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3" r:id="rId5"/>
  </p:sldMasterIdLst>
  <p:notesMasterIdLst>
    <p:notesMasterId r:id="rId65"/>
  </p:notesMasterIdLst>
  <p:handoutMasterIdLst>
    <p:handoutMasterId r:id="rId66"/>
  </p:handoutMasterIdLst>
  <p:sldIdLst>
    <p:sldId id="256" r:id="rId6"/>
    <p:sldId id="259" r:id="rId7"/>
    <p:sldId id="257" r:id="rId8"/>
    <p:sldId id="468" r:id="rId9"/>
    <p:sldId id="469" r:id="rId10"/>
    <p:sldId id="471" r:id="rId11"/>
    <p:sldId id="470" r:id="rId12"/>
    <p:sldId id="283"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472" r:id="rId26"/>
    <p:sldId id="279" r:id="rId27"/>
    <p:sldId id="379" r:id="rId28"/>
    <p:sldId id="391" r:id="rId29"/>
    <p:sldId id="465" r:id="rId30"/>
    <p:sldId id="466" r:id="rId31"/>
    <p:sldId id="467" r:id="rId32"/>
    <p:sldId id="282" r:id="rId33"/>
    <p:sldId id="281" r:id="rId34"/>
    <p:sldId id="394" r:id="rId35"/>
    <p:sldId id="297" r:id="rId36"/>
    <p:sldId id="298" r:id="rId37"/>
    <p:sldId id="299" r:id="rId38"/>
    <p:sldId id="300" r:id="rId39"/>
    <p:sldId id="301" r:id="rId40"/>
    <p:sldId id="312" r:id="rId41"/>
    <p:sldId id="313" r:id="rId42"/>
    <p:sldId id="314" r:id="rId43"/>
    <p:sldId id="315" r:id="rId44"/>
    <p:sldId id="321" r:id="rId45"/>
    <p:sldId id="322" r:id="rId46"/>
    <p:sldId id="323" r:id="rId47"/>
    <p:sldId id="324" r:id="rId48"/>
    <p:sldId id="325" r:id="rId49"/>
    <p:sldId id="395" r:id="rId50"/>
    <p:sldId id="329" r:id="rId51"/>
    <p:sldId id="380" r:id="rId52"/>
    <p:sldId id="463" r:id="rId53"/>
    <p:sldId id="476" r:id="rId54"/>
    <p:sldId id="423" r:id="rId55"/>
    <p:sldId id="426" r:id="rId56"/>
    <p:sldId id="427" r:id="rId57"/>
    <p:sldId id="474" r:id="rId58"/>
    <p:sldId id="457" r:id="rId59"/>
    <p:sldId id="456" r:id="rId60"/>
    <p:sldId id="377" r:id="rId61"/>
    <p:sldId id="477" r:id="rId62"/>
    <p:sldId id="389" r:id="rId63"/>
    <p:sldId id="473" r:id="rId64"/>
  </p:sldIdLst>
  <p:sldSz cx="9144000" cy="6858000" type="screen4x3"/>
  <p:notesSz cx="6669088"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0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lyer, Stephanie J. (CDC/CGH/DGHP)" initials="wig9" lastIdx="10" clrIdx="0">
    <p:extLst>
      <p:ext uri="{19B8F6BF-5375-455C-9EA6-DF929625EA0E}">
        <p15:presenceInfo xmlns:p15="http://schemas.microsoft.com/office/powerpoint/2012/main" userId="Salyer, Stephanie J. (CDC/CGH/DGHP)" providerId="None"/>
      </p:ext>
    </p:extLst>
  </p:cmAuthor>
  <p:cmAuthor id="2" name="nmq1" initials="nmq1" lastIdx="16" clrIdx="1">
    <p:extLst>
      <p:ext uri="{19B8F6BF-5375-455C-9EA6-DF929625EA0E}">
        <p15:presenceInfo xmlns:p15="http://schemas.microsoft.com/office/powerpoint/2012/main" userId="nmq1"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DF52B"/>
    <a:srgbClr val="E6F4DA"/>
    <a:srgbClr val="B9CDE5"/>
    <a:srgbClr val="99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7287" autoAdjust="0"/>
    <p:restoredTop sz="74444" autoAdjust="0"/>
  </p:normalViewPr>
  <p:slideViewPr>
    <p:cSldViewPr>
      <p:cViewPr>
        <p:scale>
          <a:sx n="70" d="100"/>
          <a:sy n="70" d="100"/>
        </p:scale>
        <p:origin x="468" y="108"/>
      </p:cViewPr>
      <p:guideLst>
        <p:guide orient="horz" pos="2160"/>
        <p:guide pos="2880"/>
      </p:guideLst>
    </p:cSldViewPr>
  </p:slideViewPr>
  <p:outlineViewPr>
    <p:cViewPr>
      <p:scale>
        <a:sx n="33" d="100"/>
        <a:sy n="33" d="100"/>
      </p:scale>
      <p:origin x="53" y="40867"/>
    </p:cViewPr>
  </p:outlineViewPr>
  <p:notesTextViewPr>
    <p:cViewPr>
      <p:scale>
        <a:sx n="100" d="100"/>
        <a:sy n="100" d="100"/>
      </p:scale>
      <p:origin x="0" y="0"/>
    </p:cViewPr>
  </p:notesTextViewPr>
  <p:sorterViewPr>
    <p:cViewPr>
      <p:scale>
        <a:sx n="100" d="100"/>
        <a:sy n="100" d="100"/>
      </p:scale>
      <p:origin x="0" y="-11184"/>
    </p:cViewPr>
  </p:sorterViewPr>
  <p:notesViewPr>
    <p:cSldViewPr>
      <p:cViewPr varScale="1">
        <p:scale>
          <a:sx n="57" d="100"/>
          <a:sy n="57" d="100"/>
        </p:scale>
        <p:origin x="-1882" y="-91"/>
      </p:cViewPr>
      <p:guideLst>
        <p:guide orient="horz" pos="3127"/>
        <p:guide pos="2101"/>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presProps" Target="presProps.xml"/><Relationship Id="rId7" Type="http://schemas.openxmlformats.org/officeDocument/2006/relationships/slide" Target="slides/slide2.xml"/><Relationship Id="rId71"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72"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commentAuthors" Target="commentAuthor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E1B37B2-1976-4C7E-8099-68E6E3B849DA}" type="doc">
      <dgm:prSet loTypeId="urn:microsoft.com/office/officeart/2005/8/layout/chevron1" loCatId="process" qsTypeId="urn:microsoft.com/office/officeart/2005/8/quickstyle/simple1" qsCatId="simple" csTypeId="urn:microsoft.com/office/officeart/2005/8/colors/colorful3" csCatId="colorful" phldr="1"/>
      <dgm:spPr/>
      <dgm:t>
        <a:bodyPr/>
        <a:lstStyle/>
        <a:p>
          <a:endParaRPr lang="en-US"/>
        </a:p>
      </dgm:t>
    </dgm:pt>
    <dgm:pt modelId="{6986BBE9-ED40-4C9F-BD56-078704194308}">
      <dgm:prSet phldrT="[Text]" custT="1"/>
      <dgm:spPr/>
      <dgm:t>
        <a:bodyPr/>
        <a:lstStyle/>
        <a:p>
          <a:r>
            <a:rPr lang="en-US" sz="900" b="1" dirty="0"/>
            <a:t>2004</a:t>
          </a:r>
        </a:p>
      </dgm:t>
    </dgm:pt>
    <dgm:pt modelId="{0CAE38AE-6C3A-4AC7-B75D-D7BD1BC60BFC}" type="parTrans" cxnId="{87FF1896-CCE3-4DF0-9490-60D11815BD68}">
      <dgm:prSet/>
      <dgm:spPr/>
      <dgm:t>
        <a:bodyPr/>
        <a:lstStyle/>
        <a:p>
          <a:endParaRPr lang="en-US" sz="900" b="1"/>
        </a:p>
      </dgm:t>
    </dgm:pt>
    <dgm:pt modelId="{674721DF-180F-4F0F-8451-1BE13318136A}" type="sibTrans" cxnId="{87FF1896-CCE3-4DF0-9490-60D11815BD68}">
      <dgm:prSet/>
      <dgm:spPr/>
      <dgm:t>
        <a:bodyPr/>
        <a:lstStyle/>
        <a:p>
          <a:endParaRPr lang="en-US" sz="900" b="1"/>
        </a:p>
      </dgm:t>
    </dgm:pt>
    <dgm:pt modelId="{8072C3AD-5137-4362-B2AE-15F42EE8AC0B}">
      <dgm:prSet phldrT="[Text]" custT="1"/>
      <dgm:spPr/>
      <dgm:t>
        <a:bodyPr/>
        <a:lstStyle/>
        <a:p>
          <a:r>
            <a:rPr lang="en-US" sz="900" b="1" dirty="0"/>
            <a:t>2005</a:t>
          </a:r>
        </a:p>
      </dgm:t>
    </dgm:pt>
    <dgm:pt modelId="{A01461DF-ABD9-4D80-BFB5-A2AD9D61115F}" type="parTrans" cxnId="{C5A0A8EC-60A5-41E9-B88D-3F6689EC0289}">
      <dgm:prSet/>
      <dgm:spPr/>
      <dgm:t>
        <a:bodyPr/>
        <a:lstStyle/>
        <a:p>
          <a:endParaRPr lang="en-US" sz="900" b="1"/>
        </a:p>
      </dgm:t>
    </dgm:pt>
    <dgm:pt modelId="{902A60E3-C79D-41C3-A7EA-E992B6B26B92}" type="sibTrans" cxnId="{C5A0A8EC-60A5-41E9-B88D-3F6689EC0289}">
      <dgm:prSet/>
      <dgm:spPr/>
      <dgm:t>
        <a:bodyPr/>
        <a:lstStyle/>
        <a:p>
          <a:endParaRPr lang="en-US" sz="900" b="1"/>
        </a:p>
      </dgm:t>
    </dgm:pt>
    <dgm:pt modelId="{1BFD6CCA-DE07-4FD3-B06B-58A5F102815A}">
      <dgm:prSet phldrT="[Text]" custT="1"/>
      <dgm:spPr/>
      <dgm:t>
        <a:bodyPr/>
        <a:lstStyle/>
        <a:p>
          <a:r>
            <a:rPr lang="en-US" sz="900" b="1" dirty="0"/>
            <a:t>2006</a:t>
          </a:r>
        </a:p>
      </dgm:t>
    </dgm:pt>
    <dgm:pt modelId="{84C90A68-696A-4925-9AA7-FFADA61870A2}" type="parTrans" cxnId="{FD3A497E-71F2-4146-B513-BA2F3EE09A70}">
      <dgm:prSet/>
      <dgm:spPr/>
      <dgm:t>
        <a:bodyPr/>
        <a:lstStyle/>
        <a:p>
          <a:endParaRPr lang="en-US" sz="900" b="1"/>
        </a:p>
      </dgm:t>
    </dgm:pt>
    <dgm:pt modelId="{CE9E605A-092E-416A-BA93-ADC683E7179A}" type="sibTrans" cxnId="{FD3A497E-71F2-4146-B513-BA2F3EE09A70}">
      <dgm:prSet/>
      <dgm:spPr/>
      <dgm:t>
        <a:bodyPr/>
        <a:lstStyle/>
        <a:p>
          <a:endParaRPr lang="en-US" sz="900" b="1"/>
        </a:p>
      </dgm:t>
    </dgm:pt>
    <dgm:pt modelId="{A5356535-7D3A-4732-904D-DA8B8B46C6EC}">
      <dgm:prSet phldrT="[Text]" custT="1"/>
      <dgm:spPr/>
      <dgm:t>
        <a:bodyPr/>
        <a:lstStyle/>
        <a:p>
          <a:r>
            <a:rPr lang="en-US" sz="900" b="1" dirty="0"/>
            <a:t>2007</a:t>
          </a:r>
        </a:p>
      </dgm:t>
    </dgm:pt>
    <dgm:pt modelId="{14EAFA96-84E7-4BB2-AE26-5A043A347E29}" type="parTrans" cxnId="{7DE83FC3-E544-43D1-81F3-9750E9A5DE28}">
      <dgm:prSet/>
      <dgm:spPr/>
      <dgm:t>
        <a:bodyPr/>
        <a:lstStyle/>
        <a:p>
          <a:endParaRPr lang="en-US" sz="900" b="1"/>
        </a:p>
      </dgm:t>
    </dgm:pt>
    <dgm:pt modelId="{162EBD23-0F24-4BFB-8C6F-540440C076C4}" type="sibTrans" cxnId="{7DE83FC3-E544-43D1-81F3-9750E9A5DE28}">
      <dgm:prSet/>
      <dgm:spPr/>
      <dgm:t>
        <a:bodyPr/>
        <a:lstStyle/>
        <a:p>
          <a:endParaRPr lang="en-US" sz="900" b="1"/>
        </a:p>
      </dgm:t>
    </dgm:pt>
    <dgm:pt modelId="{4E36D869-03A4-4BBB-B5A8-05C33016C8E8}">
      <dgm:prSet phldrT="[Text]" custT="1"/>
      <dgm:spPr/>
      <dgm:t>
        <a:bodyPr/>
        <a:lstStyle/>
        <a:p>
          <a:r>
            <a:rPr lang="en-US" sz="900" b="1" dirty="0"/>
            <a:t>2008</a:t>
          </a:r>
        </a:p>
      </dgm:t>
    </dgm:pt>
    <dgm:pt modelId="{7BFFD674-F73D-4353-9A23-E264C887D0D1}" type="parTrans" cxnId="{30853D8B-556A-44CD-BFD6-0583278A9C57}">
      <dgm:prSet/>
      <dgm:spPr/>
      <dgm:t>
        <a:bodyPr/>
        <a:lstStyle/>
        <a:p>
          <a:endParaRPr lang="en-US" sz="900" b="1"/>
        </a:p>
      </dgm:t>
    </dgm:pt>
    <dgm:pt modelId="{6A46E315-268C-4344-A7F9-C3A8A82D8906}" type="sibTrans" cxnId="{30853D8B-556A-44CD-BFD6-0583278A9C57}">
      <dgm:prSet/>
      <dgm:spPr/>
      <dgm:t>
        <a:bodyPr/>
        <a:lstStyle/>
        <a:p>
          <a:endParaRPr lang="en-US" sz="900" b="1"/>
        </a:p>
      </dgm:t>
    </dgm:pt>
    <dgm:pt modelId="{92D81251-1669-4649-9332-6A23664A744E}">
      <dgm:prSet phldrT="[Text]" custT="1"/>
      <dgm:spPr/>
      <dgm:t>
        <a:bodyPr/>
        <a:lstStyle/>
        <a:p>
          <a:r>
            <a:rPr lang="en-US" sz="900" b="1" dirty="0"/>
            <a:t>2009</a:t>
          </a:r>
        </a:p>
      </dgm:t>
    </dgm:pt>
    <dgm:pt modelId="{94B87005-D392-4712-B575-975D909F1D8C}" type="parTrans" cxnId="{0B76F6CC-0CDF-44E9-941C-F2DDD144E3AE}">
      <dgm:prSet/>
      <dgm:spPr/>
      <dgm:t>
        <a:bodyPr/>
        <a:lstStyle/>
        <a:p>
          <a:endParaRPr lang="en-US" sz="900" b="1"/>
        </a:p>
      </dgm:t>
    </dgm:pt>
    <dgm:pt modelId="{24737275-CD6B-4734-B44E-073F7A7BBDCC}" type="sibTrans" cxnId="{0B76F6CC-0CDF-44E9-941C-F2DDD144E3AE}">
      <dgm:prSet/>
      <dgm:spPr/>
      <dgm:t>
        <a:bodyPr/>
        <a:lstStyle/>
        <a:p>
          <a:endParaRPr lang="en-US" sz="900" b="1"/>
        </a:p>
      </dgm:t>
    </dgm:pt>
    <dgm:pt modelId="{797CE3D7-C410-4156-9101-5D78CBECD568}">
      <dgm:prSet phldrT="[Text]" custT="1"/>
      <dgm:spPr/>
      <dgm:t>
        <a:bodyPr/>
        <a:lstStyle/>
        <a:p>
          <a:r>
            <a:rPr lang="en-US" sz="900" b="1" dirty="0"/>
            <a:t>2010</a:t>
          </a:r>
        </a:p>
      </dgm:t>
    </dgm:pt>
    <dgm:pt modelId="{03276300-3017-4330-87D3-7F3F9CF230D7}" type="parTrans" cxnId="{80D333EA-F54C-4977-936D-C93AC5D03119}">
      <dgm:prSet/>
      <dgm:spPr/>
      <dgm:t>
        <a:bodyPr/>
        <a:lstStyle/>
        <a:p>
          <a:endParaRPr lang="en-US" sz="900" b="1"/>
        </a:p>
      </dgm:t>
    </dgm:pt>
    <dgm:pt modelId="{2A6A8227-1680-4601-8DF5-B8DFDCCD59DA}" type="sibTrans" cxnId="{80D333EA-F54C-4977-936D-C93AC5D03119}">
      <dgm:prSet/>
      <dgm:spPr/>
      <dgm:t>
        <a:bodyPr/>
        <a:lstStyle/>
        <a:p>
          <a:endParaRPr lang="en-US" sz="900" b="1"/>
        </a:p>
      </dgm:t>
    </dgm:pt>
    <dgm:pt modelId="{C6569E7A-BA20-45D3-9138-FDF932E12D60}">
      <dgm:prSet phldrT="[Text]" custT="1"/>
      <dgm:spPr/>
      <dgm:t>
        <a:bodyPr/>
        <a:lstStyle/>
        <a:p>
          <a:r>
            <a:rPr lang="en-US" sz="900" b="1" dirty="0"/>
            <a:t>FAO/OIE/WHO Technical Consultation on the control of Avian Influenza, Rome, Italy</a:t>
          </a:r>
        </a:p>
      </dgm:t>
    </dgm:pt>
    <dgm:pt modelId="{E48C75E9-FFFF-48A4-A908-CDBA202F7EEC}" type="parTrans" cxnId="{88118D46-2DC7-458B-9BD9-977441A83409}">
      <dgm:prSet/>
      <dgm:spPr/>
      <dgm:t>
        <a:bodyPr/>
        <a:lstStyle/>
        <a:p>
          <a:endParaRPr lang="en-US" sz="900" b="1"/>
        </a:p>
      </dgm:t>
    </dgm:pt>
    <dgm:pt modelId="{8FFD48C4-01E2-4C2D-B405-9D020DCC5188}" type="sibTrans" cxnId="{88118D46-2DC7-458B-9BD9-977441A83409}">
      <dgm:prSet/>
      <dgm:spPr/>
      <dgm:t>
        <a:bodyPr/>
        <a:lstStyle/>
        <a:p>
          <a:endParaRPr lang="en-US" sz="900" b="1"/>
        </a:p>
      </dgm:t>
    </dgm:pt>
    <dgm:pt modelId="{C454841A-CC65-4346-A9F7-3EB59D5C4BEE}">
      <dgm:prSet phldrT="[Text]" custT="1"/>
      <dgm:spPr/>
      <dgm:t>
        <a:bodyPr/>
        <a:lstStyle/>
        <a:p>
          <a:r>
            <a:rPr lang="en-US" sz="900" b="1" dirty="0"/>
            <a:t>Meeting on Avian Influenza and Human Pandemic Influenza, Geneva, Switzerland</a:t>
          </a:r>
        </a:p>
      </dgm:t>
    </dgm:pt>
    <dgm:pt modelId="{492AC625-2221-43D0-9F93-352A5DB861E2}" type="parTrans" cxnId="{187DB506-295D-4BD9-99D1-590102EA7C2D}">
      <dgm:prSet/>
      <dgm:spPr/>
      <dgm:t>
        <a:bodyPr/>
        <a:lstStyle/>
        <a:p>
          <a:endParaRPr lang="en-US"/>
        </a:p>
      </dgm:t>
    </dgm:pt>
    <dgm:pt modelId="{9F902A2F-6BFB-43A9-8E92-31964A50878F}" type="sibTrans" cxnId="{187DB506-295D-4BD9-99D1-590102EA7C2D}">
      <dgm:prSet/>
      <dgm:spPr/>
      <dgm:t>
        <a:bodyPr/>
        <a:lstStyle/>
        <a:p>
          <a:endParaRPr lang="en-US"/>
        </a:p>
      </dgm:t>
    </dgm:pt>
    <dgm:pt modelId="{3DDCAC45-F278-4F2E-B76D-DB1372279CBD}">
      <dgm:prSet phldrT="[Text]" custT="1"/>
      <dgm:spPr/>
      <dgm:t>
        <a:bodyPr/>
        <a:lstStyle/>
        <a:p>
          <a:r>
            <a:rPr lang="en-US" sz="900" b="1" dirty="0"/>
            <a:t>IMCAPI, Beijing, China</a:t>
          </a:r>
        </a:p>
      </dgm:t>
    </dgm:pt>
    <dgm:pt modelId="{48A42665-FDEC-40E9-AF9F-DA2C64EA22D2}" type="parTrans" cxnId="{EA0C8B6C-D5DC-412A-8B41-72D5C1B36295}">
      <dgm:prSet/>
      <dgm:spPr/>
      <dgm:t>
        <a:bodyPr/>
        <a:lstStyle/>
        <a:p>
          <a:endParaRPr lang="en-US"/>
        </a:p>
      </dgm:t>
    </dgm:pt>
    <dgm:pt modelId="{2846BDB1-8216-4076-B68D-7264319BDE49}" type="sibTrans" cxnId="{EA0C8B6C-D5DC-412A-8B41-72D5C1B36295}">
      <dgm:prSet/>
      <dgm:spPr/>
      <dgm:t>
        <a:bodyPr/>
        <a:lstStyle/>
        <a:p>
          <a:endParaRPr lang="en-US"/>
        </a:p>
      </dgm:t>
    </dgm:pt>
    <dgm:pt modelId="{33830BE9-BC1A-4163-B05F-C368C48186CC}">
      <dgm:prSet phldrT="[Text]" custT="1"/>
      <dgm:spPr/>
      <dgm:t>
        <a:bodyPr/>
        <a:lstStyle/>
        <a:p>
          <a:r>
            <a:rPr lang="en-US" sz="900" b="1" dirty="0"/>
            <a:t>IMCAPI, New Delhi, India </a:t>
          </a:r>
        </a:p>
      </dgm:t>
    </dgm:pt>
    <dgm:pt modelId="{4335A0BA-4B41-4AEA-B134-6233B362ABC7}" type="parTrans" cxnId="{A7D4963B-E68B-491F-AAED-C7D059158C75}">
      <dgm:prSet/>
      <dgm:spPr/>
      <dgm:t>
        <a:bodyPr/>
        <a:lstStyle/>
        <a:p>
          <a:endParaRPr lang="en-US"/>
        </a:p>
      </dgm:t>
    </dgm:pt>
    <dgm:pt modelId="{6E28CB07-122C-4952-98E3-7FBC8146C242}" type="sibTrans" cxnId="{A7D4963B-E68B-491F-AAED-C7D059158C75}">
      <dgm:prSet/>
      <dgm:spPr/>
      <dgm:t>
        <a:bodyPr/>
        <a:lstStyle/>
        <a:p>
          <a:endParaRPr lang="en-US"/>
        </a:p>
      </dgm:t>
    </dgm:pt>
    <dgm:pt modelId="{8FC236F7-1C12-44D3-918D-0635B64BCC0C}">
      <dgm:prSet phldrT="[Text]" custT="1"/>
      <dgm:spPr/>
      <dgm:t>
        <a:bodyPr/>
        <a:lstStyle/>
        <a:p>
          <a:r>
            <a:rPr lang="en-US" sz="900" b="1" dirty="0"/>
            <a:t>FAO-OIE-WHO Joint Technical Consultation on Avian Influenza at the Human Animal Interface, Verona, Italy</a:t>
          </a:r>
        </a:p>
      </dgm:t>
    </dgm:pt>
    <dgm:pt modelId="{36D8154C-97BD-4495-8326-69B19BE8ED00}" type="parTrans" cxnId="{F1E3F4AC-51EB-4848-800C-BC969459AA54}">
      <dgm:prSet/>
      <dgm:spPr/>
      <dgm:t>
        <a:bodyPr/>
        <a:lstStyle/>
        <a:p>
          <a:endParaRPr lang="en-US"/>
        </a:p>
      </dgm:t>
    </dgm:pt>
    <dgm:pt modelId="{8367F550-D1D8-4517-A0EF-E95F5460F1B5}" type="sibTrans" cxnId="{F1E3F4AC-51EB-4848-800C-BC969459AA54}">
      <dgm:prSet/>
      <dgm:spPr/>
      <dgm:t>
        <a:bodyPr/>
        <a:lstStyle/>
        <a:p>
          <a:endParaRPr lang="en-US"/>
        </a:p>
      </dgm:t>
    </dgm:pt>
    <dgm:pt modelId="{BD2023A3-AEA2-4E45-A863-1DE5834D206B}">
      <dgm:prSet phldrT="[Text]" custT="1"/>
      <dgm:spPr/>
      <dgm:t>
        <a:bodyPr/>
        <a:lstStyle/>
        <a:p>
          <a:r>
            <a:rPr lang="en-US" sz="900" dirty="0"/>
            <a:t>“</a:t>
          </a:r>
          <a:r>
            <a:rPr lang="en-US" sz="900" b="1" dirty="0"/>
            <a:t>One World, One Health” Symposium Wildlife Conservation Society – New York USA</a:t>
          </a:r>
        </a:p>
      </dgm:t>
    </dgm:pt>
    <dgm:pt modelId="{6FC52FD5-F210-4A13-B560-DC06578BA747}" type="parTrans" cxnId="{6027B8E3-FF93-4A3C-8E9F-BF02BA1EF614}">
      <dgm:prSet/>
      <dgm:spPr/>
      <dgm:t>
        <a:bodyPr/>
        <a:lstStyle/>
        <a:p>
          <a:endParaRPr lang="en-US"/>
        </a:p>
      </dgm:t>
    </dgm:pt>
    <dgm:pt modelId="{67F221BD-8200-40AD-9021-60482D5B7551}" type="sibTrans" cxnId="{6027B8E3-FF93-4A3C-8E9F-BF02BA1EF614}">
      <dgm:prSet/>
      <dgm:spPr/>
      <dgm:t>
        <a:bodyPr/>
        <a:lstStyle/>
        <a:p>
          <a:endParaRPr lang="en-US"/>
        </a:p>
      </dgm:t>
    </dgm:pt>
    <dgm:pt modelId="{6610511A-2F1D-485D-BDE2-9481B140DBCA}">
      <dgm:prSet phldrT="[Text]" custT="1"/>
      <dgm:spPr/>
      <dgm:t>
        <a:bodyPr/>
        <a:lstStyle/>
        <a:p>
          <a:r>
            <a:rPr lang="en-US" sz="900" b="1" dirty="0"/>
            <a:t>IMCAPI, Sharm-el- Sheikh, Egypt</a:t>
          </a:r>
        </a:p>
      </dgm:t>
    </dgm:pt>
    <dgm:pt modelId="{57C87431-DCD0-47E7-BFCA-FDF9D5D63A4F}" type="parTrans" cxnId="{BED4033D-6E71-415A-B4D5-E40551301308}">
      <dgm:prSet/>
      <dgm:spPr/>
      <dgm:t>
        <a:bodyPr/>
        <a:lstStyle/>
        <a:p>
          <a:endParaRPr lang="en-US"/>
        </a:p>
      </dgm:t>
    </dgm:pt>
    <dgm:pt modelId="{7C4DA430-5C0B-40C1-A92A-66D3D41C277D}" type="sibTrans" cxnId="{BED4033D-6E71-415A-B4D5-E40551301308}">
      <dgm:prSet/>
      <dgm:spPr/>
      <dgm:t>
        <a:bodyPr/>
        <a:lstStyle/>
        <a:p>
          <a:endParaRPr lang="en-US"/>
        </a:p>
      </dgm:t>
    </dgm:pt>
    <dgm:pt modelId="{2CE42E48-6AEB-41DF-8937-C92159847DE2}">
      <dgm:prSet phldrT="[Text]" custT="1"/>
      <dgm:spPr/>
      <dgm:t>
        <a:bodyPr/>
        <a:lstStyle/>
        <a:p>
          <a:r>
            <a:rPr lang="en-US" sz="900" b="1" dirty="0"/>
            <a:t>One World, One Health: from Ideas to action, Winnipeg, Canada</a:t>
          </a:r>
        </a:p>
      </dgm:t>
    </dgm:pt>
    <dgm:pt modelId="{F8B5D5AF-B994-4A73-BD89-3CEF1012C38D}" type="parTrans" cxnId="{1FB2DB54-635D-4753-B074-CD11252B7FE6}">
      <dgm:prSet/>
      <dgm:spPr/>
      <dgm:t>
        <a:bodyPr/>
        <a:lstStyle/>
        <a:p>
          <a:endParaRPr lang="en-US"/>
        </a:p>
      </dgm:t>
    </dgm:pt>
    <dgm:pt modelId="{766ED227-24BF-4AED-A035-8FC860D51FA9}" type="sibTrans" cxnId="{1FB2DB54-635D-4753-B074-CD11252B7FE6}">
      <dgm:prSet/>
      <dgm:spPr/>
      <dgm:t>
        <a:bodyPr/>
        <a:lstStyle/>
        <a:p>
          <a:endParaRPr lang="en-US"/>
        </a:p>
      </dgm:t>
    </dgm:pt>
    <dgm:pt modelId="{EDEF6D6F-3C7E-4719-9E83-7E6E36F1413C}">
      <dgm:prSet phldrT="[Text]" custT="1"/>
      <dgm:spPr/>
      <dgm:t>
        <a:bodyPr/>
        <a:lstStyle/>
        <a:p>
          <a:r>
            <a:rPr lang="en-US" sz="900" b="1" dirty="0"/>
            <a:t>Operationalizing ‘One Health’: Taking Stock &amp; Shaping an Implementation Roadmap, Stone Mountain, USA</a:t>
          </a:r>
        </a:p>
      </dgm:t>
    </dgm:pt>
    <dgm:pt modelId="{8A0A6BD9-3ED6-4822-9996-C3428CB6DEC6}" type="parTrans" cxnId="{2CD28160-5650-423B-BC0E-85331F2CB395}">
      <dgm:prSet/>
      <dgm:spPr/>
      <dgm:t>
        <a:bodyPr/>
        <a:lstStyle/>
        <a:p>
          <a:endParaRPr lang="en-US"/>
        </a:p>
      </dgm:t>
    </dgm:pt>
    <dgm:pt modelId="{CD87D569-55E7-46EE-A0D1-285A516C060A}" type="sibTrans" cxnId="{2CD28160-5650-423B-BC0E-85331F2CB395}">
      <dgm:prSet/>
      <dgm:spPr/>
      <dgm:t>
        <a:bodyPr/>
        <a:lstStyle/>
        <a:p>
          <a:endParaRPr lang="en-US"/>
        </a:p>
      </dgm:t>
    </dgm:pt>
    <dgm:pt modelId="{06093B0D-552A-48BA-A4BF-914BF6FF37A4}">
      <dgm:prSet phldrT="[Text]" custT="1"/>
      <dgm:spPr/>
      <dgm:t>
        <a:bodyPr/>
        <a:lstStyle/>
        <a:p>
          <a:r>
            <a:rPr lang="en-US" sz="900" b="1" dirty="0"/>
            <a:t>Second FAO-OIE-WHO Joint Technical Consultation on Avian Influenza at the Human Animal Interface, Verona, Italy</a:t>
          </a:r>
        </a:p>
      </dgm:t>
    </dgm:pt>
    <dgm:pt modelId="{9588905A-C26E-41CD-82D6-92A09607C52F}" type="parTrans" cxnId="{61F2ACA0-82C7-4896-97FD-10B37BBA607C}">
      <dgm:prSet/>
      <dgm:spPr/>
      <dgm:t>
        <a:bodyPr/>
        <a:lstStyle/>
        <a:p>
          <a:endParaRPr lang="en-US"/>
        </a:p>
      </dgm:t>
    </dgm:pt>
    <dgm:pt modelId="{3F546A7D-C62A-437A-99EC-ADFFCB6ECE93}" type="sibTrans" cxnId="{61F2ACA0-82C7-4896-97FD-10B37BBA607C}">
      <dgm:prSet/>
      <dgm:spPr/>
      <dgm:t>
        <a:bodyPr/>
        <a:lstStyle/>
        <a:p>
          <a:endParaRPr lang="en-US"/>
        </a:p>
      </dgm:t>
    </dgm:pt>
    <dgm:pt modelId="{956384A2-5361-4DFD-A760-1723627C634D}">
      <dgm:prSet phldrT="[Text]" custT="1"/>
      <dgm:spPr/>
      <dgm:t>
        <a:bodyPr/>
        <a:lstStyle/>
        <a:p>
          <a:r>
            <a:rPr lang="en-US" sz="900" b="1" dirty="0"/>
            <a:t>Last IMCAPI, Hanoi, Vietnam</a:t>
          </a:r>
        </a:p>
      </dgm:t>
    </dgm:pt>
    <dgm:pt modelId="{81D96DF5-415E-49EE-BF80-052450BA4EDC}" type="parTrans" cxnId="{218383CC-25EB-4CCB-89A5-697B3A6FD261}">
      <dgm:prSet/>
      <dgm:spPr/>
      <dgm:t>
        <a:bodyPr/>
        <a:lstStyle/>
        <a:p>
          <a:endParaRPr lang="en-US"/>
        </a:p>
      </dgm:t>
    </dgm:pt>
    <dgm:pt modelId="{81A97B8B-C39D-4C13-8EC9-19E976321A0A}" type="sibTrans" cxnId="{218383CC-25EB-4CCB-89A5-697B3A6FD261}">
      <dgm:prSet/>
      <dgm:spPr/>
      <dgm:t>
        <a:bodyPr/>
        <a:lstStyle/>
        <a:p>
          <a:endParaRPr lang="en-US"/>
        </a:p>
      </dgm:t>
    </dgm:pt>
    <dgm:pt modelId="{3B582E7A-3A70-4274-84A2-645067C4CF3C}">
      <dgm:prSet phldrT="[Text]" custT="1"/>
      <dgm:spPr/>
      <dgm:t>
        <a:bodyPr/>
        <a:lstStyle/>
        <a:p>
          <a:r>
            <a:rPr lang="en-US" sz="900" b="1" dirty="0"/>
            <a:t>2011</a:t>
          </a:r>
        </a:p>
      </dgm:t>
    </dgm:pt>
    <dgm:pt modelId="{645952FB-23CC-42C8-8193-F11DAC0ABF47}" type="parTrans" cxnId="{5033279A-E87D-411B-87F0-7AA5A0577E32}">
      <dgm:prSet/>
      <dgm:spPr/>
      <dgm:t>
        <a:bodyPr/>
        <a:lstStyle/>
        <a:p>
          <a:endParaRPr lang="en-US"/>
        </a:p>
      </dgm:t>
    </dgm:pt>
    <dgm:pt modelId="{6459937E-8E02-452D-9E97-8DF97EED7347}" type="sibTrans" cxnId="{5033279A-E87D-411B-87F0-7AA5A0577E32}">
      <dgm:prSet/>
      <dgm:spPr/>
      <dgm:t>
        <a:bodyPr/>
        <a:lstStyle/>
        <a:p>
          <a:endParaRPr lang="en-US"/>
        </a:p>
      </dgm:t>
    </dgm:pt>
    <dgm:pt modelId="{06AF267A-8B1D-4A21-9A31-162CDB529F56}">
      <dgm:prSet phldrT="[Text]" custT="1"/>
      <dgm:spPr/>
      <dgm:t>
        <a:bodyPr/>
        <a:lstStyle/>
        <a:p>
          <a:r>
            <a:rPr lang="en-US" sz="900" b="1" dirty="0"/>
            <a:t>High Level Technical Meeting to Address Health Risks at the Human-Animal-Ecosystems Interfaces, Mexico</a:t>
          </a:r>
        </a:p>
      </dgm:t>
    </dgm:pt>
    <dgm:pt modelId="{56580B86-A84E-4932-AEBE-EA8080005FF6}" type="parTrans" cxnId="{CE3F0D49-C14F-4C41-8174-C031E60497DC}">
      <dgm:prSet/>
      <dgm:spPr/>
      <dgm:t>
        <a:bodyPr/>
        <a:lstStyle/>
        <a:p>
          <a:endParaRPr lang="en-US"/>
        </a:p>
      </dgm:t>
    </dgm:pt>
    <dgm:pt modelId="{DE99FF5A-79DB-4A01-8642-71A6DAFE0EB1}" type="sibTrans" cxnId="{CE3F0D49-C14F-4C41-8174-C031E60497DC}">
      <dgm:prSet/>
      <dgm:spPr/>
      <dgm:t>
        <a:bodyPr/>
        <a:lstStyle/>
        <a:p>
          <a:endParaRPr lang="en-US"/>
        </a:p>
      </dgm:t>
    </dgm:pt>
    <dgm:pt modelId="{8C672ED5-10A9-452C-A6DF-0869A975B124}" type="pres">
      <dgm:prSet presAssocID="{EE1B37B2-1976-4C7E-8099-68E6E3B849DA}" presName="Name0" presStyleCnt="0">
        <dgm:presLayoutVars>
          <dgm:dir/>
          <dgm:animLvl val="lvl"/>
          <dgm:resizeHandles val="exact"/>
        </dgm:presLayoutVars>
      </dgm:prSet>
      <dgm:spPr/>
    </dgm:pt>
    <dgm:pt modelId="{43CA4592-6D31-4DA2-BE0A-7D71DAC43AAE}" type="pres">
      <dgm:prSet presAssocID="{6986BBE9-ED40-4C9F-BD56-078704194308}" presName="composite" presStyleCnt="0"/>
      <dgm:spPr/>
    </dgm:pt>
    <dgm:pt modelId="{91C1AECE-37D1-4402-9718-EE852BB90250}" type="pres">
      <dgm:prSet presAssocID="{6986BBE9-ED40-4C9F-BD56-078704194308}" presName="parTx" presStyleLbl="node1" presStyleIdx="0" presStyleCnt="8">
        <dgm:presLayoutVars>
          <dgm:chMax val="0"/>
          <dgm:chPref val="0"/>
          <dgm:bulletEnabled val="1"/>
        </dgm:presLayoutVars>
      </dgm:prSet>
      <dgm:spPr/>
    </dgm:pt>
    <dgm:pt modelId="{7B193A8D-D854-4394-893C-33611BD4BD81}" type="pres">
      <dgm:prSet presAssocID="{6986BBE9-ED40-4C9F-BD56-078704194308}" presName="desTx" presStyleLbl="revTx" presStyleIdx="0" presStyleCnt="8">
        <dgm:presLayoutVars>
          <dgm:bulletEnabled val="1"/>
        </dgm:presLayoutVars>
      </dgm:prSet>
      <dgm:spPr/>
    </dgm:pt>
    <dgm:pt modelId="{B958F20C-7A77-4888-84EA-E9F043AA7906}" type="pres">
      <dgm:prSet presAssocID="{674721DF-180F-4F0F-8451-1BE13318136A}" presName="space" presStyleCnt="0"/>
      <dgm:spPr/>
    </dgm:pt>
    <dgm:pt modelId="{85AFAD0F-260E-4C07-B0E6-8B99B4533685}" type="pres">
      <dgm:prSet presAssocID="{8072C3AD-5137-4362-B2AE-15F42EE8AC0B}" presName="composite" presStyleCnt="0"/>
      <dgm:spPr/>
    </dgm:pt>
    <dgm:pt modelId="{C6D99700-42D5-4B3C-96B4-6748256A29F7}" type="pres">
      <dgm:prSet presAssocID="{8072C3AD-5137-4362-B2AE-15F42EE8AC0B}" presName="parTx" presStyleLbl="node1" presStyleIdx="1" presStyleCnt="8">
        <dgm:presLayoutVars>
          <dgm:chMax val="0"/>
          <dgm:chPref val="0"/>
          <dgm:bulletEnabled val="1"/>
        </dgm:presLayoutVars>
      </dgm:prSet>
      <dgm:spPr/>
    </dgm:pt>
    <dgm:pt modelId="{5F3FB40F-9190-4C99-8F56-12F2770A47AD}" type="pres">
      <dgm:prSet presAssocID="{8072C3AD-5137-4362-B2AE-15F42EE8AC0B}" presName="desTx" presStyleLbl="revTx" presStyleIdx="1" presStyleCnt="8">
        <dgm:presLayoutVars>
          <dgm:bulletEnabled val="1"/>
        </dgm:presLayoutVars>
      </dgm:prSet>
      <dgm:spPr/>
    </dgm:pt>
    <dgm:pt modelId="{A6A0E4A8-F5B7-4678-9110-67F0A097EA6C}" type="pres">
      <dgm:prSet presAssocID="{902A60E3-C79D-41C3-A7EA-E992B6B26B92}" presName="space" presStyleCnt="0"/>
      <dgm:spPr/>
    </dgm:pt>
    <dgm:pt modelId="{CF3C2EE2-55A2-4765-A538-E70C3FC38487}" type="pres">
      <dgm:prSet presAssocID="{1BFD6CCA-DE07-4FD3-B06B-58A5F102815A}" presName="composite" presStyleCnt="0"/>
      <dgm:spPr/>
    </dgm:pt>
    <dgm:pt modelId="{39CF20B7-BE6D-4FCC-B9ED-65EFA8D84260}" type="pres">
      <dgm:prSet presAssocID="{1BFD6CCA-DE07-4FD3-B06B-58A5F102815A}" presName="parTx" presStyleLbl="node1" presStyleIdx="2" presStyleCnt="8">
        <dgm:presLayoutVars>
          <dgm:chMax val="0"/>
          <dgm:chPref val="0"/>
          <dgm:bulletEnabled val="1"/>
        </dgm:presLayoutVars>
      </dgm:prSet>
      <dgm:spPr/>
    </dgm:pt>
    <dgm:pt modelId="{7D9AE79F-0A19-4B56-B799-B6B3CFCAE09C}" type="pres">
      <dgm:prSet presAssocID="{1BFD6CCA-DE07-4FD3-B06B-58A5F102815A}" presName="desTx" presStyleLbl="revTx" presStyleIdx="2" presStyleCnt="8">
        <dgm:presLayoutVars>
          <dgm:bulletEnabled val="1"/>
        </dgm:presLayoutVars>
      </dgm:prSet>
      <dgm:spPr/>
    </dgm:pt>
    <dgm:pt modelId="{34176C42-4896-4978-B34C-4393AA92F1ED}" type="pres">
      <dgm:prSet presAssocID="{CE9E605A-092E-416A-BA93-ADC683E7179A}" presName="space" presStyleCnt="0"/>
      <dgm:spPr/>
    </dgm:pt>
    <dgm:pt modelId="{5B293673-1B07-4549-9037-901F3ADB80A4}" type="pres">
      <dgm:prSet presAssocID="{A5356535-7D3A-4732-904D-DA8B8B46C6EC}" presName="composite" presStyleCnt="0"/>
      <dgm:spPr/>
    </dgm:pt>
    <dgm:pt modelId="{6640E9BD-D375-4205-AE14-70375FA01ACD}" type="pres">
      <dgm:prSet presAssocID="{A5356535-7D3A-4732-904D-DA8B8B46C6EC}" presName="parTx" presStyleLbl="node1" presStyleIdx="3" presStyleCnt="8">
        <dgm:presLayoutVars>
          <dgm:chMax val="0"/>
          <dgm:chPref val="0"/>
          <dgm:bulletEnabled val="1"/>
        </dgm:presLayoutVars>
      </dgm:prSet>
      <dgm:spPr/>
    </dgm:pt>
    <dgm:pt modelId="{E5EF7B0C-933E-4E4F-9C04-8021C13AE2F1}" type="pres">
      <dgm:prSet presAssocID="{A5356535-7D3A-4732-904D-DA8B8B46C6EC}" presName="desTx" presStyleLbl="revTx" presStyleIdx="3" presStyleCnt="8">
        <dgm:presLayoutVars>
          <dgm:bulletEnabled val="1"/>
        </dgm:presLayoutVars>
      </dgm:prSet>
      <dgm:spPr/>
    </dgm:pt>
    <dgm:pt modelId="{D224DF00-E7B0-4D8A-B885-A31AB6CB2786}" type="pres">
      <dgm:prSet presAssocID="{162EBD23-0F24-4BFB-8C6F-540440C076C4}" presName="space" presStyleCnt="0"/>
      <dgm:spPr/>
    </dgm:pt>
    <dgm:pt modelId="{9847C395-D740-4CC1-AD78-8434C787BE9D}" type="pres">
      <dgm:prSet presAssocID="{4E36D869-03A4-4BBB-B5A8-05C33016C8E8}" presName="composite" presStyleCnt="0"/>
      <dgm:spPr/>
    </dgm:pt>
    <dgm:pt modelId="{E83491AA-605B-4593-9D40-6B4D4AC76042}" type="pres">
      <dgm:prSet presAssocID="{4E36D869-03A4-4BBB-B5A8-05C33016C8E8}" presName="parTx" presStyleLbl="node1" presStyleIdx="4" presStyleCnt="8">
        <dgm:presLayoutVars>
          <dgm:chMax val="0"/>
          <dgm:chPref val="0"/>
          <dgm:bulletEnabled val="1"/>
        </dgm:presLayoutVars>
      </dgm:prSet>
      <dgm:spPr/>
    </dgm:pt>
    <dgm:pt modelId="{5F8CF749-87FC-4507-B0AC-A665FBCF2515}" type="pres">
      <dgm:prSet presAssocID="{4E36D869-03A4-4BBB-B5A8-05C33016C8E8}" presName="desTx" presStyleLbl="revTx" presStyleIdx="4" presStyleCnt="8">
        <dgm:presLayoutVars>
          <dgm:bulletEnabled val="1"/>
        </dgm:presLayoutVars>
      </dgm:prSet>
      <dgm:spPr/>
    </dgm:pt>
    <dgm:pt modelId="{FB8B37B9-CA6A-4E93-BBE5-98C69FB97B1D}" type="pres">
      <dgm:prSet presAssocID="{6A46E315-268C-4344-A7F9-C3A8A82D8906}" presName="space" presStyleCnt="0"/>
      <dgm:spPr/>
    </dgm:pt>
    <dgm:pt modelId="{B14BCE5C-6483-45ED-8FE9-82337460921C}" type="pres">
      <dgm:prSet presAssocID="{92D81251-1669-4649-9332-6A23664A744E}" presName="composite" presStyleCnt="0"/>
      <dgm:spPr/>
    </dgm:pt>
    <dgm:pt modelId="{01DD949F-0430-4C4D-B02C-78792245709C}" type="pres">
      <dgm:prSet presAssocID="{92D81251-1669-4649-9332-6A23664A744E}" presName="parTx" presStyleLbl="node1" presStyleIdx="5" presStyleCnt="8">
        <dgm:presLayoutVars>
          <dgm:chMax val="0"/>
          <dgm:chPref val="0"/>
          <dgm:bulletEnabled val="1"/>
        </dgm:presLayoutVars>
      </dgm:prSet>
      <dgm:spPr/>
    </dgm:pt>
    <dgm:pt modelId="{D45369A5-089C-4113-8427-BFF51F1557E6}" type="pres">
      <dgm:prSet presAssocID="{92D81251-1669-4649-9332-6A23664A744E}" presName="desTx" presStyleLbl="revTx" presStyleIdx="5" presStyleCnt="8">
        <dgm:presLayoutVars>
          <dgm:bulletEnabled val="1"/>
        </dgm:presLayoutVars>
      </dgm:prSet>
      <dgm:spPr/>
    </dgm:pt>
    <dgm:pt modelId="{41FE1BCA-C1F4-4A62-857E-7D7B5CD60D07}" type="pres">
      <dgm:prSet presAssocID="{24737275-CD6B-4734-B44E-073F7A7BBDCC}" presName="space" presStyleCnt="0"/>
      <dgm:spPr/>
    </dgm:pt>
    <dgm:pt modelId="{2CAC8B78-D8B4-4AB6-8FBC-47D11077F836}" type="pres">
      <dgm:prSet presAssocID="{797CE3D7-C410-4156-9101-5D78CBECD568}" presName="composite" presStyleCnt="0"/>
      <dgm:spPr/>
    </dgm:pt>
    <dgm:pt modelId="{0F076EC7-E9CE-441D-AABD-1DD14CD88F69}" type="pres">
      <dgm:prSet presAssocID="{797CE3D7-C410-4156-9101-5D78CBECD568}" presName="parTx" presStyleLbl="node1" presStyleIdx="6" presStyleCnt="8">
        <dgm:presLayoutVars>
          <dgm:chMax val="0"/>
          <dgm:chPref val="0"/>
          <dgm:bulletEnabled val="1"/>
        </dgm:presLayoutVars>
      </dgm:prSet>
      <dgm:spPr/>
    </dgm:pt>
    <dgm:pt modelId="{960CCD9A-CC04-4184-8D98-12292B834ABC}" type="pres">
      <dgm:prSet presAssocID="{797CE3D7-C410-4156-9101-5D78CBECD568}" presName="desTx" presStyleLbl="revTx" presStyleIdx="6" presStyleCnt="8">
        <dgm:presLayoutVars>
          <dgm:bulletEnabled val="1"/>
        </dgm:presLayoutVars>
      </dgm:prSet>
      <dgm:spPr/>
    </dgm:pt>
    <dgm:pt modelId="{36F2E750-C7DE-4669-9365-F96A64D9F43D}" type="pres">
      <dgm:prSet presAssocID="{2A6A8227-1680-4601-8DF5-B8DFDCCD59DA}" presName="space" presStyleCnt="0"/>
      <dgm:spPr/>
    </dgm:pt>
    <dgm:pt modelId="{82B127CD-1CE9-41D8-B5D1-D5230221C34E}" type="pres">
      <dgm:prSet presAssocID="{3B582E7A-3A70-4274-84A2-645067C4CF3C}" presName="composite" presStyleCnt="0"/>
      <dgm:spPr/>
    </dgm:pt>
    <dgm:pt modelId="{E17228B0-C0C8-4CCE-9501-3DF93A3AC579}" type="pres">
      <dgm:prSet presAssocID="{3B582E7A-3A70-4274-84A2-645067C4CF3C}" presName="parTx" presStyleLbl="node1" presStyleIdx="7" presStyleCnt="8">
        <dgm:presLayoutVars>
          <dgm:chMax val="0"/>
          <dgm:chPref val="0"/>
          <dgm:bulletEnabled val="1"/>
        </dgm:presLayoutVars>
      </dgm:prSet>
      <dgm:spPr/>
    </dgm:pt>
    <dgm:pt modelId="{C173F0B7-6EC1-489F-BF77-4C43482EC029}" type="pres">
      <dgm:prSet presAssocID="{3B582E7A-3A70-4274-84A2-645067C4CF3C}" presName="desTx" presStyleLbl="revTx" presStyleIdx="7" presStyleCnt="8">
        <dgm:presLayoutVars>
          <dgm:bulletEnabled val="1"/>
        </dgm:presLayoutVars>
      </dgm:prSet>
      <dgm:spPr/>
    </dgm:pt>
  </dgm:ptLst>
  <dgm:cxnLst>
    <dgm:cxn modelId="{3BE3CF03-560D-44BD-AF27-CA7AA8681C83}" type="presOf" srcId="{4E36D869-03A4-4BBB-B5A8-05C33016C8E8}" destId="{E83491AA-605B-4593-9D40-6B4D4AC76042}" srcOrd="0" destOrd="0" presId="urn:microsoft.com/office/officeart/2005/8/layout/chevron1"/>
    <dgm:cxn modelId="{8575B705-82DA-4D06-8B06-633AFF26797F}" type="presOf" srcId="{2CE42E48-6AEB-41DF-8937-C92159847DE2}" destId="{D45369A5-089C-4113-8427-BFF51F1557E6}" srcOrd="0" destOrd="0" presId="urn:microsoft.com/office/officeart/2005/8/layout/chevron1"/>
    <dgm:cxn modelId="{187DB506-295D-4BD9-99D1-590102EA7C2D}" srcId="{8072C3AD-5137-4362-B2AE-15F42EE8AC0B}" destId="{C454841A-CC65-4346-A9F7-3EB59D5C4BEE}" srcOrd="0" destOrd="0" parTransId="{492AC625-2221-43D0-9F93-352A5DB861E2}" sibTransId="{9F902A2F-6BFB-43A9-8E92-31964A50878F}"/>
    <dgm:cxn modelId="{FB6F6F13-9730-40FF-9C84-E4FBF7A176E2}" type="presOf" srcId="{8FC236F7-1C12-44D3-918D-0635B64BCC0C}" destId="{5F8CF749-87FC-4507-B0AC-A665FBCF2515}" srcOrd="0" destOrd="0" presId="urn:microsoft.com/office/officeart/2005/8/layout/chevron1"/>
    <dgm:cxn modelId="{FCC78518-4954-4D04-A44A-6953C0328327}" type="presOf" srcId="{06AF267A-8B1D-4A21-9A31-162CDB529F56}" destId="{C173F0B7-6EC1-489F-BF77-4C43482EC029}" srcOrd="0" destOrd="0" presId="urn:microsoft.com/office/officeart/2005/8/layout/chevron1"/>
    <dgm:cxn modelId="{1949222A-10DA-40AF-8724-F86C88D8A642}" type="presOf" srcId="{6610511A-2F1D-485D-BDE2-9481B140DBCA}" destId="{5F8CF749-87FC-4507-B0AC-A665FBCF2515}" srcOrd="0" destOrd="1" presId="urn:microsoft.com/office/officeart/2005/8/layout/chevron1"/>
    <dgm:cxn modelId="{A7D4963B-E68B-491F-AAED-C7D059158C75}" srcId="{A5356535-7D3A-4732-904D-DA8B8B46C6EC}" destId="{33830BE9-BC1A-4163-B05F-C368C48186CC}" srcOrd="0" destOrd="0" parTransId="{4335A0BA-4B41-4AEA-B134-6233B362ABC7}" sibTransId="{6E28CB07-122C-4952-98E3-7FBC8146C242}"/>
    <dgm:cxn modelId="{BED4033D-6E71-415A-B4D5-E40551301308}" srcId="{4E36D869-03A4-4BBB-B5A8-05C33016C8E8}" destId="{6610511A-2F1D-485D-BDE2-9481B140DBCA}" srcOrd="1" destOrd="0" parTransId="{57C87431-DCD0-47E7-BFCA-FDF9D5D63A4F}" sibTransId="{7C4DA430-5C0B-40C1-A92A-66D3D41C277D}"/>
    <dgm:cxn modelId="{2BE2C63E-0284-45BF-8E67-EE83357D2472}" type="presOf" srcId="{C6569E7A-BA20-45D3-9138-FDF932E12D60}" destId="{7B193A8D-D854-4394-893C-33611BD4BD81}" srcOrd="0" destOrd="0" presId="urn:microsoft.com/office/officeart/2005/8/layout/chevron1"/>
    <dgm:cxn modelId="{2CD28160-5650-423B-BC0E-85331F2CB395}" srcId="{797CE3D7-C410-4156-9101-5D78CBECD568}" destId="{EDEF6D6F-3C7E-4719-9E83-7E6E36F1413C}" srcOrd="0" destOrd="0" parTransId="{8A0A6BD9-3ED6-4822-9996-C3428CB6DEC6}" sibTransId="{CD87D569-55E7-46EE-A0D1-285A516C060A}"/>
    <dgm:cxn modelId="{88118D46-2DC7-458B-9BD9-977441A83409}" srcId="{6986BBE9-ED40-4C9F-BD56-078704194308}" destId="{C6569E7A-BA20-45D3-9138-FDF932E12D60}" srcOrd="0" destOrd="0" parTransId="{E48C75E9-FFFF-48A4-A908-CDBA202F7EEC}" sibTransId="{8FFD48C4-01E2-4C2D-B405-9D020DCC5188}"/>
    <dgm:cxn modelId="{CE3F0D49-C14F-4C41-8174-C031E60497DC}" srcId="{3B582E7A-3A70-4274-84A2-645067C4CF3C}" destId="{06AF267A-8B1D-4A21-9A31-162CDB529F56}" srcOrd="0" destOrd="0" parTransId="{56580B86-A84E-4932-AEBE-EA8080005FF6}" sibTransId="{DE99FF5A-79DB-4A01-8642-71A6DAFE0EB1}"/>
    <dgm:cxn modelId="{EA0C8B6C-D5DC-412A-8B41-72D5C1B36295}" srcId="{1BFD6CCA-DE07-4FD3-B06B-58A5F102815A}" destId="{3DDCAC45-F278-4F2E-B76D-DB1372279CBD}" srcOrd="0" destOrd="0" parTransId="{48A42665-FDEC-40E9-AF9F-DA2C64EA22D2}" sibTransId="{2846BDB1-8216-4076-B68D-7264319BDE49}"/>
    <dgm:cxn modelId="{1FB2DB54-635D-4753-B074-CD11252B7FE6}" srcId="{92D81251-1669-4649-9332-6A23664A744E}" destId="{2CE42E48-6AEB-41DF-8937-C92159847DE2}" srcOrd="0" destOrd="0" parTransId="{F8B5D5AF-B994-4A73-BD89-3CEF1012C38D}" sibTransId="{766ED227-24BF-4AED-A035-8FC860D51FA9}"/>
    <dgm:cxn modelId="{D6999255-3266-456B-BDAD-9045A80ED555}" type="presOf" srcId="{BD2023A3-AEA2-4E45-A863-1DE5834D206B}" destId="{7B193A8D-D854-4394-893C-33611BD4BD81}" srcOrd="0" destOrd="1" presId="urn:microsoft.com/office/officeart/2005/8/layout/chevron1"/>
    <dgm:cxn modelId="{FD3A497E-71F2-4146-B513-BA2F3EE09A70}" srcId="{EE1B37B2-1976-4C7E-8099-68E6E3B849DA}" destId="{1BFD6CCA-DE07-4FD3-B06B-58A5F102815A}" srcOrd="2" destOrd="0" parTransId="{84C90A68-696A-4925-9AA7-FFADA61870A2}" sibTransId="{CE9E605A-092E-416A-BA93-ADC683E7179A}"/>
    <dgm:cxn modelId="{6D3C1484-0607-4E5B-9C45-161101ECB8FA}" type="presOf" srcId="{92D81251-1669-4649-9332-6A23664A744E}" destId="{01DD949F-0430-4C4D-B02C-78792245709C}" srcOrd="0" destOrd="0" presId="urn:microsoft.com/office/officeart/2005/8/layout/chevron1"/>
    <dgm:cxn modelId="{BC254987-16B5-4997-AD4B-C8F995CAEA06}" type="presOf" srcId="{956384A2-5361-4DFD-A760-1723627C634D}" destId="{960CCD9A-CC04-4184-8D98-12292B834ABC}" srcOrd="0" destOrd="2" presId="urn:microsoft.com/office/officeart/2005/8/layout/chevron1"/>
    <dgm:cxn modelId="{30853D8B-556A-44CD-BFD6-0583278A9C57}" srcId="{EE1B37B2-1976-4C7E-8099-68E6E3B849DA}" destId="{4E36D869-03A4-4BBB-B5A8-05C33016C8E8}" srcOrd="4" destOrd="0" parTransId="{7BFFD674-F73D-4353-9A23-E264C887D0D1}" sibTransId="{6A46E315-268C-4344-A7F9-C3A8A82D8906}"/>
    <dgm:cxn modelId="{87FF1896-CCE3-4DF0-9490-60D11815BD68}" srcId="{EE1B37B2-1976-4C7E-8099-68E6E3B849DA}" destId="{6986BBE9-ED40-4C9F-BD56-078704194308}" srcOrd="0" destOrd="0" parTransId="{0CAE38AE-6C3A-4AC7-B75D-D7BD1BC60BFC}" sibTransId="{674721DF-180F-4F0F-8451-1BE13318136A}"/>
    <dgm:cxn modelId="{A66F1F97-3BC0-4B02-BBE9-857604E06EA0}" type="presOf" srcId="{EE1B37B2-1976-4C7E-8099-68E6E3B849DA}" destId="{8C672ED5-10A9-452C-A6DF-0869A975B124}" srcOrd="0" destOrd="0" presId="urn:microsoft.com/office/officeart/2005/8/layout/chevron1"/>
    <dgm:cxn modelId="{5033279A-E87D-411B-87F0-7AA5A0577E32}" srcId="{EE1B37B2-1976-4C7E-8099-68E6E3B849DA}" destId="{3B582E7A-3A70-4274-84A2-645067C4CF3C}" srcOrd="7" destOrd="0" parTransId="{645952FB-23CC-42C8-8193-F11DAC0ABF47}" sibTransId="{6459937E-8E02-452D-9E97-8DF97EED7347}"/>
    <dgm:cxn modelId="{DBAAEA9B-F6E1-41CD-9476-56D590C910B6}" type="presOf" srcId="{8072C3AD-5137-4362-B2AE-15F42EE8AC0B}" destId="{C6D99700-42D5-4B3C-96B4-6748256A29F7}" srcOrd="0" destOrd="0" presId="urn:microsoft.com/office/officeart/2005/8/layout/chevron1"/>
    <dgm:cxn modelId="{61F2ACA0-82C7-4896-97FD-10B37BBA607C}" srcId="{797CE3D7-C410-4156-9101-5D78CBECD568}" destId="{06093B0D-552A-48BA-A4BF-914BF6FF37A4}" srcOrd="1" destOrd="0" parTransId="{9588905A-C26E-41CD-82D6-92A09607C52F}" sibTransId="{3F546A7D-C62A-437A-99EC-ADFFCB6ECE93}"/>
    <dgm:cxn modelId="{F1E3F4AC-51EB-4848-800C-BC969459AA54}" srcId="{4E36D869-03A4-4BBB-B5A8-05C33016C8E8}" destId="{8FC236F7-1C12-44D3-918D-0635B64BCC0C}" srcOrd="0" destOrd="0" parTransId="{36D8154C-97BD-4495-8326-69B19BE8ED00}" sibTransId="{8367F550-D1D8-4517-A0EF-E95F5460F1B5}"/>
    <dgm:cxn modelId="{7DE83FC3-E544-43D1-81F3-9750E9A5DE28}" srcId="{EE1B37B2-1976-4C7E-8099-68E6E3B849DA}" destId="{A5356535-7D3A-4732-904D-DA8B8B46C6EC}" srcOrd="3" destOrd="0" parTransId="{14EAFA96-84E7-4BB2-AE26-5A043A347E29}" sibTransId="{162EBD23-0F24-4BFB-8C6F-540440C076C4}"/>
    <dgm:cxn modelId="{301716C6-D214-45A3-8639-BB653E2B5894}" type="presOf" srcId="{06093B0D-552A-48BA-A4BF-914BF6FF37A4}" destId="{960CCD9A-CC04-4184-8D98-12292B834ABC}" srcOrd="0" destOrd="1" presId="urn:microsoft.com/office/officeart/2005/8/layout/chevron1"/>
    <dgm:cxn modelId="{59C541C6-900C-40DE-8E27-BE870F57B273}" type="presOf" srcId="{C454841A-CC65-4346-A9F7-3EB59D5C4BEE}" destId="{5F3FB40F-9190-4C99-8F56-12F2770A47AD}" srcOrd="0" destOrd="0" presId="urn:microsoft.com/office/officeart/2005/8/layout/chevron1"/>
    <dgm:cxn modelId="{218383CC-25EB-4CCB-89A5-697B3A6FD261}" srcId="{797CE3D7-C410-4156-9101-5D78CBECD568}" destId="{956384A2-5361-4DFD-A760-1723627C634D}" srcOrd="2" destOrd="0" parTransId="{81D96DF5-415E-49EE-BF80-052450BA4EDC}" sibTransId="{81A97B8B-C39D-4C13-8EC9-19E976321A0A}"/>
    <dgm:cxn modelId="{0B76F6CC-0CDF-44E9-941C-F2DDD144E3AE}" srcId="{EE1B37B2-1976-4C7E-8099-68E6E3B849DA}" destId="{92D81251-1669-4649-9332-6A23664A744E}" srcOrd="5" destOrd="0" parTransId="{94B87005-D392-4712-B575-975D909F1D8C}" sibTransId="{24737275-CD6B-4734-B44E-073F7A7BBDCC}"/>
    <dgm:cxn modelId="{7684F8CF-7943-4B0A-9940-D8A1894EF58A}" type="presOf" srcId="{6986BBE9-ED40-4C9F-BD56-078704194308}" destId="{91C1AECE-37D1-4402-9718-EE852BB90250}" srcOrd="0" destOrd="0" presId="urn:microsoft.com/office/officeart/2005/8/layout/chevron1"/>
    <dgm:cxn modelId="{F4486AD2-751A-4583-B940-60CC1B59A478}" type="presOf" srcId="{797CE3D7-C410-4156-9101-5D78CBECD568}" destId="{0F076EC7-E9CE-441D-AABD-1DD14CD88F69}" srcOrd="0" destOrd="0" presId="urn:microsoft.com/office/officeart/2005/8/layout/chevron1"/>
    <dgm:cxn modelId="{1CC57ADD-0E72-4839-9303-E67C42C452BA}" type="presOf" srcId="{3DDCAC45-F278-4F2E-B76D-DB1372279CBD}" destId="{7D9AE79F-0A19-4B56-B799-B6B3CFCAE09C}" srcOrd="0" destOrd="0" presId="urn:microsoft.com/office/officeart/2005/8/layout/chevron1"/>
    <dgm:cxn modelId="{6027B8E3-FF93-4A3C-8E9F-BF02BA1EF614}" srcId="{6986BBE9-ED40-4C9F-BD56-078704194308}" destId="{BD2023A3-AEA2-4E45-A863-1DE5834D206B}" srcOrd="1" destOrd="0" parTransId="{6FC52FD5-F210-4A13-B560-DC06578BA747}" sibTransId="{67F221BD-8200-40AD-9021-60482D5B7551}"/>
    <dgm:cxn modelId="{80D333EA-F54C-4977-936D-C93AC5D03119}" srcId="{EE1B37B2-1976-4C7E-8099-68E6E3B849DA}" destId="{797CE3D7-C410-4156-9101-5D78CBECD568}" srcOrd="6" destOrd="0" parTransId="{03276300-3017-4330-87D3-7F3F9CF230D7}" sibTransId="{2A6A8227-1680-4601-8DF5-B8DFDCCD59DA}"/>
    <dgm:cxn modelId="{C5A0A8EC-60A5-41E9-B88D-3F6689EC0289}" srcId="{EE1B37B2-1976-4C7E-8099-68E6E3B849DA}" destId="{8072C3AD-5137-4362-B2AE-15F42EE8AC0B}" srcOrd="1" destOrd="0" parTransId="{A01461DF-ABD9-4D80-BFB5-A2AD9D61115F}" sibTransId="{902A60E3-C79D-41C3-A7EA-E992B6B26B92}"/>
    <dgm:cxn modelId="{A4DEFFEF-D9B5-40F9-85C0-A19896EF9A7D}" type="presOf" srcId="{33830BE9-BC1A-4163-B05F-C368C48186CC}" destId="{E5EF7B0C-933E-4E4F-9C04-8021C13AE2F1}" srcOrd="0" destOrd="0" presId="urn:microsoft.com/office/officeart/2005/8/layout/chevron1"/>
    <dgm:cxn modelId="{54F28DF0-8060-4033-A962-0F19044EE078}" type="presOf" srcId="{3B582E7A-3A70-4274-84A2-645067C4CF3C}" destId="{E17228B0-C0C8-4CCE-9501-3DF93A3AC579}" srcOrd="0" destOrd="0" presId="urn:microsoft.com/office/officeart/2005/8/layout/chevron1"/>
    <dgm:cxn modelId="{8F01F9FC-3E00-45B3-9E38-E610EE6F1F9D}" type="presOf" srcId="{A5356535-7D3A-4732-904D-DA8B8B46C6EC}" destId="{6640E9BD-D375-4205-AE14-70375FA01ACD}" srcOrd="0" destOrd="0" presId="urn:microsoft.com/office/officeart/2005/8/layout/chevron1"/>
    <dgm:cxn modelId="{A5AE04FF-2D70-43DF-8B8A-CA6C98D4E59D}" type="presOf" srcId="{EDEF6D6F-3C7E-4719-9E83-7E6E36F1413C}" destId="{960CCD9A-CC04-4184-8D98-12292B834ABC}" srcOrd="0" destOrd="0" presId="urn:microsoft.com/office/officeart/2005/8/layout/chevron1"/>
    <dgm:cxn modelId="{BE8B42FF-DDEC-4CAB-86CA-0641D5DC1AEB}" type="presOf" srcId="{1BFD6CCA-DE07-4FD3-B06B-58A5F102815A}" destId="{39CF20B7-BE6D-4FCC-B9ED-65EFA8D84260}" srcOrd="0" destOrd="0" presId="urn:microsoft.com/office/officeart/2005/8/layout/chevron1"/>
    <dgm:cxn modelId="{ACD97895-F1C1-424F-BB67-8668741AE73C}" type="presParOf" srcId="{8C672ED5-10A9-452C-A6DF-0869A975B124}" destId="{43CA4592-6D31-4DA2-BE0A-7D71DAC43AAE}" srcOrd="0" destOrd="0" presId="urn:microsoft.com/office/officeart/2005/8/layout/chevron1"/>
    <dgm:cxn modelId="{4D1547F1-68FE-4AF2-8329-FBAE37FCC7AB}" type="presParOf" srcId="{43CA4592-6D31-4DA2-BE0A-7D71DAC43AAE}" destId="{91C1AECE-37D1-4402-9718-EE852BB90250}" srcOrd="0" destOrd="0" presId="urn:microsoft.com/office/officeart/2005/8/layout/chevron1"/>
    <dgm:cxn modelId="{D4044B23-3288-4636-9FBC-7EBB27645913}" type="presParOf" srcId="{43CA4592-6D31-4DA2-BE0A-7D71DAC43AAE}" destId="{7B193A8D-D854-4394-893C-33611BD4BD81}" srcOrd="1" destOrd="0" presId="urn:microsoft.com/office/officeart/2005/8/layout/chevron1"/>
    <dgm:cxn modelId="{E72A4623-CC27-47DA-9B0F-01D8372B58DE}" type="presParOf" srcId="{8C672ED5-10A9-452C-A6DF-0869A975B124}" destId="{B958F20C-7A77-4888-84EA-E9F043AA7906}" srcOrd="1" destOrd="0" presId="urn:microsoft.com/office/officeart/2005/8/layout/chevron1"/>
    <dgm:cxn modelId="{98D822CC-C7EF-497F-9E06-24CE0F7DD75A}" type="presParOf" srcId="{8C672ED5-10A9-452C-A6DF-0869A975B124}" destId="{85AFAD0F-260E-4C07-B0E6-8B99B4533685}" srcOrd="2" destOrd="0" presId="urn:microsoft.com/office/officeart/2005/8/layout/chevron1"/>
    <dgm:cxn modelId="{4F04479B-84A5-47D4-ACFD-6B4CB3E159FE}" type="presParOf" srcId="{85AFAD0F-260E-4C07-B0E6-8B99B4533685}" destId="{C6D99700-42D5-4B3C-96B4-6748256A29F7}" srcOrd="0" destOrd="0" presId="urn:microsoft.com/office/officeart/2005/8/layout/chevron1"/>
    <dgm:cxn modelId="{C3CD2044-FE74-4A32-9E27-523C4CD6B728}" type="presParOf" srcId="{85AFAD0F-260E-4C07-B0E6-8B99B4533685}" destId="{5F3FB40F-9190-4C99-8F56-12F2770A47AD}" srcOrd="1" destOrd="0" presId="urn:microsoft.com/office/officeart/2005/8/layout/chevron1"/>
    <dgm:cxn modelId="{D2183698-7A5C-4D66-9EA0-B61A8CBCD78B}" type="presParOf" srcId="{8C672ED5-10A9-452C-A6DF-0869A975B124}" destId="{A6A0E4A8-F5B7-4678-9110-67F0A097EA6C}" srcOrd="3" destOrd="0" presId="urn:microsoft.com/office/officeart/2005/8/layout/chevron1"/>
    <dgm:cxn modelId="{07384BB1-6009-43FA-938F-0E6BE0A45984}" type="presParOf" srcId="{8C672ED5-10A9-452C-A6DF-0869A975B124}" destId="{CF3C2EE2-55A2-4765-A538-E70C3FC38487}" srcOrd="4" destOrd="0" presId="urn:microsoft.com/office/officeart/2005/8/layout/chevron1"/>
    <dgm:cxn modelId="{BD452732-9D0E-48AF-84BA-E2EFABA66752}" type="presParOf" srcId="{CF3C2EE2-55A2-4765-A538-E70C3FC38487}" destId="{39CF20B7-BE6D-4FCC-B9ED-65EFA8D84260}" srcOrd="0" destOrd="0" presId="urn:microsoft.com/office/officeart/2005/8/layout/chevron1"/>
    <dgm:cxn modelId="{3581B7EF-6BCB-4F96-94A6-633AEEEF8EBC}" type="presParOf" srcId="{CF3C2EE2-55A2-4765-A538-E70C3FC38487}" destId="{7D9AE79F-0A19-4B56-B799-B6B3CFCAE09C}" srcOrd="1" destOrd="0" presId="urn:microsoft.com/office/officeart/2005/8/layout/chevron1"/>
    <dgm:cxn modelId="{E7BC20F0-D920-4073-A224-34E21186CF7E}" type="presParOf" srcId="{8C672ED5-10A9-452C-A6DF-0869A975B124}" destId="{34176C42-4896-4978-B34C-4393AA92F1ED}" srcOrd="5" destOrd="0" presId="urn:microsoft.com/office/officeart/2005/8/layout/chevron1"/>
    <dgm:cxn modelId="{983714BF-20CC-4A74-91B7-011304CD4B2B}" type="presParOf" srcId="{8C672ED5-10A9-452C-A6DF-0869A975B124}" destId="{5B293673-1B07-4549-9037-901F3ADB80A4}" srcOrd="6" destOrd="0" presId="urn:microsoft.com/office/officeart/2005/8/layout/chevron1"/>
    <dgm:cxn modelId="{A1129A16-F803-4B97-AF8E-B8BA64ECDECF}" type="presParOf" srcId="{5B293673-1B07-4549-9037-901F3ADB80A4}" destId="{6640E9BD-D375-4205-AE14-70375FA01ACD}" srcOrd="0" destOrd="0" presId="urn:microsoft.com/office/officeart/2005/8/layout/chevron1"/>
    <dgm:cxn modelId="{437B52DB-07EC-4173-8A42-48C3F6384BDB}" type="presParOf" srcId="{5B293673-1B07-4549-9037-901F3ADB80A4}" destId="{E5EF7B0C-933E-4E4F-9C04-8021C13AE2F1}" srcOrd="1" destOrd="0" presId="urn:microsoft.com/office/officeart/2005/8/layout/chevron1"/>
    <dgm:cxn modelId="{7FE02EBB-28D0-4B30-A4E4-FC176A695C26}" type="presParOf" srcId="{8C672ED5-10A9-452C-A6DF-0869A975B124}" destId="{D224DF00-E7B0-4D8A-B885-A31AB6CB2786}" srcOrd="7" destOrd="0" presId="urn:microsoft.com/office/officeart/2005/8/layout/chevron1"/>
    <dgm:cxn modelId="{D1C49848-FDDA-4004-8C1C-A4FD5BA29D32}" type="presParOf" srcId="{8C672ED5-10A9-452C-A6DF-0869A975B124}" destId="{9847C395-D740-4CC1-AD78-8434C787BE9D}" srcOrd="8" destOrd="0" presId="urn:microsoft.com/office/officeart/2005/8/layout/chevron1"/>
    <dgm:cxn modelId="{E7FA849B-39C2-4023-88B8-14D0A9CDD38F}" type="presParOf" srcId="{9847C395-D740-4CC1-AD78-8434C787BE9D}" destId="{E83491AA-605B-4593-9D40-6B4D4AC76042}" srcOrd="0" destOrd="0" presId="urn:microsoft.com/office/officeart/2005/8/layout/chevron1"/>
    <dgm:cxn modelId="{BC2C8307-B544-4314-8B69-9F3BCBD37D5B}" type="presParOf" srcId="{9847C395-D740-4CC1-AD78-8434C787BE9D}" destId="{5F8CF749-87FC-4507-B0AC-A665FBCF2515}" srcOrd="1" destOrd="0" presId="urn:microsoft.com/office/officeart/2005/8/layout/chevron1"/>
    <dgm:cxn modelId="{5AE94CC5-DC54-440D-A121-DB2C23319C21}" type="presParOf" srcId="{8C672ED5-10A9-452C-A6DF-0869A975B124}" destId="{FB8B37B9-CA6A-4E93-BBE5-98C69FB97B1D}" srcOrd="9" destOrd="0" presId="urn:microsoft.com/office/officeart/2005/8/layout/chevron1"/>
    <dgm:cxn modelId="{792094C4-59AC-4E1C-BDD2-413997C44360}" type="presParOf" srcId="{8C672ED5-10A9-452C-A6DF-0869A975B124}" destId="{B14BCE5C-6483-45ED-8FE9-82337460921C}" srcOrd="10" destOrd="0" presId="urn:microsoft.com/office/officeart/2005/8/layout/chevron1"/>
    <dgm:cxn modelId="{D75B604A-364F-43BC-ABE2-B985732C2DF5}" type="presParOf" srcId="{B14BCE5C-6483-45ED-8FE9-82337460921C}" destId="{01DD949F-0430-4C4D-B02C-78792245709C}" srcOrd="0" destOrd="0" presId="urn:microsoft.com/office/officeart/2005/8/layout/chevron1"/>
    <dgm:cxn modelId="{C97CBAE9-891A-468D-A321-236DFCE26F5A}" type="presParOf" srcId="{B14BCE5C-6483-45ED-8FE9-82337460921C}" destId="{D45369A5-089C-4113-8427-BFF51F1557E6}" srcOrd="1" destOrd="0" presId="urn:microsoft.com/office/officeart/2005/8/layout/chevron1"/>
    <dgm:cxn modelId="{4E8C42B0-753B-4928-B4E3-25BB86CF07CC}" type="presParOf" srcId="{8C672ED5-10A9-452C-A6DF-0869A975B124}" destId="{41FE1BCA-C1F4-4A62-857E-7D7B5CD60D07}" srcOrd="11" destOrd="0" presId="urn:microsoft.com/office/officeart/2005/8/layout/chevron1"/>
    <dgm:cxn modelId="{7AC5F00E-6BE5-4614-9899-1EA44B6A5252}" type="presParOf" srcId="{8C672ED5-10A9-452C-A6DF-0869A975B124}" destId="{2CAC8B78-D8B4-4AB6-8FBC-47D11077F836}" srcOrd="12" destOrd="0" presId="urn:microsoft.com/office/officeart/2005/8/layout/chevron1"/>
    <dgm:cxn modelId="{35ED9625-6430-4F6D-8744-DC0D16A452DA}" type="presParOf" srcId="{2CAC8B78-D8B4-4AB6-8FBC-47D11077F836}" destId="{0F076EC7-E9CE-441D-AABD-1DD14CD88F69}" srcOrd="0" destOrd="0" presId="urn:microsoft.com/office/officeart/2005/8/layout/chevron1"/>
    <dgm:cxn modelId="{0461E472-E26E-493D-8DC7-0E85CAE54517}" type="presParOf" srcId="{2CAC8B78-D8B4-4AB6-8FBC-47D11077F836}" destId="{960CCD9A-CC04-4184-8D98-12292B834ABC}" srcOrd="1" destOrd="0" presId="urn:microsoft.com/office/officeart/2005/8/layout/chevron1"/>
    <dgm:cxn modelId="{F3AEB27B-8F37-4CC4-9032-443F300FB692}" type="presParOf" srcId="{8C672ED5-10A9-452C-A6DF-0869A975B124}" destId="{36F2E750-C7DE-4669-9365-F96A64D9F43D}" srcOrd="13" destOrd="0" presId="urn:microsoft.com/office/officeart/2005/8/layout/chevron1"/>
    <dgm:cxn modelId="{441187A5-7718-4BFB-9D27-37DA453F8EA6}" type="presParOf" srcId="{8C672ED5-10A9-452C-A6DF-0869A975B124}" destId="{82B127CD-1CE9-41D8-B5D1-D5230221C34E}" srcOrd="14" destOrd="0" presId="urn:microsoft.com/office/officeart/2005/8/layout/chevron1"/>
    <dgm:cxn modelId="{4E786782-D128-4AF1-8945-720FAF664EAC}" type="presParOf" srcId="{82B127CD-1CE9-41D8-B5D1-D5230221C34E}" destId="{E17228B0-C0C8-4CCE-9501-3DF93A3AC579}" srcOrd="0" destOrd="0" presId="urn:microsoft.com/office/officeart/2005/8/layout/chevron1"/>
    <dgm:cxn modelId="{446329A9-FFC9-433E-BA18-FB5356A7F227}" type="presParOf" srcId="{82B127CD-1CE9-41D8-B5D1-D5230221C34E}" destId="{C173F0B7-6EC1-489F-BF77-4C43482EC029}" srcOrd="1"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5AAB728-31C5-44F1-8229-AF76CEAC0818}" type="doc">
      <dgm:prSet loTypeId="urn:microsoft.com/office/officeart/2005/8/layout/venn1" loCatId="relationship" qsTypeId="urn:microsoft.com/office/officeart/2005/8/quickstyle/simple1" qsCatId="simple" csTypeId="urn:microsoft.com/office/officeart/2005/8/colors/colorful2" csCatId="colorful" phldr="1"/>
      <dgm:spPr/>
      <dgm:t>
        <a:bodyPr/>
        <a:lstStyle/>
        <a:p>
          <a:endParaRPr lang="fr-FR"/>
        </a:p>
      </dgm:t>
    </dgm:pt>
    <dgm:pt modelId="{F8F29553-877A-45EA-9FEB-F4FD3AB63B3F}">
      <dgm:prSet phldrT="[Texte]" custT="1"/>
      <dgm:spPr>
        <a:solidFill>
          <a:schemeClr val="accent1">
            <a:lumMod val="40000"/>
            <a:lumOff val="60000"/>
          </a:schemeClr>
        </a:solidFill>
      </dgm:spPr>
      <dgm:t>
        <a:bodyPr/>
        <a:lstStyle/>
        <a:p>
          <a:r>
            <a:rPr lang="fr-FR" sz="1700" b="1" dirty="0" err="1"/>
            <a:t>Human</a:t>
          </a:r>
          <a:endParaRPr lang="fr-FR" sz="1700" b="1" dirty="0"/>
        </a:p>
      </dgm:t>
    </dgm:pt>
    <dgm:pt modelId="{B50C77BD-FA0B-42BA-A7E8-77B53B76DB15}" type="parTrans" cxnId="{22086508-E351-4250-B2B0-6D222A2870B0}">
      <dgm:prSet/>
      <dgm:spPr/>
      <dgm:t>
        <a:bodyPr/>
        <a:lstStyle/>
        <a:p>
          <a:endParaRPr lang="fr-FR" sz="2000" b="0"/>
        </a:p>
      </dgm:t>
    </dgm:pt>
    <dgm:pt modelId="{948282C3-28CB-4F64-92CC-864D0C2F1F54}" type="sibTrans" cxnId="{22086508-E351-4250-B2B0-6D222A2870B0}">
      <dgm:prSet/>
      <dgm:spPr/>
      <dgm:t>
        <a:bodyPr/>
        <a:lstStyle/>
        <a:p>
          <a:endParaRPr lang="fr-FR" sz="2000" b="0"/>
        </a:p>
      </dgm:t>
    </dgm:pt>
    <dgm:pt modelId="{C16F0D89-A23B-436E-80C2-882221C70F7F}">
      <dgm:prSet phldrT="[Texte]" custT="1"/>
      <dgm:spPr>
        <a:solidFill>
          <a:schemeClr val="accent6">
            <a:lumMod val="60000"/>
            <a:lumOff val="40000"/>
            <a:alpha val="50000"/>
          </a:schemeClr>
        </a:solidFill>
      </dgm:spPr>
      <dgm:t>
        <a:bodyPr/>
        <a:lstStyle/>
        <a:p>
          <a:pPr algn="ctr"/>
          <a:r>
            <a:rPr lang="fr-FR" sz="1700" b="1" dirty="0"/>
            <a:t>Environment</a:t>
          </a:r>
          <a:endParaRPr lang="fr-FR" sz="1700" b="0" dirty="0"/>
        </a:p>
      </dgm:t>
    </dgm:pt>
    <dgm:pt modelId="{90291871-8EB4-421E-8979-32B896437DAC}" type="parTrans" cxnId="{3D9491ED-95DA-4A34-B4CA-A7A6AFD8FFF7}">
      <dgm:prSet/>
      <dgm:spPr/>
      <dgm:t>
        <a:bodyPr/>
        <a:lstStyle/>
        <a:p>
          <a:endParaRPr lang="fr-FR" sz="2000" b="0"/>
        </a:p>
      </dgm:t>
    </dgm:pt>
    <dgm:pt modelId="{E6C0AF4E-846D-40C0-867C-9598EC4BE497}" type="sibTrans" cxnId="{3D9491ED-95DA-4A34-B4CA-A7A6AFD8FFF7}">
      <dgm:prSet/>
      <dgm:spPr/>
      <dgm:t>
        <a:bodyPr/>
        <a:lstStyle/>
        <a:p>
          <a:endParaRPr lang="fr-FR" sz="2000" b="0"/>
        </a:p>
      </dgm:t>
    </dgm:pt>
    <dgm:pt modelId="{60AA7F49-F960-45A2-A6A0-6CD38648326E}">
      <dgm:prSet phldrT="[Texte]" custT="1"/>
      <dgm:spPr>
        <a:solidFill>
          <a:schemeClr val="accent2">
            <a:lumMod val="60000"/>
            <a:lumOff val="40000"/>
            <a:alpha val="50000"/>
          </a:schemeClr>
        </a:solidFill>
      </dgm:spPr>
      <dgm:t>
        <a:bodyPr/>
        <a:lstStyle/>
        <a:p>
          <a:pPr algn="ctr"/>
          <a:r>
            <a:rPr lang="fr-FR" sz="1700" b="1" dirty="0"/>
            <a:t>Animal</a:t>
          </a:r>
        </a:p>
      </dgm:t>
    </dgm:pt>
    <dgm:pt modelId="{3DF0BC75-F114-4D03-8FB2-79360BB9E629}" type="parTrans" cxnId="{73475B5A-ABA1-41F6-BE57-473751913B5F}">
      <dgm:prSet/>
      <dgm:spPr/>
      <dgm:t>
        <a:bodyPr/>
        <a:lstStyle/>
        <a:p>
          <a:endParaRPr lang="fr-FR" sz="2000" b="0"/>
        </a:p>
      </dgm:t>
    </dgm:pt>
    <dgm:pt modelId="{DE2D49C5-7736-445A-BF61-C634501BFAB9}" type="sibTrans" cxnId="{73475B5A-ABA1-41F6-BE57-473751913B5F}">
      <dgm:prSet/>
      <dgm:spPr/>
      <dgm:t>
        <a:bodyPr/>
        <a:lstStyle/>
        <a:p>
          <a:endParaRPr lang="fr-FR" sz="2000" b="0"/>
        </a:p>
      </dgm:t>
    </dgm:pt>
    <dgm:pt modelId="{78F5BE72-3802-4F9A-BC21-88BA6100C985}" type="pres">
      <dgm:prSet presAssocID="{85AAB728-31C5-44F1-8229-AF76CEAC0818}" presName="compositeShape" presStyleCnt="0">
        <dgm:presLayoutVars>
          <dgm:chMax val="7"/>
          <dgm:dir/>
          <dgm:resizeHandles val="exact"/>
        </dgm:presLayoutVars>
      </dgm:prSet>
      <dgm:spPr/>
    </dgm:pt>
    <dgm:pt modelId="{BFCA0786-5B3A-4E1F-9918-093212B5B7D2}" type="pres">
      <dgm:prSet presAssocID="{F8F29553-877A-45EA-9FEB-F4FD3AB63B3F}" presName="circ1" presStyleLbl="vennNode1" presStyleIdx="0" presStyleCnt="3"/>
      <dgm:spPr/>
    </dgm:pt>
    <dgm:pt modelId="{39EEC038-45F3-420F-8121-35647D5DBB19}" type="pres">
      <dgm:prSet presAssocID="{F8F29553-877A-45EA-9FEB-F4FD3AB63B3F}" presName="circ1Tx" presStyleLbl="revTx" presStyleIdx="0" presStyleCnt="0">
        <dgm:presLayoutVars>
          <dgm:chMax val="0"/>
          <dgm:chPref val="0"/>
          <dgm:bulletEnabled val="1"/>
        </dgm:presLayoutVars>
      </dgm:prSet>
      <dgm:spPr/>
    </dgm:pt>
    <dgm:pt modelId="{F423B20F-CB66-4A89-BA42-98732DD5834D}" type="pres">
      <dgm:prSet presAssocID="{C16F0D89-A23B-436E-80C2-882221C70F7F}" presName="circ2" presStyleLbl="vennNode1" presStyleIdx="1" presStyleCnt="3"/>
      <dgm:spPr/>
    </dgm:pt>
    <dgm:pt modelId="{2E9D38C3-915B-470E-A5EC-1F8558476970}" type="pres">
      <dgm:prSet presAssocID="{C16F0D89-A23B-436E-80C2-882221C70F7F}" presName="circ2Tx" presStyleLbl="revTx" presStyleIdx="0" presStyleCnt="0">
        <dgm:presLayoutVars>
          <dgm:chMax val="0"/>
          <dgm:chPref val="0"/>
          <dgm:bulletEnabled val="1"/>
        </dgm:presLayoutVars>
      </dgm:prSet>
      <dgm:spPr/>
    </dgm:pt>
    <dgm:pt modelId="{134A3349-F58E-42FE-8D98-D65F4C6CECB2}" type="pres">
      <dgm:prSet presAssocID="{60AA7F49-F960-45A2-A6A0-6CD38648326E}" presName="circ3" presStyleLbl="vennNode1" presStyleIdx="2" presStyleCnt="3"/>
      <dgm:spPr/>
    </dgm:pt>
    <dgm:pt modelId="{38B9AA98-4646-4C27-A409-520D3B9957D9}" type="pres">
      <dgm:prSet presAssocID="{60AA7F49-F960-45A2-A6A0-6CD38648326E}" presName="circ3Tx" presStyleLbl="revTx" presStyleIdx="0" presStyleCnt="0">
        <dgm:presLayoutVars>
          <dgm:chMax val="0"/>
          <dgm:chPref val="0"/>
          <dgm:bulletEnabled val="1"/>
        </dgm:presLayoutVars>
      </dgm:prSet>
      <dgm:spPr/>
    </dgm:pt>
  </dgm:ptLst>
  <dgm:cxnLst>
    <dgm:cxn modelId="{22086508-E351-4250-B2B0-6D222A2870B0}" srcId="{85AAB728-31C5-44F1-8229-AF76CEAC0818}" destId="{F8F29553-877A-45EA-9FEB-F4FD3AB63B3F}" srcOrd="0" destOrd="0" parTransId="{B50C77BD-FA0B-42BA-A7E8-77B53B76DB15}" sibTransId="{948282C3-28CB-4F64-92CC-864D0C2F1F54}"/>
    <dgm:cxn modelId="{0301805C-E067-4318-92BA-F63B0ED2F0B7}" type="presOf" srcId="{C16F0D89-A23B-436E-80C2-882221C70F7F}" destId="{F423B20F-CB66-4A89-BA42-98732DD5834D}" srcOrd="0" destOrd="0" presId="urn:microsoft.com/office/officeart/2005/8/layout/venn1"/>
    <dgm:cxn modelId="{73475B5A-ABA1-41F6-BE57-473751913B5F}" srcId="{85AAB728-31C5-44F1-8229-AF76CEAC0818}" destId="{60AA7F49-F960-45A2-A6A0-6CD38648326E}" srcOrd="2" destOrd="0" parTransId="{3DF0BC75-F114-4D03-8FB2-79360BB9E629}" sibTransId="{DE2D49C5-7736-445A-BF61-C634501BFAB9}"/>
    <dgm:cxn modelId="{FF2CD88D-2E33-441B-AF9E-2C43A665855E}" type="presOf" srcId="{85AAB728-31C5-44F1-8229-AF76CEAC0818}" destId="{78F5BE72-3802-4F9A-BC21-88BA6100C985}" srcOrd="0" destOrd="0" presId="urn:microsoft.com/office/officeart/2005/8/layout/venn1"/>
    <dgm:cxn modelId="{BBDCCD90-80CC-4D07-A9E7-67435D31AC6A}" type="presOf" srcId="{C16F0D89-A23B-436E-80C2-882221C70F7F}" destId="{2E9D38C3-915B-470E-A5EC-1F8558476970}" srcOrd="1" destOrd="0" presId="urn:microsoft.com/office/officeart/2005/8/layout/venn1"/>
    <dgm:cxn modelId="{F40E3295-F2B7-4792-B5CA-06785E35DB4C}" type="presOf" srcId="{60AA7F49-F960-45A2-A6A0-6CD38648326E}" destId="{134A3349-F58E-42FE-8D98-D65F4C6CECB2}" srcOrd="0" destOrd="0" presId="urn:microsoft.com/office/officeart/2005/8/layout/venn1"/>
    <dgm:cxn modelId="{1EAADB9C-5DA6-4D4A-9F8A-78410213B547}" type="presOf" srcId="{F8F29553-877A-45EA-9FEB-F4FD3AB63B3F}" destId="{39EEC038-45F3-420F-8121-35647D5DBB19}" srcOrd="1" destOrd="0" presId="urn:microsoft.com/office/officeart/2005/8/layout/venn1"/>
    <dgm:cxn modelId="{C9CEE1D6-4A72-4901-87F9-F40A21306330}" type="presOf" srcId="{F8F29553-877A-45EA-9FEB-F4FD3AB63B3F}" destId="{BFCA0786-5B3A-4E1F-9918-093212B5B7D2}" srcOrd="0" destOrd="0" presId="urn:microsoft.com/office/officeart/2005/8/layout/venn1"/>
    <dgm:cxn modelId="{EF4B55E2-E5EA-48D4-BF22-1A1DD57E6BF4}" type="presOf" srcId="{60AA7F49-F960-45A2-A6A0-6CD38648326E}" destId="{38B9AA98-4646-4C27-A409-520D3B9957D9}" srcOrd="1" destOrd="0" presId="urn:microsoft.com/office/officeart/2005/8/layout/venn1"/>
    <dgm:cxn modelId="{3D9491ED-95DA-4A34-B4CA-A7A6AFD8FFF7}" srcId="{85AAB728-31C5-44F1-8229-AF76CEAC0818}" destId="{C16F0D89-A23B-436E-80C2-882221C70F7F}" srcOrd="1" destOrd="0" parTransId="{90291871-8EB4-421E-8979-32B896437DAC}" sibTransId="{E6C0AF4E-846D-40C0-867C-9598EC4BE497}"/>
    <dgm:cxn modelId="{CAFE3B18-4865-4711-81BB-F917C577856B}" type="presParOf" srcId="{78F5BE72-3802-4F9A-BC21-88BA6100C985}" destId="{BFCA0786-5B3A-4E1F-9918-093212B5B7D2}" srcOrd="0" destOrd="0" presId="urn:microsoft.com/office/officeart/2005/8/layout/venn1"/>
    <dgm:cxn modelId="{7BEB213A-7BC5-4522-9A52-20CA1156D29E}" type="presParOf" srcId="{78F5BE72-3802-4F9A-BC21-88BA6100C985}" destId="{39EEC038-45F3-420F-8121-35647D5DBB19}" srcOrd="1" destOrd="0" presId="urn:microsoft.com/office/officeart/2005/8/layout/venn1"/>
    <dgm:cxn modelId="{CD241519-2D1B-4E79-A6F3-67E26B17A313}" type="presParOf" srcId="{78F5BE72-3802-4F9A-BC21-88BA6100C985}" destId="{F423B20F-CB66-4A89-BA42-98732DD5834D}" srcOrd="2" destOrd="0" presId="urn:microsoft.com/office/officeart/2005/8/layout/venn1"/>
    <dgm:cxn modelId="{243B84A1-61E4-45F6-A606-951DF7BE77B1}" type="presParOf" srcId="{78F5BE72-3802-4F9A-BC21-88BA6100C985}" destId="{2E9D38C3-915B-470E-A5EC-1F8558476970}" srcOrd="3" destOrd="0" presId="urn:microsoft.com/office/officeart/2005/8/layout/venn1"/>
    <dgm:cxn modelId="{EBF5DA37-2CD3-4C5C-9094-66399C61EEFB}" type="presParOf" srcId="{78F5BE72-3802-4F9A-BC21-88BA6100C985}" destId="{134A3349-F58E-42FE-8D98-D65F4C6CECB2}" srcOrd="4" destOrd="0" presId="urn:microsoft.com/office/officeart/2005/8/layout/venn1"/>
    <dgm:cxn modelId="{426C6734-17E2-411F-83A4-7360FFC17176}" type="presParOf" srcId="{78F5BE72-3802-4F9A-BC21-88BA6100C985}" destId="{38B9AA98-4646-4C27-A409-520D3B9957D9}" srcOrd="5"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5AAB728-31C5-44F1-8229-AF76CEAC0818}" type="doc">
      <dgm:prSet loTypeId="urn:microsoft.com/office/officeart/2005/8/layout/venn1" loCatId="relationship" qsTypeId="urn:microsoft.com/office/officeart/2005/8/quickstyle/simple1" qsCatId="simple" csTypeId="urn:microsoft.com/office/officeart/2005/8/colors/colorful2" csCatId="colorful" phldr="1"/>
      <dgm:spPr/>
      <dgm:t>
        <a:bodyPr/>
        <a:lstStyle/>
        <a:p>
          <a:endParaRPr lang="fr-FR"/>
        </a:p>
      </dgm:t>
    </dgm:pt>
    <dgm:pt modelId="{C16F0D89-A23B-436E-80C2-882221C70F7F}">
      <dgm:prSet phldrT="[Texte]" custT="1"/>
      <dgm:spPr>
        <a:solidFill>
          <a:schemeClr val="accent6">
            <a:lumMod val="60000"/>
            <a:lumOff val="40000"/>
            <a:alpha val="50000"/>
          </a:schemeClr>
        </a:solidFill>
      </dgm:spPr>
      <dgm:t>
        <a:bodyPr/>
        <a:lstStyle/>
        <a:p>
          <a:pPr algn="ctr"/>
          <a:endParaRPr lang="fr-FR" sz="1600" b="0" dirty="0"/>
        </a:p>
      </dgm:t>
    </dgm:pt>
    <dgm:pt modelId="{90291871-8EB4-421E-8979-32B896437DAC}" type="parTrans" cxnId="{3D9491ED-95DA-4A34-B4CA-A7A6AFD8FFF7}">
      <dgm:prSet/>
      <dgm:spPr/>
      <dgm:t>
        <a:bodyPr/>
        <a:lstStyle/>
        <a:p>
          <a:endParaRPr lang="fr-FR" sz="1300" b="0"/>
        </a:p>
      </dgm:t>
    </dgm:pt>
    <dgm:pt modelId="{E6C0AF4E-846D-40C0-867C-9598EC4BE497}" type="sibTrans" cxnId="{3D9491ED-95DA-4A34-B4CA-A7A6AFD8FFF7}">
      <dgm:prSet/>
      <dgm:spPr/>
      <dgm:t>
        <a:bodyPr/>
        <a:lstStyle/>
        <a:p>
          <a:endParaRPr lang="fr-FR" sz="1300" b="0"/>
        </a:p>
      </dgm:t>
    </dgm:pt>
    <dgm:pt modelId="{78F5BE72-3802-4F9A-BC21-88BA6100C985}" type="pres">
      <dgm:prSet presAssocID="{85AAB728-31C5-44F1-8229-AF76CEAC0818}" presName="compositeShape" presStyleCnt="0">
        <dgm:presLayoutVars>
          <dgm:chMax val="7"/>
          <dgm:dir/>
          <dgm:resizeHandles val="exact"/>
        </dgm:presLayoutVars>
      </dgm:prSet>
      <dgm:spPr/>
    </dgm:pt>
    <dgm:pt modelId="{29FFA1AD-F0A4-49BB-9B44-8EAB8B610C14}" type="pres">
      <dgm:prSet presAssocID="{C16F0D89-A23B-436E-80C2-882221C70F7F}" presName="circ1TxSh" presStyleLbl="vennNode1" presStyleIdx="0" presStyleCnt="1"/>
      <dgm:spPr/>
    </dgm:pt>
  </dgm:ptLst>
  <dgm:cxnLst>
    <dgm:cxn modelId="{155D4089-A6AE-4145-B4C3-669A0464F30B}" type="presOf" srcId="{85AAB728-31C5-44F1-8229-AF76CEAC0818}" destId="{78F5BE72-3802-4F9A-BC21-88BA6100C985}" srcOrd="0" destOrd="0" presId="urn:microsoft.com/office/officeart/2005/8/layout/venn1"/>
    <dgm:cxn modelId="{F899CDB1-D999-4932-A6F9-D7A121996268}" type="presOf" srcId="{C16F0D89-A23B-436E-80C2-882221C70F7F}" destId="{29FFA1AD-F0A4-49BB-9B44-8EAB8B610C14}" srcOrd="0" destOrd="0" presId="urn:microsoft.com/office/officeart/2005/8/layout/venn1"/>
    <dgm:cxn modelId="{3D9491ED-95DA-4A34-B4CA-A7A6AFD8FFF7}" srcId="{85AAB728-31C5-44F1-8229-AF76CEAC0818}" destId="{C16F0D89-A23B-436E-80C2-882221C70F7F}" srcOrd="0" destOrd="0" parTransId="{90291871-8EB4-421E-8979-32B896437DAC}" sibTransId="{E6C0AF4E-846D-40C0-867C-9598EC4BE497}"/>
    <dgm:cxn modelId="{B951AE82-EC60-46C3-872F-D1EA123838D4}" type="presParOf" srcId="{78F5BE72-3802-4F9A-BC21-88BA6100C985}" destId="{29FFA1AD-F0A4-49BB-9B44-8EAB8B610C14}" srcOrd="0"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5AAB728-31C5-44F1-8229-AF76CEAC0818}" type="doc">
      <dgm:prSet loTypeId="urn:microsoft.com/office/officeart/2005/8/layout/venn1" loCatId="relationship" qsTypeId="urn:microsoft.com/office/officeart/2005/8/quickstyle/simple1" qsCatId="simple" csTypeId="urn:microsoft.com/office/officeart/2005/8/colors/colorful2" csCatId="colorful" phldr="1"/>
      <dgm:spPr/>
      <dgm:t>
        <a:bodyPr/>
        <a:lstStyle/>
        <a:p>
          <a:endParaRPr lang="fr-FR"/>
        </a:p>
      </dgm:t>
    </dgm:pt>
    <dgm:pt modelId="{60AA7F49-F960-45A2-A6A0-6CD38648326E}">
      <dgm:prSet phldrT="[Texte]" custT="1"/>
      <dgm:spPr>
        <a:solidFill>
          <a:schemeClr val="accent2">
            <a:lumMod val="60000"/>
            <a:lumOff val="40000"/>
            <a:alpha val="50000"/>
          </a:schemeClr>
        </a:solidFill>
      </dgm:spPr>
      <dgm:t>
        <a:bodyPr/>
        <a:lstStyle/>
        <a:p>
          <a:pPr algn="ctr"/>
          <a:endParaRPr lang="fr-FR" sz="1300" b="0" dirty="0"/>
        </a:p>
      </dgm:t>
    </dgm:pt>
    <dgm:pt modelId="{3DF0BC75-F114-4D03-8FB2-79360BB9E629}" type="parTrans" cxnId="{73475B5A-ABA1-41F6-BE57-473751913B5F}">
      <dgm:prSet/>
      <dgm:spPr/>
      <dgm:t>
        <a:bodyPr/>
        <a:lstStyle/>
        <a:p>
          <a:endParaRPr lang="fr-FR" sz="1300" b="0"/>
        </a:p>
      </dgm:t>
    </dgm:pt>
    <dgm:pt modelId="{DE2D49C5-7736-445A-BF61-C634501BFAB9}" type="sibTrans" cxnId="{73475B5A-ABA1-41F6-BE57-473751913B5F}">
      <dgm:prSet/>
      <dgm:spPr/>
      <dgm:t>
        <a:bodyPr/>
        <a:lstStyle/>
        <a:p>
          <a:endParaRPr lang="fr-FR" sz="1300" b="0"/>
        </a:p>
      </dgm:t>
    </dgm:pt>
    <dgm:pt modelId="{78F5BE72-3802-4F9A-BC21-88BA6100C985}" type="pres">
      <dgm:prSet presAssocID="{85AAB728-31C5-44F1-8229-AF76CEAC0818}" presName="compositeShape" presStyleCnt="0">
        <dgm:presLayoutVars>
          <dgm:chMax val="7"/>
          <dgm:dir/>
          <dgm:resizeHandles val="exact"/>
        </dgm:presLayoutVars>
      </dgm:prSet>
      <dgm:spPr/>
    </dgm:pt>
    <dgm:pt modelId="{ABF9EC31-9337-4E08-9661-14A9A65BEB9E}" type="pres">
      <dgm:prSet presAssocID="{60AA7F49-F960-45A2-A6A0-6CD38648326E}" presName="circ1TxSh" presStyleLbl="vennNode1" presStyleIdx="0" presStyleCnt="1"/>
      <dgm:spPr/>
    </dgm:pt>
  </dgm:ptLst>
  <dgm:cxnLst>
    <dgm:cxn modelId="{5AC29762-ED3A-4327-B811-76450C4F1388}" type="presOf" srcId="{85AAB728-31C5-44F1-8229-AF76CEAC0818}" destId="{78F5BE72-3802-4F9A-BC21-88BA6100C985}" srcOrd="0" destOrd="0" presId="urn:microsoft.com/office/officeart/2005/8/layout/venn1"/>
    <dgm:cxn modelId="{73475B5A-ABA1-41F6-BE57-473751913B5F}" srcId="{85AAB728-31C5-44F1-8229-AF76CEAC0818}" destId="{60AA7F49-F960-45A2-A6A0-6CD38648326E}" srcOrd="0" destOrd="0" parTransId="{3DF0BC75-F114-4D03-8FB2-79360BB9E629}" sibTransId="{DE2D49C5-7736-445A-BF61-C634501BFAB9}"/>
    <dgm:cxn modelId="{DAF1F0CF-01F3-483F-91EC-B08E12F59F3B}" type="presOf" srcId="{60AA7F49-F960-45A2-A6A0-6CD38648326E}" destId="{ABF9EC31-9337-4E08-9661-14A9A65BEB9E}" srcOrd="0" destOrd="0" presId="urn:microsoft.com/office/officeart/2005/8/layout/venn1"/>
    <dgm:cxn modelId="{8FC0BC9A-A012-4A54-A733-61D9223448D9}" type="presParOf" srcId="{78F5BE72-3802-4F9A-BC21-88BA6100C985}" destId="{ABF9EC31-9337-4E08-9661-14A9A65BEB9E}" srcOrd="0"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5AAB728-31C5-44F1-8229-AF76CEAC0818}" type="doc">
      <dgm:prSet loTypeId="urn:microsoft.com/office/officeart/2005/8/layout/venn1" loCatId="relationship" qsTypeId="urn:microsoft.com/office/officeart/2005/8/quickstyle/simple1" qsCatId="simple" csTypeId="urn:microsoft.com/office/officeart/2005/8/colors/colorful2" csCatId="colorful" phldr="1"/>
      <dgm:spPr/>
      <dgm:t>
        <a:bodyPr/>
        <a:lstStyle/>
        <a:p>
          <a:endParaRPr lang="fr-FR"/>
        </a:p>
      </dgm:t>
    </dgm:pt>
    <dgm:pt modelId="{F8F29553-877A-45EA-9FEB-F4FD3AB63B3F}">
      <dgm:prSet phldrT="[Texte]" custT="1"/>
      <dgm:spPr>
        <a:solidFill>
          <a:schemeClr val="accent1">
            <a:lumMod val="40000"/>
            <a:lumOff val="60000"/>
          </a:schemeClr>
        </a:solidFill>
      </dgm:spPr>
      <dgm:t>
        <a:bodyPr/>
        <a:lstStyle/>
        <a:p>
          <a:r>
            <a:rPr lang="fr-FR" sz="2000" b="1" dirty="0" err="1"/>
            <a:t>Human</a:t>
          </a:r>
          <a:endParaRPr lang="fr-FR" sz="2000" b="1" dirty="0"/>
        </a:p>
      </dgm:t>
    </dgm:pt>
    <dgm:pt modelId="{B50C77BD-FA0B-42BA-A7E8-77B53B76DB15}" type="parTrans" cxnId="{22086508-E351-4250-B2B0-6D222A2870B0}">
      <dgm:prSet/>
      <dgm:spPr/>
      <dgm:t>
        <a:bodyPr/>
        <a:lstStyle/>
        <a:p>
          <a:endParaRPr lang="fr-FR" sz="2000" b="0"/>
        </a:p>
      </dgm:t>
    </dgm:pt>
    <dgm:pt modelId="{948282C3-28CB-4F64-92CC-864D0C2F1F54}" type="sibTrans" cxnId="{22086508-E351-4250-B2B0-6D222A2870B0}">
      <dgm:prSet/>
      <dgm:spPr/>
      <dgm:t>
        <a:bodyPr/>
        <a:lstStyle/>
        <a:p>
          <a:endParaRPr lang="fr-FR" sz="2000" b="0"/>
        </a:p>
      </dgm:t>
    </dgm:pt>
    <dgm:pt modelId="{C16F0D89-A23B-436E-80C2-882221C70F7F}">
      <dgm:prSet phldrT="[Texte]" custT="1"/>
      <dgm:spPr>
        <a:solidFill>
          <a:schemeClr val="accent6">
            <a:lumMod val="60000"/>
            <a:lumOff val="40000"/>
            <a:alpha val="50000"/>
          </a:schemeClr>
        </a:solidFill>
      </dgm:spPr>
      <dgm:t>
        <a:bodyPr/>
        <a:lstStyle/>
        <a:p>
          <a:pPr algn="ctr"/>
          <a:r>
            <a:rPr lang="fr-FR" sz="2000" b="1" dirty="0"/>
            <a:t>Environment</a:t>
          </a:r>
          <a:endParaRPr lang="fr-FR" sz="2000" b="0" dirty="0"/>
        </a:p>
      </dgm:t>
    </dgm:pt>
    <dgm:pt modelId="{90291871-8EB4-421E-8979-32B896437DAC}" type="parTrans" cxnId="{3D9491ED-95DA-4A34-B4CA-A7A6AFD8FFF7}">
      <dgm:prSet/>
      <dgm:spPr/>
      <dgm:t>
        <a:bodyPr/>
        <a:lstStyle/>
        <a:p>
          <a:endParaRPr lang="fr-FR" sz="2000" b="0"/>
        </a:p>
      </dgm:t>
    </dgm:pt>
    <dgm:pt modelId="{E6C0AF4E-846D-40C0-867C-9598EC4BE497}" type="sibTrans" cxnId="{3D9491ED-95DA-4A34-B4CA-A7A6AFD8FFF7}">
      <dgm:prSet/>
      <dgm:spPr/>
      <dgm:t>
        <a:bodyPr/>
        <a:lstStyle/>
        <a:p>
          <a:endParaRPr lang="fr-FR" sz="2000" b="0"/>
        </a:p>
      </dgm:t>
    </dgm:pt>
    <dgm:pt modelId="{60AA7F49-F960-45A2-A6A0-6CD38648326E}">
      <dgm:prSet phldrT="[Texte]" custT="1"/>
      <dgm:spPr>
        <a:solidFill>
          <a:schemeClr val="accent2">
            <a:lumMod val="60000"/>
            <a:lumOff val="40000"/>
            <a:alpha val="50000"/>
          </a:schemeClr>
        </a:solidFill>
      </dgm:spPr>
      <dgm:t>
        <a:bodyPr/>
        <a:lstStyle/>
        <a:p>
          <a:pPr algn="ctr"/>
          <a:r>
            <a:rPr lang="fr-FR" sz="2000" b="1" dirty="0"/>
            <a:t>Animal</a:t>
          </a:r>
        </a:p>
      </dgm:t>
    </dgm:pt>
    <dgm:pt modelId="{3DF0BC75-F114-4D03-8FB2-79360BB9E629}" type="parTrans" cxnId="{73475B5A-ABA1-41F6-BE57-473751913B5F}">
      <dgm:prSet/>
      <dgm:spPr/>
      <dgm:t>
        <a:bodyPr/>
        <a:lstStyle/>
        <a:p>
          <a:endParaRPr lang="fr-FR" sz="2000" b="0"/>
        </a:p>
      </dgm:t>
    </dgm:pt>
    <dgm:pt modelId="{DE2D49C5-7736-445A-BF61-C634501BFAB9}" type="sibTrans" cxnId="{73475B5A-ABA1-41F6-BE57-473751913B5F}">
      <dgm:prSet/>
      <dgm:spPr/>
      <dgm:t>
        <a:bodyPr/>
        <a:lstStyle/>
        <a:p>
          <a:endParaRPr lang="fr-FR" sz="2000" b="0"/>
        </a:p>
      </dgm:t>
    </dgm:pt>
    <dgm:pt modelId="{78F5BE72-3802-4F9A-BC21-88BA6100C985}" type="pres">
      <dgm:prSet presAssocID="{85AAB728-31C5-44F1-8229-AF76CEAC0818}" presName="compositeShape" presStyleCnt="0">
        <dgm:presLayoutVars>
          <dgm:chMax val="7"/>
          <dgm:dir/>
          <dgm:resizeHandles val="exact"/>
        </dgm:presLayoutVars>
      </dgm:prSet>
      <dgm:spPr/>
    </dgm:pt>
    <dgm:pt modelId="{BFCA0786-5B3A-4E1F-9918-093212B5B7D2}" type="pres">
      <dgm:prSet presAssocID="{F8F29553-877A-45EA-9FEB-F4FD3AB63B3F}" presName="circ1" presStyleLbl="vennNode1" presStyleIdx="0" presStyleCnt="3"/>
      <dgm:spPr/>
    </dgm:pt>
    <dgm:pt modelId="{39EEC038-45F3-420F-8121-35647D5DBB19}" type="pres">
      <dgm:prSet presAssocID="{F8F29553-877A-45EA-9FEB-F4FD3AB63B3F}" presName="circ1Tx" presStyleLbl="revTx" presStyleIdx="0" presStyleCnt="0">
        <dgm:presLayoutVars>
          <dgm:chMax val="0"/>
          <dgm:chPref val="0"/>
          <dgm:bulletEnabled val="1"/>
        </dgm:presLayoutVars>
      </dgm:prSet>
      <dgm:spPr/>
    </dgm:pt>
    <dgm:pt modelId="{F423B20F-CB66-4A89-BA42-98732DD5834D}" type="pres">
      <dgm:prSet presAssocID="{C16F0D89-A23B-436E-80C2-882221C70F7F}" presName="circ2" presStyleLbl="vennNode1" presStyleIdx="1" presStyleCnt="3"/>
      <dgm:spPr/>
    </dgm:pt>
    <dgm:pt modelId="{2E9D38C3-915B-470E-A5EC-1F8558476970}" type="pres">
      <dgm:prSet presAssocID="{C16F0D89-A23B-436E-80C2-882221C70F7F}" presName="circ2Tx" presStyleLbl="revTx" presStyleIdx="0" presStyleCnt="0">
        <dgm:presLayoutVars>
          <dgm:chMax val="0"/>
          <dgm:chPref val="0"/>
          <dgm:bulletEnabled val="1"/>
        </dgm:presLayoutVars>
      </dgm:prSet>
      <dgm:spPr/>
    </dgm:pt>
    <dgm:pt modelId="{134A3349-F58E-42FE-8D98-D65F4C6CECB2}" type="pres">
      <dgm:prSet presAssocID="{60AA7F49-F960-45A2-A6A0-6CD38648326E}" presName="circ3" presStyleLbl="vennNode1" presStyleIdx="2" presStyleCnt="3"/>
      <dgm:spPr/>
    </dgm:pt>
    <dgm:pt modelId="{38B9AA98-4646-4C27-A409-520D3B9957D9}" type="pres">
      <dgm:prSet presAssocID="{60AA7F49-F960-45A2-A6A0-6CD38648326E}" presName="circ3Tx" presStyleLbl="revTx" presStyleIdx="0" presStyleCnt="0">
        <dgm:presLayoutVars>
          <dgm:chMax val="0"/>
          <dgm:chPref val="0"/>
          <dgm:bulletEnabled val="1"/>
        </dgm:presLayoutVars>
      </dgm:prSet>
      <dgm:spPr/>
    </dgm:pt>
  </dgm:ptLst>
  <dgm:cxnLst>
    <dgm:cxn modelId="{22086508-E351-4250-B2B0-6D222A2870B0}" srcId="{85AAB728-31C5-44F1-8229-AF76CEAC0818}" destId="{F8F29553-877A-45EA-9FEB-F4FD3AB63B3F}" srcOrd="0" destOrd="0" parTransId="{B50C77BD-FA0B-42BA-A7E8-77B53B76DB15}" sibTransId="{948282C3-28CB-4F64-92CC-864D0C2F1F54}"/>
    <dgm:cxn modelId="{4F534A09-AA1C-4FCF-9A75-DD315A01D17F}" type="presOf" srcId="{C16F0D89-A23B-436E-80C2-882221C70F7F}" destId="{F423B20F-CB66-4A89-BA42-98732DD5834D}" srcOrd="0" destOrd="0" presId="urn:microsoft.com/office/officeart/2005/8/layout/venn1"/>
    <dgm:cxn modelId="{C5CA2A4D-B76D-40CB-BEE8-A2DB2BDF24E9}" type="presOf" srcId="{F8F29553-877A-45EA-9FEB-F4FD3AB63B3F}" destId="{BFCA0786-5B3A-4E1F-9918-093212B5B7D2}" srcOrd="0" destOrd="0" presId="urn:microsoft.com/office/officeart/2005/8/layout/venn1"/>
    <dgm:cxn modelId="{73475B5A-ABA1-41F6-BE57-473751913B5F}" srcId="{85AAB728-31C5-44F1-8229-AF76CEAC0818}" destId="{60AA7F49-F960-45A2-A6A0-6CD38648326E}" srcOrd="2" destOrd="0" parTransId="{3DF0BC75-F114-4D03-8FB2-79360BB9E629}" sibTransId="{DE2D49C5-7736-445A-BF61-C634501BFAB9}"/>
    <dgm:cxn modelId="{7C160F8D-43E4-4E56-A5EB-7A18831A79AC}" type="presOf" srcId="{60AA7F49-F960-45A2-A6A0-6CD38648326E}" destId="{134A3349-F58E-42FE-8D98-D65F4C6CECB2}" srcOrd="0" destOrd="0" presId="urn:microsoft.com/office/officeart/2005/8/layout/venn1"/>
    <dgm:cxn modelId="{0D720893-74DB-464B-9783-EC04CF8E0933}" type="presOf" srcId="{85AAB728-31C5-44F1-8229-AF76CEAC0818}" destId="{78F5BE72-3802-4F9A-BC21-88BA6100C985}" srcOrd="0" destOrd="0" presId="urn:microsoft.com/office/officeart/2005/8/layout/venn1"/>
    <dgm:cxn modelId="{2D22329F-FF07-4AB8-A8F6-86C86642A279}" type="presOf" srcId="{F8F29553-877A-45EA-9FEB-F4FD3AB63B3F}" destId="{39EEC038-45F3-420F-8121-35647D5DBB19}" srcOrd="1" destOrd="0" presId="urn:microsoft.com/office/officeart/2005/8/layout/venn1"/>
    <dgm:cxn modelId="{CC1F7FAE-E474-4F8C-8920-97C46CD437A3}" type="presOf" srcId="{60AA7F49-F960-45A2-A6A0-6CD38648326E}" destId="{38B9AA98-4646-4C27-A409-520D3B9957D9}" srcOrd="1" destOrd="0" presId="urn:microsoft.com/office/officeart/2005/8/layout/venn1"/>
    <dgm:cxn modelId="{16B801C4-E75C-45C3-87CC-7094F8955888}" type="presOf" srcId="{C16F0D89-A23B-436E-80C2-882221C70F7F}" destId="{2E9D38C3-915B-470E-A5EC-1F8558476970}" srcOrd="1" destOrd="0" presId="urn:microsoft.com/office/officeart/2005/8/layout/venn1"/>
    <dgm:cxn modelId="{3D9491ED-95DA-4A34-B4CA-A7A6AFD8FFF7}" srcId="{85AAB728-31C5-44F1-8229-AF76CEAC0818}" destId="{C16F0D89-A23B-436E-80C2-882221C70F7F}" srcOrd="1" destOrd="0" parTransId="{90291871-8EB4-421E-8979-32B896437DAC}" sibTransId="{E6C0AF4E-846D-40C0-867C-9598EC4BE497}"/>
    <dgm:cxn modelId="{DEC90263-AB1A-4159-8065-511A46381EE5}" type="presParOf" srcId="{78F5BE72-3802-4F9A-BC21-88BA6100C985}" destId="{BFCA0786-5B3A-4E1F-9918-093212B5B7D2}" srcOrd="0" destOrd="0" presId="urn:microsoft.com/office/officeart/2005/8/layout/venn1"/>
    <dgm:cxn modelId="{EDB6A300-D426-407A-9F1E-B189A292DE63}" type="presParOf" srcId="{78F5BE72-3802-4F9A-BC21-88BA6100C985}" destId="{39EEC038-45F3-420F-8121-35647D5DBB19}" srcOrd="1" destOrd="0" presId="urn:microsoft.com/office/officeart/2005/8/layout/venn1"/>
    <dgm:cxn modelId="{8BE52C20-752E-4FDA-971F-785DFF0B9FAA}" type="presParOf" srcId="{78F5BE72-3802-4F9A-BC21-88BA6100C985}" destId="{F423B20F-CB66-4A89-BA42-98732DD5834D}" srcOrd="2" destOrd="0" presId="urn:microsoft.com/office/officeart/2005/8/layout/venn1"/>
    <dgm:cxn modelId="{353D53CE-61A6-427F-BDAF-A2BB3734B4C6}" type="presParOf" srcId="{78F5BE72-3802-4F9A-BC21-88BA6100C985}" destId="{2E9D38C3-915B-470E-A5EC-1F8558476970}" srcOrd="3" destOrd="0" presId="urn:microsoft.com/office/officeart/2005/8/layout/venn1"/>
    <dgm:cxn modelId="{E21C2B72-C4C4-48FF-830B-B41C3A4253EE}" type="presParOf" srcId="{78F5BE72-3802-4F9A-BC21-88BA6100C985}" destId="{134A3349-F58E-42FE-8D98-D65F4C6CECB2}" srcOrd="4" destOrd="0" presId="urn:microsoft.com/office/officeart/2005/8/layout/venn1"/>
    <dgm:cxn modelId="{D8878963-76B4-4044-80FD-927105A427F8}" type="presParOf" srcId="{78F5BE72-3802-4F9A-BC21-88BA6100C985}" destId="{38B9AA98-4646-4C27-A409-520D3B9957D9}" srcOrd="5"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C1AECE-37D1-4402-9718-EE852BB90250}">
      <dsp:nvSpPr>
        <dsp:cNvPr id="0" name=""/>
        <dsp:cNvSpPr/>
      </dsp:nvSpPr>
      <dsp:spPr>
        <a:xfrm>
          <a:off x="1664" y="700931"/>
          <a:ext cx="1226808" cy="490723"/>
        </a:xfrm>
        <a:prstGeom prst="chevron">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5" tIns="12002" rIns="12002" bIns="12002" numCol="1" spcCol="1270" anchor="ctr" anchorCtr="0">
          <a:noAutofit/>
        </a:bodyPr>
        <a:lstStyle/>
        <a:p>
          <a:pPr marL="0" lvl="0" indent="0" algn="ctr" defTabSz="400050">
            <a:lnSpc>
              <a:spcPct val="90000"/>
            </a:lnSpc>
            <a:spcBef>
              <a:spcPct val="0"/>
            </a:spcBef>
            <a:spcAft>
              <a:spcPct val="35000"/>
            </a:spcAft>
            <a:buNone/>
          </a:pPr>
          <a:r>
            <a:rPr lang="en-US" sz="900" b="1" kern="1200" dirty="0"/>
            <a:t>2004</a:t>
          </a:r>
        </a:p>
      </dsp:txBody>
      <dsp:txXfrm>
        <a:off x="247026" y="700931"/>
        <a:ext cx="736085" cy="490723"/>
      </dsp:txXfrm>
    </dsp:sp>
    <dsp:sp modelId="{7B193A8D-D854-4394-893C-33611BD4BD81}">
      <dsp:nvSpPr>
        <dsp:cNvPr id="0" name=""/>
        <dsp:cNvSpPr/>
      </dsp:nvSpPr>
      <dsp:spPr>
        <a:xfrm>
          <a:off x="1664" y="1252995"/>
          <a:ext cx="981447" cy="21910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57150" lvl="1" indent="-57150" algn="l" defTabSz="400050">
            <a:lnSpc>
              <a:spcPct val="90000"/>
            </a:lnSpc>
            <a:spcBef>
              <a:spcPct val="0"/>
            </a:spcBef>
            <a:spcAft>
              <a:spcPct val="15000"/>
            </a:spcAft>
            <a:buChar char="•"/>
          </a:pPr>
          <a:r>
            <a:rPr lang="en-US" sz="900" b="1" kern="1200" dirty="0"/>
            <a:t>FAO/OIE/WHO Technical Consultation on the control of Avian Influenza, Rome, Italy</a:t>
          </a:r>
        </a:p>
        <a:p>
          <a:pPr marL="57150" lvl="1" indent="-57150" algn="l" defTabSz="400050">
            <a:lnSpc>
              <a:spcPct val="90000"/>
            </a:lnSpc>
            <a:spcBef>
              <a:spcPct val="0"/>
            </a:spcBef>
            <a:spcAft>
              <a:spcPct val="15000"/>
            </a:spcAft>
            <a:buChar char="•"/>
          </a:pPr>
          <a:r>
            <a:rPr lang="en-US" sz="900" kern="1200" dirty="0"/>
            <a:t>“</a:t>
          </a:r>
          <a:r>
            <a:rPr lang="en-US" sz="900" b="1" kern="1200" dirty="0"/>
            <a:t>One World, One Health” Symposium Wildlife Conservation Society – New York USA</a:t>
          </a:r>
        </a:p>
      </dsp:txBody>
      <dsp:txXfrm>
        <a:off x="1664" y="1252995"/>
        <a:ext cx="981447" cy="2191036"/>
      </dsp:txXfrm>
    </dsp:sp>
    <dsp:sp modelId="{C6D99700-42D5-4B3C-96B4-6748256A29F7}">
      <dsp:nvSpPr>
        <dsp:cNvPr id="0" name=""/>
        <dsp:cNvSpPr/>
      </dsp:nvSpPr>
      <dsp:spPr>
        <a:xfrm>
          <a:off x="1012473" y="700931"/>
          <a:ext cx="1226808" cy="490723"/>
        </a:xfrm>
        <a:prstGeom prst="chevron">
          <a:avLst/>
        </a:prstGeom>
        <a:solidFill>
          <a:schemeClr val="accent3">
            <a:hueOff val="1607181"/>
            <a:satOff val="-2411"/>
            <a:lumOff val="-39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5" tIns="12002" rIns="12002" bIns="12002" numCol="1" spcCol="1270" anchor="ctr" anchorCtr="0">
          <a:noAutofit/>
        </a:bodyPr>
        <a:lstStyle/>
        <a:p>
          <a:pPr marL="0" lvl="0" indent="0" algn="ctr" defTabSz="400050">
            <a:lnSpc>
              <a:spcPct val="90000"/>
            </a:lnSpc>
            <a:spcBef>
              <a:spcPct val="0"/>
            </a:spcBef>
            <a:spcAft>
              <a:spcPct val="35000"/>
            </a:spcAft>
            <a:buNone/>
          </a:pPr>
          <a:r>
            <a:rPr lang="en-US" sz="900" b="1" kern="1200" dirty="0"/>
            <a:t>2005</a:t>
          </a:r>
        </a:p>
      </dsp:txBody>
      <dsp:txXfrm>
        <a:off x="1257835" y="700931"/>
        <a:ext cx="736085" cy="490723"/>
      </dsp:txXfrm>
    </dsp:sp>
    <dsp:sp modelId="{5F3FB40F-9190-4C99-8F56-12F2770A47AD}">
      <dsp:nvSpPr>
        <dsp:cNvPr id="0" name=""/>
        <dsp:cNvSpPr/>
      </dsp:nvSpPr>
      <dsp:spPr>
        <a:xfrm>
          <a:off x="1012473" y="1252995"/>
          <a:ext cx="981447" cy="21910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57150" lvl="1" indent="-57150" algn="l" defTabSz="400050">
            <a:lnSpc>
              <a:spcPct val="90000"/>
            </a:lnSpc>
            <a:spcBef>
              <a:spcPct val="0"/>
            </a:spcBef>
            <a:spcAft>
              <a:spcPct val="15000"/>
            </a:spcAft>
            <a:buChar char="•"/>
          </a:pPr>
          <a:r>
            <a:rPr lang="en-US" sz="900" b="1" kern="1200" dirty="0"/>
            <a:t>Meeting on Avian Influenza and Human Pandemic Influenza, Geneva, Switzerland</a:t>
          </a:r>
        </a:p>
      </dsp:txBody>
      <dsp:txXfrm>
        <a:off x="1012473" y="1252995"/>
        <a:ext cx="981447" cy="2191036"/>
      </dsp:txXfrm>
    </dsp:sp>
    <dsp:sp modelId="{39CF20B7-BE6D-4FCC-B9ED-65EFA8D84260}">
      <dsp:nvSpPr>
        <dsp:cNvPr id="0" name=""/>
        <dsp:cNvSpPr/>
      </dsp:nvSpPr>
      <dsp:spPr>
        <a:xfrm>
          <a:off x="2023282" y="700931"/>
          <a:ext cx="1226808" cy="490723"/>
        </a:xfrm>
        <a:prstGeom prst="chevron">
          <a:avLst/>
        </a:prstGeom>
        <a:solidFill>
          <a:schemeClr val="accent3">
            <a:hueOff val="3214361"/>
            <a:satOff val="-4823"/>
            <a:lumOff val="-78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5" tIns="12002" rIns="12002" bIns="12002" numCol="1" spcCol="1270" anchor="ctr" anchorCtr="0">
          <a:noAutofit/>
        </a:bodyPr>
        <a:lstStyle/>
        <a:p>
          <a:pPr marL="0" lvl="0" indent="0" algn="ctr" defTabSz="400050">
            <a:lnSpc>
              <a:spcPct val="90000"/>
            </a:lnSpc>
            <a:spcBef>
              <a:spcPct val="0"/>
            </a:spcBef>
            <a:spcAft>
              <a:spcPct val="35000"/>
            </a:spcAft>
            <a:buNone/>
          </a:pPr>
          <a:r>
            <a:rPr lang="en-US" sz="900" b="1" kern="1200" dirty="0"/>
            <a:t>2006</a:t>
          </a:r>
        </a:p>
      </dsp:txBody>
      <dsp:txXfrm>
        <a:off x="2268644" y="700931"/>
        <a:ext cx="736085" cy="490723"/>
      </dsp:txXfrm>
    </dsp:sp>
    <dsp:sp modelId="{7D9AE79F-0A19-4B56-B799-B6B3CFCAE09C}">
      <dsp:nvSpPr>
        <dsp:cNvPr id="0" name=""/>
        <dsp:cNvSpPr/>
      </dsp:nvSpPr>
      <dsp:spPr>
        <a:xfrm>
          <a:off x="2023282" y="1252995"/>
          <a:ext cx="981447" cy="21910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57150" lvl="1" indent="-57150" algn="l" defTabSz="400050">
            <a:lnSpc>
              <a:spcPct val="90000"/>
            </a:lnSpc>
            <a:spcBef>
              <a:spcPct val="0"/>
            </a:spcBef>
            <a:spcAft>
              <a:spcPct val="15000"/>
            </a:spcAft>
            <a:buChar char="•"/>
          </a:pPr>
          <a:r>
            <a:rPr lang="en-US" sz="900" b="1" kern="1200" dirty="0"/>
            <a:t>IMCAPI, Beijing, China</a:t>
          </a:r>
        </a:p>
      </dsp:txBody>
      <dsp:txXfrm>
        <a:off x="2023282" y="1252995"/>
        <a:ext cx="981447" cy="2191036"/>
      </dsp:txXfrm>
    </dsp:sp>
    <dsp:sp modelId="{6640E9BD-D375-4205-AE14-70375FA01ACD}">
      <dsp:nvSpPr>
        <dsp:cNvPr id="0" name=""/>
        <dsp:cNvSpPr/>
      </dsp:nvSpPr>
      <dsp:spPr>
        <a:xfrm>
          <a:off x="3034091" y="700931"/>
          <a:ext cx="1226808" cy="490723"/>
        </a:xfrm>
        <a:prstGeom prst="chevron">
          <a:avLst/>
        </a:prstGeom>
        <a:solidFill>
          <a:schemeClr val="accent3">
            <a:hueOff val="4821541"/>
            <a:satOff val="-7234"/>
            <a:lumOff val="-117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5" tIns="12002" rIns="12002" bIns="12002" numCol="1" spcCol="1270" anchor="ctr" anchorCtr="0">
          <a:noAutofit/>
        </a:bodyPr>
        <a:lstStyle/>
        <a:p>
          <a:pPr marL="0" lvl="0" indent="0" algn="ctr" defTabSz="400050">
            <a:lnSpc>
              <a:spcPct val="90000"/>
            </a:lnSpc>
            <a:spcBef>
              <a:spcPct val="0"/>
            </a:spcBef>
            <a:spcAft>
              <a:spcPct val="35000"/>
            </a:spcAft>
            <a:buNone/>
          </a:pPr>
          <a:r>
            <a:rPr lang="en-US" sz="900" b="1" kern="1200" dirty="0"/>
            <a:t>2007</a:t>
          </a:r>
        </a:p>
      </dsp:txBody>
      <dsp:txXfrm>
        <a:off x="3279453" y="700931"/>
        <a:ext cx="736085" cy="490723"/>
      </dsp:txXfrm>
    </dsp:sp>
    <dsp:sp modelId="{E5EF7B0C-933E-4E4F-9C04-8021C13AE2F1}">
      <dsp:nvSpPr>
        <dsp:cNvPr id="0" name=""/>
        <dsp:cNvSpPr/>
      </dsp:nvSpPr>
      <dsp:spPr>
        <a:xfrm>
          <a:off x="3034091" y="1252995"/>
          <a:ext cx="981447" cy="21910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57150" lvl="1" indent="-57150" algn="l" defTabSz="400050">
            <a:lnSpc>
              <a:spcPct val="90000"/>
            </a:lnSpc>
            <a:spcBef>
              <a:spcPct val="0"/>
            </a:spcBef>
            <a:spcAft>
              <a:spcPct val="15000"/>
            </a:spcAft>
            <a:buChar char="•"/>
          </a:pPr>
          <a:r>
            <a:rPr lang="en-US" sz="900" b="1" kern="1200" dirty="0"/>
            <a:t>IMCAPI, New Delhi, India </a:t>
          </a:r>
        </a:p>
      </dsp:txBody>
      <dsp:txXfrm>
        <a:off x="3034091" y="1252995"/>
        <a:ext cx="981447" cy="2191036"/>
      </dsp:txXfrm>
    </dsp:sp>
    <dsp:sp modelId="{E83491AA-605B-4593-9D40-6B4D4AC76042}">
      <dsp:nvSpPr>
        <dsp:cNvPr id="0" name=""/>
        <dsp:cNvSpPr/>
      </dsp:nvSpPr>
      <dsp:spPr>
        <a:xfrm>
          <a:off x="4044900" y="700931"/>
          <a:ext cx="1226808" cy="490723"/>
        </a:xfrm>
        <a:prstGeom prst="chevron">
          <a:avLst/>
        </a:prstGeom>
        <a:solidFill>
          <a:schemeClr val="accent3">
            <a:hueOff val="6428722"/>
            <a:satOff val="-9646"/>
            <a:lumOff val="-156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5" tIns="12002" rIns="12002" bIns="12002" numCol="1" spcCol="1270" anchor="ctr" anchorCtr="0">
          <a:noAutofit/>
        </a:bodyPr>
        <a:lstStyle/>
        <a:p>
          <a:pPr marL="0" lvl="0" indent="0" algn="ctr" defTabSz="400050">
            <a:lnSpc>
              <a:spcPct val="90000"/>
            </a:lnSpc>
            <a:spcBef>
              <a:spcPct val="0"/>
            </a:spcBef>
            <a:spcAft>
              <a:spcPct val="35000"/>
            </a:spcAft>
            <a:buNone/>
          </a:pPr>
          <a:r>
            <a:rPr lang="en-US" sz="900" b="1" kern="1200" dirty="0"/>
            <a:t>2008</a:t>
          </a:r>
        </a:p>
      </dsp:txBody>
      <dsp:txXfrm>
        <a:off x="4290262" y="700931"/>
        <a:ext cx="736085" cy="490723"/>
      </dsp:txXfrm>
    </dsp:sp>
    <dsp:sp modelId="{5F8CF749-87FC-4507-B0AC-A665FBCF2515}">
      <dsp:nvSpPr>
        <dsp:cNvPr id="0" name=""/>
        <dsp:cNvSpPr/>
      </dsp:nvSpPr>
      <dsp:spPr>
        <a:xfrm>
          <a:off x="4044900" y="1252995"/>
          <a:ext cx="981447" cy="21910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57150" lvl="1" indent="-57150" algn="l" defTabSz="400050">
            <a:lnSpc>
              <a:spcPct val="90000"/>
            </a:lnSpc>
            <a:spcBef>
              <a:spcPct val="0"/>
            </a:spcBef>
            <a:spcAft>
              <a:spcPct val="15000"/>
            </a:spcAft>
            <a:buChar char="•"/>
          </a:pPr>
          <a:r>
            <a:rPr lang="en-US" sz="900" b="1" kern="1200" dirty="0"/>
            <a:t>FAO-OIE-WHO Joint Technical Consultation on Avian Influenza at the Human Animal Interface, Verona, Italy</a:t>
          </a:r>
        </a:p>
        <a:p>
          <a:pPr marL="57150" lvl="1" indent="-57150" algn="l" defTabSz="400050">
            <a:lnSpc>
              <a:spcPct val="90000"/>
            </a:lnSpc>
            <a:spcBef>
              <a:spcPct val="0"/>
            </a:spcBef>
            <a:spcAft>
              <a:spcPct val="15000"/>
            </a:spcAft>
            <a:buChar char="•"/>
          </a:pPr>
          <a:r>
            <a:rPr lang="en-US" sz="900" b="1" kern="1200" dirty="0"/>
            <a:t>IMCAPI, Sharm-el- Sheikh, Egypt</a:t>
          </a:r>
        </a:p>
      </dsp:txBody>
      <dsp:txXfrm>
        <a:off x="4044900" y="1252995"/>
        <a:ext cx="981447" cy="2191036"/>
      </dsp:txXfrm>
    </dsp:sp>
    <dsp:sp modelId="{01DD949F-0430-4C4D-B02C-78792245709C}">
      <dsp:nvSpPr>
        <dsp:cNvPr id="0" name=""/>
        <dsp:cNvSpPr/>
      </dsp:nvSpPr>
      <dsp:spPr>
        <a:xfrm>
          <a:off x="5055708" y="700931"/>
          <a:ext cx="1226808" cy="490723"/>
        </a:xfrm>
        <a:prstGeom prst="chevron">
          <a:avLst/>
        </a:prstGeom>
        <a:solidFill>
          <a:schemeClr val="accent3">
            <a:hueOff val="8035903"/>
            <a:satOff val="-12057"/>
            <a:lumOff val="-196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5" tIns="12002" rIns="12002" bIns="12002" numCol="1" spcCol="1270" anchor="ctr" anchorCtr="0">
          <a:noAutofit/>
        </a:bodyPr>
        <a:lstStyle/>
        <a:p>
          <a:pPr marL="0" lvl="0" indent="0" algn="ctr" defTabSz="400050">
            <a:lnSpc>
              <a:spcPct val="90000"/>
            </a:lnSpc>
            <a:spcBef>
              <a:spcPct val="0"/>
            </a:spcBef>
            <a:spcAft>
              <a:spcPct val="35000"/>
            </a:spcAft>
            <a:buNone/>
          </a:pPr>
          <a:r>
            <a:rPr lang="en-US" sz="900" b="1" kern="1200" dirty="0"/>
            <a:t>2009</a:t>
          </a:r>
        </a:p>
      </dsp:txBody>
      <dsp:txXfrm>
        <a:off x="5301070" y="700931"/>
        <a:ext cx="736085" cy="490723"/>
      </dsp:txXfrm>
    </dsp:sp>
    <dsp:sp modelId="{D45369A5-089C-4113-8427-BFF51F1557E6}">
      <dsp:nvSpPr>
        <dsp:cNvPr id="0" name=""/>
        <dsp:cNvSpPr/>
      </dsp:nvSpPr>
      <dsp:spPr>
        <a:xfrm>
          <a:off x="5055708" y="1252995"/>
          <a:ext cx="981447" cy="21910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57150" lvl="1" indent="-57150" algn="l" defTabSz="400050">
            <a:lnSpc>
              <a:spcPct val="90000"/>
            </a:lnSpc>
            <a:spcBef>
              <a:spcPct val="0"/>
            </a:spcBef>
            <a:spcAft>
              <a:spcPct val="15000"/>
            </a:spcAft>
            <a:buChar char="•"/>
          </a:pPr>
          <a:r>
            <a:rPr lang="en-US" sz="900" b="1" kern="1200" dirty="0"/>
            <a:t>One World, One Health: from Ideas to action, Winnipeg, Canada</a:t>
          </a:r>
        </a:p>
      </dsp:txBody>
      <dsp:txXfrm>
        <a:off x="5055708" y="1252995"/>
        <a:ext cx="981447" cy="2191036"/>
      </dsp:txXfrm>
    </dsp:sp>
    <dsp:sp modelId="{0F076EC7-E9CE-441D-AABD-1DD14CD88F69}">
      <dsp:nvSpPr>
        <dsp:cNvPr id="0" name=""/>
        <dsp:cNvSpPr/>
      </dsp:nvSpPr>
      <dsp:spPr>
        <a:xfrm>
          <a:off x="6066517" y="700931"/>
          <a:ext cx="1226808" cy="490723"/>
        </a:xfrm>
        <a:prstGeom prst="chevron">
          <a:avLst/>
        </a:prstGeom>
        <a:solidFill>
          <a:schemeClr val="accent3">
            <a:hueOff val="9643083"/>
            <a:satOff val="-14469"/>
            <a:lumOff val="-235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5" tIns="12002" rIns="12002" bIns="12002" numCol="1" spcCol="1270" anchor="ctr" anchorCtr="0">
          <a:noAutofit/>
        </a:bodyPr>
        <a:lstStyle/>
        <a:p>
          <a:pPr marL="0" lvl="0" indent="0" algn="ctr" defTabSz="400050">
            <a:lnSpc>
              <a:spcPct val="90000"/>
            </a:lnSpc>
            <a:spcBef>
              <a:spcPct val="0"/>
            </a:spcBef>
            <a:spcAft>
              <a:spcPct val="35000"/>
            </a:spcAft>
            <a:buNone/>
          </a:pPr>
          <a:r>
            <a:rPr lang="en-US" sz="900" b="1" kern="1200" dirty="0"/>
            <a:t>2010</a:t>
          </a:r>
        </a:p>
      </dsp:txBody>
      <dsp:txXfrm>
        <a:off x="6311879" y="700931"/>
        <a:ext cx="736085" cy="490723"/>
      </dsp:txXfrm>
    </dsp:sp>
    <dsp:sp modelId="{960CCD9A-CC04-4184-8D98-12292B834ABC}">
      <dsp:nvSpPr>
        <dsp:cNvPr id="0" name=""/>
        <dsp:cNvSpPr/>
      </dsp:nvSpPr>
      <dsp:spPr>
        <a:xfrm>
          <a:off x="6066517" y="1252995"/>
          <a:ext cx="981447" cy="21910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57150" lvl="1" indent="-57150" algn="l" defTabSz="400050">
            <a:lnSpc>
              <a:spcPct val="90000"/>
            </a:lnSpc>
            <a:spcBef>
              <a:spcPct val="0"/>
            </a:spcBef>
            <a:spcAft>
              <a:spcPct val="15000"/>
            </a:spcAft>
            <a:buChar char="•"/>
          </a:pPr>
          <a:r>
            <a:rPr lang="en-US" sz="900" b="1" kern="1200" dirty="0"/>
            <a:t>Operationalizing ‘One Health’: Taking Stock &amp; Shaping an Implementation Roadmap, Stone Mountain, USA</a:t>
          </a:r>
        </a:p>
        <a:p>
          <a:pPr marL="57150" lvl="1" indent="-57150" algn="l" defTabSz="400050">
            <a:lnSpc>
              <a:spcPct val="90000"/>
            </a:lnSpc>
            <a:spcBef>
              <a:spcPct val="0"/>
            </a:spcBef>
            <a:spcAft>
              <a:spcPct val="15000"/>
            </a:spcAft>
            <a:buChar char="•"/>
          </a:pPr>
          <a:r>
            <a:rPr lang="en-US" sz="900" b="1" kern="1200" dirty="0"/>
            <a:t>Second FAO-OIE-WHO Joint Technical Consultation on Avian Influenza at the Human Animal Interface, Verona, Italy</a:t>
          </a:r>
        </a:p>
        <a:p>
          <a:pPr marL="57150" lvl="1" indent="-57150" algn="l" defTabSz="400050">
            <a:lnSpc>
              <a:spcPct val="90000"/>
            </a:lnSpc>
            <a:spcBef>
              <a:spcPct val="0"/>
            </a:spcBef>
            <a:spcAft>
              <a:spcPct val="15000"/>
            </a:spcAft>
            <a:buChar char="•"/>
          </a:pPr>
          <a:r>
            <a:rPr lang="en-US" sz="900" b="1" kern="1200" dirty="0"/>
            <a:t>Last IMCAPI, Hanoi, Vietnam</a:t>
          </a:r>
        </a:p>
      </dsp:txBody>
      <dsp:txXfrm>
        <a:off x="6066517" y="1252995"/>
        <a:ext cx="981447" cy="2191036"/>
      </dsp:txXfrm>
    </dsp:sp>
    <dsp:sp modelId="{E17228B0-C0C8-4CCE-9501-3DF93A3AC579}">
      <dsp:nvSpPr>
        <dsp:cNvPr id="0" name=""/>
        <dsp:cNvSpPr/>
      </dsp:nvSpPr>
      <dsp:spPr>
        <a:xfrm>
          <a:off x="7077326" y="700931"/>
          <a:ext cx="1226808" cy="490723"/>
        </a:xfrm>
        <a:prstGeom prst="chevron">
          <a:avLst/>
        </a:prstGeom>
        <a:solidFill>
          <a:schemeClr val="accent3">
            <a:hueOff val="11250264"/>
            <a:satOff val="-16880"/>
            <a:lumOff val="-2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5" tIns="12002" rIns="12002" bIns="12002" numCol="1" spcCol="1270" anchor="ctr" anchorCtr="0">
          <a:noAutofit/>
        </a:bodyPr>
        <a:lstStyle/>
        <a:p>
          <a:pPr marL="0" lvl="0" indent="0" algn="ctr" defTabSz="400050">
            <a:lnSpc>
              <a:spcPct val="90000"/>
            </a:lnSpc>
            <a:spcBef>
              <a:spcPct val="0"/>
            </a:spcBef>
            <a:spcAft>
              <a:spcPct val="35000"/>
            </a:spcAft>
            <a:buNone/>
          </a:pPr>
          <a:r>
            <a:rPr lang="en-US" sz="900" b="1" kern="1200" dirty="0"/>
            <a:t>2011</a:t>
          </a:r>
        </a:p>
      </dsp:txBody>
      <dsp:txXfrm>
        <a:off x="7322688" y="700931"/>
        <a:ext cx="736085" cy="490723"/>
      </dsp:txXfrm>
    </dsp:sp>
    <dsp:sp modelId="{C173F0B7-6EC1-489F-BF77-4C43482EC029}">
      <dsp:nvSpPr>
        <dsp:cNvPr id="0" name=""/>
        <dsp:cNvSpPr/>
      </dsp:nvSpPr>
      <dsp:spPr>
        <a:xfrm>
          <a:off x="7077326" y="1252995"/>
          <a:ext cx="981447" cy="21910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57150" lvl="1" indent="-57150" algn="l" defTabSz="400050">
            <a:lnSpc>
              <a:spcPct val="90000"/>
            </a:lnSpc>
            <a:spcBef>
              <a:spcPct val="0"/>
            </a:spcBef>
            <a:spcAft>
              <a:spcPct val="15000"/>
            </a:spcAft>
            <a:buChar char="•"/>
          </a:pPr>
          <a:r>
            <a:rPr lang="en-US" sz="900" b="1" kern="1200" dirty="0"/>
            <a:t>High Level Technical Meeting to Address Health Risks at the Human-Animal-Ecosystems Interfaces, Mexico</a:t>
          </a:r>
        </a:p>
      </dsp:txBody>
      <dsp:txXfrm>
        <a:off x="7077326" y="1252995"/>
        <a:ext cx="981447" cy="219103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CA0786-5B3A-4E1F-9918-093212B5B7D2}">
      <dsp:nvSpPr>
        <dsp:cNvPr id="0" name=""/>
        <dsp:cNvSpPr/>
      </dsp:nvSpPr>
      <dsp:spPr>
        <a:xfrm>
          <a:off x="1037409" y="40312"/>
          <a:ext cx="1935005" cy="1935005"/>
        </a:xfrm>
        <a:prstGeom prst="ellipse">
          <a:avLst/>
        </a:prstGeom>
        <a:solidFill>
          <a:schemeClr val="accent1">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r>
            <a:rPr lang="fr-FR" sz="1700" b="1" kern="1200" dirty="0" err="1"/>
            <a:t>Human</a:t>
          </a:r>
          <a:endParaRPr lang="fr-FR" sz="1700" b="1" kern="1200" dirty="0"/>
        </a:p>
      </dsp:txBody>
      <dsp:txXfrm>
        <a:off x="1295410" y="378938"/>
        <a:ext cx="1419003" cy="870752"/>
      </dsp:txXfrm>
    </dsp:sp>
    <dsp:sp modelId="{F423B20F-CB66-4A89-BA42-98732DD5834D}">
      <dsp:nvSpPr>
        <dsp:cNvPr id="0" name=""/>
        <dsp:cNvSpPr/>
      </dsp:nvSpPr>
      <dsp:spPr>
        <a:xfrm>
          <a:off x="1735624" y="1249690"/>
          <a:ext cx="1935005" cy="1935005"/>
        </a:xfrm>
        <a:prstGeom prst="ellipse">
          <a:avLst/>
        </a:prstGeom>
        <a:solidFill>
          <a:schemeClr val="accent6">
            <a:lumMod val="60000"/>
            <a:lumOff val="40000"/>
            <a:alpha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r>
            <a:rPr lang="fr-FR" sz="1700" b="1" kern="1200" dirty="0"/>
            <a:t>Environment</a:t>
          </a:r>
          <a:endParaRPr lang="fr-FR" sz="1700" b="0" kern="1200" dirty="0"/>
        </a:p>
      </dsp:txBody>
      <dsp:txXfrm>
        <a:off x="2327413" y="1749567"/>
        <a:ext cx="1161003" cy="1064252"/>
      </dsp:txXfrm>
    </dsp:sp>
    <dsp:sp modelId="{134A3349-F58E-42FE-8D98-D65F4C6CECB2}">
      <dsp:nvSpPr>
        <dsp:cNvPr id="0" name=""/>
        <dsp:cNvSpPr/>
      </dsp:nvSpPr>
      <dsp:spPr>
        <a:xfrm>
          <a:off x="339195" y="1249690"/>
          <a:ext cx="1935005" cy="1935005"/>
        </a:xfrm>
        <a:prstGeom prst="ellipse">
          <a:avLst/>
        </a:prstGeom>
        <a:solidFill>
          <a:schemeClr val="accent2">
            <a:lumMod val="60000"/>
            <a:lumOff val="40000"/>
            <a:alpha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r>
            <a:rPr lang="fr-FR" sz="1700" b="1" kern="1200" dirty="0"/>
            <a:t>Animal</a:t>
          </a:r>
        </a:p>
      </dsp:txBody>
      <dsp:txXfrm>
        <a:off x="521408" y="1749567"/>
        <a:ext cx="1161003" cy="106425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FFA1AD-F0A4-49BB-9B44-8EAB8B610C14}">
      <dsp:nvSpPr>
        <dsp:cNvPr id="0" name=""/>
        <dsp:cNvSpPr/>
      </dsp:nvSpPr>
      <dsp:spPr>
        <a:xfrm>
          <a:off x="663012" y="0"/>
          <a:ext cx="4485227" cy="4485227"/>
        </a:xfrm>
        <a:prstGeom prst="ellipse">
          <a:avLst/>
        </a:prstGeom>
        <a:solidFill>
          <a:schemeClr val="accent6">
            <a:lumMod val="60000"/>
            <a:lumOff val="40000"/>
            <a:alpha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fr-FR" sz="1600" b="0" kern="1200" dirty="0"/>
        </a:p>
      </dsp:txBody>
      <dsp:txXfrm>
        <a:off x="1319858" y="656846"/>
        <a:ext cx="3171535" cy="317153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F9EC31-9337-4E08-9661-14A9A65BEB9E}">
      <dsp:nvSpPr>
        <dsp:cNvPr id="0" name=""/>
        <dsp:cNvSpPr/>
      </dsp:nvSpPr>
      <dsp:spPr>
        <a:xfrm>
          <a:off x="668615" y="0"/>
          <a:ext cx="4422912" cy="4422912"/>
        </a:xfrm>
        <a:prstGeom prst="ellipse">
          <a:avLst/>
        </a:prstGeom>
        <a:solidFill>
          <a:schemeClr val="accent2">
            <a:lumMod val="60000"/>
            <a:lumOff val="40000"/>
            <a:alpha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fr-FR" sz="1300" b="0" kern="1200" dirty="0"/>
        </a:p>
      </dsp:txBody>
      <dsp:txXfrm>
        <a:off x="1316335" y="647720"/>
        <a:ext cx="3127472" cy="312747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CA0786-5B3A-4E1F-9918-093212B5B7D2}">
      <dsp:nvSpPr>
        <dsp:cNvPr id="0" name=""/>
        <dsp:cNvSpPr/>
      </dsp:nvSpPr>
      <dsp:spPr>
        <a:xfrm>
          <a:off x="1345786" y="50614"/>
          <a:ext cx="2429518" cy="2429518"/>
        </a:xfrm>
        <a:prstGeom prst="ellipse">
          <a:avLst/>
        </a:prstGeom>
        <a:solidFill>
          <a:schemeClr val="accent1">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fr-FR" sz="2000" b="1" kern="1200" dirty="0" err="1"/>
            <a:t>Human</a:t>
          </a:r>
          <a:endParaRPr lang="fr-FR" sz="2000" b="1" kern="1200" dirty="0"/>
        </a:p>
      </dsp:txBody>
      <dsp:txXfrm>
        <a:off x="1669722" y="475780"/>
        <a:ext cx="1781647" cy="1093283"/>
      </dsp:txXfrm>
    </dsp:sp>
    <dsp:sp modelId="{F423B20F-CB66-4A89-BA42-98732DD5834D}">
      <dsp:nvSpPr>
        <dsp:cNvPr id="0" name=""/>
        <dsp:cNvSpPr/>
      </dsp:nvSpPr>
      <dsp:spPr>
        <a:xfrm>
          <a:off x="2222437" y="1569064"/>
          <a:ext cx="2429518" cy="2429518"/>
        </a:xfrm>
        <a:prstGeom prst="ellipse">
          <a:avLst/>
        </a:prstGeom>
        <a:solidFill>
          <a:schemeClr val="accent6">
            <a:lumMod val="60000"/>
            <a:lumOff val="40000"/>
            <a:alpha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fr-FR" sz="2000" b="1" kern="1200" dirty="0"/>
            <a:t>Environment</a:t>
          </a:r>
          <a:endParaRPr lang="fr-FR" sz="2000" b="0" kern="1200" dirty="0"/>
        </a:p>
      </dsp:txBody>
      <dsp:txXfrm>
        <a:off x="2965465" y="2196689"/>
        <a:ext cx="1457711" cy="1336235"/>
      </dsp:txXfrm>
    </dsp:sp>
    <dsp:sp modelId="{134A3349-F58E-42FE-8D98-D65F4C6CECB2}">
      <dsp:nvSpPr>
        <dsp:cNvPr id="0" name=""/>
        <dsp:cNvSpPr/>
      </dsp:nvSpPr>
      <dsp:spPr>
        <a:xfrm>
          <a:off x="469135" y="1569064"/>
          <a:ext cx="2429518" cy="2429518"/>
        </a:xfrm>
        <a:prstGeom prst="ellipse">
          <a:avLst/>
        </a:prstGeom>
        <a:solidFill>
          <a:schemeClr val="accent2">
            <a:lumMod val="60000"/>
            <a:lumOff val="40000"/>
            <a:alpha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fr-FR" sz="2000" b="1" kern="1200" dirty="0"/>
            <a:t>Animal</a:t>
          </a:r>
        </a:p>
      </dsp:txBody>
      <dsp:txXfrm>
        <a:off x="697914" y="2196689"/>
        <a:ext cx="1457711" cy="1336235"/>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641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777607" y="0"/>
            <a:ext cx="2889938" cy="496411"/>
          </a:xfrm>
          <a:prstGeom prst="rect">
            <a:avLst/>
          </a:prstGeom>
        </p:spPr>
        <p:txBody>
          <a:bodyPr vert="horz" lIns="91440" tIns="45720" rIns="91440" bIns="45720" rtlCol="0"/>
          <a:lstStyle>
            <a:lvl1pPr algn="r">
              <a:defRPr sz="1200"/>
            </a:lvl1pPr>
          </a:lstStyle>
          <a:p>
            <a:fld id="{8D92C52D-EA62-490C-A6A5-2BD297178FBD}" type="datetimeFigureOut">
              <a:rPr lang="en-US" smtClean="0"/>
              <a:t>5/14/2018</a:t>
            </a:fld>
            <a:endParaRPr lang="en-US"/>
          </a:p>
        </p:txBody>
      </p:sp>
      <p:sp>
        <p:nvSpPr>
          <p:cNvPr id="4" name="Footer Placeholder 3"/>
          <p:cNvSpPr>
            <a:spLocks noGrp="1"/>
          </p:cNvSpPr>
          <p:nvPr>
            <p:ph type="ftr" sz="quarter" idx="2"/>
          </p:nvPr>
        </p:nvSpPr>
        <p:spPr>
          <a:xfrm>
            <a:off x="0" y="9430091"/>
            <a:ext cx="2889938" cy="496411"/>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777607" y="9430091"/>
            <a:ext cx="2889938" cy="496411"/>
          </a:xfrm>
          <a:prstGeom prst="rect">
            <a:avLst/>
          </a:prstGeom>
        </p:spPr>
        <p:txBody>
          <a:bodyPr vert="horz" lIns="91440" tIns="45720" rIns="91440" bIns="45720" rtlCol="0" anchor="b"/>
          <a:lstStyle>
            <a:lvl1pPr algn="r">
              <a:defRPr sz="1200"/>
            </a:lvl1pPr>
          </a:lstStyle>
          <a:p>
            <a:fld id="{400CEE46-EB68-45A2-A4C9-6FE9D2254188}" type="slidenum">
              <a:rPr lang="en-US" smtClean="0"/>
              <a:t>‹#›</a:t>
            </a:fld>
            <a:endParaRPr lang="en-US"/>
          </a:p>
        </p:txBody>
      </p:sp>
    </p:spTree>
    <p:extLst>
      <p:ext uri="{BB962C8B-B14F-4D97-AF65-F5344CB8AC3E}">
        <p14:creationId xmlns:p14="http://schemas.microsoft.com/office/powerpoint/2010/main" val="26417889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641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777607" y="0"/>
            <a:ext cx="2889938" cy="496411"/>
          </a:xfrm>
          <a:prstGeom prst="rect">
            <a:avLst/>
          </a:prstGeom>
        </p:spPr>
        <p:txBody>
          <a:bodyPr vert="horz" lIns="91440" tIns="45720" rIns="91440" bIns="45720" rtlCol="0"/>
          <a:lstStyle>
            <a:lvl1pPr algn="r">
              <a:defRPr sz="1200"/>
            </a:lvl1pPr>
          </a:lstStyle>
          <a:p>
            <a:fld id="{C7F44E3C-208B-4171-914F-8AB7B1BE7D36}" type="datetimeFigureOut">
              <a:rPr lang="en-US" smtClean="0"/>
              <a:t>5/14/2018</a:t>
            </a:fld>
            <a:endParaRPr lang="en-US"/>
          </a:p>
        </p:txBody>
      </p:sp>
      <p:sp>
        <p:nvSpPr>
          <p:cNvPr id="4" name="Slide Image Placeholder 3"/>
          <p:cNvSpPr>
            <a:spLocks noGrp="1" noRot="1" noChangeAspect="1"/>
          </p:cNvSpPr>
          <p:nvPr>
            <p:ph type="sldImg" idx="2"/>
          </p:nvPr>
        </p:nvSpPr>
        <p:spPr>
          <a:xfrm>
            <a:off x="854075" y="744538"/>
            <a:ext cx="4960938"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66909" y="4715907"/>
            <a:ext cx="5335270" cy="446770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30091"/>
            <a:ext cx="2889938" cy="49641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777607" y="9430091"/>
            <a:ext cx="2889938" cy="496411"/>
          </a:xfrm>
          <a:prstGeom prst="rect">
            <a:avLst/>
          </a:prstGeom>
        </p:spPr>
        <p:txBody>
          <a:bodyPr vert="horz" lIns="91440" tIns="45720" rIns="91440" bIns="45720" rtlCol="0" anchor="b"/>
          <a:lstStyle>
            <a:lvl1pPr algn="r">
              <a:defRPr sz="1200"/>
            </a:lvl1pPr>
          </a:lstStyle>
          <a:p>
            <a:fld id="{F4105DE5-6A68-439A-98F5-7C0EAF240F07}" type="slidenum">
              <a:rPr lang="en-US" smtClean="0"/>
              <a:t>‹#›</a:t>
            </a:fld>
            <a:endParaRPr lang="en-US"/>
          </a:p>
        </p:txBody>
      </p:sp>
    </p:spTree>
    <p:extLst>
      <p:ext uri="{BB962C8B-B14F-4D97-AF65-F5344CB8AC3E}">
        <p14:creationId xmlns:p14="http://schemas.microsoft.com/office/powerpoint/2010/main" val="9634001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This is only an introduction </a:t>
            </a:r>
            <a:r>
              <a:rPr lang="en-US" sz="1200" baseline="0" dirty="0"/>
              <a:t>to One Health. The concept reflects however in several modules across the RRT Training Package.</a:t>
            </a:r>
            <a:endParaRPr lang="en-US" sz="1200" dirty="0"/>
          </a:p>
          <a:p>
            <a:endParaRPr lang="en-US" dirty="0"/>
          </a:p>
        </p:txBody>
      </p:sp>
      <p:sp>
        <p:nvSpPr>
          <p:cNvPr id="4" name="Slide Number Placeholder 3"/>
          <p:cNvSpPr>
            <a:spLocks noGrp="1"/>
          </p:cNvSpPr>
          <p:nvPr>
            <p:ph type="sldNum" sz="quarter" idx="10"/>
          </p:nvPr>
        </p:nvSpPr>
        <p:spPr/>
        <p:txBody>
          <a:bodyPr/>
          <a:lstStyle/>
          <a:p>
            <a:fld id="{F4105DE5-6A68-439A-98F5-7C0EAF240F07}" type="slidenum">
              <a:rPr lang="en-US" smtClean="0"/>
              <a:t>1</a:t>
            </a:fld>
            <a:endParaRPr lang="en-US"/>
          </a:p>
        </p:txBody>
      </p:sp>
    </p:spTree>
    <p:extLst>
      <p:ext uri="{BB962C8B-B14F-4D97-AF65-F5344CB8AC3E}">
        <p14:creationId xmlns:p14="http://schemas.microsoft.com/office/powerpoint/2010/main" val="32960633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One Health diseases and threats of concern may emerge for different reasons from an original epidemiological situation, </a:t>
            </a:r>
            <a:r>
              <a:rPr lang="en-GB" sz="1200" kern="1200" dirty="0" err="1">
                <a:solidFill>
                  <a:schemeClr val="tx1"/>
                </a:solidFill>
                <a:effectLst/>
                <a:latin typeface="+mn-lt"/>
                <a:ea typeface="+mn-ea"/>
                <a:cs typeface="+mn-cs"/>
              </a:rPr>
              <a:t>i.e</a:t>
            </a:r>
            <a:r>
              <a:rPr lang="en-GB" sz="1200" kern="1200" dirty="0">
                <a:solidFill>
                  <a:schemeClr val="tx1"/>
                </a:solidFill>
                <a:effectLst/>
                <a:latin typeface="+mn-lt"/>
                <a:ea typeface="+mn-ea"/>
                <a:cs typeface="+mn-cs"/>
              </a:rPr>
              <a:t>, a pathogen, its host specie(s) and the ecosystem in which they are found. These reasons may involve:</a:t>
            </a:r>
            <a:endParaRPr lang="fr-FR"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A spill-over effect or species-jump which creates new host species</a:t>
            </a:r>
            <a:endParaRPr lang="fr-FR"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Acquired attributes, such as antimicrobial resistance or increased virulence</a:t>
            </a:r>
            <a:endParaRPr lang="fr-FR"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A geographic extension to new ecosystems (adaptation) or to environments which come to offer the pathogen’s ideal conditions (</a:t>
            </a:r>
            <a:r>
              <a:rPr lang="en-GB" sz="1200" kern="1200" dirty="0" err="1">
                <a:solidFill>
                  <a:schemeClr val="tx1"/>
                </a:solidFill>
                <a:effectLst/>
                <a:latin typeface="+mn-lt"/>
                <a:ea typeface="+mn-ea"/>
                <a:cs typeface="+mn-cs"/>
              </a:rPr>
              <a:t>e.g</a:t>
            </a:r>
            <a:r>
              <a:rPr lang="en-GB" sz="1200" kern="1200" dirty="0">
                <a:solidFill>
                  <a:schemeClr val="tx1"/>
                </a:solidFill>
                <a:effectLst/>
                <a:latin typeface="+mn-lt"/>
                <a:ea typeface="+mn-ea"/>
                <a:cs typeface="+mn-cs"/>
              </a:rPr>
              <a:t> climate change).</a:t>
            </a:r>
            <a:endParaRPr lang="fr-FR"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769F64FF-14F2-C848-A317-045254880085}" type="slidenum">
              <a:rPr lang="fr-FR" smtClean="0"/>
              <a:t>10</a:t>
            </a:fld>
            <a:endParaRPr lang="fr-FR"/>
          </a:p>
        </p:txBody>
      </p:sp>
    </p:spTree>
    <p:extLst>
      <p:ext uri="{BB962C8B-B14F-4D97-AF65-F5344CB8AC3E}">
        <p14:creationId xmlns:p14="http://schemas.microsoft.com/office/powerpoint/2010/main" val="42317760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Over the last years, why have </a:t>
            </a:r>
            <a:r>
              <a:rPr lang="en-GB" sz="1200" kern="1200" dirty="0" err="1">
                <a:solidFill>
                  <a:schemeClr val="tx1"/>
                </a:solidFill>
                <a:effectLst/>
                <a:latin typeface="+mn-lt"/>
                <a:ea typeface="+mn-ea"/>
                <a:cs typeface="+mn-cs"/>
              </a:rPr>
              <a:t>zoonoses</a:t>
            </a:r>
            <a:r>
              <a:rPr lang="en-GB" sz="1200" kern="1200" dirty="0">
                <a:solidFill>
                  <a:schemeClr val="tx1"/>
                </a:solidFill>
                <a:effectLst/>
                <a:latin typeface="+mn-lt"/>
                <a:ea typeface="+mn-ea"/>
                <a:cs typeface="+mn-cs"/>
              </a:rPr>
              <a:t> come to represent a growing proportion of the emerging diseases that appear at the rate of one per year on average since 1945? </a:t>
            </a:r>
            <a:r>
              <a:rPr lang="en-US" sz="1200" kern="1200" dirty="0">
                <a:solidFill>
                  <a:schemeClr val="tx1"/>
                </a:solidFill>
                <a:effectLst/>
                <a:latin typeface="+mn-lt"/>
                <a:ea typeface="+mn-ea"/>
                <a:cs typeface="+mn-cs"/>
              </a:rPr>
              <a:t>To better understand this, attempts at mapping out where they are most likely to crop up have been led, using data from zoonotic and emerging</a:t>
            </a:r>
            <a:r>
              <a:rPr lang="en-US" sz="1200" kern="1200" baseline="0" dirty="0">
                <a:solidFill>
                  <a:schemeClr val="tx1"/>
                </a:solidFill>
                <a:effectLst/>
                <a:latin typeface="+mn-lt"/>
                <a:ea typeface="+mn-ea"/>
                <a:cs typeface="+mn-cs"/>
              </a:rPr>
              <a:t> infectious diseases</a:t>
            </a:r>
            <a:r>
              <a:rPr lang="en-US" sz="1200" kern="1200" dirty="0">
                <a:solidFill>
                  <a:schemeClr val="tx1"/>
                </a:solidFill>
                <a:effectLst/>
                <a:latin typeface="+mn-lt"/>
                <a:ea typeface="+mn-ea"/>
                <a:cs typeface="+mn-cs"/>
              </a:rPr>
              <a:t> since the middle of the 20</a:t>
            </a:r>
            <a:r>
              <a:rPr lang="en-US" sz="1200" kern="1200" baseline="30000" dirty="0">
                <a:solidFill>
                  <a:schemeClr val="tx1"/>
                </a:solidFill>
                <a:effectLst/>
                <a:latin typeface="+mn-lt"/>
                <a:ea typeface="+mn-ea"/>
                <a:cs typeface="+mn-cs"/>
              </a:rPr>
              <a:t>th</a:t>
            </a:r>
            <a:r>
              <a:rPr lang="en-US" sz="1200" kern="1200" dirty="0">
                <a:solidFill>
                  <a:schemeClr val="tx1"/>
                </a:solidFill>
                <a:effectLst/>
                <a:latin typeface="+mn-lt"/>
                <a:ea typeface="+mn-ea"/>
                <a:cs typeface="+mn-cs"/>
              </a:rPr>
              <a:t> century. These have shown that certain areas, or “hotspots”, are more at risk of outbreaks than others (the Congo basin in Africa, the Gangetic plains in Asia and the Amazon basin in South America for example) due to socio-economic, environmental and ecological factors that coincide to create ideal conditions for zoonotic outbreaks. These factors are the result of</a:t>
            </a:r>
            <a:r>
              <a:rPr lang="en-GB" sz="1200" kern="1200" dirty="0">
                <a:solidFill>
                  <a:schemeClr val="tx1"/>
                </a:solidFill>
                <a:effectLst/>
                <a:latin typeface="+mn-lt"/>
                <a:ea typeface="+mn-ea"/>
                <a:cs typeface="+mn-cs"/>
              </a:rPr>
              <a:t> the evolution of the relationship between humans, animals and the environment, which has led to new drivers of the emergence of diseases at the interface between the three:</a:t>
            </a:r>
            <a:endParaRPr lang="fr-FR"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769F64FF-14F2-C848-A317-045254880085}" type="slidenum">
              <a:rPr lang="fr-FR" smtClean="0"/>
              <a:t>11</a:t>
            </a:fld>
            <a:endParaRPr lang="fr-FR"/>
          </a:p>
        </p:txBody>
      </p:sp>
    </p:spTree>
    <p:extLst>
      <p:ext uri="{BB962C8B-B14F-4D97-AF65-F5344CB8AC3E}">
        <p14:creationId xmlns:p14="http://schemas.microsoft.com/office/powerpoint/2010/main" val="4635441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err="1"/>
              <a:t>Tutor</a:t>
            </a:r>
            <a:r>
              <a:rPr lang="fr-FR" dirty="0"/>
              <a:t>: let the participants</a:t>
            </a:r>
            <a:r>
              <a:rPr lang="fr-FR" baseline="0" dirty="0"/>
              <a:t> </a:t>
            </a:r>
            <a:r>
              <a:rPr lang="fr-FR" baseline="0" dirty="0" err="1"/>
              <a:t>offer</a:t>
            </a:r>
            <a:r>
              <a:rPr lang="fr-FR" baseline="0" dirty="0"/>
              <a:t> </a:t>
            </a:r>
            <a:r>
              <a:rPr lang="fr-FR" baseline="0" dirty="0" err="1"/>
              <a:t>ideas</a:t>
            </a:r>
            <a:r>
              <a:rPr lang="fr-FR" baseline="0" dirty="0"/>
              <a:t> </a:t>
            </a:r>
            <a:r>
              <a:rPr lang="fr-FR" baseline="0" dirty="0" err="1"/>
              <a:t>before</a:t>
            </a:r>
            <a:r>
              <a:rPr lang="fr-FR" baseline="0" dirty="0"/>
              <a:t> </a:t>
            </a:r>
            <a:r>
              <a:rPr lang="fr-FR" baseline="0" dirty="0" err="1"/>
              <a:t>showing</a:t>
            </a:r>
            <a:r>
              <a:rPr lang="fr-FR" baseline="0" dirty="0"/>
              <a:t> the </a:t>
            </a:r>
            <a:r>
              <a:rPr lang="fr-FR" baseline="0" dirty="0" err="1"/>
              <a:t>list</a:t>
            </a:r>
            <a:r>
              <a:rPr lang="fr-FR" baseline="0" dirty="0"/>
              <a:t>.</a:t>
            </a:r>
            <a:endParaRPr lang="fr-FR" dirty="0"/>
          </a:p>
        </p:txBody>
      </p:sp>
      <p:sp>
        <p:nvSpPr>
          <p:cNvPr id="4" name="Slide Number Placeholder 3"/>
          <p:cNvSpPr>
            <a:spLocks noGrp="1"/>
          </p:cNvSpPr>
          <p:nvPr>
            <p:ph type="sldNum" sz="quarter" idx="10"/>
          </p:nvPr>
        </p:nvSpPr>
        <p:spPr/>
        <p:txBody>
          <a:bodyPr/>
          <a:lstStyle/>
          <a:p>
            <a:fld id="{769F64FF-14F2-C848-A317-045254880085}" type="slidenum">
              <a:rPr lang="fr-FR" smtClean="0"/>
              <a:t>12</a:t>
            </a:fld>
            <a:endParaRPr lang="fr-FR"/>
          </a:p>
        </p:txBody>
      </p:sp>
    </p:spTree>
    <p:extLst>
      <p:ext uri="{BB962C8B-B14F-4D97-AF65-F5344CB8AC3E}">
        <p14:creationId xmlns:p14="http://schemas.microsoft.com/office/powerpoint/2010/main" val="23303943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Environmental Factors</a:t>
            </a:r>
          </a:p>
        </p:txBody>
      </p:sp>
      <p:sp>
        <p:nvSpPr>
          <p:cNvPr id="4" name="Slide Number Placeholder 3"/>
          <p:cNvSpPr>
            <a:spLocks noGrp="1"/>
          </p:cNvSpPr>
          <p:nvPr>
            <p:ph type="sldNum" sz="quarter" idx="10"/>
          </p:nvPr>
        </p:nvSpPr>
        <p:spPr/>
        <p:txBody>
          <a:bodyPr/>
          <a:lstStyle/>
          <a:p>
            <a:fld id="{769F64FF-14F2-C848-A317-045254880085}" type="slidenum">
              <a:rPr lang="fr-FR" smtClean="0"/>
              <a:t>13</a:t>
            </a:fld>
            <a:endParaRPr lang="fr-FR"/>
          </a:p>
        </p:txBody>
      </p:sp>
    </p:spTree>
    <p:extLst>
      <p:ext uri="{BB962C8B-B14F-4D97-AF65-F5344CB8AC3E}">
        <p14:creationId xmlns:p14="http://schemas.microsoft.com/office/powerpoint/2010/main" val="13355332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All these factors show that </a:t>
            </a:r>
            <a:r>
              <a:rPr lang="en-GB" sz="1200" kern="1200" dirty="0">
                <a:solidFill>
                  <a:schemeClr val="tx1"/>
                </a:solidFill>
                <a:effectLst/>
                <a:latin typeface="+mn-lt"/>
                <a:ea typeface="+mn-ea"/>
                <a:cs typeface="+mn-cs"/>
              </a:rPr>
              <a:t>one sector alone cannot take on complex challenges – because events from other sectors may impact global health, collaboration is indispensable to tackle the issue. The OH approach thus offers a more comprehensive frame for IHR(2005) implementation, helping to address PHEIC of all origins.</a:t>
            </a:r>
            <a:endParaRPr lang="fr-FR" sz="1200" kern="1200" dirty="0">
              <a:solidFill>
                <a:schemeClr val="tx1"/>
              </a:solidFill>
              <a:effectLst/>
              <a:latin typeface="+mn-lt"/>
              <a:ea typeface="+mn-ea"/>
              <a:cs typeface="+mn-cs"/>
            </a:endParaRPr>
          </a:p>
          <a:p>
            <a:endParaRPr lang="en-US" dirty="0"/>
          </a:p>
          <a:p>
            <a:endParaRPr lang="en-US" dirty="0"/>
          </a:p>
        </p:txBody>
      </p:sp>
      <p:sp>
        <p:nvSpPr>
          <p:cNvPr id="4" name="Slide Number Placeholder 3"/>
          <p:cNvSpPr>
            <a:spLocks noGrp="1"/>
          </p:cNvSpPr>
          <p:nvPr>
            <p:ph type="sldNum" sz="quarter" idx="10"/>
          </p:nvPr>
        </p:nvSpPr>
        <p:spPr/>
        <p:txBody>
          <a:bodyPr/>
          <a:lstStyle/>
          <a:p>
            <a:fld id="{769F64FF-14F2-C848-A317-045254880085}" type="slidenum">
              <a:rPr lang="fr-FR" smtClean="0"/>
              <a:t>14</a:t>
            </a:fld>
            <a:endParaRPr lang="fr-FR"/>
          </a:p>
        </p:txBody>
      </p:sp>
    </p:spTree>
    <p:extLst>
      <p:ext uri="{BB962C8B-B14F-4D97-AF65-F5344CB8AC3E}">
        <p14:creationId xmlns:p14="http://schemas.microsoft.com/office/powerpoint/2010/main" val="3571707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dirty="0" err="1"/>
              <a:t>Tutor</a:t>
            </a:r>
            <a:r>
              <a:rPr lang="fr-FR" dirty="0"/>
              <a:t>: let the participants</a:t>
            </a:r>
            <a:r>
              <a:rPr lang="fr-FR" baseline="0" dirty="0"/>
              <a:t> </a:t>
            </a:r>
            <a:r>
              <a:rPr lang="fr-FR" baseline="0" dirty="0" err="1"/>
              <a:t>find</a:t>
            </a:r>
            <a:r>
              <a:rPr lang="fr-FR" baseline="0" dirty="0"/>
              <a:t> </a:t>
            </a:r>
            <a:r>
              <a:rPr lang="fr-FR" baseline="0" dirty="0" err="1"/>
              <a:t>examples</a:t>
            </a:r>
            <a:r>
              <a:rPr lang="fr-FR" baseline="0" dirty="0"/>
              <a:t> for </a:t>
            </a:r>
            <a:r>
              <a:rPr lang="fr-FR" baseline="0" dirty="0" err="1"/>
              <a:t>each</a:t>
            </a:r>
            <a:r>
              <a:rPr lang="fr-FR" baseline="0" dirty="0"/>
              <a:t> stage</a:t>
            </a:r>
            <a:r>
              <a:rPr lang="en-GB" sz="1200" kern="1200" dirty="0">
                <a:solidFill>
                  <a:schemeClr val="tx1"/>
                </a:solidFill>
                <a:effectLst/>
                <a:latin typeface="+mn-lt"/>
                <a:ea typeface="+mn-ea"/>
                <a:cs typeface="+mn-cs"/>
              </a:rPr>
              <a:t> </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Stage 1 : Newcastle Disease in poultry</a:t>
            </a:r>
            <a:endParaRPr lang="en-US" dirty="0"/>
          </a:p>
        </p:txBody>
      </p:sp>
      <p:sp>
        <p:nvSpPr>
          <p:cNvPr id="4" name="Slide Number Placeholder 3"/>
          <p:cNvSpPr>
            <a:spLocks noGrp="1"/>
          </p:cNvSpPr>
          <p:nvPr>
            <p:ph type="sldNum" sz="quarter" idx="10"/>
          </p:nvPr>
        </p:nvSpPr>
        <p:spPr/>
        <p:txBody>
          <a:bodyPr/>
          <a:lstStyle/>
          <a:p>
            <a:fld id="{769F64FF-14F2-C848-A317-045254880085}" type="slidenum">
              <a:rPr lang="fr-FR" smtClean="0"/>
              <a:t>15</a:t>
            </a:fld>
            <a:endParaRPr lang="fr-FR"/>
          </a:p>
        </p:txBody>
      </p:sp>
    </p:spTree>
    <p:extLst>
      <p:ext uri="{BB962C8B-B14F-4D97-AF65-F5344CB8AC3E}">
        <p14:creationId xmlns:p14="http://schemas.microsoft.com/office/powerpoint/2010/main" val="12561732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Stage 2 : Rabies</a:t>
            </a:r>
          </a:p>
        </p:txBody>
      </p:sp>
      <p:sp>
        <p:nvSpPr>
          <p:cNvPr id="4" name="Slide Number Placeholder 3"/>
          <p:cNvSpPr>
            <a:spLocks noGrp="1"/>
          </p:cNvSpPr>
          <p:nvPr>
            <p:ph type="sldNum" sz="quarter" idx="10"/>
          </p:nvPr>
        </p:nvSpPr>
        <p:spPr/>
        <p:txBody>
          <a:bodyPr/>
          <a:lstStyle/>
          <a:p>
            <a:fld id="{769F64FF-14F2-C848-A317-045254880085}" type="slidenum">
              <a:rPr lang="fr-FR" smtClean="0"/>
              <a:t>16</a:t>
            </a:fld>
            <a:endParaRPr lang="fr-FR"/>
          </a:p>
        </p:txBody>
      </p:sp>
    </p:spTree>
    <p:extLst>
      <p:ext uri="{BB962C8B-B14F-4D97-AF65-F5344CB8AC3E}">
        <p14:creationId xmlns:p14="http://schemas.microsoft.com/office/powerpoint/2010/main" val="2643672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Stage</a:t>
            </a:r>
            <a:r>
              <a:rPr lang="en-US" baseline="0" dirty="0"/>
              <a:t> 3: Ebola</a:t>
            </a:r>
            <a:endParaRPr lang="en-US" dirty="0"/>
          </a:p>
        </p:txBody>
      </p:sp>
      <p:sp>
        <p:nvSpPr>
          <p:cNvPr id="4" name="Slide Number Placeholder 3"/>
          <p:cNvSpPr>
            <a:spLocks noGrp="1"/>
          </p:cNvSpPr>
          <p:nvPr>
            <p:ph type="sldNum" sz="quarter" idx="10"/>
          </p:nvPr>
        </p:nvSpPr>
        <p:spPr/>
        <p:txBody>
          <a:bodyPr/>
          <a:lstStyle/>
          <a:p>
            <a:fld id="{769F64FF-14F2-C848-A317-045254880085}" type="slidenum">
              <a:rPr lang="fr-FR" smtClean="0"/>
              <a:t>17</a:t>
            </a:fld>
            <a:endParaRPr lang="fr-FR"/>
          </a:p>
        </p:txBody>
      </p:sp>
    </p:spTree>
    <p:extLst>
      <p:ext uri="{BB962C8B-B14F-4D97-AF65-F5344CB8AC3E}">
        <p14:creationId xmlns:p14="http://schemas.microsoft.com/office/powerpoint/2010/main" val="1525179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Stage</a:t>
            </a:r>
            <a:r>
              <a:rPr lang="en-US" baseline="0" dirty="0"/>
              <a:t> 4: Dengue</a:t>
            </a:r>
            <a:endParaRPr lang="en-US" dirty="0"/>
          </a:p>
        </p:txBody>
      </p:sp>
      <p:sp>
        <p:nvSpPr>
          <p:cNvPr id="4" name="Slide Number Placeholder 3"/>
          <p:cNvSpPr>
            <a:spLocks noGrp="1"/>
          </p:cNvSpPr>
          <p:nvPr>
            <p:ph type="sldNum" sz="quarter" idx="10"/>
          </p:nvPr>
        </p:nvSpPr>
        <p:spPr/>
        <p:txBody>
          <a:bodyPr/>
          <a:lstStyle/>
          <a:p>
            <a:fld id="{769F64FF-14F2-C848-A317-045254880085}" type="slidenum">
              <a:rPr lang="fr-FR" smtClean="0"/>
              <a:t>18</a:t>
            </a:fld>
            <a:endParaRPr lang="fr-FR"/>
          </a:p>
        </p:txBody>
      </p:sp>
    </p:spTree>
    <p:extLst>
      <p:ext uri="{BB962C8B-B14F-4D97-AF65-F5344CB8AC3E}">
        <p14:creationId xmlns:p14="http://schemas.microsoft.com/office/powerpoint/2010/main" val="5391562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Stage 5 : HIV</a:t>
            </a:r>
            <a:endParaRPr lang="en-US" dirty="0"/>
          </a:p>
        </p:txBody>
      </p:sp>
      <p:sp>
        <p:nvSpPr>
          <p:cNvPr id="4" name="Slide Number Placeholder 3"/>
          <p:cNvSpPr>
            <a:spLocks noGrp="1"/>
          </p:cNvSpPr>
          <p:nvPr>
            <p:ph type="sldNum" sz="quarter" idx="10"/>
          </p:nvPr>
        </p:nvSpPr>
        <p:spPr/>
        <p:txBody>
          <a:bodyPr/>
          <a:lstStyle/>
          <a:p>
            <a:fld id="{769F64FF-14F2-C848-A317-045254880085}" type="slidenum">
              <a:rPr lang="fr-FR" smtClean="0"/>
              <a:t>19</a:t>
            </a:fld>
            <a:endParaRPr lang="fr-FR"/>
          </a:p>
        </p:txBody>
      </p:sp>
    </p:spTree>
    <p:extLst>
      <p:ext uri="{BB962C8B-B14F-4D97-AF65-F5344CB8AC3E}">
        <p14:creationId xmlns:p14="http://schemas.microsoft.com/office/powerpoint/2010/main" val="5591204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4105DE5-6A68-439A-98F5-7C0EAF240F07}" type="slidenum">
              <a:rPr lang="en-US" smtClean="0"/>
              <a:t>2</a:t>
            </a:fld>
            <a:endParaRPr lang="en-US"/>
          </a:p>
        </p:txBody>
      </p:sp>
    </p:spTree>
    <p:extLst>
      <p:ext uri="{BB962C8B-B14F-4D97-AF65-F5344CB8AC3E}">
        <p14:creationId xmlns:p14="http://schemas.microsoft.com/office/powerpoint/2010/main" val="38390692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Evolution</a:t>
            </a:r>
            <a:r>
              <a:rPr lang="en-US" baseline="0" dirty="0"/>
              <a:t> from stage 1 to stage 5 takes some time, as shown on this graph. By acting BEFORE the pathological agent has reached capacity to amplify in human populations, it is possible to anticipate disease, control them more easily and rapidly and prevent epidemics</a:t>
            </a:r>
          </a:p>
          <a:p>
            <a:endParaRPr lang="en-US" baseline="0" dirty="0"/>
          </a:p>
        </p:txBody>
      </p:sp>
      <p:sp>
        <p:nvSpPr>
          <p:cNvPr id="4" name="Slide Number Placeholder 3"/>
          <p:cNvSpPr>
            <a:spLocks noGrp="1"/>
          </p:cNvSpPr>
          <p:nvPr>
            <p:ph type="sldNum" sz="quarter" idx="10"/>
          </p:nvPr>
        </p:nvSpPr>
        <p:spPr/>
        <p:txBody>
          <a:bodyPr/>
          <a:lstStyle/>
          <a:p>
            <a:fld id="{769F64FF-14F2-C848-A317-045254880085}" type="slidenum">
              <a:rPr lang="fr-FR" smtClean="0"/>
              <a:t>20</a:t>
            </a:fld>
            <a:endParaRPr lang="fr-FR"/>
          </a:p>
        </p:txBody>
      </p:sp>
    </p:spTree>
    <p:extLst>
      <p:ext uri="{BB962C8B-B14F-4D97-AF65-F5344CB8AC3E}">
        <p14:creationId xmlns:p14="http://schemas.microsoft.com/office/powerpoint/2010/main" val="12552511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These health challenges show how important it is to take a One Health approach since none of them can be solved by a single sector alone.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AMR: From a One Health perspective it </a:t>
            </a:r>
            <a:r>
              <a:rPr lang="en-US" dirty="0">
                <a:solidFill>
                  <a:prstClr val="black"/>
                </a:solidFill>
              </a:rPr>
              <a:t>includes specifically the transmission of antibiotic resistant microbes between </a:t>
            </a:r>
            <a:r>
              <a:rPr lang="en-US" dirty="0"/>
              <a:t>animal and human populations and the environments in which they live</a:t>
            </a:r>
          </a:p>
          <a:p>
            <a:endParaRPr lang="en-US" dirty="0"/>
          </a:p>
          <a:p>
            <a:endParaRPr lang="en-US" dirty="0"/>
          </a:p>
        </p:txBody>
      </p:sp>
      <p:sp>
        <p:nvSpPr>
          <p:cNvPr id="4" name="Slide Number Placeholder 3"/>
          <p:cNvSpPr>
            <a:spLocks noGrp="1"/>
          </p:cNvSpPr>
          <p:nvPr>
            <p:ph type="sldNum" sz="quarter" idx="10"/>
          </p:nvPr>
        </p:nvSpPr>
        <p:spPr/>
        <p:txBody>
          <a:bodyPr/>
          <a:lstStyle/>
          <a:p>
            <a:fld id="{F4105DE5-6A68-439A-98F5-7C0EAF240F07}" type="slidenum">
              <a:rPr lang="en-US" smtClean="0"/>
              <a:t>21</a:t>
            </a:fld>
            <a:endParaRPr lang="en-US"/>
          </a:p>
        </p:txBody>
      </p:sp>
    </p:spTree>
    <p:extLst>
      <p:ext uri="{BB962C8B-B14F-4D97-AF65-F5344CB8AC3E}">
        <p14:creationId xmlns:p14="http://schemas.microsoft.com/office/powerpoint/2010/main" val="149145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69F64FF-14F2-C848-A317-045254880085}" type="slidenum">
              <a:rPr lang="fr-FR" smtClean="0"/>
              <a:t>22</a:t>
            </a:fld>
            <a:endParaRPr lang="fr-FR"/>
          </a:p>
        </p:txBody>
      </p:sp>
    </p:spTree>
    <p:extLst>
      <p:ext uri="{BB962C8B-B14F-4D97-AF65-F5344CB8AC3E}">
        <p14:creationId xmlns:p14="http://schemas.microsoft.com/office/powerpoint/2010/main" val="11041087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 Let</a:t>
            </a:r>
            <a:r>
              <a:rPr lang="en-US" baseline="0" dirty="0"/>
              <a:t> group come up with examples (and cross check whether audience followed you on previous slide about these health challenges)</a:t>
            </a:r>
          </a:p>
          <a:p>
            <a:endParaRPr lang="en-US" baseline="0" dirty="0"/>
          </a:p>
          <a:p>
            <a:r>
              <a:rPr lang="en-US" baseline="0" dirty="0"/>
              <a:t>Other suggestions may include: food security, conservation (ethic), multisectoral workforce, interdisciplinary research, etc.</a:t>
            </a:r>
            <a:endParaRPr lang="en-US" dirty="0"/>
          </a:p>
        </p:txBody>
      </p:sp>
      <p:sp>
        <p:nvSpPr>
          <p:cNvPr id="4" name="Slide Number Placeholder 3"/>
          <p:cNvSpPr>
            <a:spLocks noGrp="1"/>
          </p:cNvSpPr>
          <p:nvPr>
            <p:ph type="sldNum" sz="quarter" idx="10"/>
          </p:nvPr>
        </p:nvSpPr>
        <p:spPr/>
        <p:txBody>
          <a:bodyPr/>
          <a:lstStyle/>
          <a:p>
            <a:fld id="{F4105DE5-6A68-439A-98F5-7C0EAF240F07}" type="slidenum">
              <a:rPr lang="en-US" smtClean="0"/>
              <a:t>23</a:t>
            </a:fld>
            <a:endParaRPr lang="en-US"/>
          </a:p>
        </p:txBody>
      </p:sp>
    </p:spTree>
    <p:extLst>
      <p:ext uri="{BB962C8B-B14F-4D97-AF65-F5344CB8AC3E}">
        <p14:creationId xmlns:p14="http://schemas.microsoft.com/office/powerpoint/2010/main" val="4717602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a:t>
            </a:r>
            <a:r>
              <a:rPr lang="en-US" baseline="0" dirty="0"/>
              <a:t>: Let the group think and offer solutions. Depending on target audience and time available, another question may be: How are these sectors organized in your national health system. </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Note: Sectors are usually separated depending on national priorities (Animal health being an economic </a:t>
            </a:r>
            <a:r>
              <a:rPr lang="en-GB" sz="1200" kern="1200" dirty="0">
                <a:solidFill>
                  <a:schemeClr val="tx1"/>
                </a:solidFill>
                <a:effectLst/>
                <a:latin typeface="+mn-lt"/>
                <a:ea typeface="+mn-ea"/>
                <a:cs typeface="+mn-cs"/>
              </a:rPr>
              <a:t>Environmental Health systems are usually derived from the animal health sector and report to the Ministry or Department of Agriculture, Natural Resources, or other equivalent structure. They may handle issues concerning management of natural resources, wildlife preservation, environment protection, landscape organization….</a:t>
            </a:r>
            <a:endParaRPr lang="fr-FR"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769F64FF-14F2-C848-A317-045254880085}" type="slidenum">
              <a:rPr lang="fr-FR" smtClean="0"/>
              <a:t>24</a:t>
            </a:fld>
            <a:endParaRPr lang="fr-FR"/>
          </a:p>
        </p:txBody>
      </p:sp>
    </p:spTree>
    <p:extLst>
      <p:ext uri="{BB962C8B-B14F-4D97-AF65-F5344CB8AC3E}">
        <p14:creationId xmlns:p14="http://schemas.microsoft.com/office/powerpoint/2010/main" val="11041087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implementation of a One Health approach to respond to a national health event requires establishment of some mechanism for coordination, communication, and collaboration among all the relevant sectors and disciplines.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mechanism may take different forms, depending on the national context, current governmental mechanisms and structures, objectives, and available resources.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A </a:t>
            </a:r>
            <a:r>
              <a:rPr lang="en-US" dirty="0" err="1">
                <a:solidFill>
                  <a:schemeClr val="tx1"/>
                </a:solidFill>
              </a:rPr>
              <a:t>multisectoral</a:t>
            </a:r>
            <a:r>
              <a:rPr lang="en-US" dirty="0">
                <a:solidFill>
                  <a:schemeClr val="tx1"/>
                </a:solidFill>
              </a:rPr>
              <a:t>, One Health coordination committee or taskforce can provide a strong institutional framework to support a formalized chain of command in collaboration, coordination, and communication including who is doing what, when, how and where during outbreaks</a:t>
            </a:r>
          </a:p>
          <a:p>
            <a:endParaRPr lang="fr-FR" dirty="0"/>
          </a:p>
          <a:p>
            <a:endParaRPr lang="en-US" dirty="0"/>
          </a:p>
        </p:txBody>
      </p:sp>
      <p:sp>
        <p:nvSpPr>
          <p:cNvPr id="4" name="Slide Number Placeholder 3"/>
          <p:cNvSpPr>
            <a:spLocks noGrp="1"/>
          </p:cNvSpPr>
          <p:nvPr>
            <p:ph type="sldNum" sz="quarter" idx="10"/>
          </p:nvPr>
        </p:nvSpPr>
        <p:spPr/>
        <p:txBody>
          <a:bodyPr/>
          <a:lstStyle/>
          <a:p>
            <a:fld id="{F4105DE5-6A68-439A-98F5-7C0EAF240F07}" type="slidenum">
              <a:rPr lang="en-US" smtClean="0"/>
              <a:t>25</a:t>
            </a:fld>
            <a:endParaRPr lang="en-US"/>
          </a:p>
        </p:txBody>
      </p:sp>
    </p:spTree>
    <p:extLst>
      <p:ext uri="{BB962C8B-B14F-4D97-AF65-F5344CB8AC3E}">
        <p14:creationId xmlns:p14="http://schemas.microsoft.com/office/powerpoint/2010/main" val="37357268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noProof="0" dirty="0">
                <a:solidFill>
                  <a:schemeClr val="tx1"/>
                </a:solidFill>
                <a:latin typeface="+mn-lt"/>
                <a:ea typeface="ＭＳ Ｐゴシック" charset="-128"/>
                <a:cs typeface="ＭＳ Ｐゴシック" charset="-128"/>
              </a:rPr>
              <a:t>THIS IS ONLY AN EXAMPLE.</a:t>
            </a:r>
          </a:p>
          <a:p>
            <a:r>
              <a:rPr lang="en-US" sz="1200" kern="1200" baseline="0" noProof="0" dirty="0">
                <a:solidFill>
                  <a:schemeClr val="tx1"/>
                </a:solidFill>
                <a:latin typeface="+mn-lt"/>
                <a:ea typeface="ＭＳ Ｐゴシック" charset="-128"/>
                <a:cs typeface="ＭＳ Ｐゴシック" charset="-128"/>
              </a:rPr>
              <a:t>The “silos” illustrate the non cooperating sectors. </a:t>
            </a:r>
            <a:r>
              <a:rPr lang="en-US" noProof="0" dirty="0"/>
              <a:t>These inter-ministerial committees or task forces are usually under an authority at a very high level. Political leadership is very important and should be encouraged. However, very often, the respective sectors work within their own silos. Cross-sectoral activities are limited at the technical level.</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kern="1200" baseline="0" noProof="0" dirty="0">
              <a:solidFill>
                <a:schemeClr val="tx1"/>
              </a:solidFill>
              <a:latin typeface="+mn-lt"/>
              <a:ea typeface="ＭＳ Ｐゴシック" charset="-128"/>
              <a:cs typeface="ＭＳ Ｐゴシック" charset="-128"/>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kern="1200" baseline="0" noProof="0" dirty="0">
                <a:solidFill>
                  <a:schemeClr val="tx1"/>
                </a:solidFill>
                <a:latin typeface="+mn-lt"/>
                <a:ea typeface="ＭＳ Ｐゴシック" charset="-128"/>
                <a:cs typeface="ＭＳ Ｐゴシック" charset="-128"/>
              </a:rPr>
              <a:t>but it is clear that during the course of an outbreak, there are a lot of converging areas between the human health and the animal health sectors. Such mechanism can equally include other ministries and actors – </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kern="1200" baseline="0" noProof="0" dirty="0">
                <a:solidFill>
                  <a:schemeClr val="tx1"/>
                </a:solidFill>
                <a:latin typeface="+mn-lt"/>
                <a:ea typeface="ＭＳ Ｐゴシック" charset="-128"/>
                <a:cs typeface="ＭＳ Ｐゴシック" charset="-128"/>
              </a:rPr>
              <a:t>With better preparedness, much more could be done at the human-animal-environment interface to break the silos. </a:t>
            </a:r>
          </a:p>
          <a:p>
            <a:endParaRPr lang="en-US" dirty="0"/>
          </a:p>
        </p:txBody>
      </p:sp>
      <p:sp>
        <p:nvSpPr>
          <p:cNvPr id="4" name="Slide Number Placeholder 3"/>
          <p:cNvSpPr>
            <a:spLocks noGrp="1"/>
          </p:cNvSpPr>
          <p:nvPr>
            <p:ph type="sldNum" sz="quarter" idx="10"/>
          </p:nvPr>
        </p:nvSpPr>
        <p:spPr/>
        <p:txBody>
          <a:bodyPr/>
          <a:lstStyle/>
          <a:p>
            <a:fld id="{F4105DE5-6A68-439A-98F5-7C0EAF240F07}" type="slidenum">
              <a:rPr lang="en-US" smtClean="0"/>
              <a:t>26</a:t>
            </a:fld>
            <a:endParaRPr lang="en-US"/>
          </a:p>
        </p:txBody>
      </p:sp>
    </p:spTree>
    <p:extLst>
      <p:ext uri="{BB962C8B-B14F-4D97-AF65-F5344CB8AC3E}">
        <p14:creationId xmlns:p14="http://schemas.microsoft.com/office/powerpoint/2010/main" val="10944708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 Ask participants for examples</a:t>
            </a:r>
            <a:r>
              <a:rPr lang="en-US" baseline="0" dirty="0"/>
              <a:t> or </a:t>
            </a:r>
            <a:r>
              <a:rPr lang="en-US" dirty="0"/>
              <a:t>their</a:t>
            </a:r>
            <a:r>
              <a:rPr lang="en-US" baseline="0" dirty="0"/>
              <a:t> experiences</a:t>
            </a:r>
            <a:endParaRPr lang="en-US" dirty="0"/>
          </a:p>
        </p:txBody>
      </p:sp>
      <p:sp>
        <p:nvSpPr>
          <p:cNvPr id="4" name="Slide Number Placeholder 3"/>
          <p:cNvSpPr>
            <a:spLocks noGrp="1"/>
          </p:cNvSpPr>
          <p:nvPr>
            <p:ph type="sldNum" sz="quarter" idx="10"/>
          </p:nvPr>
        </p:nvSpPr>
        <p:spPr/>
        <p:txBody>
          <a:bodyPr/>
          <a:lstStyle/>
          <a:p>
            <a:fld id="{F4105DE5-6A68-439A-98F5-7C0EAF240F07}" type="slidenum">
              <a:rPr lang="en-US" smtClean="0"/>
              <a:t>27</a:t>
            </a:fld>
            <a:endParaRPr lang="en-US"/>
          </a:p>
        </p:txBody>
      </p:sp>
    </p:spTree>
    <p:extLst>
      <p:ext uri="{BB962C8B-B14F-4D97-AF65-F5344CB8AC3E}">
        <p14:creationId xmlns:p14="http://schemas.microsoft.com/office/powerpoint/2010/main" val="19254811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4105DE5-6A68-439A-98F5-7C0EAF240F07}" type="slidenum">
              <a:rPr lang="en-US" smtClean="0"/>
              <a:t>28</a:t>
            </a:fld>
            <a:endParaRPr lang="en-US"/>
          </a:p>
        </p:txBody>
      </p:sp>
    </p:spTree>
    <p:extLst>
      <p:ext uri="{BB962C8B-B14F-4D97-AF65-F5344CB8AC3E}">
        <p14:creationId xmlns:p14="http://schemas.microsoft.com/office/powerpoint/2010/main" val="41856661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a:t>
            </a:r>
            <a:r>
              <a:rPr lang="en-US" baseline="0" dirty="0"/>
              <a:t> This or a similar question can be asked for diversion of content. </a:t>
            </a:r>
          </a:p>
          <a:p>
            <a:r>
              <a:rPr lang="en-US" baseline="0" dirty="0"/>
              <a:t>Correct response: C (60% as mentioned earlier)</a:t>
            </a:r>
            <a:endParaRPr lang="en-US" dirty="0"/>
          </a:p>
        </p:txBody>
      </p:sp>
      <p:sp>
        <p:nvSpPr>
          <p:cNvPr id="4" name="Slide Number Placeholder 3"/>
          <p:cNvSpPr>
            <a:spLocks noGrp="1"/>
          </p:cNvSpPr>
          <p:nvPr>
            <p:ph type="sldNum" sz="quarter" idx="10"/>
          </p:nvPr>
        </p:nvSpPr>
        <p:spPr/>
        <p:txBody>
          <a:bodyPr/>
          <a:lstStyle/>
          <a:p>
            <a:fld id="{F4105DE5-6A68-439A-98F5-7C0EAF240F07}" type="slidenum">
              <a:rPr lang="en-US" smtClean="0"/>
              <a:t>29</a:t>
            </a:fld>
            <a:endParaRPr lang="en-US"/>
          </a:p>
        </p:txBody>
      </p:sp>
    </p:spTree>
    <p:extLst>
      <p:ext uri="{BB962C8B-B14F-4D97-AF65-F5344CB8AC3E}">
        <p14:creationId xmlns:p14="http://schemas.microsoft.com/office/powerpoint/2010/main" val="3296199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F4105DE5-6A68-439A-98F5-7C0EAF240F07}" type="slidenum">
              <a:rPr lang="en-US" smtClean="0"/>
              <a:t>3</a:t>
            </a:fld>
            <a:endParaRPr lang="en-US"/>
          </a:p>
        </p:txBody>
      </p:sp>
    </p:spTree>
    <p:extLst>
      <p:ext uri="{BB962C8B-B14F-4D97-AF65-F5344CB8AC3E}">
        <p14:creationId xmlns:p14="http://schemas.microsoft.com/office/powerpoint/2010/main" val="19423977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 These</a:t>
            </a:r>
            <a:r>
              <a:rPr lang="en-US" baseline="0" dirty="0"/>
              <a:t> are only a few examples. You can chose one or add you own or ask participants for experiences. </a:t>
            </a:r>
          </a:p>
          <a:p>
            <a:endParaRPr lang="en-US" baseline="0" dirty="0"/>
          </a:p>
          <a:p>
            <a:r>
              <a:rPr lang="en-US" baseline="0" dirty="0"/>
              <a:t>Tutor: After each of these three examples, ask participants for lessons learned. The responses for each example are included in the notes.</a:t>
            </a:r>
            <a:endParaRPr lang="en-US" dirty="0"/>
          </a:p>
        </p:txBody>
      </p:sp>
      <p:sp>
        <p:nvSpPr>
          <p:cNvPr id="4" name="Slide Number Placeholder 3"/>
          <p:cNvSpPr>
            <a:spLocks noGrp="1"/>
          </p:cNvSpPr>
          <p:nvPr>
            <p:ph type="sldNum" sz="quarter" idx="10"/>
          </p:nvPr>
        </p:nvSpPr>
        <p:spPr/>
        <p:txBody>
          <a:bodyPr/>
          <a:lstStyle/>
          <a:p>
            <a:fld id="{F4105DE5-6A68-439A-98F5-7C0EAF240F07}" type="slidenum">
              <a:rPr lang="en-US" smtClean="0"/>
              <a:t>30</a:t>
            </a:fld>
            <a:endParaRPr lang="en-US"/>
          </a:p>
        </p:txBody>
      </p:sp>
    </p:spTree>
    <p:extLst>
      <p:ext uri="{BB962C8B-B14F-4D97-AF65-F5344CB8AC3E}">
        <p14:creationId xmlns:p14="http://schemas.microsoft.com/office/powerpoint/2010/main" val="415724743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69F64FF-14F2-C848-A317-045254880085}" type="slidenum">
              <a:rPr lang="fr-FR" smtClean="0"/>
              <a:t>31</a:t>
            </a:fld>
            <a:endParaRPr lang="fr-FR"/>
          </a:p>
        </p:txBody>
      </p:sp>
    </p:spTree>
    <p:extLst>
      <p:ext uri="{BB962C8B-B14F-4D97-AF65-F5344CB8AC3E}">
        <p14:creationId xmlns:p14="http://schemas.microsoft.com/office/powerpoint/2010/main" val="17828472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RVF virus is borne by mosquitoes and spreads in humans and livestock (cattle, sheep, goats and camels), humans being infected either by mosquitoes or through contact with the blood or organs of infected animals. Mortality is low in humans, whereas animals are more vulnerable: livestock owners reported up to 70% loss in sheep and goats and 30% in cattle and camels.</a:t>
            </a:r>
          </a:p>
          <a:p>
            <a:pPr marL="0" indent="0">
              <a:buFont typeface="Arial" panose="020B0604020202020204" pitchFamily="34" charset="0"/>
              <a:buNone/>
            </a:pPr>
            <a:endParaRPr lang="en-US" dirty="0"/>
          </a:p>
          <a:p>
            <a:pPr marL="0" indent="0">
              <a:buFont typeface="Arial" panose="020B0604020202020204" pitchFamily="34" charset="0"/>
              <a:buNone/>
            </a:pPr>
            <a:r>
              <a:rPr lang="fr-FR" dirty="0"/>
              <a:t>E</a:t>
            </a:r>
            <a:r>
              <a:rPr lang="en-US" dirty="0"/>
              <a:t>PIZOOTIC: </a:t>
            </a:r>
            <a:r>
              <a:rPr lang="en-US" sz="1200" b="0" i="0" kern="1200" dirty="0">
                <a:solidFill>
                  <a:schemeClr val="tx1"/>
                </a:solidFill>
                <a:effectLst/>
                <a:latin typeface="+mn-lt"/>
                <a:ea typeface="+mn-ea"/>
                <a:cs typeface="+mn-cs"/>
              </a:rPr>
              <a:t>an outbreak of disease affecting many animals of one kind at the same time; </a:t>
            </a:r>
            <a:r>
              <a:rPr lang="en-US" sz="1200" b="0" i="1" kern="1200" dirty="0">
                <a:solidFill>
                  <a:schemeClr val="tx1"/>
                </a:solidFill>
                <a:effectLst/>
                <a:latin typeface="+mn-lt"/>
                <a:ea typeface="+mn-ea"/>
                <a:cs typeface="+mn-cs"/>
              </a:rPr>
              <a:t>also</a:t>
            </a:r>
            <a:r>
              <a:rPr lang="en-US" sz="1200" b="0" i="0" kern="1200" dirty="0">
                <a:solidFill>
                  <a:schemeClr val="tx1"/>
                </a:solidFill>
                <a:effectLst/>
                <a:latin typeface="+mn-lt"/>
                <a:ea typeface="+mn-ea"/>
                <a:cs typeface="+mn-cs"/>
              </a:rPr>
              <a:t> : the disease itself</a:t>
            </a:r>
          </a:p>
          <a:p>
            <a:pPr marL="0" indent="0">
              <a:buFont typeface="Arial" panose="020B0604020202020204" pitchFamily="34" charset="0"/>
              <a:buNone/>
            </a:pPr>
            <a:endParaRPr lang="fr-FR" sz="1200" b="0" i="0" kern="1200" dirty="0">
              <a:solidFill>
                <a:schemeClr val="tx1"/>
              </a:solidFill>
              <a:effectLst/>
              <a:latin typeface="+mn-lt"/>
              <a:ea typeface="+mn-ea"/>
              <a:cs typeface="+mn-cs"/>
            </a:endParaRPr>
          </a:p>
          <a:p>
            <a:pPr marL="0" indent="0">
              <a:buFont typeface="Arial" panose="020B0604020202020204" pitchFamily="34" charset="0"/>
              <a:buNone/>
            </a:pPr>
            <a:r>
              <a:rPr lang="fr-FR" sz="1200" b="0" i="0" kern="1200" dirty="0">
                <a:solidFill>
                  <a:schemeClr val="tx1"/>
                </a:solidFill>
                <a:effectLst/>
                <a:latin typeface="+mn-lt"/>
                <a:ea typeface="+mn-ea"/>
                <a:cs typeface="+mn-cs"/>
              </a:rPr>
              <a:t>E</a:t>
            </a:r>
            <a:r>
              <a:rPr lang="en-US" sz="1200" b="0" i="0" kern="1200" dirty="0">
                <a:solidFill>
                  <a:schemeClr val="tx1"/>
                </a:solidFill>
                <a:effectLst/>
                <a:latin typeface="+mn-lt"/>
                <a:ea typeface="+mn-ea"/>
                <a:cs typeface="+mn-cs"/>
              </a:rPr>
              <a:t>NZOOTIC: Endemic in animals. An enzootic disease is constantly present in an animal population, but usually only affects a small number of animals at any one time.</a:t>
            </a:r>
            <a:endParaRPr lang="en-US" dirty="0"/>
          </a:p>
          <a:p>
            <a:endParaRPr lang="en-US" dirty="0"/>
          </a:p>
        </p:txBody>
      </p:sp>
      <p:sp>
        <p:nvSpPr>
          <p:cNvPr id="4" name="Slide Number Placeholder 3"/>
          <p:cNvSpPr>
            <a:spLocks noGrp="1"/>
          </p:cNvSpPr>
          <p:nvPr>
            <p:ph type="sldNum" sz="quarter" idx="10"/>
          </p:nvPr>
        </p:nvSpPr>
        <p:spPr/>
        <p:txBody>
          <a:bodyPr/>
          <a:lstStyle/>
          <a:p>
            <a:fld id="{769F64FF-14F2-C848-A317-045254880085}" type="slidenum">
              <a:rPr lang="fr-FR" smtClean="0"/>
              <a:t>32</a:t>
            </a:fld>
            <a:endParaRPr lang="fr-FR"/>
          </a:p>
        </p:txBody>
      </p:sp>
    </p:spTree>
    <p:extLst>
      <p:ext uri="{BB962C8B-B14F-4D97-AF65-F5344CB8AC3E}">
        <p14:creationId xmlns:p14="http://schemas.microsoft.com/office/powerpoint/2010/main" val="89241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000" b="0" dirty="0"/>
              <a:t>That year, East Africa had seen some of the worst flooding in the region, with heavy rainfalls that had started in October and extended until January 1998. The link between above-average rainfalls and an increase in RVF occurrence was pointed out subsequently by scientists, rain facilitating the hatching of infected mosquito eggs.</a:t>
            </a:r>
          </a:p>
          <a:p>
            <a:pPr algn="l"/>
            <a:endParaRPr lang="en-US" sz="1000" i="0" dirty="0"/>
          </a:p>
        </p:txBody>
      </p:sp>
      <p:sp>
        <p:nvSpPr>
          <p:cNvPr id="4" name="Slide Number Placeholder 3"/>
          <p:cNvSpPr>
            <a:spLocks noGrp="1"/>
          </p:cNvSpPr>
          <p:nvPr>
            <p:ph type="sldNum" sz="quarter" idx="10"/>
          </p:nvPr>
        </p:nvSpPr>
        <p:spPr/>
        <p:txBody>
          <a:bodyPr/>
          <a:lstStyle/>
          <a:p>
            <a:fld id="{769F64FF-14F2-C848-A317-045254880085}" type="slidenum">
              <a:rPr lang="fr-FR" smtClean="0"/>
              <a:t>33</a:t>
            </a:fld>
            <a:endParaRPr lang="fr-FR"/>
          </a:p>
        </p:txBody>
      </p:sp>
    </p:spTree>
    <p:extLst>
      <p:ext uri="{BB962C8B-B14F-4D97-AF65-F5344CB8AC3E}">
        <p14:creationId xmlns:p14="http://schemas.microsoft.com/office/powerpoint/2010/main" val="126048922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fr-FR" sz="1200" kern="1200" baseline="0" dirty="0">
                <a:solidFill>
                  <a:schemeClr val="tx1"/>
                </a:solidFill>
                <a:effectLst/>
                <a:latin typeface="+mn-lt"/>
                <a:ea typeface="+mn-ea"/>
                <a:cs typeface="+mn-cs"/>
              </a:rPr>
              <a:t>RVF </a:t>
            </a:r>
            <a:r>
              <a:rPr lang="en-US" sz="1200" kern="1200" baseline="0" noProof="0" dirty="0">
                <a:solidFill>
                  <a:schemeClr val="tx1"/>
                </a:solidFill>
                <a:effectLst/>
                <a:latin typeface="+mn-lt"/>
                <a:ea typeface="+mn-ea"/>
                <a:cs typeface="+mn-cs"/>
              </a:rPr>
              <a:t>cycle was extended to include</a:t>
            </a:r>
            <a:r>
              <a:rPr lang="en-US" sz="1200" kern="1200" noProof="0" dirty="0">
                <a:solidFill>
                  <a:schemeClr val="tx1"/>
                </a:solidFill>
                <a:effectLst/>
                <a:latin typeface="+mn-lt"/>
                <a:ea typeface="+mn-ea"/>
                <a:cs typeface="+mn-cs"/>
              </a:rPr>
              <a:t> environmental</a:t>
            </a:r>
            <a:r>
              <a:rPr lang="fr-FR" sz="1200" kern="1200" dirty="0">
                <a:solidFill>
                  <a:schemeClr val="tx1"/>
                </a:solidFill>
                <a:effectLst/>
                <a:latin typeface="+mn-lt"/>
                <a:ea typeface="+mn-ea"/>
                <a:cs typeface="+mn-cs"/>
              </a:rPr>
              <a:t> </a:t>
            </a:r>
            <a:r>
              <a:rPr lang="en-US" sz="1200" kern="1200" noProof="0" dirty="0">
                <a:solidFill>
                  <a:schemeClr val="tx1"/>
                </a:solidFill>
                <a:effectLst/>
                <a:latin typeface="+mn-lt"/>
                <a:ea typeface="+mn-ea"/>
                <a:cs typeface="+mn-cs"/>
              </a:rPr>
              <a:t>factors</a:t>
            </a:r>
          </a:p>
          <a:p>
            <a:pPr marL="0" marR="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000" b="0" dirty="0"/>
          </a:p>
          <a:p>
            <a:pPr marL="0" indent="0">
              <a:buFont typeface="Arial" panose="020B0604020202020204" pitchFamily="34" charset="0"/>
              <a:buNone/>
            </a:pPr>
            <a:r>
              <a:rPr lang="en-US" sz="1000" b="0" dirty="0"/>
              <a:t>Since</a:t>
            </a:r>
            <a:r>
              <a:rPr lang="en-US" sz="1000" b="0" baseline="0" dirty="0"/>
              <a:t> </a:t>
            </a:r>
            <a:r>
              <a:rPr lang="en-US" sz="1000" b="0" dirty="0"/>
              <a:t>then, early-warning systems based on the evolution of precipitations has allowed for a better prediction of and preparation of outbreaks.</a:t>
            </a:r>
          </a:p>
          <a:p>
            <a:pPr marL="0" indent="0">
              <a:buFont typeface="Arial" panose="020B0604020202020204" pitchFamily="34" charset="0"/>
              <a:buNone/>
            </a:pPr>
            <a:endParaRPr lang="en-US" sz="1000" b="0" dirty="0"/>
          </a:p>
          <a:p>
            <a:pPr marL="0" indent="0">
              <a:buFont typeface="Arial" panose="020B0604020202020204" pitchFamily="34" charset="0"/>
              <a:buNone/>
            </a:pPr>
            <a:r>
              <a:rPr lang="en-US" sz="1000" b="0" dirty="0"/>
              <a:t>El Niño Southern Oscillation</a:t>
            </a:r>
            <a:r>
              <a:rPr lang="en-US" sz="1000" b="0" baseline="0" dirty="0"/>
              <a:t> is a periodic and irregular variation of the </a:t>
            </a:r>
            <a:r>
              <a:rPr lang="en-GB" sz="1000" dirty="0"/>
              <a:t>sea surface temperatures in</a:t>
            </a:r>
            <a:r>
              <a:rPr lang="en-GB" sz="1000" baseline="0" dirty="0"/>
              <a:t> the Pacific. The warm phase (El Niño) develops over a 4 or 5 year period and cau</a:t>
            </a:r>
            <a:r>
              <a:rPr lang="en-GB" sz="1000" dirty="0"/>
              <a:t>ses climate change and especially wetter-than-normal conditions in East Africa.</a:t>
            </a:r>
          </a:p>
          <a:p>
            <a:pPr marL="0" indent="0">
              <a:buFont typeface="Arial" panose="020B0604020202020204" pitchFamily="34" charset="0"/>
              <a:buNone/>
            </a:pPr>
            <a:endParaRPr lang="en-US" sz="1000" b="0" i="0" dirty="0"/>
          </a:p>
        </p:txBody>
      </p:sp>
      <p:sp>
        <p:nvSpPr>
          <p:cNvPr id="4" name="Slide Number Placeholder 3"/>
          <p:cNvSpPr>
            <a:spLocks noGrp="1"/>
          </p:cNvSpPr>
          <p:nvPr>
            <p:ph type="sldNum" sz="quarter" idx="10"/>
          </p:nvPr>
        </p:nvSpPr>
        <p:spPr/>
        <p:txBody>
          <a:bodyPr/>
          <a:lstStyle/>
          <a:p>
            <a:fld id="{769F64FF-14F2-C848-A317-045254880085}" type="slidenum">
              <a:rPr lang="fr-FR" smtClean="0"/>
              <a:t>34</a:t>
            </a:fld>
            <a:endParaRPr lang="fr-FR"/>
          </a:p>
        </p:txBody>
      </p:sp>
    </p:spTree>
    <p:extLst>
      <p:ext uri="{BB962C8B-B14F-4D97-AF65-F5344CB8AC3E}">
        <p14:creationId xmlns:p14="http://schemas.microsoft.com/office/powerpoint/2010/main" val="310498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fr-FR" sz="1200" dirty="0"/>
              <a:t>TUTOR: Let participants </a:t>
            </a:r>
            <a:r>
              <a:rPr lang="fr-FR" sz="1200" dirty="0" err="1"/>
              <a:t>think</a:t>
            </a:r>
            <a:endParaRPr lang="fr-FR" sz="1200" dirty="0"/>
          </a:p>
          <a:p>
            <a:pPr marL="0" marR="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Cross-referencing environmental, animal health and human health data allows for a better risk assessment </a:t>
            </a:r>
          </a:p>
          <a:p>
            <a:pPr marL="0" marR="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Identification of early warning signs of an outbreak. </a:t>
            </a:r>
          </a:p>
          <a:p>
            <a:pPr marL="0" marR="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Collaborative research around these signs can thus lead to </a:t>
            </a:r>
          </a:p>
          <a:p>
            <a:pPr marL="457200" marR="0" lvl="1"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better preparedness concerning diseases at the HAI, </a:t>
            </a:r>
          </a:p>
          <a:p>
            <a:pPr marL="457200" marR="0" lvl="1"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better control of outbreaks </a:t>
            </a:r>
          </a:p>
          <a:p>
            <a:pPr marL="457200" marR="0" lvl="1"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ultimately better protection of both human and animal populations.</a:t>
            </a:r>
            <a:endParaRPr lang="fr-FR" sz="1200" kern="1200" dirty="0">
              <a:solidFill>
                <a:schemeClr val="tx1"/>
              </a:solidFill>
              <a:effectLst/>
              <a:latin typeface="+mn-lt"/>
              <a:ea typeface="+mn-ea"/>
              <a:cs typeface="+mn-cs"/>
            </a:endParaRPr>
          </a:p>
          <a:p>
            <a:pPr marL="0" indent="0">
              <a:buFont typeface="Arial" panose="020B0604020202020204" pitchFamily="34" charset="0"/>
              <a:buNone/>
            </a:pPr>
            <a:endParaRPr lang="en-US" sz="1000" b="0" dirty="0"/>
          </a:p>
          <a:p>
            <a:pPr algn="l"/>
            <a:endParaRPr lang="en-US" sz="1000" b="0" i="0" dirty="0"/>
          </a:p>
        </p:txBody>
      </p:sp>
      <p:sp>
        <p:nvSpPr>
          <p:cNvPr id="4" name="Slide Number Placeholder 3"/>
          <p:cNvSpPr>
            <a:spLocks noGrp="1"/>
          </p:cNvSpPr>
          <p:nvPr>
            <p:ph type="sldNum" sz="quarter" idx="10"/>
          </p:nvPr>
        </p:nvSpPr>
        <p:spPr/>
        <p:txBody>
          <a:bodyPr/>
          <a:lstStyle/>
          <a:p>
            <a:fld id="{769F64FF-14F2-C848-A317-045254880085}" type="slidenum">
              <a:rPr lang="fr-FR" smtClean="0"/>
              <a:t>35</a:t>
            </a:fld>
            <a:endParaRPr lang="fr-FR"/>
          </a:p>
        </p:txBody>
      </p:sp>
    </p:spTree>
    <p:extLst>
      <p:ext uri="{BB962C8B-B14F-4D97-AF65-F5344CB8AC3E}">
        <p14:creationId xmlns:p14="http://schemas.microsoft.com/office/powerpoint/2010/main" val="310498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spcAft>
                <a:spcPts val="0"/>
              </a:spcAft>
            </a:pPr>
            <a:r>
              <a:rPr lang="en-US" sz="1000" i="0" dirty="0">
                <a:solidFill>
                  <a:srgbClr val="5B9BD5"/>
                </a:solidFill>
                <a:effectLst>
                  <a:outerShdw blurRad="38100" dist="25400" dir="5400000" algn="ctr">
                    <a:srgbClr val="6E747A">
                      <a:alpha val="43000"/>
                    </a:srgbClr>
                  </a:outerShdw>
                </a:effectLst>
                <a:latin typeface="Calibri Light" panose="020F0302020204030204" pitchFamily="34" charset="0"/>
                <a:ea typeface="Times New Roman" panose="02020603050405020304" pitchFamily="18" charset="0"/>
                <a:cs typeface="Times New Roman" panose="02020603050405020304" pitchFamily="18" charset="0"/>
              </a:rPr>
              <a:t>In 2003, Vietnam was hit by the HPAI H5N1. Though many other South East Asian countries also suffered from the impact of the disease, Vietnam was one of the hardest hit, with tens of millions of poultry killed by the virus or culled to prevent its spread, and 42 of the 93 infected people dying. </a:t>
            </a:r>
            <a:endParaRPr lang="fr-FR" sz="1000" i="0" dirty="0">
              <a:latin typeface="Calibri Light" panose="020F0302020204030204" pitchFamily="34" charset="0"/>
              <a:ea typeface="SimSun" panose="02010600030101010101" pitchFamily="2" charset="-122"/>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769F64FF-14F2-C848-A317-045254880085}" type="slidenum">
              <a:rPr lang="fr-FR" smtClean="0"/>
              <a:t>36</a:t>
            </a:fld>
            <a:endParaRPr lang="fr-FR"/>
          </a:p>
        </p:txBody>
      </p:sp>
    </p:spTree>
    <p:extLst>
      <p:ext uri="{BB962C8B-B14F-4D97-AF65-F5344CB8AC3E}">
        <p14:creationId xmlns:p14="http://schemas.microsoft.com/office/powerpoint/2010/main" val="176307543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spcAft>
                <a:spcPts val="0"/>
              </a:spcAft>
            </a:pPr>
            <a:r>
              <a:rPr lang="en-US" sz="1000" i="0" dirty="0">
                <a:solidFill>
                  <a:srgbClr val="5B9BD5"/>
                </a:solidFill>
                <a:effectLst>
                  <a:outerShdw blurRad="38100" dist="25400" dir="5400000" algn="ctr">
                    <a:srgbClr val="6E747A">
                      <a:alpha val="43000"/>
                    </a:srgbClr>
                  </a:outerShdw>
                </a:effectLst>
                <a:latin typeface="Calibri Light" panose="020F0302020204030204" pitchFamily="34" charset="0"/>
                <a:ea typeface="Times New Roman" panose="02020603050405020304" pitchFamily="18" charset="0"/>
                <a:cs typeface="Times New Roman" panose="02020603050405020304" pitchFamily="18" charset="0"/>
              </a:rPr>
              <a:t>In an attempt to control the infection, a</a:t>
            </a:r>
            <a:r>
              <a:rPr lang="en-US" sz="1000" i="0" baseline="0" dirty="0">
                <a:solidFill>
                  <a:srgbClr val="5B9BD5"/>
                </a:solidFill>
                <a:effectLst>
                  <a:outerShdw blurRad="38100" dist="25400" dir="5400000" algn="ctr">
                    <a:srgbClr val="6E747A">
                      <a:alpha val="43000"/>
                    </a:srgbClr>
                  </a:outerShdw>
                </a:effectLst>
                <a:latin typeface="Calibri Light" panose="020F0302020204030204" pitchFamily="34" charset="0"/>
                <a:ea typeface="Times New Roman" panose="02020603050405020304" pitchFamily="18" charset="0"/>
                <a:cs typeface="Times New Roman" panose="02020603050405020304" pitchFamily="18" charset="0"/>
              </a:rPr>
              <a:t> multi</a:t>
            </a:r>
            <a:r>
              <a:rPr lang="en-US" sz="1000" i="0" dirty="0">
                <a:solidFill>
                  <a:srgbClr val="5B9BD5"/>
                </a:solidFill>
                <a:effectLst>
                  <a:outerShdw blurRad="38100" dist="25400" dir="5400000" algn="ctr">
                    <a:srgbClr val="6E747A">
                      <a:alpha val="43000"/>
                    </a:srgbClr>
                  </a:outerShdw>
                </a:effectLst>
                <a:latin typeface="Calibri Light" panose="020F0302020204030204" pitchFamily="34" charset="0"/>
                <a:ea typeface="Times New Roman" panose="02020603050405020304" pitchFamily="18" charset="0"/>
                <a:cs typeface="Times New Roman" panose="02020603050405020304" pitchFamily="18" charset="0"/>
              </a:rPr>
              <a:t>sectoral committee was set up, made up of members from the health, agriculture and environment ministries, working on early warning and rapid response in case of new outbreaks.</a:t>
            </a:r>
            <a:endParaRPr lang="fr-FR" sz="1000" i="0" dirty="0">
              <a:latin typeface="Calibri Light" panose="020F0302020204030204" pitchFamily="34" charset="0"/>
              <a:ea typeface="SimSun" panose="02010600030101010101" pitchFamily="2" charset="-122"/>
              <a:cs typeface="Times New Roman" panose="02020603050405020304" pitchFamily="18" charset="0"/>
            </a:endParaRPr>
          </a:p>
          <a:p>
            <a:pPr algn="l">
              <a:spcAft>
                <a:spcPts val="0"/>
              </a:spcAft>
            </a:pPr>
            <a:r>
              <a:rPr lang="en-US" sz="1000" i="0" dirty="0">
                <a:solidFill>
                  <a:srgbClr val="5B9BD5"/>
                </a:solidFill>
                <a:effectLst>
                  <a:outerShdw blurRad="38100" dist="25400" dir="5400000" algn="ctr">
                    <a:srgbClr val="6E747A">
                      <a:alpha val="43000"/>
                    </a:srgbClr>
                  </a:outerShdw>
                </a:effectLst>
                <a:latin typeface="Calibri Light" panose="020F0302020204030204" pitchFamily="34" charset="0"/>
                <a:ea typeface="Times New Roman" panose="02020603050405020304" pitchFamily="18" charset="0"/>
                <a:cs typeface="Times New Roman" panose="02020603050405020304" pitchFamily="18" charset="0"/>
              </a:rPr>
              <a:t> </a:t>
            </a:r>
            <a:endParaRPr lang="fr-FR" sz="1000" i="0" dirty="0">
              <a:latin typeface="Calibri Light" panose="020F0302020204030204" pitchFamily="34" charset="0"/>
              <a:ea typeface="SimSun" panose="02010600030101010101" pitchFamily="2" charset="-122"/>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769F64FF-14F2-C848-A317-045254880085}" type="slidenum">
              <a:rPr lang="fr-FR" smtClean="0"/>
              <a:t>37</a:t>
            </a:fld>
            <a:endParaRPr lang="fr-FR"/>
          </a:p>
        </p:txBody>
      </p:sp>
    </p:spTree>
    <p:extLst>
      <p:ext uri="{BB962C8B-B14F-4D97-AF65-F5344CB8AC3E}">
        <p14:creationId xmlns:p14="http://schemas.microsoft.com/office/powerpoint/2010/main" val="176307543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spcAft>
                <a:spcPts val="0"/>
              </a:spcAft>
            </a:pPr>
            <a:r>
              <a:rPr lang="en-US" sz="1000" i="0" dirty="0">
                <a:solidFill>
                  <a:srgbClr val="5B9BD5"/>
                </a:solidFill>
                <a:effectLst>
                  <a:outerShdw blurRad="38100" dist="25400" dir="5400000" algn="ctr">
                    <a:srgbClr val="6E747A">
                      <a:alpha val="43000"/>
                    </a:srgbClr>
                  </a:outerShdw>
                </a:effectLst>
                <a:latin typeface="Calibri Light" panose="020F0302020204030204" pitchFamily="34" charset="0"/>
                <a:ea typeface="Times New Roman" panose="02020603050405020304" pitchFamily="18" charset="0"/>
                <a:cs typeface="Times New Roman" panose="02020603050405020304" pitchFamily="18" charset="0"/>
              </a:rPr>
              <a:t>In 2014, a new outbreak occurred in poultry in three towns. Thanks to the One Health collaboration in place, a coordinated response took place immediately, resulting in control of the outbreak in little more than a month, with less than 30,000 birds killed, public engagement in early warning of sick birds and vaccination campaigns – and no human infected.</a:t>
            </a:r>
            <a:endParaRPr lang="fr-FR" sz="1000" i="0" dirty="0">
              <a:latin typeface="Calibri Light" panose="020F0302020204030204" pitchFamily="34" charset="0"/>
              <a:ea typeface="SimSun" panose="02010600030101010101" pitchFamily="2" charset="-122"/>
              <a:cs typeface="Times New Roman" panose="02020603050405020304" pitchFamily="18" charset="0"/>
            </a:endParaRPr>
          </a:p>
          <a:p>
            <a:pPr algn="l"/>
            <a:endParaRPr lang="en-US" sz="1000" i="0" dirty="0"/>
          </a:p>
          <a:p>
            <a:pPr algn="l"/>
            <a:endParaRPr lang="en-US" sz="1000" i="0" dirty="0"/>
          </a:p>
        </p:txBody>
      </p:sp>
      <p:sp>
        <p:nvSpPr>
          <p:cNvPr id="4" name="Slide Number Placeholder 3"/>
          <p:cNvSpPr>
            <a:spLocks noGrp="1"/>
          </p:cNvSpPr>
          <p:nvPr>
            <p:ph type="sldNum" sz="quarter" idx="10"/>
          </p:nvPr>
        </p:nvSpPr>
        <p:spPr/>
        <p:txBody>
          <a:bodyPr/>
          <a:lstStyle/>
          <a:p>
            <a:fld id="{769F64FF-14F2-C848-A317-045254880085}" type="slidenum">
              <a:rPr lang="fr-FR" smtClean="0"/>
              <a:t>38</a:t>
            </a:fld>
            <a:endParaRPr lang="fr-FR"/>
          </a:p>
        </p:txBody>
      </p:sp>
    </p:spTree>
    <p:extLst>
      <p:ext uri="{BB962C8B-B14F-4D97-AF65-F5344CB8AC3E}">
        <p14:creationId xmlns:p14="http://schemas.microsoft.com/office/powerpoint/2010/main" val="209393138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000" noProof="0" dirty="0"/>
              <a:t>TUTOR: Let participants think</a:t>
            </a:r>
          </a:p>
          <a:p>
            <a:pPr marL="0" indent="0">
              <a:buFont typeface="Arial" panose="020B0604020202020204" pitchFamily="34" charset="0"/>
              <a:buNone/>
            </a:pPr>
            <a:endParaRPr lang="en-US" sz="1000" noProof="0" dirty="0"/>
          </a:p>
          <a:p>
            <a:pPr marL="285750" indent="-285750">
              <a:buFont typeface="Arial" panose="020B0604020202020204" pitchFamily="34" charset="0"/>
              <a:buChar char="•"/>
            </a:pPr>
            <a:r>
              <a:rPr lang="en-US" sz="1000" noProof="0" dirty="0"/>
              <a:t>Improved efficiency of response</a:t>
            </a:r>
          </a:p>
          <a:p>
            <a:pPr marL="742950" lvl="1" indent="-285750">
              <a:buFont typeface="Arial" panose="020B0604020202020204" pitchFamily="34" charset="0"/>
              <a:buChar char="•"/>
            </a:pPr>
            <a:r>
              <a:rPr lang="en-US" sz="1000" noProof="0" dirty="0"/>
              <a:t>Wider outlook</a:t>
            </a:r>
            <a:r>
              <a:rPr lang="en-US" sz="1000" baseline="0" noProof="0" dirty="0"/>
              <a:t> and understanding of the situation</a:t>
            </a:r>
            <a:endParaRPr lang="en-US" sz="1000" noProof="0" dirty="0"/>
          </a:p>
          <a:p>
            <a:pPr marL="742950" lvl="1" indent="-285750">
              <a:buFont typeface="Arial" panose="020B0604020202020204" pitchFamily="34" charset="0"/>
              <a:buChar char="•"/>
            </a:pPr>
            <a:r>
              <a:rPr lang="en-US" sz="1000" noProof="0" dirty="0"/>
              <a:t>Each sector</a:t>
            </a:r>
            <a:r>
              <a:rPr lang="en-US" sz="1000" baseline="0" noProof="0" dirty="0"/>
              <a:t> brings a piece of the puzzle of the overall solution</a:t>
            </a:r>
          </a:p>
          <a:p>
            <a:pPr marL="742950" lvl="1" indent="-285750">
              <a:buFont typeface="Arial" panose="020B0604020202020204" pitchFamily="34" charset="0"/>
              <a:buChar char="•"/>
            </a:pPr>
            <a:r>
              <a:rPr lang="en-US" sz="1000" baseline="0" noProof="0" dirty="0"/>
              <a:t>Tackle all the different aspects of the situation </a:t>
            </a:r>
          </a:p>
          <a:p>
            <a:pPr marL="742950" lvl="1" indent="-285750">
              <a:buFont typeface="Arial" panose="020B0604020202020204" pitchFamily="34" charset="0"/>
              <a:buChar char="•"/>
            </a:pPr>
            <a:r>
              <a:rPr lang="en-US" sz="1000" baseline="0" noProof="0" dirty="0"/>
              <a:t>No duplication of work</a:t>
            </a:r>
          </a:p>
          <a:p>
            <a:pPr marL="285750" lvl="0" indent="-285750">
              <a:buFont typeface="Arial" panose="020B0604020202020204" pitchFamily="34" charset="0"/>
              <a:buChar char="•"/>
            </a:pPr>
            <a:endParaRPr lang="en-US" sz="1000" baseline="0" noProof="0" dirty="0"/>
          </a:p>
          <a:p>
            <a:pPr marL="285750" lvl="0" indent="-285750">
              <a:buFont typeface="Arial" panose="020B0604020202020204" pitchFamily="34" charset="0"/>
              <a:buChar char="•"/>
            </a:pPr>
            <a:r>
              <a:rPr lang="en-US" sz="1000" baseline="0" noProof="0" dirty="0"/>
              <a:t>More rapid response because different actors</a:t>
            </a:r>
          </a:p>
          <a:p>
            <a:pPr marL="742950" lvl="1" indent="-285750">
              <a:buFont typeface="Arial" panose="020B0604020202020204" pitchFamily="34" charset="0"/>
              <a:buChar char="•"/>
            </a:pPr>
            <a:r>
              <a:rPr lang="en-US" sz="1000" baseline="0" noProof="0" dirty="0"/>
              <a:t>Know each other</a:t>
            </a:r>
          </a:p>
          <a:p>
            <a:pPr marL="742950" lvl="1" indent="-285750">
              <a:buFont typeface="Arial" panose="020B0604020202020204" pitchFamily="34" charset="0"/>
              <a:buChar char="•"/>
            </a:pPr>
            <a:r>
              <a:rPr lang="en-US" sz="1000" baseline="0" noProof="0" dirty="0"/>
              <a:t>Share a common vision</a:t>
            </a:r>
          </a:p>
          <a:p>
            <a:pPr marL="742950" lvl="1" indent="-285750">
              <a:buFont typeface="Arial" panose="020B0604020202020204" pitchFamily="34" charset="0"/>
              <a:buChar char="•"/>
            </a:pPr>
            <a:r>
              <a:rPr lang="en-US" sz="1000" baseline="0" noProof="0" dirty="0"/>
              <a:t>Have divided the work beforehand</a:t>
            </a:r>
            <a:endParaRPr lang="en-US" sz="1000" noProof="0" dirty="0"/>
          </a:p>
          <a:p>
            <a:endParaRPr lang="en-US" sz="1000" noProof="0" dirty="0"/>
          </a:p>
          <a:p>
            <a:pPr marL="285750" indent="-285750">
              <a:buFont typeface="Arial" panose="020B0604020202020204" pitchFamily="34" charset="0"/>
              <a:buChar char="•"/>
            </a:pPr>
            <a:r>
              <a:rPr lang="en-US" sz="1000" noProof="0" dirty="0"/>
              <a:t>Coordinated approach gives credibility and builds public engagement</a:t>
            </a:r>
          </a:p>
          <a:p>
            <a:pPr algn="l"/>
            <a:endParaRPr lang="en-US" sz="1000" i="0" noProof="0" dirty="0"/>
          </a:p>
        </p:txBody>
      </p:sp>
      <p:sp>
        <p:nvSpPr>
          <p:cNvPr id="4" name="Slide Number Placeholder 3"/>
          <p:cNvSpPr>
            <a:spLocks noGrp="1"/>
          </p:cNvSpPr>
          <p:nvPr>
            <p:ph type="sldNum" sz="quarter" idx="10"/>
          </p:nvPr>
        </p:nvSpPr>
        <p:spPr/>
        <p:txBody>
          <a:bodyPr/>
          <a:lstStyle/>
          <a:p>
            <a:fld id="{769F64FF-14F2-C848-A317-045254880085}" type="slidenum">
              <a:rPr lang="fr-FR" smtClean="0"/>
              <a:t>39</a:t>
            </a:fld>
            <a:endParaRPr lang="fr-FR"/>
          </a:p>
        </p:txBody>
      </p:sp>
    </p:spTree>
    <p:extLst>
      <p:ext uri="{BB962C8B-B14F-4D97-AF65-F5344CB8AC3E}">
        <p14:creationId xmlns:p14="http://schemas.microsoft.com/office/powerpoint/2010/main" val="20939313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24">
              <a:defRPr/>
            </a:pPr>
            <a:r>
              <a:rPr lang="en-GB" baseline="0" dirty="0"/>
              <a:t>Tutor: Ask the group for ideas and discuss</a:t>
            </a:r>
          </a:p>
          <a:p>
            <a:pPr defTabSz="914324">
              <a:defRPr/>
            </a:pPr>
            <a:endParaRPr lang="en-GB" baseline="0" dirty="0"/>
          </a:p>
          <a:p>
            <a:pPr defTabSz="914324">
              <a:defRPr/>
            </a:pPr>
            <a:r>
              <a:rPr lang="en-GB" baseline="0" dirty="0"/>
              <a:t>Sources: </a:t>
            </a:r>
          </a:p>
          <a:p>
            <a:pPr marL="171450" indent="-171450">
              <a:buFont typeface="Arial" panose="020B0604020202020204" pitchFamily="34" charset="0"/>
              <a:buChar char="•"/>
            </a:pPr>
            <a:r>
              <a:rPr lang="en-US" i="1" dirty="0"/>
              <a:t>World Health Organization.</a:t>
            </a:r>
            <a:r>
              <a:rPr lang="en-US" i="1" baseline="0" dirty="0"/>
              <a:t> </a:t>
            </a:r>
            <a:r>
              <a:rPr lang="en-US" sz="1200" b="0" i="0" u="none" strike="noStrike" kern="1200" baseline="0" dirty="0">
                <a:solidFill>
                  <a:schemeClr val="tx1"/>
                </a:solidFill>
                <a:latin typeface="+mn-lt"/>
                <a:ea typeface="+mn-ea"/>
                <a:cs typeface="+mn-cs"/>
              </a:rPr>
              <a:t>2008. Zoonotic diseases : a guide to establishing collaboration between animal and human health sectors at the country level. </a:t>
            </a:r>
          </a:p>
          <a:p>
            <a:pPr marL="171450" indent="-171450">
              <a:buFont typeface="Arial" panose="020B0604020202020204" pitchFamily="34" charset="0"/>
              <a:buChar char="•"/>
            </a:pPr>
            <a:r>
              <a:rPr lang="en-US" dirty="0">
                <a:effectLst/>
              </a:rPr>
              <a:t>The World Health Organization (WHO), World </a:t>
            </a:r>
            <a:r>
              <a:rPr lang="en-US" dirty="0" err="1">
                <a:effectLst/>
              </a:rPr>
              <a:t>Organisation</a:t>
            </a:r>
            <a:r>
              <a:rPr lang="en-US" dirty="0">
                <a:effectLst/>
              </a:rPr>
              <a:t> for Animal Health (OIE), Food and Agriculture Organization of the United Nations (FAO). </a:t>
            </a:r>
            <a:r>
              <a:rPr lang="en-US" sz="1200" b="0" i="0" u="none" strike="noStrike" kern="1200" baseline="0" dirty="0">
                <a:solidFill>
                  <a:schemeClr val="tx1"/>
                </a:solidFill>
                <a:latin typeface="+mn-lt"/>
                <a:ea typeface="+mn-ea"/>
                <a:cs typeface="+mn-cs"/>
              </a:rPr>
              <a:t>Tripartite </a:t>
            </a:r>
            <a:r>
              <a:rPr lang="en-US" sz="1200" b="0" i="0" u="none" strike="noStrike" kern="1200" baseline="0" dirty="0" err="1">
                <a:solidFill>
                  <a:schemeClr val="tx1"/>
                </a:solidFill>
                <a:latin typeface="+mn-lt"/>
                <a:ea typeface="+mn-ea"/>
                <a:cs typeface="+mn-cs"/>
              </a:rPr>
              <a:t>Zoonoses</a:t>
            </a:r>
            <a:r>
              <a:rPr lang="en-US" sz="1200" b="0" i="0" u="none" strike="noStrike" kern="1200" baseline="0" dirty="0">
                <a:solidFill>
                  <a:schemeClr val="tx1"/>
                </a:solidFill>
                <a:latin typeface="+mn-lt"/>
                <a:ea typeface="+mn-ea"/>
                <a:cs typeface="+mn-cs"/>
              </a:rPr>
              <a:t> Guide Expert Workshop. 26-28 February 2018</a:t>
            </a:r>
          </a:p>
          <a:p>
            <a:endParaRPr lang="en-GB" baseline="0" dirty="0"/>
          </a:p>
        </p:txBody>
      </p:sp>
      <p:sp>
        <p:nvSpPr>
          <p:cNvPr id="4" name="Slide Number Placeholder 3"/>
          <p:cNvSpPr>
            <a:spLocks noGrp="1"/>
          </p:cNvSpPr>
          <p:nvPr>
            <p:ph type="sldNum" sz="quarter" idx="10"/>
          </p:nvPr>
        </p:nvSpPr>
        <p:spPr/>
        <p:txBody>
          <a:bodyPr/>
          <a:lstStyle/>
          <a:p>
            <a:fld id="{769F64FF-14F2-C848-A317-045254880085}" type="slidenum">
              <a:rPr lang="fr-FR" smtClean="0">
                <a:solidFill>
                  <a:prstClr val="black"/>
                </a:solidFill>
              </a:rPr>
              <a:pPr/>
              <a:t>4</a:t>
            </a:fld>
            <a:endParaRPr lang="fr-FR">
              <a:solidFill>
                <a:prstClr val="black"/>
              </a:solidFill>
            </a:endParaRPr>
          </a:p>
        </p:txBody>
      </p:sp>
    </p:spTree>
    <p:extLst>
      <p:ext uri="{BB962C8B-B14F-4D97-AF65-F5344CB8AC3E}">
        <p14:creationId xmlns:p14="http://schemas.microsoft.com/office/powerpoint/2010/main" val="125525113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0" kern="1200" dirty="0">
                <a:solidFill>
                  <a:schemeClr val="tx1"/>
                </a:solidFill>
                <a:effectLst>
                  <a:outerShdw blurRad="38100" dist="25400" dir="5400000" algn="ctr">
                    <a:srgbClr val="6E747A">
                      <a:alpha val="43000"/>
                    </a:srgbClr>
                  </a:outerShdw>
                </a:effectLst>
                <a:latin typeface="+mn-lt"/>
                <a:ea typeface="+mn-ea"/>
                <a:cs typeface="+mn-cs"/>
              </a:rPr>
              <a:t>Vaccination coverage in children has proven to be one of the most cost-effective public health activities</a:t>
            </a:r>
          </a:p>
          <a:p>
            <a:r>
              <a:rPr lang="en-US" sz="1200" i="0" kern="1200" dirty="0">
                <a:solidFill>
                  <a:schemeClr val="tx1"/>
                </a:solidFill>
                <a:effectLst>
                  <a:outerShdw blurRad="38100" dist="25400" dir="5400000" algn="ctr">
                    <a:srgbClr val="6E747A">
                      <a:alpha val="43000"/>
                    </a:srgbClr>
                  </a:outerShdw>
                </a:effectLst>
                <a:latin typeface="+mn-lt"/>
                <a:ea typeface="+mn-ea"/>
                <a:cs typeface="+mn-cs"/>
              </a:rPr>
              <a:t>Its proves however difficult to be implemented in pastoralist and nomadic communities that are hard to reach by health services. </a:t>
            </a:r>
          </a:p>
          <a:p>
            <a:endParaRPr lang="en-US" sz="1200" i="0" kern="1200" dirty="0">
              <a:solidFill>
                <a:schemeClr val="tx1"/>
              </a:solidFill>
              <a:effectLst>
                <a:outerShdw blurRad="38100" dist="25400" dir="5400000" algn="ctr">
                  <a:srgbClr val="6E747A">
                    <a:alpha val="43000"/>
                  </a:srgbClr>
                </a:outerShdw>
              </a:effectLst>
              <a:latin typeface="+mn-lt"/>
              <a:ea typeface="+mn-ea"/>
              <a:cs typeface="+mn-cs"/>
            </a:endParaRPr>
          </a:p>
          <a:p>
            <a:r>
              <a:rPr lang="en-US" sz="1200" i="0" kern="1200" dirty="0">
                <a:solidFill>
                  <a:schemeClr val="tx1"/>
                </a:solidFill>
                <a:effectLst>
                  <a:outerShdw blurRad="38100" dist="25400" dir="5400000" algn="ctr">
                    <a:srgbClr val="6E747A">
                      <a:alpha val="43000"/>
                    </a:srgbClr>
                  </a:outerShdw>
                </a:effectLst>
                <a:latin typeface="+mn-lt"/>
                <a:ea typeface="+mn-ea"/>
                <a:cs typeface="+mn-cs"/>
              </a:rPr>
              <a:t>This was the case in Chad, where polio vaccination in 2000 covered only 50% of children and the need for a better strategy evident.</a:t>
            </a:r>
            <a:endParaRPr lang="en-GB" sz="1200" i="0" kern="1200" dirty="0">
              <a:solidFill>
                <a:schemeClr val="tx1"/>
              </a:solidFill>
              <a:effectLst/>
              <a:latin typeface="+mn-lt"/>
              <a:ea typeface="+mn-ea"/>
              <a:cs typeface="+mn-cs"/>
            </a:endParaRPr>
          </a:p>
          <a:p>
            <a:pPr algn="l"/>
            <a:endParaRPr lang="en-US" sz="1000" i="0" dirty="0"/>
          </a:p>
          <a:p>
            <a:pPr algn="l"/>
            <a:endParaRPr lang="en-US" sz="1000" i="0" dirty="0"/>
          </a:p>
        </p:txBody>
      </p:sp>
      <p:sp>
        <p:nvSpPr>
          <p:cNvPr id="4" name="Slide Number Placeholder 3"/>
          <p:cNvSpPr>
            <a:spLocks noGrp="1"/>
          </p:cNvSpPr>
          <p:nvPr>
            <p:ph type="sldNum" sz="quarter" idx="10"/>
          </p:nvPr>
        </p:nvSpPr>
        <p:spPr/>
        <p:txBody>
          <a:bodyPr/>
          <a:lstStyle/>
          <a:p>
            <a:fld id="{769F64FF-14F2-C848-A317-045254880085}" type="slidenum">
              <a:rPr lang="fr-FR" smtClean="0"/>
              <a:t>40</a:t>
            </a:fld>
            <a:endParaRPr lang="fr-FR"/>
          </a:p>
        </p:txBody>
      </p:sp>
    </p:spTree>
    <p:extLst>
      <p:ext uri="{BB962C8B-B14F-4D97-AF65-F5344CB8AC3E}">
        <p14:creationId xmlns:p14="http://schemas.microsoft.com/office/powerpoint/2010/main" val="357915320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Mapping emerging diseases hotpots and poverty shows incredible similarity.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Zoonoses appear most in rural areas of developing countries where poverty is high, animals and humans live in close contact – sometimes under the same roof – and access to health structures is low.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This geographical, social and economic background defines “hotspots” where conditions for zoonotic outbreaks are ideal. Because of their correlation with low access to both veterinary and health services, there is a great risk of delay in notification or misdiagnosis of an event that could trigger an outbreak. </a:t>
            </a:r>
            <a:endParaRPr lang="en-GB" sz="1200" i="1" kern="120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000" i="1" kern="1200" dirty="0">
              <a:solidFill>
                <a:schemeClr val="tx1"/>
              </a:solidFill>
              <a:effectLst>
                <a:outerShdw blurRad="38100" dist="25400" dir="5400000" algn="ctr">
                  <a:srgbClr val="6E747A">
                    <a:alpha val="43000"/>
                  </a:srgbClr>
                </a:outerShdw>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000" i="0" kern="1200" dirty="0">
                <a:solidFill>
                  <a:schemeClr val="tx1"/>
                </a:solidFill>
                <a:effectLst>
                  <a:outerShdw blurRad="38100" dist="25400" dir="5400000" algn="ctr">
                    <a:srgbClr val="6E747A">
                      <a:alpha val="43000"/>
                    </a:srgbClr>
                  </a:outerShdw>
                </a:effectLst>
                <a:latin typeface="+mn-lt"/>
                <a:ea typeface="+mn-ea"/>
                <a:cs typeface="+mn-cs"/>
              </a:rPr>
              <a:t>Because 70% of the rural poor base their livelihood on livestock, the Chadian Ministries of Health and Livestock Production (including veterinary services) thought of using it as added-value and tested joint human and livestock vaccination campaigns to increase outreach to nomadic children. </a:t>
            </a:r>
            <a:endParaRPr lang="en-GB" sz="1000" i="0" kern="1200" dirty="0">
              <a:solidFill>
                <a:schemeClr val="tx1"/>
              </a:solidFill>
              <a:effectLst/>
              <a:latin typeface="+mn-lt"/>
              <a:ea typeface="+mn-ea"/>
              <a:cs typeface="+mn-cs"/>
            </a:endParaRPr>
          </a:p>
          <a:p>
            <a:pPr algn="l"/>
            <a:endParaRPr lang="en-US" sz="1000" i="0" dirty="0"/>
          </a:p>
        </p:txBody>
      </p:sp>
      <p:sp>
        <p:nvSpPr>
          <p:cNvPr id="4" name="Slide Number Placeholder 3"/>
          <p:cNvSpPr>
            <a:spLocks noGrp="1"/>
          </p:cNvSpPr>
          <p:nvPr>
            <p:ph type="sldNum" sz="quarter" idx="10"/>
          </p:nvPr>
        </p:nvSpPr>
        <p:spPr/>
        <p:txBody>
          <a:bodyPr/>
          <a:lstStyle/>
          <a:p>
            <a:fld id="{769F64FF-14F2-C848-A317-045254880085}" type="slidenum">
              <a:rPr lang="fr-FR" smtClean="0"/>
              <a:t>41</a:t>
            </a:fld>
            <a:endParaRPr lang="fr-FR"/>
          </a:p>
        </p:txBody>
      </p:sp>
    </p:spTree>
    <p:extLst>
      <p:ext uri="{BB962C8B-B14F-4D97-AF65-F5344CB8AC3E}">
        <p14:creationId xmlns:p14="http://schemas.microsoft.com/office/powerpoint/2010/main" val="166420484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000" i="0" dirty="0"/>
          </a:p>
          <a:p>
            <a:pPr algn="l"/>
            <a:endParaRPr lang="en-US" sz="1000" i="0" dirty="0"/>
          </a:p>
          <a:p>
            <a:pPr marL="0" marR="0" indent="0" algn="l" defTabSz="457200" rtl="0" eaLnBrk="1" fontAlgn="auto" latinLnBrk="0" hangingPunct="1">
              <a:lnSpc>
                <a:spcPct val="100000"/>
              </a:lnSpc>
              <a:spcBef>
                <a:spcPts val="0"/>
              </a:spcBef>
              <a:spcAft>
                <a:spcPts val="0"/>
              </a:spcAft>
              <a:buClrTx/>
              <a:buSzTx/>
              <a:buFontTx/>
              <a:buNone/>
              <a:tabLst/>
              <a:defRPr/>
            </a:pPr>
            <a:r>
              <a:rPr lang="en-US" sz="1000" i="1" dirty="0"/>
              <a:t>http://www.polioeradication.org/Mediaroom/Newsstories/Newsstories2013/tabid/488/iid/271/Default.aspx#sthash.ecXfLjGW.dpuf</a:t>
            </a:r>
            <a:endParaRPr lang="en-GB" sz="1000" i="1" dirty="0"/>
          </a:p>
          <a:p>
            <a:pPr algn="l"/>
            <a:endParaRPr lang="en-US" sz="1000" i="0" dirty="0"/>
          </a:p>
        </p:txBody>
      </p:sp>
      <p:sp>
        <p:nvSpPr>
          <p:cNvPr id="4" name="Slide Number Placeholder 3"/>
          <p:cNvSpPr>
            <a:spLocks noGrp="1"/>
          </p:cNvSpPr>
          <p:nvPr>
            <p:ph type="sldNum" sz="quarter" idx="10"/>
          </p:nvPr>
        </p:nvSpPr>
        <p:spPr/>
        <p:txBody>
          <a:bodyPr/>
          <a:lstStyle/>
          <a:p>
            <a:fld id="{769F64FF-14F2-C848-A317-045254880085}" type="slidenum">
              <a:rPr lang="fr-FR" smtClean="0"/>
              <a:t>42</a:t>
            </a:fld>
            <a:endParaRPr lang="fr-FR"/>
          </a:p>
        </p:txBody>
      </p:sp>
    </p:spTree>
    <p:extLst>
      <p:ext uri="{BB962C8B-B14F-4D97-AF65-F5344CB8AC3E}">
        <p14:creationId xmlns:p14="http://schemas.microsoft.com/office/powerpoint/2010/main" val="357915320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0" kern="1200" dirty="0">
                <a:solidFill>
                  <a:schemeClr val="tx1"/>
                </a:solidFill>
                <a:effectLst>
                  <a:outerShdw blurRad="38100" dist="25400" dir="5400000" algn="ctr">
                    <a:srgbClr val="6E747A">
                      <a:alpha val="43000"/>
                    </a:srgbClr>
                  </a:outerShdw>
                </a:effectLst>
                <a:latin typeface="+mn-lt"/>
                <a:ea typeface="+mn-ea"/>
                <a:cs typeface="+mn-cs"/>
              </a:rPr>
              <a:t>As a result, participation in the campaign increased, as 130 children and women were vaccinated per day in comparison to 100 only when livestock vaccination was not present; and for the first time, about 10% of nomadic children were fully immunized annually.</a:t>
            </a:r>
            <a:endParaRPr lang="en-GB" sz="1200" i="0" kern="1200" dirty="0">
              <a:solidFill>
                <a:schemeClr val="tx1"/>
              </a:solidFill>
              <a:effectLst/>
              <a:latin typeface="+mn-lt"/>
              <a:ea typeface="+mn-ea"/>
              <a:cs typeface="+mn-cs"/>
            </a:endParaRPr>
          </a:p>
          <a:p>
            <a:pPr algn="l"/>
            <a:endParaRPr lang="en-US" sz="1000" i="0" dirty="0"/>
          </a:p>
          <a:p>
            <a:pPr algn="l"/>
            <a:endParaRPr lang="en-US" sz="1000" i="0" dirty="0"/>
          </a:p>
          <a:p>
            <a:pPr marL="0" marR="0" indent="0" algn="l" defTabSz="457200" rtl="0" eaLnBrk="1" fontAlgn="auto" latinLnBrk="0" hangingPunct="1">
              <a:lnSpc>
                <a:spcPct val="100000"/>
              </a:lnSpc>
              <a:spcBef>
                <a:spcPts val="0"/>
              </a:spcBef>
              <a:spcAft>
                <a:spcPts val="0"/>
              </a:spcAft>
              <a:buClrTx/>
              <a:buSzTx/>
              <a:buFontTx/>
              <a:buNone/>
              <a:tabLst/>
              <a:defRPr/>
            </a:pPr>
            <a:r>
              <a:rPr lang="en-US" sz="1000" i="1" dirty="0"/>
              <a:t>http://www.polioeradication.org/Mediaroom/Newsstories/Newsstories2013/tabid/488/iid/271/Default.aspx#sthash.ecXfLjGW.dpuf</a:t>
            </a:r>
            <a:endParaRPr lang="en-GB" sz="1000" i="1" dirty="0"/>
          </a:p>
          <a:p>
            <a:pPr algn="l"/>
            <a:endParaRPr lang="en-US" sz="1000" i="0" dirty="0"/>
          </a:p>
        </p:txBody>
      </p:sp>
      <p:sp>
        <p:nvSpPr>
          <p:cNvPr id="4" name="Slide Number Placeholder 3"/>
          <p:cNvSpPr>
            <a:spLocks noGrp="1"/>
          </p:cNvSpPr>
          <p:nvPr>
            <p:ph type="sldNum" sz="quarter" idx="10"/>
          </p:nvPr>
        </p:nvSpPr>
        <p:spPr/>
        <p:txBody>
          <a:bodyPr/>
          <a:lstStyle/>
          <a:p>
            <a:fld id="{769F64FF-14F2-C848-A317-045254880085}" type="slidenum">
              <a:rPr lang="fr-FR" smtClean="0"/>
              <a:t>43</a:t>
            </a:fld>
            <a:endParaRPr lang="fr-FR"/>
          </a:p>
        </p:txBody>
      </p:sp>
    </p:spTree>
    <p:extLst>
      <p:ext uri="{BB962C8B-B14F-4D97-AF65-F5344CB8AC3E}">
        <p14:creationId xmlns:p14="http://schemas.microsoft.com/office/powerpoint/2010/main" val="357915320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000" i="0" dirty="0"/>
              <a:t>Livestock</a:t>
            </a:r>
            <a:r>
              <a:rPr lang="en-US" sz="1000" i="0" baseline="0" dirty="0"/>
              <a:t> and veterinary services can bridge gap between health services and isolated rural populations</a:t>
            </a:r>
          </a:p>
          <a:p>
            <a:pPr algn="l"/>
            <a:r>
              <a:rPr lang="en-US" sz="1000" i="0" baseline="0" dirty="0"/>
              <a:t>	better outreach for health campaigns</a:t>
            </a:r>
          </a:p>
          <a:p>
            <a:pPr algn="l"/>
            <a:r>
              <a:rPr lang="en-US" sz="1000" i="0" baseline="0" dirty="0"/>
              <a:t>	awareness raising of zoonoses</a:t>
            </a:r>
          </a:p>
          <a:p>
            <a:pPr algn="l"/>
            <a:r>
              <a:rPr lang="en-US" sz="1000" i="0" baseline="0" dirty="0"/>
              <a:t>	quicker detection and response to epidemics</a:t>
            </a:r>
          </a:p>
          <a:p>
            <a:pPr algn="l"/>
            <a:endParaRPr lang="en-US" sz="1000" i="0" baseline="0" dirty="0"/>
          </a:p>
          <a:p>
            <a:pPr algn="l"/>
            <a:r>
              <a:rPr lang="en-US" sz="1000" i="0" baseline="0" dirty="0"/>
              <a:t>Needs co-planning for logistics but cost effective in the end</a:t>
            </a:r>
          </a:p>
          <a:p>
            <a:pPr algn="l"/>
            <a:endParaRPr lang="en-US" sz="1000" i="0" baseline="0" dirty="0"/>
          </a:p>
          <a:p>
            <a:pPr algn="l"/>
            <a:r>
              <a:rPr lang="en-US" sz="1000" i="0" baseline="0" dirty="0"/>
              <a:t>Better communication from the field to state levels.</a:t>
            </a:r>
          </a:p>
        </p:txBody>
      </p:sp>
      <p:sp>
        <p:nvSpPr>
          <p:cNvPr id="4" name="Slide Number Placeholder 3"/>
          <p:cNvSpPr>
            <a:spLocks noGrp="1"/>
          </p:cNvSpPr>
          <p:nvPr>
            <p:ph type="sldNum" sz="quarter" idx="10"/>
          </p:nvPr>
        </p:nvSpPr>
        <p:spPr/>
        <p:txBody>
          <a:bodyPr/>
          <a:lstStyle/>
          <a:p>
            <a:fld id="{769F64FF-14F2-C848-A317-045254880085}" type="slidenum">
              <a:rPr lang="fr-FR" smtClean="0"/>
              <a:t>44</a:t>
            </a:fld>
            <a:endParaRPr lang="fr-FR"/>
          </a:p>
        </p:txBody>
      </p:sp>
    </p:spTree>
    <p:extLst>
      <p:ext uri="{BB962C8B-B14F-4D97-AF65-F5344CB8AC3E}">
        <p14:creationId xmlns:p14="http://schemas.microsoft.com/office/powerpoint/2010/main" val="357915320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previous examples</a:t>
            </a:r>
            <a:r>
              <a:rPr lang="en-US" baseline="0" dirty="0"/>
              <a:t> have highlighted several aspects illustrated here schematically.</a:t>
            </a:r>
          </a:p>
          <a:p>
            <a:endParaRPr lang="en-US" baseline="0" dirty="0"/>
          </a:p>
        </p:txBody>
      </p:sp>
      <p:sp>
        <p:nvSpPr>
          <p:cNvPr id="4" name="Slide Number Placeholder 3"/>
          <p:cNvSpPr>
            <a:spLocks noGrp="1"/>
          </p:cNvSpPr>
          <p:nvPr>
            <p:ph type="sldNum" sz="quarter" idx="10"/>
          </p:nvPr>
        </p:nvSpPr>
        <p:spPr/>
        <p:txBody>
          <a:bodyPr/>
          <a:lstStyle/>
          <a:p>
            <a:fld id="{F4105DE5-6A68-439A-98F5-7C0EAF240F07}" type="slidenum">
              <a:rPr lang="en-US" smtClean="0"/>
              <a:t>45</a:t>
            </a:fld>
            <a:endParaRPr lang="en-US"/>
          </a:p>
        </p:txBody>
      </p:sp>
    </p:spTree>
    <p:extLst>
      <p:ext uri="{BB962C8B-B14F-4D97-AF65-F5344CB8AC3E}">
        <p14:creationId xmlns:p14="http://schemas.microsoft.com/office/powerpoint/2010/main" val="75935690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err="1"/>
              <a:t>Tutor</a:t>
            </a:r>
            <a:r>
              <a:rPr lang="fr-FR" dirty="0"/>
              <a:t>: let the participants</a:t>
            </a:r>
            <a:r>
              <a:rPr lang="fr-FR" baseline="0" dirty="0"/>
              <a:t> </a:t>
            </a:r>
            <a:r>
              <a:rPr lang="fr-FR" baseline="0" dirty="0" err="1"/>
              <a:t>offer</a:t>
            </a:r>
            <a:r>
              <a:rPr lang="fr-FR" baseline="0" dirty="0"/>
              <a:t> </a:t>
            </a:r>
            <a:r>
              <a:rPr lang="fr-FR" baseline="0" dirty="0" err="1"/>
              <a:t>ideas</a:t>
            </a:r>
            <a:r>
              <a:rPr lang="fr-FR" baseline="0" dirty="0"/>
              <a:t> </a:t>
            </a:r>
            <a:r>
              <a:rPr lang="fr-FR" baseline="0" dirty="0" err="1"/>
              <a:t>before</a:t>
            </a:r>
            <a:r>
              <a:rPr lang="fr-FR" baseline="0" dirty="0"/>
              <a:t> </a:t>
            </a:r>
            <a:r>
              <a:rPr lang="fr-FR" baseline="0" dirty="0" err="1"/>
              <a:t>showing</a:t>
            </a:r>
            <a:r>
              <a:rPr lang="fr-FR" baseline="0" dirty="0"/>
              <a:t> the </a:t>
            </a:r>
            <a:r>
              <a:rPr lang="fr-FR" baseline="0" dirty="0" err="1"/>
              <a:t>list</a:t>
            </a:r>
            <a:r>
              <a:rPr lang="fr-FR" baseline="0" dirty="0"/>
              <a:t>.</a:t>
            </a:r>
            <a:endParaRPr lang="fr-FR" dirty="0"/>
          </a:p>
          <a:p>
            <a:endParaRPr lang="en-US" dirty="0"/>
          </a:p>
        </p:txBody>
      </p:sp>
      <p:sp>
        <p:nvSpPr>
          <p:cNvPr id="4" name="Slide Number Placeholder 3"/>
          <p:cNvSpPr>
            <a:spLocks noGrp="1"/>
          </p:cNvSpPr>
          <p:nvPr>
            <p:ph type="sldNum" sz="quarter" idx="10"/>
          </p:nvPr>
        </p:nvSpPr>
        <p:spPr/>
        <p:txBody>
          <a:bodyPr/>
          <a:lstStyle/>
          <a:p>
            <a:fld id="{F4105DE5-6A68-439A-98F5-7C0EAF240F07}" type="slidenum">
              <a:rPr lang="en-US" smtClean="0"/>
              <a:t>46</a:t>
            </a:fld>
            <a:endParaRPr lang="en-US"/>
          </a:p>
        </p:txBody>
      </p:sp>
    </p:spTree>
    <p:extLst>
      <p:ext uri="{BB962C8B-B14F-4D97-AF65-F5344CB8AC3E}">
        <p14:creationId xmlns:p14="http://schemas.microsoft.com/office/powerpoint/2010/main" val="300928798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a:t>
            </a:r>
            <a:r>
              <a:rPr lang="en-US" baseline="0" dirty="0"/>
              <a:t> This or a similar question can be asked for diversion of content. </a:t>
            </a:r>
          </a:p>
          <a:p>
            <a:r>
              <a:rPr lang="en-US" baseline="0" dirty="0"/>
              <a:t>Correct response: A </a:t>
            </a:r>
          </a:p>
          <a:p>
            <a:br>
              <a:rPr lang="en-US" baseline="0" dirty="0"/>
            </a:br>
            <a:r>
              <a:rPr lang="en-US" baseline="0" dirty="0"/>
              <a:t>Note: There are countless examples of environmental effects on animals that later manifested in humans. The classic example is the "canary in the coal mine“: The idea of placing a canary in a mine to detect carbon monoxide. Sentinel surveillance with animals is </a:t>
            </a:r>
            <a:endParaRPr lang="en-US" dirty="0"/>
          </a:p>
        </p:txBody>
      </p:sp>
      <p:sp>
        <p:nvSpPr>
          <p:cNvPr id="4" name="Slide Number Placeholder 3"/>
          <p:cNvSpPr>
            <a:spLocks noGrp="1"/>
          </p:cNvSpPr>
          <p:nvPr>
            <p:ph type="sldNum" sz="quarter" idx="10"/>
          </p:nvPr>
        </p:nvSpPr>
        <p:spPr/>
        <p:txBody>
          <a:bodyPr/>
          <a:lstStyle/>
          <a:p>
            <a:fld id="{F4105DE5-6A68-439A-98F5-7C0EAF240F07}" type="slidenum">
              <a:rPr lang="en-US" smtClean="0"/>
              <a:t>47</a:t>
            </a:fld>
            <a:endParaRPr lang="en-US"/>
          </a:p>
        </p:txBody>
      </p:sp>
    </p:spTree>
    <p:extLst>
      <p:ext uri="{BB962C8B-B14F-4D97-AF65-F5344CB8AC3E}">
        <p14:creationId xmlns:p14="http://schemas.microsoft.com/office/powerpoint/2010/main" val="32961992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Tutor:</a:t>
            </a:r>
            <a:r>
              <a:rPr lang="en-US" baseline="0" dirty="0"/>
              <a:t> Open attached movie if projector and sound is available.</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Especially RRT </a:t>
            </a:r>
            <a:r>
              <a:rPr lang="en-US" noProof="0" dirty="0"/>
              <a:t>team leaders must understand their responsibility to the team, the mission, and the emergency coordinating unit. Team leaders should have previous response experience, a firm working knowledge of the emergency response infrastructure, and leadership skills in team coordination so that the skillsets of the RRT members are utilized to their fullest.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noProof="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If tutors have projector, the previous interview section can also be shown as video</a:t>
            </a:r>
            <a:r>
              <a:rPr lang="en-US" baseline="0" dirty="0"/>
              <a:t>.</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F4105DE5-6A68-439A-98F5-7C0EAF240F07}" type="slidenum">
              <a:rPr lang="en-US" smtClean="0"/>
              <a:t>48</a:t>
            </a:fld>
            <a:endParaRPr lang="en-US"/>
          </a:p>
        </p:txBody>
      </p:sp>
    </p:spTree>
    <p:extLst>
      <p:ext uri="{BB962C8B-B14F-4D97-AF65-F5344CB8AC3E}">
        <p14:creationId xmlns:p14="http://schemas.microsoft.com/office/powerpoint/2010/main" val="387244092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Tutor:</a:t>
            </a:r>
            <a:r>
              <a:rPr lang="en-US" baseline="0" dirty="0"/>
              <a:t> Open attached movie if projector and sound is available.</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Especially RRT </a:t>
            </a:r>
            <a:r>
              <a:rPr lang="en-US" noProof="0" dirty="0"/>
              <a:t>team leaders must understand their responsibility to the team, the mission, and the emergency coordinating unit. Team leaders should have previous response experience, a firm working knowledge of the emergency response infrastructure, and leadership skills in team coordination so that the skillsets of the RRT members are utilized to their fullest.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noProof="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If tutors have projector, the previous interview section can also be shown as video</a:t>
            </a:r>
            <a:r>
              <a:rPr lang="en-US" baseline="0" dirty="0"/>
              <a:t>.</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F4105DE5-6A68-439A-98F5-7C0EAF240F07}" type="slidenum">
              <a:rPr lang="en-US" smtClean="0"/>
              <a:t>49</a:t>
            </a:fld>
            <a:endParaRPr lang="en-US"/>
          </a:p>
        </p:txBody>
      </p:sp>
    </p:spTree>
    <p:extLst>
      <p:ext uri="{BB962C8B-B14F-4D97-AF65-F5344CB8AC3E}">
        <p14:creationId xmlns:p14="http://schemas.microsoft.com/office/powerpoint/2010/main" val="38724409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24" rtl="0" eaLnBrk="1" fontAlgn="auto" latinLnBrk="0" hangingPunct="1">
              <a:lnSpc>
                <a:spcPct val="100000"/>
              </a:lnSpc>
              <a:spcBef>
                <a:spcPts val="0"/>
              </a:spcBef>
              <a:spcAft>
                <a:spcPts val="0"/>
              </a:spcAft>
              <a:buClrTx/>
              <a:buSzTx/>
              <a:buFontTx/>
              <a:buNone/>
              <a:tabLst/>
              <a:defRPr/>
            </a:pPr>
            <a:r>
              <a:rPr lang="en-GB" baseline="0" dirty="0"/>
              <a:t>Tutor: Ask the group for ideas and discuss</a:t>
            </a:r>
          </a:p>
          <a:p>
            <a:pPr defTabSz="914324">
              <a:defRPr/>
            </a:pPr>
            <a:endParaRPr lang="en-GB" dirty="0"/>
          </a:p>
        </p:txBody>
      </p:sp>
      <p:sp>
        <p:nvSpPr>
          <p:cNvPr id="4" name="Slide Number Placeholder 3"/>
          <p:cNvSpPr>
            <a:spLocks noGrp="1"/>
          </p:cNvSpPr>
          <p:nvPr>
            <p:ph type="sldNum" sz="quarter" idx="10"/>
          </p:nvPr>
        </p:nvSpPr>
        <p:spPr/>
        <p:txBody>
          <a:bodyPr/>
          <a:lstStyle/>
          <a:p>
            <a:fld id="{769F64FF-14F2-C848-A317-045254880085}" type="slidenum">
              <a:rPr lang="fr-FR" smtClean="0">
                <a:solidFill>
                  <a:prstClr val="black"/>
                </a:solidFill>
              </a:rPr>
              <a:pPr/>
              <a:t>5</a:t>
            </a:fld>
            <a:endParaRPr lang="fr-FR">
              <a:solidFill>
                <a:prstClr val="black"/>
              </a:solidFill>
            </a:endParaRPr>
          </a:p>
        </p:txBody>
      </p:sp>
    </p:spTree>
    <p:extLst>
      <p:ext uri="{BB962C8B-B14F-4D97-AF65-F5344CB8AC3E}">
        <p14:creationId xmlns:p14="http://schemas.microsoft.com/office/powerpoint/2010/main" val="125525113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4105DE5-6A68-439A-98F5-7C0EAF240F07}" type="slidenum">
              <a:rPr lang="en-US" smtClean="0"/>
              <a:t>50</a:t>
            </a:fld>
            <a:endParaRPr lang="en-US"/>
          </a:p>
        </p:txBody>
      </p:sp>
    </p:spTree>
    <p:extLst>
      <p:ext uri="{BB962C8B-B14F-4D97-AF65-F5344CB8AC3E}">
        <p14:creationId xmlns:p14="http://schemas.microsoft.com/office/powerpoint/2010/main" val="284284266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4105DE5-6A68-439A-98F5-7C0EAF240F07}" type="slidenum">
              <a:rPr lang="en-US" smtClean="0"/>
              <a:t>51</a:t>
            </a:fld>
            <a:endParaRPr lang="en-US"/>
          </a:p>
        </p:txBody>
      </p:sp>
    </p:spTree>
    <p:extLst>
      <p:ext uri="{BB962C8B-B14F-4D97-AF65-F5344CB8AC3E}">
        <p14:creationId xmlns:p14="http://schemas.microsoft.com/office/powerpoint/2010/main" val="286278101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Note: Establishing collaboration across</a:t>
            </a:r>
            <a:r>
              <a:rPr lang="en-US" baseline="0" dirty="0"/>
              <a:t> sectors often also requires details to be clarified beforehand. E.g. if </a:t>
            </a:r>
            <a:r>
              <a:rPr lang="en-US" noProof="0" dirty="0"/>
              <a:t>experts coming from an others sectors or external organization, who will take care of administrative procedures related</a:t>
            </a:r>
            <a:r>
              <a:rPr lang="en-US" baseline="0" noProof="0" dirty="0"/>
              <a:t> to reporting, </a:t>
            </a:r>
            <a:r>
              <a:rPr lang="en-US" noProof="0" dirty="0"/>
              <a:t>insurances,</a:t>
            </a:r>
            <a:r>
              <a:rPr lang="en-US" baseline="0" noProof="0" dirty="0"/>
              <a:t> </a:t>
            </a:r>
            <a:r>
              <a:rPr lang="en-US" noProof="0" dirty="0"/>
              <a:t>per</a:t>
            </a:r>
            <a:r>
              <a:rPr lang="en-US" baseline="0" noProof="0" dirty="0"/>
              <a:t> diems, etc.</a:t>
            </a:r>
            <a:endParaRPr lang="en-US" dirty="0"/>
          </a:p>
        </p:txBody>
      </p:sp>
      <p:sp>
        <p:nvSpPr>
          <p:cNvPr id="4" name="Slide Number Placeholder 3"/>
          <p:cNvSpPr>
            <a:spLocks noGrp="1"/>
          </p:cNvSpPr>
          <p:nvPr>
            <p:ph type="sldNum" sz="quarter" idx="10"/>
          </p:nvPr>
        </p:nvSpPr>
        <p:spPr/>
        <p:txBody>
          <a:bodyPr/>
          <a:lstStyle/>
          <a:p>
            <a:fld id="{F4105DE5-6A68-439A-98F5-7C0EAF240F07}" type="slidenum">
              <a:rPr lang="en-US" smtClean="0"/>
              <a:t>52</a:t>
            </a:fld>
            <a:endParaRPr lang="en-US"/>
          </a:p>
        </p:txBody>
      </p:sp>
    </p:spTree>
    <p:extLst>
      <p:ext uri="{BB962C8B-B14F-4D97-AF65-F5344CB8AC3E}">
        <p14:creationId xmlns:p14="http://schemas.microsoft.com/office/powerpoint/2010/main" val="173577688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4105DE5-6A68-439A-98F5-7C0EAF240F07}" type="slidenum">
              <a:rPr lang="en-US" smtClean="0"/>
              <a:t>54</a:t>
            </a:fld>
            <a:endParaRPr lang="en-US"/>
          </a:p>
        </p:txBody>
      </p:sp>
    </p:spTree>
    <p:extLst>
      <p:ext uri="{BB962C8B-B14F-4D97-AF65-F5344CB8AC3E}">
        <p14:creationId xmlns:p14="http://schemas.microsoft.com/office/powerpoint/2010/main" val="376841600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dirty="0" err="1"/>
              <a:t>Tutor</a:t>
            </a:r>
            <a:r>
              <a:rPr lang="fr-FR" dirty="0"/>
              <a:t>: let the participants</a:t>
            </a:r>
            <a:r>
              <a:rPr lang="fr-FR" baseline="0" dirty="0"/>
              <a:t> </a:t>
            </a:r>
            <a:r>
              <a:rPr lang="fr-FR" baseline="0" dirty="0" err="1"/>
              <a:t>offer</a:t>
            </a:r>
            <a:r>
              <a:rPr lang="fr-FR" baseline="0" dirty="0"/>
              <a:t> </a:t>
            </a:r>
            <a:r>
              <a:rPr lang="fr-FR" baseline="0" dirty="0" err="1"/>
              <a:t>ideas</a:t>
            </a:r>
            <a:r>
              <a:rPr lang="fr-FR" baseline="0" dirty="0"/>
              <a:t> </a:t>
            </a:r>
            <a:r>
              <a:rPr lang="fr-FR" baseline="0" dirty="0" err="1"/>
              <a:t>before</a:t>
            </a:r>
            <a:r>
              <a:rPr lang="fr-FR" baseline="0" dirty="0"/>
              <a:t> </a:t>
            </a:r>
            <a:r>
              <a:rPr lang="fr-FR" baseline="0" dirty="0" err="1"/>
              <a:t>showing</a:t>
            </a:r>
            <a:r>
              <a:rPr lang="fr-FR" baseline="0" dirty="0"/>
              <a:t> the </a:t>
            </a:r>
            <a:r>
              <a:rPr lang="fr-FR" baseline="0" dirty="0" err="1"/>
              <a:t>list</a:t>
            </a:r>
            <a:r>
              <a:rPr lang="fr-FR" baseline="0" dirty="0"/>
              <a:t>.</a:t>
            </a:r>
          </a:p>
          <a:p>
            <a:pPr marL="0" marR="0" indent="0" algn="l" defTabSz="457200" rtl="0" eaLnBrk="1" fontAlgn="auto" latinLnBrk="0" hangingPunct="1">
              <a:lnSpc>
                <a:spcPct val="100000"/>
              </a:lnSpc>
              <a:spcBef>
                <a:spcPts val="0"/>
              </a:spcBef>
              <a:spcAft>
                <a:spcPts val="0"/>
              </a:spcAft>
              <a:buClrTx/>
              <a:buSzTx/>
              <a:buFontTx/>
              <a:buNone/>
              <a:tabLst/>
              <a:defRPr/>
            </a:pPr>
            <a:endParaRPr lang="fr-FR" baseline="0" dirty="0"/>
          </a:p>
          <a:p>
            <a:pPr marL="0" marR="0" indent="0" algn="l" defTabSz="457200" rtl="0" eaLnBrk="1" fontAlgn="auto" latinLnBrk="0" hangingPunct="1">
              <a:lnSpc>
                <a:spcPct val="100000"/>
              </a:lnSpc>
              <a:spcBef>
                <a:spcPts val="0"/>
              </a:spcBef>
              <a:spcAft>
                <a:spcPts val="0"/>
              </a:spcAft>
              <a:buClrTx/>
              <a:buSzTx/>
              <a:buFontTx/>
              <a:buNone/>
              <a:tabLst/>
              <a:defRPr/>
            </a:pPr>
            <a:r>
              <a:rPr lang="fr-FR" baseline="0" dirty="0"/>
              <a:t>This </a:t>
            </a:r>
            <a:r>
              <a:rPr lang="fr-FR" baseline="0" dirty="0" err="1"/>
              <a:t>presentation</a:t>
            </a:r>
            <a:r>
              <a:rPr lang="fr-FR" baseline="0" dirty="0"/>
              <a:t> </a:t>
            </a:r>
            <a:r>
              <a:rPr lang="fr-FR" baseline="0" dirty="0" err="1"/>
              <a:t>may</a:t>
            </a:r>
            <a:r>
              <a:rPr lang="fr-FR" baseline="0" dirty="0"/>
              <a:t> </a:t>
            </a:r>
            <a:r>
              <a:rPr lang="fr-FR" baseline="0" dirty="0" err="1"/>
              <a:t>be</a:t>
            </a:r>
            <a:r>
              <a:rPr lang="fr-FR" baseline="0" dirty="0"/>
              <a:t> </a:t>
            </a:r>
            <a:r>
              <a:rPr lang="fr-FR" baseline="0" dirty="0" err="1"/>
              <a:t>complemented</a:t>
            </a:r>
            <a:r>
              <a:rPr lang="fr-FR" baseline="0" dirty="0"/>
              <a:t> </a:t>
            </a:r>
            <a:r>
              <a:rPr lang="fr-FR" baseline="0" dirty="0" err="1"/>
              <a:t>with</a:t>
            </a:r>
            <a:r>
              <a:rPr lang="fr-FR" baseline="0" dirty="0"/>
              <a:t> the </a:t>
            </a:r>
            <a:r>
              <a:rPr lang="fr-FR" baseline="0" dirty="0" err="1"/>
              <a:t>brief</a:t>
            </a:r>
            <a:r>
              <a:rPr lang="fr-FR" baseline="0" dirty="0"/>
              <a:t> simulation </a:t>
            </a:r>
            <a:r>
              <a:rPr lang="fr-FR" baseline="0" dirty="0" err="1"/>
              <a:t>exercise</a:t>
            </a:r>
            <a:r>
              <a:rPr lang="fr-FR" baseline="0" dirty="0"/>
              <a:t> if time </a:t>
            </a:r>
            <a:r>
              <a:rPr lang="fr-FR" baseline="0" dirty="0" err="1"/>
              <a:t>allows</a:t>
            </a:r>
            <a:r>
              <a:rPr lang="fr-FR" baseline="0" dirty="0"/>
              <a:t>.</a:t>
            </a:r>
            <a:endParaRPr lang="fr-FR" dirty="0"/>
          </a:p>
        </p:txBody>
      </p:sp>
      <p:sp>
        <p:nvSpPr>
          <p:cNvPr id="4" name="Slide Number Placeholder 3"/>
          <p:cNvSpPr>
            <a:spLocks noGrp="1"/>
          </p:cNvSpPr>
          <p:nvPr>
            <p:ph type="sldNum" sz="quarter" idx="10"/>
          </p:nvPr>
        </p:nvSpPr>
        <p:spPr/>
        <p:txBody>
          <a:bodyPr/>
          <a:lstStyle/>
          <a:p>
            <a:fld id="{769F64FF-14F2-C848-A317-045254880085}" type="slidenum">
              <a:rPr lang="fr-FR" smtClean="0">
                <a:solidFill>
                  <a:prstClr val="black"/>
                </a:solidFill>
              </a:rPr>
              <a:pPr/>
              <a:t>55</a:t>
            </a:fld>
            <a:endParaRPr lang="fr-FR">
              <a:solidFill>
                <a:prstClr val="black"/>
              </a:solidFill>
            </a:endParaRPr>
          </a:p>
        </p:txBody>
      </p:sp>
    </p:spTree>
    <p:extLst>
      <p:ext uri="{BB962C8B-B14F-4D97-AF65-F5344CB8AC3E}">
        <p14:creationId xmlns:p14="http://schemas.microsoft.com/office/powerpoint/2010/main" val="306351439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69F64FF-14F2-C848-A317-045254880085}" type="slidenum">
              <a:rPr lang="fr-FR" smtClean="0"/>
              <a:t>56</a:t>
            </a:fld>
            <a:endParaRPr lang="fr-FR"/>
          </a:p>
        </p:txBody>
      </p:sp>
    </p:spTree>
    <p:extLst>
      <p:ext uri="{BB962C8B-B14F-4D97-AF65-F5344CB8AC3E}">
        <p14:creationId xmlns:p14="http://schemas.microsoft.com/office/powerpoint/2010/main" val="423592824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69F64FF-14F2-C848-A317-045254880085}" type="slidenum">
              <a:rPr lang="fr-FR" smtClean="0"/>
              <a:t>57</a:t>
            </a:fld>
            <a:endParaRPr lang="fr-FR"/>
          </a:p>
        </p:txBody>
      </p:sp>
    </p:spTree>
    <p:extLst>
      <p:ext uri="{BB962C8B-B14F-4D97-AF65-F5344CB8AC3E}">
        <p14:creationId xmlns:p14="http://schemas.microsoft.com/office/powerpoint/2010/main" val="82480216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4105DE5-6A68-439A-98F5-7C0EAF240F07}" type="slidenum">
              <a:rPr lang="en-US" smtClean="0"/>
              <a:t>58</a:t>
            </a:fld>
            <a:endParaRPr lang="en-US"/>
          </a:p>
        </p:txBody>
      </p:sp>
    </p:spTree>
    <p:extLst>
      <p:ext uri="{BB962C8B-B14F-4D97-AF65-F5344CB8AC3E}">
        <p14:creationId xmlns:p14="http://schemas.microsoft.com/office/powerpoint/2010/main" val="127129351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4105DE5-6A68-439A-98F5-7C0EAF240F07}" type="slidenum">
              <a:rPr lang="en-US" smtClean="0"/>
              <a:t>59</a:t>
            </a:fld>
            <a:endParaRPr lang="en-US"/>
          </a:p>
        </p:txBody>
      </p:sp>
    </p:spTree>
    <p:extLst>
      <p:ext uri="{BB962C8B-B14F-4D97-AF65-F5344CB8AC3E}">
        <p14:creationId xmlns:p14="http://schemas.microsoft.com/office/powerpoint/2010/main" val="28026047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24">
              <a:defRPr/>
            </a:pPr>
            <a:r>
              <a:rPr lang="en-GB" baseline="0" dirty="0"/>
              <a:t>Tutor: Only highlight key events of importance </a:t>
            </a:r>
          </a:p>
        </p:txBody>
      </p:sp>
      <p:sp>
        <p:nvSpPr>
          <p:cNvPr id="4" name="Slide Number Placeholder 3"/>
          <p:cNvSpPr>
            <a:spLocks noGrp="1"/>
          </p:cNvSpPr>
          <p:nvPr>
            <p:ph type="sldNum" sz="quarter" idx="10"/>
          </p:nvPr>
        </p:nvSpPr>
        <p:spPr/>
        <p:txBody>
          <a:bodyPr/>
          <a:lstStyle/>
          <a:p>
            <a:fld id="{769F64FF-14F2-C848-A317-045254880085}" type="slidenum">
              <a:rPr lang="fr-FR" smtClean="0">
                <a:solidFill>
                  <a:prstClr val="black"/>
                </a:solidFill>
              </a:rPr>
              <a:pPr/>
              <a:t>6</a:t>
            </a:fld>
            <a:endParaRPr lang="fr-FR">
              <a:solidFill>
                <a:prstClr val="black"/>
              </a:solidFill>
            </a:endParaRPr>
          </a:p>
        </p:txBody>
      </p:sp>
    </p:spTree>
    <p:extLst>
      <p:ext uri="{BB962C8B-B14F-4D97-AF65-F5344CB8AC3E}">
        <p14:creationId xmlns:p14="http://schemas.microsoft.com/office/powerpoint/2010/main" val="12552511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24">
              <a:defRPr/>
            </a:pPr>
            <a:r>
              <a:rPr lang="en-GB" baseline="0" dirty="0"/>
              <a:t>TUTOR: Slides of this background </a:t>
            </a:r>
            <a:r>
              <a:rPr lang="en-GB" baseline="0" dirty="0" err="1"/>
              <a:t>color</a:t>
            </a:r>
            <a:r>
              <a:rPr lang="en-GB" baseline="0" dirty="0"/>
              <a:t> are optional (nice to know) and not part of the essential content (need to know)</a:t>
            </a:r>
          </a:p>
          <a:p>
            <a:pPr defTabSz="914324">
              <a:defRPr/>
            </a:pPr>
            <a:endParaRPr lang="en-GB" baseline="0" dirty="0"/>
          </a:p>
          <a:p>
            <a:pPr marL="0" marR="0" lvl="0" indent="0" algn="l" defTabSz="914324" rtl="0" eaLnBrk="1" fontAlgn="auto" latinLnBrk="0" hangingPunct="1">
              <a:lnSpc>
                <a:spcPct val="100000"/>
              </a:lnSpc>
              <a:spcBef>
                <a:spcPts val="0"/>
              </a:spcBef>
              <a:spcAft>
                <a:spcPts val="0"/>
              </a:spcAft>
              <a:buClrTx/>
              <a:buSzTx/>
              <a:buFontTx/>
              <a:buNone/>
              <a:tabLst/>
              <a:defRPr/>
            </a:pPr>
            <a:r>
              <a:rPr lang="en-US" sz="1200" i="1" noProof="0" dirty="0"/>
              <a:t>In fact, there were many antecedents to what is now called “One Health”, which did not go by this term. Already in the 19</a:t>
            </a:r>
            <a:r>
              <a:rPr lang="en-US" sz="1200" i="1" baseline="30000" noProof="0" dirty="0"/>
              <a:t>th</a:t>
            </a:r>
            <a:r>
              <a:rPr lang="en-US" sz="1200" i="1" noProof="0" dirty="0"/>
              <a:t> and early 20</a:t>
            </a:r>
            <a:r>
              <a:rPr lang="en-US" sz="1200" i="1" baseline="30000" noProof="0" dirty="0"/>
              <a:t>th</a:t>
            </a:r>
            <a:r>
              <a:rPr lang="en-US" sz="1200" i="1" noProof="0" dirty="0"/>
              <a:t> centuries, the work of researchers like Louis Pasteur and Robert Koch and physicians like William Osler and Rudolph Virchow included both animal and human health aspects to identify causes and develop vaccines for diseases such as rabies, anthrax, cholera, tuberculosis and smallpox. </a:t>
            </a:r>
          </a:p>
          <a:p>
            <a:pPr defTabSz="914324">
              <a:defRPr/>
            </a:pPr>
            <a:endParaRPr lang="en-GB" baseline="0" dirty="0"/>
          </a:p>
        </p:txBody>
      </p:sp>
      <p:sp>
        <p:nvSpPr>
          <p:cNvPr id="4" name="Slide Number Placeholder 3"/>
          <p:cNvSpPr>
            <a:spLocks noGrp="1"/>
          </p:cNvSpPr>
          <p:nvPr>
            <p:ph type="sldNum" sz="quarter" idx="10"/>
          </p:nvPr>
        </p:nvSpPr>
        <p:spPr/>
        <p:txBody>
          <a:bodyPr/>
          <a:lstStyle/>
          <a:p>
            <a:fld id="{769F64FF-14F2-C848-A317-045254880085}" type="slidenum">
              <a:rPr lang="fr-FR" smtClean="0">
                <a:solidFill>
                  <a:prstClr val="black"/>
                </a:solidFill>
              </a:rPr>
              <a:pPr/>
              <a:t>7</a:t>
            </a:fld>
            <a:endParaRPr lang="fr-FR">
              <a:solidFill>
                <a:prstClr val="black"/>
              </a:solidFill>
            </a:endParaRPr>
          </a:p>
        </p:txBody>
      </p:sp>
    </p:spTree>
    <p:extLst>
      <p:ext uri="{BB962C8B-B14F-4D97-AF65-F5344CB8AC3E}">
        <p14:creationId xmlns:p14="http://schemas.microsoft.com/office/powerpoint/2010/main" val="12552511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err="1"/>
              <a:t>Tutor</a:t>
            </a:r>
            <a:r>
              <a:rPr lang="fr-FR" dirty="0"/>
              <a:t>: let the participants</a:t>
            </a:r>
            <a:r>
              <a:rPr lang="fr-FR" baseline="0" dirty="0"/>
              <a:t> </a:t>
            </a:r>
            <a:r>
              <a:rPr lang="fr-FR" baseline="0" dirty="0" err="1"/>
              <a:t>bring</a:t>
            </a:r>
            <a:r>
              <a:rPr lang="fr-FR" baseline="0" dirty="0"/>
              <a:t> up </a:t>
            </a:r>
            <a:r>
              <a:rPr lang="fr-FR" baseline="0" dirty="0" err="1"/>
              <a:t>ideas</a:t>
            </a:r>
            <a:r>
              <a:rPr lang="fr-FR" baseline="0" dirty="0"/>
              <a:t> </a:t>
            </a:r>
            <a:r>
              <a:rPr lang="fr-FR" baseline="0" dirty="0" err="1"/>
              <a:t>before</a:t>
            </a:r>
            <a:r>
              <a:rPr lang="fr-FR" baseline="0" dirty="0"/>
              <a:t> </a:t>
            </a:r>
            <a:r>
              <a:rPr lang="fr-FR" baseline="0" dirty="0" err="1"/>
              <a:t>showing</a:t>
            </a:r>
            <a:r>
              <a:rPr lang="fr-FR" baseline="0" dirty="0"/>
              <a:t> </a:t>
            </a:r>
            <a:r>
              <a:rPr lang="fr-FR" baseline="0" dirty="0" err="1"/>
              <a:t>examples</a:t>
            </a:r>
            <a:r>
              <a:rPr lang="fr-FR" baseline="0" dirty="0"/>
              <a:t>. </a:t>
            </a:r>
            <a:endParaRPr lang="fr-FR" dirty="0"/>
          </a:p>
          <a:p>
            <a:endParaRPr lang="en-US" dirty="0"/>
          </a:p>
          <a:p>
            <a:r>
              <a:rPr lang="en-US" dirty="0"/>
              <a:t>Ecosystem changes are naturally part of</a:t>
            </a:r>
            <a:r>
              <a:rPr lang="en-US" baseline="0" dirty="0"/>
              <a:t> life but some can negatively affect health of humans, animals and their environment. One Health offers an approaches to </a:t>
            </a:r>
            <a:r>
              <a:rPr lang="en-US" dirty="0"/>
              <a:t>reduce or reverse the negative health effects of ecosystem change. </a:t>
            </a:r>
          </a:p>
        </p:txBody>
      </p:sp>
      <p:sp>
        <p:nvSpPr>
          <p:cNvPr id="4" name="Slide Number Placeholder 3"/>
          <p:cNvSpPr>
            <a:spLocks noGrp="1"/>
          </p:cNvSpPr>
          <p:nvPr>
            <p:ph type="sldNum" sz="quarter" idx="10"/>
          </p:nvPr>
        </p:nvSpPr>
        <p:spPr/>
        <p:txBody>
          <a:bodyPr/>
          <a:lstStyle/>
          <a:p>
            <a:fld id="{769F64FF-14F2-C848-A317-045254880085}" type="slidenum">
              <a:rPr lang="fr-FR" smtClean="0"/>
              <a:t>8</a:t>
            </a:fld>
            <a:endParaRPr lang="fr-FR"/>
          </a:p>
        </p:txBody>
      </p:sp>
    </p:spTree>
    <p:extLst>
      <p:ext uri="{BB962C8B-B14F-4D97-AF65-F5344CB8AC3E}">
        <p14:creationId xmlns:p14="http://schemas.microsoft.com/office/powerpoint/2010/main" val="15209994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a:t>
            </a:r>
            <a:r>
              <a:rPr lang="en-US" baseline="0" dirty="0"/>
              <a:t> Emphasize on numbers. There will be a Knowledge Check later in the presentation.</a:t>
            </a:r>
          </a:p>
          <a:p>
            <a:endParaRPr lang="en-US" baseline="0" dirty="0"/>
          </a:p>
          <a:p>
            <a:r>
              <a:rPr lang="en-US" baseline="0" dirty="0"/>
              <a:t>Sources: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www.oie.int/onehealth</a:t>
            </a:r>
          </a:p>
          <a:p>
            <a:r>
              <a:rPr lang="en-US" dirty="0"/>
              <a:t>US</a:t>
            </a:r>
            <a:r>
              <a:rPr lang="en-US" baseline="0" dirty="0"/>
              <a:t> Centers for Disease Control and Prevention, National Center for Emerging and Zoonotic Infectious Diseases, One Health Office</a:t>
            </a:r>
            <a:endParaRPr lang="en-US" dirty="0"/>
          </a:p>
        </p:txBody>
      </p:sp>
      <p:sp>
        <p:nvSpPr>
          <p:cNvPr id="4" name="Slide Number Placeholder 3"/>
          <p:cNvSpPr>
            <a:spLocks noGrp="1"/>
          </p:cNvSpPr>
          <p:nvPr>
            <p:ph type="sldNum" sz="quarter" idx="10"/>
          </p:nvPr>
        </p:nvSpPr>
        <p:spPr/>
        <p:txBody>
          <a:bodyPr/>
          <a:lstStyle/>
          <a:p>
            <a:fld id="{769F64FF-14F2-C848-A317-045254880085}" type="slidenum">
              <a:rPr lang="fr-FR" smtClean="0"/>
              <a:t>9</a:t>
            </a:fld>
            <a:endParaRPr lang="fr-FR"/>
          </a:p>
        </p:txBody>
      </p:sp>
    </p:spTree>
    <p:extLst>
      <p:ext uri="{BB962C8B-B14F-4D97-AF65-F5344CB8AC3E}">
        <p14:creationId xmlns:p14="http://schemas.microsoft.com/office/powerpoint/2010/main" val="30342322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lvl1pPr algn="ctr">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p:spPr>
        <p:txBody>
          <a:bodyPr>
            <a:normAutofit/>
          </a:bodyPr>
          <a:lstStyle>
            <a:lvl1pPr marL="0" indent="0" algn="ctr">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5/14/2018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p:cNvSpPr>
            <a:spLocks noGrp="1"/>
          </p:cNvSpPr>
          <p:nvPr>
            <p:ph type="dt" sz="half" idx="10"/>
          </p:nvPr>
        </p:nvSpPr>
        <p:spPr/>
        <p:txBody>
          <a:bodyPr/>
          <a:lstStyle/>
          <a:p>
            <a:fld id="{A86F76A0-8BF5-4D4D-9DEE-CA58A851F45A}" type="datetime1">
              <a:rPr lang="en-CA" smtClean="0"/>
              <a:t>2018-05-14</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9AA02770-B95B-4346-BC31-C17E94830B9F}" type="slidenum">
              <a:rPr lang="en-CA" smtClean="0"/>
              <a:t>‹#›</a:t>
            </a:fld>
            <a:endParaRPr lang="en-CA"/>
          </a:p>
        </p:txBody>
      </p:sp>
    </p:spTree>
    <p:extLst>
      <p:ext uri="{BB962C8B-B14F-4D97-AF65-F5344CB8AC3E}">
        <p14:creationId xmlns:p14="http://schemas.microsoft.com/office/powerpoint/2010/main" val="19901944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43BFF9-836E-4898-AF54-243D533A6C41}" type="datetime1">
              <a:rPr lang="en-CA" smtClean="0"/>
              <a:t>2018-05-14</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9AA02770-B95B-4346-BC31-C17E94830B9F}" type="slidenum">
              <a:rPr lang="en-CA" smtClean="0"/>
              <a:t>‹#›</a:t>
            </a:fld>
            <a:endParaRPr lang="en-CA"/>
          </a:p>
        </p:txBody>
      </p:sp>
    </p:spTree>
    <p:extLst>
      <p:ext uri="{BB962C8B-B14F-4D97-AF65-F5344CB8AC3E}">
        <p14:creationId xmlns:p14="http://schemas.microsoft.com/office/powerpoint/2010/main" val="9460749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BAD190A-7208-4283-8E45-852E6211DE3A}" type="datetime1">
              <a:rPr lang="en-CA" smtClean="0"/>
              <a:t>2018-05-14</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9AA02770-B95B-4346-BC31-C17E94830B9F}" type="slidenum">
              <a:rPr lang="en-CA" smtClean="0"/>
              <a:t>‹#›</a:t>
            </a:fld>
            <a:endParaRPr lang="en-CA"/>
          </a:p>
        </p:txBody>
      </p:sp>
    </p:spTree>
    <p:extLst>
      <p:ext uri="{BB962C8B-B14F-4D97-AF65-F5344CB8AC3E}">
        <p14:creationId xmlns:p14="http://schemas.microsoft.com/office/powerpoint/2010/main" val="10326389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357F89A-A79F-41D4-B3EC-060BD57EA163}" type="datetime1">
              <a:rPr lang="en-CA" smtClean="0"/>
              <a:t>2018-05-14</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9AA02770-B95B-4346-BC31-C17E94830B9F}" type="slidenum">
              <a:rPr lang="en-CA" smtClean="0"/>
              <a:t>‹#›</a:t>
            </a:fld>
            <a:endParaRPr lang="en-CA"/>
          </a:p>
        </p:txBody>
      </p:sp>
    </p:spTree>
    <p:extLst>
      <p:ext uri="{BB962C8B-B14F-4D97-AF65-F5344CB8AC3E}">
        <p14:creationId xmlns:p14="http://schemas.microsoft.com/office/powerpoint/2010/main" val="15711747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C67CA6CA-534B-41AB-AD0D-DD9D73F5081D}" type="datetime1">
              <a:rPr lang="en-CA" smtClean="0"/>
              <a:t>2018-05-14</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9AA02770-B95B-4346-BC31-C17E94830B9F}" type="slidenum">
              <a:rPr lang="en-CA" smtClean="0"/>
              <a:t>‹#›</a:t>
            </a:fld>
            <a:endParaRPr lang="en-CA"/>
          </a:p>
        </p:txBody>
      </p:sp>
    </p:spTree>
    <p:extLst>
      <p:ext uri="{BB962C8B-B14F-4D97-AF65-F5344CB8AC3E}">
        <p14:creationId xmlns:p14="http://schemas.microsoft.com/office/powerpoint/2010/main" val="36214997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773DD01D-DD06-4E01-A837-89C47E7BC920}" type="datetime1">
              <a:rPr lang="en-CA" smtClean="0"/>
              <a:t>2018-05-14</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9AA02770-B95B-4346-BC31-C17E94830B9F}" type="slidenum">
              <a:rPr lang="en-CA" smtClean="0"/>
              <a:t>‹#›</a:t>
            </a:fld>
            <a:endParaRPr lang="en-CA"/>
          </a:p>
        </p:txBody>
      </p:sp>
    </p:spTree>
    <p:extLst>
      <p:ext uri="{BB962C8B-B14F-4D97-AF65-F5344CB8AC3E}">
        <p14:creationId xmlns:p14="http://schemas.microsoft.com/office/powerpoint/2010/main" val="21131068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Rectangle 1"/>
          <p:cNvSpPr/>
          <p:nvPr userDrawn="1"/>
        </p:nvSpPr>
        <p:spPr>
          <a:xfrm>
            <a:off x="0" y="493713"/>
            <a:ext cx="9144000" cy="4968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anchor="ctr"/>
          <a:lstStyle/>
          <a:p>
            <a:pPr algn="ctr">
              <a:defRPr/>
            </a:pPr>
            <a:endParaRPr lang="en-US">
              <a:solidFill>
                <a:prstClr val="white"/>
              </a:solidFill>
            </a:endParaRPr>
          </a:p>
        </p:txBody>
      </p:sp>
      <p:sp>
        <p:nvSpPr>
          <p:cNvPr id="3" name="Rectangle 2"/>
          <p:cNvSpPr/>
          <p:nvPr userDrawn="1"/>
        </p:nvSpPr>
        <p:spPr>
          <a:xfrm>
            <a:off x="6086475" y="3505200"/>
            <a:ext cx="2752725" cy="2667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anchor="ctr"/>
          <a:lstStyle/>
          <a:p>
            <a:pPr algn="ctr">
              <a:defRPr/>
            </a:pPr>
            <a:endParaRPr lang="en-US">
              <a:solidFill>
                <a:prstClr val="white"/>
              </a:solidFill>
            </a:endParaRPr>
          </a:p>
        </p:txBody>
      </p:sp>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2000" y="971550"/>
            <a:ext cx="8382000" cy="151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79067197"/>
      </p:ext>
    </p:extLst>
  </p:cSld>
  <p:clrMapOvr>
    <a:masterClrMapping/>
  </p:clrMapOvr>
  <p:transition spd="slow">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14473524"/>
      </p:ext>
    </p:extLst>
  </p:cSld>
  <p:clrMapOvr>
    <a:masterClrMapping/>
  </p:clrMapOvr>
  <p:transition spd="slow">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6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64197371"/>
      </p:ext>
    </p:extLst>
  </p:cSld>
  <p:clrMapOvr>
    <a:masterClrMapping/>
  </p:clrMapOvr>
  <p:transition spd="slow">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7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885935024"/>
      </p:ext>
    </p:extLst>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609600" y="762000"/>
            <a:ext cx="64008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322385" y="119284"/>
            <a:ext cx="8229600" cy="471528"/>
          </a:xfrm>
        </p:spPr>
        <p:txBody>
          <a:bodyPr/>
          <a:lstStyle>
            <a:lvl1pPr>
              <a:defRPr>
                <a:solidFill>
                  <a:schemeClr val="tx1"/>
                </a:solidFill>
              </a:defRPr>
            </a:lvl1pPr>
          </a:lstStyle>
          <a:p>
            <a:r>
              <a:rPr lang="en-US" dirty="0"/>
              <a:t>Click to edit Master title style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FD589056-2E4A-4F35-9DA9-F8EB1E98B618}" type="datetimeFigureOut">
              <a:rPr lang="en-GB" smtClean="0">
                <a:solidFill>
                  <a:prstClr val="black">
                    <a:tint val="75000"/>
                  </a:prstClr>
                </a:solidFill>
              </a:rPr>
              <a:pPr/>
              <a:t>14/05/2018</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EB11E212-226F-4D18-AC1F-7408A704AA75}" type="slidenum">
              <a:rPr lang="en-GB" smtClean="0">
                <a:solidFill>
                  <a:prstClr val="black">
                    <a:tint val="75000"/>
                  </a:prstClr>
                </a:solidFill>
              </a:rPr>
              <a:pPr/>
              <a:t>‹#›</a:t>
            </a:fld>
            <a:endParaRPr lang="en-GB">
              <a:solidFill>
                <a:prstClr val="black">
                  <a:tint val="75000"/>
                </a:prstClr>
              </a:solidFill>
            </a:endParaRPr>
          </a:p>
        </p:txBody>
      </p:sp>
      <p:sp>
        <p:nvSpPr>
          <p:cNvPr id="7" name="Subtitle 2"/>
          <p:cNvSpPr>
            <a:spLocks noGrp="1"/>
          </p:cNvSpPr>
          <p:nvPr>
            <p:ph type="subTitle" idx="13"/>
          </p:nvPr>
        </p:nvSpPr>
        <p:spPr>
          <a:xfrm>
            <a:off x="609600" y="762000"/>
            <a:ext cx="64008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9" name="Title 1"/>
          <p:cNvSpPr>
            <a:spLocks noGrp="1"/>
          </p:cNvSpPr>
          <p:nvPr>
            <p:ph type="title"/>
          </p:nvPr>
        </p:nvSpPr>
        <p:spPr>
          <a:xfrm>
            <a:off x="322385" y="119284"/>
            <a:ext cx="82296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41173337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CA"/>
          </a:p>
        </p:txBody>
      </p:sp>
      <p:sp>
        <p:nvSpPr>
          <p:cNvPr id="4" name="Date Placeholder 3"/>
          <p:cNvSpPr>
            <a:spLocks noGrp="1"/>
          </p:cNvSpPr>
          <p:nvPr>
            <p:ph type="dt" sz="half" idx="10"/>
          </p:nvPr>
        </p:nvSpPr>
        <p:spPr/>
        <p:txBody>
          <a:bodyPr/>
          <a:lstStyle/>
          <a:p>
            <a:fld id="{E5AD3726-C58C-42CC-83D7-7BB82AEB766E}" type="datetime1">
              <a:rPr lang="en-CA" smtClean="0"/>
              <a:t>2018-05-14</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9AA02770-B95B-4346-BC31-C17E94830B9F}" type="slidenum">
              <a:rPr lang="en-CA" smtClean="0"/>
              <a:t>‹#›</a:t>
            </a:fld>
            <a:endParaRPr lang="en-CA"/>
          </a:p>
        </p:txBody>
      </p:sp>
    </p:spTree>
    <p:extLst>
      <p:ext uri="{BB962C8B-B14F-4D97-AF65-F5344CB8AC3E}">
        <p14:creationId xmlns:p14="http://schemas.microsoft.com/office/powerpoint/2010/main" val="9546097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25923656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08720"/>
          </a:xfrm>
        </p:spPr>
        <p:txBody>
          <a:bodyPr>
            <a:normAutofit/>
          </a:bodyPr>
          <a:lstStyle>
            <a:lvl1pPr>
              <a:defRPr sz="3200" b="1"/>
            </a:lvl1pPr>
          </a:lstStyle>
          <a:p>
            <a:r>
              <a:rPr lang="en-US" dirty="0"/>
              <a:t>Click to edit Master title style</a:t>
            </a:r>
            <a:endParaRPr lang="en-CA" dirty="0"/>
          </a:p>
        </p:txBody>
      </p:sp>
      <p:sp>
        <p:nvSpPr>
          <p:cNvPr id="3" name="Content Placeholder 2"/>
          <p:cNvSpPr>
            <a:spLocks noGrp="1"/>
          </p:cNvSpPr>
          <p:nvPr>
            <p:ph idx="1"/>
          </p:nvPr>
        </p:nvSpPr>
        <p:spPr>
          <a:xfrm>
            <a:off x="258743" y="980728"/>
            <a:ext cx="8856984" cy="5112568"/>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96DC950E-C7C5-4DCC-8EB2-8B4C808D3B1F}" type="datetime1">
              <a:rPr lang="en-CA" smtClean="0"/>
              <a:t>2018-05-14</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9AA02770-B95B-4346-BC31-C17E94830B9F}" type="slidenum">
              <a:rPr lang="en-CA" smtClean="0"/>
              <a:t>‹#›</a:t>
            </a:fld>
            <a:endParaRPr lang="en-CA"/>
          </a:p>
        </p:txBody>
      </p:sp>
      <p:cxnSp>
        <p:nvCxnSpPr>
          <p:cNvPr id="8" name="Straight Connector 7"/>
          <p:cNvCxnSpPr/>
          <p:nvPr userDrawn="1"/>
        </p:nvCxnSpPr>
        <p:spPr>
          <a:xfrm>
            <a:off x="0" y="908720"/>
            <a:ext cx="9144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9" name="Slide Number Placeholder 5"/>
          <p:cNvSpPr txBox="1">
            <a:spLocks/>
          </p:cNvSpPr>
          <p:nvPr userDrawn="1"/>
        </p:nvSpPr>
        <p:spPr>
          <a:xfrm>
            <a:off x="0" y="6165304"/>
            <a:ext cx="9144000" cy="692696"/>
          </a:xfrm>
          <a:prstGeom prst="rect">
            <a:avLst/>
          </a:prstGeom>
          <a:solidFill>
            <a:schemeClr val="accent1">
              <a:lumMod val="75000"/>
            </a:schemeClr>
          </a:solidFill>
        </p:spPr>
        <p:txBody>
          <a:bodyPr vert="horz" lIns="91440" tIns="45720" rIns="91440" bIns="45720" rtlCol="0" anchor="ctr"/>
          <a:lstStyle>
            <a:defPPr>
              <a:defRPr lang="en-US"/>
            </a:defPPr>
            <a:lvl1pPr marL="0" algn="l"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50EF793-8A5B-44FB-B04D-292D211042FB}" type="slidenum">
              <a:rPr lang="en-CA" smtClean="0"/>
              <a:pPr/>
              <a:t>‹#›</a:t>
            </a:fld>
            <a:r>
              <a:rPr lang="en-CA" dirty="0"/>
              <a:t>| Rapid Response Training  in the WHO African Region </a:t>
            </a:r>
            <a:endParaRPr lang="en-CA" baseline="0" dirty="0"/>
          </a:p>
          <a:p>
            <a:r>
              <a:rPr lang="en-CA" baseline="0" dirty="0"/>
              <a:t>   </a:t>
            </a:r>
            <a:endParaRPr lang="en-CA" i="1" dirty="0">
              <a:solidFill>
                <a:schemeClr val="accent5">
                  <a:lumMod val="40000"/>
                  <a:lumOff val="60000"/>
                </a:schemeClr>
              </a:solidFill>
            </a:endParaRPr>
          </a:p>
        </p:txBody>
      </p:sp>
    </p:spTree>
    <p:extLst>
      <p:ext uri="{BB962C8B-B14F-4D97-AF65-F5344CB8AC3E}">
        <p14:creationId xmlns:p14="http://schemas.microsoft.com/office/powerpoint/2010/main" val="40341214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13864137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9940D16-80D0-46AF-8BBF-FC64FB1E3F04}" type="datetime1">
              <a:rPr lang="en-CA" smtClean="0"/>
              <a:t>2018-05-14</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9AA02770-B95B-4346-BC31-C17E94830B9F}" type="slidenum">
              <a:rPr lang="en-CA" smtClean="0"/>
              <a:t>‹#›</a:t>
            </a:fld>
            <a:endParaRPr lang="en-CA"/>
          </a:p>
        </p:txBody>
      </p:sp>
    </p:spTree>
    <p:extLst>
      <p:ext uri="{BB962C8B-B14F-4D97-AF65-F5344CB8AC3E}">
        <p14:creationId xmlns:p14="http://schemas.microsoft.com/office/powerpoint/2010/main" val="10883479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p:cNvSpPr>
            <a:spLocks noGrp="1"/>
          </p:cNvSpPr>
          <p:nvPr>
            <p:ph type="dt" sz="half" idx="10"/>
          </p:nvPr>
        </p:nvSpPr>
        <p:spPr/>
        <p:txBody>
          <a:bodyPr/>
          <a:lstStyle/>
          <a:p>
            <a:fld id="{3F13D81C-55B9-427E-BECC-08D2D6F01FAB}" type="datetime1">
              <a:rPr lang="en-CA" smtClean="0"/>
              <a:t>2018-05-14</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9AA02770-B95B-4346-BC31-C17E94830B9F}" type="slidenum">
              <a:rPr lang="en-CA" smtClean="0"/>
              <a:t>‹#›</a:t>
            </a:fld>
            <a:endParaRPr lang="en-CA"/>
          </a:p>
        </p:txBody>
      </p:sp>
    </p:spTree>
    <p:extLst>
      <p:ext uri="{BB962C8B-B14F-4D97-AF65-F5344CB8AC3E}">
        <p14:creationId xmlns:p14="http://schemas.microsoft.com/office/powerpoint/2010/main" val="373408211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17" Type="http://schemas.openxmlformats.org/officeDocument/2006/relationships/theme" Target="../theme/theme2.xml"/><Relationship Id="rId2" Type="http://schemas.openxmlformats.org/officeDocument/2006/relationships/slideLayout" Target="../slideLayouts/slideLayout5.xml"/><Relationship Id="rId16" Type="http://schemas.openxmlformats.org/officeDocument/2006/relationships/slideLayout" Target="../slideLayouts/slideLayout19.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5" Type="http://schemas.openxmlformats.org/officeDocument/2006/relationships/slideLayout" Target="../slideLayouts/slideLayout1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81000" y="1600200"/>
            <a:ext cx="8305800" cy="414496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5/14/2018</a:t>
            </a:fld>
            <a:endParaRPr lang="en-US"/>
          </a:p>
        </p:txBody>
      </p:sp>
      <p:sp>
        <p:nvSpPr>
          <p:cNvPr id="5" name="Footer Placeholder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
        <p:nvSpPr>
          <p:cNvPr id="7" name="Shape 148"/>
          <p:cNvSpPr>
            <a:spLocks noChangeArrowheads="1"/>
          </p:cNvSpPr>
          <p:nvPr userDrawn="1"/>
        </p:nvSpPr>
        <p:spPr bwMode="auto">
          <a:xfrm>
            <a:off x="0" y="6096000"/>
            <a:ext cx="9144000" cy="762000"/>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pPr algn="ctr"/>
            <a:endParaRPr lang="en-US" sz="1400">
              <a:solidFill>
                <a:srgbClr val="FFFFFF"/>
              </a:solidFill>
              <a:cs typeface="Calibri" pitchFamily="34" charset="0"/>
              <a:sym typeface="Calibri" pitchFamily="34" charset="0"/>
            </a:endParaRPr>
          </a:p>
        </p:txBody>
      </p:sp>
      <p:grpSp>
        <p:nvGrpSpPr>
          <p:cNvPr id="8" name="Group 147"/>
          <p:cNvGrpSpPr>
            <a:grpSpLocks noChangeAspect="1"/>
          </p:cNvGrpSpPr>
          <p:nvPr userDrawn="1"/>
        </p:nvGrpSpPr>
        <p:grpSpPr bwMode="auto">
          <a:xfrm>
            <a:off x="133350" y="6173788"/>
            <a:ext cx="1619250" cy="608012"/>
            <a:chOff x="0" y="0"/>
            <a:chExt cx="2838178" cy="923698"/>
          </a:xfrm>
        </p:grpSpPr>
        <p:sp>
          <p:nvSpPr>
            <p:cNvPr id="9" name="Shape 145"/>
            <p:cNvSpPr>
              <a:spLocks noChangeArrowheads="1"/>
            </p:cNvSpPr>
            <p:nvPr/>
          </p:nvSpPr>
          <p:spPr bwMode="auto">
            <a:xfrm>
              <a:off x="0" y="0"/>
              <a:ext cx="2838179" cy="923699"/>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endParaRPr lang="en-US">
                <a:cs typeface="Calibri" pitchFamily="34" charset="0"/>
                <a:sym typeface="Calibri" pitchFamily="34" charset="0"/>
              </a:endParaRPr>
            </a:p>
          </p:txBody>
        </p:sp>
        <p:pic>
          <p:nvPicPr>
            <p:cNvPr id="10" name="image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2838179" cy="923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sp>
        <p:nvSpPr>
          <p:cNvPr id="11" name="TextBox 12"/>
          <p:cNvSpPr txBox="1">
            <a:spLocks noChangeArrowheads="1"/>
          </p:cNvSpPr>
          <p:nvPr userDrawn="1"/>
        </p:nvSpPr>
        <p:spPr bwMode="auto">
          <a:xfrm>
            <a:off x="2057400" y="6478588"/>
            <a:ext cx="20081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fr-FR" sz="1200">
                <a:solidFill>
                  <a:schemeClr val="bg1"/>
                </a:solidFill>
                <a:latin typeface="Arial Narrow" pitchFamily="34" charset="0"/>
              </a:rPr>
              <a:t>Rapid Response Teams Training</a:t>
            </a:r>
            <a:endParaRPr lang="en-GB" sz="1200">
              <a:solidFill>
                <a:schemeClr val="bg1"/>
              </a:solidFill>
              <a:latin typeface="Arial Narrow" pitchFamily="34" charset="0"/>
            </a:endParaRPr>
          </a:p>
        </p:txBody>
      </p:sp>
      <p:sp>
        <p:nvSpPr>
          <p:cNvPr id="12" name="Slide Number Placeholder 5"/>
          <p:cNvSpPr txBox="1">
            <a:spLocks/>
          </p:cNvSpPr>
          <p:nvPr userDrawn="1"/>
        </p:nvSpPr>
        <p:spPr>
          <a:xfrm>
            <a:off x="8686800" y="6481763"/>
            <a:ext cx="609600" cy="365125"/>
          </a:xfrm>
          <a:prstGeom prst="rect">
            <a:avLst/>
          </a:prstGeom>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8036AE4C-0D97-4101-A99F-D05D368A1215}" type="slidenum">
              <a:rPr lang="en-US" sz="1600">
                <a:solidFill>
                  <a:schemeClr val="bg1"/>
                </a:solidFill>
              </a:rPr>
              <a:pPr eaLnBrk="1" hangingPunct="1"/>
              <a:t>‹#›</a:t>
            </a:fld>
            <a:endParaRPr lang="en-US" sz="1600" dirty="0">
              <a:solidFill>
                <a:schemeClr val="bg1"/>
              </a:solidFill>
            </a:endParaRPr>
          </a:p>
        </p:txBody>
      </p:sp>
      <p:sp>
        <p:nvSpPr>
          <p:cNvPr id="2" name="Title Placeholder 1"/>
          <p:cNvSpPr>
            <a:spLocks noGrp="1"/>
          </p:cNvSpPr>
          <p:nvPr>
            <p:ph type="title"/>
          </p:nvPr>
        </p:nvSpPr>
        <p:spPr>
          <a:xfrm>
            <a:off x="102870" y="88236"/>
            <a:ext cx="8229600" cy="471528"/>
          </a:xfrm>
          <a:prstGeom prst="rect">
            <a:avLst/>
          </a:prstGeom>
        </p:spPr>
        <p:txBody>
          <a:bodyPr vert="horz" lIns="91440" tIns="45720" rIns="91440" bIns="45720" rtlCol="0" anchor="ctr">
            <a:normAutofit/>
          </a:bodyPr>
          <a:lstStyle/>
          <a:p>
            <a:r>
              <a:rPr lang="en-US" dirty="0"/>
              <a:t>Click to edit Master title style</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2" r:id="rId3"/>
  </p:sldLayoutIdLst>
  <p:txStyles>
    <p:titleStyle>
      <a:lvl1pPr algn="l" defTabSz="914400" rtl="0" eaLnBrk="1" latinLnBrk="0" hangingPunct="1">
        <a:spcBef>
          <a:spcPct val="0"/>
        </a:spcBef>
        <a:buNone/>
        <a:defRPr sz="32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80CEEC-7C8C-4D26-AA91-66B473796AE8}" type="datetime1">
              <a:rPr lang="en-CA" smtClean="0"/>
              <a:t>2018-05-14</a:t>
            </a:fld>
            <a:endParaRPr lang="en-CA"/>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A02770-B95B-4346-BC31-C17E94830B9F}" type="slidenum">
              <a:rPr lang="en-CA" smtClean="0"/>
              <a:t>‹#›</a:t>
            </a:fld>
            <a:endParaRPr lang="en-CA"/>
          </a:p>
        </p:txBody>
      </p:sp>
    </p:spTree>
    <p:extLst>
      <p:ext uri="{BB962C8B-B14F-4D97-AF65-F5344CB8AC3E}">
        <p14:creationId xmlns:p14="http://schemas.microsoft.com/office/powerpoint/2010/main" val="2412249042"/>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 id="2147483679" r:id="rId16"/>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9"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7.png"/><Relationship Id="rId7" Type="http://schemas.microsoft.com/office/2007/relationships/hdphoto" Target="../media/hdphoto1.wdp"/><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9.pn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7.png"/><Relationship Id="rId7" Type="http://schemas.microsoft.com/office/2007/relationships/hdphoto" Target="../media/hdphoto1.wdp"/><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9.png"/><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0.emf"/><Relationship Id="rId7" Type="http://schemas.openxmlformats.org/officeDocument/2006/relationships/image" Target="../media/image34.jpe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33.emf"/><Relationship Id="rId5" Type="http://schemas.openxmlformats.org/officeDocument/2006/relationships/image" Target="../media/image32.jpeg"/><Relationship Id="rId4" Type="http://schemas.openxmlformats.org/officeDocument/2006/relationships/image" Target="../media/image31.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6.jpeg"/><Relationship Id="rId7" Type="http://schemas.openxmlformats.org/officeDocument/2006/relationships/image" Target="../media/image40.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jpeg"/><Relationship Id="rId4" Type="http://schemas.openxmlformats.org/officeDocument/2006/relationships/image" Target="../media/image37.png"/></Relationships>
</file>

<file path=ppt/slides/_rels/slide31.xml.rels><?xml version="1.0" encoding="UTF-8" standalone="yes"?>
<Relationships xmlns="http://schemas.openxmlformats.org/package/2006/relationships"><Relationship Id="rId3" Type="http://schemas.openxmlformats.org/officeDocument/2006/relationships/image" Target="../media/image41.gi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hyperlink" Target="http://hdl.loc.gov/loc.gmd/g8020.ct000981"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image" Target="../media/image48.png"/><Relationship Id="rId4" Type="http://schemas.openxmlformats.org/officeDocument/2006/relationships/image" Target="../media/image47.jpeg"/></Relationships>
</file>

<file path=ppt/slides/_rels/slide3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hyperlink" Target="http://hdl.loc.gov/loc.gmd/g8020.ct000981"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hyperlink" Target="http://hdl.loc.gov/loc.gmd/g8020.ct000981"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hyperlink" Target="http://www.un.org/Depts/Cartographic/map/profile/chad.pdf"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hyperlink" Target="http://www.un.org/Depts/Cartographic/map/profile/chad.pdf" TargetMode="Externa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hyperlink" Target="https://youtu.be/o6AcQFjsoMc?t=6m10s" TargetMode="Externa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video" Target="https://www.youtube.com/embed/o6AcQFjsoMc" TargetMode="External"/><Relationship Id="rId6" Type="http://schemas.openxmlformats.org/officeDocument/2006/relationships/image" Target="../media/image53.png"/><Relationship Id="rId5" Type="http://schemas.openxmlformats.org/officeDocument/2006/relationships/hyperlink" Target="https://youtu.be/o6AcQFjsoMc?t=6m10s" TargetMode="External"/><Relationship Id="rId4" Type="http://schemas.openxmlformats.org/officeDocument/2006/relationships/image" Target="../media/image52.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5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hyperlink" Target="http://www.wpro.who.int/publications/docs/Zoonoses02.pdf" TargetMode="External"/><Relationship Id="rId2" Type="http://schemas.openxmlformats.org/officeDocument/2006/relationships/notesSlide" Target="../notesSlides/notesSlide56.xml"/><Relationship Id="rId1" Type="http://schemas.openxmlformats.org/officeDocument/2006/relationships/slideLayout" Target="../slideLayouts/slideLayout2.xml"/><Relationship Id="rId6" Type="http://schemas.openxmlformats.org/officeDocument/2006/relationships/hyperlink" Target="http://www.who.int/ihr/publications/WHO-OIE_Operational_Framework/en/" TargetMode="External"/><Relationship Id="rId5" Type="http://schemas.openxmlformats.org/officeDocument/2006/relationships/hyperlink" Target="http://www.who.int/ihr/publications/9789241511889/en/" TargetMode="External"/><Relationship Id="rId4" Type="http://schemas.openxmlformats.org/officeDocument/2006/relationships/hyperlink" Target="http://www.who.int/ihr/publications/handbook_OMS_OIE/en/" TargetMode="External"/></Relationships>
</file>

<file path=ppt/slides/_rels/slide58.xml.rels><?xml version="1.0" encoding="UTF-8" standalone="yes"?>
<Relationships xmlns="http://schemas.openxmlformats.org/package/2006/relationships"><Relationship Id="rId3" Type="http://schemas.openxmlformats.org/officeDocument/2006/relationships/hyperlink" Target="https://extranet.who.int/hslp/?q=content/terms-use" TargetMode="External"/><Relationship Id="rId2" Type="http://schemas.openxmlformats.org/officeDocument/2006/relationships/notesSlide" Target="../notesSlides/notesSlide57.xml"/><Relationship Id="rId1" Type="http://schemas.openxmlformats.org/officeDocument/2006/relationships/slideLayout" Target="../slideLayouts/slideLayout2.xml"/><Relationship Id="rId5" Type="http://schemas.openxmlformats.org/officeDocument/2006/relationships/hyperlink" Target="mailto:ihrhrt@who.int" TargetMode="External"/><Relationship Id="rId4" Type="http://schemas.openxmlformats.org/officeDocument/2006/relationships/hyperlink" Target="https://extranet.who.int/hslp" TargetMode="Externa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0" y="4419600"/>
            <a:ext cx="7772400" cy="1012825"/>
          </a:xfrm>
        </p:spPr>
        <p:txBody>
          <a:bodyPr>
            <a:normAutofit/>
          </a:bodyPr>
          <a:lstStyle/>
          <a:p>
            <a:pPr algn="l"/>
            <a:r>
              <a:rPr lang="en-US" sz="3200" b="1" noProof="0" dirty="0">
                <a:solidFill>
                  <a:srgbClr val="002060"/>
                </a:solidFill>
                <a:latin typeface="Arial" panose="020B0604020202020204" pitchFamily="34" charset="0"/>
                <a:cs typeface="Arial" panose="020B0604020202020204" pitchFamily="34" charset="0"/>
              </a:rPr>
              <a:t>A1.4 Introduction to One Health</a:t>
            </a:r>
          </a:p>
        </p:txBody>
      </p:sp>
      <p:sp>
        <p:nvSpPr>
          <p:cNvPr id="3" name="Subtitle 2"/>
          <p:cNvSpPr>
            <a:spLocks noGrp="1"/>
          </p:cNvSpPr>
          <p:nvPr>
            <p:ph type="subTitle" idx="4294967295"/>
          </p:nvPr>
        </p:nvSpPr>
        <p:spPr>
          <a:xfrm>
            <a:off x="0" y="5203825"/>
            <a:ext cx="8610600" cy="914400"/>
          </a:xfrm>
        </p:spPr>
        <p:txBody>
          <a:bodyPr>
            <a:normAutofit/>
          </a:bodyPr>
          <a:lstStyle/>
          <a:p>
            <a:pPr marL="0" indent="0" algn="l">
              <a:buNone/>
            </a:pPr>
            <a:r>
              <a:rPr lang="en-US" sz="2400" noProof="0" dirty="0">
                <a:solidFill>
                  <a:srgbClr val="0070C0"/>
                </a:solidFill>
                <a:latin typeface="Arial" panose="020B0604020202020204" pitchFamily="34" charset="0"/>
                <a:cs typeface="Arial" panose="020B0604020202020204" pitchFamily="34" charset="0"/>
              </a:rPr>
              <a:t>Collaboration at the human – animal – environment interface in the context of Rapid Response Teams (RRT)</a:t>
            </a:r>
          </a:p>
        </p:txBody>
      </p:sp>
      <p:sp>
        <p:nvSpPr>
          <p:cNvPr id="4" name="Title 1"/>
          <p:cNvSpPr txBox="1">
            <a:spLocks/>
          </p:cNvSpPr>
          <p:nvPr/>
        </p:nvSpPr>
        <p:spPr>
          <a:xfrm>
            <a:off x="3635896" y="84138"/>
            <a:ext cx="5474767" cy="17526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3200" kern="1200">
                <a:solidFill>
                  <a:schemeClr val="tx1"/>
                </a:solidFill>
                <a:latin typeface="+mj-lt"/>
                <a:ea typeface="+mj-ea"/>
                <a:cs typeface="+mj-cs"/>
              </a:defRPr>
            </a:lvl1pPr>
          </a:lstStyle>
          <a:p>
            <a:pPr algn="r"/>
            <a:r>
              <a:rPr lang="en-US" altLang="en-US" b="1">
                <a:solidFill>
                  <a:srgbClr val="002060"/>
                </a:solidFill>
                <a:latin typeface="Arial" panose="020B0604020202020204" pitchFamily="34" charset="0"/>
                <a:cs typeface="Arial" panose="020B0604020202020204" pitchFamily="34" charset="0"/>
              </a:rPr>
              <a:t>Rapid Response Teams </a:t>
            </a:r>
            <a:r>
              <a:rPr lang="en-US" altLang="en-US" b="1">
                <a:solidFill>
                  <a:srgbClr val="0070C0"/>
                </a:solidFill>
                <a:latin typeface="Arial" panose="020B0604020202020204" pitchFamily="34" charset="0"/>
                <a:cs typeface="Arial" panose="020B0604020202020204" pitchFamily="34" charset="0"/>
              </a:rPr>
              <a:t>Training</a:t>
            </a:r>
            <a:endParaRPr lang="en-US" altLang="en-US" b="1" dirty="0">
              <a:solidFill>
                <a:srgbClr val="0070C0"/>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DDFE056A-70FF-4347-82CF-A72DE89D4FFD}"/>
              </a:ext>
            </a:extLst>
          </p:cNvPr>
          <p:cNvSpPr txBox="1"/>
          <p:nvPr/>
        </p:nvSpPr>
        <p:spPr>
          <a:xfrm>
            <a:off x="0" y="6324600"/>
            <a:ext cx="1679883" cy="307777"/>
          </a:xfrm>
          <a:prstGeom prst="rect">
            <a:avLst/>
          </a:prstGeom>
          <a:noFill/>
        </p:spPr>
        <p:txBody>
          <a:bodyPr wrap="none" rtlCol="0">
            <a:spAutoFit/>
          </a:bodyPr>
          <a:lstStyle/>
          <a:p>
            <a:r>
              <a:rPr lang="fr-FR" sz="1400" dirty="0">
                <a:solidFill>
                  <a:srgbClr val="002060"/>
                </a:solidFill>
              </a:rPr>
              <a:t>Update: 14/05/2018</a:t>
            </a:r>
            <a:endParaRPr lang="en-US" sz="1400" dirty="0">
              <a:solidFill>
                <a:srgbClr val="002060"/>
              </a:solidFill>
            </a:endParaRPr>
          </a:p>
        </p:txBody>
      </p:sp>
    </p:spTree>
    <p:extLst>
      <p:ext uri="{BB962C8B-B14F-4D97-AF65-F5344CB8AC3E}">
        <p14:creationId xmlns:p14="http://schemas.microsoft.com/office/powerpoint/2010/main" val="6332837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Oval 19"/>
          <p:cNvSpPr/>
          <p:nvPr/>
        </p:nvSpPr>
        <p:spPr>
          <a:xfrm>
            <a:off x="246888" y="152400"/>
            <a:ext cx="533400" cy="508000"/>
          </a:xfrm>
          <a:prstGeom prst="ellipse">
            <a:avLst/>
          </a:prstGeom>
          <a:solidFill>
            <a:schemeClr val="accent2">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ubtitle 3"/>
          <p:cNvSpPr>
            <a:spLocks noGrp="1"/>
          </p:cNvSpPr>
          <p:nvPr>
            <p:ph type="subTitle" idx="13"/>
          </p:nvPr>
        </p:nvSpPr>
        <p:spPr/>
        <p:txBody>
          <a:bodyPr/>
          <a:lstStyle/>
          <a:p>
            <a:r>
              <a:rPr lang="en-US" noProof="0" dirty="0"/>
              <a:t>One Health issues include…</a:t>
            </a:r>
          </a:p>
          <a:p>
            <a:endParaRPr lang="en-US" noProof="0" dirty="0"/>
          </a:p>
        </p:txBody>
      </p:sp>
      <p:sp>
        <p:nvSpPr>
          <p:cNvPr id="19" name="Title 16"/>
          <p:cNvSpPr>
            <a:spLocks noGrp="1"/>
          </p:cNvSpPr>
          <p:nvPr>
            <p:ph type="title"/>
          </p:nvPr>
        </p:nvSpPr>
        <p:spPr/>
        <p:txBody>
          <a:bodyPr>
            <a:normAutofit fontScale="90000"/>
          </a:bodyPr>
          <a:lstStyle/>
          <a:p>
            <a:r>
              <a:rPr lang="en-US" dirty="0"/>
              <a:t>2.	One Health Issues</a:t>
            </a:r>
          </a:p>
        </p:txBody>
      </p:sp>
      <p:pic>
        <p:nvPicPr>
          <p:cNvPr id="9" name="Image 8"/>
          <p:cNvPicPr>
            <a:picLocks noChangeAspect="1"/>
          </p:cNvPicPr>
          <p:nvPr/>
        </p:nvPicPr>
        <p:blipFill>
          <a:blip r:embed="rId3"/>
          <a:stretch>
            <a:fillRect/>
          </a:stretch>
        </p:blipFill>
        <p:spPr>
          <a:xfrm>
            <a:off x="1991240" y="4567995"/>
            <a:ext cx="1074821" cy="1074821"/>
          </a:xfrm>
          <a:prstGeom prst="rect">
            <a:avLst/>
          </a:prstGeom>
        </p:spPr>
      </p:pic>
      <p:sp>
        <p:nvSpPr>
          <p:cNvPr id="10" name="Rectangle 9"/>
          <p:cNvSpPr/>
          <p:nvPr/>
        </p:nvSpPr>
        <p:spPr>
          <a:xfrm>
            <a:off x="3200400" y="4782239"/>
            <a:ext cx="2411429" cy="646331"/>
          </a:xfrm>
          <a:prstGeom prst="rect">
            <a:avLst/>
          </a:prstGeom>
        </p:spPr>
        <p:txBody>
          <a:bodyPr wrap="none">
            <a:spAutoFit/>
          </a:bodyPr>
          <a:lstStyle/>
          <a:p>
            <a:pPr algn="ctr"/>
            <a:r>
              <a:rPr lang="fr-FR" i="1" dirty="0" err="1"/>
              <a:t>Increased</a:t>
            </a:r>
            <a:r>
              <a:rPr lang="fr-FR" i="1" dirty="0"/>
              <a:t> virulence or </a:t>
            </a:r>
          </a:p>
          <a:p>
            <a:pPr algn="ctr"/>
            <a:r>
              <a:rPr lang="fr-FR" i="1" dirty="0" err="1"/>
              <a:t>antimicrobial</a:t>
            </a:r>
            <a:r>
              <a:rPr lang="fr-FR" i="1" dirty="0"/>
              <a:t> </a:t>
            </a:r>
            <a:r>
              <a:rPr lang="fr-FR" i="1" dirty="0" err="1"/>
              <a:t>resistance</a:t>
            </a:r>
            <a:endParaRPr lang="fr-FR" i="1" dirty="0"/>
          </a:p>
        </p:txBody>
      </p:sp>
      <p:sp>
        <p:nvSpPr>
          <p:cNvPr id="45" name="ZoneTexte 44"/>
          <p:cNvSpPr txBox="1"/>
          <p:nvPr/>
        </p:nvSpPr>
        <p:spPr>
          <a:xfrm>
            <a:off x="6583549" y="3185280"/>
            <a:ext cx="2073839" cy="646331"/>
          </a:xfrm>
          <a:prstGeom prst="rect">
            <a:avLst/>
          </a:prstGeom>
          <a:noFill/>
        </p:spPr>
        <p:txBody>
          <a:bodyPr wrap="square" rtlCol="0">
            <a:spAutoFit/>
          </a:bodyPr>
          <a:lstStyle/>
          <a:p>
            <a:pPr algn="ctr"/>
            <a:r>
              <a:rPr lang="fr-FR" i="1" dirty="0"/>
              <a:t>Spill-over </a:t>
            </a:r>
            <a:r>
              <a:rPr lang="fr-FR" i="1" dirty="0" err="1"/>
              <a:t>effect</a:t>
            </a:r>
            <a:r>
              <a:rPr lang="fr-FR" i="1" dirty="0"/>
              <a:t> or </a:t>
            </a:r>
            <a:r>
              <a:rPr lang="fr-FR" i="1" dirty="0" err="1"/>
              <a:t>species</a:t>
            </a:r>
            <a:r>
              <a:rPr lang="fr-FR" i="1" dirty="0"/>
              <a:t> jump</a:t>
            </a:r>
          </a:p>
        </p:txBody>
      </p:sp>
      <p:pic>
        <p:nvPicPr>
          <p:cNvPr id="46" name="Image 45"/>
          <p:cNvPicPr>
            <a:picLocks noChangeAspect="1"/>
          </p:cNvPicPr>
          <p:nvPr/>
        </p:nvPicPr>
        <p:blipFill>
          <a:blip r:embed="rId4"/>
          <a:stretch>
            <a:fillRect/>
          </a:stretch>
        </p:blipFill>
        <p:spPr>
          <a:xfrm>
            <a:off x="4621229" y="2820153"/>
            <a:ext cx="990600" cy="990600"/>
          </a:xfrm>
          <a:prstGeom prst="rect">
            <a:avLst/>
          </a:prstGeom>
        </p:spPr>
      </p:pic>
      <p:pic>
        <p:nvPicPr>
          <p:cNvPr id="47" name="Image 46"/>
          <p:cNvPicPr>
            <a:picLocks noChangeAspect="1"/>
          </p:cNvPicPr>
          <p:nvPr/>
        </p:nvPicPr>
        <p:blipFill>
          <a:blip r:embed="rId5"/>
          <a:stretch>
            <a:fillRect/>
          </a:stretch>
        </p:blipFill>
        <p:spPr>
          <a:xfrm>
            <a:off x="5413833" y="2755096"/>
            <a:ext cx="1388608" cy="1388608"/>
          </a:xfrm>
          <a:prstGeom prst="rect">
            <a:avLst/>
          </a:prstGeom>
        </p:spPr>
      </p:pic>
      <p:sp>
        <p:nvSpPr>
          <p:cNvPr id="48" name="Flèche courbée vers le haut 47"/>
          <p:cNvSpPr/>
          <p:nvPr/>
        </p:nvSpPr>
        <p:spPr>
          <a:xfrm rot="12234252" flipH="1" flipV="1">
            <a:off x="5301212" y="3915165"/>
            <a:ext cx="563611" cy="259285"/>
          </a:xfrm>
          <a:prstGeom prst="curvedUpArrow">
            <a:avLst/>
          </a:prstGeom>
          <a:solidFill>
            <a:srgbClr val="663300"/>
          </a:solidFill>
          <a:ln>
            <a:solidFill>
              <a:srgbClr val="6633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chemeClr val="tx1"/>
              </a:solidFill>
            </a:endParaRPr>
          </a:p>
        </p:txBody>
      </p:sp>
      <p:pic>
        <p:nvPicPr>
          <p:cNvPr id="49" name="Image 48"/>
          <p:cNvPicPr>
            <a:picLocks noChangeAspect="1"/>
          </p:cNvPicPr>
          <p:nvPr/>
        </p:nvPicPr>
        <p:blipFill>
          <a:blip r:embed="rId6"/>
          <a:stretch>
            <a:fillRect/>
          </a:stretch>
        </p:blipFill>
        <p:spPr>
          <a:xfrm>
            <a:off x="639024" y="1779816"/>
            <a:ext cx="1040337" cy="1040337"/>
          </a:xfrm>
          <a:prstGeom prst="rect">
            <a:avLst/>
          </a:prstGeom>
        </p:spPr>
      </p:pic>
      <p:sp>
        <p:nvSpPr>
          <p:cNvPr id="50" name="Rectangle 49"/>
          <p:cNvSpPr/>
          <p:nvPr/>
        </p:nvSpPr>
        <p:spPr>
          <a:xfrm>
            <a:off x="1855252" y="1779816"/>
            <a:ext cx="2314863" cy="923330"/>
          </a:xfrm>
          <a:prstGeom prst="rect">
            <a:avLst/>
          </a:prstGeom>
        </p:spPr>
        <p:txBody>
          <a:bodyPr wrap="square">
            <a:spAutoFit/>
          </a:bodyPr>
          <a:lstStyle/>
          <a:p>
            <a:pPr algn="ctr"/>
            <a:r>
              <a:rPr lang="fr-FR" i="1" dirty="0"/>
              <a:t>Geographic extension (adaptation or </a:t>
            </a:r>
            <a:r>
              <a:rPr lang="fr-FR" i="1" dirty="0" err="1"/>
              <a:t>climate</a:t>
            </a:r>
            <a:r>
              <a:rPr lang="fr-FR" i="1" dirty="0"/>
              <a:t> change)</a:t>
            </a:r>
          </a:p>
        </p:txBody>
      </p:sp>
      <p:sp>
        <p:nvSpPr>
          <p:cNvPr id="16" name="Flèche courbée vers le haut 15"/>
          <p:cNvSpPr/>
          <p:nvPr/>
        </p:nvSpPr>
        <p:spPr>
          <a:xfrm rot="11428582">
            <a:off x="5422302" y="2469303"/>
            <a:ext cx="592005" cy="248208"/>
          </a:xfrm>
          <a:prstGeom prst="curvedUpArrow">
            <a:avLst/>
          </a:prstGeom>
          <a:solidFill>
            <a:srgbClr val="663300"/>
          </a:solidFill>
          <a:ln>
            <a:solidFill>
              <a:srgbClr val="6633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chemeClr val="tx1"/>
              </a:solidFill>
            </a:endParaRPr>
          </a:p>
        </p:txBody>
      </p:sp>
    </p:spTree>
    <p:extLst>
      <p:ext uri="{BB962C8B-B14F-4D97-AF65-F5344CB8AC3E}">
        <p14:creationId xmlns:p14="http://schemas.microsoft.com/office/powerpoint/2010/main" val="14166427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Oval 12"/>
          <p:cNvSpPr/>
          <p:nvPr/>
        </p:nvSpPr>
        <p:spPr>
          <a:xfrm>
            <a:off x="246888" y="152400"/>
            <a:ext cx="533400" cy="508000"/>
          </a:xfrm>
          <a:prstGeom prst="ellipse">
            <a:avLst/>
          </a:prstGeom>
          <a:solidFill>
            <a:schemeClr val="accent2">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ubtitle 5"/>
          <p:cNvSpPr>
            <a:spLocks noGrp="1"/>
          </p:cNvSpPr>
          <p:nvPr>
            <p:ph type="subTitle" idx="13"/>
          </p:nvPr>
        </p:nvSpPr>
        <p:spPr/>
        <p:txBody>
          <a:bodyPr/>
          <a:lstStyle/>
          <a:p>
            <a:r>
              <a:rPr lang="en-US" noProof="0" dirty="0" err="1"/>
              <a:t>Ke</a:t>
            </a:r>
            <a:r>
              <a:rPr lang="en-US" dirty="0"/>
              <a:t>y </a:t>
            </a:r>
            <a:r>
              <a:rPr lang="en-US" noProof="0" dirty="0"/>
              <a:t>Drivers</a:t>
            </a:r>
          </a:p>
          <a:p>
            <a:endParaRPr lang="en-US" noProof="0" dirty="0"/>
          </a:p>
        </p:txBody>
      </p:sp>
      <p:sp>
        <p:nvSpPr>
          <p:cNvPr id="12" name="Title 16"/>
          <p:cNvSpPr>
            <a:spLocks noGrp="1"/>
          </p:cNvSpPr>
          <p:nvPr>
            <p:ph type="title"/>
          </p:nvPr>
        </p:nvSpPr>
        <p:spPr/>
        <p:txBody>
          <a:bodyPr>
            <a:normAutofit fontScale="90000"/>
          </a:bodyPr>
          <a:lstStyle/>
          <a:p>
            <a:r>
              <a:rPr lang="en-US" dirty="0"/>
              <a:t>2.	 One Health Issues</a:t>
            </a:r>
          </a:p>
        </p:txBody>
      </p:sp>
      <p:graphicFrame>
        <p:nvGraphicFramePr>
          <p:cNvPr id="17" name="Diagramme 16"/>
          <p:cNvGraphicFramePr/>
          <p:nvPr>
            <p:extLst>
              <p:ext uri="{D42A27DB-BD31-4B8C-83A1-F6EECF244321}">
                <p14:modId xmlns:p14="http://schemas.microsoft.com/office/powerpoint/2010/main" val="3941356184"/>
              </p:ext>
            </p:extLst>
          </p:nvPr>
        </p:nvGraphicFramePr>
        <p:xfrm>
          <a:off x="272117" y="1969291"/>
          <a:ext cx="4009825" cy="32250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 name="Image 2"/>
          <p:cNvPicPr>
            <a:picLocks noChangeAspect="1"/>
          </p:cNvPicPr>
          <p:nvPr/>
        </p:nvPicPr>
        <p:blipFill rotWithShape="1">
          <a:blip r:embed="rId8"/>
          <a:srcRect l="4443"/>
          <a:stretch/>
        </p:blipFill>
        <p:spPr>
          <a:xfrm>
            <a:off x="4245143" y="457200"/>
            <a:ext cx="4441657" cy="2343150"/>
          </a:xfrm>
          <a:prstGeom prst="rect">
            <a:avLst/>
          </a:prstGeom>
        </p:spPr>
      </p:pic>
      <p:pic>
        <p:nvPicPr>
          <p:cNvPr id="4" name="Image 3"/>
          <p:cNvPicPr>
            <a:picLocks noChangeAspect="1"/>
          </p:cNvPicPr>
          <p:nvPr/>
        </p:nvPicPr>
        <p:blipFill rotWithShape="1">
          <a:blip r:embed="rId9"/>
          <a:srcRect l="3592"/>
          <a:stretch/>
        </p:blipFill>
        <p:spPr>
          <a:xfrm>
            <a:off x="4261889" y="3771900"/>
            <a:ext cx="4453688" cy="2324100"/>
          </a:xfrm>
          <a:prstGeom prst="rect">
            <a:avLst/>
          </a:prstGeom>
        </p:spPr>
      </p:pic>
      <p:sp>
        <p:nvSpPr>
          <p:cNvPr id="9" name="ZoneTexte 8"/>
          <p:cNvSpPr txBox="1"/>
          <p:nvPr/>
        </p:nvSpPr>
        <p:spPr>
          <a:xfrm>
            <a:off x="4245143" y="2817793"/>
            <a:ext cx="4559969" cy="954107"/>
          </a:xfrm>
          <a:prstGeom prst="rect">
            <a:avLst/>
          </a:prstGeom>
          <a:noFill/>
        </p:spPr>
        <p:txBody>
          <a:bodyPr wrap="square" rtlCol="0">
            <a:spAutoFit/>
          </a:bodyPr>
          <a:lstStyle/>
          <a:p>
            <a:r>
              <a:rPr lang="en-US" sz="1400" i="1" dirty="0"/>
              <a:t>Global distribution of relative risk of an emerging infectious disease event caused by 	</a:t>
            </a:r>
          </a:p>
          <a:p>
            <a:r>
              <a:rPr lang="en-US" sz="1400" i="1" dirty="0"/>
              <a:t>	- zoonotic pathogens from wildlife (above) </a:t>
            </a:r>
          </a:p>
          <a:p>
            <a:r>
              <a:rPr lang="en-US" sz="1400" i="1" dirty="0"/>
              <a:t>	- vector-borne pathogens (below)</a:t>
            </a:r>
          </a:p>
        </p:txBody>
      </p:sp>
      <p:sp>
        <p:nvSpPr>
          <p:cNvPr id="10" name="ZoneTexte 9"/>
          <p:cNvSpPr txBox="1"/>
          <p:nvPr/>
        </p:nvSpPr>
        <p:spPr>
          <a:xfrm rot="16200000">
            <a:off x="5922659" y="2945595"/>
            <a:ext cx="5883442" cy="276999"/>
          </a:xfrm>
          <a:prstGeom prst="rect">
            <a:avLst/>
          </a:prstGeom>
          <a:noFill/>
        </p:spPr>
        <p:txBody>
          <a:bodyPr wrap="square" rtlCol="0">
            <a:spAutoFit/>
          </a:bodyPr>
          <a:lstStyle/>
          <a:p>
            <a:r>
              <a:rPr lang="fr-FR" sz="1200" i="1" dirty="0"/>
              <a:t>Global trends in </a:t>
            </a:r>
            <a:r>
              <a:rPr lang="fr-FR" sz="1200" i="1" dirty="0" err="1"/>
              <a:t>emerging</a:t>
            </a:r>
            <a:r>
              <a:rPr lang="fr-FR" sz="1200" i="1" dirty="0"/>
              <a:t> </a:t>
            </a:r>
            <a:r>
              <a:rPr lang="fr-FR" sz="1200" i="1" dirty="0" err="1"/>
              <a:t>infectious</a:t>
            </a:r>
            <a:r>
              <a:rPr lang="fr-FR" sz="1200" i="1" dirty="0"/>
              <a:t> </a:t>
            </a:r>
            <a:r>
              <a:rPr lang="fr-FR" sz="1200" i="1" dirty="0" err="1"/>
              <a:t>diseases</a:t>
            </a:r>
            <a:r>
              <a:rPr lang="fr-FR" sz="1200" i="1" dirty="0"/>
              <a:t>, Jones et al, Nature, 451, 2008</a:t>
            </a:r>
          </a:p>
        </p:txBody>
      </p:sp>
    </p:spTree>
    <p:extLst>
      <p:ext uri="{BB962C8B-B14F-4D97-AF65-F5344CB8AC3E}">
        <p14:creationId xmlns:p14="http://schemas.microsoft.com/office/powerpoint/2010/main" val="39332716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Oval 13"/>
          <p:cNvSpPr/>
          <p:nvPr/>
        </p:nvSpPr>
        <p:spPr>
          <a:xfrm>
            <a:off x="246888" y="152400"/>
            <a:ext cx="533400" cy="508000"/>
          </a:xfrm>
          <a:prstGeom prst="ellipse">
            <a:avLst/>
          </a:prstGeom>
          <a:solidFill>
            <a:schemeClr val="accent2">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3"/>
          </p:nvPr>
        </p:nvSpPr>
        <p:spPr/>
        <p:txBody>
          <a:bodyPr/>
          <a:lstStyle/>
          <a:p>
            <a:r>
              <a:rPr lang="en-US" noProof="0" dirty="0"/>
              <a:t>Key Drivers</a:t>
            </a:r>
          </a:p>
          <a:p>
            <a:endParaRPr lang="en-US" noProof="0" dirty="0"/>
          </a:p>
        </p:txBody>
      </p:sp>
      <p:sp>
        <p:nvSpPr>
          <p:cNvPr id="13" name="Title 16"/>
          <p:cNvSpPr>
            <a:spLocks noGrp="1"/>
          </p:cNvSpPr>
          <p:nvPr>
            <p:ph type="title"/>
          </p:nvPr>
        </p:nvSpPr>
        <p:spPr/>
        <p:txBody>
          <a:bodyPr>
            <a:normAutofit fontScale="90000"/>
          </a:bodyPr>
          <a:lstStyle/>
          <a:p>
            <a:r>
              <a:rPr lang="en-US" dirty="0"/>
              <a:t>2.	 One Health Issues</a:t>
            </a:r>
          </a:p>
        </p:txBody>
      </p:sp>
      <p:grpSp>
        <p:nvGrpSpPr>
          <p:cNvPr id="9" name="Groupe 8"/>
          <p:cNvGrpSpPr/>
          <p:nvPr/>
        </p:nvGrpSpPr>
        <p:grpSpPr>
          <a:xfrm>
            <a:off x="3145294" y="1524343"/>
            <a:ext cx="4474706" cy="4450643"/>
            <a:chOff x="2579107" y="156911"/>
            <a:chExt cx="3246444" cy="3246444"/>
          </a:xfrm>
        </p:grpSpPr>
        <p:sp>
          <p:nvSpPr>
            <p:cNvPr id="10" name="Ellipse 9"/>
            <p:cNvSpPr/>
            <p:nvPr/>
          </p:nvSpPr>
          <p:spPr>
            <a:xfrm>
              <a:off x="2579107" y="156911"/>
              <a:ext cx="3246444" cy="3246444"/>
            </a:xfrm>
            <a:prstGeom prst="ellipse">
              <a:avLst/>
            </a:prstGeom>
            <a:solidFill>
              <a:schemeClr val="accent1">
                <a:lumMod val="40000"/>
                <a:lumOff val="60000"/>
              </a:schemeClr>
            </a:solidFill>
          </p:spPr>
          <p:style>
            <a:lnRef idx="2">
              <a:schemeClr val="lt1">
                <a:hueOff val="0"/>
                <a:satOff val="0"/>
                <a:lumOff val="0"/>
                <a:alphaOff val="0"/>
              </a:schemeClr>
            </a:lnRef>
            <a:fillRef idx="1">
              <a:scrgbClr r="0" g="0" b="0"/>
            </a:fillRef>
            <a:effectRef idx="0">
              <a:schemeClr val="accent2">
                <a:alpha val="50000"/>
                <a:hueOff val="0"/>
                <a:satOff val="0"/>
                <a:lumOff val="0"/>
                <a:alphaOff val="0"/>
              </a:schemeClr>
            </a:effectRef>
            <a:fontRef idx="minor">
              <a:schemeClr val="tx1"/>
            </a:fontRef>
          </p:style>
        </p:sp>
        <p:sp>
          <p:nvSpPr>
            <p:cNvPr id="11" name="Ellipse 4"/>
            <p:cNvSpPr txBox="1"/>
            <p:nvPr/>
          </p:nvSpPr>
          <p:spPr>
            <a:xfrm>
              <a:off x="2718016" y="350668"/>
              <a:ext cx="2985329" cy="2833282"/>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r>
                <a:rPr lang="en-US" sz="2000" b="1" dirty="0"/>
                <a:t>Human Factors</a:t>
              </a:r>
              <a:endParaRPr lang="en-US" sz="1600" b="1" kern="1200" dirty="0"/>
            </a:p>
            <a:p>
              <a:pPr lvl="0" algn="ctr" defTabSz="577850">
                <a:lnSpc>
                  <a:spcPct val="90000"/>
                </a:lnSpc>
                <a:spcBef>
                  <a:spcPct val="0"/>
                </a:spcBef>
                <a:spcAft>
                  <a:spcPct val="35000"/>
                </a:spcAft>
              </a:pPr>
              <a:endParaRPr lang="en-US" sz="1600" dirty="0"/>
            </a:p>
            <a:p>
              <a:pPr lvl="0" algn="ctr" defTabSz="577850">
                <a:lnSpc>
                  <a:spcPct val="90000"/>
                </a:lnSpc>
                <a:spcBef>
                  <a:spcPct val="0"/>
                </a:spcBef>
                <a:spcAft>
                  <a:spcPct val="35000"/>
                </a:spcAft>
              </a:pPr>
              <a:r>
                <a:rPr lang="en-US" sz="1600" b="0" kern="1200" dirty="0"/>
                <a:t>Increased population density and growth</a:t>
              </a:r>
            </a:p>
            <a:p>
              <a:pPr lvl="0" algn="ctr" defTabSz="577850">
                <a:lnSpc>
                  <a:spcPct val="90000"/>
                </a:lnSpc>
                <a:spcBef>
                  <a:spcPct val="0"/>
                </a:spcBef>
                <a:spcAft>
                  <a:spcPct val="35000"/>
                </a:spcAft>
              </a:pPr>
              <a:endParaRPr lang="en-US" sz="1600" b="0" kern="1200" dirty="0"/>
            </a:p>
            <a:p>
              <a:pPr lvl="0" algn="ctr" defTabSz="577850">
                <a:lnSpc>
                  <a:spcPct val="90000"/>
                </a:lnSpc>
                <a:spcBef>
                  <a:spcPct val="0"/>
                </a:spcBef>
                <a:spcAft>
                  <a:spcPct val="35000"/>
                </a:spcAft>
              </a:pPr>
              <a:r>
                <a:rPr lang="en-US" sz="1600" b="0" kern="1200" dirty="0"/>
                <a:t>Uncontrolled urbanization</a:t>
              </a:r>
            </a:p>
            <a:p>
              <a:pPr lvl="0" algn="ctr" defTabSz="577850">
                <a:lnSpc>
                  <a:spcPct val="90000"/>
                </a:lnSpc>
                <a:spcBef>
                  <a:spcPct val="0"/>
                </a:spcBef>
                <a:spcAft>
                  <a:spcPct val="35000"/>
                </a:spcAft>
              </a:pPr>
              <a:endParaRPr lang="en-US" sz="1600" b="0" kern="1200" dirty="0"/>
            </a:p>
            <a:p>
              <a:pPr lvl="0" algn="ctr" defTabSz="577850">
                <a:lnSpc>
                  <a:spcPct val="90000"/>
                </a:lnSpc>
                <a:spcBef>
                  <a:spcPct val="0"/>
                </a:spcBef>
                <a:spcAft>
                  <a:spcPct val="35000"/>
                </a:spcAft>
              </a:pPr>
              <a:r>
                <a:rPr lang="en-US" sz="1600" b="0" kern="1200" dirty="0"/>
                <a:t>Higher mobility</a:t>
              </a:r>
            </a:p>
            <a:p>
              <a:pPr lvl="0" algn="ctr" defTabSz="577850">
                <a:lnSpc>
                  <a:spcPct val="90000"/>
                </a:lnSpc>
                <a:spcBef>
                  <a:spcPct val="0"/>
                </a:spcBef>
                <a:spcAft>
                  <a:spcPct val="35000"/>
                </a:spcAft>
              </a:pPr>
              <a:endParaRPr lang="en-US" sz="1600" b="0" kern="1200" dirty="0"/>
            </a:p>
            <a:p>
              <a:pPr lvl="0" algn="ctr" defTabSz="577850">
                <a:lnSpc>
                  <a:spcPct val="90000"/>
                </a:lnSpc>
                <a:spcBef>
                  <a:spcPct val="0"/>
                </a:spcBef>
                <a:spcAft>
                  <a:spcPct val="35000"/>
                </a:spcAft>
              </a:pPr>
              <a:r>
                <a:rPr lang="en-US" sz="1600" b="0" kern="1200" dirty="0"/>
                <a:t>Demand for animal-derived protein</a:t>
              </a:r>
            </a:p>
            <a:p>
              <a:pPr lvl="0" algn="ctr" defTabSz="577850">
                <a:lnSpc>
                  <a:spcPct val="90000"/>
                </a:lnSpc>
                <a:spcBef>
                  <a:spcPct val="0"/>
                </a:spcBef>
                <a:spcAft>
                  <a:spcPct val="35000"/>
                </a:spcAft>
              </a:pPr>
              <a:endParaRPr lang="en-US" sz="1600" b="0" kern="1200" dirty="0"/>
            </a:p>
            <a:p>
              <a:pPr lvl="0" algn="ctr" defTabSz="577850">
                <a:lnSpc>
                  <a:spcPct val="90000"/>
                </a:lnSpc>
                <a:spcBef>
                  <a:spcPct val="0"/>
                </a:spcBef>
                <a:spcAft>
                  <a:spcPct val="35000"/>
                </a:spcAft>
              </a:pPr>
              <a:r>
                <a:rPr lang="en-US" sz="1600" b="0" kern="1200" dirty="0"/>
                <a:t>Poverty and inequality</a:t>
              </a:r>
            </a:p>
          </p:txBody>
        </p:sp>
      </p:gr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 y="1524343"/>
            <a:ext cx="2002632" cy="161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722536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11"/>
          <p:cNvSpPr/>
          <p:nvPr/>
        </p:nvSpPr>
        <p:spPr>
          <a:xfrm>
            <a:off x="246888" y="152400"/>
            <a:ext cx="533400" cy="508000"/>
          </a:xfrm>
          <a:prstGeom prst="ellipse">
            <a:avLst/>
          </a:prstGeom>
          <a:solidFill>
            <a:schemeClr val="accent2">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ubtitle 5"/>
          <p:cNvSpPr>
            <a:spLocks noGrp="1"/>
          </p:cNvSpPr>
          <p:nvPr>
            <p:ph type="subTitle" idx="13"/>
          </p:nvPr>
        </p:nvSpPr>
        <p:spPr/>
        <p:txBody>
          <a:bodyPr/>
          <a:lstStyle/>
          <a:p>
            <a:r>
              <a:rPr lang="en-US" noProof="0" dirty="0"/>
              <a:t>Key Drivers</a:t>
            </a:r>
          </a:p>
          <a:p>
            <a:endParaRPr lang="en-US" noProof="0" dirty="0"/>
          </a:p>
        </p:txBody>
      </p:sp>
      <p:sp>
        <p:nvSpPr>
          <p:cNvPr id="11" name="Title 16"/>
          <p:cNvSpPr>
            <a:spLocks noGrp="1"/>
          </p:cNvSpPr>
          <p:nvPr>
            <p:ph type="title"/>
          </p:nvPr>
        </p:nvSpPr>
        <p:spPr/>
        <p:txBody>
          <a:bodyPr>
            <a:normAutofit fontScale="90000"/>
          </a:bodyPr>
          <a:lstStyle/>
          <a:p>
            <a:r>
              <a:rPr lang="en-US" dirty="0"/>
              <a:t>2.	 One Health Issues</a:t>
            </a:r>
          </a:p>
        </p:txBody>
      </p:sp>
      <p:grpSp>
        <p:nvGrpSpPr>
          <p:cNvPr id="3" name="Groupe 2"/>
          <p:cNvGrpSpPr/>
          <p:nvPr/>
        </p:nvGrpSpPr>
        <p:grpSpPr>
          <a:xfrm>
            <a:off x="2514599" y="1566657"/>
            <a:ext cx="5811253" cy="4485227"/>
            <a:chOff x="1588168" y="1566657"/>
            <a:chExt cx="5811253" cy="4485227"/>
          </a:xfrm>
        </p:grpSpPr>
        <p:graphicFrame>
          <p:nvGraphicFramePr>
            <p:cNvPr id="17" name="Diagramme 16"/>
            <p:cNvGraphicFramePr/>
            <p:nvPr>
              <p:extLst>
                <p:ext uri="{D42A27DB-BD31-4B8C-83A1-F6EECF244321}">
                  <p14:modId xmlns:p14="http://schemas.microsoft.com/office/powerpoint/2010/main" val="3318090925"/>
                </p:ext>
              </p:extLst>
            </p:nvPr>
          </p:nvGraphicFramePr>
          <p:xfrm>
            <a:off x="1588168" y="1566657"/>
            <a:ext cx="5811253" cy="448522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Ellipse 4"/>
            <p:cNvSpPr txBox="1"/>
            <p:nvPr/>
          </p:nvSpPr>
          <p:spPr>
            <a:xfrm>
              <a:off x="2466473" y="1934830"/>
              <a:ext cx="4114801" cy="3884227"/>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0" tIns="0" rIns="0" bIns="0" numCol="1" spcCol="1270" anchor="ctr" anchorCtr="0">
              <a:noAutofit/>
            </a:bodyPr>
            <a:lstStyle/>
            <a:p>
              <a:pPr lvl="0" algn="ctr"/>
              <a:r>
                <a:rPr lang="en-US" sz="2000" b="1" dirty="0"/>
                <a:t>Environmental Factors</a:t>
              </a:r>
            </a:p>
            <a:p>
              <a:pPr lvl="0" algn="ctr"/>
              <a:endParaRPr lang="en-US" sz="1600" dirty="0"/>
            </a:p>
            <a:p>
              <a:pPr lvl="0" algn="ctr"/>
              <a:r>
                <a:rPr lang="en-US" sz="1600" dirty="0"/>
                <a:t>Human and livestock encroachment</a:t>
              </a:r>
              <a:endParaRPr lang="fr-FR" sz="1600" dirty="0"/>
            </a:p>
            <a:p>
              <a:pPr lvl="0" algn="ctr"/>
              <a:endParaRPr lang="en-US" sz="1600" dirty="0"/>
            </a:p>
            <a:p>
              <a:pPr lvl="0" algn="ctr"/>
              <a:r>
                <a:rPr lang="en-US" sz="1600" dirty="0"/>
                <a:t>Deforestation</a:t>
              </a:r>
              <a:endParaRPr lang="fr-FR" sz="1600" dirty="0"/>
            </a:p>
            <a:p>
              <a:pPr lvl="0" algn="ctr"/>
              <a:endParaRPr lang="en-US" sz="1600" dirty="0"/>
            </a:p>
            <a:p>
              <a:pPr lvl="0" algn="ctr"/>
              <a:r>
                <a:rPr lang="en-US" sz="1600" dirty="0"/>
                <a:t>Hunting and poaching</a:t>
              </a:r>
              <a:endParaRPr lang="fr-FR" sz="1600" dirty="0"/>
            </a:p>
            <a:p>
              <a:pPr lvl="0" algn="ctr"/>
              <a:endParaRPr lang="fr-FR" sz="1600" dirty="0"/>
            </a:p>
            <a:p>
              <a:pPr lvl="0" algn="ctr"/>
              <a:r>
                <a:rPr lang="fr-FR" sz="1600" dirty="0" err="1"/>
                <a:t>Climate</a:t>
              </a:r>
              <a:r>
                <a:rPr lang="fr-FR" sz="1600" dirty="0"/>
                <a:t> change</a:t>
              </a:r>
            </a:p>
            <a:p>
              <a:pPr lvl="0" algn="ctr"/>
              <a:endParaRPr lang="fr-FR" sz="1600" dirty="0"/>
            </a:p>
            <a:p>
              <a:pPr lvl="0" algn="ctr"/>
              <a:r>
                <a:rPr lang="fr-FR" sz="1600" dirty="0"/>
                <a:t>Habitat fragmentation </a:t>
              </a:r>
            </a:p>
            <a:p>
              <a:pPr lvl="0" algn="ctr"/>
              <a:endParaRPr lang="fr-FR" sz="1600" dirty="0"/>
            </a:p>
            <a:p>
              <a:pPr lvl="0" algn="ctr"/>
              <a:r>
                <a:rPr lang="fr-FR" sz="1600" dirty="0" err="1"/>
                <a:t>Biodiversity</a:t>
              </a:r>
              <a:r>
                <a:rPr lang="fr-FR" sz="1600" dirty="0"/>
                <a:t> </a:t>
              </a:r>
              <a:r>
                <a:rPr lang="fr-FR" sz="1600" dirty="0" err="1"/>
                <a:t>loss</a:t>
              </a:r>
              <a:endParaRPr lang="fr-FR" sz="1600" dirty="0"/>
            </a:p>
          </p:txBody>
        </p:sp>
      </p:grpSp>
      <p:pic>
        <p:nvPicPr>
          <p:cNvPr id="8"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81000" y="1524343"/>
            <a:ext cx="2002632" cy="161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84597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val 10"/>
          <p:cNvSpPr/>
          <p:nvPr/>
        </p:nvSpPr>
        <p:spPr>
          <a:xfrm>
            <a:off x="246888" y="152400"/>
            <a:ext cx="533400" cy="508000"/>
          </a:xfrm>
          <a:prstGeom prst="ellipse">
            <a:avLst/>
          </a:prstGeom>
          <a:solidFill>
            <a:schemeClr val="accent2">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3"/>
          </p:nvPr>
        </p:nvSpPr>
        <p:spPr/>
        <p:txBody>
          <a:bodyPr/>
          <a:lstStyle/>
          <a:p>
            <a:r>
              <a:rPr lang="en-US" noProof="0" dirty="0"/>
              <a:t>Key Drivers</a:t>
            </a:r>
          </a:p>
          <a:p>
            <a:endParaRPr lang="en-US" noProof="0" dirty="0"/>
          </a:p>
        </p:txBody>
      </p:sp>
      <p:sp>
        <p:nvSpPr>
          <p:cNvPr id="10" name="Title 16"/>
          <p:cNvSpPr>
            <a:spLocks noGrp="1"/>
          </p:cNvSpPr>
          <p:nvPr>
            <p:ph type="title"/>
          </p:nvPr>
        </p:nvSpPr>
        <p:spPr/>
        <p:txBody>
          <a:bodyPr>
            <a:normAutofit fontScale="90000"/>
          </a:bodyPr>
          <a:lstStyle/>
          <a:p>
            <a:r>
              <a:rPr lang="en-US" dirty="0"/>
              <a:t>2.	 One Health Issues</a:t>
            </a:r>
          </a:p>
        </p:txBody>
      </p:sp>
      <p:graphicFrame>
        <p:nvGraphicFramePr>
          <p:cNvPr id="17" name="Diagramme 16"/>
          <p:cNvGraphicFramePr/>
          <p:nvPr>
            <p:extLst>
              <p:ext uri="{D42A27DB-BD31-4B8C-83A1-F6EECF244321}">
                <p14:modId xmlns:p14="http://schemas.microsoft.com/office/powerpoint/2010/main" val="270659367"/>
              </p:ext>
            </p:extLst>
          </p:nvPr>
        </p:nvGraphicFramePr>
        <p:xfrm>
          <a:off x="2538662" y="1552074"/>
          <a:ext cx="5760143" cy="44229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Ellipse 4"/>
          <p:cNvSpPr txBox="1"/>
          <p:nvPr/>
        </p:nvSpPr>
        <p:spPr>
          <a:xfrm>
            <a:off x="4162926" y="2356447"/>
            <a:ext cx="2616917" cy="2853227"/>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r>
              <a:rPr lang="en-US" sz="2000" b="1" dirty="0"/>
              <a:t>Animal Factors</a:t>
            </a:r>
          </a:p>
          <a:p>
            <a:pPr lvl="0" algn="ctr" defTabSz="577850">
              <a:lnSpc>
                <a:spcPct val="90000"/>
              </a:lnSpc>
              <a:spcBef>
                <a:spcPct val="0"/>
              </a:spcBef>
              <a:spcAft>
                <a:spcPct val="35000"/>
              </a:spcAft>
            </a:pPr>
            <a:endParaRPr lang="en-US" sz="1600" b="1" dirty="0"/>
          </a:p>
          <a:p>
            <a:pPr lvl="0" algn="ctr" defTabSz="577850">
              <a:lnSpc>
                <a:spcPct val="90000"/>
              </a:lnSpc>
              <a:spcBef>
                <a:spcPct val="0"/>
              </a:spcBef>
              <a:spcAft>
                <a:spcPct val="35000"/>
              </a:spcAft>
            </a:pPr>
            <a:r>
              <a:rPr lang="en-US" sz="1600" dirty="0"/>
              <a:t>Intensive livestock production systems</a:t>
            </a:r>
          </a:p>
          <a:p>
            <a:pPr lvl="0" algn="ctr" defTabSz="577850">
              <a:lnSpc>
                <a:spcPct val="90000"/>
              </a:lnSpc>
              <a:spcBef>
                <a:spcPct val="0"/>
              </a:spcBef>
              <a:spcAft>
                <a:spcPct val="35000"/>
              </a:spcAft>
            </a:pPr>
            <a:endParaRPr lang="en-US" sz="1600" dirty="0"/>
          </a:p>
          <a:p>
            <a:pPr lvl="0" algn="ctr" defTabSz="577850">
              <a:lnSpc>
                <a:spcPct val="90000"/>
              </a:lnSpc>
              <a:spcBef>
                <a:spcPct val="0"/>
              </a:spcBef>
              <a:spcAft>
                <a:spcPct val="35000"/>
              </a:spcAft>
            </a:pPr>
            <a:r>
              <a:rPr lang="en-US" sz="1600" dirty="0"/>
              <a:t>Combined small and large scale productions</a:t>
            </a:r>
          </a:p>
          <a:p>
            <a:pPr lvl="0" algn="ctr" defTabSz="577850">
              <a:lnSpc>
                <a:spcPct val="90000"/>
              </a:lnSpc>
              <a:spcBef>
                <a:spcPct val="0"/>
              </a:spcBef>
              <a:spcAft>
                <a:spcPct val="35000"/>
              </a:spcAft>
            </a:pPr>
            <a:endParaRPr lang="en-US" sz="1600" dirty="0"/>
          </a:p>
          <a:p>
            <a:pPr lvl="0" algn="ctr" defTabSz="577850">
              <a:lnSpc>
                <a:spcPct val="90000"/>
              </a:lnSpc>
              <a:spcBef>
                <a:spcPct val="0"/>
              </a:spcBef>
              <a:spcAft>
                <a:spcPct val="35000"/>
              </a:spcAft>
            </a:pPr>
            <a:r>
              <a:rPr lang="en-US" sz="1600" dirty="0"/>
              <a:t>Increased trade of animals and animal products</a:t>
            </a:r>
          </a:p>
          <a:p>
            <a:pPr lvl="0" algn="ctr" defTabSz="577850">
              <a:lnSpc>
                <a:spcPct val="90000"/>
              </a:lnSpc>
              <a:spcBef>
                <a:spcPct val="0"/>
              </a:spcBef>
              <a:spcAft>
                <a:spcPct val="35000"/>
              </a:spcAft>
            </a:pPr>
            <a:endParaRPr lang="en-US" sz="1600" dirty="0"/>
          </a:p>
          <a:p>
            <a:pPr lvl="0" algn="ctr" defTabSz="577850">
              <a:lnSpc>
                <a:spcPct val="90000"/>
              </a:lnSpc>
              <a:spcBef>
                <a:spcPct val="0"/>
              </a:spcBef>
              <a:spcAft>
                <a:spcPct val="35000"/>
              </a:spcAft>
            </a:pPr>
            <a:r>
              <a:rPr lang="en-US" sz="1600" dirty="0" err="1"/>
              <a:t>Periurban</a:t>
            </a:r>
            <a:r>
              <a:rPr lang="en-US" sz="1600" dirty="0"/>
              <a:t> livestock production</a:t>
            </a:r>
          </a:p>
          <a:p>
            <a:pPr lvl="0" algn="ctr" defTabSz="577850">
              <a:lnSpc>
                <a:spcPct val="90000"/>
              </a:lnSpc>
              <a:spcBef>
                <a:spcPct val="0"/>
              </a:spcBef>
              <a:spcAft>
                <a:spcPct val="35000"/>
              </a:spcAft>
            </a:pPr>
            <a:endParaRPr lang="en-US" sz="1600" dirty="0"/>
          </a:p>
          <a:p>
            <a:pPr lvl="0" algn="ctr" defTabSz="577850">
              <a:lnSpc>
                <a:spcPct val="90000"/>
              </a:lnSpc>
              <a:spcBef>
                <a:spcPct val="0"/>
              </a:spcBef>
              <a:spcAft>
                <a:spcPct val="35000"/>
              </a:spcAft>
            </a:pPr>
            <a:r>
              <a:rPr lang="en-US" sz="1600" dirty="0"/>
              <a:t>Live markets</a:t>
            </a:r>
          </a:p>
        </p:txBody>
      </p:sp>
      <p:pic>
        <p:nvPicPr>
          <p:cNvPr id="7"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81000" y="1524343"/>
            <a:ext cx="2002632" cy="161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856718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Oval 31"/>
          <p:cNvSpPr/>
          <p:nvPr/>
        </p:nvSpPr>
        <p:spPr>
          <a:xfrm>
            <a:off x="246888" y="152400"/>
            <a:ext cx="533400" cy="508000"/>
          </a:xfrm>
          <a:prstGeom prst="ellipse">
            <a:avLst/>
          </a:prstGeom>
          <a:solidFill>
            <a:schemeClr val="accent2">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Espace réservé du contenu 2"/>
          <p:cNvSpPr>
            <a:spLocks noGrp="1"/>
          </p:cNvSpPr>
          <p:nvPr>
            <p:ph idx="1"/>
          </p:nvPr>
        </p:nvSpPr>
        <p:spPr/>
        <p:txBody>
          <a:bodyPr>
            <a:normAutofit/>
          </a:bodyPr>
          <a:lstStyle/>
          <a:p>
            <a:pPr marL="514350" indent="-514350">
              <a:buAutoNum type="arabicPeriod"/>
            </a:pPr>
            <a:endParaRPr lang="en-US" noProof="0" dirty="0"/>
          </a:p>
          <a:p>
            <a:pPr marL="514350" indent="-514350">
              <a:buAutoNum type="arabicPeriod"/>
            </a:pPr>
            <a:endParaRPr lang="en-US" noProof="0" dirty="0"/>
          </a:p>
          <a:p>
            <a:pPr marL="0" indent="0">
              <a:buNone/>
            </a:pPr>
            <a:endParaRPr lang="en-US" noProof="0" dirty="0"/>
          </a:p>
        </p:txBody>
      </p:sp>
      <p:sp>
        <p:nvSpPr>
          <p:cNvPr id="2" name="Subtitle 1"/>
          <p:cNvSpPr>
            <a:spLocks noGrp="1"/>
          </p:cNvSpPr>
          <p:nvPr>
            <p:ph type="subTitle" idx="13"/>
          </p:nvPr>
        </p:nvSpPr>
        <p:spPr/>
        <p:txBody>
          <a:bodyPr/>
          <a:lstStyle/>
          <a:p>
            <a:r>
              <a:rPr lang="en-US" noProof="0" dirty="0"/>
              <a:t>Evolution stages of zoonotic diseases</a:t>
            </a:r>
          </a:p>
          <a:p>
            <a:endParaRPr lang="en-US" noProof="0" dirty="0"/>
          </a:p>
        </p:txBody>
      </p:sp>
      <p:sp>
        <p:nvSpPr>
          <p:cNvPr id="31" name="Title 16"/>
          <p:cNvSpPr>
            <a:spLocks noGrp="1"/>
          </p:cNvSpPr>
          <p:nvPr>
            <p:ph type="title"/>
          </p:nvPr>
        </p:nvSpPr>
        <p:spPr/>
        <p:txBody>
          <a:bodyPr>
            <a:normAutofit fontScale="90000"/>
          </a:bodyPr>
          <a:lstStyle/>
          <a:p>
            <a:r>
              <a:rPr lang="en-US" dirty="0"/>
              <a:t>2.	 One Health Issues</a:t>
            </a:r>
          </a:p>
        </p:txBody>
      </p:sp>
      <p:grpSp>
        <p:nvGrpSpPr>
          <p:cNvPr id="4" name="Groupe 3"/>
          <p:cNvGrpSpPr/>
          <p:nvPr/>
        </p:nvGrpSpPr>
        <p:grpSpPr>
          <a:xfrm>
            <a:off x="626937" y="1649801"/>
            <a:ext cx="8229600" cy="4181722"/>
            <a:chOff x="626937" y="1649801"/>
            <a:chExt cx="8229600" cy="4181722"/>
          </a:xfrm>
        </p:grpSpPr>
        <p:grpSp>
          <p:nvGrpSpPr>
            <p:cNvPr id="8" name="Groupe 7"/>
            <p:cNvGrpSpPr/>
            <p:nvPr/>
          </p:nvGrpSpPr>
          <p:grpSpPr>
            <a:xfrm>
              <a:off x="626937" y="1649801"/>
              <a:ext cx="8229600" cy="4181722"/>
              <a:chOff x="0" y="0"/>
              <a:chExt cx="6520394" cy="3163595"/>
            </a:xfrm>
          </p:grpSpPr>
          <p:pic>
            <p:nvPicPr>
              <p:cNvPr id="9" name="Image 8" descr="http://phylopic.org/assets/images/submissions/acf1cbec-f6ef-4a82-8ab5-be2f963b93f5.512.png"/>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100000"/>
                        </a14:imgEffect>
                      </a14:imgLayer>
                    </a14:imgProps>
                  </a:ext>
                  <a:ext uri="{28A0092B-C50C-407E-A947-70E740481C1C}">
                    <a14:useLocalDpi xmlns:a14="http://schemas.microsoft.com/office/drawing/2010/main" val="0"/>
                  </a:ext>
                </a:extLst>
              </a:blip>
              <a:srcRect/>
              <a:stretch>
                <a:fillRect/>
              </a:stretch>
            </p:blipFill>
            <p:spPr bwMode="auto">
              <a:xfrm>
                <a:off x="2788468" y="1050202"/>
                <a:ext cx="403225" cy="1083310"/>
              </a:xfrm>
              <a:prstGeom prst="rect">
                <a:avLst/>
              </a:prstGeom>
              <a:solidFill>
                <a:schemeClr val="bg1"/>
              </a:solidFill>
              <a:ln>
                <a:noFill/>
              </a:ln>
            </p:spPr>
          </p:pic>
          <p:grpSp>
            <p:nvGrpSpPr>
              <p:cNvPr id="10" name="Groupe 9"/>
              <p:cNvGrpSpPr/>
              <p:nvPr/>
            </p:nvGrpSpPr>
            <p:grpSpPr>
              <a:xfrm>
                <a:off x="0" y="597528"/>
                <a:ext cx="1344294" cy="1393825"/>
                <a:chOff x="0" y="0"/>
                <a:chExt cx="1344354" cy="1394268"/>
              </a:xfrm>
            </p:grpSpPr>
            <p:pic>
              <p:nvPicPr>
                <p:cNvPr id="23" name="Image 22" descr="http://phylopic.org/assets/images/submissions/cf522e02-35cc-44f5-841c-0e642987c2e4.512.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9851" y="1010093"/>
                  <a:ext cx="454025" cy="384175"/>
                </a:xfrm>
                <a:prstGeom prst="rect">
                  <a:avLst/>
                </a:prstGeom>
                <a:noFill/>
                <a:ln>
                  <a:noFill/>
                </a:ln>
              </p:spPr>
            </p:pic>
            <p:pic>
              <p:nvPicPr>
                <p:cNvPr id="24" name="Image 23" descr="http://phylopic.org/assets/images/submissions/18bfd2fc-f184-4c3a-b511-796aafcc70f6.512.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5060" y="669851"/>
                  <a:ext cx="637540" cy="387350"/>
                </a:xfrm>
                <a:prstGeom prst="rect">
                  <a:avLst/>
                </a:prstGeom>
                <a:noFill/>
                <a:ln>
                  <a:noFill/>
                </a:ln>
              </p:spPr>
            </p:pic>
            <p:pic>
              <p:nvPicPr>
                <p:cNvPr id="25" name="Image 24" descr="http://phylopic.org/assets/images/submissions/eedde61f-3402-4f7c-9350-49b74f5e1dba.256.png"/>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44279" y="478465"/>
                  <a:ext cx="600075" cy="574040"/>
                </a:xfrm>
                <a:prstGeom prst="rect">
                  <a:avLst/>
                </a:prstGeom>
                <a:noFill/>
                <a:ln>
                  <a:noFill/>
                </a:ln>
              </p:spPr>
            </p:pic>
            <p:grpSp>
              <p:nvGrpSpPr>
                <p:cNvPr id="26" name="Groupe 25"/>
                <p:cNvGrpSpPr/>
                <p:nvPr/>
              </p:nvGrpSpPr>
              <p:grpSpPr>
                <a:xfrm>
                  <a:off x="0" y="0"/>
                  <a:ext cx="627321" cy="574158"/>
                  <a:chOff x="0" y="0"/>
                  <a:chExt cx="627321" cy="574158"/>
                </a:xfrm>
                <a:solidFill>
                  <a:schemeClr val="accent2">
                    <a:lumMod val="20000"/>
                    <a:lumOff val="80000"/>
                  </a:schemeClr>
                </a:solidFill>
              </p:grpSpPr>
              <p:sp>
                <p:nvSpPr>
                  <p:cNvPr id="27" name="Flèche courbée vers la gauche 26"/>
                  <p:cNvSpPr/>
                  <p:nvPr/>
                </p:nvSpPr>
                <p:spPr>
                  <a:xfrm>
                    <a:off x="340242" y="21265"/>
                    <a:ext cx="287079" cy="552893"/>
                  </a:xfrm>
                  <a:prstGeom prst="curvedLef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28" name="Flèche courbée vers la gauche 27"/>
                  <p:cNvSpPr/>
                  <p:nvPr/>
                </p:nvSpPr>
                <p:spPr>
                  <a:xfrm rot="10800000">
                    <a:off x="0" y="0"/>
                    <a:ext cx="287020" cy="552450"/>
                  </a:xfrm>
                  <a:prstGeom prst="curvedLef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grpSp>
          </p:grpSp>
          <p:sp>
            <p:nvSpPr>
              <p:cNvPr id="12" name="Double flèche horizontale 11"/>
              <p:cNvSpPr/>
              <p:nvPr/>
            </p:nvSpPr>
            <p:spPr>
              <a:xfrm rot="19420913">
                <a:off x="3385996" y="887239"/>
                <a:ext cx="984673" cy="267628"/>
              </a:xfrm>
              <a:prstGeom prst="leftRightArrow">
                <a:avLst>
                  <a:gd name="adj1" fmla="val 23673"/>
                  <a:gd name="adj2" fmla="val 39469"/>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pic>
            <p:nvPicPr>
              <p:cNvPr id="13" name="Image 12" descr="http://phylopic.org/assets/images/submissions/acf1cbec-f6ef-4a82-8ab5-be2f963b93f5.512.png"/>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100000"/>
                        </a14:imgEffect>
                      </a14:imgLayer>
                    </a14:imgProps>
                  </a:ext>
                  <a:ext uri="{28A0092B-C50C-407E-A947-70E740481C1C}">
                    <a14:useLocalDpi xmlns:a14="http://schemas.microsoft.com/office/drawing/2010/main" val="0"/>
                  </a:ext>
                </a:extLst>
              </a:blip>
              <a:srcRect/>
              <a:stretch>
                <a:fillRect/>
              </a:stretch>
            </p:blipFill>
            <p:spPr bwMode="auto">
              <a:xfrm>
                <a:off x="4517680" y="226336"/>
                <a:ext cx="403225" cy="1083310"/>
              </a:xfrm>
              <a:prstGeom prst="rect">
                <a:avLst/>
              </a:prstGeom>
              <a:noFill/>
              <a:ln>
                <a:noFill/>
              </a:ln>
            </p:spPr>
          </p:pic>
          <p:pic>
            <p:nvPicPr>
              <p:cNvPr id="14" name="Image 13" descr="http://phylopic.org/assets/images/submissions/acf1cbec-f6ef-4a82-8ab5-be2f963b93f5.512.png"/>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100000"/>
                        </a14:imgEffect>
                      </a14:imgLayer>
                    </a14:imgProps>
                  </a:ext>
                  <a:ext uri="{28A0092B-C50C-407E-A947-70E740481C1C}">
                    <a14:useLocalDpi xmlns:a14="http://schemas.microsoft.com/office/drawing/2010/main" val="0"/>
                  </a:ext>
                </a:extLst>
              </a:blip>
              <a:srcRect/>
              <a:stretch>
                <a:fillRect/>
              </a:stretch>
            </p:blipFill>
            <p:spPr bwMode="auto">
              <a:xfrm>
                <a:off x="4490519" y="1783532"/>
                <a:ext cx="403225" cy="1083310"/>
              </a:xfrm>
              <a:prstGeom prst="rect">
                <a:avLst/>
              </a:prstGeom>
              <a:noFill/>
              <a:ln>
                <a:noFill/>
              </a:ln>
            </p:spPr>
          </p:pic>
          <p:sp>
            <p:nvSpPr>
              <p:cNvPr id="15" name="Double flèche horizontale 14"/>
              <p:cNvSpPr/>
              <p:nvPr/>
            </p:nvSpPr>
            <p:spPr>
              <a:xfrm rot="1822020">
                <a:off x="3385996" y="1954687"/>
                <a:ext cx="984673" cy="267628"/>
              </a:xfrm>
              <a:prstGeom prst="leftRightArrow">
                <a:avLst>
                  <a:gd name="adj1" fmla="val 23673"/>
                  <a:gd name="adj2" fmla="val 39469"/>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16" name="Flèche courbée vers la gauche 15"/>
              <p:cNvSpPr/>
              <p:nvPr/>
            </p:nvSpPr>
            <p:spPr>
              <a:xfrm>
                <a:off x="5368705" y="1186004"/>
                <a:ext cx="287020" cy="552450"/>
              </a:xfrm>
              <a:prstGeom prst="curvedLeftArrow">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17" name="Flèche courbée vers la gauche 16"/>
              <p:cNvSpPr/>
              <p:nvPr/>
            </p:nvSpPr>
            <p:spPr>
              <a:xfrm rot="10800000">
                <a:off x="5024674" y="1167897"/>
                <a:ext cx="287007" cy="552274"/>
              </a:xfrm>
              <a:prstGeom prst="curvedLeftArrow">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18" name="Zone de texte 2"/>
              <p:cNvSpPr txBox="1">
                <a:spLocks noChangeArrowheads="1"/>
              </p:cNvSpPr>
              <p:nvPr/>
            </p:nvSpPr>
            <p:spPr bwMode="auto">
              <a:xfrm>
                <a:off x="36214" y="0"/>
                <a:ext cx="1616075" cy="541020"/>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ctr">
                  <a:spcAft>
                    <a:spcPts val="0"/>
                  </a:spcAft>
                </a:pPr>
                <a:r>
                  <a:rPr lang="en-US" sz="1400" b="1" dirty="0">
                    <a:effectLst/>
                    <a:latin typeface="Calibri Light" panose="020F0302020204030204" pitchFamily="34" charset="0"/>
                    <a:ea typeface="SimSun" panose="02010600030101010101" pitchFamily="2" charset="-122"/>
                    <a:cs typeface="Times New Roman" panose="02020603050405020304" pitchFamily="18" charset="0"/>
                  </a:rPr>
                  <a:t>Stage 1</a:t>
                </a:r>
                <a:r>
                  <a:rPr lang="en-US" sz="1400" dirty="0">
                    <a:effectLst/>
                    <a:latin typeface="Calibri Light" panose="020F0302020204030204" pitchFamily="34" charset="0"/>
                    <a:ea typeface="SimSun" panose="02010600030101010101" pitchFamily="2" charset="-122"/>
                    <a:cs typeface="Times New Roman" panose="02020603050405020304" pitchFamily="18" charset="0"/>
                  </a:rPr>
                  <a:t>: animal pathogen exclusively</a:t>
                </a:r>
                <a:endParaRPr lang="fr-FR" sz="1400" dirty="0">
                  <a:effectLst/>
                  <a:latin typeface="Calibri Light" panose="020F0302020204030204" pitchFamily="34" charset="0"/>
                  <a:ea typeface="SimSun" panose="02010600030101010101" pitchFamily="2" charset="-122"/>
                  <a:cs typeface="Times New Roman" panose="02020603050405020304" pitchFamily="18" charset="0"/>
                </a:endParaRPr>
              </a:p>
              <a:p>
                <a:pPr algn="ctr">
                  <a:spcAft>
                    <a:spcPts val="0"/>
                  </a:spcAft>
                </a:pPr>
                <a:r>
                  <a:rPr lang="en-US" sz="1400" i="1" dirty="0">
                    <a:effectLst/>
                    <a:latin typeface="Calibri Light" panose="020F0302020204030204" pitchFamily="34" charset="0"/>
                    <a:ea typeface="SimSun" panose="02010600030101010101" pitchFamily="2" charset="-122"/>
                    <a:cs typeface="Times New Roman" panose="02020603050405020304" pitchFamily="18" charset="0"/>
                  </a:rPr>
                  <a:t>No human cases</a:t>
                </a:r>
                <a:endParaRPr lang="fr-FR" sz="1400" dirty="0">
                  <a:effectLst/>
                  <a:latin typeface="Calibri Light" panose="020F0302020204030204" pitchFamily="34" charset="0"/>
                  <a:ea typeface="SimSun" panose="02010600030101010101" pitchFamily="2" charset="-122"/>
                  <a:cs typeface="Times New Roman" panose="02020603050405020304" pitchFamily="18" charset="0"/>
                </a:endParaRPr>
              </a:p>
            </p:txBody>
          </p:sp>
          <p:sp>
            <p:nvSpPr>
              <p:cNvPr id="19" name="Zone de texte 2"/>
              <p:cNvSpPr txBox="1">
                <a:spLocks noChangeArrowheads="1"/>
              </p:cNvSpPr>
              <p:nvPr/>
            </p:nvSpPr>
            <p:spPr bwMode="auto">
              <a:xfrm>
                <a:off x="1321806" y="1783532"/>
                <a:ext cx="1360805" cy="701675"/>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ctr">
                  <a:spcAft>
                    <a:spcPts val="0"/>
                  </a:spcAft>
                </a:pPr>
                <a:r>
                  <a:rPr lang="en-US" sz="1400" b="1">
                    <a:effectLst/>
                    <a:latin typeface="Calibri Light" panose="020F0302020204030204" pitchFamily="34" charset="0"/>
                    <a:ea typeface="SimSun" panose="02010600030101010101" pitchFamily="2" charset="-122"/>
                    <a:cs typeface="Times New Roman" panose="02020603050405020304" pitchFamily="18" charset="0"/>
                  </a:rPr>
                  <a:t>Stage 2</a:t>
                </a:r>
                <a:r>
                  <a:rPr lang="en-US" sz="1400">
                    <a:effectLst/>
                    <a:latin typeface="Calibri Light" panose="020F0302020204030204" pitchFamily="34" charset="0"/>
                    <a:ea typeface="SimSun" panose="02010600030101010101" pitchFamily="2" charset="-122"/>
                    <a:cs typeface="Times New Roman" panose="02020603050405020304" pitchFamily="18" charset="0"/>
                  </a:rPr>
                  <a:t>: primary infection</a:t>
                </a:r>
                <a:endParaRPr lang="fr-FR" sz="1400">
                  <a:effectLst/>
                  <a:latin typeface="Calibri Light" panose="020F0302020204030204" pitchFamily="34" charset="0"/>
                  <a:ea typeface="SimSun" panose="02010600030101010101" pitchFamily="2" charset="-122"/>
                  <a:cs typeface="Times New Roman" panose="02020603050405020304" pitchFamily="18" charset="0"/>
                </a:endParaRPr>
              </a:p>
              <a:p>
                <a:pPr algn="ctr">
                  <a:spcAft>
                    <a:spcPts val="0"/>
                  </a:spcAft>
                </a:pPr>
                <a:r>
                  <a:rPr lang="en-US" sz="1400" i="1">
                    <a:effectLst/>
                    <a:latin typeface="Calibri Light" panose="020F0302020204030204" pitchFamily="34" charset="0"/>
                    <a:ea typeface="SimSun" panose="02010600030101010101" pitchFamily="2" charset="-122"/>
                    <a:cs typeface="Times New Roman" panose="02020603050405020304" pitchFamily="18" charset="0"/>
                  </a:rPr>
                  <a:t>A – H transmission only</a:t>
                </a:r>
                <a:endParaRPr lang="fr-FR" sz="1400">
                  <a:effectLst/>
                  <a:latin typeface="Calibri Light" panose="020F0302020204030204" pitchFamily="34" charset="0"/>
                  <a:ea typeface="SimSun" panose="02010600030101010101" pitchFamily="2" charset="-122"/>
                  <a:cs typeface="Times New Roman" panose="02020603050405020304" pitchFamily="18" charset="0"/>
                </a:endParaRPr>
              </a:p>
            </p:txBody>
          </p:sp>
          <p:sp>
            <p:nvSpPr>
              <p:cNvPr id="20" name="Zone de texte 2"/>
              <p:cNvSpPr txBox="1">
                <a:spLocks noChangeArrowheads="1"/>
              </p:cNvSpPr>
              <p:nvPr/>
            </p:nvSpPr>
            <p:spPr bwMode="auto">
              <a:xfrm>
                <a:off x="2544024" y="72427"/>
                <a:ext cx="1732915" cy="610518"/>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ctr">
                  <a:spcAft>
                    <a:spcPts val="0"/>
                  </a:spcAft>
                </a:pPr>
                <a:r>
                  <a:rPr lang="en-US" sz="1400" b="1" dirty="0">
                    <a:effectLst/>
                    <a:latin typeface="Calibri Light" panose="020F0302020204030204" pitchFamily="34" charset="0"/>
                    <a:ea typeface="SimSun" panose="02010600030101010101" pitchFamily="2" charset="-122"/>
                    <a:cs typeface="Times New Roman" panose="02020603050405020304" pitchFamily="18" charset="0"/>
                  </a:rPr>
                  <a:t>Stage 3</a:t>
                </a:r>
                <a:r>
                  <a:rPr lang="en-US" sz="1400" dirty="0">
                    <a:effectLst/>
                    <a:latin typeface="Calibri Light" panose="020F0302020204030204" pitchFamily="34" charset="0"/>
                    <a:ea typeface="SimSun" panose="02010600030101010101" pitchFamily="2" charset="-122"/>
                    <a:cs typeface="Times New Roman" panose="02020603050405020304" pitchFamily="18" charset="0"/>
                  </a:rPr>
                  <a:t>: limited outbreak</a:t>
                </a:r>
                <a:endParaRPr lang="fr-FR" sz="1400" dirty="0">
                  <a:effectLst/>
                  <a:latin typeface="Calibri Light" panose="020F0302020204030204" pitchFamily="34" charset="0"/>
                  <a:ea typeface="SimSun" panose="02010600030101010101" pitchFamily="2" charset="-122"/>
                  <a:cs typeface="Times New Roman" panose="02020603050405020304" pitchFamily="18" charset="0"/>
                </a:endParaRPr>
              </a:p>
              <a:p>
                <a:pPr algn="ctr">
                  <a:spcAft>
                    <a:spcPts val="0"/>
                  </a:spcAft>
                </a:pPr>
                <a:r>
                  <a:rPr lang="en-US" sz="1400" i="1" dirty="0">
                    <a:effectLst/>
                    <a:latin typeface="Calibri Light" panose="020F0302020204030204" pitchFamily="34" charset="0"/>
                    <a:ea typeface="SimSun" panose="02010600030101010101" pitchFamily="2" charset="-122"/>
                    <a:cs typeface="Times New Roman" panose="02020603050405020304" pitchFamily="18" charset="0"/>
                  </a:rPr>
                  <a:t>A – H and limited H-H transmission</a:t>
                </a:r>
                <a:endParaRPr lang="fr-FR" sz="1400" dirty="0">
                  <a:effectLst/>
                  <a:latin typeface="Calibri Light" panose="020F0302020204030204" pitchFamily="34" charset="0"/>
                  <a:ea typeface="SimSun" panose="02010600030101010101" pitchFamily="2" charset="-122"/>
                  <a:cs typeface="Times New Roman" panose="02020603050405020304" pitchFamily="18" charset="0"/>
                </a:endParaRPr>
              </a:p>
            </p:txBody>
          </p:sp>
          <p:sp>
            <p:nvSpPr>
              <p:cNvPr id="21" name="Zone de texte 2"/>
              <p:cNvSpPr txBox="1">
                <a:spLocks noChangeArrowheads="1"/>
              </p:cNvSpPr>
              <p:nvPr/>
            </p:nvSpPr>
            <p:spPr bwMode="auto">
              <a:xfrm>
                <a:off x="2743200" y="2553077"/>
                <a:ext cx="1732915" cy="610518"/>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ctr">
                  <a:spcAft>
                    <a:spcPts val="0"/>
                  </a:spcAft>
                </a:pPr>
                <a:r>
                  <a:rPr lang="en-US" sz="1400" b="1">
                    <a:effectLst/>
                    <a:latin typeface="Calibri Light" panose="020F0302020204030204" pitchFamily="34" charset="0"/>
                    <a:ea typeface="SimSun" panose="02010600030101010101" pitchFamily="2" charset="-122"/>
                    <a:cs typeface="Times New Roman" panose="02020603050405020304" pitchFamily="18" charset="0"/>
                  </a:rPr>
                  <a:t>Stage 4</a:t>
                </a:r>
                <a:r>
                  <a:rPr lang="en-US" sz="1400">
                    <a:effectLst/>
                    <a:latin typeface="Calibri Light" panose="020F0302020204030204" pitchFamily="34" charset="0"/>
                    <a:ea typeface="SimSun" panose="02010600030101010101" pitchFamily="2" charset="-122"/>
                    <a:cs typeface="Times New Roman" panose="02020603050405020304" pitchFamily="18" charset="0"/>
                  </a:rPr>
                  <a:t>: long outbreak</a:t>
                </a:r>
                <a:endParaRPr lang="fr-FR" sz="1400">
                  <a:effectLst/>
                  <a:latin typeface="Calibri Light" panose="020F0302020204030204" pitchFamily="34" charset="0"/>
                  <a:ea typeface="SimSun" panose="02010600030101010101" pitchFamily="2" charset="-122"/>
                  <a:cs typeface="Times New Roman" panose="02020603050405020304" pitchFamily="18" charset="0"/>
                </a:endParaRPr>
              </a:p>
              <a:p>
                <a:pPr algn="ctr">
                  <a:spcAft>
                    <a:spcPts val="0"/>
                  </a:spcAft>
                </a:pPr>
                <a:r>
                  <a:rPr lang="en-US" sz="1400" i="1">
                    <a:effectLst/>
                    <a:latin typeface="Calibri Light" panose="020F0302020204030204" pitchFamily="34" charset="0"/>
                    <a:ea typeface="SimSun" panose="02010600030101010101" pitchFamily="2" charset="-122"/>
                    <a:cs typeface="Times New Roman" panose="02020603050405020304" pitchFamily="18" charset="0"/>
                  </a:rPr>
                  <a:t>A – H and sustained H-H transmission</a:t>
                </a:r>
                <a:endParaRPr lang="fr-FR" sz="1400">
                  <a:effectLst/>
                  <a:latin typeface="Calibri Light" panose="020F0302020204030204" pitchFamily="34" charset="0"/>
                  <a:ea typeface="SimSun" panose="02010600030101010101" pitchFamily="2" charset="-122"/>
                  <a:cs typeface="Times New Roman" panose="02020603050405020304" pitchFamily="18" charset="0"/>
                </a:endParaRPr>
              </a:p>
            </p:txBody>
          </p:sp>
          <p:sp>
            <p:nvSpPr>
              <p:cNvPr id="22" name="Zone de texte 2"/>
              <p:cNvSpPr txBox="1">
                <a:spLocks noChangeArrowheads="1"/>
              </p:cNvSpPr>
              <p:nvPr/>
            </p:nvSpPr>
            <p:spPr bwMode="auto">
              <a:xfrm>
                <a:off x="5287224" y="1801639"/>
                <a:ext cx="1233170" cy="966653"/>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ctr">
                  <a:spcAft>
                    <a:spcPts val="0"/>
                  </a:spcAft>
                </a:pPr>
                <a:r>
                  <a:rPr lang="en-US" sz="1400" b="1" dirty="0">
                    <a:effectLst/>
                    <a:latin typeface="Calibri Light" panose="020F0302020204030204" pitchFamily="34" charset="0"/>
                    <a:ea typeface="SimSun" panose="02010600030101010101" pitchFamily="2" charset="-122"/>
                    <a:cs typeface="Times New Roman" panose="02020603050405020304" pitchFamily="18" charset="0"/>
                  </a:rPr>
                  <a:t>Stage 5</a:t>
                </a:r>
                <a:r>
                  <a:rPr lang="en-US" sz="1400" dirty="0">
                    <a:effectLst/>
                    <a:latin typeface="Calibri Light" panose="020F0302020204030204" pitchFamily="34" charset="0"/>
                    <a:ea typeface="SimSun" panose="02010600030101010101" pitchFamily="2" charset="-122"/>
                    <a:cs typeface="Times New Roman" panose="02020603050405020304" pitchFamily="18" charset="0"/>
                  </a:rPr>
                  <a:t>: human pathogen exclusively</a:t>
                </a:r>
                <a:endParaRPr lang="fr-FR" sz="1400" dirty="0">
                  <a:effectLst/>
                  <a:latin typeface="Calibri Light" panose="020F0302020204030204" pitchFamily="34" charset="0"/>
                  <a:ea typeface="SimSun" panose="02010600030101010101" pitchFamily="2" charset="-122"/>
                  <a:cs typeface="Times New Roman" panose="02020603050405020304" pitchFamily="18" charset="0"/>
                </a:endParaRPr>
              </a:p>
              <a:p>
                <a:pPr algn="ctr">
                  <a:spcAft>
                    <a:spcPts val="0"/>
                  </a:spcAft>
                </a:pPr>
                <a:r>
                  <a:rPr lang="en-US" sz="1400" i="1" dirty="0">
                    <a:effectLst/>
                    <a:latin typeface="Calibri Light" panose="020F0302020204030204" pitchFamily="34" charset="0"/>
                    <a:ea typeface="SimSun" panose="02010600030101010101" pitchFamily="2" charset="-122"/>
                    <a:cs typeface="Times New Roman" panose="02020603050405020304" pitchFamily="18" charset="0"/>
                  </a:rPr>
                  <a:t>Sustained H-H transmission</a:t>
                </a:r>
                <a:endParaRPr lang="fr-FR" sz="1400" dirty="0">
                  <a:effectLst/>
                  <a:latin typeface="Calibri Light" panose="020F0302020204030204" pitchFamily="34" charset="0"/>
                  <a:ea typeface="SimSun" panose="02010600030101010101" pitchFamily="2" charset="-122"/>
                  <a:cs typeface="Times New Roman" panose="02020603050405020304" pitchFamily="18" charset="0"/>
                </a:endParaRPr>
              </a:p>
            </p:txBody>
          </p:sp>
        </p:grpSp>
        <p:sp>
          <p:nvSpPr>
            <p:cNvPr id="29" name="Double flèche horizontale 28"/>
            <p:cNvSpPr/>
            <p:nvPr/>
          </p:nvSpPr>
          <p:spPr>
            <a:xfrm>
              <a:off x="2554017" y="3388231"/>
              <a:ext cx="1242788" cy="353758"/>
            </a:xfrm>
            <a:prstGeom prst="leftRightArrow">
              <a:avLst>
                <a:gd name="adj1" fmla="val 23673"/>
                <a:gd name="adj2" fmla="val 39469"/>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dirty="0"/>
            </a:p>
          </p:txBody>
        </p:sp>
      </p:grpSp>
    </p:spTree>
    <p:extLst>
      <p:ext uri="{BB962C8B-B14F-4D97-AF65-F5344CB8AC3E}">
        <p14:creationId xmlns:p14="http://schemas.microsoft.com/office/powerpoint/2010/main" val="3927123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Oval 33"/>
          <p:cNvSpPr/>
          <p:nvPr/>
        </p:nvSpPr>
        <p:spPr>
          <a:xfrm>
            <a:off x="246888" y="152400"/>
            <a:ext cx="533400" cy="508000"/>
          </a:xfrm>
          <a:prstGeom prst="ellipse">
            <a:avLst/>
          </a:prstGeom>
          <a:solidFill>
            <a:schemeClr val="accent2">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Espace réservé du contenu 2"/>
          <p:cNvSpPr>
            <a:spLocks noGrp="1"/>
          </p:cNvSpPr>
          <p:nvPr>
            <p:ph idx="1"/>
          </p:nvPr>
        </p:nvSpPr>
        <p:spPr/>
        <p:txBody>
          <a:bodyPr>
            <a:normAutofit/>
          </a:bodyPr>
          <a:lstStyle/>
          <a:p>
            <a:pPr marL="514350" indent="-514350">
              <a:buAutoNum type="arabicPeriod"/>
            </a:pPr>
            <a:endParaRPr lang="en-US" noProof="0" dirty="0"/>
          </a:p>
          <a:p>
            <a:pPr marL="514350" indent="-514350">
              <a:buAutoNum type="arabicPeriod"/>
            </a:pPr>
            <a:endParaRPr lang="en-US" noProof="0" dirty="0"/>
          </a:p>
          <a:p>
            <a:pPr marL="0" indent="0">
              <a:buNone/>
            </a:pPr>
            <a:endParaRPr lang="en-US" noProof="0" dirty="0"/>
          </a:p>
        </p:txBody>
      </p:sp>
      <p:sp>
        <p:nvSpPr>
          <p:cNvPr id="29" name="Subtitle 1"/>
          <p:cNvSpPr>
            <a:spLocks noGrp="1"/>
          </p:cNvSpPr>
          <p:nvPr>
            <p:ph type="subTitle" idx="13"/>
          </p:nvPr>
        </p:nvSpPr>
        <p:spPr/>
        <p:txBody>
          <a:bodyPr/>
          <a:lstStyle/>
          <a:p>
            <a:r>
              <a:rPr lang="en-US" noProof="0" dirty="0"/>
              <a:t>Evolution stages of </a:t>
            </a:r>
            <a:r>
              <a:rPr lang="en-US" dirty="0"/>
              <a:t>zoonotic diseases</a:t>
            </a:r>
            <a:endParaRPr lang="en-US" noProof="0" dirty="0"/>
          </a:p>
          <a:p>
            <a:endParaRPr lang="en-US" noProof="0" dirty="0"/>
          </a:p>
        </p:txBody>
      </p:sp>
      <p:sp>
        <p:nvSpPr>
          <p:cNvPr id="33" name="Title 16"/>
          <p:cNvSpPr>
            <a:spLocks noGrp="1"/>
          </p:cNvSpPr>
          <p:nvPr>
            <p:ph type="title"/>
          </p:nvPr>
        </p:nvSpPr>
        <p:spPr/>
        <p:txBody>
          <a:bodyPr>
            <a:normAutofit fontScale="90000"/>
          </a:bodyPr>
          <a:lstStyle/>
          <a:p>
            <a:r>
              <a:rPr lang="en-US" dirty="0"/>
              <a:t>2.	 One Health Issues</a:t>
            </a:r>
          </a:p>
        </p:txBody>
      </p:sp>
      <p:grpSp>
        <p:nvGrpSpPr>
          <p:cNvPr id="8" name="Groupe 7"/>
          <p:cNvGrpSpPr/>
          <p:nvPr/>
        </p:nvGrpSpPr>
        <p:grpSpPr>
          <a:xfrm>
            <a:off x="626937" y="1649801"/>
            <a:ext cx="8229600" cy="4181722"/>
            <a:chOff x="0" y="0"/>
            <a:chExt cx="6520394" cy="3163595"/>
          </a:xfrm>
        </p:grpSpPr>
        <p:grpSp>
          <p:nvGrpSpPr>
            <p:cNvPr id="10" name="Groupe 9"/>
            <p:cNvGrpSpPr/>
            <p:nvPr/>
          </p:nvGrpSpPr>
          <p:grpSpPr>
            <a:xfrm>
              <a:off x="0" y="597528"/>
              <a:ext cx="1344294" cy="1393825"/>
              <a:chOff x="0" y="0"/>
              <a:chExt cx="1344354" cy="1394268"/>
            </a:xfrm>
          </p:grpSpPr>
          <p:pic>
            <p:nvPicPr>
              <p:cNvPr id="23" name="Image 22" descr="http://phylopic.org/assets/images/submissions/cf522e02-35cc-44f5-841c-0e642987c2e4.512.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9851" y="1010093"/>
                <a:ext cx="454025" cy="384175"/>
              </a:xfrm>
              <a:prstGeom prst="rect">
                <a:avLst/>
              </a:prstGeom>
              <a:noFill/>
              <a:ln>
                <a:noFill/>
              </a:ln>
            </p:spPr>
          </p:pic>
          <p:pic>
            <p:nvPicPr>
              <p:cNvPr id="24" name="Image 23" descr="http://phylopic.org/assets/images/submissions/18bfd2fc-f184-4c3a-b511-796aafcc70f6.512.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060" y="669851"/>
                <a:ext cx="637540" cy="387350"/>
              </a:xfrm>
              <a:prstGeom prst="rect">
                <a:avLst/>
              </a:prstGeom>
              <a:noFill/>
              <a:ln>
                <a:noFill/>
              </a:ln>
            </p:spPr>
          </p:pic>
          <p:pic>
            <p:nvPicPr>
              <p:cNvPr id="25" name="Image 24" descr="http://phylopic.org/assets/images/submissions/eedde61f-3402-4f7c-9350-49b74f5e1dba.256.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4279" y="478465"/>
                <a:ext cx="600075" cy="574040"/>
              </a:xfrm>
              <a:prstGeom prst="rect">
                <a:avLst/>
              </a:prstGeom>
              <a:noFill/>
              <a:ln>
                <a:noFill/>
              </a:ln>
            </p:spPr>
          </p:pic>
          <p:grpSp>
            <p:nvGrpSpPr>
              <p:cNvPr id="26" name="Groupe 25"/>
              <p:cNvGrpSpPr/>
              <p:nvPr/>
            </p:nvGrpSpPr>
            <p:grpSpPr>
              <a:xfrm>
                <a:off x="0" y="0"/>
                <a:ext cx="627321" cy="574158"/>
                <a:chOff x="0" y="0"/>
                <a:chExt cx="627321" cy="574158"/>
              </a:xfrm>
              <a:solidFill>
                <a:schemeClr val="accent2">
                  <a:lumMod val="20000"/>
                  <a:lumOff val="80000"/>
                </a:schemeClr>
              </a:solidFill>
            </p:grpSpPr>
            <p:sp>
              <p:nvSpPr>
                <p:cNvPr id="27" name="Flèche courbée vers la gauche 26"/>
                <p:cNvSpPr/>
                <p:nvPr/>
              </p:nvSpPr>
              <p:spPr>
                <a:xfrm>
                  <a:off x="340242" y="21265"/>
                  <a:ext cx="287079" cy="552893"/>
                </a:xfrm>
                <a:prstGeom prst="curvedLef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28" name="Flèche courbée vers la gauche 27"/>
                <p:cNvSpPr/>
                <p:nvPr/>
              </p:nvSpPr>
              <p:spPr>
                <a:xfrm rot="10800000">
                  <a:off x="0" y="0"/>
                  <a:ext cx="287020" cy="552450"/>
                </a:xfrm>
                <a:prstGeom prst="curvedLef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grpSp>
        </p:grpSp>
        <p:sp>
          <p:nvSpPr>
            <p:cNvPr id="12" name="Double flèche horizontale 11"/>
            <p:cNvSpPr/>
            <p:nvPr/>
          </p:nvSpPr>
          <p:spPr>
            <a:xfrm rot="19420913">
              <a:off x="3385996" y="887239"/>
              <a:ext cx="984673" cy="267628"/>
            </a:xfrm>
            <a:prstGeom prst="leftRightArrow">
              <a:avLst>
                <a:gd name="adj1" fmla="val 23673"/>
                <a:gd name="adj2" fmla="val 39469"/>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pic>
          <p:nvPicPr>
            <p:cNvPr id="13" name="Image 12" descr="http://phylopic.org/assets/images/submissions/acf1cbec-f6ef-4a82-8ab5-be2f963b93f5.512.png"/>
            <p:cNvPicPr>
              <a:picLocks noChangeAspect="1"/>
            </p:cNvPicPr>
            <p:nvPr/>
          </p:nvPicPr>
          <p:blipFill>
            <a:blip r:embed="rId6" cstate="print">
              <a:extLst>
                <a:ext uri="{BEBA8EAE-BF5A-486C-A8C5-ECC9F3942E4B}">
                  <a14:imgProps xmlns:a14="http://schemas.microsoft.com/office/drawing/2010/main">
                    <a14:imgLayer r:embed="rId7">
                      <a14:imgEffect>
                        <a14:brightnessContrast contrast="-100000"/>
                      </a14:imgEffect>
                    </a14:imgLayer>
                  </a14:imgProps>
                </a:ext>
                <a:ext uri="{28A0092B-C50C-407E-A947-70E740481C1C}">
                  <a14:useLocalDpi xmlns:a14="http://schemas.microsoft.com/office/drawing/2010/main" val="0"/>
                </a:ext>
              </a:extLst>
            </a:blip>
            <a:srcRect/>
            <a:stretch>
              <a:fillRect/>
            </a:stretch>
          </p:blipFill>
          <p:spPr bwMode="auto">
            <a:xfrm>
              <a:off x="4517680" y="226336"/>
              <a:ext cx="403225" cy="1083310"/>
            </a:xfrm>
            <a:prstGeom prst="rect">
              <a:avLst/>
            </a:prstGeom>
            <a:noFill/>
            <a:ln>
              <a:noFill/>
            </a:ln>
          </p:spPr>
        </p:pic>
        <p:pic>
          <p:nvPicPr>
            <p:cNvPr id="14" name="Image 13" descr="http://phylopic.org/assets/images/submissions/acf1cbec-f6ef-4a82-8ab5-be2f963b93f5.512.png"/>
            <p:cNvPicPr>
              <a:picLocks noChangeAspect="1"/>
            </p:cNvPicPr>
            <p:nvPr/>
          </p:nvPicPr>
          <p:blipFill>
            <a:blip r:embed="rId6" cstate="print">
              <a:extLst>
                <a:ext uri="{BEBA8EAE-BF5A-486C-A8C5-ECC9F3942E4B}">
                  <a14:imgProps xmlns:a14="http://schemas.microsoft.com/office/drawing/2010/main">
                    <a14:imgLayer r:embed="rId7">
                      <a14:imgEffect>
                        <a14:brightnessContrast contrast="-100000"/>
                      </a14:imgEffect>
                    </a14:imgLayer>
                  </a14:imgProps>
                </a:ext>
                <a:ext uri="{28A0092B-C50C-407E-A947-70E740481C1C}">
                  <a14:useLocalDpi xmlns:a14="http://schemas.microsoft.com/office/drawing/2010/main" val="0"/>
                </a:ext>
              </a:extLst>
            </a:blip>
            <a:srcRect/>
            <a:stretch>
              <a:fillRect/>
            </a:stretch>
          </p:blipFill>
          <p:spPr bwMode="auto">
            <a:xfrm>
              <a:off x="4490519" y="1783532"/>
              <a:ext cx="403225" cy="1083310"/>
            </a:xfrm>
            <a:prstGeom prst="rect">
              <a:avLst/>
            </a:prstGeom>
            <a:noFill/>
            <a:ln>
              <a:noFill/>
            </a:ln>
          </p:spPr>
        </p:pic>
        <p:sp>
          <p:nvSpPr>
            <p:cNvPr id="15" name="Double flèche horizontale 14"/>
            <p:cNvSpPr/>
            <p:nvPr/>
          </p:nvSpPr>
          <p:spPr>
            <a:xfrm rot="1822020">
              <a:off x="3385996" y="1954687"/>
              <a:ext cx="984673" cy="267628"/>
            </a:xfrm>
            <a:prstGeom prst="leftRightArrow">
              <a:avLst>
                <a:gd name="adj1" fmla="val 23673"/>
                <a:gd name="adj2" fmla="val 39469"/>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16" name="Flèche courbée vers la gauche 15"/>
            <p:cNvSpPr/>
            <p:nvPr/>
          </p:nvSpPr>
          <p:spPr>
            <a:xfrm>
              <a:off x="5368705" y="1186004"/>
              <a:ext cx="287020" cy="552450"/>
            </a:xfrm>
            <a:prstGeom prst="curvedLeftArrow">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17" name="Flèche courbée vers la gauche 16"/>
            <p:cNvSpPr/>
            <p:nvPr/>
          </p:nvSpPr>
          <p:spPr>
            <a:xfrm rot="10800000">
              <a:off x="5024674" y="1167897"/>
              <a:ext cx="287007" cy="552274"/>
            </a:xfrm>
            <a:prstGeom prst="curvedLeftArrow">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18" name="Zone de texte 2"/>
            <p:cNvSpPr txBox="1">
              <a:spLocks noChangeArrowheads="1"/>
            </p:cNvSpPr>
            <p:nvPr/>
          </p:nvSpPr>
          <p:spPr bwMode="auto">
            <a:xfrm>
              <a:off x="36214" y="0"/>
              <a:ext cx="1616075" cy="541020"/>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ctr">
                <a:spcAft>
                  <a:spcPts val="0"/>
                </a:spcAft>
              </a:pPr>
              <a:r>
                <a:rPr lang="en-US" sz="1400" b="1" dirty="0">
                  <a:effectLst/>
                  <a:latin typeface="Calibri Light" panose="020F0302020204030204" pitchFamily="34" charset="0"/>
                  <a:ea typeface="SimSun" panose="02010600030101010101" pitchFamily="2" charset="-122"/>
                  <a:cs typeface="Times New Roman" panose="02020603050405020304" pitchFamily="18" charset="0"/>
                </a:rPr>
                <a:t>Stage 1</a:t>
              </a:r>
              <a:r>
                <a:rPr lang="en-US" sz="1400" dirty="0">
                  <a:effectLst/>
                  <a:latin typeface="Calibri Light" panose="020F0302020204030204" pitchFamily="34" charset="0"/>
                  <a:ea typeface="SimSun" panose="02010600030101010101" pitchFamily="2" charset="-122"/>
                  <a:cs typeface="Times New Roman" panose="02020603050405020304" pitchFamily="18" charset="0"/>
                </a:rPr>
                <a:t>: animal pathogen exclusively</a:t>
              </a:r>
              <a:endParaRPr lang="fr-FR" sz="1400" dirty="0">
                <a:effectLst/>
                <a:latin typeface="Calibri Light" panose="020F0302020204030204" pitchFamily="34" charset="0"/>
                <a:ea typeface="SimSun" panose="02010600030101010101" pitchFamily="2" charset="-122"/>
                <a:cs typeface="Times New Roman" panose="02020603050405020304" pitchFamily="18" charset="0"/>
              </a:endParaRPr>
            </a:p>
            <a:p>
              <a:pPr algn="ctr">
                <a:spcAft>
                  <a:spcPts val="0"/>
                </a:spcAft>
              </a:pPr>
              <a:r>
                <a:rPr lang="en-US" sz="1400" i="1" dirty="0">
                  <a:effectLst/>
                  <a:latin typeface="Calibri Light" panose="020F0302020204030204" pitchFamily="34" charset="0"/>
                  <a:ea typeface="SimSun" panose="02010600030101010101" pitchFamily="2" charset="-122"/>
                  <a:cs typeface="Times New Roman" panose="02020603050405020304" pitchFamily="18" charset="0"/>
                </a:rPr>
                <a:t>No human cases</a:t>
              </a:r>
              <a:endParaRPr lang="fr-FR" sz="1400" dirty="0">
                <a:effectLst/>
                <a:latin typeface="Calibri Light" panose="020F0302020204030204" pitchFamily="34" charset="0"/>
                <a:ea typeface="SimSun" panose="02010600030101010101" pitchFamily="2" charset="-122"/>
                <a:cs typeface="Times New Roman" panose="02020603050405020304" pitchFamily="18" charset="0"/>
              </a:endParaRPr>
            </a:p>
          </p:txBody>
        </p:sp>
        <p:sp>
          <p:nvSpPr>
            <p:cNvPr id="19" name="Zone de texte 2"/>
            <p:cNvSpPr txBox="1">
              <a:spLocks noChangeArrowheads="1"/>
            </p:cNvSpPr>
            <p:nvPr/>
          </p:nvSpPr>
          <p:spPr bwMode="auto">
            <a:xfrm>
              <a:off x="1321806" y="1783532"/>
              <a:ext cx="1360805" cy="701675"/>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ctr">
                <a:spcAft>
                  <a:spcPts val="0"/>
                </a:spcAft>
              </a:pPr>
              <a:r>
                <a:rPr lang="en-US" sz="1400" b="1">
                  <a:effectLst/>
                  <a:latin typeface="Calibri Light" panose="020F0302020204030204" pitchFamily="34" charset="0"/>
                  <a:ea typeface="SimSun" panose="02010600030101010101" pitchFamily="2" charset="-122"/>
                  <a:cs typeface="Times New Roman" panose="02020603050405020304" pitchFamily="18" charset="0"/>
                </a:rPr>
                <a:t>Stage 2</a:t>
              </a:r>
              <a:r>
                <a:rPr lang="en-US" sz="1400">
                  <a:effectLst/>
                  <a:latin typeface="Calibri Light" panose="020F0302020204030204" pitchFamily="34" charset="0"/>
                  <a:ea typeface="SimSun" panose="02010600030101010101" pitchFamily="2" charset="-122"/>
                  <a:cs typeface="Times New Roman" panose="02020603050405020304" pitchFamily="18" charset="0"/>
                </a:rPr>
                <a:t>: primary infection</a:t>
              </a:r>
              <a:endParaRPr lang="fr-FR" sz="1400">
                <a:effectLst/>
                <a:latin typeface="Calibri Light" panose="020F0302020204030204" pitchFamily="34" charset="0"/>
                <a:ea typeface="SimSun" panose="02010600030101010101" pitchFamily="2" charset="-122"/>
                <a:cs typeface="Times New Roman" panose="02020603050405020304" pitchFamily="18" charset="0"/>
              </a:endParaRPr>
            </a:p>
            <a:p>
              <a:pPr algn="ctr">
                <a:spcAft>
                  <a:spcPts val="0"/>
                </a:spcAft>
              </a:pPr>
              <a:r>
                <a:rPr lang="en-US" sz="1400" i="1">
                  <a:effectLst/>
                  <a:latin typeface="Calibri Light" panose="020F0302020204030204" pitchFamily="34" charset="0"/>
                  <a:ea typeface="SimSun" panose="02010600030101010101" pitchFamily="2" charset="-122"/>
                  <a:cs typeface="Times New Roman" panose="02020603050405020304" pitchFamily="18" charset="0"/>
                </a:rPr>
                <a:t>A – H transmission only</a:t>
              </a:r>
              <a:endParaRPr lang="fr-FR" sz="1400">
                <a:effectLst/>
                <a:latin typeface="Calibri Light" panose="020F0302020204030204" pitchFamily="34" charset="0"/>
                <a:ea typeface="SimSun" panose="02010600030101010101" pitchFamily="2" charset="-122"/>
                <a:cs typeface="Times New Roman" panose="02020603050405020304" pitchFamily="18" charset="0"/>
              </a:endParaRPr>
            </a:p>
          </p:txBody>
        </p:sp>
        <p:sp>
          <p:nvSpPr>
            <p:cNvPr id="20" name="Zone de texte 2"/>
            <p:cNvSpPr txBox="1">
              <a:spLocks noChangeArrowheads="1"/>
            </p:cNvSpPr>
            <p:nvPr/>
          </p:nvSpPr>
          <p:spPr bwMode="auto">
            <a:xfrm>
              <a:off x="2544024" y="72427"/>
              <a:ext cx="1732915" cy="610518"/>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ctr">
                <a:spcAft>
                  <a:spcPts val="0"/>
                </a:spcAft>
              </a:pPr>
              <a:r>
                <a:rPr lang="en-US" sz="1400" b="1" dirty="0">
                  <a:effectLst/>
                  <a:latin typeface="Calibri Light" panose="020F0302020204030204" pitchFamily="34" charset="0"/>
                  <a:ea typeface="SimSun" panose="02010600030101010101" pitchFamily="2" charset="-122"/>
                  <a:cs typeface="Times New Roman" panose="02020603050405020304" pitchFamily="18" charset="0"/>
                </a:rPr>
                <a:t>Stage 3</a:t>
              </a:r>
              <a:r>
                <a:rPr lang="en-US" sz="1400" dirty="0">
                  <a:effectLst/>
                  <a:latin typeface="Calibri Light" panose="020F0302020204030204" pitchFamily="34" charset="0"/>
                  <a:ea typeface="SimSun" panose="02010600030101010101" pitchFamily="2" charset="-122"/>
                  <a:cs typeface="Times New Roman" panose="02020603050405020304" pitchFamily="18" charset="0"/>
                </a:rPr>
                <a:t>: limited outbreak</a:t>
              </a:r>
              <a:endParaRPr lang="fr-FR" sz="1400" dirty="0">
                <a:effectLst/>
                <a:latin typeface="Calibri Light" panose="020F0302020204030204" pitchFamily="34" charset="0"/>
                <a:ea typeface="SimSun" panose="02010600030101010101" pitchFamily="2" charset="-122"/>
                <a:cs typeface="Times New Roman" panose="02020603050405020304" pitchFamily="18" charset="0"/>
              </a:endParaRPr>
            </a:p>
            <a:p>
              <a:pPr algn="ctr">
                <a:spcAft>
                  <a:spcPts val="0"/>
                </a:spcAft>
              </a:pPr>
              <a:r>
                <a:rPr lang="en-US" sz="1400" i="1" dirty="0">
                  <a:effectLst/>
                  <a:latin typeface="Calibri Light" panose="020F0302020204030204" pitchFamily="34" charset="0"/>
                  <a:ea typeface="SimSun" panose="02010600030101010101" pitchFamily="2" charset="-122"/>
                  <a:cs typeface="Times New Roman" panose="02020603050405020304" pitchFamily="18" charset="0"/>
                </a:rPr>
                <a:t>A – H and limited H-H transmission</a:t>
              </a:r>
              <a:endParaRPr lang="fr-FR" sz="1400" dirty="0">
                <a:effectLst/>
                <a:latin typeface="Calibri Light" panose="020F0302020204030204" pitchFamily="34" charset="0"/>
                <a:ea typeface="SimSun" panose="02010600030101010101" pitchFamily="2" charset="-122"/>
                <a:cs typeface="Times New Roman" panose="02020603050405020304" pitchFamily="18" charset="0"/>
              </a:endParaRPr>
            </a:p>
          </p:txBody>
        </p:sp>
        <p:sp>
          <p:nvSpPr>
            <p:cNvPr id="21" name="Zone de texte 2"/>
            <p:cNvSpPr txBox="1">
              <a:spLocks noChangeArrowheads="1"/>
            </p:cNvSpPr>
            <p:nvPr/>
          </p:nvSpPr>
          <p:spPr bwMode="auto">
            <a:xfrm>
              <a:off x="2743200" y="2553077"/>
              <a:ext cx="1732915" cy="610518"/>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ctr">
                <a:spcAft>
                  <a:spcPts val="0"/>
                </a:spcAft>
              </a:pPr>
              <a:r>
                <a:rPr lang="en-US" sz="1400" b="1">
                  <a:effectLst/>
                  <a:latin typeface="Calibri Light" panose="020F0302020204030204" pitchFamily="34" charset="0"/>
                  <a:ea typeface="SimSun" panose="02010600030101010101" pitchFamily="2" charset="-122"/>
                  <a:cs typeface="Times New Roman" panose="02020603050405020304" pitchFamily="18" charset="0"/>
                </a:rPr>
                <a:t>Stage 4</a:t>
              </a:r>
              <a:r>
                <a:rPr lang="en-US" sz="1400">
                  <a:effectLst/>
                  <a:latin typeface="Calibri Light" panose="020F0302020204030204" pitchFamily="34" charset="0"/>
                  <a:ea typeface="SimSun" panose="02010600030101010101" pitchFamily="2" charset="-122"/>
                  <a:cs typeface="Times New Roman" panose="02020603050405020304" pitchFamily="18" charset="0"/>
                </a:rPr>
                <a:t>: long outbreak</a:t>
              </a:r>
              <a:endParaRPr lang="fr-FR" sz="1400">
                <a:effectLst/>
                <a:latin typeface="Calibri Light" panose="020F0302020204030204" pitchFamily="34" charset="0"/>
                <a:ea typeface="SimSun" panose="02010600030101010101" pitchFamily="2" charset="-122"/>
                <a:cs typeface="Times New Roman" panose="02020603050405020304" pitchFamily="18" charset="0"/>
              </a:endParaRPr>
            </a:p>
            <a:p>
              <a:pPr algn="ctr">
                <a:spcAft>
                  <a:spcPts val="0"/>
                </a:spcAft>
              </a:pPr>
              <a:r>
                <a:rPr lang="en-US" sz="1400" i="1">
                  <a:effectLst/>
                  <a:latin typeface="Calibri Light" panose="020F0302020204030204" pitchFamily="34" charset="0"/>
                  <a:ea typeface="SimSun" panose="02010600030101010101" pitchFamily="2" charset="-122"/>
                  <a:cs typeface="Times New Roman" panose="02020603050405020304" pitchFamily="18" charset="0"/>
                </a:rPr>
                <a:t>A – H and sustained H-H transmission</a:t>
              </a:r>
              <a:endParaRPr lang="fr-FR" sz="1400">
                <a:effectLst/>
                <a:latin typeface="Calibri Light" panose="020F0302020204030204" pitchFamily="34" charset="0"/>
                <a:ea typeface="SimSun" panose="02010600030101010101" pitchFamily="2" charset="-122"/>
                <a:cs typeface="Times New Roman" panose="02020603050405020304" pitchFamily="18" charset="0"/>
              </a:endParaRPr>
            </a:p>
          </p:txBody>
        </p:sp>
        <p:sp>
          <p:nvSpPr>
            <p:cNvPr id="22" name="Zone de texte 2"/>
            <p:cNvSpPr txBox="1">
              <a:spLocks noChangeArrowheads="1"/>
            </p:cNvSpPr>
            <p:nvPr/>
          </p:nvSpPr>
          <p:spPr bwMode="auto">
            <a:xfrm>
              <a:off x="5287224" y="1801639"/>
              <a:ext cx="1233170" cy="966653"/>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ctr">
                <a:spcAft>
                  <a:spcPts val="0"/>
                </a:spcAft>
              </a:pPr>
              <a:r>
                <a:rPr lang="en-US" sz="1400" b="1">
                  <a:effectLst/>
                  <a:latin typeface="Calibri Light" panose="020F0302020204030204" pitchFamily="34" charset="0"/>
                  <a:ea typeface="SimSun" panose="02010600030101010101" pitchFamily="2" charset="-122"/>
                  <a:cs typeface="Times New Roman" panose="02020603050405020304" pitchFamily="18" charset="0"/>
                </a:rPr>
                <a:t>Stage 5</a:t>
              </a:r>
              <a:r>
                <a:rPr lang="en-US" sz="1400">
                  <a:effectLst/>
                  <a:latin typeface="Calibri Light" panose="020F0302020204030204" pitchFamily="34" charset="0"/>
                  <a:ea typeface="SimSun" panose="02010600030101010101" pitchFamily="2" charset="-122"/>
                  <a:cs typeface="Times New Roman" panose="02020603050405020304" pitchFamily="18" charset="0"/>
                </a:rPr>
                <a:t>: human pathogen exclusively</a:t>
              </a:r>
              <a:endParaRPr lang="fr-FR" sz="1400">
                <a:effectLst/>
                <a:latin typeface="Calibri Light" panose="020F0302020204030204" pitchFamily="34" charset="0"/>
                <a:ea typeface="SimSun" panose="02010600030101010101" pitchFamily="2" charset="-122"/>
                <a:cs typeface="Times New Roman" panose="02020603050405020304" pitchFamily="18" charset="0"/>
              </a:endParaRPr>
            </a:p>
            <a:p>
              <a:pPr algn="ctr">
                <a:spcAft>
                  <a:spcPts val="0"/>
                </a:spcAft>
              </a:pPr>
              <a:r>
                <a:rPr lang="en-US" sz="1400" i="1">
                  <a:effectLst/>
                  <a:latin typeface="Calibri Light" panose="020F0302020204030204" pitchFamily="34" charset="0"/>
                  <a:ea typeface="SimSun" panose="02010600030101010101" pitchFamily="2" charset="-122"/>
                  <a:cs typeface="Times New Roman" panose="02020603050405020304" pitchFamily="18" charset="0"/>
                </a:rPr>
                <a:t>Sustained H-H transmission</a:t>
              </a:r>
              <a:endParaRPr lang="fr-FR" sz="1400">
                <a:effectLst/>
                <a:latin typeface="Calibri Light" panose="020F0302020204030204" pitchFamily="34" charset="0"/>
                <a:ea typeface="SimSun" panose="02010600030101010101" pitchFamily="2" charset="-122"/>
                <a:cs typeface="Times New Roman" panose="02020603050405020304" pitchFamily="18" charset="0"/>
              </a:endParaRPr>
            </a:p>
          </p:txBody>
        </p:sp>
      </p:grpSp>
      <p:pic>
        <p:nvPicPr>
          <p:cNvPr id="31" name="Image 30" descr="http://phylopic.org/assets/images/submissions/acf1cbec-f6ef-4a82-8ab5-be2f963b93f5.512.png"/>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146353" y="3037985"/>
            <a:ext cx="508923" cy="1431947"/>
          </a:xfrm>
          <a:prstGeom prst="rect">
            <a:avLst/>
          </a:prstGeom>
          <a:noFill/>
          <a:ln>
            <a:noFill/>
          </a:ln>
        </p:spPr>
      </p:pic>
      <p:sp>
        <p:nvSpPr>
          <p:cNvPr id="32" name="Double flèche horizontale 31"/>
          <p:cNvSpPr/>
          <p:nvPr/>
        </p:nvSpPr>
        <p:spPr>
          <a:xfrm>
            <a:off x="2554017" y="3388231"/>
            <a:ext cx="1242788" cy="353758"/>
          </a:xfrm>
          <a:prstGeom prst="leftRightArrow">
            <a:avLst>
              <a:gd name="adj1" fmla="val 23673"/>
              <a:gd name="adj2" fmla="val 39469"/>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dirty="0"/>
          </a:p>
        </p:txBody>
      </p:sp>
    </p:spTree>
    <p:extLst>
      <p:ext uri="{BB962C8B-B14F-4D97-AF65-F5344CB8AC3E}">
        <p14:creationId xmlns:p14="http://schemas.microsoft.com/office/powerpoint/2010/main" val="13091161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Oval 35"/>
          <p:cNvSpPr/>
          <p:nvPr/>
        </p:nvSpPr>
        <p:spPr>
          <a:xfrm>
            <a:off x="246888" y="152400"/>
            <a:ext cx="533400" cy="508000"/>
          </a:xfrm>
          <a:prstGeom prst="ellipse">
            <a:avLst/>
          </a:prstGeom>
          <a:solidFill>
            <a:schemeClr val="accent2">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Espace réservé du contenu 2"/>
          <p:cNvSpPr>
            <a:spLocks noGrp="1"/>
          </p:cNvSpPr>
          <p:nvPr>
            <p:ph idx="1"/>
          </p:nvPr>
        </p:nvSpPr>
        <p:spPr/>
        <p:txBody>
          <a:bodyPr>
            <a:normAutofit/>
          </a:bodyPr>
          <a:lstStyle/>
          <a:p>
            <a:pPr marL="514350" indent="-514350">
              <a:buAutoNum type="arabicPeriod"/>
            </a:pPr>
            <a:endParaRPr lang="en-US" noProof="0" dirty="0"/>
          </a:p>
          <a:p>
            <a:pPr marL="514350" indent="-514350">
              <a:buAutoNum type="arabicPeriod"/>
            </a:pPr>
            <a:endParaRPr lang="en-US" noProof="0" dirty="0"/>
          </a:p>
          <a:p>
            <a:pPr marL="0" indent="0">
              <a:buNone/>
            </a:pPr>
            <a:endParaRPr lang="en-US" noProof="0" dirty="0"/>
          </a:p>
        </p:txBody>
      </p:sp>
      <p:sp>
        <p:nvSpPr>
          <p:cNvPr id="34" name="Subtitle 1"/>
          <p:cNvSpPr>
            <a:spLocks noGrp="1"/>
          </p:cNvSpPr>
          <p:nvPr>
            <p:ph type="subTitle" idx="13"/>
          </p:nvPr>
        </p:nvSpPr>
        <p:spPr/>
        <p:txBody>
          <a:bodyPr/>
          <a:lstStyle/>
          <a:p>
            <a:r>
              <a:rPr lang="en-US" noProof="0" dirty="0"/>
              <a:t>Evolution stages of </a:t>
            </a:r>
            <a:r>
              <a:rPr lang="en-US" dirty="0"/>
              <a:t>zoonotic diseases</a:t>
            </a:r>
            <a:endParaRPr lang="en-US" noProof="0" dirty="0"/>
          </a:p>
          <a:p>
            <a:endParaRPr lang="en-US" noProof="0" dirty="0"/>
          </a:p>
        </p:txBody>
      </p:sp>
      <p:sp>
        <p:nvSpPr>
          <p:cNvPr id="35" name="Title 16"/>
          <p:cNvSpPr>
            <a:spLocks noGrp="1"/>
          </p:cNvSpPr>
          <p:nvPr>
            <p:ph type="title"/>
          </p:nvPr>
        </p:nvSpPr>
        <p:spPr/>
        <p:txBody>
          <a:bodyPr>
            <a:normAutofit fontScale="90000"/>
          </a:bodyPr>
          <a:lstStyle/>
          <a:p>
            <a:r>
              <a:rPr lang="en-US" dirty="0"/>
              <a:t>2.	 One Health Issues</a:t>
            </a:r>
          </a:p>
        </p:txBody>
      </p:sp>
      <p:grpSp>
        <p:nvGrpSpPr>
          <p:cNvPr id="8" name="Groupe 7"/>
          <p:cNvGrpSpPr/>
          <p:nvPr/>
        </p:nvGrpSpPr>
        <p:grpSpPr>
          <a:xfrm>
            <a:off x="626937" y="1649801"/>
            <a:ext cx="8229600" cy="4181722"/>
            <a:chOff x="0" y="0"/>
            <a:chExt cx="6520394" cy="3163595"/>
          </a:xfrm>
        </p:grpSpPr>
        <p:grpSp>
          <p:nvGrpSpPr>
            <p:cNvPr id="10" name="Groupe 9"/>
            <p:cNvGrpSpPr/>
            <p:nvPr/>
          </p:nvGrpSpPr>
          <p:grpSpPr>
            <a:xfrm>
              <a:off x="0" y="597528"/>
              <a:ext cx="1344294" cy="1393825"/>
              <a:chOff x="0" y="0"/>
              <a:chExt cx="1344354" cy="1394268"/>
            </a:xfrm>
          </p:grpSpPr>
          <p:pic>
            <p:nvPicPr>
              <p:cNvPr id="23" name="Image 22" descr="http://phylopic.org/assets/images/submissions/cf522e02-35cc-44f5-841c-0e642987c2e4.512.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9851" y="1010093"/>
                <a:ext cx="454025" cy="384175"/>
              </a:xfrm>
              <a:prstGeom prst="rect">
                <a:avLst/>
              </a:prstGeom>
              <a:noFill/>
              <a:ln>
                <a:noFill/>
              </a:ln>
            </p:spPr>
          </p:pic>
          <p:pic>
            <p:nvPicPr>
              <p:cNvPr id="24" name="Image 23" descr="http://phylopic.org/assets/images/submissions/18bfd2fc-f184-4c3a-b511-796aafcc70f6.512.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060" y="669851"/>
                <a:ext cx="637540" cy="387350"/>
              </a:xfrm>
              <a:prstGeom prst="rect">
                <a:avLst/>
              </a:prstGeom>
              <a:noFill/>
              <a:ln>
                <a:noFill/>
              </a:ln>
            </p:spPr>
          </p:pic>
          <p:pic>
            <p:nvPicPr>
              <p:cNvPr id="25" name="Image 24" descr="http://phylopic.org/assets/images/submissions/eedde61f-3402-4f7c-9350-49b74f5e1dba.256.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4279" y="478465"/>
                <a:ext cx="600075" cy="574040"/>
              </a:xfrm>
              <a:prstGeom prst="rect">
                <a:avLst/>
              </a:prstGeom>
              <a:noFill/>
              <a:ln>
                <a:noFill/>
              </a:ln>
            </p:spPr>
          </p:pic>
          <p:grpSp>
            <p:nvGrpSpPr>
              <p:cNvPr id="26" name="Groupe 25"/>
              <p:cNvGrpSpPr/>
              <p:nvPr/>
            </p:nvGrpSpPr>
            <p:grpSpPr>
              <a:xfrm>
                <a:off x="0" y="0"/>
                <a:ext cx="627321" cy="574158"/>
                <a:chOff x="0" y="0"/>
                <a:chExt cx="627321" cy="574158"/>
              </a:xfrm>
              <a:solidFill>
                <a:schemeClr val="accent2">
                  <a:lumMod val="20000"/>
                  <a:lumOff val="80000"/>
                </a:schemeClr>
              </a:solidFill>
            </p:grpSpPr>
            <p:sp>
              <p:nvSpPr>
                <p:cNvPr id="27" name="Flèche courbée vers la gauche 26"/>
                <p:cNvSpPr/>
                <p:nvPr/>
              </p:nvSpPr>
              <p:spPr>
                <a:xfrm>
                  <a:off x="340242" y="21265"/>
                  <a:ext cx="287079" cy="552893"/>
                </a:xfrm>
                <a:prstGeom prst="curvedLef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28" name="Flèche courbée vers la gauche 27"/>
                <p:cNvSpPr/>
                <p:nvPr/>
              </p:nvSpPr>
              <p:spPr>
                <a:xfrm rot="10800000">
                  <a:off x="0" y="0"/>
                  <a:ext cx="287020" cy="552450"/>
                </a:xfrm>
                <a:prstGeom prst="curvedLef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grpSp>
        </p:grpSp>
        <p:pic>
          <p:nvPicPr>
            <p:cNvPr id="14" name="Image 13" descr="http://phylopic.org/assets/images/submissions/acf1cbec-f6ef-4a82-8ab5-be2f963b93f5.512.png"/>
            <p:cNvPicPr>
              <a:picLocks noChangeAspect="1"/>
            </p:cNvPicPr>
            <p:nvPr/>
          </p:nvPicPr>
          <p:blipFill>
            <a:blip r:embed="rId6" cstate="print">
              <a:extLst>
                <a:ext uri="{BEBA8EAE-BF5A-486C-A8C5-ECC9F3942E4B}">
                  <a14:imgProps xmlns:a14="http://schemas.microsoft.com/office/drawing/2010/main">
                    <a14:imgLayer r:embed="rId7">
                      <a14:imgEffect>
                        <a14:brightnessContrast contrast="-100000"/>
                      </a14:imgEffect>
                    </a14:imgLayer>
                  </a14:imgProps>
                </a:ext>
                <a:ext uri="{28A0092B-C50C-407E-A947-70E740481C1C}">
                  <a14:useLocalDpi xmlns:a14="http://schemas.microsoft.com/office/drawing/2010/main" val="0"/>
                </a:ext>
              </a:extLst>
            </a:blip>
            <a:srcRect/>
            <a:stretch>
              <a:fillRect/>
            </a:stretch>
          </p:blipFill>
          <p:spPr bwMode="auto">
            <a:xfrm>
              <a:off x="4490519" y="1783532"/>
              <a:ext cx="403225" cy="1083310"/>
            </a:xfrm>
            <a:prstGeom prst="rect">
              <a:avLst/>
            </a:prstGeom>
            <a:noFill/>
            <a:ln>
              <a:noFill/>
            </a:ln>
          </p:spPr>
        </p:pic>
        <p:sp>
          <p:nvSpPr>
            <p:cNvPr id="15" name="Double flèche horizontale 14"/>
            <p:cNvSpPr/>
            <p:nvPr/>
          </p:nvSpPr>
          <p:spPr>
            <a:xfrm rot="1822020">
              <a:off x="3385996" y="1954687"/>
              <a:ext cx="984673" cy="267628"/>
            </a:xfrm>
            <a:prstGeom prst="leftRightArrow">
              <a:avLst>
                <a:gd name="adj1" fmla="val 23673"/>
                <a:gd name="adj2" fmla="val 39469"/>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16" name="Flèche courbée vers la gauche 15"/>
            <p:cNvSpPr/>
            <p:nvPr/>
          </p:nvSpPr>
          <p:spPr>
            <a:xfrm>
              <a:off x="5368705" y="1186004"/>
              <a:ext cx="287020" cy="552450"/>
            </a:xfrm>
            <a:prstGeom prst="curvedLeftArrow">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17" name="Flèche courbée vers la gauche 16"/>
            <p:cNvSpPr/>
            <p:nvPr/>
          </p:nvSpPr>
          <p:spPr>
            <a:xfrm rot="10800000">
              <a:off x="5024674" y="1167897"/>
              <a:ext cx="287007" cy="552274"/>
            </a:xfrm>
            <a:prstGeom prst="curvedLeftArrow">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18" name="Zone de texte 2"/>
            <p:cNvSpPr txBox="1">
              <a:spLocks noChangeArrowheads="1"/>
            </p:cNvSpPr>
            <p:nvPr/>
          </p:nvSpPr>
          <p:spPr bwMode="auto">
            <a:xfrm>
              <a:off x="36214" y="0"/>
              <a:ext cx="1616075" cy="541020"/>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ctr">
                <a:spcAft>
                  <a:spcPts val="0"/>
                </a:spcAft>
              </a:pPr>
              <a:r>
                <a:rPr lang="en-US" sz="1400" b="1">
                  <a:effectLst/>
                  <a:latin typeface="Calibri Light" panose="020F0302020204030204" pitchFamily="34" charset="0"/>
                  <a:ea typeface="SimSun" panose="02010600030101010101" pitchFamily="2" charset="-122"/>
                  <a:cs typeface="Times New Roman" panose="02020603050405020304" pitchFamily="18" charset="0"/>
                </a:rPr>
                <a:t>Stage 1</a:t>
              </a:r>
              <a:r>
                <a:rPr lang="en-US" sz="1400">
                  <a:effectLst/>
                  <a:latin typeface="Calibri Light" panose="020F0302020204030204" pitchFamily="34" charset="0"/>
                  <a:ea typeface="SimSun" panose="02010600030101010101" pitchFamily="2" charset="-122"/>
                  <a:cs typeface="Times New Roman" panose="02020603050405020304" pitchFamily="18" charset="0"/>
                </a:rPr>
                <a:t>: animal pathogen exclusively</a:t>
              </a:r>
              <a:endParaRPr lang="fr-FR" sz="1400">
                <a:effectLst/>
                <a:latin typeface="Calibri Light" panose="020F0302020204030204" pitchFamily="34" charset="0"/>
                <a:ea typeface="SimSun" panose="02010600030101010101" pitchFamily="2" charset="-122"/>
                <a:cs typeface="Times New Roman" panose="02020603050405020304" pitchFamily="18" charset="0"/>
              </a:endParaRPr>
            </a:p>
            <a:p>
              <a:pPr algn="ctr">
                <a:spcAft>
                  <a:spcPts val="0"/>
                </a:spcAft>
              </a:pPr>
              <a:r>
                <a:rPr lang="en-US" sz="1400" i="1">
                  <a:effectLst/>
                  <a:latin typeface="Calibri Light" panose="020F0302020204030204" pitchFamily="34" charset="0"/>
                  <a:ea typeface="SimSun" panose="02010600030101010101" pitchFamily="2" charset="-122"/>
                  <a:cs typeface="Times New Roman" panose="02020603050405020304" pitchFamily="18" charset="0"/>
                </a:rPr>
                <a:t>No human cases</a:t>
              </a:r>
              <a:endParaRPr lang="fr-FR" sz="1400">
                <a:effectLst/>
                <a:latin typeface="Calibri Light" panose="020F0302020204030204" pitchFamily="34" charset="0"/>
                <a:ea typeface="SimSun" panose="02010600030101010101" pitchFamily="2" charset="-122"/>
                <a:cs typeface="Times New Roman" panose="02020603050405020304" pitchFamily="18" charset="0"/>
              </a:endParaRPr>
            </a:p>
          </p:txBody>
        </p:sp>
        <p:sp>
          <p:nvSpPr>
            <p:cNvPr id="19" name="Zone de texte 2"/>
            <p:cNvSpPr txBox="1">
              <a:spLocks noChangeArrowheads="1"/>
            </p:cNvSpPr>
            <p:nvPr/>
          </p:nvSpPr>
          <p:spPr bwMode="auto">
            <a:xfrm>
              <a:off x="1321806" y="1783532"/>
              <a:ext cx="1360805" cy="701675"/>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ctr">
                <a:spcAft>
                  <a:spcPts val="0"/>
                </a:spcAft>
              </a:pPr>
              <a:r>
                <a:rPr lang="en-US" sz="1400" b="1">
                  <a:effectLst/>
                  <a:latin typeface="Calibri Light" panose="020F0302020204030204" pitchFamily="34" charset="0"/>
                  <a:ea typeface="SimSun" panose="02010600030101010101" pitchFamily="2" charset="-122"/>
                  <a:cs typeface="Times New Roman" panose="02020603050405020304" pitchFamily="18" charset="0"/>
                </a:rPr>
                <a:t>Stage 2</a:t>
              </a:r>
              <a:r>
                <a:rPr lang="en-US" sz="1400">
                  <a:effectLst/>
                  <a:latin typeface="Calibri Light" panose="020F0302020204030204" pitchFamily="34" charset="0"/>
                  <a:ea typeface="SimSun" panose="02010600030101010101" pitchFamily="2" charset="-122"/>
                  <a:cs typeface="Times New Roman" panose="02020603050405020304" pitchFamily="18" charset="0"/>
                </a:rPr>
                <a:t>: primary infection</a:t>
              </a:r>
              <a:endParaRPr lang="fr-FR" sz="1400">
                <a:effectLst/>
                <a:latin typeface="Calibri Light" panose="020F0302020204030204" pitchFamily="34" charset="0"/>
                <a:ea typeface="SimSun" panose="02010600030101010101" pitchFamily="2" charset="-122"/>
                <a:cs typeface="Times New Roman" panose="02020603050405020304" pitchFamily="18" charset="0"/>
              </a:endParaRPr>
            </a:p>
            <a:p>
              <a:pPr algn="ctr">
                <a:spcAft>
                  <a:spcPts val="0"/>
                </a:spcAft>
              </a:pPr>
              <a:r>
                <a:rPr lang="en-US" sz="1400" i="1">
                  <a:effectLst/>
                  <a:latin typeface="Calibri Light" panose="020F0302020204030204" pitchFamily="34" charset="0"/>
                  <a:ea typeface="SimSun" panose="02010600030101010101" pitchFamily="2" charset="-122"/>
                  <a:cs typeface="Times New Roman" panose="02020603050405020304" pitchFamily="18" charset="0"/>
                </a:rPr>
                <a:t>A – H transmission only</a:t>
              </a:r>
              <a:endParaRPr lang="fr-FR" sz="1400">
                <a:effectLst/>
                <a:latin typeface="Calibri Light" panose="020F0302020204030204" pitchFamily="34" charset="0"/>
                <a:ea typeface="SimSun" panose="02010600030101010101" pitchFamily="2" charset="-122"/>
                <a:cs typeface="Times New Roman" panose="02020603050405020304" pitchFamily="18" charset="0"/>
              </a:endParaRPr>
            </a:p>
          </p:txBody>
        </p:sp>
        <p:sp>
          <p:nvSpPr>
            <p:cNvPr id="20" name="Zone de texte 2"/>
            <p:cNvSpPr txBox="1">
              <a:spLocks noChangeArrowheads="1"/>
            </p:cNvSpPr>
            <p:nvPr/>
          </p:nvSpPr>
          <p:spPr bwMode="auto">
            <a:xfrm>
              <a:off x="2544024" y="72427"/>
              <a:ext cx="1732915" cy="610518"/>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ctr">
                <a:spcAft>
                  <a:spcPts val="0"/>
                </a:spcAft>
              </a:pPr>
              <a:r>
                <a:rPr lang="en-US" sz="1400" b="1" dirty="0">
                  <a:effectLst/>
                  <a:latin typeface="Calibri Light" panose="020F0302020204030204" pitchFamily="34" charset="0"/>
                  <a:ea typeface="SimSun" panose="02010600030101010101" pitchFamily="2" charset="-122"/>
                  <a:cs typeface="Times New Roman" panose="02020603050405020304" pitchFamily="18" charset="0"/>
                </a:rPr>
                <a:t>Stage 3</a:t>
              </a:r>
              <a:r>
                <a:rPr lang="en-US" sz="1400" dirty="0">
                  <a:effectLst/>
                  <a:latin typeface="Calibri Light" panose="020F0302020204030204" pitchFamily="34" charset="0"/>
                  <a:ea typeface="SimSun" panose="02010600030101010101" pitchFamily="2" charset="-122"/>
                  <a:cs typeface="Times New Roman" panose="02020603050405020304" pitchFamily="18" charset="0"/>
                </a:rPr>
                <a:t>: limited outbreak</a:t>
              </a:r>
              <a:endParaRPr lang="fr-FR" sz="1400" dirty="0">
                <a:effectLst/>
                <a:latin typeface="Calibri Light" panose="020F0302020204030204" pitchFamily="34" charset="0"/>
                <a:ea typeface="SimSun" panose="02010600030101010101" pitchFamily="2" charset="-122"/>
                <a:cs typeface="Times New Roman" panose="02020603050405020304" pitchFamily="18" charset="0"/>
              </a:endParaRPr>
            </a:p>
            <a:p>
              <a:pPr algn="ctr">
                <a:spcAft>
                  <a:spcPts val="0"/>
                </a:spcAft>
              </a:pPr>
              <a:r>
                <a:rPr lang="en-US" sz="1400" i="1" dirty="0">
                  <a:effectLst/>
                  <a:latin typeface="Calibri Light" panose="020F0302020204030204" pitchFamily="34" charset="0"/>
                  <a:ea typeface="SimSun" panose="02010600030101010101" pitchFamily="2" charset="-122"/>
                  <a:cs typeface="Times New Roman" panose="02020603050405020304" pitchFamily="18" charset="0"/>
                </a:rPr>
                <a:t>A – H and limited H-H transmission</a:t>
              </a:r>
              <a:endParaRPr lang="fr-FR" sz="1400" dirty="0">
                <a:effectLst/>
                <a:latin typeface="Calibri Light" panose="020F0302020204030204" pitchFamily="34" charset="0"/>
                <a:ea typeface="SimSun" panose="02010600030101010101" pitchFamily="2" charset="-122"/>
                <a:cs typeface="Times New Roman" panose="02020603050405020304" pitchFamily="18" charset="0"/>
              </a:endParaRPr>
            </a:p>
          </p:txBody>
        </p:sp>
        <p:sp>
          <p:nvSpPr>
            <p:cNvPr id="21" name="Zone de texte 2"/>
            <p:cNvSpPr txBox="1">
              <a:spLocks noChangeArrowheads="1"/>
            </p:cNvSpPr>
            <p:nvPr/>
          </p:nvSpPr>
          <p:spPr bwMode="auto">
            <a:xfrm>
              <a:off x="2743200" y="2553077"/>
              <a:ext cx="1732915" cy="610518"/>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ctr">
                <a:spcAft>
                  <a:spcPts val="0"/>
                </a:spcAft>
              </a:pPr>
              <a:r>
                <a:rPr lang="en-US" sz="1400" b="1">
                  <a:effectLst/>
                  <a:latin typeface="Calibri Light" panose="020F0302020204030204" pitchFamily="34" charset="0"/>
                  <a:ea typeface="SimSun" panose="02010600030101010101" pitchFamily="2" charset="-122"/>
                  <a:cs typeface="Times New Roman" panose="02020603050405020304" pitchFamily="18" charset="0"/>
                </a:rPr>
                <a:t>Stage 4</a:t>
              </a:r>
              <a:r>
                <a:rPr lang="en-US" sz="1400">
                  <a:effectLst/>
                  <a:latin typeface="Calibri Light" panose="020F0302020204030204" pitchFamily="34" charset="0"/>
                  <a:ea typeface="SimSun" panose="02010600030101010101" pitchFamily="2" charset="-122"/>
                  <a:cs typeface="Times New Roman" panose="02020603050405020304" pitchFamily="18" charset="0"/>
                </a:rPr>
                <a:t>: long outbreak</a:t>
              </a:r>
              <a:endParaRPr lang="fr-FR" sz="1400">
                <a:effectLst/>
                <a:latin typeface="Calibri Light" panose="020F0302020204030204" pitchFamily="34" charset="0"/>
                <a:ea typeface="SimSun" panose="02010600030101010101" pitchFamily="2" charset="-122"/>
                <a:cs typeface="Times New Roman" panose="02020603050405020304" pitchFamily="18" charset="0"/>
              </a:endParaRPr>
            </a:p>
            <a:p>
              <a:pPr algn="ctr">
                <a:spcAft>
                  <a:spcPts val="0"/>
                </a:spcAft>
              </a:pPr>
              <a:r>
                <a:rPr lang="en-US" sz="1400" i="1">
                  <a:effectLst/>
                  <a:latin typeface="Calibri Light" panose="020F0302020204030204" pitchFamily="34" charset="0"/>
                  <a:ea typeface="SimSun" panose="02010600030101010101" pitchFamily="2" charset="-122"/>
                  <a:cs typeface="Times New Roman" panose="02020603050405020304" pitchFamily="18" charset="0"/>
                </a:rPr>
                <a:t>A – H and sustained H-H transmission</a:t>
              </a:r>
              <a:endParaRPr lang="fr-FR" sz="1400">
                <a:effectLst/>
                <a:latin typeface="Calibri Light" panose="020F0302020204030204" pitchFamily="34" charset="0"/>
                <a:ea typeface="SimSun" panose="02010600030101010101" pitchFamily="2" charset="-122"/>
                <a:cs typeface="Times New Roman" panose="02020603050405020304" pitchFamily="18" charset="0"/>
              </a:endParaRPr>
            </a:p>
          </p:txBody>
        </p:sp>
        <p:sp>
          <p:nvSpPr>
            <p:cNvPr id="22" name="Zone de texte 2"/>
            <p:cNvSpPr txBox="1">
              <a:spLocks noChangeArrowheads="1"/>
            </p:cNvSpPr>
            <p:nvPr/>
          </p:nvSpPr>
          <p:spPr bwMode="auto">
            <a:xfrm>
              <a:off x="5287224" y="1801639"/>
              <a:ext cx="1233170" cy="966653"/>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ctr">
                <a:spcAft>
                  <a:spcPts val="0"/>
                </a:spcAft>
              </a:pPr>
              <a:r>
                <a:rPr lang="en-US" sz="1400" b="1">
                  <a:effectLst/>
                  <a:latin typeface="Calibri Light" panose="020F0302020204030204" pitchFamily="34" charset="0"/>
                  <a:ea typeface="SimSun" panose="02010600030101010101" pitchFamily="2" charset="-122"/>
                  <a:cs typeface="Times New Roman" panose="02020603050405020304" pitchFamily="18" charset="0"/>
                </a:rPr>
                <a:t>Stage 5</a:t>
              </a:r>
              <a:r>
                <a:rPr lang="en-US" sz="1400">
                  <a:effectLst/>
                  <a:latin typeface="Calibri Light" panose="020F0302020204030204" pitchFamily="34" charset="0"/>
                  <a:ea typeface="SimSun" panose="02010600030101010101" pitchFamily="2" charset="-122"/>
                  <a:cs typeface="Times New Roman" panose="02020603050405020304" pitchFamily="18" charset="0"/>
                </a:rPr>
                <a:t>: human pathogen exclusively</a:t>
              </a:r>
              <a:endParaRPr lang="fr-FR" sz="1400">
                <a:effectLst/>
                <a:latin typeface="Calibri Light" panose="020F0302020204030204" pitchFamily="34" charset="0"/>
                <a:ea typeface="SimSun" panose="02010600030101010101" pitchFamily="2" charset="-122"/>
                <a:cs typeface="Times New Roman" panose="02020603050405020304" pitchFamily="18" charset="0"/>
              </a:endParaRPr>
            </a:p>
            <a:p>
              <a:pPr algn="ctr">
                <a:spcAft>
                  <a:spcPts val="0"/>
                </a:spcAft>
              </a:pPr>
              <a:r>
                <a:rPr lang="en-US" sz="1400" i="1">
                  <a:effectLst/>
                  <a:latin typeface="Calibri Light" panose="020F0302020204030204" pitchFamily="34" charset="0"/>
                  <a:ea typeface="SimSun" panose="02010600030101010101" pitchFamily="2" charset="-122"/>
                  <a:cs typeface="Times New Roman" panose="02020603050405020304" pitchFamily="18" charset="0"/>
                </a:rPr>
                <a:t>Sustained H-H transmission</a:t>
              </a:r>
              <a:endParaRPr lang="fr-FR" sz="1400">
                <a:effectLst/>
                <a:latin typeface="Calibri Light" panose="020F0302020204030204" pitchFamily="34" charset="0"/>
                <a:ea typeface="SimSun" panose="02010600030101010101" pitchFamily="2" charset="-122"/>
                <a:cs typeface="Times New Roman" panose="02020603050405020304" pitchFamily="18" charset="0"/>
              </a:endParaRPr>
            </a:p>
          </p:txBody>
        </p:sp>
      </p:grpSp>
      <p:pic>
        <p:nvPicPr>
          <p:cNvPr id="31" name="Image 30" descr="http://phylopic.org/assets/images/submissions/acf1cbec-f6ef-4a82-8ab5-be2f963b93f5.512.png"/>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146353" y="3037985"/>
            <a:ext cx="508923" cy="1431947"/>
          </a:xfrm>
          <a:prstGeom prst="rect">
            <a:avLst/>
          </a:prstGeom>
          <a:noFill/>
          <a:ln>
            <a:noFill/>
          </a:ln>
        </p:spPr>
      </p:pic>
      <p:sp>
        <p:nvSpPr>
          <p:cNvPr id="32" name="Double flèche horizontale 31"/>
          <p:cNvSpPr/>
          <p:nvPr/>
        </p:nvSpPr>
        <p:spPr>
          <a:xfrm>
            <a:off x="2554017" y="3388231"/>
            <a:ext cx="1242788" cy="353758"/>
          </a:xfrm>
          <a:prstGeom prst="leftRightArrow">
            <a:avLst>
              <a:gd name="adj1" fmla="val 23673"/>
              <a:gd name="adj2" fmla="val 39469"/>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dirty="0"/>
          </a:p>
        </p:txBody>
      </p:sp>
      <p:sp>
        <p:nvSpPr>
          <p:cNvPr id="29" name="Double flèche horizontale 28"/>
          <p:cNvSpPr/>
          <p:nvPr/>
        </p:nvSpPr>
        <p:spPr>
          <a:xfrm rot="19420913">
            <a:off x="4900512" y="2822577"/>
            <a:ext cx="1242788" cy="353758"/>
          </a:xfrm>
          <a:prstGeom prst="leftRightArrow">
            <a:avLst>
              <a:gd name="adj1" fmla="val 23673"/>
              <a:gd name="adj2" fmla="val 39469"/>
            </a:avLst>
          </a:prstGeom>
          <a:pattFill prst="dkHorz">
            <a:fgClr>
              <a:schemeClr val="accent2">
                <a:lumMod val="60000"/>
                <a:lumOff val="40000"/>
              </a:schemeClr>
            </a:fgClr>
            <a:bgClr>
              <a:schemeClr val="bg1"/>
            </a:bgClr>
          </a:patt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pic>
        <p:nvPicPr>
          <p:cNvPr id="33" name="Image 32" descr="http://phylopic.org/assets/images/submissions/acf1cbec-f6ef-4a82-8ab5-be2f963b93f5.512.png"/>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328847" y="1948978"/>
            <a:ext cx="508923" cy="1431947"/>
          </a:xfrm>
          <a:prstGeom prst="rect">
            <a:avLst/>
          </a:prstGeom>
          <a:noFill/>
          <a:ln>
            <a:noFill/>
          </a:ln>
        </p:spPr>
      </p:pic>
    </p:spTree>
    <p:extLst>
      <p:ext uri="{BB962C8B-B14F-4D97-AF65-F5344CB8AC3E}">
        <p14:creationId xmlns:p14="http://schemas.microsoft.com/office/powerpoint/2010/main" val="16197793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Oval 37"/>
          <p:cNvSpPr/>
          <p:nvPr/>
        </p:nvSpPr>
        <p:spPr>
          <a:xfrm>
            <a:off x="246888" y="152400"/>
            <a:ext cx="533400" cy="508000"/>
          </a:xfrm>
          <a:prstGeom prst="ellipse">
            <a:avLst/>
          </a:prstGeom>
          <a:solidFill>
            <a:schemeClr val="accent2">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Espace réservé du contenu 2"/>
          <p:cNvSpPr>
            <a:spLocks noGrp="1"/>
          </p:cNvSpPr>
          <p:nvPr>
            <p:ph idx="1"/>
          </p:nvPr>
        </p:nvSpPr>
        <p:spPr/>
        <p:txBody>
          <a:bodyPr>
            <a:normAutofit/>
          </a:bodyPr>
          <a:lstStyle/>
          <a:p>
            <a:pPr marL="514350" indent="-514350">
              <a:buAutoNum type="arabicPeriod"/>
            </a:pPr>
            <a:endParaRPr lang="en-US" noProof="0" dirty="0"/>
          </a:p>
          <a:p>
            <a:pPr marL="514350" indent="-514350">
              <a:buAutoNum type="arabicPeriod"/>
            </a:pPr>
            <a:endParaRPr lang="en-US" noProof="0" dirty="0"/>
          </a:p>
          <a:p>
            <a:pPr marL="0" indent="0">
              <a:buNone/>
            </a:pPr>
            <a:endParaRPr lang="en-US" noProof="0" dirty="0"/>
          </a:p>
        </p:txBody>
      </p:sp>
      <p:sp>
        <p:nvSpPr>
          <p:cNvPr id="36" name="Subtitle 1"/>
          <p:cNvSpPr>
            <a:spLocks noGrp="1"/>
          </p:cNvSpPr>
          <p:nvPr>
            <p:ph type="subTitle" idx="13"/>
          </p:nvPr>
        </p:nvSpPr>
        <p:spPr/>
        <p:txBody>
          <a:bodyPr/>
          <a:lstStyle/>
          <a:p>
            <a:r>
              <a:rPr lang="en-US" noProof="0" dirty="0"/>
              <a:t>Evolution stages of </a:t>
            </a:r>
            <a:r>
              <a:rPr lang="en-US" dirty="0"/>
              <a:t>zoonotic diseases</a:t>
            </a:r>
            <a:endParaRPr lang="en-US" noProof="0" dirty="0"/>
          </a:p>
          <a:p>
            <a:endParaRPr lang="en-US" noProof="0" dirty="0"/>
          </a:p>
        </p:txBody>
      </p:sp>
      <p:sp>
        <p:nvSpPr>
          <p:cNvPr id="37" name="Title 16"/>
          <p:cNvSpPr>
            <a:spLocks noGrp="1"/>
          </p:cNvSpPr>
          <p:nvPr>
            <p:ph type="title"/>
          </p:nvPr>
        </p:nvSpPr>
        <p:spPr/>
        <p:txBody>
          <a:bodyPr>
            <a:normAutofit fontScale="90000"/>
          </a:bodyPr>
          <a:lstStyle/>
          <a:p>
            <a:r>
              <a:rPr lang="en-US" dirty="0"/>
              <a:t>2.	 One Health Issues</a:t>
            </a:r>
          </a:p>
        </p:txBody>
      </p:sp>
      <p:grpSp>
        <p:nvGrpSpPr>
          <p:cNvPr id="8" name="Groupe 7"/>
          <p:cNvGrpSpPr/>
          <p:nvPr/>
        </p:nvGrpSpPr>
        <p:grpSpPr>
          <a:xfrm>
            <a:off x="626937" y="1649801"/>
            <a:ext cx="8229600" cy="4181722"/>
            <a:chOff x="0" y="0"/>
            <a:chExt cx="6520394" cy="3163595"/>
          </a:xfrm>
        </p:grpSpPr>
        <p:grpSp>
          <p:nvGrpSpPr>
            <p:cNvPr id="10" name="Groupe 9"/>
            <p:cNvGrpSpPr/>
            <p:nvPr/>
          </p:nvGrpSpPr>
          <p:grpSpPr>
            <a:xfrm>
              <a:off x="0" y="597528"/>
              <a:ext cx="1344294" cy="1393825"/>
              <a:chOff x="0" y="0"/>
              <a:chExt cx="1344354" cy="1394268"/>
            </a:xfrm>
          </p:grpSpPr>
          <p:pic>
            <p:nvPicPr>
              <p:cNvPr id="23" name="Image 22" descr="http://phylopic.org/assets/images/submissions/cf522e02-35cc-44f5-841c-0e642987c2e4.512.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9851" y="1010093"/>
                <a:ext cx="454025" cy="384175"/>
              </a:xfrm>
              <a:prstGeom prst="rect">
                <a:avLst/>
              </a:prstGeom>
              <a:noFill/>
              <a:ln>
                <a:noFill/>
              </a:ln>
            </p:spPr>
          </p:pic>
          <p:pic>
            <p:nvPicPr>
              <p:cNvPr id="24" name="Image 23" descr="http://phylopic.org/assets/images/submissions/18bfd2fc-f184-4c3a-b511-796aafcc70f6.512.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060" y="669851"/>
                <a:ext cx="637540" cy="387350"/>
              </a:xfrm>
              <a:prstGeom prst="rect">
                <a:avLst/>
              </a:prstGeom>
              <a:noFill/>
              <a:ln>
                <a:noFill/>
              </a:ln>
            </p:spPr>
          </p:pic>
          <p:pic>
            <p:nvPicPr>
              <p:cNvPr id="25" name="Image 24" descr="http://phylopic.org/assets/images/submissions/eedde61f-3402-4f7c-9350-49b74f5e1dba.256.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4279" y="478465"/>
                <a:ext cx="600075" cy="574040"/>
              </a:xfrm>
              <a:prstGeom prst="rect">
                <a:avLst/>
              </a:prstGeom>
              <a:noFill/>
              <a:ln>
                <a:noFill/>
              </a:ln>
            </p:spPr>
          </p:pic>
          <p:grpSp>
            <p:nvGrpSpPr>
              <p:cNvPr id="26" name="Groupe 25"/>
              <p:cNvGrpSpPr/>
              <p:nvPr/>
            </p:nvGrpSpPr>
            <p:grpSpPr>
              <a:xfrm>
                <a:off x="0" y="0"/>
                <a:ext cx="627321" cy="574158"/>
                <a:chOff x="0" y="0"/>
                <a:chExt cx="627321" cy="574158"/>
              </a:xfrm>
              <a:solidFill>
                <a:schemeClr val="accent2">
                  <a:lumMod val="20000"/>
                  <a:lumOff val="80000"/>
                </a:schemeClr>
              </a:solidFill>
            </p:grpSpPr>
            <p:sp>
              <p:nvSpPr>
                <p:cNvPr id="27" name="Flèche courbée vers la gauche 26"/>
                <p:cNvSpPr/>
                <p:nvPr/>
              </p:nvSpPr>
              <p:spPr>
                <a:xfrm>
                  <a:off x="340242" y="21265"/>
                  <a:ext cx="287079" cy="552893"/>
                </a:xfrm>
                <a:prstGeom prst="curvedLef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28" name="Flèche courbée vers la gauche 27"/>
                <p:cNvSpPr/>
                <p:nvPr/>
              </p:nvSpPr>
              <p:spPr>
                <a:xfrm rot="10800000">
                  <a:off x="0" y="0"/>
                  <a:ext cx="287020" cy="552450"/>
                </a:xfrm>
                <a:prstGeom prst="curvedLef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grpSp>
        </p:grpSp>
        <p:sp>
          <p:nvSpPr>
            <p:cNvPr id="16" name="Flèche courbée vers la gauche 15"/>
            <p:cNvSpPr/>
            <p:nvPr/>
          </p:nvSpPr>
          <p:spPr>
            <a:xfrm>
              <a:off x="5368705" y="1186004"/>
              <a:ext cx="287020" cy="552450"/>
            </a:xfrm>
            <a:prstGeom prst="curvedLeftArrow">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17" name="Flèche courbée vers la gauche 16"/>
            <p:cNvSpPr/>
            <p:nvPr/>
          </p:nvSpPr>
          <p:spPr>
            <a:xfrm rot="10800000">
              <a:off x="5024674" y="1167897"/>
              <a:ext cx="287007" cy="552274"/>
            </a:xfrm>
            <a:prstGeom prst="curvedLeftArrow">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18" name="Zone de texte 2"/>
            <p:cNvSpPr txBox="1">
              <a:spLocks noChangeArrowheads="1"/>
            </p:cNvSpPr>
            <p:nvPr/>
          </p:nvSpPr>
          <p:spPr bwMode="auto">
            <a:xfrm>
              <a:off x="36214" y="0"/>
              <a:ext cx="1616075" cy="541020"/>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ctr">
                <a:spcAft>
                  <a:spcPts val="0"/>
                </a:spcAft>
              </a:pPr>
              <a:r>
                <a:rPr lang="en-US" sz="1400" b="1">
                  <a:effectLst/>
                  <a:latin typeface="Calibri Light" panose="020F0302020204030204" pitchFamily="34" charset="0"/>
                  <a:ea typeface="SimSun" panose="02010600030101010101" pitchFamily="2" charset="-122"/>
                  <a:cs typeface="Times New Roman" panose="02020603050405020304" pitchFamily="18" charset="0"/>
                </a:rPr>
                <a:t>Stage 1</a:t>
              </a:r>
              <a:r>
                <a:rPr lang="en-US" sz="1400">
                  <a:effectLst/>
                  <a:latin typeface="Calibri Light" panose="020F0302020204030204" pitchFamily="34" charset="0"/>
                  <a:ea typeface="SimSun" panose="02010600030101010101" pitchFamily="2" charset="-122"/>
                  <a:cs typeface="Times New Roman" panose="02020603050405020304" pitchFamily="18" charset="0"/>
                </a:rPr>
                <a:t>: animal pathogen exclusively</a:t>
              </a:r>
              <a:endParaRPr lang="fr-FR" sz="1400">
                <a:effectLst/>
                <a:latin typeface="Calibri Light" panose="020F0302020204030204" pitchFamily="34" charset="0"/>
                <a:ea typeface="SimSun" panose="02010600030101010101" pitchFamily="2" charset="-122"/>
                <a:cs typeface="Times New Roman" panose="02020603050405020304" pitchFamily="18" charset="0"/>
              </a:endParaRPr>
            </a:p>
            <a:p>
              <a:pPr algn="ctr">
                <a:spcAft>
                  <a:spcPts val="0"/>
                </a:spcAft>
              </a:pPr>
              <a:r>
                <a:rPr lang="en-US" sz="1400" i="1">
                  <a:effectLst/>
                  <a:latin typeface="Calibri Light" panose="020F0302020204030204" pitchFamily="34" charset="0"/>
                  <a:ea typeface="SimSun" panose="02010600030101010101" pitchFamily="2" charset="-122"/>
                  <a:cs typeface="Times New Roman" panose="02020603050405020304" pitchFamily="18" charset="0"/>
                </a:rPr>
                <a:t>No human cases</a:t>
              </a:r>
              <a:endParaRPr lang="fr-FR" sz="1400">
                <a:effectLst/>
                <a:latin typeface="Calibri Light" panose="020F0302020204030204" pitchFamily="34" charset="0"/>
                <a:ea typeface="SimSun" panose="02010600030101010101" pitchFamily="2" charset="-122"/>
                <a:cs typeface="Times New Roman" panose="02020603050405020304" pitchFamily="18" charset="0"/>
              </a:endParaRPr>
            </a:p>
          </p:txBody>
        </p:sp>
        <p:sp>
          <p:nvSpPr>
            <p:cNvPr id="19" name="Zone de texte 2"/>
            <p:cNvSpPr txBox="1">
              <a:spLocks noChangeArrowheads="1"/>
            </p:cNvSpPr>
            <p:nvPr/>
          </p:nvSpPr>
          <p:spPr bwMode="auto">
            <a:xfrm>
              <a:off x="1321806" y="1783532"/>
              <a:ext cx="1360805" cy="701675"/>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ctr">
                <a:spcAft>
                  <a:spcPts val="0"/>
                </a:spcAft>
              </a:pPr>
              <a:r>
                <a:rPr lang="en-US" sz="1400" b="1">
                  <a:effectLst/>
                  <a:latin typeface="Calibri Light" panose="020F0302020204030204" pitchFamily="34" charset="0"/>
                  <a:ea typeface="SimSun" panose="02010600030101010101" pitchFamily="2" charset="-122"/>
                  <a:cs typeface="Times New Roman" panose="02020603050405020304" pitchFamily="18" charset="0"/>
                </a:rPr>
                <a:t>Stage 2</a:t>
              </a:r>
              <a:r>
                <a:rPr lang="en-US" sz="1400">
                  <a:effectLst/>
                  <a:latin typeface="Calibri Light" panose="020F0302020204030204" pitchFamily="34" charset="0"/>
                  <a:ea typeface="SimSun" panose="02010600030101010101" pitchFamily="2" charset="-122"/>
                  <a:cs typeface="Times New Roman" panose="02020603050405020304" pitchFamily="18" charset="0"/>
                </a:rPr>
                <a:t>: primary infection</a:t>
              </a:r>
              <a:endParaRPr lang="fr-FR" sz="1400">
                <a:effectLst/>
                <a:latin typeface="Calibri Light" panose="020F0302020204030204" pitchFamily="34" charset="0"/>
                <a:ea typeface="SimSun" panose="02010600030101010101" pitchFamily="2" charset="-122"/>
                <a:cs typeface="Times New Roman" panose="02020603050405020304" pitchFamily="18" charset="0"/>
              </a:endParaRPr>
            </a:p>
            <a:p>
              <a:pPr algn="ctr">
                <a:spcAft>
                  <a:spcPts val="0"/>
                </a:spcAft>
              </a:pPr>
              <a:r>
                <a:rPr lang="en-US" sz="1400" i="1">
                  <a:effectLst/>
                  <a:latin typeface="Calibri Light" panose="020F0302020204030204" pitchFamily="34" charset="0"/>
                  <a:ea typeface="SimSun" panose="02010600030101010101" pitchFamily="2" charset="-122"/>
                  <a:cs typeface="Times New Roman" panose="02020603050405020304" pitchFamily="18" charset="0"/>
                </a:rPr>
                <a:t>A – H transmission only</a:t>
              </a:r>
              <a:endParaRPr lang="fr-FR" sz="1400">
                <a:effectLst/>
                <a:latin typeface="Calibri Light" panose="020F0302020204030204" pitchFamily="34" charset="0"/>
                <a:ea typeface="SimSun" panose="02010600030101010101" pitchFamily="2" charset="-122"/>
                <a:cs typeface="Times New Roman" panose="02020603050405020304" pitchFamily="18" charset="0"/>
              </a:endParaRPr>
            </a:p>
          </p:txBody>
        </p:sp>
        <p:sp>
          <p:nvSpPr>
            <p:cNvPr id="20" name="Zone de texte 2"/>
            <p:cNvSpPr txBox="1">
              <a:spLocks noChangeArrowheads="1"/>
            </p:cNvSpPr>
            <p:nvPr/>
          </p:nvSpPr>
          <p:spPr bwMode="auto">
            <a:xfrm>
              <a:off x="2544024" y="72427"/>
              <a:ext cx="1732915" cy="610518"/>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ctr">
                <a:spcAft>
                  <a:spcPts val="0"/>
                </a:spcAft>
              </a:pPr>
              <a:r>
                <a:rPr lang="en-US" sz="1400" b="1" dirty="0">
                  <a:effectLst/>
                  <a:latin typeface="Calibri Light" panose="020F0302020204030204" pitchFamily="34" charset="0"/>
                  <a:ea typeface="SimSun" panose="02010600030101010101" pitchFamily="2" charset="-122"/>
                  <a:cs typeface="Times New Roman" panose="02020603050405020304" pitchFamily="18" charset="0"/>
                </a:rPr>
                <a:t>Stage 3</a:t>
              </a:r>
              <a:r>
                <a:rPr lang="en-US" sz="1400" dirty="0">
                  <a:effectLst/>
                  <a:latin typeface="Calibri Light" panose="020F0302020204030204" pitchFamily="34" charset="0"/>
                  <a:ea typeface="SimSun" panose="02010600030101010101" pitchFamily="2" charset="-122"/>
                  <a:cs typeface="Times New Roman" panose="02020603050405020304" pitchFamily="18" charset="0"/>
                </a:rPr>
                <a:t>: limited outbreak</a:t>
              </a:r>
              <a:endParaRPr lang="fr-FR" sz="1400" dirty="0">
                <a:effectLst/>
                <a:latin typeface="Calibri Light" panose="020F0302020204030204" pitchFamily="34" charset="0"/>
                <a:ea typeface="SimSun" panose="02010600030101010101" pitchFamily="2" charset="-122"/>
                <a:cs typeface="Times New Roman" panose="02020603050405020304" pitchFamily="18" charset="0"/>
              </a:endParaRPr>
            </a:p>
            <a:p>
              <a:pPr algn="ctr">
                <a:spcAft>
                  <a:spcPts val="0"/>
                </a:spcAft>
              </a:pPr>
              <a:r>
                <a:rPr lang="en-US" sz="1400" i="1" dirty="0">
                  <a:effectLst/>
                  <a:latin typeface="Calibri Light" panose="020F0302020204030204" pitchFamily="34" charset="0"/>
                  <a:ea typeface="SimSun" panose="02010600030101010101" pitchFamily="2" charset="-122"/>
                  <a:cs typeface="Times New Roman" panose="02020603050405020304" pitchFamily="18" charset="0"/>
                </a:rPr>
                <a:t>A – H and limited H-H transmission</a:t>
              </a:r>
              <a:endParaRPr lang="fr-FR" sz="1400" dirty="0">
                <a:effectLst/>
                <a:latin typeface="Calibri Light" panose="020F0302020204030204" pitchFamily="34" charset="0"/>
                <a:ea typeface="SimSun" panose="02010600030101010101" pitchFamily="2" charset="-122"/>
                <a:cs typeface="Times New Roman" panose="02020603050405020304" pitchFamily="18" charset="0"/>
              </a:endParaRPr>
            </a:p>
          </p:txBody>
        </p:sp>
        <p:sp>
          <p:nvSpPr>
            <p:cNvPr id="21" name="Zone de texte 2"/>
            <p:cNvSpPr txBox="1">
              <a:spLocks noChangeArrowheads="1"/>
            </p:cNvSpPr>
            <p:nvPr/>
          </p:nvSpPr>
          <p:spPr bwMode="auto">
            <a:xfrm>
              <a:off x="2743200" y="2553077"/>
              <a:ext cx="1732915" cy="610518"/>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ctr">
                <a:spcAft>
                  <a:spcPts val="0"/>
                </a:spcAft>
              </a:pPr>
              <a:r>
                <a:rPr lang="en-US" sz="1400" b="1">
                  <a:effectLst/>
                  <a:latin typeface="Calibri Light" panose="020F0302020204030204" pitchFamily="34" charset="0"/>
                  <a:ea typeface="SimSun" panose="02010600030101010101" pitchFamily="2" charset="-122"/>
                  <a:cs typeface="Times New Roman" panose="02020603050405020304" pitchFamily="18" charset="0"/>
                </a:rPr>
                <a:t>Stage 4</a:t>
              </a:r>
              <a:r>
                <a:rPr lang="en-US" sz="1400">
                  <a:effectLst/>
                  <a:latin typeface="Calibri Light" panose="020F0302020204030204" pitchFamily="34" charset="0"/>
                  <a:ea typeface="SimSun" panose="02010600030101010101" pitchFamily="2" charset="-122"/>
                  <a:cs typeface="Times New Roman" panose="02020603050405020304" pitchFamily="18" charset="0"/>
                </a:rPr>
                <a:t>: long outbreak</a:t>
              </a:r>
              <a:endParaRPr lang="fr-FR" sz="1400">
                <a:effectLst/>
                <a:latin typeface="Calibri Light" panose="020F0302020204030204" pitchFamily="34" charset="0"/>
                <a:ea typeface="SimSun" panose="02010600030101010101" pitchFamily="2" charset="-122"/>
                <a:cs typeface="Times New Roman" panose="02020603050405020304" pitchFamily="18" charset="0"/>
              </a:endParaRPr>
            </a:p>
            <a:p>
              <a:pPr algn="ctr">
                <a:spcAft>
                  <a:spcPts val="0"/>
                </a:spcAft>
              </a:pPr>
              <a:r>
                <a:rPr lang="en-US" sz="1400" i="1">
                  <a:effectLst/>
                  <a:latin typeface="Calibri Light" panose="020F0302020204030204" pitchFamily="34" charset="0"/>
                  <a:ea typeface="SimSun" panose="02010600030101010101" pitchFamily="2" charset="-122"/>
                  <a:cs typeface="Times New Roman" panose="02020603050405020304" pitchFamily="18" charset="0"/>
                </a:rPr>
                <a:t>A – H and sustained H-H transmission</a:t>
              </a:r>
              <a:endParaRPr lang="fr-FR" sz="1400">
                <a:effectLst/>
                <a:latin typeface="Calibri Light" panose="020F0302020204030204" pitchFamily="34" charset="0"/>
                <a:ea typeface="SimSun" panose="02010600030101010101" pitchFamily="2" charset="-122"/>
                <a:cs typeface="Times New Roman" panose="02020603050405020304" pitchFamily="18" charset="0"/>
              </a:endParaRPr>
            </a:p>
          </p:txBody>
        </p:sp>
        <p:sp>
          <p:nvSpPr>
            <p:cNvPr id="22" name="Zone de texte 2"/>
            <p:cNvSpPr txBox="1">
              <a:spLocks noChangeArrowheads="1"/>
            </p:cNvSpPr>
            <p:nvPr/>
          </p:nvSpPr>
          <p:spPr bwMode="auto">
            <a:xfrm>
              <a:off x="5287224" y="1801639"/>
              <a:ext cx="1233170" cy="966653"/>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ctr">
                <a:spcAft>
                  <a:spcPts val="0"/>
                </a:spcAft>
              </a:pPr>
              <a:r>
                <a:rPr lang="en-US" sz="1400" b="1">
                  <a:effectLst/>
                  <a:latin typeface="Calibri Light" panose="020F0302020204030204" pitchFamily="34" charset="0"/>
                  <a:ea typeface="SimSun" panose="02010600030101010101" pitchFamily="2" charset="-122"/>
                  <a:cs typeface="Times New Roman" panose="02020603050405020304" pitchFamily="18" charset="0"/>
                </a:rPr>
                <a:t>Stage 5</a:t>
              </a:r>
              <a:r>
                <a:rPr lang="en-US" sz="1400">
                  <a:effectLst/>
                  <a:latin typeface="Calibri Light" panose="020F0302020204030204" pitchFamily="34" charset="0"/>
                  <a:ea typeface="SimSun" panose="02010600030101010101" pitchFamily="2" charset="-122"/>
                  <a:cs typeface="Times New Roman" panose="02020603050405020304" pitchFamily="18" charset="0"/>
                </a:rPr>
                <a:t>: human pathogen exclusively</a:t>
              </a:r>
              <a:endParaRPr lang="fr-FR" sz="1400">
                <a:effectLst/>
                <a:latin typeface="Calibri Light" panose="020F0302020204030204" pitchFamily="34" charset="0"/>
                <a:ea typeface="SimSun" panose="02010600030101010101" pitchFamily="2" charset="-122"/>
                <a:cs typeface="Times New Roman" panose="02020603050405020304" pitchFamily="18" charset="0"/>
              </a:endParaRPr>
            </a:p>
            <a:p>
              <a:pPr algn="ctr">
                <a:spcAft>
                  <a:spcPts val="0"/>
                </a:spcAft>
              </a:pPr>
              <a:r>
                <a:rPr lang="en-US" sz="1400" i="1">
                  <a:effectLst/>
                  <a:latin typeface="Calibri Light" panose="020F0302020204030204" pitchFamily="34" charset="0"/>
                  <a:ea typeface="SimSun" panose="02010600030101010101" pitchFamily="2" charset="-122"/>
                  <a:cs typeface="Times New Roman" panose="02020603050405020304" pitchFamily="18" charset="0"/>
                </a:rPr>
                <a:t>Sustained H-H transmission</a:t>
              </a:r>
              <a:endParaRPr lang="fr-FR" sz="1400">
                <a:effectLst/>
                <a:latin typeface="Calibri Light" panose="020F0302020204030204" pitchFamily="34" charset="0"/>
                <a:ea typeface="SimSun" panose="02010600030101010101" pitchFamily="2" charset="-122"/>
                <a:cs typeface="Times New Roman" panose="02020603050405020304" pitchFamily="18" charset="0"/>
              </a:endParaRPr>
            </a:p>
          </p:txBody>
        </p:sp>
      </p:grpSp>
      <p:pic>
        <p:nvPicPr>
          <p:cNvPr id="31" name="Image 30" descr="http://phylopic.org/assets/images/submissions/acf1cbec-f6ef-4a82-8ab5-be2f963b93f5.512.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46353" y="3037985"/>
            <a:ext cx="508923" cy="1431947"/>
          </a:xfrm>
          <a:prstGeom prst="rect">
            <a:avLst/>
          </a:prstGeom>
          <a:noFill/>
          <a:ln>
            <a:noFill/>
          </a:ln>
        </p:spPr>
      </p:pic>
      <p:sp>
        <p:nvSpPr>
          <p:cNvPr id="32" name="Double flèche horizontale 31"/>
          <p:cNvSpPr/>
          <p:nvPr/>
        </p:nvSpPr>
        <p:spPr>
          <a:xfrm>
            <a:off x="2554017" y="3388231"/>
            <a:ext cx="1242788" cy="353758"/>
          </a:xfrm>
          <a:prstGeom prst="leftRightArrow">
            <a:avLst>
              <a:gd name="adj1" fmla="val 23673"/>
              <a:gd name="adj2" fmla="val 39469"/>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dirty="0"/>
          </a:p>
        </p:txBody>
      </p:sp>
      <p:sp>
        <p:nvSpPr>
          <p:cNvPr id="29" name="Double flèche horizontale 28"/>
          <p:cNvSpPr/>
          <p:nvPr/>
        </p:nvSpPr>
        <p:spPr>
          <a:xfrm rot="19420913">
            <a:off x="4900512" y="2822577"/>
            <a:ext cx="1242788" cy="353758"/>
          </a:xfrm>
          <a:prstGeom prst="leftRightArrow">
            <a:avLst>
              <a:gd name="adj1" fmla="val 23673"/>
              <a:gd name="adj2" fmla="val 39469"/>
            </a:avLst>
          </a:prstGeom>
          <a:pattFill prst="dkHorz">
            <a:fgClr>
              <a:schemeClr val="accent2">
                <a:lumMod val="60000"/>
                <a:lumOff val="40000"/>
              </a:schemeClr>
            </a:fgClr>
            <a:bgClr>
              <a:schemeClr val="bg1"/>
            </a:bgClr>
          </a:patt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pic>
        <p:nvPicPr>
          <p:cNvPr id="33" name="Image 32" descr="http://phylopic.org/assets/images/submissions/acf1cbec-f6ef-4a82-8ab5-be2f963b93f5.512.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328847" y="1948978"/>
            <a:ext cx="508923" cy="1431947"/>
          </a:xfrm>
          <a:prstGeom prst="rect">
            <a:avLst/>
          </a:prstGeom>
          <a:noFill/>
          <a:ln>
            <a:noFill/>
          </a:ln>
        </p:spPr>
      </p:pic>
      <p:pic>
        <p:nvPicPr>
          <p:cNvPr id="34" name="Image 33" descr="http://phylopic.org/assets/images/submissions/acf1cbec-f6ef-4a82-8ab5-be2f963b93f5.512.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294566" y="4007320"/>
            <a:ext cx="508923" cy="1431947"/>
          </a:xfrm>
          <a:prstGeom prst="rect">
            <a:avLst/>
          </a:prstGeom>
          <a:noFill/>
          <a:ln>
            <a:noFill/>
          </a:ln>
        </p:spPr>
      </p:pic>
      <p:sp>
        <p:nvSpPr>
          <p:cNvPr id="35" name="Double flèche horizontale 34"/>
          <p:cNvSpPr/>
          <p:nvPr/>
        </p:nvSpPr>
        <p:spPr>
          <a:xfrm rot="1822020">
            <a:off x="4900512" y="4233557"/>
            <a:ext cx="1242788" cy="353758"/>
          </a:xfrm>
          <a:prstGeom prst="leftRightArrow">
            <a:avLst>
              <a:gd name="adj1" fmla="val 23673"/>
              <a:gd name="adj2" fmla="val 394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dirty="0"/>
          </a:p>
        </p:txBody>
      </p:sp>
    </p:spTree>
    <p:extLst>
      <p:ext uri="{BB962C8B-B14F-4D97-AF65-F5344CB8AC3E}">
        <p14:creationId xmlns:p14="http://schemas.microsoft.com/office/powerpoint/2010/main" val="13899048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Oval 32"/>
          <p:cNvSpPr/>
          <p:nvPr/>
        </p:nvSpPr>
        <p:spPr>
          <a:xfrm>
            <a:off x="246888" y="152400"/>
            <a:ext cx="533400" cy="508000"/>
          </a:xfrm>
          <a:prstGeom prst="ellipse">
            <a:avLst/>
          </a:prstGeom>
          <a:solidFill>
            <a:schemeClr val="accent2">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Espace réservé du contenu 2"/>
          <p:cNvSpPr>
            <a:spLocks noGrp="1"/>
          </p:cNvSpPr>
          <p:nvPr>
            <p:ph idx="1"/>
          </p:nvPr>
        </p:nvSpPr>
        <p:spPr/>
        <p:txBody>
          <a:bodyPr>
            <a:normAutofit/>
          </a:bodyPr>
          <a:lstStyle/>
          <a:p>
            <a:pPr marL="514350" indent="-514350">
              <a:buAutoNum type="arabicPeriod"/>
            </a:pPr>
            <a:endParaRPr lang="en-US" noProof="0" dirty="0"/>
          </a:p>
          <a:p>
            <a:pPr marL="514350" indent="-514350">
              <a:buAutoNum type="arabicPeriod"/>
            </a:pPr>
            <a:endParaRPr lang="en-US" noProof="0" dirty="0"/>
          </a:p>
          <a:p>
            <a:pPr marL="0" indent="0">
              <a:buNone/>
            </a:pPr>
            <a:endParaRPr lang="en-US" noProof="0" dirty="0"/>
          </a:p>
        </p:txBody>
      </p:sp>
      <p:sp>
        <p:nvSpPr>
          <p:cNvPr id="31" name="Subtitle 1"/>
          <p:cNvSpPr>
            <a:spLocks noGrp="1"/>
          </p:cNvSpPr>
          <p:nvPr>
            <p:ph type="subTitle" idx="13"/>
          </p:nvPr>
        </p:nvSpPr>
        <p:spPr/>
        <p:txBody>
          <a:bodyPr/>
          <a:lstStyle/>
          <a:p>
            <a:r>
              <a:rPr lang="en-US" noProof="0" dirty="0"/>
              <a:t>Evolution stages of </a:t>
            </a:r>
            <a:r>
              <a:rPr lang="en-US" dirty="0"/>
              <a:t>zoonotic diseases</a:t>
            </a:r>
            <a:endParaRPr lang="en-US" noProof="0" dirty="0"/>
          </a:p>
          <a:p>
            <a:endParaRPr lang="en-US" noProof="0" dirty="0"/>
          </a:p>
        </p:txBody>
      </p:sp>
      <p:sp>
        <p:nvSpPr>
          <p:cNvPr id="32" name="Title 16"/>
          <p:cNvSpPr>
            <a:spLocks noGrp="1"/>
          </p:cNvSpPr>
          <p:nvPr>
            <p:ph type="title"/>
          </p:nvPr>
        </p:nvSpPr>
        <p:spPr/>
        <p:txBody>
          <a:bodyPr>
            <a:normAutofit fontScale="90000"/>
          </a:bodyPr>
          <a:lstStyle/>
          <a:p>
            <a:r>
              <a:rPr lang="en-US" dirty="0"/>
              <a:t>2.	 One Health Issues</a:t>
            </a:r>
          </a:p>
        </p:txBody>
      </p:sp>
      <p:grpSp>
        <p:nvGrpSpPr>
          <p:cNvPr id="2" name="Groupe 1"/>
          <p:cNvGrpSpPr/>
          <p:nvPr/>
        </p:nvGrpSpPr>
        <p:grpSpPr>
          <a:xfrm>
            <a:off x="626937" y="1649801"/>
            <a:ext cx="8229600" cy="4181722"/>
            <a:chOff x="626937" y="1649801"/>
            <a:chExt cx="8229600" cy="4181722"/>
          </a:xfrm>
        </p:grpSpPr>
        <p:grpSp>
          <p:nvGrpSpPr>
            <p:cNvPr id="8" name="Groupe 7"/>
            <p:cNvGrpSpPr/>
            <p:nvPr/>
          </p:nvGrpSpPr>
          <p:grpSpPr>
            <a:xfrm>
              <a:off x="626937" y="1649801"/>
              <a:ext cx="8229600" cy="4181722"/>
              <a:chOff x="0" y="0"/>
              <a:chExt cx="6520394" cy="3163595"/>
            </a:xfrm>
          </p:grpSpPr>
          <p:pic>
            <p:nvPicPr>
              <p:cNvPr id="9" name="Image 8" descr="http://phylopic.org/assets/images/submissions/acf1cbec-f6ef-4a82-8ab5-be2f963b93f5.512.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88468" y="1050202"/>
                <a:ext cx="403225" cy="1083310"/>
              </a:xfrm>
              <a:prstGeom prst="rect">
                <a:avLst/>
              </a:prstGeom>
              <a:noFill/>
              <a:ln>
                <a:noFill/>
              </a:ln>
            </p:spPr>
          </p:pic>
          <p:grpSp>
            <p:nvGrpSpPr>
              <p:cNvPr id="10" name="Groupe 9"/>
              <p:cNvGrpSpPr/>
              <p:nvPr/>
            </p:nvGrpSpPr>
            <p:grpSpPr>
              <a:xfrm>
                <a:off x="0" y="597528"/>
                <a:ext cx="1344294" cy="1393825"/>
                <a:chOff x="0" y="0"/>
                <a:chExt cx="1344354" cy="1394268"/>
              </a:xfrm>
            </p:grpSpPr>
            <p:pic>
              <p:nvPicPr>
                <p:cNvPr id="23" name="Image 22" descr="http://phylopic.org/assets/images/submissions/cf522e02-35cc-44f5-841c-0e642987c2e4.512.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9851" y="1010093"/>
                  <a:ext cx="454025" cy="384175"/>
                </a:xfrm>
                <a:prstGeom prst="rect">
                  <a:avLst/>
                </a:prstGeom>
                <a:noFill/>
                <a:ln>
                  <a:noFill/>
                </a:ln>
              </p:spPr>
            </p:pic>
            <p:pic>
              <p:nvPicPr>
                <p:cNvPr id="24" name="Image 23" descr="http://phylopic.org/assets/images/submissions/18bfd2fc-f184-4c3a-b511-796aafcc70f6.512.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5060" y="669851"/>
                  <a:ext cx="637540" cy="387350"/>
                </a:xfrm>
                <a:prstGeom prst="rect">
                  <a:avLst/>
                </a:prstGeom>
                <a:noFill/>
                <a:ln>
                  <a:noFill/>
                </a:ln>
              </p:spPr>
            </p:pic>
            <p:pic>
              <p:nvPicPr>
                <p:cNvPr id="25" name="Image 24" descr="http://phylopic.org/assets/images/submissions/eedde61f-3402-4f7c-9350-49b74f5e1dba.256.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44279" y="478465"/>
                  <a:ext cx="600075" cy="574040"/>
                </a:xfrm>
                <a:prstGeom prst="rect">
                  <a:avLst/>
                </a:prstGeom>
                <a:noFill/>
                <a:ln>
                  <a:noFill/>
                </a:ln>
              </p:spPr>
            </p:pic>
            <p:grpSp>
              <p:nvGrpSpPr>
                <p:cNvPr id="26" name="Groupe 25"/>
                <p:cNvGrpSpPr/>
                <p:nvPr/>
              </p:nvGrpSpPr>
              <p:grpSpPr>
                <a:xfrm>
                  <a:off x="0" y="0"/>
                  <a:ext cx="627321" cy="574158"/>
                  <a:chOff x="0" y="0"/>
                  <a:chExt cx="627321" cy="574158"/>
                </a:xfrm>
                <a:solidFill>
                  <a:schemeClr val="accent2">
                    <a:lumMod val="20000"/>
                    <a:lumOff val="80000"/>
                  </a:schemeClr>
                </a:solidFill>
              </p:grpSpPr>
              <p:sp>
                <p:nvSpPr>
                  <p:cNvPr id="27" name="Flèche courbée vers la gauche 26"/>
                  <p:cNvSpPr/>
                  <p:nvPr/>
                </p:nvSpPr>
                <p:spPr>
                  <a:xfrm>
                    <a:off x="340242" y="21265"/>
                    <a:ext cx="287079" cy="552893"/>
                  </a:xfrm>
                  <a:prstGeom prst="curvedLef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28" name="Flèche courbée vers la gauche 27"/>
                  <p:cNvSpPr/>
                  <p:nvPr/>
                </p:nvSpPr>
                <p:spPr>
                  <a:xfrm rot="10800000">
                    <a:off x="0" y="0"/>
                    <a:ext cx="287020" cy="552450"/>
                  </a:xfrm>
                  <a:prstGeom prst="curvedLef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grpSp>
          </p:grpSp>
          <p:sp>
            <p:nvSpPr>
              <p:cNvPr id="12" name="Double flèche horizontale 11"/>
              <p:cNvSpPr/>
              <p:nvPr/>
            </p:nvSpPr>
            <p:spPr>
              <a:xfrm rot="19420913">
                <a:off x="3385996" y="887239"/>
                <a:ext cx="984673" cy="267628"/>
              </a:xfrm>
              <a:prstGeom prst="leftRightArrow">
                <a:avLst>
                  <a:gd name="adj1" fmla="val 23673"/>
                  <a:gd name="adj2" fmla="val 39469"/>
                </a:avLst>
              </a:prstGeom>
              <a:pattFill prst="dkHorz">
                <a:fgClr>
                  <a:schemeClr val="accent2">
                    <a:lumMod val="60000"/>
                    <a:lumOff val="40000"/>
                  </a:schemeClr>
                </a:fgClr>
                <a:bgClr>
                  <a:schemeClr val="bg1"/>
                </a:bgClr>
              </a:patt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pic>
            <p:nvPicPr>
              <p:cNvPr id="13" name="Image 12" descr="http://phylopic.org/assets/images/submissions/acf1cbec-f6ef-4a82-8ab5-be2f963b93f5.512.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17680" y="226336"/>
                <a:ext cx="403225" cy="1083310"/>
              </a:xfrm>
              <a:prstGeom prst="rect">
                <a:avLst/>
              </a:prstGeom>
              <a:noFill/>
              <a:ln>
                <a:noFill/>
              </a:ln>
            </p:spPr>
          </p:pic>
          <p:pic>
            <p:nvPicPr>
              <p:cNvPr id="14" name="Image 13" descr="http://phylopic.org/assets/images/submissions/acf1cbec-f6ef-4a82-8ab5-be2f963b93f5.512.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90519" y="1783532"/>
                <a:ext cx="403225" cy="1083310"/>
              </a:xfrm>
              <a:prstGeom prst="rect">
                <a:avLst/>
              </a:prstGeom>
              <a:noFill/>
              <a:ln>
                <a:noFill/>
              </a:ln>
            </p:spPr>
          </p:pic>
          <p:sp>
            <p:nvSpPr>
              <p:cNvPr id="15" name="Double flèche horizontale 14"/>
              <p:cNvSpPr/>
              <p:nvPr/>
            </p:nvSpPr>
            <p:spPr>
              <a:xfrm rot="1822020">
                <a:off x="3385996" y="1954687"/>
                <a:ext cx="984673" cy="267628"/>
              </a:xfrm>
              <a:prstGeom prst="leftRightArrow">
                <a:avLst>
                  <a:gd name="adj1" fmla="val 23673"/>
                  <a:gd name="adj2" fmla="val 394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dirty="0"/>
              </a:p>
            </p:txBody>
          </p:sp>
          <p:sp>
            <p:nvSpPr>
              <p:cNvPr id="16" name="Flèche courbée vers la gauche 15"/>
              <p:cNvSpPr/>
              <p:nvPr/>
            </p:nvSpPr>
            <p:spPr>
              <a:xfrm>
                <a:off x="5368705" y="1186004"/>
                <a:ext cx="287020" cy="552450"/>
              </a:xfrm>
              <a:prstGeom prst="curvedLeftArrow">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17" name="Flèche courbée vers la gauche 16"/>
              <p:cNvSpPr/>
              <p:nvPr/>
            </p:nvSpPr>
            <p:spPr>
              <a:xfrm rot="10800000">
                <a:off x="5024674" y="1167897"/>
                <a:ext cx="287007" cy="552274"/>
              </a:xfrm>
              <a:prstGeom prst="curvedLeftArrow">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18" name="Zone de texte 2"/>
              <p:cNvSpPr txBox="1">
                <a:spLocks noChangeArrowheads="1"/>
              </p:cNvSpPr>
              <p:nvPr/>
            </p:nvSpPr>
            <p:spPr bwMode="auto">
              <a:xfrm>
                <a:off x="36214" y="0"/>
                <a:ext cx="1616075" cy="541020"/>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ctr">
                  <a:spcAft>
                    <a:spcPts val="0"/>
                  </a:spcAft>
                </a:pPr>
                <a:r>
                  <a:rPr lang="en-US" sz="1400" b="1">
                    <a:effectLst/>
                    <a:latin typeface="Calibri Light" panose="020F0302020204030204" pitchFamily="34" charset="0"/>
                    <a:ea typeface="SimSun" panose="02010600030101010101" pitchFamily="2" charset="-122"/>
                    <a:cs typeface="Times New Roman" panose="02020603050405020304" pitchFamily="18" charset="0"/>
                  </a:rPr>
                  <a:t>Stage 1</a:t>
                </a:r>
                <a:r>
                  <a:rPr lang="en-US" sz="1400">
                    <a:effectLst/>
                    <a:latin typeface="Calibri Light" panose="020F0302020204030204" pitchFamily="34" charset="0"/>
                    <a:ea typeface="SimSun" panose="02010600030101010101" pitchFamily="2" charset="-122"/>
                    <a:cs typeface="Times New Roman" panose="02020603050405020304" pitchFamily="18" charset="0"/>
                  </a:rPr>
                  <a:t>: animal pathogen exclusively</a:t>
                </a:r>
                <a:endParaRPr lang="fr-FR" sz="1400">
                  <a:effectLst/>
                  <a:latin typeface="Calibri Light" panose="020F0302020204030204" pitchFamily="34" charset="0"/>
                  <a:ea typeface="SimSun" panose="02010600030101010101" pitchFamily="2" charset="-122"/>
                  <a:cs typeface="Times New Roman" panose="02020603050405020304" pitchFamily="18" charset="0"/>
                </a:endParaRPr>
              </a:p>
              <a:p>
                <a:pPr algn="ctr">
                  <a:spcAft>
                    <a:spcPts val="0"/>
                  </a:spcAft>
                </a:pPr>
                <a:r>
                  <a:rPr lang="en-US" sz="1400" i="1">
                    <a:effectLst/>
                    <a:latin typeface="Calibri Light" panose="020F0302020204030204" pitchFamily="34" charset="0"/>
                    <a:ea typeface="SimSun" panose="02010600030101010101" pitchFamily="2" charset="-122"/>
                    <a:cs typeface="Times New Roman" panose="02020603050405020304" pitchFamily="18" charset="0"/>
                  </a:rPr>
                  <a:t>No human cases</a:t>
                </a:r>
                <a:endParaRPr lang="fr-FR" sz="1400">
                  <a:effectLst/>
                  <a:latin typeface="Calibri Light" panose="020F0302020204030204" pitchFamily="34" charset="0"/>
                  <a:ea typeface="SimSun" panose="02010600030101010101" pitchFamily="2" charset="-122"/>
                  <a:cs typeface="Times New Roman" panose="02020603050405020304" pitchFamily="18" charset="0"/>
                </a:endParaRPr>
              </a:p>
            </p:txBody>
          </p:sp>
          <p:sp>
            <p:nvSpPr>
              <p:cNvPr id="19" name="Zone de texte 2"/>
              <p:cNvSpPr txBox="1">
                <a:spLocks noChangeArrowheads="1"/>
              </p:cNvSpPr>
              <p:nvPr/>
            </p:nvSpPr>
            <p:spPr bwMode="auto">
              <a:xfrm>
                <a:off x="1321806" y="1783532"/>
                <a:ext cx="1360805" cy="701675"/>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ctr">
                  <a:spcAft>
                    <a:spcPts val="0"/>
                  </a:spcAft>
                </a:pPr>
                <a:r>
                  <a:rPr lang="en-US" sz="1400" b="1">
                    <a:effectLst/>
                    <a:latin typeface="Calibri Light" panose="020F0302020204030204" pitchFamily="34" charset="0"/>
                    <a:ea typeface="SimSun" panose="02010600030101010101" pitchFamily="2" charset="-122"/>
                    <a:cs typeface="Times New Roman" panose="02020603050405020304" pitchFamily="18" charset="0"/>
                  </a:rPr>
                  <a:t>Stage 2</a:t>
                </a:r>
                <a:r>
                  <a:rPr lang="en-US" sz="1400">
                    <a:effectLst/>
                    <a:latin typeface="Calibri Light" panose="020F0302020204030204" pitchFamily="34" charset="0"/>
                    <a:ea typeface="SimSun" panose="02010600030101010101" pitchFamily="2" charset="-122"/>
                    <a:cs typeface="Times New Roman" panose="02020603050405020304" pitchFamily="18" charset="0"/>
                  </a:rPr>
                  <a:t>: primary infection</a:t>
                </a:r>
                <a:endParaRPr lang="fr-FR" sz="1400">
                  <a:effectLst/>
                  <a:latin typeface="Calibri Light" panose="020F0302020204030204" pitchFamily="34" charset="0"/>
                  <a:ea typeface="SimSun" panose="02010600030101010101" pitchFamily="2" charset="-122"/>
                  <a:cs typeface="Times New Roman" panose="02020603050405020304" pitchFamily="18" charset="0"/>
                </a:endParaRPr>
              </a:p>
              <a:p>
                <a:pPr algn="ctr">
                  <a:spcAft>
                    <a:spcPts val="0"/>
                  </a:spcAft>
                </a:pPr>
                <a:r>
                  <a:rPr lang="en-US" sz="1400" i="1">
                    <a:effectLst/>
                    <a:latin typeface="Calibri Light" panose="020F0302020204030204" pitchFamily="34" charset="0"/>
                    <a:ea typeface="SimSun" panose="02010600030101010101" pitchFamily="2" charset="-122"/>
                    <a:cs typeface="Times New Roman" panose="02020603050405020304" pitchFamily="18" charset="0"/>
                  </a:rPr>
                  <a:t>A – H transmission only</a:t>
                </a:r>
                <a:endParaRPr lang="fr-FR" sz="1400">
                  <a:effectLst/>
                  <a:latin typeface="Calibri Light" panose="020F0302020204030204" pitchFamily="34" charset="0"/>
                  <a:ea typeface="SimSun" panose="02010600030101010101" pitchFamily="2" charset="-122"/>
                  <a:cs typeface="Times New Roman" panose="02020603050405020304" pitchFamily="18" charset="0"/>
                </a:endParaRPr>
              </a:p>
            </p:txBody>
          </p:sp>
          <p:sp>
            <p:nvSpPr>
              <p:cNvPr id="20" name="Zone de texte 2"/>
              <p:cNvSpPr txBox="1">
                <a:spLocks noChangeArrowheads="1"/>
              </p:cNvSpPr>
              <p:nvPr/>
            </p:nvSpPr>
            <p:spPr bwMode="auto">
              <a:xfrm>
                <a:off x="2544024" y="72427"/>
                <a:ext cx="1732915" cy="610518"/>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ctr">
                  <a:spcAft>
                    <a:spcPts val="0"/>
                  </a:spcAft>
                </a:pPr>
                <a:r>
                  <a:rPr lang="en-US" sz="1400" b="1" dirty="0">
                    <a:effectLst/>
                    <a:latin typeface="Calibri Light" panose="020F0302020204030204" pitchFamily="34" charset="0"/>
                    <a:ea typeface="SimSun" panose="02010600030101010101" pitchFamily="2" charset="-122"/>
                    <a:cs typeface="Times New Roman" panose="02020603050405020304" pitchFamily="18" charset="0"/>
                  </a:rPr>
                  <a:t>Stage 3</a:t>
                </a:r>
                <a:r>
                  <a:rPr lang="en-US" sz="1400" dirty="0">
                    <a:effectLst/>
                    <a:latin typeface="Calibri Light" panose="020F0302020204030204" pitchFamily="34" charset="0"/>
                    <a:ea typeface="SimSun" panose="02010600030101010101" pitchFamily="2" charset="-122"/>
                    <a:cs typeface="Times New Roman" panose="02020603050405020304" pitchFamily="18" charset="0"/>
                  </a:rPr>
                  <a:t>: limited outbreak</a:t>
                </a:r>
                <a:endParaRPr lang="fr-FR" sz="1400" dirty="0">
                  <a:effectLst/>
                  <a:latin typeface="Calibri Light" panose="020F0302020204030204" pitchFamily="34" charset="0"/>
                  <a:ea typeface="SimSun" panose="02010600030101010101" pitchFamily="2" charset="-122"/>
                  <a:cs typeface="Times New Roman" panose="02020603050405020304" pitchFamily="18" charset="0"/>
                </a:endParaRPr>
              </a:p>
              <a:p>
                <a:pPr algn="ctr">
                  <a:spcAft>
                    <a:spcPts val="0"/>
                  </a:spcAft>
                </a:pPr>
                <a:r>
                  <a:rPr lang="en-US" sz="1400" i="1" dirty="0">
                    <a:effectLst/>
                    <a:latin typeface="Calibri Light" panose="020F0302020204030204" pitchFamily="34" charset="0"/>
                    <a:ea typeface="SimSun" panose="02010600030101010101" pitchFamily="2" charset="-122"/>
                    <a:cs typeface="Times New Roman" panose="02020603050405020304" pitchFamily="18" charset="0"/>
                  </a:rPr>
                  <a:t>A – H and limited H-H transmission</a:t>
                </a:r>
                <a:endParaRPr lang="fr-FR" sz="1400" dirty="0">
                  <a:effectLst/>
                  <a:latin typeface="Calibri Light" panose="020F0302020204030204" pitchFamily="34" charset="0"/>
                  <a:ea typeface="SimSun" panose="02010600030101010101" pitchFamily="2" charset="-122"/>
                  <a:cs typeface="Times New Roman" panose="02020603050405020304" pitchFamily="18" charset="0"/>
                </a:endParaRPr>
              </a:p>
            </p:txBody>
          </p:sp>
          <p:sp>
            <p:nvSpPr>
              <p:cNvPr id="21" name="Zone de texte 2"/>
              <p:cNvSpPr txBox="1">
                <a:spLocks noChangeArrowheads="1"/>
              </p:cNvSpPr>
              <p:nvPr/>
            </p:nvSpPr>
            <p:spPr bwMode="auto">
              <a:xfrm>
                <a:off x="2743200" y="2553077"/>
                <a:ext cx="1732915" cy="610518"/>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ctr">
                  <a:spcAft>
                    <a:spcPts val="0"/>
                  </a:spcAft>
                </a:pPr>
                <a:r>
                  <a:rPr lang="en-US" sz="1400" b="1">
                    <a:effectLst/>
                    <a:latin typeface="Calibri Light" panose="020F0302020204030204" pitchFamily="34" charset="0"/>
                    <a:ea typeface="SimSun" panose="02010600030101010101" pitchFamily="2" charset="-122"/>
                    <a:cs typeface="Times New Roman" panose="02020603050405020304" pitchFamily="18" charset="0"/>
                  </a:rPr>
                  <a:t>Stage 4</a:t>
                </a:r>
                <a:r>
                  <a:rPr lang="en-US" sz="1400">
                    <a:effectLst/>
                    <a:latin typeface="Calibri Light" panose="020F0302020204030204" pitchFamily="34" charset="0"/>
                    <a:ea typeface="SimSun" panose="02010600030101010101" pitchFamily="2" charset="-122"/>
                    <a:cs typeface="Times New Roman" panose="02020603050405020304" pitchFamily="18" charset="0"/>
                  </a:rPr>
                  <a:t>: long outbreak</a:t>
                </a:r>
                <a:endParaRPr lang="fr-FR" sz="1400">
                  <a:effectLst/>
                  <a:latin typeface="Calibri Light" panose="020F0302020204030204" pitchFamily="34" charset="0"/>
                  <a:ea typeface="SimSun" panose="02010600030101010101" pitchFamily="2" charset="-122"/>
                  <a:cs typeface="Times New Roman" panose="02020603050405020304" pitchFamily="18" charset="0"/>
                </a:endParaRPr>
              </a:p>
              <a:p>
                <a:pPr algn="ctr">
                  <a:spcAft>
                    <a:spcPts val="0"/>
                  </a:spcAft>
                </a:pPr>
                <a:r>
                  <a:rPr lang="en-US" sz="1400" i="1">
                    <a:effectLst/>
                    <a:latin typeface="Calibri Light" panose="020F0302020204030204" pitchFamily="34" charset="0"/>
                    <a:ea typeface="SimSun" panose="02010600030101010101" pitchFamily="2" charset="-122"/>
                    <a:cs typeface="Times New Roman" panose="02020603050405020304" pitchFamily="18" charset="0"/>
                  </a:rPr>
                  <a:t>A – H and sustained H-H transmission</a:t>
                </a:r>
                <a:endParaRPr lang="fr-FR" sz="1400">
                  <a:effectLst/>
                  <a:latin typeface="Calibri Light" panose="020F0302020204030204" pitchFamily="34" charset="0"/>
                  <a:ea typeface="SimSun" panose="02010600030101010101" pitchFamily="2" charset="-122"/>
                  <a:cs typeface="Times New Roman" panose="02020603050405020304" pitchFamily="18" charset="0"/>
                </a:endParaRPr>
              </a:p>
            </p:txBody>
          </p:sp>
          <p:sp>
            <p:nvSpPr>
              <p:cNvPr id="22" name="Zone de texte 2"/>
              <p:cNvSpPr txBox="1">
                <a:spLocks noChangeArrowheads="1"/>
              </p:cNvSpPr>
              <p:nvPr/>
            </p:nvSpPr>
            <p:spPr bwMode="auto">
              <a:xfrm>
                <a:off x="5287224" y="1801639"/>
                <a:ext cx="1233170" cy="966653"/>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ctr">
                  <a:spcAft>
                    <a:spcPts val="0"/>
                  </a:spcAft>
                </a:pPr>
                <a:r>
                  <a:rPr lang="en-US" sz="1400" b="1">
                    <a:effectLst/>
                    <a:latin typeface="Calibri Light" panose="020F0302020204030204" pitchFamily="34" charset="0"/>
                    <a:ea typeface="SimSun" panose="02010600030101010101" pitchFamily="2" charset="-122"/>
                    <a:cs typeface="Times New Roman" panose="02020603050405020304" pitchFamily="18" charset="0"/>
                  </a:rPr>
                  <a:t>Stage 5</a:t>
                </a:r>
                <a:r>
                  <a:rPr lang="en-US" sz="1400">
                    <a:effectLst/>
                    <a:latin typeface="Calibri Light" panose="020F0302020204030204" pitchFamily="34" charset="0"/>
                    <a:ea typeface="SimSun" panose="02010600030101010101" pitchFamily="2" charset="-122"/>
                    <a:cs typeface="Times New Roman" panose="02020603050405020304" pitchFamily="18" charset="0"/>
                  </a:rPr>
                  <a:t>: human pathogen exclusively</a:t>
                </a:r>
                <a:endParaRPr lang="fr-FR" sz="1400">
                  <a:effectLst/>
                  <a:latin typeface="Calibri Light" panose="020F0302020204030204" pitchFamily="34" charset="0"/>
                  <a:ea typeface="SimSun" panose="02010600030101010101" pitchFamily="2" charset="-122"/>
                  <a:cs typeface="Times New Roman" panose="02020603050405020304" pitchFamily="18" charset="0"/>
                </a:endParaRPr>
              </a:p>
              <a:p>
                <a:pPr algn="ctr">
                  <a:spcAft>
                    <a:spcPts val="0"/>
                  </a:spcAft>
                </a:pPr>
                <a:r>
                  <a:rPr lang="en-US" sz="1400" i="1">
                    <a:effectLst/>
                    <a:latin typeface="Calibri Light" panose="020F0302020204030204" pitchFamily="34" charset="0"/>
                    <a:ea typeface="SimSun" panose="02010600030101010101" pitchFamily="2" charset="-122"/>
                    <a:cs typeface="Times New Roman" panose="02020603050405020304" pitchFamily="18" charset="0"/>
                  </a:rPr>
                  <a:t>Sustained H-H transmission</a:t>
                </a:r>
                <a:endParaRPr lang="fr-FR" sz="1400">
                  <a:effectLst/>
                  <a:latin typeface="Calibri Light" panose="020F0302020204030204" pitchFamily="34" charset="0"/>
                  <a:ea typeface="SimSun" panose="02010600030101010101" pitchFamily="2" charset="-122"/>
                  <a:cs typeface="Times New Roman" panose="02020603050405020304" pitchFamily="18" charset="0"/>
                </a:endParaRPr>
              </a:p>
            </p:txBody>
          </p:sp>
        </p:grpSp>
        <p:sp>
          <p:nvSpPr>
            <p:cNvPr id="29" name="Double flèche horizontale 28"/>
            <p:cNvSpPr/>
            <p:nvPr/>
          </p:nvSpPr>
          <p:spPr>
            <a:xfrm>
              <a:off x="2554017" y="3388231"/>
              <a:ext cx="1242788" cy="353758"/>
            </a:xfrm>
            <a:prstGeom prst="leftRightArrow">
              <a:avLst>
                <a:gd name="adj1" fmla="val 23673"/>
                <a:gd name="adj2" fmla="val 39469"/>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dirty="0"/>
            </a:p>
          </p:txBody>
        </p:sp>
      </p:grpSp>
    </p:spTree>
    <p:extLst>
      <p:ext uri="{BB962C8B-B14F-4D97-AF65-F5344CB8AC3E}">
        <p14:creationId xmlns:p14="http://schemas.microsoft.com/office/powerpoint/2010/main" val="32804309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371600"/>
            <a:ext cx="8534400" cy="4648200"/>
          </a:xfrm>
        </p:spPr>
        <p:txBody>
          <a:bodyPr>
            <a:normAutofit fontScale="92500" lnSpcReduction="10000"/>
          </a:bodyPr>
          <a:lstStyle/>
          <a:p>
            <a:pPr marL="0" indent="0">
              <a:buNone/>
            </a:pPr>
            <a:endParaRPr lang="en-US" sz="2400" dirty="0"/>
          </a:p>
          <a:p>
            <a:pPr marL="0" indent="0">
              <a:buNone/>
            </a:pPr>
            <a:r>
              <a:rPr lang="en-US" sz="2400" dirty="0"/>
              <a:t>After this presentation you will be able to:</a:t>
            </a:r>
          </a:p>
          <a:p>
            <a:pPr marL="0" indent="0">
              <a:buNone/>
            </a:pPr>
            <a:endParaRPr lang="en-US" sz="2400" dirty="0"/>
          </a:p>
          <a:p>
            <a:r>
              <a:rPr lang="en-US" sz="2400" noProof="0" dirty="0"/>
              <a:t>Describe </a:t>
            </a:r>
            <a:r>
              <a:rPr lang="en-US" sz="2400" dirty="0"/>
              <a:t>actors and principles of </a:t>
            </a:r>
            <a:r>
              <a:rPr lang="en-US" sz="2400" noProof="0" dirty="0"/>
              <a:t>One Health </a:t>
            </a:r>
          </a:p>
          <a:p>
            <a:endParaRPr lang="en-US" sz="2400" noProof="0" dirty="0"/>
          </a:p>
          <a:p>
            <a:r>
              <a:rPr lang="en-US" sz="2400" dirty="0"/>
              <a:t>Understand emerging and reemerging infectious diseases</a:t>
            </a:r>
          </a:p>
          <a:p>
            <a:endParaRPr lang="en-US" sz="2400" dirty="0"/>
          </a:p>
          <a:p>
            <a:r>
              <a:rPr lang="en-US" sz="2400" dirty="0"/>
              <a:t>List </a:t>
            </a:r>
            <a:r>
              <a:rPr lang="en-US" sz="2400" noProof="0" dirty="0"/>
              <a:t>examples of health events with relevance for </a:t>
            </a:r>
            <a:r>
              <a:rPr lang="en-GB" sz="2400" dirty="0" err="1"/>
              <a:t>multisectoral</a:t>
            </a:r>
            <a:r>
              <a:rPr lang="en-GB" sz="2400" dirty="0"/>
              <a:t>, One Health collaboration</a:t>
            </a:r>
          </a:p>
          <a:p>
            <a:endParaRPr lang="en-US" sz="2400" noProof="0" dirty="0"/>
          </a:p>
          <a:p>
            <a:r>
              <a:rPr lang="en-US" sz="2400" noProof="0" dirty="0"/>
              <a:t>Describe how a One Health approach contributes to </a:t>
            </a:r>
            <a:r>
              <a:rPr lang="en-US" sz="2400" dirty="0"/>
              <a:t>prevention, detection and response to health events</a:t>
            </a:r>
          </a:p>
          <a:p>
            <a:pPr marL="0" indent="0">
              <a:buNone/>
            </a:pPr>
            <a:endParaRPr lang="en-US" sz="2000" noProof="0" dirty="0"/>
          </a:p>
        </p:txBody>
      </p:sp>
      <p:sp>
        <p:nvSpPr>
          <p:cNvPr id="4" name="Title 3"/>
          <p:cNvSpPr>
            <a:spLocks noGrp="1"/>
          </p:cNvSpPr>
          <p:nvPr>
            <p:ph type="title"/>
          </p:nvPr>
        </p:nvSpPr>
        <p:spPr>
          <a:xfrm>
            <a:off x="457200" y="442872"/>
            <a:ext cx="8229600" cy="471528"/>
          </a:xfrm>
        </p:spPr>
        <p:txBody>
          <a:bodyPr>
            <a:noAutofit/>
          </a:bodyPr>
          <a:lstStyle/>
          <a:p>
            <a:pPr algn="ctr"/>
            <a:r>
              <a:rPr lang="en-US" sz="3600" b="1" dirty="0">
                <a:solidFill>
                  <a:srgbClr val="002060"/>
                </a:solidFill>
              </a:rPr>
              <a:t>Learning objectives</a:t>
            </a:r>
          </a:p>
        </p:txBody>
      </p:sp>
    </p:spTree>
    <p:extLst>
      <p:ext uri="{BB962C8B-B14F-4D97-AF65-F5344CB8AC3E}">
        <p14:creationId xmlns:p14="http://schemas.microsoft.com/office/powerpoint/2010/main" val="5706069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Oval 14"/>
          <p:cNvSpPr/>
          <p:nvPr/>
        </p:nvSpPr>
        <p:spPr>
          <a:xfrm>
            <a:off x="246888" y="152400"/>
            <a:ext cx="533400" cy="508000"/>
          </a:xfrm>
          <a:prstGeom prst="ellipse">
            <a:avLst/>
          </a:prstGeom>
          <a:solidFill>
            <a:schemeClr val="accent2">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p:txBody>
          <a:bodyPr/>
          <a:lstStyle/>
          <a:p>
            <a:endParaRPr lang="en-US"/>
          </a:p>
        </p:txBody>
      </p:sp>
      <p:sp>
        <p:nvSpPr>
          <p:cNvPr id="12" name="Subtitle 1"/>
          <p:cNvSpPr>
            <a:spLocks noGrp="1"/>
          </p:cNvSpPr>
          <p:nvPr>
            <p:ph type="subTitle" idx="13"/>
          </p:nvPr>
        </p:nvSpPr>
        <p:spPr/>
        <p:txBody>
          <a:bodyPr/>
          <a:lstStyle/>
          <a:p>
            <a:r>
              <a:rPr lang="en-US" noProof="0" dirty="0"/>
              <a:t>Stages of </a:t>
            </a:r>
            <a:r>
              <a:rPr lang="en-US" dirty="0"/>
              <a:t>human-animal-environment interface</a:t>
            </a:r>
            <a:endParaRPr lang="en-US" noProof="0" dirty="0"/>
          </a:p>
          <a:p>
            <a:endParaRPr lang="en-US" noProof="0" dirty="0"/>
          </a:p>
        </p:txBody>
      </p:sp>
      <p:sp>
        <p:nvSpPr>
          <p:cNvPr id="14" name="Title 16"/>
          <p:cNvSpPr>
            <a:spLocks noGrp="1"/>
          </p:cNvSpPr>
          <p:nvPr>
            <p:ph type="title"/>
          </p:nvPr>
        </p:nvSpPr>
        <p:spPr/>
        <p:txBody>
          <a:bodyPr>
            <a:normAutofit fontScale="90000"/>
          </a:bodyPr>
          <a:lstStyle/>
          <a:p>
            <a:r>
              <a:rPr lang="en-US" dirty="0"/>
              <a:t>2.	 One Health Issues</a:t>
            </a:r>
          </a:p>
        </p:txBody>
      </p:sp>
      <p:grpSp>
        <p:nvGrpSpPr>
          <p:cNvPr id="9" name="Group 9"/>
          <p:cNvGrpSpPr/>
          <p:nvPr/>
        </p:nvGrpSpPr>
        <p:grpSpPr>
          <a:xfrm>
            <a:off x="228600" y="1219201"/>
            <a:ext cx="8684929" cy="4765289"/>
            <a:chOff x="-313923" y="1257805"/>
            <a:chExt cx="7908703" cy="4278612"/>
          </a:xfrm>
        </p:grpSpPr>
        <p:pic>
          <p:nvPicPr>
            <p:cNvPr id="10" name="Picture 6" descr="Capture d’écran 2014-06-06 à 09.49.4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3923" y="1257805"/>
              <a:ext cx="7147123" cy="4278612"/>
            </a:xfrm>
            <a:prstGeom prst="rect">
              <a:avLst/>
            </a:prstGeom>
          </p:spPr>
        </p:pic>
        <p:sp>
          <p:nvSpPr>
            <p:cNvPr id="11" name="TextBox 7"/>
            <p:cNvSpPr txBox="1"/>
            <p:nvPr/>
          </p:nvSpPr>
          <p:spPr>
            <a:xfrm>
              <a:off x="5861746" y="3584007"/>
              <a:ext cx="1733034" cy="538869"/>
            </a:xfrm>
            <a:prstGeom prst="rect">
              <a:avLst/>
            </a:prstGeom>
            <a:noFill/>
          </p:spPr>
          <p:txBody>
            <a:bodyPr wrap="square" rtlCol="0">
              <a:spAutoFit/>
            </a:bodyPr>
            <a:lstStyle/>
            <a:p>
              <a:r>
                <a:rPr lang="fr-FR" sz="1100" i="1" dirty="0" err="1"/>
                <a:t>From</a:t>
              </a:r>
              <a:r>
                <a:rPr lang="fr-FR" sz="1100" i="1" dirty="0"/>
                <a:t> </a:t>
              </a:r>
              <a:r>
                <a:rPr lang="fr-FR" sz="1100" i="1" dirty="0" err="1"/>
                <a:t>P.Formenty</a:t>
              </a:r>
              <a:r>
                <a:rPr lang="fr-FR" sz="1100" i="1" dirty="0"/>
                <a:t>, in </a:t>
              </a:r>
              <a:r>
                <a:rPr lang="fr-FR" sz="1100" i="1" dirty="0" err="1"/>
                <a:t>Karesk</a:t>
              </a:r>
              <a:r>
                <a:rPr lang="fr-FR" sz="1100" i="1" dirty="0"/>
                <a:t> and </a:t>
              </a:r>
              <a:r>
                <a:rPr lang="fr-FR" sz="1100" i="1" dirty="0" err="1"/>
                <a:t>coll</a:t>
              </a:r>
              <a:r>
                <a:rPr lang="fr-FR" sz="1100" i="1" dirty="0"/>
                <a:t>, 2012, </a:t>
              </a:r>
              <a:r>
                <a:rPr lang="fr-FR" sz="1100" i="1" dirty="0" err="1"/>
                <a:t>Ecology</a:t>
              </a:r>
              <a:r>
                <a:rPr lang="fr-FR" sz="1100" i="1" dirty="0"/>
                <a:t> of Zoonosis, The Lancet</a:t>
              </a:r>
            </a:p>
          </p:txBody>
        </p:sp>
      </p:grpSp>
      <p:sp>
        <p:nvSpPr>
          <p:cNvPr id="2" name="TextBox 1"/>
          <p:cNvSpPr txBox="1"/>
          <p:nvPr/>
        </p:nvSpPr>
        <p:spPr>
          <a:xfrm>
            <a:off x="4152900" y="5838296"/>
            <a:ext cx="503856" cy="292388"/>
          </a:xfrm>
          <a:prstGeom prst="rect">
            <a:avLst/>
          </a:prstGeom>
          <a:noFill/>
        </p:spPr>
        <p:txBody>
          <a:bodyPr wrap="none" rtlCol="0">
            <a:spAutoFit/>
          </a:bodyPr>
          <a:lstStyle/>
          <a:p>
            <a:r>
              <a:rPr lang="en-US" sz="1300" dirty="0"/>
              <a:t>Days</a:t>
            </a:r>
          </a:p>
        </p:txBody>
      </p:sp>
    </p:spTree>
    <p:extLst>
      <p:ext uri="{BB962C8B-B14F-4D97-AF65-F5344CB8AC3E}">
        <p14:creationId xmlns:p14="http://schemas.microsoft.com/office/powerpoint/2010/main" val="36185931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sp>
        <p:nvSpPr>
          <p:cNvPr id="24" name="Oval 23"/>
          <p:cNvSpPr/>
          <p:nvPr/>
        </p:nvSpPr>
        <p:spPr>
          <a:xfrm>
            <a:off x="246888" y="152400"/>
            <a:ext cx="533400" cy="508000"/>
          </a:xfrm>
          <a:prstGeom prst="ellipse">
            <a:avLst/>
          </a:prstGeom>
          <a:solidFill>
            <a:srgbClr val="7DF52B"/>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ubtitle 3"/>
          <p:cNvSpPr>
            <a:spLocks noGrp="1"/>
          </p:cNvSpPr>
          <p:nvPr>
            <p:ph type="subTitle" idx="13"/>
          </p:nvPr>
        </p:nvSpPr>
        <p:spPr/>
        <p:txBody>
          <a:bodyPr/>
          <a:lstStyle/>
          <a:p>
            <a:r>
              <a:rPr lang="en-US" dirty="0"/>
              <a:t>One Health is not only about…</a:t>
            </a:r>
          </a:p>
        </p:txBody>
      </p:sp>
      <p:sp>
        <p:nvSpPr>
          <p:cNvPr id="5" name="Title 4"/>
          <p:cNvSpPr>
            <a:spLocks noGrp="1"/>
          </p:cNvSpPr>
          <p:nvPr>
            <p:ph type="title"/>
          </p:nvPr>
        </p:nvSpPr>
        <p:spPr/>
        <p:txBody>
          <a:bodyPr>
            <a:normAutofit fontScale="90000"/>
          </a:bodyPr>
          <a:lstStyle/>
          <a:p>
            <a:r>
              <a:rPr lang="en-US" dirty="0"/>
              <a:t>	Did you know?</a:t>
            </a:r>
          </a:p>
        </p:txBody>
      </p:sp>
      <p:sp>
        <p:nvSpPr>
          <p:cNvPr id="9" name="AutoShape 10" descr="Medicine pill free icon"/>
          <p:cNvSpPr>
            <a:spLocks noChangeAspect="1" noChangeArrowheads="1"/>
          </p:cNvSpPr>
          <p:nvPr/>
        </p:nvSpPr>
        <p:spPr bwMode="auto">
          <a:xfrm>
            <a:off x="155575" y="-1020763"/>
            <a:ext cx="2133600" cy="2133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36" name="Picture 12" descr="C:\Users\HEILMA~1\AppData\Local\Temp\medicine-pill.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0388" y="3542135"/>
            <a:ext cx="638002" cy="638004"/>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3" descr="C:\Users\HEILMA~1\AppData\Local\Temp\cutlery.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8552" y="4880055"/>
            <a:ext cx="941238" cy="941238"/>
          </a:xfrm>
          <a:prstGeom prst="rect">
            <a:avLst/>
          </a:prstGeom>
          <a:noFill/>
          <a:extLst>
            <a:ext uri="{909E8E84-426E-40DD-AFC4-6F175D3DCCD1}">
              <a14:hiddenFill xmlns:a14="http://schemas.microsoft.com/office/drawing/2010/main">
                <a:solidFill>
                  <a:srgbClr val="FFFFFF"/>
                </a:solidFill>
              </a14:hiddenFill>
            </a:ext>
          </a:extLst>
        </p:spPr>
      </p:pic>
      <p:grpSp>
        <p:nvGrpSpPr>
          <p:cNvPr id="20" name="Group 19"/>
          <p:cNvGrpSpPr/>
          <p:nvPr/>
        </p:nvGrpSpPr>
        <p:grpSpPr>
          <a:xfrm>
            <a:off x="304800" y="1580114"/>
            <a:ext cx="1221099" cy="743091"/>
            <a:chOff x="304800" y="1574798"/>
            <a:chExt cx="1221099" cy="743091"/>
          </a:xfrm>
        </p:grpSpPr>
        <p:pic>
          <p:nvPicPr>
            <p:cNvPr id="1042" name="Picture 1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1733691"/>
              <a:ext cx="428007" cy="5841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40" name="Picture 16" descr="C:\Users\HEILMA~1\AppData\Local\Temp\co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25795" y="1872214"/>
              <a:ext cx="400104" cy="400104"/>
            </a:xfrm>
            <a:prstGeom prst="rect">
              <a:avLst/>
            </a:prstGeom>
            <a:noFill/>
            <a:extLst>
              <a:ext uri="{909E8E84-426E-40DD-AFC4-6F175D3DCCD1}">
                <a14:hiddenFill xmlns:a14="http://schemas.microsoft.com/office/drawing/2010/main">
                  <a:solidFill>
                    <a:srgbClr val="FFFFFF"/>
                  </a:solidFill>
                </a14:hiddenFill>
              </a:ext>
            </a:extLst>
          </p:spPr>
        </p:pic>
        <p:pic>
          <p:nvPicPr>
            <p:cNvPr id="1041" name="Picture 17" descr="C:\Users\HEILMA~1\AppData\Local\Temp\virus-1.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39389" y="1574798"/>
              <a:ext cx="203204" cy="203204"/>
            </a:xfrm>
            <a:prstGeom prst="rect">
              <a:avLst/>
            </a:prstGeom>
            <a:noFill/>
            <a:extLst>
              <a:ext uri="{909E8E84-426E-40DD-AFC4-6F175D3DCCD1}">
                <a14:hiddenFill xmlns:a14="http://schemas.microsoft.com/office/drawing/2010/main">
                  <a:solidFill>
                    <a:srgbClr val="FFFFFF"/>
                  </a:solidFill>
                </a14:hiddenFill>
              </a:ext>
            </a:extLst>
          </p:spPr>
        </p:pic>
        <p:sp>
          <p:nvSpPr>
            <p:cNvPr id="14" name="Left-Right Arrow 13"/>
            <p:cNvSpPr/>
            <p:nvPr/>
          </p:nvSpPr>
          <p:spPr>
            <a:xfrm>
              <a:off x="724674" y="1917129"/>
              <a:ext cx="357400" cy="108661"/>
            </a:xfrm>
            <a:prstGeom prst="leftRightArrow">
              <a:avLst/>
            </a:prstGeom>
            <a:solidFill>
              <a:schemeClr val="bg2">
                <a:lumMod val="9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TextBox 14"/>
          <p:cNvSpPr txBox="1"/>
          <p:nvPr/>
        </p:nvSpPr>
        <p:spPr>
          <a:xfrm>
            <a:off x="1934648" y="1396410"/>
            <a:ext cx="6904552" cy="1200329"/>
          </a:xfrm>
          <a:prstGeom prst="rect">
            <a:avLst/>
          </a:prstGeom>
          <a:noFill/>
        </p:spPr>
        <p:txBody>
          <a:bodyPr wrap="square" rtlCol="0">
            <a:spAutoFit/>
          </a:bodyPr>
          <a:lstStyle/>
          <a:p>
            <a:pPr lvl="0" algn="just">
              <a:spcBef>
                <a:spcPts val="0"/>
              </a:spcBef>
              <a:defRPr/>
            </a:pPr>
            <a:r>
              <a:rPr lang="en-US" b="1" dirty="0"/>
              <a:t>Zoonotic diseases</a:t>
            </a:r>
          </a:p>
          <a:p>
            <a:pPr lvl="0" algn="just">
              <a:spcBef>
                <a:spcPts val="0"/>
              </a:spcBef>
              <a:defRPr/>
            </a:pPr>
            <a:r>
              <a:rPr lang="en-US" dirty="0"/>
              <a:t>Diseases that can travel both ways between humans and animals e.g. </a:t>
            </a:r>
            <a:r>
              <a:rPr lang="en-US" dirty="0">
                <a:solidFill>
                  <a:prstClr val="black"/>
                </a:solidFill>
              </a:rPr>
              <a:t>zoonotic influenza, </a:t>
            </a:r>
            <a:r>
              <a:rPr lang="en-US" dirty="0" err="1"/>
              <a:t>Zika</a:t>
            </a:r>
            <a:r>
              <a:rPr lang="en-US" dirty="0"/>
              <a:t> virus, </a:t>
            </a:r>
            <a:r>
              <a:rPr lang="en-US" dirty="0">
                <a:solidFill>
                  <a:prstClr val="black"/>
                </a:solidFill>
              </a:rPr>
              <a:t>West Nile virus, </a:t>
            </a:r>
            <a:r>
              <a:rPr lang="en-GB" dirty="0">
                <a:solidFill>
                  <a:prstClr val="black"/>
                </a:solidFill>
              </a:rPr>
              <a:t>Q-fever, brucellosis</a:t>
            </a:r>
            <a:r>
              <a:rPr lang="en-US" dirty="0">
                <a:solidFill>
                  <a:prstClr val="black"/>
                </a:solidFill>
              </a:rPr>
              <a:t>, Lyme disease, rabies, anthrax, etc.</a:t>
            </a:r>
            <a:endParaRPr lang="en-US" dirty="0"/>
          </a:p>
        </p:txBody>
      </p:sp>
      <p:sp>
        <p:nvSpPr>
          <p:cNvPr id="16" name="Rectangle 15"/>
          <p:cNvSpPr/>
          <p:nvPr/>
        </p:nvSpPr>
        <p:spPr>
          <a:xfrm>
            <a:off x="609600" y="2858746"/>
            <a:ext cx="8414144" cy="446276"/>
          </a:xfrm>
          <a:prstGeom prst="rect">
            <a:avLst/>
          </a:prstGeom>
        </p:spPr>
        <p:txBody>
          <a:bodyPr wrap="square">
            <a:spAutoFit/>
          </a:bodyPr>
          <a:lstStyle/>
          <a:p>
            <a:pPr>
              <a:spcBef>
                <a:spcPct val="20000"/>
              </a:spcBef>
            </a:pPr>
            <a:r>
              <a:rPr lang="en-US" sz="2300" b="1" dirty="0">
                <a:solidFill>
                  <a:srgbClr val="0070C0"/>
                </a:solidFill>
              </a:rPr>
              <a:t>…but also includes other health challenges such as:</a:t>
            </a:r>
          </a:p>
        </p:txBody>
      </p:sp>
      <p:sp>
        <p:nvSpPr>
          <p:cNvPr id="18" name="Rectangle 17"/>
          <p:cNvSpPr/>
          <p:nvPr/>
        </p:nvSpPr>
        <p:spPr>
          <a:xfrm>
            <a:off x="1930602" y="3399472"/>
            <a:ext cx="6553200" cy="923330"/>
          </a:xfrm>
          <a:prstGeom prst="rect">
            <a:avLst/>
          </a:prstGeom>
        </p:spPr>
        <p:txBody>
          <a:bodyPr wrap="square">
            <a:spAutoFit/>
          </a:bodyPr>
          <a:lstStyle/>
          <a:p>
            <a:pPr lvl="0" algn="just">
              <a:spcBef>
                <a:spcPts val="0"/>
              </a:spcBef>
              <a:defRPr/>
            </a:pPr>
            <a:r>
              <a:rPr lang="en-US" b="1" dirty="0"/>
              <a:t>Antimicrobial resistance (AMR)</a:t>
            </a:r>
          </a:p>
          <a:p>
            <a:pPr lvl="0" algn="just">
              <a:spcBef>
                <a:spcPts val="0"/>
              </a:spcBef>
              <a:defRPr/>
            </a:pPr>
            <a:r>
              <a:rPr lang="en-US" dirty="0"/>
              <a:t>The ability of a microorganism to stop an antimicrobial from working against it. </a:t>
            </a:r>
          </a:p>
        </p:txBody>
      </p:sp>
      <p:sp>
        <p:nvSpPr>
          <p:cNvPr id="19" name="Rectangle 18"/>
          <p:cNvSpPr/>
          <p:nvPr/>
        </p:nvSpPr>
        <p:spPr>
          <a:xfrm>
            <a:off x="1930602" y="4671054"/>
            <a:ext cx="6888400" cy="1200329"/>
          </a:xfrm>
          <a:prstGeom prst="rect">
            <a:avLst/>
          </a:prstGeom>
        </p:spPr>
        <p:txBody>
          <a:bodyPr wrap="square">
            <a:spAutoFit/>
          </a:bodyPr>
          <a:lstStyle/>
          <a:p>
            <a:pPr lvl="0" algn="just">
              <a:spcBef>
                <a:spcPts val="0"/>
              </a:spcBef>
              <a:defRPr/>
            </a:pPr>
            <a:r>
              <a:rPr lang="en-US" b="1" dirty="0">
                <a:solidFill>
                  <a:prstClr val="black"/>
                </a:solidFill>
              </a:rPr>
              <a:t>Food Safety</a:t>
            </a:r>
          </a:p>
          <a:p>
            <a:pPr lvl="0" algn="just">
              <a:spcBef>
                <a:spcPts val="0"/>
              </a:spcBef>
              <a:defRPr/>
            </a:pPr>
            <a:r>
              <a:rPr lang="en-US" dirty="0">
                <a:solidFill>
                  <a:prstClr val="black"/>
                </a:solidFill>
              </a:rPr>
              <a:t>Including any disease resulting from contaminated food or water e.g. </a:t>
            </a:r>
            <a:r>
              <a:rPr lang="en-US" i="1" dirty="0">
                <a:solidFill>
                  <a:prstClr val="black"/>
                </a:solidFill>
              </a:rPr>
              <a:t>E. coli, Salmonella, Campylobacter, Shigella, Toxoplasma, </a:t>
            </a:r>
            <a:r>
              <a:rPr lang="en-US" i="1" dirty="0" err="1">
                <a:solidFill>
                  <a:prstClr val="black"/>
                </a:solidFill>
              </a:rPr>
              <a:t>Trichinella</a:t>
            </a:r>
            <a:r>
              <a:rPr lang="en-US" i="1" dirty="0">
                <a:solidFill>
                  <a:prstClr val="black"/>
                </a:solidFill>
              </a:rPr>
              <a:t>, </a:t>
            </a:r>
            <a:r>
              <a:rPr lang="en-US" i="1" dirty="0" err="1">
                <a:solidFill>
                  <a:prstClr val="black"/>
                </a:solidFill>
              </a:rPr>
              <a:t>Echinococcus</a:t>
            </a:r>
            <a:r>
              <a:rPr lang="en-US" i="1" dirty="0">
                <a:solidFill>
                  <a:prstClr val="black"/>
                </a:solidFill>
              </a:rPr>
              <a:t>, </a:t>
            </a:r>
            <a:r>
              <a:rPr lang="en-US" i="1" dirty="0" err="1">
                <a:solidFill>
                  <a:prstClr val="black"/>
                </a:solidFill>
              </a:rPr>
              <a:t>Taenia</a:t>
            </a:r>
            <a:r>
              <a:rPr lang="en-US" i="1" dirty="0">
                <a:solidFill>
                  <a:prstClr val="black"/>
                </a:solidFill>
              </a:rPr>
              <a:t>, hepatitis A virus, etc.</a:t>
            </a:r>
            <a:endParaRPr lang="en-US" dirty="0">
              <a:solidFill>
                <a:prstClr val="black"/>
              </a:solidFill>
            </a:endParaRPr>
          </a:p>
        </p:txBody>
      </p:sp>
      <p:pic>
        <p:nvPicPr>
          <p:cNvPr id="3075" name="Picture 3" descr="C:\Users\HEILMA~1\AppData\Local\Temp\light-bulb.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6375" y="196259"/>
            <a:ext cx="384804" cy="3848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6083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3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8" grpId="0"/>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Oval 15"/>
          <p:cNvSpPr/>
          <p:nvPr/>
        </p:nvSpPr>
        <p:spPr>
          <a:xfrm>
            <a:off x="246888" y="152400"/>
            <a:ext cx="533400" cy="508000"/>
          </a:xfrm>
          <a:prstGeom prst="ellipse">
            <a:avLst/>
          </a:prstGeom>
          <a:solidFill>
            <a:schemeClr val="accent3">
              <a:lumMod val="40000"/>
              <a:lumOff val="6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3"/>
          </p:nvPr>
        </p:nvSpPr>
        <p:spPr/>
        <p:txBody>
          <a:bodyPr/>
          <a:lstStyle/>
          <a:p>
            <a:r>
              <a:rPr lang="en-US" noProof="0" dirty="0"/>
              <a:t>What is the human-animal-environment interface?</a:t>
            </a:r>
          </a:p>
        </p:txBody>
      </p:sp>
      <p:sp>
        <p:nvSpPr>
          <p:cNvPr id="41" name="Title 16"/>
          <p:cNvSpPr>
            <a:spLocks noGrp="1"/>
          </p:cNvSpPr>
          <p:nvPr>
            <p:ph type="title"/>
          </p:nvPr>
        </p:nvSpPr>
        <p:spPr/>
        <p:txBody>
          <a:bodyPr>
            <a:normAutofit fontScale="90000"/>
          </a:bodyPr>
          <a:lstStyle/>
          <a:p>
            <a:r>
              <a:rPr lang="en-US" dirty="0"/>
              <a:t>3.	Human-animal-environment interface</a:t>
            </a:r>
          </a:p>
        </p:txBody>
      </p:sp>
      <p:grpSp>
        <p:nvGrpSpPr>
          <p:cNvPr id="51" name="Group 50"/>
          <p:cNvGrpSpPr/>
          <p:nvPr/>
        </p:nvGrpSpPr>
        <p:grpSpPr>
          <a:xfrm>
            <a:off x="3032438" y="1524000"/>
            <a:ext cx="2429518" cy="2429518"/>
            <a:chOff x="1345786" y="50614"/>
            <a:chExt cx="2429518" cy="2429518"/>
          </a:xfrm>
        </p:grpSpPr>
        <p:sp>
          <p:nvSpPr>
            <p:cNvPr id="52" name="Oval 51"/>
            <p:cNvSpPr/>
            <p:nvPr/>
          </p:nvSpPr>
          <p:spPr>
            <a:xfrm>
              <a:off x="1345786" y="50614"/>
              <a:ext cx="2429518" cy="2429518"/>
            </a:xfrm>
            <a:prstGeom prst="ellipse">
              <a:avLst/>
            </a:prstGeom>
            <a:solidFill>
              <a:schemeClr val="accent1">
                <a:lumMod val="40000"/>
                <a:lumOff val="60000"/>
              </a:schemeClr>
            </a:solidFill>
          </p:spPr>
          <p:style>
            <a:lnRef idx="2">
              <a:schemeClr val="lt1">
                <a:hueOff val="0"/>
                <a:satOff val="0"/>
                <a:lumOff val="0"/>
                <a:alphaOff val="0"/>
              </a:schemeClr>
            </a:lnRef>
            <a:fillRef idx="1">
              <a:scrgbClr r="0" g="0" b="0"/>
            </a:fillRef>
            <a:effectRef idx="0">
              <a:schemeClr val="accent2">
                <a:alpha val="50000"/>
                <a:hueOff val="0"/>
                <a:satOff val="0"/>
                <a:lumOff val="0"/>
                <a:alphaOff val="0"/>
              </a:schemeClr>
            </a:effectRef>
            <a:fontRef idx="minor">
              <a:schemeClr val="tx1"/>
            </a:fontRef>
          </p:style>
        </p:sp>
        <p:sp>
          <p:nvSpPr>
            <p:cNvPr id="53" name="Oval 4"/>
            <p:cNvSpPr/>
            <p:nvPr/>
          </p:nvSpPr>
          <p:spPr>
            <a:xfrm>
              <a:off x="1669722" y="475780"/>
              <a:ext cx="1781647" cy="1093283"/>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r>
                <a:rPr lang="fr-FR" sz="2000" b="1" kern="1200" dirty="0" err="1"/>
                <a:t>Human</a:t>
              </a:r>
              <a:endParaRPr lang="fr-FR" sz="2000" b="1" kern="1200" dirty="0"/>
            </a:p>
          </p:txBody>
        </p:sp>
      </p:grpSp>
      <p:grpSp>
        <p:nvGrpSpPr>
          <p:cNvPr id="54" name="Group 53"/>
          <p:cNvGrpSpPr/>
          <p:nvPr/>
        </p:nvGrpSpPr>
        <p:grpSpPr>
          <a:xfrm>
            <a:off x="3894145" y="3017193"/>
            <a:ext cx="2429518" cy="2429518"/>
            <a:chOff x="2222437" y="1569064"/>
            <a:chExt cx="2429518" cy="2429518"/>
          </a:xfrm>
        </p:grpSpPr>
        <p:sp>
          <p:nvSpPr>
            <p:cNvPr id="55" name="Oval 54"/>
            <p:cNvSpPr/>
            <p:nvPr/>
          </p:nvSpPr>
          <p:spPr>
            <a:xfrm>
              <a:off x="2222437" y="1569064"/>
              <a:ext cx="2429518" cy="2429518"/>
            </a:xfrm>
            <a:prstGeom prst="ellipse">
              <a:avLst/>
            </a:prstGeom>
            <a:solidFill>
              <a:schemeClr val="accent6">
                <a:lumMod val="60000"/>
                <a:lumOff val="40000"/>
                <a:alpha val="50000"/>
              </a:schemeClr>
            </a:solidFill>
          </p:spPr>
          <p:style>
            <a:lnRef idx="2">
              <a:schemeClr val="lt1">
                <a:hueOff val="0"/>
                <a:satOff val="0"/>
                <a:lumOff val="0"/>
                <a:alphaOff val="0"/>
              </a:schemeClr>
            </a:lnRef>
            <a:fillRef idx="1">
              <a:scrgbClr r="0" g="0" b="0"/>
            </a:fillRef>
            <a:effectRef idx="0">
              <a:schemeClr val="accent2">
                <a:alpha val="50000"/>
                <a:hueOff val="2340759"/>
                <a:satOff val="-2919"/>
                <a:lumOff val="686"/>
                <a:alphaOff val="0"/>
              </a:schemeClr>
            </a:effectRef>
            <a:fontRef idx="minor">
              <a:schemeClr val="tx1"/>
            </a:fontRef>
          </p:style>
        </p:sp>
        <p:sp>
          <p:nvSpPr>
            <p:cNvPr id="56" name="Oval 4"/>
            <p:cNvSpPr/>
            <p:nvPr/>
          </p:nvSpPr>
          <p:spPr>
            <a:xfrm>
              <a:off x="2965465" y="2196689"/>
              <a:ext cx="1457711" cy="1336235"/>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r>
                <a:rPr lang="fr-FR" sz="2000" b="1" kern="1200" dirty="0"/>
                <a:t>Environment</a:t>
              </a:r>
              <a:endParaRPr lang="fr-FR" sz="2000" b="0" kern="1200" dirty="0"/>
            </a:p>
          </p:txBody>
        </p:sp>
      </p:grpSp>
      <p:grpSp>
        <p:nvGrpSpPr>
          <p:cNvPr id="57" name="Group 56"/>
          <p:cNvGrpSpPr/>
          <p:nvPr/>
        </p:nvGrpSpPr>
        <p:grpSpPr>
          <a:xfrm>
            <a:off x="2192415" y="3044997"/>
            <a:ext cx="2429518" cy="2429518"/>
            <a:chOff x="469135" y="1569064"/>
            <a:chExt cx="2429518" cy="2429518"/>
          </a:xfrm>
        </p:grpSpPr>
        <p:sp>
          <p:nvSpPr>
            <p:cNvPr id="58" name="Oval 57"/>
            <p:cNvSpPr/>
            <p:nvPr/>
          </p:nvSpPr>
          <p:spPr>
            <a:xfrm>
              <a:off x="469135" y="1569064"/>
              <a:ext cx="2429518" cy="2429518"/>
            </a:xfrm>
            <a:prstGeom prst="ellipse">
              <a:avLst/>
            </a:prstGeom>
            <a:solidFill>
              <a:schemeClr val="accent2">
                <a:lumMod val="60000"/>
                <a:lumOff val="40000"/>
                <a:alpha val="50000"/>
              </a:schemeClr>
            </a:solidFill>
          </p:spPr>
          <p:style>
            <a:lnRef idx="2">
              <a:schemeClr val="lt1">
                <a:hueOff val="0"/>
                <a:satOff val="0"/>
                <a:lumOff val="0"/>
                <a:alphaOff val="0"/>
              </a:schemeClr>
            </a:lnRef>
            <a:fillRef idx="1">
              <a:scrgbClr r="0" g="0" b="0"/>
            </a:fillRef>
            <a:effectRef idx="0">
              <a:schemeClr val="accent2">
                <a:alpha val="50000"/>
                <a:hueOff val="4681519"/>
                <a:satOff val="-5839"/>
                <a:lumOff val="1373"/>
                <a:alphaOff val="0"/>
              </a:schemeClr>
            </a:effectRef>
            <a:fontRef idx="minor">
              <a:schemeClr val="tx1"/>
            </a:fontRef>
          </p:style>
        </p:sp>
        <p:sp>
          <p:nvSpPr>
            <p:cNvPr id="59" name="Oval 4"/>
            <p:cNvSpPr/>
            <p:nvPr/>
          </p:nvSpPr>
          <p:spPr>
            <a:xfrm>
              <a:off x="697914" y="2196689"/>
              <a:ext cx="1457711" cy="1336235"/>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r>
                <a:rPr lang="fr-FR" sz="2000" b="1" kern="1200" dirty="0"/>
                <a:t>Animal</a:t>
              </a:r>
            </a:p>
          </p:txBody>
        </p:sp>
      </p:grpSp>
      <p:sp>
        <p:nvSpPr>
          <p:cNvPr id="6" name="Freeform 5"/>
          <p:cNvSpPr/>
          <p:nvPr/>
        </p:nvSpPr>
        <p:spPr>
          <a:xfrm>
            <a:off x="3962400" y="3408680"/>
            <a:ext cx="586740" cy="520700"/>
          </a:xfrm>
          <a:custGeom>
            <a:avLst/>
            <a:gdLst>
              <a:gd name="connsiteX0" fmla="*/ 0 w 586740"/>
              <a:gd name="connsiteY0" fmla="*/ 487680 h 520700"/>
              <a:gd name="connsiteX1" fmla="*/ 38100 w 586740"/>
              <a:gd name="connsiteY1" fmla="*/ 383540 h 520700"/>
              <a:gd name="connsiteX2" fmla="*/ 68580 w 586740"/>
              <a:gd name="connsiteY2" fmla="*/ 314960 h 520700"/>
              <a:gd name="connsiteX3" fmla="*/ 101600 w 586740"/>
              <a:gd name="connsiteY3" fmla="*/ 246380 h 520700"/>
              <a:gd name="connsiteX4" fmla="*/ 124460 w 586740"/>
              <a:gd name="connsiteY4" fmla="*/ 210820 h 520700"/>
              <a:gd name="connsiteX5" fmla="*/ 162560 w 586740"/>
              <a:gd name="connsiteY5" fmla="*/ 152400 h 520700"/>
              <a:gd name="connsiteX6" fmla="*/ 220980 w 586740"/>
              <a:gd name="connsiteY6" fmla="*/ 78740 h 520700"/>
              <a:gd name="connsiteX7" fmla="*/ 287020 w 586740"/>
              <a:gd name="connsiteY7" fmla="*/ 0 h 520700"/>
              <a:gd name="connsiteX8" fmla="*/ 335280 w 586740"/>
              <a:gd name="connsiteY8" fmla="*/ 58420 h 520700"/>
              <a:gd name="connsiteX9" fmla="*/ 416560 w 586740"/>
              <a:gd name="connsiteY9" fmla="*/ 165100 h 520700"/>
              <a:gd name="connsiteX10" fmla="*/ 469900 w 586740"/>
              <a:gd name="connsiteY10" fmla="*/ 248920 h 520700"/>
              <a:gd name="connsiteX11" fmla="*/ 533400 w 586740"/>
              <a:gd name="connsiteY11" fmla="*/ 360680 h 520700"/>
              <a:gd name="connsiteX12" fmla="*/ 556260 w 586740"/>
              <a:gd name="connsiteY12" fmla="*/ 421640 h 520700"/>
              <a:gd name="connsiteX13" fmla="*/ 586740 w 586740"/>
              <a:gd name="connsiteY13" fmla="*/ 495300 h 520700"/>
              <a:gd name="connsiteX14" fmla="*/ 474980 w 586740"/>
              <a:gd name="connsiteY14" fmla="*/ 513080 h 520700"/>
              <a:gd name="connsiteX15" fmla="*/ 368300 w 586740"/>
              <a:gd name="connsiteY15" fmla="*/ 520700 h 520700"/>
              <a:gd name="connsiteX16" fmla="*/ 233680 w 586740"/>
              <a:gd name="connsiteY16" fmla="*/ 518160 h 520700"/>
              <a:gd name="connsiteX17" fmla="*/ 88900 w 586740"/>
              <a:gd name="connsiteY17" fmla="*/ 505460 h 520700"/>
              <a:gd name="connsiteX18" fmla="*/ 0 w 586740"/>
              <a:gd name="connsiteY18" fmla="*/ 487680 h 52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6740" h="520700">
                <a:moveTo>
                  <a:pt x="0" y="487680"/>
                </a:moveTo>
                <a:lnTo>
                  <a:pt x="38100" y="383540"/>
                </a:lnTo>
                <a:lnTo>
                  <a:pt x="68580" y="314960"/>
                </a:lnTo>
                <a:lnTo>
                  <a:pt x="101600" y="246380"/>
                </a:lnTo>
                <a:lnTo>
                  <a:pt x="124460" y="210820"/>
                </a:lnTo>
                <a:lnTo>
                  <a:pt x="162560" y="152400"/>
                </a:lnTo>
                <a:lnTo>
                  <a:pt x="220980" y="78740"/>
                </a:lnTo>
                <a:lnTo>
                  <a:pt x="287020" y="0"/>
                </a:lnTo>
                <a:lnTo>
                  <a:pt x="335280" y="58420"/>
                </a:lnTo>
                <a:lnTo>
                  <a:pt x="416560" y="165100"/>
                </a:lnTo>
                <a:lnTo>
                  <a:pt x="469900" y="248920"/>
                </a:lnTo>
                <a:lnTo>
                  <a:pt x="533400" y="360680"/>
                </a:lnTo>
                <a:lnTo>
                  <a:pt x="556260" y="421640"/>
                </a:lnTo>
                <a:lnTo>
                  <a:pt x="586740" y="495300"/>
                </a:lnTo>
                <a:lnTo>
                  <a:pt x="474980" y="513080"/>
                </a:lnTo>
                <a:lnTo>
                  <a:pt x="368300" y="520700"/>
                </a:lnTo>
                <a:lnTo>
                  <a:pt x="233680" y="518160"/>
                </a:lnTo>
                <a:lnTo>
                  <a:pt x="88900" y="505460"/>
                </a:lnTo>
                <a:lnTo>
                  <a:pt x="0" y="48768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88337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Oval 16"/>
          <p:cNvSpPr/>
          <p:nvPr/>
        </p:nvSpPr>
        <p:spPr>
          <a:xfrm>
            <a:off x="246888" y="152400"/>
            <a:ext cx="533400" cy="508000"/>
          </a:xfrm>
          <a:prstGeom prst="ellipse">
            <a:avLst/>
          </a:prstGeom>
          <a:solidFill>
            <a:schemeClr val="accent3">
              <a:lumMod val="40000"/>
              <a:lumOff val="6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ubtitle 3"/>
          <p:cNvSpPr>
            <a:spLocks noGrp="1"/>
          </p:cNvSpPr>
          <p:nvPr>
            <p:ph type="subTitle" idx="13"/>
          </p:nvPr>
        </p:nvSpPr>
        <p:spPr>
          <a:xfrm>
            <a:off x="609600" y="762000"/>
            <a:ext cx="8001000" cy="457200"/>
          </a:xfrm>
        </p:spPr>
        <p:txBody>
          <a:bodyPr/>
          <a:lstStyle/>
          <a:p>
            <a:r>
              <a:rPr lang="en-US" noProof="0" dirty="0"/>
              <a:t>What are important health challenges at this interface?</a:t>
            </a:r>
          </a:p>
        </p:txBody>
      </p:sp>
      <p:sp>
        <p:nvSpPr>
          <p:cNvPr id="16" name="Title 16"/>
          <p:cNvSpPr>
            <a:spLocks noGrp="1"/>
          </p:cNvSpPr>
          <p:nvPr>
            <p:ph type="title"/>
          </p:nvPr>
        </p:nvSpPr>
        <p:spPr/>
        <p:txBody>
          <a:bodyPr>
            <a:normAutofit fontScale="90000"/>
          </a:bodyPr>
          <a:lstStyle/>
          <a:p>
            <a:r>
              <a:rPr lang="en-US" dirty="0"/>
              <a:t>3.	Human-animal-environment interface</a:t>
            </a:r>
          </a:p>
        </p:txBody>
      </p:sp>
      <p:graphicFrame>
        <p:nvGraphicFramePr>
          <p:cNvPr id="5" name="Diagramme 13"/>
          <p:cNvGraphicFramePr/>
          <p:nvPr>
            <p:extLst>
              <p:ext uri="{D42A27DB-BD31-4B8C-83A1-F6EECF244321}">
                <p14:modId xmlns:p14="http://schemas.microsoft.com/office/powerpoint/2010/main" val="3273566484"/>
              </p:ext>
            </p:extLst>
          </p:nvPr>
        </p:nvGraphicFramePr>
        <p:xfrm>
          <a:off x="1687282" y="1411244"/>
          <a:ext cx="5121092" cy="40491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Rectangle 11"/>
          <p:cNvSpPr/>
          <p:nvPr/>
        </p:nvSpPr>
        <p:spPr>
          <a:xfrm>
            <a:off x="6039470" y="1867579"/>
            <a:ext cx="1663597" cy="553998"/>
          </a:xfrm>
          <a:prstGeom prst="rect">
            <a:avLst/>
          </a:prstGeom>
          <a:noFill/>
        </p:spPr>
        <p:txBody>
          <a:bodyPr wrap="none" lIns="91440" tIns="45720" rIns="91440" bIns="45720">
            <a:spAutoFit/>
          </a:bodyPr>
          <a:lstStyle/>
          <a:p>
            <a:pPr algn="ctr"/>
            <a:r>
              <a:rPr lang="en-GB" sz="3000" dirty="0" err="1">
                <a:ln w="0"/>
                <a:solidFill>
                  <a:srgbClr val="C00000"/>
                </a:solidFill>
                <a:effectLst>
                  <a:outerShdw blurRad="38100" dist="25400" dir="5400000" algn="ctr" rotWithShape="0">
                    <a:srgbClr val="6E747A">
                      <a:alpha val="43000"/>
                    </a:srgbClr>
                  </a:outerShdw>
                </a:effectLst>
              </a:rPr>
              <a:t>Zoonoses</a:t>
            </a:r>
            <a:endParaRPr lang="fr-FR" sz="3000" b="0" cap="none" spc="0" dirty="0">
              <a:ln w="0"/>
              <a:solidFill>
                <a:srgbClr val="C00000"/>
              </a:solidFill>
              <a:effectLst>
                <a:outerShdw blurRad="38100" dist="25400" dir="5400000" algn="ctr" rotWithShape="0">
                  <a:srgbClr val="6E747A">
                    <a:alpha val="43000"/>
                  </a:srgbClr>
                </a:outerShdw>
              </a:effectLst>
            </a:endParaRPr>
          </a:p>
        </p:txBody>
      </p:sp>
      <p:sp>
        <p:nvSpPr>
          <p:cNvPr id="13" name="Rectangle 12"/>
          <p:cNvSpPr/>
          <p:nvPr/>
        </p:nvSpPr>
        <p:spPr>
          <a:xfrm>
            <a:off x="6432674" y="3609634"/>
            <a:ext cx="1983363" cy="553998"/>
          </a:xfrm>
          <a:prstGeom prst="rect">
            <a:avLst/>
          </a:prstGeom>
          <a:noFill/>
        </p:spPr>
        <p:txBody>
          <a:bodyPr wrap="none" lIns="91440" tIns="45720" rIns="91440" bIns="45720">
            <a:spAutoFit/>
          </a:bodyPr>
          <a:lstStyle/>
          <a:p>
            <a:pPr algn="ctr"/>
            <a:r>
              <a:rPr lang="en-GB" sz="3000" dirty="0">
                <a:ln w="0"/>
                <a:solidFill>
                  <a:srgbClr val="C00000"/>
                </a:solidFill>
                <a:effectLst>
                  <a:outerShdw blurRad="38100" dist="25400" dir="5400000" algn="ctr" rotWithShape="0">
                    <a:srgbClr val="6E747A">
                      <a:alpha val="43000"/>
                    </a:srgbClr>
                  </a:outerShdw>
                </a:effectLst>
              </a:rPr>
              <a:t>Food safety</a:t>
            </a:r>
            <a:endParaRPr lang="fr-FR" sz="3000" dirty="0">
              <a:ln w="0"/>
              <a:solidFill>
                <a:srgbClr val="C00000"/>
              </a:solidFill>
              <a:effectLst>
                <a:outerShdw blurRad="38100" dist="25400" dir="5400000" algn="ctr" rotWithShape="0">
                  <a:srgbClr val="6E747A">
                    <a:alpha val="43000"/>
                  </a:srgbClr>
                </a:outerShdw>
              </a:effectLst>
            </a:endParaRPr>
          </a:p>
        </p:txBody>
      </p:sp>
      <p:sp>
        <p:nvSpPr>
          <p:cNvPr id="14" name="Rectangle 13"/>
          <p:cNvSpPr/>
          <p:nvPr/>
        </p:nvSpPr>
        <p:spPr>
          <a:xfrm>
            <a:off x="-214549" y="2377939"/>
            <a:ext cx="3004625" cy="1015663"/>
          </a:xfrm>
          <a:prstGeom prst="rect">
            <a:avLst/>
          </a:prstGeom>
          <a:noFill/>
        </p:spPr>
        <p:txBody>
          <a:bodyPr wrap="square" lIns="91440" tIns="45720" rIns="91440" bIns="45720">
            <a:spAutoFit/>
          </a:bodyPr>
          <a:lstStyle/>
          <a:p>
            <a:pPr algn="ctr"/>
            <a:r>
              <a:rPr lang="en-GB" sz="3000" dirty="0">
                <a:ln w="0"/>
                <a:solidFill>
                  <a:srgbClr val="C00000"/>
                </a:solidFill>
                <a:effectLst>
                  <a:outerShdw blurRad="38100" dist="25400" dir="5400000" algn="ctr" rotWithShape="0">
                    <a:srgbClr val="6E747A">
                      <a:alpha val="43000"/>
                    </a:srgbClr>
                  </a:outerShdw>
                </a:effectLst>
              </a:rPr>
              <a:t>Antimicrobial resistance</a:t>
            </a:r>
            <a:endParaRPr lang="fr-FR" sz="3000" b="0" cap="none" spc="0" dirty="0">
              <a:ln w="0"/>
              <a:solidFill>
                <a:srgbClr val="C00000"/>
              </a:solidFill>
              <a:effectLst>
                <a:outerShdw blurRad="38100" dist="25400" dir="5400000" algn="ctr" rotWithShape="0">
                  <a:srgbClr val="6E747A">
                    <a:alpha val="43000"/>
                  </a:srgbClr>
                </a:outerShdw>
              </a:effectLst>
            </a:endParaRPr>
          </a:p>
        </p:txBody>
      </p:sp>
      <p:sp>
        <p:nvSpPr>
          <p:cNvPr id="18" name="Flèche courbée vers le bas 2"/>
          <p:cNvSpPr/>
          <p:nvPr/>
        </p:nvSpPr>
        <p:spPr>
          <a:xfrm rot="715499" flipH="1" flipV="1">
            <a:off x="4067201" y="4079382"/>
            <a:ext cx="2675546" cy="652583"/>
          </a:xfrm>
          <a:prstGeom prst="curvedDownArrow">
            <a:avLst/>
          </a:prstGeom>
          <a:solidFill>
            <a:schemeClr val="accent2"/>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chemeClr val="tx1"/>
              </a:solidFill>
            </a:endParaRPr>
          </a:p>
        </p:txBody>
      </p:sp>
      <p:sp>
        <p:nvSpPr>
          <p:cNvPr id="19" name="Flèche courbée vers le bas 11"/>
          <p:cNvSpPr/>
          <p:nvPr/>
        </p:nvSpPr>
        <p:spPr>
          <a:xfrm rot="1318357">
            <a:off x="2638978" y="2869171"/>
            <a:ext cx="1774423" cy="510370"/>
          </a:xfrm>
          <a:prstGeom prst="curvedDownArrow">
            <a:avLst/>
          </a:prstGeom>
          <a:solidFill>
            <a:schemeClr val="accent2"/>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chemeClr val="tx1"/>
              </a:solidFill>
            </a:endParaRPr>
          </a:p>
        </p:txBody>
      </p:sp>
      <p:sp>
        <p:nvSpPr>
          <p:cNvPr id="20" name="Flèche courbée vers le bas 12"/>
          <p:cNvSpPr/>
          <p:nvPr/>
        </p:nvSpPr>
        <p:spPr>
          <a:xfrm rot="20109131" flipH="1" flipV="1">
            <a:off x="4210331" y="3051432"/>
            <a:ext cx="2389287" cy="652929"/>
          </a:xfrm>
          <a:prstGeom prst="curvedDownArrow">
            <a:avLst/>
          </a:prstGeom>
          <a:solidFill>
            <a:schemeClr val="accent2"/>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chemeClr val="tx1"/>
              </a:solidFill>
            </a:endParaRPr>
          </a:p>
        </p:txBody>
      </p:sp>
      <p:sp>
        <p:nvSpPr>
          <p:cNvPr id="21" name="Flèche courbée vers le bas 11"/>
          <p:cNvSpPr/>
          <p:nvPr/>
        </p:nvSpPr>
        <p:spPr>
          <a:xfrm rot="20563882" flipV="1">
            <a:off x="1982799" y="4031017"/>
            <a:ext cx="2354357" cy="505673"/>
          </a:xfrm>
          <a:prstGeom prst="curvedDownArrow">
            <a:avLst>
              <a:gd name="adj1" fmla="val 25000"/>
              <a:gd name="adj2" fmla="val 50000"/>
              <a:gd name="adj3" fmla="val 34891"/>
            </a:avLst>
          </a:prstGeom>
          <a:solidFill>
            <a:schemeClr val="accent2"/>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chemeClr val="tx1"/>
              </a:solidFill>
            </a:endParaRPr>
          </a:p>
        </p:txBody>
      </p:sp>
      <p:sp>
        <p:nvSpPr>
          <p:cNvPr id="22" name="Rectangle 21"/>
          <p:cNvSpPr/>
          <p:nvPr/>
        </p:nvSpPr>
        <p:spPr>
          <a:xfrm>
            <a:off x="-76200" y="4176140"/>
            <a:ext cx="2423604" cy="553998"/>
          </a:xfrm>
          <a:prstGeom prst="rect">
            <a:avLst/>
          </a:prstGeom>
          <a:noFill/>
        </p:spPr>
        <p:txBody>
          <a:bodyPr wrap="square" lIns="91440" tIns="45720" rIns="91440" bIns="45720">
            <a:spAutoFit/>
          </a:bodyPr>
          <a:lstStyle/>
          <a:p>
            <a:pPr algn="ctr"/>
            <a:r>
              <a:rPr lang="en-GB" sz="3000" dirty="0">
                <a:ln w="0"/>
                <a:effectLst>
                  <a:outerShdw blurRad="38100" dist="25400" dir="5400000" algn="ctr" rotWithShape="0">
                    <a:srgbClr val="6E747A">
                      <a:alpha val="43000"/>
                    </a:srgbClr>
                  </a:outerShdw>
                </a:effectLst>
              </a:rPr>
              <a:t>Other?</a:t>
            </a:r>
            <a:endParaRPr lang="fr-FR" sz="3000" b="0" cap="none" spc="0" dirty="0">
              <a:ln w="0"/>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511065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8" grpId="0" animBg="1"/>
      <p:bldP spid="19" grpId="0" animBg="1"/>
      <p:bldP spid="20" grpId="0" animBg="1"/>
      <p:bldP spid="21" grpId="0" animBg="1"/>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11"/>
          <p:cNvSpPr/>
          <p:nvPr/>
        </p:nvSpPr>
        <p:spPr>
          <a:xfrm>
            <a:off x="246888" y="152400"/>
            <a:ext cx="533400" cy="508000"/>
          </a:xfrm>
          <a:prstGeom prst="ellipse">
            <a:avLst/>
          </a:prstGeom>
          <a:solidFill>
            <a:schemeClr val="accent3">
              <a:lumMod val="40000"/>
              <a:lumOff val="6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3"/>
          </p:nvPr>
        </p:nvSpPr>
        <p:spPr/>
        <p:txBody>
          <a:bodyPr/>
          <a:lstStyle/>
          <a:p>
            <a:r>
              <a:rPr lang="en-US" noProof="0" dirty="0"/>
              <a:t>Who is responsible for issues at this interface?</a:t>
            </a:r>
          </a:p>
        </p:txBody>
      </p:sp>
      <p:sp>
        <p:nvSpPr>
          <p:cNvPr id="11" name="Title 16"/>
          <p:cNvSpPr>
            <a:spLocks noGrp="1"/>
          </p:cNvSpPr>
          <p:nvPr>
            <p:ph type="title"/>
          </p:nvPr>
        </p:nvSpPr>
        <p:spPr/>
        <p:txBody>
          <a:bodyPr>
            <a:normAutofit fontScale="90000"/>
          </a:bodyPr>
          <a:lstStyle/>
          <a:p>
            <a:r>
              <a:rPr lang="en-US" dirty="0"/>
              <a:t>3.	Human-animal-environment interface</a:t>
            </a:r>
          </a:p>
        </p:txBody>
      </p:sp>
      <p:pic>
        <p:nvPicPr>
          <p:cNvPr id="4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70777" y="1461733"/>
            <a:ext cx="3699774" cy="2924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Rectangle 22"/>
          <p:cNvSpPr/>
          <p:nvPr/>
        </p:nvSpPr>
        <p:spPr>
          <a:xfrm>
            <a:off x="5029200" y="3693306"/>
            <a:ext cx="3401637" cy="892552"/>
          </a:xfrm>
          <a:prstGeom prst="rect">
            <a:avLst/>
          </a:prstGeom>
          <a:noFill/>
        </p:spPr>
        <p:txBody>
          <a:bodyPr wrap="none" lIns="91440" tIns="45720" rIns="91440" bIns="45720">
            <a:spAutoFit/>
          </a:bodyPr>
          <a:lstStyle/>
          <a:p>
            <a:pPr algn="ctr"/>
            <a:r>
              <a:rPr lang="fr-FR" sz="2800" b="1" dirty="0" err="1">
                <a:ln w="0"/>
                <a:solidFill>
                  <a:schemeClr val="accent6">
                    <a:lumMod val="75000"/>
                  </a:schemeClr>
                </a:solidFill>
                <a:effectLst>
                  <a:outerShdw blurRad="38100" dist="25400" dir="5400000" algn="ctr" rotWithShape="0">
                    <a:srgbClr val="6E747A">
                      <a:alpha val="43000"/>
                    </a:srgbClr>
                  </a:outerShdw>
                </a:effectLst>
              </a:rPr>
              <a:t>Environmental</a:t>
            </a:r>
            <a:r>
              <a:rPr lang="fr-FR" sz="2800" b="1" dirty="0">
                <a:ln w="0"/>
                <a:solidFill>
                  <a:schemeClr val="accent6">
                    <a:lumMod val="75000"/>
                  </a:schemeClr>
                </a:solidFill>
                <a:effectLst>
                  <a:outerShdw blurRad="38100" dist="25400" dir="5400000" algn="ctr" rotWithShape="0">
                    <a:srgbClr val="6E747A">
                      <a:alpha val="43000"/>
                    </a:srgbClr>
                  </a:outerShdw>
                </a:effectLst>
              </a:rPr>
              <a:t> </a:t>
            </a:r>
            <a:r>
              <a:rPr lang="fr-FR" sz="2800" b="1" dirty="0" err="1">
                <a:ln w="0"/>
                <a:solidFill>
                  <a:schemeClr val="accent6">
                    <a:lumMod val="75000"/>
                  </a:schemeClr>
                </a:solidFill>
                <a:effectLst>
                  <a:outerShdw blurRad="38100" dist="25400" dir="5400000" algn="ctr" rotWithShape="0">
                    <a:srgbClr val="6E747A">
                      <a:alpha val="43000"/>
                    </a:srgbClr>
                  </a:outerShdw>
                </a:effectLst>
              </a:rPr>
              <a:t>health</a:t>
            </a:r>
            <a:endParaRPr lang="fr-FR" sz="2800" b="1" dirty="0">
              <a:ln w="0"/>
              <a:solidFill>
                <a:schemeClr val="accent6">
                  <a:lumMod val="75000"/>
                </a:schemeClr>
              </a:solidFill>
              <a:effectLst>
                <a:outerShdw blurRad="38100" dist="25400" dir="5400000" algn="ctr" rotWithShape="0">
                  <a:srgbClr val="6E747A">
                    <a:alpha val="43000"/>
                  </a:srgbClr>
                </a:outerShdw>
              </a:effectLst>
            </a:endParaRPr>
          </a:p>
          <a:p>
            <a:pPr algn="ctr"/>
            <a:endParaRPr lang="fr-FR" sz="2400" b="1" dirty="0">
              <a:ln w="0"/>
              <a:solidFill>
                <a:schemeClr val="accent6">
                  <a:lumMod val="75000"/>
                </a:schemeClr>
              </a:solidFill>
              <a:effectLst>
                <a:outerShdw blurRad="38100" dist="25400" dir="5400000" algn="ctr" rotWithShape="0">
                  <a:srgbClr val="6E747A">
                    <a:alpha val="43000"/>
                  </a:srgbClr>
                </a:outerShdw>
              </a:effectLst>
            </a:endParaRPr>
          </a:p>
        </p:txBody>
      </p:sp>
      <p:sp>
        <p:nvSpPr>
          <p:cNvPr id="24" name="Rectangle 23"/>
          <p:cNvSpPr/>
          <p:nvPr/>
        </p:nvSpPr>
        <p:spPr>
          <a:xfrm>
            <a:off x="111889" y="3849507"/>
            <a:ext cx="3801490" cy="523220"/>
          </a:xfrm>
          <a:prstGeom prst="rect">
            <a:avLst/>
          </a:prstGeom>
          <a:noFill/>
        </p:spPr>
        <p:txBody>
          <a:bodyPr wrap="none" lIns="91440" tIns="45720" rIns="91440" bIns="45720">
            <a:spAutoFit/>
          </a:bodyPr>
          <a:lstStyle/>
          <a:p>
            <a:pPr algn="ctr"/>
            <a:r>
              <a:rPr lang="fr-FR" sz="2800" b="1" dirty="0" err="1">
                <a:ln w="0"/>
                <a:solidFill>
                  <a:schemeClr val="accent2"/>
                </a:solidFill>
                <a:effectLst>
                  <a:outerShdw blurRad="38100" dist="25400" dir="5400000" algn="ctr" rotWithShape="0">
                    <a:srgbClr val="6E747A">
                      <a:alpha val="43000"/>
                    </a:srgbClr>
                  </a:outerShdw>
                </a:effectLst>
              </a:rPr>
              <a:t>Veterinary</a:t>
            </a:r>
            <a:r>
              <a:rPr lang="fr-FR" sz="2800" b="1" dirty="0">
                <a:ln w="0"/>
                <a:solidFill>
                  <a:schemeClr val="accent2"/>
                </a:solidFill>
                <a:effectLst>
                  <a:outerShdw blurRad="38100" dist="25400" dir="5400000" algn="ctr" rotWithShape="0">
                    <a:srgbClr val="6E747A">
                      <a:alpha val="43000"/>
                    </a:srgbClr>
                  </a:outerShdw>
                </a:effectLst>
              </a:rPr>
              <a:t> Public </a:t>
            </a:r>
            <a:r>
              <a:rPr lang="fr-FR" sz="2800" b="1" dirty="0" err="1">
                <a:ln w="0"/>
                <a:solidFill>
                  <a:schemeClr val="accent2"/>
                </a:solidFill>
                <a:effectLst>
                  <a:outerShdw blurRad="38100" dist="25400" dir="5400000" algn="ctr" rotWithShape="0">
                    <a:srgbClr val="6E747A">
                      <a:alpha val="43000"/>
                    </a:srgbClr>
                  </a:outerShdw>
                </a:effectLst>
              </a:rPr>
              <a:t>Health</a:t>
            </a:r>
            <a:endParaRPr lang="fr-FR" sz="2800" b="1" dirty="0">
              <a:ln w="0"/>
              <a:solidFill>
                <a:schemeClr val="accent2"/>
              </a:solidFill>
              <a:effectLst>
                <a:outerShdw blurRad="38100" dist="25400" dir="5400000" algn="ctr" rotWithShape="0">
                  <a:srgbClr val="6E747A">
                    <a:alpha val="43000"/>
                  </a:srgbClr>
                </a:outerShdw>
              </a:effectLst>
            </a:endParaRPr>
          </a:p>
        </p:txBody>
      </p:sp>
      <p:sp>
        <p:nvSpPr>
          <p:cNvPr id="22" name="Rectangle 21"/>
          <p:cNvSpPr/>
          <p:nvPr/>
        </p:nvSpPr>
        <p:spPr>
          <a:xfrm>
            <a:off x="4751926" y="1462698"/>
            <a:ext cx="2125902" cy="523220"/>
          </a:xfrm>
          <a:prstGeom prst="rect">
            <a:avLst/>
          </a:prstGeom>
          <a:noFill/>
        </p:spPr>
        <p:txBody>
          <a:bodyPr wrap="none" lIns="91440" tIns="45720" rIns="91440" bIns="45720">
            <a:spAutoFit/>
          </a:bodyPr>
          <a:lstStyle/>
          <a:p>
            <a:pPr algn="ctr"/>
            <a:r>
              <a:rPr lang="fr-FR" sz="2800" b="1" dirty="0">
                <a:ln w="0"/>
                <a:solidFill>
                  <a:schemeClr val="accent1"/>
                </a:solidFill>
                <a:effectLst>
                  <a:outerShdw blurRad="38100" dist="25400" dir="5400000" algn="ctr" rotWithShape="0">
                    <a:srgbClr val="6E747A">
                      <a:alpha val="43000"/>
                    </a:srgbClr>
                  </a:outerShdw>
                </a:effectLst>
              </a:rPr>
              <a:t>Public </a:t>
            </a:r>
            <a:r>
              <a:rPr lang="fr-FR" sz="2800" b="1" dirty="0" err="1">
                <a:ln w="0"/>
                <a:solidFill>
                  <a:schemeClr val="accent1"/>
                </a:solidFill>
                <a:effectLst>
                  <a:outerShdw blurRad="38100" dist="25400" dir="5400000" algn="ctr" rotWithShape="0">
                    <a:srgbClr val="6E747A">
                      <a:alpha val="43000"/>
                    </a:srgbClr>
                  </a:outerShdw>
                </a:effectLst>
              </a:rPr>
              <a:t>health</a:t>
            </a:r>
            <a:endParaRPr lang="fr-FR" sz="2800" b="1" dirty="0">
              <a:ln w="0"/>
              <a:solidFill>
                <a:schemeClr val="accent1"/>
              </a:solidFill>
              <a:effectLst>
                <a:outerShdw blurRad="38100" dist="25400" dir="5400000" algn="ctr" rotWithShape="0">
                  <a:srgbClr val="6E747A">
                    <a:alpha val="43000"/>
                  </a:srgbClr>
                </a:outerShdw>
              </a:effectLst>
            </a:endParaRPr>
          </a:p>
        </p:txBody>
      </p:sp>
      <p:sp>
        <p:nvSpPr>
          <p:cNvPr id="2" name="Rectangle 1"/>
          <p:cNvSpPr/>
          <p:nvPr/>
        </p:nvSpPr>
        <p:spPr>
          <a:xfrm>
            <a:off x="259080" y="5105400"/>
            <a:ext cx="8686799" cy="600164"/>
          </a:xfrm>
          <a:prstGeom prst="rect">
            <a:avLst/>
          </a:prstGeom>
          <a:ln>
            <a:solidFill>
              <a:schemeClr val="tx2">
                <a:lumMod val="50000"/>
              </a:schemeClr>
            </a:solidFill>
          </a:ln>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en-US" sz="1650" dirty="0"/>
              <a:t>Other relevant sectors and disciplines may include: </a:t>
            </a:r>
            <a:r>
              <a:rPr lang="en-US" sz="1650" b="1" dirty="0"/>
              <a:t>food safety, finance, trade / ports of entry, chemical safety, radiation safety, security, </a:t>
            </a:r>
            <a:r>
              <a:rPr lang="en-US" sz="1650" b="1" dirty="0" err="1"/>
              <a:t>defence</a:t>
            </a:r>
            <a:r>
              <a:rPr lang="en-US" sz="1650" b="1" dirty="0"/>
              <a:t>, private sector, regulatory bodies, media</a:t>
            </a:r>
            <a:r>
              <a:rPr lang="en-US" sz="1650" dirty="0"/>
              <a:t>, etc.</a:t>
            </a:r>
          </a:p>
        </p:txBody>
      </p:sp>
    </p:spTree>
    <p:extLst>
      <p:ext uri="{BB962C8B-B14F-4D97-AF65-F5344CB8AC3E}">
        <p14:creationId xmlns:p14="http://schemas.microsoft.com/office/powerpoint/2010/main" val="1072508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2" grpId="0"/>
      <p:bldP spid="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9"/>
          <p:cNvSpPr/>
          <p:nvPr/>
        </p:nvSpPr>
        <p:spPr>
          <a:xfrm>
            <a:off x="246888" y="152400"/>
            <a:ext cx="533400" cy="508000"/>
          </a:xfrm>
          <a:prstGeom prst="ellipse">
            <a:avLst/>
          </a:prstGeom>
          <a:solidFill>
            <a:schemeClr val="accent3">
              <a:lumMod val="40000"/>
              <a:lumOff val="6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ubtitle 3"/>
          <p:cNvSpPr>
            <a:spLocks noGrp="1"/>
          </p:cNvSpPr>
          <p:nvPr>
            <p:ph type="subTitle" idx="13"/>
          </p:nvPr>
        </p:nvSpPr>
        <p:spPr>
          <a:xfrm>
            <a:off x="609600" y="762000"/>
            <a:ext cx="8001000" cy="457200"/>
          </a:xfrm>
        </p:spPr>
        <p:txBody>
          <a:bodyPr/>
          <a:lstStyle/>
          <a:p>
            <a:r>
              <a:rPr lang="en-US" dirty="0"/>
              <a:t>How to coordinate these different sectors and disciplines? </a:t>
            </a:r>
          </a:p>
        </p:txBody>
      </p:sp>
      <p:sp>
        <p:nvSpPr>
          <p:cNvPr id="7" name="Title 16"/>
          <p:cNvSpPr>
            <a:spLocks noGrp="1"/>
          </p:cNvSpPr>
          <p:nvPr>
            <p:ph type="title"/>
          </p:nvPr>
        </p:nvSpPr>
        <p:spPr/>
        <p:txBody>
          <a:bodyPr>
            <a:normAutofit fontScale="90000"/>
          </a:bodyPr>
          <a:lstStyle/>
          <a:p>
            <a:r>
              <a:rPr lang="en-US" dirty="0"/>
              <a:t>3.	Human-animal-environment interface</a:t>
            </a:r>
          </a:p>
        </p:txBody>
      </p:sp>
      <p:pic>
        <p:nvPicPr>
          <p:cNvPr id="5122" name="Picture 2" descr="C:\Users\HEILMA~1\AppData\Local\Temp\ic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2636520"/>
            <a:ext cx="1452993" cy="1452993"/>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2477142" y="1600200"/>
            <a:ext cx="5904857" cy="3693319"/>
          </a:xfrm>
          <a:prstGeom prst="rect">
            <a:avLst/>
          </a:prstGeom>
        </p:spPr>
        <p:txBody>
          <a:bodyPr wrap="square">
            <a:spAutoFit/>
          </a:bodyPr>
          <a:lstStyle/>
          <a:p>
            <a:pPr marL="285750" indent="-285750" algn="just">
              <a:buFont typeface="Arial" panose="020B0604020202020204" pitchFamily="34" charset="0"/>
              <a:buChar char="•"/>
            </a:pPr>
            <a:r>
              <a:rPr lang="en-US" sz="2400" dirty="0"/>
              <a:t>Some mechanism for coordination, communication, and collaboration among all the relevant sectors and disciplines needs to be established.</a:t>
            </a:r>
          </a:p>
          <a:p>
            <a:pPr marL="285750" indent="-285750" algn="just">
              <a:buFont typeface="Arial" panose="020B0604020202020204" pitchFamily="34" charset="0"/>
              <a:buChar char="•"/>
            </a:pPr>
            <a:r>
              <a:rPr lang="en-US" sz="2400" dirty="0"/>
              <a:t>This mechanism may take different forms</a:t>
            </a:r>
          </a:p>
          <a:p>
            <a:pPr marL="285750" indent="-285750" algn="just">
              <a:buFont typeface="Arial" panose="020B0604020202020204" pitchFamily="34" charset="0"/>
              <a:buChar char="•"/>
            </a:pPr>
            <a:r>
              <a:rPr lang="en-US" sz="2400" dirty="0"/>
              <a:t>A </a:t>
            </a:r>
            <a:r>
              <a:rPr lang="en-US" sz="2400" dirty="0" err="1"/>
              <a:t>multisectoral</a:t>
            </a:r>
            <a:r>
              <a:rPr lang="en-US" sz="2400" dirty="0"/>
              <a:t>, </a:t>
            </a:r>
            <a:r>
              <a:rPr lang="en-US" sz="2400" b="1" dirty="0">
                <a:solidFill>
                  <a:srgbClr val="0070C0"/>
                </a:solidFill>
              </a:rPr>
              <a:t>One Health coordination committee or taskforce </a:t>
            </a:r>
            <a:r>
              <a:rPr lang="en-US" sz="2400" dirty="0"/>
              <a:t>can provide a strong institutional framework.</a:t>
            </a:r>
          </a:p>
          <a:p>
            <a:pPr algn="just"/>
            <a:endParaRPr lang="en-US" sz="2400" dirty="0"/>
          </a:p>
          <a:p>
            <a:pPr marL="285750" indent="-285750" algn="just">
              <a:buFont typeface="Arial" panose="020B0604020202020204" pitchFamily="34" charset="0"/>
              <a:buChar char="•"/>
            </a:pPr>
            <a:endParaRPr lang="en-US" dirty="0"/>
          </a:p>
        </p:txBody>
      </p:sp>
    </p:spTree>
    <p:extLst>
      <p:ext uri="{BB962C8B-B14F-4D97-AF65-F5344CB8AC3E}">
        <p14:creationId xmlns:p14="http://schemas.microsoft.com/office/powerpoint/2010/main" val="6597314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4" name="Subtitle 3"/>
          <p:cNvSpPr>
            <a:spLocks noGrp="1"/>
          </p:cNvSpPr>
          <p:nvPr>
            <p:ph type="subTitle" idx="13"/>
          </p:nvPr>
        </p:nvSpPr>
        <p:spPr/>
        <p:txBody>
          <a:bodyPr/>
          <a:lstStyle/>
          <a:p>
            <a:r>
              <a:rPr lang="en-US" dirty="0"/>
              <a:t>Example of a multisectoral coordination mechanism</a:t>
            </a:r>
            <a:endParaRPr lang="en-GB" dirty="0"/>
          </a:p>
          <a:p>
            <a:endParaRPr lang="en-US" dirty="0"/>
          </a:p>
        </p:txBody>
      </p:sp>
      <p:pic>
        <p:nvPicPr>
          <p:cNvPr id="5" name="Picture 4" descr="mission terrain 006.jpg"/>
          <p:cNvPicPr>
            <a:picLocks noChangeAspect="1"/>
          </p:cNvPicPr>
          <p:nvPr/>
        </p:nvPicPr>
        <p:blipFill>
          <a:blip r:embed="rId3"/>
          <a:stretch>
            <a:fillRect/>
          </a:stretch>
        </p:blipFill>
        <p:spPr>
          <a:xfrm>
            <a:off x="0" y="1219200"/>
            <a:ext cx="9144000" cy="4876800"/>
          </a:xfrm>
          <a:prstGeom prst="rect">
            <a:avLst/>
          </a:prstGeom>
        </p:spPr>
      </p:pic>
      <p:sp>
        <p:nvSpPr>
          <p:cNvPr id="6" name="Rectangle 5"/>
          <p:cNvSpPr/>
          <p:nvPr/>
        </p:nvSpPr>
        <p:spPr bwMode="auto">
          <a:xfrm>
            <a:off x="0" y="1219200"/>
            <a:ext cx="9144000" cy="4876800"/>
          </a:xfrm>
          <a:prstGeom prst="rect">
            <a:avLst/>
          </a:prstGeom>
          <a:solidFill>
            <a:schemeClr val="bg1">
              <a:alpha val="66000"/>
            </a:schemeClr>
          </a:solidFill>
          <a:ln w="9525" cap="flat" cmpd="sng" algn="ctr">
            <a:noFill/>
            <a:prstDash val="solid"/>
            <a:round/>
            <a:headEnd type="none" w="med" len="med"/>
            <a:tailEnd type="none" w="med" len="med"/>
          </a:ln>
          <a:effectLst/>
        </p:spPr>
        <p:txBody>
          <a:bodyPr lIns="91435" tIns="45717" rIns="91435" bIns="45717" anchor="ctr">
            <a:prstTxWarp prst="textNoShape">
              <a:avLst/>
            </a:prstTxWarp>
          </a:bodyPr>
          <a:lstStyle/>
          <a:p>
            <a:pPr>
              <a:defRPr/>
            </a:pPr>
            <a:endParaRPr lang="fr-FR">
              <a:latin typeface="+mn-lt"/>
            </a:endParaRPr>
          </a:p>
        </p:txBody>
      </p:sp>
      <p:grpSp>
        <p:nvGrpSpPr>
          <p:cNvPr id="7" name="Group 4"/>
          <p:cNvGrpSpPr/>
          <p:nvPr/>
        </p:nvGrpSpPr>
        <p:grpSpPr>
          <a:xfrm>
            <a:off x="609600" y="1525979"/>
            <a:ext cx="8229600" cy="4309569"/>
            <a:chOff x="838200" y="1466850"/>
            <a:chExt cx="7543800" cy="5010150"/>
          </a:xfrm>
        </p:grpSpPr>
        <p:sp>
          <p:nvSpPr>
            <p:cNvPr id="8" name="Text Box 6"/>
            <p:cNvSpPr txBox="1">
              <a:spLocks noChangeArrowheads="1"/>
            </p:cNvSpPr>
            <p:nvPr/>
          </p:nvSpPr>
          <p:spPr bwMode="auto">
            <a:xfrm>
              <a:off x="1524000" y="1466850"/>
              <a:ext cx="5715000" cy="536715"/>
            </a:xfrm>
            <a:prstGeom prst="rect">
              <a:avLst/>
            </a:prstGeom>
            <a:solidFill>
              <a:schemeClr val="tx2">
                <a:lumMod val="60000"/>
                <a:lumOff val="40000"/>
                <a:alpha val="52000"/>
              </a:schemeClr>
            </a:solidFill>
            <a:ln w="19050" cmpd="sng">
              <a:solidFill>
                <a:schemeClr val="tx2">
                  <a:lumMod val="75000"/>
                </a:schemeClr>
              </a:solidFill>
              <a:miter lim="800000"/>
              <a:headEnd/>
              <a:tailEnd/>
            </a:ln>
          </p:spPr>
          <p:txBody>
            <a:bodyPr wrap="square">
              <a:spAutoFit/>
            </a:bodyPr>
            <a:lstStyle/>
            <a:p>
              <a:pPr algn="ctr">
                <a:spcBef>
                  <a:spcPct val="50000"/>
                </a:spcBef>
                <a:defRPr/>
              </a:pPr>
              <a:r>
                <a:rPr lang="en-GB" sz="2400" b="1" dirty="0">
                  <a:latin typeface="+mn-lt"/>
                  <a:cs typeface="+mn-cs"/>
                </a:rPr>
                <a:t>Multisectoral Committee </a:t>
              </a:r>
              <a:r>
                <a:rPr lang="en-GB" sz="2400" b="1" dirty="0"/>
                <a:t>or</a:t>
              </a:r>
              <a:r>
                <a:rPr lang="en-GB" sz="2400" b="1" dirty="0">
                  <a:latin typeface="+mn-lt"/>
                  <a:cs typeface="+mn-cs"/>
                </a:rPr>
                <a:t> Taskforce </a:t>
              </a:r>
            </a:p>
          </p:txBody>
        </p:sp>
        <p:sp>
          <p:nvSpPr>
            <p:cNvPr id="9" name="Line 7"/>
            <p:cNvSpPr>
              <a:spLocks noChangeShapeType="1"/>
            </p:cNvSpPr>
            <p:nvPr/>
          </p:nvSpPr>
          <p:spPr bwMode="auto">
            <a:xfrm>
              <a:off x="2286000" y="2003565"/>
              <a:ext cx="0" cy="301485"/>
            </a:xfrm>
            <a:prstGeom prst="line">
              <a:avLst/>
            </a:prstGeom>
            <a:noFill/>
            <a:ln w="9525">
              <a:solidFill>
                <a:schemeClr val="tx1"/>
              </a:solidFill>
              <a:round/>
              <a:headEnd/>
              <a:tailEnd/>
            </a:ln>
          </p:spPr>
          <p:txBody>
            <a:bodyPr wrap="none" anchor="ctr">
              <a:prstTxWarp prst="textNoShape">
                <a:avLst/>
              </a:prstTxWarp>
            </a:bodyPr>
            <a:lstStyle/>
            <a:p>
              <a:endParaRPr lang="fr-FR">
                <a:latin typeface="+mn-lt"/>
              </a:endParaRPr>
            </a:p>
          </p:txBody>
        </p:sp>
        <p:sp>
          <p:nvSpPr>
            <p:cNvPr id="10" name="Line 12"/>
            <p:cNvSpPr>
              <a:spLocks noChangeShapeType="1"/>
            </p:cNvSpPr>
            <p:nvPr/>
          </p:nvSpPr>
          <p:spPr bwMode="auto">
            <a:xfrm>
              <a:off x="6553200" y="2003565"/>
              <a:ext cx="0" cy="301485"/>
            </a:xfrm>
            <a:prstGeom prst="line">
              <a:avLst/>
            </a:prstGeom>
            <a:noFill/>
            <a:ln w="9525">
              <a:solidFill>
                <a:schemeClr val="tx1"/>
              </a:solidFill>
              <a:round/>
              <a:headEnd/>
              <a:tailEnd/>
            </a:ln>
          </p:spPr>
          <p:txBody>
            <a:bodyPr wrap="none" anchor="ctr">
              <a:prstTxWarp prst="textNoShape">
                <a:avLst/>
              </a:prstTxWarp>
            </a:bodyPr>
            <a:lstStyle/>
            <a:p>
              <a:endParaRPr lang="fr-FR">
                <a:latin typeface="+mn-lt"/>
              </a:endParaRPr>
            </a:p>
          </p:txBody>
        </p:sp>
        <p:sp>
          <p:nvSpPr>
            <p:cNvPr id="11" name="AutoShape 3"/>
            <p:cNvSpPr>
              <a:spLocks noChangeArrowheads="1"/>
            </p:cNvSpPr>
            <p:nvPr/>
          </p:nvSpPr>
          <p:spPr bwMode="auto">
            <a:xfrm>
              <a:off x="1981200" y="3371850"/>
              <a:ext cx="1600200" cy="3048000"/>
            </a:xfrm>
            <a:prstGeom prst="can">
              <a:avLst>
                <a:gd name="adj" fmla="val 37108"/>
              </a:avLst>
            </a:prstGeom>
            <a:solidFill>
              <a:srgbClr val="960000"/>
            </a:solidFill>
            <a:ln w="9525">
              <a:solidFill>
                <a:schemeClr val="tx1"/>
              </a:solidFill>
              <a:round/>
              <a:headEnd/>
              <a:tailEnd/>
            </a:ln>
          </p:spPr>
          <p:txBody>
            <a:bodyPr wrap="none" anchor="ctr">
              <a:prstTxWarp prst="textNoShape">
                <a:avLst/>
              </a:prstTxWarp>
            </a:bodyPr>
            <a:lstStyle/>
            <a:p>
              <a:endParaRPr lang="en-US" dirty="0">
                <a:solidFill>
                  <a:srgbClr val="960000"/>
                </a:solidFill>
                <a:latin typeface="+mn-lt"/>
              </a:endParaRPr>
            </a:p>
          </p:txBody>
        </p:sp>
        <p:sp>
          <p:nvSpPr>
            <p:cNvPr id="12" name="AutoShape 2"/>
            <p:cNvSpPr>
              <a:spLocks noChangeArrowheads="1"/>
            </p:cNvSpPr>
            <p:nvPr/>
          </p:nvSpPr>
          <p:spPr bwMode="auto">
            <a:xfrm>
              <a:off x="5410200" y="3276600"/>
              <a:ext cx="1600200" cy="3200400"/>
            </a:xfrm>
            <a:prstGeom prst="can">
              <a:avLst>
                <a:gd name="adj" fmla="val 37102"/>
              </a:avLst>
            </a:prstGeom>
            <a:solidFill>
              <a:srgbClr val="002060"/>
            </a:solidFill>
            <a:ln w="9525">
              <a:solidFill>
                <a:schemeClr val="tx1"/>
              </a:solidFill>
              <a:round/>
              <a:headEnd/>
              <a:tailEnd/>
            </a:ln>
          </p:spPr>
          <p:txBody>
            <a:bodyPr wrap="none" anchor="ctr">
              <a:prstTxWarp prst="textNoShape">
                <a:avLst/>
              </a:prstTxWarp>
            </a:bodyPr>
            <a:lstStyle/>
            <a:p>
              <a:endParaRPr lang="en-US">
                <a:latin typeface="+mn-lt"/>
              </a:endParaRPr>
            </a:p>
          </p:txBody>
        </p:sp>
        <p:grpSp>
          <p:nvGrpSpPr>
            <p:cNvPr id="13" name="Group 35"/>
            <p:cNvGrpSpPr>
              <a:grpSpLocks/>
            </p:cNvGrpSpPr>
            <p:nvPr/>
          </p:nvGrpSpPr>
          <p:grpSpPr bwMode="auto">
            <a:xfrm>
              <a:off x="1981200" y="3295650"/>
              <a:ext cx="1600200" cy="762000"/>
              <a:chOff x="912" y="2064"/>
              <a:chExt cx="1008" cy="384"/>
            </a:xfrm>
          </p:grpSpPr>
          <p:sp>
            <p:nvSpPr>
              <p:cNvPr id="22" name="Oval 15"/>
              <p:cNvSpPr>
                <a:spLocks noChangeArrowheads="1"/>
              </p:cNvSpPr>
              <p:nvPr/>
            </p:nvSpPr>
            <p:spPr bwMode="auto">
              <a:xfrm>
                <a:off x="912" y="2064"/>
                <a:ext cx="1008" cy="384"/>
              </a:xfrm>
              <a:prstGeom prst="ellipse">
                <a:avLst/>
              </a:prstGeom>
              <a:solidFill>
                <a:srgbClr val="960000"/>
              </a:solidFill>
              <a:ln w="9525">
                <a:solidFill>
                  <a:schemeClr val="tx1"/>
                </a:solidFill>
                <a:round/>
                <a:headEnd/>
                <a:tailEnd/>
              </a:ln>
            </p:spPr>
            <p:txBody>
              <a:bodyPr wrap="none" anchor="ctr">
                <a:prstTxWarp prst="textNoShape">
                  <a:avLst/>
                </a:prstTxWarp>
              </a:bodyPr>
              <a:lstStyle/>
              <a:p>
                <a:endParaRPr lang="en-US">
                  <a:latin typeface="+mn-lt"/>
                </a:endParaRPr>
              </a:p>
            </p:txBody>
          </p:sp>
          <p:sp>
            <p:nvSpPr>
              <p:cNvPr id="23" name="Text Box 17"/>
              <p:cNvSpPr txBox="1">
                <a:spLocks noChangeArrowheads="1"/>
              </p:cNvSpPr>
              <p:nvPr/>
            </p:nvSpPr>
            <p:spPr bwMode="auto">
              <a:xfrm>
                <a:off x="1008" y="2138"/>
                <a:ext cx="816" cy="187"/>
              </a:xfrm>
              <a:prstGeom prst="rect">
                <a:avLst/>
              </a:prstGeom>
              <a:noFill/>
              <a:ln w="9525">
                <a:noFill/>
                <a:miter lim="800000"/>
                <a:headEnd/>
                <a:tailEnd/>
              </a:ln>
            </p:spPr>
            <p:txBody>
              <a:bodyPr>
                <a:prstTxWarp prst="textNoShape">
                  <a:avLst/>
                </a:prstTxWarp>
                <a:spAutoFit/>
              </a:bodyPr>
              <a:lstStyle/>
              <a:p>
                <a:pPr algn="ctr">
                  <a:spcBef>
                    <a:spcPct val="50000"/>
                  </a:spcBef>
                </a:pPr>
                <a:r>
                  <a:rPr lang="fr-FR" sz="2000" dirty="0">
                    <a:solidFill>
                      <a:schemeClr val="bg1"/>
                    </a:solidFill>
                    <a:latin typeface="+mn-lt"/>
                  </a:rPr>
                  <a:t>Taskforce</a:t>
                </a:r>
              </a:p>
            </p:txBody>
          </p:sp>
        </p:grpSp>
        <p:grpSp>
          <p:nvGrpSpPr>
            <p:cNvPr id="14" name="Group 36"/>
            <p:cNvGrpSpPr>
              <a:grpSpLocks/>
            </p:cNvGrpSpPr>
            <p:nvPr/>
          </p:nvGrpSpPr>
          <p:grpSpPr bwMode="auto">
            <a:xfrm>
              <a:off x="5410200" y="3219450"/>
              <a:ext cx="1600200" cy="757238"/>
              <a:chOff x="3792" y="1968"/>
              <a:chExt cx="1008" cy="384"/>
            </a:xfrm>
          </p:grpSpPr>
          <p:sp>
            <p:nvSpPr>
              <p:cNvPr id="20" name="Oval 16"/>
              <p:cNvSpPr>
                <a:spLocks noChangeArrowheads="1"/>
              </p:cNvSpPr>
              <p:nvPr/>
            </p:nvSpPr>
            <p:spPr bwMode="auto">
              <a:xfrm>
                <a:off x="3792" y="1968"/>
                <a:ext cx="1008" cy="384"/>
              </a:xfrm>
              <a:prstGeom prst="ellipse">
                <a:avLst/>
              </a:prstGeom>
              <a:solidFill>
                <a:srgbClr val="002060"/>
              </a:solidFill>
              <a:ln w="9525">
                <a:solidFill>
                  <a:schemeClr val="tx1"/>
                </a:solidFill>
                <a:round/>
                <a:headEnd/>
                <a:tailEnd/>
              </a:ln>
            </p:spPr>
            <p:txBody>
              <a:bodyPr wrap="none" anchor="ctr">
                <a:prstTxWarp prst="textNoShape">
                  <a:avLst/>
                </a:prstTxWarp>
              </a:bodyPr>
              <a:lstStyle/>
              <a:p>
                <a:endParaRPr lang="en-US">
                  <a:latin typeface="+mn-lt"/>
                </a:endParaRPr>
              </a:p>
            </p:txBody>
          </p:sp>
          <p:sp>
            <p:nvSpPr>
              <p:cNvPr id="21" name="Text Box 18"/>
              <p:cNvSpPr txBox="1">
                <a:spLocks noChangeArrowheads="1"/>
              </p:cNvSpPr>
              <p:nvPr/>
            </p:nvSpPr>
            <p:spPr bwMode="auto">
              <a:xfrm>
                <a:off x="3888" y="2054"/>
                <a:ext cx="816" cy="188"/>
              </a:xfrm>
              <a:prstGeom prst="rect">
                <a:avLst/>
              </a:prstGeom>
              <a:noFill/>
              <a:ln w="9525">
                <a:noFill/>
                <a:miter lim="800000"/>
                <a:headEnd/>
                <a:tailEnd/>
              </a:ln>
            </p:spPr>
            <p:txBody>
              <a:bodyPr>
                <a:prstTxWarp prst="textNoShape">
                  <a:avLst/>
                </a:prstTxWarp>
                <a:spAutoFit/>
              </a:bodyPr>
              <a:lstStyle/>
              <a:p>
                <a:pPr algn="ctr">
                  <a:spcBef>
                    <a:spcPct val="50000"/>
                  </a:spcBef>
                </a:pPr>
                <a:r>
                  <a:rPr lang="fr-FR" sz="2000" dirty="0">
                    <a:solidFill>
                      <a:schemeClr val="bg1"/>
                    </a:solidFill>
                    <a:latin typeface="+mn-lt"/>
                  </a:rPr>
                  <a:t>Taskforce</a:t>
                </a:r>
              </a:p>
            </p:txBody>
          </p:sp>
        </p:grpSp>
        <p:sp>
          <p:nvSpPr>
            <p:cNvPr id="15" name="Text Box 11"/>
            <p:cNvSpPr txBox="1">
              <a:spLocks noChangeArrowheads="1"/>
            </p:cNvSpPr>
            <p:nvPr/>
          </p:nvSpPr>
          <p:spPr bwMode="auto">
            <a:xfrm>
              <a:off x="838200" y="2320925"/>
              <a:ext cx="3048000" cy="371183"/>
            </a:xfrm>
            <a:prstGeom prst="rect">
              <a:avLst/>
            </a:prstGeom>
            <a:solidFill>
              <a:srgbClr val="960000"/>
            </a:solidFill>
            <a:ln w="12700">
              <a:solidFill>
                <a:schemeClr val="tx1"/>
              </a:solidFill>
              <a:miter lim="800000"/>
              <a:headEnd/>
              <a:tailEnd/>
            </a:ln>
          </p:spPr>
          <p:txBody>
            <a:bodyPr>
              <a:prstTxWarp prst="textNoShape">
                <a:avLst/>
              </a:prstTxWarp>
              <a:spAutoFit/>
            </a:bodyPr>
            <a:lstStyle/>
            <a:p>
              <a:pPr algn="ctr">
                <a:spcBef>
                  <a:spcPct val="50000"/>
                </a:spcBef>
              </a:pPr>
              <a:r>
                <a:rPr lang="en-GB" sz="2000" dirty="0">
                  <a:solidFill>
                    <a:schemeClr val="bg1"/>
                  </a:solidFill>
                  <a:latin typeface="+mn-lt"/>
                </a:rPr>
                <a:t>Min. Agriculture</a:t>
              </a:r>
            </a:p>
          </p:txBody>
        </p:sp>
        <p:sp>
          <p:nvSpPr>
            <p:cNvPr id="16" name="Rectangle 12"/>
            <p:cNvSpPr>
              <a:spLocks noChangeArrowheads="1"/>
            </p:cNvSpPr>
            <p:nvPr/>
          </p:nvSpPr>
          <p:spPr bwMode="auto">
            <a:xfrm>
              <a:off x="5334000" y="2320925"/>
              <a:ext cx="3048000" cy="381000"/>
            </a:xfrm>
            <a:prstGeom prst="rect">
              <a:avLst/>
            </a:prstGeom>
            <a:solidFill>
              <a:srgbClr val="002060"/>
            </a:solidFill>
            <a:ln w="9525">
              <a:solidFill>
                <a:schemeClr val="tx1"/>
              </a:solidFill>
              <a:miter lim="800000"/>
              <a:headEnd/>
              <a:tailEnd/>
            </a:ln>
          </p:spPr>
          <p:txBody>
            <a:bodyPr wrap="none" anchor="ctr">
              <a:prstTxWarp prst="textNoShape">
                <a:avLst/>
              </a:prstTxWarp>
            </a:bodyPr>
            <a:lstStyle/>
            <a:p>
              <a:endParaRPr lang="en-US">
                <a:latin typeface="+mn-lt"/>
              </a:endParaRPr>
            </a:p>
          </p:txBody>
        </p:sp>
        <p:sp>
          <p:nvSpPr>
            <p:cNvPr id="17" name="Line 15"/>
            <p:cNvSpPr>
              <a:spLocks noChangeShapeType="1"/>
            </p:cNvSpPr>
            <p:nvPr/>
          </p:nvSpPr>
          <p:spPr bwMode="auto">
            <a:xfrm>
              <a:off x="2286000" y="2686050"/>
              <a:ext cx="457200" cy="609600"/>
            </a:xfrm>
            <a:prstGeom prst="line">
              <a:avLst/>
            </a:prstGeom>
            <a:noFill/>
            <a:ln w="9525">
              <a:solidFill>
                <a:schemeClr val="tx1"/>
              </a:solidFill>
              <a:round/>
              <a:headEnd/>
              <a:tailEnd/>
            </a:ln>
          </p:spPr>
          <p:txBody>
            <a:bodyPr wrap="none" anchor="ctr">
              <a:prstTxWarp prst="textNoShape">
                <a:avLst/>
              </a:prstTxWarp>
            </a:bodyPr>
            <a:lstStyle/>
            <a:p>
              <a:endParaRPr lang="fr-FR">
                <a:latin typeface="+mn-lt"/>
              </a:endParaRPr>
            </a:p>
          </p:txBody>
        </p:sp>
        <p:sp>
          <p:nvSpPr>
            <p:cNvPr id="18" name="Line 16"/>
            <p:cNvSpPr>
              <a:spLocks noChangeShapeType="1"/>
            </p:cNvSpPr>
            <p:nvPr/>
          </p:nvSpPr>
          <p:spPr bwMode="auto">
            <a:xfrm flipH="1">
              <a:off x="6172200" y="2686050"/>
              <a:ext cx="304800" cy="533400"/>
            </a:xfrm>
            <a:prstGeom prst="line">
              <a:avLst/>
            </a:prstGeom>
            <a:noFill/>
            <a:ln w="9525">
              <a:solidFill>
                <a:schemeClr val="tx1"/>
              </a:solidFill>
              <a:round/>
              <a:headEnd/>
              <a:tailEnd/>
            </a:ln>
          </p:spPr>
          <p:txBody>
            <a:bodyPr wrap="none" anchor="ctr">
              <a:prstTxWarp prst="textNoShape">
                <a:avLst/>
              </a:prstTxWarp>
            </a:bodyPr>
            <a:lstStyle/>
            <a:p>
              <a:endParaRPr lang="fr-FR">
                <a:latin typeface="+mn-lt"/>
              </a:endParaRPr>
            </a:p>
          </p:txBody>
        </p:sp>
        <p:sp>
          <p:nvSpPr>
            <p:cNvPr id="19" name="Text Box 11"/>
            <p:cNvSpPr txBox="1">
              <a:spLocks noChangeArrowheads="1"/>
            </p:cNvSpPr>
            <p:nvPr/>
          </p:nvSpPr>
          <p:spPr bwMode="auto">
            <a:xfrm>
              <a:off x="5638800" y="2326656"/>
              <a:ext cx="2514600" cy="371183"/>
            </a:xfrm>
            <a:prstGeom prst="rect">
              <a:avLst/>
            </a:prstGeom>
            <a:noFill/>
            <a:ln w="9525">
              <a:noFill/>
              <a:miter lim="800000"/>
              <a:headEnd/>
              <a:tailEnd/>
            </a:ln>
          </p:spPr>
          <p:txBody>
            <a:bodyPr>
              <a:prstTxWarp prst="textNoShape">
                <a:avLst/>
              </a:prstTxWarp>
              <a:spAutoFit/>
            </a:bodyPr>
            <a:lstStyle/>
            <a:p>
              <a:pPr algn="ctr">
                <a:spcBef>
                  <a:spcPct val="50000"/>
                </a:spcBef>
              </a:pPr>
              <a:r>
                <a:rPr lang="en-GB" sz="2000" dirty="0">
                  <a:solidFill>
                    <a:schemeClr val="bg1"/>
                  </a:solidFill>
                  <a:latin typeface="+mn-lt"/>
                </a:rPr>
                <a:t>Min. Public Health</a:t>
              </a:r>
            </a:p>
          </p:txBody>
        </p:sp>
      </p:grpSp>
      <p:grpSp>
        <p:nvGrpSpPr>
          <p:cNvPr id="49" name="Group 50"/>
          <p:cNvGrpSpPr/>
          <p:nvPr/>
        </p:nvGrpSpPr>
        <p:grpSpPr>
          <a:xfrm>
            <a:off x="2609936" y="4618936"/>
            <a:ext cx="4029075" cy="386432"/>
            <a:chOff x="6563404" y="3710061"/>
            <a:chExt cx="2552701" cy="874469"/>
          </a:xfrm>
        </p:grpSpPr>
        <p:sp>
          <p:nvSpPr>
            <p:cNvPr id="50" name="Rounded Rectangle 49"/>
            <p:cNvSpPr/>
            <p:nvPr/>
          </p:nvSpPr>
          <p:spPr>
            <a:xfrm>
              <a:off x="6563405" y="3751092"/>
              <a:ext cx="2552700" cy="833438"/>
            </a:xfrm>
            <a:prstGeom prst="roundRect">
              <a:avLst/>
            </a:prstGeom>
            <a:solidFill>
              <a:schemeClr val="accent4">
                <a:lumMod val="75000"/>
              </a:schemeClr>
            </a:solidFill>
            <a:ln w="2540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tx2">
                    <a:lumMod val="50000"/>
                  </a:schemeClr>
                </a:solidFill>
              </a:endParaRPr>
            </a:p>
          </p:txBody>
        </p:sp>
        <p:sp>
          <p:nvSpPr>
            <p:cNvPr id="51" name="TextBox 50"/>
            <p:cNvSpPr txBox="1"/>
            <p:nvPr/>
          </p:nvSpPr>
          <p:spPr>
            <a:xfrm>
              <a:off x="6563404" y="3710061"/>
              <a:ext cx="2552701" cy="835773"/>
            </a:xfrm>
            <a:prstGeom prst="rect">
              <a:avLst/>
            </a:prstGeom>
            <a:solidFill>
              <a:schemeClr val="accent1">
                <a:lumMod val="60000"/>
                <a:lumOff val="40000"/>
              </a:schemeClr>
            </a:solidFill>
            <a:ln>
              <a:solidFill>
                <a:srgbClr val="0070C0"/>
              </a:solidFill>
            </a:ln>
          </p:spPr>
          <p:txBody>
            <a:bodyPr wrap="square" rtlCol="0" anchor="ctr">
              <a:spAutoFit/>
            </a:bodyPr>
            <a:lstStyle/>
            <a:p>
              <a:pPr algn="ctr"/>
              <a:r>
                <a:rPr lang="en-US" dirty="0">
                  <a:solidFill>
                    <a:schemeClr val="tx2">
                      <a:lumMod val="50000"/>
                    </a:schemeClr>
                  </a:solidFill>
                  <a:latin typeface="Arial" panose="020B0604020202020204" pitchFamily="34" charset="0"/>
                  <a:cs typeface="Arial" panose="020B0604020202020204" pitchFamily="34" charset="0"/>
                </a:rPr>
                <a:t>Sub-com. Logistic and Security</a:t>
              </a:r>
            </a:p>
          </p:txBody>
        </p:sp>
      </p:grpSp>
      <p:grpSp>
        <p:nvGrpSpPr>
          <p:cNvPr id="52" name="Group 24"/>
          <p:cNvGrpSpPr/>
          <p:nvPr/>
        </p:nvGrpSpPr>
        <p:grpSpPr>
          <a:xfrm>
            <a:off x="2559149" y="5197667"/>
            <a:ext cx="4029075" cy="401156"/>
            <a:chOff x="6563404" y="3676741"/>
            <a:chExt cx="2552701" cy="907789"/>
          </a:xfrm>
        </p:grpSpPr>
        <p:sp>
          <p:nvSpPr>
            <p:cNvPr id="53" name="Rounded Rectangle 52"/>
            <p:cNvSpPr/>
            <p:nvPr/>
          </p:nvSpPr>
          <p:spPr>
            <a:xfrm>
              <a:off x="6563405" y="3751092"/>
              <a:ext cx="2552700" cy="833438"/>
            </a:xfrm>
            <a:prstGeom prst="roundRect">
              <a:avLst/>
            </a:prstGeom>
            <a:solidFill>
              <a:srgbClr val="FFC000"/>
            </a:solidFill>
            <a:ln w="25400">
              <a:solidFill>
                <a:schemeClr val="accent2">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tx2">
                    <a:lumMod val="50000"/>
                  </a:schemeClr>
                </a:solidFill>
              </a:endParaRPr>
            </a:p>
          </p:txBody>
        </p:sp>
        <p:sp>
          <p:nvSpPr>
            <p:cNvPr id="54" name="TextBox 53"/>
            <p:cNvSpPr txBox="1"/>
            <p:nvPr/>
          </p:nvSpPr>
          <p:spPr>
            <a:xfrm>
              <a:off x="6563404" y="3676741"/>
              <a:ext cx="2552701" cy="835773"/>
            </a:xfrm>
            <a:prstGeom prst="rect">
              <a:avLst/>
            </a:prstGeom>
            <a:noFill/>
          </p:spPr>
          <p:txBody>
            <a:bodyPr wrap="square" rtlCol="0" anchor="ctr">
              <a:spAutoFit/>
            </a:bodyPr>
            <a:lstStyle/>
            <a:p>
              <a:pPr algn="ctr"/>
              <a:r>
                <a:rPr lang="en-US" dirty="0">
                  <a:solidFill>
                    <a:schemeClr val="tx2">
                      <a:lumMod val="50000"/>
                    </a:schemeClr>
                  </a:solidFill>
                  <a:latin typeface="Arial" panose="020B0604020202020204" pitchFamily="34" charset="0"/>
                  <a:cs typeface="Arial" panose="020B0604020202020204" pitchFamily="34" charset="0"/>
                </a:rPr>
                <a:t>Sub-com. Media and Communication</a:t>
              </a:r>
            </a:p>
          </p:txBody>
        </p:sp>
      </p:grpSp>
      <p:sp>
        <p:nvSpPr>
          <p:cNvPr id="36" name="Oval 35"/>
          <p:cNvSpPr/>
          <p:nvPr/>
        </p:nvSpPr>
        <p:spPr>
          <a:xfrm>
            <a:off x="246888" y="152400"/>
            <a:ext cx="533400" cy="508000"/>
          </a:xfrm>
          <a:prstGeom prst="ellipse">
            <a:avLst/>
          </a:prstGeom>
          <a:solidFill>
            <a:schemeClr val="accent3">
              <a:lumMod val="40000"/>
              <a:lumOff val="6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itle 16"/>
          <p:cNvSpPr>
            <a:spLocks noGrp="1"/>
          </p:cNvSpPr>
          <p:nvPr>
            <p:ph type="title"/>
          </p:nvPr>
        </p:nvSpPr>
        <p:spPr>
          <a:xfrm>
            <a:off x="322385" y="119284"/>
            <a:ext cx="8229600" cy="471528"/>
          </a:xfrm>
        </p:spPr>
        <p:txBody>
          <a:bodyPr>
            <a:normAutofit fontScale="90000"/>
          </a:bodyPr>
          <a:lstStyle/>
          <a:p>
            <a:r>
              <a:rPr lang="en-US" dirty="0"/>
              <a:t>3.	Human-animal-environment interface</a:t>
            </a:r>
          </a:p>
        </p:txBody>
      </p:sp>
      <p:sp>
        <p:nvSpPr>
          <p:cNvPr id="3" name="Rounded Rectangle 2"/>
          <p:cNvSpPr/>
          <p:nvPr/>
        </p:nvSpPr>
        <p:spPr>
          <a:xfrm>
            <a:off x="1856509" y="3925554"/>
            <a:ext cx="5486399" cy="575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Arial" panose="020B0604020202020204" pitchFamily="34" charset="0"/>
                <a:cs typeface="Arial" panose="020B0604020202020204" pitchFamily="34" charset="0"/>
              </a:rPr>
              <a:t>Sub-committees on …Epidemiology &amp; Surveillance</a:t>
            </a:r>
          </a:p>
          <a:p>
            <a:pPr algn="ctr"/>
            <a:r>
              <a:rPr lang="en-US" dirty="0">
                <a:solidFill>
                  <a:schemeClr val="tx1"/>
                </a:solidFill>
                <a:latin typeface="Arial" panose="020B0604020202020204" pitchFamily="34" charset="0"/>
                <a:cs typeface="Arial" panose="020B0604020202020204" pitchFamily="34" charset="0"/>
              </a:rPr>
              <a:t>…Food &amp; Agriculture</a:t>
            </a:r>
          </a:p>
        </p:txBody>
      </p:sp>
    </p:spTree>
    <p:extLst>
      <p:ext uri="{BB962C8B-B14F-4D97-AF65-F5344CB8AC3E}">
        <p14:creationId xmlns:p14="http://schemas.microsoft.com/office/powerpoint/2010/main" val="2856868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3"/>
          </p:nvPr>
        </p:nvSpPr>
        <p:spPr>
          <a:xfrm>
            <a:off x="609599" y="762000"/>
            <a:ext cx="7907253" cy="457200"/>
          </a:xfrm>
        </p:spPr>
        <p:txBody>
          <a:bodyPr/>
          <a:lstStyle/>
          <a:p>
            <a:r>
              <a:rPr lang="en-US" noProof="0" dirty="0"/>
              <a:t>Many approaches exist depending on country context</a:t>
            </a:r>
          </a:p>
        </p:txBody>
      </p:sp>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33733" y="3139218"/>
            <a:ext cx="2267729" cy="3606113"/>
          </a:xfrm>
          <a:prstGeom prst="rect">
            <a:avLst/>
          </a:prstGeom>
        </p:spPr>
      </p:pic>
      <p:pic>
        <p:nvPicPr>
          <p:cNvPr id="9" name="Image 1"/>
          <p:cNvPicPr>
            <a:picLocks noChangeAspect="1"/>
          </p:cNvPicPr>
          <p:nvPr/>
        </p:nvPicPr>
        <p:blipFill>
          <a:blip r:embed="rId4"/>
          <a:stretch>
            <a:fillRect/>
          </a:stretch>
        </p:blipFill>
        <p:spPr>
          <a:xfrm>
            <a:off x="380999" y="1295400"/>
            <a:ext cx="2225893" cy="3048000"/>
          </a:xfrm>
          <a:prstGeom prst="rect">
            <a:avLst/>
          </a:prstGeom>
        </p:spPr>
      </p:pic>
      <p:pic>
        <p:nvPicPr>
          <p:cNvPr id="10" name="Content Placeholder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295400" y="3276600"/>
            <a:ext cx="2271001" cy="2743200"/>
          </a:xfrm>
          <a:prstGeom prst="rect">
            <a:avLst/>
          </a:prstGeom>
        </p:spPr>
      </p:pic>
      <p:pic>
        <p:nvPicPr>
          <p:cNvPr id="11" name="Picture 1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352800" y="1554368"/>
            <a:ext cx="2167332" cy="3169700"/>
          </a:xfrm>
          <a:prstGeom prst="rect">
            <a:avLst/>
          </a:prstGeom>
        </p:spPr>
      </p:pic>
      <p:pic>
        <p:nvPicPr>
          <p:cNvPr id="14" name="Content Placeholder 7"/>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355464" y="1295400"/>
            <a:ext cx="2331336" cy="3062090"/>
          </a:xfrm>
          <a:prstGeom prst="rect">
            <a:avLst/>
          </a:prstGeom>
        </p:spPr>
      </p:pic>
      <p:sp>
        <p:nvSpPr>
          <p:cNvPr id="17" name="Oval 16"/>
          <p:cNvSpPr/>
          <p:nvPr/>
        </p:nvSpPr>
        <p:spPr>
          <a:xfrm>
            <a:off x="246888" y="152400"/>
            <a:ext cx="533400" cy="508000"/>
          </a:xfrm>
          <a:prstGeom prst="ellipse">
            <a:avLst/>
          </a:prstGeom>
          <a:solidFill>
            <a:schemeClr val="accent3">
              <a:lumMod val="40000"/>
              <a:lumOff val="6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6"/>
          <p:cNvSpPr>
            <a:spLocks noGrp="1"/>
          </p:cNvSpPr>
          <p:nvPr>
            <p:ph type="title"/>
          </p:nvPr>
        </p:nvSpPr>
        <p:spPr>
          <a:xfrm>
            <a:off x="322385" y="119284"/>
            <a:ext cx="8229600" cy="471528"/>
          </a:xfrm>
        </p:spPr>
        <p:txBody>
          <a:bodyPr>
            <a:normAutofit fontScale="90000"/>
          </a:bodyPr>
          <a:lstStyle/>
          <a:p>
            <a:r>
              <a:rPr lang="en-US" dirty="0"/>
              <a:t>3.	Human-animal-environment interface</a:t>
            </a:r>
          </a:p>
        </p:txBody>
      </p:sp>
    </p:spTree>
    <p:extLst>
      <p:ext uri="{BB962C8B-B14F-4D97-AF65-F5344CB8AC3E}">
        <p14:creationId xmlns:p14="http://schemas.microsoft.com/office/powerpoint/2010/main" val="2513776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1014" y="1143000"/>
            <a:ext cx="8305800" cy="4724400"/>
          </a:xfrm>
          <a:prstGeom prst="roundRect">
            <a:avLst/>
          </a:prstGeom>
          <a:ln>
            <a:noFill/>
          </a:ln>
        </p:spPr>
        <p:style>
          <a:lnRef idx="2">
            <a:schemeClr val="accent4"/>
          </a:lnRef>
          <a:fillRef idx="1">
            <a:schemeClr val="lt1"/>
          </a:fillRef>
          <a:effectRef idx="0">
            <a:schemeClr val="accent4"/>
          </a:effectRef>
          <a:fontRef idx="minor">
            <a:schemeClr val="dk1"/>
          </a:fontRef>
        </p:style>
        <p:txBody>
          <a:bodyPr>
            <a:noAutofit/>
          </a:bodyPr>
          <a:lstStyle/>
          <a:p>
            <a:pPr algn="just"/>
            <a:r>
              <a:rPr lang="en-US" sz="2400" noProof="0" dirty="0"/>
              <a:t>One Health is not a new discipline but a multidisciplinary approach to dealing with complex health problems. </a:t>
            </a:r>
          </a:p>
          <a:p>
            <a:pPr algn="just"/>
            <a:endParaRPr lang="en-US" sz="2400" noProof="0" dirty="0"/>
          </a:p>
          <a:p>
            <a:pPr algn="just"/>
            <a:r>
              <a:rPr lang="en-US" sz="2400" noProof="0" dirty="0"/>
              <a:t>The principle of taking a One Health approach is to ensure that all the relevant sectors and disciplines are included</a:t>
            </a:r>
          </a:p>
          <a:p>
            <a:pPr algn="just"/>
            <a:endParaRPr lang="en-US" sz="2400" noProof="0" dirty="0"/>
          </a:p>
          <a:p>
            <a:pPr algn="just"/>
            <a:r>
              <a:rPr lang="en-US" sz="2400" dirty="0"/>
              <a:t>A mechanism that is put in place ahead of an outbreak and in support of facilitating multisectoral coordination – communication channels, logistics planning, etc. – is extremely valuable to streamline efforts during an event.</a:t>
            </a:r>
          </a:p>
          <a:p>
            <a:pPr algn="just"/>
            <a:endParaRPr lang="en-US" sz="2400" noProof="0" dirty="0"/>
          </a:p>
          <a:p>
            <a:pPr algn="just"/>
            <a:endParaRPr lang="en-US" sz="2400" noProof="0" dirty="0"/>
          </a:p>
          <a:p>
            <a:pPr algn="just"/>
            <a:endParaRPr lang="en-US" sz="2400" noProof="0" dirty="0"/>
          </a:p>
          <a:p>
            <a:pPr algn="just"/>
            <a:endParaRPr lang="en-US" sz="2400" noProof="0" dirty="0"/>
          </a:p>
        </p:txBody>
      </p:sp>
      <p:sp>
        <p:nvSpPr>
          <p:cNvPr id="6" name="Title 16"/>
          <p:cNvSpPr>
            <a:spLocks noGrp="1"/>
          </p:cNvSpPr>
          <p:nvPr>
            <p:ph type="title"/>
          </p:nvPr>
        </p:nvSpPr>
        <p:spPr>
          <a:xfrm>
            <a:off x="457200" y="519072"/>
            <a:ext cx="8229600" cy="471528"/>
          </a:xfrm>
        </p:spPr>
        <p:txBody>
          <a:bodyPr>
            <a:noAutofit/>
          </a:bodyPr>
          <a:lstStyle/>
          <a:p>
            <a:pPr algn="ctr"/>
            <a:r>
              <a:rPr lang="en-US" sz="3600" b="1" dirty="0">
                <a:solidFill>
                  <a:srgbClr val="002060"/>
                </a:solidFill>
                <a:latin typeface="Arial" panose="020B0604020202020204" pitchFamily="34" charset="0"/>
                <a:cs typeface="Arial" panose="020B0604020202020204" pitchFamily="34" charset="0"/>
              </a:rPr>
              <a:t> 	Key messages</a:t>
            </a:r>
          </a:p>
        </p:txBody>
      </p:sp>
    </p:spTree>
    <p:extLst>
      <p:ext uri="{BB962C8B-B14F-4D97-AF65-F5344CB8AC3E}">
        <p14:creationId xmlns:p14="http://schemas.microsoft.com/office/powerpoint/2010/main" val="1268504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sp>
        <p:nvSpPr>
          <p:cNvPr id="9" name="Oval 8"/>
          <p:cNvSpPr/>
          <p:nvPr/>
        </p:nvSpPr>
        <p:spPr>
          <a:xfrm>
            <a:off x="246888" y="154215"/>
            <a:ext cx="533400" cy="508000"/>
          </a:xfrm>
          <a:prstGeom prst="ellipse">
            <a:avLst/>
          </a:prstGeom>
          <a:solidFill>
            <a:srgbClr val="7DF52B"/>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p:cNvSpPr>
            <a:spLocks noGrp="1"/>
          </p:cNvSpPr>
          <p:nvPr>
            <p:ph idx="1"/>
          </p:nvPr>
        </p:nvSpPr>
        <p:spPr>
          <a:xfrm>
            <a:off x="384773" y="1143000"/>
            <a:ext cx="8305800" cy="4144964"/>
          </a:xfrm>
        </p:spPr>
        <p:txBody>
          <a:bodyPr/>
          <a:lstStyle/>
          <a:p>
            <a:pPr marL="0" indent="0" algn="just">
              <a:buNone/>
            </a:pPr>
            <a:r>
              <a:rPr lang="en-US" noProof="0" dirty="0"/>
              <a:t>How many of the infectious diseases affecting humans are thought to be zoonotic?</a:t>
            </a:r>
          </a:p>
          <a:p>
            <a:pPr marL="0" indent="0" algn="just">
              <a:buNone/>
            </a:pPr>
            <a:endParaRPr lang="en-US" noProof="0" dirty="0"/>
          </a:p>
          <a:p>
            <a:pPr marL="800100" lvl="1" indent="-342900" algn="just">
              <a:buFont typeface="+mj-lt"/>
              <a:buAutoNum type="alphaLcParenR"/>
            </a:pPr>
            <a:r>
              <a:rPr lang="en-US" noProof="0" dirty="0"/>
              <a:t>None</a:t>
            </a:r>
          </a:p>
          <a:p>
            <a:pPr marL="800100" lvl="1" indent="-342900" algn="just">
              <a:buFont typeface="+mj-lt"/>
              <a:buAutoNum type="alphaLcParenR"/>
            </a:pPr>
            <a:r>
              <a:rPr lang="en-US" noProof="0" dirty="0"/>
              <a:t>Less than 10%</a:t>
            </a:r>
          </a:p>
          <a:p>
            <a:pPr marL="800100" lvl="1" indent="-342900" algn="just">
              <a:buFont typeface="+mj-lt"/>
              <a:buAutoNum type="alphaLcParenR"/>
            </a:pPr>
            <a:r>
              <a:rPr lang="en-US" noProof="0" dirty="0"/>
              <a:t>More than half</a:t>
            </a:r>
          </a:p>
          <a:p>
            <a:pPr marL="800100" lvl="1" indent="-342900" algn="just">
              <a:buFont typeface="+mj-lt"/>
              <a:buAutoNum type="alphaLcParenR"/>
            </a:pPr>
            <a:r>
              <a:rPr lang="en-US" noProof="0" dirty="0"/>
              <a:t>All</a:t>
            </a:r>
          </a:p>
        </p:txBody>
      </p:sp>
      <p:sp>
        <p:nvSpPr>
          <p:cNvPr id="6" name="Title 16"/>
          <p:cNvSpPr>
            <a:spLocks noGrp="1"/>
          </p:cNvSpPr>
          <p:nvPr>
            <p:ph type="title"/>
          </p:nvPr>
        </p:nvSpPr>
        <p:spPr/>
        <p:txBody>
          <a:bodyPr>
            <a:normAutofit fontScale="90000"/>
          </a:bodyPr>
          <a:lstStyle/>
          <a:p>
            <a:r>
              <a:rPr lang="en-US" dirty="0"/>
              <a:t>	Knowledge Check</a:t>
            </a:r>
          </a:p>
        </p:txBody>
      </p:sp>
      <p:pic>
        <p:nvPicPr>
          <p:cNvPr id="5122" name="Picture 2" descr="C:\Users\HEILMA~1\AppData\Local\Temp\question-mark.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1014" y="243826"/>
            <a:ext cx="325148" cy="3251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67551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Oval 28"/>
          <p:cNvSpPr/>
          <p:nvPr/>
        </p:nvSpPr>
        <p:spPr>
          <a:xfrm>
            <a:off x="1017270" y="2204285"/>
            <a:ext cx="469924" cy="469924"/>
          </a:xfrm>
          <a:prstGeom prst="ellipse">
            <a:avLst/>
          </a:prstGeom>
          <a:solidFill>
            <a:schemeClr val="accent2">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1017270" y="3115518"/>
            <a:ext cx="469924" cy="469924"/>
          </a:xfrm>
          <a:prstGeom prst="ellipse">
            <a:avLst/>
          </a:prstGeom>
          <a:solidFill>
            <a:schemeClr val="accent3">
              <a:lumMod val="40000"/>
              <a:lumOff val="6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a:off x="1017270" y="4012802"/>
            <a:ext cx="469924" cy="469924"/>
          </a:xfrm>
          <a:prstGeom prst="ellipse">
            <a:avLst/>
          </a:prstGeom>
          <a:solidFill>
            <a:schemeClr val="bg2">
              <a:lumMod val="9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a:off x="1017270" y="4936100"/>
            <a:ext cx="469924" cy="469924"/>
          </a:xfrm>
          <a:prstGeom prst="ellipse">
            <a:avLst/>
          </a:prstGeom>
          <a:solidFill>
            <a:schemeClr val="accent6">
              <a:lumMod val="60000"/>
              <a:lumOff val="4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1017270" y="1291823"/>
            <a:ext cx="469924" cy="469924"/>
          </a:xfrm>
          <a:prstGeom prst="ellipse">
            <a:avLst/>
          </a:prstGeom>
          <a:solidFill>
            <a:schemeClr val="tx2">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1078375" y="872034"/>
            <a:ext cx="7162800" cy="4708981"/>
          </a:xfrm>
          <a:prstGeom prst="rect">
            <a:avLst/>
          </a:prstGeom>
          <a:noFill/>
        </p:spPr>
        <p:txBody>
          <a:bodyPr wrap="square" rtlCol="0">
            <a:spAutoFit/>
          </a:bodyPr>
          <a:lstStyle/>
          <a:p>
            <a:pPr marL="514350" indent="-514350">
              <a:lnSpc>
                <a:spcPct val="250000"/>
              </a:lnSpc>
              <a:buAutoNum type="arabicPeriod"/>
            </a:pPr>
            <a:r>
              <a:rPr lang="en-US" sz="2400" dirty="0"/>
              <a:t>Definitions and history</a:t>
            </a:r>
          </a:p>
          <a:p>
            <a:pPr marL="514350" indent="-514350">
              <a:lnSpc>
                <a:spcPct val="250000"/>
              </a:lnSpc>
              <a:buAutoNum type="arabicPeriod"/>
            </a:pPr>
            <a:r>
              <a:rPr lang="en-US" sz="2400" dirty="0"/>
              <a:t>Emerging Infectious Diseases</a:t>
            </a:r>
          </a:p>
          <a:p>
            <a:pPr marL="514350" indent="-514350">
              <a:lnSpc>
                <a:spcPct val="250000"/>
              </a:lnSpc>
              <a:buAutoNum type="arabicPeriod"/>
            </a:pPr>
            <a:r>
              <a:rPr lang="en-US" sz="2400" dirty="0"/>
              <a:t>Human-animal-environment interface</a:t>
            </a:r>
          </a:p>
          <a:p>
            <a:pPr marL="514350" indent="-514350">
              <a:lnSpc>
                <a:spcPct val="250000"/>
              </a:lnSpc>
              <a:buAutoNum type="arabicPeriod"/>
            </a:pPr>
            <a:r>
              <a:rPr lang="en-US" sz="2400" dirty="0"/>
              <a:t>Country examples</a:t>
            </a:r>
          </a:p>
          <a:p>
            <a:pPr marL="514350" indent="-514350">
              <a:lnSpc>
                <a:spcPct val="250000"/>
              </a:lnSpc>
              <a:buAutoNum type="arabicPeriod"/>
            </a:pPr>
            <a:r>
              <a:rPr lang="en-US" sz="2400" dirty="0"/>
              <a:t>Multisectoral response and RRT</a:t>
            </a:r>
          </a:p>
        </p:txBody>
      </p:sp>
      <p:sp>
        <p:nvSpPr>
          <p:cNvPr id="4" name="Title 3"/>
          <p:cNvSpPr>
            <a:spLocks noGrp="1"/>
          </p:cNvSpPr>
          <p:nvPr>
            <p:ph type="title"/>
          </p:nvPr>
        </p:nvSpPr>
        <p:spPr>
          <a:xfrm>
            <a:off x="457200" y="442872"/>
            <a:ext cx="8229600" cy="471528"/>
          </a:xfrm>
        </p:spPr>
        <p:txBody>
          <a:bodyPr>
            <a:noAutofit/>
          </a:bodyPr>
          <a:lstStyle/>
          <a:p>
            <a:pPr algn="ctr"/>
            <a:r>
              <a:rPr lang="en-US" sz="3600" b="1" dirty="0">
                <a:solidFill>
                  <a:srgbClr val="002060"/>
                </a:solidFill>
                <a:latin typeface="Arial" panose="020B0604020202020204" pitchFamily="34" charset="0"/>
                <a:cs typeface="Arial" panose="020B0604020202020204" pitchFamily="34" charset="0"/>
              </a:rPr>
              <a:t>Outline</a:t>
            </a:r>
          </a:p>
        </p:txBody>
      </p:sp>
    </p:spTree>
    <p:extLst>
      <p:ext uri="{BB962C8B-B14F-4D97-AF65-F5344CB8AC3E}">
        <p14:creationId xmlns:p14="http://schemas.microsoft.com/office/powerpoint/2010/main" val="540713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Oval 19"/>
          <p:cNvSpPr/>
          <p:nvPr/>
        </p:nvSpPr>
        <p:spPr>
          <a:xfrm>
            <a:off x="246888" y="152400"/>
            <a:ext cx="533400" cy="508000"/>
          </a:xfrm>
          <a:prstGeom prst="ellipse">
            <a:avLst/>
          </a:prstGeom>
          <a:solidFill>
            <a:schemeClr val="bg2">
              <a:lumMod val="9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224746" y="914400"/>
            <a:ext cx="2704208" cy="32766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6" name="Picture 5" descr="http://3.bp.blogspot.com/-kNbdBHkGCUQ/U2a0DtJrpHI/AAAAAAAAAWA/mRMgrmbXY-8/s1600/culexedes+rainrisk.jpe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9214" y="1221129"/>
            <a:ext cx="2638617" cy="2895600"/>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3102574" y="914400"/>
            <a:ext cx="2704208" cy="32766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6" name="Content Placeholder 2"/>
          <p:cNvSpPr txBox="1">
            <a:spLocks/>
          </p:cNvSpPr>
          <p:nvPr/>
        </p:nvSpPr>
        <p:spPr>
          <a:xfrm>
            <a:off x="3102574" y="914400"/>
            <a:ext cx="2975658" cy="3048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dirty="0"/>
              <a:t>HPAI in Vietnam, 2003</a:t>
            </a:r>
          </a:p>
          <a:p>
            <a:endParaRPr lang="en-US" sz="1600" dirty="0"/>
          </a:p>
        </p:txBody>
      </p:sp>
      <p:sp>
        <p:nvSpPr>
          <p:cNvPr id="18" name="Rectangle 17"/>
          <p:cNvSpPr/>
          <p:nvPr/>
        </p:nvSpPr>
        <p:spPr>
          <a:xfrm>
            <a:off x="6012641" y="912471"/>
            <a:ext cx="2704208" cy="32766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9" name="Content Placeholder 2"/>
          <p:cNvSpPr txBox="1">
            <a:spLocks/>
          </p:cNvSpPr>
          <p:nvPr/>
        </p:nvSpPr>
        <p:spPr>
          <a:xfrm>
            <a:off x="6012641" y="912471"/>
            <a:ext cx="2975658" cy="3048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dirty="0"/>
              <a:t>Joint vaccination in Chad, 2000</a:t>
            </a:r>
          </a:p>
          <a:p>
            <a:pPr marL="0" indent="0">
              <a:buNone/>
            </a:pPr>
            <a:endParaRPr lang="en-US" sz="1600" dirty="0"/>
          </a:p>
          <a:p>
            <a:pPr marL="0" indent="0">
              <a:buNone/>
            </a:pPr>
            <a:endParaRPr lang="en-US" sz="1600" dirty="0"/>
          </a:p>
        </p:txBody>
      </p:sp>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9976" y="3823878"/>
            <a:ext cx="2703180" cy="3003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descr="https://upload.wikimedia.org/wikipedia/commons/a/a7/Vietnam_shaded_relief.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35730" y="1240420"/>
            <a:ext cx="2531671" cy="2493380"/>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p:cNvSpPr txBox="1"/>
          <p:nvPr/>
        </p:nvSpPr>
        <p:spPr>
          <a:xfrm>
            <a:off x="1447800" y="4724400"/>
            <a:ext cx="7391400" cy="369332"/>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pPr algn="just"/>
            <a:endParaRPr lang="en-US" i="1" dirty="0"/>
          </a:p>
        </p:txBody>
      </p:sp>
      <p:pic>
        <p:nvPicPr>
          <p:cNvPr id="614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07445" y="1240420"/>
            <a:ext cx="2514600" cy="2781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Content Placeholder 2"/>
          <p:cNvSpPr txBox="1">
            <a:spLocks/>
          </p:cNvSpPr>
          <p:nvPr/>
        </p:nvSpPr>
        <p:spPr>
          <a:xfrm>
            <a:off x="224746" y="912471"/>
            <a:ext cx="2747054" cy="3048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dirty="0"/>
              <a:t>Rift Valley fever in Kenya, 1997</a:t>
            </a:r>
          </a:p>
          <a:p>
            <a:endParaRPr lang="en-US" sz="1600" dirty="0"/>
          </a:p>
        </p:txBody>
      </p:sp>
      <p:pic>
        <p:nvPicPr>
          <p:cNvPr id="1026" name="Picture 2" descr="C:\Users\HEILMA~1\AppData\Local\Temp\information-hand-drawn-irregular-button.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2363" y="4755642"/>
            <a:ext cx="874431" cy="874431"/>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p:cNvSpPr>
            <a:spLocks noGrp="1"/>
          </p:cNvSpPr>
          <p:nvPr>
            <p:ph type="title"/>
          </p:nvPr>
        </p:nvSpPr>
        <p:spPr/>
        <p:txBody>
          <a:bodyPr>
            <a:normAutofit fontScale="90000"/>
          </a:bodyPr>
          <a:lstStyle/>
          <a:p>
            <a:r>
              <a:rPr lang="en-US" dirty="0"/>
              <a:t>4.	Country examples</a:t>
            </a:r>
          </a:p>
        </p:txBody>
      </p:sp>
      <p:sp>
        <p:nvSpPr>
          <p:cNvPr id="17" name="Rectangle 16"/>
          <p:cNvSpPr/>
          <p:nvPr/>
        </p:nvSpPr>
        <p:spPr>
          <a:xfrm>
            <a:off x="1598273" y="4531137"/>
            <a:ext cx="7083299" cy="1323439"/>
          </a:xfrm>
          <a:prstGeom prst="rect">
            <a:avLst/>
          </a:pr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dk1"/>
          </a:lnRef>
          <a:fillRef idx="1">
            <a:schemeClr val="lt1"/>
          </a:fillRef>
          <a:effectRef idx="0">
            <a:schemeClr val="dk1"/>
          </a:effectRef>
          <a:fontRef idx="minor">
            <a:schemeClr val="dk1"/>
          </a:fontRef>
        </p:style>
        <p:txBody>
          <a:bodyPr wrap="square">
            <a:spAutoFit/>
          </a:bodyPr>
          <a:lstStyle/>
          <a:p>
            <a:pPr algn="just"/>
            <a:r>
              <a:rPr lang="en-US" sz="2000" i="1" dirty="0"/>
              <a:t>These and more country examples are available in detail in the module on “IHR implementation at the human-animal interface”. It is available online at the WHO Health Security Learning Platform as part of the IHR Training Toolkit. </a:t>
            </a:r>
          </a:p>
        </p:txBody>
      </p:sp>
    </p:spTree>
    <p:extLst>
      <p:ext uri="{BB962C8B-B14F-4D97-AF65-F5344CB8AC3E}">
        <p14:creationId xmlns:p14="http://schemas.microsoft.com/office/powerpoint/2010/main" val="37274841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9"/>
          <p:cNvSpPr/>
          <p:nvPr/>
        </p:nvSpPr>
        <p:spPr>
          <a:xfrm>
            <a:off x="246888" y="152400"/>
            <a:ext cx="533400" cy="508000"/>
          </a:xfrm>
          <a:prstGeom prst="ellipse">
            <a:avLst/>
          </a:prstGeom>
          <a:solidFill>
            <a:schemeClr val="bg2">
              <a:lumMod val="9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ubtitle 8"/>
          <p:cNvSpPr>
            <a:spLocks noGrp="1"/>
          </p:cNvSpPr>
          <p:nvPr>
            <p:ph type="subTitle" idx="13"/>
          </p:nvPr>
        </p:nvSpPr>
        <p:spPr/>
        <p:txBody>
          <a:bodyPr/>
          <a:lstStyle/>
          <a:p>
            <a:r>
              <a:rPr lang="en-US" noProof="0" dirty="0"/>
              <a:t>Rift Valley Fever  in Kenya, 1997</a:t>
            </a:r>
          </a:p>
        </p:txBody>
      </p:sp>
      <p:sp>
        <p:nvSpPr>
          <p:cNvPr id="6" name="Title 5"/>
          <p:cNvSpPr>
            <a:spLocks noGrp="1"/>
          </p:cNvSpPr>
          <p:nvPr>
            <p:ph type="title"/>
          </p:nvPr>
        </p:nvSpPr>
        <p:spPr/>
        <p:txBody>
          <a:bodyPr>
            <a:normAutofit fontScale="90000"/>
          </a:bodyPr>
          <a:lstStyle/>
          <a:p>
            <a:r>
              <a:rPr lang="en-US" dirty="0"/>
              <a:t>4.	Country examples</a:t>
            </a:r>
          </a:p>
        </p:txBody>
      </p:sp>
      <p:pic>
        <p:nvPicPr>
          <p:cNvPr id="2052" name="Picture 4" descr="Afficher l'image d'origin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39" t="4002" r="18609" b="4728"/>
          <a:stretch/>
        </p:blipFill>
        <p:spPr bwMode="auto">
          <a:xfrm>
            <a:off x="292100" y="1502107"/>
            <a:ext cx="4660900" cy="438149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5350043" y="2071014"/>
            <a:ext cx="3987800" cy="2862322"/>
          </a:xfrm>
          <a:prstGeom prst="rect">
            <a:avLst/>
          </a:prstGeom>
        </p:spPr>
        <p:txBody>
          <a:bodyPr wrap="square">
            <a:spAutoFit/>
          </a:bodyPr>
          <a:lstStyle/>
          <a:p>
            <a:r>
              <a:rPr lang="en-US" b="1" dirty="0"/>
              <a:t>December 1997, Kenya</a:t>
            </a:r>
          </a:p>
          <a:p>
            <a:endParaRPr lang="en-US" b="1" dirty="0"/>
          </a:p>
          <a:p>
            <a:pPr marL="285750" indent="-285750">
              <a:buFont typeface="Arial" panose="020B0604020202020204" pitchFamily="34" charset="0"/>
              <a:buChar char="•"/>
            </a:pPr>
            <a:r>
              <a:rPr lang="en-US" dirty="0"/>
              <a:t>478 unexplained deaths were reported to WHO and the Kenyan Ministry of Health</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Diagnosed as Rift Valley Fever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One of the worst outbreaks in the area</a:t>
            </a:r>
          </a:p>
        </p:txBody>
      </p:sp>
      <p:sp>
        <p:nvSpPr>
          <p:cNvPr id="3" name="ZoneTexte 2"/>
          <p:cNvSpPr txBox="1"/>
          <p:nvPr/>
        </p:nvSpPr>
        <p:spPr>
          <a:xfrm>
            <a:off x="292100" y="5885389"/>
            <a:ext cx="2939716" cy="276999"/>
          </a:xfrm>
          <a:prstGeom prst="rect">
            <a:avLst/>
          </a:prstGeom>
          <a:noFill/>
        </p:spPr>
        <p:txBody>
          <a:bodyPr wrap="square" rtlCol="0">
            <a:spAutoFit/>
          </a:bodyPr>
          <a:lstStyle/>
          <a:p>
            <a:r>
              <a:rPr lang="fr-FR" sz="1200" i="1" dirty="0"/>
              <a:t>Source: Encyclopoedia Britannica</a:t>
            </a:r>
          </a:p>
        </p:txBody>
      </p:sp>
    </p:spTree>
    <p:extLst>
      <p:ext uri="{BB962C8B-B14F-4D97-AF65-F5344CB8AC3E}">
        <p14:creationId xmlns:p14="http://schemas.microsoft.com/office/powerpoint/2010/main" val="4410344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11"/>
          <p:cNvSpPr/>
          <p:nvPr/>
        </p:nvSpPr>
        <p:spPr>
          <a:xfrm>
            <a:off x="246888" y="152400"/>
            <a:ext cx="533400" cy="508000"/>
          </a:xfrm>
          <a:prstGeom prst="ellipse">
            <a:avLst/>
          </a:prstGeom>
          <a:solidFill>
            <a:schemeClr val="bg2">
              <a:lumMod val="9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ubtitle 12"/>
          <p:cNvSpPr>
            <a:spLocks noGrp="1"/>
          </p:cNvSpPr>
          <p:nvPr>
            <p:ph type="subTitle" idx="13"/>
          </p:nvPr>
        </p:nvSpPr>
        <p:spPr/>
        <p:txBody>
          <a:bodyPr/>
          <a:lstStyle/>
          <a:p>
            <a:r>
              <a:rPr lang="en-US" noProof="0" dirty="0"/>
              <a:t>Rift Valley Fever  in Kenya, 1997</a:t>
            </a:r>
          </a:p>
        </p:txBody>
      </p:sp>
      <p:sp>
        <p:nvSpPr>
          <p:cNvPr id="3" name="Title 2"/>
          <p:cNvSpPr>
            <a:spLocks noGrp="1"/>
          </p:cNvSpPr>
          <p:nvPr>
            <p:ph type="title"/>
          </p:nvPr>
        </p:nvSpPr>
        <p:spPr/>
        <p:txBody>
          <a:bodyPr>
            <a:normAutofit fontScale="90000"/>
          </a:bodyPr>
          <a:lstStyle/>
          <a:p>
            <a:r>
              <a:rPr lang="en-US" dirty="0"/>
              <a:t>4.	Country examples</a:t>
            </a:r>
          </a:p>
        </p:txBody>
      </p:sp>
      <p:sp>
        <p:nvSpPr>
          <p:cNvPr id="9" name="ZoneTexte 8"/>
          <p:cNvSpPr txBox="1"/>
          <p:nvPr/>
        </p:nvSpPr>
        <p:spPr>
          <a:xfrm>
            <a:off x="5883442" y="2209513"/>
            <a:ext cx="2961105" cy="2862322"/>
          </a:xfrm>
          <a:prstGeom prst="rect">
            <a:avLst/>
          </a:prstGeom>
          <a:noFill/>
        </p:spPr>
        <p:txBody>
          <a:bodyPr wrap="square" rtlCol="0">
            <a:spAutoFit/>
          </a:bodyPr>
          <a:lstStyle/>
          <a:p>
            <a:r>
              <a:rPr lang="fr-FR" b="1" dirty="0"/>
              <a:t>RVF cycle </a:t>
            </a:r>
          </a:p>
          <a:p>
            <a:pPr marL="285750" indent="-285750">
              <a:buFont typeface="Arial" panose="020B0604020202020204" pitchFamily="34" charset="0"/>
              <a:buChar char="•"/>
            </a:pPr>
            <a:endParaRPr lang="fr-FR" b="1" dirty="0"/>
          </a:p>
          <a:p>
            <a:pPr marL="285750" indent="-285750">
              <a:buFont typeface="Arial" panose="020B0604020202020204" pitchFamily="34" charset="0"/>
              <a:buChar char="•"/>
            </a:pPr>
            <a:r>
              <a:rPr lang="fr-FR" dirty="0" err="1"/>
              <a:t>Mortality</a:t>
            </a:r>
            <a:r>
              <a:rPr lang="fr-FR" dirty="0"/>
              <a:t> </a:t>
            </a:r>
            <a:r>
              <a:rPr lang="fr-FR" dirty="0" err="1"/>
              <a:t>usually</a:t>
            </a:r>
            <a:r>
              <a:rPr lang="fr-FR" dirty="0"/>
              <a:t> </a:t>
            </a:r>
            <a:r>
              <a:rPr lang="fr-FR" dirty="0" err="1"/>
              <a:t>limited</a:t>
            </a:r>
            <a:r>
              <a:rPr lang="fr-FR" dirty="0"/>
              <a:t> in </a:t>
            </a:r>
            <a:r>
              <a:rPr lang="fr-FR" dirty="0" err="1"/>
              <a:t>humans</a:t>
            </a:r>
            <a:endParaRPr lang="fr-FR" dirty="0"/>
          </a:p>
          <a:p>
            <a:pPr marL="285750" indent="-285750">
              <a:buFont typeface="Arial" panose="020B0604020202020204" pitchFamily="34" charset="0"/>
              <a:buChar char="•"/>
            </a:pPr>
            <a:endParaRPr lang="fr-FR" dirty="0"/>
          </a:p>
          <a:p>
            <a:pPr marL="285750" indent="-285750">
              <a:buFont typeface="Arial" panose="020B0604020202020204" pitchFamily="34" charset="0"/>
              <a:buChar char="•"/>
            </a:pPr>
            <a:r>
              <a:rPr lang="fr-FR" dirty="0"/>
              <a:t>70% </a:t>
            </a:r>
            <a:r>
              <a:rPr lang="fr-FR" dirty="0" err="1"/>
              <a:t>loss</a:t>
            </a:r>
            <a:r>
              <a:rPr lang="fr-FR" dirty="0"/>
              <a:t> in </a:t>
            </a:r>
            <a:r>
              <a:rPr lang="fr-FR" dirty="0" err="1"/>
              <a:t>sheep</a:t>
            </a:r>
            <a:r>
              <a:rPr lang="fr-FR" dirty="0"/>
              <a:t> and </a:t>
            </a:r>
            <a:r>
              <a:rPr lang="fr-FR" dirty="0" err="1"/>
              <a:t>goats</a:t>
            </a:r>
            <a:endParaRPr lang="fr-FR" dirty="0"/>
          </a:p>
          <a:p>
            <a:pPr marL="285750" indent="-285750">
              <a:buFont typeface="Arial" panose="020B0604020202020204" pitchFamily="34" charset="0"/>
              <a:buChar char="•"/>
            </a:pPr>
            <a:endParaRPr lang="fr-FR" dirty="0"/>
          </a:p>
          <a:p>
            <a:pPr marL="285750" indent="-285750">
              <a:buFont typeface="Arial" panose="020B0604020202020204" pitchFamily="34" charset="0"/>
              <a:buChar char="•"/>
            </a:pPr>
            <a:r>
              <a:rPr lang="fr-FR" dirty="0"/>
              <a:t>30% </a:t>
            </a:r>
            <a:r>
              <a:rPr lang="fr-FR" dirty="0" err="1"/>
              <a:t>loss</a:t>
            </a:r>
            <a:r>
              <a:rPr lang="fr-FR" dirty="0"/>
              <a:t> in </a:t>
            </a:r>
            <a:r>
              <a:rPr lang="fr-FR" dirty="0" err="1"/>
              <a:t>cattle</a:t>
            </a:r>
            <a:r>
              <a:rPr lang="fr-FR" dirty="0"/>
              <a:t> and </a:t>
            </a:r>
            <a:r>
              <a:rPr lang="fr-FR" dirty="0" err="1"/>
              <a:t>camels</a:t>
            </a:r>
            <a:endParaRPr lang="fr-FR" dirty="0"/>
          </a:p>
        </p:txBody>
      </p:sp>
      <p:sp>
        <p:nvSpPr>
          <p:cNvPr id="10" name="Subtitle 8"/>
          <p:cNvSpPr txBox="1">
            <a:spLocks/>
          </p:cNvSpPr>
          <p:nvPr/>
        </p:nvSpPr>
        <p:spPr>
          <a:xfrm>
            <a:off x="609600" y="762000"/>
            <a:ext cx="6400800" cy="4572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sz="2000" b="1" dirty="0">
              <a:solidFill>
                <a:schemeClr val="accent1">
                  <a:lumMod val="75000"/>
                </a:schemeClr>
              </a:solidFill>
            </a:endParaRPr>
          </a:p>
        </p:txBody>
      </p:sp>
      <p:pic>
        <p:nvPicPr>
          <p:cNvPr id="11" name="Image 2"/>
          <p:cNvPicPr>
            <a:picLocks noChangeAspect="1"/>
          </p:cNvPicPr>
          <p:nvPr/>
        </p:nvPicPr>
        <p:blipFill rotWithShape="1">
          <a:blip r:embed="rId3"/>
          <a:srcRect t="23913"/>
          <a:stretch/>
        </p:blipFill>
        <p:spPr>
          <a:xfrm>
            <a:off x="38100" y="1355726"/>
            <a:ext cx="5676900" cy="4745816"/>
          </a:xfrm>
          <a:prstGeom prst="rect">
            <a:avLst/>
          </a:prstGeom>
        </p:spPr>
      </p:pic>
    </p:spTree>
    <p:extLst>
      <p:ext uri="{BB962C8B-B14F-4D97-AF65-F5344CB8AC3E}">
        <p14:creationId xmlns:p14="http://schemas.microsoft.com/office/powerpoint/2010/main" val="344364104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8"/>
          <p:cNvSpPr/>
          <p:nvPr/>
        </p:nvSpPr>
        <p:spPr>
          <a:xfrm>
            <a:off x="246888" y="152400"/>
            <a:ext cx="533400" cy="508000"/>
          </a:xfrm>
          <a:prstGeom prst="ellipse">
            <a:avLst/>
          </a:prstGeom>
          <a:solidFill>
            <a:schemeClr val="bg2">
              <a:lumMod val="9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ubtitle 3"/>
          <p:cNvSpPr>
            <a:spLocks noGrp="1"/>
          </p:cNvSpPr>
          <p:nvPr>
            <p:ph type="subTitle" idx="13"/>
          </p:nvPr>
        </p:nvSpPr>
        <p:spPr/>
        <p:txBody>
          <a:bodyPr/>
          <a:lstStyle/>
          <a:p>
            <a:r>
              <a:rPr lang="en-US" noProof="0" dirty="0"/>
              <a:t>Rift Valley Fever  in Kenya, 1997</a:t>
            </a:r>
          </a:p>
          <a:p>
            <a:endParaRPr lang="en-US" noProof="0" dirty="0"/>
          </a:p>
        </p:txBody>
      </p:sp>
      <p:sp>
        <p:nvSpPr>
          <p:cNvPr id="5" name="Title 4"/>
          <p:cNvSpPr>
            <a:spLocks noGrp="1"/>
          </p:cNvSpPr>
          <p:nvPr>
            <p:ph type="title"/>
          </p:nvPr>
        </p:nvSpPr>
        <p:spPr/>
        <p:txBody>
          <a:bodyPr>
            <a:normAutofit fontScale="90000"/>
          </a:bodyPr>
          <a:lstStyle/>
          <a:p>
            <a:r>
              <a:rPr lang="en-US" dirty="0"/>
              <a:t>4.	Country examples</a:t>
            </a:r>
          </a:p>
        </p:txBody>
      </p:sp>
      <p:pic>
        <p:nvPicPr>
          <p:cNvPr id="3" name="Picture 2" descr="http://3.bp.blogspot.com/-kNbdBHkGCUQ/U2a0DtJrpHI/AAAAAAAAAWA/mRMgrmbXY-8/s1600/culexedes+rainrisk.jpe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8807" y="1151960"/>
            <a:ext cx="3991794" cy="4380568"/>
          </a:xfrm>
          <a:prstGeom prst="rect">
            <a:avLst/>
          </a:prstGeom>
          <a:noFill/>
          <a:extLst>
            <a:ext uri="{909E8E84-426E-40DD-AFC4-6F175D3DCCD1}">
              <a14:hiddenFill xmlns:a14="http://schemas.microsoft.com/office/drawing/2010/main">
                <a:solidFill>
                  <a:srgbClr val="FFFFFF"/>
                </a:solidFill>
              </a14:hiddenFill>
            </a:ext>
          </a:extLst>
        </p:spPr>
      </p:pic>
      <p:sp>
        <p:nvSpPr>
          <p:cNvPr id="11" name="ZoneTexte 10"/>
          <p:cNvSpPr txBox="1"/>
          <p:nvPr/>
        </p:nvSpPr>
        <p:spPr>
          <a:xfrm>
            <a:off x="5863389" y="2458438"/>
            <a:ext cx="2823411" cy="2585323"/>
          </a:xfrm>
          <a:prstGeom prst="rect">
            <a:avLst/>
          </a:prstGeom>
          <a:noFill/>
        </p:spPr>
        <p:txBody>
          <a:bodyPr wrap="square" rtlCol="0">
            <a:spAutoFit/>
          </a:bodyPr>
          <a:lstStyle/>
          <a:p>
            <a:r>
              <a:rPr lang="fr-FR" b="1" dirty="0" err="1"/>
              <a:t>From</a:t>
            </a:r>
            <a:r>
              <a:rPr lang="fr-FR" b="1" dirty="0"/>
              <a:t> </a:t>
            </a:r>
            <a:r>
              <a:rPr lang="fr-FR" b="1" dirty="0" err="1"/>
              <a:t>October</a:t>
            </a:r>
            <a:r>
              <a:rPr lang="fr-FR" b="1" dirty="0"/>
              <a:t> 1998 to </a:t>
            </a:r>
            <a:r>
              <a:rPr lang="fr-FR" b="1" dirty="0" err="1"/>
              <a:t>January</a:t>
            </a:r>
            <a:r>
              <a:rPr lang="fr-FR" b="1" dirty="0"/>
              <a:t> 1999</a:t>
            </a:r>
          </a:p>
          <a:p>
            <a:endParaRPr lang="fr-FR" dirty="0"/>
          </a:p>
          <a:p>
            <a:pPr marL="285750" indent="-285750">
              <a:buFont typeface="Arial" panose="020B0604020202020204" pitchFamily="34" charset="0"/>
              <a:buChar char="•"/>
            </a:pPr>
            <a:r>
              <a:rPr lang="fr-FR" dirty="0"/>
              <a:t>Heavy </a:t>
            </a:r>
            <a:r>
              <a:rPr lang="fr-FR" dirty="0" err="1"/>
              <a:t>rainfall</a:t>
            </a:r>
            <a:endParaRPr lang="fr-FR" dirty="0"/>
          </a:p>
          <a:p>
            <a:pPr marL="285750" indent="-285750">
              <a:buFont typeface="Arial" panose="020B0604020202020204" pitchFamily="34" charset="0"/>
              <a:buChar char="•"/>
            </a:pPr>
            <a:endParaRPr lang="fr-FR" dirty="0"/>
          </a:p>
          <a:p>
            <a:pPr marL="285750" indent="-285750">
              <a:buFont typeface="Arial" panose="020B0604020202020204" pitchFamily="34" charset="0"/>
              <a:buChar char="•"/>
            </a:pPr>
            <a:r>
              <a:rPr lang="fr-FR" dirty="0"/>
              <a:t>Important </a:t>
            </a:r>
            <a:r>
              <a:rPr lang="fr-FR" dirty="0" err="1"/>
              <a:t>flooding</a:t>
            </a:r>
            <a:endParaRPr lang="fr-FR" dirty="0"/>
          </a:p>
          <a:p>
            <a:pPr marL="285750" indent="-285750">
              <a:buFont typeface="Arial" panose="020B0604020202020204" pitchFamily="34" charset="0"/>
              <a:buChar char="•"/>
            </a:pPr>
            <a:endParaRPr lang="fr-FR" dirty="0"/>
          </a:p>
          <a:p>
            <a:pPr marL="285750" indent="-285750">
              <a:buFont typeface="Arial" panose="020B0604020202020204" pitchFamily="34" charset="0"/>
              <a:buChar char="•"/>
            </a:pPr>
            <a:r>
              <a:rPr lang="fr-FR" dirty="0" err="1"/>
              <a:t>Increased</a:t>
            </a:r>
            <a:r>
              <a:rPr lang="fr-FR" dirty="0"/>
              <a:t> </a:t>
            </a:r>
            <a:r>
              <a:rPr lang="fr-FR" dirty="0" err="1"/>
              <a:t>vector</a:t>
            </a:r>
            <a:r>
              <a:rPr lang="fr-FR" dirty="0"/>
              <a:t> population</a:t>
            </a:r>
          </a:p>
        </p:txBody>
      </p:sp>
      <p:sp>
        <p:nvSpPr>
          <p:cNvPr id="8" name="ZoneTexte 7"/>
          <p:cNvSpPr txBox="1"/>
          <p:nvPr/>
        </p:nvSpPr>
        <p:spPr>
          <a:xfrm>
            <a:off x="481264" y="5769932"/>
            <a:ext cx="2939716" cy="276999"/>
          </a:xfrm>
          <a:prstGeom prst="rect">
            <a:avLst/>
          </a:prstGeom>
          <a:noFill/>
        </p:spPr>
        <p:txBody>
          <a:bodyPr wrap="square" rtlCol="0">
            <a:spAutoFit/>
          </a:bodyPr>
          <a:lstStyle/>
          <a:p>
            <a:r>
              <a:rPr lang="fr-FR" sz="1200" i="1" dirty="0"/>
              <a:t>Source: Sang et al, 2010</a:t>
            </a:r>
          </a:p>
        </p:txBody>
      </p:sp>
    </p:spTree>
    <p:extLst>
      <p:ext uri="{BB962C8B-B14F-4D97-AF65-F5344CB8AC3E}">
        <p14:creationId xmlns:p14="http://schemas.microsoft.com/office/powerpoint/2010/main" val="42434529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11"/>
          <p:cNvSpPr/>
          <p:nvPr/>
        </p:nvSpPr>
        <p:spPr>
          <a:xfrm>
            <a:off x="246888" y="152400"/>
            <a:ext cx="533400" cy="508000"/>
          </a:xfrm>
          <a:prstGeom prst="ellipse">
            <a:avLst/>
          </a:prstGeom>
          <a:solidFill>
            <a:schemeClr val="bg2">
              <a:lumMod val="9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ubtitle 3"/>
          <p:cNvSpPr>
            <a:spLocks noGrp="1"/>
          </p:cNvSpPr>
          <p:nvPr>
            <p:ph type="subTitle" idx="13"/>
          </p:nvPr>
        </p:nvSpPr>
        <p:spPr/>
        <p:txBody>
          <a:bodyPr/>
          <a:lstStyle/>
          <a:p>
            <a:r>
              <a:rPr lang="en-US" noProof="0" dirty="0"/>
              <a:t>Rift Valley Fever  in Kenya, 1997</a:t>
            </a:r>
          </a:p>
          <a:p>
            <a:endParaRPr lang="en-US" noProof="0" dirty="0"/>
          </a:p>
        </p:txBody>
      </p:sp>
      <p:sp>
        <p:nvSpPr>
          <p:cNvPr id="5" name="Title 4"/>
          <p:cNvSpPr>
            <a:spLocks noGrp="1"/>
          </p:cNvSpPr>
          <p:nvPr>
            <p:ph type="title"/>
          </p:nvPr>
        </p:nvSpPr>
        <p:spPr/>
        <p:txBody>
          <a:bodyPr>
            <a:normAutofit fontScale="90000"/>
          </a:bodyPr>
          <a:lstStyle/>
          <a:p>
            <a:r>
              <a:rPr lang="en-US" dirty="0"/>
              <a:t>4.	Country examples</a:t>
            </a:r>
          </a:p>
        </p:txBody>
      </p:sp>
      <p:sp>
        <p:nvSpPr>
          <p:cNvPr id="10" name="ZoneTexte 9"/>
          <p:cNvSpPr txBox="1"/>
          <p:nvPr/>
        </p:nvSpPr>
        <p:spPr>
          <a:xfrm>
            <a:off x="6026354" y="2132856"/>
            <a:ext cx="2693391" cy="4431983"/>
          </a:xfrm>
          <a:prstGeom prst="rect">
            <a:avLst/>
          </a:prstGeom>
          <a:noFill/>
        </p:spPr>
        <p:txBody>
          <a:bodyPr wrap="square" rtlCol="0">
            <a:spAutoFit/>
          </a:bodyPr>
          <a:lstStyle/>
          <a:p>
            <a:pPr marL="285750" indent="-285750">
              <a:buFont typeface="Arial" panose="020B0604020202020204" pitchFamily="34" charset="0"/>
              <a:buChar char="•"/>
            </a:pPr>
            <a:r>
              <a:rPr lang="en-US" dirty="0"/>
              <a:t>Rainfall patterns are now included  in the RVF cycle </a:t>
            </a:r>
          </a:p>
          <a:p>
            <a:pPr marL="285750" indent="-285750">
              <a:buFont typeface="Arial" panose="020B0604020202020204" pitchFamily="34" charset="0"/>
              <a:buChar char="•"/>
            </a:pPr>
            <a:endParaRPr lang="en-US" dirty="0"/>
          </a:p>
          <a:p>
            <a:endParaRPr lang="en-US" dirty="0"/>
          </a:p>
          <a:p>
            <a:pPr marL="285750" indent="-285750">
              <a:buFont typeface="Arial" panose="020B0604020202020204" pitchFamily="34" charset="0"/>
              <a:buChar char="•"/>
            </a:pPr>
            <a:r>
              <a:rPr lang="en-US" dirty="0"/>
              <a:t>Early warning systems are based today on precipitations and even when possible, raising factors of increased rainfall (ex: El Niño Southern Oscillation and East Africa)</a:t>
            </a:r>
          </a:p>
          <a:p>
            <a:pPr marL="285750" indent="-285750">
              <a:buFont typeface="Arial" panose="020B0604020202020204" pitchFamily="34" charset="0"/>
              <a:buChar char="•"/>
            </a:pPr>
            <a:endParaRPr lang="en-US" sz="2400" b="1" dirty="0"/>
          </a:p>
          <a:p>
            <a:pPr marL="285750" indent="-285750">
              <a:buFont typeface="Arial" panose="020B0604020202020204" pitchFamily="34" charset="0"/>
              <a:buChar char="•"/>
            </a:pPr>
            <a:endParaRPr lang="en-US" sz="2400" b="1" dirty="0"/>
          </a:p>
        </p:txBody>
      </p:sp>
      <p:pic>
        <p:nvPicPr>
          <p:cNvPr id="11" name="Picture 2" descr="https://upload.wikimedia.org/wikipedia/commons/thumb/0/02/Soi.svg/1000px-Soi.sv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351" y="1835510"/>
            <a:ext cx="5379795" cy="34955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8046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8"/>
          <p:cNvSpPr/>
          <p:nvPr/>
        </p:nvSpPr>
        <p:spPr>
          <a:xfrm>
            <a:off x="246888" y="152400"/>
            <a:ext cx="533400" cy="508000"/>
          </a:xfrm>
          <a:prstGeom prst="ellipse">
            <a:avLst/>
          </a:prstGeom>
          <a:solidFill>
            <a:schemeClr val="bg2">
              <a:lumMod val="9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3"/>
          </p:nvPr>
        </p:nvSpPr>
        <p:spPr/>
        <p:txBody>
          <a:bodyPr/>
          <a:lstStyle/>
          <a:p>
            <a:r>
              <a:rPr lang="en-US" noProof="0" dirty="0"/>
              <a:t>Rift Valley Fever  in Kenya, 1997</a:t>
            </a:r>
          </a:p>
          <a:p>
            <a:endParaRPr lang="en-US" noProof="0" dirty="0"/>
          </a:p>
        </p:txBody>
      </p:sp>
      <p:sp>
        <p:nvSpPr>
          <p:cNvPr id="5" name="Title 4"/>
          <p:cNvSpPr>
            <a:spLocks noGrp="1"/>
          </p:cNvSpPr>
          <p:nvPr>
            <p:ph type="title"/>
          </p:nvPr>
        </p:nvSpPr>
        <p:spPr/>
        <p:txBody>
          <a:bodyPr>
            <a:normAutofit fontScale="90000"/>
          </a:bodyPr>
          <a:lstStyle/>
          <a:p>
            <a:r>
              <a:rPr lang="en-US" dirty="0"/>
              <a:t>4.	Country examples</a:t>
            </a:r>
          </a:p>
        </p:txBody>
      </p:sp>
      <p:pic>
        <p:nvPicPr>
          <p:cNvPr id="8" name="Image 7"/>
          <p:cNvPicPr>
            <a:picLocks noChangeAspect="1"/>
          </p:cNvPicPr>
          <p:nvPr/>
        </p:nvPicPr>
        <p:blipFill>
          <a:blip r:embed="rId3"/>
          <a:stretch>
            <a:fillRect/>
          </a:stretch>
        </p:blipFill>
        <p:spPr>
          <a:xfrm>
            <a:off x="38100" y="1172144"/>
            <a:ext cx="5157358" cy="4902203"/>
          </a:xfrm>
          <a:prstGeom prst="rect">
            <a:avLst/>
          </a:prstGeom>
        </p:spPr>
      </p:pic>
      <p:sp>
        <p:nvSpPr>
          <p:cNvPr id="10" name="ZoneTexte 9"/>
          <p:cNvSpPr txBox="1"/>
          <p:nvPr/>
        </p:nvSpPr>
        <p:spPr>
          <a:xfrm>
            <a:off x="6127081" y="2895600"/>
            <a:ext cx="3169319" cy="2123658"/>
          </a:xfrm>
          <a:prstGeom prst="rect">
            <a:avLst/>
          </a:prstGeom>
          <a:noFill/>
        </p:spPr>
        <p:txBody>
          <a:bodyPr wrap="square" rtlCol="0">
            <a:spAutoFit/>
          </a:bodyPr>
          <a:lstStyle/>
          <a:p>
            <a:r>
              <a:rPr lang="fr-FR" sz="4400" b="1" dirty="0" err="1"/>
              <a:t>Lessons</a:t>
            </a:r>
            <a:r>
              <a:rPr lang="fr-FR" sz="4400" b="1" dirty="0"/>
              <a:t>?</a:t>
            </a:r>
          </a:p>
          <a:p>
            <a:pPr marL="285750" indent="-285750">
              <a:buFont typeface="Arial" panose="020B0604020202020204" pitchFamily="34" charset="0"/>
              <a:buChar char="•"/>
            </a:pPr>
            <a:endParaRPr lang="fr-FR" sz="4400" b="1" dirty="0"/>
          </a:p>
          <a:p>
            <a:pPr marL="285750" indent="-285750">
              <a:buFont typeface="Arial" panose="020B0604020202020204" pitchFamily="34" charset="0"/>
              <a:buChar char="•"/>
            </a:pPr>
            <a:endParaRPr lang="fr-FR" sz="4400" b="1" dirty="0"/>
          </a:p>
        </p:txBody>
      </p:sp>
      <p:sp>
        <p:nvSpPr>
          <p:cNvPr id="2" name="Rectangle 1"/>
          <p:cNvSpPr/>
          <p:nvPr/>
        </p:nvSpPr>
        <p:spPr>
          <a:xfrm>
            <a:off x="228600" y="1219200"/>
            <a:ext cx="4966858" cy="1113856"/>
          </a:xfrm>
          <a:prstGeom prst="rect">
            <a:avLst/>
          </a:prstGeom>
          <a:noFill/>
          <a:ln w="38100" cmpd="dbl">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90536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9"/>
          <p:cNvSpPr/>
          <p:nvPr/>
        </p:nvSpPr>
        <p:spPr>
          <a:xfrm>
            <a:off x="246888" y="152400"/>
            <a:ext cx="533400" cy="508000"/>
          </a:xfrm>
          <a:prstGeom prst="ellipse">
            <a:avLst/>
          </a:prstGeom>
          <a:solidFill>
            <a:schemeClr val="bg2">
              <a:lumMod val="9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ubtitle 8"/>
          <p:cNvSpPr>
            <a:spLocks noGrp="1"/>
          </p:cNvSpPr>
          <p:nvPr>
            <p:ph type="subTitle" idx="13"/>
          </p:nvPr>
        </p:nvSpPr>
        <p:spPr/>
        <p:txBody>
          <a:bodyPr/>
          <a:lstStyle/>
          <a:p>
            <a:r>
              <a:rPr lang="en-US" noProof="0" dirty="0"/>
              <a:t>HPAI in Vietnam, 2003</a:t>
            </a:r>
          </a:p>
          <a:p>
            <a:endParaRPr lang="en-US" noProof="0" dirty="0"/>
          </a:p>
        </p:txBody>
      </p:sp>
      <p:sp>
        <p:nvSpPr>
          <p:cNvPr id="5" name="Title 4"/>
          <p:cNvSpPr>
            <a:spLocks noGrp="1"/>
          </p:cNvSpPr>
          <p:nvPr>
            <p:ph type="title"/>
          </p:nvPr>
        </p:nvSpPr>
        <p:spPr/>
        <p:txBody>
          <a:bodyPr>
            <a:normAutofit fontScale="90000"/>
          </a:bodyPr>
          <a:lstStyle/>
          <a:p>
            <a:r>
              <a:rPr lang="en-US" dirty="0"/>
              <a:t>4.	Country examples</a:t>
            </a:r>
          </a:p>
        </p:txBody>
      </p:sp>
      <p:sp>
        <p:nvSpPr>
          <p:cNvPr id="4" name="ZoneTexte 3"/>
          <p:cNvSpPr txBox="1"/>
          <p:nvPr/>
        </p:nvSpPr>
        <p:spPr>
          <a:xfrm>
            <a:off x="395536" y="1981200"/>
            <a:ext cx="4405064" cy="2308324"/>
          </a:xfrm>
          <a:prstGeom prst="rect">
            <a:avLst/>
          </a:prstGeom>
          <a:noFill/>
        </p:spPr>
        <p:txBody>
          <a:bodyPr wrap="square" rtlCol="0">
            <a:spAutoFit/>
          </a:bodyPr>
          <a:lstStyle/>
          <a:p>
            <a:r>
              <a:rPr lang="en-US" b="1" dirty="0"/>
              <a:t>2003</a:t>
            </a:r>
            <a:r>
              <a:rPr lang="en-US" dirty="0"/>
              <a:t> : Highly Pathogenic Avian Influenza outbreak</a:t>
            </a:r>
          </a:p>
          <a:p>
            <a:pPr marL="285750" indent="-285750">
              <a:buFont typeface="Arial" panose="020B0604020202020204" pitchFamily="34" charset="0"/>
              <a:buChar char="•"/>
            </a:pPr>
            <a:endParaRPr lang="en-US" dirty="0"/>
          </a:p>
          <a:p>
            <a:pPr marL="742950" lvl="1" indent="-285750">
              <a:buFont typeface="Arial" panose="020B0604020202020204" pitchFamily="34" charset="0"/>
              <a:buChar char="•"/>
            </a:pPr>
            <a:r>
              <a:rPr lang="en-US" dirty="0"/>
              <a:t>Tens of millions of poultry slaughtered or killed by the virus</a:t>
            </a:r>
          </a:p>
          <a:p>
            <a:pPr marL="742950" lvl="1" indent="-285750">
              <a:buFont typeface="Arial" panose="020B0604020202020204" pitchFamily="34" charset="0"/>
              <a:buChar char="•"/>
            </a:pPr>
            <a:endParaRPr lang="en-US" dirty="0"/>
          </a:p>
          <a:p>
            <a:pPr marL="742950" lvl="1" indent="-285750">
              <a:buFont typeface="Arial" panose="020B0604020202020204" pitchFamily="34" charset="0"/>
              <a:buChar char="•"/>
            </a:pPr>
            <a:r>
              <a:rPr lang="en-US" dirty="0"/>
              <a:t>93 people infected and 42 deaths</a:t>
            </a:r>
          </a:p>
          <a:p>
            <a:pPr marL="285750" indent="-285750">
              <a:buFont typeface="Arial" panose="020B0604020202020204" pitchFamily="34" charset="0"/>
              <a:buChar char="•"/>
            </a:pPr>
            <a:endParaRPr lang="en-US" dirty="0"/>
          </a:p>
        </p:txBody>
      </p:sp>
      <p:pic>
        <p:nvPicPr>
          <p:cNvPr id="2" name="Picture 2" descr="https://upload.wikimedia.org/wikipedia/commons/a/a7/Vietnam_shaded_relief.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10200" y="914400"/>
            <a:ext cx="3341544" cy="4872753"/>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5853812" y="5811117"/>
            <a:ext cx="2909964" cy="276999"/>
          </a:xfrm>
          <a:prstGeom prst="rect">
            <a:avLst/>
          </a:prstGeom>
        </p:spPr>
        <p:txBody>
          <a:bodyPr wrap="none">
            <a:spAutoFit/>
          </a:bodyPr>
          <a:lstStyle/>
          <a:p>
            <a:r>
              <a:rPr lang="fr-FR" sz="1200" i="1" u="sng" dirty="0">
                <a:hlinkClick r:id="rId4"/>
              </a:rPr>
              <a:t>http://hdl.loc.gov/loc.gmd/g8020.ct000981</a:t>
            </a:r>
            <a:endParaRPr lang="fr-FR" sz="1200" i="1" u="sng" dirty="0"/>
          </a:p>
        </p:txBody>
      </p:sp>
    </p:spTree>
    <p:extLst>
      <p:ext uri="{BB962C8B-B14F-4D97-AF65-F5344CB8AC3E}">
        <p14:creationId xmlns:p14="http://schemas.microsoft.com/office/powerpoint/2010/main" val="24596519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val 10"/>
          <p:cNvSpPr/>
          <p:nvPr/>
        </p:nvSpPr>
        <p:spPr>
          <a:xfrm>
            <a:off x="246888" y="152400"/>
            <a:ext cx="533400" cy="508000"/>
          </a:xfrm>
          <a:prstGeom prst="ellipse">
            <a:avLst/>
          </a:prstGeom>
          <a:solidFill>
            <a:schemeClr val="bg2">
              <a:lumMod val="9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3"/>
          </p:nvPr>
        </p:nvSpPr>
        <p:spPr/>
        <p:txBody>
          <a:bodyPr/>
          <a:lstStyle/>
          <a:p>
            <a:r>
              <a:rPr lang="en-US" noProof="0" dirty="0"/>
              <a:t>HPAI in Vietnam, 2003</a:t>
            </a:r>
          </a:p>
          <a:p>
            <a:endParaRPr lang="en-US" noProof="0" dirty="0"/>
          </a:p>
          <a:p>
            <a:endParaRPr lang="en-US" noProof="0" dirty="0"/>
          </a:p>
        </p:txBody>
      </p:sp>
      <p:sp>
        <p:nvSpPr>
          <p:cNvPr id="5" name="Title 4"/>
          <p:cNvSpPr>
            <a:spLocks noGrp="1"/>
          </p:cNvSpPr>
          <p:nvPr>
            <p:ph type="title"/>
          </p:nvPr>
        </p:nvSpPr>
        <p:spPr/>
        <p:txBody>
          <a:bodyPr>
            <a:normAutofit fontScale="90000"/>
          </a:bodyPr>
          <a:lstStyle/>
          <a:p>
            <a:r>
              <a:rPr lang="en-US" dirty="0"/>
              <a:t>4.	Country examples</a:t>
            </a:r>
          </a:p>
        </p:txBody>
      </p:sp>
      <p:sp>
        <p:nvSpPr>
          <p:cNvPr id="4" name="ZoneTexte 3"/>
          <p:cNvSpPr txBox="1"/>
          <p:nvPr/>
        </p:nvSpPr>
        <p:spPr>
          <a:xfrm>
            <a:off x="3965575" y="1898115"/>
            <a:ext cx="4977064" cy="3416320"/>
          </a:xfrm>
          <a:prstGeom prst="rect">
            <a:avLst/>
          </a:prstGeom>
          <a:noFill/>
        </p:spPr>
        <p:txBody>
          <a:bodyPr wrap="square" rtlCol="0">
            <a:spAutoFit/>
          </a:bodyPr>
          <a:lstStyle/>
          <a:p>
            <a:endParaRPr lang="en-US" dirty="0"/>
          </a:p>
          <a:p>
            <a:r>
              <a:rPr lang="en-US" b="1" dirty="0"/>
              <a:t>Creation of a </a:t>
            </a:r>
            <a:r>
              <a:rPr lang="en-US" b="1" dirty="0" err="1"/>
              <a:t>multisectoral</a:t>
            </a:r>
            <a:r>
              <a:rPr lang="en-US" b="1" dirty="0"/>
              <a:t>, One Health committee</a:t>
            </a:r>
          </a:p>
          <a:p>
            <a:pPr marL="285750" indent="-285750">
              <a:buFont typeface="Arial" panose="020B0604020202020204" pitchFamily="34" charset="0"/>
              <a:buChar char="•"/>
            </a:pPr>
            <a:endParaRPr lang="en-US" dirty="0"/>
          </a:p>
          <a:p>
            <a:pPr marL="742950" lvl="1" indent="-285750">
              <a:buFont typeface="Arial" panose="020B0604020202020204" pitchFamily="34" charset="0"/>
              <a:buChar char="•"/>
            </a:pPr>
            <a:r>
              <a:rPr lang="en-US" dirty="0"/>
              <a:t>Ministry of Health (MOH), Agriculture and Rural Development (MARD)</a:t>
            </a:r>
          </a:p>
          <a:p>
            <a:pPr marL="742950" lvl="1" indent="-285750">
              <a:buFont typeface="Arial" panose="020B0604020202020204" pitchFamily="34" charset="0"/>
              <a:buChar char="•"/>
            </a:pPr>
            <a:endParaRPr lang="en-US" dirty="0"/>
          </a:p>
          <a:p>
            <a:pPr marL="742950" lvl="1" indent="-285750">
              <a:buFont typeface="Arial" panose="020B0604020202020204" pitchFamily="34" charset="0"/>
              <a:buChar char="•"/>
            </a:pPr>
            <a:r>
              <a:rPr lang="en-US" dirty="0"/>
              <a:t>Included other governmental partners (Ministry of Natural Resources and Environment) and non-governmental national actors</a:t>
            </a:r>
          </a:p>
          <a:p>
            <a:pPr marL="742950" lvl="1" indent="-285750">
              <a:buFont typeface="Arial" panose="020B0604020202020204" pitchFamily="34" charset="0"/>
              <a:buChar char="•"/>
            </a:pPr>
            <a:endParaRPr lang="en-US" dirty="0"/>
          </a:p>
          <a:p>
            <a:pPr marL="742950" lvl="1" indent="-285750">
              <a:buFont typeface="Arial" panose="020B0604020202020204" pitchFamily="34" charset="0"/>
              <a:buChar char="•"/>
            </a:pPr>
            <a:r>
              <a:rPr lang="en-US" dirty="0"/>
              <a:t>Early warning and rapid response capacity</a:t>
            </a:r>
          </a:p>
        </p:txBody>
      </p:sp>
      <p:pic>
        <p:nvPicPr>
          <p:cNvPr id="1028" name="Picture 4" descr="See original ima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2138" y="1781993"/>
            <a:ext cx="2572669" cy="1929502"/>
          </a:xfrm>
          <a:prstGeom prst="rect">
            <a:avLst/>
          </a:prstGeom>
          <a:noFill/>
        </p:spPr>
      </p:pic>
      <p:pic>
        <p:nvPicPr>
          <p:cNvPr id="1032" name="Picture 8" descr="See original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3325" y="3606275"/>
            <a:ext cx="2013444" cy="2013444"/>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pic>
      <p:sp>
        <p:nvSpPr>
          <p:cNvPr id="8" name="AutoShape 12" descr="See original image"/>
          <p:cNvSpPr>
            <a:spLocks noChangeAspect="1" noChangeArrowheads="1"/>
          </p:cNvSpPr>
          <p:nvPr/>
        </p:nvSpPr>
        <p:spPr bwMode="auto">
          <a:xfrm>
            <a:off x="155575" y="-1798638"/>
            <a:ext cx="3810000" cy="37528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030" name="Picture 6" descr="See original imag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165683" y="3270377"/>
            <a:ext cx="1698214" cy="17088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7444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9"/>
          <p:cNvSpPr/>
          <p:nvPr/>
        </p:nvSpPr>
        <p:spPr>
          <a:xfrm>
            <a:off x="246888" y="152400"/>
            <a:ext cx="533400" cy="508000"/>
          </a:xfrm>
          <a:prstGeom prst="ellipse">
            <a:avLst/>
          </a:prstGeom>
          <a:solidFill>
            <a:schemeClr val="bg2">
              <a:lumMod val="9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ubtitle 3"/>
          <p:cNvSpPr>
            <a:spLocks noGrp="1"/>
          </p:cNvSpPr>
          <p:nvPr>
            <p:ph type="subTitle" idx="13"/>
          </p:nvPr>
        </p:nvSpPr>
        <p:spPr/>
        <p:txBody>
          <a:bodyPr/>
          <a:lstStyle/>
          <a:p>
            <a:r>
              <a:rPr lang="en-US" noProof="0" dirty="0"/>
              <a:t>HPAI in Vietnam, 2003</a:t>
            </a:r>
          </a:p>
          <a:p>
            <a:endParaRPr lang="en-US" noProof="0" dirty="0"/>
          </a:p>
          <a:p>
            <a:endParaRPr lang="en-US" noProof="0" dirty="0"/>
          </a:p>
        </p:txBody>
      </p:sp>
      <p:sp>
        <p:nvSpPr>
          <p:cNvPr id="5" name="Title 4"/>
          <p:cNvSpPr>
            <a:spLocks noGrp="1"/>
          </p:cNvSpPr>
          <p:nvPr>
            <p:ph type="title"/>
          </p:nvPr>
        </p:nvSpPr>
        <p:spPr/>
        <p:txBody>
          <a:bodyPr>
            <a:normAutofit fontScale="90000"/>
          </a:bodyPr>
          <a:lstStyle/>
          <a:p>
            <a:r>
              <a:rPr lang="en-US" dirty="0"/>
              <a:t>4.	Country examples</a:t>
            </a:r>
          </a:p>
        </p:txBody>
      </p:sp>
      <p:sp>
        <p:nvSpPr>
          <p:cNvPr id="3" name="Rectangle 2"/>
          <p:cNvSpPr/>
          <p:nvPr/>
        </p:nvSpPr>
        <p:spPr>
          <a:xfrm>
            <a:off x="381000" y="1828800"/>
            <a:ext cx="4572000" cy="2585323"/>
          </a:xfrm>
          <a:prstGeom prst="rect">
            <a:avLst/>
          </a:prstGeom>
        </p:spPr>
        <p:txBody>
          <a:bodyPr>
            <a:spAutoFit/>
          </a:bodyPr>
          <a:lstStyle/>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r>
              <a:rPr lang="en-US" b="1" dirty="0"/>
              <a:t>2014</a:t>
            </a:r>
            <a:r>
              <a:rPr lang="en-US" dirty="0"/>
              <a:t> : new outbreak occurs north of Ho Chi Minh City</a:t>
            </a:r>
          </a:p>
          <a:p>
            <a:pPr marL="285750" indent="-285750">
              <a:buFont typeface="Arial" panose="020B0604020202020204" pitchFamily="34" charset="0"/>
              <a:buChar char="•"/>
            </a:pPr>
            <a:endParaRPr lang="en-US" dirty="0"/>
          </a:p>
          <a:p>
            <a:pPr marL="742950" lvl="1" indent="-285750">
              <a:buFont typeface="Arial" panose="020B0604020202020204" pitchFamily="34" charset="0"/>
              <a:buChar char="•"/>
            </a:pPr>
            <a:r>
              <a:rPr lang="en-US" dirty="0"/>
              <a:t>&lt; 1 month outbreak</a:t>
            </a:r>
          </a:p>
          <a:p>
            <a:pPr marL="742950" lvl="1" indent="-285750">
              <a:buFont typeface="Arial" panose="020B0604020202020204" pitchFamily="34" charset="0"/>
              <a:buChar char="•"/>
            </a:pPr>
            <a:r>
              <a:rPr lang="en-US" dirty="0"/>
              <a:t>&lt; 30 000 birds culled</a:t>
            </a:r>
          </a:p>
          <a:p>
            <a:pPr marL="742950" lvl="1" indent="-285750">
              <a:buFont typeface="Arial" panose="020B0604020202020204" pitchFamily="34" charset="0"/>
              <a:buChar char="•"/>
            </a:pPr>
            <a:r>
              <a:rPr lang="en-US" dirty="0"/>
              <a:t>Public engagement</a:t>
            </a:r>
          </a:p>
          <a:p>
            <a:pPr marL="742950" lvl="1" indent="-285750">
              <a:buFont typeface="Arial" panose="020B0604020202020204" pitchFamily="34" charset="0"/>
              <a:buChar char="•"/>
            </a:pPr>
            <a:r>
              <a:rPr lang="en-US" dirty="0"/>
              <a:t>No human cases</a:t>
            </a:r>
          </a:p>
        </p:txBody>
      </p:sp>
      <p:pic>
        <p:nvPicPr>
          <p:cNvPr id="13" name="Picture 2" descr="https://upload.wikimedia.org/wikipedia/commons/a/a7/Vietnam_shaded_relief.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10200" y="914400"/>
            <a:ext cx="3341544" cy="4872753"/>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p:cNvSpPr/>
          <p:nvPr/>
        </p:nvSpPr>
        <p:spPr>
          <a:xfrm>
            <a:off x="5853812" y="5811117"/>
            <a:ext cx="2909964" cy="276999"/>
          </a:xfrm>
          <a:prstGeom prst="rect">
            <a:avLst/>
          </a:prstGeom>
        </p:spPr>
        <p:txBody>
          <a:bodyPr wrap="none">
            <a:spAutoFit/>
          </a:bodyPr>
          <a:lstStyle/>
          <a:p>
            <a:r>
              <a:rPr lang="fr-FR" sz="1200" i="1" u="sng" dirty="0">
                <a:hlinkClick r:id="rId4"/>
              </a:rPr>
              <a:t>http://hdl.loc.gov/loc.gmd/g8020.ct000981</a:t>
            </a:r>
            <a:endParaRPr lang="fr-FR" sz="1200" i="1" u="sng" dirty="0"/>
          </a:p>
        </p:txBody>
      </p:sp>
      <p:sp>
        <p:nvSpPr>
          <p:cNvPr id="15" name="Oval 14"/>
          <p:cNvSpPr/>
          <p:nvPr/>
        </p:nvSpPr>
        <p:spPr>
          <a:xfrm>
            <a:off x="7308794" y="4648200"/>
            <a:ext cx="217050" cy="223837"/>
          </a:xfrm>
          <a:prstGeom prst="ellipse">
            <a:avLst/>
          </a:prstGeom>
          <a:solidFill>
            <a:srgbClr val="C00000"/>
          </a:solidFill>
          <a:ln w="57150"/>
        </p:spPr>
        <p:style>
          <a:lnRef idx="2">
            <a:schemeClr val="accent2"/>
          </a:lnRef>
          <a:fillRef idx="1">
            <a:schemeClr val="lt1"/>
          </a:fillRef>
          <a:effectRef idx="0">
            <a:schemeClr val="accent2"/>
          </a:effectRef>
          <a:fontRef idx="minor">
            <a:schemeClr val="dk1"/>
          </a:fontRef>
        </p:style>
        <p:txBody>
          <a:bodyPr rtlCol="0" anchor="ctr"/>
          <a:lstStyle/>
          <a:p>
            <a:pPr algn="ctr"/>
            <a:endParaRPr lang="fr-FR"/>
          </a:p>
        </p:txBody>
      </p:sp>
    </p:spTree>
    <p:extLst>
      <p:ext uri="{BB962C8B-B14F-4D97-AF65-F5344CB8AC3E}">
        <p14:creationId xmlns:p14="http://schemas.microsoft.com/office/powerpoint/2010/main" val="950278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8"/>
          <p:cNvSpPr/>
          <p:nvPr/>
        </p:nvSpPr>
        <p:spPr>
          <a:xfrm>
            <a:off x="246888" y="152400"/>
            <a:ext cx="533400" cy="508000"/>
          </a:xfrm>
          <a:prstGeom prst="ellipse">
            <a:avLst/>
          </a:prstGeom>
          <a:solidFill>
            <a:schemeClr val="bg2">
              <a:lumMod val="9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ubtitle 3"/>
          <p:cNvSpPr>
            <a:spLocks noGrp="1"/>
          </p:cNvSpPr>
          <p:nvPr>
            <p:ph type="subTitle" idx="13"/>
          </p:nvPr>
        </p:nvSpPr>
        <p:spPr/>
        <p:txBody>
          <a:bodyPr/>
          <a:lstStyle/>
          <a:p>
            <a:r>
              <a:rPr lang="en-US" noProof="0" dirty="0"/>
              <a:t>HPAI in Vietnam, 2003</a:t>
            </a:r>
          </a:p>
          <a:p>
            <a:endParaRPr lang="en-US" noProof="0" dirty="0"/>
          </a:p>
          <a:p>
            <a:endParaRPr lang="en-US" noProof="0" dirty="0"/>
          </a:p>
        </p:txBody>
      </p:sp>
      <p:sp>
        <p:nvSpPr>
          <p:cNvPr id="3" name="Title 2"/>
          <p:cNvSpPr>
            <a:spLocks noGrp="1"/>
          </p:cNvSpPr>
          <p:nvPr>
            <p:ph type="title"/>
          </p:nvPr>
        </p:nvSpPr>
        <p:spPr/>
        <p:txBody>
          <a:bodyPr>
            <a:normAutofit fontScale="90000"/>
          </a:bodyPr>
          <a:lstStyle/>
          <a:p>
            <a:r>
              <a:rPr lang="en-US" dirty="0"/>
              <a:t>4.	Country examples</a:t>
            </a:r>
          </a:p>
        </p:txBody>
      </p:sp>
      <p:pic>
        <p:nvPicPr>
          <p:cNvPr id="10" name="Picture 2" descr="https://upload.wikimedia.org/wikipedia/commons/a/a7/Vietnam_shaded_relief.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10200" y="914400"/>
            <a:ext cx="3341544" cy="4872753"/>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5853812" y="5811117"/>
            <a:ext cx="2909964" cy="276999"/>
          </a:xfrm>
          <a:prstGeom prst="rect">
            <a:avLst/>
          </a:prstGeom>
        </p:spPr>
        <p:txBody>
          <a:bodyPr wrap="none">
            <a:spAutoFit/>
          </a:bodyPr>
          <a:lstStyle/>
          <a:p>
            <a:r>
              <a:rPr lang="fr-FR" sz="1200" i="1" u="sng" dirty="0">
                <a:hlinkClick r:id="rId4"/>
              </a:rPr>
              <a:t>http://hdl.loc.gov/loc.gmd/g8020.ct000981</a:t>
            </a:r>
            <a:endParaRPr lang="fr-FR" sz="1200" i="1" u="sng" dirty="0"/>
          </a:p>
        </p:txBody>
      </p:sp>
      <p:sp>
        <p:nvSpPr>
          <p:cNvPr id="7" name="ZoneTexte 9"/>
          <p:cNvSpPr txBox="1"/>
          <p:nvPr/>
        </p:nvSpPr>
        <p:spPr>
          <a:xfrm>
            <a:off x="1219200" y="2743200"/>
            <a:ext cx="3169319" cy="2123658"/>
          </a:xfrm>
          <a:prstGeom prst="rect">
            <a:avLst/>
          </a:prstGeom>
          <a:noFill/>
        </p:spPr>
        <p:txBody>
          <a:bodyPr wrap="square" rtlCol="0">
            <a:spAutoFit/>
          </a:bodyPr>
          <a:lstStyle/>
          <a:p>
            <a:r>
              <a:rPr lang="fr-FR" sz="4400" b="1" dirty="0" err="1"/>
              <a:t>Lessons</a:t>
            </a:r>
            <a:r>
              <a:rPr lang="fr-FR" sz="4400" b="1" dirty="0"/>
              <a:t>?</a:t>
            </a:r>
          </a:p>
          <a:p>
            <a:pPr marL="285750" indent="-285750">
              <a:buFont typeface="Arial" panose="020B0604020202020204" pitchFamily="34" charset="0"/>
              <a:buChar char="•"/>
            </a:pPr>
            <a:endParaRPr lang="fr-FR" sz="4400" b="1" dirty="0"/>
          </a:p>
          <a:p>
            <a:pPr marL="285750" indent="-285750">
              <a:buFont typeface="Arial" panose="020B0604020202020204" pitchFamily="34" charset="0"/>
              <a:buChar char="•"/>
            </a:pPr>
            <a:endParaRPr lang="fr-FR" sz="4400" b="1" dirty="0"/>
          </a:p>
        </p:txBody>
      </p:sp>
    </p:spTree>
    <p:extLst>
      <p:ext uri="{BB962C8B-B14F-4D97-AF65-F5344CB8AC3E}">
        <p14:creationId xmlns:p14="http://schemas.microsoft.com/office/powerpoint/2010/main" val="2599065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Oval 32"/>
          <p:cNvSpPr/>
          <p:nvPr/>
        </p:nvSpPr>
        <p:spPr>
          <a:xfrm>
            <a:off x="246888" y="152400"/>
            <a:ext cx="533400" cy="508000"/>
          </a:xfrm>
          <a:prstGeom prst="ellipse">
            <a:avLst/>
          </a:prstGeom>
          <a:solidFill>
            <a:schemeClr val="tx2">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C:\Users\HEILMA~1\AppData\Local\Temp\speech-bubble-with-question-mark.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4882" y="539234"/>
            <a:ext cx="1752600" cy="1752600"/>
          </a:xfrm>
          <a:prstGeom prst="rect">
            <a:avLst/>
          </a:prstGeom>
          <a:noFill/>
          <a:extLst>
            <a:ext uri="{909E8E84-426E-40DD-AFC4-6F175D3DCCD1}">
              <a14:hiddenFill xmlns:a14="http://schemas.microsoft.com/office/drawing/2010/main">
                <a:solidFill>
                  <a:srgbClr val="FFFFFF"/>
                </a:solidFill>
              </a14:hiddenFill>
            </a:ext>
          </a:extLst>
        </p:spPr>
      </p:pic>
      <p:sp>
        <p:nvSpPr>
          <p:cNvPr id="27" name="Title 26"/>
          <p:cNvSpPr>
            <a:spLocks noGrp="1"/>
          </p:cNvSpPr>
          <p:nvPr>
            <p:ph type="title"/>
          </p:nvPr>
        </p:nvSpPr>
        <p:spPr/>
        <p:txBody>
          <a:bodyPr>
            <a:normAutofit fontScale="90000"/>
          </a:bodyPr>
          <a:lstStyle/>
          <a:p>
            <a:r>
              <a:rPr lang="en-US" dirty="0"/>
              <a:t>1.	Definitions and history</a:t>
            </a:r>
          </a:p>
        </p:txBody>
      </p:sp>
      <p:sp>
        <p:nvSpPr>
          <p:cNvPr id="34" name="Subtitle 3"/>
          <p:cNvSpPr>
            <a:spLocks noGrp="1"/>
          </p:cNvSpPr>
          <p:nvPr>
            <p:ph type="subTitle" idx="13"/>
          </p:nvPr>
        </p:nvSpPr>
        <p:spPr>
          <a:xfrm>
            <a:off x="609600" y="762000"/>
            <a:ext cx="6400800" cy="457200"/>
          </a:xfrm>
        </p:spPr>
        <p:txBody>
          <a:bodyPr/>
          <a:lstStyle/>
          <a:p>
            <a:r>
              <a:rPr lang="en-US" noProof="0" dirty="0"/>
              <a:t>How to define One Health? </a:t>
            </a:r>
          </a:p>
        </p:txBody>
      </p:sp>
      <p:sp>
        <p:nvSpPr>
          <p:cNvPr id="2048" name="Rectangle 2047"/>
          <p:cNvSpPr/>
          <p:nvPr/>
        </p:nvSpPr>
        <p:spPr>
          <a:xfrm>
            <a:off x="109001" y="1415534"/>
            <a:ext cx="1787669" cy="400110"/>
          </a:xfrm>
          <a:prstGeom prst="rect">
            <a:avLst/>
          </a:prstGeom>
        </p:spPr>
        <p:txBody>
          <a:bodyPr wrap="none">
            <a:spAutoFit/>
          </a:bodyPr>
          <a:lstStyle/>
          <a:p>
            <a:pPr algn="just"/>
            <a:r>
              <a:rPr lang="en-US" sz="2000" b="1" i="1" dirty="0">
                <a:solidFill>
                  <a:prstClr val="black"/>
                </a:solidFill>
              </a:rPr>
              <a:t>One Health is…</a:t>
            </a:r>
          </a:p>
        </p:txBody>
      </p:sp>
      <p:sp>
        <p:nvSpPr>
          <p:cNvPr id="6" name="Rectangle 5"/>
          <p:cNvSpPr/>
          <p:nvPr/>
        </p:nvSpPr>
        <p:spPr>
          <a:xfrm>
            <a:off x="780288" y="2362200"/>
            <a:ext cx="7296912" cy="3539430"/>
          </a:xfrm>
          <a:prstGeom prst="rect">
            <a:avLst/>
          </a:prstGeom>
        </p:spPr>
        <p:txBody>
          <a:bodyPr wrap="square">
            <a:spAutoFit/>
          </a:bodyPr>
          <a:lstStyle/>
          <a:p>
            <a:r>
              <a:rPr lang="en-US" sz="2800" dirty="0"/>
              <a:t>An approach to address a </a:t>
            </a:r>
            <a:r>
              <a:rPr lang="en-US" sz="2800" b="1" dirty="0">
                <a:solidFill>
                  <a:srgbClr val="0070C0"/>
                </a:solidFill>
              </a:rPr>
              <a:t>shared health threat </a:t>
            </a:r>
            <a:r>
              <a:rPr lang="en-US" sz="2800" dirty="0"/>
              <a:t>at the human-animal-environment interface based on </a:t>
            </a:r>
            <a:r>
              <a:rPr lang="en-US" sz="2800" b="1" dirty="0">
                <a:solidFill>
                  <a:srgbClr val="0070C0"/>
                </a:solidFill>
              </a:rPr>
              <a:t>collaboration, communication, and coordination </a:t>
            </a:r>
            <a:r>
              <a:rPr lang="en-US" sz="2800" dirty="0"/>
              <a:t>across all relevant sectors and disciplines, with the ultimate goal of achieving optimal health outcomes for both people and animals; a One Health approach is </a:t>
            </a:r>
            <a:r>
              <a:rPr lang="en-US" sz="2800" b="1" dirty="0">
                <a:solidFill>
                  <a:srgbClr val="0070C0"/>
                </a:solidFill>
              </a:rPr>
              <a:t>applicable at the local, regional, national, and global level</a:t>
            </a:r>
            <a:r>
              <a:rPr lang="en-US" sz="2800" dirty="0"/>
              <a:t>. </a:t>
            </a:r>
          </a:p>
        </p:txBody>
      </p:sp>
    </p:spTree>
    <p:extLst>
      <p:ext uri="{BB962C8B-B14F-4D97-AF65-F5344CB8AC3E}">
        <p14:creationId xmlns:p14="http://schemas.microsoft.com/office/powerpoint/2010/main" val="270491118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11"/>
          <p:cNvSpPr/>
          <p:nvPr/>
        </p:nvSpPr>
        <p:spPr>
          <a:xfrm>
            <a:off x="246888" y="152400"/>
            <a:ext cx="533400" cy="508000"/>
          </a:xfrm>
          <a:prstGeom prst="ellipse">
            <a:avLst/>
          </a:prstGeom>
          <a:solidFill>
            <a:schemeClr val="bg2">
              <a:lumMod val="9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ubtitle 7"/>
          <p:cNvSpPr>
            <a:spLocks noGrp="1"/>
          </p:cNvSpPr>
          <p:nvPr>
            <p:ph type="subTitle" idx="13"/>
          </p:nvPr>
        </p:nvSpPr>
        <p:spPr/>
        <p:txBody>
          <a:bodyPr/>
          <a:lstStyle/>
          <a:p>
            <a:r>
              <a:rPr lang="en-US" noProof="0" dirty="0"/>
              <a:t>Joint vaccination in Chad, 2000</a:t>
            </a:r>
          </a:p>
          <a:p>
            <a:endParaRPr lang="en-US" noProof="0" dirty="0"/>
          </a:p>
          <a:p>
            <a:endParaRPr lang="en-US" noProof="0" dirty="0"/>
          </a:p>
          <a:p>
            <a:endParaRPr lang="en-US" noProof="0" dirty="0"/>
          </a:p>
          <a:p>
            <a:endParaRPr lang="en-US" noProof="0" dirty="0"/>
          </a:p>
        </p:txBody>
      </p:sp>
      <p:sp>
        <p:nvSpPr>
          <p:cNvPr id="5" name="Title 4"/>
          <p:cNvSpPr>
            <a:spLocks noGrp="1"/>
          </p:cNvSpPr>
          <p:nvPr>
            <p:ph type="title"/>
          </p:nvPr>
        </p:nvSpPr>
        <p:spPr/>
        <p:txBody>
          <a:bodyPr>
            <a:normAutofit fontScale="90000"/>
          </a:bodyPr>
          <a:lstStyle/>
          <a:p>
            <a:r>
              <a:rPr lang="en-US" dirty="0"/>
              <a:t>4.	Country examples</a:t>
            </a:r>
          </a:p>
        </p:txBody>
      </p:sp>
      <p:sp>
        <p:nvSpPr>
          <p:cNvPr id="4" name="ZoneTexte 3"/>
          <p:cNvSpPr txBox="1"/>
          <p:nvPr/>
        </p:nvSpPr>
        <p:spPr>
          <a:xfrm>
            <a:off x="361246" y="1828800"/>
            <a:ext cx="4317332" cy="2954655"/>
          </a:xfrm>
          <a:prstGeom prst="rect">
            <a:avLst/>
          </a:prstGeom>
          <a:noFill/>
        </p:spPr>
        <p:txBody>
          <a:bodyPr wrap="square" rtlCol="0">
            <a:spAutoFit/>
          </a:bodyPr>
          <a:lstStyle/>
          <a:p>
            <a:pPr marL="285750" lvl="1" indent="-285750">
              <a:buFont typeface="Arial" panose="020B0604020202020204" pitchFamily="34" charset="0"/>
              <a:buChar char="•"/>
            </a:pPr>
            <a:r>
              <a:rPr lang="en-US" dirty="0"/>
              <a:t>Polio vaccination in nomadic communities proved difficult</a:t>
            </a:r>
          </a:p>
          <a:p>
            <a:pPr marL="0" lvl="1"/>
            <a:endParaRPr lang="en-US" dirty="0"/>
          </a:p>
          <a:p>
            <a:pPr marL="285750" lvl="1" indent="-285750">
              <a:buFont typeface="Arial" panose="020B0604020202020204" pitchFamily="34" charset="0"/>
              <a:buChar char="•"/>
            </a:pPr>
            <a:r>
              <a:rPr lang="en-US" dirty="0"/>
              <a:t>Hard to reach by health services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Polio vaccination only covered 50% of children</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Sustained transmission of the virus</a:t>
            </a:r>
          </a:p>
          <a:p>
            <a:pPr marL="285750" indent="-285750">
              <a:buFont typeface="Arial" panose="020B0604020202020204" pitchFamily="34" charset="0"/>
              <a:buChar char="•"/>
            </a:pPr>
            <a:endParaRPr lang="en-US" sz="2400" b="1" dirty="0"/>
          </a:p>
        </p:txBody>
      </p:sp>
      <p:pic>
        <p:nvPicPr>
          <p:cNvPr id="10" name="Picture 2" descr="https://upload.wikimedia.org/wikipedia/commons/d/dc/Un-chad.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30648" y="762001"/>
            <a:ext cx="3917816" cy="487680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4830648" y="5715000"/>
            <a:ext cx="4572000" cy="276999"/>
          </a:xfrm>
          <a:prstGeom prst="rect">
            <a:avLst/>
          </a:prstGeom>
        </p:spPr>
        <p:txBody>
          <a:bodyPr>
            <a:spAutoFit/>
          </a:bodyPr>
          <a:lstStyle/>
          <a:p>
            <a:r>
              <a:rPr lang="fr-FR" sz="1200" i="1" dirty="0">
                <a:hlinkClick r:id="rId4"/>
              </a:rPr>
              <a:t>http://www.un.org/Depts/Cartographic/map/profile/chad.pdf</a:t>
            </a:r>
            <a:endParaRPr lang="fr-FR" sz="1200" i="1" dirty="0"/>
          </a:p>
        </p:txBody>
      </p:sp>
    </p:spTree>
    <p:extLst>
      <p:ext uri="{BB962C8B-B14F-4D97-AF65-F5344CB8AC3E}">
        <p14:creationId xmlns:p14="http://schemas.microsoft.com/office/powerpoint/2010/main" val="10956465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9"/>
          <p:cNvSpPr/>
          <p:nvPr/>
        </p:nvSpPr>
        <p:spPr>
          <a:xfrm>
            <a:off x="246888" y="152400"/>
            <a:ext cx="533400" cy="508000"/>
          </a:xfrm>
          <a:prstGeom prst="ellipse">
            <a:avLst/>
          </a:prstGeom>
          <a:solidFill>
            <a:schemeClr val="bg2">
              <a:lumMod val="9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ubtitle 8"/>
          <p:cNvSpPr>
            <a:spLocks noGrp="1"/>
          </p:cNvSpPr>
          <p:nvPr>
            <p:ph type="subTitle" idx="13"/>
          </p:nvPr>
        </p:nvSpPr>
        <p:spPr/>
        <p:txBody>
          <a:bodyPr/>
          <a:lstStyle/>
          <a:p>
            <a:r>
              <a:rPr lang="en-US" noProof="0" dirty="0"/>
              <a:t>Joint vaccination in Chad, 2000</a:t>
            </a:r>
          </a:p>
          <a:p>
            <a:endParaRPr lang="en-US" noProof="0" dirty="0"/>
          </a:p>
          <a:p>
            <a:endParaRPr lang="en-US" noProof="0" dirty="0"/>
          </a:p>
          <a:p>
            <a:endParaRPr lang="en-US" noProof="0" dirty="0"/>
          </a:p>
        </p:txBody>
      </p:sp>
      <p:sp>
        <p:nvSpPr>
          <p:cNvPr id="5" name="Title 4"/>
          <p:cNvSpPr>
            <a:spLocks noGrp="1"/>
          </p:cNvSpPr>
          <p:nvPr>
            <p:ph type="title"/>
          </p:nvPr>
        </p:nvSpPr>
        <p:spPr/>
        <p:txBody>
          <a:bodyPr>
            <a:normAutofit fontScale="90000"/>
          </a:bodyPr>
          <a:lstStyle/>
          <a:p>
            <a:r>
              <a:rPr lang="en-US" dirty="0"/>
              <a:t>4.	Country examples</a:t>
            </a:r>
          </a:p>
        </p:txBody>
      </p:sp>
      <p:sp>
        <p:nvSpPr>
          <p:cNvPr id="4" name="ZoneTexte 3"/>
          <p:cNvSpPr txBox="1"/>
          <p:nvPr/>
        </p:nvSpPr>
        <p:spPr>
          <a:xfrm>
            <a:off x="4826668" y="3061041"/>
            <a:ext cx="1991227" cy="830997"/>
          </a:xfrm>
          <a:prstGeom prst="rect">
            <a:avLst/>
          </a:prstGeom>
          <a:noFill/>
        </p:spPr>
        <p:txBody>
          <a:bodyPr wrap="square" rtlCol="0">
            <a:spAutoFit/>
          </a:bodyPr>
          <a:lstStyle/>
          <a:p>
            <a:pPr marL="285750" indent="-285750">
              <a:buFont typeface="Arial" panose="020B0604020202020204" pitchFamily="34" charset="0"/>
              <a:buChar char="•"/>
            </a:pPr>
            <a:endParaRPr lang="fr-FR" sz="2400" b="1" dirty="0"/>
          </a:p>
          <a:p>
            <a:pPr marL="285750" indent="-285750">
              <a:buFont typeface="Arial" panose="020B0604020202020204" pitchFamily="34" charset="0"/>
              <a:buChar char="•"/>
            </a:pPr>
            <a:endParaRPr lang="fr-FR" sz="2400" b="1" dirty="0"/>
          </a:p>
        </p:txBody>
      </p:sp>
      <p:pic>
        <p:nvPicPr>
          <p:cNvPr id="8" name="Image 7"/>
          <p:cNvPicPr/>
          <p:nvPr/>
        </p:nvPicPr>
        <p:blipFill>
          <a:blip r:embed="rId3">
            <a:extLst>
              <a:ext uri="{28A0092B-C50C-407E-A947-70E740481C1C}">
                <a14:useLocalDpi xmlns:a14="http://schemas.microsoft.com/office/drawing/2010/main" val="0"/>
              </a:ext>
            </a:extLst>
          </a:blip>
          <a:stretch>
            <a:fillRect/>
          </a:stretch>
        </p:blipFill>
        <p:spPr>
          <a:xfrm>
            <a:off x="348428" y="1197268"/>
            <a:ext cx="5085222" cy="4892465"/>
          </a:xfrm>
          <a:prstGeom prst="rect">
            <a:avLst/>
          </a:prstGeom>
        </p:spPr>
      </p:pic>
      <p:sp>
        <p:nvSpPr>
          <p:cNvPr id="3" name="Rectangle 2"/>
          <p:cNvSpPr/>
          <p:nvPr/>
        </p:nvSpPr>
        <p:spPr>
          <a:xfrm>
            <a:off x="5454462" y="1988840"/>
            <a:ext cx="3543537" cy="3693319"/>
          </a:xfrm>
          <a:prstGeom prst="rect">
            <a:avLst/>
          </a:prstGeom>
        </p:spPr>
        <p:txBody>
          <a:bodyPr wrap="square">
            <a:spAutoFit/>
          </a:bodyPr>
          <a:lstStyle/>
          <a:p>
            <a:pPr marL="285750" indent="-285750">
              <a:buFont typeface="Arial" panose="020B0604020202020204" pitchFamily="34" charset="0"/>
              <a:buChar char="•"/>
            </a:pPr>
            <a:r>
              <a:rPr lang="en-US" b="1" dirty="0" err="1"/>
              <a:t>Zoonoses</a:t>
            </a:r>
            <a:r>
              <a:rPr lang="en-US" b="1" dirty="0"/>
              <a:t> and poverty overlap</a:t>
            </a:r>
          </a:p>
          <a:p>
            <a:endParaRPr lang="en-US" dirty="0"/>
          </a:p>
          <a:p>
            <a:pPr marL="742950" lvl="1" indent="-285750">
              <a:buFont typeface="Arial" panose="020B0604020202020204" pitchFamily="34" charset="0"/>
              <a:buChar char="•"/>
            </a:pPr>
            <a:r>
              <a:rPr lang="en-US" dirty="0"/>
              <a:t>Rural setting</a:t>
            </a:r>
          </a:p>
          <a:p>
            <a:pPr marL="742950" lvl="1" indent="-285750">
              <a:buFont typeface="Arial" panose="020B0604020202020204" pitchFamily="34" charset="0"/>
              <a:buChar char="•"/>
            </a:pPr>
            <a:r>
              <a:rPr lang="en-US" dirty="0"/>
              <a:t>Close contact</a:t>
            </a:r>
          </a:p>
          <a:p>
            <a:pPr marL="742950" lvl="1" indent="-285750">
              <a:buFont typeface="Arial" panose="020B0604020202020204" pitchFamily="34" charset="0"/>
              <a:buChar char="•"/>
            </a:pPr>
            <a:r>
              <a:rPr lang="en-US" dirty="0"/>
              <a:t>Low access to health structures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True of nomadic communities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Chadian Ministries of Health and Livestock Production tested joint vaccination campaigns</a:t>
            </a:r>
          </a:p>
          <a:p>
            <a:endParaRPr lang="en-US" dirty="0"/>
          </a:p>
        </p:txBody>
      </p:sp>
    </p:spTree>
    <p:extLst>
      <p:ext uri="{BB962C8B-B14F-4D97-AF65-F5344CB8AC3E}">
        <p14:creationId xmlns:p14="http://schemas.microsoft.com/office/powerpoint/2010/main" val="220813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8"/>
          <p:cNvSpPr/>
          <p:nvPr/>
        </p:nvSpPr>
        <p:spPr>
          <a:xfrm>
            <a:off x="246888" y="152400"/>
            <a:ext cx="533400" cy="508000"/>
          </a:xfrm>
          <a:prstGeom prst="ellipse">
            <a:avLst/>
          </a:prstGeom>
          <a:solidFill>
            <a:schemeClr val="bg2">
              <a:lumMod val="9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3"/>
          </p:nvPr>
        </p:nvSpPr>
        <p:spPr/>
        <p:txBody>
          <a:bodyPr/>
          <a:lstStyle/>
          <a:p>
            <a:r>
              <a:rPr lang="en-US" noProof="0" dirty="0"/>
              <a:t>Joint vaccination in Chad, 2000</a:t>
            </a:r>
          </a:p>
          <a:p>
            <a:endParaRPr lang="en-US" noProof="0" dirty="0"/>
          </a:p>
          <a:p>
            <a:endParaRPr lang="en-US" noProof="0" dirty="0"/>
          </a:p>
        </p:txBody>
      </p:sp>
      <p:sp>
        <p:nvSpPr>
          <p:cNvPr id="5" name="Title 4"/>
          <p:cNvSpPr>
            <a:spLocks noGrp="1"/>
          </p:cNvSpPr>
          <p:nvPr>
            <p:ph type="title"/>
          </p:nvPr>
        </p:nvSpPr>
        <p:spPr/>
        <p:txBody>
          <a:bodyPr>
            <a:normAutofit fontScale="90000"/>
          </a:bodyPr>
          <a:lstStyle/>
          <a:p>
            <a:r>
              <a:rPr lang="en-US" dirty="0"/>
              <a:t>4.	Country examples</a:t>
            </a:r>
          </a:p>
        </p:txBody>
      </p:sp>
      <p:sp>
        <p:nvSpPr>
          <p:cNvPr id="4" name="ZoneTexte 3"/>
          <p:cNvSpPr txBox="1"/>
          <p:nvPr/>
        </p:nvSpPr>
        <p:spPr>
          <a:xfrm>
            <a:off x="4826668" y="1997939"/>
            <a:ext cx="4317332" cy="3231654"/>
          </a:xfrm>
          <a:prstGeom prst="rect">
            <a:avLst/>
          </a:prstGeom>
          <a:noFill/>
        </p:spPr>
        <p:txBody>
          <a:bodyPr wrap="square" rtlCol="0">
            <a:spAutoFit/>
          </a:bodyPr>
          <a:lstStyle/>
          <a:p>
            <a:r>
              <a:rPr lang="en-US" b="1" dirty="0"/>
              <a:t>Joint vaccination</a:t>
            </a:r>
          </a:p>
          <a:p>
            <a:pPr marL="285750" indent="-285750">
              <a:buFont typeface="Arial" panose="020B0604020202020204" pitchFamily="34" charset="0"/>
              <a:buChar char="•"/>
            </a:pPr>
            <a:endParaRPr lang="en-US" b="1" dirty="0"/>
          </a:p>
          <a:p>
            <a:pPr marL="742950" lvl="1" indent="-285750">
              <a:buFont typeface="Arial" panose="020B0604020202020204" pitchFamily="34" charset="0"/>
              <a:buChar char="•"/>
            </a:pPr>
            <a:r>
              <a:rPr lang="en-US" b="1" dirty="0"/>
              <a:t>Livestock</a:t>
            </a:r>
            <a:r>
              <a:rPr lang="en-US" dirty="0"/>
              <a:t> : anthrax, </a:t>
            </a:r>
            <a:r>
              <a:rPr lang="en-US" dirty="0" err="1"/>
              <a:t>pasteurellosis</a:t>
            </a:r>
            <a:r>
              <a:rPr lang="en-US" dirty="0"/>
              <a:t>, blackleg, and contagious bovine pleuropneumonia</a:t>
            </a:r>
          </a:p>
          <a:p>
            <a:pPr marL="742950" lvl="1" indent="-285750">
              <a:buFont typeface="Arial" panose="020B0604020202020204" pitchFamily="34" charset="0"/>
              <a:buChar char="•"/>
            </a:pPr>
            <a:endParaRPr lang="en-US" dirty="0"/>
          </a:p>
          <a:p>
            <a:pPr marL="742950" lvl="1" indent="-285750">
              <a:buFont typeface="Arial" panose="020B0604020202020204" pitchFamily="34" charset="0"/>
              <a:buChar char="•"/>
            </a:pPr>
            <a:r>
              <a:rPr lang="en-US" b="1" dirty="0"/>
              <a:t>Children</a:t>
            </a:r>
            <a:r>
              <a:rPr lang="en-US" dirty="0"/>
              <a:t>: </a:t>
            </a:r>
            <a:r>
              <a:rPr lang="en-US" dirty="0" err="1"/>
              <a:t>diphteria</a:t>
            </a:r>
            <a:r>
              <a:rPr lang="en-US" dirty="0"/>
              <a:t>, tetanus, polio and pertussis</a:t>
            </a:r>
          </a:p>
          <a:p>
            <a:pPr marL="742950" lvl="1" indent="-285750">
              <a:buFont typeface="Arial" panose="020B0604020202020204" pitchFamily="34" charset="0"/>
              <a:buChar char="•"/>
            </a:pPr>
            <a:endParaRPr lang="en-US" dirty="0"/>
          </a:p>
          <a:p>
            <a:pPr marL="742950" lvl="1" indent="-285750">
              <a:buFont typeface="Arial" panose="020B0604020202020204" pitchFamily="34" charset="0"/>
              <a:buChar char="•"/>
            </a:pPr>
            <a:r>
              <a:rPr lang="en-US" b="1" dirty="0"/>
              <a:t>Mothers</a:t>
            </a:r>
            <a:r>
              <a:rPr lang="en-US" dirty="0"/>
              <a:t>: tetanus</a:t>
            </a:r>
            <a:r>
              <a:rPr lang="en-US" b="1" dirty="0"/>
              <a:t> </a:t>
            </a:r>
            <a:endParaRPr lang="en-US" dirty="0"/>
          </a:p>
          <a:p>
            <a:pPr marL="285750" indent="-285750">
              <a:buFont typeface="Arial" panose="020B0604020202020204" pitchFamily="34" charset="0"/>
              <a:buChar char="•"/>
            </a:pPr>
            <a:endParaRPr lang="en-US" sz="2400" b="1" dirty="0"/>
          </a:p>
        </p:txBody>
      </p:sp>
      <p:pic>
        <p:nvPicPr>
          <p:cNvPr id="7173" name="Picture 5" descr="&amp;lt;EM&amp;gt;GPEI joins with livestock authorities to protect the health of nomadic families and that of their herds&amp;lt;/EM&amp;g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4668" y="1823765"/>
            <a:ext cx="4572000" cy="304800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453189" y="4906056"/>
            <a:ext cx="4572000" cy="954107"/>
          </a:xfrm>
          <a:prstGeom prst="rect">
            <a:avLst/>
          </a:prstGeom>
        </p:spPr>
        <p:txBody>
          <a:bodyPr>
            <a:spAutoFit/>
          </a:bodyPr>
          <a:lstStyle/>
          <a:p>
            <a:r>
              <a:rPr lang="en-US" sz="1400" i="1" dirty="0"/>
              <a:t>Mass Immunization campaign in the nomadic camp of </a:t>
            </a:r>
            <a:r>
              <a:rPr lang="en-US" sz="1400" i="1" dirty="0" err="1"/>
              <a:t>Hadjer</a:t>
            </a:r>
            <a:r>
              <a:rPr lang="en-US" sz="1400" i="1" dirty="0"/>
              <a:t> </a:t>
            </a:r>
            <a:r>
              <a:rPr lang="en-US" sz="1400" i="1" dirty="0" err="1"/>
              <a:t>Lamis</a:t>
            </a:r>
            <a:r>
              <a:rPr lang="en-US" sz="1400" i="1" dirty="0"/>
              <a:t> in Chad in January 2013 UNICEF Chad/</a:t>
            </a:r>
            <a:r>
              <a:rPr lang="en-US" sz="1400" i="1" dirty="0" err="1"/>
              <a:t>Andriamasinoro</a:t>
            </a:r>
            <a:endParaRPr lang="en-US" sz="1400" i="1" dirty="0"/>
          </a:p>
          <a:p>
            <a:endParaRPr lang="en-US" sz="1400" i="1" dirty="0"/>
          </a:p>
        </p:txBody>
      </p:sp>
    </p:spTree>
    <p:extLst>
      <p:ext uri="{BB962C8B-B14F-4D97-AF65-F5344CB8AC3E}">
        <p14:creationId xmlns:p14="http://schemas.microsoft.com/office/powerpoint/2010/main" val="421570944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8"/>
          <p:cNvSpPr/>
          <p:nvPr/>
        </p:nvSpPr>
        <p:spPr>
          <a:xfrm>
            <a:off x="246888" y="152400"/>
            <a:ext cx="533400" cy="508000"/>
          </a:xfrm>
          <a:prstGeom prst="ellipse">
            <a:avLst/>
          </a:prstGeom>
          <a:solidFill>
            <a:schemeClr val="bg2">
              <a:lumMod val="9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3"/>
          </p:nvPr>
        </p:nvSpPr>
        <p:spPr/>
        <p:txBody>
          <a:bodyPr/>
          <a:lstStyle/>
          <a:p>
            <a:r>
              <a:rPr lang="en-US" noProof="0" dirty="0"/>
              <a:t>Joint vaccination in Chad, 2000</a:t>
            </a:r>
          </a:p>
          <a:p>
            <a:endParaRPr lang="en-US" noProof="0" dirty="0"/>
          </a:p>
          <a:p>
            <a:endParaRPr lang="en-US" noProof="0" dirty="0"/>
          </a:p>
        </p:txBody>
      </p:sp>
      <p:sp>
        <p:nvSpPr>
          <p:cNvPr id="5" name="Title 4"/>
          <p:cNvSpPr>
            <a:spLocks noGrp="1"/>
          </p:cNvSpPr>
          <p:nvPr>
            <p:ph type="title"/>
          </p:nvPr>
        </p:nvSpPr>
        <p:spPr/>
        <p:txBody>
          <a:bodyPr>
            <a:normAutofit fontScale="90000"/>
          </a:bodyPr>
          <a:lstStyle/>
          <a:p>
            <a:r>
              <a:rPr lang="en-US" dirty="0"/>
              <a:t>4.	Country examples</a:t>
            </a:r>
          </a:p>
        </p:txBody>
      </p:sp>
      <p:sp>
        <p:nvSpPr>
          <p:cNvPr id="4" name="ZoneTexte 3"/>
          <p:cNvSpPr txBox="1"/>
          <p:nvPr/>
        </p:nvSpPr>
        <p:spPr>
          <a:xfrm>
            <a:off x="4826668" y="1997939"/>
            <a:ext cx="4317332" cy="2862322"/>
          </a:xfrm>
          <a:prstGeom prst="rect">
            <a:avLst/>
          </a:prstGeom>
          <a:noFill/>
        </p:spPr>
        <p:txBody>
          <a:bodyPr wrap="square" rtlCol="0">
            <a:spAutoFit/>
          </a:bodyPr>
          <a:lstStyle/>
          <a:p>
            <a:r>
              <a:rPr lang="en-US" b="1" dirty="0"/>
              <a:t>Joint vaccination - results</a:t>
            </a:r>
          </a:p>
          <a:p>
            <a:pPr marL="285750" indent="-285750">
              <a:buFont typeface="Arial" panose="020B0604020202020204" pitchFamily="34" charset="0"/>
              <a:buChar char="•"/>
            </a:pPr>
            <a:endParaRPr lang="en-US" b="1" dirty="0"/>
          </a:p>
          <a:p>
            <a:pPr marL="742950" lvl="1" indent="-285750">
              <a:buFont typeface="Arial" panose="020B0604020202020204" pitchFamily="34" charset="0"/>
              <a:buChar char="•"/>
            </a:pPr>
            <a:r>
              <a:rPr lang="en-US" dirty="0"/>
              <a:t>More participation </a:t>
            </a:r>
          </a:p>
          <a:p>
            <a:pPr marL="742950" lvl="1" indent="-285750">
              <a:buFont typeface="Arial" panose="020B0604020202020204" pitchFamily="34" charset="0"/>
              <a:buChar char="•"/>
            </a:pPr>
            <a:endParaRPr lang="en-US" dirty="0"/>
          </a:p>
          <a:p>
            <a:pPr marL="742950" lvl="1" indent="-285750">
              <a:buFont typeface="Arial" panose="020B0604020202020204" pitchFamily="34" charset="0"/>
              <a:buChar char="•"/>
            </a:pPr>
            <a:r>
              <a:rPr lang="en-US" b="1" dirty="0"/>
              <a:t>130</a:t>
            </a:r>
            <a:r>
              <a:rPr lang="en-US" dirty="0"/>
              <a:t> children and women vaccinated/day (instead of 100 without livestock campaign)</a:t>
            </a:r>
          </a:p>
          <a:p>
            <a:pPr marL="742950" lvl="1" indent="-285750">
              <a:buFont typeface="Arial" panose="020B0604020202020204" pitchFamily="34" charset="0"/>
              <a:buChar char="•"/>
            </a:pPr>
            <a:endParaRPr lang="en-US" dirty="0"/>
          </a:p>
          <a:p>
            <a:pPr marL="742950" lvl="1" indent="-285750">
              <a:buFont typeface="Arial" panose="020B0604020202020204" pitchFamily="34" charset="0"/>
              <a:buChar char="•"/>
            </a:pPr>
            <a:r>
              <a:rPr lang="en-US" b="1" dirty="0"/>
              <a:t>10% </a:t>
            </a:r>
            <a:r>
              <a:rPr lang="en-US" dirty="0"/>
              <a:t>of nomadic children fully immunized annually against polio</a:t>
            </a:r>
          </a:p>
        </p:txBody>
      </p:sp>
      <p:pic>
        <p:nvPicPr>
          <p:cNvPr id="7173" name="Picture 5" descr="&amp;lt;EM&amp;gt;GPEI joins with livestock authorities to protect the health of nomadic families and that of their herds&amp;lt;/EM&amp;g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4668" y="1823765"/>
            <a:ext cx="4572000" cy="3048001"/>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453189" y="4906056"/>
            <a:ext cx="4572000" cy="954107"/>
          </a:xfrm>
          <a:prstGeom prst="rect">
            <a:avLst/>
          </a:prstGeom>
        </p:spPr>
        <p:txBody>
          <a:bodyPr>
            <a:spAutoFit/>
          </a:bodyPr>
          <a:lstStyle/>
          <a:p>
            <a:r>
              <a:rPr lang="en-US" sz="1400" i="1" dirty="0"/>
              <a:t>Mass Immunization campaign in the nomadic camp of </a:t>
            </a:r>
            <a:r>
              <a:rPr lang="en-US" sz="1400" i="1" dirty="0" err="1"/>
              <a:t>Hadjer</a:t>
            </a:r>
            <a:r>
              <a:rPr lang="en-US" sz="1400" i="1" dirty="0"/>
              <a:t> </a:t>
            </a:r>
            <a:r>
              <a:rPr lang="en-US" sz="1400" i="1" dirty="0" err="1"/>
              <a:t>Lamis</a:t>
            </a:r>
            <a:r>
              <a:rPr lang="en-US" sz="1400" i="1" dirty="0"/>
              <a:t> in Chad in January 2013 UNICEF Chad/</a:t>
            </a:r>
            <a:r>
              <a:rPr lang="en-US" sz="1400" i="1" dirty="0" err="1"/>
              <a:t>Andriamasinoro</a:t>
            </a:r>
            <a:endParaRPr lang="en-US" sz="1400" i="1" dirty="0"/>
          </a:p>
          <a:p>
            <a:endParaRPr lang="en-US" sz="1400" i="1" dirty="0"/>
          </a:p>
        </p:txBody>
      </p:sp>
    </p:spTree>
    <p:extLst>
      <p:ext uri="{BB962C8B-B14F-4D97-AF65-F5344CB8AC3E}">
        <p14:creationId xmlns:p14="http://schemas.microsoft.com/office/powerpoint/2010/main" val="2442338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9"/>
          <p:cNvSpPr/>
          <p:nvPr/>
        </p:nvSpPr>
        <p:spPr>
          <a:xfrm>
            <a:off x="246888" y="152400"/>
            <a:ext cx="533400" cy="508000"/>
          </a:xfrm>
          <a:prstGeom prst="ellipse">
            <a:avLst/>
          </a:prstGeom>
          <a:solidFill>
            <a:schemeClr val="bg2">
              <a:lumMod val="9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3"/>
          </p:nvPr>
        </p:nvSpPr>
        <p:spPr/>
        <p:txBody>
          <a:bodyPr/>
          <a:lstStyle/>
          <a:p>
            <a:r>
              <a:rPr lang="en-US" noProof="0" dirty="0"/>
              <a:t>Joint vaccination in Chad, 2000</a:t>
            </a:r>
          </a:p>
          <a:p>
            <a:endParaRPr lang="en-US" noProof="0" dirty="0"/>
          </a:p>
        </p:txBody>
      </p:sp>
      <p:sp>
        <p:nvSpPr>
          <p:cNvPr id="4" name="Title 3"/>
          <p:cNvSpPr>
            <a:spLocks noGrp="1"/>
          </p:cNvSpPr>
          <p:nvPr>
            <p:ph type="title"/>
          </p:nvPr>
        </p:nvSpPr>
        <p:spPr/>
        <p:txBody>
          <a:bodyPr>
            <a:normAutofit fontScale="90000"/>
          </a:bodyPr>
          <a:lstStyle/>
          <a:p>
            <a:r>
              <a:rPr lang="en-US" dirty="0"/>
              <a:t>4.	Country examples</a:t>
            </a:r>
          </a:p>
        </p:txBody>
      </p:sp>
      <p:pic>
        <p:nvPicPr>
          <p:cNvPr id="8" name="Picture 2" descr="https://upload.wikimedia.org/wikipedia/commons/d/dc/Un-chad.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30648" y="762001"/>
            <a:ext cx="3917816" cy="487680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4830648" y="5715000"/>
            <a:ext cx="4572000" cy="276999"/>
          </a:xfrm>
          <a:prstGeom prst="rect">
            <a:avLst/>
          </a:prstGeom>
        </p:spPr>
        <p:txBody>
          <a:bodyPr>
            <a:spAutoFit/>
          </a:bodyPr>
          <a:lstStyle/>
          <a:p>
            <a:r>
              <a:rPr lang="fr-FR" sz="1200" i="1" dirty="0">
                <a:hlinkClick r:id="rId4"/>
              </a:rPr>
              <a:t>http://www.un.org/Depts/Cartographic/map/profile/chad.pdf</a:t>
            </a:r>
            <a:endParaRPr lang="fr-FR" sz="1200" i="1" dirty="0"/>
          </a:p>
        </p:txBody>
      </p:sp>
      <p:sp>
        <p:nvSpPr>
          <p:cNvPr id="7" name="ZoneTexte 9"/>
          <p:cNvSpPr txBox="1"/>
          <p:nvPr/>
        </p:nvSpPr>
        <p:spPr>
          <a:xfrm>
            <a:off x="685800" y="2438400"/>
            <a:ext cx="3169319" cy="2123658"/>
          </a:xfrm>
          <a:prstGeom prst="rect">
            <a:avLst/>
          </a:prstGeom>
          <a:noFill/>
        </p:spPr>
        <p:txBody>
          <a:bodyPr wrap="square" rtlCol="0">
            <a:spAutoFit/>
          </a:bodyPr>
          <a:lstStyle/>
          <a:p>
            <a:r>
              <a:rPr lang="fr-FR" sz="4400" b="1" dirty="0" err="1"/>
              <a:t>Lessons</a:t>
            </a:r>
            <a:r>
              <a:rPr lang="fr-FR" sz="4400" b="1" dirty="0"/>
              <a:t>?</a:t>
            </a:r>
          </a:p>
          <a:p>
            <a:pPr marL="285750" indent="-285750">
              <a:buFont typeface="Arial" panose="020B0604020202020204" pitchFamily="34" charset="0"/>
              <a:buChar char="•"/>
            </a:pPr>
            <a:endParaRPr lang="fr-FR" sz="4400" b="1" dirty="0"/>
          </a:p>
          <a:p>
            <a:pPr marL="285750" indent="-285750">
              <a:buFont typeface="Arial" panose="020B0604020202020204" pitchFamily="34" charset="0"/>
              <a:buChar char="•"/>
            </a:pPr>
            <a:endParaRPr lang="fr-FR" sz="4400" b="1" dirty="0"/>
          </a:p>
        </p:txBody>
      </p:sp>
    </p:spTree>
    <p:extLst>
      <p:ext uri="{BB962C8B-B14F-4D97-AF65-F5344CB8AC3E}">
        <p14:creationId xmlns:p14="http://schemas.microsoft.com/office/powerpoint/2010/main" val="2065315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21"/>
          <p:cNvSpPr/>
          <p:nvPr/>
        </p:nvSpPr>
        <p:spPr>
          <a:xfrm>
            <a:off x="609599" y="3048000"/>
            <a:ext cx="7525511" cy="2534873"/>
          </a:xfrm>
          <a:custGeom>
            <a:avLst/>
            <a:gdLst>
              <a:gd name="connsiteX0" fmla="*/ 0 w 6018835"/>
              <a:gd name="connsiteY0" fmla="*/ 2558022 h 2558022"/>
              <a:gd name="connsiteX1" fmla="*/ 1909822 w 6018835"/>
              <a:gd name="connsiteY1" fmla="*/ 1898265 h 2558022"/>
              <a:gd name="connsiteX2" fmla="*/ 3044141 w 6018835"/>
              <a:gd name="connsiteY2" fmla="*/ 17 h 2558022"/>
              <a:gd name="connsiteX3" fmla="*/ 4120587 w 6018835"/>
              <a:gd name="connsiteY3" fmla="*/ 1863541 h 2558022"/>
              <a:gd name="connsiteX4" fmla="*/ 6018835 w 6018835"/>
              <a:gd name="connsiteY4" fmla="*/ 2534872 h 25580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8835" h="2558022">
                <a:moveTo>
                  <a:pt x="0" y="2558022"/>
                </a:moveTo>
                <a:cubicBezTo>
                  <a:pt x="701232" y="2441310"/>
                  <a:pt x="1402465" y="2324599"/>
                  <a:pt x="1909822" y="1898265"/>
                </a:cubicBezTo>
                <a:cubicBezTo>
                  <a:pt x="2417179" y="1471931"/>
                  <a:pt x="2675680" y="5804"/>
                  <a:pt x="3044141" y="17"/>
                </a:cubicBezTo>
                <a:cubicBezTo>
                  <a:pt x="3412602" y="-5770"/>
                  <a:pt x="3624805" y="1441065"/>
                  <a:pt x="4120587" y="1863541"/>
                </a:cubicBezTo>
                <a:cubicBezTo>
                  <a:pt x="4616369" y="2286017"/>
                  <a:pt x="5594430" y="2502077"/>
                  <a:pt x="6018835" y="2534872"/>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ubtitle 3"/>
          <p:cNvSpPr>
            <a:spLocks noGrp="1"/>
          </p:cNvSpPr>
          <p:nvPr>
            <p:ph type="subTitle" idx="13"/>
          </p:nvPr>
        </p:nvSpPr>
        <p:spPr>
          <a:xfrm>
            <a:off x="609600" y="762000"/>
            <a:ext cx="8305800" cy="457200"/>
          </a:xfrm>
        </p:spPr>
        <p:txBody>
          <a:bodyPr/>
          <a:lstStyle/>
          <a:p>
            <a:r>
              <a:rPr lang="en-US" sz="1800" dirty="0"/>
              <a:t>Advantages of a One Health approach during outbreaks may be illustrated as follows:</a:t>
            </a:r>
          </a:p>
        </p:txBody>
      </p:sp>
      <p:cxnSp>
        <p:nvCxnSpPr>
          <p:cNvPr id="6" name="Straight Arrow Connector 5"/>
          <p:cNvCxnSpPr/>
          <p:nvPr/>
        </p:nvCxnSpPr>
        <p:spPr>
          <a:xfrm>
            <a:off x="609600" y="5582873"/>
            <a:ext cx="8153400"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V="1">
            <a:off x="609600" y="2306273"/>
            <a:ext cx="0" cy="32766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38" name="Freeform 37"/>
          <p:cNvSpPr/>
          <p:nvPr/>
        </p:nvSpPr>
        <p:spPr>
          <a:xfrm>
            <a:off x="687747" y="4800599"/>
            <a:ext cx="6248400" cy="782273"/>
          </a:xfrm>
          <a:custGeom>
            <a:avLst/>
            <a:gdLst>
              <a:gd name="connsiteX0" fmla="*/ 0 w 6018835"/>
              <a:gd name="connsiteY0" fmla="*/ 2558022 h 2558022"/>
              <a:gd name="connsiteX1" fmla="*/ 1909822 w 6018835"/>
              <a:gd name="connsiteY1" fmla="*/ 1898265 h 2558022"/>
              <a:gd name="connsiteX2" fmla="*/ 3044141 w 6018835"/>
              <a:gd name="connsiteY2" fmla="*/ 17 h 2558022"/>
              <a:gd name="connsiteX3" fmla="*/ 4120587 w 6018835"/>
              <a:gd name="connsiteY3" fmla="*/ 1863541 h 2558022"/>
              <a:gd name="connsiteX4" fmla="*/ 6018835 w 6018835"/>
              <a:gd name="connsiteY4" fmla="*/ 2534872 h 25580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8835" h="2558022">
                <a:moveTo>
                  <a:pt x="0" y="2558022"/>
                </a:moveTo>
                <a:cubicBezTo>
                  <a:pt x="701232" y="2441310"/>
                  <a:pt x="1402465" y="2324599"/>
                  <a:pt x="1909822" y="1898265"/>
                </a:cubicBezTo>
                <a:cubicBezTo>
                  <a:pt x="2417179" y="1471931"/>
                  <a:pt x="2675680" y="5804"/>
                  <a:pt x="3044141" y="17"/>
                </a:cubicBezTo>
                <a:cubicBezTo>
                  <a:pt x="3412602" y="-5770"/>
                  <a:pt x="3624805" y="1441065"/>
                  <a:pt x="4120587" y="1863541"/>
                </a:cubicBezTo>
                <a:cubicBezTo>
                  <a:pt x="4616369" y="2286017"/>
                  <a:pt x="5594430" y="2502077"/>
                  <a:pt x="6018835" y="2534872"/>
                </a:cubicBezTo>
              </a:path>
            </a:pathLst>
          </a:cu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9" name="Straight Arrow Connector 38"/>
          <p:cNvCxnSpPr/>
          <p:nvPr/>
        </p:nvCxnSpPr>
        <p:spPr>
          <a:xfrm>
            <a:off x="990600" y="4572000"/>
            <a:ext cx="0" cy="866163"/>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a:off x="2074047" y="3664935"/>
            <a:ext cx="0" cy="141642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a:off x="4992440" y="1892743"/>
            <a:ext cx="0" cy="141642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a:off x="3429000" y="2633558"/>
            <a:ext cx="0" cy="141642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609601" y="4080841"/>
            <a:ext cx="1048236" cy="369332"/>
          </a:xfrm>
          <a:prstGeom prst="rect">
            <a:avLst/>
          </a:prstGeom>
          <a:noFill/>
        </p:spPr>
        <p:txBody>
          <a:bodyPr wrap="none" rtlCol="0">
            <a:spAutoFit/>
          </a:bodyPr>
          <a:lstStyle/>
          <a:p>
            <a:r>
              <a:rPr lang="en-US" dirty="0"/>
              <a:t>First case</a:t>
            </a:r>
          </a:p>
        </p:txBody>
      </p:sp>
      <p:sp>
        <p:nvSpPr>
          <p:cNvPr id="48" name="TextBox 47"/>
          <p:cNvSpPr txBox="1"/>
          <p:nvPr/>
        </p:nvSpPr>
        <p:spPr>
          <a:xfrm>
            <a:off x="1447800" y="3157104"/>
            <a:ext cx="1487267" cy="369332"/>
          </a:xfrm>
          <a:prstGeom prst="rect">
            <a:avLst/>
          </a:prstGeom>
          <a:noFill/>
        </p:spPr>
        <p:txBody>
          <a:bodyPr wrap="none" rtlCol="0">
            <a:spAutoFit/>
          </a:bodyPr>
          <a:lstStyle/>
          <a:p>
            <a:r>
              <a:rPr lang="en-US" dirty="0"/>
              <a:t>Early Warning</a:t>
            </a:r>
          </a:p>
        </p:txBody>
      </p:sp>
      <p:sp>
        <p:nvSpPr>
          <p:cNvPr id="49" name="TextBox 48"/>
          <p:cNvSpPr txBox="1"/>
          <p:nvPr/>
        </p:nvSpPr>
        <p:spPr>
          <a:xfrm>
            <a:off x="2609134" y="1969406"/>
            <a:ext cx="1639731" cy="646331"/>
          </a:xfrm>
          <a:prstGeom prst="rect">
            <a:avLst/>
          </a:prstGeom>
          <a:noFill/>
        </p:spPr>
        <p:txBody>
          <a:bodyPr wrap="square" rtlCol="0">
            <a:spAutoFit/>
          </a:bodyPr>
          <a:lstStyle/>
          <a:p>
            <a:pPr algn="ctr"/>
            <a:r>
              <a:rPr lang="en-US" dirty="0"/>
              <a:t>Laboratory diagnosis</a:t>
            </a:r>
          </a:p>
        </p:txBody>
      </p:sp>
      <p:sp>
        <p:nvSpPr>
          <p:cNvPr id="50" name="TextBox 49"/>
          <p:cNvSpPr txBox="1"/>
          <p:nvPr/>
        </p:nvSpPr>
        <p:spPr>
          <a:xfrm>
            <a:off x="4229682" y="1524000"/>
            <a:ext cx="1535677" cy="369332"/>
          </a:xfrm>
          <a:prstGeom prst="rect">
            <a:avLst/>
          </a:prstGeom>
          <a:noFill/>
        </p:spPr>
        <p:txBody>
          <a:bodyPr wrap="none" rtlCol="0">
            <a:spAutoFit/>
          </a:bodyPr>
          <a:lstStyle/>
          <a:p>
            <a:r>
              <a:rPr lang="en-US" dirty="0"/>
              <a:t>Joint response</a:t>
            </a:r>
          </a:p>
        </p:txBody>
      </p:sp>
      <p:sp>
        <p:nvSpPr>
          <p:cNvPr id="54" name="TextBox 53"/>
          <p:cNvSpPr txBox="1"/>
          <p:nvPr/>
        </p:nvSpPr>
        <p:spPr>
          <a:xfrm>
            <a:off x="5811079" y="4162681"/>
            <a:ext cx="2693815" cy="646331"/>
          </a:xfrm>
          <a:prstGeom prst="rect">
            <a:avLst/>
          </a:prstGeom>
          <a:noFill/>
        </p:spPr>
        <p:txBody>
          <a:bodyPr wrap="square" rtlCol="0">
            <a:spAutoFit/>
          </a:bodyPr>
          <a:lstStyle/>
          <a:p>
            <a:r>
              <a:rPr lang="en-US" i="1" dirty="0"/>
              <a:t>Reduced cases and costs for health interventions</a:t>
            </a:r>
          </a:p>
        </p:txBody>
      </p:sp>
      <p:sp>
        <p:nvSpPr>
          <p:cNvPr id="55" name="TextBox 54"/>
          <p:cNvSpPr txBox="1"/>
          <p:nvPr/>
        </p:nvSpPr>
        <p:spPr>
          <a:xfrm>
            <a:off x="3874434" y="5584484"/>
            <a:ext cx="649537" cy="369332"/>
          </a:xfrm>
          <a:prstGeom prst="rect">
            <a:avLst/>
          </a:prstGeom>
          <a:noFill/>
        </p:spPr>
        <p:txBody>
          <a:bodyPr wrap="none" rtlCol="0">
            <a:spAutoFit/>
          </a:bodyPr>
          <a:lstStyle/>
          <a:p>
            <a:r>
              <a:rPr lang="en-US" dirty="0">
                <a:solidFill>
                  <a:schemeClr val="tx2"/>
                </a:solidFill>
              </a:rPr>
              <a:t>Time</a:t>
            </a:r>
          </a:p>
        </p:txBody>
      </p:sp>
      <p:sp>
        <p:nvSpPr>
          <p:cNvPr id="56" name="TextBox 55"/>
          <p:cNvSpPr txBox="1"/>
          <p:nvPr/>
        </p:nvSpPr>
        <p:spPr>
          <a:xfrm rot="16200000">
            <a:off x="-19761" y="3816336"/>
            <a:ext cx="713657" cy="369332"/>
          </a:xfrm>
          <a:prstGeom prst="rect">
            <a:avLst/>
          </a:prstGeom>
          <a:noFill/>
        </p:spPr>
        <p:txBody>
          <a:bodyPr wrap="none" rtlCol="0">
            <a:spAutoFit/>
          </a:bodyPr>
          <a:lstStyle/>
          <a:p>
            <a:r>
              <a:rPr lang="en-US" dirty="0">
                <a:solidFill>
                  <a:schemeClr val="tx2"/>
                </a:solidFill>
              </a:rPr>
              <a:t>Cases</a:t>
            </a:r>
          </a:p>
        </p:txBody>
      </p:sp>
      <p:cxnSp>
        <p:nvCxnSpPr>
          <p:cNvPr id="25" name="Curved Connector 24"/>
          <p:cNvCxnSpPr/>
          <p:nvPr/>
        </p:nvCxnSpPr>
        <p:spPr>
          <a:xfrm flipV="1">
            <a:off x="4648200" y="4831079"/>
            <a:ext cx="2209800" cy="561363"/>
          </a:xfrm>
          <a:prstGeom prst="curvedConnector3">
            <a:avLst>
              <a:gd name="adj1" fmla="val 100115"/>
            </a:avLst>
          </a:prstGeom>
          <a:ln w="19050">
            <a:prstDash val="sysDot"/>
            <a:tailEnd type="arrow"/>
          </a:ln>
        </p:spPr>
        <p:style>
          <a:lnRef idx="1">
            <a:schemeClr val="accent1"/>
          </a:lnRef>
          <a:fillRef idx="0">
            <a:schemeClr val="accent1"/>
          </a:fillRef>
          <a:effectRef idx="0">
            <a:schemeClr val="accent1"/>
          </a:effectRef>
          <a:fontRef idx="minor">
            <a:schemeClr val="tx1"/>
          </a:fontRef>
        </p:style>
      </p:cxnSp>
      <p:sp>
        <p:nvSpPr>
          <p:cNvPr id="23" name="Oval 22"/>
          <p:cNvSpPr/>
          <p:nvPr/>
        </p:nvSpPr>
        <p:spPr>
          <a:xfrm>
            <a:off x="246888" y="152400"/>
            <a:ext cx="533400" cy="508000"/>
          </a:xfrm>
          <a:prstGeom prst="ellipse">
            <a:avLst/>
          </a:prstGeom>
          <a:solidFill>
            <a:schemeClr val="bg2">
              <a:lumMod val="9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3"/>
          <p:cNvSpPr>
            <a:spLocks noGrp="1"/>
          </p:cNvSpPr>
          <p:nvPr>
            <p:ph type="title"/>
          </p:nvPr>
        </p:nvSpPr>
        <p:spPr>
          <a:xfrm>
            <a:off x="322385" y="119284"/>
            <a:ext cx="8229600" cy="471528"/>
          </a:xfrm>
        </p:spPr>
        <p:txBody>
          <a:bodyPr>
            <a:normAutofit fontScale="90000"/>
          </a:bodyPr>
          <a:lstStyle/>
          <a:p>
            <a:r>
              <a:rPr lang="en-US" dirty="0"/>
              <a:t>4.	Country examples</a:t>
            </a:r>
          </a:p>
        </p:txBody>
      </p:sp>
    </p:spTree>
    <p:extLst>
      <p:ext uri="{BB962C8B-B14F-4D97-AF65-F5344CB8AC3E}">
        <p14:creationId xmlns:p14="http://schemas.microsoft.com/office/powerpoint/2010/main" val="2091839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3.88889E-6 -1.48148E-6 L -0.04341 0.02894 " pathEditMode="relative" rAng="0" ptsTypes="AA">
                                      <p:cBhvr>
                                        <p:cTn id="6" dur="2000" fill="hold"/>
                                        <p:tgtEl>
                                          <p:spTgt spid="42"/>
                                        </p:tgtEl>
                                        <p:attrNameLst>
                                          <p:attrName>ppt_x</p:attrName>
                                          <p:attrName>ppt_y</p:attrName>
                                        </p:attrNameLst>
                                      </p:cBhvr>
                                      <p:rCtr x="-2170" y="1435"/>
                                    </p:animMotion>
                                  </p:childTnLst>
                                </p:cTn>
                              </p:par>
                              <p:par>
                                <p:cTn id="7" presetID="0" presetClass="path" presetSubtype="0" accel="50000" decel="50000" fill="hold" grpId="0" nodeType="withEffect">
                                  <p:stCondLst>
                                    <p:cond delay="0"/>
                                  </p:stCondLst>
                                  <p:childTnLst>
                                    <p:animMotion origin="layout" path="M 0 0 L -0.05 0.03033 " pathEditMode="relative" ptsTypes="AA">
                                      <p:cBhvr>
                                        <p:cTn id="8" dur="2000" fill="hold"/>
                                        <p:tgtEl>
                                          <p:spTgt spid="48"/>
                                        </p:tgtEl>
                                        <p:attrNameLst>
                                          <p:attrName>ppt_x</p:attrName>
                                          <p:attrName>ppt_y</p:attrName>
                                        </p:attrNameLst>
                                      </p:cBhvr>
                                    </p:animMotion>
                                  </p:childTnLst>
                                </p:cTn>
                              </p:par>
                            </p:childTnLst>
                          </p:cTn>
                        </p:par>
                      </p:childTnLst>
                    </p:cTn>
                  </p:par>
                  <p:par>
                    <p:cTn id="9" fill="hold">
                      <p:stCondLst>
                        <p:cond delay="indefinite"/>
                      </p:stCondLst>
                      <p:childTnLst>
                        <p:par>
                          <p:cTn id="10" fill="hold">
                            <p:stCondLst>
                              <p:cond delay="0"/>
                            </p:stCondLst>
                            <p:childTnLst>
                              <p:par>
                                <p:cTn id="11" presetID="0" presetClass="path" presetSubtype="0" accel="50000" decel="50000" fill="hold" nodeType="clickEffect">
                                  <p:stCondLst>
                                    <p:cond delay="0"/>
                                  </p:stCondLst>
                                  <p:childTnLst>
                                    <p:animMotion origin="layout" path="M 5.55112E-17 1.48148E-6 L -0.09167 0.09051 " pathEditMode="relative" rAng="0" ptsTypes="AA">
                                      <p:cBhvr>
                                        <p:cTn id="12" dur="2000" fill="hold"/>
                                        <p:tgtEl>
                                          <p:spTgt spid="46"/>
                                        </p:tgtEl>
                                        <p:attrNameLst>
                                          <p:attrName>ppt_x</p:attrName>
                                          <p:attrName>ppt_y</p:attrName>
                                        </p:attrNameLst>
                                      </p:cBhvr>
                                      <p:rCtr x="-4583" y="4514"/>
                                    </p:animMotion>
                                  </p:childTnLst>
                                </p:cTn>
                              </p:par>
                              <p:par>
                                <p:cTn id="13" presetID="0" presetClass="path" presetSubtype="0" accel="50000" decel="50000" fill="hold" grpId="0" nodeType="withEffect">
                                  <p:stCondLst>
                                    <p:cond delay="0"/>
                                  </p:stCondLst>
                                  <p:childTnLst>
                                    <p:animMotion origin="layout" path="M 5.55112E-17 7.40741E-7 L -0.09167 0.06574 " pathEditMode="relative" rAng="0" ptsTypes="AA">
                                      <p:cBhvr>
                                        <p:cTn id="14" dur="2000" fill="hold"/>
                                        <p:tgtEl>
                                          <p:spTgt spid="49"/>
                                        </p:tgtEl>
                                        <p:attrNameLst>
                                          <p:attrName>ppt_x</p:attrName>
                                          <p:attrName>ppt_y</p:attrName>
                                        </p:attrNameLst>
                                      </p:cBhvr>
                                      <p:rCtr x="-4583" y="3287"/>
                                    </p:animMotion>
                                  </p:childTnLst>
                                </p:cTn>
                              </p:par>
                            </p:childTnLst>
                          </p:cTn>
                        </p:par>
                      </p:childTnLst>
                    </p:cTn>
                  </p:par>
                  <p:par>
                    <p:cTn id="15" fill="hold">
                      <p:stCondLst>
                        <p:cond delay="indefinite"/>
                      </p:stCondLst>
                      <p:childTnLst>
                        <p:par>
                          <p:cTn id="16" fill="hold">
                            <p:stCondLst>
                              <p:cond delay="0"/>
                            </p:stCondLst>
                            <p:childTnLst>
                              <p:par>
                                <p:cTn id="17" presetID="0" presetClass="path" presetSubtype="0" accel="50000" decel="50000" fill="hold" nodeType="clickEffect">
                                  <p:stCondLst>
                                    <p:cond delay="0"/>
                                  </p:stCondLst>
                                  <p:childTnLst>
                                    <p:animMotion origin="layout" path="M -3.33333E-6 2.22222E-6 L -0.15833 0.10949 " pathEditMode="relative" rAng="0" ptsTypes="AA">
                                      <p:cBhvr>
                                        <p:cTn id="18" dur="2000" fill="hold"/>
                                        <p:tgtEl>
                                          <p:spTgt spid="45"/>
                                        </p:tgtEl>
                                        <p:attrNameLst>
                                          <p:attrName>ppt_x</p:attrName>
                                          <p:attrName>ppt_y</p:attrName>
                                        </p:attrNameLst>
                                      </p:cBhvr>
                                      <p:rCtr x="-7917" y="5463"/>
                                    </p:animMotion>
                                  </p:childTnLst>
                                </p:cTn>
                              </p:par>
                              <p:par>
                                <p:cTn id="19" presetID="0" presetClass="path" presetSubtype="0" accel="50000" decel="50000" fill="hold" grpId="0" nodeType="withEffect">
                                  <p:stCondLst>
                                    <p:cond delay="0"/>
                                  </p:stCondLst>
                                  <p:childTnLst>
                                    <p:animMotion origin="layout" path="M 0 4.44444E-6 L -0.15 0.0787 " pathEditMode="relative" rAng="0" ptsTypes="AA">
                                      <p:cBhvr>
                                        <p:cTn id="20" dur="2000" fill="hold"/>
                                        <p:tgtEl>
                                          <p:spTgt spid="50"/>
                                        </p:tgtEl>
                                        <p:attrNameLst>
                                          <p:attrName>ppt_x</p:attrName>
                                          <p:attrName>ppt_y</p:attrName>
                                        </p:attrNameLst>
                                      </p:cBhvr>
                                      <p:rCtr x="-7500" y="3935"/>
                                    </p:animMotion>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48" grpId="0"/>
      <p:bldP spid="49" grpId="0"/>
      <p:bldP spid="50" grpId="0"/>
      <p:bldP spid="5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381000" y="1752600"/>
            <a:ext cx="8305800" cy="4648200"/>
          </a:xfrm>
          <a:prstGeom prst="roundRect">
            <a:avLst/>
          </a:prstGeom>
          <a:noFill/>
          <a:ln>
            <a:noFill/>
          </a:ln>
        </p:spPr>
        <p:style>
          <a:lnRef idx="2">
            <a:schemeClr val="accent4"/>
          </a:lnRef>
          <a:fillRef idx="1">
            <a:schemeClr val="lt1"/>
          </a:fillRef>
          <a:effectRef idx="0">
            <a:schemeClr val="accent4"/>
          </a:effectRef>
          <a:fontRef idx="minor">
            <a:schemeClr val="dk1"/>
          </a:fontRef>
        </p:style>
        <p:txBody>
          <a:bodyPr>
            <a:normAutofit/>
          </a:bodyPr>
          <a:lstStyle/>
          <a:p>
            <a:pPr algn="just"/>
            <a:endParaRPr lang="en-US" noProof="0" dirty="0"/>
          </a:p>
          <a:p>
            <a:pPr algn="just"/>
            <a:endParaRPr lang="en-US" noProof="0" dirty="0"/>
          </a:p>
          <a:p>
            <a:pPr algn="just"/>
            <a:endParaRPr lang="en-US" noProof="0" dirty="0"/>
          </a:p>
        </p:txBody>
      </p:sp>
      <p:sp>
        <p:nvSpPr>
          <p:cNvPr id="4" name="Title 3"/>
          <p:cNvSpPr>
            <a:spLocks noGrp="1"/>
          </p:cNvSpPr>
          <p:nvPr>
            <p:ph type="title"/>
          </p:nvPr>
        </p:nvSpPr>
        <p:spPr>
          <a:xfrm>
            <a:off x="457200" y="533400"/>
            <a:ext cx="8229600" cy="471528"/>
          </a:xfrm>
        </p:spPr>
        <p:txBody>
          <a:bodyPr>
            <a:noAutofit/>
          </a:bodyPr>
          <a:lstStyle/>
          <a:p>
            <a:pPr algn="ctr"/>
            <a:r>
              <a:rPr lang="en-US" sz="3600" b="1" dirty="0">
                <a:solidFill>
                  <a:srgbClr val="002060"/>
                </a:solidFill>
                <a:latin typeface="Arial" panose="020B0604020202020204" pitchFamily="34" charset="0"/>
                <a:cs typeface="Arial" panose="020B0604020202020204" pitchFamily="34" charset="0"/>
              </a:rPr>
              <a:t>Advantages of One Health Approach</a:t>
            </a:r>
          </a:p>
        </p:txBody>
      </p:sp>
      <p:sp>
        <p:nvSpPr>
          <p:cNvPr id="5" name="ZoneTexte 3"/>
          <p:cNvSpPr txBox="1"/>
          <p:nvPr/>
        </p:nvSpPr>
        <p:spPr>
          <a:xfrm>
            <a:off x="609600" y="1905000"/>
            <a:ext cx="7696200" cy="2169825"/>
          </a:xfrm>
          <a:prstGeom prst="rect">
            <a:avLst/>
          </a:prstGeom>
          <a:noFill/>
        </p:spPr>
        <p:txBody>
          <a:bodyPr wrap="square" rtlCol="0">
            <a:spAutoFit/>
          </a:bodyPr>
          <a:lstStyle/>
          <a:p>
            <a:pPr algn="just">
              <a:lnSpc>
                <a:spcPct val="150000"/>
              </a:lnSpc>
            </a:pPr>
            <a:r>
              <a:rPr lang="en-US" b="1" u="sng" dirty="0"/>
              <a:t>Early detection</a:t>
            </a:r>
          </a:p>
          <a:p>
            <a:pPr marL="285750" lvl="0" indent="-285750" algn="just">
              <a:buFont typeface="Arial" panose="020B0604020202020204" pitchFamily="34" charset="0"/>
              <a:buChar char="•"/>
            </a:pPr>
            <a:r>
              <a:rPr lang="en-GB" b="1" dirty="0"/>
              <a:t>Early warning </a:t>
            </a:r>
            <a:r>
              <a:rPr lang="en-GB" dirty="0"/>
              <a:t>of potential epidemics before the first human case e.g. by using environmental or animal health events as sentinels</a:t>
            </a:r>
            <a:endParaRPr lang="en-US" dirty="0"/>
          </a:p>
          <a:p>
            <a:pPr marL="285750" lvl="0" indent="-285750" algn="just">
              <a:buFont typeface="Arial" panose="020B0604020202020204" pitchFamily="34" charset="0"/>
              <a:buChar char="•"/>
            </a:pPr>
            <a:r>
              <a:rPr lang="en-GB" b="1" dirty="0"/>
              <a:t>Better diagnosis </a:t>
            </a:r>
            <a:r>
              <a:rPr lang="en-GB" dirty="0"/>
              <a:t>due to cooperation of human and animal health laboratories e.g. by sharing laboratory results, equipment , specimens, or personnel</a:t>
            </a:r>
            <a:endParaRPr lang="en-US" dirty="0"/>
          </a:p>
          <a:p>
            <a:pPr marL="285750" lvl="0" indent="-285750" algn="just">
              <a:buFont typeface="Arial" panose="020B0604020202020204" pitchFamily="34" charset="0"/>
              <a:buChar char="•"/>
            </a:pPr>
            <a:r>
              <a:rPr lang="en-GB" dirty="0"/>
              <a:t>Conducting </a:t>
            </a:r>
            <a:r>
              <a:rPr lang="en-GB" b="1" dirty="0"/>
              <a:t>joint risk assessments</a:t>
            </a:r>
            <a:r>
              <a:rPr lang="en-GB" dirty="0"/>
              <a:t> with input from relevant </a:t>
            </a:r>
            <a:r>
              <a:rPr lang="en-US" dirty="0"/>
              <a:t>sectors and disciplines </a:t>
            </a:r>
            <a:r>
              <a:rPr lang="en-GB" dirty="0"/>
              <a:t>in order to have a more complete picture of the disease situation</a:t>
            </a:r>
          </a:p>
        </p:txBody>
      </p:sp>
      <p:sp>
        <p:nvSpPr>
          <p:cNvPr id="3" name="Rectangle 2"/>
          <p:cNvSpPr/>
          <p:nvPr/>
        </p:nvSpPr>
        <p:spPr>
          <a:xfrm>
            <a:off x="609600" y="4267200"/>
            <a:ext cx="8001000" cy="1754326"/>
          </a:xfrm>
          <a:prstGeom prst="rect">
            <a:avLst/>
          </a:prstGeom>
        </p:spPr>
        <p:txBody>
          <a:bodyPr wrap="square">
            <a:spAutoFit/>
          </a:bodyPr>
          <a:lstStyle/>
          <a:p>
            <a:pPr lvl="0" algn="just"/>
            <a:r>
              <a:rPr lang="en-GB" b="1" u="sng" dirty="0"/>
              <a:t>Rapid response</a:t>
            </a:r>
            <a:endParaRPr lang="en-US" b="1" u="sng" dirty="0"/>
          </a:p>
          <a:p>
            <a:pPr marL="285750" lvl="0" indent="-285750" algn="just">
              <a:buFont typeface="Arial" panose="020B0604020202020204" pitchFamily="34" charset="0"/>
              <a:buChar char="•"/>
            </a:pPr>
            <a:r>
              <a:rPr lang="en-GB" dirty="0"/>
              <a:t>More effective </a:t>
            </a:r>
            <a:r>
              <a:rPr lang="en-GB" b="1" dirty="0"/>
              <a:t>joint responses </a:t>
            </a:r>
            <a:r>
              <a:rPr lang="en-GB" dirty="0"/>
              <a:t>to disease outbreaks e.g. by sharing epidemiological information,  safety equipment or treatment resources</a:t>
            </a:r>
            <a:endParaRPr lang="en-US" dirty="0"/>
          </a:p>
          <a:p>
            <a:pPr marL="285750" lvl="0" indent="-285750" algn="just">
              <a:buFont typeface="Arial" panose="020B0604020202020204" pitchFamily="34" charset="0"/>
              <a:buChar char="•"/>
            </a:pPr>
            <a:r>
              <a:rPr lang="en-GB" dirty="0"/>
              <a:t>Ultimately improved </a:t>
            </a:r>
            <a:r>
              <a:rPr lang="en-GB" b="1" dirty="0"/>
              <a:t>cost-effectiveness</a:t>
            </a:r>
            <a:r>
              <a:rPr lang="en-GB" dirty="0"/>
              <a:t> due to a more aligned strategy, response and better control of economic side-effects</a:t>
            </a:r>
          </a:p>
          <a:p>
            <a:pPr marL="285750" lvl="0" indent="-285750" algn="just">
              <a:buFont typeface="Arial" panose="020B0604020202020204" pitchFamily="34" charset="0"/>
              <a:buChar char="•"/>
            </a:pPr>
            <a:r>
              <a:rPr lang="en-GB" dirty="0"/>
              <a:t>Overall more </a:t>
            </a:r>
            <a:r>
              <a:rPr lang="en-GB" b="1" dirty="0"/>
              <a:t>proactive </a:t>
            </a:r>
            <a:r>
              <a:rPr lang="en-GB" dirty="0"/>
              <a:t>instead of reactive response</a:t>
            </a:r>
            <a:endParaRPr lang="en-US" dirty="0"/>
          </a:p>
        </p:txBody>
      </p:sp>
      <p:sp>
        <p:nvSpPr>
          <p:cNvPr id="8" name="Subtitle 7">
            <a:extLst>
              <a:ext uri="{FF2B5EF4-FFF2-40B4-BE49-F238E27FC236}">
                <a16:creationId xmlns:a16="http://schemas.microsoft.com/office/drawing/2014/main" id="{AE21A41B-2180-42AA-ABC2-573B23220591}"/>
              </a:ext>
            </a:extLst>
          </p:cNvPr>
          <p:cNvSpPr>
            <a:spLocks noGrp="1"/>
          </p:cNvSpPr>
          <p:nvPr>
            <p:ph type="subTitle" idx="13"/>
          </p:nvPr>
        </p:nvSpPr>
        <p:spPr/>
        <p:txBody>
          <a:bodyPr/>
          <a:lstStyle/>
          <a:p>
            <a:endParaRPr lang="en-US"/>
          </a:p>
        </p:txBody>
      </p:sp>
    </p:spTree>
    <p:extLst>
      <p:ext uri="{BB962C8B-B14F-4D97-AF65-F5344CB8AC3E}">
        <p14:creationId xmlns:p14="http://schemas.microsoft.com/office/powerpoint/2010/main" val="212927713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sp>
        <p:nvSpPr>
          <p:cNvPr id="4" name="Content Placeholder 3"/>
          <p:cNvSpPr>
            <a:spLocks noGrp="1"/>
          </p:cNvSpPr>
          <p:nvPr>
            <p:ph idx="1"/>
          </p:nvPr>
        </p:nvSpPr>
        <p:spPr>
          <a:xfrm>
            <a:off x="351014" y="1219200"/>
            <a:ext cx="8305800" cy="4144964"/>
          </a:xfrm>
        </p:spPr>
        <p:txBody>
          <a:bodyPr/>
          <a:lstStyle/>
          <a:p>
            <a:pPr marL="0" indent="0" algn="just">
              <a:buNone/>
            </a:pPr>
            <a:r>
              <a:rPr lang="en-US" noProof="0" dirty="0"/>
              <a:t>Animals can be used as sentinels to detect human health threats from a changing environment.</a:t>
            </a:r>
          </a:p>
          <a:p>
            <a:pPr marL="0" indent="0" algn="just">
              <a:buNone/>
            </a:pPr>
            <a:endParaRPr lang="en-US" noProof="0" dirty="0"/>
          </a:p>
          <a:p>
            <a:pPr marL="800100" lvl="1" indent="-342900" algn="just">
              <a:buFont typeface="+mj-lt"/>
              <a:buAutoNum type="alphaLcParenR"/>
            </a:pPr>
            <a:r>
              <a:rPr lang="en-US" noProof="0" dirty="0"/>
              <a:t>True</a:t>
            </a:r>
          </a:p>
          <a:p>
            <a:pPr marL="800100" lvl="1" indent="-342900" algn="just">
              <a:buFont typeface="+mj-lt"/>
              <a:buAutoNum type="alphaLcParenR"/>
            </a:pPr>
            <a:r>
              <a:rPr lang="en-US" noProof="0" dirty="0"/>
              <a:t>False</a:t>
            </a:r>
          </a:p>
        </p:txBody>
      </p:sp>
      <p:sp>
        <p:nvSpPr>
          <p:cNvPr id="7" name="Oval 6"/>
          <p:cNvSpPr/>
          <p:nvPr/>
        </p:nvSpPr>
        <p:spPr>
          <a:xfrm>
            <a:off x="246888" y="154215"/>
            <a:ext cx="533400" cy="508000"/>
          </a:xfrm>
          <a:prstGeom prst="ellipse">
            <a:avLst/>
          </a:prstGeom>
          <a:solidFill>
            <a:srgbClr val="7DF52B"/>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6"/>
          <p:cNvSpPr>
            <a:spLocks noGrp="1"/>
          </p:cNvSpPr>
          <p:nvPr>
            <p:ph type="title"/>
          </p:nvPr>
        </p:nvSpPr>
        <p:spPr>
          <a:xfrm>
            <a:off x="322385" y="119284"/>
            <a:ext cx="8229600" cy="471528"/>
          </a:xfrm>
        </p:spPr>
        <p:txBody>
          <a:bodyPr>
            <a:normAutofit fontScale="90000"/>
          </a:bodyPr>
          <a:lstStyle/>
          <a:p>
            <a:r>
              <a:rPr lang="en-US" dirty="0"/>
              <a:t>	Knowledge Check</a:t>
            </a:r>
          </a:p>
        </p:txBody>
      </p:sp>
      <p:pic>
        <p:nvPicPr>
          <p:cNvPr id="9" name="Picture 2" descr="C:\Users\HEILMA~1\AppData\Local\Temp\question-mark.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1014" y="243826"/>
            <a:ext cx="325148" cy="3251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429339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8"/>
          <p:cNvSpPr/>
          <p:nvPr/>
        </p:nvSpPr>
        <p:spPr>
          <a:xfrm>
            <a:off x="246888" y="142640"/>
            <a:ext cx="533400" cy="508000"/>
          </a:xfrm>
          <a:prstGeom prst="ellipse">
            <a:avLst/>
          </a:prstGeom>
          <a:solidFill>
            <a:schemeClr val="accent6">
              <a:lumMod val="60000"/>
              <a:lumOff val="4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2895600" y="1600200"/>
            <a:ext cx="5791200" cy="4144964"/>
          </a:xfrm>
        </p:spPr>
        <p:txBody>
          <a:bodyPr>
            <a:normAutofit/>
          </a:bodyPr>
          <a:lstStyle/>
          <a:p>
            <a:pPr marL="0" indent="0" algn="just">
              <a:buNone/>
            </a:pPr>
            <a:r>
              <a:rPr lang="en-US" sz="1900" i="1" noProof="0" dirty="0"/>
              <a:t>“First of all is to realize that human health is part of a much larger environment where we are part of one world, which means humans and animals, animals being insects, mammals and many others. So the second thing is when you have understood that and you are dealing with an outbreak where the animal kingdom is involved, the number one is to make sure that you have the Ministry of Agriculture part of the investigation. Maybe it is not up to the RRT to set up that opportunity, but it has to make sure that somebody at the government is going to bring in the Ministry of Agriculture, for instance.“</a:t>
            </a:r>
          </a:p>
        </p:txBody>
      </p:sp>
      <p:sp>
        <p:nvSpPr>
          <p:cNvPr id="4" name="Subtitle 3"/>
          <p:cNvSpPr>
            <a:spLocks noGrp="1"/>
          </p:cNvSpPr>
          <p:nvPr>
            <p:ph type="subTitle" idx="13"/>
          </p:nvPr>
        </p:nvSpPr>
        <p:spPr>
          <a:xfrm>
            <a:off x="609600" y="762000"/>
            <a:ext cx="8305800" cy="457200"/>
          </a:xfrm>
        </p:spPr>
        <p:txBody>
          <a:bodyPr/>
          <a:lstStyle/>
          <a:p>
            <a:r>
              <a:rPr lang="en-US" noProof="0" dirty="0"/>
              <a:t>What does One Health mean in practice for the RRT?</a:t>
            </a:r>
          </a:p>
        </p:txBody>
      </p:sp>
      <p:pic>
        <p:nvPicPr>
          <p:cNvPr id="41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2313" y="1643063"/>
            <a:ext cx="2549148" cy="3157537"/>
          </a:xfrm>
          <a:prstGeom prst="rect">
            <a:avLst/>
          </a:prstGeom>
          <a:ln/>
          <a:extLst/>
        </p:spPr>
        <p:style>
          <a:lnRef idx="2">
            <a:schemeClr val="accent1"/>
          </a:lnRef>
          <a:fillRef idx="1">
            <a:schemeClr val="lt1"/>
          </a:fillRef>
          <a:effectRef idx="0">
            <a:schemeClr val="accent1"/>
          </a:effectRef>
          <a:fontRef idx="minor">
            <a:schemeClr val="dk1"/>
          </a:fontRef>
        </p:style>
      </p:pic>
      <p:sp>
        <p:nvSpPr>
          <p:cNvPr id="6" name="Rectangle 5"/>
          <p:cNvSpPr/>
          <p:nvPr/>
        </p:nvSpPr>
        <p:spPr>
          <a:xfrm>
            <a:off x="2697738" y="5181600"/>
            <a:ext cx="6084570" cy="738664"/>
          </a:xfrm>
          <a:prstGeom prst="rect">
            <a:avLst/>
          </a:prstGeom>
        </p:spPr>
        <p:txBody>
          <a:bodyPr wrap="square">
            <a:spAutoFit/>
          </a:bodyPr>
          <a:lstStyle/>
          <a:p>
            <a:pPr algn="r"/>
            <a:r>
              <a:rPr lang="en-US" sz="1400" i="1" dirty="0"/>
              <a:t>Section from an interview with </a:t>
            </a:r>
            <a:r>
              <a:rPr lang="en-US" sz="1400" i="1" dirty="0" err="1"/>
              <a:t>Dr</a:t>
            </a:r>
            <a:r>
              <a:rPr lang="en-US" sz="1400" i="1" dirty="0"/>
              <a:t> </a:t>
            </a:r>
            <a:r>
              <a:rPr lang="en-US" sz="1400" i="1" dirty="0" err="1"/>
              <a:t>Guenael</a:t>
            </a:r>
            <a:r>
              <a:rPr lang="en-US" sz="1400" i="1" dirty="0"/>
              <a:t> </a:t>
            </a:r>
            <a:r>
              <a:rPr lang="en-US" sz="1400" i="1" dirty="0" err="1"/>
              <a:t>Rodier</a:t>
            </a:r>
            <a:r>
              <a:rPr lang="en-US" sz="1400" i="1" dirty="0"/>
              <a:t>, Director</a:t>
            </a:r>
          </a:p>
          <a:p>
            <a:pPr algn="r"/>
            <a:r>
              <a:rPr lang="en-US" sz="1400" i="1" dirty="0"/>
              <a:t>Country Health Emergency Preparedness &amp; IHR (CPI), WHO</a:t>
            </a:r>
          </a:p>
          <a:p>
            <a:pPr algn="r"/>
            <a:r>
              <a:rPr lang="en-US" sz="1400" i="1" dirty="0"/>
              <a:t>Full interview available at </a:t>
            </a:r>
            <a:r>
              <a:rPr lang="en-US" sz="1400" i="1" dirty="0">
                <a:hlinkClick r:id="rId4"/>
              </a:rPr>
              <a:t>https://youtu.be/o6AcQFjsoMc?t=6m10s</a:t>
            </a:r>
            <a:r>
              <a:rPr lang="en-US" sz="1400" i="1" dirty="0"/>
              <a:t> </a:t>
            </a:r>
          </a:p>
        </p:txBody>
      </p:sp>
      <p:sp>
        <p:nvSpPr>
          <p:cNvPr id="8" name="Rectangle 7"/>
          <p:cNvSpPr/>
          <p:nvPr/>
        </p:nvSpPr>
        <p:spPr>
          <a:xfrm>
            <a:off x="269366" y="4904531"/>
            <a:ext cx="2502095" cy="369332"/>
          </a:xfrm>
          <a:prstGeom prst="rect">
            <a:avLst/>
          </a:prstGeom>
        </p:spPr>
        <p:txBody>
          <a:bodyPr wrap="none">
            <a:spAutoFit/>
          </a:bodyPr>
          <a:lstStyle/>
          <a:p>
            <a:r>
              <a:rPr lang="en-US" dirty="0" err="1"/>
              <a:t>Dr</a:t>
            </a:r>
            <a:r>
              <a:rPr lang="en-US" dirty="0"/>
              <a:t> </a:t>
            </a:r>
            <a:r>
              <a:rPr lang="en-US" dirty="0" err="1"/>
              <a:t>Guenael</a:t>
            </a:r>
            <a:r>
              <a:rPr lang="en-US" dirty="0"/>
              <a:t> </a:t>
            </a:r>
            <a:r>
              <a:rPr lang="en-US" dirty="0" err="1"/>
              <a:t>Rodier</a:t>
            </a:r>
            <a:r>
              <a:rPr lang="en-US" dirty="0"/>
              <a:t>, WHO</a:t>
            </a:r>
          </a:p>
        </p:txBody>
      </p:sp>
      <p:sp>
        <p:nvSpPr>
          <p:cNvPr id="5" name="Title 4"/>
          <p:cNvSpPr>
            <a:spLocks noGrp="1"/>
          </p:cNvSpPr>
          <p:nvPr>
            <p:ph type="title"/>
          </p:nvPr>
        </p:nvSpPr>
        <p:spPr/>
        <p:txBody>
          <a:bodyPr>
            <a:normAutofit fontScale="90000"/>
          </a:bodyPr>
          <a:lstStyle/>
          <a:p>
            <a:r>
              <a:rPr lang="en-US" dirty="0"/>
              <a:t>5.	Multisectoral response and RRT</a:t>
            </a:r>
          </a:p>
        </p:txBody>
      </p:sp>
    </p:spTree>
    <p:extLst>
      <p:ext uri="{BB962C8B-B14F-4D97-AF65-F5344CB8AC3E}">
        <p14:creationId xmlns:p14="http://schemas.microsoft.com/office/powerpoint/2010/main" val="279949503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8"/>
          <p:cNvSpPr/>
          <p:nvPr/>
        </p:nvSpPr>
        <p:spPr>
          <a:xfrm>
            <a:off x="246888" y="142640"/>
            <a:ext cx="533400" cy="508000"/>
          </a:xfrm>
          <a:prstGeom prst="ellipse">
            <a:avLst/>
          </a:prstGeom>
          <a:solidFill>
            <a:schemeClr val="accent6">
              <a:lumMod val="60000"/>
              <a:lumOff val="4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2895600" y="1600200"/>
            <a:ext cx="5791200" cy="4144964"/>
          </a:xfrm>
        </p:spPr>
        <p:txBody>
          <a:bodyPr>
            <a:normAutofit/>
          </a:bodyPr>
          <a:lstStyle/>
          <a:p>
            <a:pPr marL="0" indent="0" algn="just">
              <a:buNone/>
            </a:pPr>
            <a:r>
              <a:rPr lang="en-US" sz="1900" i="1" noProof="0" dirty="0"/>
              <a:t>“First of all is to realize that human health is part of a much larger environment where we are part of one world, which means humans and animals, animals being insects, mammals and many others. So the second thing is when you have understood that and you are dealing with an outbreak where the animal kingdom is involved, the number one is to make sure that you have the Ministry of Agriculture part of the investigation. Maybe it is not up to the RRT to set up that opportunity, but it has to make sure that somebody at the government is going to bring in the Ministry of Agriculture, for instance.“</a:t>
            </a:r>
          </a:p>
        </p:txBody>
      </p:sp>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2313" y="1643063"/>
            <a:ext cx="2549148" cy="3157537"/>
          </a:xfrm>
          <a:prstGeom prst="rect">
            <a:avLst/>
          </a:prstGeom>
          <a:ln/>
          <a:extLst/>
        </p:spPr>
        <p:style>
          <a:lnRef idx="2">
            <a:schemeClr val="accent1"/>
          </a:lnRef>
          <a:fillRef idx="1">
            <a:schemeClr val="lt1"/>
          </a:fillRef>
          <a:effectRef idx="0">
            <a:schemeClr val="accent1"/>
          </a:effectRef>
          <a:fontRef idx="minor">
            <a:schemeClr val="dk1"/>
          </a:fontRef>
        </p:style>
      </p:pic>
      <p:sp>
        <p:nvSpPr>
          <p:cNvPr id="6" name="Rectangle 5"/>
          <p:cNvSpPr/>
          <p:nvPr/>
        </p:nvSpPr>
        <p:spPr>
          <a:xfrm>
            <a:off x="2697738" y="5181600"/>
            <a:ext cx="6084570" cy="738664"/>
          </a:xfrm>
          <a:prstGeom prst="rect">
            <a:avLst/>
          </a:prstGeom>
        </p:spPr>
        <p:txBody>
          <a:bodyPr wrap="square">
            <a:spAutoFit/>
          </a:bodyPr>
          <a:lstStyle/>
          <a:p>
            <a:pPr algn="r"/>
            <a:r>
              <a:rPr lang="en-US" sz="1400" i="1" dirty="0"/>
              <a:t>Section from an interview with </a:t>
            </a:r>
            <a:r>
              <a:rPr lang="en-US" sz="1400" i="1" dirty="0" err="1"/>
              <a:t>Dr</a:t>
            </a:r>
            <a:r>
              <a:rPr lang="en-US" sz="1400" i="1" dirty="0"/>
              <a:t> </a:t>
            </a:r>
            <a:r>
              <a:rPr lang="en-US" sz="1400" i="1" dirty="0" err="1"/>
              <a:t>Guenael</a:t>
            </a:r>
            <a:r>
              <a:rPr lang="en-US" sz="1400" i="1" dirty="0"/>
              <a:t> </a:t>
            </a:r>
            <a:r>
              <a:rPr lang="en-US" sz="1400" i="1" dirty="0" err="1"/>
              <a:t>Rodier</a:t>
            </a:r>
            <a:r>
              <a:rPr lang="en-US" sz="1400" i="1" dirty="0"/>
              <a:t>, Director</a:t>
            </a:r>
          </a:p>
          <a:p>
            <a:pPr algn="r"/>
            <a:r>
              <a:rPr lang="en-US" sz="1400" i="1" dirty="0"/>
              <a:t>Country Health Emergency Preparedness &amp; IHR (CPI), WHO</a:t>
            </a:r>
          </a:p>
          <a:p>
            <a:pPr algn="r"/>
            <a:r>
              <a:rPr lang="en-US" sz="1400" i="1" dirty="0"/>
              <a:t>Full interview available at </a:t>
            </a:r>
            <a:r>
              <a:rPr lang="en-US" sz="1400" i="1" dirty="0">
                <a:hlinkClick r:id="rId5"/>
              </a:rPr>
              <a:t>https://youtu.be/o6AcQFjsoMc?t=6m10s</a:t>
            </a:r>
            <a:r>
              <a:rPr lang="en-US" sz="1400" i="1" dirty="0"/>
              <a:t> </a:t>
            </a:r>
          </a:p>
        </p:txBody>
      </p:sp>
      <p:sp>
        <p:nvSpPr>
          <p:cNvPr id="8" name="Rectangle 7"/>
          <p:cNvSpPr/>
          <p:nvPr/>
        </p:nvSpPr>
        <p:spPr>
          <a:xfrm>
            <a:off x="269366" y="4904531"/>
            <a:ext cx="2502095" cy="369332"/>
          </a:xfrm>
          <a:prstGeom prst="rect">
            <a:avLst/>
          </a:prstGeom>
        </p:spPr>
        <p:txBody>
          <a:bodyPr wrap="none">
            <a:spAutoFit/>
          </a:bodyPr>
          <a:lstStyle/>
          <a:p>
            <a:r>
              <a:rPr lang="en-US" dirty="0" err="1"/>
              <a:t>Dr</a:t>
            </a:r>
            <a:r>
              <a:rPr lang="en-US" dirty="0"/>
              <a:t> </a:t>
            </a:r>
            <a:r>
              <a:rPr lang="en-US" dirty="0" err="1"/>
              <a:t>Guenael</a:t>
            </a:r>
            <a:r>
              <a:rPr lang="en-US" dirty="0"/>
              <a:t> </a:t>
            </a:r>
            <a:r>
              <a:rPr lang="en-US" dirty="0" err="1"/>
              <a:t>Rodier</a:t>
            </a:r>
            <a:r>
              <a:rPr lang="en-US" dirty="0"/>
              <a:t>, WHO</a:t>
            </a:r>
          </a:p>
        </p:txBody>
      </p:sp>
      <p:sp>
        <p:nvSpPr>
          <p:cNvPr id="5" name="Title 4"/>
          <p:cNvSpPr>
            <a:spLocks noGrp="1"/>
          </p:cNvSpPr>
          <p:nvPr>
            <p:ph type="title"/>
          </p:nvPr>
        </p:nvSpPr>
        <p:spPr/>
        <p:txBody>
          <a:bodyPr>
            <a:normAutofit fontScale="90000"/>
          </a:bodyPr>
          <a:lstStyle/>
          <a:p>
            <a:r>
              <a:rPr lang="en-US" dirty="0"/>
              <a:t>5.	Multisectoral response and RRT</a:t>
            </a:r>
          </a:p>
        </p:txBody>
      </p:sp>
      <p:pic>
        <p:nvPicPr>
          <p:cNvPr id="2" name="o6AcQFjsoMc"/>
          <p:cNvPicPr>
            <a:picLocks noRot="1" noChangeAspect="1"/>
          </p:cNvPicPr>
          <p:nvPr>
            <a:videoFile r:link="rId1"/>
          </p:nvPr>
        </p:nvPicPr>
        <p:blipFill>
          <a:blip r:embed="rId6"/>
          <a:stretch>
            <a:fillRect/>
          </a:stretch>
        </p:blipFill>
        <p:spPr>
          <a:xfrm>
            <a:off x="-131233" y="914400"/>
            <a:ext cx="9305713" cy="5234464"/>
          </a:xfrm>
          <a:prstGeom prst="rect">
            <a:avLst/>
          </a:prstGeom>
        </p:spPr>
      </p:pic>
      <p:sp>
        <p:nvSpPr>
          <p:cNvPr id="10" name="Rectangle 9"/>
          <p:cNvSpPr/>
          <p:nvPr/>
        </p:nvSpPr>
        <p:spPr>
          <a:xfrm>
            <a:off x="2057400" y="6148864"/>
            <a:ext cx="7117080" cy="709136"/>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3383280" y="6133624"/>
            <a:ext cx="5715000" cy="646331"/>
          </a:xfrm>
          <a:prstGeom prst="rect">
            <a:avLst/>
          </a:prstGeom>
        </p:spPr>
        <p:txBody>
          <a:bodyPr wrap="square">
            <a:spAutoFit/>
          </a:bodyPr>
          <a:lstStyle/>
          <a:p>
            <a:pPr algn="r"/>
            <a:r>
              <a:rPr lang="en-US" i="1" dirty="0" err="1"/>
              <a:t>Dr</a:t>
            </a:r>
            <a:r>
              <a:rPr lang="en-US" i="1" dirty="0"/>
              <a:t> </a:t>
            </a:r>
            <a:r>
              <a:rPr lang="en-US" i="1" dirty="0" err="1"/>
              <a:t>Guenael</a:t>
            </a:r>
            <a:r>
              <a:rPr lang="en-US" i="1" dirty="0"/>
              <a:t> </a:t>
            </a:r>
            <a:r>
              <a:rPr lang="en-US" i="1" dirty="0" err="1"/>
              <a:t>Rodier</a:t>
            </a:r>
            <a:r>
              <a:rPr lang="en-US" i="1" dirty="0"/>
              <a:t>, Director</a:t>
            </a:r>
          </a:p>
          <a:p>
            <a:pPr algn="r"/>
            <a:r>
              <a:rPr lang="en-US" i="1" dirty="0"/>
              <a:t>Country Health Emergency Preparedness &amp; IHR (CPI), WHO</a:t>
            </a:r>
          </a:p>
        </p:txBody>
      </p:sp>
    </p:spTree>
    <p:extLst>
      <p:ext uri="{BB962C8B-B14F-4D97-AF65-F5344CB8AC3E}">
        <p14:creationId xmlns:p14="http://schemas.microsoft.com/office/powerpoint/2010/main" val="25618537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val 10"/>
          <p:cNvSpPr/>
          <p:nvPr/>
        </p:nvSpPr>
        <p:spPr>
          <a:xfrm>
            <a:off x="246888" y="152400"/>
            <a:ext cx="533400" cy="508000"/>
          </a:xfrm>
          <a:prstGeom prst="ellipse">
            <a:avLst/>
          </a:prstGeom>
          <a:solidFill>
            <a:schemeClr val="tx2">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ubtitle 3"/>
          <p:cNvSpPr>
            <a:spLocks noGrp="1"/>
          </p:cNvSpPr>
          <p:nvPr>
            <p:ph type="subTitle" idx="13"/>
          </p:nvPr>
        </p:nvSpPr>
        <p:spPr/>
        <p:txBody>
          <a:bodyPr/>
          <a:lstStyle/>
          <a:p>
            <a:r>
              <a:rPr lang="en-US" noProof="0" dirty="0"/>
              <a:t>How to define One Health? </a:t>
            </a:r>
          </a:p>
        </p:txBody>
      </p:sp>
      <p:sp>
        <p:nvSpPr>
          <p:cNvPr id="2" name="Title 1"/>
          <p:cNvSpPr>
            <a:spLocks noGrp="1"/>
          </p:cNvSpPr>
          <p:nvPr>
            <p:ph type="title"/>
          </p:nvPr>
        </p:nvSpPr>
        <p:spPr/>
        <p:txBody>
          <a:bodyPr>
            <a:normAutofit fontScale="90000"/>
          </a:bodyPr>
          <a:lstStyle/>
          <a:p>
            <a:r>
              <a:rPr lang="en-US" dirty="0"/>
              <a:t>1.	Definitions and history</a:t>
            </a:r>
          </a:p>
        </p:txBody>
      </p:sp>
      <p:sp>
        <p:nvSpPr>
          <p:cNvPr id="6" name="Rectangle 5"/>
          <p:cNvSpPr/>
          <p:nvPr/>
        </p:nvSpPr>
        <p:spPr>
          <a:xfrm>
            <a:off x="2286000" y="1905000"/>
            <a:ext cx="6172200" cy="3539430"/>
          </a:xfrm>
          <a:prstGeom prst="rect">
            <a:avLst/>
          </a:pr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dk1"/>
          </a:lnRef>
          <a:fillRef idx="1">
            <a:schemeClr val="lt1"/>
          </a:fillRef>
          <a:effectRef idx="0">
            <a:schemeClr val="dk1"/>
          </a:effectRef>
          <a:fontRef idx="minor">
            <a:schemeClr val="dk1"/>
          </a:fontRef>
        </p:style>
        <p:txBody>
          <a:bodyPr wrap="square">
            <a:spAutoFit/>
          </a:bodyPr>
          <a:lstStyle/>
          <a:p>
            <a:pPr algn="just">
              <a:spcBef>
                <a:spcPct val="20000"/>
              </a:spcBef>
            </a:pPr>
            <a:r>
              <a:rPr lang="en-US" sz="2800" dirty="0">
                <a:solidFill>
                  <a:schemeClr val="tx1"/>
                </a:solidFill>
              </a:rPr>
              <a:t>In the context of the RRT, a One Health approach means </a:t>
            </a:r>
            <a:r>
              <a:rPr lang="en-US" sz="2800" b="1" dirty="0">
                <a:solidFill>
                  <a:srgbClr val="0070C0"/>
                </a:solidFill>
              </a:rPr>
              <a:t>including human, animal, and environmental health sectors and all relevant partners</a:t>
            </a:r>
            <a:r>
              <a:rPr lang="en-US" sz="2800" dirty="0">
                <a:solidFill>
                  <a:schemeClr val="tx1"/>
                </a:solidFill>
              </a:rPr>
              <a:t>, their national information, expertise, perspectives, and experience necessary </a:t>
            </a:r>
            <a:r>
              <a:rPr lang="en-US" sz="2800" b="1" dirty="0">
                <a:solidFill>
                  <a:srgbClr val="0070C0"/>
                </a:solidFill>
              </a:rPr>
              <a:t>to respond </a:t>
            </a:r>
            <a:r>
              <a:rPr lang="en-US" sz="2800" dirty="0">
                <a:solidFill>
                  <a:schemeClr val="tx1"/>
                </a:solidFill>
              </a:rPr>
              <a:t>to a common public health threat.</a:t>
            </a:r>
          </a:p>
        </p:txBody>
      </p:sp>
      <p:pic>
        <p:nvPicPr>
          <p:cNvPr id="3074" name="Picture 2" descr="C:\Users\HEILMA~1\AppData\Local\Temp\exclamation-in-a-circle-sketch.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147" y="2514600"/>
            <a:ext cx="1540859" cy="15408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7375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246888" y="142640"/>
            <a:ext cx="533400" cy="508000"/>
          </a:xfrm>
          <a:prstGeom prst="ellipse">
            <a:avLst/>
          </a:prstGeom>
          <a:solidFill>
            <a:schemeClr val="accent6">
              <a:lumMod val="60000"/>
              <a:lumOff val="4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ubtitle 3"/>
          <p:cNvSpPr>
            <a:spLocks noGrp="1"/>
          </p:cNvSpPr>
          <p:nvPr>
            <p:ph type="subTitle" idx="13"/>
          </p:nvPr>
        </p:nvSpPr>
        <p:spPr/>
        <p:txBody>
          <a:bodyPr/>
          <a:lstStyle/>
          <a:p>
            <a:r>
              <a:rPr lang="en-US" noProof="0" dirty="0"/>
              <a:t>Multisectoral response capacity is needed during: </a:t>
            </a:r>
          </a:p>
        </p:txBody>
      </p:sp>
      <p:sp>
        <p:nvSpPr>
          <p:cNvPr id="2" name="Title 1"/>
          <p:cNvSpPr>
            <a:spLocks noGrp="1"/>
          </p:cNvSpPr>
          <p:nvPr>
            <p:ph type="title"/>
          </p:nvPr>
        </p:nvSpPr>
        <p:spPr/>
        <p:txBody>
          <a:bodyPr>
            <a:noAutofit/>
          </a:bodyPr>
          <a:lstStyle/>
          <a:p>
            <a:r>
              <a:rPr lang="en-US" sz="2900" dirty="0"/>
              <a:t>5.	Multisectoral response and RRT</a:t>
            </a:r>
            <a:endParaRPr lang="en-US" sz="2900" noProof="0" dirty="0"/>
          </a:p>
        </p:txBody>
      </p:sp>
      <p:pic>
        <p:nvPicPr>
          <p:cNvPr id="1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3800" y="1359876"/>
            <a:ext cx="4933950" cy="4505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8167877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246888" y="142640"/>
            <a:ext cx="533400" cy="508000"/>
          </a:xfrm>
          <a:prstGeom prst="ellipse">
            <a:avLst/>
          </a:prstGeom>
          <a:solidFill>
            <a:schemeClr val="accent6">
              <a:lumMod val="60000"/>
              <a:lumOff val="4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ubtitle 3"/>
          <p:cNvSpPr>
            <a:spLocks noGrp="1"/>
          </p:cNvSpPr>
          <p:nvPr>
            <p:ph type="subTitle" idx="13"/>
          </p:nvPr>
        </p:nvSpPr>
        <p:spPr/>
        <p:txBody>
          <a:bodyPr/>
          <a:lstStyle/>
          <a:p>
            <a:r>
              <a:rPr lang="en-US" noProof="0" dirty="0"/>
              <a:t>… as well as in peace time:</a:t>
            </a:r>
          </a:p>
        </p:txBody>
      </p:sp>
      <p:sp>
        <p:nvSpPr>
          <p:cNvPr id="2" name="Title 1"/>
          <p:cNvSpPr>
            <a:spLocks noGrp="1"/>
          </p:cNvSpPr>
          <p:nvPr>
            <p:ph type="title"/>
          </p:nvPr>
        </p:nvSpPr>
        <p:spPr/>
        <p:txBody>
          <a:bodyPr>
            <a:noAutofit/>
          </a:bodyPr>
          <a:lstStyle/>
          <a:p>
            <a:r>
              <a:rPr lang="en-US" sz="2900" dirty="0"/>
              <a:t>5.	Multisectoral response and RRT</a:t>
            </a:r>
            <a:endParaRPr lang="en-US" sz="2900" noProof="0" dirty="0"/>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7688" y="1371600"/>
            <a:ext cx="8048625" cy="4410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5939887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Oval 7"/>
          <p:cNvSpPr/>
          <p:nvPr/>
        </p:nvSpPr>
        <p:spPr>
          <a:xfrm>
            <a:off x="246888" y="142640"/>
            <a:ext cx="533400" cy="508000"/>
          </a:xfrm>
          <a:prstGeom prst="ellipse">
            <a:avLst/>
          </a:prstGeom>
          <a:solidFill>
            <a:schemeClr val="accent6">
              <a:lumMod val="60000"/>
              <a:lumOff val="4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Autofit/>
          </a:bodyPr>
          <a:lstStyle/>
          <a:p>
            <a:r>
              <a:rPr lang="en-US" sz="2900" dirty="0"/>
              <a:t>5.	Multisectoral response and RRT</a:t>
            </a:r>
            <a:endParaRPr lang="en-US" sz="2900" noProof="0" dirty="0"/>
          </a:p>
        </p:txBody>
      </p:sp>
      <p:sp>
        <p:nvSpPr>
          <p:cNvPr id="5" name="Rectangle 4"/>
          <p:cNvSpPr/>
          <p:nvPr/>
        </p:nvSpPr>
        <p:spPr>
          <a:xfrm>
            <a:off x="483108" y="3200400"/>
            <a:ext cx="5993892" cy="3816429"/>
          </a:xfrm>
          <a:prstGeom prst="rect">
            <a:avLst/>
          </a:prstGeom>
        </p:spPr>
        <p:txBody>
          <a:bodyPr wrap="square">
            <a:spAutoFit/>
          </a:bodyPr>
          <a:lstStyle/>
          <a:p>
            <a:pPr marL="285750" indent="-285750" algn="just">
              <a:buFont typeface="Arial" panose="020B0604020202020204" pitchFamily="34" charset="0"/>
              <a:buChar char="•"/>
            </a:pPr>
            <a:endParaRPr lang="en-US" sz="2200" dirty="0"/>
          </a:p>
          <a:p>
            <a:pPr marL="285750" indent="-285750" algn="just">
              <a:buFont typeface="Arial" panose="020B0604020202020204" pitchFamily="34" charset="0"/>
              <a:buChar char="•"/>
            </a:pPr>
            <a:r>
              <a:rPr lang="en-US" sz="2200" dirty="0"/>
              <a:t>Even having e.g. a selected list or platform (e.g. roster) of potential RRT members </a:t>
            </a:r>
            <a:r>
              <a:rPr lang="en-US" sz="2200" b="1" dirty="0"/>
              <a:t>before an outbreak </a:t>
            </a:r>
            <a:r>
              <a:rPr lang="en-US" sz="2200" dirty="0"/>
              <a:t>is critical for timely deployment and response</a:t>
            </a:r>
          </a:p>
          <a:p>
            <a:pPr marL="285750" indent="-285750" algn="just">
              <a:buFont typeface="Arial" panose="020B0604020202020204" pitchFamily="34" charset="0"/>
              <a:buChar char="•"/>
            </a:pPr>
            <a:endParaRPr lang="en-US" sz="2200" dirty="0"/>
          </a:p>
          <a:p>
            <a:pPr marL="285750" indent="-285750" algn="just">
              <a:buFont typeface="Arial" panose="020B0604020202020204" pitchFamily="34" charset="0"/>
              <a:buChar char="•"/>
            </a:pPr>
            <a:endParaRPr lang="en-US" sz="2200" dirty="0"/>
          </a:p>
          <a:p>
            <a:pPr marL="285750" indent="-285750" algn="just">
              <a:buFont typeface="Arial" panose="020B0604020202020204" pitchFamily="34" charset="0"/>
              <a:buChar char="•"/>
            </a:pPr>
            <a:endParaRPr lang="en-US" sz="2200" dirty="0"/>
          </a:p>
          <a:p>
            <a:pPr algn="just"/>
            <a:endParaRPr lang="en-US" sz="2200" dirty="0"/>
          </a:p>
          <a:p>
            <a:pPr marL="285750" indent="-285750" algn="just">
              <a:buFont typeface="Arial" panose="020B0604020202020204" pitchFamily="34" charset="0"/>
              <a:buChar char="•"/>
            </a:pPr>
            <a:endParaRPr lang="en-US" sz="2200" dirty="0"/>
          </a:p>
          <a:p>
            <a:pPr marL="285750" indent="-285750" algn="just">
              <a:buFont typeface="Arial" panose="020B0604020202020204" pitchFamily="34" charset="0"/>
              <a:buChar char="•"/>
            </a:pPr>
            <a:endParaRPr lang="en-US" sz="2200" dirty="0"/>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39000" y="3467539"/>
            <a:ext cx="1402080" cy="1603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483108" y="1676400"/>
            <a:ext cx="8005572" cy="1446550"/>
          </a:xfrm>
          <a:prstGeom prst="rect">
            <a:avLst/>
          </a:prstGeom>
        </p:spPr>
        <p:txBody>
          <a:bodyPr wrap="square">
            <a:spAutoFit/>
          </a:bodyPr>
          <a:lstStyle/>
          <a:p>
            <a:pPr marL="285750" indent="-285750" algn="just">
              <a:buFont typeface="Arial" panose="020B0604020202020204" pitchFamily="34" charset="0"/>
              <a:buChar char="•"/>
            </a:pPr>
            <a:r>
              <a:rPr lang="en-US" sz="2200" dirty="0"/>
              <a:t>While collaboration across sectors sometimes occurs </a:t>
            </a:r>
            <a:r>
              <a:rPr lang="en-US" sz="2200" b="1" dirty="0"/>
              <a:t>ad hoc </a:t>
            </a:r>
            <a:r>
              <a:rPr lang="en-US" sz="2200" dirty="0"/>
              <a:t>during outbreaks, a functional mechanism (e.g. multisectoral committee or task force) established prior to an emergency is vital for a timely and effective response</a:t>
            </a:r>
          </a:p>
        </p:txBody>
      </p:sp>
      <p:sp>
        <p:nvSpPr>
          <p:cNvPr id="9" name="Subtitle 3"/>
          <p:cNvSpPr>
            <a:spLocks noGrp="1"/>
          </p:cNvSpPr>
          <p:nvPr>
            <p:ph type="subTitle" idx="13"/>
          </p:nvPr>
        </p:nvSpPr>
        <p:spPr>
          <a:xfrm>
            <a:off x="609600" y="762000"/>
            <a:ext cx="8153400" cy="457200"/>
          </a:xfrm>
        </p:spPr>
        <p:txBody>
          <a:bodyPr/>
          <a:lstStyle/>
          <a:p>
            <a:pPr algn="just"/>
            <a:r>
              <a:rPr lang="en-US" sz="2400" dirty="0"/>
              <a:t>Collaboration is difficult to establish in the urgency of a crisis</a:t>
            </a:r>
          </a:p>
        </p:txBody>
      </p:sp>
    </p:spTree>
    <p:extLst>
      <p:ext uri="{BB962C8B-B14F-4D97-AF65-F5344CB8AC3E}">
        <p14:creationId xmlns:p14="http://schemas.microsoft.com/office/powerpoint/2010/main" val="72105336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3972748925"/>
              </p:ext>
            </p:extLst>
          </p:nvPr>
        </p:nvGraphicFramePr>
        <p:xfrm>
          <a:off x="-452283" y="4213086"/>
          <a:ext cx="9601199" cy="2286000"/>
        </p:xfrm>
        <a:graphic>
          <a:graphicData uri="http://schemas.openxmlformats.org/drawingml/2006/table">
            <a:tbl>
              <a:tblPr firstRow="1" bandRow="1">
                <a:tableStyleId>{2D5ABB26-0587-4C30-8999-92F81FD0307C}</a:tableStyleId>
              </a:tblPr>
              <a:tblGrid>
                <a:gridCol w="4635062">
                  <a:extLst>
                    <a:ext uri="{9D8B030D-6E8A-4147-A177-3AD203B41FA5}">
                      <a16:colId xmlns:a16="http://schemas.microsoft.com/office/drawing/2014/main" val="20000"/>
                    </a:ext>
                  </a:extLst>
                </a:gridCol>
                <a:gridCol w="394138">
                  <a:extLst>
                    <a:ext uri="{9D8B030D-6E8A-4147-A177-3AD203B41FA5}">
                      <a16:colId xmlns:a16="http://schemas.microsoft.com/office/drawing/2014/main" val="20001"/>
                    </a:ext>
                  </a:extLst>
                </a:gridCol>
                <a:gridCol w="4571999">
                  <a:extLst>
                    <a:ext uri="{9D8B030D-6E8A-4147-A177-3AD203B41FA5}">
                      <a16:colId xmlns:a16="http://schemas.microsoft.com/office/drawing/2014/main" val="20002"/>
                    </a:ext>
                  </a:extLst>
                </a:gridCol>
              </a:tblGrid>
              <a:tr h="2066318">
                <a:tc>
                  <a:txBody>
                    <a:bodyPr/>
                    <a:lstStyle/>
                    <a:p>
                      <a:pPr lvl="1" algn="ctr"/>
                      <a:r>
                        <a:rPr lang="en-US" sz="1600" dirty="0"/>
                        <a:t>Clinicians</a:t>
                      </a:r>
                    </a:p>
                    <a:p>
                      <a:pPr lvl="1" algn="ctr"/>
                      <a:r>
                        <a:rPr lang="en-US" sz="1600" dirty="0"/>
                        <a:t>Veterinarians</a:t>
                      </a:r>
                    </a:p>
                    <a:p>
                      <a:pPr lvl="1" algn="ctr"/>
                      <a:r>
                        <a:rPr lang="en-US" sz="1600" dirty="0"/>
                        <a:t>Disinfection specialists</a:t>
                      </a:r>
                    </a:p>
                    <a:p>
                      <a:pPr lvl="1" algn="ctr"/>
                      <a:r>
                        <a:rPr lang="en-US" sz="1600" dirty="0"/>
                        <a:t>Environmental health specialists</a:t>
                      </a:r>
                    </a:p>
                    <a:p>
                      <a:pPr lvl="1" algn="ctr"/>
                      <a:r>
                        <a:rPr lang="en-US" sz="1600" dirty="0"/>
                        <a:t>Infection prevention and control experts</a:t>
                      </a:r>
                    </a:p>
                    <a:p>
                      <a:pPr lvl="1" algn="ctr"/>
                      <a:r>
                        <a:rPr lang="en-US" sz="1600" dirty="0"/>
                        <a:t>Logisticians (headquarters or field-based)</a:t>
                      </a:r>
                    </a:p>
                    <a:p>
                      <a:pPr marL="457200" marR="0" lvl="1" indent="0" algn="ctr" defTabSz="914400" rtl="0" eaLnBrk="1" fontAlgn="auto" latinLnBrk="0" hangingPunct="1">
                        <a:lnSpc>
                          <a:spcPct val="100000"/>
                        </a:lnSpc>
                        <a:spcBef>
                          <a:spcPts val="0"/>
                        </a:spcBef>
                        <a:spcAft>
                          <a:spcPts val="0"/>
                        </a:spcAft>
                        <a:buClrTx/>
                        <a:buSzTx/>
                        <a:buFontTx/>
                        <a:buNone/>
                        <a:tabLst/>
                        <a:defRPr/>
                      </a:pPr>
                      <a:r>
                        <a:rPr lang="en-US" sz="1600" dirty="0"/>
                        <a:t>And many more…</a:t>
                      </a:r>
                    </a:p>
                    <a:p>
                      <a:pPr lvl="1" algn="ctr"/>
                      <a:endParaRPr lang="en-US" sz="1400" dirty="0"/>
                    </a:p>
                    <a:p>
                      <a:pPr algn="ctr"/>
                      <a:endParaRPr lang="en-US" dirty="0"/>
                    </a:p>
                  </a:txBody>
                  <a:tcPr/>
                </a:tc>
                <a:tc>
                  <a:txBody>
                    <a:bodyPr/>
                    <a:lstStyle/>
                    <a:p>
                      <a:pPr algn="ctr"/>
                      <a:endParaRPr lang="en-US" dirty="0"/>
                    </a:p>
                  </a:txBody>
                  <a:tcPr/>
                </a:tc>
                <a:tc>
                  <a:txBody>
                    <a:bodyPr/>
                    <a:lstStyle/>
                    <a:p>
                      <a:pPr lvl="1" algn="ctr"/>
                      <a:r>
                        <a:rPr lang="en-US" sz="1600" dirty="0"/>
                        <a:t>Epidemiologists</a:t>
                      </a:r>
                    </a:p>
                    <a:p>
                      <a:pPr lvl="1" algn="ctr"/>
                      <a:r>
                        <a:rPr lang="en-US" sz="1600" dirty="0"/>
                        <a:t>Nutrition specialists</a:t>
                      </a:r>
                    </a:p>
                    <a:p>
                      <a:pPr marL="457200" marR="0" lvl="1" indent="0" algn="ctr" defTabSz="914400" rtl="0" eaLnBrk="1" fontAlgn="auto" latinLnBrk="0" hangingPunct="1">
                        <a:lnSpc>
                          <a:spcPct val="100000"/>
                        </a:lnSpc>
                        <a:spcBef>
                          <a:spcPts val="0"/>
                        </a:spcBef>
                        <a:spcAft>
                          <a:spcPts val="0"/>
                        </a:spcAft>
                        <a:buClrTx/>
                        <a:buSzTx/>
                        <a:buFontTx/>
                        <a:buNone/>
                        <a:tabLst/>
                        <a:defRPr/>
                      </a:pPr>
                      <a:r>
                        <a:rPr lang="en-US" sz="1600" dirty="0"/>
                        <a:t>Vector control experts</a:t>
                      </a:r>
                    </a:p>
                    <a:p>
                      <a:pPr lvl="1" algn="ctr"/>
                      <a:r>
                        <a:rPr lang="en-US" sz="1600" kern="1200" dirty="0">
                          <a:solidFill>
                            <a:schemeClr val="tx1"/>
                          </a:solidFill>
                          <a:latin typeface="+mn-lt"/>
                          <a:ea typeface="+mn-ea"/>
                          <a:cs typeface="+mn-cs"/>
                        </a:rPr>
                        <a:t>Psychosocial support experts</a:t>
                      </a:r>
                    </a:p>
                    <a:p>
                      <a:pPr lvl="1" algn="ctr"/>
                      <a:r>
                        <a:rPr lang="en-US" sz="1600" kern="1200" dirty="0">
                          <a:solidFill>
                            <a:schemeClr val="tx1"/>
                          </a:solidFill>
                          <a:latin typeface="+mn-lt"/>
                          <a:ea typeface="+mn-ea"/>
                          <a:cs typeface="+mn-cs"/>
                        </a:rPr>
                        <a:t>Water, sanitation and hygiene (WASH) experts </a:t>
                      </a:r>
                    </a:p>
                    <a:p>
                      <a:pPr lvl="1" algn="ctr"/>
                      <a:r>
                        <a:rPr lang="en-US" sz="1600" kern="1200" dirty="0">
                          <a:solidFill>
                            <a:schemeClr val="tx1"/>
                          </a:solidFill>
                          <a:latin typeface="+mn-lt"/>
                          <a:ea typeface="+mn-ea"/>
                          <a:cs typeface="+mn-cs"/>
                        </a:rPr>
                        <a:t>Communication specialists</a:t>
                      </a:r>
                    </a:p>
                    <a:p>
                      <a:pPr lvl="1" algn="ctr"/>
                      <a:r>
                        <a:rPr lang="en-US" sz="1600" kern="1200" dirty="0">
                          <a:solidFill>
                            <a:schemeClr val="tx1"/>
                          </a:solidFill>
                          <a:latin typeface="+mn-lt"/>
                          <a:ea typeface="+mn-ea"/>
                          <a:cs typeface="+mn-cs"/>
                        </a:rPr>
                        <a:t>And many more…</a:t>
                      </a:r>
                    </a:p>
                    <a:p>
                      <a:pPr algn="ctr"/>
                      <a:endParaRPr lang="en-US" dirty="0"/>
                    </a:p>
                  </a:txBody>
                  <a:tcPr/>
                </a:tc>
                <a:extLst>
                  <a:ext uri="{0D108BD9-81ED-4DB2-BD59-A6C34878D82A}">
                    <a16:rowId xmlns:a16="http://schemas.microsoft.com/office/drawing/2014/main" val="10000"/>
                  </a:ext>
                </a:extLst>
              </a:tr>
            </a:tbl>
          </a:graphicData>
        </a:graphic>
      </p:graphicFrame>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43516" y="4591665"/>
            <a:ext cx="989360" cy="1131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descr="C:\Users\HEILMA~1\AppData\Local\Temp\exclamation-in-a-circle-sketch.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0894" y="1721578"/>
            <a:ext cx="1083659" cy="1083659"/>
          </a:xfrm>
          <a:prstGeom prst="rect">
            <a:avLst/>
          </a:prstGeom>
          <a:noFill/>
          <a:extLst>
            <a:ext uri="{909E8E84-426E-40DD-AFC4-6F175D3DCCD1}">
              <a14:hiddenFill xmlns:a14="http://schemas.microsoft.com/office/drawing/2010/main">
                <a:solidFill>
                  <a:srgbClr val="FFFFFF"/>
                </a:solidFill>
              </a14:hiddenFill>
            </a:ext>
          </a:extLst>
        </p:spPr>
      </p:pic>
      <p:sp>
        <p:nvSpPr>
          <p:cNvPr id="8" name="Oval 7"/>
          <p:cNvSpPr/>
          <p:nvPr/>
        </p:nvSpPr>
        <p:spPr>
          <a:xfrm>
            <a:off x="246888" y="142640"/>
            <a:ext cx="533400" cy="508000"/>
          </a:xfrm>
          <a:prstGeom prst="ellipse">
            <a:avLst/>
          </a:prstGeom>
          <a:solidFill>
            <a:schemeClr val="accent6">
              <a:lumMod val="60000"/>
              <a:lumOff val="4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p:cNvSpPr>
            <a:spLocks noGrp="1"/>
          </p:cNvSpPr>
          <p:nvPr>
            <p:ph type="title"/>
          </p:nvPr>
        </p:nvSpPr>
        <p:spPr>
          <a:xfrm>
            <a:off x="322385" y="119284"/>
            <a:ext cx="8229600" cy="471528"/>
          </a:xfrm>
        </p:spPr>
        <p:txBody>
          <a:bodyPr>
            <a:noAutofit/>
          </a:bodyPr>
          <a:lstStyle/>
          <a:p>
            <a:r>
              <a:rPr lang="en-US" sz="2900" dirty="0"/>
              <a:t>5.	Multisectoral response and RRT</a:t>
            </a:r>
            <a:endParaRPr lang="en-US" sz="2900" noProof="0" dirty="0"/>
          </a:p>
        </p:txBody>
      </p:sp>
      <p:sp>
        <p:nvSpPr>
          <p:cNvPr id="2" name="Rectangle 1"/>
          <p:cNvSpPr/>
          <p:nvPr/>
        </p:nvSpPr>
        <p:spPr>
          <a:xfrm>
            <a:off x="409382" y="3352800"/>
            <a:ext cx="8458200" cy="707886"/>
          </a:xfrm>
          <a:prstGeom prst="rect">
            <a:avLst/>
          </a:prstGeom>
        </p:spPr>
        <p:txBody>
          <a:bodyPr wrap="square">
            <a:spAutoFit/>
          </a:bodyPr>
          <a:lstStyle/>
          <a:p>
            <a:r>
              <a:rPr lang="en-US" sz="2200" b="1" dirty="0"/>
              <a:t>For the RRT, relevant professions may include, but are not limited to:</a:t>
            </a:r>
          </a:p>
          <a:p>
            <a:endParaRPr lang="en-US" b="1" dirty="0"/>
          </a:p>
        </p:txBody>
      </p:sp>
      <p:sp>
        <p:nvSpPr>
          <p:cNvPr id="11" name="Rectangle 10"/>
          <p:cNvSpPr/>
          <p:nvPr/>
        </p:nvSpPr>
        <p:spPr>
          <a:xfrm>
            <a:off x="381000" y="1447799"/>
            <a:ext cx="6477000" cy="1631216"/>
          </a:xfrm>
          <a:prstGeom prst="rect">
            <a:avLst/>
          </a:pr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dk1"/>
          </a:lnRef>
          <a:fillRef idx="1">
            <a:schemeClr val="lt1"/>
          </a:fillRef>
          <a:effectRef idx="0">
            <a:schemeClr val="dk1"/>
          </a:effectRef>
          <a:fontRef idx="minor">
            <a:schemeClr val="dk1"/>
          </a:fontRef>
        </p:style>
        <p:txBody>
          <a:bodyPr wrap="square">
            <a:spAutoFit/>
          </a:bodyPr>
          <a:lstStyle/>
          <a:p>
            <a:pPr algn="just"/>
            <a:r>
              <a:rPr lang="en-US" sz="2000" dirty="0"/>
              <a:t>Taking a One Health approach </a:t>
            </a:r>
            <a:r>
              <a:rPr lang="en-US" sz="2000" b="1" dirty="0"/>
              <a:t>does not mean </a:t>
            </a:r>
            <a:r>
              <a:rPr lang="en-US" sz="2000" dirty="0"/>
              <a:t>to always deploy RRT members from all sectors. This would often be unnecessary and costly. Instead, the context of the outbreak and the needs of the response should be carefully considered when identifying  appropriate team members.</a:t>
            </a:r>
          </a:p>
        </p:txBody>
      </p:sp>
      <p:sp>
        <p:nvSpPr>
          <p:cNvPr id="12" name="Subtitle 3"/>
          <p:cNvSpPr>
            <a:spLocks noGrp="1"/>
          </p:cNvSpPr>
          <p:nvPr>
            <p:ph type="subTitle" idx="13"/>
          </p:nvPr>
        </p:nvSpPr>
        <p:spPr>
          <a:xfrm>
            <a:off x="609600" y="762000"/>
            <a:ext cx="8153400" cy="457200"/>
          </a:xfrm>
        </p:spPr>
        <p:txBody>
          <a:bodyPr/>
          <a:lstStyle/>
          <a:p>
            <a:pPr algn="just"/>
            <a:r>
              <a:rPr lang="en-US" sz="2400" dirty="0"/>
              <a:t>Who to include?</a:t>
            </a:r>
          </a:p>
        </p:txBody>
      </p:sp>
    </p:spTree>
    <p:extLst>
      <p:ext uri="{BB962C8B-B14F-4D97-AF65-F5344CB8AC3E}">
        <p14:creationId xmlns:p14="http://schemas.microsoft.com/office/powerpoint/2010/main" val="3125129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22385" y="1524000"/>
            <a:ext cx="6078415" cy="4114800"/>
          </a:xfrm>
        </p:spPr>
        <p:txBody>
          <a:bodyPr>
            <a:normAutofit lnSpcReduction="10000"/>
          </a:bodyPr>
          <a:lstStyle/>
          <a:p>
            <a:pPr marL="0" indent="0" algn="just">
              <a:buNone/>
            </a:pPr>
            <a:r>
              <a:rPr lang="en-US" sz="2800" b="1" i="1" dirty="0"/>
              <a:t>Cross-training</a:t>
            </a:r>
            <a:r>
              <a:rPr lang="en-US" sz="2800" i="1" dirty="0"/>
              <a:t> RRT members in multiple roles allows for a more cohesive response as RRT members can </a:t>
            </a:r>
            <a:r>
              <a:rPr lang="en-US" sz="2800" b="1" i="1" dirty="0"/>
              <a:t>better communicate and understand</a:t>
            </a:r>
            <a:r>
              <a:rPr lang="en-US" sz="2800" i="1" dirty="0"/>
              <a:t> the activities, challenges, and needs of their colleagues from </a:t>
            </a:r>
            <a:r>
              <a:rPr lang="en-US" sz="2800" b="1" i="1" dirty="0"/>
              <a:t>other sectors</a:t>
            </a:r>
            <a:r>
              <a:rPr lang="en-US" sz="2800" i="1" dirty="0"/>
              <a:t>. </a:t>
            </a:r>
          </a:p>
          <a:p>
            <a:pPr marL="0" indent="0" algn="just">
              <a:buNone/>
            </a:pPr>
            <a:endParaRPr lang="en-US" sz="2800" i="1" dirty="0"/>
          </a:p>
          <a:p>
            <a:pPr marL="0" indent="0" algn="just">
              <a:buNone/>
            </a:pPr>
            <a:r>
              <a:rPr lang="en-US" sz="2800" i="1" dirty="0"/>
              <a:t>Besides, joint training allows for building the </a:t>
            </a:r>
            <a:r>
              <a:rPr lang="en-US" sz="2800" b="1" i="1" dirty="0"/>
              <a:t>trust</a:t>
            </a:r>
            <a:r>
              <a:rPr lang="en-US" sz="2800" i="1" dirty="0"/>
              <a:t> that is crucial for </a:t>
            </a:r>
            <a:r>
              <a:rPr lang="en-US" sz="2800" b="1" i="1" dirty="0"/>
              <a:t>multisectoral collaboration</a:t>
            </a:r>
            <a:r>
              <a:rPr lang="en-US" sz="2800" i="1" dirty="0"/>
              <a:t>.</a:t>
            </a:r>
          </a:p>
        </p:txBody>
      </p:sp>
      <p:sp>
        <p:nvSpPr>
          <p:cNvPr id="4" name="Subtitle 3"/>
          <p:cNvSpPr>
            <a:spLocks noGrp="1"/>
          </p:cNvSpPr>
          <p:nvPr>
            <p:ph type="subTitle" idx="13"/>
          </p:nvPr>
        </p:nvSpPr>
        <p:spPr>
          <a:xfrm>
            <a:off x="609600" y="762000"/>
            <a:ext cx="9372600" cy="457200"/>
          </a:xfrm>
        </p:spPr>
        <p:txBody>
          <a:bodyPr/>
          <a:lstStyle/>
          <a:p>
            <a:r>
              <a:rPr lang="en-US" dirty="0"/>
              <a:t>Cross-Training and its importance for One Health</a:t>
            </a:r>
          </a:p>
        </p:txBody>
      </p:sp>
      <p:sp>
        <p:nvSpPr>
          <p:cNvPr id="6" name="Oval 5"/>
          <p:cNvSpPr/>
          <p:nvPr/>
        </p:nvSpPr>
        <p:spPr>
          <a:xfrm>
            <a:off x="246888" y="152400"/>
            <a:ext cx="533400" cy="508000"/>
          </a:xfrm>
          <a:prstGeom prst="ellipse">
            <a:avLst/>
          </a:prstGeom>
          <a:solidFill>
            <a:srgbClr val="7DF52B"/>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4"/>
          <p:cNvSpPr txBox="1">
            <a:spLocks/>
          </p:cNvSpPr>
          <p:nvPr/>
        </p:nvSpPr>
        <p:spPr>
          <a:xfrm>
            <a:off x="322385" y="119284"/>
            <a:ext cx="8229600" cy="471528"/>
          </a:xfrm>
          <a:prstGeom prst="rect">
            <a:avLst/>
          </a:prstGeom>
        </p:spPr>
        <p:txBody>
          <a:bodyPr vert="horz" lIns="91440" tIns="45720" rIns="91440" bIns="45720" rtlCol="0" anchor="ctr">
            <a:normAutofit fontScale="90000" lnSpcReduction="20000"/>
          </a:bodyPr>
          <a:lstStyle>
            <a:lvl1pPr algn="l" defTabSz="914400" rtl="0" eaLnBrk="1" latinLnBrk="0" hangingPunct="1">
              <a:spcBef>
                <a:spcPct val="0"/>
              </a:spcBef>
              <a:buNone/>
              <a:defRPr sz="3200" kern="1200">
                <a:solidFill>
                  <a:schemeClr val="tx1"/>
                </a:solidFill>
                <a:latin typeface="+mj-lt"/>
                <a:ea typeface="+mj-ea"/>
                <a:cs typeface="+mj-cs"/>
              </a:defRPr>
            </a:lvl1pPr>
          </a:lstStyle>
          <a:p>
            <a:r>
              <a:rPr lang="en-US" dirty="0"/>
              <a:t>	Did you know?</a:t>
            </a:r>
          </a:p>
        </p:txBody>
      </p:sp>
      <p:pic>
        <p:nvPicPr>
          <p:cNvPr id="8" name="Picture 3" descr="C:\Users\HEILMA~1\AppData\Local\Temp\light-bulb.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375" y="196259"/>
            <a:ext cx="384804" cy="384804"/>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HEILMA~1\AppData\Local\Temp\seo-training.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24891" y="1447800"/>
            <a:ext cx="1757793" cy="17577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116433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sp>
        <p:nvSpPr>
          <p:cNvPr id="8" name="Oval 7"/>
          <p:cNvSpPr/>
          <p:nvPr/>
        </p:nvSpPr>
        <p:spPr>
          <a:xfrm>
            <a:off x="246888" y="154215"/>
            <a:ext cx="533400" cy="508000"/>
          </a:xfrm>
          <a:prstGeom prst="ellipse">
            <a:avLst/>
          </a:prstGeom>
          <a:solidFill>
            <a:srgbClr val="7DF52B"/>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ubtitle 6"/>
          <p:cNvSpPr>
            <a:spLocks noGrp="1"/>
          </p:cNvSpPr>
          <p:nvPr>
            <p:ph type="subTitle" idx="13"/>
          </p:nvPr>
        </p:nvSpPr>
        <p:spPr>
          <a:xfrm>
            <a:off x="609600" y="990600"/>
            <a:ext cx="7620000" cy="457200"/>
          </a:xfrm>
        </p:spPr>
        <p:txBody>
          <a:bodyPr/>
          <a:lstStyle/>
          <a:p>
            <a:pPr lvl="0">
              <a:spcBef>
                <a:spcPts val="0"/>
              </a:spcBef>
            </a:pPr>
            <a:r>
              <a:rPr lang="en-US" sz="1800" dirty="0">
                <a:solidFill>
                  <a:prstClr val="black"/>
                </a:solidFill>
              </a:rPr>
              <a:t>What could be elements to improve multisectoral collaboration?</a:t>
            </a:r>
          </a:p>
          <a:p>
            <a:endParaRPr lang="en-US" dirty="0"/>
          </a:p>
        </p:txBody>
      </p:sp>
      <p:sp>
        <p:nvSpPr>
          <p:cNvPr id="4" name="Rectangle 3"/>
          <p:cNvSpPr/>
          <p:nvPr/>
        </p:nvSpPr>
        <p:spPr>
          <a:xfrm>
            <a:off x="537702" y="1752600"/>
            <a:ext cx="8225298" cy="3785652"/>
          </a:xfrm>
          <a:prstGeom prst="rect">
            <a:avLst/>
          </a:prstGeom>
        </p:spPr>
        <p:txBody>
          <a:bodyPr wrap="square">
            <a:spAutoFit/>
          </a:bodyPr>
          <a:lstStyle/>
          <a:p>
            <a:pPr marL="800100" lvl="1" indent="-342900" defTabSz="457200">
              <a:lnSpc>
                <a:spcPct val="200000"/>
              </a:lnSpc>
              <a:buFont typeface="Wingdings" panose="05000000000000000000" pitchFamily="2" charset="2"/>
              <a:buChar char="q"/>
              <a:defRPr/>
            </a:pPr>
            <a:r>
              <a:rPr lang="en-US" sz="2000" dirty="0">
                <a:solidFill>
                  <a:prstClr val="black"/>
                </a:solidFill>
              </a:rPr>
              <a:t>Definition of a chain of command and joint response plan</a:t>
            </a:r>
          </a:p>
          <a:p>
            <a:pPr marL="800100" lvl="1" indent="-342900" defTabSz="457200">
              <a:lnSpc>
                <a:spcPct val="200000"/>
              </a:lnSpc>
              <a:buFont typeface="Wingdings" panose="05000000000000000000" pitchFamily="2" charset="2"/>
              <a:buChar char="q"/>
              <a:defRPr/>
            </a:pPr>
            <a:r>
              <a:rPr lang="fr-FR" sz="2000" dirty="0">
                <a:solidFill>
                  <a:prstClr val="black"/>
                </a:solidFill>
              </a:rPr>
              <a:t>Joint </a:t>
            </a:r>
            <a:r>
              <a:rPr lang="fr-FR" sz="2000" dirty="0" err="1">
                <a:solidFill>
                  <a:prstClr val="black"/>
                </a:solidFill>
              </a:rPr>
              <a:t>laboratory</a:t>
            </a:r>
            <a:r>
              <a:rPr lang="fr-FR" sz="2000" dirty="0">
                <a:solidFill>
                  <a:prstClr val="black"/>
                </a:solidFill>
              </a:rPr>
              <a:t> surveillance</a:t>
            </a:r>
          </a:p>
          <a:p>
            <a:pPr marL="800100" lvl="1" indent="-342900">
              <a:lnSpc>
                <a:spcPct val="200000"/>
              </a:lnSpc>
              <a:buFont typeface="Wingdings" panose="05000000000000000000" pitchFamily="2" charset="2"/>
              <a:buChar char="q"/>
            </a:pPr>
            <a:r>
              <a:rPr lang="en-US" sz="2000" dirty="0"/>
              <a:t>Formal coordination mechanism involving multiple sectors</a:t>
            </a:r>
          </a:p>
          <a:p>
            <a:pPr marL="800100" lvl="1" indent="-342900">
              <a:lnSpc>
                <a:spcPct val="200000"/>
              </a:lnSpc>
              <a:buFont typeface="Wingdings" panose="05000000000000000000" pitchFamily="2" charset="2"/>
              <a:buChar char="q"/>
            </a:pPr>
            <a:r>
              <a:rPr lang="en-US" sz="2000" dirty="0">
                <a:solidFill>
                  <a:prstClr val="black"/>
                </a:solidFill>
              </a:rPr>
              <a:t>Regular </a:t>
            </a:r>
            <a:r>
              <a:rPr lang="fr-FR" sz="2000" dirty="0">
                <a:solidFill>
                  <a:prstClr val="black"/>
                </a:solidFill>
              </a:rPr>
              <a:t>communication and information sharing</a:t>
            </a:r>
          </a:p>
          <a:p>
            <a:pPr marL="800100" lvl="1" indent="-342900">
              <a:lnSpc>
                <a:spcPct val="200000"/>
              </a:lnSpc>
              <a:buFont typeface="Wingdings" panose="05000000000000000000" pitchFamily="2" charset="2"/>
              <a:buChar char="q"/>
            </a:pPr>
            <a:r>
              <a:rPr lang="fr-FR" sz="2000" dirty="0">
                <a:solidFill>
                  <a:prstClr val="black"/>
                </a:solidFill>
              </a:rPr>
              <a:t>Joint communication </a:t>
            </a:r>
            <a:r>
              <a:rPr lang="fr-FR" sz="2000" dirty="0" err="1">
                <a:solidFill>
                  <a:prstClr val="black"/>
                </a:solidFill>
              </a:rPr>
              <a:t>with</a:t>
            </a:r>
            <a:r>
              <a:rPr lang="fr-FR" sz="2000" dirty="0">
                <a:solidFill>
                  <a:prstClr val="black"/>
                </a:solidFill>
              </a:rPr>
              <a:t> the public</a:t>
            </a:r>
          </a:p>
          <a:p>
            <a:pPr marL="800100" lvl="1" indent="-342900">
              <a:lnSpc>
                <a:spcPct val="200000"/>
              </a:lnSpc>
              <a:buFont typeface="Wingdings" panose="05000000000000000000" pitchFamily="2" charset="2"/>
              <a:buChar char="q"/>
            </a:pPr>
            <a:r>
              <a:rPr lang="fr-FR" sz="2000" dirty="0">
                <a:solidFill>
                  <a:prstClr val="black"/>
                </a:solidFill>
              </a:rPr>
              <a:t>Cross-training </a:t>
            </a:r>
            <a:r>
              <a:rPr lang="fr-FR" sz="2000" dirty="0" err="1">
                <a:solidFill>
                  <a:prstClr val="black"/>
                </a:solidFill>
              </a:rPr>
              <a:t>across</a:t>
            </a:r>
            <a:r>
              <a:rPr lang="fr-FR" sz="2000" dirty="0">
                <a:solidFill>
                  <a:prstClr val="black"/>
                </a:solidFill>
              </a:rPr>
              <a:t> multiple </a:t>
            </a:r>
            <a:r>
              <a:rPr lang="fr-FR" sz="2000" dirty="0" err="1">
                <a:solidFill>
                  <a:prstClr val="black"/>
                </a:solidFill>
              </a:rPr>
              <a:t>sectors</a:t>
            </a:r>
            <a:r>
              <a:rPr lang="fr-FR" sz="2000" dirty="0">
                <a:solidFill>
                  <a:prstClr val="black"/>
                </a:solidFill>
              </a:rPr>
              <a:t> </a:t>
            </a:r>
            <a:r>
              <a:rPr lang="fr-FR" sz="2000" dirty="0" err="1">
                <a:solidFill>
                  <a:prstClr val="black"/>
                </a:solidFill>
              </a:rPr>
              <a:t>involved</a:t>
            </a:r>
            <a:r>
              <a:rPr lang="fr-FR" sz="2000" dirty="0">
                <a:solidFill>
                  <a:prstClr val="black"/>
                </a:solidFill>
              </a:rPr>
              <a:t> in </a:t>
            </a:r>
            <a:r>
              <a:rPr lang="fr-FR" sz="2000" dirty="0" err="1">
                <a:solidFill>
                  <a:prstClr val="black"/>
                </a:solidFill>
              </a:rPr>
              <a:t>outbreak</a:t>
            </a:r>
            <a:r>
              <a:rPr lang="fr-FR" sz="2000" dirty="0">
                <a:solidFill>
                  <a:prstClr val="black"/>
                </a:solidFill>
              </a:rPr>
              <a:t> </a:t>
            </a:r>
            <a:r>
              <a:rPr lang="fr-FR" sz="2000" dirty="0" err="1">
                <a:solidFill>
                  <a:prstClr val="black"/>
                </a:solidFill>
              </a:rPr>
              <a:t>response</a:t>
            </a:r>
            <a:endParaRPr lang="fr-FR" sz="2000" dirty="0">
              <a:solidFill>
                <a:prstClr val="black"/>
              </a:solidFill>
            </a:endParaRPr>
          </a:p>
        </p:txBody>
      </p:sp>
      <p:sp>
        <p:nvSpPr>
          <p:cNvPr id="9" name="Title 16"/>
          <p:cNvSpPr>
            <a:spLocks noGrp="1"/>
          </p:cNvSpPr>
          <p:nvPr>
            <p:ph type="title"/>
          </p:nvPr>
        </p:nvSpPr>
        <p:spPr>
          <a:xfrm>
            <a:off x="322385" y="119284"/>
            <a:ext cx="8229600" cy="471528"/>
          </a:xfrm>
        </p:spPr>
        <p:txBody>
          <a:bodyPr>
            <a:normAutofit fontScale="90000"/>
          </a:bodyPr>
          <a:lstStyle/>
          <a:p>
            <a:r>
              <a:rPr lang="en-US" dirty="0"/>
              <a:t>	Knowledge Check</a:t>
            </a:r>
          </a:p>
        </p:txBody>
      </p:sp>
      <p:pic>
        <p:nvPicPr>
          <p:cNvPr id="10" name="Picture 2" descr="C:\Users\HEILMA~1\AppData\Local\Temp\question-mark.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1014" y="243826"/>
            <a:ext cx="325148" cy="3251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1298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381494" y="1219200"/>
            <a:ext cx="8305800" cy="4144964"/>
          </a:xfrm>
          <a:prstGeom prst="roundRect">
            <a:avLst/>
          </a:prstGeom>
          <a:ln>
            <a:noFill/>
          </a:ln>
        </p:spPr>
        <p:style>
          <a:lnRef idx="2">
            <a:schemeClr val="accent4"/>
          </a:lnRef>
          <a:fillRef idx="1">
            <a:schemeClr val="lt1"/>
          </a:fillRef>
          <a:effectRef idx="0">
            <a:schemeClr val="accent4"/>
          </a:effectRef>
          <a:fontRef idx="minor">
            <a:schemeClr val="dk1"/>
          </a:fontRef>
        </p:style>
        <p:txBody>
          <a:bodyPr>
            <a:normAutofit/>
          </a:bodyPr>
          <a:lstStyle/>
          <a:p>
            <a:pPr algn="just"/>
            <a:endParaRPr lang="en-US" noProof="0" dirty="0"/>
          </a:p>
          <a:p>
            <a:pPr algn="just"/>
            <a:endParaRPr lang="en-US" noProof="0" dirty="0"/>
          </a:p>
          <a:p>
            <a:pPr algn="just"/>
            <a:endParaRPr lang="en-US" noProof="0" dirty="0"/>
          </a:p>
        </p:txBody>
      </p:sp>
      <p:sp>
        <p:nvSpPr>
          <p:cNvPr id="8" name="Rectangle 7"/>
          <p:cNvSpPr/>
          <p:nvPr/>
        </p:nvSpPr>
        <p:spPr>
          <a:xfrm>
            <a:off x="642886" y="1447800"/>
            <a:ext cx="7968208" cy="4154984"/>
          </a:xfrm>
          <a:prstGeom prst="rect">
            <a:avLst/>
          </a:prstGeom>
        </p:spPr>
        <p:txBody>
          <a:bodyPr wrap="square">
            <a:spAutoFit/>
          </a:bodyPr>
          <a:lstStyle/>
          <a:p>
            <a:pPr marL="285750" lvl="0" indent="-285750">
              <a:spcAft>
                <a:spcPts val="0"/>
              </a:spcAft>
              <a:buSzPct val="100000"/>
              <a:buFont typeface="Arial" panose="020B0604020202020204" pitchFamily="34" charset="0"/>
              <a:buChar char="•"/>
            </a:pPr>
            <a:r>
              <a:rPr lang="en-US" sz="2200" dirty="0">
                <a:ea typeface="SimSun" panose="02010600030101010101" pitchFamily="2" charset="-122"/>
              </a:rPr>
              <a:t>Understanding other sectors’ mandates and issues at the human-animal-environment interface is key in providing effective joint services, filling gaps and avoiding overlaps during outbreak response</a:t>
            </a:r>
          </a:p>
          <a:p>
            <a:pPr marL="285750" lvl="0" indent="-285750">
              <a:spcAft>
                <a:spcPts val="0"/>
              </a:spcAft>
              <a:buSzPts val="1000"/>
              <a:buFont typeface="Arial" panose="020B0604020202020204" pitchFamily="34" charset="0"/>
              <a:buChar char="•"/>
            </a:pPr>
            <a:endParaRPr lang="en-US" sz="2200" dirty="0">
              <a:ea typeface="SimSun" panose="02010600030101010101" pitchFamily="2" charset="-122"/>
            </a:endParaRPr>
          </a:p>
          <a:p>
            <a:pPr marL="285750" indent="-285750">
              <a:buFont typeface="Arial" panose="020B0604020202020204" pitchFamily="34" charset="0"/>
              <a:buChar char="•"/>
            </a:pPr>
            <a:r>
              <a:rPr lang="en-US" sz="2200" dirty="0"/>
              <a:t>Any element of collaboration that is put in place ahead of an outbreak – communication channels, logistics planning, etc. – is extremely valuable to streamline efforts in the urgency of a crisis. </a:t>
            </a:r>
          </a:p>
          <a:p>
            <a:endParaRPr lang="fr-FR" sz="2200" dirty="0"/>
          </a:p>
          <a:p>
            <a:pPr marL="285750" indent="-285750">
              <a:buFont typeface="Arial" panose="020B0604020202020204" pitchFamily="34" charset="0"/>
              <a:buChar char="•"/>
            </a:pPr>
            <a:r>
              <a:rPr lang="en-US" sz="2200" dirty="0"/>
              <a:t>Each country needs to find the structure that best fits its needs and national context</a:t>
            </a:r>
            <a:endParaRPr lang="fr-FR" sz="2200" dirty="0">
              <a:ea typeface="SimSun" panose="02010600030101010101" pitchFamily="2" charset="-122"/>
            </a:endParaRPr>
          </a:p>
          <a:p>
            <a:pPr marL="285750" lvl="0" indent="-285750">
              <a:spcAft>
                <a:spcPts val="0"/>
              </a:spcAft>
              <a:buSzPct val="100000"/>
              <a:buFont typeface="Arial" panose="020B0604020202020204" pitchFamily="34" charset="0"/>
              <a:buChar char="•"/>
            </a:pPr>
            <a:endParaRPr lang="fr-FR" sz="2200" dirty="0">
              <a:ea typeface="SimSun" panose="02010600030101010101" pitchFamily="2" charset="-122"/>
            </a:endParaRPr>
          </a:p>
        </p:txBody>
      </p:sp>
      <p:sp>
        <p:nvSpPr>
          <p:cNvPr id="9" name="Title 16"/>
          <p:cNvSpPr>
            <a:spLocks noGrp="1"/>
          </p:cNvSpPr>
          <p:nvPr>
            <p:ph type="title"/>
          </p:nvPr>
        </p:nvSpPr>
        <p:spPr>
          <a:xfrm>
            <a:off x="457200" y="595272"/>
            <a:ext cx="8229600" cy="471528"/>
          </a:xfrm>
        </p:spPr>
        <p:txBody>
          <a:bodyPr>
            <a:noAutofit/>
          </a:bodyPr>
          <a:lstStyle/>
          <a:p>
            <a:pPr algn="ctr"/>
            <a:r>
              <a:rPr lang="en-US" sz="3600" b="1" dirty="0">
                <a:solidFill>
                  <a:srgbClr val="002060"/>
                </a:solidFill>
                <a:latin typeface="Arial" panose="020B0604020202020204" pitchFamily="34" charset="0"/>
                <a:cs typeface="Arial" panose="020B0604020202020204" pitchFamily="34" charset="0"/>
              </a:rPr>
              <a:t> 	Key messages</a:t>
            </a:r>
          </a:p>
        </p:txBody>
      </p:sp>
    </p:spTree>
    <p:extLst>
      <p:ext uri="{BB962C8B-B14F-4D97-AF65-F5344CB8AC3E}">
        <p14:creationId xmlns:p14="http://schemas.microsoft.com/office/powerpoint/2010/main" val="263327573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381494" y="1219200"/>
            <a:ext cx="8305800" cy="4144964"/>
          </a:xfrm>
          <a:prstGeom prst="roundRect">
            <a:avLst/>
          </a:prstGeom>
          <a:ln>
            <a:noFill/>
          </a:ln>
        </p:spPr>
        <p:style>
          <a:lnRef idx="2">
            <a:schemeClr val="accent4"/>
          </a:lnRef>
          <a:fillRef idx="1">
            <a:schemeClr val="lt1"/>
          </a:fillRef>
          <a:effectRef idx="0">
            <a:schemeClr val="accent4"/>
          </a:effectRef>
          <a:fontRef idx="minor">
            <a:schemeClr val="dk1"/>
          </a:fontRef>
        </p:style>
        <p:txBody>
          <a:bodyPr>
            <a:normAutofit/>
          </a:bodyPr>
          <a:lstStyle/>
          <a:p>
            <a:pPr algn="just"/>
            <a:endParaRPr lang="en-US" noProof="0" dirty="0"/>
          </a:p>
          <a:p>
            <a:pPr algn="just"/>
            <a:endParaRPr lang="en-US" noProof="0" dirty="0"/>
          </a:p>
          <a:p>
            <a:pPr algn="just"/>
            <a:endParaRPr lang="en-US" noProof="0" dirty="0"/>
          </a:p>
        </p:txBody>
      </p:sp>
      <p:sp>
        <p:nvSpPr>
          <p:cNvPr id="8" name="Rectangle 7"/>
          <p:cNvSpPr/>
          <p:nvPr/>
        </p:nvSpPr>
        <p:spPr>
          <a:xfrm>
            <a:off x="642886" y="1447800"/>
            <a:ext cx="7968208" cy="4862870"/>
          </a:xfrm>
          <a:prstGeom prst="rect">
            <a:avLst/>
          </a:prstGeom>
        </p:spPr>
        <p:txBody>
          <a:bodyPr wrap="square">
            <a:spAutoFit/>
          </a:bodyPr>
          <a:lstStyle/>
          <a:p>
            <a:r>
              <a:rPr lang="en-US" dirty="0"/>
              <a:t>Zoonotic Diseases – A Guide to Establishing Collaboration Between Animal and Human Health Sectors at Country Level, 2008</a:t>
            </a:r>
          </a:p>
          <a:p>
            <a:r>
              <a:rPr lang="en-US" u="sng" dirty="0">
                <a:hlinkClick r:id="rId3"/>
              </a:rPr>
              <a:t>http://www.wpro.who.int/publications/docs/Zoonoses02.pdf</a:t>
            </a:r>
            <a:r>
              <a:rPr lang="en-US" dirty="0"/>
              <a:t> </a:t>
            </a:r>
          </a:p>
          <a:p>
            <a:r>
              <a:rPr lang="en-US" dirty="0"/>
              <a:t> </a:t>
            </a:r>
          </a:p>
          <a:p>
            <a:r>
              <a:rPr lang="en-US" dirty="0"/>
              <a:t>Handbook for the assessment of capacities at the human-animal interface</a:t>
            </a:r>
          </a:p>
          <a:p>
            <a:r>
              <a:rPr lang="en-US" u="sng" dirty="0">
                <a:hlinkClick r:id="rId4"/>
              </a:rPr>
              <a:t>http://www.who.int/ihr/publications/handbook_OMS_OIE/en/</a:t>
            </a:r>
            <a:r>
              <a:rPr lang="en-US" dirty="0"/>
              <a:t> </a:t>
            </a:r>
          </a:p>
          <a:p>
            <a:r>
              <a:rPr lang="en-US" dirty="0"/>
              <a:t> </a:t>
            </a:r>
          </a:p>
          <a:p>
            <a:r>
              <a:rPr lang="en-US" dirty="0"/>
              <a:t> </a:t>
            </a:r>
          </a:p>
          <a:p>
            <a:r>
              <a:rPr lang="en-US" dirty="0"/>
              <a:t>Handbook for the assessment of capacities at the human–animal interface - Second edition related to the Joint External Evaluation Tool</a:t>
            </a:r>
          </a:p>
          <a:p>
            <a:r>
              <a:rPr lang="en-US" u="sng" dirty="0">
                <a:hlinkClick r:id="rId5"/>
              </a:rPr>
              <a:t>http://www.who.int/ihr/publications/9789241511889/en/</a:t>
            </a:r>
            <a:r>
              <a:rPr lang="en-US" dirty="0"/>
              <a:t> </a:t>
            </a:r>
          </a:p>
          <a:p>
            <a:r>
              <a:rPr lang="en-US" dirty="0"/>
              <a:t> </a:t>
            </a:r>
          </a:p>
          <a:p>
            <a:r>
              <a:rPr lang="en-US" dirty="0"/>
              <a:t>WHO-OIE Operational Framework for Good governance at the human-animal interface: Bridging WHO and OIE tools for the assessment of national capacities, 2014</a:t>
            </a:r>
          </a:p>
          <a:p>
            <a:r>
              <a:rPr lang="en-US" u="sng" dirty="0">
                <a:hlinkClick r:id="rId6"/>
              </a:rPr>
              <a:t>http://www.who.int/ihr/publications/WHO-OIE_Operational_Framework/en/</a:t>
            </a:r>
            <a:endParaRPr lang="en-US" dirty="0"/>
          </a:p>
          <a:p>
            <a:pPr lvl="0">
              <a:spcAft>
                <a:spcPts val="0"/>
              </a:spcAft>
              <a:buSzPct val="100000"/>
            </a:pPr>
            <a:endParaRPr lang="fr-FR" sz="2200" dirty="0">
              <a:ea typeface="SimSun" panose="02010600030101010101" pitchFamily="2" charset="-122"/>
            </a:endParaRPr>
          </a:p>
        </p:txBody>
      </p:sp>
      <p:sp>
        <p:nvSpPr>
          <p:cNvPr id="9" name="Title 16"/>
          <p:cNvSpPr>
            <a:spLocks noGrp="1"/>
          </p:cNvSpPr>
          <p:nvPr>
            <p:ph type="title"/>
          </p:nvPr>
        </p:nvSpPr>
        <p:spPr>
          <a:xfrm>
            <a:off x="457200" y="595272"/>
            <a:ext cx="8229600" cy="471528"/>
          </a:xfrm>
        </p:spPr>
        <p:txBody>
          <a:bodyPr>
            <a:noAutofit/>
          </a:bodyPr>
          <a:lstStyle/>
          <a:p>
            <a:pPr algn="ctr"/>
            <a:r>
              <a:rPr lang="en-US" sz="3600" b="1" dirty="0">
                <a:solidFill>
                  <a:srgbClr val="002060"/>
                </a:solidFill>
                <a:latin typeface="Arial" panose="020B0604020202020204" pitchFamily="34" charset="0"/>
                <a:cs typeface="Arial" panose="020B0604020202020204" pitchFamily="34" charset="0"/>
              </a:rPr>
              <a:t> 	References</a:t>
            </a:r>
          </a:p>
        </p:txBody>
      </p:sp>
    </p:spTree>
    <p:extLst>
      <p:ext uri="{BB962C8B-B14F-4D97-AF65-F5344CB8AC3E}">
        <p14:creationId xmlns:p14="http://schemas.microsoft.com/office/powerpoint/2010/main" val="12047710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914399"/>
            <a:ext cx="8305800" cy="4780745"/>
          </a:xfrm>
        </p:spPr>
        <p:txBody>
          <a:bodyPr>
            <a:noAutofit/>
          </a:bodyPr>
          <a:lstStyle/>
          <a:p>
            <a:pPr marL="0" indent="0">
              <a:buNone/>
            </a:pPr>
            <a:r>
              <a:rPr lang="en-US" sz="1800" b="1" dirty="0"/>
              <a:t>WHO Health Security Learning Platform - Training Materials</a:t>
            </a:r>
            <a:endParaRPr lang="en-US" sz="1800" dirty="0"/>
          </a:p>
          <a:p>
            <a:endParaRPr lang="en-US" sz="1800" dirty="0"/>
          </a:p>
          <a:p>
            <a:pPr marL="0" indent="0">
              <a:buNone/>
            </a:pPr>
            <a:r>
              <a:rPr lang="en-US" sz="1800" dirty="0"/>
              <a:t>These WHO Training Materials are © World Health Organization (WHO) 2018. All rights reserved.</a:t>
            </a:r>
          </a:p>
          <a:p>
            <a:pPr marL="0" indent="0">
              <a:buNone/>
            </a:pPr>
            <a:r>
              <a:rPr lang="en-US" sz="1800" dirty="0"/>
              <a:t>Your use of these materials is subject to the “</a:t>
            </a:r>
            <a:r>
              <a:rPr lang="en-US" sz="1800" u="sng" dirty="0">
                <a:hlinkClick r:id="rId3"/>
              </a:rPr>
              <a:t>WHO Health Security Learning Platform, Training Materials – Terms of Use</a:t>
            </a:r>
            <a:r>
              <a:rPr lang="en-US" sz="1800" dirty="0"/>
              <a:t>”, which you accepted when downloading them and which are available on the Health Security Learning Platform at: </a:t>
            </a:r>
            <a:r>
              <a:rPr lang="en-US" sz="1800" u="sng" dirty="0">
                <a:hlinkClick r:id="rId4"/>
              </a:rPr>
              <a:t>https://extranet.who.int/hslp</a:t>
            </a:r>
            <a:r>
              <a:rPr lang="en-US" sz="1800" dirty="0"/>
              <a:t> .  </a:t>
            </a:r>
          </a:p>
          <a:p>
            <a:pPr marL="0" indent="0">
              <a:buNone/>
            </a:pPr>
            <a:r>
              <a:rPr lang="en-US" sz="1800" dirty="0"/>
              <a:t> </a:t>
            </a:r>
          </a:p>
          <a:p>
            <a:pPr marL="0" indent="0">
              <a:buNone/>
            </a:pPr>
            <a:r>
              <a:rPr lang="en-US" sz="1800" dirty="0"/>
              <a:t>Should you adapt, modify, translate, or in any other way revise the contents of these materials, you shall not imply that WHO is any way affiliated with such modifications and shall not use the WHO name or emblem in such modified materials.  </a:t>
            </a:r>
          </a:p>
          <a:p>
            <a:pPr marL="0" indent="0">
              <a:buNone/>
            </a:pPr>
            <a:endParaRPr lang="en-US" sz="1800" dirty="0"/>
          </a:p>
          <a:p>
            <a:pPr marL="0" indent="0">
              <a:buNone/>
            </a:pPr>
            <a:r>
              <a:rPr lang="en-US" sz="1800" dirty="0"/>
              <a:t>Further, please inform WHO of any modifications of these materials that you use publicly, for record-keeping purposes and continued development, by emailing </a:t>
            </a:r>
            <a:r>
              <a:rPr lang="en-US" sz="1800" u="sng" dirty="0">
                <a:hlinkClick r:id="rId5"/>
              </a:rPr>
              <a:t>ihrhrt@who.int</a:t>
            </a:r>
            <a:r>
              <a:rPr lang="en-US" sz="1800" dirty="0"/>
              <a:t>. </a:t>
            </a:r>
          </a:p>
          <a:p>
            <a:pPr marL="0" indent="0" algn="just">
              <a:buNone/>
            </a:pPr>
            <a:endParaRPr lang="en-US" sz="1700" dirty="0"/>
          </a:p>
          <a:p>
            <a:pPr marL="0" indent="0" algn="just">
              <a:buNone/>
            </a:pPr>
            <a:endParaRPr lang="en-US" sz="1700" noProof="0" dirty="0"/>
          </a:p>
        </p:txBody>
      </p:sp>
      <p:sp>
        <p:nvSpPr>
          <p:cNvPr id="2" name="Title 1"/>
          <p:cNvSpPr>
            <a:spLocks noGrp="1"/>
          </p:cNvSpPr>
          <p:nvPr>
            <p:ph type="title"/>
          </p:nvPr>
        </p:nvSpPr>
        <p:spPr>
          <a:xfrm>
            <a:off x="457200" y="366672"/>
            <a:ext cx="8229600" cy="471528"/>
          </a:xfrm>
        </p:spPr>
        <p:txBody>
          <a:bodyPr>
            <a:noAutofit/>
          </a:bodyPr>
          <a:lstStyle/>
          <a:p>
            <a:pPr algn="ctr"/>
            <a:r>
              <a:rPr lang="en-US" sz="3600" b="1" noProof="0" dirty="0">
                <a:solidFill>
                  <a:srgbClr val="002060"/>
                </a:solidFill>
                <a:latin typeface="Arial" panose="020B0604020202020204" pitchFamily="34" charset="0"/>
                <a:cs typeface="Arial" panose="020B0604020202020204" pitchFamily="34" charset="0"/>
              </a:rPr>
              <a:t>Disclaimer</a:t>
            </a:r>
          </a:p>
        </p:txBody>
      </p:sp>
      <p:sp>
        <p:nvSpPr>
          <p:cNvPr id="4" name="ZoneTexte 3"/>
          <p:cNvSpPr txBox="1"/>
          <p:nvPr/>
        </p:nvSpPr>
        <p:spPr>
          <a:xfrm>
            <a:off x="4211052" y="5757446"/>
            <a:ext cx="4932948" cy="307777"/>
          </a:xfrm>
          <a:prstGeom prst="rect">
            <a:avLst/>
          </a:prstGeom>
          <a:noFill/>
        </p:spPr>
        <p:txBody>
          <a:bodyPr wrap="square" rtlCol="0">
            <a:spAutoFit/>
          </a:bodyPr>
          <a:lstStyle/>
          <a:p>
            <a:pPr algn="r"/>
            <a:r>
              <a:rPr lang="fr-FR" sz="1400" dirty="0" err="1"/>
              <a:t>Icons</a:t>
            </a:r>
            <a:r>
              <a:rPr lang="fr-FR" sz="1400" dirty="0"/>
              <a:t> </a:t>
            </a:r>
            <a:r>
              <a:rPr lang="fr-FR" sz="1400" dirty="0" err="1"/>
              <a:t>designed</a:t>
            </a:r>
            <a:r>
              <a:rPr lang="fr-FR" sz="1400" dirty="0"/>
              <a:t> by </a:t>
            </a:r>
            <a:r>
              <a:rPr lang="fr-FR" sz="1400" dirty="0" err="1"/>
              <a:t>Freepik</a:t>
            </a:r>
            <a:r>
              <a:rPr lang="fr-FR" sz="1400" dirty="0"/>
              <a:t> at www.flaticon.com</a:t>
            </a:r>
          </a:p>
        </p:txBody>
      </p:sp>
    </p:spTree>
    <p:extLst>
      <p:ext uri="{BB962C8B-B14F-4D97-AF65-F5344CB8AC3E}">
        <p14:creationId xmlns:p14="http://schemas.microsoft.com/office/powerpoint/2010/main" val="377913283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400" y="2476500"/>
            <a:ext cx="8839200" cy="1905000"/>
          </a:xfrm>
        </p:spPr>
        <p:txBody>
          <a:bodyPr>
            <a:normAutofit/>
          </a:bodyPr>
          <a:lstStyle/>
          <a:p>
            <a:pPr marL="0" indent="0" algn="ctr">
              <a:buNone/>
            </a:pPr>
            <a:r>
              <a:rPr lang="en-US" sz="5400" b="1" i="1" dirty="0">
                <a:solidFill>
                  <a:srgbClr val="002060"/>
                </a:solidFill>
                <a:cs typeface="Arial" panose="020B0604020202020204" pitchFamily="34" charset="0"/>
              </a:rPr>
              <a:t>Any questions?</a:t>
            </a:r>
          </a:p>
          <a:p>
            <a:pPr marL="0" indent="0" algn="ctr">
              <a:buNone/>
            </a:pPr>
            <a:r>
              <a:rPr lang="en-US" sz="5400" b="1" i="1" dirty="0">
                <a:solidFill>
                  <a:srgbClr val="002060"/>
                </a:solidFill>
              </a:rPr>
              <a:t>Thank you for attention!</a:t>
            </a:r>
          </a:p>
          <a:p>
            <a:pPr marL="0" indent="0" algn="ctr">
              <a:buNone/>
            </a:pPr>
            <a:endParaRPr lang="en-US" sz="5400" b="1" i="1" dirty="0">
              <a:solidFill>
                <a:srgbClr val="002060"/>
              </a:solidFill>
              <a:cs typeface="Arial" panose="020B0604020202020204" pitchFamily="34" charset="0"/>
            </a:endParaRPr>
          </a:p>
          <a:p>
            <a:pPr marL="0" indent="0">
              <a:buNone/>
            </a:pPr>
            <a:endParaRPr lang="en-US" sz="5400" b="1" i="1" dirty="0">
              <a:solidFill>
                <a:srgbClr val="002060"/>
              </a:solidFill>
              <a:cs typeface="Arial" panose="020B0604020202020204" pitchFamily="34" charset="0"/>
            </a:endParaRPr>
          </a:p>
        </p:txBody>
      </p:sp>
    </p:spTree>
    <p:extLst>
      <p:ext uri="{BB962C8B-B14F-4D97-AF65-F5344CB8AC3E}">
        <p14:creationId xmlns:p14="http://schemas.microsoft.com/office/powerpoint/2010/main" val="24189484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Oval 12"/>
          <p:cNvSpPr/>
          <p:nvPr/>
        </p:nvSpPr>
        <p:spPr>
          <a:xfrm>
            <a:off x="246888" y="152400"/>
            <a:ext cx="533400" cy="508000"/>
          </a:xfrm>
          <a:prstGeom prst="ellipse">
            <a:avLst/>
          </a:prstGeom>
          <a:solidFill>
            <a:schemeClr val="tx2">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9" name="Content Placeholder 4">
            <a:extLst>
              <a:ext uri="{FF2B5EF4-FFF2-40B4-BE49-F238E27FC236}">
                <a16:creationId xmlns:a16="http://schemas.microsoft.com/office/drawing/2014/main" id="{5D8B94EC-FF69-4EB9-A4B5-07788ADD5207}"/>
              </a:ext>
            </a:extLst>
          </p:cNvPr>
          <p:cNvGraphicFramePr>
            <a:graphicFrameLocks noGrp="1"/>
          </p:cNvGraphicFramePr>
          <p:nvPr>
            <p:ph idx="1"/>
            <p:extLst>
              <p:ext uri="{D42A27DB-BD31-4B8C-83A1-F6EECF244321}">
                <p14:modId xmlns:p14="http://schemas.microsoft.com/office/powerpoint/2010/main" val="4161483815"/>
              </p:ext>
            </p:extLst>
          </p:nvPr>
        </p:nvGraphicFramePr>
        <p:xfrm>
          <a:off x="324091" y="934365"/>
          <a:ext cx="8305800" cy="4144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Subtitle 2"/>
          <p:cNvSpPr>
            <a:spLocks noGrp="1"/>
          </p:cNvSpPr>
          <p:nvPr>
            <p:ph type="subTitle" idx="13"/>
          </p:nvPr>
        </p:nvSpPr>
        <p:spPr/>
        <p:txBody>
          <a:bodyPr/>
          <a:lstStyle/>
          <a:p>
            <a:r>
              <a:rPr lang="en-US" noProof="0" dirty="0"/>
              <a:t>History of One Health in the 21</a:t>
            </a:r>
            <a:r>
              <a:rPr lang="en-US" baseline="30000" noProof="0" dirty="0"/>
              <a:t>st</a:t>
            </a:r>
            <a:r>
              <a:rPr lang="en-US" noProof="0" dirty="0"/>
              <a:t> century</a:t>
            </a:r>
          </a:p>
          <a:p>
            <a:endParaRPr lang="en-US" noProof="0" dirty="0"/>
          </a:p>
        </p:txBody>
      </p:sp>
      <p:sp>
        <p:nvSpPr>
          <p:cNvPr id="12" name="Title 16"/>
          <p:cNvSpPr>
            <a:spLocks noGrp="1"/>
          </p:cNvSpPr>
          <p:nvPr>
            <p:ph type="title"/>
          </p:nvPr>
        </p:nvSpPr>
        <p:spPr/>
        <p:txBody>
          <a:bodyPr>
            <a:normAutofit fontScale="90000"/>
          </a:bodyPr>
          <a:lstStyle/>
          <a:p>
            <a:r>
              <a:rPr lang="en-US" dirty="0"/>
              <a:t>1.	Definitions and history</a:t>
            </a:r>
          </a:p>
        </p:txBody>
      </p:sp>
      <p:sp>
        <p:nvSpPr>
          <p:cNvPr id="2" name="Rectangle 1"/>
          <p:cNvSpPr/>
          <p:nvPr/>
        </p:nvSpPr>
        <p:spPr>
          <a:xfrm>
            <a:off x="469232" y="1219200"/>
            <a:ext cx="8141368" cy="369332"/>
          </a:xfrm>
          <a:prstGeom prst="rect">
            <a:avLst/>
          </a:prstGeom>
        </p:spPr>
        <p:txBody>
          <a:bodyPr wrap="square">
            <a:spAutoFit/>
          </a:bodyPr>
          <a:lstStyle/>
          <a:p>
            <a:pPr>
              <a:defRPr/>
            </a:pPr>
            <a:r>
              <a:rPr lang="en-US" dirty="0">
                <a:solidFill>
                  <a:prstClr val="black"/>
                </a:solidFill>
                <a:ea typeface="SimSun"/>
                <a:cs typeface="Times New Roman"/>
              </a:rPr>
              <a:t>The timeline below shows  the recent evolution of the One Health concept:</a:t>
            </a:r>
            <a:endParaRPr lang="en-US" dirty="0">
              <a:solidFill>
                <a:prstClr val="black"/>
              </a:solidFill>
            </a:endParaRPr>
          </a:p>
        </p:txBody>
      </p:sp>
      <p:sp>
        <p:nvSpPr>
          <p:cNvPr id="19" name="Speech Bubble: Rectangle with Corners Rounded 7">
            <a:extLst>
              <a:ext uri="{FF2B5EF4-FFF2-40B4-BE49-F238E27FC236}">
                <a16:creationId xmlns:a16="http://schemas.microsoft.com/office/drawing/2014/main" id="{4C33935F-375C-4224-9586-723E175C529F}"/>
              </a:ext>
            </a:extLst>
          </p:cNvPr>
          <p:cNvSpPr/>
          <p:nvPr/>
        </p:nvSpPr>
        <p:spPr>
          <a:xfrm>
            <a:off x="134199" y="4267200"/>
            <a:ext cx="2864117" cy="1637666"/>
          </a:xfrm>
          <a:prstGeom prst="wedgeRoundRectCallout">
            <a:avLst>
              <a:gd name="adj1" fmla="val -27034"/>
              <a:gd name="adj2" fmla="val -73413"/>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prstClr val="black"/>
                </a:solidFill>
              </a:rPr>
              <a:t>Declaration of </a:t>
            </a:r>
            <a:r>
              <a:rPr lang="en-US" sz="1400" b="1" dirty="0">
                <a:solidFill>
                  <a:prstClr val="black"/>
                </a:solidFill>
              </a:rPr>
              <a:t>Manhattan Principles</a:t>
            </a:r>
            <a:r>
              <a:rPr lang="en-US" sz="1400" dirty="0">
                <a:solidFill>
                  <a:prstClr val="black"/>
                </a:solidFill>
              </a:rPr>
              <a:t>: “We are in an era of ‘One World, One Health’ and we must devise adaptive, forward-looking and multidisciplinary solutions to the challenges that undoubtedly lie ahead.” </a:t>
            </a:r>
            <a:r>
              <a:rPr lang="en-US" sz="1400" b="1" dirty="0">
                <a:solidFill>
                  <a:prstClr val="black"/>
                </a:solidFill>
              </a:rPr>
              <a:t> </a:t>
            </a:r>
          </a:p>
        </p:txBody>
      </p:sp>
      <p:sp>
        <p:nvSpPr>
          <p:cNvPr id="23" name="Speech Bubble: Rectangle with Corners Rounded 11">
            <a:extLst>
              <a:ext uri="{FF2B5EF4-FFF2-40B4-BE49-F238E27FC236}">
                <a16:creationId xmlns:a16="http://schemas.microsoft.com/office/drawing/2014/main" id="{958DA0EE-6785-458F-8DA8-FEE15417FE09}"/>
              </a:ext>
            </a:extLst>
          </p:cNvPr>
          <p:cNvSpPr/>
          <p:nvPr/>
        </p:nvSpPr>
        <p:spPr>
          <a:xfrm>
            <a:off x="3282616" y="4168306"/>
            <a:ext cx="2514600" cy="1241894"/>
          </a:xfrm>
          <a:prstGeom prst="wedgeRoundRectCallout">
            <a:avLst>
              <a:gd name="adj1" fmla="val 8090"/>
              <a:gd name="adj2" fmla="val -103404"/>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Arial"/>
              <a:buChar char="•"/>
            </a:pPr>
            <a:r>
              <a:rPr lang="en-US" sz="1400" dirty="0">
                <a:solidFill>
                  <a:prstClr val="black"/>
                </a:solidFill>
              </a:rPr>
              <a:t>One Health becomes recommended strategic approach</a:t>
            </a:r>
          </a:p>
          <a:p>
            <a:pPr marL="171450" indent="-171450">
              <a:buFont typeface="Arial"/>
              <a:buChar char="•"/>
            </a:pPr>
            <a:r>
              <a:rPr lang="en-US" sz="1400" b="1" dirty="0">
                <a:solidFill>
                  <a:prstClr val="black"/>
                </a:solidFill>
              </a:rPr>
              <a:t>FAO/OIE/WHO Strategic Framework presentation</a:t>
            </a:r>
          </a:p>
        </p:txBody>
      </p:sp>
      <p:sp>
        <p:nvSpPr>
          <p:cNvPr id="25" name="Speech Bubble: Rectangle with Corners Rounded 24">
            <a:extLst>
              <a:ext uri="{FF2B5EF4-FFF2-40B4-BE49-F238E27FC236}">
                <a16:creationId xmlns:a16="http://schemas.microsoft.com/office/drawing/2014/main" id="{BBC0E771-472B-48B3-B2D6-288C6AA214D2}"/>
              </a:ext>
            </a:extLst>
          </p:cNvPr>
          <p:cNvSpPr/>
          <p:nvPr/>
        </p:nvSpPr>
        <p:spPr>
          <a:xfrm>
            <a:off x="6019800" y="5079328"/>
            <a:ext cx="2719301" cy="825538"/>
          </a:xfrm>
          <a:prstGeom prst="wedgeRoundRectCallout">
            <a:avLst>
              <a:gd name="adj1" fmla="val -28363"/>
              <a:gd name="adj2" fmla="val -113123"/>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Arial"/>
              <a:buChar char="•"/>
            </a:pPr>
            <a:r>
              <a:rPr lang="en-US" sz="1400" dirty="0">
                <a:solidFill>
                  <a:prstClr val="black"/>
                </a:solidFill>
              </a:rPr>
              <a:t>Presentation of </a:t>
            </a:r>
            <a:r>
              <a:rPr lang="en-US" sz="1400" b="1" dirty="0">
                <a:solidFill>
                  <a:prstClr val="black"/>
                </a:solidFill>
              </a:rPr>
              <a:t>FAO/OIE/WHO Tripartite Concept Note</a:t>
            </a:r>
            <a:r>
              <a:rPr lang="en-US" sz="1400" dirty="0">
                <a:solidFill>
                  <a:prstClr val="black"/>
                </a:solidFill>
              </a:rPr>
              <a:t>  </a:t>
            </a:r>
          </a:p>
        </p:txBody>
      </p:sp>
      <p:pic>
        <p:nvPicPr>
          <p:cNvPr id="1026"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534390" y="3429902"/>
            <a:ext cx="1423900" cy="14768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90834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3" grpId="0" animBg="1"/>
      <p:bldP spid="2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sp>
        <p:nvSpPr>
          <p:cNvPr id="2" name="Content Placeholder 1"/>
          <p:cNvSpPr>
            <a:spLocks noGrp="1"/>
          </p:cNvSpPr>
          <p:nvPr>
            <p:ph idx="1"/>
          </p:nvPr>
        </p:nvSpPr>
        <p:spPr>
          <a:xfrm>
            <a:off x="419100" y="1427544"/>
            <a:ext cx="5029200" cy="4144964"/>
          </a:xfrm>
        </p:spPr>
        <p:txBody>
          <a:bodyPr>
            <a:normAutofit/>
          </a:bodyPr>
          <a:lstStyle/>
          <a:p>
            <a:pPr marL="0" indent="0" algn="just">
              <a:buNone/>
            </a:pPr>
            <a:endParaRPr lang="en-US" sz="2000" i="1" noProof="0" dirty="0"/>
          </a:p>
        </p:txBody>
      </p:sp>
      <p:sp>
        <p:nvSpPr>
          <p:cNvPr id="3" name="Subtitle 2"/>
          <p:cNvSpPr>
            <a:spLocks noGrp="1"/>
          </p:cNvSpPr>
          <p:nvPr>
            <p:ph type="subTitle" idx="13"/>
          </p:nvPr>
        </p:nvSpPr>
        <p:spPr/>
        <p:txBody>
          <a:bodyPr/>
          <a:lstStyle/>
          <a:p>
            <a:r>
              <a:rPr lang="en-US" noProof="0" dirty="0"/>
              <a:t>One Health is not new…</a:t>
            </a:r>
          </a:p>
        </p:txBody>
      </p:sp>
      <p:sp>
        <p:nvSpPr>
          <p:cNvPr id="9" name="Title 16"/>
          <p:cNvSpPr>
            <a:spLocks noGrp="1"/>
          </p:cNvSpPr>
          <p:nvPr>
            <p:ph type="title"/>
          </p:nvPr>
        </p:nvSpPr>
        <p:spPr/>
        <p:txBody>
          <a:bodyPr>
            <a:normAutofit fontScale="90000"/>
          </a:bodyPr>
          <a:lstStyle/>
          <a:p>
            <a:r>
              <a:rPr lang="en-US" dirty="0"/>
              <a:t>	Did you know?</a:t>
            </a:r>
          </a:p>
        </p:txBody>
      </p:sp>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393651"/>
            <a:ext cx="4096644" cy="5364892"/>
          </a:xfrm>
          <a:prstGeom prst="rect">
            <a:avLst/>
          </a:prstGeom>
          <a:ln/>
        </p:spPr>
        <p:style>
          <a:lnRef idx="2">
            <a:schemeClr val="dk1"/>
          </a:lnRef>
          <a:fillRef idx="1">
            <a:schemeClr val="lt1"/>
          </a:fillRef>
          <a:effectRef idx="0">
            <a:schemeClr val="dk1"/>
          </a:effectRef>
          <a:fontRef idx="minor">
            <a:schemeClr val="dk1"/>
          </a:fontRef>
        </p:style>
      </p:pic>
      <p:sp>
        <p:nvSpPr>
          <p:cNvPr id="6" name="Rectangle 5"/>
          <p:cNvSpPr/>
          <p:nvPr/>
        </p:nvSpPr>
        <p:spPr>
          <a:xfrm>
            <a:off x="334572" y="2834381"/>
            <a:ext cx="2408628" cy="1815882"/>
          </a:xfrm>
          <a:prstGeom prst="rect">
            <a:avLst/>
          </a:prstGeom>
        </p:spPr>
        <p:txBody>
          <a:bodyPr wrap="square">
            <a:spAutoFit/>
          </a:bodyPr>
          <a:lstStyle/>
          <a:p>
            <a:pPr algn="r"/>
            <a:r>
              <a:rPr lang="en-US" sz="1600" i="1" dirty="0">
                <a:solidFill>
                  <a:prstClr val="black"/>
                </a:solidFill>
              </a:rPr>
              <a:t>The photograph shows the second person ever vaccinated against rabies in 1885 (Pasteur is seen observing from behind while a physician administers the vaccine).</a:t>
            </a:r>
          </a:p>
        </p:txBody>
      </p:sp>
      <p:sp>
        <p:nvSpPr>
          <p:cNvPr id="11" name="Oval 10"/>
          <p:cNvSpPr/>
          <p:nvPr/>
        </p:nvSpPr>
        <p:spPr>
          <a:xfrm>
            <a:off x="246888" y="152400"/>
            <a:ext cx="533400" cy="508000"/>
          </a:xfrm>
          <a:prstGeom prst="ellipse">
            <a:avLst/>
          </a:prstGeom>
          <a:solidFill>
            <a:srgbClr val="7DF52B"/>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3" descr="C:\Users\HEILMA~1\AppData\Local\Temp\light-bulb.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6375" y="196259"/>
            <a:ext cx="384804" cy="38480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D9B7F2FE-1B6C-4D8D-B7E8-8AEDC9806C61}"/>
              </a:ext>
            </a:extLst>
          </p:cNvPr>
          <p:cNvSpPr txBox="1"/>
          <p:nvPr/>
        </p:nvSpPr>
        <p:spPr>
          <a:xfrm>
            <a:off x="3640699" y="5791200"/>
            <a:ext cx="5503301" cy="276999"/>
          </a:xfrm>
          <a:prstGeom prst="rect">
            <a:avLst/>
          </a:prstGeom>
          <a:noFill/>
        </p:spPr>
        <p:txBody>
          <a:bodyPr wrap="none" rtlCol="0">
            <a:spAutoFit/>
          </a:bodyPr>
          <a:lstStyle/>
          <a:p>
            <a:r>
              <a:rPr lang="en-GB" sz="1200" dirty="0"/>
              <a:t>http://medhum.med.nyu.edu/blog/wp-content/uploads/2009/07/innoculation_1.jpg</a:t>
            </a:r>
            <a:endParaRPr lang="en-US" sz="1200" dirty="0"/>
          </a:p>
        </p:txBody>
      </p:sp>
    </p:spTree>
    <p:extLst>
      <p:ext uri="{BB962C8B-B14F-4D97-AF65-F5344CB8AC3E}">
        <p14:creationId xmlns:p14="http://schemas.microsoft.com/office/powerpoint/2010/main" val="7521992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Oval 41"/>
          <p:cNvSpPr/>
          <p:nvPr/>
        </p:nvSpPr>
        <p:spPr>
          <a:xfrm>
            <a:off x="246888" y="152400"/>
            <a:ext cx="533400" cy="508000"/>
          </a:xfrm>
          <a:prstGeom prst="ellipse">
            <a:avLst/>
          </a:prstGeom>
          <a:solidFill>
            <a:schemeClr val="tx2">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ubtitle 6"/>
          <p:cNvSpPr>
            <a:spLocks noGrp="1"/>
          </p:cNvSpPr>
          <p:nvPr>
            <p:ph type="subTitle" idx="13"/>
          </p:nvPr>
        </p:nvSpPr>
        <p:spPr/>
        <p:txBody>
          <a:bodyPr>
            <a:normAutofit/>
          </a:bodyPr>
          <a:lstStyle/>
          <a:p>
            <a:pPr lvl="0"/>
            <a:r>
              <a:rPr lang="en-US" noProof="0" dirty="0">
                <a:solidFill>
                  <a:srgbClr val="4F81BD">
                    <a:lumMod val="75000"/>
                  </a:srgbClr>
                </a:solidFill>
              </a:rPr>
              <a:t>Why did the One Health concept emerge?</a:t>
            </a:r>
          </a:p>
          <a:p>
            <a:pPr lvl="0"/>
            <a:endParaRPr lang="en-US" noProof="0" dirty="0">
              <a:solidFill>
                <a:srgbClr val="4F81BD">
                  <a:lumMod val="75000"/>
                </a:srgbClr>
              </a:solidFill>
            </a:endParaRPr>
          </a:p>
        </p:txBody>
      </p:sp>
      <p:sp>
        <p:nvSpPr>
          <p:cNvPr id="17" name="Title 16"/>
          <p:cNvSpPr>
            <a:spLocks noGrp="1"/>
          </p:cNvSpPr>
          <p:nvPr>
            <p:ph type="title"/>
          </p:nvPr>
        </p:nvSpPr>
        <p:spPr/>
        <p:txBody>
          <a:bodyPr>
            <a:normAutofit fontScale="90000"/>
          </a:bodyPr>
          <a:lstStyle/>
          <a:p>
            <a:r>
              <a:rPr lang="en-US" dirty="0"/>
              <a:t>1.	Definitions and history</a:t>
            </a:r>
          </a:p>
        </p:txBody>
      </p:sp>
      <p:grpSp>
        <p:nvGrpSpPr>
          <p:cNvPr id="4" name="Groupe 3"/>
          <p:cNvGrpSpPr/>
          <p:nvPr/>
        </p:nvGrpSpPr>
        <p:grpSpPr>
          <a:xfrm>
            <a:off x="5379056" y="1321360"/>
            <a:ext cx="2870099" cy="2770802"/>
            <a:chOff x="865264" y="1086970"/>
            <a:chExt cx="2870099" cy="2770802"/>
          </a:xfrm>
        </p:grpSpPr>
        <p:grpSp>
          <p:nvGrpSpPr>
            <p:cNvPr id="14" name="Groupe 13"/>
            <p:cNvGrpSpPr/>
            <p:nvPr/>
          </p:nvGrpSpPr>
          <p:grpSpPr>
            <a:xfrm>
              <a:off x="1281233" y="1461475"/>
              <a:ext cx="1996530" cy="2009312"/>
              <a:chOff x="682737" y="676257"/>
              <a:chExt cx="749986" cy="750003"/>
            </a:xfrm>
          </p:grpSpPr>
          <p:sp>
            <p:nvSpPr>
              <p:cNvPr id="15" name="Ellipse 14"/>
              <p:cNvSpPr/>
              <p:nvPr/>
            </p:nvSpPr>
            <p:spPr>
              <a:xfrm>
                <a:off x="682737" y="676257"/>
                <a:ext cx="749986" cy="750003"/>
              </a:xfrm>
              <a:prstGeom prst="ellipse">
                <a:avLst/>
              </a:prstGeom>
            </p:spPr>
            <p:style>
              <a:lnRef idx="1">
                <a:schemeClr val="accent6"/>
              </a:lnRef>
              <a:fillRef idx="2">
                <a:schemeClr val="accent6"/>
              </a:fillRef>
              <a:effectRef idx="1">
                <a:schemeClr val="accent6"/>
              </a:effectRef>
              <a:fontRef idx="minor">
                <a:schemeClr val="dk1"/>
              </a:fontRef>
            </p:style>
          </p:sp>
          <p:sp>
            <p:nvSpPr>
              <p:cNvPr id="16" name="Ellipse 4"/>
              <p:cNvSpPr txBox="1"/>
              <p:nvPr/>
            </p:nvSpPr>
            <p:spPr>
              <a:xfrm>
                <a:off x="792570" y="786092"/>
                <a:ext cx="530320" cy="530333"/>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fr-FR" b="1" kern="1200" dirty="0" err="1"/>
                  <a:t>Globalization</a:t>
                </a:r>
                <a:endParaRPr lang="fr-FR" sz="1300" b="1" kern="1200" dirty="0"/>
              </a:p>
            </p:txBody>
          </p:sp>
        </p:grpSp>
        <p:grpSp>
          <p:nvGrpSpPr>
            <p:cNvPr id="8" name="Groupe 7"/>
            <p:cNvGrpSpPr/>
            <p:nvPr/>
          </p:nvGrpSpPr>
          <p:grpSpPr>
            <a:xfrm>
              <a:off x="2985377" y="1995091"/>
              <a:ext cx="749986" cy="750003"/>
              <a:chOff x="2912397" y="580219"/>
              <a:chExt cx="749986" cy="750003"/>
            </a:xfrm>
          </p:grpSpPr>
          <p:sp>
            <p:nvSpPr>
              <p:cNvPr id="9" name="Ellipse 8"/>
              <p:cNvSpPr/>
              <p:nvPr/>
            </p:nvSpPr>
            <p:spPr>
              <a:xfrm>
                <a:off x="2912397" y="580219"/>
                <a:ext cx="749986" cy="750003"/>
              </a:xfrm>
              <a:prstGeom prst="ellipse">
                <a:avLst/>
              </a:prstGeom>
              <a:solidFill>
                <a:schemeClr val="accent6"/>
              </a:solidFill>
              <a:ln>
                <a:noFill/>
              </a:ln>
            </p:spPr>
            <p:style>
              <a:lnRef idx="0">
                <a:scrgbClr r="0" g="0" b="0"/>
              </a:lnRef>
              <a:fillRef idx="0">
                <a:scrgbClr r="0" g="0" b="0"/>
              </a:fillRef>
              <a:effectRef idx="0">
                <a:scrgbClr r="0" g="0" b="0"/>
              </a:effectRef>
              <a:fontRef idx="minor">
                <a:schemeClr val="lt1"/>
              </a:fontRef>
            </p:style>
          </p:sp>
          <p:sp>
            <p:nvSpPr>
              <p:cNvPr id="10" name="Ellipse 4"/>
              <p:cNvSpPr txBox="1"/>
              <p:nvPr/>
            </p:nvSpPr>
            <p:spPr>
              <a:xfrm>
                <a:off x="3022230" y="690054"/>
                <a:ext cx="530320" cy="530333"/>
              </a:xfrm>
              <a:prstGeom prst="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fr-FR" sz="1300" kern="1200" dirty="0"/>
                  <a:t>Trade</a:t>
                </a:r>
              </a:p>
            </p:txBody>
          </p:sp>
        </p:grpSp>
        <p:grpSp>
          <p:nvGrpSpPr>
            <p:cNvPr id="11" name="Groupe 10"/>
            <p:cNvGrpSpPr/>
            <p:nvPr/>
          </p:nvGrpSpPr>
          <p:grpSpPr>
            <a:xfrm>
              <a:off x="2039633" y="1086970"/>
              <a:ext cx="749986" cy="750003"/>
              <a:chOff x="682737" y="676257"/>
              <a:chExt cx="749986" cy="750003"/>
            </a:xfrm>
          </p:grpSpPr>
          <p:sp>
            <p:nvSpPr>
              <p:cNvPr id="12" name="Ellipse 11"/>
              <p:cNvSpPr/>
              <p:nvPr/>
            </p:nvSpPr>
            <p:spPr>
              <a:xfrm>
                <a:off x="682737" y="676257"/>
                <a:ext cx="749986" cy="750003"/>
              </a:xfrm>
              <a:prstGeom prst="ellipse">
                <a:avLst/>
              </a:prstGeom>
              <a:solidFill>
                <a:schemeClr val="accent6"/>
              </a:solidFill>
              <a:ln>
                <a:noFill/>
              </a:ln>
            </p:spPr>
            <p:style>
              <a:lnRef idx="0">
                <a:scrgbClr r="0" g="0" b="0"/>
              </a:lnRef>
              <a:fillRef idx="0">
                <a:scrgbClr r="0" g="0" b="0"/>
              </a:fillRef>
              <a:effectRef idx="0">
                <a:scrgbClr r="0" g="0" b="0"/>
              </a:effectRef>
              <a:fontRef idx="minor">
                <a:schemeClr val="lt1"/>
              </a:fontRef>
            </p:style>
          </p:sp>
          <p:sp>
            <p:nvSpPr>
              <p:cNvPr id="13" name="Ellipse 4"/>
              <p:cNvSpPr txBox="1"/>
              <p:nvPr/>
            </p:nvSpPr>
            <p:spPr>
              <a:xfrm>
                <a:off x="792570" y="786092"/>
                <a:ext cx="530320" cy="530333"/>
              </a:xfrm>
              <a:prstGeom prst="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fr-FR" sz="1300" kern="1200" dirty="0" err="1"/>
                  <a:t>Travel</a:t>
                </a:r>
                <a:endParaRPr lang="fr-FR" sz="1300" kern="1200" dirty="0"/>
              </a:p>
            </p:txBody>
          </p:sp>
        </p:grpSp>
        <p:sp>
          <p:nvSpPr>
            <p:cNvPr id="33" name="Ellipse 32"/>
            <p:cNvSpPr/>
            <p:nvPr/>
          </p:nvSpPr>
          <p:spPr>
            <a:xfrm>
              <a:off x="1042976" y="1671002"/>
              <a:ext cx="245495" cy="244630"/>
            </a:xfrm>
            <a:prstGeom prst="ellipse">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sp>
        <p:sp>
          <p:nvSpPr>
            <p:cNvPr id="35" name="Ellipse 34"/>
            <p:cNvSpPr/>
            <p:nvPr/>
          </p:nvSpPr>
          <p:spPr>
            <a:xfrm>
              <a:off x="865264" y="2729951"/>
              <a:ext cx="390745" cy="407226"/>
            </a:xfrm>
            <a:prstGeom prst="ellipse">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sp>
        <p:sp>
          <p:nvSpPr>
            <p:cNvPr id="36" name="Ellipse 35"/>
            <p:cNvSpPr/>
            <p:nvPr/>
          </p:nvSpPr>
          <p:spPr>
            <a:xfrm>
              <a:off x="3182888" y="1548687"/>
              <a:ext cx="245495" cy="244630"/>
            </a:xfrm>
            <a:prstGeom prst="ellipse">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sp>
        <p:sp>
          <p:nvSpPr>
            <p:cNvPr id="37" name="Ellipse 36"/>
            <p:cNvSpPr/>
            <p:nvPr/>
          </p:nvSpPr>
          <p:spPr>
            <a:xfrm>
              <a:off x="3149614" y="2977095"/>
              <a:ext cx="460568" cy="438466"/>
            </a:xfrm>
            <a:prstGeom prst="ellipse">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sp>
        <p:sp>
          <p:nvSpPr>
            <p:cNvPr id="38" name="Ellipse 37"/>
            <p:cNvSpPr/>
            <p:nvPr/>
          </p:nvSpPr>
          <p:spPr>
            <a:xfrm>
              <a:off x="2058832" y="3613142"/>
              <a:ext cx="245495" cy="244630"/>
            </a:xfrm>
            <a:prstGeom prst="ellipse">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sp>
      </p:grpSp>
      <p:grpSp>
        <p:nvGrpSpPr>
          <p:cNvPr id="67" name="Groupe 66"/>
          <p:cNvGrpSpPr/>
          <p:nvPr/>
        </p:nvGrpSpPr>
        <p:grpSpPr>
          <a:xfrm>
            <a:off x="874760" y="1268482"/>
            <a:ext cx="2700422" cy="2838174"/>
            <a:chOff x="5293768" y="826324"/>
            <a:chExt cx="2700422" cy="2838174"/>
          </a:xfrm>
        </p:grpSpPr>
        <p:grpSp>
          <p:nvGrpSpPr>
            <p:cNvPr id="20" name="Groupe 19"/>
            <p:cNvGrpSpPr/>
            <p:nvPr/>
          </p:nvGrpSpPr>
          <p:grpSpPr>
            <a:xfrm>
              <a:off x="5604387" y="1433824"/>
              <a:ext cx="2092499" cy="1979726"/>
              <a:chOff x="2658387" y="996117"/>
              <a:chExt cx="1084476" cy="1084476"/>
            </a:xfrm>
          </p:grpSpPr>
          <p:sp>
            <p:nvSpPr>
              <p:cNvPr id="21" name="Ellipse 20"/>
              <p:cNvSpPr/>
              <p:nvPr/>
            </p:nvSpPr>
            <p:spPr>
              <a:xfrm>
                <a:off x="2658387" y="996117"/>
                <a:ext cx="1084476" cy="1084476"/>
              </a:xfrm>
              <a:prstGeom prst="ellipse">
                <a:avLst/>
              </a:prstGeom>
            </p:spPr>
            <p:style>
              <a:lnRef idx="1">
                <a:schemeClr val="accent2"/>
              </a:lnRef>
              <a:fillRef idx="2">
                <a:schemeClr val="accent2"/>
              </a:fillRef>
              <a:effectRef idx="1">
                <a:schemeClr val="accent2"/>
              </a:effectRef>
              <a:fontRef idx="minor">
                <a:schemeClr val="dk1"/>
              </a:fontRef>
            </p:style>
          </p:sp>
          <p:sp>
            <p:nvSpPr>
              <p:cNvPr id="22" name="Ellipse 4"/>
              <p:cNvSpPr txBox="1"/>
              <p:nvPr/>
            </p:nvSpPr>
            <p:spPr>
              <a:xfrm>
                <a:off x="2887983" y="1124000"/>
                <a:ext cx="625283" cy="828710"/>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r>
                  <a:rPr lang="fr-FR" b="1" kern="1200" dirty="0"/>
                  <a:t>Health </a:t>
                </a:r>
                <a:r>
                  <a:rPr lang="fr-FR" b="1" kern="1200" dirty="0" err="1"/>
                  <a:t>threats</a:t>
                </a:r>
                <a:endParaRPr lang="fr-FR" b="1" kern="1200" dirty="0"/>
              </a:p>
            </p:txBody>
          </p:sp>
        </p:grpSp>
        <p:sp>
          <p:nvSpPr>
            <p:cNvPr id="43" name="Ellipse 42"/>
            <p:cNvSpPr/>
            <p:nvPr/>
          </p:nvSpPr>
          <p:spPr>
            <a:xfrm>
              <a:off x="5583186" y="3226032"/>
              <a:ext cx="460568" cy="438466"/>
            </a:xfrm>
            <a:prstGeom prst="ellipse">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sp>
        <p:grpSp>
          <p:nvGrpSpPr>
            <p:cNvPr id="54" name="Groupe 53"/>
            <p:cNvGrpSpPr/>
            <p:nvPr/>
          </p:nvGrpSpPr>
          <p:grpSpPr>
            <a:xfrm>
              <a:off x="5709737" y="1197523"/>
              <a:ext cx="749986" cy="750003"/>
              <a:chOff x="1067187" y="371308"/>
              <a:chExt cx="749986" cy="750003"/>
            </a:xfrm>
          </p:grpSpPr>
          <p:sp>
            <p:nvSpPr>
              <p:cNvPr id="55" name="Ellipse 54"/>
              <p:cNvSpPr/>
              <p:nvPr/>
            </p:nvSpPr>
            <p:spPr>
              <a:xfrm>
                <a:off x="1067187" y="371308"/>
                <a:ext cx="749986" cy="750003"/>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sp>
          <p:sp>
            <p:nvSpPr>
              <p:cNvPr id="56" name="Ellipse 4"/>
              <p:cNvSpPr txBox="1"/>
              <p:nvPr/>
            </p:nvSpPr>
            <p:spPr>
              <a:xfrm>
                <a:off x="1177020" y="481143"/>
                <a:ext cx="530320" cy="530333"/>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fr-FR" sz="1300" dirty="0"/>
                  <a:t>HPAI</a:t>
                </a:r>
                <a:endParaRPr lang="fr-FR" sz="1300" kern="1200" dirty="0"/>
              </a:p>
            </p:txBody>
          </p:sp>
        </p:grpSp>
        <p:grpSp>
          <p:nvGrpSpPr>
            <p:cNvPr id="57" name="Groupe 56"/>
            <p:cNvGrpSpPr/>
            <p:nvPr/>
          </p:nvGrpSpPr>
          <p:grpSpPr>
            <a:xfrm>
              <a:off x="6859590" y="1292274"/>
              <a:ext cx="749986" cy="750003"/>
              <a:chOff x="936412" y="841060"/>
              <a:chExt cx="749986" cy="750003"/>
            </a:xfrm>
          </p:grpSpPr>
          <p:sp>
            <p:nvSpPr>
              <p:cNvPr id="58" name="Ellipse 57"/>
              <p:cNvSpPr/>
              <p:nvPr/>
            </p:nvSpPr>
            <p:spPr>
              <a:xfrm>
                <a:off x="936412" y="841060"/>
                <a:ext cx="749986" cy="750003"/>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sp>
          <p:sp>
            <p:nvSpPr>
              <p:cNvPr id="59" name="Ellipse 4"/>
              <p:cNvSpPr txBox="1"/>
              <p:nvPr/>
            </p:nvSpPr>
            <p:spPr>
              <a:xfrm>
                <a:off x="1046245" y="950895"/>
                <a:ext cx="530320" cy="530333"/>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fr-FR" sz="1300" dirty="0"/>
                  <a:t>SARS</a:t>
                </a:r>
                <a:endParaRPr lang="fr-FR" sz="1300" kern="1200" dirty="0"/>
              </a:p>
            </p:txBody>
          </p:sp>
        </p:grpSp>
        <p:grpSp>
          <p:nvGrpSpPr>
            <p:cNvPr id="60" name="Groupe 59"/>
            <p:cNvGrpSpPr/>
            <p:nvPr/>
          </p:nvGrpSpPr>
          <p:grpSpPr>
            <a:xfrm>
              <a:off x="5293768" y="2290264"/>
              <a:ext cx="749986" cy="750003"/>
              <a:chOff x="-1455066" y="773364"/>
              <a:chExt cx="749986" cy="750003"/>
            </a:xfrm>
          </p:grpSpPr>
          <p:sp>
            <p:nvSpPr>
              <p:cNvPr id="61" name="Ellipse 60"/>
              <p:cNvSpPr/>
              <p:nvPr/>
            </p:nvSpPr>
            <p:spPr>
              <a:xfrm>
                <a:off x="-1455066" y="773364"/>
                <a:ext cx="749986" cy="750003"/>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sp>
          <p:sp>
            <p:nvSpPr>
              <p:cNvPr id="62" name="Ellipse 4"/>
              <p:cNvSpPr txBox="1"/>
              <p:nvPr/>
            </p:nvSpPr>
            <p:spPr>
              <a:xfrm>
                <a:off x="-1345233" y="883199"/>
                <a:ext cx="530320" cy="530333"/>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fr-FR" sz="1050" dirty="0"/>
                  <a:t>Cholera</a:t>
                </a:r>
                <a:endParaRPr lang="fr-FR" sz="1050" kern="1200" dirty="0"/>
              </a:p>
            </p:txBody>
          </p:sp>
        </p:grpSp>
        <p:sp>
          <p:nvSpPr>
            <p:cNvPr id="63" name="Ellipse 62"/>
            <p:cNvSpPr/>
            <p:nvPr/>
          </p:nvSpPr>
          <p:spPr>
            <a:xfrm>
              <a:off x="7174884" y="3360296"/>
              <a:ext cx="245495" cy="244630"/>
            </a:xfrm>
            <a:prstGeom prst="ellipse">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sp>
        <p:sp>
          <p:nvSpPr>
            <p:cNvPr id="64" name="Ellipse 63"/>
            <p:cNvSpPr/>
            <p:nvPr/>
          </p:nvSpPr>
          <p:spPr>
            <a:xfrm>
              <a:off x="7748695" y="2321129"/>
              <a:ext cx="245495" cy="244630"/>
            </a:xfrm>
            <a:prstGeom prst="ellipse">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sp>
        <p:sp>
          <p:nvSpPr>
            <p:cNvPr id="65" name="Ellipse 64"/>
            <p:cNvSpPr/>
            <p:nvPr/>
          </p:nvSpPr>
          <p:spPr>
            <a:xfrm>
              <a:off x="5352421" y="1392072"/>
              <a:ext cx="245495" cy="244630"/>
            </a:xfrm>
            <a:prstGeom prst="ellipse">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sp>
        <p:sp>
          <p:nvSpPr>
            <p:cNvPr id="66" name="Ellipse 65"/>
            <p:cNvSpPr/>
            <p:nvPr/>
          </p:nvSpPr>
          <p:spPr>
            <a:xfrm>
              <a:off x="6675127" y="826324"/>
              <a:ext cx="460568" cy="438466"/>
            </a:xfrm>
            <a:prstGeom prst="ellipse">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sp>
      </p:grpSp>
      <p:sp>
        <p:nvSpPr>
          <p:cNvPr id="2" name="Rectangle avec flèche vers la droite 1"/>
          <p:cNvSpPr/>
          <p:nvPr/>
        </p:nvSpPr>
        <p:spPr>
          <a:xfrm rot="5400000">
            <a:off x="4051732" y="3820802"/>
            <a:ext cx="914400" cy="1789037"/>
          </a:xfrm>
          <a:prstGeom prst="rightArrowCallout">
            <a:avLst>
              <a:gd name="adj1" fmla="val 11842"/>
              <a:gd name="adj2" fmla="val 25000"/>
              <a:gd name="adj3" fmla="val 25000"/>
              <a:gd name="adj4" fmla="val 1103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3" name="Rectangle 2"/>
          <p:cNvSpPr/>
          <p:nvPr/>
        </p:nvSpPr>
        <p:spPr>
          <a:xfrm>
            <a:off x="1916182" y="5172521"/>
            <a:ext cx="5563703" cy="923330"/>
          </a:xfrm>
          <a:prstGeom prst="rect">
            <a:avLst/>
          </a:prstGeom>
          <a:noFill/>
        </p:spPr>
        <p:txBody>
          <a:bodyPr wrap="none" lIns="91440" tIns="45720" rIns="91440" bIns="45720">
            <a:spAutoFit/>
          </a:bodyPr>
          <a:lstStyle/>
          <a:p>
            <a:pPr algn="ctr"/>
            <a:r>
              <a:rPr lang="en-US" sz="5400" b="0" cap="none" spc="0" dirty="0">
                <a:ln w="0"/>
                <a:solidFill>
                  <a:schemeClr val="accent1"/>
                </a:solidFill>
                <a:effectLst>
                  <a:outerShdw blurRad="38100" dist="25400" dir="5400000" algn="ctr" rotWithShape="0">
                    <a:srgbClr val="6E747A">
                      <a:alpha val="43000"/>
                    </a:srgbClr>
                  </a:outerShdw>
                </a:effectLst>
              </a:rPr>
              <a:t>Ecosystem changes</a:t>
            </a:r>
          </a:p>
        </p:txBody>
      </p:sp>
    </p:spTree>
    <p:extLst>
      <p:ext uri="{BB962C8B-B14F-4D97-AF65-F5344CB8AC3E}">
        <p14:creationId xmlns:p14="http://schemas.microsoft.com/office/powerpoint/2010/main" val="20623811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Content Placeholder 4"/>
          <p:cNvPicPr>
            <a:picLocks noGrp="1" noChangeAspect="1"/>
          </p:cNvPicPr>
          <p:nvPr>
            <p:ph idx="10"/>
          </p:nvPr>
        </p:nvPicPr>
        <p:blipFill>
          <a:blip r:embed="rId3" cstate="print">
            <a:extLst>
              <a:ext uri="{28A0092B-C50C-407E-A947-70E740481C1C}">
                <a14:useLocalDpi xmlns:a14="http://schemas.microsoft.com/office/drawing/2010/main" val="0"/>
              </a:ext>
            </a:extLst>
          </a:blip>
          <a:stretch>
            <a:fillRect/>
          </a:stretch>
        </p:blipFill>
        <p:spPr>
          <a:xfrm>
            <a:off x="5187394" y="1619492"/>
            <a:ext cx="3956606" cy="3057377"/>
          </a:xfrm>
        </p:spPr>
      </p:pic>
      <p:sp>
        <p:nvSpPr>
          <p:cNvPr id="30" name="Oval 29"/>
          <p:cNvSpPr/>
          <p:nvPr/>
        </p:nvSpPr>
        <p:spPr>
          <a:xfrm>
            <a:off x="246888" y="152400"/>
            <a:ext cx="533400" cy="508000"/>
          </a:xfrm>
          <a:prstGeom prst="ellipse">
            <a:avLst/>
          </a:prstGeom>
          <a:solidFill>
            <a:schemeClr val="tx2">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ubtitle 3"/>
          <p:cNvSpPr>
            <a:spLocks noGrp="1"/>
          </p:cNvSpPr>
          <p:nvPr>
            <p:ph type="subTitle" idx="13"/>
          </p:nvPr>
        </p:nvSpPr>
        <p:spPr/>
        <p:txBody>
          <a:bodyPr/>
          <a:lstStyle/>
          <a:p>
            <a:r>
              <a:rPr lang="en-US" noProof="0" dirty="0"/>
              <a:t>Why did the One Health concept emerge?</a:t>
            </a:r>
          </a:p>
          <a:p>
            <a:endParaRPr lang="en-US" noProof="0" dirty="0"/>
          </a:p>
        </p:txBody>
      </p:sp>
      <p:sp>
        <p:nvSpPr>
          <p:cNvPr id="44" name="Title 16"/>
          <p:cNvSpPr>
            <a:spLocks noGrp="1"/>
          </p:cNvSpPr>
          <p:nvPr>
            <p:ph type="title"/>
          </p:nvPr>
        </p:nvSpPr>
        <p:spPr/>
        <p:txBody>
          <a:bodyPr>
            <a:normAutofit fontScale="90000"/>
          </a:bodyPr>
          <a:lstStyle/>
          <a:p>
            <a:r>
              <a:rPr lang="en-US" dirty="0"/>
              <a:t>1.	Definitions and history</a:t>
            </a:r>
          </a:p>
        </p:txBody>
      </p:sp>
      <p:sp>
        <p:nvSpPr>
          <p:cNvPr id="40" name="ZoneTexte 39"/>
          <p:cNvSpPr txBox="1"/>
          <p:nvPr/>
        </p:nvSpPr>
        <p:spPr>
          <a:xfrm>
            <a:off x="152400" y="1689080"/>
            <a:ext cx="5239512" cy="3416320"/>
          </a:xfrm>
          <a:prstGeom prst="rect">
            <a:avLst/>
          </a:prstGeom>
          <a:noFill/>
        </p:spPr>
        <p:txBody>
          <a:bodyPr wrap="square" rtlCol="0">
            <a:spAutoFit/>
          </a:bodyPr>
          <a:lstStyle/>
          <a:p>
            <a:pPr marL="228600" indent="-228600">
              <a:buFont typeface="Arial" panose="020B0604020202020204" pitchFamily="34" charset="0"/>
              <a:buChar char="•"/>
            </a:pPr>
            <a:r>
              <a:rPr lang="en-US" sz="2200" b="1" dirty="0"/>
              <a:t>60% </a:t>
            </a:r>
            <a:r>
              <a:rPr lang="en-US" sz="2200" dirty="0"/>
              <a:t>of existing human infectious diseases are zoonotic</a:t>
            </a:r>
          </a:p>
          <a:p>
            <a:pPr marL="228600" indent="-228600">
              <a:buFont typeface="Arial" panose="020B0604020202020204" pitchFamily="34" charset="0"/>
              <a:buChar char="•"/>
            </a:pPr>
            <a:r>
              <a:rPr lang="en-US" sz="2200" b="1" dirty="0"/>
              <a:t>At least 70% </a:t>
            </a:r>
            <a:r>
              <a:rPr lang="en-US" sz="2200" dirty="0"/>
              <a:t>of emerging infectious diseases of humans (including Ebola, HIV, and influenza) have an animal origin</a:t>
            </a:r>
          </a:p>
          <a:p>
            <a:pPr marL="228600" indent="-228600">
              <a:buFont typeface="Arial" panose="020B0604020202020204" pitchFamily="34" charset="0"/>
              <a:buChar char="•"/>
            </a:pPr>
            <a:r>
              <a:rPr lang="en-US" sz="2200" b="1" dirty="0"/>
              <a:t>5 new human diseases </a:t>
            </a:r>
            <a:r>
              <a:rPr lang="en-US" sz="2200" dirty="0"/>
              <a:t>appear every year. </a:t>
            </a:r>
          </a:p>
          <a:p>
            <a:pPr marL="685800" lvl="1" indent="-228600">
              <a:buFont typeface="Courier New" panose="02070309020205020404" pitchFamily="49" charset="0"/>
              <a:buChar char="o"/>
            </a:pPr>
            <a:r>
              <a:rPr lang="en-US" dirty="0"/>
              <a:t>Three are of animal origin.</a:t>
            </a:r>
          </a:p>
          <a:p>
            <a:pPr marL="228600" indent="-228600">
              <a:buFont typeface="Arial" panose="020B0604020202020204" pitchFamily="34" charset="0"/>
              <a:buChar char="•"/>
            </a:pPr>
            <a:r>
              <a:rPr lang="en-US" sz="2200" b="1" dirty="0"/>
              <a:t>80% </a:t>
            </a:r>
            <a:r>
              <a:rPr lang="en-US" sz="2200" dirty="0"/>
              <a:t>of agents with potential bioterrorist use are zoonotic pathogens</a:t>
            </a:r>
            <a:endParaRPr lang="fr-FR" sz="2200" dirty="0"/>
          </a:p>
          <a:p>
            <a:pPr marL="228600" indent="-228600">
              <a:buFont typeface="Arial" panose="020B0604020202020204" pitchFamily="34" charset="0"/>
              <a:buChar char="•"/>
            </a:pPr>
            <a:endParaRPr lang="fr-FR" sz="2200" b="1" dirty="0"/>
          </a:p>
        </p:txBody>
      </p:sp>
      <p:sp>
        <p:nvSpPr>
          <p:cNvPr id="7" name="Rectangle 6"/>
          <p:cNvSpPr/>
          <p:nvPr/>
        </p:nvSpPr>
        <p:spPr>
          <a:xfrm>
            <a:off x="1029674" y="5432826"/>
            <a:ext cx="7853430" cy="40011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fr-FR" sz="2000" b="1" dirty="0">
                <a:sym typeface="Wingdings" panose="05000000000000000000" pitchFamily="2" charset="2"/>
              </a:rPr>
              <a:t>Public </a:t>
            </a:r>
            <a:r>
              <a:rPr lang="fr-FR" sz="2000" b="1" dirty="0" err="1">
                <a:sym typeface="Wingdings" panose="05000000000000000000" pitchFamily="2" charset="2"/>
              </a:rPr>
              <a:t>health</a:t>
            </a:r>
            <a:r>
              <a:rPr lang="fr-FR" sz="2000" b="1" dirty="0">
                <a:sym typeface="Wingdings" panose="05000000000000000000" pitchFamily="2" charset="2"/>
              </a:rPr>
              <a:t> </a:t>
            </a:r>
            <a:r>
              <a:rPr lang="fr-FR" sz="2000" b="1" dirty="0" err="1">
                <a:sym typeface="Wingdings" panose="05000000000000000000" pitchFamily="2" charset="2"/>
              </a:rPr>
              <a:t>needs</a:t>
            </a:r>
            <a:r>
              <a:rPr lang="fr-FR" sz="2000" b="1" dirty="0">
                <a:sym typeface="Wingdings" panose="05000000000000000000" pitchFamily="2" charset="2"/>
              </a:rPr>
              <a:t> a more </a:t>
            </a:r>
            <a:r>
              <a:rPr lang="fr-FR" sz="2000" b="1" dirty="0" err="1">
                <a:sym typeface="Wingdings" panose="05000000000000000000" pitchFamily="2" charset="2"/>
              </a:rPr>
              <a:t>comprehensive</a:t>
            </a:r>
            <a:r>
              <a:rPr lang="fr-FR" sz="2000" b="1" dirty="0">
                <a:sym typeface="Wingdings" panose="05000000000000000000" pitchFamily="2" charset="2"/>
              </a:rPr>
              <a:t> </a:t>
            </a:r>
            <a:r>
              <a:rPr lang="fr-FR" sz="2000" b="1" dirty="0" err="1">
                <a:sym typeface="Wingdings" panose="05000000000000000000" pitchFamily="2" charset="2"/>
              </a:rPr>
              <a:t>approach</a:t>
            </a:r>
            <a:r>
              <a:rPr lang="fr-FR" sz="2000" b="1" dirty="0">
                <a:sym typeface="Wingdings" panose="05000000000000000000" pitchFamily="2" charset="2"/>
              </a:rPr>
              <a:t>: One Health </a:t>
            </a:r>
            <a:endParaRPr lang="fr-FR" sz="2000" b="1" dirty="0"/>
          </a:p>
        </p:txBody>
      </p:sp>
      <p:sp>
        <p:nvSpPr>
          <p:cNvPr id="9" name="Bent-Up Arrow 8"/>
          <p:cNvSpPr/>
          <p:nvPr/>
        </p:nvSpPr>
        <p:spPr>
          <a:xfrm rot="5400000">
            <a:off x="220884" y="5156716"/>
            <a:ext cx="751360" cy="416887"/>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71173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FDE593A36A6874285991743F2BE28E9" ma:contentTypeVersion="0" ma:contentTypeDescription="Create a new document." ma:contentTypeScope="" ma:versionID="c4cae042d4c79ee54905f63930fcba57">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D9E0520-CA10-4BE3-AC16-4DB6757F7D4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E129F6FC-230D-4BF5-A56D-3B3F71793014}">
  <ds:schemaRefs>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B90DBE0D-62E3-4714-B574-F1B97F07C64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5157</TotalTime>
  <Words>5484</Words>
  <Application>Microsoft Office PowerPoint</Application>
  <PresentationFormat>On-screen Show (4:3)</PresentationFormat>
  <Paragraphs>702</Paragraphs>
  <Slides>59</Slides>
  <Notes>58</Notes>
  <HiddenSlides>0</HiddenSlides>
  <MMClips>1</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59</vt:i4>
      </vt:variant>
    </vt:vector>
  </HeadingPairs>
  <TitlesOfParts>
    <vt:vector size="70" baseType="lpstr">
      <vt:lpstr>ＭＳ Ｐゴシック</vt:lpstr>
      <vt:lpstr>SimSun</vt:lpstr>
      <vt:lpstr>Arial</vt:lpstr>
      <vt:lpstr>Arial Narrow</vt:lpstr>
      <vt:lpstr>Calibri</vt:lpstr>
      <vt:lpstr>Calibri Light</vt:lpstr>
      <vt:lpstr>Courier New</vt:lpstr>
      <vt:lpstr>Times New Roman</vt:lpstr>
      <vt:lpstr>Wingdings</vt:lpstr>
      <vt:lpstr>Office Theme</vt:lpstr>
      <vt:lpstr>1_Office Theme</vt:lpstr>
      <vt:lpstr>A1.4 Introduction to One Health</vt:lpstr>
      <vt:lpstr>Learning objectives</vt:lpstr>
      <vt:lpstr>Outline</vt:lpstr>
      <vt:lpstr>1. Definitions and history</vt:lpstr>
      <vt:lpstr>1. Definitions and history</vt:lpstr>
      <vt:lpstr>1. Definitions and history</vt:lpstr>
      <vt:lpstr> Did you know?</vt:lpstr>
      <vt:lpstr>1. Definitions and history</vt:lpstr>
      <vt:lpstr>1. Definitions and history</vt:lpstr>
      <vt:lpstr>2. One Health Issues</vt:lpstr>
      <vt:lpstr>2.  One Health Issues</vt:lpstr>
      <vt:lpstr>2.  One Health Issues</vt:lpstr>
      <vt:lpstr>2.  One Health Issues</vt:lpstr>
      <vt:lpstr>2.  One Health Issues</vt:lpstr>
      <vt:lpstr>2.  One Health Issues</vt:lpstr>
      <vt:lpstr>2.  One Health Issues</vt:lpstr>
      <vt:lpstr>2.  One Health Issues</vt:lpstr>
      <vt:lpstr>2.  One Health Issues</vt:lpstr>
      <vt:lpstr>2.  One Health Issues</vt:lpstr>
      <vt:lpstr>2.  One Health Issues</vt:lpstr>
      <vt:lpstr> Did you know?</vt:lpstr>
      <vt:lpstr>3. Human-animal-environment interface</vt:lpstr>
      <vt:lpstr>3. Human-animal-environment interface</vt:lpstr>
      <vt:lpstr>3. Human-animal-environment interface</vt:lpstr>
      <vt:lpstr>3. Human-animal-environment interface</vt:lpstr>
      <vt:lpstr>3. Human-animal-environment interface</vt:lpstr>
      <vt:lpstr>3. Human-animal-environment interface</vt:lpstr>
      <vt:lpstr>  Key messages</vt:lpstr>
      <vt:lpstr> Knowledge Check</vt:lpstr>
      <vt:lpstr>4. Country examples</vt:lpstr>
      <vt:lpstr>4. Country examples</vt:lpstr>
      <vt:lpstr>4. Country examples</vt:lpstr>
      <vt:lpstr>4. Country examples</vt:lpstr>
      <vt:lpstr>4. Country examples</vt:lpstr>
      <vt:lpstr>4. Country examples</vt:lpstr>
      <vt:lpstr>4. Country examples</vt:lpstr>
      <vt:lpstr>4. Country examples</vt:lpstr>
      <vt:lpstr>4. Country examples</vt:lpstr>
      <vt:lpstr>4. Country examples</vt:lpstr>
      <vt:lpstr>4. Country examples</vt:lpstr>
      <vt:lpstr>4. Country examples</vt:lpstr>
      <vt:lpstr>4. Country examples</vt:lpstr>
      <vt:lpstr>4. Country examples</vt:lpstr>
      <vt:lpstr>4. Country examples</vt:lpstr>
      <vt:lpstr>4. Country examples</vt:lpstr>
      <vt:lpstr>Advantages of One Health Approach</vt:lpstr>
      <vt:lpstr> Knowledge Check</vt:lpstr>
      <vt:lpstr>5. Multisectoral response and RRT</vt:lpstr>
      <vt:lpstr>5. Multisectoral response and RRT</vt:lpstr>
      <vt:lpstr>5. Multisectoral response and RRT</vt:lpstr>
      <vt:lpstr>5. Multisectoral response and RRT</vt:lpstr>
      <vt:lpstr>5. Multisectoral response and RRT</vt:lpstr>
      <vt:lpstr>5. Multisectoral response and RRT</vt:lpstr>
      <vt:lpstr>PowerPoint Presentation</vt:lpstr>
      <vt:lpstr> Knowledge Check</vt:lpstr>
      <vt:lpstr>  Key messages</vt:lpstr>
      <vt:lpstr>  References</vt:lpstr>
      <vt:lpstr>Disclaimer</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Martin Heilmann</dc:creator>
  <cp:lastModifiedBy>GOMEZ, Paula</cp:lastModifiedBy>
  <cp:revision>197</cp:revision>
  <cp:lastPrinted>2017-12-12T17:05:19Z</cp:lastPrinted>
  <dcterms:created xsi:type="dcterms:W3CDTF">2006-08-16T00:00:00Z</dcterms:created>
  <dcterms:modified xsi:type="dcterms:W3CDTF">2018-05-14T14:41:42Z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0x0101009FDE593A36A6874285991743F2BE28E9</vt:lpwstr>
  </property>
</Properties>
</file>