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27"/>
  </p:notesMasterIdLst>
  <p:sldIdLst>
    <p:sldId id="256" r:id="rId5"/>
    <p:sldId id="257" r:id="rId6"/>
    <p:sldId id="27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D96D505-9FF4-4BCA-131C-948EAB739E8D}" v="5" dt="2023-04-06T13:35:38.206"/>
    <p1510:client id="{661311DC-CC9F-E2FC-E137-7B82F086334F}" v="246" dt="2023-01-24T12:54:47.906"/>
    <p1510:client id="{845DA9F4-D9A6-4E65-BED0-901C8AF22994}" v="28" dt="2023-01-24T12:29:15.280"/>
    <p1510:client id="{B76E4BE9-3250-4E67-9BD8-7E4B1401AA42}" v="3" dt="2023-01-24T12:50:40.393"/>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D7E7"/>
          </a:solidFill>
        </a:fill>
      </a:tcStyle>
    </a:wholeTbl>
    <a:band2H>
      <a:tcTxStyle/>
      <a:tcStyle>
        <a:tcBdr/>
        <a:fill>
          <a:solidFill>
            <a:srgbClr val="E8ECF4"/>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a:tcStyle>
        <a:tcBdr/>
        <a:fill>
          <a:solidFill>
            <a:srgbClr val="EFF3E9"/>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a:tcStyle>
        <a:tcBdr/>
        <a:fill>
          <a:solidFill>
            <a:srgbClr val="FDEE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7" d="100"/>
          <a:sy n="77" d="100"/>
        </p:scale>
        <p:origin x="86"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theme" Target="theme/theme1.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S::gomezp@who.int::c93cf399-3ed7-4230-9282-8831e3fe5ae7" providerId="AD" clId="Web-{1D96D505-9FF4-4BCA-131C-948EAB739E8D}"/>
    <pc:docChg chg="modSld">
      <pc:chgData name="GOMEZ, Paula" userId="S::gomezp@who.int::c93cf399-3ed7-4230-9282-8831e3fe5ae7" providerId="AD" clId="Web-{1D96D505-9FF4-4BCA-131C-948EAB739E8D}" dt="2023-04-06T13:35:37.831" v="1" actId="20577"/>
      <pc:docMkLst>
        <pc:docMk/>
      </pc:docMkLst>
      <pc:sldChg chg="modSp">
        <pc:chgData name="GOMEZ, Paula" userId="S::gomezp@who.int::c93cf399-3ed7-4230-9282-8831e3fe5ae7" providerId="AD" clId="Web-{1D96D505-9FF4-4BCA-131C-948EAB739E8D}" dt="2023-04-06T13:35:37.831" v="1" actId="20577"/>
        <pc:sldMkLst>
          <pc:docMk/>
          <pc:sldMk cId="0" sldId="256"/>
        </pc:sldMkLst>
        <pc:spChg chg="mod">
          <ac:chgData name="GOMEZ, Paula" userId="S::gomezp@who.int::c93cf399-3ed7-4230-9282-8831e3fe5ae7" providerId="AD" clId="Web-{1D96D505-9FF4-4BCA-131C-948EAB739E8D}" dt="2023-04-06T13:35:37.831" v="1" actId="20577"/>
          <ac:spMkLst>
            <pc:docMk/>
            <pc:sldMk cId="0" sldId="256"/>
            <ac:spMk id="253" creationId="{00000000-0000-0000-0000-000000000000}"/>
          </ac:spMkLst>
        </pc:spChg>
      </pc:sldChg>
    </pc:docChg>
  </pc:docChgLst>
  <pc:docChgLst>
    <pc:chgData name="GOMEZ, Paula" userId="S::gomezp@who.int::c93cf399-3ed7-4230-9282-8831e3fe5ae7" providerId="AD" clId="Web-{B76E4BE9-3250-4E67-9BD8-7E4B1401AA42}"/>
    <pc:docChg chg="modSld">
      <pc:chgData name="GOMEZ, Paula" userId="S::gomezp@who.int::c93cf399-3ed7-4230-9282-8831e3fe5ae7" providerId="AD" clId="Web-{B76E4BE9-3250-4E67-9BD8-7E4B1401AA42}" dt="2023-01-24T12:50:40.393" v="3" actId="1076"/>
      <pc:docMkLst>
        <pc:docMk/>
      </pc:docMkLst>
      <pc:sldChg chg="modSp">
        <pc:chgData name="GOMEZ, Paula" userId="S::gomezp@who.int::c93cf399-3ed7-4230-9282-8831e3fe5ae7" providerId="AD" clId="Web-{B76E4BE9-3250-4E67-9BD8-7E4B1401AA42}" dt="2023-01-24T12:50:40.393" v="3" actId="1076"/>
        <pc:sldMkLst>
          <pc:docMk/>
          <pc:sldMk cId="0" sldId="256"/>
        </pc:sldMkLst>
        <pc:spChg chg="mod">
          <ac:chgData name="GOMEZ, Paula" userId="S::gomezp@who.int::c93cf399-3ed7-4230-9282-8831e3fe5ae7" providerId="AD" clId="Web-{B76E4BE9-3250-4E67-9BD8-7E4B1401AA42}" dt="2023-01-24T12:50:40.393" v="3" actId="1076"/>
          <ac:spMkLst>
            <pc:docMk/>
            <pc:sldMk cId="0" sldId="256"/>
            <ac:spMk id="2" creationId="{0CA0F6B1-AA66-3E9A-B5CB-0B77B55E5BC2}"/>
          </ac:spMkLst>
        </pc:spChg>
      </pc:sldChg>
    </pc:docChg>
  </pc:docChgLst>
  <pc:docChgLst>
    <pc:chgData name="GOMEZ, Paula" userId="S::gomezp@who.int::c93cf399-3ed7-4230-9282-8831e3fe5ae7" providerId="AD" clId="Web-{845DA9F4-D9A6-4E65-BED0-901C8AF22994}"/>
    <pc:docChg chg="modSld">
      <pc:chgData name="GOMEZ, Paula" userId="S::gomezp@who.int::c93cf399-3ed7-4230-9282-8831e3fe5ae7" providerId="AD" clId="Web-{845DA9F4-D9A6-4E65-BED0-901C8AF22994}" dt="2023-01-24T12:29:12.030" v="21" actId="20577"/>
      <pc:docMkLst>
        <pc:docMk/>
      </pc:docMkLst>
      <pc:sldChg chg="modSp">
        <pc:chgData name="GOMEZ, Paula" userId="S::gomezp@who.int::c93cf399-3ed7-4230-9282-8831e3fe5ae7" providerId="AD" clId="Web-{845DA9F4-D9A6-4E65-BED0-901C8AF22994}" dt="2023-01-24T12:28:57.498" v="8" actId="20577"/>
        <pc:sldMkLst>
          <pc:docMk/>
          <pc:sldMk cId="0" sldId="257"/>
        </pc:sldMkLst>
        <pc:spChg chg="mod">
          <ac:chgData name="GOMEZ, Paula" userId="S::gomezp@who.int::c93cf399-3ed7-4230-9282-8831e3fe5ae7" providerId="AD" clId="Web-{845DA9F4-D9A6-4E65-BED0-901C8AF22994}" dt="2023-01-24T12:28:57.498" v="8" actId="20577"/>
          <ac:spMkLst>
            <pc:docMk/>
            <pc:sldMk cId="0" sldId="257"/>
            <ac:spMk id="3" creationId="{1B714F17-C178-23FC-FE19-A6BC04A59CD0}"/>
          </ac:spMkLst>
        </pc:spChg>
      </pc:sldChg>
      <pc:sldChg chg="modSp">
        <pc:chgData name="GOMEZ, Paula" userId="S::gomezp@who.int::c93cf399-3ed7-4230-9282-8831e3fe5ae7" providerId="AD" clId="Web-{845DA9F4-D9A6-4E65-BED0-901C8AF22994}" dt="2023-01-24T12:29:12.030" v="21" actId="20577"/>
        <pc:sldMkLst>
          <pc:docMk/>
          <pc:sldMk cId="0" sldId="258"/>
        </pc:sldMkLst>
        <pc:spChg chg="mod">
          <ac:chgData name="GOMEZ, Paula" userId="S::gomezp@who.int::c93cf399-3ed7-4230-9282-8831e3fe5ae7" providerId="AD" clId="Web-{845DA9F4-D9A6-4E65-BED0-901C8AF22994}" dt="2023-01-24T12:29:12.030" v="21" actId="20577"/>
          <ac:spMkLst>
            <pc:docMk/>
            <pc:sldMk cId="0" sldId="258"/>
            <ac:spMk id="263" creationId="{00000000-0000-0000-0000-000000000000}"/>
          </ac:spMkLst>
        </pc:spChg>
      </pc:sldChg>
    </pc:docChg>
  </pc:docChgLst>
  <pc:docChgLst>
    <pc:chgData name="GOMEZ, Paula" userId="S::gomezp@who.int::c93cf399-3ed7-4230-9282-8831e3fe5ae7" providerId="AD" clId="Web-{661311DC-CC9F-E2FC-E137-7B82F086334F}"/>
    <pc:docChg chg="addSld modSld">
      <pc:chgData name="GOMEZ, Paula" userId="S::gomezp@who.int::c93cf399-3ed7-4230-9282-8831e3fe5ae7" providerId="AD" clId="Web-{661311DC-CC9F-E2FC-E137-7B82F086334F}" dt="2023-01-24T12:54:47.609" v="132" actId="20577"/>
      <pc:docMkLst>
        <pc:docMk/>
      </pc:docMkLst>
      <pc:sldChg chg="modSp">
        <pc:chgData name="GOMEZ, Paula" userId="S::gomezp@who.int::c93cf399-3ed7-4230-9282-8831e3fe5ae7" providerId="AD" clId="Web-{661311DC-CC9F-E2FC-E137-7B82F086334F}" dt="2023-01-24T12:51:53.512" v="3" actId="20577"/>
        <pc:sldMkLst>
          <pc:docMk/>
          <pc:sldMk cId="0" sldId="256"/>
        </pc:sldMkLst>
        <pc:spChg chg="mod">
          <ac:chgData name="GOMEZ, Paula" userId="S::gomezp@who.int::c93cf399-3ed7-4230-9282-8831e3fe5ae7" providerId="AD" clId="Web-{661311DC-CC9F-E2FC-E137-7B82F086334F}" dt="2023-01-24T12:51:53.512" v="3" actId="20577"/>
          <ac:spMkLst>
            <pc:docMk/>
            <pc:sldMk cId="0" sldId="256"/>
            <ac:spMk id="251" creationId="{00000000-0000-0000-0000-000000000000}"/>
          </ac:spMkLst>
        </pc:spChg>
        <pc:spChg chg="mod">
          <ac:chgData name="GOMEZ, Paula" userId="S::gomezp@who.int::c93cf399-3ed7-4230-9282-8831e3fe5ae7" providerId="AD" clId="Web-{661311DC-CC9F-E2FC-E137-7B82F086334F}" dt="2023-01-24T12:51:44.887" v="0" actId="1076"/>
          <ac:spMkLst>
            <pc:docMk/>
            <pc:sldMk cId="0" sldId="256"/>
            <ac:spMk id="253" creationId="{00000000-0000-0000-0000-000000000000}"/>
          </ac:spMkLst>
        </pc:spChg>
      </pc:sldChg>
      <pc:sldChg chg="modSp">
        <pc:chgData name="GOMEZ, Paula" userId="S::gomezp@who.int::c93cf399-3ed7-4230-9282-8831e3fe5ae7" providerId="AD" clId="Web-{661311DC-CC9F-E2FC-E137-7B82F086334F}" dt="2023-01-24T12:54:47.609" v="132" actId="20577"/>
        <pc:sldMkLst>
          <pc:docMk/>
          <pc:sldMk cId="0" sldId="257"/>
        </pc:sldMkLst>
        <pc:spChg chg="mod">
          <ac:chgData name="GOMEZ, Paula" userId="S::gomezp@who.int::c93cf399-3ed7-4230-9282-8831e3fe5ae7" providerId="AD" clId="Web-{661311DC-CC9F-E2FC-E137-7B82F086334F}" dt="2023-01-24T12:54:47.609" v="132" actId="20577"/>
          <ac:spMkLst>
            <pc:docMk/>
            <pc:sldMk cId="0" sldId="257"/>
            <ac:spMk id="3" creationId="{1B714F17-C178-23FC-FE19-A6BC04A59CD0}"/>
          </ac:spMkLst>
        </pc:spChg>
        <pc:spChg chg="mod">
          <ac:chgData name="GOMEZ, Paula" userId="S::gomezp@who.int::c93cf399-3ed7-4230-9282-8831e3fe5ae7" providerId="AD" clId="Web-{661311DC-CC9F-E2FC-E137-7B82F086334F}" dt="2023-01-24T12:52:09.887" v="17" actId="20577"/>
          <ac:spMkLst>
            <pc:docMk/>
            <pc:sldMk cId="0" sldId="257"/>
            <ac:spMk id="256" creationId="{00000000-0000-0000-0000-000000000000}"/>
          </ac:spMkLst>
        </pc:spChg>
      </pc:sldChg>
      <pc:sldChg chg="add replId">
        <pc:chgData name="GOMEZ, Paula" userId="S::gomezp@who.int::c93cf399-3ed7-4230-9282-8831e3fe5ae7" providerId="AD" clId="Web-{661311DC-CC9F-E2FC-E137-7B82F086334F}" dt="2023-01-24T12:51:59.434" v="4"/>
        <pc:sldMkLst>
          <pc:docMk/>
          <pc:sldMk cId="994796601" sldId="277"/>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47" name="Shape 247"/>
          <p:cNvSpPr>
            <a:spLocks noGrp="1" noRot="1" noChangeAspect="1"/>
          </p:cNvSpPr>
          <p:nvPr>
            <p:ph type="sldImg"/>
          </p:nvPr>
        </p:nvSpPr>
        <p:spPr>
          <a:xfrm>
            <a:off x="1143000" y="685800"/>
            <a:ext cx="4572000" cy="3429000"/>
          </a:xfrm>
          <a:prstGeom prst="rect">
            <a:avLst/>
          </a:prstGeom>
        </p:spPr>
        <p:txBody>
          <a:bodyPr/>
          <a:lstStyle/>
          <a:p>
            <a:endParaRPr/>
          </a:p>
        </p:txBody>
      </p:sp>
      <p:sp>
        <p:nvSpPr>
          <p:cNvPr id="248" name="Shape 248"/>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spcBef>
        <a:spcPts val="400"/>
      </a:spcBef>
      <a:defRPr sz="1200">
        <a:latin typeface="+mj-lt"/>
        <a:ea typeface="+mj-ea"/>
        <a:cs typeface="+mj-cs"/>
        <a:sym typeface="Source Sans Pro Regular"/>
      </a:defRPr>
    </a:lvl1pPr>
    <a:lvl2pPr indent="228600" latinLnBrk="0">
      <a:spcBef>
        <a:spcPts val="400"/>
      </a:spcBef>
      <a:defRPr sz="1200">
        <a:latin typeface="+mj-lt"/>
        <a:ea typeface="+mj-ea"/>
        <a:cs typeface="+mj-cs"/>
        <a:sym typeface="Source Sans Pro Regular"/>
      </a:defRPr>
    </a:lvl2pPr>
    <a:lvl3pPr indent="457200" latinLnBrk="0">
      <a:spcBef>
        <a:spcPts val="400"/>
      </a:spcBef>
      <a:defRPr sz="1200">
        <a:latin typeface="+mj-lt"/>
        <a:ea typeface="+mj-ea"/>
        <a:cs typeface="+mj-cs"/>
        <a:sym typeface="Source Sans Pro Regular"/>
      </a:defRPr>
    </a:lvl3pPr>
    <a:lvl4pPr indent="685800" latinLnBrk="0">
      <a:spcBef>
        <a:spcPts val="400"/>
      </a:spcBef>
      <a:defRPr sz="1200">
        <a:latin typeface="+mj-lt"/>
        <a:ea typeface="+mj-ea"/>
        <a:cs typeface="+mj-cs"/>
        <a:sym typeface="Source Sans Pro Regular"/>
      </a:defRPr>
    </a:lvl4pPr>
    <a:lvl5pPr indent="914400" latinLnBrk="0">
      <a:spcBef>
        <a:spcPts val="400"/>
      </a:spcBef>
      <a:defRPr sz="1200">
        <a:latin typeface="+mj-lt"/>
        <a:ea typeface="+mj-ea"/>
        <a:cs typeface="+mj-cs"/>
        <a:sym typeface="Source Sans Pro Regular"/>
      </a:defRPr>
    </a:lvl5pPr>
    <a:lvl6pPr indent="1143000" latinLnBrk="0">
      <a:spcBef>
        <a:spcPts val="400"/>
      </a:spcBef>
      <a:defRPr sz="1200">
        <a:latin typeface="+mj-lt"/>
        <a:ea typeface="+mj-ea"/>
        <a:cs typeface="+mj-cs"/>
        <a:sym typeface="Source Sans Pro Regular"/>
      </a:defRPr>
    </a:lvl6pPr>
    <a:lvl7pPr indent="1371600" latinLnBrk="0">
      <a:spcBef>
        <a:spcPts val="400"/>
      </a:spcBef>
      <a:defRPr sz="1200">
        <a:latin typeface="+mj-lt"/>
        <a:ea typeface="+mj-ea"/>
        <a:cs typeface="+mj-cs"/>
        <a:sym typeface="Source Sans Pro Regular"/>
      </a:defRPr>
    </a:lvl7pPr>
    <a:lvl8pPr indent="1600200" latinLnBrk="0">
      <a:spcBef>
        <a:spcPts val="400"/>
      </a:spcBef>
      <a:defRPr sz="1200">
        <a:latin typeface="+mj-lt"/>
        <a:ea typeface="+mj-ea"/>
        <a:cs typeface="+mj-cs"/>
        <a:sym typeface="Source Sans Pro Regular"/>
      </a:defRPr>
    </a:lvl8pPr>
    <a:lvl9pPr indent="1828800" latinLnBrk="0">
      <a:spcBef>
        <a:spcPts val="400"/>
      </a:spcBef>
      <a:defRPr sz="1200">
        <a:latin typeface="+mj-lt"/>
        <a:ea typeface="+mj-ea"/>
        <a:cs typeface="+mj-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 name="Shape 258"/>
          <p:cNvSpPr>
            <a:spLocks noGrp="1" noRot="1" noChangeAspect="1"/>
          </p:cNvSpPr>
          <p:nvPr>
            <p:ph type="sldImg"/>
          </p:nvPr>
        </p:nvSpPr>
        <p:spPr>
          <a:xfrm>
            <a:off x="381000" y="685800"/>
            <a:ext cx="6096000" cy="3429000"/>
          </a:xfrm>
          <a:prstGeom prst="rect">
            <a:avLst/>
          </a:prstGeom>
        </p:spPr>
        <p:txBody>
          <a:bodyPr/>
          <a:lstStyle/>
          <a:p>
            <a:endParaRPr/>
          </a:p>
        </p:txBody>
      </p:sp>
      <p:sp>
        <p:nvSpPr>
          <p:cNvPr id="259" name="Shape 259"/>
          <p:cNvSpPr>
            <a:spLocks noGrp="1"/>
          </p:cNvSpPr>
          <p:nvPr>
            <p:ph type="body" sz="quarter" idx="1"/>
          </p:nvPr>
        </p:nvSpPr>
        <p:spPr>
          <a:prstGeom prst="rect">
            <a:avLst/>
          </a:prstGeom>
        </p:spPr>
        <p:txBody>
          <a:bodyPr/>
          <a:lstStyle>
            <a:lvl1pPr>
              <a:spcBef>
                <a:spcPts val="0"/>
              </a:spcBef>
              <a:defRPr>
                <a:latin typeface="Calibri"/>
                <a:ea typeface="Calibri"/>
                <a:cs typeface="Calibri"/>
                <a:sym typeface="Calibri"/>
              </a:defRPr>
            </a:lvl1pPr>
          </a:lstStyle>
          <a:p>
            <a:r>
              <a:t>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 name="Shape 258"/>
          <p:cNvSpPr>
            <a:spLocks noGrp="1" noRot="1" noChangeAspect="1"/>
          </p:cNvSpPr>
          <p:nvPr>
            <p:ph type="sldImg"/>
          </p:nvPr>
        </p:nvSpPr>
        <p:spPr>
          <a:xfrm>
            <a:off x="381000" y="685800"/>
            <a:ext cx="6096000" cy="3429000"/>
          </a:xfrm>
          <a:prstGeom prst="rect">
            <a:avLst/>
          </a:prstGeom>
        </p:spPr>
        <p:txBody>
          <a:bodyPr/>
          <a:lstStyle/>
          <a:p>
            <a:endParaRPr/>
          </a:p>
        </p:txBody>
      </p:sp>
      <p:sp>
        <p:nvSpPr>
          <p:cNvPr id="259" name="Shape 259"/>
          <p:cNvSpPr>
            <a:spLocks noGrp="1"/>
          </p:cNvSpPr>
          <p:nvPr>
            <p:ph type="body" sz="quarter" idx="1"/>
          </p:nvPr>
        </p:nvSpPr>
        <p:spPr>
          <a:prstGeom prst="rect">
            <a:avLst/>
          </a:prstGeom>
        </p:spPr>
        <p:txBody>
          <a:bodyPr/>
          <a:lstStyle>
            <a:lvl1pPr>
              <a:spcBef>
                <a:spcPts val="0"/>
              </a:spcBef>
              <a:defRPr>
                <a:latin typeface="Calibri"/>
                <a:ea typeface="Calibri"/>
                <a:cs typeface="Calibri"/>
                <a:sym typeface="Calibri"/>
              </a:defRPr>
            </a:lvl1pPr>
          </a:lstStyle>
          <a:p>
            <a:r>
              <a:t> </a:t>
            </a:r>
          </a:p>
        </p:txBody>
      </p:sp>
    </p:spTree>
    <p:extLst>
      <p:ext uri="{BB962C8B-B14F-4D97-AF65-F5344CB8AC3E}">
        <p14:creationId xmlns:p14="http://schemas.microsoft.com/office/powerpoint/2010/main" val="42748673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 name="Shape 267"/>
          <p:cNvSpPr>
            <a:spLocks noGrp="1" noRot="1" noChangeAspect="1"/>
          </p:cNvSpPr>
          <p:nvPr>
            <p:ph type="sldImg"/>
          </p:nvPr>
        </p:nvSpPr>
        <p:spPr>
          <a:xfrm>
            <a:off x="381000" y="685800"/>
            <a:ext cx="6096000" cy="3429000"/>
          </a:xfrm>
          <a:prstGeom prst="rect">
            <a:avLst/>
          </a:prstGeom>
        </p:spPr>
        <p:txBody>
          <a:bodyPr/>
          <a:lstStyle/>
          <a:p>
            <a:endParaRPr/>
          </a:p>
        </p:txBody>
      </p:sp>
      <p:sp>
        <p:nvSpPr>
          <p:cNvPr id="268" name="Shape 268"/>
          <p:cNvSpPr>
            <a:spLocks noGrp="1"/>
          </p:cNvSpPr>
          <p:nvPr>
            <p:ph type="body" sz="quarter" idx="1"/>
          </p:nvPr>
        </p:nvSpPr>
        <p:spPr>
          <a:prstGeom prst="rect">
            <a:avLst/>
          </a:prstGeom>
        </p:spPr>
        <p:txBody>
          <a:bodyPr/>
          <a:lstStyle>
            <a:lvl1pPr>
              <a:spcBef>
                <a:spcPts val="0"/>
              </a:spcBef>
              <a:defRPr>
                <a:latin typeface="Calibri"/>
                <a:ea typeface="Calibri"/>
                <a:cs typeface="Calibri"/>
                <a:sym typeface="Calibri"/>
              </a:defRPr>
            </a:lvl1pPr>
          </a:lstStyle>
          <a:p>
            <a:r>
              <a:t> </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hyperlink" Target="mailto:ihrhrt@who.int" TargetMode="External"/><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hyperlink" Target="https://extranet.who.int/hslp" TargetMode="External"/><Relationship Id="rId5" Type="http://schemas.openxmlformats.org/officeDocument/2006/relationships/hyperlink" Target="https://extranet.who.int/hslp/?q=content/terms-use" TargetMode="External"/><Relationship Id="rId4" Type="http://schemas.openxmlformats.org/officeDocument/2006/relationships/image" Target="../media/image8.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pic>
        <p:nvPicPr>
          <p:cNvPr id="19" name="Image" descr="Image"/>
          <p:cNvPicPr>
            <a:picLocks noChangeAspect="1"/>
          </p:cNvPicPr>
          <p:nvPr/>
        </p:nvPicPr>
        <p:blipFill>
          <a:blip r:embed="rId2"/>
          <a:stretch>
            <a:fillRect/>
          </a:stretch>
        </p:blipFill>
        <p:spPr>
          <a:xfrm>
            <a:off x="-1" y="-27351"/>
            <a:ext cx="12192001" cy="5372101"/>
          </a:xfrm>
          <a:prstGeom prst="rect">
            <a:avLst/>
          </a:prstGeom>
          <a:ln w="12700">
            <a:miter lim="400000"/>
          </a:ln>
        </p:spPr>
      </p:pic>
      <p:pic>
        <p:nvPicPr>
          <p:cNvPr id="20"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1"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24" name="Subtitle 5"/>
          <p:cNvSpPr txBox="1"/>
          <p:nvPr/>
        </p:nvSpPr>
        <p:spPr>
          <a:xfrm>
            <a:off x="8085935" y="650384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en-US" dirty="0"/>
              <a:t>RRT Training of Trainers Package</a:t>
            </a:r>
          </a:p>
        </p:txBody>
      </p:sp>
      <p:sp>
        <p:nvSpPr>
          <p:cNvPr id="25" name="Subtitle 5"/>
          <p:cNvSpPr txBox="1"/>
          <p:nvPr/>
        </p:nvSpPr>
        <p:spPr>
          <a:xfrm>
            <a:off x="8085935"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A1.2 IHR annex 2</a:t>
            </a:r>
          </a:p>
        </p:txBody>
      </p:sp>
      <p:pic>
        <p:nvPicPr>
          <p:cNvPr id="26" name="Picture 18" descr="Picture 18"/>
          <p:cNvPicPr>
            <a:picLocks noChangeAspect="1"/>
          </p:cNvPicPr>
          <p:nvPr/>
        </p:nvPicPr>
        <p:blipFill>
          <a:blip r:embed="rId5"/>
          <a:stretch>
            <a:fillRect/>
          </a:stretch>
        </p:blipFill>
        <p:spPr>
          <a:xfrm>
            <a:off x="9002490" y="5116964"/>
            <a:ext cx="2823416" cy="908686"/>
          </a:xfrm>
          <a:prstGeom prst="rect">
            <a:avLst/>
          </a:prstGeom>
          <a:ln w="12700">
            <a:miter lim="400000"/>
          </a:ln>
        </p:spPr>
      </p:pic>
      <p:pic>
        <p:nvPicPr>
          <p:cNvPr id="27" name="Picture 19" descr="Picture 19"/>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8" name="Body Level One…"/>
          <p:cNvSpPr txBox="1">
            <a:spLocks noGrp="1"/>
          </p:cNvSpPr>
          <p:nvPr>
            <p:ph type="body" sz="quarter" idx="1"/>
          </p:nvPr>
        </p:nvSpPr>
        <p:spPr>
          <a:xfrm>
            <a:off x="5525728" y="3491867"/>
            <a:ext cx="5925539" cy="914401"/>
          </a:xfrm>
          <a:prstGeom prst="rect">
            <a:avLst/>
          </a:prstGeom>
        </p:spPr>
        <p:txBody>
          <a:bodyPr>
            <a:normAutofit/>
          </a:bodyPr>
          <a:lstStyle>
            <a:lvl1pPr marL="54248" indent="-54248" defTabSz="216992">
              <a:lnSpc>
                <a:spcPct val="90000"/>
              </a:lnSpc>
              <a:spcBef>
                <a:spcPts val="200"/>
              </a:spcBef>
              <a:buClr>
                <a:srgbClr val="65A000"/>
              </a:buClr>
              <a:defRPr>
                <a:solidFill>
                  <a:srgbClr val="000000"/>
                </a:solidFill>
                <a:latin typeface="Source Sans Pro Bold"/>
                <a:ea typeface="Source Sans Pro Bold"/>
                <a:cs typeface="Source Sans Pro Bold"/>
                <a:sym typeface="Source Sans Pro Bold"/>
              </a:defRPr>
            </a:lvl1pPr>
            <a:lvl2pPr marL="162744" indent="-54248" defTabSz="216992">
              <a:lnSpc>
                <a:spcPct val="90000"/>
              </a:lnSpc>
              <a:spcBef>
                <a:spcPts val="200"/>
              </a:spcBef>
              <a:buClr>
                <a:srgbClr val="65A000"/>
              </a:buClr>
              <a:buChar char="•"/>
              <a:defRPr>
                <a:solidFill>
                  <a:srgbClr val="000000"/>
                </a:solidFill>
                <a:latin typeface="Source Sans Pro Bold"/>
                <a:ea typeface="Source Sans Pro Bold"/>
                <a:cs typeface="Source Sans Pro Bold"/>
                <a:sym typeface="Source Sans Pro Bold"/>
              </a:defRPr>
            </a:lvl2pPr>
            <a:lvl3pPr marL="271240" indent="-54247" defTabSz="216992">
              <a:lnSpc>
                <a:spcPct val="90000"/>
              </a:lnSpc>
              <a:spcBef>
                <a:spcPts val="200"/>
              </a:spcBef>
              <a:buClr>
                <a:srgbClr val="65A000"/>
              </a:buClr>
              <a:defRPr>
                <a:solidFill>
                  <a:srgbClr val="000000"/>
                </a:solidFill>
                <a:latin typeface="Source Sans Pro Bold"/>
                <a:ea typeface="Source Sans Pro Bold"/>
                <a:cs typeface="Source Sans Pro Bold"/>
                <a:sym typeface="Source Sans Pro Bold"/>
              </a:defRPr>
            </a:lvl3pPr>
            <a:lvl4pPr marL="379736" indent="-54247" defTabSz="216992">
              <a:lnSpc>
                <a:spcPct val="90000"/>
              </a:lnSpc>
              <a:spcBef>
                <a:spcPts val="200"/>
              </a:spcBef>
              <a:buClr>
                <a:srgbClr val="65A000"/>
              </a:buClr>
              <a:buChar char="•"/>
              <a:defRPr>
                <a:solidFill>
                  <a:srgbClr val="000000"/>
                </a:solidFill>
                <a:latin typeface="Source Sans Pro Bold"/>
                <a:ea typeface="Source Sans Pro Bold"/>
                <a:cs typeface="Source Sans Pro Bold"/>
                <a:sym typeface="Source Sans Pro Bold"/>
              </a:defRPr>
            </a:lvl4pPr>
            <a:lvl5pPr marL="488231" indent="-54247" defTabSz="216992">
              <a:lnSpc>
                <a:spcPct val="90000"/>
              </a:lnSpc>
              <a:spcBef>
                <a:spcPts val="200"/>
              </a:spcBef>
              <a:buClr>
                <a:srgbClr val="65A000"/>
              </a:buClr>
              <a:buChar char="•"/>
              <a:defRPr>
                <a:solidFill>
                  <a:srgbClr val="000000"/>
                </a:solidFill>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29" name="Title Text"/>
          <p:cNvSpPr txBox="1">
            <a:spLocks noGrp="1"/>
          </p:cNvSpPr>
          <p:nvPr>
            <p:ph type="title"/>
          </p:nvPr>
        </p:nvSpPr>
        <p:spPr>
          <a:xfrm>
            <a:off x="517796" y="1587565"/>
            <a:ext cx="4490141" cy="2410277"/>
          </a:xfrm>
          <a:prstGeom prst="rect">
            <a:avLst/>
          </a:prstGeom>
        </p:spPr>
        <p:txBody>
          <a:bodyPr>
            <a:normAutofit/>
          </a:bodyPr>
          <a:lstStyle>
            <a:lvl1pPr algn="l" defTabSz="216992">
              <a:lnSpc>
                <a:spcPct val="90000"/>
              </a:lnSpc>
              <a:defRPr sz="2400">
                <a:solidFill>
                  <a:srgbClr val="FFFFFF"/>
                </a:solidFill>
                <a:latin typeface="Source Sans Pro Bold"/>
                <a:ea typeface="Source Sans Pro Bold"/>
                <a:cs typeface="Source Sans Pro Bold"/>
                <a:sym typeface="Source Sans Pro Bold"/>
              </a:defRPr>
            </a:lvl1pPr>
          </a:lstStyle>
          <a:p>
            <a:r>
              <a:t>Title Text</a:t>
            </a: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56"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157" name="Picture 2" descr="Picture 2"/>
          <p:cNvPicPr>
            <a:picLocks noChangeAspect="1"/>
          </p:cNvPicPr>
          <p:nvPr/>
        </p:nvPicPr>
        <p:blipFill>
          <a:blip r:embed="rId3"/>
          <a:stretch>
            <a:fillRect/>
          </a:stretch>
        </p:blipFill>
        <p:spPr>
          <a:xfrm>
            <a:off x="74344" y="6310303"/>
            <a:ext cx="1548718" cy="474296"/>
          </a:xfrm>
          <a:prstGeom prst="rect">
            <a:avLst/>
          </a:prstGeom>
          <a:ln w="12700">
            <a:miter lim="400000"/>
          </a:ln>
        </p:spPr>
      </p:pic>
      <p:sp>
        <p:nvSpPr>
          <p:cNvPr id="162"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pic>
        <p:nvPicPr>
          <p:cNvPr id="163" name="Picture 3" descr="Picture 3"/>
          <p:cNvPicPr>
            <a:picLocks noChangeAspect="1"/>
          </p:cNvPicPr>
          <p:nvPr/>
        </p:nvPicPr>
        <p:blipFill>
          <a:blip r:embed="rId4"/>
          <a:stretch>
            <a:fillRect/>
          </a:stretch>
        </p:blipFill>
        <p:spPr>
          <a:xfrm>
            <a:off x="-9145" y="-18870"/>
            <a:ext cx="5130801" cy="660401"/>
          </a:xfrm>
          <a:prstGeom prst="rect">
            <a:avLst/>
          </a:prstGeom>
          <a:ln w="12700">
            <a:miter lim="400000"/>
          </a:ln>
        </p:spPr>
      </p:pic>
      <p:sp>
        <p:nvSpPr>
          <p:cNvPr id="164" name="TextBox 4"/>
          <p:cNvSpPr txBox="1"/>
          <p:nvPr/>
        </p:nvSpPr>
        <p:spPr>
          <a:xfrm>
            <a:off x="275896" y="11104"/>
            <a:ext cx="2627841"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Disclaimer</a:t>
            </a:r>
          </a:p>
        </p:txBody>
      </p:sp>
      <p:pic>
        <p:nvPicPr>
          <p:cNvPr id="165" name="Picture 6" descr="Picture 6"/>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166" name="Content Placeholder 2"/>
          <p:cNvSpPr txBox="1"/>
          <p:nvPr/>
        </p:nvSpPr>
        <p:spPr>
          <a:xfrm>
            <a:off x="783741" y="857656"/>
            <a:ext cx="10364410" cy="53320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rmAutofit/>
          </a:bodyPr>
          <a:lstStyle/>
          <a:p>
            <a:pPr algn="just" defTabSz="286428">
              <a:lnSpc>
                <a:spcPct val="90000"/>
              </a:lnSpc>
              <a:spcBef>
                <a:spcPts val="200"/>
              </a:spcBef>
              <a:buClr>
                <a:srgbClr val="65A000"/>
              </a:buClr>
              <a:buFont typeface="Arial"/>
              <a:defRPr sz="1979">
                <a:latin typeface="+mj-lt"/>
                <a:ea typeface="+mj-ea"/>
                <a:cs typeface="+mj-cs"/>
                <a:sym typeface="Source Sans Pro Regular"/>
              </a:defRPr>
            </a:pPr>
            <a:r>
              <a:t>WHO Health Security Learning Platform - Training Materials</a:t>
            </a:r>
          </a:p>
          <a:p>
            <a:pPr algn="just" defTabSz="286428">
              <a:lnSpc>
                <a:spcPct val="90000"/>
              </a:lnSpc>
              <a:spcBef>
                <a:spcPts val="200"/>
              </a:spcBef>
              <a:buClr>
                <a:srgbClr val="65A000"/>
              </a:buClr>
              <a:buFont typeface="Arial"/>
              <a:defRPr sz="1979">
                <a:latin typeface="+mj-lt"/>
                <a:ea typeface="+mj-ea"/>
                <a:cs typeface="+mj-cs"/>
                <a:sym typeface="Source Sans Pro Regular"/>
              </a:defRPr>
            </a:pPr>
            <a:r>
              <a:t>These WHO Training Materials are © World Health Organization (WHO) 2022. All rights reserved.</a:t>
            </a:r>
          </a:p>
          <a:p>
            <a:pPr algn="just" defTabSz="286428">
              <a:lnSpc>
                <a:spcPct val="90000"/>
              </a:lnSpc>
              <a:spcBef>
                <a:spcPts val="200"/>
              </a:spcBef>
              <a:buClr>
                <a:srgbClr val="65A000"/>
              </a:buClr>
              <a:buFont typeface="Arial"/>
              <a:defRPr sz="1979">
                <a:latin typeface="+mj-lt"/>
                <a:ea typeface="+mj-ea"/>
                <a:cs typeface="+mj-cs"/>
                <a:sym typeface="Source Sans Pro Regular"/>
              </a:defRPr>
            </a:pPr>
            <a:r>
              <a:t>Your use of these materials is subject to the “</a:t>
            </a:r>
            <a:r>
              <a:rPr u="sng">
                <a:solidFill>
                  <a:srgbClr val="0563C1"/>
                </a:solidFill>
                <a:uFill>
                  <a:solidFill>
                    <a:srgbClr val="0563C1"/>
                  </a:solidFill>
                </a:uFill>
                <a:hlinkClick r:id="rId5"/>
              </a:rPr>
              <a:t>WHO Health Security Learning Platform, Training Materials – Terms of Use</a:t>
            </a:r>
            <a:r>
              <a:t>”, which you accepted when downloading them and which are available on the Health Security Learning Platform at: </a:t>
            </a:r>
            <a:r>
              <a:rPr u="sng">
                <a:solidFill>
                  <a:srgbClr val="0563C1"/>
                </a:solidFill>
                <a:uFill>
                  <a:solidFill>
                    <a:srgbClr val="0563C1"/>
                  </a:solidFill>
                </a:uFill>
                <a:hlinkClick r:id="rId6"/>
              </a:rPr>
              <a:t>https://extranet.who.int/hslp</a:t>
            </a:r>
            <a:r>
              <a:t>  </a:t>
            </a:r>
          </a:p>
          <a:p>
            <a:pPr algn="just" defTabSz="286428">
              <a:lnSpc>
                <a:spcPct val="90000"/>
              </a:lnSpc>
              <a:spcBef>
                <a:spcPts val="200"/>
              </a:spcBef>
              <a:buClr>
                <a:srgbClr val="65A000"/>
              </a:buClr>
              <a:buFont typeface="Arial"/>
              <a:defRPr sz="1979">
                <a:latin typeface="+mj-lt"/>
                <a:ea typeface="+mj-ea"/>
                <a:cs typeface="+mj-cs"/>
                <a:sym typeface="Source Sans Pro Regular"/>
              </a:defRPr>
            </a:pPr>
            <a:endParaRPr/>
          </a:p>
          <a:p>
            <a:pPr algn="just" defTabSz="286428">
              <a:lnSpc>
                <a:spcPct val="90000"/>
              </a:lnSpc>
              <a:spcBef>
                <a:spcPts val="200"/>
              </a:spcBef>
              <a:buClr>
                <a:srgbClr val="65A000"/>
              </a:buClr>
              <a:buFont typeface="Arial"/>
              <a:defRPr sz="1979">
                <a:latin typeface="+mj-lt"/>
                <a:ea typeface="+mj-ea"/>
                <a:cs typeface="+mj-cs"/>
                <a:sym typeface="Source Sans Pro Regular"/>
              </a:defRPr>
            </a:pPr>
            <a:r>
              <a:t>Should you adapt, modify, translate, or in any other way revise the contents of these materials, you shall not imply that WHO is any way affiliated with such modifications and shall not use the WHO name or emblem in such modified materials. </a:t>
            </a:r>
          </a:p>
          <a:p>
            <a:pPr algn="just" defTabSz="286428">
              <a:lnSpc>
                <a:spcPct val="90000"/>
              </a:lnSpc>
              <a:spcBef>
                <a:spcPts val="200"/>
              </a:spcBef>
              <a:buClr>
                <a:srgbClr val="65A000"/>
              </a:buClr>
              <a:buFont typeface="Arial"/>
              <a:defRPr sz="1979">
                <a:latin typeface="+mj-lt"/>
                <a:ea typeface="+mj-ea"/>
                <a:cs typeface="+mj-cs"/>
                <a:sym typeface="Source Sans Pro Regular"/>
              </a:defRPr>
            </a:pPr>
            <a:endParaRPr/>
          </a:p>
          <a:p>
            <a:pPr algn="just" defTabSz="286428">
              <a:lnSpc>
                <a:spcPct val="90000"/>
              </a:lnSpc>
              <a:spcBef>
                <a:spcPts val="200"/>
              </a:spcBef>
              <a:buClr>
                <a:srgbClr val="65A000"/>
              </a:buClr>
              <a:buFont typeface="Arial"/>
              <a:defRPr sz="1979">
                <a:latin typeface="+mj-lt"/>
                <a:ea typeface="+mj-ea"/>
                <a:cs typeface="+mj-cs"/>
                <a:sym typeface="Source Sans Pro Regular"/>
              </a:defRPr>
            </a:pPr>
            <a:r>
              <a:t>Should you adapt, modify, translate, or in any other way revise the contents of these materials, you shall acknowledge the source of the material providing the following attribution: “These training materials are a modified version of the Rapid Response Teams Advanced Training Package (available at: https://extranet.who.int/hslp/), which is © the World Health Organization (WHO), 2022, and used with permission from WHO. WHO disclaims any responsibility for any modifications to, or revisions of, the WHO copyrighted materials.”  </a:t>
            </a:r>
          </a:p>
          <a:p>
            <a:pPr algn="just" defTabSz="286428">
              <a:lnSpc>
                <a:spcPct val="90000"/>
              </a:lnSpc>
              <a:spcBef>
                <a:spcPts val="200"/>
              </a:spcBef>
              <a:buClr>
                <a:srgbClr val="65A000"/>
              </a:buClr>
              <a:buFont typeface="Arial"/>
              <a:defRPr sz="1979">
                <a:latin typeface="+mj-lt"/>
                <a:ea typeface="+mj-ea"/>
                <a:cs typeface="+mj-cs"/>
                <a:sym typeface="Source Sans Pro Regular"/>
              </a:defRPr>
            </a:pPr>
            <a:r>
              <a:t>Further, please inform WHO of any modifications of these materials that you use publicly, for record-keeping purposes and continued development, by emailing </a:t>
            </a:r>
            <a:r>
              <a:rPr u="sng">
                <a:solidFill>
                  <a:srgbClr val="0563C1"/>
                </a:solidFill>
                <a:uFill>
                  <a:solidFill>
                    <a:srgbClr val="0563C1"/>
                  </a:solidFill>
                </a:uFill>
                <a:hlinkClick r:id="rId7"/>
              </a:rPr>
              <a:t>ihrhrt@who.int</a:t>
            </a:r>
          </a:p>
        </p:txBody>
      </p:sp>
      <p:sp>
        <p:nvSpPr>
          <p:cNvPr id="2" name="Subtitle 5">
            <a:extLst>
              <a:ext uri="{FF2B5EF4-FFF2-40B4-BE49-F238E27FC236}">
                <a16:creationId xmlns:a16="http://schemas.microsoft.com/office/drawing/2014/main" id="{9E3B700B-DBBE-E1C0-028C-104CB28E7209}"/>
              </a:ext>
            </a:extLst>
          </p:cNvPr>
          <p:cNvSpPr txBox="1"/>
          <p:nvPr userDrawn="1"/>
        </p:nvSpPr>
        <p:spPr>
          <a:xfrm>
            <a:off x="8085935" y="650384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en-US" dirty="0"/>
              <a:t>RRT Training of Trainers Package</a:t>
            </a:r>
          </a:p>
        </p:txBody>
      </p:sp>
      <p:sp>
        <p:nvSpPr>
          <p:cNvPr id="3" name="Subtitle 5">
            <a:extLst>
              <a:ext uri="{FF2B5EF4-FFF2-40B4-BE49-F238E27FC236}">
                <a16:creationId xmlns:a16="http://schemas.microsoft.com/office/drawing/2014/main" id="{9BD36594-4FA9-2461-F4E4-093EE50F2942}"/>
              </a:ext>
            </a:extLst>
          </p:cNvPr>
          <p:cNvSpPr txBox="1"/>
          <p:nvPr userDrawn="1"/>
        </p:nvSpPr>
        <p:spPr>
          <a:xfrm>
            <a:off x="8085935"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A1.2 IHR annex 2</a:t>
            </a:r>
          </a:p>
        </p:txBody>
      </p:sp>
      <p:sp>
        <p:nvSpPr>
          <p:cNvPr id="4" name="Slide Number">
            <a:extLst>
              <a:ext uri="{FF2B5EF4-FFF2-40B4-BE49-F238E27FC236}">
                <a16:creationId xmlns:a16="http://schemas.microsoft.com/office/drawing/2014/main" id="{19A9995A-56A2-D3A3-94E3-2B30BCBA7FDC}"/>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learning objectives">
    <p:spTree>
      <p:nvGrpSpPr>
        <p:cNvPr id="1" name=""/>
        <p:cNvGrpSpPr/>
        <p:nvPr/>
      </p:nvGrpSpPr>
      <p:grpSpPr>
        <a:xfrm>
          <a:off x="0" y="0"/>
          <a:ext cx="0" cy="0"/>
          <a:chOff x="0" y="0"/>
          <a:chExt cx="0" cy="0"/>
        </a:xfrm>
      </p:grpSpPr>
      <p:pic>
        <p:nvPicPr>
          <p:cNvPr id="173"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17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75"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180" name="Rectangle 2"/>
          <p:cNvSpPr txBox="1"/>
          <p:nvPr/>
        </p:nvSpPr>
        <p:spPr>
          <a:xfrm>
            <a:off x="224695" y="16617"/>
            <a:ext cx="8138160" cy="5355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b="1" dirty="0"/>
              <a:t>Learning objectives</a:t>
            </a:r>
          </a:p>
        </p:txBody>
      </p:sp>
      <p:sp>
        <p:nvSpPr>
          <p:cNvPr id="181" name="Body Level One…"/>
          <p:cNvSpPr txBox="1">
            <a:spLocks noGrp="1"/>
          </p:cNvSpPr>
          <p:nvPr>
            <p:ph type="body" idx="1"/>
          </p:nvPr>
        </p:nvSpPr>
        <p:spPr>
          <a:xfrm>
            <a:off x="850604" y="842965"/>
            <a:ext cx="10952461" cy="5175066"/>
          </a:xfrm>
          <a:prstGeom prst="rect">
            <a:avLst/>
          </a:prstGeom>
        </p:spPr>
        <p:txBody>
          <a:bodyPr>
            <a:normAutofit/>
          </a:bodyPr>
          <a:lstStyle>
            <a:lvl1pPr marL="54248" indent="-54248" defTabSz="216992">
              <a:lnSpc>
                <a:spcPct val="90000"/>
              </a:lnSpc>
              <a:spcBef>
                <a:spcPts val="200"/>
              </a:spcBef>
              <a:buClr>
                <a:srgbClr val="65A000"/>
              </a:buClr>
              <a:defRPr>
                <a:solidFill>
                  <a:srgbClr val="000000"/>
                </a:solidFill>
                <a:latin typeface="+mj-lt"/>
                <a:ea typeface="+mj-ea"/>
                <a:cs typeface="+mj-cs"/>
                <a:sym typeface="Source Sans Pro Regular"/>
              </a:defRPr>
            </a:lvl1pPr>
            <a:lvl2pPr marL="170493" indent="-61997" defTabSz="216992">
              <a:lnSpc>
                <a:spcPct val="90000"/>
              </a:lnSpc>
              <a:spcBef>
                <a:spcPts val="200"/>
              </a:spcBef>
              <a:buClr>
                <a:srgbClr val="65A000"/>
              </a:buClr>
              <a:buChar char="•"/>
              <a:defRPr>
                <a:solidFill>
                  <a:srgbClr val="000000"/>
                </a:solidFill>
                <a:latin typeface="+mj-lt"/>
                <a:ea typeface="+mj-ea"/>
                <a:cs typeface="+mj-cs"/>
                <a:sym typeface="Source Sans Pro Regular"/>
              </a:defRPr>
            </a:lvl2pPr>
            <a:lvl3pPr marL="289322" indent="-72330" defTabSz="216992">
              <a:lnSpc>
                <a:spcPct val="90000"/>
              </a:lnSpc>
              <a:spcBef>
                <a:spcPts val="200"/>
              </a:spcBef>
              <a:buClr>
                <a:srgbClr val="65A000"/>
              </a:buClr>
              <a:defRPr>
                <a:solidFill>
                  <a:srgbClr val="000000"/>
                </a:solidFill>
                <a:latin typeface="+mj-lt"/>
                <a:ea typeface="+mj-ea"/>
                <a:cs typeface="+mj-cs"/>
                <a:sym typeface="Source Sans Pro Regular"/>
              </a:defRPr>
            </a:lvl3pPr>
            <a:lvl4pPr marL="397818" indent="-72330" defTabSz="216992">
              <a:lnSpc>
                <a:spcPct val="90000"/>
              </a:lnSpc>
              <a:spcBef>
                <a:spcPts val="200"/>
              </a:spcBef>
              <a:buClr>
                <a:srgbClr val="65A000"/>
              </a:buClr>
              <a:buChar char="•"/>
              <a:defRPr>
                <a:solidFill>
                  <a:srgbClr val="000000"/>
                </a:solidFill>
                <a:latin typeface="+mj-lt"/>
                <a:ea typeface="+mj-ea"/>
                <a:cs typeface="+mj-cs"/>
                <a:sym typeface="Source Sans Pro Regular"/>
              </a:defRPr>
            </a:lvl4pPr>
            <a:lvl5pPr marL="506313" indent="-72330" defTabSz="216992">
              <a:lnSpc>
                <a:spcPct val="90000"/>
              </a:lnSpc>
              <a:spcBef>
                <a:spcPts val="200"/>
              </a:spcBef>
              <a:buClr>
                <a:srgbClr val="65A000"/>
              </a:buClr>
              <a:buChar char="•"/>
              <a:defRPr>
                <a:solidFill>
                  <a:srgbClr val="000000"/>
                </a:solidFill>
                <a:latin typeface="+mj-lt"/>
                <a:ea typeface="+mj-ea"/>
                <a:cs typeface="+mj-cs"/>
                <a:sym typeface="Source Sans Pro Regular"/>
              </a:defRPr>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E239A34E-0DAF-4BB9-C8CB-2B38637976FC}"/>
              </a:ext>
            </a:extLst>
          </p:cNvPr>
          <p:cNvSpPr txBox="1"/>
          <p:nvPr userDrawn="1"/>
        </p:nvSpPr>
        <p:spPr>
          <a:xfrm>
            <a:off x="8085935" y="650384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en-US" dirty="0"/>
              <a:t>RRT Training of Trainers Package</a:t>
            </a:r>
          </a:p>
        </p:txBody>
      </p:sp>
      <p:sp>
        <p:nvSpPr>
          <p:cNvPr id="3" name="Subtitle 5">
            <a:extLst>
              <a:ext uri="{FF2B5EF4-FFF2-40B4-BE49-F238E27FC236}">
                <a16:creationId xmlns:a16="http://schemas.microsoft.com/office/drawing/2014/main" id="{C211EB13-E82A-593D-2D40-287CF02E44A2}"/>
              </a:ext>
            </a:extLst>
          </p:cNvPr>
          <p:cNvSpPr txBox="1"/>
          <p:nvPr userDrawn="1"/>
        </p:nvSpPr>
        <p:spPr>
          <a:xfrm>
            <a:off x="8085935"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A1.2 IHR annex 2</a:t>
            </a:r>
          </a:p>
        </p:txBody>
      </p:sp>
      <p:sp>
        <p:nvSpPr>
          <p:cNvPr id="4" name="Slide Number">
            <a:extLst>
              <a:ext uri="{FF2B5EF4-FFF2-40B4-BE49-F238E27FC236}">
                <a16:creationId xmlns:a16="http://schemas.microsoft.com/office/drawing/2014/main" id="{E49DB6C7-A491-6992-A0EC-50893FF63A94}"/>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samples text">
    <p:spTree>
      <p:nvGrpSpPr>
        <p:cNvPr id="1" name=""/>
        <p:cNvGrpSpPr/>
        <p:nvPr/>
      </p:nvGrpSpPr>
      <p:grpSpPr>
        <a:xfrm>
          <a:off x="0" y="0"/>
          <a:ext cx="0" cy="0"/>
          <a:chOff x="0" y="0"/>
          <a:chExt cx="0" cy="0"/>
        </a:xfrm>
      </p:grpSpPr>
      <p:pic>
        <p:nvPicPr>
          <p:cNvPr id="188"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189"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90"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195" name="Title Text"/>
          <p:cNvSpPr txBox="1">
            <a:spLocks noGrp="1"/>
          </p:cNvSpPr>
          <p:nvPr>
            <p:ph type="title"/>
          </p:nvPr>
        </p:nvSpPr>
        <p:spPr>
          <a:xfrm>
            <a:off x="288858" y="-43663"/>
            <a:ext cx="3571876" cy="646113"/>
          </a:xfrm>
          <a:prstGeom prst="rect">
            <a:avLst/>
          </a:prstGeom>
        </p:spPr>
        <p:txBody>
          <a:bodyPr>
            <a:normAutofit/>
          </a:bodyPr>
          <a:lstStyle>
            <a:lvl1pPr algn="l" defTabSz="216992">
              <a:lnSpc>
                <a:spcPct val="90000"/>
              </a:lnSpc>
              <a:defRPr sz="2400">
                <a:solidFill>
                  <a:srgbClr val="FFFFFF"/>
                </a:solidFill>
                <a:latin typeface="Source Sans Pro Bold"/>
                <a:ea typeface="Source Sans Pro Bold"/>
                <a:cs typeface="Source Sans Pro Bold"/>
                <a:sym typeface="Source Sans Pro Bold"/>
              </a:defRPr>
            </a:lvl1pPr>
          </a:lstStyle>
          <a:p>
            <a:r>
              <a:t>Title Text</a:t>
            </a:r>
          </a:p>
        </p:txBody>
      </p:sp>
      <p:sp>
        <p:nvSpPr>
          <p:cNvPr id="196" name="Body Level One…"/>
          <p:cNvSpPr txBox="1">
            <a:spLocks noGrp="1"/>
          </p:cNvSpPr>
          <p:nvPr>
            <p:ph type="body" idx="1"/>
          </p:nvPr>
        </p:nvSpPr>
        <p:spPr>
          <a:xfrm>
            <a:off x="648587" y="1247001"/>
            <a:ext cx="11143844" cy="4654071"/>
          </a:xfrm>
          <a:prstGeom prst="rect">
            <a:avLst/>
          </a:prstGeom>
        </p:spPr>
        <p:txBody>
          <a:bodyPr>
            <a:normAutofit/>
          </a:bodyPr>
          <a:lstStyle>
            <a:lvl1pPr marL="54248" indent="-54248" defTabSz="216992">
              <a:lnSpc>
                <a:spcPct val="90000"/>
              </a:lnSpc>
              <a:spcBef>
                <a:spcPts val="200"/>
              </a:spcBef>
              <a:buClr>
                <a:srgbClr val="65A000"/>
              </a:buClr>
              <a:defRPr>
                <a:solidFill>
                  <a:srgbClr val="000000"/>
                </a:solidFill>
                <a:latin typeface="+mj-lt"/>
                <a:ea typeface="+mj-ea"/>
                <a:cs typeface="+mj-cs"/>
                <a:sym typeface="Source Sans Pro Regular"/>
              </a:defRPr>
            </a:lvl1pPr>
            <a:lvl2pPr marL="170493" indent="-61997" defTabSz="216992">
              <a:lnSpc>
                <a:spcPct val="90000"/>
              </a:lnSpc>
              <a:spcBef>
                <a:spcPts val="200"/>
              </a:spcBef>
              <a:buClr>
                <a:srgbClr val="65A000"/>
              </a:buClr>
              <a:buChar char="•"/>
              <a:defRPr>
                <a:solidFill>
                  <a:srgbClr val="000000"/>
                </a:solidFill>
                <a:latin typeface="+mj-lt"/>
                <a:ea typeface="+mj-ea"/>
                <a:cs typeface="+mj-cs"/>
                <a:sym typeface="Source Sans Pro Regular"/>
              </a:defRPr>
            </a:lvl2pPr>
            <a:lvl3pPr marL="289322" indent="-72330" defTabSz="216992">
              <a:lnSpc>
                <a:spcPct val="90000"/>
              </a:lnSpc>
              <a:spcBef>
                <a:spcPts val="200"/>
              </a:spcBef>
              <a:buClr>
                <a:srgbClr val="65A000"/>
              </a:buClr>
              <a:defRPr>
                <a:solidFill>
                  <a:srgbClr val="000000"/>
                </a:solidFill>
                <a:latin typeface="+mj-lt"/>
                <a:ea typeface="+mj-ea"/>
                <a:cs typeface="+mj-cs"/>
                <a:sym typeface="Source Sans Pro Regular"/>
              </a:defRPr>
            </a:lvl3pPr>
            <a:lvl4pPr marL="397818" indent="-72330" defTabSz="216992">
              <a:lnSpc>
                <a:spcPct val="90000"/>
              </a:lnSpc>
              <a:spcBef>
                <a:spcPts val="200"/>
              </a:spcBef>
              <a:buClr>
                <a:srgbClr val="65A000"/>
              </a:buClr>
              <a:buChar char="•"/>
              <a:defRPr>
                <a:solidFill>
                  <a:srgbClr val="000000"/>
                </a:solidFill>
                <a:latin typeface="+mj-lt"/>
                <a:ea typeface="+mj-ea"/>
                <a:cs typeface="+mj-cs"/>
                <a:sym typeface="Source Sans Pro Regular"/>
              </a:defRPr>
            </a:lvl4pPr>
            <a:lvl5pPr marL="506313" indent="-72330" defTabSz="216992">
              <a:lnSpc>
                <a:spcPct val="90000"/>
              </a:lnSpc>
              <a:spcBef>
                <a:spcPts val="200"/>
              </a:spcBef>
              <a:buClr>
                <a:srgbClr val="65A000"/>
              </a:buClr>
              <a:buChar char="•"/>
              <a:defRPr>
                <a:solidFill>
                  <a:srgbClr val="000000"/>
                </a:solidFill>
                <a:latin typeface="+mj-lt"/>
                <a:ea typeface="+mj-ea"/>
                <a:cs typeface="+mj-cs"/>
                <a:sym typeface="Source Sans Pro Regular"/>
              </a:defRPr>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FFC2A39D-7EE1-7A99-FE41-FDE2F82CDBB7}"/>
              </a:ext>
            </a:extLst>
          </p:cNvPr>
          <p:cNvSpPr txBox="1"/>
          <p:nvPr userDrawn="1"/>
        </p:nvSpPr>
        <p:spPr>
          <a:xfrm>
            <a:off x="8085935" y="650384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en-US" dirty="0"/>
              <a:t>RRT Training of Trainers Package</a:t>
            </a:r>
          </a:p>
        </p:txBody>
      </p:sp>
      <p:sp>
        <p:nvSpPr>
          <p:cNvPr id="3" name="Subtitle 5">
            <a:extLst>
              <a:ext uri="{FF2B5EF4-FFF2-40B4-BE49-F238E27FC236}">
                <a16:creationId xmlns:a16="http://schemas.microsoft.com/office/drawing/2014/main" id="{C633429C-6CD4-AE6D-D255-7993FCB9EBE5}"/>
              </a:ext>
            </a:extLst>
          </p:cNvPr>
          <p:cNvSpPr txBox="1"/>
          <p:nvPr userDrawn="1"/>
        </p:nvSpPr>
        <p:spPr>
          <a:xfrm>
            <a:off x="8085935"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A1.2 IHR annex 2</a:t>
            </a:r>
          </a:p>
        </p:txBody>
      </p:sp>
      <p:sp>
        <p:nvSpPr>
          <p:cNvPr id="4" name="Slide Number">
            <a:extLst>
              <a:ext uri="{FF2B5EF4-FFF2-40B4-BE49-F238E27FC236}">
                <a16:creationId xmlns:a16="http://schemas.microsoft.com/office/drawing/2014/main" id="{D004650A-14A0-5009-8DBD-1D1877F04E9A}"/>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outline">
    <p:spTree>
      <p:nvGrpSpPr>
        <p:cNvPr id="1" name=""/>
        <p:cNvGrpSpPr/>
        <p:nvPr/>
      </p:nvGrpSpPr>
      <p:grpSpPr>
        <a:xfrm>
          <a:off x="0" y="0"/>
          <a:ext cx="0" cy="0"/>
          <a:chOff x="0" y="0"/>
          <a:chExt cx="0" cy="0"/>
        </a:xfrm>
      </p:grpSpPr>
      <p:pic>
        <p:nvPicPr>
          <p:cNvPr id="203"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20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05"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210" name="Outline"/>
          <p:cNvSpPr txBox="1">
            <a:spLocks noGrp="1"/>
          </p:cNvSpPr>
          <p:nvPr>
            <p:ph type="title" hasCustomPrompt="1"/>
          </p:nvPr>
        </p:nvSpPr>
        <p:spPr>
          <a:xfrm>
            <a:off x="306567" y="-43663"/>
            <a:ext cx="3571876" cy="646113"/>
          </a:xfrm>
          <a:prstGeom prst="rect">
            <a:avLst/>
          </a:prstGeom>
        </p:spPr>
        <p:txBody>
          <a:bodyPr>
            <a:normAutofit/>
          </a:bodyPr>
          <a:lstStyle>
            <a:lvl1pPr algn="l" defTabSz="216992">
              <a:lnSpc>
                <a:spcPct val="90000"/>
              </a:lnSpc>
              <a:defRPr sz="2400">
                <a:solidFill>
                  <a:srgbClr val="FFFFFF"/>
                </a:solidFill>
                <a:latin typeface="Source Sans Pro Bold"/>
                <a:ea typeface="Source Sans Pro Bold"/>
                <a:cs typeface="Source Sans Pro Bold"/>
                <a:sym typeface="Source Sans Pro Bold"/>
              </a:defRPr>
            </a:lvl1pPr>
          </a:lstStyle>
          <a:p>
            <a:r>
              <a:t>Outline</a:t>
            </a:r>
          </a:p>
        </p:txBody>
      </p:sp>
      <p:sp>
        <p:nvSpPr>
          <p:cNvPr id="211" name="Body Level One…"/>
          <p:cNvSpPr txBox="1">
            <a:spLocks noGrp="1"/>
          </p:cNvSpPr>
          <p:nvPr>
            <p:ph type="body" idx="1"/>
          </p:nvPr>
        </p:nvSpPr>
        <p:spPr>
          <a:xfrm>
            <a:off x="648587" y="1247001"/>
            <a:ext cx="11143844" cy="4654071"/>
          </a:xfrm>
          <a:prstGeom prst="rect">
            <a:avLst/>
          </a:prstGeom>
        </p:spPr>
        <p:txBody>
          <a:bodyPr>
            <a:normAutofit/>
          </a:bodyPr>
          <a:lstStyle>
            <a:lvl1pPr marL="54248" indent="-54248" defTabSz="216992">
              <a:lnSpc>
                <a:spcPct val="90000"/>
              </a:lnSpc>
              <a:spcBef>
                <a:spcPts val="200"/>
              </a:spcBef>
              <a:buClr>
                <a:srgbClr val="65A000"/>
              </a:buClr>
              <a:defRPr>
                <a:solidFill>
                  <a:srgbClr val="000000"/>
                </a:solidFill>
                <a:latin typeface="+mj-lt"/>
                <a:ea typeface="+mj-ea"/>
                <a:cs typeface="+mj-cs"/>
                <a:sym typeface="Source Sans Pro Regular"/>
              </a:defRPr>
            </a:lvl1pPr>
            <a:lvl2pPr marL="170493" indent="-61997" defTabSz="216992">
              <a:lnSpc>
                <a:spcPct val="90000"/>
              </a:lnSpc>
              <a:spcBef>
                <a:spcPts val="200"/>
              </a:spcBef>
              <a:buClr>
                <a:srgbClr val="65A000"/>
              </a:buClr>
              <a:buChar char="•"/>
              <a:defRPr>
                <a:solidFill>
                  <a:srgbClr val="000000"/>
                </a:solidFill>
                <a:latin typeface="+mj-lt"/>
                <a:ea typeface="+mj-ea"/>
                <a:cs typeface="+mj-cs"/>
                <a:sym typeface="Source Sans Pro Regular"/>
              </a:defRPr>
            </a:lvl2pPr>
            <a:lvl3pPr marL="289322" indent="-72330" defTabSz="216992">
              <a:lnSpc>
                <a:spcPct val="90000"/>
              </a:lnSpc>
              <a:spcBef>
                <a:spcPts val="200"/>
              </a:spcBef>
              <a:buClr>
                <a:srgbClr val="65A000"/>
              </a:buClr>
              <a:defRPr>
                <a:solidFill>
                  <a:srgbClr val="000000"/>
                </a:solidFill>
                <a:latin typeface="+mj-lt"/>
                <a:ea typeface="+mj-ea"/>
                <a:cs typeface="+mj-cs"/>
                <a:sym typeface="Source Sans Pro Regular"/>
              </a:defRPr>
            </a:lvl3pPr>
            <a:lvl4pPr marL="397818" indent="-72330" defTabSz="216992">
              <a:lnSpc>
                <a:spcPct val="90000"/>
              </a:lnSpc>
              <a:spcBef>
                <a:spcPts val="200"/>
              </a:spcBef>
              <a:buClr>
                <a:srgbClr val="65A000"/>
              </a:buClr>
              <a:buChar char="•"/>
              <a:defRPr>
                <a:solidFill>
                  <a:srgbClr val="000000"/>
                </a:solidFill>
                <a:latin typeface="+mj-lt"/>
                <a:ea typeface="+mj-ea"/>
                <a:cs typeface="+mj-cs"/>
                <a:sym typeface="Source Sans Pro Regular"/>
              </a:defRPr>
            </a:lvl4pPr>
            <a:lvl5pPr marL="506313" indent="-72330" defTabSz="216992">
              <a:lnSpc>
                <a:spcPct val="90000"/>
              </a:lnSpc>
              <a:spcBef>
                <a:spcPts val="200"/>
              </a:spcBef>
              <a:buClr>
                <a:srgbClr val="65A000"/>
              </a:buClr>
              <a:buChar char="•"/>
              <a:defRPr>
                <a:solidFill>
                  <a:srgbClr val="000000"/>
                </a:solidFill>
                <a:latin typeface="+mj-lt"/>
                <a:ea typeface="+mj-ea"/>
                <a:cs typeface="+mj-cs"/>
                <a:sym typeface="Source Sans Pro Regular"/>
              </a:defRPr>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E9DBCC7B-D273-0323-8EA9-43D6C8E22204}"/>
              </a:ext>
            </a:extLst>
          </p:cNvPr>
          <p:cNvSpPr txBox="1"/>
          <p:nvPr userDrawn="1"/>
        </p:nvSpPr>
        <p:spPr>
          <a:xfrm>
            <a:off x="8085935" y="650384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en-US" dirty="0"/>
              <a:t>RRT Training of Trainers Package</a:t>
            </a:r>
          </a:p>
        </p:txBody>
      </p:sp>
      <p:sp>
        <p:nvSpPr>
          <p:cNvPr id="3" name="Subtitle 5">
            <a:extLst>
              <a:ext uri="{FF2B5EF4-FFF2-40B4-BE49-F238E27FC236}">
                <a16:creationId xmlns:a16="http://schemas.microsoft.com/office/drawing/2014/main" id="{F2893469-9450-F320-5AA5-85778DDB0890}"/>
              </a:ext>
            </a:extLst>
          </p:cNvPr>
          <p:cNvSpPr txBox="1"/>
          <p:nvPr userDrawn="1"/>
        </p:nvSpPr>
        <p:spPr>
          <a:xfrm>
            <a:off x="8085935"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A1.2 IHR annex 2</a:t>
            </a:r>
          </a:p>
        </p:txBody>
      </p:sp>
      <p:sp>
        <p:nvSpPr>
          <p:cNvPr id="4" name="Slide Number">
            <a:extLst>
              <a:ext uri="{FF2B5EF4-FFF2-40B4-BE49-F238E27FC236}">
                <a16:creationId xmlns:a16="http://schemas.microsoft.com/office/drawing/2014/main" id="{6CEE7E20-F031-A72D-31F2-5C83887E9516}"/>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outline copy">
    <p:spTree>
      <p:nvGrpSpPr>
        <p:cNvPr id="1" name=""/>
        <p:cNvGrpSpPr/>
        <p:nvPr/>
      </p:nvGrpSpPr>
      <p:grpSpPr>
        <a:xfrm>
          <a:off x="0" y="0"/>
          <a:ext cx="0" cy="0"/>
          <a:chOff x="0" y="0"/>
          <a:chExt cx="0" cy="0"/>
        </a:xfrm>
      </p:grpSpPr>
      <p:pic>
        <p:nvPicPr>
          <p:cNvPr id="218"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19"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20"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225" name="Outline"/>
          <p:cNvSpPr txBox="1">
            <a:spLocks noGrp="1"/>
          </p:cNvSpPr>
          <p:nvPr>
            <p:ph type="title" hasCustomPrompt="1"/>
          </p:nvPr>
        </p:nvSpPr>
        <p:spPr>
          <a:xfrm>
            <a:off x="297713" y="-43663"/>
            <a:ext cx="6757930" cy="646113"/>
          </a:xfrm>
          <a:prstGeom prst="rect">
            <a:avLst/>
          </a:prstGeom>
        </p:spPr>
        <p:txBody>
          <a:bodyPr>
            <a:normAutofit/>
          </a:bodyPr>
          <a:lstStyle>
            <a:lvl1pPr algn="l" defTabSz="216992">
              <a:lnSpc>
                <a:spcPct val="90000"/>
              </a:lnSpc>
              <a:defRPr sz="2400">
                <a:solidFill>
                  <a:srgbClr val="FFFFFF"/>
                </a:solidFill>
                <a:latin typeface="Source Sans Pro Bold"/>
                <a:ea typeface="Source Sans Pro Bold"/>
                <a:cs typeface="Source Sans Pro Bold"/>
                <a:sym typeface="Source Sans Pro Bold"/>
              </a:defRPr>
            </a:lvl1pPr>
          </a:lstStyle>
          <a:p>
            <a:r>
              <a:t>Outline</a:t>
            </a:r>
          </a:p>
        </p:txBody>
      </p:sp>
      <p:sp>
        <p:nvSpPr>
          <p:cNvPr id="226" name="Body Level One…"/>
          <p:cNvSpPr txBox="1">
            <a:spLocks noGrp="1"/>
          </p:cNvSpPr>
          <p:nvPr>
            <p:ph type="body" idx="1"/>
          </p:nvPr>
        </p:nvSpPr>
        <p:spPr>
          <a:xfrm>
            <a:off x="648587" y="1247001"/>
            <a:ext cx="11143844" cy="4654071"/>
          </a:xfrm>
          <a:prstGeom prst="rect">
            <a:avLst/>
          </a:prstGeom>
        </p:spPr>
        <p:txBody>
          <a:bodyPr>
            <a:normAutofit/>
          </a:bodyPr>
          <a:lstStyle>
            <a:lvl1pPr marL="54248" indent="-54248" defTabSz="216992">
              <a:lnSpc>
                <a:spcPct val="90000"/>
              </a:lnSpc>
              <a:spcBef>
                <a:spcPts val="200"/>
              </a:spcBef>
              <a:buClr>
                <a:srgbClr val="65A000"/>
              </a:buClr>
              <a:defRPr>
                <a:solidFill>
                  <a:srgbClr val="000000"/>
                </a:solidFill>
                <a:latin typeface="+mj-lt"/>
                <a:ea typeface="+mj-ea"/>
                <a:cs typeface="+mj-cs"/>
                <a:sym typeface="Source Sans Pro Regular"/>
              </a:defRPr>
            </a:lvl1pPr>
            <a:lvl2pPr marL="170493" indent="-61997" defTabSz="216992">
              <a:lnSpc>
                <a:spcPct val="90000"/>
              </a:lnSpc>
              <a:spcBef>
                <a:spcPts val="200"/>
              </a:spcBef>
              <a:buClr>
                <a:srgbClr val="65A000"/>
              </a:buClr>
              <a:buChar char="•"/>
              <a:defRPr>
                <a:solidFill>
                  <a:srgbClr val="000000"/>
                </a:solidFill>
                <a:latin typeface="+mj-lt"/>
                <a:ea typeface="+mj-ea"/>
                <a:cs typeface="+mj-cs"/>
                <a:sym typeface="Source Sans Pro Regular"/>
              </a:defRPr>
            </a:lvl2pPr>
            <a:lvl3pPr marL="289322" indent="-72330" defTabSz="216992">
              <a:lnSpc>
                <a:spcPct val="90000"/>
              </a:lnSpc>
              <a:spcBef>
                <a:spcPts val="200"/>
              </a:spcBef>
              <a:buClr>
                <a:srgbClr val="65A000"/>
              </a:buClr>
              <a:defRPr>
                <a:solidFill>
                  <a:srgbClr val="000000"/>
                </a:solidFill>
                <a:latin typeface="+mj-lt"/>
                <a:ea typeface="+mj-ea"/>
                <a:cs typeface="+mj-cs"/>
                <a:sym typeface="Source Sans Pro Regular"/>
              </a:defRPr>
            </a:lvl3pPr>
            <a:lvl4pPr marL="397818" indent="-72330" defTabSz="216992">
              <a:lnSpc>
                <a:spcPct val="90000"/>
              </a:lnSpc>
              <a:spcBef>
                <a:spcPts val="200"/>
              </a:spcBef>
              <a:buClr>
                <a:srgbClr val="65A000"/>
              </a:buClr>
              <a:buChar char="•"/>
              <a:defRPr>
                <a:solidFill>
                  <a:srgbClr val="000000"/>
                </a:solidFill>
                <a:latin typeface="+mj-lt"/>
                <a:ea typeface="+mj-ea"/>
                <a:cs typeface="+mj-cs"/>
                <a:sym typeface="Source Sans Pro Regular"/>
              </a:defRPr>
            </a:lvl4pPr>
            <a:lvl5pPr marL="506313" indent="-72330" defTabSz="216992">
              <a:lnSpc>
                <a:spcPct val="90000"/>
              </a:lnSpc>
              <a:spcBef>
                <a:spcPts val="200"/>
              </a:spcBef>
              <a:buClr>
                <a:srgbClr val="65A000"/>
              </a:buClr>
              <a:buChar char="•"/>
              <a:defRPr>
                <a:solidFill>
                  <a:srgbClr val="000000"/>
                </a:solidFill>
                <a:latin typeface="+mj-lt"/>
                <a:ea typeface="+mj-ea"/>
                <a:cs typeface="+mj-cs"/>
                <a:sym typeface="Source Sans Pro Regular"/>
              </a:defRPr>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A313D9DE-F3E8-2909-2664-511582EA3596}"/>
              </a:ext>
            </a:extLst>
          </p:cNvPr>
          <p:cNvSpPr txBox="1"/>
          <p:nvPr userDrawn="1"/>
        </p:nvSpPr>
        <p:spPr>
          <a:xfrm>
            <a:off x="8085935" y="650384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en-US" dirty="0"/>
              <a:t>RRT Training of Trainers Package</a:t>
            </a:r>
          </a:p>
        </p:txBody>
      </p:sp>
      <p:sp>
        <p:nvSpPr>
          <p:cNvPr id="3" name="Subtitle 5">
            <a:extLst>
              <a:ext uri="{FF2B5EF4-FFF2-40B4-BE49-F238E27FC236}">
                <a16:creationId xmlns:a16="http://schemas.microsoft.com/office/drawing/2014/main" id="{4F0D8E97-5464-1348-4712-F0BEAF8A3A6C}"/>
              </a:ext>
            </a:extLst>
          </p:cNvPr>
          <p:cNvSpPr txBox="1"/>
          <p:nvPr userDrawn="1"/>
        </p:nvSpPr>
        <p:spPr>
          <a:xfrm>
            <a:off x="8085935"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A1.2 IHR annex 2</a:t>
            </a:r>
          </a:p>
        </p:txBody>
      </p:sp>
      <p:sp>
        <p:nvSpPr>
          <p:cNvPr id="4" name="Slide Number">
            <a:extLst>
              <a:ext uri="{FF2B5EF4-FFF2-40B4-BE49-F238E27FC236}">
                <a16:creationId xmlns:a16="http://schemas.microsoft.com/office/drawing/2014/main" id="{69E00748-7309-6797-DA9B-3558D3E78861}"/>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outline copy 1">
    <p:spTree>
      <p:nvGrpSpPr>
        <p:cNvPr id="1" name=""/>
        <p:cNvGrpSpPr/>
        <p:nvPr/>
      </p:nvGrpSpPr>
      <p:grpSpPr>
        <a:xfrm>
          <a:off x="0" y="0"/>
          <a:ext cx="0" cy="0"/>
          <a:chOff x="0" y="0"/>
          <a:chExt cx="0" cy="0"/>
        </a:xfrm>
      </p:grpSpPr>
      <p:pic>
        <p:nvPicPr>
          <p:cNvPr id="233" name="Image" descr="Image"/>
          <p:cNvPicPr>
            <a:picLocks noChangeAspect="1"/>
          </p:cNvPicPr>
          <p:nvPr/>
        </p:nvPicPr>
        <p:blipFill>
          <a:blip r:embed="rId2"/>
          <a:stretch>
            <a:fillRect/>
          </a:stretch>
        </p:blipFill>
        <p:spPr>
          <a:xfrm>
            <a:off x="-138728" y="-18818"/>
            <a:ext cx="7003951" cy="895041"/>
          </a:xfrm>
          <a:prstGeom prst="rect">
            <a:avLst/>
          </a:prstGeom>
          <a:ln w="12700">
            <a:miter lim="400000"/>
          </a:ln>
        </p:spPr>
      </p:pic>
      <p:pic>
        <p:nvPicPr>
          <p:cNvPr id="23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35"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240" name="Outline"/>
          <p:cNvSpPr txBox="1">
            <a:spLocks noGrp="1"/>
          </p:cNvSpPr>
          <p:nvPr>
            <p:ph type="title" hasCustomPrompt="1"/>
          </p:nvPr>
        </p:nvSpPr>
        <p:spPr>
          <a:xfrm>
            <a:off x="256769" y="-43663"/>
            <a:ext cx="6798874" cy="881432"/>
          </a:xfrm>
          <a:prstGeom prst="rect">
            <a:avLst/>
          </a:prstGeom>
        </p:spPr>
        <p:txBody>
          <a:bodyPr>
            <a:normAutofit/>
          </a:bodyPr>
          <a:lstStyle>
            <a:lvl1pPr algn="l" defTabSz="216992">
              <a:lnSpc>
                <a:spcPct val="90000"/>
              </a:lnSpc>
              <a:defRPr sz="2400">
                <a:solidFill>
                  <a:srgbClr val="FFFFFF"/>
                </a:solidFill>
                <a:latin typeface="Source Sans Pro Bold"/>
                <a:ea typeface="Source Sans Pro Bold"/>
                <a:cs typeface="Source Sans Pro Bold"/>
                <a:sym typeface="Source Sans Pro Bold"/>
              </a:defRPr>
            </a:lvl1pPr>
          </a:lstStyle>
          <a:p>
            <a:r>
              <a:t>Outline</a:t>
            </a:r>
          </a:p>
        </p:txBody>
      </p:sp>
      <p:sp>
        <p:nvSpPr>
          <p:cNvPr id="241" name="Body Level One…"/>
          <p:cNvSpPr txBox="1">
            <a:spLocks noGrp="1"/>
          </p:cNvSpPr>
          <p:nvPr>
            <p:ph type="body" idx="1"/>
          </p:nvPr>
        </p:nvSpPr>
        <p:spPr>
          <a:xfrm>
            <a:off x="648587" y="1247001"/>
            <a:ext cx="11143844" cy="4654071"/>
          </a:xfrm>
          <a:prstGeom prst="rect">
            <a:avLst/>
          </a:prstGeom>
        </p:spPr>
        <p:txBody>
          <a:bodyPr>
            <a:normAutofit/>
          </a:bodyPr>
          <a:lstStyle>
            <a:lvl1pPr marL="54248" indent="-54248" defTabSz="216992">
              <a:lnSpc>
                <a:spcPct val="90000"/>
              </a:lnSpc>
              <a:spcBef>
                <a:spcPts val="200"/>
              </a:spcBef>
              <a:buClr>
                <a:srgbClr val="65A000"/>
              </a:buClr>
              <a:defRPr>
                <a:solidFill>
                  <a:srgbClr val="000000"/>
                </a:solidFill>
                <a:latin typeface="+mj-lt"/>
                <a:ea typeface="+mj-ea"/>
                <a:cs typeface="+mj-cs"/>
                <a:sym typeface="Source Sans Pro Regular"/>
              </a:defRPr>
            </a:lvl1pPr>
            <a:lvl2pPr marL="170493" indent="-61997" defTabSz="216992">
              <a:lnSpc>
                <a:spcPct val="90000"/>
              </a:lnSpc>
              <a:spcBef>
                <a:spcPts val="200"/>
              </a:spcBef>
              <a:buClr>
                <a:srgbClr val="65A000"/>
              </a:buClr>
              <a:buChar char="•"/>
              <a:defRPr>
                <a:solidFill>
                  <a:srgbClr val="000000"/>
                </a:solidFill>
                <a:latin typeface="+mj-lt"/>
                <a:ea typeface="+mj-ea"/>
                <a:cs typeface="+mj-cs"/>
                <a:sym typeface="Source Sans Pro Regular"/>
              </a:defRPr>
            </a:lvl2pPr>
            <a:lvl3pPr marL="289322" indent="-72330" defTabSz="216992">
              <a:lnSpc>
                <a:spcPct val="90000"/>
              </a:lnSpc>
              <a:spcBef>
                <a:spcPts val="200"/>
              </a:spcBef>
              <a:buClr>
                <a:srgbClr val="65A000"/>
              </a:buClr>
              <a:defRPr>
                <a:solidFill>
                  <a:srgbClr val="000000"/>
                </a:solidFill>
                <a:latin typeface="+mj-lt"/>
                <a:ea typeface="+mj-ea"/>
                <a:cs typeface="+mj-cs"/>
                <a:sym typeface="Source Sans Pro Regular"/>
              </a:defRPr>
            </a:lvl3pPr>
            <a:lvl4pPr marL="397818" indent="-72330" defTabSz="216992">
              <a:lnSpc>
                <a:spcPct val="90000"/>
              </a:lnSpc>
              <a:spcBef>
                <a:spcPts val="200"/>
              </a:spcBef>
              <a:buClr>
                <a:srgbClr val="65A000"/>
              </a:buClr>
              <a:buChar char="•"/>
              <a:defRPr>
                <a:solidFill>
                  <a:srgbClr val="000000"/>
                </a:solidFill>
                <a:latin typeface="+mj-lt"/>
                <a:ea typeface="+mj-ea"/>
                <a:cs typeface="+mj-cs"/>
                <a:sym typeface="Source Sans Pro Regular"/>
              </a:defRPr>
            </a:lvl4pPr>
            <a:lvl5pPr marL="506313" indent="-72330" defTabSz="216992">
              <a:lnSpc>
                <a:spcPct val="90000"/>
              </a:lnSpc>
              <a:spcBef>
                <a:spcPts val="200"/>
              </a:spcBef>
              <a:buClr>
                <a:srgbClr val="65A000"/>
              </a:buClr>
              <a:buChar char="•"/>
              <a:defRPr>
                <a:solidFill>
                  <a:srgbClr val="000000"/>
                </a:solidFill>
                <a:latin typeface="+mj-lt"/>
                <a:ea typeface="+mj-ea"/>
                <a:cs typeface="+mj-cs"/>
                <a:sym typeface="Source Sans Pro Regular"/>
              </a:defRPr>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D7E06AB4-5699-C296-E878-77012B436BB7}"/>
              </a:ext>
            </a:extLst>
          </p:cNvPr>
          <p:cNvSpPr txBox="1"/>
          <p:nvPr userDrawn="1"/>
        </p:nvSpPr>
        <p:spPr>
          <a:xfrm>
            <a:off x="8085935" y="650384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en-US" dirty="0"/>
              <a:t>RRT Training of Trainers Package</a:t>
            </a:r>
          </a:p>
        </p:txBody>
      </p:sp>
      <p:sp>
        <p:nvSpPr>
          <p:cNvPr id="3" name="Subtitle 5">
            <a:extLst>
              <a:ext uri="{FF2B5EF4-FFF2-40B4-BE49-F238E27FC236}">
                <a16:creationId xmlns:a16="http://schemas.microsoft.com/office/drawing/2014/main" id="{6B69746B-FC5E-641D-2B25-3F59C9ADD9DC}"/>
              </a:ext>
            </a:extLst>
          </p:cNvPr>
          <p:cNvSpPr txBox="1"/>
          <p:nvPr userDrawn="1"/>
        </p:nvSpPr>
        <p:spPr>
          <a:xfrm>
            <a:off x="8085935"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A1.2 IHR annex 2</a:t>
            </a:r>
          </a:p>
        </p:txBody>
      </p:sp>
      <p:sp>
        <p:nvSpPr>
          <p:cNvPr id="4" name="Slide Number">
            <a:extLst>
              <a:ext uri="{FF2B5EF4-FFF2-40B4-BE49-F238E27FC236}">
                <a16:creationId xmlns:a16="http://schemas.microsoft.com/office/drawing/2014/main" id="{52C34F75-BEAF-A279-3AB7-FF16FB5A6DD2}"/>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36"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37"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38"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43"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000">
                <a:solidFill>
                  <a:srgbClr val="FFFFFF"/>
                </a:solidFill>
                <a:latin typeface="+mj-lt"/>
                <a:ea typeface="+mj-ea"/>
                <a:cs typeface="+mj-cs"/>
                <a:sym typeface="Source Sans Pro Regular"/>
              </a:defRPr>
            </a:pPr>
            <a:endParaRPr/>
          </a:p>
        </p:txBody>
      </p:sp>
      <p:sp>
        <p:nvSpPr>
          <p:cNvPr id="44" name="Title Text"/>
          <p:cNvSpPr txBox="1">
            <a:spLocks noGrp="1"/>
          </p:cNvSpPr>
          <p:nvPr>
            <p:ph type="title"/>
          </p:nvPr>
        </p:nvSpPr>
        <p:spPr>
          <a:xfrm>
            <a:off x="233916" y="843589"/>
            <a:ext cx="3264196" cy="1932378"/>
          </a:xfrm>
          <a:prstGeom prst="rect">
            <a:avLst/>
          </a:prstGeom>
        </p:spPr>
        <p:txBody>
          <a:bodyPr>
            <a:normAutofit/>
          </a:bodyPr>
          <a:lstStyle>
            <a:lvl1pPr algn="l" defTabSz="216992">
              <a:lnSpc>
                <a:spcPct val="90000"/>
              </a:lnSpc>
              <a:defRPr sz="2400">
                <a:solidFill>
                  <a:srgbClr val="FFFFFF"/>
                </a:solidFill>
                <a:latin typeface="Source Sans Pro Bold"/>
                <a:ea typeface="Source Sans Pro Bold"/>
                <a:cs typeface="Source Sans Pro Bold"/>
                <a:sym typeface="Source Sans Pro Bold"/>
              </a:defRPr>
            </a:lvl1pPr>
          </a:lstStyle>
          <a:p>
            <a:r>
              <a:t>Title Text</a:t>
            </a:r>
          </a:p>
        </p:txBody>
      </p:sp>
      <p:sp>
        <p:nvSpPr>
          <p:cNvPr id="45" name="Body Level One…"/>
          <p:cNvSpPr txBox="1">
            <a:spLocks noGrp="1"/>
          </p:cNvSpPr>
          <p:nvPr>
            <p:ph type="body" idx="1"/>
          </p:nvPr>
        </p:nvSpPr>
        <p:spPr>
          <a:xfrm>
            <a:off x="4273551" y="842962"/>
            <a:ext cx="7529515" cy="5546726"/>
          </a:xfrm>
          <a:prstGeom prst="rect">
            <a:avLst/>
          </a:prstGeom>
        </p:spPr>
        <p:txBody>
          <a:bodyPr>
            <a:normAutofit/>
          </a:bodyPr>
          <a:lstStyle>
            <a:lvl1pPr marL="54248" indent="-54248" defTabSz="216992">
              <a:lnSpc>
                <a:spcPct val="90000"/>
              </a:lnSpc>
              <a:spcBef>
                <a:spcPts val="200"/>
              </a:spcBef>
              <a:buClr>
                <a:srgbClr val="65A000"/>
              </a:buClr>
              <a:defRPr>
                <a:solidFill>
                  <a:srgbClr val="000000"/>
                </a:solidFill>
                <a:latin typeface="+mj-lt"/>
                <a:ea typeface="+mj-ea"/>
                <a:cs typeface="+mj-cs"/>
                <a:sym typeface="Source Sans Pro Regular"/>
              </a:defRPr>
            </a:lvl1pPr>
            <a:lvl2pPr marL="170493" indent="-61997" defTabSz="216992">
              <a:lnSpc>
                <a:spcPct val="90000"/>
              </a:lnSpc>
              <a:spcBef>
                <a:spcPts val="200"/>
              </a:spcBef>
              <a:buClr>
                <a:srgbClr val="65A000"/>
              </a:buClr>
              <a:buChar char="•"/>
              <a:defRPr>
                <a:solidFill>
                  <a:srgbClr val="000000"/>
                </a:solidFill>
                <a:latin typeface="+mj-lt"/>
                <a:ea typeface="+mj-ea"/>
                <a:cs typeface="+mj-cs"/>
                <a:sym typeface="Source Sans Pro Regular"/>
              </a:defRPr>
            </a:lvl2pPr>
            <a:lvl3pPr marL="289322" indent="-72330" defTabSz="216992">
              <a:lnSpc>
                <a:spcPct val="90000"/>
              </a:lnSpc>
              <a:spcBef>
                <a:spcPts val="200"/>
              </a:spcBef>
              <a:buClr>
                <a:srgbClr val="65A000"/>
              </a:buClr>
              <a:defRPr>
                <a:solidFill>
                  <a:srgbClr val="000000"/>
                </a:solidFill>
                <a:latin typeface="+mj-lt"/>
                <a:ea typeface="+mj-ea"/>
                <a:cs typeface="+mj-cs"/>
                <a:sym typeface="Source Sans Pro Regular"/>
              </a:defRPr>
            </a:lvl3pPr>
            <a:lvl4pPr marL="397818" indent="-72330" defTabSz="216992">
              <a:lnSpc>
                <a:spcPct val="90000"/>
              </a:lnSpc>
              <a:spcBef>
                <a:spcPts val="200"/>
              </a:spcBef>
              <a:buClr>
                <a:srgbClr val="65A000"/>
              </a:buClr>
              <a:buChar char="•"/>
              <a:defRPr>
                <a:solidFill>
                  <a:srgbClr val="000000"/>
                </a:solidFill>
                <a:latin typeface="+mj-lt"/>
                <a:ea typeface="+mj-ea"/>
                <a:cs typeface="+mj-cs"/>
                <a:sym typeface="Source Sans Pro Regular"/>
              </a:defRPr>
            </a:lvl4pPr>
            <a:lvl5pPr marL="506313" indent="-72330" defTabSz="216992">
              <a:lnSpc>
                <a:spcPct val="90000"/>
              </a:lnSpc>
              <a:spcBef>
                <a:spcPts val="200"/>
              </a:spcBef>
              <a:buClr>
                <a:srgbClr val="65A000"/>
              </a:buClr>
              <a:buChar char="•"/>
              <a:defRPr>
                <a:solidFill>
                  <a:srgbClr val="000000"/>
                </a:solidFill>
                <a:latin typeface="+mj-lt"/>
                <a:ea typeface="+mj-ea"/>
                <a:cs typeface="+mj-cs"/>
                <a:sym typeface="Source Sans Pro Regular"/>
              </a:defRPr>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B20D2554-2061-2956-54AE-A75086C314A0}"/>
              </a:ext>
            </a:extLst>
          </p:cNvPr>
          <p:cNvSpPr txBox="1"/>
          <p:nvPr userDrawn="1"/>
        </p:nvSpPr>
        <p:spPr>
          <a:xfrm>
            <a:off x="8085935" y="650384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en-US" dirty="0"/>
              <a:t>RRT Training of Trainers Package</a:t>
            </a:r>
          </a:p>
        </p:txBody>
      </p:sp>
      <p:sp>
        <p:nvSpPr>
          <p:cNvPr id="3" name="Subtitle 5">
            <a:extLst>
              <a:ext uri="{FF2B5EF4-FFF2-40B4-BE49-F238E27FC236}">
                <a16:creationId xmlns:a16="http://schemas.microsoft.com/office/drawing/2014/main" id="{12C9CE66-2418-ECBD-23F6-A46EC679C51D}"/>
              </a:ext>
            </a:extLst>
          </p:cNvPr>
          <p:cNvSpPr txBox="1"/>
          <p:nvPr userDrawn="1"/>
        </p:nvSpPr>
        <p:spPr>
          <a:xfrm>
            <a:off x="8085935"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A1.2 IHR annex 2</a:t>
            </a:r>
          </a:p>
        </p:txBody>
      </p:sp>
      <p:sp>
        <p:nvSpPr>
          <p:cNvPr id="4" name="Slide Number">
            <a:extLst>
              <a:ext uri="{FF2B5EF4-FFF2-40B4-BE49-F238E27FC236}">
                <a16:creationId xmlns:a16="http://schemas.microsoft.com/office/drawing/2014/main" id="{B5611577-6F2D-F8BC-B596-68E3D89A7A4B}"/>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key message">
    <p:spTree>
      <p:nvGrpSpPr>
        <p:cNvPr id="1" name=""/>
        <p:cNvGrpSpPr/>
        <p:nvPr/>
      </p:nvGrpSpPr>
      <p:grpSpPr>
        <a:xfrm>
          <a:off x="0" y="0"/>
          <a:ext cx="0" cy="0"/>
          <a:chOff x="0" y="0"/>
          <a:chExt cx="0" cy="0"/>
        </a:xfrm>
      </p:grpSpPr>
      <p:pic>
        <p:nvPicPr>
          <p:cNvPr id="52"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53"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54"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59" name="TextBox 4"/>
          <p:cNvSpPr txBox="1"/>
          <p:nvPr/>
        </p:nvSpPr>
        <p:spPr>
          <a:xfrm>
            <a:off x="403462" y="669120"/>
            <a:ext cx="3355607"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Key messages</a:t>
            </a:r>
          </a:p>
        </p:txBody>
      </p:sp>
      <p:sp>
        <p:nvSpPr>
          <p:cNvPr id="60" name="Rounded Rectangle 5"/>
          <p:cNvSpPr/>
          <p:nvPr/>
        </p:nvSpPr>
        <p:spPr>
          <a:xfrm flipV="1">
            <a:off x="389002" y="1332435"/>
            <a:ext cx="2655039" cy="86916"/>
          </a:xfrm>
          <a:prstGeom prst="roundRect">
            <a:avLst>
              <a:gd name="adj" fmla="val 50000"/>
            </a:avLst>
          </a:prstGeom>
          <a:solidFill>
            <a:srgbClr val="65A000"/>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a:p>
        </p:txBody>
      </p:sp>
      <p:sp>
        <p:nvSpPr>
          <p:cNvPr id="61"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000">
                <a:solidFill>
                  <a:srgbClr val="FFFFFF"/>
                </a:solidFill>
                <a:latin typeface="+mj-lt"/>
                <a:ea typeface="+mj-ea"/>
                <a:cs typeface="+mj-cs"/>
                <a:sym typeface="Source Sans Pro Regular"/>
              </a:defRPr>
            </a:pPr>
            <a:endParaRPr/>
          </a:p>
        </p:txBody>
      </p:sp>
      <p:sp>
        <p:nvSpPr>
          <p:cNvPr id="62" name="Body Level One…"/>
          <p:cNvSpPr txBox="1">
            <a:spLocks noGrp="1"/>
          </p:cNvSpPr>
          <p:nvPr>
            <p:ph type="body" idx="1"/>
          </p:nvPr>
        </p:nvSpPr>
        <p:spPr>
          <a:xfrm>
            <a:off x="4273551" y="842962"/>
            <a:ext cx="7529515" cy="5546726"/>
          </a:xfrm>
          <a:prstGeom prst="rect">
            <a:avLst/>
          </a:prstGeom>
        </p:spPr>
        <p:txBody>
          <a:bodyPr>
            <a:normAutofit/>
          </a:bodyPr>
          <a:lstStyle>
            <a:lvl1pPr marL="54248" indent="-54248" defTabSz="216992">
              <a:lnSpc>
                <a:spcPct val="90000"/>
              </a:lnSpc>
              <a:spcBef>
                <a:spcPts val="200"/>
              </a:spcBef>
              <a:buClr>
                <a:srgbClr val="65A000"/>
              </a:buClr>
              <a:defRPr>
                <a:solidFill>
                  <a:srgbClr val="000000"/>
                </a:solidFill>
                <a:latin typeface="+mj-lt"/>
                <a:ea typeface="+mj-ea"/>
                <a:cs typeface="+mj-cs"/>
                <a:sym typeface="Source Sans Pro Regular"/>
              </a:defRPr>
            </a:lvl1pPr>
            <a:lvl2pPr marL="170493" indent="-61997" defTabSz="216992">
              <a:lnSpc>
                <a:spcPct val="90000"/>
              </a:lnSpc>
              <a:spcBef>
                <a:spcPts val="200"/>
              </a:spcBef>
              <a:buClr>
                <a:srgbClr val="65A000"/>
              </a:buClr>
              <a:buChar char="•"/>
              <a:defRPr>
                <a:solidFill>
                  <a:srgbClr val="000000"/>
                </a:solidFill>
                <a:latin typeface="+mj-lt"/>
                <a:ea typeface="+mj-ea"/>
                <a:cs typeface="+mj-cs"/>
                <a:sym typeface="Source Sans Pro Regular"/>
              </a:defRPr>
            </a:lvl2pPr>
            <a:lvl3pPr marL="289322" indent="-72330" defTabSz="216992">
              <a:lnSpc>
                <a:spcPct val="90000"/>
              </a:lnSpc>
              <a:spcBef>
                <a:spcPts val="200"/>
              </a:spcBef>
              <a:buClr>
                <a:srgbClr val="65A000"/>
              </a:buClr>
              <a:defRPr>
                <a:solidFill>
                  <a:srgbClr val="000000"/>
                </a:solidFill>
                <a:latin typeface="+mj-lt"/>
                <a:ea typeface="+mj-ea"/>
                <a:cs typeface="+mj-cs"/>
                <a:sym typeface="Source Sans Pro Regular"/>
              </a:defRPr>
            </a:lvl3pPr>
            <a:lvl4pPr marL="397818" indent="-72330" defTabSz="216992">
              <a:lnSpc>
                <a:spcPct val="90000"/>
              </a:lnSpc>
              <a:spcBef>
                <a:spcPts val="200"/>
              </a:spcBef>
              <a:buClr>
                <a:srgbClr val="65A000"/>
              </a:buClr>
              <a:buChar char="•"/>
              <a:defRPr>
                <a:solidFill>
                  <a:srgbClr val="000000"/>
                </a:solidFill>
                <a:latin typeface="+mj-lt"/>
                <a:ea typeface="+mj-ea"/>
                <a:cs typeface="+mj-cs"/>
                <a:sym typeface="Source Sans Pro Regular"/>
              </a:defRPr>
            </a:lvl4pPr>
            <a:lvl5pPr marL="506313" indent="-72330" defTabSz="216992">
              <a:lnSpc>
                <a:spcPct val="90000"/>
              </a:lnSpc>
              <a:spcBef>
                <a:spcPts val="200"/>
              </a:spcBef>
              <a:buClr>
                <a:srgbClr val="65A000"/>
              </a:buClr>
              <a:buChar char="•"/>
              <a:defRPr>
                <a:solidFill>
                  <a:srgbClr val="000000"/>
                </a:solidFill>
                <a:latin typeface="+mj-lt"/>
                <a:ea typeface="+mj-ea"/>
                <a:cs typeface="+mj-cs"/>
                <a:sym typeface="Source Sans Pro Regular"/>
              </a:defRPr>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DB1A8E80-848E-38A0-A281-6CE967A7CA6C}"/>
              </a:ext>
            </a:extLst>
          </p:cNvPr>
          <p:cNvSpPr txBox="1"/>
          <p:nvPr userDrawn="1"/>
        </p:nvSpPr>
        <p:spPr>
          <a:xfrm>
            <a:off x="8085935" y="650384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en-US" dirty="0"/>
              <a:t>RRT Training of Trainers Package</a:t>
            </a:r>
          </a:p>
        </p:txBody>
      </p:sp>
      <p:sp>
        <p:nvSpPr>
          <p:cNvPr id="3" name="Subtitle 5">
            <a:extLst>
              <a:ext uri="{FF2B5EF4-FFF2-40B4-BE49-F238E27FC236}">
                <a16:creationId xmlns:a16="http://schemas.microsoft.com/office/drawing/2014/main" id="{635A9C7F-B6EA-FCAB-F455-F50C13F004DE}"/>
              </a:ext>
            </a:extLst>
          </p:cNvPr>
          <p:cNvSpPr txBox="1"/>
          <p:nvPr userDrawn="1"/>
        </p:nvSpPr>
        <p:spPr>
          <a:xfrm>
            <a:off x="8085935"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A1.2 IHR annex 2</a:t>
            </a:r>
          </a:p>
        </p:txBody>
      </p:sp>
      <p:sp>
        <p:nvSpPr>
          <p:cNvPr id="4" name="Slide Number">
            <a:extLst>
              <a:ext uri="{FF2B5EF4-FFF2-40B4-BE49-F238E27FC236}">
                <a16:creationId xmlns:a16="http://schemas.microsoft.com/office/drawing/2014/main" id="{C3AF7D6A-2F13-040F-EE9A-2FF5EA13FC39}"/>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references">
    <p:spTree>
      <p:nvGrpSpPr>
        <p:cNvPr id="1" name=""/>
        <p:cNvGrpSpPr/>
        <p:nvPr/>
      </p:nvGrpSpPr>
      <p:grpSpPr>
        <a:xfrm>
          <a:off x="0" y="0"/>
          <a:ext cx="0" cy="0"/>
          <a:chOff x="0" y="0"/>
          <a:chExt cx="0" cy="0"/>
        </a:xfrm>
      </p:grpSpPr>
      <p:pic>
        <p:nvPicPr>
          <p:cNvPr id="69"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70"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71"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76" name="Rounded Rectangle 4"/>
          <p:cNvSpPr/>
          <p:nvPr/>
        </p:nvSpPr>
        <p:spPr>
          <a:xfrm flipV="1">
            <a:off x="389002" y="1779937"/>
            <a:ext cx="2655039" cy="86916"/>
          </a:xfrm>
          <a:prstGeom prst="roundRect">
            <a:avLst>
              <a:gd name="adj" fmla="val 50000"/>
            </a:avLst>
          </a:prstGeom>
          <a:solidFill>
            <a:srgbClr val="65A000"/>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a:p>
        </p:txBody>
      </p:sp>
      <p:sp>
        <p:nvSpPr>
          <p:cNvPr id="77" name="TextBox 5"/>
          <p:cNvSpPr txBox="1"/>
          <p:nvPr/>
        </p:nvSpPr>
        <p:spPr>
          <a:xfrm>
            <a:off x="403462" y="668222"/>
            <a:ext cx="2803026" cy="1107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References and guidelines</a:t>
            </a:r>
          </a:p>
        </p:txBody>
      </p:sp>
      <p:sp>
        <p:nvSpPr>
          <p:cNvPr id="78"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000">
                <a:solidFill>
                  <a:srgbClr val="FFFFFF"/>
                </a:solidFill>
                <a:latin typeface="+mj-lt"/>
                <a:ea typeface="+mj-ea"/>
                <a:cs typeface="+mj-cs"/>
                <a:sym typeface="Source Sans Pro Regular"/>
              </a:defRPr>
            </a:pPr>
            <a:endParaRPr/>
          </a:p>
        </p:txBody>
      </p:sp>
      <p:sp>
        <p:nvSpPr>
          <p:cNvPr id="79" name="Title Text"/>
          <p:cNvSpPr txBox="1">
            <a:spLocks noGrp="1"/>
          </p:cNvSpPr>
          <p:nvPr>
            <p:ph type="title"/>
          </p:nvPr>
        </p:nvSpPr>
        <p:spPr>
          <a:xfrm>
            <a:off x="145940" y="4125636"/>
            <a:ext cx="3609077" cy="645664"/>
          </a:xfrm>
          <a:prstGeom prst="rect">
            <a:avLst/>
          </a:prstGeom>
        </p:spPr>
        <p:txBody>
          <a:bodyPr>
            <a:normAutofit/>
          </a:bodyPr>
          <a:lstStyle>
            <a:lvl1pPr algn="l" defTabSz="216992">
              <a:lnSpc>
                <a:spcPct val="90000"/>
              </a:lnSpc>
              <a:defRPr sz="800">
                <a:solidFill>
                  <a:srgbClr val="A2010C"/>
                </a:solidFill>
                <a:latin typeface="+mj-lt"/>
                <a:ea typeface="+mj-ea"/>
                <a:cs typeface="+mj-cs"/>
                <a:sym typeface="Source Sans Pro Regular"/>
              </a:defRPr>
            </a:lvl1pPr>
          </a:lstStyle>
          <a:p>
            <a:r>
              <a:t>Title Text</a:t>
            </a:r>
          </a:p>
        </p:txBody>
      </p:sp>
      <p:sp>
        <p:nvSpPr>
          <p:cNvPr id="80" name="Body Level One…"/>
          <p:cNvSpPr txBox="1">
            <a:spLocks noGrp="1"/>
          </p:cNvSpPr>
          <p:nvPr>
            <p:ph type="body" idx="1"/>
          </p:nvPr>
        </p:nvSpPr>
        <p:spPr>
          <a:xfrm>
            <a:off x="4273551" y="842962"/>
            <a:ext cx="7529515" cy="5546726"/>
          </a:xfrm>
          <a:prstGeom prst="rect">
            <a:avLst/>
          </a:prstGeom>
        </p:spPr>
        <p:txBody>
          <a:bodyPr>
            <a:normAutofit/>
          </a:bodyPr>
          <a:lstStyle>
            <a:lvl1pPr marL="54248" indent="-54248" defTabSz="216992">
              <a:lnSpc>
                <a:spcPct val="90000"/>
              </a:lnSpc>
              <a:spcBef>
                <a:spcPts val="200"/>
              </a:spcBef>
              <a:buClr>
                <a:srgbClr val="65A000"/>
              </a:buClr>
              <a:defRPr>
                <a:solidFill>
                  <a:srgbClr val="000000"/>
                </a:solidFill>
                <a:latin typeface="+mj-lt"/>
                <a:ea typeface="+mj-ea"/>
                <a:cs typeface="+mj-cs"/>
                <a:sym typeface="Source Sans Pro Regular"/>
              </a:defRPr>
            </a:lvl1pPr>
            <a:lvl2pPr marL="170493" indent="-61997" defTabSz="216992">
              <a:lnSpc>
                <a:spcPct val="90000"/>
              </a:lnSpc>
              <a:spcBef>
                <a:spcPts val="200"/>
              </a:spcBef>
              <a:buClr>
                <a:srgbClr val="65A000"/>
              </a:buClr>
              <a:buChar char="•"/>
              <a:defRPr>
                <a:solidFill>
                  <a:srgbClr val="000000"/>
                </a:solidFill>
                <a:latin typeface="+mj-lt"/>
                <a:ea typeface="+mj-ea"/>
                <a:cs typeface="+mj-cs"/>
                <a:sym typeface="Source Sans Pro Regular"/>
              </a:defRPr>
            </a:lvl2pPr>
            <a:lvl3pPr marL="289322" indent="-72330" defTabSz="216992">
              <a:lnSpc>
                <a:spcPct val="90000"/>
              </a:lnSpc>
              <a:spcBef>
                <a:spcPts val="200"/>
              </a:spcBef>
              <a:buClr>
                <a:srgbClr val="65A000"/>
              </a:buClr>
              <a:defRPr>
                <a:solidFill>
                  <a:srgbClr val="000000"/>
                </a:solidFill>
                <a:latin typeface="+mj-lt"/>
                <a:ea typeface="+mj-ea"/>
                <a:cs typeface="+mj-cs"/>
                <a:sym typeface="Source Sans Pro Regular"/>
              </a:defRPr>
            </a:lvl3pPr>
            <a:lvl4pPr marL="397818" indent="-72330" defTabSz="216992">
              <a:lnSpc>
                <a:spcPct val="90000"/>
              </a:lnSpc>
              <a:spcBef>
                <a:spcPts val="200"/>
              </a:spcBef>
              <a:buClr>
                <a:srgbClr val="65A000"/>
              </a:buClr>
              <a:buChar char="•"/>
              <a:defRPr>
                <a:solidFill>
                  <a:srgbClr val="000000"/>
                </a:solidFill>
                <a:latin typeface="+mj-lt"/>
                <a:ea typeface="+mj-ea"/>
                <a:cs typeface="+mj-cs"/>
                <a:sym typeface="Source Sans Pro Regular"/>
              </a:defRPr>
            </a:lvl4pPr>
            <a:lvl5pPr marL="506313" indent="-72330" defTabSz="216992">
              <a:lnSpc>
                <a:spcPct val="90000"/>
              </a:lnSpc>
              <a:spcBef>
                <a:spcPts val="200"/>
              </a:spcBef>
              <a:buClr>
                <a:srgbClr val="65A000"/>
              </a:buClr>
              <a:buChar char="•"/>
              <a:defRPr>
                <a:solidFill>
                  <a:srgbClr val="000000"/>
                </a:solidFill>
                <a:latin typeface="+mj-lt"/>
                <a:ea typeface="+mj-ea"/>
                <a:cs typeface="+mj-cs"/>
                <a:sym typeface="Source Sans Pro Regular"/>
              </a:defRPr>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4379DB2C-05F9-09EF-FCED-7E4A7B600961}"/>
              </a:ext>
            </a:extLst>
          </p:cNvPr>
          <p:cNvSpPr txBox="1"/>
          <p:nvPr userDrawn="1"/>
        </p:nvSpPr>
        <p:spPr>
          <a:xfrm>
            <a:off x="8085935" y="650384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en-US" dirty="0"/>
              <a:t>RRT Training of Trainers Package</a:t>
            </a:r>
          </a:p>
        </p:txBody>
      </p:sp>
      <p:sp>
        <p:nvSpPr>
          <p:cNvPr id="3" name="Subtitle 5">
            <a:extLst>
              <a:ext uri="{FF2B5EF4-FFF2-40B4-BE49-F238E27FC236}">
                <a16:creationId xmlns:a16="http://schemas.microsoft.com/office/drawing/2014/main" id="{79FF765A-325A-AE9D-9506-0A3F6DAAAE67}"/>
              </a:ext>
            </a:extLst>
          </p:cNvPr>
          <p:cNvSpPr txBox="1"/>
          <p:nvPr userDrawn="1"/>
        </p:nvSpPr>
        <p:spPr>
          <a:xfrm>
            <a:off x="8085935"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A1.2 IHR annex 2</a:t>
            </a:r>
          </a:p>
        </p:txBody>
      </p:sp>
      <p:sp>
        <p:nvSpPr>
          <p:cNvPr id="4" name="Slide Number">
            <a:extLst>
              <a:ext uri="{FF2B5EF4-FFF2-40B4-BE49-F238E27FC236}">
                <a16:creationId xmlns:a16="http://schemas.microsoft.com/office/drawing/2014/main" id="{056BE111-9001-2D37-ADA3-EE89A82A6168}"/>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additional learning resources">
    <p:spTree>
      <p:nvGrpSpPr>
        <p:cNvPr id="1" name=""/>
        <p:cNvGrpSpPr/>
        <p:nvPr/>
      </p:nvGrpSpPr>
      <p:grpSpPr>
        <a:xfrm>
          <a:off x="0" y="0"/>
          <a:ext cx="0" cy="0"/>
          <a:chOff x="0" y="0"/>
          <a:chExt cx="0" cy="0"/>
        </a:xfrm>
      </p:grpSpPr>
      <p:pic>
        <p:nvPicPr>
          <p:cNvPr id="8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8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89"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94" name="Rounded Rectangle 4"/>
          <p:cNvSpPr/>
          <p:nvPr/>
        </p:nvSpPr>
        <p:spPr>
          <a:xfrm flipV="1">
            <a:off x="388996" y="2237882"/>
            <a:ext cx="2029084" cy="86226"/>
          </a:xfrm>
          <a:prstGeom prst="roundRect">
            <a:avLst>
              <a:gd name="adj" fmla="val 50000"/>
            </a:avLst>
          </a:prstGeom>
          <a:solidFill>
            <a:srgbClr val="65A000"/>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a:p>
        </p:txBody>
      </p:sp>
      <p:sp>
        <p:nvSpPr>
          <p:cNvPr id="95" name="TextBox 6"/>
          <p:cNvSpPr txBox="1"/>
          <p:nvPr/>
        </p:nvSpPr>
        <p:spPr>
          <a:xfrm>
            <a:off x="403462" y="668223"/>
            <a:ext cx="2803026" cy="1615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Additional learning resources</a:t>
            </a:r>
          </a:p>
        </p:txBody>
      </p:sp>
      <p:sp>
        <p:nvSpPr>
          <p:cNvPr id="96"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000">
                <a:solidFill>
                  <a:srgbClr val="FFFFFF"/>
                </a:solidFill>
                <a:latin typeface="+mj-lt"/>
                <a:ea typeface="+mj-ea"/>
                <a:cs typeface="+mj-cs"/>
                <a:sym typeface="Source Sans Pro Regular"/>
              </a:defRPr>
            </a:pPr>
            <a:endParaRPr/>
          </a:p>
        </p:txBody>
      </p:sp>
      <p:sp>
        <p:nvSpPr>
          <p:cNvPr id="97" name="Body Level One…"/>
          <p:cNvSpPr txBox="1">
            <a:spLocks noGrp="1"/>
          </p:cNvSpPr>
          <p:nvPr>
            <p:ph type="body" idx="1"/>
          </p:nvPr>
        </p:nvSpPr>
        <p:spPr>
          <a:xfrm>
            <a:off x="4273551" y="842962"/>
            <a:ext cx="7529515" cy="5546726"/>
          </a:xfrm>
          <a:prstGeom prst="rect">
            <a:avLst/>
          </a:prstGeom>
        </p:spPr>
        <p:txBody>
          <a:bodyPr>
            <a:normAutofit/>
          </a:bodyPr>
          <a:lstStyle>
            <a:lvl1pPr marL="54248" indent="-54248" defTabSz="216992">
              <a:lnSpc>
                <a:spcPct val="90000"/>
              </a:lnSpc>
              <a:spcBef>
                <a:spcPts val="200"/>
              </a:spcBef>
              <a:buClr>
                <a:srgbClr val="65A000"/>
              </a:buClr>
              <a:defRPr>
                <a:solidFill>
                  <a:srgbClr val="000000"/>
                </a:solidFill>
                <a:latin typeface="+mj-lt"/>
                <a:ea typeface="+mj-ea"/>
                <a:cs typeface="+mj-cs"/>
                <a:sym typeface="Source Sans Pro Regular"/>
              </a:defRPr>
            </a:lvl1pPr>
            <a:lvl2pPr marL="170493" indent="-61997" defTabSz="216992">
              <a:lnSpc>
                <a:spcPct val="90000"/>
              </a:lnSpc>
              <a:spcBef>
                <a:spcPts val="200"/>
              </a:spcBef>
              <a:buClr>
                <a:srgbClr val="65A000"/>
              </a:buClr>
              <a:buChar char="•"/>
              <a:defRPr>
                <a:solidFill>
                  <a:srgbClr val="000000"/>
                </a:solidFill>
                <a:latin typeface="+mj-lt"/>
                <a:ea typeface="+mj-ea"/>
                <a:cs typeface="+mj-cs"/>
                <a:sym typeface="Source Sans Pro Regular"/>
              </a:defRPr>
            </a:lvl2pPr>
            <a:lvl3pPr marL="289322" indent="-72330" defTabSz="216992">
              <a:lnSpc>
                <a:spcPct val="90000"/>
              </a:lnSpc>
              <a:spcBef>
                <a:spcPts val="200"/>
              </a:spcBef>
              <a:buClr>
                <a:srgbClr val="65A000"/>
              </a:buClr>
              <a:defRPr>
                <a:solidFill>
                  <a:srgbClr val="000000"/>
                </a:solidFill>
                <a:latin typeface="+mj-lt"/>
                <a:ea typeface="+mj-ea"/>
                <a:cs typeface="+mj-cs"/>
                <a:sym typeface="Source Sans Pro Regular"/>
              </a:defRPr>
            </a:lvl3pPr>
            <a:lvl4pPr marL="397818" indent="-72330" defTabSz="216992">
              <a:lnSpc>
                <a:spcPct val="90000"/>
              </a:lnSpc>
              <a:spcBef>
                <a:spcPts val="200"/>
              </a:spcBef>
              <a:buClr>
                <a:srgbClr val="65A000"/>
              </a:buClr>
              <a:buChar char="•"/>
              <a:defRPr>
                <a:solidFill>
                  <a:srgbClr val="000000"/>
                </a:solidFill>
                <a:latin typeface="+mj-lt"/>
                <a:ea typeface="+mj-ea"/>
                <a:cs typeface="+mj-cs"/>
                <a:sym typeface="Source Sans Pro Regular"/>
              </a:defRPr>
            </a:lvl4pPr>
            <a:lvl5pPr marL="506313" indent="-72330" defTabSz="216992">
              <a:lnSpc>
                <a:spcPct val="90000"/>
              </a:lnSpc>
              <a:spcBef>
                <a:spcPts val="200"/>
              </a:spcBef>
              <a:buClr>
                <a:srgbClr val="65A000"/>
              </a:buClr>
              <a:buChar char="•"/>
              <a:defRPr>
                <a:solidFill>
                  <a:srgbClr val="000000"/>
                </a:solidFill>
                <a:latin typeface="+mj-lt"/>
                <a:ea typeface="+mj-ea"/>
                <a:cs typeface="+mj-cs"/>
                <a:sym typeface="Source Sans Pro Regular"/>
              </a:defRPr>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62AE0B52-E688-6927-FDC6-3764BFB5B6A6}"/>
              </a:ext>
            </a:extLst>
          </p:cNvPr>
          <p:cNvSpPr txBox="1"/>
          <p:nvPr userDrawn="1"/>
        </p:nvSpPr>
        <p:spPr>
          <a:xfrm>
            <a:off x="8085935" y="650384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en-US" dirty="0"/>
              <a:t>RRT Training of Trainers Package</a:t>
            </a:r>
          </a:p>
        </p:txBody>
      </p:sp>
      <p:sp>
        <p:nvSpPr>
          <p:cNvPr id="3" name="Subtitle 5">
            <a:extLst>
              <a:ext uri="{FF2B5EF4-FFF2-40B4-BE49-F238E27FC236}">
                <a16:creationId xmlns:a16="http://schemas.microsoft.com/office/drawing/2014/main" id="{842639DD-4A83-3824-8E1C-87D434FD06F7}"/>
              </a:ext>
            </a:extLst>
          </p:cNvPr>
          <p:cNvSpPr txBox="1"/>
          <p:nvPr userDrawn="1"/>
        </p:nvSpPr>
        <p:spPr>
          <a:xfrm>
            <a:off x="8085935"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A1.2 IHR annex 2</a:t>
            </a:r>
          </a:p>
        </p:txBody>
      </p:sp>
      <p:sp>
        <p:nvSpPr>
          <p:cNvPr id="4" name="Slide Number">
            <a:extLst>
              <a:ext uri="{FF2B5EF4-FFF2-40B4-BE49-F238E27FC236}">
                <a16:creationId xmlns:a16="http://schemas.microsoft.com/office/drawing/2014/main" id="{AB4FF932-6BCF-F92C-6565-7487DCE753C4}"/>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questions">
    <p:spTree>
      <p:nvGrpSpPr>
        <p:cNvPr id="1" name=""/>
        <p:cNvGrpSpPr/>
        <p:nvPr/>
      </p:nvGrpSpPr>
      <p:grpSpPr>
        <a:xfrm>
          <a:off x="0" y="0"/>
          <a:ext cx="0" cy="0"/>
          <a:chOff x="0" y="0"/>
          <a:chExt cx="0" cy="0"/>
        </a:xfrm>
      </p:grpSpPr>
      <p:pic>
        <p:nvPicPr>
          <p:cNvPr id="104"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05"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06"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111" name="Rounded Rectangle 4"/>
          <p:cNvSpPr/>
          <p:nvPr/>
        </p:nvSpPr>
        <p:spPr>
          <a:xfrm flipV="1">
            <a:off x="388996" y="1332433"/>
            <a:ext cx="2079884" cy="100134"/>
          </a:xfrm>
          <a:prstGeom prst="roundRect">
            <a:avLst>
              <a:gd name="adj" fmla="val 50000"/>
            </a:avLst>
          </a:prstGeom>
          <a:solidFill>
            <a:srgbClr val="65A000"/>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a:p>
        </p:txBody>
      </p:sp>
      <p:sp>
        <p:nvSpPr>
          <p:cNvPr id="112" name="TextBox 6"/>
          <p:cNvSpPr txBox="1"/>
          <p:nvPr/>
        </p:nvSpPr>
        <p:spPr>
          <a:xfrm>
            <a:off x="403462" y="668215"/>
            <a:ext cx="2294023"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Questions?</a:t>
            </a:r>
          </a:p>
        </p:txBody>
      </p:sp>
      <p:sp>
        <p:nvSpPr>
          <p:cNvPr id="11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000">
                <a:solidFill>
                  <a:srgbClr val="FFFFFF"/>
                </a:solidFill>
                <a:latin typeface="+mj-lt"/>
                <a:ea typeface="+mj-ea"/>
                <a:cs typeface="+mj-cs"/>
                <a:sym typeface="Source Sans Pro Regular"/>
              </a:defRPr>
            </a:pPr>
            <a:endParaRPr/>
          </a:p>
        </p:txBody>
      </p:sp>
      <p:sp>
        <p:nvSpPr>
          <p:cNvPr id="114" name="Body Level One…"/>
          <p:cNvSpPr txBox="1">
            <a:spLocks noGrp="1"/>
          </p:cNvSpPr>
          <p:nvPr>
            <p:ph type="body" idx="1"/>
          </p:nvPr>
        </p:nvSpPr>
        <p:spPr>
          <a:xfrm>
            <a:off x="4273551" y="842962"/>
            <a:ext cx="7529515" cy="5546726"/>
          </a:xfrm>
          <a:prstGeom prst="rect">
            <a:avLst/>
          </a:prstGeom>
        </p:spPr>
        <p:txBody>
          <a:bodyPr>
            <a:normAutofit/>
          </a:bodyPr>
          <a:lstStyle>
            <a:lvl1pPr marL="54248" indent="-54248" defTabSz="216992">
              <a:lnSpc>
                <a:spcPct val="90000"/>
              </a:lnSpc>
              <a:spcBef>
                <a:spcPts val="200"/>
              </a:spcBef>
              <a:buClr>
                <a:srgbClr val="65A000"/>
              </a:buClr>
              <a:defRPr>
                <a:solidFill>
                  <a:srgbClr val="000000"/>
                </a:solidFill>
                <a:latin typeface="+mj-lt"/>
                <a:ea typeface="+mj-ea"/>
                <a:cs typeface="+mj-cs"/>
                <a:sym typeface="Source Sans Pro Regular"/>
              </a:defRPr>
            </a:lvl1pPr>
            <a:lvl2pPr marL="170493" indent="-61997" defTabSz="216992">
              <a:lnSpc>
                <a:spcPct val="90000"/>
              </a:lnSpc>
              <a:spcBef>
                <a:spcPts val="200"/>
              </a:spcBef>
              <a:buClr>
                <a:srgbClr val="65A000"/>
              </a:buClr>
              <a:buChar char="•"/>
              <a:defRPr>
                <a:solidFill>
                  <a:srgbClr val="000000"/>
                </a:solidFill>
                <a:latin typeface="+mj-lt"/>
                <a:ea typeface="+mj-ea"/>
                <a:cs typeface="+mj-cs"/>
                <a:sym typeface="Source Sans Pro Regular"/>
              </a:defRPr>
            </a:lvl2pPr>
            <a:lvl3pPr marL="289322" indent="-72330" defTabSz="216992">
              <a:lnSpc>
                <a:spcPct val="90000"/>
              </a:lnSpc>
              <a:spcBef>
                <a:spcPts val="200"/>
              </a:spcBef>
              <a:buClr>
                <a:srgbClr val="65A000"/>
              </a:buClr>
              <a:defRPr>
                <a:solidFill>
                  <a:srgbClr val="000000"/>
                </a:solidFill>
                <a:latin typeface="+mj-lt"/>
                <a:ea typeface="+mj-ea"/>
                <a:cs typeface="+mj-cs"/>
                <a:sym typeface="Source Sans Pro Regular"/>
              </a:defRPr>
            </a:lvl3pPr>
            <a:lvl4pPr marL="397818" indent="-72330" defTabSz="216992">
              <a:lnSpc>
                <a:spcPct val="90000"/>
              </a:lnSpc>
              <a:spcBef>
                <a:spcPts val="200"/>
              </a:spcBef>
              <a:buClr>
                <a:srgbClr val="65A000"/>
              </a:buClr>
              <a:buChar char="•"/>
              <a:defRPr>
                <a:solidFill>
                  <a:srgbClr val="000000"/>
                </a:solidFill>
                <a:latin typeface="+mj-lt"/>
                <a:ea typeface="+mj-ea"/>
                <a:cs typeface="+mj-cs"/>
                <a:sym typeface="Source Sans Pro Regular"/>
              </a:defRPr>
            </a:lvl4pPr>
            <a:lvl5pPr marL="506313" indent="-72330" defTabSz="216992">
              <a:lnSpc>
                <a:spcPct val="90000"/>
              </a:lnSpc>
              <a:spcBef>
                <a:spcPts val="200"/>
              </a:spcBef>
              <a:buClr>
                <a:srgbClr val="65A000"/>
              </a:buClr>
              <a:buChar char="•"/>
              <a:defRPr>
                <a:solidFill>
                  <a:srgbClr val="000000"/>
                </a:solidFill>
                <a:latin typeface="+mj-lt"/>
                <a:ea typeface="+mj-ea"/>
                <a:cs typeface="+mj-cs"/>
                <a:sym typeface="Source Sans Pro Regular"/>
              </a:defRPr>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94E21052-B6EA-443E-F239-BA0A52DD07B5}"/>
              </a:ext>
            </a:extLst>
          </p:cNvPr>
          <p:cNvSpPr txBox="1"/>
          <p:nvPr userDrawn="1"/>
        </p:nvSpPr>
        <p:spPr>
          <a:xfrm>
            <a:off x="8085935" y="650384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en-US" dirty="0"/>
              <a:t>RRT Training of Trainers Package</a:t>
            </a:r>
          </a:p>
        </p:txBody>
      </p:sp>
      <p:sp>
        <p:nvSpPr>
          <p:cNvPr id="3" name="Subtitle 5">
            <a:extLst>
              <a:ext uri="{FF2B5EF4-FFF2-40B4-BE49-F238E27FC236}">
                <a16:creationId xmlns:a16="http://schemas.microsoft.com/office/drawing/2014/main" id="{36A6820C-90FF-3798-24D1-5AFDCD964F17}"/>
              </a:ext>
            </a:extLst>
          </p:cNvPr>
          <p:cNvSpPr txBox="1"/>
          <p:nvPr userDrawn="1"/>
        </p:nvSpPr>
        <p:spPr>
          <a:xfrm>
            <a:off x="8085935"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A1.2 IHR annex 2</a:t>
            </a:r>
          </a:p>
        </p:txBody>
      </p:sp>
      <p:sp>
        <p:nvSpPr>
          <p:cNvPr id="4" name="Slide Number">
            <a:extLst>
              <a:ext uri="{FF2B5EF4-FFF2-40B4-BE49-F238E27FC236}">
                <a16:creationId xmlns:a16="http://schemas.microsoft.com/office/drawing/2014/main" id="{AA51DC21-47C9-7B47-EEA5-CB4ECBC0670A}"/>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28"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29"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30"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135" name="Rounded Rectangle 4"/>
          <p:cNvSpPr/>
          <p:nvPr/>
        </p:nvSpPr>
        <p:spPr>
          <a:xfrm flipV="1">
            <a:off x="5003344" y="3246972"/>
            <a:ext cx="2515176" cy="111824"/>
          </a:xfrm>
          <a:prstGeom prst="roundRect">
            <a:avLst>
              <a:gd name="adj" fmla="val 50000"/>
            </a:avLst>
          </a:prstGeom>
          <a:solidFill>
            <a:srgbClr val="65A000"/>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a:p>
        </p:txBody>
      </p:sp>
      <p:sp>
        <p:nvSpPr>
          <p:cNvPr id="136" name="Body Level One…"/>
          <p:cNvSpPr txBox="1">
            <a:spLocks noGrp="1"/>
          </p:cNvSpPr>
          <p:nvPr>
            <p:ph type="body" sz="half" idx="1" hasCustomPrompt="1"/>
          </p:nvPr>
        </p:nvSpPr>
        <p:spPr>
          <a:xfrm>
            <a:off x="587203" y="2625226"/>
            <a:ext cx="11347452" cy="1870076"/>
          </a:xfrm>
          <a:prstGeom prst="rect">
            <a:avLst/>
          </a:prstGeom>
        </p:spPr>
        <p:txBody>
          <a:bodyPr>
            <a:normAutofit/>
          </a:bodyPr>
          <a:lstStyle>
            <a:lvl1pPr marL="0" indent="0" algn="ctr" defTabSz="216992">
              <a:lnSpc>
                <a:spcPct val="90000"/>
              </a:lnSpc>
              <a:spcBef>
                <a:spcPts val="200"/>
              </a:spcBef>
              <a:buClrTx/>
              <a:buSzTx/>
              <a:buFontTx/>
              <a:buNone/>
              <a:defRPr>
                <a:solidFill>
                  <a:srgbClr val="FFFFFF"/>
                </a:solidFill>
                <a:latin typeface="Source Sans Pro Bold"/>
                <a:ea typeface="Source Sans Pro Bold"/>
                <a:cs typeface="Source Sans Pro Bold"/>
                <a:sym typeface="Source Sans Pro Bold"/>
              </a:defRPr>
            </a:lvl1pPr>
            <a:lvl2pPr marL="170493" indent="-61997" algn="ctr" defTabSz="216992">
              <a:lnSpc>
                <a:spcPct val="90000"/>
              </a:lnSpc>
              <a:spcBef>
                <a:spcPts val="200"/>
              </a:spcBef>
              <a:buClrTx/>
              <a:buFontTx/>
              <a:buChar char="•"/>
              <a:defRPr>
                <a:solidFill>
                  <a:srgbClr val="FFFFFF"/>
                </a:solidFill>
                <a:latin typeface="Source Sans Pro Bold"/>
                <a:ea typeface="Source Sans Pro Bold"/>
                <a:cs typeface="Source Sans Pro Bold"/>
                <a:sym typeface="Source Sans Pro Bold"/>
              </a:defRPr>
            </a:lvl2pPr>
            <a:lvl3pPr marL="289322" indent="-72330" algn="ctr" defTabSz="216992">
              <a:lnSpc>
                <a:spcPct val="90000"/>
              </a:lnSpc>
              <a:spcBef>
                <a:spcPts val="200"/>
              </a:spcBef>
              <a:buClrTx/>
              <a:buFontTx/>
              <a:defRPr>
                <a:solidFill>
                  <a:srgbClr val="FFFFFF"/>
                </a:solidFill>
                <a:latin typeface="Source Sans Pro Bold"/>
                <a:ea typeface="Source Sans Pro Bold"/>
                <a:cs typeface="Source Sans Pro Bold"/>
                <a:sym typeface="Source Sans Pro Bold"/>
              </a:defRPr>
            </a:lvl3pPr>
            <a:lvl4pPr marL="397818" indent="-72330" algn="ctr" defTabSz="216992">
              <a:lnSpc>
                <a:spcPct val="90000"/>
              </a:lnSpc>
              <a:spcBef>
                <a:spcPts val="200"/>
              </a:spcBef>
              <a:buClrTx/>
              <a:buFontTx/>
              <a:buChar char="•"/>
              <a:defRPr>
                <a:solidFill>
                  <a:srgbClr val="FFFFFF"/>
                </a:solidFill>
                <a:latin typeface="Source Sans Pro Bold"/>
                <a:ea typeface="Source Sans Pro Bold"/>
                <a:cs typeface="Source Sans Pro Bold"/>
                <a:sym typeface="Source Sans Pro Bold"/>
              </a:defRPr>
            </a:lvl4pPr>
            <a:lvl5pPr marL="506313" indent="-72330" algn="ctr" defTabSz="216992">
              <a:lnSpc>
                <a:spcPct val="90000"/>
              </a:lnSpc>
              <a:spcBef>
                <a:spcPts val="200"/>
              </a:spcBef>
              <a:buClrTx/>
              <a:buFontTx/>
              <a:buChar char="•"/>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ubtitle 5">
            <a:extLst>
              <a:ext uri="{FF2B5EF4-FFF2-40B4-BE49-F238E27FC236}">
                <a16:creationId xmlns:a16="http://schemas.microsoft.com/office/drawing/2014/main" id="{ED88685E-2913-B0EF-0DB4-E2D892460BE7}"/>
              </a:ext>
            </a:extLst>
          </p:cNvPr>
          <p:cNvSpPr txBox="1"/>
          <p:nvPr userDrawn="1"/>
        </p:nvSpPr>
        <p:spPr>
          <a:xfrm>
            <a:off x="8085935" y="650384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en-US" dirty="0"/>
              <a:t>RRT Training of Trainers Package</a:t>
            </a:r>
          </a:p>
        </p:txBody>
      </p:sp>
      <p:sp>
        <p:nvSpPr>
          <p:cNvPr id="3" name="Subtitle 5">
            <a:extLst>
              <a:ext uri="{FF2B5EF4-FFF2-40B4-BE49-F238E27FC236}">
                <a16:creationId xmlns:a16="http://schemas.microsoft.com/office/drawing/2014/main" id="{FAB5BC1B-D2FA-6521-4501-8CBD75327763}"/>
              </a:ext>
            </a:extLst>
          </p:cNvPr>
          <p:cNvSpPr txBox="1"/>
          <p:nvPr userDrawn="1"/>
        </p:nvSpPr>
        <p:spPr>
          <a:xfrm>
            <a:off x="8085935"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A1.2 IHR annex 2</a:t>
            </a:r>
          </a:p>
        </p:txBody>
      </p:sp>
      <p:sp>
        <p:nvSpPr>
          <p:cNvPr id="4" name="Slide Number">
            <a:extLst>
              <a:ext uri="{FF2B5EF4-FFF2-40B4-BE49-F238E27FC236}">
                <a16:creationId xmlns:a16="http://schemas.microsoft.com/office/drawing/2014/main" id="{9F37492B-8998-49BB-D21F-1E8965960D05}"/>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43"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44"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45"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2" name="Subtitle 5">
            <a:extLst>
              <a:ext uri="{FF2B5EF4-FFF2-40B4-BE49-F238E27FC236}">
                <a16:creationId xmlns:a16="http://schemas.microsoft.com/office/drawing/2014/main" id="{A48A94AA-2A04-5448-B3F7-56A11DA6CB55}"/>
              </a:ext>
            </a:extLst>
          </p:cNvPr>
          <p:cNvSpPr txBox="1"/>
          <p:nvPr userDrawn="1"/>
        </p:nvSpPr>
        <p:spPr>
          <a:xfrm>
            <a:off x="8085935" y="650384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en-US" dirty="0"/>
              <a:t>RRT Training of Trainers Package</a:t>
            </a:r>
          </a:p>
        </p:txBody>
      </p:sp>
      <p:sp>
        <p:nvSpPr>
          <p:cNvPr id="3" name="Subtitle 5">
            <a:extLst>
              <a:ext uri="{FF2B5EF4-FFF2-40B4-BE49-F238E27FC236}">
                <a16:creationId xmlns:a16="http://schemas.microsoft.com/office/drawing/2014/main" id="{F780791B-33A0-8874-0A21-05CD28C3377D}"/>
              </a:ext>
            </a:extLst>
          </p:cNvPr>
          <p:cNvSpPr txBox="1"/>
          <p:nvPr userDrawn="1"/>
        </p:nvSpPr>
        <p:spPr>
          <a:xfrm>
            <a:off x="8085935"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A1.2 IHR annex 2</a:t>
            </a:r>
          </a:p>
        </p:txBody>
      </p:sp>
      <p:sp>
        <p:nvSpPr>
          <p:cNvPr id="4" name="Slide Number">
            <a:extLst>
              <a:ext uri="{FF2B5EF4-FFF2-40B4-BE49-F238E27FC236}">
                <a16:creationId xmlns:a16="http://schemas.microsoft.com/office/drawing/2014/main" id="{BABD74EA-476B-A90B-A1A1-8E540D387C0C}"/>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7"/>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18"/>
          <a:stretch>
            <a:fillRect/>
          </a:stretch>
        </p:blipFill>
        <p:spPr>
          <a:xfrm>
            <a:off x="11358371" y="138176"/>
            <a:ext cx="685801" cy="711201"/>
          </a:xfrm>
          <a:prstGeom prst="rect">
            <a:avLst/>
          </a:prstGeom>
          <a:ln w="12700">
            <a:miter lim="400000"/>
          </a:ln>
        </p:spPr>
      </p:pic>
      <p:pic>
        <p:nvPicPr>
          <p:cNvPr id="4" name="Picture 2" descr="Picture 2"/>
          <p:cNvPicPr>
            <a:picLocks noChangeAspect="1"/>
          </p:cNvPicPr>
          <p:nvPr/>
        </p:nvPicPr>
        <p:blipFill>
          <a:blip r:embed="rId19"/>
          <a:stretch>
            <a:fillRect/>
          </a:stretch>
        </p:blipFill>
        <p:spPr>
          <a:xfrm>
            <a:off x="74344" y="6310303"/>
            <a:ext cx="1548718" cy="474296"/>
          </a:xfrm>
          <a:prstGeom prst="rect">
            <a:avLst/>
          </a:prstGeom>
          <a:ln w="12700">
            <a:miter lim="400000"/>
          </a:ln>
        </p:spPr>
      </p:pic>
      <p:sp>
        <p:nvSpPr>
          <p:cNvPr id="9" name="Rounded Rectangle 4"/>
          <p:cNvSpPr/>
          <p:nvPr/>
        </p:nvSpPr>
        <p:spPr>
          <a:xfrm flipV="1">
            <a:off x="5003344" y="3246972"/>
            <a:ext cx="2515176" cy="111824"/>
          </a:xfrm>
          <a:prstGeom prst="roundRect">
            <a:avLst>
              <a:gd name="adj" fmla="val 50000"/>
            </a:avLst>
          </a:prstGeom>
          <a:solidFill>
            <a:srgbClr val="65A000"/>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a:p>
        </p:txBody>
      </p:sp>
      <p:sp>
        <p:nvSpPr>
          <p:cNvPr id="10" name="TextBox 5"/>
          <p:cNvSpPr txBox="1"/>
          <p:nvPr/>
        </p:nvSpPr>
        <p:spPr>
          <a:xfrm>
            <a:off x="4400182" y="2325452"/>
            <a:ext cx="3721503" cy="789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b="1" dirty="0"/>
              <a:t>Thank you</a:t>
            </a:r>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lstStyle/>
          <a:p>
            <a:r>
              <a:t>Title Text</a:t>
            </a:r>
          </a:p>
        </p:txBody>
      </p:sp>
      <p:sp>
        <p:nvSpPr>
          <p:cNvPr id="12" name="Body Level One…"/>
          <p:cNvSpPr txBox="1">
            <a:spLocks noGrp="1"/>
          </p:cNvSpPr>
          <p:nvPr>
            <p:ph type="body" idx="1"/>
          </p:nvPr>
        </p:nvSpPr>
        <p:spPr>
          <a:xfrm>
            <a:off x="609600" y="1707098"/>
            <a:ext cx="10972800" cy="5257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13" name="Subtitle 5">
            <a:extLst>
              <a:ext uri="{FF2B5EF4-FFF2-40B4-BE49-F238E27FC236}">
                <a16:creationId xmlns:a16="http://schemas.microsoft.com/office/drawing/2014/main" id="{62B99C29-0131-EDCA-12F4-F0CF64079EF2}"/>
              </a:ext>
            </a:extLst>
          </p:cNvPr>
          <p:cNvSpPr txBox="1"/>
          <p:nvPr userDrawn="1"/>
        </p:nvSpPr>
        <p:spPr>
          <a:xfrm>
            <a:off x="8085935" y="650384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en-US" dirty="0"/>
              <a:t>RRT Training of Trainers Package</a:t>
            </a:r>
          </a:p>
        </p:txBody>
      </p:sp>
      <p:sp>
        <p:nvSpPr>
          <p:cNvPr id="14" name="Subtitle 5">
            <a:extLst>
              <a:ext uri="{FF2B5EF4-FFF2-40B4-BE49-F238E27FC236}">
                <a16:creationId xmlns:a16="http://schemas.microsoft.com/office/drawing/2014/main" id="{F009A983-BF61-D8C7-E76F-64C16BEFFDF0}"/>
              </a:ext>
            </a:extLst>
          </p:cNvPr>
          <p:cNvSpPr txBox="1"/>
          <p:nvPr userDrawn="1"/>
        </p:nvSpPr>
        <p:spPr>
          <a:xfrm>
            <a:off x="8085935"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A1.2 IHR annex 2</a:t>
            </a:r>
          </a:p>
        </p:txBody>
      </p:sp>
      <p:sp>
        <p:nvSpPr>
          <p:cNvPr id="15" name="Slide Number">
            <a:extLst>
              <a:ext uri="{FF2B5EF4-FFF2-40B4-BE49-F238E27FC236}">
                <a16:creationId xmlns:a16="http://schemas.microsoft.com/office/drawing/2014/main" id="{E2E93DD7-F5E3-DE4C-8E54-1AE3026C3B3E}"/>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ransition spd="med"/>
  <p:txStyles>
    <p:titleStyle>
      <a:lvl1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Calibri"/>
          <a:ea typeface="Calibri"/>
          <a:cs typeface="Calibri"/>
          <a:sym typeface="Calibri"/>
        </a:defRPr>
      </a:lvl1pPr>
      <a:lvl2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Calibri"/>
          <a:ea typeface="Calibri"/>
          <a:cs typeface="Calibri"/>
          <a:sym typeface="Calibri"/>
        </a:defRPr>
      </a:lvl2pPr>
      <a:lvl3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Calibri"/>
          <a:ea typeface="Calibri"/>
          <a:cs typeface="Calibri"/>
          <a:sym typeface="Calibri"/>
        </a:defRPr>
      </a:lvl3pPr>
      <a:lvl4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Calibri"/>
          <a:ea typeface="Calibri"/>
          <a:cs typeface="Calibri"/>
          <a:sym typeface="Calibri"/>
        </a:defRPr>
      </a:lvl4pPr>
      <a:lvl5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Calibri"/>
          <a:ea typeface="Calibri"/>
          <a:cs typeface="Calibri"/>
          <a:sym typeface="Calibri"/>
        </a:defRPr>
      </a:lvl5pPr>
      <a:lvl6pPr marL="0" marR="0" indent="457200" algn="ctr" defTabSz="9144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Calibri"/>
          <a:ea typeface="Calibri"/>
          <a:cs typeface="Calibri"/>
          <a:sym typeface="Calibri"/>
        </a:defRPr>
      </a:lvl6pPr>
      <a:lvl7pPr marL="0" marR="0" indent="914400" algn="ctr" defTabSz="9144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Calibri"/>
          <a:ea typeface="Calibri"/>
          <a:cs typeface="Calibri"/>
          <a:sym typeface="Calibri"/>
        </a:defRPr>
      </a:lvl7pPr>
      <a:lvl8pPr marL="0" marR="0" indent="1371600" algn="ctr" defTabSz="9144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Calibri"/>
          <a:ea typeface="Calibri"/>
          <a:cs typeface="Calibri"/>
          <a:sym typeface="Calibri"/>
        </a:defRPr>
      </a:lvl8pPr>
      <a:lvl9pPr marL="0" marR="0" indent="1828800" algn="ctr" defTabSz="9144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Calibri"/>
          <a:ea typeface="Calibri"/>
          <a:cs typeface="Calibri"/>
          <a:sym typeface="Calibri"/>
        </a:defRPr>
      </a:lvl9pPr>
    </p:titleStyle>
    <p:bodyStyle>
      <a:lvl1pPr marL="342900" marR="0" indent="-342900" algn="l" defTabSz="914400" rtl="0" latinLnBrk="0">
        <a:lnSpc>
          <a:spcPct val="100000"/>
        </a:lnSpc>
        <a:spcBef>
          <a:spcPts val="500"/>
        </a:spcBef>
        <a:spcAft>
          <a:spcPts val="0"/>
        </a:spcAft>
        <a:buClr>
          <a:srgbClr val="C00000"/>
        </a:buClr>
        <a:buSzPct val="100000"/>
        <a:buFont typeface="Arial"/>
        <a:buChar char="•"/>
        <a:tabLst/>
        <a:defRPr sz="2400" b="0" i="0" u="none" strike="noStrike" cap="none" spc="0" baseline="0">
          <a:solidFill>
            <a:srgbClr val="000066"/>
          </a:solidFill>
          <a:uFillTx/>
          <a:latin typeface="Calibri"/>
          <a:ea typeface="Calibri"/>
          <a:cs typeface="Calibri"/>
          <a:sym typeface="Calibri"/>
        </a:defRPr>
      </a:lvl1pPr>
      <a:lvl2pPr marL="742950" marR="0" indent="-285750" algn="l" defTabSz="914400" rtl="0" latinLnBrk="0">
        <a:lnSpc>
          <a:spcPct val="100000"/>
        </a:lnSpc>
        <a:spcBef>
          <a:spcPts val="500"/>
        </a:spcBef>
        <a:spcAft>
          <a:spcPts val="0"/>
        </a:spcAft>
        <a:buClr>
          <a:srgbClr val="C00000"/>
        </a:buClr>
        <a:buSzPct val="100000"/>
        <a:buFont typeface="Arial"/>
        <a:buChar char="–"/>
        <a:tabLst/>
        <a:defRPr sz="2400" b="0" i="0" u="none" strike="noStrike" cap="none" spc="0" baseline="0">
          <a:solidFill>
            <a:srgbClr val="000066"/>
          </a:solidFill>
          <a:uFillTx/>
          <a:latin typeface="Calibri"/>
          <a:ea typeface="Calibri"/>
          <a:cs typeface="Calibri"/>
          <a:sym typeface="Calibri"/>
        </a:defRPr>
      </a:lvl2pPr>
      <a:lvl3pPr marL="1143000" marR="0" indent="-228600" algn="l" defTabSz="914400" rtl="0" latinLnBrk="0">
        <a:lnSpc>
          <a:spcPct val="100000"/>
        </a:lnSpc>
        <a:spcBef>
          <a:spcPts val="500"/>
        </a:spcBef>
        <a:spcAft>
          <a:spcPts val="0"/>
        </a:spcAft>
        <a:buClr>
          <a:srgbClr val="C00000"/>
        </a:buClr>
        <a:buSzPct val="100000"/>
        <a:buFont typeface="Arial"/>
        <a:buChar char="•"/>
        <a:tabLst/>
        <a:defRPr sz="2400" b="0" i="0" u="none" strike="noStrike" cap="none" spc="0" baseline="0">
          <a:solidFill>
            <a:srgbClr val="000066"/>
          </a:solidFill>
          <a:uFillTx/>
          <a:latin typeface="Calibri"/>
          <a:ea typeface="Calibri"/>
          <a:cs typeface="Calibri"/>
          <a:sym typeface="Calibri"/>
        </a:defRPr>
      </a:lvl3pPr>
      <a:lvl4pPr marL="1600200" marR="0" indent="-228600" algn="l" defTabSz="914400" rtl="0" latinLnBrk="0">
        <a:lnSpc>
          <a:spcPct val="100000"/>
        </a:lnSpc>
        <a:spcBef>
          <a:spcPts val="500"/>
        </a:spcBef>
        <a:spcAft>
          <a:spcPts val="0"/>
        </a:spcAft>
        <a:buClr>
          <a:srgbClr val="C00000"/>
        </a:buClr>
        <a:buSzPct val="100000"/>
        <a:buFont typeface="Arial"/>
        <a:buChar char="–"/>
        <a:tabLst/>
        <a:defRPr sz="2400" b="0" i="0" u="none" strike="noStrike" cap="none" spc="0" baseline="0">
          <a:solidFill>
            <a:srgbClr val="000066"/>
          </a:solidFill>
          <a:uFillTx/>
          <a:latin typeface="Calibri"/>
          <a:ea typeface="Calibri"/>
          <a:cs typeface="Calibri"/>
          <a:sym typeface="Calibri"/>
        </a:defRPr>
      </a:lvl4pPr>
      <a:lvl5pPr marL="2057400" marR="0" indent="-228600" algn="l" defTabSz="914400" rtl="0" latinLnBrk="0">
        <a:lnSpc>
          <a:spcPct val="100000"/>
        </a:lnSpc>
        <a:spcBef>
          <a:spcPts val="500"/>
        </a:spcBef>
        <a:spcAft>
          <a:spcPts val="0"/>
        </a:spcAft>
        <a:buClr>
          <a:srgbClr val="C00000"/>
        </a:buClr>
        <a:buSzPct val="100000"/>
        <a:buFont typeface="Arial"/>
        <a:buChar char="»"/>
        <a:tabLst/>
        <a:defRPr sz="2400" b="0" i="0" u="none" strike="noStrike" cap="none" spc="0" baseline="0">
          <a:solidFill>
            <a:srgbClr val="000066"/>
          </a:solidFill>
          <a:uFillTx/>
          <a:latin typeface="Calibri"/>
          <a:ea typeface="Calibri"/>
          <a:cs typeface="Calibri"/>
          <a:sym typeface="Calibri"/>
        </a:defRPr>
      </a:lvl5pPr>
      <a:lvl6pPr marL="2560320" marR="0" indent="-274320" algn="l" defTabSz="914400" rtl="0" latinLnBrk="0">
        <a:lnSpc>
          <a:spcPct val="100000"/>
        </a:lnSpc>
        <a:spcBef>
          <a:spcPts val="500"/>
        </a:spcBef>
        <a:spcAft>
          <a:spcPts val="0"/>
        </a:spcAft>
        <a:buClr>
          <a:srgbClr val="C00000"/>
        </a:buClr>
        <a:buSzPct val="100000"/>
        <a:buFont typeface="Arial"/>
        <a:buChar char="•"/>
        <a:tabLst/>
        <a:defRPr sz="2400" b="0" i="0" u="none" strike="noStrike" cap="none" spc="0" baseline="0">
          <a:solidFill>
            <a:srgbClr val="000066"/>
          </a:solidFill>
          <a:uFillTx/>
          <a:latin typeface="Calibri"/>
          <a:ea typeface="Calibri"/>
          <a:cs typeface="Calibri"/>
          <a:sym typeface="Calibri"/>
        </a:defRPr>
      </a:lvl6pPr>
      <a:lvl7pPr marL="3017520" marR="0" indent="-274320" algn="l" defTabSz="914400" rtl="0" latinLnBrk="0">
        <a:lnSpc>
          <a:spcPct val="100000"/>
        </a:lnSpc>
        <a:spcBef>
          <a:spcPts val="500"/>
        </a:spcBef>
        <a:spcAft>
          <a:spcPts val="0"/>
        </a:spcAft>
        <a:buClr>
          <a:srgbClr val="C00000"/>
        </a:buClr>
        <a:buSzPct val="100000"/>
        <a:buFont typeface="Arial"/>
        <a:buChar char="•"/>
        <a:tabLst/>
        <a:defRPr sz="2400" b="0" i="0" u="none" strike="noStrike" cap="none" spc="0" baseline="0">
          <a:solidFill>
            <a:srgbClr val="000066"/>
          </a:solidFill>
          <a:uFillTx/>
          <a:latin typeface="Calibri"/>
          <a:ea typeface="Calibri"/>
          <a:cs typeface="Calibri"/>
          <a:sym typeface="Calibri"/>
        </a:defRPr>
      </a:lvl7pPr>
      <a:lvl8pPr marL="3474720" marR="0" indent="-274320" algn="l" defTabSz="914400" rtl="0" latinLnBrk="0">
        <a:lnSpc>
          <a:spcPct val="100000"/>
        </a:lnSpc>
        <a:spcBef>
          <a:spcPts val="500"/>
        </a:spcBef>
        <a:spcAft>
          <a:spcPts val="0"/>
        </a:spcAft>
        <a:buClr>
          <a:srgbClr val="C00000"/>
        </a:buClr>
        <a:buSzPct val="100000"/>
        <a:buFont typeface="Arial"/>
        <a:buChar char="•"/>
        <a:tabLst/>
        <a:defRPr sz="2400" b="0" i="0" u="none" strike="noStrike" cap="none" spc="0" baseline="0">
          <a:solidFill>
            <a:srgbClr val="000066"/>
          </a:solidFill>
          <a:uFillTx/>
          <a:latin typeface="Calibri"/>
          <a:ea typeface="Calibri"/>
          <a:cs typeface="Calibri"/>
          <a:sym typeface="Calibri"/>
        </a:defRPr>
      </a:lvl8pPr>
      <a:lvl9pPr marL="3931920" marR="0" indent="-274320" algn="l" defTabSz="914400" rtl="0" latinLnBrk="0">
        <a:lnSpc>
          <a:spcPct val="100000"/>
        </a:lnSpc>
        <a:spcBef>
          <a:spcPts val="500"/>
        </a:spcBef>
        <a:spcAft>
          <a:spcPts val="0"/>
        </a:spcAft>
        <a:buClr>
          <a:srgbClr val="C00000"/>
        </a:buClr>
        <a:buSzPct val="100000"/>
        <a:buFont typeface="Arial"/>
        <a:buChar char="•"/>
        <a:tabLst/>
        <a:defRPr sz="2400" b="0" i="0" u="none" strike="noStrike" cap="none" spc="0" baseline="0">
          <a:solidFill>
            <a:srgbClr val="000066"/>
          </a:solidFill>
          <a:uFillTx/>
          <a:latin typeface="Calibri"/>
          <a:ea typeface="Calibri"/>
          <a:cs typeface="Calibri"/>
          <a:sym typeface="Calibri"/>
        </a:defRPr>
      </a:lvl9pPr>
    </p:bodyStyle>
    <p:otherStyle>
      <a:lvl1pPr marL="0" marR="0" indent="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 name="Title 2"/>
          <p:cNvSpPr txBox="1">
            <a:spLocks noGrp="1"/>
          </p:cNvSpPr>
          <p:nvPr>
            <p:ph type="title"/>
          </p:nvPr>
        </p:nvSpPr>
        <p:spPr>
          <a:xfrm>
            <a:off x="553212" y="1571344"/>
            <a:ext cx="4786115" cy="1093202"/>
          </a:xfrm>
          <a:prstGeom prst="rect">
            <a:avLst/>
          </a:prstGeom>
        </p:spPr>
        <p:txBody>
          <a:bodyPr lIns="45719" tIns="45720" rIns="45719" bIns="45720" anchor="ctr">
            <a:normAutofit/>
          </a:bodyPr>
          <a:lstStyle/>
          <a:p>
            <a:pPr>
              <a:defRPr sz="3200"/>
            </a:pPr>
            <a:r>
              <a:rPr lang="hu-HU" b="1" dirty="0" err="1"/>
              <a:t>Case-scenarios</a:t>
            </a:r>
            <a:r>
              <a:rPr b="1" dirty="0"/>
              <a:t> on the use of Annex 2 of the IHR</a:t>
            </a:r>
          </a:p>
        </p:txBody>
      </p:sp>
      <p:sp>
        <p:nvSpPr>
          <p:cNvPr id="252" name="TextBox 3"/>
          <p:cNvSpPr txBox="1"/>
          <p:nvPr/>
        </p:nvSpPr>
        <p:spPr>
          <a:xfrm>
            <a:off x="5169615" y="3705454"/>
            <a:ext cx="3436952"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3200">
                <a:solidFill>
                  <a:srgbClr val="002060"/>
                </a:solidFill>
                <a:latin typeface="Source Sans Pro Bold"/>
                <a:ea typeface="Source Sans Pro Bold"/>
                <a:cs typeface="Source Sans Pro Bold"/>
                <a:sym typeface="Source Sans Pro Bold"/>
              </a:defRPr>
            </a:lvl1pPr>
          </a:lstStyle>
          <a:p>
            <a:r>
              <a:t>Duration: 30’</a:t>
            </a:r>
          </a:p>
        </p:txBody>
      </p:sp>
      <p:sp>
        <p:nvSpPr>
          <p:cNvPr id="253" name="TextBox 6"/>
          <p:cNvSpPr txBox="1"/>
          <p:nvPr/>
        </p:nvSpPr>
        <p:spPr>
          <a:xfrm>
            <a:off x="588295" y="672558"/>
            <a:ext cx="6058456" cy="789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4400">
                <a:solidFill>
                  <a:srgbClr val="FFFFFF"/>
                </a:solidFill>
                <a:latin typeface="Source Sans Pro Bold"/>
                <a:ea typeface="Source Sans Pro Bold"/>
                <a:cs typeface="Source Sans Pro Bold"/>
                <a:sym typeface="Source Sans Pro Bold"/>
              </a:defRPr>
            </a:lvl1pPr>
          </a:lstStyle>
          <a:p>
            <a:r>
              <a:rPr lang="en-GB" b="1" dirty="0"/>
              <a:t>A1.2</a:t>
            </a:r>
            <a:r>
              <a:rPr b="1" dirty="0"/>
              <a:t> </a:t>
            </a:r>
          </a:p>
        </p:txBody>
      </p:sp>
      <p:sp>
        <p:nvSpPr>
          <p:cNvPr id="2" name="Title 2">
            <a:extLst>
              <a:ext uri="{FF2B5EF4-FFF2-40B4-BE49-F238E27FC236}">
                <a16:creationId xmlns:a16="http://schemas.microsoft.com/office/drawing/2014/main" id="{0CA0F6B1-AA66-3E9A-B5CB-0B77B55E5BC2}"/>
              </a:ext>
            </a:extLst>
          </p:cNvPr>
          <p:cNvSpPr txBox="1">
            <a:spLocks/>
          </p:cNvSpPr>
          <p:nvPr/>
        </p:nvSpPr>
        <p:spPr>
          <a:xfrm>
            <a:off x="490830" y="3825665"/>
            <a:ext cx="2558068" cy="5357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normAutofit/>
          </a:bodyPr>
          <a:lstStyle>
            <a:lvl1pPr marL="0" marR="0" indent="0" algn="l" defTabSz="216992"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Calibri"/>
                <a:ea typeface="Calibri"/>
                <a:cs typeface="Calibri"/>
                <a:sym typeface="Calibri"/>
              </a:defRPr>
            </a:lvl2pPr>
            <a:lvl3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Calibri"/>
                <a:ea typeface="Calibri"/>
                <a:cs typeface="Calibri"/>
                <a:sym typeface="Calibri"/>
              </a:defRPr>
            </a:lvl3pPr>
            <a:lvl4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Calibri"/>
                <a:ea typeface="Calibri"/>
                <a:cs typeface="Calibri"/>
                <a:sym typeface="Calibri"/>
              </a:defRPr>
            </a:lvl4pPr>
            <a:lvl5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Calibri"/>
                <a:ea typeface="Calibri"/>
                <a:cs typeface="Calibri"/>
                <a:sym typeface="Calibri"/>
              </a:defRPr>
            </a:lvl5pPr>
            <a:lvl6pPr marL="0" marR="0" indent="457200" algn="ctr" defTabSz="9144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Calibri"/>
                <a:ea typeface="Calibri"/>
                <a:cs typeface="Calibri"/>
                <a:sym typeface="Calibri"/>
              </a:defRPr>
            </a:lvl6pPr>
            <a:lvl7pPr marL="0" marR="0" indent="914400" algn="ctr" defTabSz="9144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Calibri"/>
                <a:ea typeface="Calibri"/>
                <a:cs typeface="Calibri"/>
                <a:sym typeface="Calibri"/>
              </a:defRPr>
            </a:lvl7pPr>
            <a:lvl8pPr marL="0" marR="0" indent="1371600" algn="ctr" defTabSz="9144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Calibri"/>
                <a:ea typeface="Calibri"/>
                <a:cs typeface="Calibri"/>
                <a:sym typeface="Calibri"/>
              </a:defRPr>
            </a:lvl8pPr>
            <a:lvl9pPr marL="0" marR="0" indent="1828800" algn="ctr" defTabSz="9144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Calibri"/>
                <a:ea typeface="Calibri"/>
                <a:cs typeface="Calibri"/>
                <a:sym typeface="Calibri"/>
              </a:defRPr>
            </a:lvl9pPr>
          </a:lstStyle>
          <a:p>
            <a:pPr hangingPunct="1">
              <a:defRPr sz="3200"/>
            </a:pPr>
            <a:r>
              <a:rPr lang="hu-HU" sz="1800" dirty="0"/>
              <a:t>Speaker name</a:t>
            </a:r>
            <a:endParaRPr lang="en-US" sz="1800" dirty="0"/>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1" name="Content Placeholder 1"/>
          <p:cNvGraphicFramePr/>
          <p:nvPr>
            <p:extLst>
              <p:ext uri="{D42A27DB-BD31-4B8C-83A1-F6EECF244321}">
                <p14:modId xmlns:p14="http://schemas.microsoft.com/office/powerpoint/2010/main" val="710415306"/>
              </p:ext>
            </p:extLst>
          </p:nvPr>
        </p:nvGraphicFramePr>
        <p:xfrm>
          <a:off x="4367807" y="1412775"/>
          <a:ext cx="7283151" cy="4608513"/>
        </p:xfrm>
        <a:graphic>
          <a:graphicData uri="http://schemas.openxmlformats.org/drawingml/2006/table">
            <a:tbl>
              <a:tblPr firstRow="1" firstCol="1" lastRow="1" bandRow="1">
                <a:tableStyleId>{4C3C2611-4C71-4FC5-86AE-919BDF0F9419}</a:tableStyleId>
              </a:tblPr>
              <a:tblGrid>
                <a:gridCol w="4723934">
                  <a:extLst>
                    <a:ext uri="{9D8B030D-6E8A-4147-A177-3AD203B41FA5}">
                      <a16:colId xmlns:a16="http://schemas.microsoft.com/office/drawing/2014/main" val="20000"/>
                    </a:ext>
                  </a:extLst>
                </a:gridCol>
                <a:gridCol w="852719">
                  <a:extLst>
                    <a:ext uri="{9D8B030D-6E8A-4147-A177-3AD203B41FA5}">
                      <a16:colId xmlns:a16="http://schemas.microsoft.com/office/drawing/2014/main" val="20001"/>
                    </a:ext>
                  </a:extLst>
                </a:gridCol>
                <a:gridCol w="853249">
                  <a:extLst>
                    <a:ext uri="{9D8B030D-6E8A-4147-A177-3AD203B41FA5}">
                      <a16:colId xmlns:a16="http://schemas.microsoft.com/office/drawing/2014/main" val="20002"/>
                    </a:ext>
                  </a:extLst>
                </a:gridCol>
                <a:gridCol w="853249">
                  <a:extLst>
                    <a:ext uri="{9D8B030D-6E8A-4147-A177-3AD203B41FA5}">
                      <a16:colId xmlns:a16="http://schemas.microsoft.com/office/drawing/2014/main" val="20003"/>
                    </a:ext>
                  </a:extLst>
                </a:gridCol>
              </a:tblGrid>
              <a:tr h="1423398">
                <a:tc>
                  <a:txBody>
                    <a:bodyPr/>
                    <a:lstStyle/>
                    <a:p>
                      <a:pPr marL="88900" indent="0" defTabSz="216992">
                        <a:defRPr sz="1600" b="0">
                          <a:sym typeface="Calibri"/>
                        </a:defRPr>
                      </a:pPr>
                      <a:r>
                        <a:rPr dirty="0"/>
                        <a:t>► Now, please use Annex 2 to assess this event and answer each of the 5 following questions, taking into account the context of the scenario.</a:t>
                      </a:r>
                    </a:p>
                  </a:txBody>
                  <a:tcPr marL="0" marR="0" marT="0" marB="0" anchor="ctr" horzOverflow="overflow">
                    <a:lnR w="12700">
                      <a:solidFill>
                        <a:srgbClr val="000000"/>
                      </a:solidFill>
                    </a:lnR>
                    <a:solidFill>
                      <a:srgbClr val="021F64"/>
                    </a:solidFill>
                  </a:tcPr>
                </a:tc>
                <a:tc>
                  <a:txBody>
                    <a:bodyPr/>
                    <a:lstStyle/>
                    <a:p>
                      <a:pPr algn="ctr" defTabSz="216992">
                        <a:defRPr sz="1600">
                          <a:solidFill>
                            <a:srgbClr val="002060"/>
                          </a:solidFill>
                          <a:sym typeface="Calibri"/>
                        </a:defRPr>
                      </a:pPr>
                      <a:r>
                        <a:t>Yes</a:t>
                      </a:r>
                      <a:endParaRPr b="0"/>
                    </a:p>
                    <a:p>
                      <a:pPr algn="ctr" defTabSz="216992">
                        <a:defRPr sz="1600" b="0">
                          <a:solidFill>
                            <a:srgbClr val="002060"/>
                          </a:solidFill>
                          <a:sym typeface="Calibri"/>
                        </a:defRPr>
                      </a:pPr>
                      <a:r>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r>
                        <a:t>No</a:t>
                      </a:r>
                      <a:endParaRPr b="0"/>
                    </a:p>
                    <a:p>
                      <a:pPr algn="ctr" defTabSz="216992">
                        <a:defRPr sz="1600" b="0">
                          <a:solidFill>
                            <a:srgbClr val="002060"/>
                          </a:solidFill>
                          <a:sym typeface="Calibri"/>
                        </a:defRPr>
                      </a:pPr>
                      <a:r>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r>
                        <a:t>Don’t know</a:t>
                      </a:r>
                      <a:endParaRPr b="0"/>
                    </a:p>
                    <a:p>
                      <a:pPr algn="ctr" defTabSz="216992">
                        <a:defRPr sz="1600" b="0">
                          <a:solidFill>
                            <a:srgbClr val="002060"/>
                          </a:solidFill>
                          <a:sym typeface="Calibri"/>
                        </a:defRPr>
                      </a:pPr>
                      <a:r>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0"/>
                  </a:ext>
                </a:extLst>
              </a:tr>
              <a:tr h="586568">
                <a:tc>
                  <a:txBody>
                    <a:bodyPr/>
                    <a:lstStyle/>
                    <a:p>
                      <a:pPr marL="88900" indent="0" defTabSz="216992">
                        <a:defRPr sz="1800" b="0">
                          <a:solidFill>
                            <a:srgbClr val="000000"/>
                          </a:solidFill>
                        </a:defRPr>
                      </a:pPr>
                      <a:r>
                        <a:rPr sz="1600" dirty="0">
                          <a:solidFill>
                            <a:srgbClr val="FFFFFF"/>
                          </a:solidFill>
                          <a:latin typeface="Calibri Light"/>
                          <a:ea typeface="Calibri Light"/>
                          <a:cs typeface="Calibri Light"/>
                          <a:sym typeface="Calibri Light"/>
                        </a:rPr>
                        <a:t>1. Is the public health impact of the event serious? </a:t>
                      </a:r>
                    </a:p>
                  </a:txBody>
                  <a:tcPr marL="0" marR="0" marT="0" marB="0" anchor="ctr" horzOverflow="overflow">
                    <a:lnR w="12700">
                      <a:solidFill>
                        <a:srgbClr val="000000"/>
                      </a:solidFill>
                    </a:lnR>
                    <a:solidFill>
                      <a:srgbClr val="021F64"/>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1"/>
                  </a:ext>
                </a:extLst>
              </a:tr>
              <a:tr h="586568">
                <a:tc>
                  <a:txBody>
                    <a:bodyPr/>
                    <a:lstStyle/>
                    <a:p>
                      <a:pPr marL="88900" indent="0" defTabSz="216992">
                        <a:defRPr sz="1800" b="0">
                          <a:solidFill>
                            <a:srgbClr val="000000"/>
                          </a:solidFill>
                        </a:defRPr>
                      </a:pPr>
                      <a:r>
                        <a:rPr sz="1600" dirty="0">
                          <a:solidFill>
                            <a:srgbClr val="FFFFFF"/>
                          </a:solidFill>
                          <a:latin typeface="Calibri Light"/>
                          <a:ea typeface="Calibri Light"/>
                          <a:cs typeface="Calibri Light"/>
                          <a:sym typeface="Calibri Light"/>
                        </a:rPr>
                        <a:t>2. Is the event unusual or unexpected?</a:t>
                      </a:r>
                    </a:p>
                  </a:txBody>
                  <a:tcPr marL="0" marR="0" marT="0" marB="0" anchor="ctr" horzOverflow="overflow">
                    <a:lnR w="12700">
                      <a:solidFill>
                        <a:srgbClr val="000000"/>
                      </a:solidFill>
                    </a:lnR>
                    <a:solidFill>
                      <a:srgbClr val="021F64"/>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2"/>
                  </a:ext>
                </a:extLst>
              </a:tr>
              <a:tr h="586568">
                <a:tc>
                  <a:txBody>
                    <a:bodyPr/>
                    <a:lstStyle/>
                    <a:p>
                      <a:pPr marL="88900" indent="0" defTabSz="216992">
                        <a:defRPr sz="1800" b="0">
                          <a:solidFill>
                            <a:srgbClr val="000000"/>
                          </a:solidFill>
                        </a:defRPr>
                      </a:pPr>
                      <a:r>
                        <a:rPr sz="1600" dirty="0">
                          <a:solidFill>
                            <a:srgbClr val="FFFFFF"/>
                          </a:solidFill>
                          <a:latin typeface="Calibri Light"/>
                          <a:ea typeface="Calibri Light"/>
                          <a:cs typeface="Calibri Light"/>
                          <a:sym typeface="Calibri Light"/>
                        </a:rPr>
                        <a:t>3. Is there a significant risk of international spread?</a:t>
                      </a:r>
                    </a:p>
                  </a:txBody>
                  <a:tcPr marL="0" marR="0" marT="0" marB="0" anchor="ctr" horzOverflow="overflow">
                    <a:lnR w="12700">
                      <a:solidFill>
                        <a:srgbClr val="000000"/>
                      </a:solidFill>
                    </a:lnR>
                    <a:solidFill>
                      <a:srgbClr val="021F64"/>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3"/>
                  </a:ext>
                </a:extLst>
              </a:tr>
              <a:tr h="838843">
                <a:tc>
                  <a:txBody>
                    <a:bodyPr/>
                    <a:lstStyle/>
                    <a:p>
                      <a:pPr marL="88900" indent="0" defTabSz="216992">
                        <a:defRPr sz="1800" b="0">
                          <a:solidFill>
                            <a:srgbClr val="000000"/>
                          </a:solidFill>
                        </a:defRPr>
                      </a:pPr>
                      <a:r>
                        <a:rPr sz="1600" dirty="0">
                          <a:solidFill>
                            <a:srgbClr val="FFFFFF"/>
                          </a:solidFill>
                          <a:latin typeface="Calibri Light"/>
                          <a:ea typeface="Calibri Light"/>
                          <a:cs typeface="Calibri Light"/>
                          <a:sym typeface="Calibri Light"/>
                        </a:rPr>
                        <a:t>4. Is there a significant risk of international travel or trade restrictions?</a:t>
                      </a:r>
                    </a:p>
                  </a:txBody>
                  <a:tcPr marL="0" marR="0" marT="0" marB="0" anchor="ctr" horzOverflow="overflow">
                    <a:lnR w="12700">
                      <a:solidFill>
                        <a:srgbClr val="000000"/>
                      </a:solidFill>
                    </a:lnR>
                    <a:solidFill>
                      <a:srgbClr val="021F64"/>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4"/>
                  </a:ext>
                </a:extLst>
              </a:tr>
              <a:tr h="586568">
                <a:tc>
                  <a:txBody>
                    <a:bodyPr/>
                    <a:lstStyle/>
                    <a:p>
                      <a:pPr marL="88900" indent="0" defTabSz="216992">
                        <a:defRPr sz="1800" b="0">
                          <a:solidFill>
                            <a:srgbClr val="000000"/>
                          </a:solidFill>
                        </a:defRPr>
                      </a:pPr>
                      <a:r>
                        <a:rPr sz="1600" dirty="0">
                          <a:solidFill>
                            <a:srgbClr val="FFFFFF"/>
                          </a:solidFill>
                          <a:latin typeface="Calibri Light"/>
                          <a:ea typeface="Calibri Light"/>
                          <a:cs typeface="Calibri Light"/>
                          <a:sym typeface="Calibri Light"/>
                        </a:rPr>
                        <a:t>5. Does this event need to be notified to WHO under Article 6 of the IHR (2005)?</a:t>
                      </a:r>
                    </a:p>
                  </a:txBody>
                  <a:tcPr marL="0" marR="0" marT="0" marB="0" anchor="ctr" horzOverflow="overflow">
                    <a:lnR w="12700">
                      <a:solidFill>
                        <a:srgbClr val="000000"/>
                      </a:solidFill>
                    </a:lnR>
                    <a:solidFill>
                      <a:srgbClr val="021F64"/>
                    </a:solidFill>
                  </a:tcPr>
                </a:tc>
                <a:tc>
                  <a:txBody>
                    <a:bodyPr/>
                    <a:lstStyle/>
                    <a:p>
                      <a:pPr algn="ctr" defTabSz="216992">
                        <a:defRPr sz="1600" b="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b="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b="0">
                          <a:solidFill>
                            <a:srgbClr val="002060"/>
                          </a:solidFill>
                          <a:sym typeface="Calibri"/>
                        </a:defRPr>
                      </a:pPr>
                      <a:endParaRPr dirty="0"/>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5"/>
                  </a:ext>
                </a:extLst>
              </a:tr>
            </a:tbl>
          </a:graphicData>
        </a:graphic>
      </p:graphicFrame>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5" name="Content Placeholder 1"/>
          <p:cNvGraphicFramePr/>
          <p:nvPr>
            <p:extLst>
              <p:ext uri="{D42A27DB-BD31-4B8C-83A1-F6EECF244321}">
                <p14:modId xmlns:p14="http://schemas.microsoft.com/office/powerpoint/2010/main" val="97509450"/>
              </p:ext>
            </p:extLst>
          </p:nvPr>
        </p:nvGraphicFramePr>
        <p:xfrm>
          <a:off x="1981200" y="1628798"/>
          <a:ext cx="8147246" cy="3960443"/>
        </p:xfrm>
        <a:graphic>
          <a:graphicData uri="http://schemas.openxmlformats.org/drawingml/2006/table">
            <a:tbl>
              <a:tblPr firstRow="1" firstCol="1" lastRow="1" bandRow="1">
                <a:tableStyleId>{4C3C2611-4C71-4FC5-86AE-919BDF0F9419}</a:tableStyleId>
              </a:tblPr>
              <a:tblGrid>
                <a:gridCol w="5284396">
                  <a:extLst>
                    <a:ext uri="{9D8B030D-6E8A-4147-A177-3AD203B41FA5}">
                      <a16:colId xmlns:a16="http://schemas.microsoft.com/office/drawing/2014/main" val="20000"/>
                    </a:ext>
                  </a:extLst>
                </a:gridCol>
                <a:gridCol w="953888">
                  <a:extLst>
                    <a:ext uri="{9D8B030D-6E8A-4147-A177-3AD203B41FA5}">
                      <a16:colId xmlns:a16="http://schemas.microsoft.com/office/drawing/2014/main" val="20001"/>
                    </a:ext>
                  </a:extLst>
                </a:gridCol>
                <a:gridCol w="954481">
                  <a:extLst>
                    <a:ext uri="{9D8B030D-6E8A-4147-A177-3AD203B41FA5}">
                      <a16:colId xmlns:a16="http://schemas.microsoft.com/office/drawing/2014/main" val="20002"/>
                    </a:ext>
                  </a:extLst>
                </a:gridCol>
                <a:gridCol w="954481">
                  <a:extLst>
                    <a:ext uri="{9D8B030D-6E8A-4147-A177-3AD203B41FA5}">
                      <a16:colId xmlns:a16="http://schemas.microsoft.com/office/drawing/2014/main" val="20003"/>
                    </a:ext>
                  </a:extLst>
                </a:gridCol>
              </a:tblGrid>
              <a:tr h="1223233">
                <a:tc>
                  <a:txBody>
                    <a:bodyPr/>
                    <a:lstStyle/>
                    <a:p>
                      <a:pPr marL="88900" indent="0" defTabSz="216992">
                        <a:defRPr sz="1600" b="0">
                          <a:sym typeface="Calibri"/>
                        </a:defRPr>
                      </a:pPr>
                      <a:r>
                        <a:rPr dirty="0"/>
                        <a:t>► Now, please use Annex 2 to assess this event and answer each of the 5 following questions, taking into account the context of the scenario.</a:t>
                      </a:r>
                    </a:p>
                  </a:txBody>
                  <a:tcPr marL="0" marR="0" marT="0" marB="0" anchor="ctr" horzOverflow="overflow">
                    <a:lnR w="12700">
                      <a:solidFill>
                        <a:srgbClr val="000000"/>
                      </a:solidFill>
                    </a:lnR>
                    <a:solidFill>
                      <a:srgbClr val="548235"/>
                    </a:solidFill>
                  </a:tcPr>
                </a:tc>
                <a:tc>
                  <a:txBody>
                    <a:bodyPr/>
                    <a:lstStyle/>
                    <a:p>
                      <a:pPr algn="ctr" defTabSz="216992">
                        <a:defRPr sz="1600">
                          <a:solidFill>
                            <a:srgbClr val="002060"/>
                          </a:solidFill>
                          <a:sym typeface="Calibri"/>
                        </a:defRPr>
                      </a:pPr>
                      <a:r>
                        <a:t>Yes</a:t>
                      </a:r>
                      <a:endParaRPr b="0"/>
                    </a:p>
                    <a:p>
                      <a:pPr algn="ctr" defTabSz="216992">
                        <a:defRPr sz="1600" b="0">
                          <a:solidFill>
                            <a:srgbClr val="002060"/>
                          </a:solidFill>
                          <a:sym typeface="Calibri"/>
                        </a:defRPr>
                      </a:pPr>
                      <a:r>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r>
                        <a:t>No</a:t>
                      </a:r>
                      <a:endParaRPr b="0"/>
                    </a:p>
                    <a:p>
                      <a:pPr algn="ctr" defTabSz="216992">
                        <a:defRPr sz="1600" b="0">
                          <a:solidFill>
                            <a:srgbClr val="002060"/>
                          </a:solidFill>
                          <a:sym typeface="Calibri"/>
                        </a:defRPr>
                      </a:pPr>
                      <a:r>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r>
                        <a:t>Don’t know</a:t>
                      </a:r>
                      <a:endParaRPr b="0"/>
                    </a:p>
                    <a:p>
                      <a:pPr algn="ctr" defTabSz="216992">
                        <a:defRPr sz="1600" b="0">
                          <a:solidFill>
                            <a:srgbClr val="002060"/>
                          </a:solidFill>
                          <a:sym typeface="Calibri"/>
                        </a:defRPr>
                      </a:pPr>
                      <a:r>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0"/>
                  </a:ext>
                </a:extLst>
              </a:tr>
              <a:tr h="504082">
                <a:tc>
                  <a:txBody>
                    <a:bodyPr/>
                    <a:lstStyle/>
                    <a:p>
                      <a:pPr marL="88900" indent="0" defTabSz="216992">
                        <a:defRPr sz="1800" b="0">
                          <a:solidFill>
                            <a:srgbClr val="000000"/>
                          </a:solidFill>
                        </a:defRPr>
                      </a:pPr>
                      <a:r>
                        <a:rPr sz="1600" dirty="0">
                          <a:solidFill>
                            <a:srgbClr val="FFFFFF"/>
                          </a:solidFill>
                          <a:latin typeface="Calibri Light"/>
                          <a:ea typeface="Calibri Light"/>
                          <a:cs typeface="Calibri Light"/>
                          <a:sym typeface="Calibri Light"/>
                        </a:rPr>
                        <a:t>1. Is the public health impact of the event serious? </a:t>
                      </a:r>
                    </a:p>
                  </a:txBody>
                  <a:tcPr marL="0" marR="0" marT="0" marB="0" anchor="ctr" horzOverflow="overflow">
                    <a:lnR w="12700">
                      <a:solidFill>
                        <a:srgbClr val="000000"/>
                      </a:solidFill>
                    </a:lnR>
                    <a:solidFill>
                      <a:srgbClr val="548235"/>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800"/>
                      </a:pPr>
                      <a:r>
                        <a:rPr sz="1600">
                          <a:solidFill>
                            <a:srgbClr val="002060"/>
                          </a:solidFill>
                          <a:sym typeface="Calibri"/>
                        </a:rPr>
                        <a:t>x</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1"/>
                  </a:ext>
                </a:extLst>
              </a:tr>
              <a:tr h="504082">
                <a:tc>
                  <a:txBody>
                    <a:bodyPr/>
                    <a:lstStyle/>
                    <a:p>
                      <a:pPr marL="88900" indent="0" defTabSz="216992">
                        <a:defRPr sz="1800" b="0">
                          <a:solidFill>
                            <a:srgbClr val="000000"/>
                          </a:solidFill>
                        </a:defRPr>
                      </a:pPr>
                      <a:r>
                        <a:rPr sz="1600" dirty="0">
                          <a:solidFill>
                            <a:srgbClr val="FFFFFF"/>
                          </a:solidFill>
                          <a:latin typeface="Calibri Light"/>
                          <a:ea typeface="Calibri Light"/>
                          <a:cs typeface="Calibri Light"/>
                          <a:sym typeface="Calibri Light"/>
                        </a:rPr>
                        <a:t>2. Is the event unusual or unexpected?</a:t>
                      </a:r>
                    </a:p>
                  </a:txBody>
                  <a:tcPr marL="0" marR="0" marT="0" marB="0" anchor="ctr" horzOverflow="overflow">
                    <a:lnR w="12700">
                      <a:solidFill>
                        <a:srgbClr val="000000"/>
                      </a:solidFill>
                    </a:lnR>
                    <a:solidFill>
                      <a:srgbClr val="548235"/>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800"/>
                      </a:pPr>
                      <a:r>
                        <a:rPr sz="1600">
                          <a:solidFill>
                            <a:srgbClr val="002060"/>
                          </a:solidFill>
                          <a:sym typeface="Calibri"/>
                        </a:rPr>
                        <a:t>x</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2"/>
                  </a:ext>
                </a:extLst>
              </a:tr>
              <a:tr h="504082">
                <a:tc>
                  <a:txBody>
                    <a:bodyPr/>
                    <a:lstStyle/>
                    <a:p>
                      <a:pPr marL="88900" indent="0" defTabSz="216992">
                        <a:defRPr sz="1800" b="0">
                          <a:solidFill>
                            <a:srgbClr val="000000"/>
                          </a:solidFill>
                        </a:defRPr>
                      </a:pPr>
                      <a:r>
                        <a:rPr sz="1600" dirty="0">
                          <a:solidFill>
                            <a:srgbClr val="FFFFFF"/>
                          </a:solidFill>
                          <a:latin typeface="Calibri Light"/>
                          <a:ea typeface="Calibri Light"/>
                          <a:cs typeface="Calibri Light"/>
                          <a:sym typeface="Calibri Light"/>
                        </a:rPr>
                        <a:t>3. Is there a significant risk of international spread?</a:t>
                      </a:r>
                    </a:p>
                  </a:txBody>
                  <a:tcPr marL="0" marR="0" marT="0" marB="0" anchor="ctr" horzOverflow="overflow">
                    <a:lnR w="12700">
                      <a:solidFill>
                        <a:srgbClr val="000000"/>
                      </a:solidFill>
                    </a:lnR>
                    <a:solidFill>
                      <a:srgbClr val="548235"/>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800"/>
                      </a:pPr>
                      <a:r>
                        <a:rPr sz="1600">
                          <a:solidFill>
                            <a:srgbClr val="002060"/>
                          </a:solidFill>
                          <a:sym typeface="Calibri"/>
                        </a:rPr>
                        <a:t>x</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3"/>
                  </a:ext>
                </a:extLst>
              </a:tr>
              <a:tr h="720882">
                <a:tc>
                  <a:txBody>
                    <a:bodyPr/>
                    <a:lstStyle/>
                    <a:p>
                      <a:pPr marL="88900" indent="0" defTabSz="216992">
                        <a:defRPr sz="1800" b="0">
                          <a:solidFill>
                            <a:srgbClr val="000000"/>
                          </a:solidFill>
                        </a:defRPr>
                      </a:pPr>
                      <a:r>
                        <a:rPr sz="1600" dirty="0">
                          <a:solidFill>
                            <a:srgbClr val="FFFFFF"/>
                          </a:solidFill>
                          <a:latin typeface="Calibri Light"/>
                          <a:ea typeface="Calibri Light"/>
                          <a:cs typeface="Calibri Light"/>
                          <a:sym typeface="Calibri Light"/>
                        </a:rPr>
                        <a:t>4. Is there a significant risk of international travel or trade restrictions?</a:t>
                      </a:r>
                    </a:p>
                  </a:txBody>
                  <a:tcPr marL="0" marR="0" marT="0" marB="0" anchor="ctr" horzOverflow="overflow">
                    <a:lnR w="12700">
                      <a:solidFill>
                        <a:srgbClr val="000000"/>
                      </a:solidFill>
                    </a:lnR>
                    <a:solidFill>
                      <a:srgbClr val="548235"/>
                    </a:solidFill>
                  </a:tcPr>
                </a:tc>
                <a:tc>
                  <a:txBody>
                    <a:bodyPr/>
                    <a:lstStyle/>
                    <a:p>
                      <a:pPr algn="ctr" defTabSz="216992">
                        <a:defRPr sz="1800"/>
                      </a:pPr>
                      <a:r>
                        <a:rPr sz="1600">
                          <a:solidFill>
                            <a:srgbClr val="002060"/>
                          </a:solidFill>
                          <a:sym typeface="Calibri"/>
                        </a:rPr>
                        <a:t>x</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4"/>
                  </a:ext>
                </a:extLst>
              </a:tr>
              <a:tr h="504082">
                <a:tc>
                  <a:txBody>
                    <a:bodyPr/>
                    <a:lstStyle/>
                    <a:p>
                      <a:pPr marL="88900" indent="0" defTabSz="216992">
                        <a:defRPr sz="1800" b="0">
                          <a:solidFill>
                            <a:srgbClr val="000000"/>
                          </a:solidFill>
                        </a:defRPr>
                      </a:pPr>
                      <a:r>
                        <a:rPr sz="1600" dirty="0">
                          <a:solidFill>
                            <a:srgbClr val="FFFFFF"/>
                          </a:solidFill>
                          <a:latin typeface="Calibri Light"/>
                          <a:ea typeface="Calibri Light"/>
                          <a:cs typeface="Calibri Light"/>
                          <a:sym typeface="Calibri Light"/>
                        </a:rPr>
                        <a:t>5. Does this event need to be notified to WHO under Article 6 of the IHR (2005)?</a:t>
                      </a:r>
                    </a:p>
                  </a:txBody>
                  <a:tcPr marL="0" marR="0" marT="0" marB="0" anchor="ctr" horzOverflow="overflow">
                    <a:lnR w="12700">
                      <a:solidFill>
                        <a:srgbClr val="000000"/>
                      </a:solidFill>
                    </a:lnR>
                    <a:solidFill>
                      <a:srgbClr val="548235"/>
                    </a:solidFill>
                  </a:tcPr>
                </a:tc>
                <a:tc>
                  <a:txBody>
                    <a:bodyPr/>
                    <a:lstStyle/>
                    <a:p>
                      <a:pPr algn="ctr" defTabSz="216992">
                        <a:defRPr sz="1600" b="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800" b="0">
                          <a:solidFill>
                            <a:srgbClr val="000000"/>
                          </a:solidFill>
                        </a:defRPr>
                      </a:pPr>
                      <a:r>
                        <a:rPr sz="1600">
                          <a:solidFill>
                            <a:srgbClr val="002060"/>
                          </a:solidFill>
                          <a:sym typeface="Calibri"/>
                        </a:rPr>
                        <a:t>x</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b="0">
                          <a:solidFill>
                            <a:srgbClr val="002060"/>
                          </a:solidFill>
                          <a:sym typeface="Calibri"/>
                        </a:defRPr>
                      </a:pPr>
                      <a:endParaRPr dirty="0"/>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5"/>
                  </a:ext>
                </a:extLst>
              </a:tr>
            </a:tbl>
          </a:graphicData>
        </a:graphic>
      </p:graphicFrame>
      <p:sp>
        <p:nvSpPr>
          <p:cNvPr id="296" name="TextBox 7"/>
          <p:cNvSpPr txBox="1"/>
          <p:nvPr/>
        </p:nvSpPr>
        <p:spPr>
          <a:xfrm>
            <a:off x="290308" y="661748"/>
            <a:ext cx="6058457"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2800">
                <a:solidFill>
                  <a:srgbClr val="C00000"/>
                </a:solidFill>
                <a:latin typeface="Source Sans Pro Bold"/>
                <a:ea typeface="Source Sans Pro Bold"/>
                <a:cs typeface="Source Sans Pro Bold"/>
                <a:sym typeface="Source Sans Pro Bold"/>
              </a:defRPr>
            </a:lvl1pPr>
          </a:lstStyle>
          <a:p>
            <a:r>
              <a:t>Expert panel feedback</a:t>
            </a:r>
          </a:p>
        </p:txBody>
      </p:sp>
      <p:sp>
        <p:nvSpPr>
          <p:cNvPr id="4" name="Title 1">
            <a:extLst>
              <a:ext uri="{FF2B5EF4-FFF2-40B4-BE49-F238E27FC236}">
                <a16:creationId xmlns:a16="http://schemas.microsoft.com/office/drawing/2014/main" id="{82622330-DA1C-44EB-63ED-D0CF4D7FC465}"/>
              </a:ext>
            </a:extLst>
          </p:cNvPr>
          <p:cNvSpPr txBox="1">
            <a:spLocks noGrp="1"/>
          </p:cNvSpPr>
          <p:nvPr>
            <p:ph type="title"/>
          </p:nvPr>
        </p:nvSpPr>
        <p:spPr>
          <a:xfrm>
            <a:off x="263351" y="41475"/>
            <a:ext cx="4766299" cy="633150"/>
          </a:xfrm>
          <a:prstGeom prst="rect">
            <a:avLst/>
          </a:prstGeom>
        </p:spPr>
        <p:txBody>
          <a:bodyPr anchor="t"/>
          <a:lstStyle>
            <a:lvl1pPr>
              <a:defRPr sz="3200"/>
            </a:lvl1pPr>
          </a:lstStyle>
          <a:p>
            <a:r>
              <a:rPr b="1" dirty="0"/>
              <a:t>Scenario </a:t>
            </a:r>
            <a:r>
              <a:rPr lang="hu-HU" b="1" dirty="0"/>
              <a:t>2</a:t>
            </a:r>
            <a:endParaRPr b="1" dirty="0"/>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 name="Rectangle 1"/>
          <p:cNvSpPr txBox="1"/>
          <p:nvPr/>
        </p:nvSpPr>
        <p:spPr>
          <a:xfrm>
            <a:off x="1713872" y="716554"/>
            <a:ext cx="8764256" cy="5615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just">
              <a:defRPr sz="2300">
                <a:latin typeface="+mj-lt"/>
                <a:ea typeface="+mj-ea"/>
                <a:cs typeface="+mj-cs"/>
                <a:sym typeface="Source Sans Pro Regular"/>
              </a:defRPr>
            </a:lvl1pPr>
          </a:lstStyle>
          <a:p>
            <a:r>
              <a:t>You received a report from the National Influenza Centre regarding a case of human infection with swine-origin triple reassortant Influenza A(H3N2). According to the report, a 16-year-old male became ill with fever, headache, cough, rhinorrhea, sore throat, body aches and lethargy. The patient was seen by an outpatient care provider, where he tested positive for influenza A by rapid test. He did not require hospitalization and has since fully recovered. As part of a routine surveillance program, the clinical specimen was sent to the National Influenza Centre for further testing. The National Influenza Center determined yesterday that the virus was a novel swine-origin influenza A(H3N2)v virus. Humans are periodically infected with zoonotic influenza viruses from swine. Public health officials conducted an initial investigation which showed that the adolescent boy had exposure to pigs three days before illness onset. Illness among family members or close contacts was not reported.</a:t>
            </a:r>
          </a:p>
        </p:txBody>
      </p:sp>
      <p:sp>
        <p:nvSpPr>
          <p:cNvPr id="4" name="Title 1">
            <a:extLst>
              <a:ext uri="{FF2B5EF4-FFF2-40B4-BE49-F238E27FC236}">
                <a16:creationId xmlns:a16="http://schemas.microsoft.com/office/drawing/2014/main" id="{31B0BC75-7119-CF3D-482E-46018B8B315C}"/>
              </a:ext>
            </a:extLst>
          </p:cNvPr>
          <p:cNvSpPr txBox="1">
            <a:spLocks noGrp="1"/>
          </p:cNvSpPr>
          <p:nvPr>
            <p:ph type="title"/>
          </p:nvPr>
        </p:nvSpPr>
        <p:spPr>
          <a:xfrm>
            <a:off x="263351" y="41475"/>
            <a:ext cx="4766299" cy="633150"/>
          </a:xfrm>
          <a:prstGeom prst="rect">
            <a:avLst/>
          </a:prstGeom>
        </p:spPr>
        <p:txBody>
          <a:bodyPr anchor="t"/>
          <a:lstStyle>
            <a:lvl1pPr>
              <a:defRPr sz="3200"/>
            </a:lvl1pPr>
          </a:lstStyle>
          <a:p>
            <a:r>
              <a:rPr b="1" dirty="0"/>
              <a:t>Scenario </a:t>
            </a:r>
            <a:r>
              <a:rPr lang="hu-HU" b="1" dirty="0"/>
              <a:t>3</a:t>
            </a:r>
            <a:endParaRPr b="1" dirty="0"/>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3" name="Content Placeholder 1"/>
          <p:cNvGraphicFramePr/>
          <p:nvPr>
            <p:extLst>
              <p:ext uri="{D42A27DB-BD31-4B8C-83A1-F6EECF244321}">
                <p14:modId xmlns:p14="http://schemas.microsoft.com/office/powerpoint/2010/main" val="1764892564"/>
              </p:ext>
            </p:extLst>
          </p:nvPr>
        </p:nvGraphicFramePr>
        <p:xfrm>
          <a:off x="4367807" y="1340767"/>
          <a:ext cx="7128792" cy="4248475"/>
        </p:xfrm>
        <a:graphic>
          <a:graphicData uri="http://schemas.openxmlformats.org/drawingml/2006/table">
            <a:tbl>
              <a:tblPr firstRow="1" firstCol="1" lastRow="1" bandRow="1">
                <a:tableStyleId>{4C3C2611-4C71-4FC5-86AE-919BDF0F9419}</a:tableStyleId>
              </a:tblPr>
              <a:tblGrid>
                <a:gridCol w="4623813">
                  <a:extLst>
                    <a:ext uri="{9D8B030D-6E8A-4147-A177-3AD203B41FA5}">
                      <a16:colId xmlns:a16="http://schemas.microsoft.com/office/drawing/2014/main" val="20000"/>
                    </a:ext>
                  </a:extLst>
                </a:gridCol>
                <a:gridCol w="834647">
                  <a:extLst>
                    <a:ext uri="{9D8B030D-6E8A-4147-A177-3AD203B41FA5}">
                      <a16:colId xmlns:a16="http://schemas.microsoft.com/office/drawing/2014/main" val="20001"/>
                    </a:ext>
                  </a:extLst>
                </a:gridCol>
                <a:gridCol w="835166">
                  <a:extLst>
                    <a:ext uri="{9D8B030D-6E8A-4147-A177-3AD203B41FA5}">
                      <a16:colId xmlns:a16="http://schemas.microsoft.com/office/drawing/2014/main" val="20002"/>
                    </a:ext>
                  </a:extLst>
                </a:gridCol>
                <a:gridCol w="835166">
                  <a:extLst>
                    <a:ext uri="{9D8B030D-6E8A-4147-A177-3AD203B41FA5}">
                      <a16:colId xmlns:a16="http://schemas.microsoft.com/office/drawing/2014/main" val="20003"/>
                    </a:ext>
                  </a:extLst>
                </a:gridCol>
              </a:tblGrid>
              <a:tr h="1312194">
                <a:tc>
                  <a:txBody>
                    <a:bodyPr/>
                    <a:lstStyle/>
                    <a:p>
                      <a:pPr marL="88900" indent="0" defTabSz="216992">
                        <a:defRPr sz="1600" b="0">
                          <a:sym typeface="Calibri"/>
                        </a:defRPr>
                      </a:pPr>
                      <a:r>
                        <a:rPr dirty="0"/>
                        <a:t>► Now, please use Annex 2 to assess this event and answer each of the 5 following questions, taking into account the context of the scenario.</a:t>
                      </a:r>
                    </a:p>
                  </a:txBody>
                  <a:tcPr marL="0" marR="0" marT="0" marB="0" anchor="ctr" horzOverflow="overflow">
                    <a:lnR w="12700">
                      <a:solidFill>
                        <a:srgbClr val="000000"/>
                      </a:solidFill>
                    </a:lnR>
                    <a:solidFill>
                      <a:srgbClr val="021F64"/>
                    </a:solidFill>
                  </a:tcPr>
                </a:tc>
                <a:tc>
                  <a:txBody>
                    <a:bodyPr/>
                    <a:lstStyle/>
                    <a:p>
                      <a:pPr algn="ctr" defTabSz="216992">
                        <a:defRPr sz="1600">
                          <a:solidFill>
                            <a:srgbClr val="002060"/>
                          </a:solidFill>
                          <a:sym typeface="Calibri"/>
                        </a:defRPr>
                      </a:pPr>
                      <a:r>
                        <a:t>Yes</a:t>
                      </a:r>
                      <a:endParaRPr b="0"/>
                    </a:p>
                    <a:p>
                      <a:pPr algn="ctr" defTabSz="216992">
                        <a:defRPr sz="1600" b="0">
                          <a:solidFill>
                            <a:srgbClr val="002060"/>
                          </a:solidFill>
                          <a:sym typeface="Calibri"/>
                        </a:defRPr>
                      </a:pPr>
                      <a:r>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r>
                        <a:t>No</a:t>
                      </a:r>
                      <a:endParaRPr b="0"/>
                    </a:p>
                    <a:p>
                      <a:pPr algn="ctr" defTabSz="216992">
                        <a:defRPr sz="1600" b="0">
                          <a:solidFill>
                            <a:srgbClr val="002060"/>
                          </a:solidFill>
                          <a:sym typeface="Calibri"/>
                        </a:defRPr>
                      </a:pPr>
                      <a:r>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r>
                        <a:t>Don’t know</a:t>
                      </a:r>
                      <a:endParaRPr b="0"/>
                    </a:p>
                    <a:p>
                      <a:pPr algn="ctr" defTabSz="216992">
                        <a:defRPr sz="1600" b="0">
                          <a:solidFill>
                            <a:srgbClr val="002060"/>
                          </a:solidFill>
                          <a:sym typeface="Calibri"/>
                        </a:defRPr>
                      </a:pPr>
                      <a:r>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0"/>
                  </a:ext>
                </a:extLst>
              </a:tr>
              <a:tr h="540743">
                <a:tc>
                  <a:txBody>
                    <a:bodyPr/>
                    <a:lstStyle/>
                    <a:p>
                      <a:pPr marL="88900" indent="0" defTabSz="216992">
                        <a:defRPr sz="1800" b="0">
                          <a:solidFill>
                            <a:srgbClr val="000000"/>
                          </a:solidFill>
                        </a:defRPr>
                      </a:pPr>
                      <a:r>
                        <a:rPr sz="1600" dirty="0">
                          <a:solidFill>
                            <a:srgbClr val="FFFFFF"/>
                          </a:solidFill>
                          <a:latin typeface="Calibri Light"/>
                          <a:ea typeface="Calibri Light"/>
                          <a:cs typeface="Calibri Light"/>
                          <a:sym typeface="Calibri Light"/>
                        </a:rPr>
                        <a:t>1. Is the public health impact of the event serious? </a:t>
                      </a:r>
                    </a:p>
                  </a:txBody>
                  <a:tcPr marL="0" marR="0" marT="0" marB="0" anchor="ctr" horzOverflow="overflow">
                    <a:lnR w="12700">
                      <a:solidFill>
                        <a:srgbClr val="000000"/>
                      </a:solidFill>
                    </a:lnR>
                    <a:solidFill>
                      <a:srgbClr val="021F64"/>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1"/>
                  </a:ext>
                </a:extLst>
              </a:tr>
              <a:tr h="540743">
                <a:tc>
                  <a:txBody>
                    <a:bodyPr/>
                    <a:lstStyle/>
                    <a:p>
                      <a:pPr marL="88900" indent="0" defTabSz="216992">
                        <a:defRPr sz="1800" b="0">
                          <a:solidFill>
                            <a:srgbClr val="000000"/>
                          </a:solidFill>
                        </a:defRPr>
                      </a:pPr>
                      <a:r>
                        <a:rPr sz="1600" dirty="0">
                          <a:solidFill>
                            <a:srgbClr val="FFFFFF"/>
                          </a:solidFill>
                          <a:latin typeface="Calibri Light"/>
                          <a:ea typeface="Calibri Light"/>
                          <a:cs typeface="Calibri Light"/>
                          <a:sym typeface="Calibri Light"/>
                        </a:rPr>
                        <a:t>2. Is the event unusual or unexpected?</a:t>
                      </a:r>
                    </a:p>
                  </a:txBody>
                  <a:tcPr marL="0" marR="0" marT="0" marB="0" anchor="ctr" horzOverflow="overflow">
                    <a:lnR w="12700">
                      <a:solidFill>
                        <a:srgbClr val="000000"/>
                      </a:solidFill>
                    </a:lnR>
                    <a:solidFill>
                      <a:srgbClr val="021F64"/>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2"/>
                  </a:ext>
                </a:extLst>
              </a:tr>
              <a:tr h="540743">
                <a:tc>
                  <a:txBody>
                    <a:bodyPr/>
                    <a:lstStyle/>
                    <a:p>
                      <a:pPr marL="88900" indent="0" defTabSz="216992">
                        <a:defRPr sz="1800" b="0">
                          <a:solidFill>
                            <a:srgbClr val="000000"/>
                          </a:solidFill>
                        </a:defRPr>
                      </a:pPr>
                      <a:r>
                        <a:rPr sz="1600" dirty="0">
                          <a:solidFill>
                            <a:srgbClr val="FFFFFF"/>
                          </a:solidFill>
                          <a:latin typeface="Calibri Light"/>
                          <a:ea typeface="Calibri Light"/>
                          <a:cs typeface="Calibri Light"/>
                          <a:sym typeface="Calibri Light"/>
                        </a:rPr>
                        <a:t>3. Is there a significant risk of international spread?</a:t>
                      </a:r>
                    </a:p>
                  </a:txBody>
                  <a:tcPr marL="0" marR="0" marT="0" marB="0" anchor="ctr" horzOverflow="overflow">
                    <a:lnR w="12700">
                      <a:solidFill>
                        <a:srgbClr val="000000"/>
                      </a:solidFill>
                    </a:lnR>
                    <a:solidFill>
                      <a:srgbClr val="021F64"/>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3"/>
                  </a:ext>
                </a:extLst>
              </a:tr>
              <a:tr h="773309">
                <a:tc>
                  <a:txBody>
                    <a:bodyPr/>
                    <a:lstStyle/>
                    <a:p>
                      <a:pPr marL="88900" indent="0" defTabSz="216992">
                        <a:defRPr sz="1800" b="0">
                          <a:solidFill>
                            <a:srgbClr val="000000"/>
                          </a:solidFill>
                        </a:defRPr>
                      </a:pPr>
                      <a:r>
                        <a:rPr sz="1600" dirty="0">
                          <a:solidFill>
                            <a:srgbClr val="FFFFFF"/>
                          </a:solidFill>
                          <a:latin typeface="Calibri Light"/>
                          <a:ea typeface="Calibri Light"/>
                          <a:cs typeface="Calibri Light"/>
                          <a:sym typeface="Calibri Light"/>
                        </a:rPr>
                        <a:t>4. Is there a significant risk of international travel or trade restrictions?</a:t>
                      </a:r>
                    </a:p>
                  </a:txBody>
                  <a:tcPr marL="0" marR="0" marT="0" marB="0" anchor="ctr" horzOverflow="overflow">
                    <a:lnR w="12700">
                      <a:solidFill>
                        <a:srgbClr val="000000"/>
                      </a:solidFill>
                    </a:lnR>
                    <a:solidFill>
                      <a:srgbClr val="021F64"/>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4"/>
                  </a:ext>
                </a:extLst>
              </a:tr>
              <a:tr h="540743">
                <a:tc>
                  <a:txBody>
                    <a:bodyPr/>
                    <a:lstStyle/>
                    <a:p>
                      <a:pPr marL="88900" indent="0" defTabSz="216992">
                        <a:defRPr sz="1800" b="0">
                          <a:solidFill>
                            <a:srgbClr val="000000"/>
                          </a:solidFill>
                        </a:defRPr>
                      </a:pPr>
                      <a:r>
                        <a:rPr sz="1600" dirty="0">
                          <a:solidFill>
                            <a:srgbClr val="FFFFFF"/>
                          </a:solidFill>
                          <a:latin typeface="Calibri Light"/>
                          <a:ea typeface="Calibri Light"/>
                          <a:cs typeface="Calibri Light"/>
                          <a:sym typeface="Calibri Light"/>
                        </a:rPr>
                        <a:t>5. Does this event need to be notified to WHO under Article 6 of the IHR (2005)?</a:t>
                      </a:r>
                    </a:p>
                  </a:txBody>
                  <a:tcPr marL="0" marR="0" marT="0" marB="0" anchor="ctr" horzOverflow="overflow">
                    <a:lnR w="12700">
                      <a:solidFill>
                        <a:srgbClr val="000000"/>
                      </a:solidFill>
                    </a:lnR>
                    <a:solidFill>
                      <a:srgbClr val="021F64"/>
                    </a:solidFill>
                  </a:tcPr>
                </a:tc>
                <a:tc>
                  <a:txBody>
                    <a:bodyPr/>
                    <a:lstStyle/>
                    <a:p>
                      <a:pPr algn="ctr" defTabSz="216992">
                        <a:defRPr sz="1600" b="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b="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b="0">
                          <a:solidFill>
                            <a:srgbClr val="002060"/>
                          </a:solidFill>
                          <a:sym typeface="Calibri"/>
                        </a:defRPr>
                      </a:pPr>
                      <a:endParaRPr dirty="0"/>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5"/>
                  </a:ext>
                </a:extLst>
              </a:tr>
            </a:tbl>
          </a:graphicData>
        </a:graphic>
      </p:graphicFrame>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8" name="Content Placeholder 1"/>
          <p:cNvGraphicFramePr/>
          <p:nvPr>
            <p:extLst>
              <p:ext uri="{D42A27DB-BD31-4B8C-83A1-F6EECF244321}">
                <p14:modId xmlns:p14="http://schemas.microsoft.com/office/powerpoint/2010/main" val="3716151618"/>
              </p:ext>
            </p:extLst>
          </p:nvPr>
        </p:nvGraphicFramePr>
        <p:xfrm>
          <a:off x="1981200" y="1628798"/>
          <a:ext cx="8147246" cy="3960443"/>
        </p:xfrm>
        <a:graphic>
          <a:graphicData uri="http://schemas.openxmlformats.org/drawingml/2006/table">
            <a:tbl>
              <a:tblPr firstRow="1" firstCol="1" lastRow="1" bandRow="1">
                <a:tableStyleId>{4C3C2611-4C71-4FC5-86AE-919BDF0F9419}</a:tableStyleId>
              </a:tblPr>
              <a:tblGrid>
                <a:gridCol w="5284396">
                  <a:extLst>
                    <a:ext uri="{9D8B030D-6E8A-4147-A177-3AD203B41FA5}">
                      <a16:colId xmlns:a16="http://schemas.microsoft.com/office/drawing/2014/main" val="20000"/>
                    </a:ext>
                  </a:extLst>
                </a:gridCol>
                <a:gridCol w="953888">
                  <a:extLst>
                    <a:ext uri="{9D8B030D-6E8A-4147-A177-3AD203B41FA5}">
                      <a16:colId xmlns:a16="http://schemas.microsoft.com/office/drawing/2014/main" val="20001"/>
                    </a:ext>
                  </a:extLst>
                </a:gridCol>
                <a:gridCol w="954481">
                  <a:extLst>
                    <a:ext uri="{9D8B030D-6E8A-4147-A177-3AD203B41FA5}">
                      <a16:colId xmlns:a16="http://schemas.microsoft.com/office/drawing/2014/main" val="20002"/>
                    </a:ext>
                  </a:extLst>
                </a:gridCol>
                <a:gridCol w="954481">
                  <a:extLst>
                    <a:ext uri="{9D8B030D-6E8A-4147-A177-3AD203B41FA5}">
                      <a16:colId xmlns:a16="http://schemas.microsoft.com/office/drawing/2014/main" val="20003"/>
                    </a:ext>
                  </a:extLst>
                </a:gridCol>
              </a:tblGrid>
              <a:tr h="1223233">
                <a:tc>
                  <a:txBody>
                    <a:bodyPr/>
                    <a:lstStyle/>
                    <a:p>
                      <a:pPr marL="88900" indent="0" defTabSz="216992">
                        <a:defRPr sz="1600" b="0">
                          <a:sym typeface="Calibri"/>
                        </a:defRPr>
                      </a:pPr>
                      <a:r>
                        <a:rPr dirty="0"/>
                        <a:t>► Now, please use Annex 2 to assess this event and answer each of the 5 following questions, taking into account the context of the scenario.</a:t>
                      </a:r>
                    </a:p>
                  </a:txBody>
                  <a:tcPr marL="0" marR="0" marT="0" marB="0" anchor="ctr" horzOverflow="overflow">
                    <a:lnR w="12700">
                      <a:solidFill>
                        <a:srgbClr val="000000"/>
                      </a:solidFill>
                    </a:lnR>
                    <a:solidFill>
                      <a:srgbClr val="548235"/>
                    </a:solidFill>
                  </a:tcPr>
                </a:tc>
                <a:tc>
                  <a:txBody>
                    <a:bodyPr/>
                    <a:lstStyle/>
                    <a:p>
                      <a:pPr algn="ctr" defTabSz="216992">
                        <a:defRPr sz="1600">
                          <a:solidFill>
                            <a:srgbClr val="002060"/>
                          </a:solidFill>
                          <a:sym typeface="Calibri"/>
                        </a:defRPr>
                      </a:pPr>
                      <a:r>
                        <a:t>Yes</a:t>
                      </a:r>
                      <a:endParaRPr b="0"/>
                    </a:p>
                    <a:p>
                      <a:pPr algn="ctr" defTabSz="216992">
                        <a:defRPr sz="1600" b="0">
                          <a:solidFill>
                            <a:srgbClr val="002060"/>
                          </a:solidFill>
                          <a:sym typeface="Calibri"/>
                        </a:defRPr>
                      </a:pPr>
                      <a:r>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r>
                        <a:t>No</a:t>
                      </a:r>
                      <a:endParaRPr b="0"/>
                    </a:p>
                    <a:p>
                      <a:pPr algn="ctr" defTabSz="216992">
                        <a:defRPr sz="1600" b="0">
                          <a:solidFill>
                            <a:srgbClr val="002060"/>
                          </a:solidFill>
                          <a:sym typeface="Calibri"/>
                        </a:defRPr>
                      </a:pPr>
                      <a:r>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r>
                        <a:t>Don’t know</a:t>
                      </a:r>
                      <a:endParaRPr b="0"/>
                    </a:p>
                    <a:p>
                      <a:pPr algn="ctr" defTabSz="216992">
                        <a:defRPr sz="1600" b="0">
                          <a:solidFill>
                            <a:srgbClr val="002060"/>
                          </a:solidFill>
                          <a:sym typeface="Calibri"/>
                        </a:defRPr>
                      </a:pPr>
                      <a:r>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0"/>
                  </a:ext>
                </a:extLst>
              </a:tr>
              <a:tr h="504082">
                <a:tc>
                  <a:txBody>
                    <a:bodyPr/>
                    <a:lstStyle/>
                    <a:p>
                      <a:pPr marL="88900" indent="0" defTabSz="216992">
                        <a:defRPr sz="1800" b="0">
                          <a:solidFill>
                            <a:srgbClr val="000000"/>
                          </a:solidFill>
                        </a:defRPr>
                      </a:pPr>
                      <a:r>
                        <a:rPr sz="1600" dirty="0">
                          <a:solidFill>
                            <a:srgbClr val="FFFFFF"/>
                          </a:solidFill>
                          <a:latin typeface="Calibri Light"/>
                          <a:ea typeface="Calibri Light"/>
                          <a:cs typeface="Calibri Light"/>
                          <a:sym typeface="Calibri Light"/>
                        </a:rPr>
                        <a:t>1. Is the public health impact of the event serious? </a:t>
                      </a:r>
                    </a:p>
                  </a:txBody>
                  <a:tcPr marL="0" marR="0" marT="0" marB="0" anchor="ctr" horzOverflow="overflow">
                    <a:lnR w="12700">
                      <a:solidFill>
                        <a:srgbClr val="000000"/>
                      </a:solidFill>
                    </a:lnR>
                    <a:solidFill>
                      <a:srgbClr val="548235"/>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1"/>
                  </a:ext>
                </a:extLst>
              </a:tr>
              <a:tr h="504082">
                <a:tc>
                  <a:txBody>
                    <a:bodyPr/>
                    <a:lstStyle/>
                    <a:p>
                      <a:pPr marL="88900" indent="0" defTabSz="216992">
                        <a:defRPr sz="1800" b="0">
                          <a:solidFill>
                            <a:srgbClr val="000000"/>
                          </a:solidFill>
                        </a:defRPr>
                      </a:pPr>
                      <a:r>
                        <a:rPr sz="1600" dirty="0">
                          <a:solidFill>
                            <a:srgbClr val="FFFFFF"/>
                          </a:solidFill>
                          <a:latin typeface="Calibri Light"/>
                          <a:ea typeface="Calibri Light"/>
                          <a:cs typeface="Calibri Light"/>
                          <a:sym typeface="Calibri Light"/>
                        </a:rPr>
                        <a:t>2. Is the event unusual or unexpected?</a:t>
                      </a:r>
                    </a:p>
                  </a:txBody>
                  <a:tcPr marL="0" marR="0" marT="0" marB="0" anchor="ctr" horzOverflow="overflow">
                    <a:lnR w="12700">
                      <a:solidFill>
                        <a:srgbClr val="000000"/>
                      </a:solidFill>
                    </a:lnR>
                    <a:solidFill>
                      <a:srgbClr val="548235"/>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2"/>
                  </a:ext>
                </a:extLst>
              </a:tr>
              <a:tr h="504082">
                <a:tc>
                  <a:txBody>
                    <a:bodyPr/>
                    <a:lstStyle/>
                    <a:p>
                      <a:pPr marL="88900" indent="0" defTabSz="216992">
                        <a:defRPr sz="1800" b="0">
                          <a:solidFill>
                            <a:srgbClr val="000000"/>
                          </a:solidFill>
                        </a:defRPr>
                      </a:pPr>
                      <a:r>
                        <a:rPr sz="1600" dirty="0">
                          <a:solidFill>
                            <a:srgbClr val="FFFFFF"/>
                          </a:solidFill>
                          <a:latin typeface="Calibri Light"/>
                          <a:ea typeface="Calibri Light"/>
                          <a:cs typeface="Calibri Light"/>
                          <a:sym typeface="Calibri Light"/>
                        </a:rPr>
                        <a:t>3. Is there a significant risk of international spread?</a:t>
                      </a:r>
                    </a:p>
                  </a:txBody>
                  <a:tcPr marL="0" marR="0" marT="0" marB="0" anchor="ctr" horzOverflow="overflow">
                    <a:lnR w="12700">
                      <a:solidFill>
                        <a:srgbClr val="000000"/>
                      </a:solidFill>
                    </a:lnR>
                    <a:solidFill>
                      <a:srgbClr val="548235"/>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3"/>
                  </a:ext>
                </a:extLst>
              </a:tr>
              <a:tr h="720882">
                <a:tc>
                  <a:txBody>
                    <a:bodyPr/>
                    <a:lstStyle/>
                    <a:p>
                      <a:pPr marL="88900" indent="0" defTabSz="216992">
                        <a:defRPr sz="1800" b="0">
                          <a:solidFill>
                            <a:srgbClr val="000000"/>
                          </a:solidFill>
                        </a:defRPr>
                      </a:pPr>
                      <a:r>
                        <a:rPr sz="1600" dirty="0">
                          <a:solidFill>
                            <a:srgbClr val="FFFFFF"/>
                          </a:solidFill>
                          <a:latin typeface="Calibri Light"/>
                          <a:ea typeface="Calibri Light"/>
                          <a:cs typeface="Calibri Light"/>
                          <a:sym typeface="Calibri Light"/>
                        </a:rPr>
                        <a:t>4. Is there a significant risk of international travel or trade restrictions?</a:t>
                      </a:r>
                    </a:p>
                  </a:txBody>
                  <a:tcPr marL="0" marR="0" marT="0" marB="0" anchor="ctr" horzOverflow="overflow">
                    <a:lnR w="12700">
                      <a:solidFill>
                        <a:srgbClr val="000000"/>
                      </a:solidFill>
                    </a:lnR>
                    <a:solidFill>
                      <a:srgbClr val="548235"/>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4"/>
                  </a:ext>
                </a:extLst>
              </a:tr>
              <a:tr h="504082">
                <a:tc>
                  <a:txBody>
                    <a:bodyPr/>
                    <a:lstStyle/>
                    <a:p>
                      <a:pPr marL="88900" indent="0" defTabSz="216992">
                        <a:defRPr sz="1800" b="0">
                          <a:solidFill>
                            <a:srgbClr val="000000"/>
                          </a:solidFill>
                        </a:defRPr>
                      </a:pPr>
                      <a:r>
                        <a:rPr sz="1600" dirty="0">
                          <a:solidFill>
                            <a:srgbClr val="FFFFFF"/>
                          </a:solidFill>
                          <a:latin typeface="Calibri Light"/>
                          <a:ea typeface="Calibri Light"/>
                          <a:cs typeface="Calibri Light"/>
                          <a:sym typeface="Calibri Light"/>
                        </a:rPr>
                        <a:t>5. Does this event need to be notified to WHO under Article 6 of the IHR (2005)?</a:t>
                      </a:r>
                    </a:p>
                  </a:txBody>
                  <a:tcPr marL="0" marR="0" marT="0" marB="0" anchor="ctr" horzOverflow="overflow">
                    <a:lnR w="12700">
                      <a:solidFill>
                        <a:srgbClr val="000000"/>
                      </a:solidFill>
                    </a:lnR>
                    <a:solidFill>
                      <a:srgbClr val="548235"/>
                    </a:solidFill>
                  </a:tcPr>
                </a:tc>
                <a:tc>
                  <a:txBody>
                    <a:bodyPr/>
                    <a:lstStyle/>
                    <a:p>
                      <a:pPr algn="ctr" defTabSz="216992">
                        <a:defRPr sz="1800" b="0">
                          <a:solidFill>
                            <a:srgbClr val="000000"/>
                          </a:solidFill>
                        </a:defRPr>
                      </a:pPr>
                      <a:r>
                        <a:rPr sz="1600">
                          <a:solidFill>
                            <a:srgbClr val="002060"/>
                          </a:solidFill>
                          <a:sym typeface="Calibri"/>
                        </a:rPr>
                        <a:t>x</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b="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b="0">
                          <a:solidFill>
                            <a:srgbClr val="002060"/>
                          </a:solidFill>
                          <a:sym typeface="Calibri"/>
                        </a:defRPr>
                      </a:pPr>
                      <a:endParaRPr dirty="0"/>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5"/>
                  </a:ext>
                </a:extLst>
              </a:tr>
            </a:tbl>
          </a:graphicData>
        </a:graphic>
      </p:graphicFrame>
      <p:sp>
        <p:nvSpPr>
          <p:cNvPr id="4" name="Title 1">
            <a:extLst>
              <a:ext uri="{FF2B5EF4-FFF2-40B4-BE49-F238E27FC236}">
                <a16:creationId xmlns:a16="http://schemas.microsoft.com/office/drawing/2014/main" id="{5C604916-262F-0273-10EF-8623F791804B}"/>
              </a:ext>
            </a:extLst>
          </p:cNvPr>
          <p:cNvSpPr txBox="1">
            <a:spLocks noGrp="1"/>
          </p:cNvSpPr>
          <p:nvPr>
            <p:ph type="title"/>
          </p:nvPr>
        </p:nvSpPr>
        <p:spPr>
          <a:xfrm>
            <a:off x="263351" y="41475"/>
            <a:ext cx="4766299" cy="633150"/>
          </a:xfrm>
          <a:prstGeom prst="rect">
            <a:avLst/>
          </a:prstGeom>
        </p:spPr>
        <p:txBody>
          <a:bodyPr anchor="t"/>
          <a:lstStyle>
            <a:lvl1pPr>
              <a:defRPr sz="3200"/>
            </a:lvl1pPr>
          </a:lstStyle>
          <a:p>
            <a:r>
              <a:rPr b="1" dirty="0"/>
              <a:t>Scenario </a:t>
            </a:r>
            <a:r>
              <a:rPr lang="hu-HU" b="1" dirty="0"/>
              <a:t>3</a:t>
            </a:r>
            <a:endParaRPr b="1" dirty="0"/>
          </a:p>
        </p:txBody>
      </p:sp>
      <p:sp>
        <p:nvSpPr>
          <p:cNvPr id="7" name="Text Placeholder 4">
            <a:extLst>
              <a:ext uri="{FF2B5EF4-FFF2-40B4-BE49-F238E27FC236}">
                <a16:creationId xmlns:a16="http://schemas.microsoft.com/office/drawing/2014/main" id="{F6C5E3F8-E88A-C1C2-FCB9-0055CBA5B49A}"/>
              </a:ext>
            </a:extLst>
          </p:cNvPr>
          <p:cNvSpPr txBox="1"/>
          <p:nvPr/>
        </p:nvSpPr>
        <p:spPr>
          <a:xfrm>
            <a:off x="245221" y="641568"/>
            <a:ext cx="5465334" cy="65577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lvl1pPr defTabSz="216992">
              <a:lnSpc>
                <a:spcPct val="90000"/>
              </a:lnSpc>
              <a:spcBef>
                <a:spcPts val="200"/>
              </a:spcBef>
              <a:defRPr sz="2800">
                <a:solidFill>
                  <a:srgbClr val="C00000"/>
                </a:solidFill>
                <a:latin typeface="Source Sans Pro Bold"/>
                <a:ea typeface="Source Sans Pro Bold"/>
                <a:cs typeface="Source Sans Pro Bold"/>
                <a:sym typeface="Source Sans Pro Bold"/>
              </a:defRPr>
            </a:lvl1pPr>
          </a:lstStyle>
          <a:p>
            <a:r>
              <a:rPr dirty="0"/>
              <a:t>Expert panel feedback</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 name="Rectangle 3"/>
          <p:cNvSpPr txBox="1"/>
          <p:nvPr/>
        </p:nvSpPr>
        <p:spPr>
          <a:xfrm>
            <a:off x="1668562" y="836711"/>
            <a:ext cx="8854876" cy="55676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just">
              <a:lnSpc>
                <a:spcPct val="80000"/>
              </a:lnSpc>
              <a:defRPr sz="2200">
                <a:latin typeface="+mj-lt"/>
                <a:ea typeface="+mj-ea"/>
                <a:cs typeface="+mj-cs"/>
                <a:sym typeface="Source Sans Pro Regular"/>
              </a:defRPr>
            </a:pPr>
            <a:r>
              <a:t>Two hundred persons are reported to have been killed and a further 800 people have sought medical assistance following a chemical plant explosion. </a:t>
            </a:r>
          </a:p>
          <a:p>
            <a:pPr algn="just">
              <a:lnSpc>
                <a:spcPct val="80000"/>
              </a:lnSpc>
              <a:defRPr sz="2200">
                <a:latin typeface="+mj-lt"/>
                <a:ea typeface="+mj-ea"/>
                <a:cs typeface="+mj-cs"/>
                <a:sym typeface="Source Sans Pro Regular"/>
              </a:defRPr>
            </a:pPr>
            <a:r>
              <a:t> </a:t>
            </a:r>
          </a:p>
          <a:p>
            <a:pPr algn="just">
              <a:lnSpc>
                <a:spcPct val="80000"/>
              </a:lnSpc>
              <a:defRPr sz="2200">
                <a:latin typeface="+mj-lt"/>
                <a:ea typeface="+mj-ea"/>
                <a:cs typeface="+mj-cs"/>
                <a:sym typeface="Source Sans Pro Regular"/>
              </a:defRPr>
            </a:pPr>
            <a:r>
              <a:t>The site of the disaster is at the edge of a town of 230,000 inhabitants located in a densely populated region. As a consequence of the accident, more than 150 tons of a mix of organic solvents, including toluene, benzene and xylene were released into a fast flowing major river. </a:t>
            </a:r>
          </a:p>
          <a:p>
            <a:pPr algn="just">
              <a:lnSpc>
                <a:spcPct val="80000"/>
              </a:lnSpc>
              <a:defRPr sz="2200">
                <a:latin typeface="+mj-lt"/>
                <a:ea typeface="+mj-ea"/>
                <a:cs typeface="+mj-cs"/>
                <a:sym typeface="Source Sans Pro Regular"/>
              </a:defRPr>
            </a:pPr>
            <a:r>
              <a:t> </a:t>
            </a:r>
          </a:p>
          <a:p>
            <a:pPr algn="just">
              <a:lnSpc>
                <a:spcPct val="80000"/>
              </a:lnSpc>
              <a:defRPr sz="2200">
                <a:latin typeface="+mj-lt"/>
                <a:ea typeface="+mj-ea"/>
                <a:cs typeface="+mj-cs"/>
                <a:sym typeface="Source Sans Pro Regular"/>
              </a:defRPr>
            </a:pPr>
            <a:r>
              <a:t>The solvents can cause neurological effects as well as damage to the liver and kidneys, while benzene is a known human carcinogen. The river is used for recreational purposes (e.g. boating, swimming and fishing). It is also a main source of drinking water for a city in a neighboring country 20 km downstream from the site of the event. </a:t>
            </a:r>
          </a:p>
          <a:p>
            <a:pPr algn="just">
              <a:lnSpc>
                <a:spcPct val="80000"/>
              </a:lnSpc>
              <a:defRPr sz="2200">
                <a:latin typeface="+mj-lt"/>
                <a:ea typeface="+mj-ea"/>
                <a:cs typeface="+mj-cs"/>
                <a:sym typeface="Source Sans Pro Regular"/>
              </a:defRPr>
            </a:pPr>
            <a:r>
              <a:t> </a:t>
            </a:r>
          </a:p>
          <a:p>
            <a:pPr algn="just">
              <a:lnSpc>
                <a:spcPct val="80000"/>
              </a:lnSpc>
              <a:defRPr sz="2200">
                <a:latin typeface="+mj-lt"/>
                <a:ea typeface="+mj-ea"/>
                <a:cs typeface="+mj-cs"/>
                <a:sym typeface="Source Sans Pro Regular"/>
              </a:defRPr>
            </a:pPr>
            <a:r>
              <a:t>Water extraction points downstream of the chemical release show benzene and xylene levels in the polluted water exceeding the national safety standards 20 times. Reliable meteorological forecasts are not available for the next days.</a:t>
            </a:r>
          </a:p>
        </p:txBody>
      </p:sp>
      <p:sp>
        <p:nvSpPr>
          <p:cNvPr id="4" name="Title 1">
            <a:extLst>
              <a:ext uri="{FF2B5EF4-FFF2-40B4-BE49-F238E27FC236}">
                <a16:creationId xmlns:a16="http://schemas.microsoft.com/office/drawing/2014/main" id="{B17FBB92-A0D7-F6C0-898C-8ABE60ABB892}"/>
              </a:ext>
            </a:extLst>
          </p:cNvPr>
          <p:cNvSpPr txBox="1">
            <a:spLocks noGrp="1"/>
          </p:cNvSpPr>
          <p:nvPr>
            <p:ph type="title"/>
          </p:nvPr>
        </p:nvSpPr>
        <p:spPr>
          <a:xfrm>
            <a:off x="263351" y="41475"/>
            <a:ext cx="4766299" cy="633150"/>
          </a:xfrm>
          <a:prstGeom prst="rect">
            <a:avLst/>
          </a:prstGeom>
        </p:spPr>
        <p:txBody>
          <a:bodyPr anchor="t"/>
          <a:lstStyle>
            <a:lvl1pPr>
              <a:defRPr sz="3200"/>
            </a:lvl1pPr>
          </a:lstStyle>
          <a:p>
            <a:r>
              <a:rPr b="1" dirty="0"/>
              <a:t>Scenario </a:t>
            </a:r>
            <a:r>
              <a:rPr lang="hu-HU" b="1" dirty="0"/>
              <a:t>4</a:t>
            </a:r>
            <a:endParaRPr b="1" dirty="0"/>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5" name="Content Placeholder 1"/>
          <p:cNvGraphicFramePr/>
          <p:nvPr>
            <p:extLst>
              <p:ext uri="{D42A27DB-BD31-4B8C-83A1-F6EECF244321}">
                <p14:modId xmlns:p14="http://schemas.microsoft.com/office/powerpoint/2010/main" val="1430885460"/>
              </p:ext>
            </p:extLst>
          </p:nvPr>
        </p:nvGraphicFramePr>
        <p:xfrm>
          <a:off x="4295800" y="1484783"/>
          <a:ext cx="7272807" cy="4392487"/>
        </p:xfrm>
        <a:graphic>
          <a:graphicData uri="http://schemas.openxmlformats.org/drawingml/2006/table">
            <a:tbl>
              <a:tblPr firstRow="1" firstCol="1" lastRow="1" bandRow="1">
                <a:tableStyleId>{4C3C2611-4C71-4FC5-86AE-919BDF0F9419}</a:tableStyleId>
              </a:tblPr>
              <a:tblGrid>
                <a:gridCol w="4717223">
                  <a:extLst>
                    <a:ext uri="{9D8B030D-6E8A-4147-A177-3AD203B41FA5}">
                      <a16:colId xmlns:a16="http://schemas.microsoft.com/office/drawing/2014/main" val="20000"/>
                    </a:ext>
                  </a:extLst>
                </a:gridCol>
                <a:gridCol w="851508">
                  <a:extLst>
                    <a:ext uri="{9D8B030D-6E8A-4147-A177-3AD203B41FA5}">
                      <a16:colId xmlns:a16="http://schemas.microsoft.com/office/drawing/2014/main" val="20001"/>
                    </a:ext>
                  </a:extLst>
                </a:gridCol>
                <a:gridCol w="852038">
                  <a:extLst>
                    <a:ext uri="{9D8B030D-6E8A-4147-A177-3AD203B41FA5}">
                      <a16:colId xmlns:a16="http://schemas.microsoft.com/office/drawing/2014/main" val="20002"/>
                    </a:ext>
                  </a:extLst>
                </a:gridCol>
                <a:gridCol w="852038">
                  <a:extLst>
                    <a:ext uri="{9D8B030D-6E8A-4147-A177-3AD203B41FA5}">
                      <a16:colId xmlns:a16="http://schemas.microsoft.com/office/drawing/2014/main" val="20003"/>
                    </a:ext>
                  </a:extLst>
                </a:gridCol>
              </a:tblGrid>
              <a:tr h="1356676">
                <a:tc>
                  <a:txBody>
                    <a:bodyPr/>
                    <a:lstStyle/>
                    <a:p>
                      <a:pPr marL="88900" indent="0" defTabSz="216992">
                        <a:defRPr sz="1600" b="0">
                          <a:sym typeface="Calibri"/>
                        </a:defRPr>
                      </a:pPr>
                      <a:r>
                        <a:rPr dirty="0"/>
                        <a:t>► Now, please use Annex 2 to assess this event and answer each of the 5 following questions, taking into account the context of the scenario.</a:t>
                      </a:r>
                    </a:p>
                  </a:txBody>
                  <a:tcPr marL="0" marR="0" marT="0" marB="0" anchor="ctr" horzOverflow="overflow">
                    <a:lnR w="12700">
                      <a:solidFill>
                        <a:srgbClr val="000000"/>
                      </a:solidFill>
                    </a:lnR>
                    <a:solidFill>
                      <a:srgbClr val="021F64"/>
                    </a:solidFill>
                  </a:tcPr>
                </a:tc>
                <a:tc>
                  <a:txBody>
                    <a:bodyPr/>
                    <a:lstStyle/>
                    <a:p>
                      <a:pPr algn="ctr" defTabSz="216992">
                        <a:defRPr sz="1600">
                          <a:solidFill>
                            <a:srgbClr val="002060"/>
                          </a:solidFill>
                          <a:sym typeface="Calibri"/>
                        </a:defRPr>
                      </a:pPr>
                      <a:r>
                        <a:t>Yes</a:t>
                      </a:r>
                      <a:endParaRPr b="0"/>
                    </a:p>
                    <a:p>
                      <a:pPr algn="ctr" defTabSz="216992">
                        <a:defRPr sz="1600" b="0">
                          <a:solidFill>
                            <a:srgbClr val="002060"/>
                          </a:solidFill>
                          <a:sym typeface="Calibri"/>
                        </a:defRPr>
                      </a:pPr>
                      <a:r>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r>
                        <a:t>No</a:t>
                      </a:r>
                      <a:endParaRPr b="0"/>
                    </a:p>
                    <a:p>
                      <a:pPr algn="ctr" defTabSz="216992">
                        <a:defRPr sz="1600" b="0">
                          <a:solidFill>
                            <a:srgbClr val="002060"/>
                          </a:solidFill>
                          <a:sym typeface="Calibri"/>
                        </a:defRPr>
                      </a:pPr>
                      <a:r>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r>
                        <a:t>Don’t know</a:t>
                      </a:r>
                      <a:endParaRPr b="0"/>
                    </a:p>
                    <a:p>
                      <a:pPr algn="ctr" defTabSz="216992">
                        <a:defRPr sz="1600" b="0">
                          <a:solidFill>
                            <a:srgbClr val="002060"/>
                          </a:solidFill>
                          <a:sym typeface="Calibri"/>
                        </a:defRPr>
                      </a:pPr>
                      <a:r>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0"/>
                  </a:ext>
                </a:extLst>
              </a:tr>
              <a:tr h="559072">
                <a:tc>
                  <a:txBody>
                    <a:bodyPr/>
                    <a:lstStyle/>
                    <a:p>
                      <a:pPr marL="88900" indent="0" defTabSz="216992">
                        <a:defRPr sz="1800" b="0">
                          <a:solidFill>
                            <a:srgbClr val="000000"/>
                          </a:solidFill>
                        </a:defRPr>
                      </a:pPr>
                      <a:r>
                        <a:rPr sz="1600" dirty="0">
                          <a:solidFill>
                            <a:srgbClr val="FFFFFF"/>
                          </a:solidFill>
                          <a:latin typeface="Calibri Light"/>
                          <a:ea typeface="Calibri Light"/>
                          <a:cs typeface="Calibri Light"/>
                          <a:sym typeface="Calibri Light"/>
                        </a:rPr>
                        <a:t>1. Is the public health impact of the event serious? </a:t>
                      </a:r>
                    </a:p>
                  </a:txBody>
                  <a:tcPr marL="0" marR="0" marT="0" marB="0" anchor="ctr" horzOverflow="overflow">
                    <a:lnR w="12700">
                      <a:solidFill>
                        <a:srgbClr val="000000"/>
                      </a:solidFill>
                    </a:lnR>
                    <a:solidFill>
                      <a:srgbClr val="021F64"/>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1"/>
                  </a:ext>
                </a:extLst>
              </a:tr>
              <a:tr h="559072">
                <a:tc>
                  <a:txBody>
                    <a:bodyPr/>
                    <a:lstStyle/>
                    <a:p>
                      <a:pPr marL="88900" indent="0" defTabSz="216992">
                        <a:defRPr sz="1800" b="0">
                          <a:solidFill>
                            <a:srgbClr val="000000"/>
                          </a:solidFill>
                        </a:defRPr>
                      </a:pPr>
                      <a:r>
                        <a:rPr sz="1600" dirty="0">
                          <a:solidFill>
                            <a:srgbClr val="FFFFFF"/>
                          </a:solidFill>
                          <a:latin typeface="Calibri Light"/>
                          <a:ea typeface="Calibri Light"/>
                          <a:cs typeface="Calibri Light"/>
                          <a:sym typeface="Calibri Light"/>
                        </a:rPr>
                        <a:t>2. Is the event unusual or unexpected?</a:t>
                      </a:r>
                    </a:p>
                  </a:txBody>
                  <a:tcPr marL="0" marR="0" marT="0" marB="0" anchor="ctr" horzOverflow="overflow">
                    <a:lnR w="12700">
                      <a:solidFill>
                        <a:srgbClr val="000000"/>
                      </a:solidFill>
                    </a:lnR>
                    <a:solidFill>
                      <a:srgbClr val="021F64"/>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2"/>
                  </a:ext>
                </a:extLst>
              </a:tr>
              <a:tr h="559072">
                <a:tc>
                  <a:txBody>
                    <a:bodyPr/>
                    <a:lstStyle/>
                    <a:p>
                      <a:pPr marL="88900" indent="0" defTabSz="216992">
                        <a:defRPr sz="1800" b="0">
                          <a:solidFill>
                            <a:srgbClr val="000000"/>
                          </a:solidFill>
                        </a:defRPr>
                      </a:pPr>
                      <a:r>
                        <a:rPr sz="1600" dirty="0">
                          <a:solidFill>
                            <a:srgbClr val="FFFFFF"/>
                          </a:solidFill>
                          <a:latin typeface="Calibri Light"/>
                          <a:ea typeface="Calibri Light"/>
                          <a:cs typeface="Calibri Light"/>
                          <a:sym typeface="Calibri Light"/>
                        </a:rPr>
                        <a:t>3. Is there a significant risk of international spread?</a:t>
                      </a:r>
                    </a:p>
                  </a:txBody>
                  <a:tcPr marL="0" marR="0" marT="0" marB="0" anchor="ctr" horzOverflow="overflow">
                    <a:lnR w="12700">
                      <a:solidFill>
                        <a:srgbClr val="000000"/>
                      </a:solidFill>
                    </a:lnR>
                    <a:solidFill>
                      <a:srgbClr val="021F64"/>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3"/>
                  </a:ext>
                </a:extLst>
              </a:tr>
              <a:tr h="799523">
                <a:tc>
                  <a:txBody>
                    <a:bodyPr/>
                    <a:lstStyle/>
                    <a:p>
                      <a:pPr marL="88900" indent="0" defTabSz="216992">
                        <a:defRPr sz="1800" b="0">
                          <a:solidFill>
                            <a:srgbClr val="000000"/>
                          </a:solidFill>
                        </a:defRPr>
                      </a:pPr>
                      <a:r>
                        <a:rPr sz="1600" dirty="0">
                          <a:solidFill>
                            <a:srgbClr val="FFFFFF"/>
                          </a:solidFill>
                          <a:latin typeface="Calibri Light"/>
                          <a:ea typeface="Calibri Light"/>
                          <a:cs typeface="Calibri Light"/>
                          <a:sym typeface="Calibri Light"/>
                        </a:rPr>
                        <a:t>4. Is there a significant risk of international travel or trade restrictions?</a:t>
                      </a:r>
                    </a:p>
                  </a:txBody>
                  <a:tcPr marL="0" marR="0" marT="0" marB="0" anchor="ctr" horzOverflow="overflow">
                    <a:lnR w="12700">
                      <a:solidFill>
                        <a:srgbClr val="000000"/>
                      </a:solidFill>
                    </a:lnR>
                    <a:solidFill>
                      <a:srgbClr val="021F64"/>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4"/>
                  </a:ext>
                </a:extLst>
              </a:tr>
              <a:tr h="559072">
                <a:tc>
                  <a:txBody>
                    <a:bodyPr/>
                    <a:lstStyle/>
                    <a:p>
                      <a:pPr marL="88900" indent="0" defTabSz="216992">
                        <a:defRPr sz="1800" b="0">
                          <a:solidFill>
                            <a:srgbClr val="000000"/>
                          </a:solidFill>
                        </a:defRPr>
                      </a:pPr>
                      <a:r>
                        <a:rPr sz="1600" dirty="0">
                          <a:solidFill>
                            <a:srgbClr val="FFFFFF"/>
                          </a:solidFill>
                          <a:latin typeface="Calibri Light"/>
                          <a:ea typeface="Calibri Light"/>
                          <a:cs typeface="Calibri Light"/>
                          <a:sym typeface="Calibri Light"/>
                        </a:rPr>
                        <a:t>5. Does this event need to be notified to WHO under Article 6 of the IHR (2005)?</a:t>
                      </a:r>
                    </a:p>
                  </a:txBody>
                  <a:tcPr marL="0" marR="0" marT="0" marB="0" anchor="ctr" horzOverflow="overflow">
                    <a:lnR w="12700">
                      <a:solidFill>
                        <a:srgbClr val="000000"/>
                      </a:solidFill>
                    </a:lnR>
                    <a:solidFill>
                      <a:srgbClr val="021F64"/>
                    </a:solidFill>
                  </a:tcPr>
                </a:tc>
                <a:tc>
                  <a:txBody>
                    <a:bodyPr/>
                    <a:lstStyle/>
                    <a:p>
                      <a:pPr algn="ctr" defTabSz="216992">
                        <a:defRPr sz="1600" b="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b="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b="0">
                          <a:solidFill>
                            <a:srgbClr val="002060"/>
                          </a:solidFill>
                          <a:sym typeface="Calibri"/>
                        </a:defRPr>
                      </a:pPr>
                      <a:endParaRPr dirty="0"/>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5"/>
                  </a:ext>
                </a:extLst>
              </a:tr>
            </a:tbl>
          </a:graphicData>
        </a:graphic>
      </p:graphicFrame>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8" name="Content Placeholder 1"/>
          <p:cNvGraphicFramePr/>
          <p:nvPr>
            <p:extLst>
              <p:ext uri="{D42A27DB-BD31-4B8C-83A1-F6EECF244321}">
                <p14:modId xmlns:p14="http://schemas.microsoft.com/office/powerpoint/2010/main" val="3231754458"/>
              </p:ext>
            </p:extLst>
          </p:nvPr>
        </p:nvGraphicFramePr>
        <p:xfrm>
          <a:off x="1981200" y="1628798"/>
          <a:ext cx="8147246" cy="3960443"/>
        </p:xfrm>
        <a:graphic>
          <a:graphicData uri="http://schemas.openxmlformats.org/drawingml/2006/table">
            <a:tbl>
              <a:tblPr firstRow="1" firstCol="1" lastRow="1" bandRow="1">
                <a:tableStyleId>{4C3C2611-4C71-4FC5-86AE-919BDF0F9419}</a:tableStyleId>
              </a:tblPr>
              <a:tblGrid>
                <a:gridCol w="5284396">
                  <a:extLst>
                    <a:ext uri="{9D8B030D-6E8A-4147-A177-3AD203B41FA5}">
                      <a16:colId xmlns:a16="http://schemas.microsoft.com/office/drawing/2014/main" val="20000"/>
                    </a:ext>
                  </a:extLst>
                </a:gridCol>
                <a:gridCol w="953888">
                  <a:extLst>
                    <a:ext uri="{9D8B030D-6E8A-4147-A177-3AD203B41FA5}">
                      <a16:colId xmlns:a16="http://schemas.microsoft.com/office/drawing/2014/main" val="20001"/>
                    </a:ext>
                  </a:extLst>
                </a:gridCol>
                <a:gridCol w="954481">
                  <a:extLst>
                    <a:ext uri="{9D8B030D-6E8A-4147-A177-3AD203B41FA5}">
                      <a16:colId xmlns:a16="http://schemas.microsoft.com/office/drawing/2014/main" val="20002"/>
                    </a:ext>
                  </a:extLst>
                </a:gridCol>
                <a:gridCol w="954481">
                  <a:extLst>
                    <a:ext uri="{9D8B030D-6E8A-4147-A177-3AD203B41FA5}">
                      <a16:colId xmlns:a16="http://schemas.microsoft.com/office/drawing/2014/main" val="20003"/>
                    </a:ext>
                  </a:extLst>
                </a:gridCol>
              </a:tblGrid>
              <a:tr h="1223233">
                <a:tc>
                  <a:txBody>
                    <a:bodyPr/>
                    <a:lstStyle/>
                    <a:p>
                      <a:pPr marL="88900" indent="0" defTabSz="216992">
                        <a:defRPr sz="1600" b="0">
                          <a:sym typeface="Calibri"/>
                        </a:defRPr>
                      </a:pPr>
                      <a:r>
                        <a:rPr dirty="0"/>
                        <a:t>► Now, please use Annex 2 to assess this event and answer each of the 5 following questions, taking into account the context of the scenario.</a:t>
                      </a:r>
                    </a:p>
                  </a:txBody>
                  <a:tcPr marL="0" marR="0" marT="0" marB="0" anchor="ctr" horzOverflow="overflow">
                    <a:lnR w="12700">
                      <a:solidFill>
                        <a:srgbClr val="000000"/>
                      </a:solidFill>
                    </a:lnR>
                    <a:solidFill>
                      <a:srgbClr val="548235"/>
                    </a:solidFill>
                  </a:tcPr>
                </a:tc>
                <a:tc>
                  <a:txBody>
                    <a:bodyPr/>
                    <a:lstStyle/>
                    <a:p>
                      <a:pPr algn="ctr" defTabSz="216992">
                        <a:defRPr sz="1600">
                          <a:solidFill>
                            <a:srgbClr val="002060"/>
                          </a:solidFill>
                          <a:sym typeface="Calibri"/>
                        </a:defRPr>
                      </a:pPr>
                      <a:r>
                        <a:t>Yes</a:t>
                      </a:r>
                      <a:endParaRPr b="0"/>
                    </a:p>
                    <a:p>
                      <a:pPr algn="ctr" defTabSz="216992">
                        <a:defRPr sz="1600" b="0">
                          <a:solidFill>
                            <a:srgbClr val="002060"/>
                          </a:solidFill>
                          <a:sym typeface="Calibri"/>
                        </a:defRPr>
                      </a:pPr>
                      <a:r>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r>
                        <a:t>No</a:t>
                      </a:r>
                      <a:endParaRPr b="0"/>
                    </a:p>
                    <a:p>
                      <a:pPr algn="ctr" defTabSz="216992">
                        <a:defRPr sz="1600" b="0">
                          <a:solidFill>
                            <a:srgbClr val="002060"/>
                          </a:solidFill>
                          <a:sym typeface="Calibri"/>
                        </a:defRPr>
                      </a:pPr>
                      <a:r>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r>
                        <a:t>Don’t know</a:t>
                      </a:r>
                      <a:endParaRPr b="0"/>
                    </a:p>
                    <a:p>
                      <a:pPr algn="ctr" defTabSz="216992">
                        <a:defRPr sz="1600" b="0">
                          <a:solidFill>
                            <a:srgbClr val="002060"/>
                          </a:solidFill>
                          <a:sym typeface="Calibri"/>
                        </a:defRPr>
                      </a:pPr>
                      <a:r>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0"/>
                  </a:ext>
                </a:extLst>
              </a:tr>
              <a:tr h="504082">
                <a:tc>
                  <a:txBody>
                    <a:bodyPr/>
                    <a:lstStyle/>
                    <a:p>
                      <a:pPr marL="88900" indent="0" defTabSz="216992">
                        <a:defRPr sz="1800" b="0">
                          <a:solidFill>
                            <a:srgbClr val="000000"/>
                          </a:solidFill>
                        </a:defRPr>
                      </a:pPr>
                      <a:r>
                        <a:rPr sz="1600" dirty="0">
                          <a:solidFill>
                            <a:srgbClr val="FFFFFF"/>
                          </a:solidFill>
                          <a:latin typeface="Calibri Light"/>
                          <a:ea typeface="Calibri Light"/>
                          <a:cs typeface="Calibri Light"/>
                          <a:sym typeface="Calibri Light"/>
                        </a:rPr>
                        <a:t>1. Is the public health impact of the event serious? </a:t>
                      </a:r>
                    </a:p>
                  </a:txBody>
                  <a:tcPr marL="0" marR="0" marT="0" marB="0" anchor="ctr" horzOverflow="overflow">
                    <a:lnR w="12700">
                      <a:solidFill>
                        <a:srgbClr val="000000"/>
                      </a:solidFill>
                    </a:lnR>
                    <a:solidFill>
                      <a:srgbClr val="548235"/>
                    </a:solidFill>
                  </a:tcPr>
                </a:tc>
                <a:tc>
                  <a:txBody>
                    <a:bodyPr/>
                    <a:lstStyle/>
                    <a:p>
                      <a:pPr algn="ctr" defTabSz="216992">
                        <a:defRPr sz="1800"/>
                      </a:pPr>
                      <a:r>
                        <a:rPr sz="1600">
                          <a:solidFill>
                            <a:srgbClr val="002060"/>
                          </a:solidFill>
                          <a:sym typeface="Calibri"/>
                        </a:rPr>
                        <a:t>x</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1"/>
                  </a:ext>
                </a:extLst>
              </a:tr>
              <a:tr h="504082">
                <a:tc>
                  <a:txBody>
                    <a:bodyPr/>
                    <a:lstStyle/>
                    <a:p>
                      <a:pPr marL="88900" indent="0" defTabSz="216992">
                        <a:defRPr sz="1800" b="0">
                          <a:solidFill>
                            <a:srgbClr val="000000"/>
                          </a:solidFill>
                        </a:defRPr>
                      </a:pPr>
                      <a:r>
                        <a:rPr sz="1600" dirty="0">
                          <a:solidFill>
                            <a:srgbClr val="FFFFFF"/>
                          </a:solidFill>
                          <a:latin typeface="Calibri Light"/>
                          <a:ea typeface="Calibri Light"/>
                          <a:cs typeface="Calibri Light"/>
                          <a:sym typeface="Calibri Light"/>
                        </a:rPr>
                        <a:t>2. Is the event unusual or unexpected?</a:t>
                      </a:r>
                    </a:p>
                  </a:txBody>
                  <a:tcPr marL="0" marR="0" marT="0" marB="0" anchor="ctr" horzOverflow="overflow">
                    <a:lnR w="12700">
                      <a:solidFill>
                        <a:srgbClr val="000000"/>
                      </a:solidFill>
                    </a:lnR>
                    <a:solidFill>
                      <a:srgbClr val="548235"/>
                    </a:solidFill>
                  </a:tcPr>
                </a:tc>
                <a:tc>
                  <a:txBody>
                    <a:bodyPr/>
                    <a:lstStyle/>
                    <a:p>
                      <a:pPr algn="ctr" defTabSz="216992">
                        <a:defRPr sz="1800"/>
                      </a:pPr>
                      <a:r>
                        <a:rPr sz="1600">
                          <a:solidFill>
                            <a:srgbClr val="002060"/>
                          </a:solidFill>
                          <a:sym typeface="Calibri"/>
                        </a:rPr>
                        <a:t>x</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2"/>
                  </a:ext>
                </a:extLst>
              </a:tr>
              <a:tr h="504082">
                <a:tc>
                  <a:txBody>
                    <a:bodyPr/>
                    <a:lstStyle/>
                    <a:p>
                      <a:pPr marL="88900" indent="0" defTabSz="216992">
                        <a:defRPr sz="1800" b="0">
                          <a:solidFill>
                            <a:srgbClr val="000000"/>
                          </a:solidFill>
                        </a:defRPr>
                      </a:pPr>
                      <a:r>
                        <a:rPr sz="1600" dirty="0">
                          <a:solidFill>
                            <a:srgbClr val="FFFFFF"/>
                          </a:solidFill>
                          <a:latin typeface="Calibri Light"/>
                          <a:ea typeface="Calibri Light"/>
                          <a:cs typeface="Calibri Light"/>
                          <a:sym typeface="Calibri Light"/>
                        </a:rPr>
                        <a:t>3. Is there a significant risk of international spread?</a:t>
                      </a:r>
                    </a:p>
                  </a:txBody>
                  <a:tcPr marL="0" marR="0" marT="0" marB="0" anchor="ctr" horzOverflow="overflow">
                    <a:lnR w="12700">
                      <a:solidFill>
                        <a:srgbClr val="000000"/>
                      </a:solidFill>
                    </a:lnR>
                    <a:solidFill>
                      <a:srgbClr val="548235"/>
                    </a:solidFill>
                  </a:tcPr>
                </a:tc>
                <a:tc>
                  <a:txBody>
                    <a:bodyPr/>
                    <a:lstStyle/>
                    <a:p>
                      <a:pPr algn="ctr" defTabSz="216992">
                        <a:defRPr sz="1800"/>
                      </a:pPr>
                      <a:r>
                        <a:rPr sz="1600">
                          <a:solidFill>
                            <a:srgbClr val="002060"/>
                          </a:solidFill>
                          <a:sym typeface="Calibri"/>
                        </a:rPr>
                        <a:t>x</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3"/>
                  </a:ext>
                </a:extLst>
              </a:tr>
              <a:tr h="720882">
                <a:tc>
                  <a:txBody>
                    <a:bodyPr/>
                    <a:lstStyle/>
                    <a:p>
                      <a:pPr marL="88900" indent="0" defTabSz="216992">
                        <a:defRPr sz="1800" b="0">
                          <a:solidFill>
                            <a:srgbClr val="000000"/>
                          </a:solidFill>
                        </a:defRPr>
                      </a:pPr>
                      <a:r>
                        <a:rPr sz="1600" dirty="0">
                          <a:solidFill>
                            <a:srgbClr val="FFFFFF"/>
                          </a:solidFill>
                          <a:latin typeface="Calibri Light"/>
                          <a:ea typeface="Calibri Light"/>
                          <a:cs typeface="Calibri Light"/>
                          <a:sym typeface="Calibri Light"/>
                        </a:rPr>
                        <a:t>4. Is there a significant risk of international travel or trade restrictions?</a:t>
                      </a:r>
                    </a:p>
                  </a:txBody>
                  <a:tcPr marL="0" marR="0" marT="0" marB="0" anchor="ctr" horzOverflow="overflow">
                    <a:lnR w="12700">
                      <a:solidFill>
                        <a:srgbClr val="000000"/>
                      </a:solidFill>
                    </a:lnR>
                    <a:solidFill>
                      <a:srgbClr val="548235"/>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800"/>
                      </a:pPr>
                      <a:r>
                        <a:rPr sz="1600">
                          <a:solidFill>
                            <a:srgbClr val="002060"/>
                          </a:solidFill>
                          <a:sym typeface="Calibri"/>
                        </a:rPr>
                        <a:t>x</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4"/>
                  </a:ext>
                </a:extLst>
              </a:tr>
              <a:tr h="504082">
                <a:tc>
                  <a:txBody>
                    <a:bodyPr/>
                    <a:lstStyle/>
                    <a:p>
                      <a:pPr marL="88900" indent="0" defTabSz="216992">
                        <a:defRPr sz="1800" b="0">
                          <a:solidFill>
                            <a:srgbClr val="000000"/>
                          </a:solidFill>
                        </a:defRPr>
                      </a:pPr>
                      <a:r>
                        <a:rPr sz="1600" dirty="0">
                          <a:solidFill>
                            <a:srgbClr val="FFFFFF"/>
                          </a:solidFill>
                          <a:latin typeface="Calibri Light"/>
                          <a:ea typeface="Calibri Light"/>
                          <a:cs typeface="Calibri Light"/>
                          <a:sym typeface="Calibri Light"/>
                        </a:rPr>
                        <a:t>5. Does this event need to be notified to WHO under Article 6 of the IHR (2005)?</a:t>
                      </a:r>
                    </a:p>
                  </a:txBody>
                  <a:tcPr marL="0" marR="0" marT="0" marB="0" anchor="ctr" horzOverflow="overflow">
                    <a:lnR w="12700">
                      <a:solidFill>
                        <a:srgbClr val="000000"/>
                      </a:solidFill>
                    </a:lnR>
                    <a:solidFill>
                      <a:srgbClr val="548235"/>
                    </a:solidFill>
                  </a:tcPr>
                </a:tc>
                <a:tc>
                  <a:txBody>
                    <a:bodyPr/>
                    <a:lstStyle/>
                    <a:p>
                      <a:pPr algn="ctr" defTabSz="216992">
                        <a:defRPr sz="1800" b="0">
                          <a:solidFill>
                            <a:srgbClr val="000000"/>
                          </a:solidFill>
                        </a:defRPr>
                      </a:pPr>
                      <a:r>
                        <a:rPr sz="1600">
                          <a:solidFill>
                            <a:srgbClr val="002060"/>
                          </a:solidFill>
                          <a:sym typeface="Calibri"/>
                        </a:rPr>
                        <a:t>x</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b="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b="0">
                          <a:solidFill>
                            <a:srgbClr val="002060"/>
                          </a:solidFill>
                          <a:sym typeface="Calibri"/>
                        </a:defRPr>
                      </a:pPr>
                      <a:endParaRPr dirty="0"/>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5"/>
                  </a:ext>
                </a:extLst>
              </a:tr>
            </a:tbl>
          </a:graphicData>
        </a:graphic>
      </p:graphicFrame>
      <p:sp>
        <p:nvSpPr>
          <p:cNvPr id="319" name="Text Placeholder 4"/>
          <p:cNvSpPr txBox="1"/>
          <p:nvPr/>
        </p:nvSpPr>
        <p:spPr>
          <a:xfrm>
            <a:off x="245221" y="641568"/>
            <a:ext cx="5465334" cy="65577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lvl1pPr defTabSz="216992">
              <a:lnSpc>
                <a:spcPct val="90000"/>
              </a:lnSpc>
              <a:spcBef>
                <a:spcPts val="200"/>
              </a:spcBef>
              <a:defRPr sz="2800">
                <a:solidFill>
                  <a:srgbClr val="C00000"/>
                </a:solidFill>
                <a:latin typeface="Source Sans Pro Bold"/>
                <a:ea typeface="Source Sans Pro Bold"/>
                <a:cs typeface="Source Sans Pro Bold"/>
                <a:sym typeface="Source Sans Pro Bold"/>
              </a:defRPr>
            </a:lvl1pPr>
          </a:lstStyle>
          <a:p>
            <a:r>
              <a:rPr dirty="0"/>
              <a:t>Expert panel feedback</a:t>
            </a:r>
          </a:p>
        </p:txBody>
      </p:sp>
      <p:sp>
        <p:nvSpPr>
          <p:cNvPr id="4" name="Title 1">
            <a:extLst>
              <a:ext uri="{FF2B5EF4-FFF2-40B4-BE49-F238E27FC236}">
                <a16:creationId xmlns:a16="http://schemas.microsoft.com/office/drawing/2014/main" id="{6CA6FAAE-04C1-0B0F-C4F7-4ED003172A89}"/>
              </a:ext>
            </a:extLst>
          </p:cNvPr>
          <p:cNvSpPr txBox="1">
            <a:spLocks noGrp="1"/>
          </p:cNvSpPr>
          <p:nvPr>
            <p:ph type="title"/>
          </p:nvPr>
        </p:nvSpPr>
        <p:spPr>
          <a:xfrm>
            <a:off x="263351" y="41475"/>
            <a:ext cx="4766299" cy="633150"/>
          </a:xfrm>
          <a:prstGeom prst="rect">
            <a:avLst/>
          </a:prstGeom>
        </p:spPr>
        <p:txBody>
          <a:bodyPr anchor="t"/>
          <a:lstStyle>
            <a:lvl1pPr>
              <a:defRPr sz="3200"/>
            </a:lvl1pPr>
          </a:lstStyle>
          <a:p>
            <a:r>
              <a:rPr b="1" dirty="0"/>
              <a:t>Scenario </a:t>
            </a:r>
            <a:r>
              <a:rPr lang="hu-HU" b="1" dirty="0"/>
              <a:t>4</a:t>
            </a:r>
            <a:endParaRPr b="1" dirty="0"/>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 name="Rectangle 1"/>
          <p:cNvSpPr txBox="1"/>
          <p:nvPr/>
        </p:nvSpPr>
        <p:spPr>
          <a:xfrm>
            <a:off x="1704370" y="832560"/>
            <a:ext cx="8783261" cy="49276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just">
              <a:lnSpc>
                <a:spcPct val="90000"/>
              </a:lnSpc>
              <a:defRPr sz="2200">
                <a:latin typeface="+mj-lt"/>
                <a:ea typeface="+mj-ea"/>
                <a:cs typeface="+mj-cs"/>
                <a:sym typeface="Source Sans Pro Regular"/>
              </a:defRPr>
            </a:pPr>
            <a:r>
              <a:t>You received a report about four cases of cutaneous anthrax occurring in a remote rural area. Two cases were confirmed by isolation of Bacillus anthracis from skin lesions, the other two cases were identified by epidemiological link. </a:t>
            </a:r>
          </a:p>
          <a:p>
            <a:pPr algn="just">
              <a:lnSpc>
                <a:spcPct val="90000"/>
              </a:lnSpc>
              <a:defRPr sz="2200">
                <a:latin typeface="+mj-lt"/>
                <a:ea typeface="+mj-ea"/>
                <a:cs typeface="+mj-cs"/>
                <a:sym typeface="Source Sans Pro Regular"/>
              </a:defRPr>
            </a:pPr>
            <a:r>
              <a:t> </a:t>
            </a:r>
          </a:p>
          <a:p>
            <a:pPr algn="just">
              <a:lnSpc>
                <a:spcPct val="90000"/>
              </a:lnSpc>
              <a:defRPr sz="2200">
                <a:latin typeface="+mj-lt"/>
                <a:ea typeface="+mj-ea"/>
                <a:cs typeface="+mj-cs"/>
                <a:sym typeface="Source Sans Pro Regular"/>
              </a:defRPr>
            </a:pPr>
            <a:r>
              <a:t>All cases have been in contact with cows that were dying with hemorrhagic signs. The onset of symptoms of the index case was ten days ago with the presence of ulcer in the right arm associated with oedema, heat, rush and fever.</a:t>
            </a:r>
          </a:p>
          <a:p>
            <a:pPr algn="just">
              <a:lnSpc>
                <a:spcPct val="90000"/>
              </a:lnSpc>
              <a:defRPr sz="2200">
                <a:latin typeface="+mj-lt"/>
                <a:ea typeface="+mj-ea"/>
                <a:cs typeface="+mj-cs"/>
                <a:sym typeface="Source Sans Pro Regular"/>
              </a:defRPr>
            </a:pPr>
            <a:r>
              <a:t> </a:t>
            </a:r>
          </a:p>
          <a:p>
            <a:pPr algn="just">
              <a:lnSpc>
                <a:spcPct val="90000"/>
              </a:lnSpc>
              <a:defRPr sz="2200">
                <a:latin typeface="+mj-lt"/>
                <a:ea typeface="+mj-ea"/>
                <a:cs typeface="+mj-cs"/>
                <a:sym typeface="Source Sans Pro Regular"/>
              </a:defRPr>
            </a:pPr>
            <a:r>
              <a:t>All cases received treatment and are recovering. As of to date, no additional case was identified. Anthrax has not been identified in the country in the last ten years. A Disease Control and Research team is at the site to assess the situation. It is also planned to conduct an emergency vaccination campaign for cattle and an awareness campaign.</a:t>
            </a:r>
          </a:p>
        </p:txBody>
      </p:sp>
      <p:sp>
        <p:nvSpPr>
          <p:cNvPr id="4" name="Title 1">
            <a:extLst>
              <a:ext uri="{FF2B5EF4-FFF2-40B4-BE49-F238E27FC236}">
                <a16:creationId xmlns:a16="http://schemas.microsoft.com/office/drawing/2014/main" id="{8575C48A-213F-5C1F-C48D-A921F5AE264B}"/>
              </a:ext>
            </a:extLst>
          </p:cNvPr>
          <p:cNvSpPr txBox="1">
            <a:spLocks noGrp="1"/>
          </p:cNvSpPr>
          <p:nvPr>
            <p:ph type="title"/>
          </p:nvPr>
        </p:nvSpPr>
        <p:spPr>
          <a:xfrm>
            <a:off x="263351" y="41475"/>
            <a:ext cx="4766299" cy="633150"/>
          </a:xfrm>
          <a:prstGeom prst="rect">
            <a:avLst/>
          </a:prstGeom>
        </p:spPr>
        <p:txBody>
          <a:bodyPr anchor="t"/>
          <a:lstStyle>
            <a:lvl1pPr>
              <a:defRPr sz="3200"/>
            </a:lvl1pPr>
          </a:lstStyle>
          <a:p>
            <a:r>
              <a:rPr b="1" dirty="0"/>
              <a:t>Scenario </a:t>
            </a:r>
            <a:r>
              <a:rPr lang="hu-HU" b="1" dirty="0"/>
              <a:t>5</a:t>
            </a:r>
            <a:endParaRPr b="1" dirty="0"/>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27" name="Content Placeholder 1"/>
          <p:cNvGraphicFramePr/>
          <p:nvPr>
            <p:extLst>
              <p:ext uri="{D42A27DB-BD31-4B8C-83A1-F6EECF244321}">
                <p14:modId xmlns:p14="http://schemas.microsoft.com/office/powerpoint/2010/main" val="148449570"/>
              </p:ext>
            </p:extLst>
          </p:nvPr>
        </p:nvGraphicFramePr>
        <p:xfrm>
          <a:off x="4223792" y="1628798"/>
          <a:ext cx="7344815" cy="3960443"/>
        </p:xfrm>
        <a:graphic>
          <a:graphicData uri="http://schemas.openxmlformats.org/drawingml/2006/table">
            <a:tbl>
              <a:tblPr firstRow="1" firstCol="1" lastRow="1" bandRow="1">
                <a:tableStyleId>{4C3C2611-4C71-4FC5-86AE-919BDF0F9419}</a:tableStyleId>
              </a:tblPr>
              <a:tblGrid>
                <a:gridCol w="4763929">
                  <a:extLst>
                    <a:ext uri="{9D8B030D-6E8A-4147-A177-3AD203B41FA5}">
                      <a16:colId xmlns:a16="http://schemas.microsoft.com/office/drawing/2014/main" val="20000"/>
                    </a:ext>
                  </a:extLst>
                </a:gridCol>
                <a:gridCol w="859938">
                  <a:extLst>
                    <a:ext uri="{9D8B030D-6E8A-4147-A177-3AD203B41FA5}">
                      <a16:colId xmlns:a16="http://schemas.microsoft.com/office/drawing/2014/main" val="20001"/>
                    </a:ext>
                  </a:extLst>
                </a:gridCol>
                <a:gridCol w="860474">
                  <a:extLst>
                    <a:ext uri="{9D8B030D-6E8A-4147-A177-3AD203B41FA5}">
                      <a16:colId xmlns:a16="http://schemas.microsoft.com/office/drawing/2014/main" val="20002"/>
                    </a:ext>
                  </a:extLst>
                </a:gridCol>
                <a:gridCol w="860474">
                  <a:extLst>
                    <a:ext uri="{9D8B030D-6E8A-4147-A177-3AD203B41FA5}">
                      <a16:colId xmlns:a16="http://schemas.microsoft.com/office/drawing/2014/main" val="20003"/>
                    </a:ext>
                  </a:extLst>
                </a:gridCol>
              </a:tblGrid>
              <a:tr h="1223233">
                <a:tc>
                  <a:txBody>
                    <a:bodyPr/>
                    <a:lstStyle/>
                    <a:p>
                      <a:pPr marL="88900" indent="0" defTabSz="216992">
                        <a:defRPr sz="1600" b="0">
                          <a:sym typeface="Calibri"/>
                        </a:defRPr>
                      </a:pPr>
                      <a:r>
                        <a:rPr dirty="0"/>
                        <a:t>► Now, please use Annex 2 to assess this event and answer each of the 5 following questions, taking into account the context of the scenario.</a:t>
                      </a:r>
                    </a:p>
                  </a:txBody>
                  <a:tcPr marL="0" marR="0" marT="0" marB="0" anchor="ctr" horzOverflow="overflow">
                    <a:lnR w="12700">
                      <a:solidFill>
                        <a:srgbClr val="000000"/>
                      </a:solidFill>
                    </a:lnR>
                    <a:solidFill>
                      <a:srgbClr val="021F64"/>
                    </a:solidFill>
                  </a:tcPr>
                </a:tc>
                <a:tc>
                  <a:txBody>
                    <a:bodyPr/>
                    <a:lstStyle/>
                    <a:p>
                      <a:pPr algn="ctr" defTabSz="216992">
                        <a:defRPr sz="1600">
                          <a:solidFill>
                            <a:srgbClr val="002060"/>
                          </a:solidFill>
                          <a:sym typeface="Calibri"/>
                        </a:defRPr>
                      </a:pPr>
                      <a:r>
                        <a:t>Yes</a:t>
                      </a:r>
                      <a:endParaRPr b="0"/>
                    </a:p>
                    <a:p>
                      <a:pPr algn="ctr" defTabSz="216992">
                        <a:defRPr sz="1600" b="0">
                          <a:solidFill>
                            <a:srgbClr val="002060"/>
                          </a:solidFill>
                          <a:sym typeface="Calibri"/>
                        </a:defRPr>
                      </a:pPr>
                      <a:r>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r>
                        <a:t>No</a:t>
                      </a:r>
                      <a:endParaRPr b="0"/>
                    </a:p>
                    <a:p>
                      <a:pPr algn="ctr" defTabSz="216992">
                        <a:defRPr sz="1600" b="0">
                          <a:solidFill>
                            <a:srgbClr val="002060"/>
                          </a:solidFill>
                          <a:sym typeface="Calibri"/>
                        </a:defRPr>
                      </a:pPr>
                      <a:r>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r>
                        <a:t>Don’t know</a:t>
                      </a:r>
                      <a:endParaRPr b="0"/>
                    </a:p>
                    <a:p>
                      <a:pPr algn="ctr" defTabSz="216992">
                        <a:defRPr sz="1600" b="0">
                          <a:solidFill>
                            <a:srgbClr val="002060"/>
                          </a:solidFill>
                          <a:sym typeface="Calibri"/>
                        </a:defRPr>
                      </a:pPr>
                      <a:r>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0"/>
                  </a:ext>
                </a:extLst>
              </a:tr>
              <a:tr h="504082">
                <a:tc>
                  <a:txBody>
                    <a:bodyPr/>
                    <a:lstStyle/>
                    <a:p>
                      <a:pPr marL="88900" indent="0" defTabSz="216992">
                        <a:defRPr sz="1800" b="0">
                          <a:solidFill>
                            <a:srgbClr val="000000"/>
                          </a:solidFill>
                        </a:defRPr>
                      </a:pPr>
                      <a:r>
                        <a:rPr sz="1600" dirty="0">
                          <a:solidFill>
                            <a:srgbClr val="FFFFFF"/>
                          </a:solidFill>
                          <a:latin typeface="Calibri Light"/>
                          <a:ea typeface="Calibri Light"/>
                          <a:cs typeface="Calibri Light"/>
                          <a:sym typeface="Calibri Light"/>
                        </a:rPr>
                        <a:t>1. Is the public health impact of the event serious? </a:t>
                      </a:r>
                    </a:p>
                  </a:txBody>
                  <a:tcPr marL="0" marR="0" marT="0" marB="0" anchor="ctr" horzOverflow="overflow">
                    <a:lnR w="12700">
                      <a:solidFill>
                        <a:srgbClr val="000000"/>
                      </a:solidFill>
                    </a:lnR>
                    <a:solidFill>
                      <a:srgbClr val="021F64"/>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1"/>
                  </a:ext>
                </a:extLst>
              </a:tr>
              <a:tr h="504082">
                <a:tc>
                  <a:txBody>
                    <a:bodyPr/>
                    <a:lstStyle/>
                    <a:p>
                      <a:pPr marL="88900" indent="0" defTabSz="216992">
                        <a:defRPr sz="1800" b="0">
                          <a:solidFill>
                            <a:srgbClr val="000000"/>
                          </a:solidFill>
                        </a:defRPr>
                      </a:pPr>
                      <a:r>
                        <a:rPr sz="1600" dirty="0">
                          <a:solidFill>
                            <a:srgbClr val="FFFFFF"/>
                          </a:solidFill>
                          <a:latin typeface="Calibri Light"/>
                          <a:ea typeface="Calibri Light"/>
                          <a:cs typeface="Calibri Light"/>
                          <a:sym typeface="Calibri Light"/>
                        </a:rPr>
                        <a:t>2. Is the event unusual or unexpected?</a:t>
                      </a:r>
                    </a:p>
                  </a:txBody>
                  <a:tcPr marL="0" marR="0" marT="0" marB="0" anchor="ctr" horzOverflow="overflow">
                    <a:lnR w="12700">
                      <a:solidFill>
                        <a:srgbClr val="000000"/>
                      </a:solidFill>
                    </a:lnR>
                    <a:solidFill>
                      <a:srgbClr val="021F64"/>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2"/>
                  </a:ext>
                </a:extLst>
              </a:tr>
              <a:tr h="504082">
                <a:tc>
                  <a:txBody>
                    <a:bodyPr/>
                    <a:lstStyle/>
                    <a:p>
                      <a:pPr marL="88900" indent="0" defTabSz="216992">
                        <a:defRPr sz="1800" b="0">
                          <a:solidFill>
                            <a:srgbClr val="000000"/>
                          </a:solidFill>
                        </a:defRPr>
                      </a:pPr>
                      <a:r>
                        <a:rPr sz="1600" dirty="0">
                          <a:solidFill>
                            <a:srgbClr val="FFFFFF"/>
                          </a:solidFill>
                          <a:latin typeface="Calibri Light"/>
                          <a:ea typeface="Calibri Light"/>
                          <a:cs typeface="Calibri Light"/>
                          <a:sym typeface="Calibri Light"/>
                        </a:rPr>
                        <a:t>3. Is there a significant risk of international spread?</a:t>
                      </a:r>
                    </a:p>
                  </a:txBody>
                  <a:tcPr marL="0" marR="0" marT="0" marB="0" anchor="ctr" horzOverflow="overflow">
                    <a:lnR w="12700">
                      <a:solidFill>
                        <a:srgbClr val="000000"/>
                      </a:solidFill>
                    </a:lnR>
                    <a:solidFill>
                      <a:srgbClr val="021F64"/>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3"/>
                  </a:ext>
                </a:extLst>
              </a:tr>
              <a:tr h="720882">
                <a:tc>
                  <a:txBody>
                    <a:bodyPr/>
                    <a:lstStyle/>
                    <a:p>
                      <a:pPr marL="88900" indent="0" defTabSz="216992">
                        <a:defRPr sz="1800" b="0">
                          <a:solidFill>
                            <a:srgbClr val="000000"/>
                          </a:solidFill>
                        </a:defRPr>
                      </a:pPr>
                      <a:r>
                        <a:rPr sz="1600" dirty="0">
                          <a:solidFill>
                            <a:srgbClr val="FFFFFF"/>
                          </a:solidFill>
                          <a:latin typeface="Calibri Light"/>
                          <a:ea typeface="Calibri Light"/>
                          <a:cs typeface="Calibri Light"/>
                          <a:sym typeface="Calibri Light"/>
                        </a:rPr>
                        <a:t>4. Is </a:t>
                      </a:r>
                      <a:r>
                        <a:rPr sz="1600" b="0" i="0" u="none" strike="noStrike" cap="none" spc="0" baseline="0" dirty="0">
                          <a:solidFill>
                            <a:srgbClr val="FFFFFF"/>
                          </a:solidFill>
                          <a:uFillTx/>
                          <a:latin typeface="Calibri Light"/>
                          <a:ea typeface="Calibri Light"/>
                          <a:cs typeface="Calibri Light"/>
                          <a:sym typeface="Calibri Light"/>
                        </a:rPr>
                        <a:t>there</a:t>
                      </a:r>
                      <a:r>
                        <a:rPr sz="1600" dirty="0">
                          <a:solidFill>
                            <a:srgbClr val="FFFFFF"/>
                          </a:solidFill>
                          <a:latin typeface="Calibri Light"/>
                          <a:ea typeface="Calibri Light"/>
                          <a:cs typeface="Calibri Light"/>
                          <a:sym typeface="Calibri Light"/>
                        </a:rPr>
                        <a:t> a significant risk of international travel or trade restrictions?</a:t>
                      </a:r>
                    </a:p>
                  </a:txBody>
                  <a:tcPr marL="0" marR="0" marT="0" marB="0" anchor="ctr" horzOverflow="overflow">
                    <a:lnR w="12700">
                      <a:solidFill>
                        <a:srgbClr val="000000"/>
                      </a:solidFill>
                    </a:lnR>
                    <a:solidFill>
                      <a:srgbClr val="021F64"/>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4"/>
                  </a:ext>
                </a:extLst>
              </a:tr>
              <a:tr h="504082">
                <a:tc>
                  <a:txBody>
                    <a:bodyPr/>
                    <a:lstStyle/>
                    <a:p>
                      <a:pPr marL="88900" indent="0" defTabSz="216992">
                        <a:defRPr sz="1800" b="0">
                          <a:solidFill>
                            <a:srgbClr val="000000"/>
                          </a:solidFill>
                        </a:defRPr>
                      </a:pPr>
                      <a:r>
                        <a:rPr sz="1600" dirty="0">
                          <a:solidFill>
                            <a:srgbClr val="FFFFFF"/>
                          </a:solidFill>
                          <a:latin typeface="Calibri Light"/>
                          <a:ea typeface="Calibri Light"/>
                          <a:cs typeface="Calibri Light"/>
                          <a:sym typeface="Calibri Light"/>
                        </a:rPr>
                        <a:t>5. Does this event need to be notified to WHO under Article 6 of the IHR (2005)?</a:t>
                      </a:r>
                    </a:p>
                  </a:txBody>
                  <a:tcPr marL="0" marR="0" marT="0" marB="0" anchor="ctr" horzOverflow="overflow">
                    <a:lnR w="12700">
                      <a:solidFill>
                        <a:srgbClr val="000000"/>
                      </a:solidFill>
                    </a:lnR>
                    <a:solidFill>
                      <a:srgbClr val="021F64"/>
                    </a:solidFill>
                  </a:tcPr>
                </a:tc>
                <a:tc>
                  <a:txBody>
                    <a:bodyPr/>
                    <a:lstStyle/>
                    <a:p>
                      <a:pPr algn="ctr" defTabSz="216992">
                        <a:defRPr sz="1600" b="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b="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b="0">
                          <a:solidFill>
                            <a:srgbClr val="002060"/>
                          </a:solidFill>
                          <a:sym typeface="Calibri"/>
                        </a:defRPr>
                      </a:pPr>
                      <a:endParaRPr dirty="0"/>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5"/>
                  </a:ext>
                </a:extLst>
              </a:tr>
            </a:tbl>
          </a:graphicData>
        </a:graphic>
      </p:graphicFrame>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 name="Google Shape;307;p8"/>
          <p:cNvSpPr txBox="1">
            <a:spLocks noGrp="1"/>
          </p:cNvSpPr>
          <p:nvPr>
            <p:ph type="title"/>
          </p:nvPr>
        </p:nvSpPr>
        <p:spPr>
          <a:xfrm>
            <a:off x="326505" y="64349"/>
            <a:ext cx="3571876" cy="430089"/>
          </a:xfrm>
          <a:prstGeom prst="rect">
            <a:avLst/>
          </a:prstGeom>
        </p:spPr>
        <p:txBody>
          <a:bodyPr lIns="0" tIns="0" rIns="0" bIns="0" anchor="b">
            <a:normAutofit/>
          </a:bodyPr>
          <a:lstStyle/>
          <a:p>
            <a:pPr defTabSz="184443">
              <a:defRPr sz="2720"/>
            </a:pPr>
            <a:r>
              <a:rPr lang="en-GB" sz="2800" b="1" dirty="0"/>
              <a:t>Note to facilitators</a:t>
            </a:r>
          </a:p>
        </p:txBody>
      </p:sp>
      <p:sp>
        <p:nvSpPr>
          <p:cNvPr id="3" name="TextBox 2">
            <a:extLst>
              <a:ext uri="{FF2B5EF4-FFF2-40B4-BE49-F238E27FC236}">
                <a16:creationId xmlns:a16="http://schemas.microsoft.com/office/drawing/2014/main" id="{1B714F17-C178-23FC-FE19-A6BC04A59CD0}"/>
              </a:ext>
            </a:extLst>
          </p:cNvPr>
          <p:cNvSpPr txBox="1"/>
          <p:nvPr/>
        </p:nvSpPr>
        <p:spPr>
          <a:xfrm>
            <a:off x="1466777" y="2670840"/>
            <a:ext cx="9457908" cy="15696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just">
              <a:defRPr sz="2000"/>
            </a:pPr>
            <a:r>
              <a:rPr lang="en-US" sz="2400" dirty="0">
                <a:solidFill>
                  <a:srgbClr val="FF0000"/>
                </a:solidFill>
                <a:latin typeface="+mj-lt"/>
              </a:rPr>
              <a:t>This presentation includes 5 scenarios on the use of the Annex 2 of the IHR. You may want to use all or select some of them to practice with participants, based on the time available for the session and participant's learning needs.</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31" name="Content Placeholder 1"/>
          <p:cNvGraphicFramePr/>
          <p:nvPr>
            <p:extLst>
              <p:ext uri="{D42A27DB-BD31-4B8C-83A1-F6EECF244321}">
                <p14:modId xmlns:p14="http://schemas.microsoft.com/office/powerpoint/2010/main" val="3401037822"/>
              </p:ext>
            </p:extLst>
          </p:nvPr>
        </p:nvGraphicFramePr>
        <p:xfrm>
          <a:off x="1981200" y="1628798"/>
          <a:ext cx="8147246" cy="3960443"/>
        </p:xfrm>
        <a:graphic>
          <a:graphicData uri="http://schemas.openxmlformats.org/drawingml/2006/table">
            <a:tbl>
              <a:tblPr firstRow="1" firstCol="1" lastRow="1" bandRow="1">
                <a:tableStyleId>{4C3C2611-4C71-4FC5-86AE-919BDF0F9419}</a:tableStyleId>
              </a:tblPr>
              <a:tblGrid>
                <a:gridCol w="5284396">
                  <a:extLst>
                    <a:ext uri="{9D8B030D-6E8A-4147-A177-3AD203B41FA5}">
                      <a16:colId xmlns:a16="http://schemas.microsoft.com/office/drawing/2014/main" val="20000"/>
                    </a:ext>
                  </a:extLst>
                </a:gridCol>
                <a:gridCol w="953888">
                  <a:extLst>
                    <a:ext uri="{9D8B030D-6E8A-4147-A177-3AD203B41FA5}">
                      <a16:colId xmlns:a16="http://schemas.microsoft.com/office/drawing/2014/main" val="20001"/>
                    </a:ext>
                  </a:extLst>
                </a:gridCol>
                <a:gridCol w="954481">
                  <a:extLst>
                    <a:ext uri="{9D8B030D-6E8A-4147-A177-3AD203B41FA5}">
                      <a16:colId xmlns:a16="http://schemas.microsoft.com/office/drawing/2014/main" val="20002"/>
                    </a:ext>
                  </a:extLst>
                </a:gridCol>
                <a:gridCol w="954481">
                  <a:extLst>
                    <a:ext uri="{9D8B030D-6E8A-4147-A177-3AD203B41FA5}">
                      <a16:colId xmlns:a16="http://schemas.microsoft.com/office/drawing/2014/main" val="20003"/>
                    </a:ext>
                  </a:extLst>
                </a:gridCol>
              </a:tblGrid>
              <a:tr h="1223233">
                <a:tc>
                  <a:txBody>
                    <a:bodyPr/>
                    <a:lstStyle/>
                    <a:p>
                      <a:pPr marL="88900" indent="0" defTabSz="216992">
                        <a:defRPr sz="1600" b="0">
                          <a:sym typeface="Calibri"/>
                        </a:defRPr>
                      </a:pPr>
                      <a:r>
                        <a:rPr dirty="0"/>
                        <a:t>► Now, please use Annex 2 to assess this event and answer each of the 5 following questions, taking into account the context of the scenario.</a:t>
                      </a:r>
                    </a:p>
                  </a:txBody>
                  <a:tcPr marL="0" marR="0" marT="0" marB="0" anchor="ctr" horzOverflow="overflow">
                    <a:lnR w="12700">
                      <a:solidFill>
                        <a:srgbClr val="000000"/>
                      </a:solidFill>
                    </a:lnR>
                    <a:solidFill>
                      <a:srgbClr val="548235"/>
                    </a:solidFill>
                  </a:tcPr>
                </a:tc>
                <a:tc>
                  <a:txBody>
                    <a:bodyPr/>
                    <a:lstStyle/>
                    <a:p>
                      <a:pPr algn="ctr" defTabSz="216992">
                        <a:defRPr sz="1600">
                          <a:solidFill>
                            <a:srgbClr val="002060"/>
                          </a:solidFill>
                          <a:sym typeface="Calibri"/>
                        </a:defRPr>
                      </a:pPr>
                      <a:r>
                        <a:t>Yes</a:t>
                      </a:r>
                      <a:endParaRPr b="0"/>
                    </a:p>
                    <a:p>
                      <a:pPr algn="ctr" defTabSz="216992">
                        <a:defRPr sz="1600" b="0">
                          <a:solidFill>
                            <a:srgbClr val="002060"/>
                          </a:solidFill>
                          <a:sym typeface="Calibri"/>
                        </a:defRPr>
                      </a:pPr>
                      <a:r>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r>
                        <a:t>No</a:t>
                      </a:r>
                      <a:endParaRPr b="0"/>
                    </a:p>
                    <a:p>
                      <a:pPr algn="ctr" defTabSz="216992">
                        <a:defRPr sz="1600" b="0">
                          <a:solidFill>
                            <a:srgbClr val="002060"/>
                          </a:solidFill>
                          <a:sym typeface="Calibri"/>
                        </a:defRPr>
                      </a:pPr>
                      <a:r>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r>
                        <a:t>Don’t know</a:t>
                      </a:r>
                      <a:endParaRPr b="0"/>
                    </a:p>
                    <a:p>
                      <a:pPr algn="ctr" defTabSz="216992">
                        <a:defRPr sz="1600" b="0">
                          <a:solidFill>
                            <a:srgbClr val="002060"/>
                          </a:solidFill>
                          <a:sym typeface="Calibri"/>
                        </a:defRPr>
                      </a:pPr>
                      <a:r>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0"/>
                  </a:ext>
                </a:extLst>
              </a:tr>
              <a:tr h="504082">
                <a:tc>
                  <a:txBody>
                    <a:bodyPr/>
                    <a:lstStyle/>
                    <a:p>
                      <a:pPr marL="88900" indent="0" defTabSz="216992">
                        <a:defRPr sz="1800" b="0">
                          <a:solidFill>
                            <a:srgbClr val="000000"/>
                          </a:solidFill>
                        </a:defRPr>
                      </a:pPr>
                      <a:r>
                        <a:rPr sz="1600" dirty="0">
                          <a:solidFill>
                            <a:srgbClr val="FFFFFF"/>
                          </a:solidFill>
                          <a:latin typeface="Calibri Light"/>
                          <a:ea typeface="Calibri Light"/>
                          <a:cs typeface="Calibri Light"/>
                          <a:sym typeface="Calibri Light"/>
                        </a:rPr>
                        <a:t>1. Is the public health impact of the event serious? </a:t>
                      </a:r>
                    </a:p>
                  </a:txBody>
                  <a:tcPr marL="0" marR="0" marT="0" marB="0" anchor="ctr" horzOverflow="overflow">
                    <a:lnR w="12700">
                      <a:solidFill>
                        <a:srgbClr val="000000"/>
                      </a:solidFill>
                    </a:lnR>
                    <a:solidFill>
                      <a:srgbClr val="548235"/>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800"/>
                      </a:pPr>
                      <a:r>
                        <a:rPr sz="1600">
                          <a:solidFill>
                            <a:srgbClr val="002060"/>
                          </a:solidFill>
                          <a:sym typeface="Calibri"/>
                        </a:rPr>
                        <a:t>x</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1"/>
                  </a:ext>
                </a:extLst>
              </a:tr>
              <a:tr h="504082">
                <a:tc>
                  <a:txBody>
                    <a:bodyPr/>
                    <a:lstStyle/>
                    <a:p>
                      <a:pPr marL="88900" indent="0" defTabSz="216992">
                        <a:defRPr sz="1800" b="0">
                          <a:solidFill>
                            <a:srgbClr val="000000"/>
                          </a:solidFill>
                        </a:defRPr>
                      </a:pPr>
                      <a:r>
                        <a:rPr sz="1600" dirty="0">
                          <a:solidFill>
                            <a:srgbClr val="FFFFFF"/>
                          </a:solidFill>
                          <a:latin typeface="Calibri Light"/>
                          <a:ea typeface="Calibri Light"/>
                          <a:cs typeface="Calibri Light"/>
                          <a:sym typeface="Calibri Light"/>
                        </a:rPr>
                        <a:t>2. Is the event unusual or unexpected?</a:t>
                      </a:r>
                    </a:p>
                  </a:txBody>
                  <a:tcPr marL="0" marR="0" marT="0" marB="0" anchor="ctr" horzOverflow="overflow">
                    <a:lnR w="12700">
                      <a:solidFill>
                        <a:srgbClr val="000000"/>
                      </a:solidFill>
                    </a:lnR>
                    <a:solidFill>
                      <a:srgbClr val="548235"/>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800"/>
                      </a:pPr>
                      <a:r>
                        <a:rPr sz="1600">
                          <a:solidFill>
                            <a:srgbClr val="002060"/>
                          </a:solidFill>
                          <a:sym typeface="Calibri"/>
                        </a:rPr>
                        <a:t>x</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2"/>
                  </a:ext>
                </a:extLst>
              </a:tr>
              <a:tr h="504082">
                <a:tc>
                  <a:txBody>
                    <a:bodyPr/>
                    <a:lstStyle/>
                    <a:p>
                      <a:pPr marL="88900" indent="0" defTabSz="216992">
                        <a:defRPr sz="1800" b="0">
                          <a:solidFill>
                            <a:srgbClr val="000000"/>
                          </a:solidFill>
                        </a:defRPr>
                      </a:pPr>
                      <a:r>
                        <a:rPr sz="1600" dirty="0">
                          <a:solidFill>
                            <a:srgbClr val="FFFFFF"/>
                          </a:solidFill>
                          <a:latin typeface="Calibri Light"/>
                          <a:ea typeface="Calibri Light"/>
                          <a:cs typeface="Calibri Light"/>
                          <a:sym typeface="Calibri Light"/>
                        </a:rPr>
                        <a:t>3. Is there a significant risk of international spread?</a:t>
                      </a:r>
                    </a:p>
                  </a:txBody>
                  <a:tcPr marL="0" marR="0" marT="0" marB="0" anchor="ctr" horzOverflow="overflow">
                    <a:lnR w="12700">
                      <a:solidFill>
                        <a:srgbClr val="000000"/>
                      </a:solidFill>
                    </a:lnR>
                    <a:solidFill>
                      <a:srgbClr val="548235"/>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800"/>
                      </a:pPr>
                      <a:r>
                        <a:rPr sz="1600">
                          <a:solidFill>
                            <a:srgbClr val="002060"/>
                          </a:solidFill>
                          <a:sym typeface="Calibri"/>
                        </a:rPr>
                        <a:t>x</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3"/>
                  </a:ext>
                </a:extLst>
              </a:tr>
              <a:tr h="720882">
                <a:tc>
                  <a:txBody>
                    <a:bodyPr/>
                    <a:lstStyle/>
                    <a:p>
                      <a:pPr marL="88900" indent="0" defTabSz="216992">
                        <a:defRPr sz="1800" b="0">
                          <a:solidFill>
                            <a:srgbClr val="000000"/>
                          </a:solidFill>
                        </a:defRPr>
                      </a:pPr>
                      <a:r>
                        <a:rPr sz="1600" dirty="0">
                          <a:solidFill>
                            <a:srgbClr val="FFFFFF"/>
                          </a:solidFill>
                          <a:latin typeface="Calibri Light"/>
                          <a:ea typeface="Calibri Light"/>
                          <a:cs typeface="Calibri Light"/>
                          <a:sym typeface="Calibri Light"/>
                        </a:rPr>
                        <a:t>4. Is there a significant risk of international travel or trade restrictions?</a:t>
                      </a:r>
                    </a:p>
                  </a:txBody>
                  <a:tcPr marL="0" marR="0" marT="0" marB="0" anchor="ctr" horzOverflow="overflow">
                    <a:lnR w="12700">
                      <a:solidFill>
                        <a:srgbClr val="000000"/>
                      </a:solidFill>
                    </a:lnR>
                    <a:solidFill>
                      <a:srgbClr val="548235"/>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800"/>
                      </a:pPr>
                      <a:r>
                        <a:rPr sz="1600">
                          <a:solidFill>
                            <a:srgbClr val="002060"/>
                          </a:solidFill>
                          <a:sym typeface="Calibri"/>
                        </a:rPr>
                        <a:t>x</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4"/>
                  </a:ext>
                </a:extLst>
              </a:tr>
              <a:tr h="504082">
                <a:tc>
                  <a:txBody>
                    <a:bodyPr/>
                    <a:lstStyle/>
                    <a:p>
                      <a:pPr marL="88900" indent="0" defTabSz="216992">
                        <a:defRPr sz="1800" b="0">
                          <a:solidFill>
                            <a:srgbClr val="000000"/>
                          </a:solidFill>
                        </a:defRPr>
                      </a:pPr>
                      <a:r>
                        <a:rPr sz="1600" dirty="0">
                          <a:solidFill>
                            <a:srgbClr val="FFFFFF"/>
                          </a:solidFill>
                          <a:latin typeface="Calibri Light"/>
                          <a:ea typeface="Calibri Light"/>
                          <a:cs typeface="Calibri Light"/>
                          <a:sym typeface="Calibri Light"/>
                        </a:rPr>
                        <a:t>5. Does this event need to be notified to WHO under Article 6 of the IHR (2005)?</a:t>
                      </a:r>
                    </a:p>
                  </a:txBody>
                  <a:tcPr marL="0" marR="0" marT="0" marB="0" anchor="ctr" horzOverflow="overflow">
                    <a:lnR w="12700">
                      <a:solidFill>
                        <a:srgbClr val="000000"/>
                      </a:solidFill>
                    </a:lnR>
                    <a:solidFill>
                      <a:srgbClr val="548235"/>
                    </a:solidFill>
                  </a:tcPr>
                </a:tc>
                <a:tc>
                  <a:txBody>
                    <a:bodyPr/>
                    <a:lstStyle/>
                    <a:p>
                      <a:pPr algn="ctr" defTabSz="216992">
                        <a:defRPr sz="1600" b="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800" b="0">
                          <a:solidFill>
                            <a:srgbClr val="000000"/>
                          </a:solidFill>
                        </a:defRPr>
                      </a:pPr>
                      <a:r>
                        <a:rPr sz="1600">
                          <a:solidFill>
                            <a:srgbClr val="002060"/>
                          </a:solidFill>
                          <a:sym typeface="Calibri"/>
                        </a:rPr>
                        <a:t>x</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b="0">
                          <a:solidFill>
                            <a:srgbClr val="002060"/>
                          </a:solidFill>
                          <a:sym typeface="Calibri"/>
                        </a:defRPr>
                      </a:pPr>
                      <a:endParaRPr dirty="0"/>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5"/>
                  </a:ext>
                </a:extLst>
              </a:tr>
            </a:tbl>
          </a:graphicData>
        </a:graphic>
      </p:graphicFrame>
      <p:sp>
        <p:nvSpPr>
          <p:cNvPr id="4" name="Title 1">
            <a:extLst>
              <a:ext uri="{FF2B5EF4-FFF2-40B4-BE49-F238E27FC236}">
                <a16:creationId xmlns:a16="http://schemas.microsoft.com/office/drawing/2014/main" id="{D57535C2-15CD-4DF3-7CD9-7F8ADE0B9484}"/>
              </a:ext>
            </a:extLst>
          </p:cNvPr>
          <p:cNvSpPr txBox="1">
            <a:spLocks noGrp="1"/>
          </p:cNvSpPr>
          <p:nvPr>
            <p:ph type="title"/>
          </p:nvPr>
        </p:nvSpPr>
        <p:spPr>
          <a:xfrm>
            <a:off x="263351" y="41475"/>
            <a:ext cx="4766299" cy="633150"/>
          </a:xfrm>
          <a:prstGeom prst="rect">
            <a:avLst/>
          </a:prstGeom>
        </p:spPr>
        <p:txBody>
          <a:bodyPr anchor="t"/>
          <a:lstStyle>
            <a:lvl1pPr>
              <a:defRPr sz="3200"/>
            </a:lvl1pPr>
          </a:lstStyle>
          <a:p>
            <a:r>
              <a:rPr b="1" dirty="0"/>
              <a:t>Scenario </a:t>
            </a:r>
            <a:r>
              <a:rPr lang="hu-HU" b="1" dirty="0"/>
              <a:t>5</a:t>
            </a:r>
            <a:endParaRPr b="1" dirty="0"/>
          </a:p>
        </p:txBody>
      </p:sp>
      <p:sp>
        <p:nvSpPr>
          <p:cNvPr id="5" name="Text Placeholder 4">
            <a:extLst>
              <a:ext uri="{FF2B5EF4-FFF2-40B4-BE49-F238E27FC236}">
                <a16:creationId xmlns:a16="http://schemas.microsoft.com/office/drawing/2014/main" id="{590D5AD8-62A4-B9F9-663B-4DA5958813FD}"/>
              </a:ext>
            </a:extLst>
          </p:cNvPr>
          <p:cNvSpPr txBox="1"/>
          <p:nvPr/>
        </p:nvSpPr>
        <p:spPr>
          <a:xfrm>
            <a:off x="245221" y="641568"/>
            <a:ext cx="5465334" cy="65577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lvl1pPr defTabSz="216992">
              <a:lnSpc>
                <a:spcPct val="90000"/>
              </a:lnSpc>
              <a:spcBef>
                <a:spcPts val="200"/>
              </a:spcBef>
              <a:defRPr sz="2800">
                <a:solidFill>
                  <a:srgbClr val="C00000"/>
                </a:solidFill>
                <a:latin typeface="Source Sans Pro Bold"/>
                <a:ea typeface="Source Sans Pro Bold"/>
                <a:cs typeface="Source Sans Pro Bold"/>
                <a:sym typeface="Source Sans Pro Bold"/>
              </a:defRPr>
            </a:lvl1pPr>
          </a:lstStyle>
          <a:p>
            <a:r>
              <a:rPr dirty="0"/>
              <a:t>Expert panel feedback</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 name="Google Shape;307;p8"/>
          <p:cNvSpPr txBox="1">
            <a:spLocks noGrp="1"/>
          </p:cNvSpPr>
          <p:nvPr>
            <p:ph type="title"/>
          </p:nvPr>
        </p:nvSpPr>
        <p:spPr>
          <a:xfrm>
            <a:off x="326505" y="64349"/>
            <a:ext cx="3571876" cy="430089"/>
          </a:xfrm>
          <a:prstGeom prst="rect">
            <a:avLst/>
          </a:prstGeom>
        </p:spPr>
        <p:txBody>
          <a:bodyPr lIns="0" tIns="0" rIns="0" bIns="0" anchor="b">
            <a:normAutofit/>
          </a:bodyPr>
          <a:lstStyle/>
          <a:p>
            <a:pPr defTabSz="184443">
              <a:defRPr sz="2720"/>
            </a:pPr>
            <a:r>
              <a:rPr sz="2800" b="1" dirty="0"/>
              <a:t>Introduction</a:t>
            </a:r>
          </a:p>
        </p:txBody>
      </p:sp>
      <p:sp>
        <p:nvSpPr>
          <p:cNvPr id="3" name="TextBox 2">
            <a:extLst>
              <a:ext uri="{FF2B5EF4-FFF2-40B4-BE49-F238E27FC236}">
                <a16:creationId xmlns:a16="http://schemas.microsoft.com/office/drawing/2014/main" id="{1B714F17-C178-23FC-FE19-A6BC04A59CD0}"/>
              </a:ext>
            </a:extLst>
          </p:cNvPr>
          <p:cNvSpPr txBox="1"/>
          <p:nvPr/>
        </p:nvSpPr>
        <p:spPr>
          <a:xfrm>
            <a:off x="1544709" y="1172817"/>
            <a:ext cx="9457908" cy="34163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indent="0" algn="just">
              <a:buSzTx/>
              <a:buNone/>
              <a:defRPr sz="2000"/>
            </a:pPr>
            <a:r>
              <a:rPr lang="en-US" sz="2400" dirty="0">
                <a:latin typeface="+mj-lt"/>
              </a:rPr>
              <a:t>This learning resource is part of the Rapid Response Team Advanced Training Programme (RRT ATP) especially geared to RRT members.</a:t>
            </a:r>
          </a:p>
          <a:p>
            <a:pPr marL="0" indent="0" algn="just">
              <a:buSzTx/>
              <a:buNone/>
              <a:defRPr sz="2000"/>
            </a:pPr>
            <a:endParaRPr lang="en-US" sz="2400" dirty="0">
              <a:latin typeface="+mj-lt"/>
            </a:endParaRPr>
          </a:p>
          <a:p>
            <a:pPr marL="0" indent="0" algn="just">
              <a:buSzTx/>
              <a:buNone/>
              <a:defRPr sz="2000"/>
            </a:pPr>
            <a:r>
              <a:rPr lang="en-US" sz="2400" dirty="0">
                <a:latin typeface="+mj-lt"/>
              </a:rPr>
              <a:t>Based on an all-hazard approach, the programme aims to provide RRT members with the advanced knowledge, skills, attitudes (KSA) and tools needed to early detect and effectively respond to  a public health event. </a:t>
            </a:r>
          </a:p>
          <a:p>
            <a:pPr marL="0" indent="0" algn="just">
              <a:buSzTx/>
              <a:buNone/>
              <a:defRPr sz="2000"/>
            </a:pPr>
            <a:endParaRPr lang="en-US" sz="2400" dirty="0">
              <a:latin typeface="+mj-lt"/>
            </a:endParaRPr>
          </a:p>
          <a:p>
            <a:pPr marL="0" indent="0" algn="just">
              <a:buSzTx/>
              <a:buNone/>
              <a:defRPr sz="2000"/>
            </a:pPr>
            <a:r>
              <a:rPr lang="en-US" sz="2400" dirty="0">
                <a:latin typeface="+mj-lt"/>
              </a:rPr>
              <a:t>The RRT ATP is a component of the Rapid Response Teams Training </a:t>
            </a:r>
            <a:r>
              <a:rPr lang="en-US" sz="2400" dirty="0" err="1">
                <a:latin typeface="+mj-lt"/>
              </a:rPr>
              <a:t>Programme</a:t>
            </a:r>
            <a:r>
              <a:rPr lang="en-US" sz="2400" dirty="0">
                <a:latin typeface="+mj-lt"/>
              </a:rPr>
              <a:t>.</a:t>
            </a:r>
          </a:p>
        </p:txBody>
      </p:sp>
    </p:spTree>
    <p:extLst>
      <p:ext uri="{BB962C8B-B14F-4D97-AF65-F5344CB8AC3E}">
        <p14:creationId xmlns:p14="http://schemas.microsoft.com/office/powerpoint/2010/main" val="994796601"/>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 name="Google Shape;307;p8"/>
          <p:cNvSpPr txBox="1">
            <a:spLocks noGrp="1"/>
          </p:cNvSpPr>
          <p:nvPr>
            <p:ph type="title"/>
          </p:nvPr>
        </p:nvSpPr>
        <p:spPr>
          <a:xfrm>
            <a:off x="366259" y="745290"/>
            <a:ext cx="3264195" cy="1932377"/>
          </a:xfrm>
          <a:prstGeom prst="rect">
            <a:avLst/>
          </a:prstGeom>
        </p:spPr>
        <p:txBody>
          <a:bodyPr lIns="0" tIns="0" rIns="0" bIns="0" anchor="t"/>
          <a:lstStyle>
            <a:lvl1pPr>
              <a:defRPr sz="3200"/>
            </a:lvl1pPr>
          </a:lstStyle>
          <a:p>
            <a:r>
              <a:rPr b="1" dirty="0"/>
              <a:t>Learning objectives</a:t>
            </a:r>
          </a:p>
        </p:txBody>
      </p:sp>
      <p:sp>
        <p:nvSpPr>
          <p:cNvPr id="263" name="Content Placeholder 2"/>
          <p:cNvSpPr txBox="1">
            <a:spLocks noGrp="1"/>
          </p:cNvSpPr>
          <p:nvPr>
            <p:ph type="body" sz="half" idx="1"/>
          </p:nvPr>
        </p:nvSpPr>
        <p:spPr>
          <a:xfrm>
            <a:off x="4273551" y="2132856"/>
            <a:ext cx="7529515" cy="4256833"/>
          </a:xfrm>
          <a:prstGeom prst="rect">
            <a:avLst/>
          </a:prstGeom>
        </p:spPr>
        <p:txBody>
          <a:bodyPr lIns="45719" tIns="45720" rIns="45719" bIns="45720" anchor="t">
            <a:normAutofit/>
          </a:bodyPr>
          <a:lstStyle/>
          <a:p>
            <a:pPr marL="0" indent="0">
              <a:buSzTx/>
              <a:buNone/>
              <a:defRPr sz="2600"/>
            </a:pPr>
            <a:r>
              <a:rPr b="1" dirty="0">
                <a:solidFill>
                  <a:schemeClr val="tx1"/>
                </a:solidFill>
              </a:rPr>
              <a:t>At the end of this </a:t>
            </a:r>
            <a:r>
              <a:rPr lang="en-US" b="1" dirty="0">
                <a:solidFill>
                  <a:schemeClr val="tx1"/>
                </a:solidFill>
              </a:rPr>
              <a:t>session</a:t>
            </a:r>
            <a:r>
              <a:rPr b="1" dirty="0">
                <a:solidFill>
                  <a:schemeClr val="tx1"/>
                </a:solidFill>
              </a:rPr>
              <a:t>, you should be able to:</a:t>
            </a:r>
          </a:p>
          <a:p>
            <a:pPr marL="0" indent="0">
              <a:buSzTx/>
              <a:buNone/>
              <a:defRPr sz="2600"/>
            </a:pPr>
            <a:endParaRPr dirty="0"/>
          </a:p>
          <a:p>
            <a:pPr marL="254000" indent="-254000">
              <a:defRPr sz="2600"/>
            </a:pPr>
            <a:r>
              <a:rPr dirty="0"/>
              <a:t>Assess Public Health events using the Annex 2 of the International Health Regulations (IHR).</a:t>
            </a:r>
          </a:p>
          <a:p>
            <a:pPr marL="254000" indent="-254000">
              <a:defRPr sz="2600"/>
            </a:pPr>
            <a:endParaRPr dirty="0"/>
          </a:p>
          <a:p>
            <a:pPr marL="254000" indent="-254000">
              <a:defRPr sz="2600"/>
            </a:pPr>
            <a:r>
              <a:rPr dirty="0"/>
              <a:t>Determine when Public Health events should be notified to WHO under the IHR.</a:t>
            </a:r>
          </a:p>
        </p:txBody>
      </p:sp>
      <p:sp>
        <p:nvSpPr>
          <p:cNvPr id="264" name="Rounded Rectangle 2"/>
          <p:cNvSpPr/>
          <p:nvPr/>
        </p:nvSpPr>
        <p:spPr>
          <a:xfrm flipV="1">
            <a:off x="389002" y="1711478"/>
            <a:ext cx="1976512" cy="111124"/>
          </a:xfrm>
          <a:prstGeom prst="roundRect">
            <a:avLst>
              <a:gd name="adj" fmla="val 50000"/>
            </a:avLst>
          </a:prstGeom>
          <a:solidFill>
            <a:srgbClr val="65A000"/>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 name="Title 1"/>
          <p:cNvSpPr txBox="1">
            <a:spLocks noGrp="1"/>
          </p:cNvSpPr>
          <p:nvPr>
            <p:ph type="title"/>
          </p:nvPr>
        </p:nvSpPr>
        <p:spPr>
          <a:xfrm>
            <a:off x="263351" y="45757"/>
            <a:ext cx="4766299" cy="565593"/>
          </a:xfrm>
          <a:prstGeom prst="rect">
            <a:avLst/>
          </a:prstGeom>
        </p:spPr>
        <p:txBody>
          <a:bodyPr anchor="t"/>
          <a:lstStyle>
            <a:lvl1pPr defTabSz="208312">
              <a:defRPr sz="3072"/>
            </a:lvl1pPr>
          </a:lstStyle>
          <a:p>
            <a:r>
              <a:rPr b="1" dirty="0"/>
              <a:t>Instructions</a:t>
            </a:r>
          </a:p>
        </p:txBody>
      </p:sp>
      <p:sp>
        <p:nvSpPr>
          <p:cNvPr id="272" name="Content Placeholder 2"/>
          <p:cNvSpPr txBox="1"/>
          <p:nvPr/>
        </p:nvSpPr>
        <p:spPr>
          <a:xfrm>
            <a:off x="1867520" y="953422"/>
            <a:ext cx="8604823" cy="490903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marL="342900" indent="-342900">
              <a:spcBef>
                <a:spcPts val="500"/>
              </a:spcBef>
              <a:buClr>
                <a:srgbClr val="76B531"/>
              </a:buClr>
              <a:buSzPct val="100000"/>
              <a:buFont typeface="Arial"/>
              <a:buChar char="•"/>
              <a:defRPr sz="2400">
                <a:latin typeface="+mj-lt"/>
                <a:ea typeface="+mj-ea"/>
                <a:cs typeface="+mj-cs"/>
                <a:sym typeface="Source Sans Pro Regular"/>
              </a:defRPr>
            </a:pPr>
            <a:r>
              <a:rPr dirty="0"/>
              <a:t>For 5 scenarios contained in this tutorial, you are requested to assess whether each of these events must be notified to WHO under the IHR (2005). </a:t>
            </a:r>
            <a:endParaRPr sz="3200" dirty="0">
              <a:solidFill>
                <a:srgbClr val="10253F"/>
              </a:solidFill>
              <a:latin typeface="Arial"/>
              <a:ea typeface="Arial"/>
              <a:cs typeface="Arial"/>
              <a:sym typeface="Arial"/>
            </a:endParaRPr>
          </a:p>
          <a:p>
            <a:pPr marL="342900" indent="-342900">
              <a:spcBef>
                <a:spcPts val="1800"/>
              </a:spcBef>
              <a:buClr>
                <a:srgbClr val="76B531"/>
              </a:buClr>
              <a:buSzPct val="100000"/>
              <a:buFont typeface="Arial"/>
              <a:buChar char="•"/>
              <a:defRPr sz="2400">
                <a:latin typeface="+mj-lt"/>
                <a:ea typeface="+mj-ea"/>
                <a:cs typeface="+mj-cs"/>
                <a:sym typeface="Source Sans Pro Regular"/>
              </a:defRPr>
            </a:pPr>
            <a:r>
              <a:rPr dirty="0"/>
              <a:t>For every question, please choose one of the options provided: yes, no or don’t know.</a:t>
            </a:r>
          </a:p>
          <a:p>
            <a:pPr>
              <a:spcBef>
                <a:spcPts val="700"/>
              </a:spcBef>
              <a:defRPr sz="2400">
                <a:latin typeface="+mj-lt"/>
                <a:ea typeface="+mj-ea"/>
                <a:cs typeface="+mj-cs"/>
                <a:sym typeface="Source Sans Pro Regular"/>
              </a:defRPr>
            </a:pPr>
            <a:endParaRPr dirty="0"/>
          </a:p>
          <a:p>
            <a:pPr>
              <a:spcBef>
                <a:spcPts val="500"/>
              </a:spcBef>
              <a:defRPr sz="2400">
                <a:latin typeface="+mj-lt"/>
                <a:ea typeface="+mj-ea"/>
                <a:cs typeface="+mj-cs"/>
                <a:sym typeface="Source Sans Pro Regular"/>
              </a:defRPr>
            </a:pPr>
            <a:r>
              <a:rPr dirty="0"/>
              <a:t>Please bear in mind that the countries where the described events take place may be different from the country where you currently work. Where information about the fictitious country is provided you should evaluate the scenarios taking into account the specific context described for this fictitious country, and not based on conditions in your own country. </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 name="Title 1"/>
          <p:cNvSpPr txBox="1">
            <a:spLocks noGrp="1"/>
          </p:cNvSpPr>
          <p:nvPr>
            <p:ph type="title"/>
          </p:nvPr>
        </p:nvSpPr>
        <p:spPr>
          <a:xfrm>
            <a:off x="263351" y="41475"/>
            <a:ext cx="4766299" cy="633150"/>
          </a:xfrm>
          <a:prstGeom prst="rect">
            <a:avLst/>
          </a:prstGeom>
        </p:spPr>
        <p:txBody>
          <a:bodyPr anchor="t"/>
          <a:lstStyle>
            <a:lvl1pPr>
              <a:defRPr sz="3200"/>
            </a:lvl1pPr>
          </a:lstStyle>
          <a:p>
            <a:r>
              <a:rPr b="1" dirty="0"/>
              <a:t>Scenario 1</a:t>
            </a:r>
          </a:p>
        </p:txBody>
      </p:sp>
      <p:sp>
        <p:nvSpPr>
          <p:cNvPr id="276" name="Rectangle 3"/>
          <p:cNvSpPr txBox="1"/>
          <p:nvPr/>
        </p:nvSpPr>
        <p:spPr>
          <a:xfrm>
            <a:off x="1849653" y="753134"/>
            <a:ext cx="8780997" cy="5615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just">
              <a:defRPr sz="2300">
                <a:latin typeface="+mj-lt"/>
                <a:ea typeface="+mj-ea"/>
                <a:cs typeface="+mj-cs"/>
                <a:sym typeface="Source Sans Pro Regular"/>
              </a:defRPr>
            </a:pPr>
            <a:r>
              <a:t>You are informed by the National Regulatory Authority for Medicines and Healthcare that a pharmaceutical company is recalling all lots of an injectable drug due to potential fungal contamination during the manufacturing process.</a:t>
            </a:r>
          </a:p>
          <a:p>
            <a:pPr algn="just">
              <a:defRPr sz="2300">
                <a:latin typeface="+mj-lt"/>
                <a:ea typeface="+mj-ea"/>
                <a:cs typeface="+mj-cs"/>
                <a:sym typeface="Source Sans Pro Regular"/>
              </a:defRPr>
            </a:pPr>
            <a:r>
              <a:t> </a:t>
            </a:r>
          </a:p>
          <a:p>
            <a:pPr algn="just">
              <a:defRPr sz="2300">
                <a:latin typeface="+mj-lt"/>
                <a:ea typeface="+mj-ea"/>
                <a:cs typeface="+mj-cs"/>
                <a:sym typeface="Source Sans Pro Regular"/>
              </a:defRPr>
            </a:pPr>
            <a:r>
              <a:t>It is likely that all batches of methylprednisolone acetate solution became contaminated with Aspergillus fumigatus due to a series of errors. </a:t>
            </a:r>
          </a:p>
          <a:p>
            <a:pPr algn="just">
              <a:defRPr sz="2300">
                <a:latin typeface="+mj-lt"/>
                <a:ea typeface="+mj-ea"/>
                <a:cs typeface="+mj-cs"/>
                <a:sym typeface="Source Sans Pro Regular"/>
              </a:defRPr>
            </a:pPr>
            <a:r>
              <a:t> </a:t>
            </a:r>
          </a:p>
          <a:p>
            <a:pPr algn="just">
              <a:defRPr sz="2300">
                <a:latin typeface="+mj-lt"/>
                <a:ea typeface="+mj-ea"/>
                <a:cs typeface="+mj-cs"/>
                <a:sym typeface="Source Sans Pro Regular"/>
              </a:defRPr>
            </a:pPr>
            <a:r>
              <a:t>Approximately 12,200 vials from these lots were already distributed to local health care facilities, while about 3,500 vials were exported to a number of other countries. These lots of the injectable product are used to treat peripheral joint and back pain. Aspergillus fumigatus is known to cause disease in humans, including fungal meningitis and joint infections.</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79" name="Content Placeholder 1"/>
          <p:cNvGraphicFramePr/>
          <p:nvPr>
            <p:extLst>
              <p:ext uri="{D42A27DB-BD31-4B8C-83A1-F6EECF244321}">
                <p14:modId xmlns:p14="http://schemas.microsoft.com/office/powerpoint/2010/main" val="1078791936"/>
              </p:ext>
            </p:extLst>
          </p:nvPr>
        </p:nvGraphicFramePr>
        <p:xfrm>
          <a:off x="4473912" y="1444247"/>
          <a:ext cx="7128791" cy="4566260"/>
        </p:xfrm>
        <a:graphic>
          <a:graphicData uri="http://schemas.openxmlformats.org/drawingml/2006/table">
            <a:tbl>
              <a:tblPr firstRow="1" firstCol="1" lastRow="1" bandRow="1">
                <a:tableStyleId>{4C3C2611-4C71-4FC5-86AE-919BDF0F9419}</a:tableStyleId>
              </a:tblPr>
              <a:tblGrid>
                <a:gridCol w="4623814">
                  <a:extLst>
                    <a:ext uri="{9D8B030D-6E8A-4147-A177-3AD203B41FA5}">
                      <a16:colId xmlns:a16="http://schemas.microsoft.com/office/drawing/2014/main" val="20000"/>
                    </a:ext>
                  </a:extLst>
                </a:gridCol>
                <a:gridCol w="834645">
                  <a:extLst>
                    <a:ext uri="{9D8B030D-6E8A-4147-A177-3AD203B41FA5}">
                      <a16:colId xmlns:a16="http://schemas.microsoft.com/office/drawing/2014/main" val="20001"/>
                    </a:ext>
                  </a:extLst>
                </a:gridCol>
                <a:gridCol w="835166">
                  <a:extLst>
                    <a:ext uri="{9D8B030D-6E8A-4147-A177-3AD203B41FA5}">
                      <a16:colId xmlns:a16="http://schemas.microsoft.com/office/drawing/2014/main" val="20002"/>
                    </a:ext>
                  </a:extLst>
                </a:gridCol>
                <a:gridCol w="835166">
                  <a:extLst>
                    <a:ext uri="{9D8B030D-6E8A-4147-A177-3AD203B41FA5}">
                      <a16:colId xmlns:a16="http://schemas.microsoft.com/office/drawing/2014/main" val="20003"/>
                    </a:ext>
                  </a:extLst>
                </a:gridCol>
              </a:tblGrid>
              <a:tr h="1410347">
                <a:tc>
                  <a:txBody>
                    <a:bodyPr/>
                    <a:lstStyle/>
                    <a:p>
                      <a:pPr marL="88900" indent="0" defTabSz="216992">
                        <a:defRPr sz="1600" b="0">
                          <a:sym typeface="Calibri"/>
                        </a:defRPr>
                      </a:pPr>
                      <a:r>
                        <a:rPr dirty="0"/>
                        <a:t>► Now, please use Annex 2 to assess this event and answer each of the 5 following questions, taking into account the context of the scenario.</a:t>
                      </a:r>
                    </a:p>
                  </a:txBody>
                  <a:tcPr marL="0" marR="0" marT="0" marB="0" anchor="ctr" horzOverflow="overflow">
                    <a:lnR w="12700">
                      <a:solidFill>
                        <a:srgbClr val="000000"/>
                      </a:solidFill>
                    </a:lnR>
                    <a:solidFill>
                      <a:srgbClr val="021F64"/>
                    </a:solidFill>
                  </a:tcPr>
                </a:tc>
                <a:tc>
                  <a:txBody>
                    <a:bodyPr/>
                    <a:lstStyle/>
                    <a:p>
                      <a:pPr algn="ctr" defTabSz="216992">
                        <a:defRPr sz="1600">
                          <a:solidFill>
                            <a:srgbClr val="002060"/>
                          </a:solidFill>
                          <a:sym typeface="Calibri"/>
                        </a:defRPr>
                      </a:pPr>
                      <a:r>
                        <a:t>Yes</a:t>
                      </a:r>
                      <a:endParaRPr b="0"/>
                    </a:p>
                    <a:p>
                      <a:pPr algn="ctr" defTabSz="216992">
                        <a:defRPr sz="1600" b="0">
                          <a:solidFill>
                            <a:srgbClr val="002060"/>
                          </a:solidFill>
                          <a:sym typeface="Calibri"/>
                        </a:defRPr>
                      </a:pPr>
                      <a:r>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r>
                        <a:t>No</a:t>
                      </a:r>
                      <a:endParaRPr b="0"/>
                    </a:p>
                    <a:p>
                      <a:pPr algn="ctr" defTabSz="216992">
                        <a:defRPr sz="1600" b="0">
                          <a:solidFill>
                            <a:srgbClr val="002060"/>
                          </a:solidFill>
                          <a:sym typeface="Calibri"/>
                        </a:defRPr>
                      </a:pPr>
                      <a:r>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r>
                        <a:t>Don’t know</a:t>
                      </a:r>
                      <a:endParaRPr b="0"/>
                    </a:p>
                    <a:p>
                      <a:pPr algn="ctr" defTabSz="216992">
                        <a:defRPr sz="1600" b="0">
                          <a:solidFill>
                            <a:srgbClr val="002060"/>
                          </a:solidFill>
                          <a:sym typeface="Calibri"/>
                        </a:defRPr>
                      </a:pPr>
                      <a:r>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0"/>
                  </a:ext>
                </a:extLst>
              </a:tr>
              <a:tr h="581190">
                <a:tc>
                  <a:txBody>
                    <a:bodyPr/>
                    <a:lstStyle/>
                    <a:p>
                      <a:pPr marL="88900" indent="0" defTabSz="216992">
                        <a:defRPr sz="1800" b="0">
                          <a:solidFill>
                            <a:srgbClr val="000000"/>
                          </a:solidFill>
                        </a:defRPr>
                      </a:pPr>
                      <a:r>
                        <a:rPr sz="1600" dirty="0">
                          <a:solidFill>
                            <a:srgbClr val="FFFFFF"/>
                          </a:solidFill>
                          <a:latin typeface="Calibri Light"/>
                          <a:ea typeface="Calibri Light"/>
                          <a:cs typeface="Calibri Light"/>
                          <a:sym typeface="Calibri Light"/>
                        </a:rPr>
                        <a:t>1. Is the public health impact of the event serious? </a:t>
                      </a:r>
                    </a:p>
                  </a:txBody>
                  <a:tcPr marL="0" marR="0" marT="0" marB="0" anchor="ctr" horzOverflow="overflow">
                    <a:lnR w="12700">
                      <a:solidFill>
                        <a:srgbClr val="000000"/>
                      </a:solidFill>
                    </a:lnR>
                    <a:solidFill>
                      <a:srgbClr val="021F64"/>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1"/>
                  </a:ext>
                </a:extLst>
              </a:tr>
              <a:tr h="581190">
                <a:tc>
                  <a:txBody>
                    <a:bodyPr/>
                    <a:lstStyle/>
                    <a:p>
                      <a:pPr marL="88900" indent="0" defTabSz="216992">
                        <a:defRPr sz="1800" b="0">
                          <a:solidFill>
                            <a:srgbClr val="000000"/>
                          </a:solidFill>
                        </a:defRPr>
                      </a:pPr>
                      <a:r>
                        <a:rPr sz="1600" dirty="0">
                          <a:solidFill>
                            <a:srgbClr val="FFFFFF"/>
                          </a:solidFill>
                          <a:latin typeface="Calibri Light"/>
                          <a:ea typeface="Calibri Light"/>
                          <a:cs typeface="Calibri Light"/>
                          <a:sym typeface="Calibri Light"/>
                        </a:rPr>
                        <a:t>2. Is the event unusual or unexpected?</a:t>
                      </a:r>
                    </a:p>
                  </a:txBody>
                  <a:tcPr marL="0" marR="0" marT="0" marB="0" anchor="ctr" horzOverflow="overflow">
                    <a:lnR w="12700">
                      <a:solidFill>
                        <a:srgbClr val="000000"/>
                      </a:solidFill>
                    </a:lnR>
                    <a:solidFill>
                      <a:srgbClr val="021F64"/>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2"/>
                  </a:ext>
                </a:extLst>
              </a:tr>
              <a:tr h="581190">
                <a:tc>
                  <a:txBody>
                    <a:bodyPr/>
                    <a:lstStyle/>
                    <a:p>
                      <a:pPr marL="88900" indent="0" defTabSz="216992">
                        <a:defRPr sz="1800" b="0">
                          <a:solidFill>
                            <a:srgbClr val="000000"/>
                          </a:solidFill>
                        </a:defRPr>
                      </a:pPr>
                      <a:r>
                        <a:rPr sz="1600" dirty="0">
                          <a:solidFill>
                            <a:srgbClr val="FFFFFF"/>
                          </a:solidFill>
                          <a:latin typeface="Calibri Light"/>
                          <a:ea typeface="Calibri Light"/>
                          <a:cs typeface="Calibri Light"/>
                          <a:sym typeface="Calibri Light"/>
                        </a:rPr>
                        <a:t>3. Is there a significant risk of international spread?</a:t>
                      </a:r>
                    </a:p>
                  </a:txBody>
                  <a:tcPr marL="0" marR="0" marT="0" marB="0" anchor="ctr" horzOverflow="overflow">
                    <a:lnR w="12700">
                      <a:solidFill>
                        <a:srgbClr val="000000"/>
                      </a:solidFill>
                    </a:lnR>
                    <a:solidFill>
                      <a:srgbClr val="021F64"/>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3"/>
                  </a:ext>
                </a:extLst>
              </a:tr>
              <a:tr h="831153">
                <a:tc>
                  <a:txBody>
                    <a:bodyPr/>
                    <a:lstStyle/>
                    <a:p>
                      <a:pPr marL="88900" indent="0" defTabSz="216992">
                        <a:defRPr sz="1800" b="0">
                          <a:solidFill>
                            <a:srgbClr val="000000"/>
                          </a:solidFill>
                        </a:defRPr>
                      </a:pPr>
                      <a:r>
                        <a:rPr sz="1600" dirty="0">
                          <a:solidFill>
                            <a:srgbClr val="FFFFFF"/>
                          </a:solidFill>
                          <a:latin typeface="Calibri Light"/>
                          <a:ea typeface="Calibri Light"/>
                          <a:cs typeface="Calibri Light"/>
                          <a:sym typeface="Calibri Light"/>
                        </a:rPr>
                        <a:t>4. Is there a significant risk of international travel or trade restrictions?</a:t>
                      </a:r>
                    </a:p>
                  </a:txBody>
                  <a:tcPr marL="0" marR="0" marT="0" marB="0" anchor="ctr" horzOverflow="overflow">
                    <a:lnR w="12700">
                      <a:solidFill>
                        <a:srgbClr val="000000"/>
                      </a:solidFill>
                    </a:lnR>
                    <a:solidFill>
                      <a:srgbClr val="021F64"/>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4"/>
                  </a:ext>
                </a:extLst>
              </a:tr>
              <a:tr h="581190">
                <a:tc>
                  <a:txBody>
                    <a:bodyPr/>
                    <a:lstStyle/>
                    <a:p>
                      <a:pPr marL="88900" indent="0" defTabSz="216992">
                        <a:defRPr sz="1800" b="0">
                          <a:solidFill>
                            <a:srgbClr val="000000"/>
                          </a:solidFill>
                        </a:defRPr>
                      </a:pPr>
                      <a:r>
                        <a:rPr sz="1600" dirty="0">
                          <a:solidFill>
                            <a:srgbClr val="FFFFFF"/>
                          </a:solidFill>
                          <a:latin typeface="Calibri Light"/>
                          <a:ea typeface="Calibri Light"/>
                          <a:cs typeface="Calibri Light"/>
                          <a:sym typeface="Calibri Light"/>
                        </a:rPr>
                        <a:t>5. Does this event need to be notified to WHO under Article 6 of the IHR (2005)?</a:t>
                      </a:r>
                    </a:p>
                  </a:txBody>
                  <a:tcPr marL="0" marR="0" marT="0" marB="0" anchor="ctr" horzOverflow="overflow">
                    <a:lnR w="12700">
                      <a:solidFill>
                        <a:srgbClr val="000000"/>
                      </a:solidFill>
                    </a:lnR>
                    <a:solidFill>
                      <a:srgbClr val="021F64"/>
                    </a:solidFill>
                  </a:tcPr>
                </a:tc>
                <a:tc>
                  <a:txBody>
                    <a:bodyPr/>
                    <a:lstStyle/>
                    <a:p>
                      <a:pPr algn="ctr" defTabSz="216992">
                        <a:defRPr sz="1600" b="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b="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b="0">
                          <a:solidFill>
                            <a:srgbClr val="002060"/>
                          </a:solidFill>
                          <a:sym typeface="Calibri"/>
                        </a:defRPr>
                      </a:pPr>
                      <a:endParaRPr dirty="0"/>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5"/>
                  </a:ext>
                </a:extLst>
              </a:tr>
            </a:tbl>
          </a:graphicData>
        </a:graphic>
      </p:graphicFrame>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83" name="Content Placeholder 1"/>
          <p:cNvGraphicFramePr/>
          <p:nvPr>
            <p:extLst>
              <p:ext uri="{D42A27DB-BD31-4B8C-83A1-F6EECF244321}">
                <p14:modId xmlns:p14="http://schemas.microsoft.com/office/powerpoint/2010/main" val="2427395370"/>
              </p:ext>
            </p:extLst>
          </p:nvPr>
        </p:nvGraphicFramePr>
        <p:xfrm>
          <a:off x="1981200" y="1628798"/>
          <a:ext cx="8147246" cy="3960443"/>
        </p:xfrm>
        <a:graphic>
          <a:graphicData uri="http://schemas.openxmlformats.org/drawingml/2006/table">
            <a:tbl>
              <a:tblPr firstRow="1" firstCol="1" lastRow="1" bandRow="1">
                <a:tableStyleId>{4C3C2611-4C71-4FC5-86AE-919BDF0F9419}</a:tableStyleId>
              </a:tblPr>
              <a:tblGrid>
                <a:gridCol w="5284396">
                  <a:extLst>
                    <a:ext uri="{9D8B030D-6E8A-4147-A177-3AD203B41FA5}">
                      <a16:colId xmlns:a16="http://schemas.microsoft.com/office/drawing/2014/main" val="20000"/>
                    </a:ext>
                  </a:extLst>
                </a:gridCol>
                <a:gridCol w="953888">
                  <a:extLst>
                    <a:ext uri="{9D8B030D-6E8A-4147-A177-3AD203B41FA5}">
                      <a16:colId xmlns:a16="http://schemas.microsoft.com/office/drawing/2014/main" val="20001"/>
                    </a:ext>
                  </a:extLst>
                </a:gridCol>
                <a:gridCol w="954481">
                  <a:extLst>
                    <a:ext uri="{9D8B030D-6E8A-4147-A177-3AD203B41FA5}">
                      <a16:colId xmlns:a16="http://schemas.microsoft.com/office/drawing/2014/main" val="20002"/>
                    </a:ext>
                  </a:extLst>
                </a:gridCol>
                <a:gridCol w="954481">
                  <a:extLst>
                    <a:ext uri="{9D8B030D-6E8A-4147-A177-3AD203B41FA5}">
                      <a16:colId xmlns:a16="http://schemas.microsoft.com/office/drawing/2014/main" val="20003"/>
                    </a:ext>
                  </a:extLst>
                </a:gridCol>
              </a:tblGrid>
              <a:tr h="1223233">
                <a:tc>
                  <a:txBody>
                    <a:bodyPr/>
                    <a:lstStyle/>
                    <a:p>
                      <a:pPr marL="88900" indent="0" defTabSz="216992">
                        <a:defRPr sz="1600" b="0">
                          <a:sym typeface="Calibri"/>
                        </a:defRPr>
                      </a:pPr>
                      <a:r>
                        <a:rPr dirty="0"/>
                        <a:t>► Now, please use Annex 2 to assess this event and answer each of the 5 following questions, taking into account the context of the scenario.</a:t>
                      </a:r>
                    </a:p>
                  </a:txBody>
                  <a:tcPr marL="0" marR="0" marT="0" marB="0" anchor="ctr" horzOverflow="overflow">
                    <a:lnR w="12700">
                      <a:solidFill>
                        <a:srgbClr val="000000"/>
                      </a:solidFill>
                    </a:lnR>
                    <a:solidFill>
                      <a:srgbClr val="548235"/>
                    </a:solidFill>
                  </a:tcPr>
                </a:tc>
                <a:tc>
                  <a:txBody>
                    <a:bodyPr/>
                    <a:lstStyle/>
                    <a:p>
                      <a:pPr algn="ctr" defTabSz="216992">
                        <a:defRPr sz="1600">
                          <a:solidFill>
                            <a:srgbClr val="002060"/>
                          </a:solidFill>
                          <a:sym typeface="Calibri"/>
                        </a:defRPr>
                      </a:pPr>
                      <a:r>
                        <a:t>Yes</a:t>
                      </a:r>
                      <a:endParaRPr b="0"/>
                    </a:p>
                    <a:p>
                      <a:pPr algn="ctr" defTabSz="216992">
                        <a:defRPr sz="1600" b="0">
                          <a:solidFill>
                            <a:srgbClr val="002060"/>
                          </a:solidFill>
                          <a:sym typeface="Calibri"/>
                        </a:defRPr>
                      </a:pPr>
                      <a:r>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r>
                        <a:t>No</a:t>
                      </a:r>
                      <a:endParaRPr b="0"/>
                    </a:p>
                    <a:p>
                      <a:pPr algn="ctr" defTabSz="216992">
                        <a:defRPr sz="1600" b="0">
                          <a:solidFill>
                            <a:srgbClr val="002060"/>
                          </a:solidFill>
                          <a:sym typeface="Calibri"/>
                        </a:defRPr>
                      </a:pPr>
                      <a:r>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r>
                        <a:t>Don’t know</a:t>
                      </a:r>
                      <a:endParaRPr b="0"/>
                    </a:p>
                    <a:p>
                      <a:pPr algn="ctr" defTabSz="216992">
                        <a:defRPr sz="1600" b="0">
                          <a:solidFill>
                            <a:srgbClr val="002060"/>
                          </a:solidFill>
                          <a:sym typeface="Calibri"/>
                        </a:defRPr>
                      </a:pPr>
                      <a:r>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0"/>
                  </a:ext>
                </a:extLst>
              </a:tr>
              <a:tr h="504082">
                <a:tc>
                  <a:txBody>
                    <a:bodyPr/>
                    <a:lstStyle/>
                    <a:p>
                      <a:pPr marL="88900" indent="0" defTabSz="216992">
                        <a:defRPr sz="1800" b="0">
                          <a:solidFill>
                            <a:srgbClr val="000000"/>
                          </a:solidFill>
                        </a:defRPr>
                      </a:pPr>
                      <a:r>
                        <a:rPr sz="1600" dirty="0">
                          <a:solidFill>
                            <a:srgbClr val="FFFFFF"/>
                          </a:solidFill>
                          <a:latin typeface="Calibri Light"/>
                          <a:ea typeface="Calibri Light"/>
                          <a:cs typeface="Calibri Light"/>
                          <a:sym typeface="Calibri Light"/>
                        </a:rPr>
                        <a:t>1. Is the public health impact of the event serious? </a:t>
                      </a:r>
                    </a:p>
                  </a:txBody>
                  <a:tcPr marL="0" marR="0" marT="0" marB="0" anchor="ctr" horzOverflow="overflow">
                    <a:lnR w="12700">
                      <a:solidFill>
                        <a:srgbClr val="000000"/>
                      </a:solidFill>
                    </a:lnR>
                    <a:solidFill>
                      <a:srgbClr val="548235"/>
                    </a:solidFill>
                  </a:tcPr>
                </a:tc>
                <a:tc>
                  <a:txBody>
                    <a:bodyPr/>
                    <a:lstStyle/>
                    <a:p>
                      <a:pPr algn="ctr" defTabSz="216992">
                        <a:defRPr sz="1800"/>
                      </a:pPr>
                      <a:r>
                        <a:rPr sz="1600">
                          <a:solidFill>
                            <a:srgbClr val="002060"/>
                          </a:solidFill>
                          <a:sym typeface="Calibri"/>
                        </a:rPr>
                        <a:t>x</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1"/>
                  </a:ext>
                </a:extLst>
              </a:tr>
              <a:tr h="504082">
                <a:tc>
                  <a:txBody>
                    <a:bodyPr/>
                    <a:lstStyle/>
                    <a:p>
                      <a:pPr marL="88900" indent="0" defTabSz="216992">
                        <a:defRPr sz="1800" b="0">
                          <a:solidFill>
                            <a:srgbClr val="000000"/>
                          </a:solidFill>
                        </a:defRPr>
                      </a:pPr>
                      <a:r>
                        <a:rPr sz="1600" dirty="0">
                          <a:solidFill>
                            <a:srgbClr val="FFFFFF"/>
                          </a:solidFill>
                          <a:latin typeface="Calibri Light"/>
                          <a:ea typeface="Calibri Light"/>
                          <a:cs typeface="Calibri Light"/>
                          <a:sym typeface="Calibri Light"/>
                        </a:rPr>
                        <a:t>2. Is the event unusual or unexpected?</a:t>
                      </a:r>
                    </a:p>
                  </a:txBody>
                  <a:tcPr marL="0" marR="0" marT="0" marB="0" anchor="ctr" horzOverflow="overflow">
                    <a:lnR w="12700">
                      <a:solidFill>
                        <a:srgbClr val="000000"/>
                      </a:solidFill>
                    </a:lnR>
                    <a:solidFill>
                      <a:srgbClr val="548235"/>
                    </a:solidFill>
                  </a:tcPr>
                </a:tc>
                <a:tc>
                  <a:txBody>
                    <a:bodyPr/>
                    <a:lstStyle/>
                    <a:p>
                      <a:pPr algn="ctr" defTabSz="216992">
                        <a:defRPr sz="1800"/>
                      </a:pPr>
                      <a:r>
                        <a:rPr sz="1600">
                          <a:solidFill>
                            <a:srgbClr val="002060"/>
                          </a:solidFill>
                          <a:sym typeface="Calibri"/>
                        </a:rPr>
                        <a:t>x</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2"/>
                  </a:ext>
                </a:extLst>
              </a:tr>
              <a:tr h="504082">
                <a:tc>
                  <a:txBody>
                    <a:bodyPr/>
                    <a:lstStyle/>
                    <a:p>
                      <a:pPr marL="88900" indent="0" defTabSz="216992">
                        <a:defRPr sz="1800" b="0">
                          <a:solidFill>
                            <a:srgbClr val="000000"/>
                          </a:solidFill>
                        </a:defRPr>
                      </a:pPr>
                      <a:r>
                        <a:rPr sz="1600" dirty="0">
                          <a:solidFill>
                            <a:srgbClr val="FFFFFF"/>
                          </a:solidFill>
                          <a:latin typeface="Calibri Light"/>
                          <a:ea typeface="Calibri Light"/>
                          <a:cs typeface="Calibri Light"/>
                          <a:sym typeface="Calibri Light"/>
                        </a:rPr>
                        <a:t>3. Is there a significant risk of international spread?</a:t>
                      </a:r>
                    </a:p>
                  </a:txBody>
                  <a:tcPr marL="0" marR="0" marT="0" marB="0" anchor="ctr" horzOverflow="overflow">
                    <a:lnR w="12700">
                      <a:solidFill>
                        <a:srgbClr val="000000"/>
                      </a:solidFill>
                    </a:lnR>
                    <a:solidFill>
                      <a:srgbClr val="548235"/>
                    </a:solidFill>
                  </a:tcPr>
                </a:tc>
                <a:tc>
                  <a:txBody>
                    <a:bodyPr/>
                    <a:lstStyle/>
                    <a:p>
                      <a:pPr algn="ctr" defTabSz="216992">
                        <a:defRPr sz="1800"/>
                      </a:pPr>
                      <a:r>
                        <a:rPr sz="1600">
                          <a:solidFill>
                            <a:srgbClr val="002060"/>
                          </a:solidFill>
                          <a:sym typeface="Calibri"/>
                        </a:rPr>
                        <a:t>x</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3"/>
                  </a:ext>
                </a:extLst>
              </a:tr>
              <a:tr h="720882">
                <a:tc>
                  <a:txBody>
                    <a:bodyPr/>
                    <a:lstStyle/>
                    <a:p>
                      <a:pPr marL="88900" indent="0" defTabSz="216992">
                        <a:defRPr sz="1800" b="0">
                          <a:solidFill>
                            <a:srgbClr val="000000"/>
                          </a:solidFill>
                        </a:defRPr>
                      </a:pPr>
                      <a:r>
                        <a:rPr sz="1600" dirty="0">
                          <a:solidFill>
                            <a:srgbClr val="FFFFFF"/>
                          </a:solidFill>
                          <a:latin typeface="Calibri Light"/>
                          <a:ea typeface="Calibri Light"/>
                          <a:cs typeface="Calibri Light"/>
                          <a:sym typeface="Calibri Light"/>
                        </a:rPr>
                        <a:t>4. Is there a significant risk of international travel or trade restrictions?</a:t>
                      </a:r>
                    </a:p>
                  </a:txBody>
                  <a:tcPr marL="0" marR="0" marT="0" marB="0" anchor="ctr" horzOverflow="overflow">
                    <a:lnR w="12700">
                      <a:solidFill>
                        <a:srgbClr val="000000"/>
                      </a:solidFill>
                    </a:lnR>
                    <a:solidFill>
                      <a:srgbClr val="548235"/>
                    </a:solidFill>
                  </a:tcPr>
                </a:tc>
                <a:tc>
                  <a:txBody>
                    <a:bodyPr/>
                    <a:lstStyle/>
                    <a:p>
                      <a:pPr algn="ctr" defTabSz="216992">
                        <a:defRPr sz="1800"/>
                      </a:pPr>
                      <a:r>
                        <a:rPr sz="1600">
                          <a:solidFill>
                            <a:srgbClr val="002060"/>
                          </a:solidFill>
                          <a:sym typeface="Calibri"/>
                        </a:rPr>
                        <a:t>x</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4"/>
                  </a:ext>
                </a:extLst>
              </a:tr>
              <a:tr h="504082">
                <a:tc>
                  <a:txBody>
                    <a:bodyPr/>
                    <a:lstStyle/>
                    <a:p>
                      <a:pPr marL="88900" indent="0" defTabSz="216992">
                        <a:defRPr sz="1800" b="0">
                          <a:solidFill>
                            <a:srgbClr val="000000"/>
                          </a:solidFill>
                        </a:defRPr>
                      </a:pPr>
                      <a:r>
                        <a:rPr sz="1600" dirty="0">
                          <a:solidFill>
                            <a:srgbClr val="FFFFFF"/>
                          </a:solidFill>
                          <a:latin typeface="Calibri Light"/>
                          <a:ea typeface="Calibri Light"/>
                          <a:cs typeface="Calibri Light"/>
                          <a:sym typeface="Calibri Light"/>
                        </a:rPr>
                        <a:t>5. Does this event need to be notified to WHO under Article 6 of the IHR (2005)?</a:t>
                      </a:r>
                    </a:p>
                  </a:txBody>
                  <a:tcPr marL="0" marR="0" marT="0" marB="0" anchor="ctr" horzOverflow="overflow">
                    <a:lnR w="12700">
                      <a:solidFill>
                        <a:srgbClr val="000000"/>
                      </a:solidFill>
                    </a:lnR>
                    <a:solidFill>
                      <a:srgbClr val="548235"/>
                    </a:solidFill>
                  </a:tcPr>
                </a:tc>
                <a:tc>
                  <a:txBody>
                    <a:bodyPr/>
                    <a:lstStyle/>
                    <a:p>
                      <a:pPr algn="ctr" defTabSz="216992">
                        <a:defRPr sz="1800" b="0">
                          <a:solidFill>
                            <a:srgbClr val="000000"/>
                          </a:solidFill>
                        </a:defRPr>
                      </a:pPr>
                      <a:r>
                        <a:rPr sz="1600">
                          <a:solidFill>
                            <a:srgbClr val="002060"/>
                          </a:solidFill>
                          <a:sym typeface="Calibri"/>
                        </a:rPr>
                        <a:t>x</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b="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b="0">
                          <a:solidFill>
                            <a:srgbClr val="002060"/>
                          </a:solidFill>
                          <a:sym typeface="Calibri"/>
                        </a:defRPr>
                      </a:pPr>
                      <a:endParaRPr dirty="0"/>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5"/>
                  </a:ext>
                </a:extLst>
              </a:tr>
            </a:tbl>
          </a:graphicData>
        </a:graphic>
      </p:graphicFrame>
      <p:sp>
        <p:nvSpPr>
          <p:cNvPr id="284" name="TextBox 6"/>
          <p:cNvSpPr txBox="1"/>
          <p:nvPr/>
        </p:nvSpPr>
        <p:spPr>
          <a:xfrm>
            <a:off x="290308" y="652894"/>
            <a:ext cx="6058457"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2800">
                <a:solidFill>
                  <a:srgbClr val="C00000"/>
                </a:solidFill>
                <a:latin typeface="Source Sans Pro Bold"/>
                <a:ea typeface="Source Sans Pro Bold"/>
                <a:cs typeface="Source Sans Pro Bold"/>
                <a:sym typeface="Source Sans Pro Bold"/>
              </a:defRPr>
            </a:lvl1pPr>
          </a:lstStyle>
          <a:p>
            <a:r>
              <a:t>Expert panel feedback</a:t>
            </a:r>
          </a:p>
        </p:txBody>
      </p:sp>
      <p:sp>
        <p:nvSpPr>
          <p:cNvPr id="4" name="Title 1">
            <a:extLst>
              <a:ext uri="{FF2B5EF4-FFF2-40B4-BE49-F238E27FC236}">
                <a16:creationId xmlns:a16="http://schemas.microsoft.com/office/drawing/2014/main" id="{AD9D0E1E-3C59-4FA0-C602-AE71F16F1D9C}"/>
              </a:ext>
            </a:extLst>
          </p:cNvPr>
          <p:cNvSpPr txBox="1">
            <a:spLocks noGrp="1"/>
          </p:cNvSpPr>
          <p:nvPr>
            <p:ph type="title"/>
          </p:nvPr>
        </p:nvSpPr>
        <p:spPr>
          <a:xfrm>
            <a:off x="263351" y="41475"/>
            <a:ext cx="4766299" cy="633150"/>
          </a:xfrm>
          <a:prstGeom prst="rect">
            <a:avLst/>
          </a:prstGeom>
        </p:spPr>
        <p:txBody>
          <a:bodyPr anchor="t"/>
          <a:lstStyle>
            <a:lvl1pPr>
              <a:defRPr sz="3200"/>
            </a:lvl1pPr>
          </a:lstStyle>
          <a:p>
            <a:r>
              <a:rPr b="1" dirty="0"/>
              <a:t>Scenario 1</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 name="Rectangle 3"/>
          <p:cNvSpPr txBox="1"/>
          <p:nvPr/>
        </p:nvSpPr>
        <p:spPr>
          <a:xfrm>
            <a:off x="1739416" y="777085"/>
            <a:ext cx="8713168" cy="5806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just">
              <a:defRPr sz="2000">
                <a:latin typeface="+mj-lt"/>
                <a:ea typeface="+mj-ea"/>
                <a:cs typeface="+mj-cs"/>
                <a:sym typeface="Source Sans Pro Regular"/>
              </a:defRPr>
            </a:pPr>
            <a:r>
              <a:t>During the last six months, 1800 cases of chikungunya virus infection have been reported from a sentinel network in your island country, including 224 cases during the previous week. Chikungunya is generally a self-limiting febrile viral disease that is transmitted to humans by infected mosquitoes, and deaths are only rarely encountered. It has been endemic in the country for 12 years. </a:t>
            </a:r>
          </a:p>
          <a:p>
            <a:pPr algn="just">
              <a:defRPr sz="2000">
                <a:latin typeface="+mj-lt"/>
                <a:ea typeface="+mj-ea"/>
                <a:cs typeface="+mj-cs"/>
                <a:sym typeface="Source Sans Pro Regular"/>
              </a:defRPr>
            </a:pPr>
            <a:r>
              <a:t> </a:t>
            </a:r>
          </a:p>
          <a:p>
            <a:pPr algn="just">
              <a:defRPr sz="2000">
                <a:latin typeface="+mj-lt"/>
                <a:ea typeface="+mj-ea"/>
                <a:cs typeface="+mj-cs"/>
                <a:sym typeface="Source Sans Pro Regular"/>
              </a:defRPr>
            </a:pPr>
            <a:r>
              <a:t>While there had been a consistent decrease of chikungunya in the last three years, weather conditions facilitated the proliferation of the disease vectors and led to a moderate rise in the reported incidence. Neighbouring island countries are also experiencing a similar trend in the reported incidence. </a:t>
            </a:r>
          </a:p>
          <a:p>
            <a:pPr algn="just">
              <a:defRPr sz="2000">
                <a:latin typeface="+mj-lt"/>
                <a:ea typeface="+mj-ea"/>
                <a:cs typeface="+mj-cs"/>
                <a:sym typeface="Source Sans Pro Regular"/>
              </a:defRPr>
            </a:pPr>
            <a:r>
              <a:t> </a:t>
            </a:r>
          </a:p>
          <a:p>
            <a:pPr algn="just">
              <a:defRPr sz="2000">
                <a:latin typeface="+mj-lt"/>
                <a:ea typeface="+mj-ea"/>
                <a:cs typeface="+mj-cs"/>
                <a:sym typeface="Source Sans Pro Regular"/>
              </a:defRPr>
            </a:pPr>
            <a:r>
              <a:t>Recent investigations showed that larval indices remained at high level in all areas monitored. The MoH is therefore sending a team to assess the existing vector control measures underway. Additional control activities are being put in place, including a public health education campaign to sensitize the population about protective measures, and the reinforcement of epidemiological and vector surveillance. The small country (population 1,360,000) is very dependent on international tourism.</a:t>
            </a:r>
          </a:p>
        </p:txBody>
      </p:sp>
      <p:sp>
        <p:nvSpPr>
          <p:cNvPr id="4" name="Title 1">
            <a:extLst>
              <a:ext uri="{FF2B5EF4-FFF2-40B4-BE49-F238E27FC236}">
                <a16:creationId xmlns:a16="http://schemas.microsoft.com/office/drawing/2014/main" id="{35F5DE1E-F717-399D-5B76-25C05327EBBC}"/>
              </a:ext>
            </a:extLst>
          </p:cNvPr>
          <p:cNvSpPr txBox="1">
            <a:spLocks noGrp="1"/>
          </p:cNvSpPr>
          <p:nvPr>
            <p:ph type="title"/>
          </p:nvPr>
        </p:nvSpPr>
        <p:spPr>
          <a:xfrm>
            <a:off x="263351" y="41475"/>
            <a:ext cx="4766299" cy="633150"/>
          </a:xfrm>
          <a:prstGeom prst="rect">
            <a:avLst/>
          </a:prstGeom>
        </p:spPr>
        <p:txBody>
          <a:bodyPr anchor="t"/>
          <a:lstStyle>
            <a:lvl1pPr>
              <a:defRPr sz="3200"/>
            </a:lvl1pPr>
          </a:lstStyle>
          <a:p>
            <a:r>
              <a:rPr b="1" dirty="0"/>
              <a:t>Scenario </a:t>
            </a:r>
            <a:r>
              <a:rPr lang="hu-HU" b="1" dirty="0"/>
              <a:t>2</a:t>
            </a:r>
            <a:endParaRPr b="1" dirty="0"/>
          </a:p>
        </p:txBody>
      </p:sp>
    </p:spTree>
  </p:cSld>
  <p:clrMapOvr>
    <a:masterClrMapping/>
  </p:clrMapOvr>
  <p:transition spd="med"/>
</p:sld>
</file>

<file path=ppt/theme/theme1.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Theme">
      <a:majorFont>
        <a:latin typeface="Source Sans Pro Regular"/>
        <a:ea typeface="Source Sans Pro Regular"/>
        <a:cs typeface="Source Sans Pro Regular"/>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Theme">
      <a:majorFont>
        <a:latin typeface="Source Sans Pro Regular"/>
        <a:ea typeface="Source Sans Pro Regular"/>
        <a:cs typeface="Source Sans Pro Regular"/>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eate a new document." ma:contentTypeScope="" ma:versionID="9ac26170f589b5d8b8b5a62825d76a84">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c48eb46232bbfdf9c03e80ab561c633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77EE0CA-F5A0-4071-B8BD-A2EA9968C9F1}">
  <ds:schemaRefs>
    <ds:schemaRef ds:uri="http://schemas.microsoft.com/office/2006/metadata/properties"/>
    <ds:schemaRef ds:uri="http://schemas.microsoft.com/office/infopath/2007/PartnerControls"/>
    <ds:schemaRef ds:uri="9ca0fa8f-1020-4790-a298-914e539c43a5"/>
    <ds:schemaRef ds:uri="1545eeb8-3090-4573-a4ea-6910cac27a03"/>
    <ds:schemaRef ds:uri="450f158c-397a-4a9d-b005-a44c92e0fccb"/>
    <ds:schemaRef ds:uri="e2a64997-203d-4655-a595-383c2eb1e865"/>
  </ds:schemaRefs>
</ds:datastoreItem>
</file>

<file path=customXml/itemProps2.xml><?xml version="1.0" encoding="utf-8"?>
<ds:datastoreItem xmlns:ds="http://schemas.openxmlformats.org/officeDocument/2006/customXml" ds:itemID="{D17B65CD-7C33-4D39-8D68-2FD3550CD1BD}">
  <ds:schemaRefs>
    <ds:schemaRef ds:uri="http://schemas.microsoft.com/sharepoint/v3/contenttype/forms"/>
  </ds:schemaRefs>
</ds:datastoreItem>
</file>

<file path=customXml/itemProps3.xml><?xml version="1.0" encoding="utf-8"?>
<ds:datastoreItem xmlns:ds="http://schemas.openxmlformats.org/officeDocument/2006/customXml" ds:itemID="{716461E4-7EFD-49ED-9ECB-60BC695148B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17</TotalTime>
  <Words>2153</Words>
  <Application>Microsoft Office PowerPoint</Application>
  <PresentationFormat>Widescreen</PresentationFormat>
  <Paragraphs>202</Paragraphs>
  <Slides>22</Slides>
  <Notes>3</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Case-scenarios on the use of Annex 2 of the IHR</vt:lpstr>
      <vt:lpstr>Note to facilitators</vt:lpstr>
      <vt:lpstr>Introduction</vt:lpstr>
      <vt:lpstr>Learning objectives</vt:lpstr>
      <vt:lpstr>Instructions</vt:lpstr>
      <vt:lpstr>Scenario 1</vt:lpstr>
      <vt:lpstr>PowerPoint Presentation</vt:lpstr>
      <vt:lpstr>Scenario 1</vt:lpstr>
      <vt:lpstr>Scenario 2</vt:lpstr>
      <vt:lpstr>PowerPoint Presentation</vt:lpstr>
      <vt:lpstr>Scenario 2</vt:lpstr>
      <vt:lpstr>Scenario 3</vt:lpstr>
      <vt:lpstr>PowerPoint Presentation</vt:lpstr>
      <vt:lpstr>Scenario 3</vt:lpstr>
      <vt:lpstr>Scenario 4</vt:lpstr>
      <vt:lpstr>PowerPoint Presentation</vt:lpstr>
      <vt:lpstr>Scenario 4</vt:lpstr>
      <vt:lpstr>Scenario 5</vt:lpstr>
      <vt:lpstr>PowerPoint Presentation</vt:lpstr>
      <vt:lpstr>Scenario 5</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Casescenarios on the use of Annex 2 of the IHR</dc:title>
  <dc:creator>Szilvia Horváth</dc:creator>
  <cp:lastModifiedBy>Szilvia Horváth</cp:lastModifiedBy>
  <cp:revision>37</cp:revision>
  <dcterms:modified xsi:type="dcterms:W3CDTF">2023-04-06T13:35:43Z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138500</vt:r8>
  </property>
  <property fmtid="{D5CDD505-2E9C-101B-9397-08002B2CF9AE}" pid="5" name="xd_Signature">
    <vt:bool>false</vt:bool>
  </property>
  <property fmtid="{D5CDD505-2E9C-101B-9397-08002B2CF9AE}" pid="6" name="xd_ProgID">
    <vt:lpwstr/>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ies>
</file>