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35"/>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más Kovács" initials="T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65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913BAA-BDBC-6F42-4F90-527EA3C31D9C}" v="8" dt="2023-04-06T13:35:15.305"/>
    <p1510:client id="{85A2ED2A-BDCE-43D8-B9E5-A1248D6A1FC0}" v="62" dt="2023-01-24T12:20:40.572"/>
    <p1510:client id="{AD6163EB-C1C7-E467-4DFD-F46DDDAFB773}" v="17" dt="2023-01-24T12:48:57.863"/>
    <p1510:client id="{D0038A59-53F6-45BC-162B-D738D6EFFC28}" v="8" dt="2023-04-06T13:33:41.830"/>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778"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2B913BAA-BDBC-6F42-4F90-527EA3C31D9C}"/>
    <pc:docChg chg="modSld">
      <pc:chgData name="GOMEZ, Paula" userId="S::gomezp@who.int::c93cf399-3ed7-4230-9282-8831e3fe5ae7" providerId="AD" clId="Web-{2B913BAA-BDBC-6F42-4F90-527EA3C31D9C}" dt="2023-04-06T13:35:13.399" v="2" actId="20577"/>
      <pc:docMkLst>
        <pc:docMk/>
      </pc:docMkLst>
      <pc:sldChg chg="modSp">
        <pc:chgData name="GOMEZ, Paula" userId="S::gomezp@who.int::c93cf399-3ed7-4230-9282-8831e3fe5ae7" providerId="AD" clId="Web-{2B913BAA-BDBC-6F42-4F90-527EA3C31D9C}" dt="2023-04-06T13:35:13.399" v="2" actId="20577"/>
        <pc:sldMkLst>
          <pc:docMk/>
          <pc:sldMk cId="0" sldId="256"/>
        </pc:sldMkLst>
        <pc:spChg chg="mod">
          <ac:chgData name="GOMEZ, Paula" userId="S::gomezp@who.int::c93cf399-3ed7-4230-9282-8831e3fe5ae7" providerId="AD" clId="Web-{2B913BAA-BDBC-6F42-4F90-527EA3C31D9C}" dt="2023-04-06T13:35:13.399" v="2" actId="20577"/>
          <ac:spMkLst>
            <pc:docMk/>
            <pc:sldMk cId="0" sldId="256"/>
            <ac:spMk id="247" creationId="{00000000-0000-0000-0000-000000000000}"/>
          </ac:spMkLst>
        </pc:spChg>
      </pc:sldChg>
    </pc:docChg>
  </pc:docChgLst>
  <pc:docChgLst>
    <pc:chgData name="GOMEZ, Paula" userId="S::gomezp@who.int::c93cf399-3ed7-4230-9282-8831e3fe5ae7" providerId="AD" clId="Web-{85A2ED2A-BDCE-43D8-B9E5-A1248D6A1FC0}"/>
    <pc:docChg chg="modSld">
      <pc:chgData name="GOMEZ, Paula" userId="S::gomezp@who.int::c93cf399-3ed7-4230-9282-8831e3fe5ae7" providerId="AD" clId="Web-{85A2ED2A-BDCE-43D8-B9E5-A1248D6A1FC0}" dt="2023-01-24T12:20:40.572" v="58" actId="20577"/>
      <pc:docMkLst>
        <pc:docMk/>
      </pc:docMkLst>
      <pc:sldChg chg="modSp">
        <pc:chgData name="GOMEZ, Paula" userId="S::gomezp@who.int::c93cf399-3ed7-4230-9282-8831e3fe5ae7" providerId="AD" clId="Web-{85A2ED2A-BDCE-43D8-B9E5-A1248D6A1FC0}" dt="2023-01-24T12:12:28.295" v="1" actId="20577"/>
        <pc:sldMkLst>
          <pc:docMk/>
          <pc:sldMk cId="0" sldId="257"/>
        </pc:sldMkLst>
        <pc:spChg chg="mod">
          <ac:chgData name="GOMEZ, Paula" userId="S::gomezp@who.int::c93cf399-3ed7-4230-9282-8831e3fe5ae7" providerId="AD" clId="Web-{85A2ED2A-BDCE-43D8-B9E5-A1248D6A1FC0}" dt="2023-01-24T12:12:28.295" v="1" actId="20577"/>
          <ac:spMkLst>
            <pc:docMk/>
            <pc:sldMk cId="0" sldId="257"/>
            <ac:spMk id="249" creationId="{00000000-0000-0000-0000-000000000000}"/>
          </ac:spMkLst>
        </pc:spChg>
      </pc:sldChg>
      <pc:sldChg chg="modSp">
        <pc:chgData name="GOMEZ, Paula" userId="S::gomezp@who.int::c93cf399-3ed7-4230-9282-8831e3fe5ae7" providerId="AD" clId="Web-{85A2ED2A-BDCE-43D8-B9E5-A1248D6A1FC0}" dt="2023-01-24T12:12:54.264" v="10" actId="20577"/>
        <pc:sldMkLst>
          <pc:docMk/>
          <pc:sldMk cId="0" sldId="258"/>
        </pc:sldMkLst>
        <pc:spChg chg="mod">
          <ac:chgData name="GOMEZ, Paula" userId="S::gomezp@who.int::c93cf399-3ed7-4230-9282-8831e3fe5ae7" providerId="AD" clId="Web-{85A2ED2A-BDCE-43D8-B9E5-A1248D6A1FC0}" dt="2023-01-24T12:12:54.264" v="10" actId="20577"/>
          <ac:spMkLst>
            <pc:docMk/>
            <pc:sldMk cId="0" sldId="258"/>
            <ac:spMk id="255" creationId="{00000000-0000-0000-0000-000000000000}"/>
          </ac:spMkLst>
        </pc:spChg>
      </pc:sldChg>
      <pc:sldChg chg="modSp">
        <pc:chgData name="GOMEZ, Paula" userId="S::gomezp@who.int::c93cf399-3ed7-4230-9282-8831e3fe5ae7" providerId="AD" clId="Web-{85A2ED2A-BDCE-43D8-B9E5-A1248D6A1FC0}" dt="2023-01-24T12:13:08.249" v="11" actId="20577"/>
        <pc:sldMkLst>
          <pc:docMk/>
          <pc:sldMk cId="0" sldId="259"/>
        </pc:sldMkLst>
        <pc:spChg chg="mod">
          <ac:chgData name="GOMEZ, Paula" userId="S::gomezp@who.int::c93cf399-3ed7-4230-9282-8831e3fe5ae7" providerId="AD" clId="Web-{85A2ED2A-BDCE-43D8-B9E5-A1248D6A1FC0}" dt="2023-01-24T12:13:08.249" v="11" actId="20577"/>
          <ac:spMkLst>
            <pc:docMk/>
            <pc:sldMk cId="0" sldId="259"/>
            <ac:spMk id="260" creationId="{00000000-0000-0000-0000-000000000000}"/>
          </ac:spMkLst>
        </pc:spChg>
      </pc:sldChg>
      <pc:sldChg chg="modSp">
        <pc:chgData name="GOMEZ, Paula" userId="S::gomezp@who.int::c93cf399-3ed7-4230-9282-8831e3fe5ae7" providerId="AD" clId="Web-{85A2ED2A-BDCE-43D8-B9E5-A1248D6A1FC0}" dt="2023-01-24T12:13:21.327" v="12" actId="1076"/>
        <pc:sldMkLst>
          <pc:docMk/>
          <pc:sldMk cId="0" sldId="261"/>
        </pc:sldMkLst>
        <pc:spChg chg="mod">
          <ac:chgData name="GOMEZ, Paula" userId="S::gomezp@who.int::c93cf399-3ed7-4230-9282-8831e3fe5ae7" providerId="AD" clId="Web-{85A2ED2A-BDCE-43D8-B9E5-A1248D6A1FC0}" dt="2023-01-24T12:13:21.327" v="12" actId="1076"/>
          <ac:spMkLst>
            <pc:docMk/>
            <pc:sldMk cId="0" sldId="261"/>
            <ac:spMk id="272" creationId="{00000000-0000-0000-0000-000000000000}"/>
          </ac:spMkLst>
        </pc:spChg>
      </pc:sldChg>
      <pc:sldChg chg="modSp">
        <pc:chgData name="GOMEZ, Paula" userId="S::gomezp@who.int::c93cf399-3ed7-4230-9282-8831e3fe5ae7" providerId="AD" clId="Web-{85A2ED2A-BDCE-43D8-B9E5-A1248D6A1FC0}" dt="2023-01-24T12:18:02.506" v="42" actId="20577"/>
        <pc:sldMkLst>
          <pc:docMk/>
          <pc:sldMk cId="0" sldId="262"/>
        </pc:sldMkLst>
        <pc:spChg chg="mod">
          <ac:chgData name="GOMEZ, Paula" userId="S::gomezp@who.int::c93cf399-3ed7-4230-9282-8831e3fe5ae7" providerId="AD" clId="Web-{85A2ED2A-BDCE-43D8-B9E5-A1248D6A1FC0}" dt="2023-01-24T12:17:26.145" v="35" actId="20577"/>
          <ac:spMkLst>
            <pc:docMk/>
            <pc:sldMk cId="0" sldId="262"/>
            <ac:spMk id="4" creationId="{43EDA29D-9186-A20D-5993-025EA9AF8FC3}"/>
          </ac:spMkLst>
        </pc:spChg>
        <pc:spChg chg="mod">
          <ac:chgData name="GOMEZ, Paula" userId="S::gomezp@who.int::c93cf399-3ed7-4230-9282-8831e3fe5ae7" providerId="AD" clId="Web-{85A2ED2A-BDCE-43D8-B9E5-A1248D6A1FC0}" dt="2023-01-24T12:18:02.506" v="42" actId="20577"/>
          <ac:spMkLst>
            <pc:docMk/>
            <pc:sldMk cId="0" sldId="262"/>
            <ac:spMk id="5" creationId="{FA56701C-53B8-4AF7-67D2-22CF95316034}"/>
          </ac:spMkLst>
        </pc:spChg>
      </pc:sldChg>
      <pc:sldChg chg="modSp">
        <pc:chgData name="GOMEZ, Paula" userId="S::gomezp@who.int::c93cf399-3ed7-4230-9282-8831e3fe5ae7" providerId="AD" clId="Web-{85A2ED2A-BDCE-43D8-B9E5-A1248D6A1FC0}" dt="2023-01-24T12:16:24.238" v="27" actId="1076"/>
        <pc:sldMkLst>
          <pc:docMk/>
          <pc:sldMk cId="0" sldId="263"/>
        </pc:sldMkLst>
        <pc:spChg chg="mod">
          <ac:chgData name="GOMEZ, Paula" userId="S::gomezp@who.int::c93cf399-3ed7-4230-9282-8831e3fe5ae7" providerId="AD" clId="Web-{85A2ED2A-BDCE-43D8-B9E5-A1248D6A1FC0}" dt="2023-01-24T12:16:24.238" v="27" actId="1076"/>
          <ac:spMkLst>
            <pc:docMk/>
            <pc:sldMk cId="0" sldId="263"/>
            <ac:spMk id="279" creationId="{00000000-0000-0000-0000-000000000000}"/>
          </ac:spMkLst>
        </pc:spChg>
      </pc:sldChg>
      <pc:sldChg chg="modSp">
        <pc:chgData name="GOMEZ, Paula" userId="S::gomezp@who.int::c93cf399-3ed7-4230-9282-8831e3fe5ae7" providerId="AD" clId="Web-{85A2ED2A-BDCE-43D8-B9E5-A1248D6A1FC0}" dt="2023-01-24T12:18:16.490" v="43" actId="20577"/>
        <pc:sldMkLst>
          <pc:docMk/>
          <pc:sldMk cId="0" sldId="264"/>
        </pc:sldMkLst>
        <pc:spChg chg="mod">
          <ac:chgData name="GOMEZ, Paula" userId="S::gomezp@who.int::c93cf399-3ed7-4230-9282-8831e3fe5ae7" providerId="AD" clId="Web-{85A2ED2A-BDCE-43D8-B9E5-A1248D6A1FC0}" dt="2023-01-24T12:17:49.630" v="41" actId="20577"/>
          <ac:spMkLst>
            <pc:docMk/>
            <pc:sldMk cId="0" sldId="264"/>
            <ac:spMk id="281" creationId="{00000000-0000-0000-0000-000000000000}"/>
          </ac:spMkLst>
        </pc:spChg>
        <pc:spChg chg="mod">
          <ac:chgData name="GOMEZ, Paula" userId="S::gomezp@who.int::c93cf399-3ed7-4230-9282-8831e3fe5ae7" providerId="AD" clId="Web-{85A2ED2A-BDCE-43D8-B9E5-A1248D6A1FC0}" dt="2023-01-24T12:18:16.490" v="43" actId="20577"/>
          <ac:spMkLst>
            <pc:docMk/>
            <pc:sldMk cId="0" sldId="264"/>
            <ac:spMk id="282" creationId="{00000000-0000-0000-0000-000000000000}"/>
          </ac:spMkLst>
        </pc:spChg>
      </pc:sldChg>
      <pc:sldChg chg="modSp">
        <pc:chgData name="GOMEZ, Paula" userId="S::gomezp@who.int::c93cf399-3ed7-4230-9282-8831e3fe5ae7" providerId="AD" clId="Web-{85A2ED2A-BDCE-43D8-B9E5-A1248D6A1FC0}" dt="2023-01-24T12:18:48.538" v="44" actId="20577"/>
        <pc:sldMkLst>
          <pc:docMk/>
          <pc:sldMk cId="0" sldId="268"/>
        </pc:sldMkLst>
        <pc:spChg chg="mod">
          <ac:chgData name="GOMEZ, Paula" userId="S::gomezp@who.int::c93cf399-3ed7-4230-9282-8831e3fe5ae7" providerId="AD" clId="Web-{85A2ED2A-BDCE-43D8-B9E5-A1248D6A1FC0}" dt="2023-01-24T12:18:48.538" v="44" actId="20577"/>
          <ac:spMkLst>
            <pc:docMk/>
            <pc:sldMk cId="0" sldId="268"/>
            <ac:spMk id="302" creationId="{00000000-0000-0000-0000-000000000000}"/>
          </ac:spMkLst>
        </pc:spChg>
      </pc:sldChg>
      <pc:sldChg chg="modSp">
        <pc:chgData name="GOMEZ, Paula" userId="S::gomezp@who.int::c93cf399-3ed7-4230-9282-8831e3fe5ae7" providerId="AD" clId="Web-{85A2ED2A-BDCE-43D8-B9E5-A1248D6A1FC0}" dt="2023-01-24T12:19:03.351" v="45" actId="14100"/>
        <pc:sldMkLst>
          <pc:docMk/>
          <pc:sldMk cId="0" sldId="269"/>
        </pc:sldMkLst>
        <pc:spChg chg="mod">
          <ac:chgData name="GOMEZ, Paula" userId="S::gomezp@who.int::c93cf399-3ed7-4230-9282-8831e3fe5ae7" providerId="AD" clId="Web-{85A2ED2A-BDCE-43D8-B9E5-A1248D6A1FC0}" dt="2023-01-24T12:19:03.351" v="45" actId="14100"/>
          <ac:spMkLst>
            <pc:docMk/>
            <pc:sldMk cId="0" sldId="269"/>
            <ac:spMk id="307" creationId="{00000000-0000-0000-0000-000000000000}"/>
          </ac:spMkLst>
        </pc:spChg>
      </pc:sldChg>
      <pc:sldChg chg="modSp">
        <pc:chgData name="GOMEZ, Paula" userId="S::gomezp@who.int::c93cf399-3ed7-4230-9282-8831e3fe5ae7" providerId="AD" clId="Web-{85A2ED2A-BDCE-43D8-B9E5-A1248D6A1FC0}" dt="2023-01-24T12:19:18.742" v="47" actId="14100"/>
        <pc:sldMkLst>
          <pc:docMk/>
          <pc:sldMk cId="0" sldId="271"/>
        </pc:sldMkLst>
        <pc:spChg chg="mod">
          <ac:chgData name="GOMEZ, Paula" userId="S::gomezp@who.int::c93cf399-3ed7-4230-9282-8831e3fe5ae7" providerId="AD" clId="Web-{85A2ED2A-BDCE-43D8-B9E5-A1248D6A1FC0}" dt="2023-01-24T12:19:18.742" v="47" actId="14100"/>
          <ac:spMkLst>
            <pc:docMk/>
            <pc:sldMk cId="0" sldId="271"/>
            <ac:spMk id="366" creationId="{00000000-0000-0000-0000-000000000000}"/>
          </ac:spMkLst>
        </pc:spChg>
      </pc:sldChg>
      <pc:sldChg chg="modSp">
        <pc:chgData name="GOMEZ, Paula" userId="S::gomezp@who.int::c93cf399-3ed7-4230-9282-8831e3fe5ae7" providerId="AD" clId="Web-{85A2ED2A-BDCE-43D8-B9E5-A1248D6A1FC0}" dt="2023-01-24T12:19:40.992" v="48" actId="1076"/>
        <pc:sldMkLst>
          <pc:docMk/>
          <pc:sldMk cId="0" sldId="275"/>
        </pc:sldMkLst>
        <pc:spChg chg="mod">
          <ac:chgData name="GOMEZ, Paula" userId="S::gomezp@who.int::c93cf399-3ed7-4230-9282-8831e3fe5ae7" providerId="AD" clId="Web-{85A2ED2A-BDCE-43D8-B9E5-A1248D6A1FC0}" dt="2023-01-24T12:19:40.992" v="48" actId="1076"/>
          <ac:spMkLst>
            <pc:docMk/>
            <pc:sldMk cId="0" sldId="275"/>
            <ac:spMk id="381" creationId="{00000000-0000-0000-0000-000000000000}"/>
          </ac:spMkLst>
        </pc:spChg>
      </pc:sldChg>
      <pc:sldChg chg="modSp">
        <pc:chgData name="GOMEZ, Paula" userId="S::gomezp@who.int::c93cf399-3ed7-4230-9282-8831e3fe5ae7" providerId="AD" clId="Web-{85A2ED2A-BDCE-43D8-B9E5-A1248D6A1FC0}" dt="2023-01-24T12:19:49.883" v="49" actId="20577"/>
        <pc:sldMkLst>
          <pc:docMk/>
          <pc:sldMk cId="0" sldId="276"/>
        </pc:sldMkLst>
        <pc:spChg chg="mod">
          <ac:chgData name="GOMEZ, Paula" userId="S::gomezp@who.int::c93cf399-3ed7-4230-9282-8831e3fe5ae7" providerId="AD" clId="Web-{85A2ED2A-BDCE-43D8-B9E5-A1248D6A1FC0}" dt="2023-01-24T12:19:49.883" v="49" actId="20577"/>
          <ac:spMkLst>
            <pc:docMk/>
            <pc:sldMk cId="0" sldId="276"/>
            <ac:spMk id="384" creationId="{00000000-0000-0000-0000-000000000000}"/>
          </ac:spMkLst>
        </pc:spChg>
      </pc:sldChg>
      <pc:sldChg chg="modSp">
        <pc:chgData name="GOMEZ, Paula" userId="S::gomezp@who.int::c93cf399-3ed7-4230-9282-8831e3fe5ae7" providerId="AD" clId="Web-{85A2ED2A-BDCE-43D8-B9E5-A1248D6A1FC0}" dt="2023-01-24T12:20:04.399" v="50" actId="1076"/>
        <pc:sldMkLst>
          <pc:docMk/>
          <pc:sldMk cId="0" sldId="278"/>
        </pc:sldMkLst>
        <pc:spChg chg="mod">
          <ac:chgData name="GOMEZ, Paula" userId="S::gomezp@who.int::c93cf399-3ed7-4230-9282-8831e3fe5ae7" providerId="AD" clId="Web-{85A2ED2A-BDCE-43D8-B9E5-A1248D6A1FC0}" dt="2023-01-24T12:20:04.399" v="50" actId="1076"/>
          <ac:spMkLst>
            <pc:docMk/>
            <pc:sldMk cId="0" sldId="278"/>
            <ac:spMk id="390" creationId="{00000000-0000-0000-0000-000000000000}"/>
          </ac:spMkLst>
        </pc:spChg>
      </pc:sldChg>
      <pc:sldChg chg="modSp">
        <pc:chgData name="GOMEZ, Paula" userId="S::gomezp@who.int::c93cf399-3ed7-4230-9282-8831e3fe5ae7" providerId="AD" clId="Web-{85A2ED2A-BDCE-43D8-B9E5-A1248D6A1FC0}" dt="2023-01-24T12:20:40.572" v="58" actId="20577"/>
        <pc:sldMkLst>
          <pc:docMk/>
          <pc:sldMk cId="0" sldId="283"/>
        </pc:sldMkLst>
        <pc:spChg chg="mod">
          <ac:chgData name="GOMEZ, Paula" userId="S::gomezp@who.int::c93cf399-3ed7-4230-9282-8831e3fe5ae7" providerId="AD" clId="Web-{85A2ED2A-BDCE-43D8-B9E5-A1248D6A1FC0}" dt="2023-01-24T12:20:40.572" v="58" actId="20577"/>
          <ac:spMkLst>
            <pc:docMk/>
            <pc:sldMk cId="0" sldId="283"/>
            <ac:spMk id="409" creationId="{00000000-0000-0000-0000-000000000000}"/>
          </ac:spMkLst>
        </pc:spChg>
      </pc:sldChg>
    </pc:docChg>
  </pc:docChgLst>
  <pc:docChgLst>
    <pc:chgData name="GOMEZ, Paula" userId="S::gomezp@who.int::c93cf399-3ed7-4230-9282-8831e3fe5ae7" providerId="AD" clId="Web-{AD6163EB-C1C7-E467-4DFD-F46DDDAFB773}"/>
    <pc:docChg chg="modSld">
      <pc:chgData name="GOMEZ, Paula" userId="S::gomezp@who.int::c93cf399-3ed7-4230-9282-8831e3fe5ae7" providerId="AD" clId="Web-{AD6163EB-C1C7-E467-4DFD-F46DDDAFB773}" dt="2023-01-24T12:48:57.863" v="10" actId="1076"/>
      <pc:docMkLst>
        <pc:docMk/>
      </pc:docMkLst>
      <pc:sldChg chg="addSp modSp">
        <pc:chgData name="GOMEZ, Paula" userId="S::gomezp@who.int::c93cf399-3ed7-4230-9282-8831e3fe5ae7" providerId="AD" clId="Web-{AD6163EB-C1C7-E467-4DFD-F46DDDAFB773}" dt="2023-01-24T12:48:57.863" v="10" actId="1076"/>
        <pc:sldMkLst>
          <pc:docMk/>
          <pc:sldMk cId="0" sldId="256"/>
        </pc:sldMkLst>
        <pc:spChg chg="mod">
          <ac:chgData name="GOMEZ, Paula" userId="S::gomezp@who.int::c93cf399-3ed7-4230-9282-8831e3fe5ae7" providerId="AD" clId="Web-{AD6163EB-C1C7-E467-4DFD-F46DDDAFB773}" dt="2023-01-24T12:48:53.207" v="9" actId="1076"/>
          <ac:spMkLst>
            <pc:docMk/>
            <pc:sldMk cId="0" sldId="256"/>
            <ac:spMk id="2" creationId="{A230A3EE-A076-33D9-6881-6A976CD25DF1}"/>
          </ac:spMkLst>
        </pc:spChg>
        <pc:spChg chg="add mod">
          <ac:chgData name="GOMEZ, Paula" userId="S::gomezp@who.int::c93cf399-3ed7-4230-9282-8831e3fe5ae7" providerId="AD" clId="Web-{AD6163EB-C1C7-E467-4DFD-F46DDDAFB773}" dt="2023-01-24T12:48:13.143" v="8" actId="1076"/>
          <ac:spMkLst>
            <pc:docMk/>
            <pc:sldMk cId="0" sldId="256"/>
            <ac:spMk id="3" creationId="{F2C13CE7-2A08-9CD7-88A6-ABB577352FCD}"/>
          </ac:spMkLst>
        </pc:spChg>
        <pc:spChg chg="mod">
          <ac:chgData name="GOMEZ, Paula" userId="S::gomezp@who.int::c93cf399-3ed7-4230-9282-8831e3fe5ae7" providerId="AD" clId="Web-{AD6163EB-C1C7-E467-4DFD-F46DDDAFB773}" dt="2023-01-24T12:48:57.863" v="10" actId="1076"/>
          <ac:spMkLst>
            <pc:docMk/>
            <pc:sldMk cId="0" sldId="256"/>
            <ac:spMk id="247" creationId="{00000000-0000-0000-0000-000000000000}"/>
          </ac:spMkLst>
        </pc:spChg>
      </pc:sldChg>
    </pc:docChg>
  </pc:docChgLst>
  <pc:docChgLst>
    <pc:chgData name="GOMEZ, Paula" userId="S::gomezp@who.int::c93cf399-3ed7-4230-9282-8831e3fe5ae7" providerId="AD" clId="Web-{D0038A59-53F6-45BC-162B-D738D6EFFC28}"/>
    <pc:docChg chg="modSld">
      <pc:chgData name="GOMEZ, Paula" userId="S::gomezp@who.int::c93cf399-3ed7-4230-9282-8831e3fe5ae7" providerId="AD" clId="Web-{D0038A59-53F6-45BC-162B-D738D6EFFC28}" dt="2023-04-06T13:33:39.533" v="6" actId="20577"/>
      <pc:docMkLst>
        <pc:docMk/>
      </pc:docMkLst>
      <pc:sldChg chg="modSp">
        <pc:chgData name="GOMEZ, Paula" userId="S::gomezp@who.int::c93cf399-3ed7-4230-9282-8831e3fe5ae7" providerId="AD" clId="Web-{D0038A59-53F6-45BC-162B-D738D6EFFC28}" dt="2023-04-06T13:33:14.736" v="0" actId="20577"/>
        <pc:sldMkLst>
          <pc:docMk/>
          <pc:sldMk cId="0" sldId="281"/>
        </pc:sldMkLst>
        <pc:spChg chg="mod">
          <ac:chgData name="GOMEZ, Paula" userId="S::gomezp@who.int::c93cf399-3ed7-4230-9282-8831e3fe5ae7" providerId="AD" clId="Web-{D0038A59-53F6-45BC-162B-D738D6EFFC28}" dt="2023-04-06T13:33:14.736" v="0" actId="20577"/>
          <ac:spMkLst>
            <pc:docMk/>
            <pc:sldMk cId="0" sldId="281"/>
            <ac:spMk id="400" creationId="{00000000-0000-0000-0000-000000000000}"/>
          </ac:spMkLst>
        </pc:spChg>
      </pc:sldChg>
      <pc:sldChg chg="modSp">
        <pc:chgData name="GOMEZ, Paula" userId="S::gomezp@who.int::c93cf399-3ed7-4230-9282-8831e3fe5ae7" providerId="AD" clId="Web-{D0038A59-53F6-45BC-162B-D738D6EFFC28}" dt="2023-04-06T13:33:39.533" v="6" actId="20577"/>
        <pc:sldMkLst>
          <pc:docMk/>
          <pc:sldMk cId="0" sldId="283"/>
        </pc:sldMkLst>
        <pc:spChg chg="mod">
          <ac:chgData name="GOMEZ, Paula" userId="S::gomezp@who.int::c93cf399-3ed7-4230-9282-8831e3fe5ae7" providerId="AD" clId="Web-{D0038A59-53F6-45BC-162B-D738D6EFFC28}" dt="2023-04-06T13:33:39.533" v="6" actId="20577"/>
          <ac:spMkLst>
            <pc:docMk/>
            <pc:sldMk cId="0" sldId="283"/>
            <ac:spMk id="40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3" name="Shape 243"/>
          <p:cNvSpPr>
            <a:spLocks noGrp="1" noRot="1" noChangeAspect="1"/>
          </p:cNvSpPr>
          <p:nvPr>
            <p:ph type="sldImg"/>
          </p:nvPr>
        </p:nvSpPr>
        <p:spPr>
          <a:xfrm>
            <a:off x="1143000" y="685800"/>
            <a:ext cx="4572000" cy="3429000"/>
          </a:xfrm>
          <a:prstGeom prst="rect">
            <a:avLst/>
          </a:prstGeom>
        </p:spPr>
        <p:txBody>
          <a:bodyPr/>
          <a:lstStyle/>
          <a:p>
            <a:endParaRPr/>
          </a:p>
        </p:txBody>
      </p:sp>
      <p:sp>
        <p:nvSpPr>
          <p:cNvPr id="244" name="Shape 24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Source Sans Pro Regular"/>
      </a:defRPr>
    </a:lvl1pPr>
    <a:lvl2pPr indent="228600" latinLnBrk="0">
      <a:defRPr sz="1200">
        <a:latin typeface="+mn-lt"/>
        <a:ea typeface="+mn-ea"/>
        <a:cs typeface="+mn-cs"/>
        <a:sym typeface="Source Sans Pro Regular"/>
      </a:defRPr>
    </a:lvl2pPr>
    <a:lvl3pPr indent="457200" latinLnBrk="0">
      <a:defRPr sz="1200">
        <a:latin typeface="+mn-lt"/>
        <a:ea typeface="+mn-ea"/>
        <a:cs typeface="+mn-cs"/>
        <a:sym typeface="Source Sans Pro Regular"/>
      </a:defRPr>
    </a:lvl3pPr>
    <a:lvl4pPr indent="685800" latinLnBrk="0">
      <a:defRPr sz="1200">
        <a:latin typeface="+mn-lt"/>
        <a:ea typeface="+mn-ea"/>
        <a:cs typeface="+mn-cs"/>
        <a:sym typeface="Source Sans Pro Regular"/>
      </a:defRPr>
    </a:lvl4pPr>
    <a:lvl5pPr indent="914400" latinLnBrk="0">
      <a:defRPr sz="1200">
        <a:latin typeface="+mn-lt"/>
        <a:ea typeface="+mn-ea"/>
        <a:cs typeface="+mn-cs"/>
        <a:sym typeface="Source Sans Pro Regular"/>
      </a:defRPr>
    </a:lvl5pPr>
    <a:lvl6pPr indent="1143000" latinLnBrk="0">
      <a:defRPr sz="1200">
        <a:latin typeface="+mn-lt"/>
        <a:ea typeface="+mn-ea"/>
        <a:cs typeface="+mn-cs"/>
        <a:sym typeface="Source Sans Pro Regular"/>
      </a:defRPr>
    </a:lvl6pPr>
    <a:lvl7pPr indent="1371600" latinLnBrk="0">
      <a:defRPr sz="1200">
        <a:latin typeface="+mn-lt"/>
        <a:ea typeface="+mn-ea"/>
        <a:cs typeface="+mn-cs"/>
        <a:sym typeface="Source Sans Pro Regular"/>
      </a:defRPr>
    </a:lvl7pPr>
    <a:lvl8pPr indent="1600200" latinLnBrk="0">
      <a:defRPr sz="1200">
        <a:latin typeface="+mn-lt"/>
        <a:ea typeface="+mn-ea"/>
        <a:cs typeface="+mn-cs"/>
        <a:sym typeface="Source Sans Pro Regular"/>
      </a:defRPr>
    </a:lvl8pPr>
    <a:lvl9pPr indent="1828800"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a:spLocks noGrp="1" noRot="1" noChangeAspect="1"/>
          </p:cNvSpPr>
          <p:nvPr>
            <p:ph type="sldImg"/>
          </p:nvPr>
        </p:nvSpPr>
        <p:spPr>
          <a:xfrm>
            <a:off x="381000" y="685800"/>
            <a:ext cx="6096000" cy="3429000"/>
          </a:xfrm>
          <a:prstGeom prst="rect">
            <a:avLst/>
          </a:prstGeom>
        </p:spPr>
        <p:txBody>
          <a:bodyPr/>
          <a:lstStyle/>
          <a:p>
            <a:endParaRPr/>
          </a:p>
        </p:txBody>
      </p:sp>
      <p:sp>
        <p:nvSpPr>
          <p:cNvPr id="252" name="Shape 252"/>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Shape 257"/>
          <p:cNvSpPr>
            <a:spLocks noGrp="1" noRot="1" noChangeAspect="1"/>
          </p:cNvSpPr>
          <p:nvPr>
            <p:ph type="sldImg"/>
          </p:nvPr>
        </p:nvSpPr>
        <p:spPr>
          <a:xfrm>
            <a:off x="381000" y="685800"/>
            <a:ext cx="6096000" cy="3429000"/>
          </a:xfrm>
          <a:prstGeom prst="rect">
            <a:avLst/>
          </a:prstGeom>
        </p:spPr>
        <p:txBody>
          <a:bodyPr/>
          <a:lstStyle/>
          <a:p>
            <a:endParaRPr/>
          </a:p>
        </p:txBody>
      </p:sp>
      <p:sp>
        <p:nvSpPr>
          <p:cNvPr id="258" name="Shape 258"/>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Shape 263"/>
          <p:cNvSpPr>
            <a:spLocks noGrp="1" noRot="1" noChangeAspect="1"/>
          </p:cNvSpPr>
          <p:nvPr>
            <p:ph type="sldImg"/>
          </p:nvPr>
        </p:nvSpPr>
        <p:spPr>
          <a:xfrm>
            <a:off x="381000" y="685800"/>
            <a:ext cx="6096000" cy="3429000"/>
          </a:xfrm>
          <a:prstGeom prst="rect">
            <a:avLst/>
          </a:prstGeom>
        </p:spPr>
        <p:txBody>
          <a:bodyPr/>
          <a:lstStyle/>
          <a:p>
            <a:endParaRPr/>
          </a:p>
        </p:txBody>
      </p:sp>
      <p:sp>
        <p:nvSpPr>
          <p:cNvPr id="264" name="Shape 264"/>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Shape 269"/>
          <p:cNvSpPr>
            <a:spLocks noGrp="1" noRot="1" noChangeAspect="1"/>
          </p:cNvSpPr>
          <p:nvPr>
            <p:ph type="sldImg"/>
          </p:nvPr>
        </p:nvSpPr>
        <p:spPr>
          <a:xfrm>
            <a:off x="381000" y="685800"/>
            <a:ext cx="6096000" cy="3429000"/>
          </a:xfrm>
          <a:prstGeom prst="rect">
            <a:avLst/>
          </a:prstGeom>
        </p:spPr>
        <p:txBody>
          <a:bodyPr/>
          <a:lstStyle/>
          <a:p>
            <a:endParaRPr/>
          </a:p>
        </p:txBody>
      </p:sp>
      <p:sp>
        <p:nvSpPr>
          <p:cNvPr id="270" name="Shape 270"/>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Shape 346"/>
          <p:cNvSpPr>
            <a:spLocks noGrp="1" noRot="1" noChangeAspect="1"/>
          </p:cNvSpPr>
          <p:nvPr>
            <p:ph type="sldImg"/>
          </p:nvPr>
        </p:nvSpPr>
        <p:spPr>
          <a:xfrm>
            <a:off x="381000" y="685800"/>
            <a:ext cx="6096000" cy="3429000"/>
          </a:xfrm>
          <a:prstGeom prst="rect">
            <a:avLst/>
          </a:prstGeom>
        </p:spPr>
        <p:txBody>
          <a:bodyPr/>
          <a:lstStyle/>
          <a:p>
            <a:endParaRPr/>
          </a:p>
        </p:txBody>
      </p:sp>
      <p:sp>
        <p:nvSpPr>
          <p:cNvPr id="347" name="Shape 347"/>
          <p:cNvSpPr>
            <a:spLocks noGrp="1"/>
          </p:cNvSpPr>
          <p:nvPr>
            <p:ph type="body" sz="quarter" idx="1"/>
          </p:nvPr>
        </p:nvSpPr>
        <p:spPr>
          <a:prstGeom prst="rect">
            <a:avLst/>
          </a:prstGeom>
        </p:spPr>
        <p:txBody>
          <a:bodyPr/>
          <a:lstStyle/>
          <a:p>
            <a:r>
              <a:t>The Global Health Security Agenda (GHSA) is an international effort to accelerate progress toward full implementation of the WHO International Health Regulations 2005 (IHR) and other global health security frameworks. Eleven Action Packages were developed to facilitate progress toward GHSA objectives and build capacity to prevent, detect, and respond to public health threats. The Action Package targets are outlined here.</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mailto:ihrhrt@who.int" TargetMode="External"/><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hyperlink" Target="https://extranet.who.int/hslp" TargetMode="External"/><Relationship Id="rId5" Type="http://schemas.openxmlformats.org/officeDocument/2006/relationships/hyperlink" Target="https://extranet.who.int/hslp/?q=content/terms-use" TargetMode="Externa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0"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1"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4"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n-lt"/>
                <a:ea typeface="+mn-ea"/>
                <a:cs typeface="+mn-cs"/>
                <a:sym typeface="Source Sans Pro Regular"/>
              </a:defRPr>
            </a:lvl1pPr>
          </a:lstStyle>
          <a:p>
            <a:r>
              <a:t>Rapid Response Teams Training</a:t>
            </a:r>
          </a:p>
        </p:txBody>
      </p:sp>
      <p:pic>
        <p:nvPicPr>
          <p:cNvPr id="27" name="Picture 18" descr="Picture 18"/>
          <p:cNvPicPr>
            <a:picLocks noChangeAspect="1"/>
          </p:cNvPicPr>
          <p:nvPr/>
        </p:nvPicPr>
        <p:blipFill>
          <a:blip r:embed="rId5"/>
          <a:stretch>
            <a:fillRect/>
          </a:stretch>
        </p:blipFill>
        <p:spPr>
          <a:xfrm>
            <a:off x="9002489" y="5116962"/>
            <a:ext cx="2823416" cy="908686"/>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9" name="Body Level One…"/>
          <p:cNvSpPr txBox="1">
            <a:spLocks noGrp="1"/>
          </p:cNvSpPr>
          <p:nvPr>
            <p:ph type="body" sz="quarter" idx="1"/>
          </p:nvPr>
        </p:nvSpPr>
        <p:spPr>
          <a:xfrm>
            <a:off x="5525727"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216992" indent="-72331">
              <a:defRPr>
                <a:latin typeface="Source Sans Pro Bold"/>
                <a:ea typeface="Source Sans Pro Bold"/>
                <a:cs typeface="Source Sans Pro Bold"/>
                <a:sym typeface="Source Sans Pro Bold"/>
              </a:defRPr>
            </a:lvl2pPr>
            <a:lvl3pPr marL="361652" indent="-72331">
              <a:defRPr>
                <a:latin typeface="Source Sans Pro Bold"/>
                <a:ea typeface="Source Sans Pro Bold"/>
                <a:cs typeface="Source Sans Pro Bold"/>
                <a:sym typeface="Source Sans Pro Bold"/>
              </a:defRPr>
            </a:lvl3pPr>
            <a:lvl4pPr marL="506314" indent="-72331">
              <a:defRPr>
                <a:latin typeface="Source Sans Pro Bold"/>
                <a:ea typeface="Source Sans Pro Bold"/>
                <a:cs typeface="Source Sans Pro Bold"/>
                <a:sym typeface="Source Sans Pro Bold"/>
              </a:defRPr>
            </a:lvl4pPr>
            <a:lvl5pPr marL="650974" indent="-72331">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5"/>
            <a:ext cx="4490140" cy="2410277"/>
          </a:xfrm>
          <a:prstGeom prst="rect">
            <a:avLst/>
          </a:prstGeom>
        </p:spPr>
        <p:txBody>
          <a:bodyPr/>
          <a:lstStyle/>
          <a:p>
            <a:r>
              <a:t>Title Text</a:t>
            </a:r>
          </a:p>
        </p:txBody>
      </p:sp>
      <p:sp>
        <p:nvSpPr>
          <p:cNvPr id="2" name="Subtitle 5">
            <a:extLst>
              <a:ext uri="{FF2B5EF4-FFF2-40B4-BE49-F238E27FC236}">
                <a16:creationId xmlns:a16="http://schemas.microsoft.com/office/drawing/2014/main" id="{A346A323-B686-47AE-9F9F-05A21B8FBEF6}"/>
              </a:ext>
            </a:extLst>
          </p:cNvPr>
          <p:cNvSpPr txBox="1"/>
          <p:nvPr userDrawn="1"/>
        </p:nvSpPr>
        <p:spPr>
          <a:xfrm>
            <a:off x="8061959" y="661672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9074E302-9B2A-4DE0-8AF2-AC86AD2A96DB}"/>
              </a:ext>
            </a:extLst>
          </p:cNvPr>
          <p:cNvSpPr txBox="1"/>
          <p:nvPr userDrawn="1"/>
        </p:nvSpPr>
        <p:spPr>
          <a:xfrm>
            <a:off x="8061959" y="6472254"/>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54"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pic>
        <p:nvPicPr>
          <p:cNvPr id="155" name="Image" descr="Image"/>
          <p:cNvPicPr>
            <a:picLocks noChangeAspect="1"/>
          </p:cNvPicPr>
          <p:nvPr/>
        </p:nvPicPr>
        <p:blipFill>
          <a:blip r:embed="rId2"/>
          <a:stretch>
            <a:fillRect/>
          </a:stretch>
        </p:blipFill>
        <p:spPr>
          <a:xfrm>
            <a:off x="-9564" y="-17065"/>
            <a:ext cx="5131640" cy="655776"/>
          </a:xfrm>
          <a:prstGeom prst="rect">
            <a:avLst/>
          </a:prstGeom>
          <a:ln w="12700">
            <a:miter lim="400000"/>
          </a:ln>
        </p:spPr>
      </p:pic>
      <p:pic>
        <p:nvPicPr>
          <p:cNvPr id="15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5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58"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n-lt"/>
                <a:ea typeface="+mn-ea"/>
                <a:cs typeface="+mn-cs"/>
                <a:sym typeface="Source Sans Pro Regular"/>
              </a:defRPr>
            </a:lvl1pPr>
          </a:lstStyle>
          <a:p>
            <a:r>
              <a:t>Rapid Response Teams Training</a:t>
            </a:r>
          </a:p>
        </p:txBody>
      </p:sp>
      <p:sp>
        <p:nvSpPr>
          <p:cNvPr id="161" name="TextBox 4"/>
          <p:cNvSpPr txBox="1"/>
          <p:nvPr/>
        </p:nvSpPr>
        <p:spPr>
          <a:xfrm>
            <a:off x="275896" y="11102"/>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62" name="Picture 6" descr="Picture 6"/>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64" name="Content Placeholder 2"/>
          <p:cNvSpPr txBox="1"/>
          <p:nvPr/>
        </p:nvSpPr>
        <p:spPr>
          <a:xfrm>
            <a:off x="859752" y="857656"/>
            <a:ext cx="10207802" cy="53320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pPr algn="just" defTabSz="286428">
              <a:lnSpc>
                <a:spcPct val="90000"/>
              </a:lnSpc>
              <a:spcBef>
                <a:spcPts val="200"/>
              </a:spcBef>
              <a:buClr>
                <a:schemeClr val="accent3"/>
              </a:buClr>
              <a:buFont typeface="Arial"/>
              <a:defRPr sz="1979">
                <a:latin typeface="+mn-lt"/>
                <a:ea typeface="+mn-ea"/>
                <a:cs typeface="+mn-cs"/>
                <a:sym typeface="Source Sans Pro Regular"/>
              </a:defRPr>
            </a:pPr>
            <a:r>
              <a:t>WHO Health Security Learning Platform - Training Materials</a:t>
            </a:r>
          </a:p>
          <a:p>
            <a:pPr algn="just" defTabSz="286428">
              <a:lnSpc>
                <a:spcPct val="90000"/>
              </a:lnSpc>
              <a:spcBef>
                <a:spcPts val="200"/>
              </a:spcBef>
              <a:buClr>
                <a:schemeClr val="accent3"/>
              </a:buClr>
              <a:buFont typeface="Arial"/>
              <a:defRPr sz="1979">
                <a:latin typeface="+mn-lt"/>
                <a:ea typeface="+mn-ea"/>
                <a:cs typeface="+mn-cs"/>
                <a:sym typeface="Source Sans Pro Regular"/>
              </a:defRPr>
            </a:pPr>
            <a:r>
              <a:t>These WHO Training Materials are © World Health Organization (WHO) 2022. All rights reserved.</a:t>
            </a:r>
          </a:p>
          <a:p>
            <a:pPr algn="just" defTabSz="286428">
              <a:lnSpc>
                <a:spcPct val="90000"/>
              </a:lnSpc>
              <a:spcBef>
                <a:spcPts val="200"/>
              </a:spcBef>
              <a:buClr>
                <a:schemeClr val="accent3"/>
              </a:buClr>
              <a:buFont typeface="Arial"/>
              <a:defRPr sz="1979">
                <a:latin typeface="+mn-lt"/>
                <a:ea typeface="+mn-ea"/>
                <a:cs typeface="+mn-cs"/>
                <a:sym typeface="Source Sans Pro Regular"/>
              </a:defRPr>
            </a:pPr>
            <a:r>
              <a:t>Your use of these materials is subject to the “</a:t>
            </a:r>
            <a:r>
              <a:rPr u="sng">
                <a:solidFill>
                  <a:srgbClr val="0563C1"/>
                </a:solidFill>
                <a:uFill>
                  <a:solidFill>
                    <a:srgbClr val="0563C1"/>
                  </a:solidFill>
                </a:uFill>
                <a:hlinkClick r:id="rId5"/>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6"/>
              </a:rPr>
              <a:t>https://extranet.who.int/hslp</a:t>
            </a:r>
            <a:r>
              <a:t>  </a:t>
            </a:r>
          </a:p>
          <a:p>
            <a:pPr algn="just" defTabSz="286428">
              <a:lnSpc>
                <a:spcPct val="90000"/>
              </a:lnSpc>
              <a:spcBef>
                <a:spcPts val="200"/>
              </a:spcBef>
              <a:buClr>
                <a:schemeClr val="accent3"/>
              </a:buClr>
              <a:buFont typeface="Arial"/>
              <a:defRPr sz="1979">
                <a:latin typeface="+mn-lt"/>
                <a:ea typeface="+mn-ea"/>
                <a:cs typeface="+mn-cs"/>
                <a:sym typeface="Source Sans Pro Regular"/>
              </a:defRPr>
            </a:pPr>
            <a:endParaRPr/>
          </a:p>
          <a:p>
            <a:pPr algn="just" defTabSz="286428">
              <a:lnSpc>
                <a:spcPct val="90000"/>
              </a:lnSpc>
              <a:spcBef>
                <a:spcPts val="200"/>
              </a:spcBef>
              <a:buClr>
                <a:schemeClr val="accent3"/>
              </a:buClr>
              <a:buFont typeface="Arial"/>
              <a:defRPr sz="1979">
                <a:latin typeface="+mn-lt"/>
                <a:ea typeface="+mn-ea"/>
                <a:cs typeface="+mn-cs"/>
                <a:sym typeface="Source Sans Pro Regular"/>
              </a:defRPr>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86428">
              <a:lnSpc>
                <a:spcPct val="90000"/>
              </a:lnSpc>
              <a:spcBef>
                <a:spcPts val="200"/>
              </a:spcBef>
              <a:buClr>
                <a:schemeClr val="accent3"/>
              </a:buClr>
              <a:buFont typeface="Arial"/>
              <a:defRPr sz="1979">
                <a:latin typeface="+mn-lt"/>
                <a:ea typeface="+mn-ea"/>
                <a:cs typeface="+mn-cs"/>
                <a:sym typeface="Source Sans Pro Regular"/>
              </a:defRPr>
            </a:pPr>
            <a:endParaRPr/>
          </a:p>
          <a:p>
            <a:pPr algn="just" defTabSz="286428">
              <a:lnSpc>
                <a:spcPct val="90000"/>
              </a:lnSpc>
              <a:spcBef>
                <a:spcPts val="200"/>
              </a:spcBef>
              <a:buClr>
                <a:schemeClr val="accent3"/>
              </a:buClr>
              <a:buFont typeface="Arial"/>
              <a:defRPr sz="1979">
                <a:latin typeface="+mn-lt"/>
                <a:ea typeface="+mn-ea"/>
                <a:cs typeface="+mn-cs"/>
                <a:sym typeface="Source Sans Pro Regular"/>
              </a:defRPr>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86428">
              <a:lnSpc>
                <a:spcPct val="90000"/>
              </a:lnSpc>
              <a:spcBef>
                <a:spcPts val="200"/>
              </a:spcBef>
              <a:buClr>
                <a:schemeClr val="accent3"/>
              </a:buClr>
              <a:buFont typeface="Arial"/>
              <a:defRPr sz="1979">
                <a:latin typeface="+mn-lt"/>
                <a:ea typeface="+mn-ea"/>
                <a:cs typeface="+mn-cs"/>
                <a:sym typeface="Source Sans Pro Regular"/>
              </a:defRPr>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7"/>
              </a:rPr>
              <a:t>ihrhrt@who.int</a:t>
            </a:r>
          </a:p>
        </p:txBody>
      </p:sp>
      <p:sp>
        <p:nvSpPr>
          <p:cNvPr id="2" name="Subtitle 5">
            <a:extLst>
              <a:ext uri="{FF2B5EF4-FFF2-40B4-BE49-F238E27FC236}">
                <a16:creationId xmlns:a16="http://schemas.microsoft.com/office/drawing/2014/main" id="{A3C5A06E-DDA7-936E-E1BD-825DF5B41ABE}"/>
              </a:ext>
            </a:extLst>
          </p:cNvPr>
          <p:cNvSpPr txBox="1"/>
          <p:nvPr userDrawn="1"/>
        </p:nvSpPr>
        <p:spPr>
          <a:xfrm>
            <a:off x="8061959" y="661672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249C16FD-8AC3-A71A-97FE-47054248E160}"/>
              </a:ext>
            </a:extLst>
          </p:cNvPr>
          <p:cNvSpPr txBox="1"/>
          <p:nvPr userDrawn="1"/>
        </p:nvSpPr>
        <p:spPr>
          <a:xfrm>
            <a:off x="8061959" y="6472254"/>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D9BB20E7-5201-FC7C-97B1-448D47F531D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71"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7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73"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74"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n-lt"/>
                <a:ea typeface="+mn-ea"/>
                <a:cs typeface="+mn-cs"/>
                <a:sym typeface="Source Sans Pro Regular"/>
              </a:defRPr>
            </a:lvl1pPr>
          </a:lstStyle>
          <a:p>
            <a:r>
              <a:t>Rapid Response Teams Training</a:t>
            </a:r>
          </a:p>
        </p:txBody>
      </p:sp>
      <p:sp>
        <p:nvSpPr>
          <p:cNvPr id="177" name="Rectangle 2"/>
          <p:cNvSpPr txBox="1"/>
          <p:nvPr/>
        </p:nvSpPr>
        <p:spPr>
          <a:xfrm>
            <a:off x="189523" y="-20327"/>
            <a:ext cx="813816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Learning objectives</a:t>
            </a:r>
          </a:p>
        </p:txBody>
      </p:sp>
      <p:sp>
        <p:nvSpPr>
          <p:cNvPr id="2" name="Subtitle 5">
            <a:extLst>
              <a:ext uri="{FF2B5EF4-FFF2-40B4-BE49-F238E27FC236}">
                <a16:creationId xmlns:a16="http://schemas.microsoft.com/office/drawing/2014/main" id="{EC696BBF-A7CD-CC7A-FE7F-84E12CB22A82}"/>
              </a:ext>
            </a:extLst>
          </p:cNvPr>
          <p:cNvSpPr txBox="1"/>
          <p:nvPr userDrawn="1"/>
        </p:nvSpPr>
        <p:spPr>
          <a:xfrm>
            <a:off x="8061959" y="661672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071E930D-CCEC-5C7D-F5A5-EE9F2FB64853}"/>
              </a:ext>
            </a:extLst>
          </p:cNvPr>
          <p:cNvSpPr txBox="1"/>
          <p:nvPr userDrawn="1"/>
        </p:nvSpPr>
        <p:spPr>
          <a:xfrm>
            <a:off x="8061959" y="6472254"/>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8355DF0E-9765-137E-BB2B-F15C598E1EF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185"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18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8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88"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n-lt"/>
                <a:ea typeface="+mn-ea"/>
                <a:cs typeface="+mn-cs"/>
                <a:sym typeface="Source Sans Pro Regular"/>
              </a:defRPr>
            </a:lvl1pPr>
          </a:lstStyle>
          <a:p>
            <a:r>
              <a:t>Rapid Response Teams Training</a:t>
            </a:r>
          </a:p>
        </p:txBody>
      </p:sp>
      <p:sp>
        <p:nvSpPr>
          <p:cNvPr id="191" name="Title Text"/>
          <p:cNvSpPr txBox="1">
            <a:spLocks noGrp="1"/>
          </p:cNvSpPr>
          <p:nvPr>
            <p:ph type="title"/>
          </p:nvPr>
        </p:nvSpPr>
        <p:spPr>
          <a:xfrm>
            <a:off x="218759" y="-43663"/>
            <a:ext cx="3571876" cy="646113"/>
          </a:xfrm>
          <a:prstGeom prst="rect">
            <a:avLst/>
          </a:prstGeom>
        </p:spPr>
        <p:txBody>
          <a:bodyPr/>
          <a:lstStyle/>
          <a:p>
            <a:r>
              <a:t>Title Text</a:t>
            </a:r>
          </a:p>
        </p:txBody>
      </p:sp>
      <p:sp>
        <p:nvSpPr>
          <p:cNvPr id="2" name="Subtitle 5">
            <a:extLst>
              <a:ext uri="{FF2B5EF4-FFF2-40B4-BE49-F238E27FC236}">
                <a16:creationId xmlns:a16="http://schemas.microsoft.com/office/drawing/2014/main" id="{4F7460AC-B81A-1EE1-E565-EFDF0B374DCE}"/>
              </a:ext>
            </a:extLst>
          </p:cNvPr>
          <p:cNvSpPr txBox="1"/>
          <p:nvPr userDrawn="1"/>
        </p:nvSpPr>
        <p:spPr>
          <a:xfrm>
            <a:off x="8061959" y="661672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B18B695A-9FC1-71BE-6318-BC89791D75DF}"/>
              </a:ext>
            </a:extLst>
          </p:cNvPr>
          <p:cNvSpPr txBox="1"/>
          <p:nvPr userDrawn="1"/>
        </p:nvSpPr>
        <p:spPr>
          <a:xfrm>
            <a:off x="8061959" y="6472254"/>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FCD1C648-EF26-9C80-2006-65C5D880A04C}"/>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199"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0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0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02"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n-lt"/>
                <a:ea typeface="+mn-ea"/>
                <a:cs typeface="+mn-cs"/>
                <a:sym typeface="Source Sans Pro Regular"/>
              </a:defRPr>
            </a:lvl1pPr>
          </a:lstStyle>
          <a:p>
            <a:r>
              <a:t>Rapid Response Teams Training</a:t>
            </a:r>
          </a:p>
        </p:txBody>
      </p:sp>
      <p:sp>
        <p:nvSpPr>
          <p:cNvPr id="205" name="Outline"/>
          <p:cNvSpPr txBox="1">
            <a:spLocks noGrp="1"/>
          </p:cNvSpPr>
          <p:nvPr>
            <p:ph type="title" hasCustomPrompt="1"/>
          </p:nvPr>
        </p:nvSpPr>
        <p:spPr>
          <a:xfrm>
            <a:off x="262622" y="-43663"/>
            <a:ext cx="3571876" cy="646113"/>
          </a:xfrm>
          <a:prstGeom prst="rect">
            <a:avLst/>
          </a:prstGeom>
        </p:spPr>
        <p:txBody>
          <a:bodyPr/>
          <a:lstStyle/>
          <a:p>
            <a:r>
              <a:t>Outline</a:t>
            </a:r>
          </a:p>
        </p:txBody>
      </p:sp>
      <p:sp>
        <p:nvSpPr>
          <p:cNvPr id="206" name="Body Level One…"/>
          <p:cNvSpPr txBox="1">
            <a:spLocks noGrp="1"/>
          </p:cNvSpPr>
          <p:nvPr>
            <p:ph type="body" sz="half" idx="1"/>
          </p:nvPr>
        </p:nvSpPr>
        <p:spPr>
          <a:xfrm>
            <a:off x="2257534" y="1612534"/>
            <a:ext cx="8229601" cy="3559176"/>
          </a:xfrm>
          <a:prstGeom prst="rect">
            <a:avLst/>
          </a:prstGeom>
        </p:spPr>
        <p:txBody>
          <a:bodyPr lIns="0" tIns="0" rIns="0" bIns="0"/>
          <a:lstStyle>
            <a:lvl1pPr marL="0" indent="0">
              <a:buClrTx/>
              <a:buSzTx/>
              <a:buFontTx/>
              <a:buNone/>
              <a:defRPr sz="2400"/>
            </a:lvl1pPr>
            <a:lvl2pPr>
              <a:buClrTx/>
              <a:buFontTx/>
              <a:defRPr sz="2400"/>
            </a:lvl2pPr>
            <a:lvl3pPr>
              <a:buClrTx/>
              <a:buFontTx/>
              <a:defRPr sz="2400"/>
            </a:lvl3pPr>
            <a:lvl4pPr marL="530424" indent="-96441">
              <a:buClrTx/>
              <a:buFontTx/>
              <a:defRPr sz="2400"/>
            </a:lvl4pPr>
            <a:lvl5pPr>
              <a:buClrTx/>
              <a:buFontTx/>
              <a:defRPr sz="24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88836706-67BC-1889-8D1A-90DB9FF70290}"/>
              </a:ext>
            </a:extLst>
          </p:cNvPr>
          <p:cNvSpPr txBox="1"/>
          <p:nvPr userDrawn="1"/>
        </p:nvSpPr>
        <p:spPr>
          <a:xfrm>
            <a:off x="8061959" y="661672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F6AEF560-6333-A51A-2F9B-076832F6459B}"/>
              </a:ext>
            </a:extLst>
          </p:cNvPr>
          <p:cNvSpPr txBox="1"/>
          <p:nvPr userDrawn="1"/>
        </p:nvSpPr>
        <p:spPr>
          <a:xfrm>
            <a:off x="8061959" y="6472254"/>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2D3FC8D2-65A8-BD0B-07B6-BA39D4317F4E}"/>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copy">
    <p:spTree>
      <p:nvGrpSpPr>
        <p:cNvPr id="1" name=""/>
        <p:cNvGrpSpPr/>
        <p:nvPr/>
      </p:nvGrpSpPr>
      <p:grpSpPr>
        <a:xfrm>
          <a:off x="0" y="0"/>
          <a:ext cx="0" cy="0"/>
          <a:chOff x="0" y="0"/>
          <a:chExt cx="0" cy="0"/>
        </a:xfrm>
      </p:grpSpPr>
      <p:pic>
        <p:nvPicPr>
          <p:cNvPr id="214"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15"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216"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n-lt"/>
                <a:ea typeface="+mn-ea"/>
                <a:cs typeface="+mn-cs"/>
                <a:sym typeface="Source Sans Pro Regular"/>
              </a:defRPr>
            </a:lvl1pPr>
          </a:lstStyle>
          <a:p>
            <a:r>
              <a:t>Rapid Response Teams Training</a:t>
            </a:r>
          </a:p>
        </p:txBody>
      </p:sp>
      <p:sp>
        <p:nvSpPr>
          <p:cNvPr id="219" name="Body Level One…"/>
          <p:cNvSpPr txBox="1">
            <a:spLocks noGrp="1"/>
          </p:cNvSpPr>
          <p:nvPr>
            <p:ph type="body" sz="half" idx="1"/>
          </p:nvPr>
        </p:nvSpPr>
        <p:spPr>
          <a:xfrm>
            <a:off x="2257534" y="1612534"/>
            <a:ext cx="8229601" cy="3559176"/>
          </a:xfrm>
          <a:prstGeom prst="rect">
            <a:avLst/>
          </a:prstGeom>
        </p:spPr>
        <p:txBody>
          <a:bodyPr lIns="0" tIns="0" rIns="0" bIns="0"/>
          <a:lstStyle>
            <a:lvl1pPr marL="0" indent="0">
              <a:buClrTx/>
              <a:buSzTx/>
              <a:buFontTx/>
              <a:buNone/>
              <a:defRPr sz="2400"/>
            </a:lvl1pPr>
            <a:lvl2pPr>
              <a:buClrTx/>
              <a:buFontTx/>
              <a:defRPr sz="2400"/>
            </a:lvl2pPr>
            <a:lvl3pPr>
              <a:buClrTx/>
              <a:buFontTx/>
              <a:defRPr sz="2400"/>
            </a:lvl3pPr>
            <a:lvl4pPr marL="530424" indent="-96441">
              <a:buClrTx/>
              <a:buFontTx/>
              <a:defRPr sz="2400"/>
            </a:lvl4pPr>
            <a:lvl5pPr>
              <a:buClrTx/>
              <a:buFontTx/>
              <a:defRPr sz="2400"/>
            </a:lvl5pPr>
          </a:lstStyle>
          <a:p>
            <a:r>
              <a:t>Body Level One</a:t>
            </a:r>
          </a:p>
          <a:p>
            <a:pPr lvl="1"/>
            <a:r>
              <a:t>Body Level Two</a:t>
            </a:r>
          </a:p>
          <a:p>
            <a:pPr lvl="2"/>
            <a:r>
              <a:t>Body Level Three</a:t>
            </a:r>
          </a:p>
          <a:p>
            <a:pPr lvl="3"/>
            <a:r>
              <a:t>Body Level Four</a:t>
            </a:r>
          </a:p>
          <a:p>
            <a:pPr lvl="4"/>
            <a:r>
              <a:t>Body Level Five</a:t>
            </a:r>
          </a:p>
        </p:txBody>
      </p:sp>
      <p:pic>
        <p:nvPicPr>
          <p:cNvPr id="221" name="Image" descr="Image"/>
          <p:cNvPicPr>
            <a:picLocks noChangeAspect="1"/>
          </p:cNvPicPr>
          <p:nvPr/>
        </p:nvPicPr>
        <p:blipFill>
          <a:blip r:embed="rId4"/>
          <a:srcRect t="43728"/>
          <a:stretch>
            <a:fillRect/>
          </a:stretch>
        </p:blipFill>
        <p:spPr>
          <a:xfrm>
            <a:off x="-70810" y="-35923"/>
            <a:ext cx="9413288" cy="676911"/>
          </a:xfrm>
          <a:prstGeom prst="rect">
            <a:avLst/>
          </a:prstGeom>
          <a:ln w="12700">
            <a:miter lim="400000"/>
          </a:ln>
        </p:spPr>
      </p:pic>
      <p:sp>
        <p:nvSpPr>
          <p:cNvPr id="222" name="Outline"/>
          <p:cNvSpPr txBox="1">
            <a:spLocks noGrp="1"/>
          </p:cNvSpPr>
          <p:nvPr>
            <p:ph type="title" hasCustomPrompt="1"/>
          </p:nvPr>
        </p:nvSpPr>
        <p:spPr>
          <a:xfrm>
            <a:off x="262622" y="-43663"/>
            <a:ext cx="8125271" cy="646113"/>
          </a:xfrm>
          <a:prstGeom prst="rect">
            <a:avLst/>
          </a:prstGeom>
        </p:spPr>
        <p:txBody>
          <a:bodyPr/>
          <a:lstStyle/>
          <a:p>
            <a:r>
              <a:t>Outline</a:t>
            </a:r>
          </a:p>
        </p:txBody>
      </p:sp>
      <p:sp>
        <p:nvSpPr>
          <p:cNvPr id="2" name="Subtitle 5">
            <a:extLst>
              <a:ext uri="{FF2B5EF4-FFF2-40B4-BE49-F238E27FC236}">
                <a16:creationId xmlns:a16="http://schemas.microsoft.com/office/drawing/2014/main" id="{168DD2A8-9F36-539E-7A49-D2490EFEA46D}"/>
              </a:ext>
            </a:extLst>
          </p:cNvPr>
          <p:cNvSpPr txBox="1"/>
          <p:nvPr userDrawn="1"/>
        </p:nvSpPr>
        <p:spPr>
          <a:xfrm>
            <a:off x="8061959" y="661672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9BD459C3-1855-A89A-0D87-CA8E046B2A98}"/>
              </a:ext>
            </a:extLst>
          </p:cNvPr>
          <p:cNvSpPr txBox="1"/>
          <p:nvPr userDrawn="1"/>
        </p:nvSpPr>
        <p:spPr>
          <a:xfrm>
            <a:off x="8061959" y="6472254"/>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EA0260C6-09DD-FCE8-DBDE-C37A7AF40AA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copy 1">
    <p:spTree>
      <p:nvGrpSpPr>
        <p:cNvPr id="1" name=""/>
        <p:cNvGrpSpPr/>
        <p:nvPr/>
      </p:nvGrpSpPr>
      <p:grpSpPr>
        <a:xfrm>
          <a:off x="0" y="0"/>
          <a:ext cx="0" cy="0"/>
          <a:chOff x="0" y="0"/>
          <a:chExt cx="0" cy="0"/>
        </a:xfrm>
      </p:grpSpPr>
      <p:pic>
        <p:nvPicPr>
          <p:cNvPr id="229"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30"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231"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n-lt"/>
                <a:ea typeface="+mn-ea"/>
                <a:cs typeface="+mn-cs"/>
                <a:sym typeface="Source Sans Pro Regular"/>
              </a:defRPr>
            </a:lvl1pPr>
          </a:lstStyle>
          <a:p>
            <a:r>
              <a:t>Rapid Response Teams Training</a:t>
            </a:r>
          </a:p>
        </p:txBody>
      </p:sp>
      <p:sp>
        <p:nvSpPr>
          <p:cNvPr id="234" name="Body Level One…"/>
          <p:cNvSpPr txBox="1">
            <a:spLocks noGrp="1"/>
          </p:cNvSpPr>
          <p:nvPr>
            <p:ph type="body" sz="half" idx="1"/>
          </p:nvPr>
        </p:nvSpPr>
        <p:spPr>
          <a:xfrm>
            <a:off x="2257534" y="1612534"/>
            <a:ext cx="8229601" cy="3559176"/>
          </a:xfrm>
          <a:prstGeom prst="rect">
            <a:avLst/>
          </a:prstGeom>
        </p:spPr>
        <p:txBody>
          <a:bodyPr lIns="0" tIns="0" rIns="0" bIns="0"/>
          <a:lstStyle>
            <a:lvl1pPr marL="0" indent="0">
              <a:buClrTx/>
              <a:buSzTx/>
              <a:buFontTx/>
              <a:buNone/>
              <a:defRPr sz="2400"/>
            </a:lvl1pPr>
            <a:lvl2pPr>
              <a:buClrTx/>
              <a:buFontTx/>
              <a:defRPr sz="2400"/>
            </a:lvl2pPr>
            <a:lvl3pPr>
              <a:buClrTx/>
              <a:buFontTx/>
              <a:defRPr sz="2400"/>
            </a:lvl3pPr>
            <a:lvl4pPr marL="530424" indent="-96441">
              <a:buClrTx/>
              <a:buFontTx/>
              <a:defRPr sz="2400"/>
            </a:lvl4pPr>
            <a:lvl5pPr>
              <a:buClrTx/>
              <a:buFontTx/>
              <a:defRPr sz="2400"/>
            </a:lvl5pPr>
          </a:lstStyle>
          <a:p>
            <a:r>
              <a:t>Body Level One</a:t>
            </a:r>
          </a:p>
          <a:p>
            <a:pPr lvl="1"/>
            <a:r>
              <a:t>Body Level Two</a:t>
            </a:r>
          </a:p>
          <a:p>
            <a:pPr lvl="2"/>
            <a:r>
              <a:t>Body Level Three</a:t>
            </a:r>
          </a:p>
          <a:p>
            <a:pPr lvl="3"/>
            <a:r>
              <a:t>Body Level Four</a:t>
            </a:r>
          </a:p>
          <a:p>
            <a:pPr lvl="4"/>
            <a:r>
              <a:t>Body Level Five</a:t>
            </a:r>
          </a:p>
        </p:txBody>
      </p:sp>
      <p:pic>
        <p:nvPicPr>
          <p:cNvPr id="236" name="Image" descr="Image"/>
          <p:cNvPicPr>
            <a:picLocks noChangeAspect="1"/>
          </p:cNvPicPr>
          <p:nvPr/>
        </p:nvPicPr>
        <p:blipFill>
          <a:blip r:embed="rId4"/>
          <a:stretch>
            <a:fillRect/>
          </a:stretch>
        </p:blipFill>
        <p:spPr>
          <a:xfrm>
            <a:off x="-27005" y="-11679"/>
            <a:ext cx="6892228" cy="880764"/>
          </a:xfrm>
          <a:prstGeom prst="rect">
            <a:avLst/>
          </a:prstGeom>
          <a:ln w="12700">
            <a:miter lim="400000"/>
          </a:ln>
        </p:spPr>
      </p:pic>
      <p:sp>
        <p:nvSpPr>
          <p:cNvPr id="237" name="Outline"/>
          <p:cNvSpPr txBox="1">
            <a:spLocks noGrp="1"/>
          </p:cNvSpPr>
          <p:nvPr>
            <p:ph type="title" hasCustomPrompt="1"/>
          </p:nvPr>
        </p:nvSpPr>
        <p:spPr>
          <a:xfrm>
            <a:off x="262622" y="-43663"/>
            <a:ext cx="6537019" cy="944731"/>
          </a:xfrm>
          <a:prstGeom prst="rect">
            <a:avLst/>
          </a:prstGeom>
        </p:spPr>
        <p:txBody>
          <a:bodyPr/>
          <a:lstStyle/>
          <a:p>
            <a:r>
              <a:t>Outline</a:t>
            </a:r>
          </a:p>
        </p:txBody>
      </p:sp>
      <p:sp>
        <p:nvSpPr>
          <p:cNvPr id="2" name="Subtitle 5">
            <a:extLst>
              <a:ext uri="{FF2B5EF4-FFF2-40B4-BE49-F238E27FC236}">
                <a16:creationId xmlns:a16="http://schemas.microsoft.com/office/drawing/2014/main" id="{EFEAA9AF-1B89-34EA-18D0-C9F5D8FAC738}"/>
              </a:ext>
            </a:extLst>
          </p:cNvPr>
          <p:cNvSpPr txBox="1"/>
          <p:nvPr userDrawn="1"/>
        </p:nvSpPr>
        <p:spPr>
          <a:xfrm>
            <a:off x="8061959" y="661672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26A26B03-E2B9-CCCD-8C97-7C197731A0FE}"/>
              </a:ext>
            </a:extLst>
          </p:cNvPr>
          <p:cNvSpPr txBox="1"/>
          <p:nvPr userDrawn="1"/>
        </p:nvSpPr>
        <p:spPr>
          <a:xfrm>
            <a:off x="8061959" y="6472254"/>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B05EBA5B-DD16-C9FA-5F86-B78AEB19377E}"/>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4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41"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n-lt"/>
                <a:ea typeface="+mn-ea"/>
                <a:cs typeface="+mn-cs"/>
                <a:sym typeface="Source Sans Pro Regular"/>
              </a:defRPr>
            </a:lvl1pPr>
          </a:lstStyle>
          <a:p>
            <a:r>
              <a:t>Rapid Response Teams Training</a:t>
            </a:r>
          </a:p>
        </p:txBody>
      </p:sp>
      <p:sp>
        <p:nvSpPr>
          <p:cNvPr id="4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5" name="Title Text"/>
          <p:cNvSpPr txBox="1">
            <a:spLocks noGrp="1"/>
          </p:cNvSpPr>
          <p:nvPr>
            <p:ph type="title"/>
          </p:nvPr>
        </p:nvSpPr>
        <p:spPr>
          <a:xfrm>
            <a:off x="298375" y="134538"/>
            <a:ext cx="3264196" cy="1578777"/>
          </a:xfrm>
          <a:prstGeom prst="rect">
            <a:avLst/>
          </a:prstGeom>
        </p:spPr>
        <p:txBody>
          <a:bodyPr/>
          <a:lstStyle/>
          <a:p>
            <a:r>
              <a:t>Title Text</a:t>
            </a:r>
          </a:p>
        </p:txBody>
      </p:sp>
      <p:sp>
        <p:nvSpPr>
          <p:cNvPr id="2" name="Subtitle 5">
            <a:extLst>
              <a:ext uri="{FF2B5EF4-FFF2-40B4-BE49-F238E27FC236}">
                <a16:creationId xmlns:a16="http://schemas.microsoft.com/office/drawing/2014/main" id="{CBB795A6-6A0E-CF0A-F43F-01EB20EFA254}"/>
              </a:ext>
            </a:extLst>
          </p:cNvPr>
          <p:cNvSpPr txBox="1"/>
          <p:nvPr userDrawn="1"/>
        </p:nvSpPr>
        <p:spPr>
          <a:xfrm>
            <a:off x="8061959" y="661672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E1990014-7814-0D25-C4B9-3A06E10805AB}"/>
              </a:ext>
            </a:extLst>
          </p:cNvPr>
          <p:cNvSpPr txBox="1"/>
          <p:nvPr userDrawn="1"/>
        </p:nvSpPr>
        <p:spPr>
          <a:xfrm>
            <a:off x="8061959" y="6472254"/>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D9EE59E4-3199-91D9-5F8A-0D2D27C2920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5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6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6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63"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n-lt"/>
                <a:ea typeface="+mn-ea"/>
                <a:cs typeface="+mn-cs"/>
                <a:sym typeface="Source Sans Pro Regular"/>
              </a:defRPr>
            </a:lvl1pPr>
          </a:lstStyle>
          <a:p>
            <a:r>
              <a:t>Rapid Response Teams Training</a:t>
            </a:r>
          </a:p>
        </p:txBody>
      </p:sp>
      <p:sp>
        <p:nvSpPr>
          <p:cNvPr id="66" name="Rounded Rectangle 4"/>
          <p:cNvSpPr/>
          <p:nvPr/>
        </p:nvSpPr>
        <p:spPr>
          <a:xfrm flipV="1">
            <a:off x="389000" y="1779937"/>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67" name="TextBox 5"/>
          <p:cNvSpPr txBox="1"/>
          <p:nvPr/>
        </p:nvSpPr>
        <p:spPr>
          <a:xfrm>
            <a:off x="403461" y="668220"/>
            <a:ext cx="2803026" cy="10566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68"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9" name="Title Text"/>
          <p:cNvSpPr txBox="1">
            <a:spLocks noGrp="1"/>
          </p:cNvSpPr>
          <p:nvPr>
            <p:ph type="title"/>
          </p:nvPr>
        </p:nvSpPr>
        <p:spPr>
          <a:xfrm>
            <a:off x="145940" y="4125633"/>
            <a:ext cx="3609077" cy="645664"/>
          </a:xfrm>
          <a:prstGeom prst="rect">
            <a:avLst/>
          </a:prstGeom>
        </p:spPr>
        <p:txBody>
          <a:bodyPr/>
          <a:lstStyle>
            <a:lvl1pPr>
              <a:defRPr sz="1100">
                <a:solidFill>
                  <a:srgbClr val="A2010C"/>
                </a:solidFill>
                <a:latin typeface="+mn-lt"/>
                <a:ea typeface="+mn-ea"/>
                <a:cs typeface="+mn-cs"/>
                <a:sym typeface="Source Sans Pro Regular"/>
              </a:defRPr>
            </a:lvl1pPr>
          </a:lstStyle>
          <a:p>
            <a:r>
              <a:t>Title Text</a:t>
            </a:r>
          </a:p>
        </p:txBody>
      </p:sp>
      <p:sp>
        <p:nvSpPr>
          <p:cNvPr id="2" name="Subtitle 5">
            <a:extLst>
              <a:ext uri="{FF2B5EF4-FFF2-40B4-BE49-F238E27FC236}">
                <a16:creationId xmlns:a16="http://schemas.microsoft.com/office/drawing/2014/main" id="{E3780909-701B-FC7A-0858-1C207F399A40}"/>
              </a:ext>
            </a:extLst>
          </p:cNvPr>
          <p:cNvSpPr txBox="1"/>
          <p:nvPr userDrawn="1"/>
        </p:nvSpPr>
        <p:spPr>
          <a:xfrm>
            <a:off x="8061959" y="661672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1B927CAB-DB7F-2681-E088-67506C8586A4}"/>
              </a:ext>
            </a:extLst>
          </p:cNvPr>
          <p:cNvSpPr txBox="1"/>
          <p:nvPr userDrawn="1"/>
        </p:nvSpPr>
        <p:spPr>
          <a:xfrm>
            <a:off x="8061959" y="6472254"/>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4D5D05D8-475C-6565-25D0-6530D483708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7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7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80"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n-lt"/>
                <a:ea typeface="+mn-ea"/>
                <a:cs typeface="+mn-cs"/>
                <a:sym typeface="Source Sans Pro Regular"/>
              </a:defRPr>
            </a:lvl1pPr>
          </a:lstStyle>
          <a:p>
            <a:r>
              <a:t>Rapid Response Teams Training</a:t>
            </a:r>
          </a:p>
        </p:txBody>
      </p:sp>
      <p:sp>
        <p:nvSpPr>
          <p:cNvPr id="83" name="Rounded Rectangle 4"/>
          <p:cNvSpPr/>
          <p:nvPr/>
        </p:nvSpPr>
        <p:spPr>
          <a:xfrm flipV="1">
            <a:off x="388996" y="2237880"/>
            <a:ext cx="2029084"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84" name="Title Text"/>
          <p:cNvSpPr txBox="1">
            <a:spLocks noGrp="1"/>
          </p:cNvSpPr>
          <p:nvPr>
            <p:ph type="title"/>
          </p:nvPr>
        </p:nvSpPr>
        <p:spPr>
          <a:xfrm>
            <a:off x="145940" y="4125633"/>
            <a:ext cx="3609077" cy="645664"/>
          </a:xfrm>
          <a:prstGeom prst="rect">
            <a:avLst/>
          </a:prstGeom>
        </p:spPr>
        <p:txBody>
          <a:bodyPr/>
          <a:lstStyle>
            <a:lvl1pPr>
              <a:defRPr sz="1100">
                <a:solidFill>
                  <a:srgbClr val="A2010C"/>
                </a:solidFill>
                <a:latin typeface="+mn-lt"/>
                <a:ea typeface="+mn-ea"/>
                <a:cs typeface="+mn-cs"/>
                <a:sym typeface="Source Sans Pro Regular"/>
              </a:defRPr>
            </a:lvl1pPr>
          </a:lstStyle>
          <a:p>
            <a:r>
              <a:t>Title Text</a:t>
            </a:r>
          </a:p>
        </p:txBody>
      </p:sp>
      <p:sp>
        <p:nvSpPr>
          <p:cNvPr id="85" name="TextBox 6"/>
          <p:cNvSpPr txBox="1"/>
          <p:nvPr/>
        </p:nvSpPr>
        <p:spPr>
          <a:xfrm>
            <a:off x="403461" y="668220"/>
            <a:ext cx="2803026" cy="14219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8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2" name="Subtitle 5">
            <a:extLst>
              <a:ext uri="{FF2B5EF4-FFF2-40B4-BE49-F238E27FC236}">
                <a16:creationId xmlns:a16="http://schemas.microsoft.com/office/drawing/2014/main" id="{5569CA69-5B5C-1FF8-FAB5-A40AFE3166D3}"/>
              </a:ext>
            </a:extLst>
          </p:cNvPr>
          <p:cNvSpPr txBox="1"/>
          <p:nvPr userDrawn="1"/>
        </p:nvSpPr>
        <p:spPr>
          <a:xfrm>
            <a:off x="8061959" y="661672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0984D123-B4CE-17D1-A2F6-EC9C0D4B4374}"/>
              </a:ext>
            </a:extLst>
          </p:cNvPr>
          <p:cNvSpPr txBox="1"/>
          <p:nvPr userDrawn="1"/>
        </p:nvSpPr>
        <p:spPr>
          <a:xfrm>
            <a:off x="8061959" y="6472254"/>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3070BC6E-D709-DC16-33D9-970FFF27AD8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97"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n-lt"/>
                <a:ea typeface="+mn-ea"/>
                <a:cs typeface="+mn-cs"/>
                <a:sym typeface="Source Sans Pro Regular"/>
              </a:defRPr>
            </a:lvl1pPr>
          </a:lstStyle>
          <a:p>
            <a:r>
              <a:t>Rapid Response Teams Training</a:t>
            </a:r>
          </a:p>
        </p:txBody>
      </p:sp>
      <p:sp>
        <p:nvSpPr>
          <p:cNvPr id="100" name="Rounded Rectangle 4"/>
          <p:cNvSpPr/>
          <p:nvPr/>
        </p:nvSpPr>
        <p:spPr>
          <a:xfrm flipV="1">
            <a:off x="388996" y="1332432"/>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01" name="Title Text"/>
          <p:cNvSpPr txBox="1">
            <a:spLocks noGrp="1"/>
          </p:cNvSpPr>
          <p:nvPr>
            <p:ph type="title"/>
          </p:nvPr>
        </p:nvSpPr>
        <p:spPr>
          <a:xfrm>
            <a:off x="318328" y="4440620"/>
            <a:ext cx="3572957" cy="645664"/>
          </a:xfrm>
          <a:prstGeom prst="rect">
            <a:avLst/>
          </a:prstGeom>
        </p:spPr>
        <p:txBody>
          <a:bodyPr/>
          <a:lstStyle>
            <a:lvl1pPr>
              <a:defRPr sz="1100">
                <a:solidFill>
                  <a:srgbClr val="A2010C"/>
                </a:solidFill>
                <a:latin typeface="+mn-lt"/>
                <a:ea typeface="+mn-ea"/>
                <a:cs typeface="+mn-cs"/>
                <a:sym typeface="Source Sans Pro Regular"/>
              </a:defRPr>
            </a:lvl1pPr>
          </a:lstStyle>
          <a:p>
            <a:r>
              <a:t>Title Text</a:t>
            </a:r>
          </a:p>
        </p:txBody>
      </p:sp>
      <p:sp>
        <p:nvSpPr>
          <p:cNvPr id="102" name="TextBox 6"/>
          <p:cNvSpPr txBox="1"/>
          <p:nvPr/>
        </p:nvSpPr>
        <p:spPr>
          <a:xfrm>
            <a:off x="403460" y="668215"/>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10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2" name="Subtitle 5">
            <a:extLst>
              <a:ext uri="{FF2B5EF4-FFF2-40B4-BE49-F238E27FC236}">
                <a16:creationId xmlns:a16="http://schemas.microsoft.com/office/drawing/2014/main" id="{359051C8-F6F3-1726-09B1-5B1DDD4537B9}"/>
              </a:ext>
            </a:extLst>
          </p:cNvPr>
          <p:cNvSpPr txBox="1"/>
          <p:nvPr userDrawn="1"/>
        </p:nvSpPr>
        <p:spPr>
          <a:xfrm>
            <a:off x="8061959" y="661672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34699903-0C45-021A-7397-2C341E59A02D}"/>
              </a:ext>
            </a:extLst>
          </p:cNvPr>
          <p:cNvSpPr txBox="1"/>
          <p:nvPr userDrawn="1"/>
        </p:nvSpPr>
        <p:spPr>
          <a:xfrm>
            <a:off x="8061959" y="6472254"/>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72B2EBFB-DFE7-E754-4A22-9EF322FACEAA}"/>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1_Custom Layout">
    <p:spTree>
      <p:nvGrpSpPr>
        <p:cNvPr id="1" name=""/>
        <p:cNvGrpSpPr/>
        <p:nvPr/>
      </p:nvGrpSpPr>
      <p:grpSpPr>
        <a:xfrm>
          <a:off x="0" y="0"/>
          <a:ext cx="0" cy="0"/>
          <a:chOff x="0" y="0"/>
          <a:chExt cx="0" cy="0"/>
        </a:xfrm>
      </p:grpSpPr>
      <p:pic>
        <p:nvPicPr>
          <p:cNvPr id="111"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12"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113"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n-lt"/>
                <a:ea typeface="+mn-ea"/>
                <a:cs typeface="+mn-cs"/>
                <a:sym typeface="Source Sans Pro Regular"/>
              </a:defRPr>
            </a:lvl1pPr>
          </a:lstStyle>
          <a:p>
            <a:r>
              <a:t>Rapid Response Teams Training</a:t>
            </a:r>
          </a:p>
        </p:txBody>
      </p:sp>
      <p:sp>
        <p:nvSpPr>
          <p:cNvPr id="116"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17" name="TextBox 5"/>
          <p:cNvSpPr txBox="1"/>
          <p:nvPr/>
        </p:nvSpPr>
        <p:spPr>
          <a:xfrm>
            <a:off x="4400181" y="2325452"/>
            <a:ext cx="3721502"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dirty="0"/>
              <a:t>Thank you</a:t>
            </a:r>
          </a:p>
        </p:txBody>
      </p:sp>
      <p:pic>
        <p:nvPicPr>
          <p:cNvPr id="119" name="Picture 6" descr="Picture 6"/>
          <p:cNvPicPr>
            <a:picLocks noChangeAspect="1"/>
          </p:cNvPicPr>
          <p:nvPr/>
        </p:nvPicPr>
        <p:blipFill>
          <a:blip r:embed="rId4"/>
          <a:stretch>
            <a:fillRect/>
          </a:stretch>
        </p:blipFill>
        <p:spPr>
          <a:xfrm>
            <a:off x="11358371" y="138176"/>
            <a:ext cx="685801" cy="711201"/>
          </a:xfrm>
          <a:prstGeom prst="rect">
            <a:avLst/>
          </a:prstGeom>
          <a:ln w="12700">
            <a:miter lim="400000"/>
          </a:ln>
        </p:spPr>
      </p:pic>
      <p:sp>
        <p:nvSpPr>
          <p:cNvPr id="2" name="Subtitle 5">
            <a:extLst>
              <a:ext uri="{FF2B5EF4-FFF2-40B4-BE49-F238E27FC236}">
                <a16:creationId xmlns:a16="http://schemas.microsoft.com/office/drawing/2014/main" id="{32FF4CAB-4AF7-F0BE-0388-F92135BC8E3B}"/>
              </a:ext>
            </a:extLst>
          </p:cNvPr>
          <p:cNvSpPr txBox="1"/>
          <p:nvPr userDrawn="1"/>
        </p:nvSpPr>
        <p:spPr>
          <a:xfrm>
            <a:off x="8061959" y="661672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014C73E2-915E-FDB1-D609-8AFCA45C1875}"/>
              </a:ext>
            </a:extLst>
          </p:cNvPr>
          <p:cNvSpPr txBox="1"/>
          <p:nvPr userDrawn="1"/>
        </p:nvSpPr>
        <p:spPr>
          <a:xfrm>
            <a:off x="8061959" y="6472254"/>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DB0FFC63-F262-B877-D29C-603915174DF3}"/>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26"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27"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28"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29"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n-lt"/>
                <a:ea typeface="+mn-ea"/>
                <a:cs typeface="+mn-cs"/>
                <a:sym typeface="Source Sans Pro Regular"/>
              </a:defRPr>
            </a:lvl1pPr>
          </a:lstStyle>
          <a:p>
            <a:r>
              <a:t>Rapid Response Teams Training</a:t>
            </a:r>
          </a:p>
        </p:txBody>
      </p:sp>
      <p:sp>
        <p:nvSpPr>
          <p:cNvPr id="132"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33" name="Title Text"/>
          <p:cNvSpPr txBox="1">
            <a:spLocks noGrp="1"/>
          </p:cNvSpPr>
          <p:nvPr>
            <p:ph type="title"/>
          </p:nvPr>
        </p:nvSpPr>
        <p:spPr>
          <a:xfrm>
            <a:off x="433351" y="1785147"/>
            <a:ext cx="11780874" cy="1214698"/>
          </a:xfrm>
          <a:prstGeom prst="rect">
            <a:avLst/>
          </a:prstGeom>
        </p:spPr>
        <p:txBody>
          <a:bodyPr/>
          <a:lstStyle>
            <a:lvl1pPr algn="ctr"/>
          </a:lstStyle>
          <a:p>
            <a:r>
              <a:t>Title Text</a:t>
            </a:r>
          </a:p>
        </p:txBody>
      </p:sp>
      <p:sp>
        <p:nvSpPr>
          <p:cNvPr id="2" name="Subtitle 5">
            <a:extLst>
              <a:ext uri="{FF2B5EF4-FFF2-40B4-BE49-F238E27FC236}">
                <a16:creationId xmlns:a16="http://schemas.microsoft.com/office/drawing/2014/main" id="{E903507D-38A7-7FF5-455B-C5337CD0075D}"/>
              </a:ext>
            </a:extLst>
          </p:cNvPr>
          <p:cNvSpPr txBox="1"/>
          <p:nvPr userDrawn="1"/>
        </p:nvSpPr>
        <p:spPr>
          <a:xfrm>
            <a:off x="8061959" y="661672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F6F4ACC1-2A2D-8648-7BD9-B4FF39B76396}"/>
              </a:ext>
            </a:extLst>
          </p:cNvPr>
          <p:cNvSpPr txBox="1"/>
          <p:nvPr userDrawn="1"/>
        </p:nvSpPr>
        <p:spPr>
          <a:xfrm>
            <a:off x="8061959" y="6472254"/>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83927FC7-05C4-4713-821A-5B8397CD2F4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41"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42"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43"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44"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n-lt"/>
                <a:ea typeface="+mn-ea"/>
                <a:cs typeface="+mn-cs"/>
                <a:sym typeface="Source Sans Pro Regular"/>
              </a:defRPr>
            </a:lvl1pPr>
          </a:lstStyle>
          <a:p>
            <a:r>
              <a:t>Rapid Response Teams Training</a:t>
            </a:r>
          </a:p>
        </p:txBody>
      </p:sp>
      <p:sp>
        <p:nvSpPr>
          <p:cNvPr id="2" name="Subtitle 5">
            <a:extLst>
              <a:ext uri="{FF2B5EF4-FFF2-40B4-BE49-F238E27FC236}">
                <a16:creationId xmlns:a16="http://schemas.microsoft.com/office/drawing/2014/main" id="{AC3524CA-867D-F4DA-2FF3-7E7B40CA39D3}"/>
              </a:ext>
            </a:extLst>
          </p:cNvPr>
          <p:cNvSpPr txBox="1"/>
          <p:nvPr userDrawn="1"/>
        </p:nvSpPr>
        <p:spPr>
          <a:xfrm>
            <a:off x="8061959" y="661672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000BDCCE-2064-BBFF-61B1-DC42C635BC46}"/>
              </a:ext>
            </a:extLst>
          </p:cNvPr>
          <p:cNvSpPr txBox="1"/>
          <p:nvPr userDrawn="1"/>
        </p:nvSpPr>
        <p:spPr>
          <a:xfrm>
            <a:off x="8061959" y="6472254"/>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4" name="Slide Number">
            <a:extLst>
              <a:ext uri="{FF2B5EF4-FFF2-40B4-BE49-F238E27FC236}">
                <a16:creationId xmlns:a16="http://schemas.microsoft.com/office/drawing/2014/main" id="{7206617D-A971-FA63-7965-1FFC22EBDC5E}"/>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7"/>
          <a:stretch>
            <a:fillRect/>
          </a:stretch>
        </p:blipFill>
        <p:spPr>
          <a:xfrm>
            <a:off x="-25189" y="-7655"/>
            <a:ext cx="4102101" cy="6210301"/>
          </a:xfrm>
          <a:prstGeom prst="rect">
            <a:avLst/>
          </a:prstGeom>
          <a:ln w="12700">
            <a:miter lim="400000"/>
          </a:ln>
        </p:spPr>
      </p:pic>
      <p:pic>
        <p:nvPicPr>
          <p:cNvPr id="3" name="Picture 2" descr="Picture 2"/>
          <p:cNvPicPr>
            <a:picLocks noChangeAspect="1"/>
          </p:cNvPicPr>
          <p:nvPr/>
        </p:nvPicPr>
        <p:blipFill>
          <a:blip r:embed="rId18"/>
          <a:stretch>
            <a:fillRect/>
          </a:stretch>
        </p:blipFill>
        <p:spPr>
          <a:xfrm>
            <a:off x="11189972" y="118166"/>
            <a:ext cx="866716" cy="895042"/>
          </a:xfrm>
          <a:prstGeom prst="rect">
            <a:avLst/>
          </a:prstGeom>
          <a:ln w="12700">
            <a:miter lim="400000"/>
          </a:ln>
        </p:spPr>
      </p:pic>
      <p:pic>
        <p:nvPicPr>
          <p:cNvPr id="4" name="Picture 2" descr="Picture 2"/>
          <p:cNvPicPr>
            <a:picLocks noChangeAspect="1"/>
          </p:cNvPicPr>
          <p:nvPr/>
        </p:nvPicPr>
        <p:blipFill>
          <a:blip r:embed="rId19"/>
          <a:stretch>
            <a:fillRect/>
          </a:stretch>
        </p:blipFill>
        <p:spPr>
          <a:xfrm>
            <a:off x="74344" y="6310302"/>
            <a:ext cx="1548718" cy="474296"/>
          </a:xfrm>
          <a:prstGeom prst="rect">
            <a:avLst/>
          </a:prstGeom>
          <a:ln w="12700">
            <a:miter lim="400000"/>
          </a:ln>
        </p:spPr>
      </p:pic>
      <p:sp>
        <p:nvSpPr>
          <p:cNvPr id="5"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n-lt"/>
                <a:ea typeface="+mn-ea"/>
                <a:cs typeface="+mn-cs"/>
                <a:sym typeface="Source Sans Pro Regular"/>
              </a:defRPr>
            </a:lvl1pPr>
          </a:lstStyle>
          <a:p>
            <a:r>
              <a:t>Rapid Response Teams Training</a:t>
            </a:r>
          </a:p>
        </p:txBody>
      </p:sp>
      <p:sp>
        <p:nvSpPr>
          <p:cNvPr id="6" name="Subtitle 5"/>
          <p:cNvSpPr txBox="1"/>
          <p:nvPr/>
        </p:nvSpPr>
        <p:spPr>
          <a:xfrm>
            <a:off x="8061959" y="661672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7" name="Subtitle 5"/>
          <p:cNvSpPr txBox="1"/>
          <p:nvPr/>
        </p:nvSpPr>
        <p:spPr>
          <a:xfrm>
            <a:off x="8061959" y="6472254"/>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8" name="TextBox 4"/>
          <p:cNvSpPr txBox="1"/>
          <p:nvPr/>
        </p:nvSpPr>
        <p:spPr>
          <a:xfrm>
            <a:off x="403461" y="669120"/>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9" name="Rounded Rectangle 5"/>
          <p:cNvSpPr/>
          <p:nvPr/>
        </p:nvSpPr>
        <p:spPr>
          <a:xfrm flipV="1">
            <a:off x="389000" y="1332433"/>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3"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8" name="Slide Number">
            <a:extLst>
              <a:ext uri="{FF2B5EF4-FFF2-40B4-BE49-F238E27FC236}">
                <a16:creationId xmlns:a16="http://schemas.microsoft.com/office/drawing/2014/main" id="{A0FAE92C-C3F1-F57D-7F08-983C3AD2C92C}"/>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hyperlink" Target="http://www.who.int/ihr/publications/WHO_HSE_GCR_2016_15/en/" TargetMode="External"/><Relationship Id="rId2" Type="http://schemas.openxmlformats.org/officeDocument/2006/relationships/hyperlink" Target="http://www.who.int/ihr/publications/9789241580496/en/"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hyperlink" Target="https://extranet.who.int/hslp/training/course/index.php?categoryid=6"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TextBox 3"/>
          <p:cNvSpPr txBox="1"/>
          <p:nvPr/>
        </p:nvSpPr>
        <p:spPr>
          <a:xfrm>
            <a:off x="41765" y="219242"/>
            <a:ext cx="6056946"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4400">
                <a:solidFill>
                  <a:srgbClr val="FFFFFF"/>
                </a:solidFill>
                <a:latin typeface="Source Sans Pro Bold"/>
                <a:ea typeface="Source Sans Pro Bold"/>
                <a:cs typeface="Source Sans Pro Bold"/>
                <a:sym typeface="Source Sans Pro Bold"/>
              </a:defRPr>
            </a:lvl1pPr>
          </a:lstStyle>
          <a:p>
            <a:r>
              <a:rPr b="1" dirty="0"/>
              <a:t> A.</a:t>
            </a:r>
            <a:r>
              <a:rPr lang="en-GB" b="1" dirty="0"/>
              <a:t>1a </a:t>
            </a:r>
            <a:endParaRPr b="1" dirty="0"/>
          </a:p>
        </p:txBody>
      </p:sp>
      <p:sp>
        <p:nvSpPr>
          <p:cNvPr id="2" name="Szövegdoboz 1">
            <a:extLst>
              <a:ext uri="{FF2B5EF4-FFF2-40B4-BE49-F238E27FC236}">
                <a16:creationId xmlns:a16="http://schemas.microsoft.com/office/drawing/2014/main" id="{A230A3EE-A076-33D9-6881-6A976CD25DF1}"/>
              </a:ext>
            </a:extLst>
          </p:cNvPr>
          <p:cNvSpPr txBox="1"/>
          <p:nvPr/>
        </p:nvSpPr>
        <p:spPr>
          <a:xfrm>
            <a:off x="140106" y="874107"/>
            <a:ext cx="7176303" cy="28623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chemeClr val="bg1"/>
                </a:solidFill>
                <a:effectLst/>
                <a:uFillTx/>
                <a:latin typeface="+mn-lt"/>
                <a:ea typeface="Calibri"/>
                <a:cs typeface="Calibri"/>
                <a:sym typeface="Calibri"/>
              </a:rPr>
              <a:t>The International Health </a:t>
            </a:r>
            <a:br>
              <a:rPr kumimoji="0" lang="hu-HU" sz="3600" b="1" i="0" u="none" strike="noStrike" cap="none" spc="0" normalizeH="0" baseline="0" dirty="0">
                <a:ln>
                  <a:noFill/>
                </a:ln>
                <a:solidFill>
                  <a:schemeClr val="bg1"/>
                </a:solidFill>
                <a:effectLst/>
                <a:uFillTx/>
                <a:latin typeface="+mn-lt"/>
                <a:ea typeface="Calibri"/>
                <a:cs typeface="Calibri"/>
                <a:sym typeface="Calibri"/>
              </a:rPr>
            </a:br>
            <a:r>
              <a:rPr kumimoji="0" lang="en-US" sz="3600" b="1" i="0" u="none" strike="noStrike" cap="none" spc="0" normalizeH="0" baseline="0" dirty="0">
                <a:ln>
                  <a:noFill/>
                </a:ln>
                <a:solidFill>
                  <a:schemeClr val="bg1"/>
                </a:solidFill>
                <a:effectLst/>
                <a:uFillTx/>
                <a:latin typeface="+mn-lt"/>
                <a:ea typeface="Calibri"/>
                <a:cs typeface="Calibri"/>
                <a:sym typeface="Calibri"/>
              </a:rPr>
              <a:t>Regulations (IHR) framework </a:t>
            </a:r>
            <a:br>
              <a:rPr kumimoji="0" lang="hu-HU" sz="3600" b="1" i="0" u="none" strike="noStrike" cap="none" spc="0" normalizeH="0" baseline="0" dirty="0">
                <a:ln>
                  <a:noFill/>
                </a:ln>
                <a:solidFill>
                  <a:schemeClr val="bg1"/>
                </a:solidFill>
                <a:effectLst/>
                <a:uFillTx/>
                <a:latin typeface="+mn-lt"/>
                <a:ea typeface="Calibri"/>
                <a:cs typeface="Calibri"/>
                <a:sym typeface="Calibri"/>
              </a:rPr>
            </a:br>
            <a:r>
              <a:rPr kumimoji="0" lang="en-US" sz="3600" b="1" i="0" u="none" strike="noStrike" cap="none" spc="0" normalizeH="0" baseline="0" dirty="0">
                <a:ln>
                  <a:noFill/>
                </a:ln>
                <a:solidFill>
                  <a:schemeClr val="bg1"/>
                </a:solidFill>
                <a:effectLst/>
                <a:uFillTx/>
                <a:latin typeface="+mn-lt"/>
                <a:ea typeface="Calibri"/>
                <a:cs typeface="Calibri"/>
                <a:sym typeface="Calibri"/>
              </a:rPr>
              <a:t>and the Regional</a:t>
            </a:r>
            <a:r>
              <a:rPr kumimoji="0" lang="hu-HU" sz="3600" b="1" i="0" u="none" strike="noStrike" cap="none" spc="0" normalizeH="0" baseline="0" dirty="0">
                <a:ln>
                  <a:noFill/>
                </a:ln>
                <a:solidFill>
                  <a:schemeClr val="bg1"/>
                </a:solidFill>
                <a:effectLst/>
                <a:uFillTx/>
                <a:latin typeface="+mn-lt"/>
                <a:ea typeface="Calibri"/>
                <a:cs typeface="Calibri"/>
                <a:sym typeface="Calibri"/>
              </a:rPr>
              <a:t> </a:t>
            </a:r>
            <a:r>
              <a:rPr kumimoji="0" lang="en-US" sz="3600" b="1" i="0" u="none" strike="noStrike" cap="none" spc="0" normalizeH="0" baseline="0" dirty="0">
                <a:ln>
                  <a:noFill/>
                </a:ln>
                <a:solidFill>
                  <a:schemeClr val="bg1"/>
                </a:solidFill>
                <a:effectLst/>
                <a:uFillTx/>
                <a:latin typeface="+mn-lt"/>
                <a:ea typeface="Calibri"/>
                <a:cs typeface="Calibri"/>
                <a:sym typeface="Calibri"/>
              </a:rPr>
              <a:t>Strategy </a:t>
            </a:r>
            <a:endParaRPr kumimoji="0" lang="hu-HU" sz="3600" b="1" i="0" u="none" strike="noStrike" cap="none" spc="0" normalizeH="0" baseline="0" dirty="0">
              <a:ln>
                <a:noFill/>
              </a:ln>
              <a:solidFill>
                <a:schemeClr val="bg1"/>
              </a:solidFill>
              <a:effectLst/>
              <a:uFillTx/>
              <a:latin typeface="+mn-lt"/>
              <a:ea typeface="Calibri"/>
              <a:cs typeface="Calibri"/>
              <a:sym typeface="Calibri"/>
            </a:endParaRPr>
          </a:p>
          <a:p>
            <a:pPr marL="0" marR="0" indent="0" algn="l" defTabSz="9144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chemeClr val="bg1"/>
                </a:solidFill>
                <a:effectLst/>
                <a:uFillTx/>
                <a:latin typeface="+mn-lt"/>
                <a:ea typeface="Calibri"/>
                <a:cs typeface="Calibri"/>
                <a:sym typeface="Calibri"/>
              </a:rPr>
              <a:t>in Emergency Response</a:t>
            </a:r>
            <a:br>
              <a:rPr kumimoji="0" lang="en-US" sz="3600" b="1" i="0" u="none" strike="noStrike" cap="none" spc="0" normalizeH="0" baseline="0" dirty="0">
                <a:ln>
                  <a:noFill/>
                </a:ln>
                <a:solidFill>
                  <a:schemeClr val="bg1"/>
                </a:solidFill>
                <a:effectLst/>
                <a:uFillTx/>
                <a:latin typeface="+mn-lt"/>
                <a:ea typeface="Calibri"/>
                <a:cs typeface="Calibri"/>
                <a:sym typeface="Calibri"/>
              </a:rPr>
            </a:br>
            <a:endParaRPr kumimoji="0" lang="hu-HU" sz="3600" b="1" i="0" u="none" strike="noStrike" cap="none" spc="0" normalizeH="0" baseline="0" dirty="0">
              <a:ln>
                <a:noFill/>
              </a:ln>
              <a:solidFill>
                <a:schemeClr val="bg1"/>
              </a:solidFill>
              <a:effectLst/>
              <a:uFillTx/>
              <a:latin typeface="+mn-lt"/>
              <a:ea typeface="Calibri"/>
              <a:cs typeface="Calibri"/>
              <a:sym typeface="Calibri"/>
            </a:endParaRPr>
          </a:p>
        </p:txBody>
      </p:sp>
      <p:sp>
        <p:nvSpPr>
          <p:cNvPr id="3" name="TextBox 2">
            <a:extLst>
              <a:ext uri="{FF2B5EF4-FFF2-40B4-BE49-F238E27FC236}">
                <a16:creationId xmlns:a16="http://schemas.microsoft.com/office/drawing/2014/main" id="{F2C13CE7-2A08-9CD7-88A6-ABB577352FCD}"/>
              </a:ext>
            </a:extLst>
          </p:cNvPr>
          <p:cNvSpPr txBox="1"/>
          <p:nvPr/>
        </p:nvSpPr>
        <p:spPr>
          <a:xfrm>
            <a:off x="363682" y="4013488"/>
            <a:ext cx="274319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GB" dirty="0">
                <a:solidFill>
                  <a:schemeClr val="bg1"/>
                </a:solidFill>
              </a:rPr>
              <a:t>Speaker name</a:t>
            </a:r>
            <a:endParaRPr kumimoji="0" lang="en-GB" sz="18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Google Shape;300;p7"/>
          <p:cNvSpPr txBox="1">
            <a:spLocks noGrp="1"/>
          </p:cNvSpPr>
          <p:nvPr>
            <p:ph type="body" sz="quarter" idx="4294967295"/>
          </p:nvPr>
        </p:nvSpPr>
        <p:spPr>
          <a:xfrm>
            <a:off x="4029296" y="1678470"/>
            <a:ext cx="4408704" cy="1885951"/>
          </a:xfrm>
          <a:prstGeom prst="rect">
            <a:avLst/>
          </a:prstGeom>
        </p:spPr>
        <p:txBody>
          <a:bodyPr lIns="134999" tIns="134999" rIns="134999" bIns="134999" anchor="ctr"/>
          <a:lstStyle>
            <a:lvl1pPr marL="0" indent="0" algn="ctr">
              <a:buSzTx/>
              <a:buNone/>
              <a:defRPr>
                <a:solidFill>
                  <a:srgbClr val="FFFFFF"/>
                </a:solidFill>
                <a:latin typeface="Source Sans Pro Bold"/>
                <a:ea typeface="Source Sans Pro Bold"/>
                <a:cs typeface="Source Sans Pro Bold"/>
                <a:sym typeface="Source Sans Pro Bold"/>
              </a:defRPr>
            </a:lvl1pPr>
          </a:lstStyle>
          <a:p>
            <a:r>
              <a:rPr b="1" dirty="0"/>
              <a:t>3. The International Health Regulations</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Content Placeholder 2"/>
          <p:cNvSpPr txBox="1">
            <a:spLocks noGrp="1"/>
          </p:cNvSpPr>
          <p:nvPr>
            <p:ph type="body" sz="half" idx="1"/>
          </p:nvPr>
        </p:nvSpPr>
        <p:spPr>
          <a:prstGeom prst="rect">
            <a:avLst/>
          </a:prstGeom>
        </p:spPr>
        <p:txBody>
          <a:bodyPr/>
          <a:lstStyle/>
          <a:p>
            <a:r>
              <a:rPr b="1" dirty="0">
                <a:solidFill>
                  <a:srgbClr val="65A000"/>
                </a:solidFill>
              </a:rPr>
              <a:t>True or False?</a:t>
            </a:r>
          </a:p>
          <a:p>
            <a:endParaRPr dirty="0"/>
          </a:p>
          <a:p>
            <a:r>
              <a:rPr dirty="0"/>
              <a:t>The purpose of the International Health Regulations (IHR) is to prevent, protect against, control and provide public health response to the international spread of disease in ways that are relevant and restricted to public health risks, and which avoid unnecessary interference with international traffic and trade. </a:t>
            </a:r>
          </a:p>
        </p:txBody>
      </p:sp>
      <p:sp>
        <p:nvSpPr>
          <p:cNvPr id="289" name="Rectangle 3"/>
          <p:cNvSpPr/>
          <p:nvPr/>
        </p:nvSpPr>
        <p:spPr>
          <a:xfrm>
            <a:off x="6927195" y="5045546"/>
            <a:ext cx="399313" cy="399313"/>
          </a:xfrm>
          <a:prstGeom prst="rect">
            <a:avLst/>
          </a:prstGeom>
          <a:solidFill>
            <a:srgbClr val="FFFFFF"/>
          </a:solidFill>
          <a:ln w="12700">
            <a:solidFill>
              <a:schemeClr val="accent1"/>
            </a:solidFill>
            <a:miter/>
          </a:ln>
        </p:spPr>
        <p:txBody>
          <a:bodyPr lIns="45719" rIns="45719" anchor="ctr"/>
          <a:lstStyle/>
          <a:p>
            <a:pPr algn="ctr">
              <a:defRPr sz="2100">
                <a:solidFill>
                  <a:srgbClr val="FFFFFF"/>
                </a:solidFill>
                <a:latin typeface="+mn-lt"/>
                <a:ea typeface="+mn-ea"/>
                <a:cs typeface="+mn-cs"/>
                <a:sym typeface="Source Sans Pro Regular"/>
              </a:defRPr>
            </a:pPr>
            <a:endParaRPr/>
          </a:p>
        </p:txBody>
      </p:sp>
      <p:sp>
        <p:nvSpPr>
          <p:cNvPr id="290" name="TextBox 2"/>
          <p:cNvSpPr txBox="1"/>
          <p:nvPr/>
        </p:nvSpPr>
        <p:spPr>
          <a:xfrm>
            <a:off x="4526046" y="4424268"/>
            <a:ext cx="711417" cy="434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2100">
                <a:latin typeface="+mn-lt"/>
                <a:ea typeface="+mn-ea"/>
                <a:cs typeface="+mn-cs"/>
                <a:sym typeface="Source Sans Pro Regular"/>
              </a:defRPr>
            </a:lvl1pPr>
          </a:lstStyle>
          <a:p>
            <a:r>
              <a:t>TRUE</a:t>
            </a:r>
          </a:p>
        </p:txBody>
      </p:sp>
      <p:sp>
        <p:nvSpPr>
          <p:cNvPr id="291" name="TextBox 16"/>
          <p:cNvSpPr txBox="1"/>
          <p:nvPr/>
        </p:nvSpPr>
        <p:spPr>
          <a:xfrm>
            <a:off x="6694553" y="4424268"/>
            <a:ext cx="777825" cy="434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2100">
                <a:latin typeface="+mn-lt"/>
                <a:ea typeface="+mn-ea"/>
                <a:cs typeface="+mn-cs"/>
                <a:sym typeface="Source Sans Pro Regular"/>
              </a:defRPr>
            </a:lvl1pPr>
          </a:lstStyle>
          <a:p>
            <a:r>
              <a:t>FALSE</a:t>
            </a:r>
          </a:p>
        </p:txBody>
      </p:sp>
      <p:sp>
        <p:nvSpPr>
          <p:cNvPr id="292" name="Rectangle 6"/>
          <p:cNvSpPr/>
          <p:nvPr/>
        </p:nvSpPr>
        <p:spPr>
          <a:xfrm>
            <a:off x="4696502" y="5045546"/>
            <a:ext cx="399313" cy="399313"/>
          </a:xfrm>
          <a:prstGeom prst="rect">
            <a:avLst/>
          </a:prstGeom>
          <a:solidFill>
            <a:srgbClr val="FFFFFF"/>
          </a:solidFill>
          <a:ln w="12700">
            <a:solidFill>
              <a:schemeClr val="accent1"/>
            </a:solidFill>
            <a:miter/>
          </a:ln>
        </p:spPr>
        <p:txBody>
          <a:bodyPr lIns="45719" rIns="45719" anchor="ctr"/>
          <a:lstStyle/>
          <a:p>
            <a:pPr algn="ctr">
              <a:defRPr sz="2100">
                <a:solidFill>
                  <a:srgbClr val="FFFFFF"/>
                </a:solidFill>
                <a:latin typeface="+mn-lt"/>
                <a:ea typeface="+mn-ea"/>
                <a:cs typeface="+mn-cs"/>
                <a:sym typeface="Source Sans Pro Regular"/>
              </a:defRPr>
            </a:pPr>
            <a:endParaRPr/>
          </a:p>
        </p:txBody>
      </p:sp>
      <p:sp>
        <p:nvSpPr>
          <p:cNvPr id="4" name="Title 1">
            <a:extLst>
              <a:ext uri="{FF2B5EF4-FFF2-40B4-BE49-F238E27FC236}">
                <a16:creationId xmlns:a16="http://schemas.microsoft.com/office/drawing/2014/main" id="{3040EE7D-3514-ED13-D417-0763984D68C4}"/>
              </a:ext>
            </a:extLst>
          </p:cNvPr>
          <p:cNvSpPr txBox="1">
            <a:spLocks noGrp="1"/>
          </p:cNvSpPr>
          <p:nvPr>
            <p:ph type="title"/>
          </p:nvPr>
        </p:nvSpPr>
        <p:spPr>
          <a:xfrm>
            <a:off x="262622" y="75172"/>
            <a:ext cx="8125271" cy="646113"/>
          </a:xfrm>
          <a:prstGeom prst="rect">
            <a:avLst/>
          </a:prstGeom>
        </p:spPr>
        <p:txBody>
          <a:bodyPr/>
          <a:lstStyle/>
          <a:p>
            <a:r>
              <a:rPr b="1" dirty="0"/>
              <a:t>Purpose and scope of IHR 2005</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Content Placeholder 2"/>
          <p:cNvSpPr txBox="1">
            <a:spLocks noGrp="1"/>
          </p:cNvSpPr>
          <p:nvPr>
            <p:ph type="body" idx="1"/>
          </p:nvPr>
        </p:nvSpPr>
        <p:spPr>
          <a:xfrm>
            <a:off x="2257534" y="1316206"/>
            <a:ext cx="8229601" cy="4766095"/>
          </a:xfrm>
          <a:prstGeom prst="rect">
            <a:avLst/>
          </a:prstGeom>
        </p:spPr>
        <p:txBody>
          <a:bodyPr/>
          <a:lstStyle/>
          <a:p>
            <a:pPr>
              <a:lnSpc>
                <a:spcPct val="81000"/>
              </a:lnSpc>
            </a:pPr>
            <a:r>
              <a:rPr dirty="0"/>
              <a:t>The purpose of the International Health Regulations (IHR) is to </a:t>
            </a:r>
            <a:r>
              <a:rPr dirty="0">
                <a:solidFill>
                  <a:srgbClr val="65A000"/>
                </a:solidFill>
              </a:rPr>
              <a:t>prevent, protect against, control and provide public health response </a:t>
            </a:r>
            <a:r>
              <a:rPr dirty="0"/>
              <a:t>to the international spread of disease in ways that are relevant and restricted to public health risks, and which avoid unnecessary interference with international traffic and trade. </a:t>
            </a:r>
          </a:p>
          <a:p>
            <a:pPr>
              <a:lnSpc>
                <a:spcPct val="81000"/>
              </a:lnSpc>
            </a:pPr>
            <a:endParaRPr dirty="0"/>
          </a:p>
          <a:p>
            <a:pPr>
              <a:lnSpc>
                <a:spcPct val="81000"/>
              </a:lnSpc>
            </a:pPr>
            <a:endParaRPr dirty="0"/>
          </a:p>
          <a:p>
            <a:pPr>
              <a:lnSpc>
                <a:spcPct val="81000"/>
              </a:lnSpc>
            </a:pPr>
            <a:endParaRPr dirty="0"/>
          </a:p>
          <a:p>
            <a:pPr>
              <a:lnSpc>
                <a:spcPct val="81000"/>
              </a:lnSpc>
            </a:pPr>
            <a:endParaRPr dirty="0"/>
          </a:p>
          <a:p>
            <a:pPr>
              <a:lnSpc>
                <a:spcPct val="81000"/>
              </a:lnSpc>
            </a:pPr>
            <a:r>
              <a:rPr dirty="0"/>
              <a:t>The scope of IHR covers all public health emergencies of international concern including those caused by </a:t>
            </a:r>
            <a:r>
              <a:rPr dirty="0">
                <a:solidFill>
                  <a:srgbClr val="65A000"/>
                </a:solidFill>
              </a:rPr>
              <a:t>infectious diseases, chemical agents, radioactive materials and contaminated food. </a:t>
            </a:r>
          </a:p>
        </p:txBody>
      </p:sp>
      <p:sp>
        <p:nvSpPr>
          <p:cNvPr id="296" name="Rectangle 3"/>
          <p:cNvSpPr/>
          <p:nvPr/>
        </p:nvSpPr>
        <p:spPr>
          <a:xfrm>
            <a:off x="6927195" y="3520436"/>
            <a:ext cx="399313" cy="399313"/>
          </a:xfrm>
          <a:prstGeom prst="rect">
            <a:avLst/>
          </a:prstGeom>
          <a:solidFill>
            <a:srgbClr val="FFFFFF"/>
          </a:solidFill>
          <a:ln w="12700">
            <a:solidFill>
              <a:schemeClr val="accent1"/>
            </a:solidFill>
            <a:miter/>
          </a:ln>
        </p:spPr>
        <p:txBody>
          <a:bodyPr lIns="45719" rIns="45719" anchor="ctr"/>
          <a:lstStyle/>
          <a:p>
            <a:pPr algn="ctr">
              <a:defRPr sz="2100">
                <a:solidFill>
                  <a:srgbClr val="FFFFFF"/>
                </a:solidFill>
                <a:latin typeface="+mn-lt"/>
                <a:ea typeface="+mn-ea"/>
                <a:cs typeface="+mn-cs"/>
                <a:sym typeface="Source Sans Pro Regular"/>
              </a:defRPr>
            </a:pPr>
            <a:endParaRPr/>
          </a:p>
        </p:txBody>
      </p:sp>
      <p:sp>
        <p:nvSpPr>
          <p:cNvPr id="297" name="TextBox 2"/>
          <p:cNvSpPr txBox="1"/>
          <p:nvPr/>
        </p:nvSpPr>
        <p:spPr>
          <a:xfrm>
            <a:off x="4568574" y="3008175"/>
            <a:ext cx="711417" cy="434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2100">
                <a:latin typeface="+mn-lt"/>
                <a:ea typeface="+mn-ea"/>
                <a:cs typeface="+mn-cs"/>
                <a:sym typeface="Source Sans Pro Regular"/>
              </a:defRPr>
            </a:lvl1pPr>
          </a:lstStyle>
          <a:p>
            <a:r>
              <a:rPr dirty="0"/>
              <a:t>TRUE</a:t>
            </a:r>
          </a:p>
        </p:txBody>
      </p:sp>
      <p:sp>
        <p:nvSpPr>
          <p:cNvPr id="298" name="TextBox 16"/>
          <p:cNvSpPr txBox="1"/>
          <p:nvPr/>
        </p:nvSpPr>
        <p:spPr>
          <a:xfrm>
            <a:off x="6737081" y="3008175"/>
            <a:ext cx="777825" cy="434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2100">
                <a:latin typeface="+mn-lt"/>
                <a:ea typeface="+mn-ea"/>
                <a:cs typeface="+mn-cs"/>
                <a:sym typeface="Source Sans Pro Regular"/>
              </a:defRPr>
            </a:lvl1pPr>
          </a:lstStyle>
          <a:p>
            <a:r>
              <a:rPr dirty="0"/>
              <a:t>FALSE</a:t>
            </a:r>
          </a:p>
        </p:txBody>
      </p:sp>
      <p:sp>
        <p:nvSpPr>
          <p:cNvPr id="299" name="Rectangle 6"/>
          <p:cNvSpPr/>
          <p:nvPr/>
        </p:nvSpPr>
        <p:spPr>
          <a:xfrm>
            <a:off x="4696502" y="3520436"/>
            <a:ext cx="399313" cy="399313"/>
          </a:xfrm>
          <a:prstGeom prst="rect">
            <a:avLst/>
          </a:prstGeom>
          <a:solidFill>
            <a:srgbClr val="0070C0"/>
          </a:solidFill>
          <a:ln w="12700">
            <a:solidFill>
              <a:schemeClr val="accent1"/>
            </a:solidFill>
            <a:miter/>
          </a:ln>
        </p:spPr>
        <p:txBody>
          <a:bodyPr lIns="45719" rIns="45719" anchor="ctr"/>
          <a:lstStyle/>
          <a:p>
            <a:pPr algn="ctr">
              <a:defRPr sz="2100">
                <a:solidFill>
                  <a:srgbClr val="FFFFFF"/>
                </a:solidFill>
                <a:latin typeface="+mn-lt"/>
                <a:ea typeface="+mn-ea"/>
                <a:cs typeface="+mn-cs"/>
                <a:sym typeface="Source Sans Pro Regular"/>
              </a:defRPr>
            </a:pPr>
            <a:endParaRPr/>
          </a:p>
        </p:txBody>
      </p:sp>
      <p:sp>
        <p:nvSpPr>
          <p:cNvPr id="300" name="Title 1"/>
          <p:cNvSpPr txBox="1">
            <a:spLocks noGrp="1"/>
          </p:cNvSpPr>
          <p:nvPr>
            <p:ph type="title"/>
          </p:nvPr>
        </p:nvSpPr>
        <p:spPr>
          <a:xfrm>
            <a:off x="262622" y="75172"/>
            <a:ext cx="8125271" cy="646113"/>
          </a:xfrm>
          <a:prstGeom prst="rect">
            <a:avLst/>
          </a:prstGeom>
        </p:spPr>
        <p:txBody>
          <a:bodyPr/>
          <a:lstStyle/>
          <a:p>
            <a:r>
              <a:rPr b="1" dirty="0"/>
              <a:t>Purpose and scope of IHR 2005</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Google Shape;649;p43"/>
          <p:cNvSpPr txBox="1">
            <a:spLocks noGrp="1"/>
          </p:cNvSpPr>
          <p:nvPr>
            <p:ph type="title"/>
          </p:nvPr>
        </p:nvSpPr>
        <p:spPr>
          <a:xfrm>
            <a:off x="4954988" y="1954294"/>
            <a:ext cx="5578306" cy="1932377"/>
          </a:xfrm>
          <a:prstGeom prst="rect">
            <a:avLst/>
          </a:prstGeom>
        </p:spPr>
        <p:txBody>
          <a:bodyPr lIns="0" tIns="0" rIns="0" bIns="0" anchor="b"/>
          <a:lstStyle/>
          <a:p>
            <a:pPr>
              <a:defRPr sz="2800">
                <a:solidFill>
                  <a:srgbClr val="C00000"/>
                </a:solidFill>
              </a:defRPr>
            </a:pPr>
            <a:r>
              <a:rPr dirty="0">
                <a:solidFill>
                  <a:srgbClr val="002060"/>
                </a:solidFill>
              </a:rPr>
              <a:t>What are the 8 IHR core capacities?</a:t>
            </a:r>
            <a:br>
              <a:rPr dirty="0"/>
            </a:br>
            <a:r>
              <a:rPr sz="1600" dirty="0"/>
              <a:t> </a:t>
            </a:r>
          </a:p>
        </p:txBody>
      </p:sp>
      <p:sp>
        <p:nvSpPr>
          <p:cNvPr id="303" name="Rectangle 2"/>
          <p:cNvSpPr txBox="1"/>
          <p:nvPr/>
        </p:nvSpPr>
        <p:spPr>
          <a:xfrm>
            <a:off x="472759" y="611270"/>
            <a:ext cx="2934102"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IHR Core Capacities</a:t>
            </a:r>
          </a:p>
        </p:txBody>
      </p:sp>
      <p:sp>
        <p:nvSpPr>
          <p:cNvPr id="304" name="Rounded Rectangle 4"/>
          <p:cNvSpPr/>
          <p:nvPr/>
        </p:nvSpPr>
        <p:spPr>
          <a:xfrm flipV="1">
            <a:off x="484915" y="1772991"/>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305" name="Rounded Rectangle 5"/>
          <p:cNvSpPr/>
          <p:nvPr/>
        </p:nvSpPr>
        <p:spPr>
          <a:xfrm flipV="1">
            <a:off x="5025167" y="3816489"/>
            <a:ext cx="5010748" cy="114379"/>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Rectangle 2"/>
          <p:cNvSpPr txBox="1">
            <a:spLocks noGrp="1"/>
          </p:cNvSpPr>
          <p:nvPr>
            <p:ph type="title"/>
          </p:nvPr>
        </p:nvSpPr>
        <p:spPr>
          <a:xfrm>
            <a:off x="262622" y="41862"/>
            <a:ext cx="4608550" cy="646113"/>
          </a:xfrm>
          <a:prstGeom prst="rect">
            <a:avLst/>
          </a:prstGeom>
        </p:spPr>
        <p:txBody>
          <a:bodyPr/>
          <a:lstStyle>
            <a:lvl1pPr defTabSz="286428">
              <a:defRPr sz="3168"/>
            </a:lvl1pPr>
          </a:lstStyle>
          <a:p>
            <a:r>
              <a:rPr b="1" dirty="0"/>
              <a:t>IHR Core Capacities</a:t>
            </a:r>
          </a:p>
        </p:txBody>
      </p:sp>
      <p:grpSp>
        <p:nvGrpSpPr>
          <p:cNvPr id="323" name="Group 3"/>
          <p:cNvGrpSpPr/>
          <p:nvPr/>
        </p:nvGrpSpPr>
        <p:grpSpPr>
          <a:xfrm>
            <a:off x="1703509" y="770455"/>
            <a:ext cx="8424941" cy="5322843"/>
            <a:chOff x="-2" y="19663"/>
            <a:chExt cx="8424940" cy="5322842"/>
          </a:xfrm>
        </p:grpSpPr>
        <p:grpSp>
          <p:nvGrpSpPr>
            <p:cNvPr id="310" name="AutoShape 4"/>
            <p:cNvGrpSpPr/>
            <p:nvPr/>
          </p:nvGrpSpPr>
          <p:grpSpPr>
            <a:xfrm>
              <a:off x="-2" y="19663"/>
              <a:ext cx="8424940" cy="980853"/>
              <a:chOff x="-1" y="19663"/>
              <a:chExt cx="8424938" cy="980852"/>
            </a:xfrm>
          </p:grpSpPr>
          <p:sp>
            <p:nvSpPr>
              <p:cNvPr id="308" name="Triangle"/>
              <p:cNvSpPr/>
              <p:nvPr/>
            </p:nvSpPr>
            <p:spPr>
              <a:xfrm>
                <a:off x="-1" y="19663"/>
                <a:ext cx="8424938" cy="98085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799" y="0"/>
                    </a:lnTo>
                    <a:lnTo>
                      <a:pt x="21600" y="21600"/>
                    </a:lnTo>
                    <a:close/>
                  </a:path>
                </a:pathLst>
              </a:custGeom>
              <a:solidFill>
                <a:schemeClr val="accent3"/>
              </a:solidFill>
              <a:ln w="6350" cap="flat">
                <a:solidFill>
                  <a:srgbClr val="006699"/>
                </a:solidFill>
                <a:prstDash val="solid"/>
                <a:miter lim="800000"/>
              </a:ln>
              <a:effectLst/>
            </p:spPr>
            <p:txBody>
              <a:bodyPr wrap="square" lIns="45719" tIns="45719" rIns="45719" bIns="45719" numCol="1" anchor="ctr">
                <a:noAutofit/>
              </a:bodyPr>
              <a:lstStyle/>
              <a:p>
                <a:pPr algn="ctr">
                  <a:defRPr sz="3900" b="1">
                    <a:solidFill>
                      <a:srgbClr val="000066"/>
                    </a:solidFill>
                    <a:latin typeface="Arial"/>
                    <a:ea typeface="Arial"/>
                    <a:cs typeface="Arial"/>
                    <a:sym typeface="Arial"/>
                  </a:defRPr>
                </a:pPr>
                <a:endParaRPr dirty="0"/>
              </a:p>
            </p:txBody>
          </p:sp>
          <p:sp>
            <p:nvSpPr>
              <p:cNvPr id="309" name="Annex 1"/>
              <p:cNvSpPr txBox="1"/>
              <p:nvPr/>
            </p:nvSpPr>
            <p:spPr>
              <a:xfrm>
                <a:off x="2109198" y="535584"/>
                <a:ext cx="4206119" cy="40010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1600">
                    <a:latin typeface="+mn-lt"/>
                    <a:ea typeface="+mn-ea"/>
                    <a:cs typeface="+mn-cs"/>
                    <a:sym typeface="Source Sans Pro Regular"/>
                  </a:defRPr>
                </a:lvl1pPr>
              </a:lstStyle>
              <a:p>
                <a:r>
                  <a:rPr sz="2000" dirty="0"/>
                  <a:t>Annex 1</a:t>
                </a:r>
              </a:p>
            </p:txBody>
          </p:sp>
        </p:grpSp>
        <p:grpSp>
          <p:nvGrpSpPr>
            <p:cNvPr id="313" name="Rectangle 5"/>
            <p:cNvGrpSpPr/>
            <p:nvPr/>
          </p:nvGrpSpPr>
          <p:grpSpPr>
            <a:xfrm>
              <a:off x="656290" y="4507738"/>
              <a:ext cx="7280245" cy="834767"/>
              <a:chOff x="0" y="0"/>
              <a:chExt cx="7280243" cy="834766"/>
            </a:xfrm>
          </p:grpSpPr>
          <p:sp>
            <p:nvSpPr>
              <p:cNvPr id="311" name="Rectangle"/>
              <p:cNvSpPr/>
              <p:nvPr/>
            </p:nvSpPr>
            <p:spPr>
              <a:xfrm>
                <a:off x="0" y="-1"/>
                <a:ext cx="7280244" cy="834768"/>
              </a:xfrm>
              <a:prstGeom prst="rect">
                <a:avLst/>
              </a:prstGeom>
              <a:solidFill>
                <a:schemeClr val="accent1"/>
              </a:solidFill>
              <a:ln w="6350" cap="flat">
                <a:solidFill>
                  <a:srgbClr val="006699"/>
                </a:solidFill>
                <a:prstDash val="solid"/>
                <a:miter lim="800000"/>
              </a:ln>
              <a:effectLst/>
            </p:spPr>
            <p:txBody>
              <a:bodyPr wrap="square" lIns="45719" tIns="45719" rIns="45719" bIns="45719" numCol="1" anchor="ctr">
                <a:noAutofit/>
              </a:bodyPr>
              <a:lstStyle/>
              <a:p>
                <a:pPr algn="ctr">
                  <a:defRPr sz="3900" b="1">
                    <a:solidFill>
                      <a:srgbClr val="000066"/>
                    </a:solidFill>
                    <a:latin typeface="Arial"/>
                    <a:ea typeface="Arial"/>
                    <a:cs typeface="Arial"/>
                    <a:sym typeface="Arial"/>
                  </a:defRPr>
                </a:pPr>
                <a:endParaRPr/>
              </a:p>
            </p:txBody>
          </p:sp>
          <p:sp>
            <p:nvSpPr>
              <p:cNvPr id="312" name="IHR 2005"/>
              <p:cNvSpPr txBox="1"/>
              <p:nvPr/>
            </p:nvSpPr>
            <p:spPr>
              <a:xfrm>
                <a:off x="3175" y="85913"/>
                <a:ext cx="7273894" cy="66294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3600">
                    <a:solidFill>
                      <a:srgbClr val="FFFFFF"/>
                    </a:solidFill>
                    <a:latin typeface="+mn-lt"/>
                    <a:ea typeface="+mn-ea"/>
                    <a:cs typeface="+mn-cs"/>
                    <a:sym typeface="Source Sans Pro Regular"/>
                  </a:defRPr>
                </a:lvl1pPr>
              </a:lstStyle>
              <a:p>
                <a:r>
                  <a:t>IHR 2005</a:t>
                </a:r>
              </a:p>
            </p:txBody>
          </p:sp>
        </p:grpSp>
        <p:grpSp>
          <p:nvGrpSpPr>
            <p:cNvPr id="316" name="Rectangle 6"/>
            <p:cNvGrpSpPr/>
            <p:nvPr/>
          </p:nvGrpSpPr>
          <p:grpSpPr>
            <a:xfrm>
              <a:off x="656290" y="994763"/>
              <a:ext cx="2548849" cy="4102788"/>
              <a:chOff x="0" y="0"/>
              <a:chExt cx="2548848" cy="4102787"/>
            </a:xfrm>
          </p:grpSpPr>
          <p:sp>
            <p:nvSpPr>
              <p:cNvPr id="314" name="Rectangle"/>
              <p:cNvSpPr/>
              <p:nvPr/>
            </p:nvSpPr>
            <p:spPr>
              <a:xfrm>
                <a:off x="0" y="0"/>
                <a:ext cx="2548849" cy="3512976"/>
              </a:xfrm>
              <a:prstGeom prst="rect">
                <a:avLst/>
              </a:prstGeom>
              <a:solidFill>
                <a:srgbClr val="F2F2F2"/>
              </a:solidFill>
              <a:ln w="6350" cap="flat">
                <a:solidFill>
                  <a:srgbClr val="006699"/>
                </a:solidFill>
                <a:prstDash val="solid"/>
                <a:miter lim="800000"/>
              </a:ln>
              <a:effectLst/>
            </p:spPr>
            <p:txBody>
              <a:bodyPr wrap="square" lIns="45719" tIns="45719" rIns="45719" bIns="45719" numCol="1" anchor="t">
                <a:noAutofit/>
              </a:bodyPr>
              <a:lstStyle/>
              <a:p>
                <a:pPr>
                  <a:spcBef>
                    <a:spcPts val="1400"/>
                  </a:spcBef>
                  <a:defRPr>
                    <a:latin typeface="+mn-lt"/>
                    <a:ea typeface="+mn-ea"/>
                    <a:cs typeface="+mn-cs"/>
                    <a:sym typeface="Source Sans Pro Regular"/>
                  </a:defRPr>
                </a:pPr>
                <a:endParaRPr/>
              </a:p>
            </p:txBody>
          </p:sp>
          <p:sp>
            <p:nvSpPr>
              <p:cNvPr id="315" name="8 Core Capacities…"/>
              <p:cNvSpPr txBox="1"/>
              <p:nvPr/>
            </p:nvSpPr>
            <p:spPr>
              <a:xfrm>
                <a:off x="3175" y="3175"/>
                <a:ext cx="2542499" cy="409961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pPr marL="114300" indent="-114300">
                  <a:spcBef>
                    <a:spcPts val="600"/>
                  </a:spcBef>
                  <a:defRPr>
                    <a:latin typeface="+mn-lt"/>
                    <a:ea typeface="+mn-ea"/>
                    <a:cs typeface="+mn-cs"/>
                    <a:sym typeface="Source Sans Pro Regular"/>
                  </a:defRPr>
                </a:pPr>
                <a:r>
                  <a:rPr dirty="0"/>
                  <a:t>8 Core Capacities</a:t>
                </a:r>
                <a:endParaRPr sz="3900" b="1" dirty="0">
                  <a:solidFill>
                    <a:srgbClr val="000066"/>
                  </a:solidFill>
                  <a:latin typeface="Arial"/>
                  <a:ea typeface="Arial"/>
                  <a:cs typeface="Arial"/>
                  <a:sym typeface="Arial"/>
                </a:endParaRPr>
              </a:p>
              <a:p>
                <a:pPr marL="114300" indent="-114300">
                  <a:spcBef>
                    <a:spcPts val="600"/>
                  </a:spcBef>
                  <a:buClr>
                    <a:srgbClr val="FE4847"/>
                  </a:buClr>
                  <a:buSzPct val="100000"/>
                  <a:buChar char="•"/>
                  <a:defRPr>
                    <a:latin typeface="+mn-lt"/>
                    <a:ea typeface="+mn-ea"/>
                    <a:cs typeface="+mn-cs"/>
                    <a:sym typeface="Source Sans Pro Regular"/>
                  </a:defRPr>
                </a:pPr>
                <a:r>
                  <a:rPr dirty="0"/>
                  <a:t>Legislation and Policy</a:t>
                </a:r>
                <a:endParaRPr sz="3900" b="1" dirty="0">
                  <a:solidFill>
                    <a:srgbClr val="000066"/>
                  </a:solidFill>
                  <a:latin typeface="Arial"/>
                  <a:ea typeface="Arial"/>
                  <a:cs typeface="Arial"/>
                  <a:sym typeface="Arial"/>
                </a:endParaRPr>
              </a:p>
              <a:p>
                <a:pPr marL="114300" indent="-114300">
                  <a:spcBef>
                    <a:spcPts val="600"/>
                  </a:spcBef>
                  <a:buClr>
                    <a:srgbClr val="FE4847"/>
                  </a:buClr>
                  <a:buSzPct val="100000"/>
                  <a:buChar char="•"/>
                  <a:defRPr>
                    <a:latin typeface="+mn-lt"/>
                    <a:ea typeface="+mn-ea"/>
                    <a:cs typeface="+mn-cs"/>
                    <a:sym typeface="Source Sans Pro Regular"/>
                  </a:defRPr>
                </a:pPr>
                <a:r>
                  <a:rPr dirty="0"/>
                  <a:t>Coordination </a:t>
                </a:r>
                <a:endParaRPr sz="3900" b="1" dirty="0">
                  <a:solidFill>
                    <a:srgbClr val="000066"/>
                  </a:solidFill>
                  <a:latin typeface="Arial"/>
                  <a:ea typeface="Arial"/>
                  <a:cs typeface="Arial"/>
                  <a:sym typeface="Arial"/>
                </a:endParaRPr>
              </a:p>
              <a:p>
                <a:pPr marL="114300" indent="-114300">
                  <a:spcBef>
                    <a:spcPts val="600"/>
                  </a:spcBef>
                  <a:buClr>
                    <a:srgbClr val="FE4847"/>
                  </a:buClr>
                  <a:buSzPct val="100000"/>
                  <a:buChar char="•"/>
                  <a:defRPr>
                    <a:latin typeface="+mn-lt"/>
                    <a:ea typeface="+mn-ea"/>
                    <a:cs typeface="+mn-cs"/>
                    <a:sym typeface="Source Sans Pro Regular"/>
                  </a:defRPr>
                </a:pPr>
                <a:r>
                  <a:rPr dirty="0"/>
                  <a:t>Surveillance</a:t>
                </a:r>
                <a:endParaRPr sz="3900" b="1" dirty="0">
                  <a:solidFill>
                    <a:srgbClr val="000066"/>
                  </a:solidFill>
                  <a:latin typeface="Arial"/>
                  <a:ea typeface="Arial"/>
                  <a:cs typeface="Arial"/>
                  <a:sym typeface="Arial"/>
                </a:endParaRPr>
              </a:p>
              <a:p>
                <a:pPr marL="114300" indent="-114300">
                  <a:spcBef>
                    <a:spcPts val="600"/>
                  </a:spcBef>
                  <a:buClr>
                    <a:srgbClr val="FE4847"/>
                  </a:buClr>
                  <a:buSzPct val="100000"/>
                  <a:buChar char="•"/>
                  <a:defRPr>
                    <a:latin typeface="+mn-lt"/>
                    <a:ea typeface="+mn-ea"/>
                    <a:cs typeface="+mn-cs"/>
                    <a:sym typeface="Source Sans Pro Regular"/>
                  </a:defRPr>
                </a:pPr>
                <a:r>
                  <a:rPr dirty="0"/>
                  <a:t>Response</a:t>
                </a:r>
                <a:endParaRPr sz="3900" b="1" dirty="0">
                  <a:solidFill>
                    <a:srgbClr val="000066"/>
                  </a:solidFill>
                  <a:latin typeface="Arial"/>
                  <a:ea typeface="Arial"/>
                  <a:cs typeface="Arial"/>
                  <a:sym typeface="Arial"/>
                </a:endParaRPr>
              </a:p>
              <a:p>
                <a:pPr marL="114300" indent="-114300">
                  <a:spcBef>
                    <a:spcPts val="600"/>
                  </a:spcBef>
                  <a:buClr>
                    <a:srgbClr val="FE4847"/>
                  </a:buClr>
                  <a:buSzPct val="100000"/>
                  <a:buChar char="•"/>
                  <a:defRPr>
                    <a:latin typeface="+mn-lt"/>
                    <a:ea typeface="+mn-ea"/>
                    <a:cs typeface="+mn-cs"/>
                    <a:sym typeface="Source Sans Pro Regular"/>
                  </a:defRPr>
                </a:pPr>
                <a:r>
                  <a:rPr dirty="0"/>
                  <a:t>Preparedness</a:t>
                </a:r>
                <a:endParaRPr sz="3900" b="1" dirty="0">
                  <a:solidFill>
                    <a:srgbClr val="000066"/>
                  </a:solidFill>
                  <a:latin typeface="Arial"/>
                  <a:ea typeface="Arial"/>
                  <a:cs typeface="Arial"/>
                  <a:sym typeface="Arial"/>
                </a:endParaRPr>
              </a:p>
              <a:p>
                <a:pPr marL="114300" indent="-114300">
                  <a:spcBef>
                    <a:spcPts val="600"/>
                  </a:spcBef>
                  <a:buClr>
                    <a:srgbClr val="FE4847"/>
                  </a:buClr>
                  <a:buSzPct val="100000"/>
                  <a:buChar char="•"/>
                  <a:defRPr>
                    <a:latin typeface="+mn-lt"/>
                    <a:ea typeface="+mn-ea"/>
                    <a:cs typeface="+mn-cs"/>
                    <a:sym typeface="Source Sans Pro Regular"/>
                  </a:defRPr>
                </a:pPr>
                <a:r>
                  <a:rPr dirty="0"/>
                  <a:t>Risk Communications</a:t>
                </a:r>
                <a:endParaRPr sz="3900" b="1" dirty="0">
                  <a:solidFill>
                    <a:srgbClr val="000066"/>
                  </a:solidFill>
                  <a:latin typeface="Arial"/>
                  <a:ea typeface="Arial"/>
                  <a:cs typeface="Arial"/>
                  <a:sym typeface="Arial"/>
                </a:endParaRPr>
              </a:p>
              <a:p>
                <a:pPr marL="114300" indent="-114300">
                  <a:spcBef>
                    <a:spcPts val="600"/>
                  </a:spcBef>
                  <a:buClr>
                    <a:srgbClr val="FE4847"/>
                  </a:buClr>
                  <a:buSzPct val="100000"/>
                  <a:buChar char="•"/>
                  <a:defRPr>
                    <a:latin typeface="+mn-lt"/>
                    <a:ea typeface="+mn-ea"/>
                    <a:cs typeface="+mn-cs"/>
                    <a:sym typeface="Source Sans Pro Regular"/>
                  </a:defRPr>
                </a:pPr>
                <a:r>
                  <a:rPr dirty="0"/>
                  <a:t>Human Resources</a:t>
                </a:r>
                <a:endParaRPr sz="3900" b="1" dirty="0">
                  <a:solidFill>
                    <a:srgbClr val="000066"/>
                  </a:solidFill>
                  <a:latin typeface="Arial"/>
                  <a:ea typeface="Arial"/>
                  <a:cs typeface="Arial"/>
                  <a:sym typeface="Arial"/>
                </a:endParaRPr>
              </a:p>
              <a:p>
                <a:pPr marL="114300" indent="-114300">
                  <a:spcBef>
                    <a:spcPts val="600"/>
                  </a:spcBef>
                  <a:buClr>
                    <a:srgbClr val="FE4847"/>
                  </a:buClr>
                  <a:buSzPct val="100000"/>
                  <a:buChar char="•"/>
                  <a:defRPr>
                    <a:latin typeface="+mn-lt"/>
                    <a:ea typeface="+mn-ea"/>
                    <a:cs typeface="+mn-cs"/>
                    <a:sym typeface="Source Sans Pro Regular"/>
                  </a:defRPr>
                </a:pPr>
                <a:r>
                  <a:rPr dirty="0"/>
                  <a:t>Laboratory</a:t>
                </a:r>
                <a:endParaRPr sz="3900" b="1" dirty="0">
                  <a:solidFill>
                    <a:srgbClr val="000066"/>
                  </a:solidFill>
                  <a:latin typeface="Arial"/>
                  <a:ea typeface="Arial"/>
                  <a:cs typeface="Arial"/>
                  <a:sym typeface="Arial"/>
                </a:endParaRPr>
              </a:p>
            </p:txBody>
          </p:sp>
        </p:grpSp>
        <p:grpSp>
          <p:nvGrpSpPr>
            <p:cNvPr id="319" name="Rectangle 7"/>
            <p:cNvGrpSpPr/>
            <p:nvPr/>
          </p:nvGrpSpPr>
          <p:grpSpPr>
            <a:xfrm>
              <a:off x="3843622" y="994763"/>
              <a:ext cx="1816246" cy="3512976"/>
              <a:chOff x="0" y="0"/>
              <a:chExt cx="1816244" cy="3512975"/>
            </a:xfrm>
          </p:grpSpPr>
          <p:sp>
            <p:nvSpPr>
              <p:cNvPr id="317" name="Rectangle"/>
              <p:cNvSpPr/>
              <p:nvPr/>
            </p:nvSpPr>
            <p:spPr>
              <a:xfrm>
                <a:off x="0" y="-1"/>
                <a:ext cx="1816245" cy="3512977"/>
              </a:xfrm>
              <a:prstGeom prst="rect">
                <a:avLst/>
              </a:prstGeom>
              <a:solidFill>
                <a:srgbClr val="F2F2F2"/>
              </a:solidFill>
              <a:ln w="6350" cap="flat">
                <a:solidFill>
                  <a:srgbClr val="006699"/>
                </a:solidFill>
                <a:prstDash val="solid"/>
                <a:miter lim="800000"/>
              </a:ln>
              <a:effectLst/>
            </p:spPr>
            <p:txBody>
              <a:bodyPr wrap="square" lIns="45719" tIns="45719" rIns="45719" bIns="45719" numCol="1" anchor="t">
                <a:noAutofit/>
              </a:bodyPr>
              <a:lstStyle/>
              <a:p>
                <a:pPr>
                  <a:spcBef>
                    <a:spcPts val="1400"/>
                  </a:spcBef>
                  <a:defRPr sz="2000">
                    <a:latin typeface="+mn-lt"/>
                    <a:ea typeface="+mn-ea"/>
                    <a:cs typeface="+mn-cs"/>
                    <a:sym typeface="Source Sans Pro Regular"/>
                  </a:defRPr>
                </a:pPr>
                <a:endParaRPr/>
              </a:p>
            </p:txBody>
          </p:sp>
          <p:sp>
            <p:nvSpPr>
              <p:cNvPr id="318" name="Potential hazards…"/>
              <p:cNvSpPr txBox="1"/>
              <p:nvPr/>
            </p:nvSpPr>
            <p:spPr>
              <a:xfrm>
                <a:off x="3175" y="3174"/>
                <a:ext cx="1809895" cy="27711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pPr marL="114300" indent="-114300">
                  <a:spcBef>
                    <a:spcPts val="700"/>
                  </a:spcBef>
                  <a:defRPr sz="2000">
                    <a:latin typeface="+mn-lt"/>
                    <a:ea typeface="+mn-ea"/>
                    <a:cs typeface="+mn-cs"/>
                    <a:sym typeface="Source Sans Pro Regular"/>
                  </a:defRPr>
                </a:pPr>
                <a:r>
                  <a:t>Potential hazards</a:t>
                </a:r>
                <a:endParaRPr sz="3900" b="1">
                  <a:solidFill>
                    <a:srgbClr val="000066"/>
                  </a:solidFill>
                  <a:latin typeface="Arial"/>
                  <a:ea typeface="Arial"/>
                  <a:cs typeface="Arial"/>
                  <a:sym typeface="Arial"/>
                </a:endParaRPr>
              </a:p>
              <a:p>
                <a:pPr marL="114300" indent="-114300">
                  <a:spcBef>
                    <a:spcPts val="700"/>
                  </a:spcBef>
                  <a:buClr>
                    <a:srgbClr val="FE4847"/>
                  </a:buClr>
                  <a:buSzPct val="100000"/>
                  <a:buChar char="•"/>
                  <a:defRPr sz="2000">
                    <a:latin typeface="+mn-lt"/>
                    <a:ea typeface="+mn-ea"/>
                    <a:cs typeface="+mn-cs"/>
                    <a:sym typeface="Source Sans Pro Regular"/>
                  </a:defRPr>
                </a:pPr>
                <a:r>
                  <a:t>Infectious</a:t>
                </a:r>
                <a:endParaRPr sz="3900" b="1">
                  <a:solidFill>
                    <a:srgbClr val="000066"/>
                  </a:solidFill>
                  <a:latin typeface="Arial"/>
                  <a:ea typeface="Arial"/>
                  <a:cs typeface="Arial"/>
                  <a:sym typeface="Arial"/>
                </a:endParaRPr>
              </a:p>
              <a:p>
                <a:pPr marL="114300" indent="-114300">
                  <a:spcBef>
                    <a:spcPts val="700"/>
                  </a:spcBef>
                  <a:buClr>
                    <a:srgbClr val="FE4847"/>
                  </a:buClr>
                  <a:buSzPct val="100000"/>
                  <a:buChar char="•"/>
                  <a:defRPr sz="2000">
                    <a:latin typeface="+mn-lt"/>
                    <a:ea typeface="+mn-ea"/>
                    <a:cs typeface="+mn-cs"/>
                    <a:sym typeface="Source Sans Pro Regular"/>
                  </a:defRPr>
                </a:pPr>
                <a:r>
                  <a:t>Zoonosis</a:t>
                </a:r>
                <a:endParaRPr sz="3900" b="1">
                  <a:solidFill>
                    <a:srgbClr val="000066"/>
                  </a:solidFill>
                  <a:latin typeface="Arial"/>
                  <a:ea typeface="Arial"/>
                  <a:cs typeface="Arial"/>
                  <a:sym typeface="Arial"/>
                </a:endParaRPr>
              </a:p>
              <a:p>
                <a:pPr marL="114300" indent="-114300">
                  <a:spcBef>
                    <a:spcPts val="700"/>
                  </a:spcBef>
                  <a:buClr>
                    <a:srgbClr val="FE4847"/>
                  </a:buClr>
                  <a:buSzPct val="100000"/>
                  <a:buChar char="•"/>
                  <a:defRPr sz="2000">
                    <a:latin typeface="+mn-lt"/>
                    <a:ea typeface="+mn-ea"/>
                    <a:cs typeface="+mn-cs"/>
                    <a:sym typeface="Source Sans Pro Regular"/>
                  </a:defRPr>
                </a:pPr>
                <a:r>
                  <a:t>Food safety</a:t>
                </a:r>
                <a:endParaRPr sz="3900" b="1">
                  <a:solidFill>
                    <a:srgbClr val="000066"/>
                  </a:solidFill>
                  <a:latin typeface="Arial"/>
                  <a:ea typeface="Arial"/>
                  <a:cs typeface="Arial"/>
                  <a:sym typeface="Arial"/>
                </a:endParaRPr>
              </a:p>
              <a:p>
                <a:pPr marL="114300" indent="-114300">
                  <a:spcBef>
                    <a:spcPts val="700"/>
                  </a:spcBef>
                  <a:buClr>
                    <a:srgbClr val="FE4847"/>
                  </a:buClr>
                  <a:buSzPct val="100000"/>
                  <a:buChar char="•"/>
                  <a:defRPr sz="2000">
                    <a:latin typeface="+mn-lt"/>
                    <a:ea typeface="+mn-ea"/>
                    <a:cs typeface="+mn-cs"/>
                    <a:sym typeface="Source Sans Pro Regular"/>
                  </a:defRPr>
                </a:pPr>
                <a:r>
                  <a:t>Chemical</a:t>
                </a:r>
                <a:endParaRPr sz="3900" b="1">
                  <a:solidFill>
                    <a:srgbClr val="000066"/>
                  </a:solidFill>
                  <a:latin typeface="Arial"/>
                  <a:ea typeface="Arial"/>
                  <a:cs typeface="Arial"/>
                  <a:sym typeface="Arial"/>
                </a:endParaRPr>
              </a:p>
              <a:p>
                <a:pPr marL="114300" indent="-114300">
                  <a:spcBef>
                    <a:spcPts val="700"/>
                  </a:spcBef>
                  <a:buClr>
                    <a:srgbClr val="FE4847"/>
                  </a:buClr>
                  <a:buSzPct val="100000"/>
                  <a:buChar char="•"/>
                  <a:defRPr sz="2000">
                    <a:latin typeface="+mn-lt"/>
                    <a:ea typeface="+mn-ea"/>
                    <a:cs typeface="+mn-cs"/>
                    <a:sym typeface="Source Sans Pro Regular"/>
                  </a:defRPr>
                </a:pPr>
                <a:r>
                  <a:t>Radio nuclear</a:t>
                </a:r>
              </a:p>
            </p:txBody>
          </p:sp>
        </p:grpSp>
        <p:grpSp>
          <p:nvGrpSpPr>
            <p:cNvPr id="322" name="Rectangle 8"/>
            <p:cNvGrpSpPr/>
            <p:nvPr/>
          </p:nvGrpSpPr>
          <p:grpSpPr>
            <a:xfrm>
              <a:off x="6173707" y="994763"/>
              <a:ext cx="1762827" cy="3512976"/>
              <a:chOff x="0" y="0"/>
              <a:chExt cx="1762825" cy="3512975"/>
            </a:xfrm>
          </p:grpSpPr>
          <p:sp>
            <p:nvSpPr>
              <p:cNvPr id="320" name="Rectangle"/>
              <p:cNvSpPr/>
              <p:nvPr/>
            </p:nvSpPr>
            <p:spPr>
              <a:xfrm>
                <a:off x="0" y="-1"/>
                <a:ext cx="1762826" cy="3512977"/>
              </a:xfrm>
              <a:prstGeom prst="rect">
                <a:avLst/>
              </a:prstGeom>
              <a:solidFill>
                <a:srgbClr val="F2F2F2"/>
              </a:solidFill>
              <a:ln w="6350" cap="flat">
                <a:solidFill>
                  <a:srgbClr val="006699"/>
                </a:solidFill>
                <a:prstDash val="solid"/>
                <a:miter lim="800000"/>
              </a:ln>
              <a:effectLst/>
            </p:spPr>
            <p:txBody>
              <a:bodyPr wrap="square" lIns="45719" tIns="45719" rIns="45719" bIns="45719" numCol="1" anchor="t">
                <a:noAutofit/>
              </a:bodyPr>
              <a:lstStyle/>
              <a:p>
                <a:pPr marL="114300" indent="-114300">
                  <a:spcBef>
                    <a:spcPts val="1400"/>
                  </a:spcBef>
                  <a:defRPr sz="2000">
                    <a:latin typeface="+mn-lt"/>
                    <a:ea typeface="+mn-ea"/>
                    <a:cs typeface="+mn-cs"/>
                    <a:sym typeface="Source Sans Pro Regular"/>
                  </a:defRPr>
                </a:pPr>
                <a:endParaRPr/>
              </a:p>
            </p:txBody>
          </p:sp>
          <p:sp>
            <p:nvSpPr>
              <p:cNvPr id="321" name="Events at…"/>
              <p:cNvSpPr txBox="1"/>
              <p:nvPr/>
            </p:nvSpPr>
            <p:spPr>
              <a:xfrm>
                <a:off x="3175" y="3174"/>
                <a:ext cx="1756476" cy="180949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pPr marL="114300" indent="-114300" algn="ctr">
                  <a:spcBef>
                    <a:spcPts val="700"/>
                  </a:spcBef>
                  <a:defRPr sz="2000">
                    <a:latin typeface="+mn-lt"/>
                    <a:ea typeface="+mn-ea"/>
                    <a:cs typeface="+mn-cs"/>
                    <a:sym typeface="Source Sans Pro Regular"/>
                  </a:defRPr>
                </a:pPr>
                <a:r>
                  <a:t>Events at </a:t>
                </a:r>
                <a:endParaRPr sz="3900" b="1">
                  <a:solidFill>
                    <a:srgbClr val="000066"/>
                  </a:solidFill>
                  <a:latin typeface="Arial"/>
                  <a:ea typeface="Arial"/>
                  <a:cs typeface="Arial"/>
                  <a:sym typeface="Arial"/>
                </a:endParaRPr>
              </a:p>
              <a:p>
                <a:pPr marL="114300" indent="-114300" algn="ctr">
                  <a:spcBef>
                    <a:spcPts val="700"/>
                  </a:spcBef>
                  <a:defRPr sz="2000">
                    <a:latin typeface="+mn-lt"/>
                    <a:ea typeface="+mn-ea"/>
                    <a:cs typeface="+mn-cs"/>
                    <a:sym typeface="Source Sans Pro Regular"/>
                  </a:defRPr>
                </a:pPr>
                <a:r>
                  <a:t>Points of Entry</a:t>
                </a:r>
                <a:endParaRPr sz="3900" b="1">
                  <a:solidFill>
                    <a:srgbClr val="000066"/>
                  </a:solidFill>
                  <a:latin typeface="Arial"/>
                  <a:ea typeface="Arial"/>
                  <a:cs typeface="Arial"/>
                  <a:sym typeface="Arial"/>
                </a:endParaRPr>
              </a:p>
              <a:p>
                <a:pPr marL="114300" indent="-114300">
                  <a:spcBef>
                    <a:spcPts val="1400"/>
                  </a:spcBef>
                  <a:defRPr sz="2000">
                    <a:latin typeface="+mn-lt"/>
                    <a:ea typeface="+mn-ea"/>
                    <a:cs typeface="+mn-cs"/>
                    <a:sym typeface="Source Sans Pro Regular"/>
                  </a:defRPr>
                </a:pPr>
                <a:endParaRPr sz="3900" b="1">
                  <a:solidFill>
                    <a:srgbClr val="000066"/>
                  </a:solidFill>
                  <a:latin typeface="Arial"/>
                  <a:ea typeface="Arial"/>
                  <a:cs typeface="Arial"/>
                  <a:sym typeface="Arial"/>
                </a:endParaRPr>
              </a:p>
            </p:txBody>
          </p:sp>
        </p:grpSp>
      </p:gr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Title 1"/>
          <p:cNvSpPr txBox="1">
            <a:spLocks noGrp="1"/>
          </p:cNvSpPr>
          <p:nvPr>
            <p:ph type="title"/>
          </p:nvPr>
        </p:nvSpPr>
        <p:spPr>
          <a:xfrm>
            <a:off x="262622" y="2637"/>
            <a:ext cx="5986694" cy="944731"/>
          </a:xfrm>
          <a:prstGeom prst="rect">
            <a:avLst/>
          </a:prstGeom>
        </p:spPr>
        <p:txBody>
          <a:bodyPr/>
          <a:lstStyle>
            <a:lvl1pPr defTabSz="251710">
              <a:defRPr sz="2784"/>
            </a:lvl1pPr>
          </a:lstStyle>
          <a:p>
            <a:r>
              <a:rPr b="1" dirty="0"/>
              <a:t>Implementing IHR through Global Health Security Agenda</a:t>
            </a:r>
          </a:p>
        </p:txBody>
      </p:sp>
      <p:grpSp>
        <p:nvGrpSpPr>
          <p:cNvPr id="344" name="Content Placeholder 5"/>
          <p:cNvGrpSpPr/>
          <p:nvPr/>
        </p:nvGrpSpPr>
        <p:grpSpPr>
          <a:xfrm>
            <a:off x="2126512" y="1529929"/>
            <a:ext cx="7561266" cy="4441807"/>
            <a:chOff x="0" y="0"/>
            <a:chExt cx="7561264" cy="4441805"/>
          </a:xfrm>
        </p:grpSpPr>
        <p:grpSp>
          <p:nvGrpSpPr>
            <p:cNvPr id="328" name="Group"/>
            <p:cNvGrpSpPr/>
            <p:nvPr/>
          </p:nvGrpSpPr>
          <p:grpSpPr>
            <a:xfrm>
              <a:off x="0" y="28306"/>
              <a:ext cx="1073221" cy="1533173"/>
              <a:chOff x="0" y="0"/>
              <a:chExt cx="1073220" cy="1533172"/>
            </a:xfrm>
          </p:grpSpPr>
          <p:sp>
            <p:nvSpPr>
              <p:cNvPr id="326" name="Chevron"/>
              <p:cNvSpPr/>
              <p:nvPr/>
            </p:nvSpPr>
            <p:spPr>
              <a:xfrm rot="5400000">
                <a:off x="-229976" y="229976"/>
                <a:ext cx="1533173" cy="1073220"/>
              </a:xfrm>
              <a:prstGeom prst="chevron">
                <a:avLst>
                  <a:gd name="adj" fmla="val 50000"/>
                </a:avLst>
              </a:prstGeom>
              <a:solidFill>
                <a:schemeClr val="accent1"/>
              </a:solidFill>
              <a:ln w="12700" cap="flat">
                <a:solidFill>
                  <a:schemeClr val="accent1"/>
                </a:solidFill>
                <a:prstDash val="solid"/>
                <a:miter lim="800000"/>
              </a:ln>
              <a:effectLst/>
            </p:spPr>
            <p:txBody>
              <a:bodyPr wrap="square" lIns="45719" tIns="45719" rIns="45719" bIns="45719" numCol="1" anchor="ctr">
                <a:noAutofit/>
              </a:bodyPr>
              <a:lstStyle/>
              <a:p>
                <a:pPr algn="ctr" defTabSz="977900">
                  <a:lnSpc>
                    <a:spcPct val="90000"/>
                  </a:lnSpc>
                  <a:spcBef>
                    <a:spcPts val="1300"/>
                  </a:spcBef>
                  <a:defRPr sz="3200">
                    <a:solidFill>
                      <a:srgbClr val="FFFFFF"/>
                    </a:solidFill>
                  </a:defRPr>
                </a:pPr>
                <a:endParaRPr/>
              </a:p>
            </p:txBody>
          </p:sp>
          <p:sp>
            <p:nvSpPr>
              <p:cNvPr id="327" name="Prevent"/>
              <p:cNvSpPr txBox="1"/>
              <p:nvPr/>
            </p:nvSpPr>
            <p:spPr>
              <a:xfrm>
                <a:off x="0" y="574816"/>
                <a:ext cx="1073220" cy="3835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3970" tIns="13970" rIns="13970" bIns="13970" numCol="1" anchor="ctr">
                <a:spAutoFit/>
              </a:bodyPr>
              <a:lstStyle>
                <a:lvl1pPr algn="ctr" defTabSz="977900">
                  <a:lnSpc>
                    <a:spcPct val="90000"/>
                  </a:lnSpc>
                  <a:spcBef>
                    <a:spcPts val="900"/>
                  </a:spcBef>
                  <a:defRPr sz="2200">
                    <a:solidFill>
                      <a:srgbClr val="FFFFFF"/>
                    </a:solidFill>
                    <a:latin typeface="+mn-lt"/>
                    <a:ea typeface="+mn-ea"/>
                    <a:cs typeface="+mn-cs"/>
                    <a:sym typeface="Source Sans Pro Regular"/>
                  </a:defRPr>
                </a:lvl1pPr>
              </a:lstStyle>
              <a:p>
                <a:r>
                  <a:t>Prevent </a:t>
                </a:r>
              </a:p>
            </p:txBody>
          </p:sp>
        </p:grpSp>
        <p:grpSp>
          <p:nvGrpSpPr>
            <p:cNvPr id="331" name="Group"/>
            <p:cNvGrpSpPr/>
            <p:nvPr/>
          </p:nvGrpSpPr>
          <p:grpSpPr>
            <a:xfrm>
              <a:off x="1081265" y="0"/>
              <a:ext cx="6479998" cy="1069850"/>
              <a:chOff x="8047" y="0"/>
              <a:chExt cx="6479996" cy="1069849"/>
            </a:xfrm>
          </p:grpSpPr>
          <p:sp>
            <p:nvSpPr>
              <p:cNvPr id="329" name="Shape"/>
              <p:cNvSpPr/>
              <p:nvPr/>
            </p:nvSpPr>
            <p:spPr>
              <a:xfrm rot="5400000">
                <a:off x="2726045" y="-2710850"/>
                <a:ext cx="1043999" cy="6479996"/>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248"/>
                      <a:pt x="21600" y="553"/>
                    </a:cubicBezTo>
                    <a:lnTo>
                      <a:pt x="21600" y="21600"/>
                    </a:lnTo>
                    <a:lnTo>
                      <a:pt x="0" y="21600"/>
                    </a:lnTo>
                    <a:lnTo>
                      <a:pt x="0" y="553"/>
                    </a:lnTo>
                    <a:cubicBezTo>
                      <a:pt x="0" y="248"/>
                      <a:pt x="1612" y="0"/>
                      <a:pt x="3600" y="0"/>
                    </a:cubicBezTo>
                    <a:close/>
                  </a:path>
                </a:pathLst>
              </a:custGeom>
              <a:solidFill>
                <a:srgbClr val="FFFFFF">
                  <a:alpha val="90000"/>
                </a:srgbClr>
              </a:solidFill>
              <a:ln w="12700" cap="flat">
                <a:solidFill>
                  <a:schemeClr val="accent1"/>
                </a:solidFill>
                <a:prstDash val="solid"/>
                <a:miter lim="800000"/>
              </a:ln>
              <a:effectLst/>
            </p:spPr>
            <p:txBody>
              <a:bodyPr wrap="square" lIns="45719" tIns="45719" rIns="45719" bIns="45719" numCol="1" anchor="ctr">
                <a:noAutofit/>
              </a:bodyPr>
              <a:lstStyle/>
              <a:p>
                <a:pPr defTabSz="711200">
                  <a:lnSpc>
                    <a:spcPct val="90000"/>
                  </a:lnSpc>
                  <a:spcBef>
                    <a:spcPts val="500"/>
                  </a:spcBef>
                  <a:defRPr sz="2800"/>
                </a:pPr>
                <a:endParaRPr/>
              </a:p>
            </p:txBody>
          </p:sp>
          <p:sp>
            <p:nvSpPr>
              <p:cNvPr id="330" name="Combat antimicrobial resistance…"/>
              <p:cNvSpPr txBox="1"/>
              <p:nvPr/>
            </p:nvSpPr>
            <p:spPr>
              <a:xfrm>
                <a:off x="103632" y="0"/>
                <a:ext cx="6335763" cy="106984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160" tIns="10160" rIns="10160" bIns="10160" numCol="1" anchor="ctr">
                <a:spAutoFit/>
              </a:bodyPr>
              <a:lstStyle/>
              <a:p>
                <a:pPr marL="171450" lvl="1" indent="-171450" defTabSz="711200">
                  <a:lnSpc>
                    <a:spcPct val="90000"/>
                  </a:lnSpc>
                  <a:spcBef>
                    <a:spcPts val="200"/>
                  </a:spcBef>
                  <a:buClr>
                    <a:schemeClr val="accent3"/>
                  </a:buClr>
                  <a:buSzPct val="100000"/>
                  <a:buFont typeface="Arial"/>
                  <a:buChar char="•"/>
                  <a:defRPr sz="1600">
                    <a:latin typeface="+mn-lt"/>
                    <a:ea typeface="+mn-ea"/>
                    <a:cs typeface="+mn-cs"/>
                    <a:sym typeface="Source Sans Pro Regular"/>
                  </a:defRPr>
                </a:pPr>
                <a:r>
                  <a:t>Combat </a:t>
                </a:r>
                <a:r>
                  <a:rPr u="sng"/>
                  <a:t>antimicrobial resistance</a:t>
                </a:r>
                <a:endParaRPr sz="2800"/>
              </a:p>
              <a:p>
                <a:pPr marL="171450" lvl="1" indent="-171450" defTabSz="711200">
                  <a:lnSpc>
                    <a:spcPct val="90000"/>
                  </a:lnSpc>
                  <a:spcBef>
                    <a:spcPts val="200"/>
                  </a:spcBef>
                  <a:buClr>
                    <a:schemeClr val="accent3"/>
                  </a:buClr>
                  <a:buSzPct val="100000"/>
                  <a:buFont typeface="Arial"/>
                  <a:buChar char="•"/>
                  <a:defRPr sz="1600">
                    <a:latin typeface="+mn-lt"/>
                    <a:ea typeface="+mn-ea"/>
                    <a:cs typeface="+mn-cs"/>
                    <a:sym typeface="Source Sans Pro Regular"/>
                  </a:defRPr>
                </a:pPr>
                <a:r>
                  <a:t>Minimize spillover of </a:t>
                </a:r>
                <a:r>
                  <a:rPr u="sng"/>
                  <a:t>zoonotic diseases</a:t>
                </a:r>
                <a:endParaRPr sz="2800"/>
              </a:p>
              <a:p>
                <a:pPr marL="171450" lvl="1" indent="-171450" defTabSz="711200">
                  <a:lnSpc>
                    <a:spcPct val="90000"/>
                  </a:lnSpc>
                  <a:spcBef>
                    <a:spcPts val="200"/>
                  </a:spcBef>
                  <a:buClr>
                    <a:schemeClr val="accent3"/>
                  </a:buClr>
                  <a:buSzPct val="100000"/>
                  <a:buFont typeface="Arial"/>
                  <a:buChar char="•"/>
                  <a:defRPr sz="1600">
                    <a:latin typeface="+mn-lt"/>
                    <a:ea typeface="+mn-ea"/>
                    <a:cs typeface="+mn-cs"/>
                    <a:sym typeface="Source Sans Pro Regular"/>
                  </a:defRPr>
                </a:pPr>
                <a:r>
                  <a:t>Establish national </a:t>
                </a:r>
                <a:r>
                  <a:rPr u="sng"/>
                  <a:t>biosafety and biosecurity</a:t>
                </a:r>
                <a:r>
                  <a:t> systems </a:t>
                </a:r>
                <a:endParaRPr sz="2800"/>
              </a:p>
              <a:p>
                <a:pPr marL="171450" lvl="1" indent="-171450" defTabSz="711200">
                  <a:lnSpc>
                    <a:spcPct val="90000"/>
                  </a:lnSpc>
                  <a:spcBef>
                    <a:spcPts val="200"/>
                  </a:spcBef>
                  <a:buClr>
                    <a:schemeClr val="accent3"/>
                  </a:buClr>
                  <a:buSzPct val="100000"/>
                  <a:buFont typeface="Arial"/>
                  <a:buChar char="•"/>
                  <a:defRPr sz="1600">
                    <a:latin typeface="+mn-lt"/>
                    <a:ea typeface="+mn-ea"/>
                    <a:cs typeface="+mn-cs"/>
                    <a:sym typeface="Source Sans Pro Regular"/>
                  </a:defRPr>
                </a:pPr>
                <a:r>
                  <a:t>Establish functioning national </a:t>
                </a:r>
                <a:r>
                  <a:rPr u="sng"/>
                  <a:t>vaccine</a:t>
                </a:r>
                <a:r>
                  <a:t> delivery system</a:t>
                </a:r>
              </a:p>
            </p:txBody>
          </p:sp>
        </p:grpSp>
        <p:grpSp>
          <p:nvGrpSpPr>
            <p:cNvPr id="334" name="Group"/>
            <p:cNvGrpSpPr/>
            <p:nvPr/>
          </p:nvGrpSpPr>
          <p:grpSpPr>
            <a:xfrm>
              <a:off x="0" y="1447457"/>
              <a:ext cx="1073221" cy="1533173"/>
              <a:chOff x="0" y="0"/>
              <a:chExt cx="1073220" cy="1533172"/>
            </a:xfrm>
          </p:grpSpPr>
          <p:sp>
            <p:nvSpPr>
              <p:cNvPr id="332" name="Chevron"/>
              <p:cNvSpPr/>
              <p:nvPr/>
            </p:nvSpPr>
            <p:spPr>
              <a:xfrm rot="5400000">
                <a:off x="-229976" y="229976"/>
                <a:ext cx="1533173" cy="1073220"/>
              </a:xfrm>
              <a:prstGeom prst="chevron">
                <a:avLst>
                  <a:gd name="adj" fmla="val 50000"/>
                </a:avLst>
              </a:prstGeom>
              <a:solidFill>
                <a:schemeClr val="accent1"/>
              </a:solidFill>
              <a:ln w="12700" cap="flat">
                <a:solidFill>
                  <a:schemeClr val="accent1"/>
                </a:solidFill>
                <a:prstDash val="solid"/>
                <a:miter lim="800000"/>
              </a:ln>
              <a:effectLst/>
            </p:spPr>
            <p:txBody>
              <a:bodyPr wrap="square" lIns="45719" tIns="45719" rIns="45719" bIns="45719" numCol="1" anchor="ctr">
                <a:noAutofit/>
              </a:bodyPr>
              <a:lstStyle/>
              <a:p>
                <a:pPr algn="ctr" defTabSz="977900">
                  <a:lnSpc>
                    <a:spcPct val="90000"/>
                  </a:lnSpc>
                  <a:spcBef>
                    <a:spcPts val="1300"/>
                  </a:spcBef>
                  <a:defRPr sz="3200">
                    <a:solidFill>
                      <a:srgbClr val="FFFFFF"/>
                    </a:solidFill>
                  </a:defRPr>
                </a:pPr>
                <a:endParaRPr/>
              </a:p>
            </p:txBody>
          </p:sp>
          <p:sp>
            <p:nvSpPr>
              <p:cNvPr id="333" name="Detect"/>
              <p:cNvSpPr txBox="1"/>
              <p:nvPr/>
            </p:nvSpPr>
            <p:spPr>
              <a:xfrm>
                <a:off x="0" y="574816"/>
                <a:ext cx="1073220" cy="3835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3970" tIns="13970" rIns="13970" bIns="13970" numCol="1" anchor="ctr">
                <a:spAutoFit/>
              </a:bodyPr>
              <a:lstStyle>
                <a:lvl1pPr algn="ctr" defTabSz="977900">
                  <a:lnSpc>
                    <a:spcPct val="90000"/>
                  </a:lnSpc>
                  <a:spcBef>
                    <a:spcPts val="900"/>
                  </a:spcBef>
                  <a:defRPr sz="2200">
                    <a:solidFill>
                      <a:srgbClr val="FFFFFF"/>
                    </a:solidFill>
                    <a:latin typeface="+mn-lt"/>
                    <a:ea typeface="+mn-ea"/>
                    <a:cs typeface="+mn-cs"/>
                    <a:sym typeface="Source Sans Pro Regular"/>
                  </a:defRPr>
                </a:lvl1pPr>
              </a:lstStyle>
              <a:p>
                <a:r>
                  <a:t>Detect</a:t>
                </a:r>
              </a:p>
            </p:txBody>
          </p:sp>
        </p:grpSp>
        <p:grpSp>
          <p:nvGrpSpPr>
            <p:cNvPr id="337" name="Group"/>
            <p:cNvGrpSpPr/>
            <p:nvPr/>
          </p:nvGrpSpPr>
          <p:grpSpPr>
            <a:xfrm>
              <a:off x="1073218" y="1171947"/>
              <a:ext cx="6488045" cy="1394760"/>
              <a:chOff x="0" y="-39329"/>
              <a:chExt cx="6488043" cy="1394759"/>
            </a:xfrm>
          </p:grpSpPr>
          <p:sp>
            <p:nvSpPr>
              <p:cNvPr id="335" name="Shape"/>
              <p:cNvSpPr/>
              <p:nvPr/>
            </p:nvSpPr>
            <p:spPr>
              <a:xfrm rot="5400000">
                <a:off x="2546642" y="-2585971"/>
                <a:ext cx="1394759" cy="6488043"/>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346"/>
                      <a:pt x="21600" y="774"/>
                    </a:cubicBezTo>
                    <a:lnTo>
                      <a:pt x="21600" y="21600"/>
                    </a:lnTo>
                    <a:lnTo>
                      <a:pt x="0" y="21600"/>
                    </a:lnTo>
                    <a:lnTo>
                      <a:pt x="0" y="774"/>
                    </a:lnTo>
                    <a:cubicBezTo>
                      <a:pt x="0" y="346"/>
                      <a:pt x="1612" y="0"/>
                      <a:pt x="3600" y="0"/>
                    </a:cubicBezTo>
                    <a:close/>
                  </a:path>
                </a:pathLst>
              </a:custGeom>
              <a:solidFill>
                <a:srgbClr val="FFFFFF">
                  <a:alpha val="90000"/>
                </a:srgbClr>
              </a:solidFill>
              <a:ln w="12700" cap="flat">
                <a:solidFill>
                  <a:schemeClr val="accent1"/>
                </a:solidFill>
                <a:prstDash val="solid"/>
                <a:miter lim="800000"/>
              </a:ln>
              <a:effectLst/>
            </p:spPr>
            <p:txBody>
              <a:bodyPr wrap="square" lIns="45719" tIns="45719" rIns="45719" bIns="45719" numCol="1" anchor="ctr">
                <a:noAutofit/>
              </a:bodyPr>
              <a:lstStyle/>
              <a:p>
                <a:pPr defTabSz="711200">
                  <a:lnSpc>
                    <a:spcPct val="90000"/>
                  </a:lnSpc>
                  <a:spcBef>
                    <a:spcPts val="500"/>
                  </a:spcBef>
                  <a:defRPr sz="2800"/>
                </a:pPr>
                <a:endParaRPr/>
              </a:p>
            </p:txBody>
          </p:sp>
          <p:sp>
            <p:nvSpPr>
              <p:cNvPr id="336" name="Establish national laboratory system…"/>
              <p:cNvSpPr txBox="1"/>
              <p:nvPr/>
            </p:nvSpPr>
            <p:spPr>
              <a:xfrm>
                <a:off x="103632" y="48154"/>
                <a:ext cx="6316324" cy="129844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160" tIns="10160" rIns="10160" bIns="10160" numCol="1" anchor="ctr">
                <a:spAutoFit/>
              </a:bodyPr>
              <a:lstStyle/>
              <a:p>
                <a:pPr marL="171450" lvl="1" indent="-171450" defTabSz="711200">
                  <a:lnSpc>
                    <a:spcPct val="90000"/>
                  </a:lnSpc>
                  <a:spcBef>
                    <a:spcPts val="200"/>
                  </a:spcBef>
                  <a:buClr>
                    <a:schemeClr val="accent3"/>
                  </a:buClr>
                  <a:buSzPct val="100000"/>
                  <a:buFont typeface="Arial"/>
                  <a:buChar char="•"/>
                  <a:defRPr sz="1600">
                    <a:latin typeface="+mn-lt"/>
                    <a:ea typeface="+mn-ea"/>
                    <a:cs typeface="+mn-cs"/>
                    <a:sym typeface="Source Sans Pro Regular"/>
                  </a:defRPr>
                </a:pPr>
                <a:r>
                  <a:t>Establish </a:t>
                </a:r>
                <a:r>
                  <a:rPr u="sng"/>
                  <a:t>national laboratory system</a:t>
                </a:r>
                <a:endParaRPr sz="2800"/>
              </a:p>
              <a:p>
                <a:pPr marL="171450" lvl="1" indent="-171450" defTabSz="711200">
                  <a:lnSpc>
                    <a:spcPct val="90000"/>
                  </a:lnSpc>
                  <a:spcBef>
                    <a:spcPts val="200"/>
                  </a:spcBef>
                  <a:buClr>
                    <a:schemeClr val="accent3"/>
                  </a:buClr>
                  <a:buSzPct val="100000"/>
                  <a:buFont typeface="Arial"/>
                  <a:buChar char="•"/>
                  <a:defRPr sz="1600">
                    <a:latin typeface="+mn-lt"/>
                    <a:ea typeface="+mn-ea"/>
                    <a:cs typeface="+mn-cs"/>
                    <a:sym typeface="Source Sans Pro Regular"/>
                  </a:defRPr>
                </a:pPr>
                <a:r>
                  <a:t>Establish </a:t>
                </a:r>
                <a:r>
                  <a:rPr u="sng"/>
                  <a:t>real-time surveillance</a:t>
                </a:r>
                <a:r>
                  <a:t> systems that fulfil IHR &amp; OIE core capacities</a:t>
                </a:r>
                <a:endParaRPr sz="2800"/>
              </a:p>
              <a:p>
                <a:pPr marL="171450" lvl="1" indent="-171450" defTabSz="711200">
                  <a:lnSpc>
                    <a:spcPct val="90000"/>
                  </a:lnSpc>
                  <a:spcBef>
                    <a:spcPts val="200"/>
                  </a:spcBef>
                  <a:buClr>
                    <a:schemeClr val="accent3"/>
                  </a:buClr>
                  <a:buSzPct val="100000"/>
                  <a:buFont typeface="Arial"/>
                  <a:buChar char="•"/>
                  <a:defRPr sz="1600">
                    <a:latin typeface="+mn-lt"/>
                    <a:ea typeface="+mn-ea"/>
                    <a:cs typeface="+mn-cs"/>
                    <a:sym typeface="Source Sans Pro Regular"/>
                  </a:defRPr>
                </a:pPr>
                <a:r>
                  <a:t>Timely, accurate disease </a:t>
                </a:r>
                <a:r>
                  <a:rPr u="sng"/>
                  <a:t>reporting</a:t>
                </a:r>
                <a:endParaRPr sz="2800"/>
              </a:p>
              <a:p>
                <a:pPr marL="171450" lvl="1" indent="-171450" defTabSz="711200">
                  <a:lnSpc>
                    <a:spcPct val="90000"/>
                  </a:lnSpc>
                  <a:spcBef>
                    <a:spcPts val="200"/>
                  </a:spcBef>
                  <a:buClr>
                    <a:schemeClr val="accent3"/>
                  </a:buClr>
                  <a:buSzPct val="100000"/>
                  <a:buFont typeface="Arial"/>
                  <a:buChar char="•"/>
                  <a:defRPr sz="1600" u="sng">
                    <a:latin typeface="+mn-lt"/>
                    <a:ea typeface="+mn-ea"/>
                    <a:cs typeface="+mn-cs"/>
                    <a:sym typeface="Source Sans Pro Regular"/>
                  </a:defRPr>
                </a:pPr>
                <a:r>
                  <a:t>Develop workforce that meet IHR and PVS core competencies</a:t>
                </a:r>
              </a:p>
            </p:txBody>
          </p:sp>
        </p:grpSp>
        <p:grpSp>
          <p:nvGrpSpPr>
            <p:cNvPr id="340" name="Group"/>
            <p:cNvGrpSpPr/>
            <p:nvPr/>
          </p:nvGrpSpPr>
          <p:grpSpPr>
            <a:xfrm>
              <a:off x="0" y="2908632"/>
              <a:ext cx="1073221" cy="1533173"/>
              <a:chOff x="0" y="0"/>
              <a:chExt cx="1073220" cy="1533172"/>
            </a:xfrm>
          </p:grpSpPr>
          <p:sp>
            <p:nvSpPr>
              <p:cNvPr id="338" name="Chevron"/>
              <p:cNvSpPr/>
              <p:nvPr/>
            </p:nvSpPr>
            <p:spPr>
              <a:xfrm rot="5400000">
                <a:off x="-229976" y="229976"/>
                <a:ext cx="1533173" cy="1073220"/>
              </a:xfrm>
              <a:prstGeom prst="chevron">
                <a:avLst>
                  <a:gd name="adj" fmla="val 50000"/>
                </a:avLst>
              </a:prstGeom>
              <a:solidFill>
                <a:schemeClr val="accent1"/>
              </a:solidFill>
              <a:ln w="12700" cap="flat">
                <a:solidFill>
                  <a:schemeClr val="accent1"/>
                </a:solidFill>
                <a:prstDash val="solid"/>
                <a:miter lim="800000"/>
              </a:ln>
              <a:effectLst/>
            </p:spPr>
            <p:txBody>
              <a:bodyPr wrap="square" lIns="45719" tIns="45719" rIns="45719" bIns="45719" numCol="1" anchor="ctr">
                <a:noAutofit/>
              </a:bodyPr>
              <a:lstStyle/>
              <a:p>
                <a:pPr algn="ctr" defTabSz="977900">
                  <a:lnSpc>
                    <a:spcPct val="90000"/>
                  </a:lnSpc>
                  <a:spcBef>
                    <a:spcPts val="1300"/>
                  </a:spcBef>
                  <a:defRPr sz="3200">
                    <a:solidFill>
                      <a:srgbClr val="FFFFFF"/>
                    </a:solidFill>
                  </a:defRPr>
                </a:pPr>
                <a:endParaRPr/>
              </a:p>
            </p:txBody>
          </p:sp>
          <p:sp>
            <p:nvSpPr>
              <p:cNvPr id="339" name="Respond"/>
              <p:cNvSpPr txBox="1"/>
              <p:nvPr/>
            </p:nvSpPr>
            <p:spPr>
              <a:xfrm>
                <a:off x="0" y="574815"/>
                <a:ext cx="1073220" cy="3835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3970" tIns="13970" rIns="13970" bIns="13970" numCol="1" anchor="ctr">
                <a:spAutoFit/>
              </a:bodyPr>
              <a:lstStyle>
                <a:lvl1pPr algn="ctr" defTabSz="977900">
                  <a:lnSpc>
                    <a:spcPct val="90000"/>
                  </a:lnSpc>
                  <a:spcBef>
                    <a:spcPts val="900"/>
                  </a:spcBef>
                  <a:defRPr sz="2200">
                    <a:solidFill>
                      <a:srgbClr val="FFFFFF"/>
                    </a:solidFill>
                    <a:latin typeface="+mn-lt"/>
                    <a:ea typeface="+mn-ea"/>
                    <a:cs typeface="+mn-cs"/>
                    <a:sym typeface="Source Sans Pro Regular"/>
                  </a:defRPr>
                </a:lvl1pPr>
              </a:lstStyle>
              <a:p>
                <a:r>
                  <a:t>Respond </a:t>
                </a:r>
              </a:p>
            </p:txBody>
          </p:sp>
        </p:grpSp>
        <p:grpSp>
          <p:nvGrpSpPr>
            <p:cNvPr id="343" name="Group"/>
            <p:cNvGrpSpPr/>
            <p:nvPr/>
          </p:nvGrpSpPr>
          <p:grpSpPr>
            <a:xfrm>
              <a:off x="1081266" y="2667299"/>
              <a:ext cx="6479998" cy="1490474"/>
              <a:chOff x="8047" y="-1"/>
              <a:chExt cx="6479996" cy="1490473"/>
            </a:xfrm>
          </p:grpSpPr>
          <p:sp>
            <p:nvSpPr>
              <p:cNvPr id="341" name="Shape"/>
              <p:cNvSpPr/>
              <p:nvPr/>
            </p:nvSpPr>
            <p:spPr>
              <a:xfrm rot="5400000">
                <a:off x="2528046" y="-2491518"/>
                <a:ext cx="1439998" cy="6479996"/>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322"/>
                      <a:pt x="21600" y="719"/>
                    </a:cubicBezTo>
                    <a:lnTo>
                      <a:pt x="21600" y="21600"/>
                    </a:lnTo>
                    <a:lnTo>
                      <a:pt x="0" y="21600"/>
                    </a:lnTo>
                    <a:lnTo>
                      <a:pt x="0" y="719"/>
                    </a:lnTo>
                    <a:cubicBezTo>
                      <a:pt x="0" y="322"/>
                      <a:pt x="1612" y="0"/>
                      <a:pt x="3600" y="0"/>
                    </a:cubicBezTo>
                    <a:close/>
                  </a:path>
                </a:pathLst>
              </a:custGeom>
              <a:solidFill>
                <a:srgbClr val="FFFFFF">
                  <a:alpha val="90000"/>
                </a:srgbClr>
              </a:solidFill>
              <a:ln w="12700" cap="flat">
                <a:solidFill>
                  <a:schemeClr val="accent1"/>
                </a:solidFill>
                <a:prstDash val="solid"/>
                <a:miter lim="800000"/>
              </a:ln>
              <a:effectLst/>
            </p:spPr>
            <p:txBody>
              <a:bodyPr wrap="square" lIns="45719" tIns="45719" rIns="45719" bIns="45719" numCol="1" anchor="ctr">
                <a:noAutofit/>
              </a:bodyPr>
              <a:lstStyle/>
              <a:p>
                <a:pPr defTabSz="711200">
                  <a:lnSpc>
                    <a:spcPct val="90000"/>
                  </a:lnSpc>
                  <a:spcBef>
                    <a:spcPts val="500"/>
                  </a:spcBef>
                  <a:defRPr sz="2800"/>
                </a:pPr>
                <a:endParaRPr/>
              </a:p>
            </p:txBody>
          </p:sp>
          <p:sp>
            <p:nvSpPr>
              <p:cNvPr id="342" name="Establish functioning Emergency Operations Center (EOC) and trained multisectoral rapid response teams (RRTs)…"/>
              <p:cNvSpPr txBox="1"/>
              <p:nvPr/>
            </p:nvSpPr>
            <p:spPr>
              <a:xfrm>
                <a:off x="103632" y="-1"/>
                <a:ext cx="6321152" cy="149047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160" tIns="10160" rIns="10160" bIns="10160" numCol="1" anchor="ctr">
                <a:spAutoFit/>
              </a:bodyPr>
              <a:lstStyle/>
              <a:p>
                <a:pPr marL="171450" lvl="1" indent="-171450" defTabSz="711200">
                  <a:lnSpc>
                    <a:spcPct val="90000"/>
                  </a:lnSpc>
                  <a:spcBef>
                    <a:spcPts val="200"/>
                  </a:spcBef>
                  <a:buClr>
                    <a:schemeClr val="accent3"/>
                  </a:buClr>
                  <a:buSzPct val="100000"/>
                  <a:buFont typeface="Arial"/>
                  <a:buChar char="•"/>
                  <a:defRPr sz="1600">
                    <a:latin typeface="+mn-lt"/>
                    <a:ea typeface="+mn-ea"/>
                    <a:cs typeface="+mn-cs"/>
                    <a:sym typeface="Source Sans Pro Regular"/>
                  </a:defRPr>
                </a:pPr>
                <a:r>
                  <a:rPr dirty="0"/>
                  <a:t>Establish functioning </a:t>
                </a:r>
                <a:r>
                  <a:rPr u="sng" dirty="0"/>
                  <a:t>Emergency Operations Center</a:t>
                </a:r>
                <a:r>
                  <a:rPr dirty="0"/>
                  <a:t> (EOC) and trained multisectoral rapid response teams (RRTs)</a:t>
                </a:r>
                <a:endParaRPr sz="2800" dirty="0"/>
              </a:p>
              <a:p>
                <a:pPr marL="171450" lvl="1" indent="-171450" defTabSz="711200">
                  <a:lnSpc>
                    <a:spcPct val="90000"/>
                  </a:lnSpc>
                  <a:spcBef>
                    <a:spcPts val="200"/>
                  </a:spcBef>
                  <a:buClr>
                    <a:schemeClr val="accent3"/>
                  </a:buClr>
                  <a:buSzPct val="100000"/>
                  <a:buFont typeface="Arial"/>
                  <a:buChar char="•"/>
                  <a:defRPr sz="1600" u="sng">
                    <a:latin typeface="+mn-lt"/>
                    <a:ea typeface="+mn-ea"/>
                    <a:cs typeface="+mn-cs"/>
                    <a:sym typeface="Source Sans Pro Regular"/>
                  </a:defRPr>
                </a:pPr>
                <a:r>
                  <a:rPr dirty="0"/>
                  <a:t>Link public health and law enforcement and multisectoral rapid response</a:t>
                </a:r>
                <a:endParaRPr sz="2800" dirty="0"/>
              </a:p>
              <a:p>
                <a:pPr marL="171450" lvl="1" indent="-171450" defTabSz="711200">
                  <a:lnSpc>
                    <a:spcPct val="90000"/>
                  </a:lnSpc>
                  <a:spcBef>
                    <a:spcPts val="200"/>
                  </a:spcBef>
                  <a:buClr>
                    <a:schemeClr val="accent3"/>
                  </a:buClr>
                  <a:buSzPct val="100000"/>
                  <a:buFont typeface="Arial"/>
                  <a:buChar char="•"/>
                  <a:defRPr sz="1600">
                    <a:latin typeface="+mn-lt"/>
                    <a:ea typeface="+mn-ea"/>
                    <a:cs typeface="+mn-cs"/>
                    <a:sym typeface="Source Sans Pro Regular"/>
                  </a:defRPr>
                </a:pPr>
                <a:r>
                  <a:rPr dirty="0"/>
                  <a:t>Establish national framework for </a:t>
                </a:r>
                <a:r>
                  <a:rPr u="sng" dirty="0"/>
                  <a:t>medical countermeasures and personnel deployment</a:t>
                </a:r>
              </a:p>
            </p:txBody>
          </p:sp>
        </p:grpSp>
      </p:grpSp>
      <p:sp>
        <p:nvSpPr>
          <p:cNvPr id="345" name="TextBox 2"/>
          <p:cNvSpPr txBox="1"/>
          <p:nvPr/>
        </p:nvSpPr>
        <p:spPr>
          <a:xfrm>
            <a:off x="6215613" y="5643529"/>
            <a:ext cx="4271061" cy="5486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400">
                <a:latin typeface="+mn-lt"/>
                <a:ea typeface="+mn-ea"/>
                <a:cs typeface="+mn-cs"/>
                <a:sym typeface="Source Sans Pro Regular"/>
              </a:defRPr>
            </a:pPr>
            <a:r>
              <a:t>OIE: World Organization for Animal Health </a:t>
            </a:r>
          </a:p>
          <a:p>
            <a:pPr>
              <a:defRPr sz="1400">
                <a:latin typeface="+mn-lt"/>
                <a:ea typeface="+mn-ea"/>
                <a:cs typeface="+mn-cs"/>
                <a:sym typeface="Source Sans Pro Regular"/>
              </a:defRPr>
            </a:pPr>
            <a:r>
              <a:t>PVS: Performance of Veterinary Services </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0" name="Picture 3" descr="Picture 3"/>
          <p:cNvPicPr>
            <a:picLocks noChangeAspect="1"/>
          </p:cNvPicPr>
          <p:nvPr/>
        </p:nvPicPr>
        <p:blipFill>
          <a:blip r:embed="rId2"/>
          <a:stretch>
            <a:fillRect/>
          </a:stretch>
        </p:blipFill>
        <p:spPr>
          <a:xfrm>
            <a:off x="6703177" y="1162219"/>
            <a:ext cx="3632201" cy="5257801"/>
          </a:xfrm>
          <a:prstGeom prst="rect">
            <a:avLst/>
          </a:prstGeom>
          <a:ln w="12700">
            <a:miter lim="400000"/>
          </a:ln>
          <a:effectLst>
            <a:outerShdw blurRad="50800" dist="38100" dir="2700000" algn="tl" rotWithShape="0">
              <a:prstClr val="black">
                <a:alpha val="40000"/>
              </a:prstClr>
            </a:outerShdw>
          </a:effectLst>
        </p:spPr>
      </p:pic>
      <p:grpSp>
        <p:nvGrpSpPr>
          <p:cNvPr id="353" name="Group 4"/>
          <p:cNvGrpSpPr/>
          <p:nvPr/>
        </p:nvGrpSpPr>
        <p:grpSpPr>
          <a:xfrm>
            <a:off x="1776413" y="1223956"/>
            <a:ext cx="5400677" cy="1169989"/>
            <a:chOff x="0" y="0"/>
            <a:chExt cx="5400675" cy="1169988"/>
          </a:xfrm>
        </p:grpSpPr>
        <p:sp>
          <p:nvSpPr>
            <p:cNvPr id="351" name="Text Box 5"/>
            <p:cNvSpPr txBox="1"/>
            <p:nvPr/>
          </p:nvSpPr>
          <p:spPr>
            <a:xfrm>
              <a:off x="0" y="0"/>
              <a:ext cx="4752975" cy="936290"/>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2138" tIns="52138" rIns="52138" bIns="52138" numCol="1" anchor="t">
              <a:spAutoFit/>
            </a:bodyPr>
            <a:lstStyle>
              <a:lvl1pPr defTabSz="1042987">
                <a:spcBef>
                  <a:spcPts val="1000"/>
                </a:spcBef>
                <a:defRPr>
                  <a:latin typeface="+mn-lt"/>
                  <a:ea typeface="+mn-ea"/>
                  <a:cs typeface="+mn-cs"/>
                  <a:sym typeface="Source Sans Pro Regular"/>
                </a:defRPr>
              </a:lvl1pPr>
            </a:lstStyle>
            <a:p>
              <a:pPr marL="88900"/>
              <a:r>
                <a:rPr dirty="0"/>
                <a:t>4 diseases that always have to be notified: polio (wild type virus), smallpox, human influenza caused by a new virus, SARS. </a:t>
              </a:r>
            </a:p>
          </p:txBody>
        </p:sp>
        <p:sp>
          <p:nvSpPr>
            <p:cNvPr id="352" name="Line 6"/>
            <p:cNvSpPr/>
            <p:nvPr/>
          </p:nvSpPr>
          <p:spPr>
            <a:xfrm>
              <a:off x="4752974" y="592137"/>
              <a:ext cx="647701" cy="577851"/>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endParaRPr/>
            </a:p>
          </p:txBody>
        </p:sp>
      </p:grpSp>
      <p:grpSp>
        <p:nvGrpSpPr>
          <p:cNvPr id="356" name="Group 7"/>
          <p:cNvGrpSpPr/>
          <p:nvPr/>
        </p:nvGrpSpPr>
        <p:grpSpPr>
          <a:xfrm>
            <a:off x="1776413" y="2274882"/>
            <a:ext cx="7415213" cy="1213290"/>
            <a:chOff x="0" y="0"/>
            <a:chExt cx="7415212" cy="1213289"/>
          </a:xfrm>
        </p:grpSpPr>
        <p:sp>
          <p:nvSpPr>
            <p:cNvPr id="354" name="Text Box 8"/>
            <p:cNvSpPr txBox="1"/>
            <p:nvPr/>
          </p:nvSpPr>
          <p:spPr>
            <a:xfrm>
              <a:off x="0" y="0"/>
              <a:ext cx="4751958" cy="1213289"/>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2138" tIns="52138" rIns="52138" bIns="52138" numCol="1" anchor="t">
              <a:spAutoFit/>
            </a:bodyPr>
            <a:lstStyle>
              <a:lvl1pPr defTabSz="1042987">
                <a:spcBef>
                  <a:spcPts val="1000"/>
                </a:spcBef>
                <a:defRPr>
                  <a:latin typeface="+mn-lt"/>
                  <a:ea typeface="+mn-ea"/>
                  <a:cs typeface="+mn-cs"/>
                  <a:sym typeface="Source Sans Pro Regular"/>
                </a:defRPr>
              </a:lvl1pPr>
            </a:lstStyle>
            <a:p>
              <a:pPr marL="88900"/>
              <a:r>
                <a:rPr dirty="0"/>
                <a:t>Diseases that always lead to the use of the algorithm: cholera, pneumonic plague, yellow fever, Viral </a:t>
              </a:r>
              <a:r>
                <a:rPr dirty="0" err="1"/>
                <a:t>Haemorrhagic</a:t>
              </a:r>
              <a:r>
                <a:rPr dirty="0"/>
                <a:t> Fever (Ebola, Lassa, Marburg), West Nile fever, meningitis, others</a:t>
              </a:r>
            </a:p>
          </p:txBody>
        </p:sp>
        <p:sp>
          <p:nvSpPr>
            <p:cNvPr id="355" name="Line 9"/>
            <p:cNvSpPr/>
            <p:nvPr/>
          </p:nvSpPr>
          <p:spPr>
            <a:xfrm flipV="1">
              <a:off x="4751957" y="376237"/>
              <a:ext cx="2663255" cy="215901"/>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endParaRPr/>
            </a:p>
          </p:txBody>
        </p:sp>
      </p:grpSp>
      <p:grpSp>
        <p:nvGrpSpPr>
          <p:cNvPr id="362" name="Group 10"/>
          <p:cNvGrpSpPr/>
          <p:nvPr/>
        </p:nvGrpSpPr>
        <p:grpSpPr>
          <a:xfrm>
            <a:off x="1776413" y="3427406"/>
            <a:ext cx="6553202" cy="2026637"/>
            <a:chOff x="0" y="-1"/>
            <a:chExt cx="6553201" cy="2026636"/>
          </a:xfrm>
        </p:grpSpPr>
        <p:sp>
          <p:nvSpPr>
            <p:cNvPr id="357" name="Text Box 11"/>
            <p:cNvSpPr txBox="1"/>
            <p:nvPr/>
          </p:nvSpPr>
          <p:spPr>
            <a:xfrm>
              <a:off x="0" y="428625"/>
              <a:ext cx="4752975" cy="1598010"/>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2138" tIns="52138" rIns="52138" bIns="52138" numCol="1" anchor="t">
              <a:spAutoFit/>
            </a:bodyPr>
            <a:lstStyle/>
            <a:p>
              <a:pPr defTabSz="1042987">
                <a:spcBef>
                  <a:spcPts val="1000"/>
                </a:spcBef>
                <a:defRPr>
                  <a:latin typeface="+mn-lt"/>
                  <a:ea typeface="+mn-ea"/>
                  <a:cs typeface="+mn-cs"/>
                  <a:sym typeface="Source Sans Pro Regular"/>
                </a:defRPr>
              </a:pPr>
              <a:r>
                <a:rPr dirty="0"/>
                <a:t>*Q1: serious repercussions for public  health?</a:t>
              </a:r>
              <a:endParaRPr sz="3200" dirty="0">
                <a:latin typeface="Arial"/>
                <a:ea typeface="Arial"/>
                <a:cs typeface="Arial"/>
                <a:sym typeface="Arial"/>
              </a:endParaRPr>
            </a:p>
            <a:p>
              <a:pPr defTabSz="1042987">
                <a:spcBef>
                  <a:spcPts val="1000"/>
                </a:spcBef>
                <a:defRPr>
                  <a:latin typeface="+mn-lt"/>
                  <a:ea typeface="+mn-ea"/>
                  <a:cs typeface="+mn-cs"/>
                  <a:sym typeface="Source Sans Pro Regular"/>
                </a:defRPr>
              </a:pPr>
              <a:r>
                <a:rPr lang="hu-HU" dirty="0"/>
                <a:t>  </a:t>
              </a:r>
              <a:r>
                <a:rPr dirty="0"/>
                <a:t>Q2: unusual or unexpected?</a:t>
              </a:r>
              <a:endParaRPr sz="3200" dirty="0">
                <a:latin typeface="Arial"/>
                <a:ea typeface="Arial"/>
                <a:cs typeface="Arial"/>
                <a:sym typeface="Arial"/>
              </a:endParaRPr>
            </a:p>
            <a:p>
              <a:pPr defTabSz="1042987">
                <a:spcBef>
                  <a:spcPts val="1000"/>
                </a:spcBef>
                <a:defRPr>
                  <a:latin typeface="+mn-lt"/>
                  <a:ea typeface="+mn-ea"/>
                  <a:cs typeface="+mn-cs"/>
                  <a:sym typeface="Source Sans Pro Regular"/>
                </a:defRPr>
              </a:pPr>
              <a:r>
                <a:rPr lang="hu-HU" dirty="0"/>
                <a:t>  </a:t>
              </a:r>
              <a:r>
                <a:rPr dirty="0"/>
                <a:t>Q3: risk of international spread?</a:t>
              </a:r>
              <a:endParaRPr sz="3200" dirty="0">
                <a:latin typeface="Arial"/>
                <a:ea typeface="Arial"/>
                <a:cs typeface="Arial"/>
                <a:sym typeface="Arial"/>
              </a:endParaRPr>
            </a:p>
            <a:p>
              <a:pPr defTabSz="1042987">
                <a:spcBef>
                  <a:spcPts val="1000"/>
                </a:spcBef>
                <a:defRPr>
                  <a:latin typeface="+mn-lt"/>
                  <a:ea typeface="+mn-ea"/>
                  <a:cs typeface="+mn-cs"/>
                  <a:sym typeface="Source Sans Pro Regular"/>
                </a:defRPr>
              </a:pPr>
              <a:r>
                <a:rPr lang="hu-HU" dirty="0"/>
                <a:t>  </a:t>
              </a:r>
              <a:r>
                <a:rPr dirty="0"/>
                <a:t>Q4: risk of travel or traffic restrictions?</a:t>
              </a:r>
            </a:p>
          </p:txBody>
        </p:sp>
        <p:sp>
          <p:nvSpPr>
            <p:cNvPr id="358" name="Line 12"/>
            <p:cNvSpPr/>
            <p:nvPr/>
          </p:nvSpPr>
          <p:spPr>
            <a:xfrm flipV="1">
              <a:off x="4752974" y="-1"/>
              <a:ext cx="1655764" cy="431802"/>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359" name="Line 13"/>
            <p:cNvSpPr/>
            <p:nvPr/>
          </p:nvSpPr>
          <p:spPr>
            <a:xfrm flipV="1">
              <a:off x="4752974" y="574675"/>
              <a:ext cx="935038" cy="217488"/>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360" name="Line 14"/>
            <p:cNvSpPr/>
            <p:nvPr/>
          </p:nvSpPr>
          <p:spPr>
            <a:xfrm flipV="1">
              <a:off x="4752974" y="1150937"/>
              <a:ext cx="1366838" cy="73026"/>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361" name="Line 15"/>
            <p:cNvSpPr/>
            <p:nvPr/>
          </p:nvSpPr>
          <p:spPr>
            <a:xfrm>
              <a:off x="4752974" y="1727200"/>
              <a:ext cx="1800227" cy="73026"/>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endParaRPr/>
            </a:p>
          </p:txBody>
        </p:sp>
      </p:grpSp>
      <p:grpSp>
        <p:nvGrpSpPr>
          <p:cNvPr id="365" name="Group 16"/>
          <p:cNvGrpSpPr/>
          <p:nvPr/>
        </p:nvGrpSpPr>
        <p:grpSpPr>
          <a:xfrm>
            <a:off x="1776412" y="5434004"/>
            <a:ext cx="7581901" cy="861880"/>
            <a:chOff x="0" y="-1"/>
            <a:chExt cx="7581900" cy="861879"/>
          </a:xfrm>
        </p:grpSpPr>
        <p:sp>
          <p:nvSpPr>
            <p:cNvPr id="363" name="Text Box 17"/>
            <p:cNvSpPr txBox="1"/>
            <p:nvPr/>
          </p:nvSpPr>
          <p:spPr>
            <a:xfrm>
              <a:off x="0" y="479585"/>
              <a:ext cx="4765949" cy="382293"/>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2138" tIns="52138" rIns="52138" bIns="52138" numCol="1" anchor="t">
              <a:spAutoFit/>
            </a:bodyPr>
            <a:lstStyle>
              <a:lvl1pPr defTabSz="1042987">
                <a:spcBef>
                  <a:spcPts val="1000"/>
                </a:spcBef>
                <a:defRPr>
                  <a:latin typeface="+mn-lt"/>
                  <a:ea typeface="+mn-ea"/>
                  <a:cs typeface="+mn-cs"/>
                  <a:sym typeface="Source Sans Pro Regular"/>
                </a:defRPr>
              </a:lvl1pPr>
            </a:lstStyle>
            <a:p>
              <a:pPr marL="88900"/>
              <a:r>
                <a:rPr dirty="0"/>
                <a:t>Insufficient information: re-evaluate</a:t>
              </a:r>
            </a:p>
          </p:txBody>
        </p:sp>
        <p:sp>
          <p:nvSpPr>
            <p:cNvPr id="364" name="Line 18"/>
            <p:cNvSpPr/>
            <p:nvPr/>
          </p:nvSpPr>
          <p:spPr>
            <a:xfrm flipV="1">
              <a:off x="4765947" y="-1"/>
              <a:ext cx="2815953" cy="712242"/>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endParaRPr/>
            </a:p>
          </p:txBody>
        </p:sp>
      </p:grpSp>
      <p:sp>
        <p:nvSpPr>
          <p:cNvPr id="366" name="Title 4"/>
          <p:cNvSpPr txBox="1">
            <a:spLocks noGrp="1"/>
          </p:cNvSpPr>
          <p:nvPr>
            <p:ph type="title"/>
          </p:nvPr>
        </p:nvSpPr>
        <p:spPr>
          <a:xfrm>
            <a:off x="262622" y="5352"/>
            <a:ext cx="6672902" cy="953591"/>
          </a:xfrm>
          <a:prstGeom prst="rect">
            <a:avLst/>
          </a:prstGeom>
        </p:spPr>
        <p:txBody>
          <a:bodyPr/>
          <a:lstStyle>
            <a:lvl1pPr defTabSz="251710">
              <a:defRPr sz="2784"/>
            </a:lvl1pPr>
          </a:lstStyle>
          <a:p>
            <a:r>
              <a:rPr b="1" dirty="0"/>
              <a:t>Decision Instrument for the Assessment of Public Health Events</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1" nodeType="clickEffect">
                                  <p:stCondLst>
                                    <p:cond delay="0"/>
                                  </p:stCondLst>
                                  <p:iterate>
                                    <p:tmAbs val="0"/>
                                  </p:iterate>
                                  <p:childTnLst>
                                    <p:set>
                                      <p:cBhvr>
                                        <p:cTn id="6" fill="hold"/>
                                        <p:tgtEl>
                                          <p:spTgt spid="353"/>
                                        </p:tgtEl>
                                        <p:attrNameLst>
                                          <p:attrName>style.visibility</p:attrName>
                                        </p:attrNameLst>
                                      </p:cBhvr>
                                      <p:to>
                                        <p:strVal val="visible"/>
                                      </p:to>
                                    </p:set>
                                    <p:animEffect transition="in" filter="wipe(left)">
                                      <p:cBhvr>
                                        <p:cTn id="7" dur="500"/>
                                        <p:tgtEl>
                                          <p:spTgt spid="35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2" nodeType="clickEffect">
                                  <p:stCondLst>
                                    <p:cond delay="0"/>
                                  </p:stCondLst>
                                  <p:iterate>
                                    <p:tmAbs val="0"/>
                                  </p:iterate>
                                  <p:childTnLst>
                                    <p:set>
                                      <p:cBhvr>
                                        <p:cTn id="11" fill="hold"/>
                                        <p:tgtEl>
                                          <p:spTgt spid="356"/>
                                        </p:tgtEl>
                                        <p:attrNameLst>
                                          <p:attrName>style.visibility</p:attrName>
                                        </p:attrNameLst>
                                      </p:cBhvr>
                                      <p:to>
                                        <p:strVal val="visible"/>
                                      </p:to>
                                    </p:set>
                                    <p:animEffect transition="in" filter="wipe(left)">
                                      <p:cBhvr>
                                        <p:cTn id="12" dur="500"/>
                                        <p:tgtEl>
                                          <p:spTgt spid="35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3" nodeType="clickEffect">
                                  <p:stCondLst>
                                    <p:cond delay="0"/>
                                  </p:stCondLst>
                                  <p:iterate>
                                    <p:tmAbs val="0"/>
                                  </p:iterate>
                                  <p:childTnLst>
                                    <p:set>
                                      <p:cBhvr>
                                        <p:cTn id="16" fill="hold"/>
                                        <p:tgtEl>
                                          <p:spTgt spid="362"/>
                                        </p:tgtEl>
                                        <p:attrNameLst>
                                          <p:attrName>style.visibility</p:attrName>
                                        </p:attrNameLst>
                                      </p:cBhvr>
                                      <p:to>
                                        <p:strVal val="visible"/>
                                      </p:to>
                                    </p:set>
                                    <p:animEffect transition="in" filter="wipe(left)">
                                      <p:cBhvr>
                                        <p:cTn id="17" dur="500"/>
                                        <p:tgtEl>
                                          <p:spTgt spid="36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4" nodeType="clickEffect">
                                  <p:stCondLst>
                                    <p:cond delay="0"/>
                                  </p:stCondLst>
                                  <p:iterate>
                                    <p:tmAbs val="0"/>
                                  </p:iterate>
                                  <p:childTnLst>
                                    <p:set>
                                      <p:cBhvr>
                                        <p:cTn id="21" fill="hold"/>
                                        <p:tgtEl>
                                          <p:spTgt spid="365"/>
                                        </p:tgtEl>
                                        <p:attrNameLst>
                                          <p:attrName>style.visibility</p:attrName>
                                        </p:attrNameLst>
                                      </p:cBhvr>
                                      <p:to>
                                        <p:strVal val="visible"/>
                                      </p:to>
                                    </p:set>
                                    <p:animEffect transition="in" filter="wipe(left)">
                                      <p:cBhvr>
                                        <p:cTn id="22" dur="500"/>
                                        <p:tgtEl>
                                          <p:spTgt spid="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3" grpId="1" animBg="1" advAuto="0"/>
      <p:bldP spid="356" grpId="2" animBg="1" advAuto="0"/>
      <p:bldP spid="362" grpId="3" animBg="1" advAuto="0"/>
      <p:bldP spid="365" grpId="4"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 name="Title 1"/>
          <p:cNvSpPr txBox="1">
            <a:spLocks noGrp="1"/>
          </p:cNvSpPr>
          <p:nvPr>
            <p:ph type="title"/>
          </p:nvPr>
        </p:nvSpPr>
        <p:spPr>
          <a:xfrm>
            <a:off x="289529" y="794349"/>
            <a:ext cx="3770525" cy="883980"/>
          </a:xfrm>
          <a:prstGeom prst="rect">
            <a:avLst/>
          </a:prstGeom>
        </p:spPr>
        <p:txBody>
          <a:bodyPr/>
          <a:lstStyle/>
          <a:p>
            <a:r>
              <a:rPr b="1" dirty="0"/>
              <a:t>IHR National </a:t>
            </a:r>
            <a:br>
              <a:rPr b="1" dirty="0"/>
            </a:br>
            <a:r>
              <a:rPr b="1" dirty="0"/>
              <a:t>Focal Point</a:t>
            </a:r>
          </a:p>
        </p:txBody>
      </p:sp>
      <p:sp>
        <p:nvSpPr>
          <p:cNvPr id="369" name="Content Placeholder 2"/>
          <p:cNvSpPr txBox="1">
            <a:spLocks noGrp="1"/>
          </p:cNvSpPr>
          <p:nvPr>
            <p:ph type="body" sz="half" idx="4294967295"/>
          </p:nvPr>
        </p:nvSpPr>
        <p:spPr>
          <a:xfrm>
            <a:off x="4351282" y="1760538"/>
            <a:ext cx="7170157" cy="4525963"/>
          </a:xfrm>
          <a:prstGeom prst="rect">
            <a:avLst/>
          </a:prstGeom>
        </p:spPr>
        <p:txBody>
          <a:bodyPr/>
          <a:lstStyle/>
          <a:p>
            <a:pPr marL="0" indent="0" algn="just">
              <a:buSzTx/>
              <a:buNone/>
              <a:defRPr sz="2400" i="1">
                <a:solidFill>
                  <a:srgbClr val="FF0000"/>
                </a:solidFill>
              </a:defRPr>
            </a:pPr>
            <a:endParaRPr dirty="0"/>
          </a:p>
          <a:p>
            <a:pPr marL="0" indent="0" algn="just">
              <a:buSzTx/>
              <a:buNone/>
              <a:defRPr sz="2400"/>
            </a:pPr>
            <a:r>
              <a:rPr dirty="0"/>
              <a:t>The International Health Regulations (IHR) define a National IHR Focal Point as "the national </a:t>
            </a:r>
            <a:r>
              <a:rPr dirty="0" err="1"/>
              <a:t>centre</a:t>
            </a:r>
            <a:r>
              <a:rPr dirty="0"/>
              <a:t>, designated by each State Party which shall be accessible at all times for communications with WHO IHR Contact Points under these Regulations" (Article 4).</a:t>
            </a:r>
          </a:p>
        </p:txBody>
      </p:sp>
      <p:sp>
        <p:nvSpPr>
          <p:cNvPr id="370" name="Rounded Rectangle 4"/>
          <p:cNvSpPr/>
          <p:nvPr/>
        </p:nvSpPr>
        <p:spPr>
          <a:xfrm flipV="1">
            <a:off x="370551" y="1760538"/>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Title 1"/>
          <p:cNvSpPr txBox="1">
            <a:spLocks noGrp="1"/>
          </p:cNvSpPr>
          <p:nvPr>
            <p:ph type="title"/>
          </p:nvPr>
        </p:nvSpPr>
        <p:spPr>
          <a:xfrm>
            <a:off x="202384" y="206476"/>
            <a:ext cx="3549808" cy="1932378"/>
          </a:xfrm>
          <a:prstGeom prst="rect">
            <a:avLst/>
          </a:prstGeom>
        </p:spPr>
        <p:txBody>
          <a:bodyPr>
            <a:noAutofit/>
          </a:bodyPr>
          <a:lstStyle/>
          <a:p>
            <a:pPr defTabSz="280642">
              <a:defRPr sz="3104"/>
            </a:pPr>
            <a:r>
              <a:rPr b="1" dirty="0"/>
              <a:t>Mandatory functions of the National IHR </a:t>
            </a:r>
            <a:br>
              <a:rPr b="1" dirty="0"/>
            </a:br>
            <a:r>
              <a:rPr b="1" dirty="0"/>
              <a:t>Focal Point (NFP)</a:t>
            </a:r>
          </a:p>
        </p:txBody>
      </p:sp>
      <p:sp>
        <p:nvSpPr>
          <p:cNvPr id="373" name="Content Placeholder 2"/>
          <p:cNvSpPr txBox="1">
            <a:spLocks noGrp="1"/>
          </p:cNvSpPr>
          <p:nvPr>
            <p:ph type="body" idx="4294967295"/>
          </p:nvPr>
        </p:nvSpPr>
        <p:spPr>
          <a:xfrm>
            <a:off x="4267200" y="1547812"/>
            <a:ext cx="7420303" cy="4525963"/>
          </a:xfrm>
          <a:prstGeom prst="rect">
            <a:avLst/>
          </a:prstGeom>
        </p:spPr>
        <p:txBody>
          <a:bodyPr/>
          <a:lstStyle/>
          <a:p>
            <a:pPr marL="0" indent="0">
              <a:buSzTx/>
              <a:buNone/>
              <a:defRPr i="1">
                <a:solidFill>
                  <a:srgbClr val="FF0000"/>
                </a:solidFill>
              </a:defRPr>
            </a:pPr>
            <a:endParaRPr dirty="0"/>
          </a:p>
          <a:p>
            <a:pPr marL="0" indent="0">
              <a:buSzTx/>
              <a:buNone/>
              <a:defRPr sz="2400"/>
            </a:pPr>
            <a:r>
              <a:rPr b="1" dirty="0">
                <a:solidFill>
                  <a:schemeClr val="accent3"/>
                </a:solidFill>
              </a:rPr>
              <a:t>Under IHR Article 4, NFPs are responsible for :</a:t>
            </a:r>
          </a:p>
          <a:p>
            <a:pPr marL="254000" indent="-254000">
              <a:defRPr sz="2400"/>
            </a:pPr>
            <a:r>
              <a:rPr dirty="0"/>
              <a:t>Notifying WHO of relevant health events on behalf of the State Party concerned, </a:t>
            </a:r>
          </a:p>
          <a:p>
            <a:pPr marL="254000" indent="-254000">
              <a:defRPr sz="2400"/>
            </a:pPr>
            <a:r>
              <a:rPr dirty="0"/>
              <a:t>Responding to WHO Secretariat’s requests for event-related information, </a:t>
            </a:r>
          </a:p>
          <a:p>
            <a:pPr marL="254000" indent="-254000">
              <a:defRPr sz="2400"/>
            </a:pPr>
            <a:r>
              <a:rPr dirty="0"/>
              <a:t>Ensuring that messages and advice from WHO are disseminated to the relevant sectors of the State Party. </a:t>
            </a:r>
          </a:p>
        </p:txBody>
      </p:sp>
      <p:sp>
        <p:nvSpPr>
          <p:cNvPr id="374" name="Rounded Rectangle 5"/>
          <p:cNvSpPr/>
          <p:nvPr/>
        </p:nvSpPr>
        <p:spPr>
          <a:xfrm flipV="1">
            <a:off x="256278" y="1969411"/>
            <a:ext cx="2736000" cy="13066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 name="Content Placeholder 2"/>
          <p:cNvSpPr txBox="1">
            <a:spLocks noGrp="1"/>
          </p:cNvSpPr>
          <p:nvPr>
            <p:ph type="body" sz="half" idx="4294967295"/>
          </p:nvPr>
        </p:nvSpPr>
        <p:spPr>
          <a:xfrm>
            <a:off x="4425874" y="1956498"/>
            <a:ext cx="7126046" cy="4351339"/>
          </a:xfrm>
          <a:prstGeom prst="rect">
            <a:avLst/>
          </a:prstGeom>
        </p:spPr>
        <p:txBody>
          <a:bodyPr/>
          <a:lstStyle/>
          <a:p>
            <a:pPr marL="0" indent="0">
              <a:buSzTx/>
              <a:buNone/>
              <a:defRPr sz="2400">
                <a:solidFill>
                  <a:srgbClr val="FF0000"/>
                </a:solidFill>
              </a:defRPr>
            </a:pPr>
            <a:r>
              <a:rPr b="1" dirty="0">
                <a:solidFill>
                  <a:srgbClr val="C00000"/>
                </a:solidFill>
              </a:rPr>
              <a:t>Note to facilitator:</a:t>
            </a:r>
          </a:p>
          <a:p>
            <a:pPr marL="0" indent="0">
              <a:buSzTx/>
              <a:buNone/>
              <a:defRPr sz="2400">
                <a:solidFill>
                  <a:srgbClr val="FF0000"/>
                </a:solidFill>
              </a:defRPr>
            </a:pPr>
            <a:endParaRPr lang="hu-HU" dirty="0">
              <a:solidFill>
                <a:srgbClr val="C00000"/>
              </a:solidFill>
            </a:endParaRPr>
          </a:p>
          <a:p>
            <a:pPr marL="0" indent="0">
              <a:buSzTx/>
              <a:buNone/>
              <a:defRPr sz="2400">
                <a:solidFill>
                  <a:srgbClr val="FF0000"/>
                </a:solidFill>
              </a:defRPr>
            </a:pPr>
            <a:r>
              <a:rPr dirty="0">
                <a:solidFill>
                  <a:srgbClr val="C00000"/>
                </a:solidFill>
              </a:rPr>
              <a:t>Insert here the description of the NFP structure in the country and example of</a:t>
            </a:r>
            <a:r>
              <a:rPr lang="hu-HU" dirty="0">
                <a:solidFill>
                  <a:srgbClr val="C00000"/>
                </a:solidFill>
              </a:rPr>
              <a:t> </a:t>
            </a:r>
            <a:r>
              <a:rPr dirty="0">
                <a:solidFill>
                  <a:srgbClr val="C00000"/>
                </a:solidFill>
              </a:rPr>
              <a:t>previous assessed/notified events if any</a:t>
            </a:r>
            <a:r>
              <a:rPr lang="hu-HU" dirty="0">
                <a:solidFill>
                  <a:srgbClr val="C00000"/>
                </a:solidFill>
              </a:rPr>
              <a:t>.</a:t>
            </a:r>
            <a:endParaRPr dirty="0">
              <a:solidFill>
                <a:srgbClr val="C00000"/>
              </a:solidFill>
            </a:endParaRPr>
          </a:p>
        </p:txBody>
      </p:sp>
      <p:sp>
        <p:nvSpPr>
          <p:cNvPr id="4" name="Title 1">
            <a:extLst>
              <a:ext uri="{FF2B5EF4-FFF2-40B4-BE49-F238E27FC236}">
                <a16:creationId xmlns:a16="http://schemas.microsoft.com/office/drawing/2014/main" id="{E4AD8174-3EFB-8800-19BA-32170FD38A39}"/>
              </a:ext>
            </a:extLst>
          </p:cNvPr>
          <p:cNvSpPr txBox="1">
            <a:spLocks noGrp="1"/>
          </p:cNvSpPr>
          <p:nvPr>
            <p:ph type="title"/>
          </p:nvPr>
        </p:nvSpPr>
        <p:spPr>
          <a:xfrm>
            <a:off x="289527" y="794349"/>
            <a:ext cx="3770525" cy="1932378"/>
          </a:xfrm>
          <a:prstGeom prst="rect">
            <a:avLst/>
          </a:prstGeom>
        </p:spPr>
        <p:txBody>
          <a:bodyPr/>
          <a:lstStyle/>
          <a:p>
            <a:r>
              <a:rPr b="1" dirty="0"/>
              <a:t>IHR National </a:t>
            </a:r>
            <a:br>
              <a:rPr b="1" dirty="0"/>
            </a:br>
            <a:r>
              <a:rPr b="1" dirty="0"/>
              <a:t>Focal Point</a:t>
            </a:r>
          </a:p>
        </p:txBody>
      </p:sp>
      <p:sp>
        <p:nvSpPr>
          <p:cNvPr id="5" name="Rounded Rectangle 4">
            <a:extLst>
              <a:ext uri="{FF2B5EF4-FFF2-40B4-BE49-F238E27FC236}">
                <a16:creationId xmlns:a16="http://schemas.microsoft.com/office/drawing/2014/main" id="{6E7AB36C-4B35-7114-DB05-DE34DC2D5157}"/>
              </a:ext>
            </a:extLst>
          </p:cNvPr>
          <p:cNvSpPr/>
          <p:nvPr/>
        </p:nvSpPr>
        <p:spPr>
          <a:xfrm flipV="1">
            <a:off x="370551" y="1760538"/>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Google Shape;308;p8"/>
          <p:cNvSpPr txBox="1">
            <a:spLocks noGrp="1"/>
          </p:cNvSpPr>
          <p:nvPr>
            <p:ph type="body" idx="1"/>
          </p:nvPr>
        </p:nvSpPr>
        <p:spPr>
          <a:xfrm>
            <a:off x="1825335" y="1281125"/>
            <a:ext cx="8661800" cy="5006487"/>
          </a:xfrm>
          <a:prstGeom prst="rect">
            <a:avLst/>
          </a:prstGeom>
        </p:spPr>
        <p:txBody>
          <a:bodyPr lIns="0" tIns="0" rIns="0" bIns="0" anchor="t">
            <a:normAutofit/>
          </a:bodyPr>
          <a:lstStyle/>
          <a:p>
            <a:pPr>
              <a:defRPr>
                <a:solidFill>
                  <a:srgbClr val="FF0000"/>
                </a:solidFill>
              </a:defRPr>
            </a:pPr>
            <a:r>
              <a:rPr dirty="0">
                <a:solidFill>
                  <a:srgbClr val="C00000"/>
                </a:solidFill>
              </a:rPr>
              <a:t>Make sure you review the entire content of the presentation and decide whether you need to use the entire content of this presentation or not, based on your context, your target learning needs in this specific content area, and the time available for this presentation. </a:t>
            </a:r>
          </a:p>
          <a:p>
            <a:pPr>
              <a:defRPr>
                <a:solidFill>
                  <a:srgbClr val="FF0000"/>
                </a:solidFill>
              </a:defRPr>
            </a:pPr>
            <a:endParaRPr dirty="0">
              <a:solidFill>
                <a:srgbClr val="C00000"/>
              </a:solidFill>
            </a:endParaRPr>
          </a:p>
          <a:p>
            <a:pPr>
              <a:defRPr>
                <a:solidFill>
                  <a:srgbClr val="FF0000"/>
                </a:solidFill>
              </a:defRPr>
            </a:pPr>
            <a:r>
              <a:rPr dirty="0">
                <a:solidFill>
                  <a:srgbClr val="C00000"/>
                </a:solidFill>
              </a:rPr>
              <a:t>Within this presentation you may find additional slides with </a:t>
            </a:r>
            <a:r>
              <a:rPr lang="en-US" dirty="0">
                <a:solidFill>
                  <a:srgbClr val="C00000"/>
                </a:solidFill>
              </a:rPr>
              <a:t>notes</a:t>
            </a:r>
            <a:r>
              <a:rPr dirty="0">
                <a:solidFill>
                  <a:srgbClr val="C00000"/>
                </a:solidFill>
              </a:rPr>
              <a:t> to facilitators: you may have to complete and/or customize the content using your country related information.</a:t>
            </a:r>
          </a:p>
        </p:txBody>
      </p:sp>
      <p:sp>
        <p:nvSpPr>
          <p:cNvPr id="250" name="TextBox 5"/>
          <p:cNvSpPr txBox="1"/>
          <p:nvPr/>
        </p:nvSpPr>
        <p:spPr>
          <a:xfrm>
            <a:off x="198296" y="-20327"/>
            <a:ext cx="6054178"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Notes to facilitators</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 name="Google Shape;300;p7"/>
          <p:cNvSpPr txBox="1">
            <a:spLocks noGrp="1"/>
          </p:cNvSpPr>
          <p:nvPr>
            <p:ph type="body" sz="quarter" idx="4294967295"/>
          </p:nvPr>
        </p:nvSpPr>
        <p:spPr>
          <a:xfrm>
            <a:off x="3786072" y="1584808"/>
            <a:ext cx="4931995" cy="1885951"/>
          </a:xfrm>
          <a:prstGeom prst="rect">
            <a:avLst/>
          </a:prstGeom>
        </p:spPr>
        <p:txBody>
          <a:bodyPr lIns="134999" tIns="134999" rIns="134999" bIns="134999" anchor="ctr"/>
          <a:lstStyle>
            <a:lvl1pPr marL="0" indent="0" algn="ctr">
              <a:buSzTx/>
              <a:buNone/>
              <a:defRPr>
                <a:solidFill>
                  <a:srgbClr val="FFFFFF"/>
                </a:solidFill>
                <a:latin typeface="Source Sans Pro Bold"/>
                <a:ea typeface="Source Sans Pro Bold"/>
                <a:cs typeface="Source Sans Pro Bold"/>
                <a:sym typeface="Source Sans Pro Bold"/>
              </a:defRPr>
            </a:lvl1pPr>
          </a:lstStyle>
          <a:p>
            <a:r>
              <a:rPr b="1" dirty="0"/>
              <a:t>4. Regional Surveillance and Response Strategy</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Title 1"/>
          <p:cNvSpPr txBox="1">
            <a:spLocks noGrp="1"/>
          </p:cNvSpPr>
          <p:nvPr>
            <p:ph type="title"/>
          </p:nvPr>
        </p:nvSpPr>
        <p:spPr>
          <a:xfrm>
            <a:off x="393763" y="245952"/>
            <a:ext cx="3264196" cy="1941576"/>
          </a:xfrm>
          <a:prstGeom prst="rect">
            <a:avLst/>
          </a:prstGeom>
        </p:spPr>
        <p:txBody>
          <a:bodyPr/>
          <a:lstStyle>
            <a:lvl1pPr>
              <a:defRPr sz="2800"/>
            </a:lvl1pPr>
          </a:lstStyle>
          <a:p>
            <a:r>
              <a:rPr b="1" dirty="0"/>
              <a:t>Regional Strategy for Disease Surveillance and Response</a:t>
            </a:r>
          </a:p>
        </p:txBody>
      </p:sp>
      <p:sp>
        <p:nvSpPr>
          <p:cNvPr id="384" name="Content Placeholder 2"/>
          <p:cNvSpPr txBox="1">
            <a:spLocks noGrp="1"/>
          </p:cNvSpPr>
          <p:nvPr>
            <p:ph type="body" idx="4294967295"/>
          </p:nvPr>
        </p:nvSpPr>
        <p:spPr>
          <a:xfrm>
            <a:off x="4346521" y="2119110"/>
            <a:ext cx="7451716" cy="2030367"/>
          </a:xfrm>
          <a:prstGeom prst="rect">
            <a:avLst/>
          </a:prstGeom>
        </p:spPr>
        <p:txBody>
          <a:bodyPr lIns="45719" tIns="45720" rIns="45719" bIns="45720" anchor="t">
            <a:normAutofit/>
          </a:bodyPr>
          <a:lstStyle/>
          <a:p>
            <a:pPr marL="0" indent="0">
              <a:buSzTx/>
              <a:buNone/>
              <a:defRPr sz="2400">
                <a:solidFill>
                  <a:srgbClr val="FF0000"/>
                </a:solidFill>
              </a:defRPr>
            </a:pPr>
            <a:r>
              <a:rPr b="1" dirty="0">
                <a:solidFill>
                  <a:srgbClr val="C00000"/>
                </a:solidFill>
              </a:rPr>
              <a:t>Note to facilitators:</a:t>
            </a:r>
          </a:p>
          <a:p>
            <a:pPr marL="0" indent="0">
              <a:buSzTx/>
              <a:buNone/>
              <a:defRPr sz="2400">
                <a:solidFill>
                  <a:srgbClr val="FF0000"/>
                </a:solidFill>
              </a:defRPr>
            </a:pPr>
            <a:endParaRPr dirty="0">
              <a:solidFill>
                <a:srgbClr val="C00000"/>
              </a:solidFill>
            </a:endParaRPr>
          </a:p>
          <a:p>
            <a:pPr marL="0" indent="0">
              <a:buSzTx/>
              <a:buNone/>
              <a:defRPr sz="2400">
                <a:solidFill>
                  <a:srgbClr val="FF0000"/>
                </a:solidFill>
              </a:defRPr>
            </a:pPr>
            <a:r>
              <a:rPr dirty="0">
                <a:solidFill>
                  <a:srgbClr val="C00000"/>
                </a:solidFill>
              </a:rPr>
              <a:t>Insert here details of the </a:t>
            </a:r>
            <a:r>
              <a:rPr u="sng" dirty="0">
                <a:solidFill>
                  <a:srgbClr val="C00000"/>
                </a:solidFill>
              </a:rPr>
              <a:t>regional </a:t>
            </a:r>
            <a:r>
              <a:rPr dirty="0">
                <a:solidFill>
                  <a:srgbClr val="C00000"/>
                </a:solidFill>
              </a:rPr>
              <a:t>strategy, such as objectives, key features, and implementation methods.</a:t>
            </a:r>
          </a:p>
        </p:txBody>
      </p:sp>
      <p:sp>
        <p:nvSpPr>
          <p:cNvPr id="385" name="Rounded Rectangle 3"/>
          <p:cNvSpPr/>
          <p:nvPr/>
        </p:nvSpPr>
        <p:spPr>
          <a:xfrm flipV="1">
            <a:off x="389002" y="1944226"/>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 name="Google Shape;300;p7"/>
          <p:cNvSpPr txBox="1">
            <a:spLocks noGrp="1"/>
          </p:cNvSpPr>
          <p:nvPr>
            <p:ph type="body" sz="quarter" idx="4294967295"/>
          </p:nvPr>
        </p:nvSpPr>
        <p:spPr>
          <a:xfrm>
            <a:off x="3998098" y="1702902"/>
            <a:ext cx="4478881" cy="1885951"/>
          </a:xfrm>
          <a:prstGeom prst="rect">
            <a:avLst/>
          </a:prstGeom>
        </p:spPr>
        <p:txBody>
          <a:bodyPr lIns="134999" tIns="134999" rIns="134999" bIns="134999" anchor="ctr"/>
          <a:lstStyle>
            <a:lvl1pPr marL="0" indent="0" algn="ctr">
              <a:buSzTx/>
              <a:buNone/>
              <a:defRPr>
                <a:solidFill>
                  <a:srgbClr val="FFFFFF"/>
                </a:solidFill>
                <a:latin typeface="Source Sans Pro Bold"/>
                <a:ea typeface="Source Sans Pro Bold"/>
                <a:cs typeface="Source Sans Pro Bold"/>
                <a:sym typeface="Source Sans Pro Bold"/>
              </a:defRPr>
            </a:lvl1pPr>
          </a:lstStyle>
          <a:p>
            <a:r>
              <a:rPr b="1" dirty="0"/>
              <a:t>5. Key Investigation </a:t>
            </a:r>
            <a:br>
              <a:rPr lang="hu-HU" b="1" dirty="0"/>
            </a:br>
            <a:r>
              <a:rPr b="1" dirty="0"/>
              <a:t>and Reporting Tools </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 name="Title 1"/>
          <p:cNvSpPr txBox="1">
            <a:spLocks noGrp="1"/>
          </p:cNvSpPr>
          <p:nvPr>
            <p:ph type="title"/>
          </p:nvPr>
        </p:nvSpPr>
        <p:spPr>
          <a:xfrm>
            <a:off x="166811" y="628643"/>
            <a:ext cx="4102101" cy="1450479"/>
          </a:xfrm>
          <a:prstGeom prst="rect">
            <a:avLst/>
          </a:prstGeom>
        </p:spPr>
        <p:txBody>
          <a:bodyPr/>
          <a:lstStyle/>
          <a:p>
            <a:r>
              <a:rPr b="1" dirty="0"/>
              <a:t>Key </a:t>
            </a:r>
          </a:p>
          <a:p>
            <a:r>
              <a:rPr b="1" dirty="0"/>
              <a:t>Investigation and </a:t>
            </a:r>
            <a:br>
              <a:rPr b="1" dirty="0"/>
            </a:br>
            <a:r>
              <a:rPr b="1" dirty="0"/>
              <a:t>Reporting Tools</a:t>
            </a:r>
          </a:p>
        </p:txBody>
      </p:sp>
      <p:sp>
        <p:nvSpPr>
          <p:cNvPr id="391" name="Content Placeholder 2"/>
          <p:cNvSpPr txBox="1">
            <a:spLocks noGrp="1"/>
          </p:cNvSpPr>
          <p:nvPr>
            <p:ph type="body" sz="half" idx="4294967295"/>
          </p:nvPr>
        </p:nvSpPr>
        <p:spPr>
          <a:xfrm>
            <a:off x="4502497" y="2234213"/>
            <a:ext cx="7483366" cy="3195146"/>
          </a:xfrm>
          <a:prstGeom prst="rect">
            <a:avLst/>
          </a:prstGeom>
        </p:spPr>
        <p:txBody>
          <a:bodyPr/>
          <a:lstStyle/>
          <a:p>
            <a:pPr marL="0" indent="0">
              <a:buSzTx/>
              <a:buNone/>
              <a:defRPr sz="2400">
                <a:solidFill>
                  <a:srgbClr val="FF0000"/>
                </a:solidFill>
              </a:defRPr>
            </a:pPr>
            <a:r>
              <a:rPr b="1" dirty="0">
                <a:solidFill>
                  <a:srgbClr val="C00000"/>
                </a:solidFill>
              </a:rPr>
              <a:t>Note to facilitators:</a:t>
            </a:r>
          </a:p>
          <a:p>
            <a:pPr marL="0" indent="0">
              <a:buSzTx/>
              <a:buNone/>
              <a:defRPr sz="2400">
                <a:solidFill>
                  <a:srgbClr val="FF0000"/>
                </a:solidFill>
              </a:defRPr>
            </a:pPr>
            <a:endParaRPr dirty="0">
              <a:solidFill>
                <a:srgbClr val="C00000"/>
              </a:solidFill>
            </a:endParaRPr>
          </a:p>
          <a:p>
            <a:pPr marL="0" indent="0">
              <a:buSzTx/>
              <a:buNone/>
              <a:defRPr sz="2400">
                <a:solidFill>
                  <a:srgbClr val="FF0000"/>
                </a:solidFill>
              </a:defRPr>
            </a:pPr>
            <a:r>
              <a:rPr dirty="0">
                <a:solidFill>
                  <a:srgbClr val="C00000"/>
                </a:solidFill>
              </a:rPr>
              <a:t>Insert here important forms used to investigate and report cases of reportable diseases in the country or region.</a:t>
            </a:r>
          </a:p>
        </p:txBody>
      </p:sp>
      <p:sp>
        <p:nvSpPr>
          <p:cNvPr id="392" name="Rounded Rectangle 4"/>
          <p:cNvSpPr/>
          <p:nvPr/>
        </p:nvSpPr>
        <p:spPr>
          <a:xfrm flipV="1">
            <a:off x="315429" y="2123089"/>
            <a:ext cx="1976513"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 name="Content Placeholder 2"/>
          <p:cNvSpPr txBox="1">
            <a:spLocks noGrp="1"/>
          </p:cNvSpPr>
          <p:nvPr>
            <p:ph type="body" sz="half" idx="4294967295"/>
          </p:nvPr>
        </p:nvSpPr>
        <p:spPr>
          <a:xfrm>
            <a:off x="4281377" y="1553239"/>
            <a:ext cx="7106094" cy="4525963"/>
          </a:xfrm>
          <a:prstGeom prst="rect">
            <a:avLst/>
          </a:prstGeom>
        </p:spPr>
        <p:txBody>
          <a:bodyPr/>
          <a:lstStyle/>
          <a:p>
            <a:pPr marL="254000" indent="-254000">
              <a:defRPr sz="2400"/>
            </a:pPr>
            <a:r>
              <a:rPr dirty="0"/>
              <a:t>Global and national health security are ensured through three key functions: to prevent, detect and respond.</a:t>
            </a:r>
          </a:p>
          <a:p>
            <a:pPr marL="254000" indent="-254000">
              <a:defRPr sz="2400"/>
            </a:pPr>
            <a:endParaRPr dirty="0"/>
          </a:p>
          <a:p>
            <a:pPr marL="254000" indent="-254000">
              <a:defRPr sz="2400"/>
            </a:pPr>
            <a:r>
              <a:rPr dirty="0"/>
              <a:t>Implementation of IHR takes place within the context of the Global Health Security Agenda and regional surveillance and response strategies.</a:t>
            </a:r>
          </a:p>
          <a:p>
            <a:pPr marL="254000" indent="-254000">
              <a:defRPr sz="2400"/>
            </a:pPr>
            <a:endParaRPr dirty="0"/>
          </a:p>
          <a:p>
            <a:pPr marL="254000" indent="-254000">
              <a:defRPr sz="2400"/>
            </a:pPr>
            <a:r>
              <a:rPr dirty="0"/>
              <a:t>Objectives are convergent: to detect, confirm, verify, notify and report for timely response to public health events irrespective of their source or origin.</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 name="Title 1"/>
          <p:cNvSpPr txBox="1">
            <a:spLocks noGrp="1"/>
          </p:cNvSpPr>
          <p:nvPr>
            <p:ph type="title"/>
          </p:nvPr>
        </p:nvSpPr>
        <p:spPr>
          <a:xfrm>
            <a:off x="397643" y="2066185"/>
            <a:ext cx="11780875" cy="1214698"/>
          </a:xfrm>
          <a:prstGeom prst="rect">
            <a:avLst/>
          </a:prstGeom>
        </p:spPr>
        <p:txBody>
          <a:bodyPr>
            <a:normAutofit/>
          </a:bodyPr>
          <a:lstStyle/>
          <a:p>
            <a:r>
              <a:rPr b="1" dirty="0"/>
              <a:t>6. References </a:t>
            </a:r>
            <a:br>
              <a:rPr lang="hu-HU" b="1" dirty="0"/>
            </a:br>
            <a:r>
              <a:rPr b="1" dirty="0"/>
              <a:t>and guidelines</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 name="Title 1"/>
          <p:cNvSpPr txBox="1">
            <a:spLocks noGrp="1"/>
          </p:cNvSpPr>
          <p:nvPr>
            <p:ph type="title"/>
          </p:nvPr>
        </p:nvSpPr>
        <p:spPr>
          <a:xfrm>
            <a:off x="410440" y="1109122"/>
            <a:ext cx="3264195" cy="508175"/>
          </a:xfrm>
          <a:prstGeom prst="rect">
            <a:avLst/>
          </a:prstGeom>
        </p:spPr>
        <p:txBody>
          <a:bodyPr/>
          <a:lstStyle/>
          <a:p>
            <a:r>
              <a:rPr b="1" dirty="0"/>
              <a:t>Reference</a:t>
            </a:r>
            <a:r>
              <a:rPr lang="hu-HU" b="1" dirty="0"/>
              <a:t>s</a:t>
            </a:r>
            <a:endParaRPr b="1" dirty="0"/>
          </a:p>
        </p:txBody>
      </p:sp>
      <p:sp>
        <p:nvSpPr>
          <p:cNvPr id="400" name="Content Placeholder 2"/>
          <p:cNvSpPr txBox="1">
            <a:spLocks noGrp="1"/>
          </p:cNvSpPr>
          <p:nvPr>
            <p:ph type="body" idx="4294967295"/>
          </p:nvPr>
        </p:nvSpPr>
        <p:spPr>
          <a:xfrm>
            <a:off x="4369982" y="1363210"/>
            <a:ext cx="7012173" cy="4806951"/>
          </a:xfrm>
          <a:prstGeom prst="rect">
            <a:avLst/>
          </a:prstGeom>
        </p:spPr>
        <p:txBody>
          <a:bodyPr lIns="45719" tIns="45720" rIns="45719" bIns="45720" anchor="t">
            <a:normAutofit/>
          </a:bodyPr>
          <a:lstStyle/>
          <a:p>
            <a:pPr marL="0" indent="0">
              <a:buSzTx/>
              <a:buNone/>
              <a:defRPr sz="2400">
                <a:solidFill>
                  <a:srgbClr val="FF0000"/>
                </a:solidFill>
              </a:defRPr>
            </a:pPr>
            <a:r>
              <a:rPr dirty="0">
                <a:solidFill>
                  <a:schemeClr val="tx1"/>
                </a:solidFill>
              </a:rPr>
              <a:t>Regional Strategy Guideline title to be added here</a:t>
            </a:r>
            <a:endParaRPr lang="en-US" dirty="0">
              <a:solidFill>
                <a:schemeClr val="tx1"/>
              </a:solidFill>
            </a:endParaRPr>
          </a:p>
          <a:p>
            <a:pPr marL="0" indent="0">
              <a:buSzTx/>
              <a:buNone/>
              <a:defRPr sz="2400" u="sng">
                <a:solidFill>
                  <a:srgbClr val="FF0000"/>
                </a:solidFill>
              </a:defRPr>
            </a:pPr>
            <a:r>
              <a:rPr dirty="0">
                <a:solidFill>
                  <a:schemeClr val="tx1"/>
                </a:solidFill>
                <a:highlight>
                  <a:srgbClr val="FFFF00"/>
                </a:highlight>
              </a:rPr>
              <a:t>Link to regional strategy to be added here</a:t>
            </a:r>
          </a:p>
          <a:p>
            <a:pPr marL="0" indent="0">
              <a:buSzTx/>
              <a:buNone/>
              <a:defRPr sz="2400"/>
            </a:pPr>
            <a:endParaRPr dirty="0"/>
          </a:p>
          <a:p>
            <a:pPr marL="0" indent="0">
              <a:buSzTx/>
              <a:buNone/>
              <a:defRPr sz="2400"/>
            </a:pPr>
            <a:r>
              <a:rPr sz="2400" dirty="0"/>
              <a:t>International Health Regulations, WHO 2016, 3</a:t>
            </a:r>
            <a:r>
              <a:rPr sz="2400" baseline="30000" dirty="0"/>
              <a:t>rd</a:t>
            </a:r>
            <a:r>
              <a:rPr sz="2400" dirty="0"/>
              <a:t> edition</a:t>
            </a:r>
          </a:p>
          <a:p>
            <a:pPr marL="0" indent="0">
              <a:buSzTx/>
              <a:buNone/>
              <a:defRPr sz="2400"/>
            </a:pPr>
            <a:r>
              <a:rPr sz="2400" u="sng" dirty="0">
                <a:solidFill>
                  <a:srgbClr val="0563C1"/>
                </a:solidFill>
                <a:uFill>
                  <a:solidFill>
                    <a:srgbClr val="0563C1"/>
                  </a:solidFill>
                </a:uFill>
                <a:hlinkClick r:id="rId2"/>
              </a:rPr>
              <a:t>http://www.who.int/ihr/publications/9789241580496/en/</a:t>
            </a:r>
            <a:r>
              <a:rPr sz="2400" dirty="0"/>
              <a:t> </a:t>
            </a:r>
          </a:p>
          <a:p>
            <a:pPr marL="0" indent="0">
              <a:buSzTx/>
              <a:buNone/>
              <a:defRPr sz="2400"/>
            </a:pPr>
            <a:endParaRPr sz="2400" dirty="0"/>
          </a:p>
          <a:p>
            <a:pPr marL="0" indent="0">
              <a:buSzTx/>
              <a:buNone/>
              <a:defRPr sz="2400"/>
            </a:pPr>
            <a:r>
              <a:rPr sz="2400" dirty="0"/>
              <a:t>Advancing Global Health Security - From commitments to actions, WHO 2016</a:t>
            </a:r>
          </a:p>
          <a:p>
            <a:pPr marL="0" indent="0">
              <a:buSzTx/>
              <a:buNone/>
              <a:defRPr sz="2400"/>
            </a:pPr>
            <a:r>
              <a:rPr sz="2400" u="sng" dirty="0">
                <a:solidFill>
                  <a:srgbClr val="0563C1"/>
                </a:solidFill>
                <a:uFill>
                  <a:solidFill>
                    <a:srgbClr val="0563C1"/>
                  </a:solidFill>
                </a:uFill>
                <a:hlinkClick r:id="rId3"/>
              </a:rPr>
              <a:t>http://www.who.int/ihr/publications/WHO_HSE_GCR_2016_15/en/</a:t>
            </a:r>
            <a:r>
              <a:rPr sz="2400" dirty="0"/>
              <a:t> </a:t>
            </a:r>
          </a:p>
        </p:txBody>
      </p:sp>
      <p:sp>
        <p:nvSpPr>
          <p:cNvPr id="2" name="Rounded Rectangle 7">
            <a:extLst>
              <a:ext uri="{FF2B5EF4-FFF2-40B4-BE49-F238E27FC236}">
                <a16:creationId xmlns:a16="http://schemas.microsoft.com/office/drawing/2014/main" id="{F383F621-906F-CBAF-DDBF-090BDF1ED1C5}"/>
              </a:ext>
            </a:extLst>
          </p:cNvPr>
          <p:cNvSpPr/>
          <p:nvPr/>
        </p:nvSpPr>
        <p:spPr>
          <a:xfrm flipV="1">
            <a:off x="445165" y="1652022"/>
            <a:ext cx="1976513"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Google Shape;300;p7"/>
          <p:cNvSpPr txBox="1">
            <a:spLocks noGrp="1"/>
          </p:cNvSpPr>
          <p:nvPr>
            <p:ph type="title"/>
          </p:nvPr>
        </p:nvSpPr>
        <p:spPr>
          <a:xfrm>
            <a:off x="370493" y="2063839"/>
            <a:ext cx="11780875" cy="1214698"/>
          </a:xfrm>
          <a:prstGeom prst="rect">
            <a:avLst/>
          </a:prstGeom>
        </p:spPr>
        <p:txBody>
          <a:bodyPr lIns="134999" tIns="134999" rIns="134999" bIns="134999">
            <a:normAutofit/>
          </a:bodyPr>
          <a:lstStyle/>
          <a:p>
            <a:pPr defTabSz="280642">
              <a:defRPr sz="3104"/>
            </a:pPr>
            <a:r>
              <a:rPr b="1" dirty="0"/>
              <a:t>7. Additional </a:t>
            </a:r>
            <a:br>
              <a:rPr lang="hu-HU" b="1" dirty="0"/>
            </a:br>
            <a:r>
              <a:rPr b="1" dirty="0"/>
              <a:t>training resources</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Title 1"/>
          <p:cNvSpPr txBox="1">
            <a:spLocks noGrp="1"/>
          </p:cNvSpPr>
          <p:nvPr>
            <p:ph type="title"/>
          </p:nvPr>
        </p:nvSpPr>
        <p:spPr>
          <a:xfrm>
            <a:off x="327830" y="450638"/>
            <a:ext cx="3644403" cy="1424200"/>
          </a:xfrm>
          <a:prstGeom prst="rect">
            <a:avLst/>
          </a:prstGeom>
        </p:spPr>
        <p:txBody>
          <a:bodyPr/>
          <a:lstStyle/>
          <a:p>
            <a:pPr defTabSz="280642">
              <a:defRPr sz="3104"/>
            </a:pPr>
            <a:r>
              <a:rPr b="1" dirty="0"/>
              <a:t>Additional</a:t>
            </a:r>
            <a:br>
              <a:rPr b="1" dirty="0"/>
            </a:br>
            <a:r>
              <a:rPr b="1" dirty="0"/>
              <a:t>training </a:t>
            </a:r>
            <a:br>
              <a:rPr b="1" dirty="0"/>
            </a:br>
            <a:r>
              <a:rPr b="1" dirty="0"/>
              <a:t>resources</a:t>
            </a:r>
          </a:p>
        </p:txBody>
      </p:sp>
      <p:sp>
        <p:nvSpPr>
          <p:cNvPr id="409" name="Content Placeholder 2"/>
          <p:cNvSpPr txBox="1">
            <a:spLocks noGrp="1"/>
          </p:cNvSpPr>
          <p:nvPr>
            <p:ph type="body" idx="4294967295"/>
          </p:nvPr>
        </p:nvSpPr>
        <p:spPr>
          <a:xfrm>
            <a:off x="4353916" y="1874838"/>
            <a:ext cx="7333588" cy="4806951"/>
          </a:xfrm>
          <a:prstGeom prst="rect">
            <a:avLst/>
          </a:prstGeom>
        </p:spPr>
        <p:txBody>
          <a:bodyPr lIns="45719" tIns="45720" rIns="45719" bIns="45720" anchor="t">
            <a:normAutofit/>
          </a:bodyPr>
          <a:lstStyle/>
          <a:p>
            <a:pPr marL="0" indent="0">
              <a:buSzTx/>
              <a:buNone/>
              <a:defRPr sz="2400">
                <a:solidFill>
                  <a:srgbClr val="FF0000"/>
                </a:solidFill>
              </a:defRPr>
            </a:pPr>
            <a:r>
              <a:rPr dirty="0" err="1">
                <a:solidFill>
                  <a:schemeClr val="tx1"/>
                </a:solidFill>
              </a:rPr>
              <a:t>Regional</a:t>
            </a:r>
            <a:r>
              <a:rPr dirty="0">
                <a:solidFill>
                  <a:schemeClr val="tx1"/>
                </a:solidFill>
              </a:rPr>
              <a:t> </a:t>
            </a:r>
            <a:r>
              <a:rPr dirty="0" err="1">
                <a:solidFill>
                  <a:schemeClr val="tx1"/>
                </a:solidFill>
              </a:rPr>
              <a:t>strategy</a:t>
            </a:r>
            <a:r>
              <a:rPr dirty="0">
                <a:solidFill>
                  <a:schemeClr val="tx1"/>
                </a:solidFill>
              </a:rPr>
              <a:t> </a:t>
            </a:r>
            <a:r>
              <a:rPr dirty="0" err="1">
                <a:solidFill>
                  <a:schemeClr val="tx1"/>
                </a:solidFill>
              </a:rPr>
              <a:t>related</a:t>
            </a:r>
            <a:r>
              <a:rPr lang="en-GB" dirty="0">
                <a:solidFill>
                  <a:schemeClr val="tx1"/>
                </a:solidFill>
              </a:rPr>
              <a:t> online course</a:t>
            </a:r>
            <a:r>
              <a:rPr lang="en-US" dirty="0">
                <a:solidFill>
                  <a:schemeClr val="tx1"/>
                </a:solidFill>
              </a:rPr>
              <a:t>, if available</a:t>
            </a:r>
            <a:endParaRPr lang="hu-HU">
              <a:solidFill>
                <a:schemeClr val="tx1"/>
              </a:solidFill>
            </a:endParaRPr>
          </a:p>
          <a:p>
            <a:pPr marL="0" indent="0">
              <a:buSzTx/>
              <a:buNone/>
              <a:defRPr sz="2400">
                <a:solidFill>
                  <a:srgbClr val="FF0000"/>
                </a:solidFill>
              </a:defRPr>
            </a:pPr>
            <a:r>
              <a:rPr lang="hu-HU" dirty="0">
                <a:solidFill>
                  <a:schemeClr val="tx1"/>
                </a:solidFill>
                <a:highlight>
                  <a:srgbClr val="FFFF00"/>
                </a:highlight>
              </a:rPr>
              <a:t>Link</a:t>
            </a:r>
          </a:p>
          <a:p>
            <a:pPr marL="0" indent="0">
              <a:buSzTx/>
              <a:buNone/>
              <a:defRPr sz="2400"/>
            </a:pPr>
            <a:endParaRPr dirty="0"/>
          </a:p>
          <a:p>
            <a:pPr marL="0" indent="0">
              <a:buSzTx/>
              <a:buNone/>
              <a:defRPr sz="2400"/>
            </a:pPr>
            <a:r>
              <a:rPr dirty="0"/>
              <a:t>Introduction to the IHR</a:t>
            </a:r>
          </a:p>
          <a:p>
            <a:pPr marL="0" indent="0">
              <a:buSzTx/>
              <a:buNone/>
              <a:defRPr sz="2400"/>
            </a:pPr>
            <a:r>
              <a:rPr u="sng" dirty="0">
                <a:solidFill>
                  <a:srgbClr val="0563C1"/>
                </a:solidFill>
                <a:uFill>
                  <a:solidFill>
                    <a:srgbClr val="0563C1"/>
                  </a:solidFill>
                </a:uFill>
                <a:hlinkClick r:id="rId2"/>
              </a:rPr>
              <a:t>https://extranet.who.int/hslp/training/course/index.php?categoryid=6</a:t>
            </a:r>
            <a:r>
              <a:rPr dirty="0"/>
              <a:t> </a:t>
            </a:r>
          </a:p>
        </p:txBody>
      </p:sp>
      <p:sp>
        <p:nvSpPr>
          <p:cNvPr id="412" name="Rounded Rectangle 7"/>
          <p:cNvSpPr/>
          <p:nvPr/>
        </p:nvSpPr>
        <p:spPr>
          <a:xfrm flipV="1">
            <a:off x="399512" y="1874838"/>
            <a:ext cx="1976513"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Google Shape;307;p8"/>
          <p:cNvSpPr txBox="1">
            <a:spLocks noGrp="1"/>
          </p:cNvSpPr>
          <p:nvPr>
            <p:ph type="title"/>
          </p:nvPr>
        </p:nvSpPr>
        <p:spPr>
          <a:xfrm>
            <a:off x="298375" y="884822"/>
            <a:ext cx="3264196" cy="640578"/>
          </a:xfrm>
          <a:prstGeom prst="rect">
            <a:avLst/>
          </a:prstGeom>
        </p:spPr>
        <p:txBody>
          <a:bodyPr lIns="0" tIns="0" rIns="0" bIns="0" anchor="t"/>
          <a:lstStyle/>
          <a:p>
            <a:r>
              <a:rPr b="1" dirty="0"/>
              <a:t>Introduction</a:t>
            </a:r>
          </a:p>
        </p:txBody>
      </p:sp>
      <p:sp>
        <p:nvSpPr>
          <p:cNvPr id="255" name="Google Shape;308;p8"/>
          <p:cNvSpPr txBox="1">
            <a:spLocks noGrp="1"/>
          </p:cNvSpPr>
          <p:nvPr>
            <p:ph type="body" sz="half" idx="4294967295"/>
          </p:nvPr>
        </p:nvSpPr>
        <p:spPr>
          <a:xfrm>
            <a:off x="4414344" y="1600200"/>
            <a:ext cx="7336223" cy="3954463"/>
          </a:xfrm>
          <a:prstGeom prst="rect">
            <a:avLst/>
          </a:prstGeom>
        </p:spPr>
        <p:txBody>
          <a:bodyPr lIns="0" tIns="0" rIns="0" bIns="0" anchor="t">
            <a:normAutofit/>
          </a:bodyPr>
          <a:lstStyle/>
          <a:p>
            <a:pPr marL="0" indent="0" defTabSz="286428">
              <a:spcBef>
                <a:spcPts val="200"/>
              </a:spcBef>
              <a:buSzTx/>
              <a:buNone/>
              <a:defRPr sz="2376"/>
            </a:pPr>
            <a:r>
              <a:rPr sz="2400" dirty="0"/>
              <a:t>This learning resource is part of the Rapid Response Team Advanced Training </a:t>
            </a:r>
            <a:r>
              <a:rPr sz="2400" dirty="0" err="1"/>
              <a:t>Programme</a:t>
            </a:r>
            <a:r>
              <a:rPr sz="2400" dirty="0"/>
              <a:t> (RRT ATP) especially geared to RRT members.</a:t>
            </a:r>
          </a:p>
          <a:p>
            <a:pPr marL="0" indent="0" defTabSz="286428">
              <a:spcBef>
                <a:spcPts val="200"/>
              </a:spcBef>
              <a:buSzTx/>
              <a:buNone/>
              <a:defRPr sz="2376"/>
            </a:pPr>
            <a:endParaRPr sz="2400" dirty="0"/>
          </a:p>
          <a:p>
            <a:pPr marL="0" indent="0" defTabSz="286428">
              <a:spcBef>
                <a:spcPts val="200"/>
              </a:spcBef>
              <a:buSzTx/>
              <a:buNone/>
              <a:defRPr sz="2376"/>
            </a:pPr>
            <a:r>
              <a:rPr sz="2400" dirty="0"/>
              <a:t>Based on an all-hazard approach, the </a:t>
            </a:r>
            <a:r>
              <a:rPr sz="2400" dirty="0" err="1"/>
              <a:t>programme</a:t>
            </a:r>
            <a:r>
              <a:rPr sz="2400" dirty="0"/>
              <a:t> aims to provide RRT members with the advanced knowledge, skills, attitudes (KSA) and tools needed to early detect and effectively respond to  a public health event. </a:t>
            </a:r>
          </a:p>
          <a:p>
            <a:pPr marL="0" indent="0" defTabSz="286428">
              <a:spcBef>
                <a:spcPts val="200"/>
              </a:spcBef>
              <a:buSzTx/>
              <a:buNone/>
              <a:defRPr sz="2376"/>
            </a:pPr>
            <a:endParaRPr sz="2400" dirty="0"/>
          </a:p>
          <a:p>
            <a:pPr marL="0" indent="0" defTabSz="286428">
              <a:spcBef>
                <a:spcPts val="200"/>
              </a:spcBef>
              <a:buSzTx/>
              <a:buNone/>
              <a:defRPr sz="2376"/>
            </a:pPr>
            <a:r>
              <a:rPr sz="2400" dirty="0"/>
              <a:t>The RRT ATP is a component of the Rapid Response Teams Training </a:t>
            </a:r>
            <a:r>
              <a:rPr lang="en-US" sz="2400" dirty="0" err="1"/>
              <a:t>Programme</a:t>
            </a:r>
            <a:r>
              <a:rPr lang="en-US" sz="2400" dirty="0"/>
              <a:t>.</a:t>
            </a:r>
            <a:endParaRPr sz="2400" dirty="0"/>
          </a:p>
        </p:txBody>
      </p:sp>
      <p:sp>
        <p:nvSpPr>
          <p:cNvPr id="256" name="Rounded Rectangle 3"/>
          <p:cNvSpPr/>
          <p:nvPr/>
        </p:nvSpPr>
        <p:spPr>
          <a:xfrm flipV="1">
            <a:off x="233915" y="1446756"/>
            <a:ext cx="2477754" cy="117287"/>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Google Shape;308;p8"/>
          <p:cNvSpPr txBox="1">
            <a:spLocks noGrp="1"/>
          </p:cNvSpPr>
          <p:nvPr>
            <p:ph type="body" sz="half" idx="4294967295"/>
          </p:nvPr>
        </p:nvSpPr>
        <p:spPr>
          <a:xfrm>
            <a:off x="4466897" y="1491426"/>
            <a:ext cx="7194335" cy="4413684"/>
          </a:xfrm>
          <a:prstGeom prst="rect">
            <a:avLst/>
          </a:prstGeom>
        </p:spPr>
        <p:txBody>
          <a:bodyPr lIns="0" tIns="0" rIns="0" bIns="0" anchor="t">
            <a:normAutofit/>
          </a:bodyPr>
          <a:lstStyle/>
          <a:p>
            <a:pPr marL="0" indent="0">
              <a:spcBef>
                <a:spcPts val="0"/>
              </a:spcBef>
              <a:buSzTx/>
              <a:buNone/>
              <a:defRPr sz="2400"/>
            </a:pPr>
            <a:r>
              <a:rPr b="1" dirty="0">
                <a:solidFill>
                  <a:schemeClr val="tx1"/>
                </a:solidFill>
              </a:rPr>
              <a:t>The objectives of this module are to :</a:t>
            </a:r>
          </a:p>
          <a:p>
            <a:pPr marL="0" indent="0">
              <a:buSzTx/>
              <a:buNone/>
              <a:defRPr sz="2400"/>
            </a:pPr>
            <a:endParaRPr dirty="0"/>
          </a:p>
          <a:p>
            <a:pPr marL="254000" indent="-254000">
              <a:spcBef>
                <a:spcPts val="0"/>
              </a:spcBef>
              <a:buClr>
                <a:srgbClr val="C00000"/>
              </a:buClr>
              <a:buSzPts val="2400"/>
              <a:defRPr sz="2400"/>
            </a:pPr>
            <a:r>
              <a:rPr dirty="0"/>
              <a:t>Describe public health threats in the region and in the country</a:t>
            </a:r>
          </a:p>
          <a:p>
            <a:pPr marL="254000" indent="-254000">
              <a:spcBef>
                <a:spcPts val="0"/>
              </a:spcBef>
              <a:buClr>
                <a:srgbClr val="C00000"/>
              </a:buClr>
              <a:buSzPts val="2400"/>
              <a:defRPr sz="2400"/>
            </a:pPr>
            <a:r>
              <a:rPr dirty="0"/>
              <a:t>Explain the key features of the International Health Regulations 2005 (IHR)</a:t>
            </a:r>
          </a:p>
          <a:p>
            <a:pPr marL="254000" indent="-254000">
              <a:spcBef>
                <a:spcPts val="0"/>
              </a:spcBef>
              <a:buClr>
                <a:srgbClr val="C00000"/>
              </a:buClr>
              <a:buSzPts val="2400"/>
              <a:defRPr sz="2400"/>
            </a:pPr>
            <a:r>
              <a:rPr dirty="0"/>
              <a:t>Explain the objectives of the surveillance and response strategy in the country or the region</a:t>
            </a:r>
          </a:p>
          <a:p>
            <a:pPr marL="254000" indent="-254000">
              <a:spcBef>
                <a:spcPts val="0"/>
              </a:spcBef>
              <a:buClr>
                <a:srgbClr val="C00000"/>
              </a:buClr>
              <a:buSzPts val="2400"/>
              <a:defRPr sz="2400"/>
            </a:pPr>
            <a:r>
              <a:rPr dirty="0"/>
              <a:t>Identify common forms used to investigate and report cases of key diseases</a:t>
            </a:r>
          </a:p>
        </p:txBody>
      </p:sp>
      <p:sp>
        <p:nvSpPr>
          <p:cNvPr id="261" name="Rectangle 2"/>
          <p:cNvSpPr txBox="1"/>
          <p:nvPr/>
        </p:nvSpPr>
        <p:spPr>
          <a:xfrm>
            <a:off x="413581" y="423176"/>
            <a:ext cx="2849502" cy="9787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
        <p:nvSpPr>
          <p:cNvPr id="262" name="Rounded Rectangle 5"/>
          <p:cNvSpPr/>
          <p:nvPr/>
        </p:nvSpPr>
        <p:spPr>
          <a:xfrm flipV="1">
            <a:off x="389002" y="1427736"/>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Google Shape;307;p8"/>
          <p:cNvSpPr txBox="1">
            <a:spLocks noGrp="1"/>
          </p:cNvSpPr>
          <p:nvPr>
            <p:ph type="title"/>
          </p:nvPr>
        </p:nvSpPr>
        <p:spPr>
          <a:xfrm>
            <a:off x="430923" y="888560"/>
            <a:ext cx="3264196" cy="1578777"/>
          </a:xfrm>
          <a:prstGeom prst="rect">
            <a:avLst/>
          </a:prstGeom>
        </p:spPr>
        <p:txBody>
          <a:bodyPr lIns="0" tIns="0" rIns="0" bIns="0" anchor="t"/>
          <a:lstStyle/>
          <a:p>
            <a:r>
              <a:rPr b="1" dirty="0" err="1"/>
              <a:t>Ou</a:t>
            </a:r>
            <a:r>
              <a:rPr lang="hu-HU" b="1" dirty="0" err="1"/>
              <a:t>tl</a:t>
            </a:r>
            <a:r>
              <a:rPr b="1" dirty="0" err="1"/>
              <a:t>ine</a:t>
            </a:r>
            <a:endParaRPr b="1" dirty="0"/>
          </a:p>
        </p:txBody>
      </p:sp>
      <p:sp>
        <p:nvSpPr>
          <p:cNvPr id="267" name="Google Shape;308;p8"/>
          <p:cNvSpPr txBox="1">
            <a:spLocks noGrp="1"/>
          </p:cNvSpPr>
          <p:nvPr>
            <p:ph type="body" sz="half" idx="4294967295"/>
          </p:nvPr>
        </p:nvSpPr>
        <p:spPr>
          <a:xfrm>
            <a:off x="4487917" y="1781175"/>
            <a:ext cx="7273161" cy="3559175"/>
          </a:xfrm>
          <a:prstGeom prst="rect">
            <a:avLst/>
          </a:prstGeom>
        </p:spPr>
        <p:txBody>
          <a:bodyPr lIns="0" tIns="0" rIns="0" bIns="0"/>
          <a:lstStyle/>
          <a:p>
            <a:pPr marL="385445" indent="-385445">
              <a:buClr>
                <a:srgbClr val="65A000"/>
              </a:buClr>
              <a:buFontTx/>
              <a:buAutoNum type="arabicPeriod"/>
              <a:defRPr sz="2400"/>
            </a:pPr>
            <a:r>
              <a:rPr dirty="0"/>
              <a:t>Public health events in the region</a:t>
            </a:r>
          </a:p>
          <a:p>
            <a:pPr marL="385445" indent="-385445">
              <a:buClr>
                <a:srgbClr val="65A000"/>
              </a:buClr>
              <a:buFontTx/>
              <a:buAutoNum type="arabicPeriod"/>
              <a:defRPr sz="2400"/>
            </a:pPr>
            <a:r>
              <a:rPr dirty="0"/>
              <a:t>Public health emergencies in </a:t>
            </a:r>
            <a:r>
              <a:rPr dirty="0">
                <a:highlight>
                  <a:srgbClr val="FFFF00"/>
                </a:highlight>
              </a:rPr>
              <a:t>insert country name</a:t>
            </a:r>
          </a:p>
          <a:p>
            <a:pPr marL="385445" indent="-385445">
              <a:buClr>
                <a:srgbClr val="65A000"/>
              </a:buClr>
              <a:buFontTx/>
              <a:buAutoNum type="arabicPeriod"/>
              <a:defRPr sz="2400"/>
            </a:pPr>
            <a:r>
              <a:rPr dirty="0"/>
              <a:t>IHR purpose and scope</a:t>
            </a:r>
          </a:p>
          <a:p>
            <a:pPr marL="385445" indent="-385445">
              <a:buClr>
                <a:srgbClr val="65A000"/>
              </a:buClr>
              <a:buFontTx/>
              <a:buAutoNum type="arabicPeriod"/>
              <a:defRPr sz="2400"/>
            </a:pPr>
            <a:r>
              <a:rPr dirty="0"/>
              <a:t>Regional Surveillance and Response Strategy</a:t>
            </a:r>
          </a:p>
          <a:p>
            <a:pPr marL="385445" indent="-385445">
              <a:buClr>
                <a:srgbClr val="65A000"/>
              </a:buClr>
              <a:buFontTx/>
              <a:buAutoNum type="arabicPeriod"/>
              <a:defRPr sz="2400"/>
            </a:pPr>
            <a:r>
              <a:rPr dirty="0"/>
              <a:t>Decision instrument for assessing events</a:t>
            </a:r>
          </a:p>
          <a:p>
            <a:pPr marL="385445" indent="-385445">
              <a:buClr>
                <a:srgbClr val="65A000"/>
              </a:buClr>
              <a:buFontTx/>
              <a:buAutoNum type="arabicPeriod"/>
              <a:defRPr sz="2400"/>
            </a:pPr>
            <a:r>
              <a:rPr dirty="0"/>
              <a:t>Key Investigation and reporting tools</a:t>
            </a:r>
          </a:p>
          <a:p>
            <a:pPr marL="385445" indent="-385445">
              <a:buClr>
                <a:srgbClr val="65A000"/>
              </a:buClr>
              <a:buFontTx/>
              <a:buAutoNum type="arabicPeriod"/>
              <a:defRPr sz="2400"/>
            </a:pPr>
            <a:r>
              <a:rPr dirty="0"/>
              <a:t>IHR National Focal Point</a:t>
            </a:r>
          </a:p>
          <a:p>
            <a:pPr marL="385445" indent="-385445">
              <a:buClr>
                <a:srgbClr val="65A000"/>
              </a:buClr>
              <a:buFontTx/>
              <a:buAutoNum type="arabicPeriod"/>
              <a:defRPr sz="2400"/>
            </a:pPr>
            <a:r>
              <a:rPr dirty="0"/>
              <a:t>References and guidelines</a:t>
            </a:r>
          </a:p>
          <a:p>
            <a:pPr marL="385445" indent="-385445">
              <a:buClr>
                <a:srgbClr val="65A000"/>
              </a:buClr>
              <a:buFontTx/>
              <a:buAutoNum type="arabicPeriod"/>
              <a:defRPr sz="2400"/>
            </a:pPr>
            <a:r>
              <a:rPr dirty="0"/>
              <a:t>Additional training resources</a:t>
            </a:r>
          </a:p>
        </p:txBody>
      </p:sp>
      <p:sp>
        <p:nvSpPr>
          <p:cNvPr id="268" name="Rounded Rectangle 2"/>
          <p:cNvSpPr/>
          <p:nvPr/>
        </p:nvSpPr>
        <p:spPr>
          <a:xfrm flipV="1">
            <a:off x="389002" y="1427736"/>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Google Shape;300;p7"/>
          <p:cNvSpPr txBox="1">
            <a:spLocks noGrp="1"/>
          </p:cNvSpPr>
          <p:nvPr>
            <p:ph type="body" sz="quarter" idx="4294967295"/>
          </p:nvPr>
        </p:nvSpPr>
        <p:spPr>
          <a:xfrm>
            <a:off x="4085326" y="1878859"/>
            <a:ext cx="4286704" cy="1299858"/>
          </a:xfrm>
          <a:prstGeom prst="rect">
            <a:avLst/>
          </a:prstGeom>
        </p:spPr>
        <p:txBody>
          <a:bodyPr lIns="134999" tIns="134999" rIns="134999" bIns="134999" anchor="ctr"/>
          <a:lstStyle>
            <a:lvl1pPr marL="0" indent="0" algn="ctr">
              <a:buSzTx/>
              <a:buNone/>
              <a:defRPr>
                <a:solidFill>
                  <a:srgbClr val="FFFFFF"/>
                </a:solidFill>
                <a:latin typeface="Source Sans Pro Bold"/>
                <a:ea typeface="Source Sans Pro Bold"/>
                <a:cs typeface="Source Sans Pro Bold"/>
                <a:sym typeface="Source Sans Pro Bold"/>
              </a:defRPr>
            </a:lvl1pPr>
          </a:lstStyle>
          <a:p>
            <a:r>
              <a:rPr b="1" dirty="0"/>
              <a:t>1. Public Health </a:t>
            </a:r>
            <a:br>
              <a:rPr lang="hu-HU" b="1" dirty="0"/>
            </a:br>
            <a:r>
              <a:rPr b="1" dirty="0"/>
              <a:t>Events in the Region</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3EDA29D-9186-A20D-5993-025EA9AF8FC3}"/>
              </a:ext>
            </a:extLst>
          </p:cNvPr>
          <p:cNvSpPr txBox="1"/>
          <p:nvPr/>
        </p:nvSpPr>
        <p:spPr>
          <a:xfrm>
            <a:off x="341619" y="394700"/>
            <a:ext cx="3187766" cy="14149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Public health events in </a:t>
            </a:r>
            <a:r>
              <a:rPr lang="en-US" b="1" dirty="0">
                <a:solidFill>
                  <a:srgbClr val="002060"/>
                </a:solidFill>
                <a:highlight>
                  <a:srgbClr val="FFFF00"/>
                </a:highlight>
              </a:rPr>
              <a:t>region</a:t>
            </a:r>
          </a:p>
        </p:txBody>
      </p:sp>
      <p:sp>
        <p:nvSpPr>
          <p:cNvPr id="5" name="Content Placeholder 2">
            <a:extLst>
              <a:ext uri="{FF2B5EF4-FFF2-40B4-BE49-F238E27FC236}">
                <a16:creationId xmlns:a16="http://schemas.microsoft.com/office/drawing/2014/main" id="{FA56701C-53B8-4AF7-67D2-22CF95316034}"/>
              </a:ext>
            </a:extLst>
          </p:cNvPr>
          <p:cNvSpPr txBox="1"/>
          <p:nvPr/>
        </p:nvSpPr>
        <p:spPr>
          <a:xfrm>
            <a:off x="4291899" y="2246388"/>
            <a:ext cx="7276312" cy="21387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rmAutofit/>
          </a:bodyPr>
          <a:lstStyle/>
          <a:p>
            <a:pPr algn="just" defTabSz="289321">
              <a:lnSpc>
                <a:spcPct val="90000"/>
              </a:lnSpc>
              <a:spcBef>
                <a:spcPts val="300"/>
              </a:spcBef>
              <a:defRPr sz="2400">
                <a:solidFill>
                  <a:srgbClr val="FF0000"/>
                </a:solidFill>
                <a:latin typeface="+mn-lt"/>
                <a:ea typeface="+mn-ea"/>
                <a:cs typeface="+mn-cs"/>
                <a:sym typeface="Source Sans Pro Regular"/>
              </a:defRPr>
            </a:pPr>
            <a:r>
              <a:rPr b="1" dirty="0">
                <a:solidFill>
                  <a:srgbClr val="C00000"/>
                </a:solidFill>
              </a:rPr>
              <a:t>Note to facilitator:</a:t>
            </a:r>
            <a:endParaRPr sz="3200" b="1" dirty="0">
              <a:solidFill>
                <a:srgbClr val="C00000"/>
              </a:solidFill>
            </a:endParaRPr>
          </a:p>
          <a:p>
            <a:pPr algn="just" defTabSz="289321">
              <a:lnSpc>
                <a:spcPct val="90000"/>
              </a:lnSpc>
              <a:spcBef>
                <a:spcPts val="300"/>
              </a:spcBef>
              <a:defRPr sz="2400">
                <a:solidFill>
                  <a:srgbClr val="FF0000"/>
                </a:solidFill>
                <a:latin typeface="+mn-lt"/>
                <a:ea typeface="+mn-ea"/>
                <a:cs typeface="+mn-cs"/>
                <a:sym typeface="Source Sans Pro Regular"/>
              </a:defRPr>
            </a:pPr>
            <a:endParaRPr sz="2400" dirty="0">
              <a:solidFill>
                <a:srgbClr val="C00000"/>
              </a:solidFill>
            </a:endParaRPr>
          </a:p>
          <a:p>
            <a:pPr algn="just" defTabSz="289321">
              <a:lnSpc>
                <a:spcPct val="90000"/>
              </a:lnSpc>
              <a:spcBef>
                <a:spcPts val="300"/>
              </a:spcBef>
              <a:defRPr sz="2400">
                <a:solidFill>
                  <a:srgbClr val="FF0000"/>
                </a:solidFill>
                <a:latin typeface="+mn-lt"/>
                <a:ea typeface="+mn-ea"/>
                <a:cs typeface="+mn-cs"/>
                <a:sym typeface="Source Sans Pro Regular"/>
              </a:defRPr>
            </a:pPr>
            <a:r>
              <a:rPr dirty="0">
                <a:solidFill>
                  <a:srgbClr val="C00000"/>
                </a:solidFill>
              </a:rPr>
              <a:t>If relevant, insert here a map and /or </a:t>
            </a:r>
            <a:r>
              <a:rPr u="sng" dirty="0">
                <a:solidFill>
                  <a:srgbClr val="C00000"/>
                </a:solidFill>
              </a:rPr>
              <a:t>regional</a:t>
            </a:r>
            <a:r>
              <a:rPr dirty="0">
                <a:solidFill>
                  <a:srgbClr val="C00000"/>
                </a:solidFill>
              </a:rPr>
              <a:t> specific information on public health events reported, including date and source.</a:t>
            </a:r>
            <a:endParaRPr sz="3200" dirty="0">
              <a:solidFill>
                <a:srgbClr val="C00000"/>
              </a:solidFill>
            </a:endParaRPr>
          </a:p>
          <a:p>
            <a:pPr algn="just" defTabSz="289321">
              <a:lnSpc>
                <a:spcPct val="90000"/>
              </a:lnSpc>
              <a:spcBef>
                <a:spcPts val="300"/>
              </a:spcBef>
              <a:defRPr sz="2800" i="1">
                <a:solidFill>
                  <a:srgbClr val="FF0000"/>
                </a:solidFill>
                <a:latin typeface="+mn-lt"/>
                <a:ea typeface="+mn-ea"/>
                <a:cs typeface="+mn-cs"/>
                <a:sym typeface="Source Sans Pro Regular"/>
              </a:defRPr>
            </a:pPr>
            <a:endParaRPr sz="3200" dirty="0">
              <a:solidFill>
                <a:srgbClr val="C00000"/>
              </a:solidFill>
            </a:endParaRPr>
          </a:p>
        </p:txBody>
      </p:sp>
      <p:sp>
        <p:nvSpPr>
          <p:cNvPr id="6" name="Rounded Rectangle 6">
            <a:extLst>
              <a:ext uri="{FF2B5EF4-FFF2-40B4-BE49-F238E27FC236}">
                <a16:creationId xmlns:a16="http://schemas.microsoft.com/office/drawing/2014/main" id="{EF8B8A26-E2D6-2639-0EFF-7F2912678088}"/>
              </a:ext>
            </a:extLst>
          </p:cNvPr>
          <p:cNvSpPr/>
          <p:nvPr/>
        </p:nvSpPr>
        <p:spPr>
          <a:xfrm flipV="1">
            <a:off x="389002" y="1871233"/>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Google Shape;300;p7"/>
          <p:cNvSpPr txBox="1">
            <a:spLocks noGrp="1"/>
          </p:cNvSpPr>
          <p:nvPr>
            <p:ph type="body" sz="quarter" idx="4294967295"/>
          </p:nvPr>
        </p:nvSpPr>
        <p:spPr>
          <a:xfrm>
            <a:off x="3942693" y="1716381"/>
            <a:ext cx="4536529" cy="1885951"/>
          </a:xfrm>
          <a:prstGeom prst="rect">
            <a:avLst/>
          </a:prstGeom>
        </p:spPr>
        <p:txBody>
          <a:bodyPr lIns="134999" tIns="134999" rIns="134999" bIns="134999" anchor="ctr"/>
          <a:lstStyle/>
          <a:p>
            <a:pPr marL="0" indent="0" algn="ctr">
              <a:buSzTx/>
              <a:buNone/>
              <a:defRPr>
                <a:solidFill>
                  <a:srgbClr val="FFFFFF"/>
                </a:solidFill>
                <a:latin typeface="Source Sans Pro Bold"/>
                <a:ea typeface="Source Sans Pro Bold"/>
                <a:cs typeface="Source Sans Pro Bold"/>
                <a:sym typeface="Source Sans Pro Bold"/>
              </a:defRPr>
            </a:pPr>
            <a:r>
              <a:rPr b="1" dirty="0"/>
              <a:t>2. Public Health Events in</a:t>
            </a:r>
            <a:r>
              <a:rPr b="1" dirty="0">
                <a:solidFill>
                  <a:schemeClr val="tx1"/>
                </a:solidFill>
                <a:highlight>
                  <a:srgbClr val="FFFF00"/>
                </a:highlight>
              </a:rPr>
              <a:t> country</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Title 1"/>
          <p:cNvSpPr txBox="1"/>
          <p:nvPr/>
        </p:nvSpPr>
        <p:spPr>
          <a:xfrm>
            <a:off x="323899" y="465584"/>
            <a:ext cx="2727021" cy="14149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Public health events in </a:t>
            </a:r>
            <a:r>
              <a:rPr lang="en-US" b="1" dirty="0">
                <a:solidFill>
                  <a:srgbClr val="002060"/>
                </a:solidFill>
                <a:highlight>
                  <a:srgbClr val="FFFF00"/>
                </a:highlight>
              </a:rPr>
              <a:t>country</a:t>
            </a:r>
            <a:endParaRPr b="1" dirty="0">
              <a:solidFill>
                <a:srgbClr val="002060"/>
              </a:solidFill>
              <a:highlight>
                <a:srgbClr val="FFFF00"/>
              </a:highlight>
            </a:endParaRPr>
          </a:p>
        </p:txBody>
      </p:sp>
      <p:sp>
        <p:nvSpPr>
          <p:cNvPr id="282" name="Content Placeholder 2"/>
          <p:cNvSpPr txBox="1"/>
          <p:nvPr/>
        </p:nvSpPr>
        <p:spPr>
          <a:xfrm>
            <a:off x="4291899" y="2246388"/>
            <a:ext cx="7276312" cy="445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rmAutofit/>
          </a:bodyPr>
          <a:lstStyle/>
          <a:p>
            <a:pPr algn="just" defTabSz="289321">
              <a:lnSpc>
                <a:spcPct val="90000"/>
              </a:lnSpc>
              <a:spcBef>
                <a:spcPts val="300"/>
              </a:spcBef>
              <a:defRPr sz="2400">
                <a:solidFill>
                  <a:srgbClr val="FF0000"/>
                </a:solidFill>
                <a:latin typeface="+mn-lt"/>
                <a:ea typeface="+mn-ea"/>
                <a:cs typeface="+mn-cs"/>
                <a:sym typeface="Source Sans Pro Regular"/>
              </a:defRPr>
            </a:pPr>
            <a:r>
              <a:rPr b="1" dirty="0">
                <a:solidFill>
                  <a:srgbClr val="C00000"/>
                </a:solidFill>
              </a:rPr>
              <a:t>Note to facilitator:</a:t>
            </a:r>
            <a:endParaRPr lang="hu-HU" b="1" dirty="0">
              <a:solidFill>
                <a:srgbClr val="C00000"/>
              </a:solidFill>
            </a:endParaRPr>
          </a:p>
          <a:p>
            <a:pPr algn="just" defTabSz="289321">
              <a:lnSpc>
                <a:spcPct val="90000"/>
              </a:lnSpc>
              <a:spcBef>
                <a:spcPts val="300"/>
              </a:spcBef>
              <a:defRPr sz="2400">
                <a:solidFill>
                  <a:srgbClr val="FF0000"/>
                </a:solidFill>
                <a:latin typeface="+mn-lt"/>
                <a:ea typeface="+mn-ea"/>
                <a:cs typeface="+mn-cs"/>
                <a:sym typeface="Source Sans Pro Regular"/>
              </a:defRPr>
            </a:pPr>
            <a:endParaRPr lang="hu-HU" b="1" dirty="0">
              <a:solidFill>
                <a:srgbClr val="C00000"/>
              </a:solidFill>
            </a:endParaRPr>
          </a:p>
          <a:p>
            <a:pPr algn="just" defTabSz="289321">
              <a:lnSpc>
                <a:spcPct val="90000"/>
              </a:lnSpc>
              <a:spcBef>
                <a:spcPts val="300"/>
              </a:spcBef>
              <a:defRPr sz="2400">
                <a:solidFill>
                  <a:srgbClr val="FF0000"/>
                </a:solidFill>
                <a:latin typeface="+mn-lt"/>
                <a:ea typeface="+mn-ea"/>
                <a:cs typeface="+mn-cs"/>
                <a:sym typeface="Source Sans Pro Regular"/>
              </a:defRPr>
            </a:pPr>
            <a:r>
              <a:rPr dirty="0">
                <a:solidFill>
                  <a:srgbClr val="C00000"/>
                </a:solidFill>
              </a:rPr>
              <a:t>If relevant, insert here a map and /or </a:t>
            </a:r>
            <a:r>
              <a:rPr lang="hu-HU" u="sng" dirty="0">
                <a:solidFill>
                  <a:srgbClr val="C00000"/>
                </a:solidFill>
              </a:rPr>
              <a:t>country</a:t>
            </a:r>
            <a:r>
              <a:rPr dirty="0">
                <a:solidFill>
                  <a:srgbClr val="C00000"/>
                </a:solidFill>
              </a:rPr>
              <a:t> specific information on public health events reported, including date and source.</a:t>
            </a:r>
            <a:endParaRPr sz="3200" dirty="0">
              <a:solidFill>
                <a:srgbClr val="C00000"/>
              </a:solidFill>
            </a:endParaRPr>
          </a:p>
          <a:p>
            <a:pPr algn="just" defTabSz="289321">
              <a:lnSpc>
                <a:spcPct val="90000"/>
              </a:lnSpc>
              <a:spcBef>
                <a:spcPts val="300"/>
              </a:spcBef>
              <a:defRPr sz="2800" i="1">
                <a:solidFill>
                  <a:srgbClr val="FF0000"/>
                </a:solidFill>
                <a:latin typeface="+mn-lt"/>
                <a:ea typeface="+mn-ea"/>
                <a:cs typeface="+mn-cs"/>
                <a:sym typeface="Source Sans Pro Regular"/>
              </a:defRPr>
            </a:pPr>
            <a:endParaRPr sz="3200" dirty="0">
              <a:solidFill>
                <a:srgbClr val="C00000"/>
              </a:solidFill>
            </a:endParaRPr>
          </a:p>
        </p:txBody>
      </p:sp>
      <p:sp>
        <p:nvSpPr>
          <p:cNvPr id="283" name="Rounded Rectangle 6"/>
          <p:cNvSpPr/>
          <p:nvPr/>
        </p:nvSpPr>
        <p:spPr>
          <a:xfrm flipV="1">
            <a:off x="389002" y="1871233"/>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theme/theme1.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Helvetica"/>
        <a:ea typeface="Helvetica"/>
        <a:cs typeface="Helvetica"/>
      </a:majorFont>
      <a:minorFont>
        <a:latin typeface="Source Sans Pro Regular"/>
        <a:ea typeface="Source Sans Pro Regular"/>
        <a:cs typeface="Source Sans Pro Regular"/>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Helvetica"/>
        <a:ea typeface="Helvetica"/>
        <a:cs typeface="Helvetica"/>
      </a:majorFont>
      <a:minorFont>
        <a:latin typeface="Source Sans Pro Regular"/>
        <a:ea typeface="Source Sans Pro Regular"/>
        <a:cs typeface="Source Sans Pro Regular"/>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A31CD4-5E91-44BC-A573-5C05041134F0}">
  <ds:schemaRefs>
    <ds:schemaRef ds:uri="http://schemas.microsoft.com/sharepoint/v3/contenttype/forms"/>
  </ds:schemaRefs>
</ds:datastoreItem>
</file>

<file path=customXml/itemProps2.xml><?xml version="1.0" encoding="utf-8"?>
<ds:datastoreItem xmlns:ds="http://schemas.openxmlformats.org/officeDocument/2006/customXml" ds:itemID="{23045A87-8098-4C82-9457-4B774AC3C512}">
  <ds:schemaRefs>
    <ds:schemaRef ds:uri="http://schemas.microsoft.com/office/2006/metadata/properties"/>
    <ds:schemaRef ds:uri="http://schemas.microsoft.com/office/infopath/2007/PartnerControls"/>
    <ds:schemaRef ds:uri="9ca0fa8f-1020-4790-a298-914e539c43a5"/>
    <ds:schemaRef ds:uri="1545eeb8-3090-4573-a4ea-6910cac27a03"/>
    <ds:schemaRef ds:uri="450f158c-397a-4a9d-b005-a44c92e0fccb"/>
    <ds:schemaRef ds:uri="e2a64997-203d-4655-a595-383c2eb1e865"/>
  </ds:schemaRefs>
</ds:datastoreItem>
</file>

<file path=customXml/itemProps3.xml><?xml version="1.0" encoding="utf-8"?>
<ds:datastoreItem xmlns:ds="http://schemas.openxmlformats.org/officeDocument/2006/customXml" ds:itemID="{B3B34DFB-919C-4EEB-A616-5F4C8DEB59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97</TotalTime>
  <Words>1284</Words>
  <Application>Microsoft Office PowerPoint</Application>
  <PresentationFormat>Widescreen</PresentationFormat>
  <Paragraphs>154</Paragraphs>
  <Slides>30</Slides>
  <Notes>5</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1_RRT_Theme1</vt:lpstr>
      <vt:lpstr>PowerPoint Presentation</vt:lpstr>
      <vt:lpstr>PowerPoint Presentation</vt:lpstr>
      <vt:lpstr>Introduction</vt:lpstr>
      <vt:lpstr>PowerPoint Presentation</vt:lpstr>
      <vt:lpstr>Outline</vt:lpstr>
      <vt:lpstr>PowerPoint Presentation</vt:lpstr>
      <vt:lpstr>PowerPoint Presentation</vt:lpstr>
      <vt:lpstr>PowerPoint Presentation</vt:lpstr>
      <vt:lpstr>PowerPoint Presentation</vt:lpstr>
      <vt:lpstr>PowerPoint Presentation</vt:lpstr>
      <vt:lpstr>Purpose and scope of IHR 2005</vt:lpstr>
      <vt:lpstr>Purpose and scope of IHR 2005</vt:lpstr>
      <vt:lpstr>What are the 8 IHR core capacities?  </vt:lpstr>
      <vt:lpstr>IHR Core Capacities</vt:lpstr>
      <vt:lpstr>Implementing IHR through Global Health Security Agenda</vt:lpstr>
      <vt:lpstr>Decision Instrument for the Assessment of Public Health Events</vt:lpstr>
      <vt:lpstr>IHR National  Focal Point</vt:lpstr>
      <vt:lpstr>Mandatory functions of the National IHR  Focal Point (NFP)</vt:lpstr>
      <vt:lpstr>IHR National  Focal Point</vt:lpstr>
      <vt:lpstr>PowerPoint Presentation</vt:lpstr>
      <vt:lpstr>Regional Strategy for Disease Surveillance and Response</vt:lpstr>
      <vt:lpstr>PowerPoint Presentation</vt:lpstr>
      <vt:lpstr>Key  Investigation and  Reporting Tools</vt:lpstr>
      <vt:lpstr>PowerPoint Presentation</vt:lpstr>
      <vt:lpstr>6. References  and guidelines</vt:lpstr>
      <vt:lpstr>References</vt:lpstr>
      <vt:lpstr>7. Additional  training resources</vt:lpstr>
      <vt:lpstr>Additional training  resources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International Health Regulations (IHR) framework and the Regional Strategy in Emergency Response</dc:title>
  <dc:creator>Szilvia Horváth</dc:creator>
  <cp:lastModifiedBy>Szilvia Horváth</cp:lastModifiedBy>
  <cp:revision>57</cp:revision>
  <dcterms:modified xsi:type="dcterms:W3CDTF">2023-04-06T13:35:18Z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137700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