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E273A3-21F4-1835-24C0-B42BFC94F6C4}" v="16" dt="2023-01-24T12:49:55.976"/>
    <p1510:client id="{B39F3C61-96E8-9D91-1517-3589963EAFB3}" v="6" dt="2023-04-06T13:34:35.621"/>
    <p1510:client id="{D4AC0069-29A6-4CBC-9EA4-DC0C44CB5638}" v="117" dt="2023-01-24T12:27:33.26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7CE273A3-21F4-1835-24C0-B42BFC94F6C4}"/>
    <pc:docChg chg="modSld">
      <pc:chgData name="GOMEZ, Paula" userId="S::gomezp@who.int::c93cf399-3ed7-4230-9282-8831e3fe5ae7" providerId="AD" clId="Web-{7CE273A3-21F4-1835-24C0-B42BFC94F6C4}" dt="2023-01-24T12:49:55.976" v="8" actId="20577"/>
      <pc:docMkLst>
        <pc:docMk/>
      </pc:docMkLst>
      <pc:sldChg chg="addSp modSp">
        <pc:chgData name="GOMEZ, Paula" userId="S::gomezp@who.int::c93cf399-3ed7-4230-9282-8831e3fe5ae7" providerId="AD" clId="Web-{7CE273A3-21F4-1835-24C0-B42BFC94F6C4}" dt="2023-01-24T12:49:55.976" v="8" actId="20577"/>
        <pc:sldMkLst>
          <pc:docMk/>
          <pc:sldMk cId="0" sldId="256"/>
        </pc:sldMkLst>
        <pc:spChg chg="add mod">
          <ac:chgData name="GOMEZ, Paula" userId="S::gomezp@who.int::c93cf399-3ed7-4230-9282-8831e3fe5ae7" providerId="AD" clId="Web-{7CE273A3-21F4-1835-24C0-B42BFC94F6C4}" dt="2023-01-24T12:49:45.773" v="6" actId="20577"/>
          <ac:spMkLst>
            <pc:docMk/>
            <pc:sldMk cId="0" sldId="256"/>
            <ac:spMk id="2" creationId="{AC2C686A-5D01-04D6-40C3-B9F768D03CBD}"/>
          </ac:spMkLst>
        </pc:spChg>
        <pc:spChg chg="mod">
          <ac:chgData name="GOMEZ, Paula" userId="S::gomezp@who.int::c93cf399-3ed7-4230-9282-8831e3fe5ae7" providerId="AD" clId="Web-{7CE273A3-21F4-1835-24C0-B42BFC94F6C4}" dt="2023-01-24T12:49:55.976" v="8" actId="20577"/>
          <ac:spMkLst>
            <pc:docMk/>
            <pc:sldMk cId="0" sldId="256"/>
            <ac:spMk id="310" creationId="{00000000-0000-0000-0000-000000000000}"/>
          </ac:spMkLst>
        </pc:spChg>
      </pc:sldChg>
    </pc:docChg>
  </pc:docChgLst>
  <pc:docChgLst>
    <pc:chgData name="GOMEZ, Paula" userId="S::gomezp@who.int::c93cf399-3ed7-4230-9282-8831e3fe5ae7" providerId="AD" clId="Web-{D4AC0069-29A6-4CBC-9EA4-DC0C44CB5638}"/>
    <pc:docChg chg="modSld">
      <pc:chgData name="GOMEZ, Paula" userId="S::gomezp@who.int::c93cf399-3ed7-4230-9282-8831e3fe5ae7" providerId="AD" clId="Web-{D4AC0069-29A6-4CBC-9EA4-DC0C44CB5638}" dt="2023-01-24T12:27:31.063" v="99" actId="20577"/>
      <pc:docMkLst>
        <pc:docMk/>
      </pc:docMkLst>
      <pc:sldChg chg="modSp">
        <pc:chgData name="GOMEZ, Paula" userId="S::gomezp@who.int::c93cf399-3ed7-4230-9282-8831e3fe5ae7" providerId="AD" clId="Web-{D4AC0069-29A6-4CBC-9EA4-DC0C44CB5638}" dt="2023-01-24T12:22:19.619" v="2" actId="1076"/>
        <pc:sldMkLst>
          <pc:docMk/>
          <pc:sldMk cId="0" sldId="256"/>
        </pc:sldMkLst>
        <pc:spChg chg="mod">
          <ac:chgData name="GOMEZ, Paula" userId="S::gomezp@who.int::c93cf399-3ed7-4230-9282-8831e3fe5ae7" providerId="AD" clId="Web-{D4AC0069-29A6-4CBC-9EA4-DC0C44CB5638}" dt="2023-01-24T12:22:15.916" v="1" actId="1076"/>
          <ac:spMkLst>
            <pc:docMk/>
            <pc:sldMk cId="0" sldId="256"/>
            <ac:spMk id="309" creationId="{00000000-0000-0000-0000-000000000000}"/>
          </ac:spMkLst>
        </pc:spChg>
        <pc:spChg chg="mod">
          <ac:chgData name="GOMEZ, Paula" userId="S::gomezp@who.int::c93cf399-3ed7-4230-9282-8831e3fe5ae7" providerId="AD" clId="Web-{D4AC0069-29A6-4CBC-9EA4-DC0C44CB5638}" dt="2023-01-24T12:22:19.619" v="2" actId="1076"/>
          <ac:spMkLst>
            <pc:docMk/>
            <pc:sldMk cId="0" sldId="256"/>
            <ac:spMk id="310" creationId="{00000000-0000-0000-0000-000000000000}"/>
          </ac:spMkLst>
        </pc:spChg>
      </pc:sldChg>
      <pc:sldChg chg="modSp">
        <pc:chgData name="GOMEZ, Paula" userId="S::gomezp@who.int::c93cf399-3ed7-4230-9282-8831e3fe5ae7" providerId="AD" clId="Web-{D4AC0069-29A6-4CBC-9EA4-DC0C44CB5638}" dt="2023-01-24T12:22:48.885" v="12" actId="20577"/>
        <pc:sldMkLst>
          <pc:docMk/>
          <pc:sldMk cId="0" sldId="258"/>
        </pc:sldMkLst>
        <pc:spChg chg="mod">
          <ac:chgData name="GOMEZ, Paula" userId="S::gomezp@who.int::c93cf399-3ed7-4230-9282-8831e3fe5ae7" providerId="AD" clId="Web-{D4AC0069-29A6-4CBC-9EA4-DC0C44CB5638}" dt="2023-01-24T12:22:48.885" v="12" actId="20577"/>
          <ac:spMkLst>
            <pc:docMk/>
            <pc:sldMk cId="0" sldId="258"/>
            <ac:spMk id="319" creationId="{00000000-0000-0000-0000-000000000000}"/>
          </ac:spMkLst>
        </pc:spChg>
      </pc:sldChg>
      <pc:sldChg chg="modSp">
        <pc:chgData name="GOMEZ, Paula" userId="S::gomezp@who.int::c93cf399-3ed7-4230-9282-8831e3fe5ae7" providerId="AD" clId="Web-{D4AC0069-29A6-4CBC-9EA4-DC0C44CB5638}" dt="2023-01-24T12:23:40.308" v="50" actId="20577"/>
        <pc:sldMkLst>
          <pc:docMk/>
          <pc:sldMk cId="0" sldId="259"/>
        </pc:sldMkLst>
        <pc:spChg chg="mod">
          <ac:chgData name="GOMEZ, Paula" userId="S::gomezp@who.int::c93cf399-3ed7-4230-9282-8831e3fe5ae7" providerId="AD" clId="Web-{D4AC0069-29A6-4CBC-9EA4-DC0C44CB5638}" dt="2023-01-24T12:23:13.495" v="18" actId="1076"/>
          <ac:spMkLst>
            <pc:docMk/>
            <pc:sldMk cId="0" sldId="259"/>
            <ac:spMk id="324" creationId="{00000000-0000-0000-0000-000000000000}"/>
          </ac:spMkLst>
        </pc:spChg>
        <pc:spChg chg="mod">
          <ac:chgData name="GOMEZ, Paula" userId="S::gomezp@who.int::c93cf399-3ed7-4230-9282-8831e3fe5ae7" providerId="AD" clId="Web-{D4AC0069-29A6-4CBC-9EA4-DC0C44CB5638}" dt="2023-01-24T12:23:40.308" v="50" actId="20577"/>
          <ac:spMkLst>
            <pc:docMk/>
            <pc:sldMk cId="0" sldId="259"/>
            <ac:spMk id="325" creationId="{00000000-0000-0000-0000-000000000000}"/>
          </ac:spMkLst>
        </pc:spChg>
      </pc:sldChg>
      <pc:sldChg chg="modSp">
        <pc:chgData name="GOMEZ, Paula" userId="S::gomezp@who.int::c93cf399-3ed7-4230-9282-8831e3fe5ae7" providerId="AD" clId="Web-{D4AC0069-29A6-4CBC-9EA4-DC0C44CB5638}" dt="2023-01-24T12:23:56.246" v="59" actId="20577"/>
        <pc:sldMkLst>
          <pc:docMk/>
          <pc:sldMk cId="0" sldId="260"/>
        </pc:sldMkLst>
        <pc:spChg chg="mod">
          <ac:chgData name="GOMEZ, Paula" userId="S::gomezp@who.int::c93cf399-3ed7-4230-9282-8831e3fe5ae7" providerId="AD" clId="Web-{D4AC0069-29A6-4CBC-9EA4-DC0C44CB5638}" dt="2023-01-24T12:23:56.246" v="59" actId="20577"/>
          <ac:spMkLst>
            <pc:docMk/>
            <pc:sldMk cId="0" sldId="260"/>
            <ac:spMk id="332" creationId="{00000000-0000-0000-0000-000000000000}"/>
          </ac:spMkLst>
        </pc:spChg>
      </pc:sldChg>
      <pc:sldChg chg="modSp">
        <pc:chgData name="GOMEZ, Paula" userId="S::gomezp@who.int::c93cf399-3ed7-4230-9282-8831e3fe5ae7" providerId="AD" clId="Web-{D4AC0069-29A6-4CBC-9EA4-DC0C44CB5638}" dt="2023-01-24T12:24:03.621" v="60" actId="1076"/>
        <pc:sldMkLst>
          <pc:docMk/>
          <pc:sldMk cId="0" sldId="261"/>
        </pc:sldMkLst>
        <pc:spChg chg="mod">
          <ac:chgData name="GOMEZ, Paula" userId="S::gomezp@who.int::c93cf399-3ed7-4230-9282-8831e3fe5ae7" providerId="AD" clId="Web-{D4AC0069-29A6-4CBC-9EA4-DC0C44CB5638}" dt="2023-01-24T12:24:03.621" v="60" actId="1076"/>
          <ac:spMkLst>
            <pc:docMk/>
            <pc:sldMk cId="0" sldId="261"/>
            <ac:spMk id="337" creationId="{00000000-0000-0000-0000-000000000000}"/>
          </ac:spMkLst>
        </pc:spChg>
      </pc:sldChg>
      <pc:sldChg chg="modSp">
        <pc:chgData name="GOMEZ, Paula" userId="S::gomezp@who.int::c93cf399-3ed7-4230-9282-8831e3fe5ae7" providerId="AD" clId="Web-{D4AC0069-29A6-4CBC-9EA4-DC0C44CB5638}" dt="2023-01-24T12:24:14.059" v="61" actId="20577"/>
        <pc:sldMkLst>
          <pc:docMk/>
          <pc:sldMk cId="0" sldId="262"/>
        </pc:sldMkLst>
        <pc:spChg chg="mod">
          <ac:chgData name="GOMEZ, Paula" userId="S::gomezp@who.int::c93cf399-3ed7-4230-9282-8831e3fe5ae7" providerId="AD" clId="Web-{D4AC0069-29A6-4CBC-9EA4-DC0C44CB5638}" dt="2023-01-24T12:24:14.059" v="61" actId="20577"/>
          <ac:spMkLst>
            <pc:docMk/>
            <pc:sldMk cId="0" sldId="262"/>
            <ac:spMk id="339" creationId="{00000000-0000-0000-0000-000000000000}"/>
          </ac:spMkLst>
        </pc:spChg>
      </pc:sldChg>
      <pc:sldChg chg="modSp">
        <pc:chgData name="GOMEZ, Paula" userId="S::gomezp@who.int::c93cf399-3ed7-4230-9282-8831e3fe5ae7" providerId="AD" clId="Web-{D4AC0069-29A6-4CBC-9EA4-DC0C44CB5638}" dt="2023-01-24T12:24:19.903" v="62" actId="20577"/>
        <pc:sldMkLst>
          <pc:docMk/>
          <pc:sldMk cId="0" sldId="263"/>
        </pc:sldMkLst>
        <pc:spChg chg="mod">
          <ac:chgData name="GOMEZ, Paula" userId="S::gomezp@who.int::c93cf399-3ed7-4230-9282-8831e3fe5ae7" providerId="AD" clId="Web-{D4AC0069-29A6-4CBC-9EA4-DC0C44CB5638}" dt="2023-01-24T12:24:19.903" v="62" actId="20577"/>
          <ac:spMkLst>
            <pc:docMk/>
            <pc:sldMk cId="0" sldId="263"/>
            <ac:spMk id="344" creationId="{00000000-0000-0000-0000-000000000000}"/>
          </ac:spMkLst>
        </pc:spChg>
      </pc:sldChg>
      <pc:sldChg chg="modSp">
        <pc:chgData name="GOMEZ, Paula" userId="S::gomezp@who.int::c93cf399-3ed7-4230-9282-8831e3fe5ae7" providerId="AD" clId="Web-{D4AC0069-29A6-4CBC-9EA4-DC0C44CB5638}" dt="2023-01-24T12:24:30.466" v="63" actId="20577"/>
        <pc:sldMkLst>
          <pc:docMk/>
          <pc:sldMk cId="0" sldId="264"/>
        </pc:sldMkLst>
        <pc:spChg chg="mod">
          <ac:chgData name="GOMEZ, Paula" userId="S::gomezp@who.int::c93cf399-3ed7-4230-9282-8831e3fe5ae7" providerId="AD" clId="Web-{D4AC0069-29A6-4CBC-9EA4-DC0C44CB5638}" dt="2023-01-24T12:24:30.466" v="63" actId="20577"/>
          <ac:spMkLst>
            <pc:docMk/>
            <pc:sldMk cId="0" sldId="264"/>
            <ac:spMk id="4" creationId="{0956635A-75FC-E648-00BE-F8A1C02CDE41}"/>
          </ac:spMkLst>
        </pc:spChg>
      </pc:sldChg>
      <pc:sldChg chg="modSp">
        <pc:chgData name="GOMEZ, Paula" userId="S::gomezp@who.int::c93cf399-3ed7-4230-9282-8831e3fe5ae7" providerId="AD" clId="Web-{D4AC0069-29A6-4CBC-9EA4-DC0C44CB5638}" dt="2023-01-24T12:24:50.857" v="72" actId="1076"/>
        <pc:sldMkLst>
          <pc:docMk/>
          <pc:sldMk cId="0" sldId="265"/>
        </pc:sldMkLst>
        <pc:spChg chg="mod">
          <ac:chgData name="GOMEZ, Paula" userId="S::gomezp@who.int::c93cf399-3ed7-4230-9282-8831e3fe5ae7" providerId="AD" clId="Web-{D4AC0069-29A6-4CBC-9EA4-DC0C44CB5638}" dt="2023-01-24T12:24:50.857" v="72" actId="1076"/>
          <ac:spMkLst>
            <pc:docMk/>
            <pc:sldMk cId="0" sldId="265"/>
            <ac:spMk id="356" creationId="{00000000-0000-0000-0000-000000000000}"/>
          </ac:spMkLst>
        </pc:spChg>
      </pc:sldChg>
      <pc:sldChg chg="modSp">
        <pc:chgData name="GOMEZ, Paula" userId="S::gomezp@who.int::c93cf399-3ed7-4230-9282-8831e3fe5ae7" providerId="AD" clId="Web-{D4AC0069-29A6-4CBC-9EA4-DC0C44CB5638}" dt="2023-01-24T12:25:08.826" v="76" actId="20577"/>
        <pc:sldMkLst>
          <pc:docMk/>
          <pc:sldMk cId="0" sldId="266"/>
        </pc:sldMkLst>
        <pc:spChg chg="mod">
          <ac:chgData name="GOMEZ, Paula" userId="S::gomezp@who.int::c93cf399-3ed7-4230-9282-8831e3fe5ae7" providerId="AD" clId="Web-{D4AC0069-29A6-4CBC-9EA4-DC0C44CB5638}" dt="2023-01-24T12:25:08.826" v="76" actId="20577"/>
          <ac:spMkLst>
            <pc:docMk/>
            <pc:sldMk cId="0" sldId="266"/>
            <ac:spMk id="360" creationId="{00000000-0000-0000-0000-000000000000}"/>
          </ac:spMkLst>
        </pc:spChg>
      </pc:sldChg>
      <pc:sldChg chg="modSp">
        <pc:chgData name="GOMEZ, Paula" userId="S::gomezp@who.int::c93cf399-3ed7-4230-9282-8831e3fe5ae7" providerId="AD" clId="Web-{D4AC0069-29A6-4CBC-9EA4-DC0C44CB5638}" dt="2023-01-24T12:25:40.186" v="80" actId="20577"/>
        <pc:sldMkLst>
          <pc:docMk/>
          <pc:sldMk cId="0" sldId="267"/>
        </pc:sldMkLst>
        <pc:spChg chg="mod">
          <ac:chgData name="GOMEZ, Paula" userId="S::gomezp@who.int::c93cf399-3ed7-4230-9282-8831e3fe5ae7" providerId="AD" clId="Web-{D4AC0069-29A6-4CBC-9EA4-DC0C44CB5638}" dt="2023-01-24T12:25:40.186" v="80" actId="20577"/>
          <ac:spMkLst>
            <pc:docMk/>
            <pc:sldMk cId="0" sldId="267"/>
            <ac:spMk id="362" creationId="{00000000-0000-0000-0000-000000000000}"/>
          </ac:spMkLst>
        </pc:spChg>
      </pc:sldChg>
      <pc:sldChg chg="modSp">
        <pc:chgData name="GOMEZ, Paula" userId="S::gomezp@who.int::c93cf399-3ed7-4230-9282-8831e3fe5ae7" providerId="AD" clId="Web-{D4AC0069-29A6-4CBC-9EA4-DC0C44CB5638}" dt="2023-01-24T12:25:55.780" v="81" actId="20577"/>
        <pc:sldMkLst>
          <pc:docMk/>
          <pc:sldMk cId="0" sldId="271"/>
        </pc:sldMkLst>
        <pc:spChg chg="mod">
          <ac:chgData name="GOMEZ, Paula" userId="S::gomezp@who.int::c93cf399-3ed7-4230-9282-8831e3fe5ae7" providerId="AD" clId="Web-{D4AC0069-29A6-4CBC-9EA4-DC0C44CB5638}" dt="2023-01-24T12:25:55.780" v="81" actId="20577"/>
          <ac:spMkLst>
            <pc:docMk/>
            <pc:sldMk cId="0" sldId="271"/>
            <ac:spMk id="384" creationId="{00000000-0000-0000-0000-000000000000}"/>
          </ac:spMkLst>
        </pc:spChg>
      </pc:sldChg>
      <pc:sldChg chg="modSp">
        <pc:chgData name="GOMEZ, Paula" userId="S::gomezp@who.int::c93cf399-3ed7-4230-9282-8831e3fe5ae7" providerId="AD" clId="Web-{D4AC0069-29A6-4CBC-9EA4-DC0C44CB5638}" dt="2023-01-24T12:26:11.671" v="83" actId="20577"/>
        <pc:sldMkLst>
          <pc:docMk/>
          <pc:sldMk cId="0" sldId="276"/>
        </pc:sldMkLst>
        <pc:spChg chg="mod">
          <ac:chgData name="GOMEZ, Paula" userId="S::gomezp@who.int::c93cf399-3ed7-4230-9282-8831e3fe5ae7" providerId="AD" clId="Web-{D4AC0069-29A6-4CBC-9EA4-DC0C44CB5638}" dt="2023-01-24T12:26:11.671" v="83" actId="20577"/>
          <ac:spMkLst>
            <pc:docMk/>
            <pc:sldMk cId="0" sldId="276"/>
            <ac:spMk id="455" creationId="{00000000-0000-0000-0000-000000000000}"/>
          </ac:spMkLst>
        </pc:spChg>
      </pc:sldChg>
      <pc:sldChg chg="modSp">
        <pc:chgData name="GOMEZ, Paula" userId="S::gomezp@who.int::c93cf399-3ed7-4230-9282-8831e3fe5ae7" providerId="AD" clId="Web-{D4AC0069-29A6-4CBC-9EA4-DC0C44CB5638}" dt="2023-01-24T12:26:22.577" v="85" actId="20577"/>
        <pc:sldMkLst>
          <pc:docMk/>
          <pc:sldMk cId="0" sldId="279"/>
        </pc:sldMkLst>
        <pc:spChg chg="mod">
          <ac:chgData name="GOMEZ, Paula" userId="S::gomezp@who.int::c93cf399-3ed7-4230-9282-8831e3fe5ae7" providerId="AD" clId="Web-{D4AC0069-29A6-4CBC-9EA4-DC0C44CB5638}" dt="2023-01-24T12:26:22.577" v="85" actId="20577"/>
          <ac:spMkLst>
            <pc:docMk/>
            <pc:sldMk cId="0" sldId="279"/>
            <ac:spMk id="465" creationId="{00000000-0000-0000-0000-000000000000}"/>
          </ac:spMkLst>
        </pc:spChg>
      </pc:sldChg>
      <pc:sldChg chg="modSp">
        <pc:chgData name="GOMEZ, Paula" userId="S::gomezp@who.int::c93cf399-3ed7-4230-9282-8831e3fe5ae7" providerId="AD" clId="Web-{D4AC0069-29A6-4CBC-9EA4-DC0C44CB5638}" dt="2023-01-24T12:26:52.188" v="86" actId="1076"/>
        <pc:sldMkLst>
          <pc:docMk/>
          <pc:sldMk cId="0" sldId="282"/>
        </pc:sldMkLst>
        <pc:spChg chg="mod">
          <ac:chgData name="GOMEZ, Paula" userId="S::gomezp@who.int::c93cf399-3ed7-4230-9282-8831e3fe5ae7" providerId="AD" clId="Web-{D4AC0069-29A6-4CBC-9EA4-DC0C44CB5638}" dt="2023-01-24T12:26:52.188" v="86" actId="1076"/>
          <ac:spMkLst>
            <pc:docMk/>
            <pc:sldMk cId="0" sldId="282"/>
            <ac:spMk id="500" creationId="{00000000-0000-0000-0000-000000000000}"/>
          </ac:spMkLst>
        </pc:spChg>
      </pc:sldChg>
      <pc:sldChg chg="modSp">
        <pc:chgData name="GOMEZ, Paula" userId="S::gomezp@who.int::c93cf399-3ed7-4230-9282-8831e3fe5ae7" providerId="AD" clId="Web-{D4AC0069-29A6-4CBC-9EA4-DC0C44CB5638}" dt="2023-01-24T12:27:02.938" v="87" actId="1076"/>
        <pc:sldMkLst>
          <pc:docMk/>
          <pc:sldMk cId="0" sldId="284"/>
        </pc:sldMkLst>
        <pc:spChg chg="mod">
          <ac:chgData name="GOMEZ, Paula" userId="S::gomezp@who.int::c93cf399-3ed7-4230-9282-8831e3fe5ae7" providerId="AD" clId="Web-{D4AC0069-29A6-4CBC-9EA4-DC0C44CB5638}" dt="2023-01-24T12:27:02.938" v="87" actId="1076"/>
          <ac:spMkLst>
            <pc:docMk/>
            <pc:sldMk cId="0" sldId="284"/>
            <ac:spMk id="518" creationId="{00000000-0000-0000-0000-000000000000}"/>
          </ac:spMkLst>
        </pc:spChg>
      </pc:sldChg>
      <pc:sldChg chg="modSp">
        <pc:chgData name="GOMEZ, Paula" userId="S::gomezp@who.int::c93cf399-3ed7-4230-9282-8831e3fe5ae7" providerId="AD" clId="Web-{D4AC0069-29A6-4CBC-9EA4-DC0C44CB5638}" dt="2023-01-24T12:27:31.063" v="99" actId="20577"/>
        <pc:sldMkLst>
          <pc:docMk/>
          <pc:sldMk cId="0" sldId="288"/>
        </pc:sldMkLst>
        <pc:spChg chg="mod">
          <ac:chgData name="GOMEZ, Paula" userId="S::gomezp@who.int::c93cf399-3ed7-4230-9282-8831e3fe5ae7" providerId="AD" clId="Web-{D4AC0069-29A6-4CBC-9EA4-DC0C44CB5638}" dt="2023-01-24T12:27:31.063" v="99" actId="20577"/>
          <ac:spMkLst>
            <pc:docMk/>
            <pc:sldMk cId="0" sldId="288"/>
            <ac:spMk id="534" creationId="{00000000-0000-0000-0000-000000000000}"/>
          </ac:spMkLst>
        </pc:spChg>
      </pc:sldChg>
    </pc:docChg>
  </pc:docChgLst>
  <pc:docChgLst>
    <pc:chgData name="GOMEZ, Paula" userId="S::gomezp@who.int::c93cf399-3ed7-4230-9282-8831e3fe5ae7" providerId="AD" clId="Web-{B39F3C61-96E8-9D91-1517-3589963EAFB3}"/>
    <pc:docChg chg="modSld">
      <pc:chgData name="GOMEZ, Paula" userId="S::gomezp@who.int::c93cf399-3ed7-4230-9282-8831e3fe5ae7" providerId="AD" clId="Web-{B39F3C61-96E8-9D91-1517-3589963EAFB3}" dt="2023-04-06T13:34:30.887" v="1" actId="20577"/>
      <pc:docMkLst>
        <pc:docMk/>
      </pc:docMkLst>
      <pc:sldChg chg="modSp">
        <pc:chgData name="GOMEZ, Paula" userId="S::gomezp@who.int::c93cf399-3ed7-4230-9282-8831e3fe5ae7" providerId="AD" clId="Web-{B39F3C61-96E8-9D91-1517-3589963EAFB3}" dt="2023-04-06T13:34:30.887" v="1" actId="20577"/>
        <pc:sldMkLst>
          <pc:docMk/>
          <pc:sldMk cId="0" sldId="256"/>
        </pc:sldMkLst>
        <pc:spChg chg="mod">
          <ac:chgData name="GOMEZ, Paula" userId="S::gomezp@who.int::c93cf399-3ed7-4230-9282-8831e3fe5ae7" providerId="AD" clId="Web-{B39F3C61-96E8-9D91-1517-3589963EAFB3}" dt="2023-04-06T13:34:30.887" v="1" actId="20577"/>
          <ac:spMkLst>
            <pc:docMk/>
            <pc:sldMk cId="0" sldId="256"/>
            <ac:spMk id="31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6" name="Shape 306"/>
          <p:cNvSpPr>
            <a:spLocks noGrp="1" noRot="1" noChangeAspect="1"/>
          </p:cNvSpPr>
          <p:nvPr>
            <p:ph type="sldImg"/>
          </p:nvPr>
        </p:nvSpPr>
        <p:spPr>
          <a:xfrm>
            <a:off x="1143000" y="685800"/>
            <a:ext cx="4572000" cy="3429000"/>
          </a:xfrm>
          <a:prstGeom prst="rect">
            <a:avLst/>
          </a:prstGeom>
        </p:spPr>
        <p:txBody>
          <a:bodyPr/>
          <a:lstStyle/>
          <a:p>
            <a:endParaRPr/>
          </a:p>
        </p:txBody>
      </p:sp>
      <p:sp>
        <p:nvSpPr>
          <p:cNvPr id="307" name="Shape 30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a:lstStyle/>
          <a:p>
            <a:endParaRPr/>
          </a:p>
        </p:txBody>
      </p:sp>
      <p:sp>
        <p:nvSpPr>
          <p:cNvPr id="322" name="Shape 322"/>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a:lstStyle/>
          <a:p>
            <a:endParaRPr/>
          </a:p>
        </p:txBody>
      </p:sp>
      <p:sp>
        <p:nvSpPr>
          <p:cNvPr id="329" name="Shape 32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a:lstStyle/>
          <a:p>
            <a:endParaRPr/>
          </a:p>
        </p:txBody>
      </p:sp>
      <p:sp>
        <p:nvSpPr>
          <p:cNvPr id="335" name="Shape 33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a:lstStyle/>
          <a:p>
            <a:endParaRPr/>
          </a:p>
        </p:txBody>
      </p:sp>
      <p:sp>
        <p:nvSpPr>
          <p:cNvPr id="354" name="Shape 354"/>
          <p:cNvSpPr>
            <a:spLocks noGrp="1"/>
          </p:cNvSpPr>
          <p:nvPr>
            <p:ph type="body" sz="quarter" idx="1"/>
          </p:nvPr>
        </p:nvSpPr>
        <p:spPr>
          <a:prstGeom prst="rect">
            <a:avLst/>
          </a:prstGeom>
        </p:spPr>
        <p:txBody>
          <a:bodyPr/>
          <a:lstStyle/>
          <a:p>
            <a:r>
              <a:t>Source: </a:t>
            </a:r>
            <a:r>
              <a:rPr sz="1800">
                <a:latin typeface="Segoe UI"/>
                <a:ea typeface="Segoe UI"/>
                <a:cs typeface="Segoe UI"/>
                <a:sym typeface="Segoe UI"/>
              </a:rPr>
              <a:t>AFRO emergencies annual report 2018: https://apps.who.int/iris/bitstream/handle/10665/330396/WHO-AF-WHE-EMO-01-2020.pdf?sequence=1&amp;isAllowed=y </a:t>
            </a:r>
            <a:endParaRPr sz="18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a:lstStyle/>
          <a:p>
            <a:endParaRPr/>
          </a:p>
        </p:txBody>
      </p:sp>
      <p:sp>
        <p:nvSpPr>
          <p:cNvPr id="429" name="Shape 429"/>
          <p:cNvSpPr>
            <a:spLocks noGrp="1"/>
          </p:cNvSpPr>
          <p:nvPr>
            <p:ph type="body" sz="quarter" idx="1"/>
          </p:nvPr>
        </p:nvSpPr>
        <p:spPr>
          <a:prstGeom prst="rect">
            <a:avLst/>
          </a:prstGeom>
        </p:spPr>
        <p:txBody>
          <a:bodyPr/>
          <a:lstStyle/>
          <a:p>
            <a:r>
              <a:t>The Global Health Security Agenda (GHSA) is an international effort to accelerate progress toward full implementation of the WHO International Health Regulations 2005 (IHR) and other global health security frameworks. Eleven Action Packages were developed to facilitate progress toward GHSA objectives and build capacity to prevent, detect, and respond to public health threats. The Action Package targets are outlined here.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ihrhrt@who.int" TargetMode="Externa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latin typeface="Source Sans Pro Bold"/>
                <a:ea typeface="Source Sans Pro Bold"/>
                <a:cs typeface="Source Sans Pro Bold"/>
                <a:sym typeface="Source Sans Pro Bold"/>
              </a:defRPr>
            </a:lvl1pPr>
            <a:lvl2pPr marL="162744" indent="-54248"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2pPr>
            <a:lvl3pPr marL="271240" indent="-54247" defTabSz="216992">
              <a:lnSpc>
                <a:spcPct val="90000"/>
              </a:lnSpc>
              <a:spcBef>
                <a:spcPts val="200"/>
              </a:spcBef>
              <a:buClr>
                <a:srgbClr val="65A000"/>
              </a:buClr>
              <a:defRPr sz="2400">
                <a:solidFill>
                  <a:srgbClr val="000000"/>
                </a:solidFill>
                <a:latin typeface="Source Sans Pro Bold"/>
                <a:ea typeface="Source Sans Pro Bold"/>
                <a:cs typeface="Source Sans Pro Bold"/>
                <a:sym typeface="Source Sans Pro Bold"/>
              </a:defRPr>
            </a:lvl3pPr>
            <a:lvl4pPr marL="379736"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4pPr>
            <a:lvl5pPr marL="488231"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1" cy="24102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2"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66"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pic>
        <p:nvPicPr>
          <p:cNvPr id="16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73"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3" y="2625226"/>
            <a:ext cx="11347452" cy="1870076"/>
          </a:xfrm>
          <a:prstGeom prst="rect">
            <a:avLst/>
          </a:prstGeom>
        </p:spPr>
        <p:txBody>
          <a:bodyPr>
            <a:normAutofit/>
          </a:bodyPr>
          <a:lstStyle>
            <a:lvl1pPr marL="0" indent="0" algn="ctr" defTabSz="216992">
              <a:lnSpc>
                <a:spcPct val="90000"/>
              </a:lnSpc>
              <a:spcBef>
                <a:spcPts val="200"/>
              </a:spcBef>
              <a:buSzTx/>
              <a:buFontTx/>
              <a:buNone/>
              <a:defRPr sz="2400">
                <a:solidFill>
                  <a:srgbClr val="FFFFFF"/>
                </a:solidFill>
                <a:latin typeface="Source Sans Pro Bold"/>
                <a:ea typeface="Source Sans Pro Bold"/>
                <a:cs typeface="Source Sans Pro Bold"/>
                <a:sym typeface="Source Sans Pro Bold"/>
              </a:defRPr>
            </a:lvl1pPr>
            <a:lvl2pPr marL="170493" indent="-61997"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2pPr>
            <a:lvl3pPr marL="289322" indent="-72330" algn="ctr" defTabSz="216992">
              <a:lnSpc>
                <a:spcPct val="90000"/>
              </a:lnSpc>
              <a:spcBef>
                <a:spcPts val="200"/>
              </a:spcBef>
              <a:buFontTx/>
              <a:defRPr sz="2400">
                <a:solidFill>
                  <a:srgbClr val="FFFFFF"/>
                </a:solidFill>
                <a:latin typeface="Source Sans Pro Bold"/>
                <a:ea typeface="Source Sans Pro Bold"/>
                <a:cs typeface="Source Sans Pro Bold"/>
                <a:sym typeface="Source Sans Pro Bold"/>
              </a:defRPr>
            </a:lvl3pPr>
            <a:lvl4pPr marL="397818"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4pPr>
            <a:lvl5pPr marL="506313"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E9E3202-15E1-A869-34C9-C3BCF83F6BB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B51BED7B-7ED4-0CFC-3316-43E5D13202F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8C6ABB4F-45C5-125F-D7F0-5D3B5FD8E47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82"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 name="Subtitle 5">
            <a:extLst>
              <a:ext uri="{FF2B5EF4-FFF2-40B4-BE49-F238E27FC236}">
                <a16:creationId xmlns:a16="http://schemas.microsoft.com/office/drawing/2014/main" id="{B0A2830E-F30D-4206-1752-9FA501778FAB}"/>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E24F9F86-1DAF-9584-542F-29480432CA2E}"/>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BD9FE0ED-D399-720C-A86F-2850D12B214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9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pic>
        <p:nvPicPr>
          <p:cNvPr id="196" name="Picture 3" descr="Picture 3"/>
          <p:cNvPicPr>
            <a:picLocks noChangeAspect="1"/>
          </p:cNvPicPr>
          <p:nvPr/>
        </p:nvPicPr>
        <p:blipFill>
          <a:blip r:embed="rId2"/>
          <a:stretch>
            <a:fillRect/>
          </a:stretch>
        </p:blipFill>
        <p:spPr>
          <a:xfrm>
            <a:off x="-9143" y="-18868"/>
            <a:ext cx="5130801" cy="660401"/>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03" name="TextBox 4"/>
          <p:cNvSpPr txBox="1"/>
          <p:nvPr/>
        </p:nvSpPr>
        <p:spPr>
          <a:xfrm>
            <a:off x="275896" y="11104"/>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04"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5" name="Content Placeholder 2"/>
          <p:cNvSpPr txBox="1"/>
          <p:nvPr/>
        </p:nvSpPr>
        <p:spPr>
          <a:xfrm>
            <a:off x="854364" y="857656"/>
            <a:ext cx="10264832" cy="53320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WHO Health Security Learning Platform - Training Materials</a:t>
            </a:r>
          </a:p>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These WHO Training Materials are © World Health Organization (WHO) 2022. All rights reserved.</a:t>
            </a:r>
          </a:p>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Your use of these materials is subject to the “</a:t>
            </a:r>
            <a:r>
              <a:rPr u="sng" dirty="0">
                <a:solidFill>
                  <a:srgbClr val="0563C1"/>
                </a:solidFill>
                <a:uFill>
                  <a:solidFill>
                    <a:srgbClr val="0563C1"/>
                  </a:solidFill>
                </a:uFill>
                <a:hlinkClick r:id="rId5"/>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6"/>
              </a:rPr>
              <a:t>https://extranet.who.int/hslp</a:t>
            </a:r>
            <a:r>
              <a:rPr dirty="0"/>
              <a:t>  </a:t>
            </a:r>
          </a:p>
          <a:p>
            <a:pPr algn="just" defTabSz="286428">
              <a:lnSpc>
                <a:spcPct val="90000"/>
              </a:lnSpc>
              <a:spcBef>
                <a:spcPts val="200"/>
              </a:spcBef>
              <a:buClr>
                <a:srgbClr val="65A000"/>
              </a:buClr>
              <a:buFont typeface="Arial"/>
              <a:defRPr sz="1979">
                <a:latin typeface="+mn-lt"/>
                <a:ea typeface="+mn-ea"/>
                <a:cs typeface="+mn-cs"/>
                <a:sym typeface="Source Sans Pro Regular"/>
              </a:defRPr>
            </a:pPr>
            <a:endParaRPr dirty="0"/>
          </a:p>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a:lnSpc>
                <a:spcPct val="90000"/>
              </a:lnSpc>
              <a:spcBef>
                <a:spcPts val="200"/>
              </a:spcBef>
              <a:buClr>
                <a:srgbClr val="65A000"/>
              </a:buClr>
              <a:buFont typeface="Arial"/>
              <a:defRPr sz="1979">
                <a:latin typeface="+mn-lt"/>
                <a:ea typeface="+mn-ea"/>
                <a:cs typeface="+mn-cs"/>
                <a:sym typeface="Source Sans Pro Regular"/>
              </a:defRPr>
            </a:pPr>
            <a:endParaRPr dirty="0"/>
          </a:p>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a:lnSpc>
                <a:spcPct val="90000"/>
              </a:lnSpc>
              <a:spcBef>
                <a:spcPts val="200"/>
              </a:spcBef>
              <a:buClr>
                <a:srgbClr val="65A000"/>
              </a:buClr>
              <a:buFont typeface="Arial"/>
              <a:defRPr sz="1979">
                <a:latin typeface="+mn-lt"/>
                <a:ea typeface="+mn-ea"/>
                <a:cs typeface="+mn-cs"/>
                <a:sym typeface="Source Sans Pro Regular"/>
              </a:defRPr>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503D53B7-C824-8021-3447-E2549446628F}"/>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98F28C99-6DBA-B394-F5EB-05BA4A8263A1}"/>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C338B1AE-8969-D4C5-4921-ED69094C955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pic>
        <p:nvPicPr>
          <p:cNvPr id="218" name="Image" descr="Image"/>
          <p:cNvPicPr>
            <a:picLocks noChangeAspect="1"/>
          </p:cNvPicPr>
          <p:nvPr/>
        </p:nvPicPr>
        <p:blipFill>
          <a:blip r:embed="rId4"/>
          <a:stretch>
            <a:fillRect/>
          </a:stretch>
        </p:blipFill>
        <p:spPr>
          <a:xfrm>
            <a:off x="-17854" y="-80173"/>
            <a:ext cx="5721836"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D451E7C-7044-0039-D1FB-0C9C0DBAEE63}"/>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7DB1894B-83F4-8A25-8130-0B125B21E106}"/>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CB0E4055-5389-47BF-DE6B-807E57BEA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2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28"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pic>
        <p:nvPicPr>
          <p:cNvPr id="233" name="Image" descr="Image"/>
          <p:cNvPicPr>
            <a:picLocks noChangeAspect="1"/>
          </p:cNvPicPr>
          <p:nvPr/>
        </p:nvPicPr>
        <p:blipFill>
          <a:blip r:embed="rId4"/>
          <a:stretch>
            <a:fillRect/>
          </a:stretch>
        </p:blipFill>
        <p:spPr>
          <a:xfrm>
            <a:off x="-17854" y="-80173"/>
            <a:ext cx="5721836" cy="731198"/>
          </a:xfrm>
          <a:prstGeom prst="rect">
            <a:avLst/>
          </a:prstGeom>
          <a:ln w="12700">
            <a:miter lim="400000"/>
          </a:ln>
        </p:spPr>
      </p:pic>
      <p:sp>
        <p:nvSpPr>
          <p:cNvPr id="2" name="Subtitle 5">
            <a:extLst>
              <a:ext uri="{FF2B5EF4-FFF2-40B4-BE49-F238E27FC236}">
                <a16:creationId xmlns:a16="http://schemas.microsoft.com/office/drawing/2014/main" id="{990132A3-7A06-9F2B-6934-739DB71D10C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5B55963B-04BC-96F7-19B3-B3552C562775}"/>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B38C0F85-EEF0-6B39-E5D8-4BA49EBC637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0"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47"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48" name="Outline"/>
          <p:cNvSpPr txBox="1">
            <a:spLocks noGrp="1"/>
          </p:cNvSpPr>
          <p:nvPr>
            <p:ph type="title" hasCustomPrompt="1"/>
          </p:nvPr>
        </p:nvSpPr>
        <p:spPr>
          <a:xfrm>
            <a:off x="247776" y="-10933"/>
            <a:ext cx="5292060" cy="646113"/>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Outline</a:t>
            </a:r>
          </a:p>
        </p:txBody>
      </p:sp>
      <p:sp>
        <p:nvSpPr>
          <p:cNvPr id="2" name="Subtitle 5">
            <a:extLst>
              <a:ext uri="{FF2B5EF4-FFF2-40B4-BE49-F238E27FC236}">
                <a16:creationId xmlns:a16="http://schemas.microsoft.com/office/drawing/2014/main" id="{CAF678E1-5F64-97BE-D533-560568918DC6}"/>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54F9EA67-3F93-1376-7925-BCE1ACC25D4C}"/>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63A8F3EC-019D-D5C8-7FFA-6842E76B8E8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5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pic>
        <p:nvPicPr>
          <p:cNvPr id="261" name="Image" descr="Image"/>
          <p:cNvPicPr>
            <a:picLocks noChangeAspect="1"/>
          </p:cNvPicPr>
          <p:nvPr/>
        </p:nvPicPr>
        <p:blipFill>
          <a:blip r:embed="rId4"/>
          <a:srcRect t="43728"/>
          <a:stretch>
            <a:fillRect/>
          </a:stretch>
        </p:blipFill>
        <p:spPr>
          <a:xfrm>
            <a:off x="-70810" y="-35923"/>
            <a:ext cx="9413288" cy="676911"/>
          </a:xfrm>
          <a:prstGeom prst="rect">
            <a:avLst/>
          </a:prstGeom>
          <a:ln w="12700">
            <a:miter lim="400000"/>
          </a:ln>
        </p:spPr>
      </p:pic>
      <p:sp>
        <p:nvSpPr>
          <p:cNvPr id="2" name="Subtitle 5">
            <a:extLst>
              <a:ext uri="{FF2B5EF4-FFF2-40B4-BE49-F238E27FC236}">
                <a16:creationId xmlns:a16="http://schemas.microsoft.com/office/drawing/2014/main" id="{1A158FE0-7668-C731-E2A4-0A274D96BC6A}"/>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E34FFE0B-9847-221E-5C44-77BC70C7DDBF}"/>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AD977215-996C-161B-0680-6816058EAB6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6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9"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pic>
        <p:nvPicPr>
          <p:cNvPr id="274" name="Image" descr="Image"/>
          <p:cNvPicPr>
            <a:picLocks noChangeAspect="1"/>
          </p:cNvPicPr>
          <p:nvPr/>
        </p:nvPicPr>
        <p:blipFill>
          <a:blip r:embed="rId4"/>
          <a:stretch>
            <a:fillRect/>
          </a:stretch>
        </p:blipFill>
        <p:spPr>
          <a:xfrm>
            <a:off x="-138728" y="-70195"/>
            <a:ext cx="7808029" cy="997795"/>
          </a:xfrm>
          <a:prstGeom prst="rect">
            <a:avLst/>
          </a:prstGeom>
          <a:ln w="12700">
            <a:miter lim="400000"/>
          </a:ln>
        </p:spPr>
      </p:pic>
      <p:sp>
        <p:nvSpPr>
          <p:cNvPr id="2" name="Subtitle 5">
            <a:extLst>
              <a:ext uri="{FF2B5EF4-FFF2-40B4-BE49-F238E27FC236}">
                <a16:creationId xmlns:a16="http://schemas.microsoft.com/office/drawing/2014/main" id="{C8896629-A674-76DA-4BAC-CB74C17A57FB}"/>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F45AD1B3-4F69-7835-56DD-67BE18920755}"/>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22F035F9-B62D-BF6A-1648-F23D4CAF274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28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82"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2" name="Subtitle 5">
            <a:extLst>
              <a:ext uri="{FF2B5EF4-FFF2-40B4-BE49-F238E27FC236}">
                <a16:creationId xmlns:a16="http://schemas.microsoft.com/office/drawing/2014/main" id="{D14C809F-974F-1F7F-C909-DDE45B6380D9}"/>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6232798E-54A5-2562-9DA9-C3A4BE5F6BB1}"/>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F35B689D-DFF5-C50F-4864-F80D27099B4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29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299" name="Title Text"/>
          <p:cNvSpPr txBox="1">
            <a:spLocks noGrp="1"/>
          </p:cNvSpPr>
          <p:nvPr>
            <p:ph type="title"/>
          </p:nvPr>
        </p:nvSpPr>
        <p:spPr>
          <a:xfrm>
            <a:off x="220374" y="559152"/>
            <a:ext cx="4766298" cy="23396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300" name="Body Level One…"/>
          <p:cNvSpPr txBox="1">
            <a:spLocks noGrp="1"/>
          </p:cNvSpPr>
          <p:nvPr>
            <p:ph type="body" idx="1"/>
          </p:nvPr>
        </p:nvSpPr>
        <p:spPr>
          <a:xfrm>
            <a:off x="0" y="0"/>
            <a:ext cx="10515600" cy="4351338"/>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3882876-A1DB-6ED2-7874-14B78482871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12A3A685-CD5D-A231-6216-CC44D0309DD1}"/>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EED7969A-4999-43A7-D2BA-5147B368F804}"/>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44" name="Click to edit Subtitle"/>
          <p:cNvSpPr txBox="1">
            <a:spLocks noGrp="1"/>
          </p:cNvSpPr>
          <p:nvPr>
            <p:ph type="title" hasCustomPrompt="1"/>
          </p:nvPr>
        </p:nvSpPr>
        <p:spPr>
          <a:xfrm>
            <a:off x="190765" y="2"/>
            <a:ext cx="6241934" cy="645664"/>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373F36C-BF4D-8FA4-3912-70607905DED6}"/>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411A53C6-8C84-D0C9-D477-4EDC2080EB01}"/>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3"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58" name="Click to edit Subtitle"/>
          <p:cNvSpPr txBox="1">
            <a:spLocks noGrp="1"/>
          </p:cNvSpPr>
          <p:nvPr>
            <p:ph type="title" hasCustomPrompt="1"/>
          </p:nvPr>
        </p:nvSpPr>
        <p:spPr>
          <a:xfrm>
            <a:off x="190765" y="801826"/>
            <a:ext cx="5543940" cy="645664"/>
          </a:xfrm>
          <a:prstGeom prst="rect">
            <a:avLst/>
          </a:prstGeom>
        </p:spPr>
        <p:txBody>
          <a:bodyPr>
            <a:normAutofit/>
          </a:bodyPr>
          <a:lstStyle>
            <a:lvl1pPr algn="l" defTabSz="216992">
              <a:lnSpc>
                <a:spcPct val="90000"/>
              </a:lnSpc>
              <a:defRPr sz="2100">
                <a:solidFill>
                  <a:srgbClr val="A2010C"/>
                </a:solidFill>
                <a:latin typeface="Source Sans Pro Bold"/>
                <a:ea typeface="Source Sans Pro Bold"/>
                <a:cs typeface="Source Sans Pro Bold"/>
                <a:sym typeface="Source Sans Pro Bold"/>
              </a:defRPr>
            </a:lvl1pPr>
          </a:lstStyle>
          <a:p>
            <a:r>
              <a:t>Click to edit Subtitle</a:t>
            </a:r>
          </a:p>
        </p:txBody>
      </p:sp>
      <p:sp>
        <p:nvSpPr>
          <p:cNvPr id="59" name="Body Level One…"/>
          <p:cNvSpPr txBox="1">
            <a:spLocks noGrp="1"/>
          </p:cNvSpPr>
          <p:nvPr>
            <p:ph type="body" idx="1"/>
          </p:nvPr>
        </p:nvSpPr>
        <p:spPr>
          <a:xfrm>
            <a:off x="648587" y="1584250"/>
            <a:ext cx="11143844" cy="4471925"/>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60" name="Title 1"/>
          <p:cNvSpPr txBox="1"/>
          <p:nvPr/>
        </p:nvSpPr>
        <p:spPr>
          <a:xfrm>
            <a:off x="225056" y="1"/>
            <a:ext cx="6173354"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124FFA06-4366-30D6-1129-8C183EBF3BC3}"/>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241FCC4C-D34F-1394-DBC4-E089FD28B232}"/>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2A2414A0-41FA-0264-6C2E-CDF350C7347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68"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6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525215" y="260992"/>
            <a:ext cx="3264196" cy="19323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C68670A-931B-25AB-EF3E-C98E17A37D5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CEFD6783-A4E9-1ADA-F618-24C6076548F5}"/>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7C44CB80-3994-42BD-907A-5B07577D7FC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sp>
        <p:nvSpPr>
          <p:cNvPr id="84"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8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8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7"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91" name="TextBox 4"/>
          <p:cNvSpPr txBox="1"/>
          <p:nvPr/>
        </p:nvSpPr>
        <p:spPr>
          <a:xfrm>
            <a:off x="403462"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92"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94"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0B205B8-EC04-F99B-9743-58590F6F8D4D}"/>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E6446F0E-BB6B-8386-AC81-17E50234E801}"/>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8FEA43E4-067E-0E30-07FE-C5C44379B2C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sp>
        <p:nvSpPr>
          <p:cNvPr id="102"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03"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09"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0" name="TextBox 5"/>
          <p:cNvSpPr txBox="1"/>
          <p:nvPr/>
        </p:nvSpPr>
        <p:spPr>
          <a:xfrm>
            <a:off x="403462" y="66822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1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12" name="Title Text"/>
          <p:cNvSpPr txBox="1">
            <a:spLocks noGrp="1"/>
          </p:cNvSpPr>
          <p:nvPr>
            <p:ph type="title"/>
          </p:nvPr>
        </p:nvSpPr>
        <p:spPr>
          <a:xfrm>
            <a:off x="145940" y="4125636"/>
            <a:ext cx="3609077" cy="645664"/>
          </a:xfrm>
          <a:prstGeom prst="rect">
            <a:avLst/>
          </a:prstGeom>
        </p:spPr>
        <p:txBody>
          <a:bodyPr>
            <a:normAutofit/>
          </a:bodyPr>
          <a:lstStyle>
            <a:lvl1pPr algn="l" defTabSz="216992">
              <a:lnSpc>
                <a:spcPct val="90000"/>
              </a:lnSpc>
              <a:defRPr sz="800">
                <a:solidFill>
                  <a:srgbClr val="A2010C"/>
                </a:solidFill>
              </a:defRPr>
            </a:lvl1pPr>
          </a:lstStyle>
          <a:p>
            <a:r>
              <a:t>Title Text</a:t>
            </a:r>
          </a:p>
        </p:txBody>
      </p:sp>
      <p:sp>
        <p:nvSpPr>
          <p:cNvPr id="113"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4B6D552-57C5-E713-367C-8B2ECC288834}"/>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60FA361B-9F87-9443-62FB-D91F2F987409}"/>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E764E381-D0BB-1224-244E-499393E8E26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sp>
        <p:nvSpPr>
          <p:cNvPr id="12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2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2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28"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29" name="TextBox 6"/>
          <p:cNvSpPr txBox="1"/>
          <p:nvPr/>
        </p:nvSpPr>
        <p:spPr>
          <a:xfrm>
            <a:off x="403462" y="668223"/>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3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31"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7EB85C8-BCF7-B264-F246-14AFEC3FD487}"/>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2BD619A2-A6AA-5E3A-1D66-6C859BB688C9}"/>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DD022086-14AF-C716-3893-55871CA3571F}"/>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40"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47"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8" name="Title Text"/>
          <p:cNvSpPr txBox="1">
            <a:spLocks noGrp="1"/>
          </p:cNvSpPr>
          <p:nvPr>
            <p:ph type="title"/>
          </p:nvPr>
        </p:nvSpPr>
        <p:spPr>
          <a:xfrm>
            <a:off x="318328" y="4440623"/>
            <a:ext cx="3572957" cy="645664"/>
          </a:xfrm>
          <a:prstGeom prst="rect">
            <a:avLst/>
          </a:prstGeom>
        </p:spPr>
        <p:txBody>
          <a:bodyPr>
            <a:normAutofit/>
          </a:bodyPr>
          <a:lstStyle>
            <a:lvl1pPr algn="l" defTabSz="216992">
              <a:lnSpc>
                <a:spcPct val="90000"/>
              </a:lnSpc>
              <a:defRPr sz="800">
                <a:solidFill>
                  <a:srgbClr val="A2010C"/>
                </a:solidFill>
              </a:defRPr>
            </a:lvl1pPr>
          </a:lstStyle>
          <a:p>
            <a:r>
              <a:t>Title Text</a:t>
            </a:r>
          </a:p>
        </p:txBody>
      </p:sp>
      <p:sp>
        <p:nvSpPr>
          <p:cNvPr id="149" name="TextBox 6"/>
          <p:cNvSpPr txBox="1"/>
          <p:nvPr/>
        </p:nvSpPr>
        <p:spPr>
          <a:xfrm>
            <a:off x="403462" y="668215"/>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2F0A15-67EC-84D7-21AE-315186140D57}"/>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940F9B16-ED95-FE9C-3F66-49B2C05EBD63}"/>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658F04DA-1B4C-43B3-C42C-8B3D99F3B1A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3" name="Picture 9" descr="Picture 9"/>
          <p:cNvPicPr>
            <a:picLocks noChangeAspect="1"/>
          </p:cNvPicPr>
          <p:nvPr/>
        </p:nvPicPr>
        <p:blipFill>
          <a:blip r:embed="rId21"/>
          <a:stretch>
            <a:fillRect/>
          </a:stretch>
        </p:blipFill>
        <p:spPr>
          <a:xfrm>
            <a:off x="-9625" y="-76485"/>
            <a:ext cx="12223381" cy="5582136"/>
          </a:xfrm>
          <a:prstGeom prst="rect">
            <a:avLst/>
          </a:prstGeom>
          <a:ln w="12700">
            <a:miter lim="400000"/>
          </a:ln>
        </p:spPr>
      </p:pic>
      <p:pic>
        <p:nvPicPr>
          <p:cNvPr id="4" name="Picture 6" descr="Picture 6"/>
          <p:cNvPicPr>
            <a:picLocks noChangeAspect="1"/>
          </p:cNvPicPr>
          <p:nvPr/>
        </p:nvPicPr>
        <p:blipFill>
          <a:blip r:embed="rId22"/>
          <a:stretch>
            <a:fillRect/>
          </a:stretch>
        </p:blipFill>
        <p:spPr>
          <a:xfrm>
            <a:off x="11358371" y="138176"/>
            <a:ext cx="685801" cy="711201"/>
          </a:xfrm>
          <a:prstGeom prst="rect">
            <a:avLst/>
          </a:prstGeom>
          <a:ln w="12700">
            <a:miter lim="400000"/>
          </a:ln>
        </p:spPr>
      </p:pic>
      <p:pic>
        <p:nvPicPr>
          <p:cNvPr id="5" name="Picture 2" descr="Picture 2"/>
          <p:cNvPicPr>
            <a:picLocks noChangeAspect="1"/>
          </p:cNvPicPr>
          <p:nvPr/>
        </p:nvPicPr>
        <p:blipFill>
          <a:blip r:embed="rId23"/>
          <a:stretch>
            <a:fillRect/>
          </a:stretch>
        </p:blipFill>
        <p:spPr>
          <a:xfrm>
            <a:off x="74344" y="6310303"/>
            <a:ext cx="1548718" cy="474296"/>
          </a:xfrm>
          <a:prstGeom prst="rect">
            <a:avLst/>
          </a:prstGeom>
          <a:ln w="12700">
            <a:miter lim="400000"/>
          </a:ln>
        </p:spPr>
      </p:pic>
      <p:sp>
        <p:nvSpPr>
          <p:cNvPr id="10"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 name="TextBox 5"/>
          <p:cNvSpPr txBox="1"/>
          <p:nvPr/>
        </p:nvSpPr>
        <p:spPr>
          <a:xfrm>
            <a:off x="4400182" y="2325452"/>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Title Text</a:t>
            </a:r>
          </a:p>
        </p:txBody>
      </p:sp>
      <p:sp>
        <p:nvSpPr>
          <p:cNvPr id="13" name="Body Level One…"/>
          <p:cNvSpPr txBox="1">
            <a:spLocks noGrp="1"/>
          </p:cNvSpPr>
          <p:nvPr>
            <p:ph type="body" idx="1"/>
          </p:nvPr>
        </p:nvSpPr>
        <p:spPr>
          <a:xfrm>
            <a:off x="609600" y="1738374"/>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p:titleStyle>
    <p:bodyStyle>
      <a:lvl1pPr marL="342900" marR="0" indent="-342900" algn="l" defTabSz="914400" rtl="0" latinLnBrk="0">
        <a:lnSpc>
          <a:spcPct val="100000"/>
        </a:lnSpc>
        <a:spcBef>
          <a:spcPts val="700"/>
        </a:spcBef>
        <a:spcAft>
          <a:spcPts val="0"/>
        </a:spcAft>
        <a:buClrTx/>
        <a:buSzPts val="3200"/>
        <a:buFont typeface="Arial"/>
        <a:buChar char="•"/>
        <a:tabLst/>
        <a:defRPr sz="3200" b="0" i="0" u="none" strike="noStrike" cap="none" spc="0" baseline="0">
          <a:solidFill>
            <a:srgbClr val="10253F"/>
          </a:solidFill>
          <a:uFillTx/>
          <a:latin typeface="+mn-lt"/>
          <a:ea typeface="+mn-ea"/>
          <a:cs typeface="+mn-cs"/>
          <a:sym typeface="Source Sans Pro Regular"/>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hyperlink" Target="https://apps.who.int/iris/bitstream/handle/10665/350967/OEW01-271202012022.pdf" TargetMode="External"/><Relationship Id="rId2" Type="http://schemas.openxmlformats.org/officeDocument/2006/relationships/hyperlink" Target="https://apps.who.int/iris/bitstream/handle/10665/325015/WHO-AF-WHE-CPI-05.2019-eng.pdf?sequence=1&amp;isAllowed=y" TargetMode="External"/><Relationship Id="rId1" Type="http://schemas.openxmlformats.org/officeDocument/2006/relationships/slideLayout" Target="../slideLayouts/slideLayout6.xml"/><Relationship Id="rId6" Type="http://schemas.openxmlformats.org/officeDocument/2006/relationships/hyperlink" Target="https://apps.who.int/iris/bitstream/handle/10665/251417/WHO-HSE-GCR-2016.15-eng.pdf" TargetMode="External"/><Relationship Id="rId5" Type="http://schemas.openxmlformats.org/officeDocument/2006/relationships/hyperlink" Target="http://www.who.int/ihr/publications/9789241580496/en/" TargetMode="External"/><Relationship Id="rId4" Type="http://schemas.openxmlformats.org/officeDocument/2006/relationships/hyperlink" Target="https://apps.who.int/iris/bitstream/handle/10665/330396/WHO-AF-WHE-EMO-01-2020.pdf?sequence=1&amp;isAllowed=y"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hyperlink" Target="https://extranet.who.int/hslp/training/course/index.php?categoryid=6" TargetMode="External"/><Relationship Id="rId2" Type="http://schemas.openxmlformats.org/officeDocument/2006/relationships/hyperlink" Target="https://extranet.who.int/hslp/training/enrol/index.php?id=120"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itle 2"/>
          <p:cNvSpPr txBox="1">
            <a:spLocks noGrp="1"/>
          </p:cNvSpPr>
          <p:nvPr>
            <p:ph type="title"/>
          </p:nvPr>
        </p:nvSpPr>
        <p:spPr>
          <a:xfrm>
            <a:off x="229588" y="716474"/>
            <a:ext cx="7376707" cy="3043041"/>
          </a:xfrm>
          <a:prstGeom prst="rect">
            <a:avLst/>
          </a:prstGeom>
        </p:spPr>
        <p:txBody>
          <a:bodyPr/>
          <a:lstStyle/>
          <a:p>
            <a:r>
              <a:rPr b="1" dirty="0"/>
              <a:t>The International Health Regulation (IHR) framework </a:t>
            </a:r>
          </a:p>
          <a:p>
            <a:r>
              <a:rPr b="1" dirty="0"/>
              <a:t>and the Integrated Diseases </a:t>
            </a:r>
            <a:br>
              <a:rPr b="1" dirty="0"/>
            </a:br>
            <a:r>
              <a:rPr b="1" dirty="0"/>
              <a:t>Surveillance Strategy (IDSR) in Emergency Response</a:t>
            </a:r>
            <a:br>
              <a:rPr b="1" dirty="0"/>
            </a:br>
            <a:endParaRPr b="1" dirty="0"/>
          </a:p>
        </p:txBody>
      </p:sp>
      <p:sp>
        <p:nvSpPr>
          <p:cNvPr id="310" name="TextBox 3"/>
          <p:cNvSpPr txBox="1"/>
          <p:nvPr/>
        </p:nvSpPr>
        <p:spPr>
          <a:xfrm>
            <a:off x="229588" y="161054"/>
            <a:ext cx="6054290" cy="726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4000">
                <a:solidFill>
                  <a:srgbClr val="FFFFFF"/>
                </a:solidFill>
                <a:latin typeface="Source Sans Pro Bold"/>
                <a:ea typeface="Source Sans Pro Bold"/>
                <a:cs typeface="Source Sans Pro Bold"/>
                <a:sym typeface="Source Sans Pro Bold"/>
              </a:defRPr>
            </a:lvl1pPr>
          </a:lstStyle>
          <a:p>
            <a:r>
              <a:rPr b="1" dirty="0"/>
              <a:t>A.</a:t>
            </a:r>
            <a:r>
              <a:rPr lang="en-GB" b="1" dirty="0"/>
              <a:t>1b</a:t>
            </a:r>
            <a:endParaRPr b="1" dirty="0"/>
          </a:p>
        </p:txBody>
      </p:sp>
      <p:sp>
        <p:nvSpPr>
          <p:cNvPr id="2" name="TextBox 1">
            <a:extLst>
              <a:ext uri="{FF2B5EF4-FFF2-40B4-BE49-F238E27FC236}">
                <a16:creationId xmlns:a16="http://schemas.microsoft.com/office/drawing/2014/main" id="{AC2C686A-5D01-04D6-40C3-B9F768D03CBD}"/>
              </a:ext>
            </a:extLst>
          </p:cNvPr>
          <p:cNvSpPr txBox="1"/>
          <p:nvPr/>
        </p:nvSpPr>
        <p:spPr>
          <a:xfrm>
            <a:off x="467590" y="4026477"/>
            <a:ext cx="274319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GB" dirty="0">
                <a:solidFill>
                  <a:schemeClr val="bg1"/>
                </a:solidFill>
              </a:rPr>
              <a:t>Speaker name</a:t>
            </a:r>
            <a:endParaRPr kumimoji="0" lang="en-GB" sz="18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206057" y="255300"/>
            <a:ext cx="3264196" cy="1932377"/>
          </a:xfrm>
          <a:prstGeom prst="rect">
            <a:avLst/>
          </a:prstGeom>
        </p:spPr>
        <p:txBody>
          <a:bodyPr lIns="45719" tIns="45720" rIns="45719" bIns="45720" anchor="ctr">
            <a:normAutofit/>
          </a:bodyPr>
          <a:lstStyle/>
          <a:p>
            <a:r>
              <a:rPr b="1" dirty="0"/>
              <a:t>Major outbreaks in </a:t>
            </a:r>
            <a:r>
              <a:rPr lang="en-US" b="1" dirty="0"/>
              <a:t>AFRO in 2018</a:t>
            </a:r>
            <a:endParaRPr b="1" dirty="0"/>
          </a:p>
        </p:txBody>
      </p:sp>
      <p:sp>
        <p:nvSpPr>
          <p:cNvPr id="357" name="Content Placeholder 2"/>
          <p:cNvSpPr txBox="1">
            <a:spLocks noGrp="1"/>
          </p:cNvSpPr>
          <p:nvPr>
            <p:ph type="body" idx="1"/>
          </p:nvPr>
        </p:nvSpPr>
        <p:spPr>
          <a:xfrm>
            <a:off x="4273551" y="715005"/>
            <a:ext cx="7529515" cy="5546726"/>
          </a:xfrm>
          <a:prstGeom prst="rect">
            <a:avLst/>
          </a:prstGeom>
        </p:spPr>
        <p:txBody>
          <a:bodyPr anchor="ctr"/>
          <a:lstStyle/>
          <a:p>
            <a:pPr marL="292100" indent="-292100">
              <a:spcBef>
                <a:spcPts val="600"/>
              </a:spcBef>
              <a:defRPr>
                <a:solidFill>
                  <a:srgbClr val="548235"/>
                </a:solidFill>
              </a:defRPr>
            </a:pPr>
            <a:r>
              <a:rPr dirty="0">
                <a:solidFill>
                  <a:srgbClr val="65A000"/>
                </a:solidFill>
              </a:rPr>
              <a:t>Cholera:  </a:t>
            </a:r>
            <a:r>
              <a:rPr dirty="0">
                <a:solidFill>
                  <a:srgbClr val="000000"/>
                </a:solidFill>
              </a:rPr>
              <a:t>34 outbreaks in 19 countries</a:t>
            </a:r>
          </a:p>
          <a:p>
            <a:pPr marL="292100" indent="-292100">
              <a:spcBef>
                <a:spcPts val="600"/>
              </a:spcBef>
              <a:defRPr>
                <a:solidFill>
                  <a:srgbClr val="548235"/>
                </a:solidFill>
              </a:defRPr>
            </a:pPr>
            <a:r>
              <a:rPr dirty="0">
                <a:solidFill>
                  <a:srgbClr val="65A000"/>
                </a:solidFill>
              </a:rPr>
              <a:t>Measles: </a:t>
            </a:r>
            <a:r>
              <a:rPr dirty="0">
                <a:solidFill>
                  <a:srgbClr val="000000"/>
                </a:solidFill>
              </a:rPr>
              <a:t>16 countries</a:t>
            </a:r>
          </a:p>
          <a:p>
            <a:pPr marL="292100" indent="-292100">
              <a:spcBef>
                <a:spcPts val="600"/>
              </a:spcBef>
              <a:defRPr>
                <a:solidFill>
                  <a:srgbClr val="548235"/>
                </a:solidFill>
              </a:defRPr>
            </a:pPr>
            <a:r>
              <a:rPr dirty="0">
                <a:solidFill>
                  <a:srgbClr val="65A000"/>
                </a:solidFill>
              </a:rPr>
              <a:t>Dengue fever: </a:t>
            </a:r>
            <a:r>
              <a:rPr dirty="0">
                <a:solidFill>
                  <a:srgbClr val="000000"/>
                </a:solidFill>
              </a:rPr>
              <a:t>9 countries </a:t>
            </a:r>
            <a:endParaRPr dirty="0">
              <a:solidFill>
                <a:srgbClr val="002060"/>
              </a:solidFill>
            </a:endParaRPr>
          </a:p>
          <a:p>
            <a:pPr marL="292100" indent="-292100">
              <a:spcBef>
                <a:spcPts val="600"/>
              </a:spcBef>
              <a:defRPr>
                <a:solidFill>
                  <a:srgbClr val="548235"/>
                </a:solidFill>
              </a:defRPr>
            </a:pPr>
            <a:r>
              <a:rPr dirty="0">
                <a:solidFill>
                  <a:srgbClr val="65A000"/>
                </a:solidFill>
              </a:rPr>
              <a:t>Yellow fever: </a:t>
            </a:r>
            <a:r>
              <a:rPr dirty="0">
                <a:solidFill>
                  <a:srgbClr val="000000"/>
                </a:solidFill>
              </a:rPr>
              <a:t>9 countries</a:t>
            </a:r>
            <a:endParaRPr dirty="0">
              <a:solidFill>
                <a:srgbClr val="002060"/>
              </a:solidFill>
            </a:endParaRPr>
          </a:p>
          <a:p>
            <a:pPr marL="292100" indent="-292100">
              <a:spcBef>
                <a:spcPts val="600"/>
              </a:spcBef>
              <a:defRPr>
                <a:solidFill>
                  <a:srgbClr val="548235"/>
                </a:solidFill>
              </a:defRPr>
            </a:pPr>
            <a:r>
              <a:rPr dirty="0">
                <a:solidFill>
                  <a:srgbClr val="65A000"/>
                </a:solidFill>
              </a:rPr>
              <a:t>Ebola virus disease: </a:t>
            </a:r>
            <a:r>
              <a:rPr dirty="0">
                <a:solidFill>
                  <a:srgbClr val="000000"/>
                </a:solidFill>
              </a:rPr>
              <a:t>Democratic Republic of the Congo</a:t>
            </a:r>
          </a:p>
        </p:txBody>
      </p:sp>
      <p:sp>
        <p:nvSpPr>
          <p:cNvPr id="358" name="Rounded Rectangle 4"/>
          <p:cNvSpPr/>
          <p:nvPr/>
        </p:nvSpPr>
        <p:spPr>
          <a:xfrm flipV="1">
            <a:off x="389002" y="1840332"/>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Google Shape;300;p7"/>
          <p:cNvSpPr txBox="1">
            <a:spLocks noGrp="1"/>
          </p:cNvSpPr>
          <p:nvPr>
            <p:ph type="body" sz="quarter" idx="1"/>
          </p:nvPr>
        </p:nvSpPr>
        <p:spPr>
          <a:xfrm>
            <a:off x="4207445" y="1558033"/>
            <a:ext cx="4190346" cy="1870076"/>
          </a:xfrm>
          <a:prstGeom prst="rect">
            <a:avLst/>
          </a:prstGeom>
        </p:spPr>
        <p:txBody>
          <a:bodyPr lIns="134999" tIns="134999" rIns="134999" bIns="134999" anchor="ctr">
            <a:normAutofit/>
          </a:bodyPr>
          <a:lstStyle>
            <a:lvl1pPr>
              <a:defRPr sz="3000"/>
            </a:lvl1pPr>
          </a:lstStyle>
          <a:p>
            <a:r>
              <a:rPr sz="3200" b="1" dirty="0"/>
              <a:t>2. Public Health Events in</a:t>
            </a:r>
            <a:r>
              <a:rPr sz="3200" b="1" dirty="0">
                <a:solidFill>
                  <a:srgbClr val="002060"/>
                </a:solidFill>
              </a:rPr>
              <a:t> </a:t>
            </a:r>
            <a:r>
              <a:rPr sz="3200" b="1" dirty="0">
                <a:solidFill>
                  <a:srgbClr val="002060"/>
                </a:solidFill>
                <a:highlight>
                  <a:srgbClr val="FFFF00"/>
                </a:highlight>
              </a:rPr>
              <a:t>country</a:t>
            </a:r>
            <a:endParaRPr lang="en-US" sz="3200" b="1" dirty="0">
              <a:solidFill>
                <a:srgbClr val="002060"/>
              </a:solidFill>
              <a:highlight>
                <a:srgbClr val="FFFF00"/>
              </a:highlight>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le 1"/>
          <p:cNvSpPr txBox="1">
            <a:spLocks noGrp="1"/>
          </p:cNvSpPr>
          <p:nvPr>
            <p:ph type="title"/>
          </p:nvPr>
        </p:nvSpPr>
        <p:spPr>
          <a:xfrm>
            <a:off x="412210" y="317264"/>
            <a:ext cx="3264196" cy="1932378"/>
          </a:xfrm>
          <a:prstGeom prst="rect">
            <a:avLst/>
          </a:prstGeom>
        </p:spPr>
        <p:txBody>
          <a:bodyPr lIns="45719" tIns="45720" rIns="45719" bIns="45720" anchor="ctr">
            <a:normAutofit/>
          </a:bodyPr>
          <a:lstStyle/>
          <a:p>
            <a:r>
              <a:rPr b="1" dirty="0"/>
              <a:t>Public health events in </a:t>
            </a:r>
            <a:r>
              <a:rPr lang="en-US" b="1" dirty="0">
                <a:solidFill>
                  <a:srgbClr val="002060"/>
                </a:solidFill>
                <a:highlight>
                  <a:srgbClr val="FFFF00"/>
                </a:highlight>
              </a:rPr>
              <a:t>country</a:t>
            </a:r>
            <a:endParaRPr b="1" dirty="0">
              <a:solidFill>
                <a:srgbClr val="002060"/>
              </a:solidFill>
              <a:highlight>
                <a:srgbClr val="FFFF00"/>
              </a:highlight>
            </a:endParaRPr>
          </a:p>
        </p:txBody>
      </p:sp>
      <p:sp>
        <p:nvSpPr>
          <p:cNvPr id="363" name="Content Placeholder 2"/>
          <p:cNvSpPr txBox="1">
            <a:spLocks noGrp="1"/>
          </p:cNvSpPr>
          <p:nvPr>
            <p:ph type="body" idx="1"/>
          </p:nvPr>
        </p:nvSpPr>
        <p:spPr>
          <a:xfrm>
            <a:off x="4265324" y="655637"/>
            <a:ext cx="7529515" cy="5546726"/>
          </a:xfrm>
          <a:prstGeom prst="rect">
            <a:avLst/>
          </a:prstGeom>
        </p:spPr>
        <p:txBody>
          <a:bodyPr anchor="ctr"/>
          <a:lstStyle/>
          <a:p>
            <a:pPr marL="0" indent="0">
              <a:buSzTx/>
              <a:buNone/>
              <a:defRPr sz="2800">
                <a:solidFill>
                  <a:srgbClr val="FF0000"/>
                </a:solidFill>
              </a:defRPr>
            </a:pPr>
            <a:r>
              <a:rPr b="1" dirty="0">
                <a:solidFill>
                  <a:srgbClr val="C00000"/>
                </a:solidFill>
              </a:rPr>
              <a:t>Note to facilitators:</a:t>
            </a:r>
          </a:p>
          <a:p>
            <a:pPr marL="0" indent="0">
              <a:buSzTx/>
              <a:buNone/>
              <a:defRPr sz="2800">
                <a:solidFill>
                  <a:srgbClr val="FF0000"/>
                </a:solidFill>
              </a:defRPr>
            </a:pPr>
            <a:endParaRPr dirty="0">
              <a:solidFill>
                <a:srgbClr val="C00000"/>
              </a:solidFill>
            </a:endParaRPr>
          </a:p>
          <a:p>
            <a:pPr marL="0" indent="0">
              <a:buSzTx/>
              <a:buNone/>
              <a:defRPr sz="2800">
                <a:solidFill>
                  <a:srgbClr val="FF0000"/>
                </a:solidFill>
              </a:defRPr>
            </a:pPr>
            <a:r>
              <a:rPr dirty="0">
                <a:solidFill>
                  <a:srgbClr val="C00000"/>
                </a:solidFill>
              </a:rPr>
              <a:t>Insert here relevant updated information regarding public health events in the country.</a:t>
            </a:r>
          </a:p>
        </p:txBody>
      </p:sp>
      <p:sp>
        <p:nvSpPr>
          <p:cNvPr id="364" name="Rounded Rectangle 6"/>
          <p:cNvSpPr/>
          <p:nvPr/>
        </p:nvSpPr>
        <p:spPr>
          <a:xfrm flipV="1">
            <a:off x="389002" y="2085881"/>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Google Shape;300;p7"/>
          <p:cNvSpPr txBox="1">
            <a:spLocks noGrp="1"/>
          </p:cNvSpPr>
          <p:nvPr>
            <p:ph type="body" sz="quarter" idx="1"/>
          </p:nvPr>
        </p:nvSpPr>
        <p:spPr>
          <a:xfrm>
            <a:off x="4107782" y="1740259"/>
            <a:ext cx="4306301" cy="1870076"/>
          </a:xfrm>
          <a:prstGeom prst="rect">
            <a:avLst/>
          </a:prstGeom>
        </p:spPr>
        <p:txBody>
          <a:bodyPr lIns="134999" tIns="134999" rIns="134999" bIns="134999" anchor="ctr">
            <a:normAutofit/>
          </a:bodyPr>
          <a:lstStyle>
            <a:lvl1pPr>
              <a:defRPr sz="3000"/>
            </a:lvl1pPr>
          </a:lstStyle>
          <a:p>
            <a:r>
              <a:rPr sz="3200" b="1" dirty="0"/>
              <a:t>3. The International Health</a:t>
            </a:r>
            <a:r>
              <a:rPr lang="hu-HU" sz="3200" b="1" dirty="0"/>
              <a:t> Regulations</a:t>
            </a:r>
            <a:endParaRPr sz="3200"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Content Placeholder 2"/>
          <p:cNvSpPr txBox="1">
            <a:spLocks noGrp="1"/>
          </p:cNvSpPr>
          <p:nvPr>
            <p:ph type="body" idx="1"/>
          </p:nvPr>
        </p:nvSpPr>
        <p:spPr>
          <a:xfrm>
            <a:off x="2161979" y="1247000"/>
            <a:ext cx="8196505" cy="4654072"/>
          </a:xfrm>
          <a:prstGeom prst="rect">
            <a:avLst/>
          </a:prstGeom>
        </p:spPr>
        <p:txBody>
          <a:bodyPr/>
          <a:lstStyle/>
          <a:p>
            <a:pPr marL="0" indent="0" algn="just">
              <a:buSzTx/>
              <a:buNone/>
            </a:pPr>
            <a:r>
              <a:rPr b="1" dirty="0">
                <a:solidFill>
                  <a:srgbClr val="65A000"/>
                </a:solidFill>
              </a:rPr>
              <a:t>True or False?</a:t>
            </a:r>
          </a:p>
          <a:p>
            <a:pPr marL="0" indent="0" algn="just">
              <a:buSzTx/>
              <a:buNone/>
            </a:pPr>
            <a:endParaRPr dirty="0"/>
          </a:p>
          <a:p>
            <a:pPr marL="0" indent="0" algn="just">
              <a:buSzTx/>
              <a:buNone/>
            </a:pPr>
            <a:r>
              <a:rPr dirty="0"/>
              <a:t>The purpose of the International Health Regulations (IHR) is to prevent, protect against, control and provide public health response to the international spread of disease in ways that are relevant and restricted to public health risks, and which avoid unnecessary interference with international traffic and trade. </a:t>
            </a:r>
          </a:p>
        </p:txBody>
      </p:sp>
      <p:sp>
        <p:nvSpPr>
          <p:cNvPr id="370" name="Title 1"/>
          <p:cNvSpPr txBox="1">
            <a:spLocks noGrp="1"/>
          </p:cNvSpPr>
          <p:nvPr>
            <p:ph type="title"/>
          </p:nvPr>
        </p:nvSpPr>
        <p:spPr>
          <a:xfrm>
            <a:off x="157282" y="-10933"/>
            <a:ext cx="5190488" cy="646113"/>
          </a:xfrm>
          <a:prstGeom prst="rect">
            <a:avLst/>
          </a:prstGeom>
        </p:spPr>
        <p:txBody>
          <a:bodyPr/>
          <a:lstStyle>
            <a:lvl1pPr defTabSz="201802">
              <a:defRPr sz="2976"/>
            </a:lvl1pPr>
          </a:lstStyle>
          <a:p>
            <a:r>
              <a:rPr b="1" dirty="0"/>
              <a:t>Purpose and scope of IHR 2005</a:t>
            </a:r>
          </a:p>
        </p:txBody>
      </p:sp>
      <p:sp>
        <p:nvSpPr>
          <p:cNvPr id="371" name="Rectangle 3"/>
          <p:cNvSpPr/>
          <p:nvPr/>
        </p:nvSpPr>
        <p:spPr>
          <a:xfrm>
            <a:off x="6823022" y="4744605"/>
            <a:ext cx="399313" cy="399313"/>
          </a:xfrm>
          <a:prstGeom prst="rect">
            <a:avLst/>
          </a:prstGeom>
          <a:solidFill>
            <a:srgbClr val="FFFFFF"/>
          </a:solidFill>
          <a:ln w="12700">
            <a:solidFill>
              <a:srgbClr val="021F64"/>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372" name="TextBox 2"/>
          <p:cNvSpPr txBox="1"/>
          <p:nvPr/>
        </p:nvSpPr>
        <p:spPr>
          <a:xfrm>
            <a:off x="4462248" y="4123327"/>
            <a:ext cx="711417"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rPr dirty="0"/>
              <a:t>TRUE</a:t>
            </a:r>
          </a:p>
        </p:txBody>
      </p:sp>
      <p:sp>
        <p:nvSpPr>
          <p:cNvPr id="373" name="TextBox 16"/>
          <p:cNvSpPr txBox="1"/>
          <p:nvPr/>
        </p:nvSpPr>
        <p:spPr>
          <a:xfrm>
            <a:off x="6630755" y="4123327"/>
            <a:ext cx="777825"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rPr dirty="0"/>
              <a:t>FALSE</a:t>
            </a:r>
          </a:p>
        </p:txBody>
      </p:sp>
      <p:sp>
        <p:nvSpPr>
          <p:cNvPr id="374" name="Rectangle 6"/>
          <p:cNvSpPr/>
          <p:nvPr/>
        </p:nvSpPr>
        <p:spPr>
          <a:xfrm>
            <a:off x="4592329" y="4744605"/>
            <a:ext cx="399313" cy="399313"/>
          </a:xfrm>
          <a:prstGeom prst="rect">
            <a:avLst/>
          </a:prstGeom>
          <a:solidFill>
            <a:srgbClr val="FFFFFF"/>
          </a:solidFill>
          <a:ln w="12700">
            <a:solidFill>
              <a:srgbClr val="021F64"/>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Content Placeholder 2"/>
          <p:cNvSpPr txBox="1">
            <a:spLocks noGrp="1"/>
          </p:cNvSpPr>
          <p:nvPr>
            <p:ph type="body" idx="1"/>
          </p:nvPr>
        </p:nvSpPr>
        <p:spPr>
          <a:xfrm>
            <a:off x="2068991" y="1247001"/>
            <a:ext cx="8471142" cy="5084800"/>
          </a:xfrm>
          <a:prstGeom prst="rect">
            <a:avLst/>
          </a:prstGeom>
        </p:spPr>
        <p:txBody>
          <a:bodyPr/>
          <a:lstStyle/>
          <a:p>
            <a:pPr marL="0" indent="0" algn="just">
              <a:lnSpc>
                <a:spcPct val="81000"/>
              </a:lnSpc>
              <a:buSzTx/>
              <a:buNone/>
            </a:pPr>
            <a:r>
              <a:rPr dirty="0"/>
              <a:t>The purpose of the International Health Regulations (IHR) is to </a:t>
            </a:r>
            <a:r>
              <a:rPr dirty="0">
                <a:solidFill>
                  <a:srgbClr val="65A000"/>
                </a:solidFill>
              </a:rPr>
              <a:t>prevent, protect against, control and provide public health response </a:t>
            </a:r>
            <a:r>
              <a:rPr dirty="0"/>
              <a:t>to the international spread of disease in ways that are relevant and restricted to public health risks, and which avoid unnecessary interference with international traffic and trade. </a:t>
            </a:r>
          </a:p>
          <a:p>
            <a:pPr algn="just">
              <a:lnSpc>
                <a:spcPct val="81000"/>
              </a:lnSpc>
            </a:pPr>
            <a:endParaRPr dirty="0"/>
          </a:p>
          <a:p>
            <a:pPr algn="just">
              <a:lnSpc>
                <a:spcPct val="81000"/>
              </a:lnSpc>
            </a:pPr>
            <a:endParaRPr dirty="0"/>
          </a:p>
          <a:p>
            <a:pPr algn="just">
              <a:lnSpc>
                <a:spcPct val="81000"/>
              </a:lnSpc>
            </a:pPr>
            <a:endParaRPr dirty="0"/>
          </a:p>
          <a:p>
            <a:pPr marL="0" indent="0" algn="just">
              <a:lnSpc>
                <a:spcPct val="81000"/>
              </a:lnSpc>
              <a:buSzTx/>
              <a:buNone/>
            </a:pPr>
            <a:endParaRPr dirty="0"/>
          </a:p>
          <a:p>
            <a:pPr marL="0" indent="0" algn="just">
              <a:lnSpc>
                <a:spcPct val="81000"/>
              </a:lnSpc>
              <a:buSzTx/>
              <a:buNone/>
            </a:pPr>
            <a:endParaRPr dirty="0"/>
          </a:p>
          <a:p>
            <a:pPr marL="0" indent="0" algn="just">
              <a:lnSpc>
                <a:spcPct val="81000"/>
              </a:lnSpc>
              <a:buSzTx/>
              <a:buNone/>
            </a:pPr>
            <a:r>
              <a:rPr dirty="0"/>
              <a:t>The scope of IHR covers all public health emergencies of international concern including those caused by </a:t>
            </a:r>
            <a:r>
              <a:rPr dirty="0">
                <a:solidFill>
                  <a:srgbClr val="65A000"/>
                </a:solidFill>
              </a:rPr>
              <a:t>infectious diseases, chemical agents, radioactive materials and contaminated food. </a:t>
            </a:r>
          </a:p>
        </p:txBody>
      </p:sp>
      <p:sp>
        <p:nvSpPr>
          <p:cNvPr id="377" name="Rectangle 3"/>
          <p:cNvSpPr/>
          <p:nvPr/>
        </p:nvSpPr>
        <p:spPr>
          <a:xfrm>
            <a:off x="6823020" y="3647761"/>
            <a:ext cx="399313" cy="399313"/>
          </a:xfrm>
          <a:prstGeom prst="rect">
            <a:avLst/>
          </a:prstGeom>
          <a:solidFill>
            <a:srgbClr val="FFFFFF"/>
          </a:solidFill>
          <a:ln w="12700">
            <a:solidFill>
              <a:srgbClr val="021F64"/>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378" name="TextBox 2"/>
          <p:cNvSpPr txBox="1"/>
          <p:nvPr/>
        </p:nvSpPr>
        <p:spPr>
          <a:xfrm>
            <a:off x="4462248" y="3001224"/>
            <a:ext cx="711417"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t>TRUE</a:t>
            </a:r>
          </a:p>
        </p:txBody>
      </p:sp>
      <p:sp>
        <p:nvSpPr>
          <p:cNvPr id="379" name="TextBox 16"/>
          <p:cNvSpPr txBox="1"/>
          <p:nvPr/>
        </p:nvSpPr>
        <p:spPr>
          <a:xfrm>
            <a:off x="6630755" y="3001224"/>
            <a:ext cx="777825"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t>FALSE</a:t>
            </a:r>
          </a:p>
        </p:txBody>
      </p:sp>
      <p:sp>
        <p:nvSpPr>
          <p:cNvPr id="380" name="Rectangle 6"/>
          <p:cNvSpPr/>
          <p:nvPr/>
        </p:nvSpPr>
        <p:spPr>
          <a:xfrm>
            <a:off x="4627052" y="3647761"/>
            <a:ext cx="399313" cy="399313"/>
          </a:xfrm>
          <a:prstGeom prst="rect">
            <a:avLst/>
          </a:prstGeom>
          <a:solidFill>
            <a:srgbClr val="0070C0"/>
          </a:solidFill>
          <a:ln w="12700">
            <a:solidFill>
              <a:srgbClr val="021F64"/>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381" name="Purpose and scope of IHR 2005"/>
          <p:cNvSpPr txBox="1">
            <a:spLocks noGrp="1"/>
          </p:cNvSpPr>
          <p:nvPr>
            <p:ph type="title"/>
          </p:nvPr>
        </p:nvSpPr>
        <p:spPr>
          <a:xfrm>
            <a:off x="157282" y="-10933"/>
            <a:ext cx="5190488" cy="646113"/>
          </a:xfrm>
          <a:prstGeom prst="rect">
            <a:avLst/>
          </a:prstGeom>
        </p:spPr>
        <p:txBody>
          <a:bodyPr/>
          <a:lstStyle>
            <a:lvl1pPr defTabSz="201802">
              <a:defRPr sz="2976"/>
            </a:lvl1pPr>
          </a:lstStyle>
          <a:p>
            <a:r>
              <a:rPr b="1" dirty="0"/>
              <a:t>Purpose and scope of IHR 2005</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649;p43"/>
          <p:cNvSpPr txBox="1">
            <a:spLocks noGrp="1"/>
          </p:cNvSpPr>
          <p:nvPr>
            <p:ph type="title"/>
          </p:nvPr>
        </p:nvSpPr>
        <p:spPr>
          <a:prstGeom prst="rect">
            <a:avLst/>
          </a:prstGeom>
        </p:spPr>
        <p:txBody>
          <a:bodyPr lIns="0" tIns="0" rIns="0" bIns="0" anchor="b"/>
          <a:lstStyle>
            <a:lvl1pPr>
              <a:defRPr sz="1600">
                <a:solidFill>
                  <a:srgbClr val="000000"/>
                </a:solidFill>
                <a:latin typeface="+mn-lt"/>
                <a:ea typeface="+mn-ea"/>
                <a:cs typeface="+mn-cs"/>
                <a:sym typeface="Source Sans Pro Regular"/>
              </a:defRPr>
            </a:lvl1pPr>
          </a:lstStyle>
          <a:p>
            <a:r>
              <a:t> </a:t>
            </a:r>
          </a:p>
        </p:txBody>
      </p:sp>
      <p:sp>
        <p:nvSpPr>
          <p:cNvPr id="384" name="Text Placeholder 3"/>
          <p:cNvSpPr txBox="1">
            <a:spLocks noGrp="1"/>
          </p:cNvSpPr>
          <p:nvPr>
            <p:ph type="body" idx="1"/>
          </p:nvPr>
        </p:nvSpPr>
        <p:spPr>
          <a:xfrm>
            <a:off x="4346282" y="966473"/>
            <a:ext cx="7529515" cy="4694704"/>
          </a:xfrm>
          <a:prstGeom prst="rect">
            <a:avLst/>
          </a:prstGeom>
        </p:spPr>
        <p:txBody>
          <a:bodyPr lIns="45719" tIns="45720" rIns="45719" bIns="45720" anchor="ctr">
            <a:normAutofit/>
          </a:bodyPr>
          <a:lstStyle>
            <a:lvl1pPr marL="0" indent="0">
              <a:buSzTx/>
              <a:buNone/>
              <a:defRPr sz="2800">
                <a:solidFill>
                  <a:srgbClr val="C00000"/>
                </a:solidFill>
                <a:latin typeface="Source Sans Pro Bold"/>
                <a:ea typeface="Source Sans Pro Bold"/>
                <a:cs typeface="Source Sans Pro Bold"/>
                <a:sym typeface="Source Sans Pro Bold"/>
              </a:defRPr>
            </a:lvl1pPr>
          </a:lstStyle>
          <a:p>
            <a:r>
              <a:rPr b="1" dirty="0">
                <a:solidFill>
                  <a:srgbClr val="002060"/>
                </a:solidFill>
              </a:rPr>
              <a:t>What are the 8 IHR core capacities?</a:t>
            </a:r>
            <a:endParaRPr lang="en-US" b="1" dirty="0">
              <a:solidFill>
                <a:srgbClr val="002060"/>
              </a:solidFill>
            </a:endParaRPr>
          </a:p>
        </p:txBody>
      </p:sp>
      <p:sp>
        <p:nvSpPr>
          <p:cNvPr id="385" name="Rectangle 2"/>
          <p:cNvSpPr txBox="1"/>
          <p:nvPr/>
        </p:nvSpPr>
        <p:spPr>
          <a:xfrm>
            <a:off x="434655" y="651376"/>
            <a:ext cx="3055318"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IHR Core Capacities</a:t>
            </a:r>
          </a:p>
        </p:txBody>
      </p:sp>
      <p:sp>
        <p:nvSpPr>
          <p:cNvPr id="386" name="Rounded Rectangle 4"/>
          <p:cNvSpPr/>
          <p:nvPr/>
        </p:nvSpPr>
        <p:spPr>
          <a:xfrm flipV="1">
            <a:off x="389002" y="1809777"/>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387" name="Rounded Rectangle 4"/>
          <p:cNvSpPr/>
          <p:nvPr/>
        </p:nvSpPr>
        <p:spPr>
          <a:xfrm rot="10800000" flipH="1">
            <a:off x="4381626" y="3649414"/>
            <a:ext cx="5343535"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Rectangle 2"/>
          <p:cNvSpPr txBox="1">
            <a:spLocks noGrp="1"/>
          </p:cNvSpPr>
          <p:nvPr>
            <p:ph type="title"/>
          </p:nvPr>
        </p:nvSpPr>
        <p:spPr>
          <a:xfrm>
            <a:off x="247776" y="23792"/>
            <a:ext cx="5292060" cy="646113"/>
          </a:xfrm>
          <a:prstGeom prst="rect">
            <a:avLst/>
          </a:prstGeom>
        </p:spPr>
        <p:txBody>
          <a:bodyPr/>
          <a:lstStyle>
            <a:lvl1pPr>
              <a:defRPr sz="3200"/>
            </a:lvl1pPr>
          </a:lstStyle>
          <a:p>
            <a:r>
              <a:rPr b="1" dirty="0"/>
              <a:t>IHR Core Capacities</a:t>
            </a:r>
          </a:p>
        </p:txBody>
      </p:sp>
      <p:grpSp>
        <p:nvGrpSpPr>
          <p:cNvPr id="405" name="Group 3"/>
          <p:cNvGrpSpPr/>
          <p:nvPr/>
        </p:nvGrpSpPr>
        <p:grpSpPr>
          <a:xfrm>
            <a:off x="1703509" y="770455"/>
            <a:ext cx="8424941" cy="5322843"/>
            <a:chOff x="-2" y="19663"/>
            <a:chExt cx="8424940" cy="5322842"/>
          </a:xfrm>
        </p:grpSpPr>
        <p:grpSp>
          <p:nvGrpSpPr>
            <p:cNvPr id="392" name="AutoShape 4"/>
            <p:cNvGrpSpPr/>
            <p:nvPr/>
          </p:nvGrpSpPr>
          <p:grpSpPr>
            <a:xfrm>
              <a:off x="-2" y="19663"/>
              <a:ext cx="8424940" cy="980853"/>
              <a:chOff x="-1" y="19663"/>
              <a:chExt cx="8424938" cy="980852"/>
            </a:xfrm>
          </p:grpSpPr>
          <p:sp>
            <p:nvSpPr>
              <p:cNvPr id="390" name="Triangle"/>
              <p:cNvSpPr/>
              <p:nvPr/>
            </p:nvSpPr>
            <p:spPr>
              <a:xfrm>
                <a:off x="-1" y="19663"/>
                <a:ext cx="8424938" cy="9808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lose/>
                  </a:path>
                </a:pathLst>
              </a:custGeom>
              <a:solidFill>
                <a:srgbClr val="65A000"/>
              </a:solidFill>
              <a:ln w="6350" cap="flat">
                <a:solidFill>
                  <a:srgbClr val="006699"/>
                </a:solidFill>
                <a:prstDash val="solid"/>
                <a:miter lim="800000"/>
              </a:ln>
              <a:effectLst/>
            </p:spPr>
            <p:txBody>
              <a:bodyPr wrap="square" lIns="45719" tIns="45719" rIns="45719" bIns="45719" numCol="1" anchor="ctr">
                <a:noAutofit/>
              </a:bodyPr>
              <a:lstStyle/>
              <a:p>
                <a:pPr algn="ctr">
                  <a:defRPr sz="3900" b="1">
                    <a:solidFill>
                      <a:srgbClr val="000066"/>
                    </a:solidFill>
                    <a:latin typeface="Arial"/>
                    <a:ea typeface="Arial"/>
                    <a:cs typeface="Arial"/>
                    <a:sym typeface="Arial"/>
                  </a:defRPr>
                </a:pPr>
                <a:endParaRPr sz="4400"/>
              </a:p>
            </p:txBody>
          </p:sp>
          <p:sp>
            <p:nvSpPr>
              <p:cNvPr id="391" name="Annex 1"/>
              <p:cNvSpPr txBox="1"/>
              <p:nvPr/>
            </p:nvSpPr>
            <p:spPr>
              <a:xfrm>
                <a:off x="2109198" y="535584"/>
                <a:ext cx="4206119" cy="4001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600">
                    <a:latin typeface="+mn-lt"/>
                    <a:ea typeface="+mn-ea"/>
                    <a:cs typeface="+mn-cs"/>
                    <a:sym typeface="Source Sans Pro Regular"/>
                  </a:defRPr>
                </a:lvl1pPr>
              </a:lstStyle>
              <a:p>
                <a:r>
                  <a:rPr sz="2000" dirty="0"/>
                  <a:t>Annex 1</a:t>
                </a:r>
              </a:p>
            </p:txBody>
          </p:sp>
        </p:grpSp>
        <p:grpSp>
          <p:nvGrpSpPr>
            <p:cNvPr id="395" name="Rectangle 5"/>
            <p:cNvGrpSpPr/>
            <p:nvPr/>
          </p:nvGrpSpPr>
          <p:grpSpPr>
            <a:xfrm>
              <a:off x="656290" y="4507738"/>
              <a:ext cx="7280245" cy="834767"/>
              <a:chOff x="0" y="0"/>
              <a:chExt cx="7280243" cy="834766"/>
            </a:xfrm>
          </p:grpSpPr>
          <p:sp>
            <p:nvSpPr>
              <p:cNvPr id="393" name="Rectangle"/>
              <p:cNvSpPr/>
              <p:nvPr/>
            </p:nvSpPr>
            <p:spPr>
              <a:xfrm>
                <a:off x="0" y="-1"/>
                <a:ext cx="7280244" cy="834768"/>
              </a:xfrm>
              <a:prstGeom prst="rect">
                <a:avLst/>
              </a:prstGeom>
              <a:solidFill>
                <a:srgbClr val="021F64"/>
              </a:solidFill>
              <a:ln w="6350" cap="flat">
                <a:solidFill>
                  <a:srgbClr val="006699"/>
                </a:solidFill>
                <a:prstDash val="solid"/>
                <a:miter lim="800000"/>
              </a:ln>
              <a:effectLst/>
            </p:spPr>
            <p:txBody>
              <a:bodyPr wrap="square" lIns="45719" tIns="45719" rIns="45719" bIns="45719" numCol="1" anchor="ctr">
                <a:noAutofit/>
              </a:bodyPr>
              <a:lstStyle/>
              <a:p>
                <a:pPr algn="ctr">
                  <a:defRPr sz="3900" b="1">
                    <a:solidFill>
                      <a:srgbClr val="000066"/>
                    </a:solidFill>
                    <a:latin typeface="Arial"/>
                    <a:ea typeface="Arial"/>
                    <a:cs typeface="Arial"/>
                    <a:sym typeface="Arial"/>
                  </a:defRPr>
                </a:pPr>
                <a:endParaRPr/>
              </a:p>
            </p:txBody>
          </p:sp>
          <p:sp>
            <p:nvSpPr>
              <p:cNvPr id="394" name="IHR 2005"/>
              <p:cNvSpPr txBox="1"/>
              <p:nvPr/>
            </p:nvSpPr>
            <p:spPr>
              <a:xfrm>
                <a:off x="3175" y="85913"/>
                <a:ext cx="7273894" cy="6629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3600">
                    <a:solidFill>
                      <a:srgbClr val="FFFFFF"/>
                    </a:solidFill>
                    <a:latin typeface="+mn-lt"/>
                    <a:ea typeface="+mn-ea"/>
                    <a:cs typeface="+mn-cs"/>
                    <a:sym typeface="Source Sans Pro Regular"/>
                  </a:defRPr>
                </a:lvl1pPr>
              </a:lstStyle>
              <a:p>
                <a:r>
                  <a:t>IHR 2005</a:t>
                </a:r>
              </a:p>
            </p:txBody>
          </p:sp>
        </p:grpSp>
        <p:grpSp>
          <p:nvGrpSpPr>
            <p:cNvPr id="398" name="Rectangle 6"/>
            <p:cNvGrpSpPr/>
            <p:nvPr/>
          </p:nvGrpSpPr>
          <p:grpSpPr>
            <a:xfrm>
              <a:off x="656290" y="994763"/>
              <a:ext cx="2548849" cy="4102788"/>
              <a:chOff x="0" y="0"/>
              <a:chExt cx="2548848" cy="4102787"/>
            </a:xfrm>
          </p:grpSpPr>
          <p:sp>
            <p:nvSpPr>
              <p:cNvPr id="396" name="Rectangle"/>
              <p:cNvSpPr/>
              <p:nvPr/>
            </p:nvSpPr>
            <p:spPr>
              <a:xfrm>
                <a:off x="0" y="0"/>
                <a:ext cx="2548849" cy="3512976"/>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a:spcBef>
                    <a:spcPts val="1400"/>
                  </a:spcBef>
                  <a:defRPr>
                    <a:latin typeface="+mn-lt"/>
                    <a:ea typeface="+mn-ea"/>
                    <a:cs typeface="+mn-cs"/>
                    <a:sym typeface="Source Sans Pro Regular"/>
                  </a:defRPr>
                </a:pPr>
                <a:endParaRPr/>
              </a:p>
            </p:txBody>
          </p:sp>
          <p:sp>
            <p:nvSpPr>
              <p:cNvPr id="397" name="8 Core Capacities…"/>
              <p:cNvSpPr txBox="1"/>
              <p:nvPr/>
            </p:nvSpPr>
            <p:spPr>
              <a:xfrm>
                <a:off x="3175" y="3175"/>
                <a:ext cx="2542499" cy="4099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spcBef>
                    <a:spcPts val="600"/>
                  </a:spcBef>
                  <a:defRPr>
                    <a:latin typeface="+mn-lt"/>
                    <a:ea typeface="+mn-ea"/>
                    <a:cs typeface="+mn-cs"/>
                    <a:sym typeface="Source Sans Pro Regular"/>
                  </a:defRPr>
                </a:pPr>
                <a:r>
                  <a:t>8 Core Capacities</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Legislation and Policy</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Coordination </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Surveillance</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Response</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Preparedness</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Risk Communications</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Human Resources</a:t>
                </a:r>
                <a:endParaRPr sz="3900" b="1">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t>Laboratory</a:t>
                </a:r>
                <a:endParaRPr sz="3900" b="1">
                  <a:solidFill>
                    <a:srgbClr val="000066"/>
                  </a:solidFill>
                  <a:latin typeface="Arial"/>
                  <a:ea typeface="Arial"/>
                  <a:cs typeface="Arial"/>
                  <a:sym typeface="Arial"/>
                </a:endParaRPr>
              </a:p>
            </p:txBody>
          </p:sp>
        </p:grpSp>
        <p:grpSp>
          <p:nvGrpSpPr>
            <p:cNvPr id="401" name="Rectangle 7"/>
            <p:cNvGrpSpPr/>
            <p:nvPr/>
          </p:nvGrpSpPr>
          <p:grpSpPr>
            <a:xfrm>
              <a:off x="3843622" y="994763"/>
              <a:ext cx="1816246" cy="3512976"/>
              <a:chOff x="0" y="0"/>
              <a:chExt cx="1816244" cy="3512975"/>
            </a:xfrm>
          </p:grpSpPr>
          <p:sp>
            <p:nvSpPr>
              <p:cNvPr id="399" name="Rectangle"/>
              <p:cNvSpPr/>
              <p:nvPr/>
            </p:nvSpPr>
            <p:spPr>
              <a:xfrm>
                <a:off x="0" y="-1"/>
                <a:ext cx="1816245"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a:spcBef>
                    <a:spcPts val="1400"/>
                  </a:spcBef>
                  <a:defRPr sz="2000">
                    <a:latin typeface="+mn-lt"/>
                    <a:ea typeface="+mn-ea"/>
                    <a:cs typeface="+mn-cs"/>
                    <a:sym typeface="Source Sans Pro Regular"/>
                  </a:defRPr>
                </a:pPr>
                <a:endParaRPr/>
              </a:p>
            </p:txBody>
          </p:sp>
          <p:sp>
            <p:nvSpPr>
              <p:cNvPr id="400" name="Potential hazards…"/>
              <p:cNvSpPr txBox="1"/>
              <p:nvPr/>
            </p:nvSpPr>
            <p:spPr>
              <a:xfrm>
                <a:off x="3175" y="3174"/>
                <a:ext cx="1809895" cy="27711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spcBef>
                    <a:spcPts val="700"/>
                  </a:spcBef>
                  <a:defRPr sz="2000">
                    <a:latin typeface="+mn-lt"/>
                    <a:ea typeface="+mn-ea"/>
                    <a:cs typeface="+mn-cs"/>
                    <a:sym typeface="Source Sans Pro Regular"/>
                  </a:defRPr>
                </a:pPr>
                <a:r>
                  <a:t>Potential hazards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Infectious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Zoonosis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Food safety</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Chemical</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Radio nuclear</a:t>
                </a:r>
              </a:p>
            </p:txBody>
          </p:sp>
        </p:grpSp>
        <p:grpSp>
          <p:nvGrpSpPr>
            <p:cNvPr id="404" name="Rectangle 8"/>
            <p:cNvGrpSpPr/>
            <p:nvPr/>
          </p:nvGrpSpPr>
          <p:grpSpPr>
            <a:xfrm>
              <a:off x="6173707" y="994763"/>
              <a:ext cx="1762827" cy="3512976"/>
              <a:chOff x="0" y="0"/>
              <a:chExt cx="1762825" cy="3512975"/>
            </a:xfrm>
          </p:grpSpPr>
          <p:sp>
            <p:nvSpPr>
              <p:cNvPr id="402" name="Rectangle"/>
              <p:cNvSpPr/>
              <p:nvPr/>
            </p:nvSpPr>
            <p:spPr>
              <a:xfrm>
                <a:off x="0" y="-1"/>
                <a:ext cx="1762826"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marL="114300" indent="-114300">
                  <a:spcBef>
                    <a:spcPts val="1400"/>
                  </a:spcBef>
                  <a:defRPr sz="2000">
                    <a:latin typeface="+mn-lt"/>
                    <a:ea typeface="+mn-ea"/>
                    <a:cs typeface="+mn-cs"/>
                    <a:sym typeface="Source Sans Pro Regular"/>
                  </a:defRPr>
                </a:pPr>
                <a:endParaRPr/>
              </a:p>
            </p:txBody>
          </p:sp>
          <p:sp>
            <p:nvSpPr>
              <p:cNvPr id="403" name="Events at…"/>
              <p:cNvSpPr txBox="1"/>
              <p:nvPr/>
            </p:nvSpPr>
            <p:spPr>
              <a:xfrm>
                <a:off x="3175" y="3174"/>
                <a:ext cx="1756476" cy="18094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lgn="ctr">
                  <a:spcBef>
                    <a:spcPts val="700"/>
                  </a:spcBef>
                  <a:defRPr sz="2000">
                    <a:latin typeface="+mn-lt"/>
                    <a:ea typeface="+mn-ea"/>
                    <a:cs typeface="+mn-cs"/>
                    <a:sym typeface="Source Sans Pro Regular"/>
                  </a:defRPr>
                </a:pPr>
                <a:r>
                  <a:t>Events at </a:t>
                </a:r>
                <a:endParaRPr sz="3900" b="1">
                  <a:solidFill>
                    <a:srgbClr val="000066"/>
                  </a:solidFill>
                  <a:latin typeface="Arial"/>
                  <a:ea typeface="Arial"/>
                  <a:cs typeface="Arial"/>
                  <a:sym typeface="Arial"/>
                </a:endParaRPr>
              </a:p>
              <a:p>
                <a:pPr marL="114300" indent="-114300" algn="ctr">
                  <a:spcBef>
                    <a:spcPts val="700"/>
                  </a:spcBef>
                  <a:defRPr sz="2000">
                    <a:latin typeface="+mn-lt"/>
                    <a:ea typeface="+mn-ea"/>
                    <a:cs typeface="+mn-cs"/>
                    <a:sym typeface="Source Sans Pro Regular"/>
                  </a:defRPr>
                </a:pPr>
                <a:r>
                  <a:t>Points of Entry</a:t>
                </a:r>
                <a:endParaRPr sz="3900" b="1">
                  <a:solidFill>
                    <a:srgbClr val="000066"/>
                  </a:solidFill>
                  <a:latin typeface="Arial"/>
                  <a:ea typeface="Arial"/>
                  <a:cs typeface="Arial"/>
                  <a:sym typeface="Arial"/>
                </a:endParaRPr>
              </a:p>
              <a:p>
                <a:pPr marL="114300" indent="-114300">
                  <a:spcBef>
                    <a:spcPts val="1400"/>
                  </a:spcBef>
                  <a:defRPr sz="2000">
                    <a:latin typeface="+mn-lt"/>
                    <a:ea typeface="+mn-ea"/>
                    <a:cs typeface="+mn-cs"/>
                    <a:sym typeface="Source Sans Pro Regular"/>
                  </a:defRPr>
                </a:pPr>
                <a:endParaRPr sz="3900" b="1">
                  <a:solidFill>
                    <a:srgbClr val="000066"/>
                  </a:solidFill>
                  <a:latin typeface="Arial"/>
                  <a:ea typeface="Arial"/>
                  <a:cs typeface="Arial"/>
                  <a:sym typeface="Arial"/>
                </a:endParaRPr>
              </a:p>
            </p:txBody>
          </p:sp>
        </p:gr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5" name="Content Placeholder 5"/>
          <p:cNvGrpSpPr/>
          <p:nvPr/>
        </p:nvGrpSpPr>
        <p:grpSpPr>
          <a:xfrm>
            <a:off x="1901000" y="1596054"/>
            <a:ext cx="7561263" cy="4426109"/>
            <a:chOff x="0" y="0"/>
            <a:chExt cx="7561261" cy="4426108"/>
          </a:xfrm>
        </p:grpSpPr>
        <p:grpSp>
          <p:nvGrpSpPr>
            <p:cNvPr id="409" name="Group"/>
            <p:cNvGrpSpPr/>
            <p:nvPr/>
          </p:nvGrpSpPr>
          <p:grpSpPr>
            <a:xfrm>
              <a:off x="0" y="12610"/>
              <a:ext cx="1073221" cy="1533173"/>
              <a:chOff x="0" y="0"/>
              <a:chExt cx="1073220" cy="1533172"/>
            </a:xfrm>
          </p:grpSpPr>
          <p:sp>
            <p:nvSpPr>
              <p:cNvPr id="407"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anchor="ctr">
                <a:noAutofit/>
              </a:bodyPr>
              <a:lstStyle/>
              <a:p>
                <a:pPr algn="ctr" defTabSz="1022350">
                  <a:lnSpc>
                    <a:spcPct val="90000"/>
                  </a:lnSpc>
                  <a:spcBef>
                    <a:spcPts val="1000"/>
                  </a:spcBef>
                  <a:defRPr sz="2400">
                    <a:solidFill>
                      <a:srgbClr val="FFFFFF"/>
                    </a:solidFill>
                  </a:defRPr>
                </a:pPr>
                <a:endParaRPr/>
              </a:p>
            </p:txBody>
          </p:sp>
          <p:sp>
            <p:nvSpPr>
              <p:cNvPr id="408" name="Prevent"/>
              <p:cNvSpPr txBox="1"/>
              <p:nvPr/>
            </p:nvSpPr>
            <p:spPr>
              <a:xfrm>
                <a:off x="0" y="606414"/>
                <a:ext cx="1073220" cy="32034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4604" tIns="14604" rIns="14604" bIns="14604" numCol="1" anchor="ctr">
                <a:spAutoFit/>
              </a:bodyPr>
              <a:lstStyle>
                <a:lvl1pPr algn="ctr" defTabSz="1022350">
                  <a:lnSpc>
                    <a:spcPct val="90000"/>
                  </a:lnSpc>
                  <a:spcBef>
                    <a:spcPts val="900"/>
                  </a:spcBef>
                  <a:defRPr sz="2300">
                    <a:solidFill>
                      <a:srgbClr val="FFFFFF"/>
                    </a:solidFill>
                  </a:defRPr>
                </a:lvl1pPr>
              </a:lstStyle>
              <a:p>
                <a:r>
                  <a:t>Prevent </a:t>
                </a:r>
              </a:p>
            </p:txBody>
          </p:sp>
        </p:grpSp>
        <p:grpSp>
          <p:nvGrpSpPr>
            <p:cNvPr id="412" name="Group"/>
            <p:cNvGrpSpPr/>
            <p:nvPr/>
          </p:nvGrpSpPr>
          <p:grpSpPr>
            <a:xfrm>
              <a:off x="1073218" y="-1"/>
              <a:ext cx="6488043" cy="1038457"/>
              <a:chOff x="0" y="0"/>
              <a:chExt cx="6488041" cy="1038455"/>
            </a:xfrm>
          </p:grpSpPr>
          <p:sp>
            <p:nvSpPr>
              <p:cNvPr id="410" name="Shape"/>
              <p:cNvSpPr/>
              <p:nvPr/>
            </p:nvSpPr>
            <p:spPr>
              <a:xfrm rot="5400000">
                <a:off x="2745740" y="-2724793"/>
                <a:ext cx="996562" cy="6488042"/>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248"/>
                      <a:pt x="21600" y="553"/>
                    </a:cubicBezTo>
                    <a:lnTo>
                      <a:pt x="21600" y="21600"/>
                    </a:lnTo>
                    <a:lnTo>
                      <a:pt x="0" y="21600"/>
                    </a:lnTo>
                    <a:lnTo>
                      <a:pt x="0" y="553"/>
                    </a:lnTo>
                    <a:cubicBezTo>
                      <a:pt x="0" y="248"/>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anchor="ctr">
                <a:noAutofit/>
              </a:bodyPr>
              <a:lstStyle/>
              <a:p>
                <a:pPr defTabSz="711200">
                  <a:lnSpc>
                    <a:spcPct val="90000"/>
                  </a:lnSpc>
                  <a:spcBef>
                    <a:spcPts val="300"/>
                  </a:spcBef>
                  <a:defRPr sz="2100"/>
                </a:pPr>
                <a:endParaRPr/>
              </a:p>
            </p:txBody>
          </p:sp>
          <p:sp>
            <p:nvSpPr>
              <p:cNvPr id="411" name="Combat antimicrobial resistance…"/>
              <p:cNvSpPr txBox="1"/>
              <p:nvPr/>
            </p:nvSpPr>
            <p:spPr>
              <a:xfrm>
                <a:off x="103632" y="-1"/>
                <a:ext cx="6335763" cy="10384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rgbClr val="65A000"/>
                  </a:buClr>
                  <a:buSzPct val="100000"/>
                  <a:buFont typeface="Arial"/>
                  <a:buChar char="•"/>
                  <a:defRPr sz="1600"/>
                </a:pPr>
                <a:r>
                  <a:t>Combat </a:t>
                </a:r>
                <a:r>
                  <a:rPr u="sng"/>
                  <a:t>antimicrobial resistance</a:t>
                </a:r>
                <a:endParaRPr sz="2100"/>
              </a:p>
              <a:p>
                <a:pPr marL="171450" lvl="1" indent="-171450" defTabSz="711200">
                  <a:lnSpc>
                    <a:spcPct val="90000"/>
                  </a:lnSpc>
                  <a:spcBef>
                    <a:spcPts val="200"/>
                  </a:spcBef>
                  <a:buClr>
                    <a:srgbClr val="65A000"/>
                  </a:buClr>
                  <a:buSzPct val="100000"/>
                  <a:buFont typeface="Arial"/>
                  <a:buChar char="•"/>
                  <a:defRPr sz="1600"/>
                </a:pPr>
                <a:r>
                  <a:t>Minimize spillover of </a:t>
                </a:r>
                <a:r>
                  <a:rPr u="sng"/>
                  <a:t>zoonotic diseases</a:t>
                </a:r>
                <a:endParaRPr sz="2100"/>
              </a:p>
              <a:p>
                <a:pPr marL="171450" lvl="1" indent="-171450" defTabSz="711200">
                  <a:lnSpc>
                    <a:spcPct val="90000"/>
                  </a:lnSpc>
                  <a:spcBef>
                    <a:spcPts val="200"/>
                  </a:spcBef>
                  <a:buClr>
                    <a:srgbClr val="65A000"/>
                  </a:buClr>
                  <a:buSzPct val="100000"/>
                  <a:buFont typeface="Arial"/>
                  <a:buChar char="•"/>
                  <a:defRPr sz="1600"/>
                </a:pPr>
                <a:r>
                  <a:t>Establish national </a:t>
                </a:r>
                <a:r>
                  <a:rPr u="sng"/>
                  <a:t>biosafety and biosecurity</a:t>
                </a:r>
                <a:r>
                  <a:t> systems </a:t>
                </a:r>
                <a:endParaRPr sz="2100"/>
              </a:p>
              <a:p>
                <a:pPr marL="171450" lvl="1" indent="-171450" defTabSz="711200">
                  <a:lnSpc>
                    <a:spcPct val="90000"/>
                  </a:lnSpc>
                  <a:spcBef>
                    <a:spcPts val="200"/>
                  </a:spcBef>
                  <a:buClr>
                    <a:srgbClr val="65A000"/>
                  </a:buClr>
                  <a:buSzPct val="100000"/>
                  <a:buFont typeface="Arial"/>
                  <a:buChar char="•"/>
                  <a:defRPr sz="1600"/>
                </a:pPr>
                <a:r>
                  <a:t>Establish functioning national </a:t>
                </a:r>
                <a:r>
                  <a:rPr u="sng"/>
                  <a:t>vaccine</a:t>
                </a:r>
                <a:r>
                  <a:t> delivery system</a:t>
                </a:r>
              </a:p>
            </p:txBody>
          </p:sp>
        </p:grpSp>
        <p:grpSp>
          <p:nvGrpSpPr>
            <p:cNvPr id="415" name="Group"/>
            <p:cNvGrpSpPr/>
            <p:nvPr/>
          </p:nvGrpSpPr>
          <p:grpSpPr>
            <a:xfrm>
              <a:off x="0" y="1431761"/>
              <a:ext cx="1073221" cy="1533173"/>
              <a:chOff x="0" y="0"/>
              <a:chExt cx="1073220" cy="1533172"/>
            </a:xfrm>
          </p:grpSpPr>
          <p:sp>
            <p:nvSpPr>
              <p:cNvPr id="413"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anchor="ctr">
                <a:noAutofit/>
              </a:bodyPr>
              <a:lstStyle/>
              <a:p>
                <a:pPr algn="ctr" defTabSz="1022350">
                  <a:lnSpc>
                    <a:spcPct val="90000"/>
                  </a:lnSpc>
                  <a:spcBef>
                    <a:spcPts val="1000"/>
                  </a:spcBef>
                  <a:defRPr sz="2400">
                    <a:solidFill>
                      <a:srgbClr val="FFFFFF"/>
                    </a:solidFill>
                  </a:defRPr>
                </a:pPr>
                <a:endParaRPr/>
              </a:p>
            </p:txBody>
          </p:sp>
          <p:sp>
            <p:nvSpPr>
              <p:cNvPr id="414" name="Detect"/>
              <p:cNvSpPr txBox="1"/>
              <p:nvPr/>
            </p:nvSpPr>
            <p:spPr>
              <a:xfrm>
                <a:off x="0" y="606414"/>
                <a:ext cx="1073220" cy="32034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4604" tIns="14604" rIns="14604" bIns="14604" numCol="1" anchor="ctr">
                <a:spAutoFit/>
              </a:bodyPr>
              <a:lstStyle>
                <a:lvl1pPr algn="ctr" defTabSz="1022350">
                  <a:lnSpc>
                    <a:spcPct val="90000"/>
                  </a:lnSpc>
                  <a:spcBef>
                    <a:spcPts val="900"/>
                  </a:spcBef>
                  <a:defRPr sz="2300">
                    <a:solidFill>
                      <a:srgbClr val="FFFFFF"/>
                    </a:solidFill>
                  </a:defRPr>
                </a:lvl1pPr>
              </a:lstStyle>
              <a:p>
                <a:r>
                  <a:t>Detect</a:t>
                </a:r>
              </a:p>
            </p:txBody>
          </p:sp>
        </p:grpSp>
        <p:grpSp>
          <p:nvGrpSpPr>
            <p:cNvPr id="418" name="Group"/>
            <p:cNvGrpSpPr/>
            <p:nvPr/>
          </p:nvGrpSpPr>
          <p:grpSpPr>
            <a:xfrm>
              <a:off x="1073218" y="1195579"/>
              <a:ext cx="6488043" cy="1394760"/>
              <a:chOff x="0" y="0"/>
              <a:chExt cx="6488041" cy="1394758"/>
            </a:xfrm>
          </p:grpSpPr>
          <p:sp>
            <p:nvSpPr>
              <p:cNvPr id="416" name="Shape"/>
              <p:cNvSpPr/>
              <p:nvPr/>
            </p:nvSpPr>
            <p:spPr>
              <a:xfrm rot="5400000">
                <a:off x="2546642" y="-2546643"/>
                <a:ext cx="1394759"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46"/>
                      <a:pt x="21600" y="774"/>
                    </a:cubicBezTo>
                    <a:lnTo>
                      <a:pt x="21600" y="21600"/>
                    </a:lnTo>
                    <a:lnTo>
                      <a:pt x="0" y="21600"/>
                    </a:lnTo>
                    <a:lnTo>
                      <a:pt x="0" y="774"/>
                    </a:lnTo>
                    <a:cubicBezTo>
                      <a:pt x="0" y="346"/>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anchor="ctr">
                <a:noAutofit/>
              </a:bodyPr>
              <a:lstStyle/>
              <a:p>
                <a:pPr defTabSz="711200">
                  <a:lnSpc>
                    <a:spcPct val="90000"/>
                  </a:lnSpc>
                  <a:spcBef>
                    <a:spcPts val="300"/>
                  </a:spcBef>
                  <a:defRPr sz="2100"/>
                </a:pPr>
                <a:endParaRPr/>
              </a:p>
            </p:txBody>
          </p:sp>
          <p:sp>
            <p:nvSpPr>
              <p:cNvPr id="417" name="Establish national laboratory system…"/>
              <p:cNvSpPr txBox="1"/>
              <p:nvPr/>
            </p:nvSpPr>
            <p:spPr>
              <a:xfrm>
                <a:off x="103632" y="61609"/>
                <a:ext cx="6316324" cy="12715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rgbClr val="65A000"/>
                  </a:buClr>
                  <a:buSzPct val="100000"/>
                  <a:buFont typeface="Arial"/>
                  <a:buChar char="•"/>
                  <a:defRPr sz="1600"/>
                </a:pPr>
                <a:r>
                  <a:t>Establish </a:t>
                </a:r>
                <a:r>
                  <a:rPr u="sng"/>
                  <a:t>national laboratory system</a:t>
                </a:r>
                <a:endParaRPr sz="2100"/>
              </a:p>
              <a:p>
                <a:pPr marL="171450" lvl="1" indent="-171450" defTabSz="711200">
                  <a:lnSpc>
                    <a:spcPct val="90000"/>
                  </a:lnSpc>
                  <a:spcBef>
                    <a:spcPts val="200"/>
                  </a:spcBef>
                  <a:buClr>
                    <a:srgbClr val="65A000"/>
                  </a:buClr>
                  <a:buSzPct val="100000"/>
                  <a:buFont typeface="Arial"/>
                  <a:buChar char="•"/>
                  <a:defRPr sz="1600"/>
                </a:pPr>
                <a:r>
                  <a:t>Establish </a:t>
                </a:r>
                <a:r>
                  <a:rPr u="sng"/>
                  <a:t>real-time surveillance</a:t>
                </a:r>
                <a:r>
                  <a:t> systems that fulfil IHR &amp; OIE core capacities</a:t>
                </a:r>
                <a:endParaRPr sz="2100"/>
              </a:p>
              <a:p>
                <a:pPr marL="171450" lvl="1" indent="-171450" defTabSz="711200">
                  <a:lnSpc>
                    <a:spcPct val="90000"/>
                  </a:lnSpc>
                  <a:spcBef>
                    <a:spcPts val="200"/>
                  </a:spcBef>
                  <a:buClr>
                    <a:srgbClr val="65A000"/>
                  </a:buClr>
                  <a:buSzPct val="100000"/>
                  <a:buFont typeface="Arial"/>
                  <a:buChar char="•"/>
                  <a:defRPr sz="1600"/>
                </a:pPr>
                <a:r>
                  <a:t>Timely, accurate disease </a:t>
                </a:r>
                <a:r>
                  <a:rPr u="sng"/>
                  <a:t>reporting</a:t>
                </a:r>
                <a:endParaRPr sz="2100"/>
              </a:p>
              <a:p>
                <a:pPr marL="171450" lvl="1" indent="-171450" defTabSz="711200">
                  <a:lnSpc>
                    <a:spcPct val="90000"/>
                  </a:lnSpc>
                  <a:spcBef>
                    <a:spcPts val="200"/>
                  </a:spcBef>
                  <a:buClr>
                    <a:srgbClr val="65A000"/>
                  </a:buClr>
                  <a:buSzPct val="100000"/>
                  <a:buFont typeface="Arial"/>
                  <a:buChar char="•"/>
                  <a:defRPr sz="1600" u="sng"/>
                </a:pPr>
                <a:r>
                  <a:t>Develop workforce that meet IHR and PVS core competencies</a:t>
                </a:r>
              </a:p>
            </p:txBody>
          </p:sp>
        </p:grpSp>
        <p:grpSp>
          <p:nvGrpSpPr>
            <p:cNvPr id="421" name="Group"/>
            <p:cNvGrpSpPr/>
            <p:nvPr/>
          </p:nvGrpSpPr>
          <p:grpSpPr>
            <a:xfrm>
              <a:off x="0" y="2892936"/>
              <a:ext cx="1073221" cy="1533173"/>
              <a:chOff x="0" y="0"/>
              <a:chExt cx="1073220" cy="1533172"/>
            </a:xfrm>
          </p:grpSpPr>
          <p:sp>
            <p:nvSpPr>
              <p:cNvPr id="419" name="Chevron"/>
              <p:cNvSpPr/>
              <p:nvPr/>
            </p:nvSpPr>
            <p:spPr>
              <a:xfrm rot="5400000">
                <a:off x="-229976" y="229976"/>
                <a:ext cx="1533173" cy="1073220"/>
              </a:xfrm>
              <a:prstGeom prst="chevron">
                <a:avLst>
                  <a:gd name="adj" fmla="val 50000"/>
                </a:avLst>
              </a:prstGeom>
              <a:solidFill>
                <a:srgbClr val="021F64"/>
              </a:solidFill>
              <a:ln w="12700" cap="flat">
                <a:solidFill>
                  <a:srgbClr val="021F64"/>
                </a:solidFill>
                <a:prstDash val="solid"/>
                <a:miter lim="800000"/>
              </a:ln>
              <a:effectLst/>
            </p:spPr>
            <p:txBody>
              <a:bodyPr wrap="square" lIns="45719" tIns="45719" rIns="45719" bIns="45719" numCol="1" anchor="ctr">
                <a:noAutofit/>
              </a:bodyPr>
              <a:lstStyle/>
              <a:p>
                <a:pPr algn="ctr" defTabSz="1022350">
                  <a:lnSpc>
                    <a:spcPct val="90000"/>
                  </a:lnSpc>
                  <a:spcBef>
                    <a:spcPts val="1000"/>
                  </a:spcBef>
                  <a:defRPr sz="2400">
                    <a:solidFill>
                      <a:srgbClr val="FFFFFF"/>
                    </a:solidFill>
                  </a:defRPr>
                </a:pPr>
                <a:endParaRPr/>
              </a:p>
            </p:txBody>
          </p:sp>
          <p:sp>
            <p:nvSpPr>
              <p:cNvPr id="420" name="Respond"/>
              <p:cNvSpPr txBox="1"/>
              <p:nvPr/>
            </p:nvSpPr>
            <p:spPr>
              <a:xfrm>
                <a:off x="0" y="606414"/>
                <a:ext cx="1073220" cy="32034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4604" tIns="14604" rIns="14604" bIns="14604" numCol="1" anchor="ctr">
                <a:spAutoFit/>
              </a:bodyPr>
              <a:lstStyle>
                <a:lvl1pPr algn="ctr" defTabSz="1022350">
                  <a:lnSpc>
                    <a:spcPct val="90000"/>
                  </a:lnSpc>
                  <a:spcBef>
                    <a:spcPts val="900"/>
                  </a:spcBef>
                  <a:defRPr sz="2300">
                    <a:solidFill>
                      <a:srgbClr val="FFFFFF"/>
                    </a:solidFill>
                  </a:defRPr>
                </a:lvl1pPr>
              </a:lstStyle>
              <a:p>
                <a:r>
                  <a:t>Respond </a:t>
                </a:r>
              </a:p>
            </p:txBody>
          </p:sp>
        </p:grpSp>
        <p:grpSp>
          <p:nvGrpSpPr>
            <p:cNvPr id="424" name="Group"/>
            <p:cNvGrpSpPr/>
            <p:nvPr/>
          </p:nvGrpSpPr>
          <p:grpSpPr>
            <a:xfrm>
              <a:off x="1073219" y="2748910"/>
              <a:ext cx="6488043" cy="1295860"/>
              <a:chOff x="0" y="0"/>
              <a:chExt cx="6488041" cy="1295859"/>
            </a:xfrm>
          </p:grpSpPr>
          <p:sp>
            <p:nvSpPr>
              <p:cNvPr id="422" name="Shape"/>
              <p:cNvSpPr/>
              <p:nvPr/>
            </p:nvSpPr>
            <p:spPr>
              <a:xfrm rot="5400000">
                <a:off x="2596091" y="-2596092"/>
                <a:ext cx="1295860"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22"/>
                      <a:pt x="21600" y="719"/>
                    </a:cubicBezTo>
                    <a:lnTo>
                      <a:pt x="21600" y="21600"/>
                    </a:lnTo>
                    <a:lnTo>
                      <a:pt x="0" y="21600"/>
                    </a:lnTo>
                    <a:lnTo>
                      <a:pt x="0" y="719"/>
                    </a:lnTo>
                    <a:cubicBezTo>
                      <a:pt x="0" y="322"/>
                      <a:pt x="1612" y="0"/>
                      <a:pt x="3600" y="0"/>
                    </a:cubicBezTo>
                    <a:close/>
                  </a:path>
                </a:pathLst>
              </a:custGeom>
              <a:solidFill>
                <a:srgbClr val="FFFFFF">
                  <a:alpha val="90000"/>
                </a:srgbClr>
              </a:solidFill>
              <a:ln w="12700" cap="flat">
                <a:solidFill>
                  <a:srgbClr val="021F64"/>
                </a:solidFill>
                <a:prstDash val="solid"/>
                <a:miter lim="800000"/>
              </a:ln>
              <a:effectLst/>
            </p:spPr>
            <p:txBody>
              <a:bodyPr wrap="square" lIns="45719" tIns="45719" rIns="45719" bIns="45719" numCol="1" anchor="ctr">
                <a:noAutofit/>
              </a:bodyPr>
              <a:lstStyle/>
              <a:p>
                <a:pPr defTabSz="711200">
                  <a:lnSpc>
                    <a:spcPct val="90000"/>
                  </a:lnSpc>
                  <a:spcBef>
                    <a:spcPts val="300"/>
                  </a:spcBef>
                  <a:defRPr sz="2100"/>
                </a:pPr>
                <a:endParaRPr/>
              </a:p>
            </p:txBody>
          </p:sp>
          <p:sp>
            <p:nvSpPr>
              <p:cNvPr id="423" name="Establish functioning Emergency Operations Center (EOC) and trained multisectoral rapid response teams (RRTs)…"/>
              <p:cNvSpPr txBox="1"/>
              <p:nvPr/>
            </p:nvSpPr>
            <p:spPr>
              <a:xfrm>
                <a:off x="103632" y="30448"/>
                <a:ext cx="6321152" cy="123496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rgbClr val="65A000"/>
                  </a:buClr>
                  <a:buSzPct val="100000"/>
                  <a:buFont typeface="Arial"/>
                  <a:buChar char="•"/>
                  <a:defRPr sz="1600"/>
                </a:pPr>
                <a:r>
                  <a:t>Establish functioning </a:t>
                </a:r>
                <a:r>
                  <a:rPr u="sng"/>
                  <a:t>Emergency Operations Center</a:t>
                </a:r>
                <a:r>
                  <a:t> (EOC) and trained multisectoral rapid response teams (RRTs)</a:t>
                </a:r>
                <a:endParaRPr sz="2100"/>
              </a:p>
              <a:p>
                <a:pPr marL="171450" lvl="1" indent="-171450" defTabSz="711200">
                  <a:lnSpc>
                    <a:spcPct val="90000"/>
                  </a:lnSpc>
                  <a:spcBef>
                    <a:spcPts val="200"/>
                  </a:spcBef>
                  <a:buClr>
                    <a:srgbClr val="65A000"/>
                  </a:buClr>
                  <a:buSzPct val="100000"/>
                  <a:buFont typeface="Arial"/>
                  <a:buChar char="•"/>
                  <a:defRPr sz="1600" u="sng"/>
                </a:pPr>
                <a:r>
                  <a:t>Link public health and law enforcement and multisectoral rapid response</a:t>
                </a:r>
                <a:endParaRPr sz="2100"/>
              </a:p>
              <a:p>
                <a:pPr marL="171450" lvl="1" indent="-171450" defTabSz="711200">
                  <a:lnSpc>
                    <a:spcPct val="90000"/>
                  </a:lnSpc>
                  <a:spcBef>
                    <a:spcPts val="200"/>
                  </a:spcBef>
                  <a:buClr>
                    <a:srgbClr val="65A000"/>
                  </a:buClr>
                  <a:buSzPct val="100000"/>
                  <a:buFont typeface="Arial"/>
                  <a:buChar char="•"/>
                  <a:defRPr sz="1600"/>
                </a:pPr>
                <a:r>
                  <a:t>Establish national framework for </a:t>
                </a:r>
                <a:r>
                  <a:rPr u="sng"/>
                  <a:t>medical countermeasures and personnel deployment</a:t>
                </a:r>
              </a:p>
            </p:txBody>
          </p:sp>
        </p:grpSp>
      </p:grpSp>
      <p:sp>
        <p:nvSpPr>
          <p:cNvPr id="426" name="TextBox 2"/>
          <p:cNvSpPr txBox="1"/>
          <p:nvPr/>
        </p:nvSpPr>
        <p:spPr>
          <a:xfrm>
            <a:off x="6215613" y="5674330"/>
            <a:ext cx="4271061"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400">
                <a:latin typeface="+mn-lt"/>
                <a:ea typeface="+mn-ea"/>
                <a:cs typeface="+mn-cs"/>
                <a:sym typeface="Source Sans Pro Regular"/>
              </a:defRPr>
            </a:pPr>
            <a:r>
              <a:t>OIE: World Organization for Animal Health </a:t>
            </a:r>
          </a:p>
          <a:p>
            <a:pPr>
              <a:defRPr sz="1400">
                <a:latin typeface="+mn-lt"/>
                <a:ea typeface="+mn-ea"/>
                <a:cs typeface="+mn-cs"/>
                <a:sym typeface="Source Sans Pro Regular"/>
              </a:defRPr>
            </a:pPr>
            <a:r>
              <a:t>PVS: Performance of Veterinary Services </a:t>
            </a:r>
          </a:p>
        </p:txBody>
      </p:sp>
      <p:sp>
        <p:nvSpPr>
          <p:cNvPr id="427" name="Title 1"/>
          <p:cNvSpPr txBox="1">
            <a:spLocks noGrp="1"/>
          </p:cNvSpPr>
          <p:nvPr>
            <p:ph type="title" idx="4294967295"/>
          </p:nvPr>
        </p:nvSpPr>
        <p:spPr>
          <a:xfrm>
            <a:off x="212018" y="-75949"/>
            <a:ext cx="6924734" cy="107875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Implementing IHR through Global Health Security Agenda</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1" name="Picture 3" descr="Picture 3"/>
          <p:cNvPicPr>
            <a:picLocks noChangeAspect="1"/>
          </p:cNvPicPr>
          <p:nvPr/>
        </p:nvPicPr>
        <p:blipFill>
          <a:blip r:embed="rId2"/>
          <a:stretch>
            <a:fillRect/>
          </a:stretch>
        </p:blipFill>
        <p:spPr>
          <a:xfrm>
            <a:off x="6716008" y="1092116"/>
            <a:ext cx="3632201" cy="5257801"/>
          </a:xfrm>
          <a:prstGeom prst="rect">
            <a:avLst/>
          </a:prstGeom>
          <a:ln w="12700">
            <a:miter lim="400000"/>
          </a:ln>
          <a:effectLst>
            <a:outerShdw dist="107762" dir="2700000" rotWithShape="0">
              <a:srgbClr val="A2010B">
                <a:alpha val="50000"/>
              </a:srgbClr>
            </a:outerShdw>
          </a:effectLst>
        </p:spPr>
      </p:pic>
      <p:grpSp>
        <p:nvGrpSpPr>
          <p:cNvPr id="434" name="Group 4"/>
          <p:cNvGrpSpPr/>
          <p:nvPr/>
        </p:nvGrpSpPr>
        <p:grpSpPr>
          <a:xfrm>
            <a:off x="1843789" y="1129056"/>
            <a:ext cx="5400677" cy="1169990"/>
            <a:chOff x="0" y="0"/>
            <a:chExt cx="5400675" cy="1169988"/>
          </a:xfrm>
        </p:grpSpPr>
        <p:sp>
          <p:nvSpPr>
            <p:cNvPr id="432" name="Text Box 5"/>
            <p:cNvSpPr txBox="1"/>
            <p:nvPr/>
          </p:nvSpPr>
          <p:spPr>
            <a:xfrm>
              <a:off x="0" y="0"/>
              <a:ext cx="4752975" cy="936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92075"/>
              <a:r>
                <a:rPr dirty="0"/>
                <a:t>4 diseases that always have to be notified: polio (wild type virus), smallpox, human influenza caused by a new virus, SARS. </a:t>
              </a:r>
            </a:p>
          </p:txBody>
        </p:sp>
        <p:sp>
          <p:nvSpPr>
            <p:cNvPr id="433" name="Line 6"/>
            <p:cNvSpPr/>
            <p:nvPr/>
          </p:nvSpPr>
          <p:spPr>
            <a:xfrm>
              <a:off x="4752974" y="592137"/>
              <a:ext cx="647701" cy="57785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437" name="Group 7"/>
          <p:cNvGrpSpPr/>
          <p:nvPr/>
        </p:nvGrpSpPr>
        <p:grpSpPr>
          <a:xfrm>
            <a:off x="1843789" y="2192774"/>
            <a:ext cx="7415213" cy="1213290"/>
            <a:chOff x="0" y="0"/>
            <a:chExt cx="7415212" cy="1213289"/>
          </a:xfrm>
        </p:grpSpPr>
        <p:sp>
          <p:nvSpPr>
            <p:cNvPr id="435" name="Text Box 8"/>
            <p:cNvSpPr txBox="1"/>
            <p:nvPr/>
          </p:nvSpPr>
          <p:spPr>
            <a:xfrm>
              <a:off x="0" y="0"/>
              <a:ext cx="4751958" cy="1213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92075"/>
              <a:r>
                <a:rPr dirty="0"/>
                <a:t>Diseases that always lead to the use of the algorithm: cholera, pneumonic plague, yellow fever, Viral </a:t>
              </a:r>
              <a:r>
                <a:rPr dirty="0" err="1"/>
                <a:t>Haemorrhagic</a:t>
              </a:r>
              <a:r>
                <a:rPr dirty="0"/>
                <a:t> Fever (Ebola, Lassa, Marburg), West Nile fever, meningitis, others</a:t>
              </a:r>
            </a:p>
          </p:txBody>
        </p:sp>
        <p:sp>
          <p:nvSpPr>
            <p:cNvPr id="436" name="Line 9"/>
            <p:cNvSpPr/>
            <p:nvPr/>
          </p:nvSpPr>
          <p:spPr>
            <a:xfrm flipV="1">
              <a:off x="4751957" y="376237"/>
              <a:ext cx="2663255" cy="21590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443" name="Group 10"/>
          <p:cNvGrpSpPr/>
          <p:nvPr/>
        </p:nvGrpSpPr>
        <p:grpSpPr>
          <a:xfrm>
            <a:off x="1843789" y="3345299"/>
            <a:ext cx="6553202" cy="2026637"/>
            <a:chOff x="0" y="-1"/>
            <a:chExt cx="6553201" cy="2026636"/>
          </a:xfrm>
        </p:grpSpPr>
        <p:sp>
          <p:nvSpPr>
            <p:cNvPr id="438" name="Text Box 11"/>
            <p:cNvSpPr txBox="1"/>
            <p:nvPr/>
          </p:nvSpPr>
          <p:spPr>
            <a:xfrm>
              <a:off x="0" y="428625"/>
              <a:ext cx="4752975" cy="159801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p>
              <a:pPr marL="92075" defTabSz="1042987">
                <a:spcBef>
                  <a:spcPts val="1000"/>
                </a:spcBef>
                <a:defRPr>
                  <a:latin typeface="+mn-lt"/>
                  <a:ea typeface="+mn-ea"/>
                  <a:cs typeface="+mn-cs"/>
                  <a:sym typeface="Source Sans Pro Regular"/>
                </a:defRPr>
              </a:pPr>
              <a:r>
                <a:rPr dirty="0"/>
                <a:t>*Q1: serious repercussions for public  health?</a:t>
              </a:r>
              <a:endParaRPr sz="3200" dirty="0">
                <a:latin typeface="Arial"/>
                <a:ea typeface="Arial"/>
                <a:cs typeface="Arial"/>
                <a:sym typeface="Arial"/>
              </a:endParaRPr>
            </a:p>
            <a:p>
              <a:pPr marL="92075" defTabSz="1042987">
                <a:spcBef>
                  <a:spcPts val="1000"/>
                </a:spcBef>
                <a:defRPr>
                  <a:latin typeface="+mn-lt"/>
                  <a:ea typeface="+mn-ea"/>
                  <a:cs typeface="+mn-cs"/>
                  <a:sym typeface="Source Sans Pro Regular"/>
                </a:defRPr>
              </a:pPr>
              <a:r>
                <a:rPr lang="hu-HU" dirty="0"/>
                <a:t>  </a:t>
              </a:r>
              <a:r>
                <a:rPr dirty="0"/>
                <a:t>Q2: unusual or unexpected?</a:t>
              </a:r>
              <a:endParaRPr sz="3200" dirty="0">
                <a:latin typeface="Arial"/>
                <a:ea typeface="Arial"/>
                <a:cs typeface="Arial"/>
                <a:sym typeface="Arial"/>
              </a:endParaRPr>
            </a:p>
            <a:p>
              <a:pPr marL="92075" defTabSz="1042987">
                <a:spcBef>
                  <a:spcPts val="1000"/>
                </a:spcBef>
                <a:defRPr>
                  <a:latin typeface="+mn-lt"/>
                  <a:ea typeface="+mn-ea"/>
                  <a:cs typeface="+mn-cs"/>
                  <a:sym typeface="Source Sans Pro Regular"/>
                </a:defRPr>
              </a:pPr>
              <a:r>
                <a:rPr lang="hu-HU" dirty="0"/>
                <a:t>  </a:t>
              </a:r>
              <a:r>
                <a:rPr dirty="0"/>
                <a:t>Q3: risk of international spread?</a:t>
              </a:r>
              <a:endParaRPr sz="3200" dirty="0">
                <a:latin typeface="Arial"/>
                <a:ea typeface="Arial"/>
                <a:cs typeface="Arial"/>
                <a:sym typeface="Arial"/>
              </a:endParaRPr>
            </a:p>
            <a:p>
              <a:pPr marL="92075" defTabSz="1042987">
                <a:spcBef>
                  <a:spcPts val="1000"/>
                </a:spcBef>
                <a:defRPr>
                  <a:latin typeface="+mn-lt"/>
                  <a:ea typeface="+mn-ea"/>
                  <a:cs typeface="+mn-cs"/>
                  <a:sym typeface="Source Sans Pro Regular"/>
                </a:defRPr>
              </a:pPr>
              <a:r>
                <a:rPr lang="hu-HU" dirty="0"/>
                <a:t>  </a:t>
              </a:r>
              <a:r>
                <a:rPr dirty="0"/>
                <a:t>Q4: risk of travel or traffic restrictions?</a:t>
              </a:r>
            </a:p>
          </p:txBody>
        </p:sp>
        <p:sp>
          <p:nvSpPr>
            <p:cNvPr id="439" name="Line 12"/>
            <p:cNvSpPr/>
            <p:nvPr/>
          </p:nvSpPr>
          <p:spPr>
            <a:xfrm flipV="1">
              <a:off x="4752974" y="-1"/>
              <a:ext cx="1655764" cy="43180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440" name="Line 13"/>
            <p:cNvSpPr/>
            <p:nvPr/>
          </p:nvSpPr>
          <p:spPr>
            <a:xfrm flipV="1">
              <a:off x="4752974" y="574675"/>
              <a:ext cx="935038" cy="217488"/>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441" name="Line 14"/>
            <p:cNvSpPr/>
            <p:nvPr/>
          </p:nvSpPr>
          <p:spPr>
            <a:xfrm flipV="1">
              <a:off x="4752974" y="1150937"/>
              <a:ext cx="1366838"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442" name="Line 15"/>
            <p:cNvSpPr/>
            <p:nvPr/>
          </p:nvSpPr>
          <p:spPr>
            <a:xfrm>
              <a:off x="4752974" y="1727200"/>
              <a:ext cx="1800227"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446" name="Group 16"/>
          <p:cNvGrpSpPr/>
          <p:nvPr/>
        </p:nvGrpSpPr>
        <p:grpSpPr>
          <a:xfrm>
            <a:off x="1843789" y="5351897"/>
            <a:ext cx="7581901" cy="861880"/>
            <a:chOff x="0" y="-1"/>
            <a:chExt cx="7581900" cy="861879"/>
          </a:xfrm>
        </p:grpSpPr>
        <p:sp>
          <p:nvSpPr>
            <p:cNvPr id="444" name="Text Box 17"/>
            <p:cNvSpPr txBox="1"/>
            <p:nvPr/>
          </p:nvSpPr>
          <p:spPr>
            <a:xfrm>
              <a:off x="0" y="479585"/>
              <a:ext cx="4765949" cy="38229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92075"/>
              <a:r>
                <a:rPr dirty="0"/>
                <a:t>Insufficient information: re-evaluate</a:t>
              </a:r>
            </a:p>
          </p:txBody>
        </p:sp>
        <p:sp>
          <p:nvSpPr>
            <p:cNvPr id="445" name="Line 18"/>
            <p:cNvSpPr/>
            <p:nvPr/>
          </p:nvSpPr>
          <p:spPr>
            <a:xfrm flipV="1">
              <a:off x="4765947" y="-1"/>
              <a:ext cx="2815953" cy="71224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sp>
        <p:nvSpPr>
          <p:cNvPr id="447" name="TextBox 4"/>
          <p:cNvSpPr txBox="1"/>
          <p:nvPr/>
        </p:nvSpPr>
        <p:spPr>
          <a:xfrm>
            <a:off x="180396" y="-18593"/>
            <a:ext cx="6553201"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Decision Instrument for the Assessment of Public Health Events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434"/>
                                        </p:tgtEl>
                                        <p:attrNameLst>
                                          <p:attrName>style.visibility</p:attrName>
                                        </p:attrNameLst>
                                      </p:cBhvr>
                                      <p:to>
                                        <p:strVal val="visible"/>
                                      </p:to>
                                    </p:set>
                                    <p:animEffect transition="in" filter="wipe(left)">
                                      <p:cBhvr>
                                        <p:cTn id="7" dur="500"/>
                                        <p:tgtEl>
                                          <p:spTgt spid="4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437"/>
                                        </p:tgtEl>
                                        <p:attrNameLst>
                                          <p:attrName>style.visibility</p:attrName>
                                        </p:attrNameLst>
                                      </p:cBhvr>
                                      <p:to>
                                        <p:strVal val="visible"/>
                                      </p:to>
                                    </p:set>
                                    <p:animEffect transition="in" filter="wipe(left)">
                                      <p:cBhvr>
                                        <p:cTn id="12" dur="500"/>
                                        <p:tgtEl>
                                          <p:spTgt spid="43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443"/>
                                        </p:tgtEl>
                                        <p:attrNameLst>
                                          <p:attrName>style.visibility</p:attrName>
                                        </p:attrNameLst>
                                      </p:cBhvr>
                                      <p:to>
                                        <p:strVal val="visible"/>
                                      </p:to>
                                    </p:set>
                                    <p:animEffect transition="in" filter="wipe(left)">
                                      <p:cBhvr>
                                        <p:cTn id="17" dur="500"/>
                                        <p:tgtEl>
                                          <p:spTgt spid="44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4" nodeType="clickEffect">
                                  <p:stCondLst>
                                    <p:cond delay="0"/>
                                  </p:stCondLst>
                                  <p:iterate>
                                    <p:tmAbs val="0"/>
                                  </p:iterate>
                                  <p:childTnLst>
                                    <p:set>
                                      <p:cBhvr>
                                        <p:cTn id="21" fill="hold"/>
                                        <p:tgtEl>
                                          <p:spTgt spid="446"/>
                                        </p:tgtEl>
                                        <p:attrNameLst>
                                          <p:attrName>style.visibility</p:attrName>
                                        </p:attrNameLst>
                                      </p:cBhvr>
                                      <p:to>
                                        <p:strVal val="visible"/>
                                      </p:to>
                                    </p:set>
                                    <p:animEffect transition="in" filter="wipe(left)">
                                      <p:cBhvr>
                                        <p:cTn id="22" dur="500"/>
                                        <p:tgtEl>
                                          <p:spTgt spid="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 grpId="1" animBg="1" advAuto="0"/>
      <p:bldP spid="437" grpId="2" animBg="1" advAuto="0"/>
      <p:bldP spid="443" grpId="3" animBg="1" advAuto="0"/>
      <p:bldP spid="446" grpId="4"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273551" y="842962"/>
            <a:ext cx="7424079" cy="5546726"/>
          </a:xfrm>
          <a:prstGeom prst="rect">
            <a:avLst/>
          </a:prstGeom>
        </p:spPr>
        <p:txBody>
          <a:bodyPr lIns="0" tIns="0" rIns="0" bIns="0" anchor="ctr"/>
          <a:lstStyle/>
          <a:p>
            <a:pPr marL="0" indent="0" algn="just">
              <a:buSzTx/>
              <a:buNone/>
              <a:defRPr>
                <a:solidFill>
                  <a:srgbClr val="FF0000"/>
                </a:solidFill>
              </a:defRPr>
            </a:pPr>
            <a:r>
              <a:rPr dirty="0">
                <a:solidFill>
                  <a:srgbClr val="C00000"/>
                </a:solidFill>
              </a:rPr>
              <a:t>Make sure you review the content of the presentation and decide whether you need to use the entire content of this presentation or not, based on your context, your target learning needs in this specific content area, and the time available for this presentation. </a:t>
            </a:r>
          </a:p>
          <a:p>
            <a:pPr marL="0" indent="0" algn="just">
              <a:buSzTx/>
              <a:buNone/>
              <a:defRPr>
                <a:solidFill>
                  <a:srgbClr val="FF0000"/>
                </a:solidFill>
              </a:defRPr>
            </a:pPr>
            <a:endParaRPr dirty="0">
              <a:solidFill>
                <a:srgbClr val="C00000"/>
              </a:solidFill>
            </a:endParaRPr>
          </a:p>
          <a:p>
            <a:pPr marL="0" indent="0" algn="just">
              <a:buSzTx/>
              <a:buNone/>
              <a:defRPr>
                <a:solidFill>
                  <a:srgbClr val="FF0000"/>
                </a:solidFill>
              </a:defRPr>
            </a:pPr>
            <a:r>
              <a:rPr dirty="0">
                <a:solidFill>
                  <a:srgbClr val="C00000"/>
                </a:solidFill>
              </a:rPr>
              <a:t>Within this presentation you may find additional slides with “Notes to facilitators”: these will prompt you to complete and/or customize the content using your country-tailored information.</a:t>
            </a:r>
          </a:p>
        </p:txBody>
      </p:sp>
      <p:sp>
        <p:nvSpPr>
          <p:cNvPr id="313" name="TextBox 4"/>
          <p:cNvSpPr txBox="1"/>
          <p:nvPr/>
        </p:nvSpPr>
        <p:spPr>
          <a:xfrm>
            <a:off x="350433" y="732559"/>
            <a:ext cx="3031162"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to facilitators:</a:t>
            </a:r>
          </a:p>
        </p:txBody>
      </p:sp>
      <p:sp>
        <p:nvSpPr>
          <p:cNvPr id="314" name="Rounded Rectangle 6"/>
          <p:cNvSpPr/>
          <p:nvPr/>
        </p:nvSpPr>
        <p:spPr>
          <a:xfrm flipV="1">
            <a:off x="389002" y="1809777"/>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ontent Placeholder 2"/>
          <p:cNvSpPr txBox="1">
            <a:spLocks noGrp="1"/>
          </p:cNvSpPr>
          <p:nvPr>
            <p:ph type="body" idx="1"/>
          </p:nvPr>
        </p:nvSpPr>
        <p:spPr>
          <a:xfrm>
            <a:off x="4273551" y="842963"/>
            <a:ext cx="7283039" cy="4788677"/>
          </a:xfrm>
          <a:prstGeom prst="rect">
            <a:avLst/>
          </a:prstGeom>
        </p:spPr>
        <p:txBody>
          <a:bodyPr anchor="ctr"/>
          <a:lstStyle/>
          <a:p>
            <a:pPr marL="0" indent="0" algn="just">
              <a:buSzTx/>
              <a:buNone/>
              <a:defRPr i="1">
                <a:solidFill>
                  <a:srgbClr val="FF0000"/>
                </a:solidFill>
              </a:defRPr>
            </a:pPr>
            <a:endParaRPr dirty="0"/>
          </a:p>
          <a:p>
            <a:pPr marL="0" indent="0" algn="just">
              <a:buSzTx/>
              <a:buNone/>
            </a:pPr>
            <a:r>
              <a:rPr dirty="0"/>
              <a:t>The International Health Regulations (IHR) define a National IHR Focal Point as "the national</a:t>
            </a:r>
            <a:r>
              <a:rPr lang="hu-HU" dirty="0"/>
              <a:t> centre</a:t>
            </a:r>
            <a:r>
              <a:rPr dirty="0"/>
              <a:t>, designated by each State Party which shall be accessible at all times for communications with WHO IHR Contact Points under these Regulations" ( Article 4).</a:t>
            </a:r>
          </a:p>
        </p:txBody>
      </p:sp>
      <p:sp>
        <p:nvSpPr>
          <p:cNvPr id="4" name="Title 1">
            <a:extLst>
              <a:ext uri="{FF2B5EF4-FFF2-40B4-BE49-F238E27FC236}">
                <a16:creationId xmlns:a16="http://schemas.microsoft.com/office/drawing/2014/main" id="{45D325C0-A91D-09BE-484D-1F8A62967954}"/>
              </a:ext>
            </a:extLst>
          </p:cNvPr>
          <p:cNvSpPr txBox="1">
            <a:spLocks noGrp="1"/>
          </p:cNvSpPr>
          <p:nvPr>
            <p:ph type="title"/>
          </p:nvPr>
        </p:nvSpPr>
        <p:spPr>
          <a:xfrm>
            <a:off x="256219" y="219121"/>
            <a:ext cx="3264195" cy="1932378"/>
          </a:xfrm>
          <a:prstGeom prst="rect">
            <a:avLst/>
          </a:prstGeom>
        </p:spPr>
        <p:txBody>
          <a:bodyPr/>
          <a:lstStyle/>
          <a:p>
            <a:r>
              <a:rPr b="1" dirty="0"/>
              <a:t>National IHR Focal Point</a:t>
            </a:r>
          </a:p>
        </p:txBody>
      </p:sp>
      <p:sp>
        <p:nvSpPr>
          <p:cNvPr id="5" name="Rounded Rectangle 5">
            <a:extLst>
              <a:ext uri="{FF2B5EF4-FFF2-40B4-BE49-F238E27FC236}">
                <a16:creationId xmlns:a16="http://schemas.microsoft.com/office/drawing/2014/main" id="{C5E5E3D6-0E2B-EE8A-6C87-FC2CF5B9B39E}"/>
              </a:ext>
            </a:extLst>
          </p:cNvPr>
          <p:cNvSpPr/>
          <p:nvPr/>
        </p:nvSpPr>
        <p:spPr>
          <a:xfrm flipV="1">
            <a:off x="319552" y="1684215"/>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Content Placeholder 2"/>
          <p:cNvSpPr txBox="1">
            <a:spLocks noGrp="1"/>
          </p:cNvSpPr>
          <p:nvPr>
            <p:ph type="body" sz="half" idx="1"/>
          </p:nvPr>
        </p:nvSpPr>
        <p:spPr>
          <a:xfrm>
            <a:off x="4273551" y="1996068"/>
            <a:ext cx="7529515" cy="4393621"/>
          </a:xfrm>
          <a:prstGeom prst="rect">
            <a:avLst/>
          </a:prstGeom>
        </p:spPr>
        <p:txBody>
          <a:bodyPr lIns="45719" tIns="45720" rIns="45719" bIns="45720" anchor="t">
            <a:normAutofit/>
          </a:bodyPr>
          <a:lstStyle/>
          <a:p>
            <a:pPr marL="0" indent="0">
              <a:buSzTx/>
              <a:buNone/>
              <a:defRPr>
                <a:solidFill>
                  <a:srgbClr val="FF0000"/>
                </a:solidFill>
              </a:defRPr>
            </a:pPr>
            <a:r>
              <a:rPr b="1" dirty="0">
                <a:solidFill>
                  <a:srgbClr val="C00000"/>
                </a:solidFill>
              </a:rPr>
              <a:t>Note to facilitator:</a:t>
            </a:r>
          </a:p>
          <a:p>
            <a:pPr marL="0" indent="0">
              <a:buSzTx/>
              <a:buNone/>
              <a:defRPr>
                <a:solidFill>
                  <a:srgbClr val="FF0000"/>
                </a:solidFill>
              </a:defRPr>
            </a:pPr>
            <a:endParaRPr dirty="0">
              <a:solidFill>
                <a:srgbClr val="C00000"/>
              </a:solidFill>
            </a:endParaRPr>
          </a:p>
          <a:p>
            <a:pPr marL="0" indent="0">
              <a:buSzTx/>
              <a:buNone/>
              <a:defRPr>
                <a:solidFill>
                  <a:srgbClr val="FF0000"/>
                </a:solidFill>
              </a:defRPr>
            </a:pPr>
            <a:r>
              <a:rPr dirty="0">
                <a:solidFill>
                  <a:srgbClr val="C00000"/>
                </a:solidFill>
              </a:rPr>
              <a:t>Insert here the description of the NFP structure in the country and example of previous assessed/notified events if any</a:t>
            </a:r>
            <a:r>
              <a:rPr lang="en-US" dirty="0">
                <a:solidFill>
                  <a:srgbClr val="C00000"/>
                </a:solidFill>
              </a:rPr>
              <a:t>.</a:t>
            </a:r>
            <a:r>
              <a:rPr dirty="0">
                <a:solidFill>
                  <a:srgbClr val="C00000"/>
                </a:solidFill>
              </a:rPr>
              <a:t> </a:t>
            </a:r>
          </a:p>
        </p:txBody>
      </p:sp>
      <p:sp>
        <p:nvSpPr>
          <p:cNvPr id="4" name="Title 1">
            <a:extLst>
              <a:ext uri="{FF2B5EF4-FFF2-40B4-BE49-F238E27FC236}">
                <a16:creationId xmlns:a16="http://schemas.microsoft.com/office/drawing/2014/main" id="{42F25F76-A82F-8D19-0A9B-6E3C5B9B67AC}"/>
              </a:ext>
            </a:extLst>
          </p:cNvPr>
          <p:cNvSpPr txBox="1">
            <a:spLocks noGrp="1"/>
          </p:cNvSpPr>
          <p:nvPr>
            <p:ph type="title"/>
          </p:nvPr>
        </p:nvSpPr>
        <p:spPr>
          <a:xfrm>
            <a:off x="256219" y="219121"/>
            <a:ext cx="3264195" cy="1932378"/>
          </a:xfrm>
          <a:prstGeom prst="rect">
            <a:avLst/>
          </a:prstGeom>
        </p:spPr>
        <p:txBody>
          <a:bodyPr/>
          <a:lstStyle/>
          <a:p>
            <a:r>
              <a:rPr b="1" dirty="0"/>
              <a:t>National IHR Focal Point</a:t>
            </a:r>
          </a:p>
        </p:txBody>
      </p:sp>
      <p:sp>
        <p:nvSpPr>
          <p:cNvPr id="5" name="Rounded Rectangle 5">
            <a:extLst>
              <a:ext uri="{FF2B5EF4-FFF2-40B4-BE49-F238E27FC236}">
                <a16:creationId xmlns:a16="http://schemas.microsoft.com/office/drawing/2014/main" id="{D0AC0C62-A4D7-EB03-BF7D-554A3D67BEBC}"/>
              </a:ext>
            </a:extLst>
          </p:cNvPr>
          <p:cNvSpPr/>
          <p:nvPr/>
        </p:nvSpPr>
        <p:spPr>
          <a:xfrm flipV="1">
            <a:off x="319552" y="1684215"/>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9" name="Picture 1" descr="Picture 1"/>
          <p:cNvPicPr>
            <a:picLocks noChangeAspect="1"/>
          </p:cNvPicPr>
          <p:nvPr/>
        </p:nvPicPr>
        <p:blipFill>
          <a:blip r:embed="rId2"/>
          <a:srcRect l="4622" t="41435"/>
          <a:stretch>
            <a:fillRect/>
          </a:stretch>
        </p:blipFill>
        <p:spPr>
          <a:xfrm>
            <a:off x="1311779" y="954660"/>
            <a:ext cx="9292834" cy="4100962"/>
          </a:xfrm>
          <a:prstGeom prst="rect">
            <a:avLst/>
          </a:prstGeom>
          <a:ln w="12700">
            <a:miter lim="400000"/>
          </a:ln>
        </p:spPr>
      </p:pic>
      <p:sp>
        <p:nvSpPr>
          <p:cNvPr id="460" name="Title 3"/>
          <p:cNvSpPr txBox="1"/>
          <p:nvPr/>
        </p:nvSpPr>
        <p:spPr>
          <a:xfrm>
            <a:off x="1896171" y="5140250"/>
            <a:ext cx="8595360" cy="878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2400">
                <a:latin typeface="+mn-lt"/>
                <a:ea typeface="+mn-ea"/>
                <a:cs typeface="+mn-cs"/>
                <a:sym typeface="Source Sans Pro Regular"/>
              </a:defRPr>
            </a:lvl1pPr>
          </a:lstStyle>
          <a:p>
            <a:r>
              <a:rPr dirty="0"/>
              <a:t>In the WHO African Region, implementation of IHR  takes place within the context of IDSR </a:t>
            </a:r>
          </a:p>
        </p:txBody>
      </p:sp>
      <p:sp>
        <p:nvSpPr>
          <p:cNvPr id="461" name="Title 3"/>
          <p:cNvSpPr txBox="1">
            <a:spLocks noGrp="1"/>
          </p:cNvSpPr>
          <p:nvPr>
            <p:ph type="title" idx="4294967295"/>
          </p:nvPr>
        </p:nvSpPr>
        <p:spPr>
          <a:xfrm>
            <a:off x="247776" y="23792"/>
            <a:ext cx="8435617"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Implementing IHR through IDSR</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Google Shape;300;p7"/>
          <p:cNvSpPr txBox="1">
            <a:spLocks noGrp="1"/>
          </p:cNvSpPr>
          <p:nvPr>
            <p:ph type="body" sz="quarter" idx="1"/>
          </p:nvPr>
        </p:nvSpPr>
        <p:spPr>
          <a:xfrm>
            <a:off x="3039247" y="1737922"/>
            <a:ext cx="6113506" cy="1870076"/>
          </a:xfrm>
          <a:prstGeom prst="rect">
            <a:avLst/>
          </a:prstGeom>
        </p:spPr>
        <p:txBody>
          <a:bodyPr lIns="134999" tIns="134999" rIns="134999" bIns="134999" anchor="ctr">
            <a:normAutofit/>
          </a:bodyPr>
          <a:lstStyle>
            <a:lvl1pPr>
              <a:defRPr sz="3000"/>
            </a:lvl1pPr>
          </a:lstStyle>
          <a:p>
            <a:r>
              <a:rPr sz="3200" b="1" dirty="0"/>
              <a:t>4. Regional Surveillance and Response Strategy - IDSR</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Content Placeholder 5"/>
          <p:cNvSpPr txBox="1">
            <a:spLocks noGrp="1"/>
          </p:cNvSpPr>
          <p:nvPr>
            <p:ph type="body" idx="1"/>
          </p:nvPr>
        </p:nvSpPr>
        <p:spPr>
          <a:xfrm>
            <a:off x="1813929" y="1277184"/>
            <a:ext cx="8918926" cy="4654071"/>
          </a:xfrm>
          <a:prstGeom prst="rect">
            <a:avLst/>
          </a:prstGeom>
        </p:spPr>
        <p:txBody>
          <a:bodyPr lIns="45719" tIns="45720" rIns="45719" bIns="45720" anchor="t">
            <a:normAutofit/>
          </a:bodyPr>
          <a:lstStyle/>
          <a:p>
            <a:pPr marL="254000" indent="-254000">
              <a:buSzPts val="2600"/>
              <a:defRPr sz="2600"/>
            </a:pPr>
            <a:r>
              <a:rPr dirty="0"/>
              <a:t>Integrate vertical disease surveillance systems for </a:t>
            </a:r>
            <a:r>
              <a:rPr dirty="0">
                <a:solidFill>
                  <a:srgbClr val="65A000"/>
                </a:solidFill>
              </a:rPr>
              <a:t>effective and efficient </a:t>
            </a:r>
            <a:r>
              <a:rPr dirty="0"/>
              <a:t>use of resources </a:t>
            </a:r>
          </a:p>
          <a:p>
            <a:pPr marL="254000" indent="-254000">
              <a:buSzPts val="2600"/>
              <a:defRPr sz="2600"/>
            </a:pPr>
            <a:endParaRPr dirty="0"/>
          </a:p>
          <a:p>
            <a:pPr marL="254000" indent="-254000">
              <a:buSzPts val="2600"/>
              <a:defRPr sz="2600"/>
            </a:pPr>
            <a:r>
              <a:rPr dirty="0"/>
              <a:t>Improve the flow and use of information for detecting and </a:t>
            </a:r>
            <a:r>
              <a:rPr dirty="0">
                <a:solidFill>
                  <a:srgbClr val="65A000"/>
                </a:solidFill>
              </a:rPr>
              <a:t>responding</a:t>
            </a:r>
            <a:r>
              <a:rPr dirty="0"/>
              <a:t> to public health threats </a:t>
            </a:r>
          </a:p>
          <a:p>
            <a:pPr marL="254000" indent="-254000">
              <a:buSzPts val="2600"/>
              <a:defRPr sz="2600"/>
            </a:pPr>
            <a:endParaRPr dirty="0"/>
          </a:p>
          <a:p>
            <a:pPr marL="254000" indent="-254000">
              <a:buSzPts val="2600"/>
              <a:defRPr sz="2600"/>
            </a:pPr>
            <a:r>
              <a:rPr dirty="0"/>
              <a:t>Improve country capacity to </a:t>
            </a:r>
            <a:r>
              <a:rPr dirty="0">
                <a:solidFill>
                  <a:srgbClr val="65A000"/>
                </a:solidFill>
              </a:rPr>
              <a:t>detect early and quickly respond </a:t>
            </a:r>
            <a:r>
              <a:rPr dirty="0"/>
              <a:t>to priority public health events</a:t>
            </a:r>
            <a:r>
              <a:rPr lang="en-US" dirty="0"/>
              <a:t>.</a:t>
            </a:r>
            <a:endParaRPr dirty="0"/>
          </a:p>
        </p:txBody>
      </p:sp>
      <p:sp>
        <p:nvSpPr>
          <p:cNvPr id="466" name="Rectangle 2"/>
          <p:cNvSpPr txBox="1">
            <a:spLocks noGrp="1"/>
          </p:cNvSpPr>
          <p:nvPr>
            <p:ph type="title"/>
          </p:nvPr>
        </p:nvSpPr>
        <p:spPr>
          <a:xfrm>
            <a:off x="236311" y="54892"/>
            <a:ext cx="5352317" cy="646114"/>
          </a:xfrm>
          <a:prstGeom prst="rect">
            <a:avLst/>
          </a:prstGeom>
        </p:spPr>
        <p:txBody>
          <a:bodyPr anchor="t"/>
          <a:lstStyle>
            <a:lvl1pPr>
              <a:defRPr sz="3200"/>
            </a:lvl1pPr>
          </a:lstStyle>
          <a:p>
            <a:r>
              <a:rPr b="1" dirty="0"/>
              <a:t>Objectives of IDSR Strategy</a:t>
            </a:r>
          </a:p>
        </p:txBody>
      </p:sp>
      <p:sp>
        <p:nvSpPr>
          <p:cNvPr id="467" name="Text Box 4"/>
          <p:cNvSpPr txBox="1"/>
          <p:nvPr/>
        </p:nvSpPr>
        <p:spPr>
          <a:xfrm>
            <a:off x="8516620" y="5456485"/>
            <a:ext cx="1276986"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800"/>
              </a:spcBef>
              <a:defRPr sz="1400">
                <a:solidFill>
                  <a:srgbClr val="FFFFFF"/>
                </a:solidFill>
                <a:latin typeface="+mn-lt"/>
                <a:ea typeface="+mn-ea"/>
                <a:cs typeface="+mn-cs"/>
                <a:sym typeface="Source Sans Pro Regular"/>
              </a:defRPr>
            </a:lvl1pPr>
          </a:lstStyle>
          <a:p>
            <a:r>
              <a:t>SRAS, 2003</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0" name="Diagram 1"/>
          <p:cNvGrpSpPr/>
          <p:nvPr/>
        </p:nvGrpSpPr>
        <p:grpSpPr>
          <a:xfrm>
            <a:off x="2416482" y="811773"/>
            <a:ext cx="7528154" cy="5208822"/>
            <a:chOff x="-1" y="-25635"/>
            <a:chExt cx="7528152" cy="5208820"/>
          </a:xfrm>
        </p:grpSpPr>
        <p:grpSp>
          <p:nvGrpSpPr>
            <p:cNvPr id="471" name="Group"/>
            <p:cNvGrpSpPr/>
            <p:nvPr/>
          </p:nvGrpSpPr>
          <p:grpSpPr>
            <a:xfrm>
              <a:off x="-1" y="4616001"/>
              <a:ext cx="2039386" cy="567184"/>
              <a:chOff x="-1" y="0"/>
              <a:chExt cx="2039385" cy="567182"/>
            </a:xfrm>
          </p:grpSpPr>
          <p:sp>
            <p:nvSpPr>
              <p:cNvPr id="469" name="Rectangle"/>
              <p:cNvSpPr/>
              <p:nvPr/>
            </p:nvSpPr>
            <p:spPr>
              <a:xfrm>
                <a:off x="-1" y="0"/>
                <a:ext cx="2039385" cy="567182"/>
              </a:xfrm>
              <a:prstGeom prst="rect">
                <a:avLst/>
              </a:prstGeom>
              <a:solidFill>
                <a:srgbClr val="70AD47"/>
              </a:solidFill>
              <a:ln w="19050" cap="flat">
                <a:solidFill>
                  <a:srgbClr val="FFFFFF"/>
                </a:solidFill>
                <a:prstDash val="solid"/>
                <a:miter lim="800000"/>
              </a:ln>
              <a:effectLst/>
            </p:spPr>
            <p:txBody>
              <a:bodyPr wrap="square" lIns="45719" tIns="45719" rIns="45719" bIns="45719" numCol="1" anchor="ctr">
                <a:noAutofit/>
              </a:bodyPr>
              <a:lstStyle/>
              <a:p>
                <a:pPr algn="ctr" defTabSz="622300">
                  <a:lnSpc>
                    <a:spcPct val="90000"/>
                  </a:lnSpc>
                  <a:spcBef>
                    <a:spcPts val="700"/>
                  </a:spcBef>
                  <a:defRPr>
                    <a:solidFill>
                      <a:srgbClr val="FFFFFF"/>
                    </a:solidFill>
                  </a:defRPr>
                </a:pPr>
                <a:endParaRPr/>
              </a:p>
            </p:txBody>
          </p:sp>
          <p:sp>
            <p:nvSpPr>
              <p:cNvPr id="470" name="IDSR priority diseases, conditions or events"/>
              <p:cNvSpPr txBox="1"/>
              <p:nvPr/>
            </p:nvSpPr>
            <p:spPr>
              <a:xfrm>
                <a:off x="39328" y="89693"/>
                <a:ext cx="1860547" cy="3877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algn="ctr" defTabSz="622300">
                  <a:lnSpc>
                    <a:spcPct val="90000"/>
                  </a:lnSpc>
                  <a:spcBef>
                    <a:spcPts val="500"/>
                  </a:spcBef>
                  <a:defRPr sz="1400">
                    <a:solidFill>
                      <a:srgbClr val="FFFFFF"/>
                    </a:solidFill>
                  </a:defRPr>
                </a:lvl1pPr>
              </a:lstStyle>
              <a:p>
                <a:r>
                  <a:rPr>
                    <a:latin typeface="+mn-lt"/>
                  </a:rPr>
                  <a:t>  IDSR priority diseases, conditions or events</a:t>
                </a:r>
              </a:p>
            </p:txBody>
          </p:sp>
        </p:grpSp>
        <p:grpSp>
          <p:nvGrpSpPr>
            <p:cNvPr id="474" name="Group"/>
            <p:cNvGrpSpPr/>
            <p:nvPr/>
          </p:nvGrpSpPr>
          <p:grpSpPr>
            <a:xfrm>
              <a:off x="5323" y="-25635"/>
              <a:ext cx="2030974" cy="4387626"/>
              <a:chOff x="0" y="-43210"/>
              <a:chExt cx="2030972" cy="4387625"/>
            </a:xfrm>
          </p:grpSpPr>
          <p:sp>
            <p:nvSpPr>
              <p:cNvPr id="472" name="Rectangle"/>
              <p:cNvSpPr/>
              <p:nvPr/>
            </p:nvSpPr>
            <p:spPr>
              <a:xfrm>
                <a:off x="0" y="-43210"/>
                <a:ext cx="2030972" cy="4387625"/>
              </a:xfrm>
              <a:prstGeom prst="rect">
                <a:avLst/>
              </a:prstGeom>
              <a:solidFill>
                <a:srgbClr val="00A0DF"/>
              </a:solidFill>
              <a:ln w="19050" cap="flat">
                <a:solidFill>
                  <a:srgbClr val="FFFFFF"/>
                </a:solidFill>
                <a:prstDash val="solid"/>
                <a:miter lim="800000"/>
              </a:ln>
              <a:effectLst/>
            </p:spPr>
            <p:txBody>
              <a:bodyPr wrap="square" lIns="45719" tIns="45719" rIns="45719" bIns="45719" numCol="1" anchor="t">
                <a:noAutofit/>
              </a:bodyPr>
              <a:lstStyle/>
              <a:p>
                <a:pPr defTabSz="711200">
                  <a:lnSpc>
                    <a:spcPct val="90000"/>
                  </a:lnSpc>
                  <a:spcBef>
                    <a:spcPts val="300"/>
                  </a:spcBef>
                  <a:defRPr>
                    <a:solidFill>
                      <a:srgbClr val="FFFFFF"/>
                    </a:solidFill>
                  </a:defRPr>
                </a:pPr>
                <a:endParaRPr/>
              </a:p>
            </p:txBody>
          </p:sp>
          <p:sp>
            <p:nvSpPr>
              <p:cNvPr id="473" name="Epidemic-prone diseases…"/>
              <p:cNvSpPr txBox="1"/>
              <p:nvPr/>
            </p:nvSpPr>
            <p:spPr>
              <a:xfrm>
                <a:off x="0" y="-22353"/>
                <a:ext cx="2030972" cy="396775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3792" tIns="113792" rIns="113792" bIns="113792" numCol="1" anchor="t">
                <a:spAutoFit/>
              </a:bodyPr>
              <a:lstStyle/>
              <a:p>
                <a:pPr marL="171450" lvl="1" indent="-171450" defTabSz="711200">
                  <a:lnSpc>
                    <a:spcPct val="90000"/>
                  </a:lnSpc>
                  <a:spcBef>
                    <a:spcPts val="200"/>
                  </a:spcBef>
                  <a:buSzPct val="100000"/>
                  <a:buChar char="•"/>
                  <a:defRPr sz="1600">
                    <a:solidFill>
                      <a:srgbClr val="FFFFFF"/>
                    </a:solidFill>
                  </a:defRPr>
                </a:pPr>
                <a:r>
                  <a:rPr dirty="0">
                    <a:latin typeface="+mn-lt"/>
                  </a:rPr>
                  <a:t>Epidemic-prone diseases</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Diseases targeted for eradication or elimination</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Other major diseases, conditions or events of public health importance</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Diseases or events of international concern</a:t>
                </a:r>
              </a:p>
            </p:txBody>
          </p:sp>
        </p:grpSp>
        <p:grpSp>
          <p:nvGrpSpPr>
            <p:cNvPr id="478" name="Group"/>
            <p:cNvGrpSpPr/>
            <p:nvPr/>
          </p:nvGrpSpPr>
          <p:grpSpPr>
            <a:xfrm>
              <a:off x="2769978" y="4670628"/>
              <a:ext cx="2094936" cy="425513"/>
              <a:chOff x="0" y="0"/>
              <a:chExt cx="2094934" cy="425511"/>
            </a:xfrm>
          </p:grpSpPr>
          <p:sp>
            <p:nvSpPr>
              <p:cNvPr id="476" name="Rectangle"/>
              <p:cNvSpPr/>
              <p:nvPr/>
            </p:nvSpPr>
            <p:spPr>
              <a:xfrm>
                <a:off x="0" y="0"/>
                <a:ext cx="2094934" cy="425511"/>
              </a:xfrm>
              <a:prstGeom prst="rect">
                <a:avLst/>
              </a:prstGeom>
              <a:solidFill>
                <a:srgbClr val="70AD47"/>
              </a:solidFill>
              <a:ln w="19050" cap="flat">
                <a:solidFill>
                  <a:srgbClr val="FFFFFF"/>
                </a:solidFill>
                <a:prstDash val="solid"/>
                <a:miter lim="800000"/>
              </a:ln>
              <a:effectLst/>
            </p:spPr>
            <p:txBody>
              <a:bodyPr wrap="square" lIns="45719" tIns="45719" rIns="45719" bIns="45719" numCol="1" anchor="ctr">
                <a:noAutofit/>
              </a:bodyPr>
              <a:lstStyle/>
              <a:p>
                <a:pPr defTabSz="622300">
                  <a:lnSpc>
                    <a:spcPct val="90000"/>
                  </a:lnSpc>
                  <a:spcBef>
                    <a:spcPts val="700"/>
                  </a:spcBef>
                  <a:defRPr>
                    <a:solidFill>
                      <a:srgbClr val="FFFFFF"/>
                    </a:solidFill>
                  </a:defRPr>
                </a:pPr>
                <a:endParaRPr/>
              </a:p>
            </p:txBody>
          </p:sp>
          <p:sp>
            <p:nvSpPr>
              <p:cNvPr id="477" name="Health system level"/>
              <p:cNvSpPr txBox="1"/>
              <p:nvPr/>
            </p:nvSpPr>
            <p:spPr>
              <a:xfrm>
                <a:off x="39328" y="115807"/>
                <a:ext cx="1920525" cy="19389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defTabSz="622300">
                  <a:lnSpc>
                    <a:spcPct val="90000"/>
                  </a:lnSpc>
                  <a:spcBef>
                    <a:spcPts val="500"/>
                  </a:spcBef>
                  <a:defRPr sz="1400">
                    <a:solidFill>
                      <a:srgbClr val="FFFFFF"/>
                    </a:solidFill>
                  </a:defRPr>
                </a:lvl1pPr>
              </a:lstStyle>
              <a:p>
                <a:pPr algn="ctr"/>
                <a:r>
                  <a:rPr>
                    <a:latin typeface="+mn-lt"/>
                  </a:rPr>
                  <a:t>       Health system level</a:t>
                </a:r>
              </a:p>
            </p:txBody>
          </p:sp>
        </p:grpSp>
        <p:grpSp>
          <p:nvGrpSpPr>
            <p:cNvPr id="481" name="Group"/>
            <p:cNvGrpSpPr/>
            <p:nvPr/>
          </p:nvGrpSpPr>
          <p:grpSpPr>
            <a:xfrm>
              <a:off x="2767471" y="-25635"/>
              <a:ext cx="2008056" cy="4380967"/>
              <a:chOff x="-10925" y="-86233"/>
              <a:chExt cx="2008055" cy="4380966"/>
            </a:xfrm>
          </p:grpSpPr>
          <p:sp>
            <p:nvSpPr>
              <p:cNvPr id="479" name="Rectangle"/>
              <p:cNvSpPr/>
              <p:nvPr/>
            </p:nvSpPr>
            <p:spPr>
              <a:xfrm>
                <a:off x="-10925" y="-86233"/>
                <a:ext cx="1997131" cy="4380966"/>
              </a:xfrm>
              <a:prstGeom prst="rect">
                <a:avLst/>
              </a:prstGeom>
              <a:gradFill flip="none" rotWithShape="1">
                <a:gsLst>
                  <a:gs pos="0">
                    <a:srgbClr val="474C78"/>
                  </a:gs>
                  <a:gs pos="50000">
                    <a:srgbClr val="001E66"/>
                  </a:gs>
                  <a:gs pos="100000">
                    <a:srgbClr val="001B5A"/>
                  </a:gs>
                </a:gsLst>
                <a:lin ang="5400000" scaled="0"/>
              </a:gradFill>
              <a:ln w="6350" cap="flat">
                <a:solidFill>
                  <a:srgbClr val="021F64"/>
                </a:solidFill>
                <a:prstDash val="solid"/>
                <a:miter lim="800000"/>
              </a:ln>
              <a:effectLst/>
            </p:spPr>
            <p:txBody>
              <a:bodyPr wrap="square" lIns="45719" tIns="45719" rIns="45719" bIns="45719" numCol="1" anchor="t">
                <a:noAutofit/>
              </a:bodyPr>
              <a:lstStyle/>
              <a:p>
                <a:pPr defTabSz="711200">
                  <a:lnSpc>
                    <a:spcPct val="90000"/>
                  </a:lnSpc>
                  <a:spcBef>
                    <a:spcPts val="300"/>
                  </a:spcBef>
                  <a:defRPr sz="1600">
                    <a:solidFill>
                      <a:srgbClr val="FFFFFF"/>
                    </a:solidFill>
                  </a:defRPr>
                </a:pPr>
                <a:endParaRPr/>
              </a:p>
            </p:txBody>
          </p:sp>
          <p:sp>
            <p:nvSpPr>
              <p:cNvPr id="480" name="Community…"/>
              <p:cNvSpPr txBox="1"/>
              <p:nvPr/>
            </p:nvSpPr>
            <p:spPr>
              <a:xfrm>
                <a:off x="0" y="-65376"/>
                <a:ext cx="1997130" cy="219495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3792" tIns="113792" rIns="113792" bIns="113792" numCol="1" anchor="t">
                <a:spAutoFit/>
              </a:bodyPr>
              <a:lstStyle/>
              <a:p>
                <a:pPr marL="171450" lvl="1" indent="-171450" defTabSz="711200">
                  <a:lnSpc>
                    <a:spcPct val="90000"/>
                  </a:lnSpc>
                  <a:spcBef>
                    <a:spcPts val="200"/>
                  </a:spcBef>
                  <a:buSzPct val="100000"/>
                  <a:buChar char="•"/>
                  <a:defRPr sz="1600">
                    <a:solidFill>
                      <a:srgbClr val="FFFFFF"/>
                    </a:solidFill>
                  </a:defRPr>
                </a:pPr>
                <a:r>
                  <a:rPr dirty="0">
                    <a:latin typeface="+mn-lt"/>
                  </a:rPr>
                  <a:t>Community</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Health facility</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District, State, Province</a:t>
                </a:r>
              </a:p>
              <a:p>
                <a:pPr marL="171450" lvl="1" indent="-171450" defTabSz="711200">
                  <a:lnSpc>
                    <a:spcPct val="90000"/>
                  </a:lnSpc>
                  <a:spcBef>
                    <a:spcPts val="300"/>
                  </a:spcBef>
                  <a:buSzPct val="100000"/>
                  <a:buChar char="•"/>
                  <a:defRPr sz="1600">
                    <a:solidFill>
                      <a:srgbClr val="FFFFFF"/>
                    </a:solidFill>
                  </a:defRPr>
                </a:pPr>
                <a:endParaRPr dirty="0">
                  <a:latin typeface="+mn-lt"/>
                </a:endParaRPr>
              </a:p>
              <a:p>
                <a:pPr marL="171450" lvl="1" indent="-171450" defTabSz="711200">
                  <a:lnSpc>
                    <a:spcPct val="90000"/>
                  </a:lnSpc>
                  <a:spcBef>
                    <a:spcPts val="200"/>
                  </a:spcBef>
                  <a:buSzPct val="100000"/>
                  <a:buChar char="•"/>
                  <a:defRPr sz="1600">
                    <a:solidFill>
                      <a:srgbClr val="FFFFFF"/>
                    </a:solidFill>
                  </a:defRPr>
                </a:pPr>
                <a:r>
                  <a:rPr dirty="0">
                    <a:latin typeface="+mn-lt"/>
                  </a:rPr>
                  <a:t>National</a:t>
                </a:r>
              </a:p>
            </p:txBody>
          </p:sp>
        </p:grpSp>
        <p:grpSp>
          <p:nvGrpSpPr>
            <p:cNvPr id="485" name="Group"/>
            <p:cNvGrpSpPr/>
            <p:nvPr/>
          </p:nvGrpSpPr>
          <p:grpSpPr>
            <a:xfrm>
              <a:off x="5451780" y="4656752"/>
              <a:ext cx="2076141" cy="427682"/>
              <a:chOff x="0" y="0"/>
              <a:chExt cx="2076140" cy="427680"/>
            </a:xfrm>
          </p:grpSpPr>
          <p:sp>
            <p:nvSpPr>
              <p:cNvPr id="483" name="Rectangle"/>
              <p:cNvSpPr/>
              <p:nvPr/>
            </p:nvSpPr>
            <p:spPr>
              <a:xfrm>
                <a:off x="0" y="0"/>
                <a:ext cx="2076140" cy="427680"/>
              </a:xfrm>
              <a:prstGeom prst="rect">
                <a:avLst/>
              </a:prstGeom>
              <a:solidFill>
                <a:srgbClr val="70AD47"/>
              </a:solidFill>
              <a:ln w="19050" cap="flat">
                <a:solidFill>
                  <a:srgbClr val="FFFFFF"/>
                </a:solidFill>
                <a:prstDash val="solid"/>
                <a:miter lim="800000"/>
              </a:ln>
              <a:effectLst/>
            </p:spPr>
            <p:txBody>
              <a:bodyPr wrap="square" lIns="45719" tIns="45719" rIns="45719" bIns="45719" numCol="1" anchor="ctr">
                <a:noAutofit/>
              </a:bodyPr>
              <a:lstStyle/>
              <a:p>
                <a:pPr algn="just" defTabSz="622300">
                  <a:lnSpc>
                    <a:spcPct val="90000"/>
                  </a:lnSpc>
                  <a:spcBef>
                    <a:spcPts val="700"/>
                  </a:spcBef>
                  <a:defRPr>
                    <a:solidFill>
                      <a:srgbClr val="FFFFFF"/>
                    </a:solidFill>
                  </a:defRPr>
                </a:pPr>
                <a:endParaRPr/>
              </a:p>
            </p:txBody>
          </p:sp>
          <p:sp>
            <p:nvSpPr>
              <p:cNvPr id="484" name="IDSR core functions"/>
              <p:cNvSpPr txBox="1"/>
              <p:nvPr/>
            </p:nvSpPr>
            <p:spPr>
              <a:xfrm>
                <a:off x="39328" y="116891"/>
                <a:ext cx="1900233" cy="19389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algn="just" defTabSz="622300">
                  <a:lnSpc>
                    <a:spcPct val="90000"/>
                  </a:lnSpc>
                  <a:spcBef>
                    <a:spcPts val="500"/>
                  </a:spcBef>
                  <a:defRPr sz="1400">
                    <a:solidFill>
                      <a:srgbClr val="FFFFFF"/>
                    </a:solidFill>
                  </a:defRPr>
                </a:lvl1pPr>
              </a:lstStyle>
              <a:p>
                <a:pPr algn="ctr"/>
                <a:r>
                  <a:rPr>
                    <a:latin typeface="+mn-lt"/>
                  </a:rPr>
                  <a:t>    IDSR core functions</a:t>
                </a:r>
              </a:p>
            </p:txBody>
          </p:sp>
        </p:grpSp>
        <p:grpSp>
          <p:nvGrpSpPr>
            <p:cNvPr id="488" name="Group"/>
            <p:cNvGrpSpPr/>
            <p:nvPr/>
          </p:nvGrpSpPr>
          <p:grpSpPr>
            <a:xfrm>
              <a:off x="5439220" y="-25635"/>
              <a:ext cx="2088931" cy="4467200"/>
              <a:chOff x="0" y="-25635"/>
              <a:chExt cx="2088930" cy="4467199"/>
            </a:xfrm>
          </p:grpSpPr>
          <p:sp>
            <p:nvSpPr>
              <p:cNvPr id="486" name="Rectangle"/>
              <p:cNvSpPr/>
              <p:nvPr/>
            </p:nvSpPr>
            <p:spPr>
              <a:xfrm>
                <a:off x="0" y="-25635"/>
                <a:ext cx="2010524" cy="4448170"/>
              </a:xfrm>
              <a:prstGeom prst="rect">
                <a:avLst/>
              </a:prstGeom>
              <a:gradFill flip="none" rotWithShape="1">
                <a:gsLst>
                  <a:gs pos="0">
                    <a:srgbClr val="70A6DB"/>
                  </a:gs>
                  <a:gs pos="50000">
                    <a:srgbClr val="559BDB"/>
                  </a:gs>
                  <a:gs pos="100000">
                    <a:srgbClr val="448AC9"/>
                  </a:gs>
                </a:gsLst>
                <a:lin ang="5400000" scaled="0"/>
              </a:gradFill>
              <a:ln w="6350" cap="flat">
                <a:solidFill>
                  <a:srgbClr val="5B9BD5"/>
                </a:solidFill>
                <a:prstDash val="solid"/>
                <a:miter lim="800000"/>
              </a:ln>
              <a:effectLst/>
            </p:spPr>
            <p:txBody>
              <a:bodyPr wrap="square" lIns="45719" tIns="45719" rIns="45719" bIns="45719" numCol="1" anchor="t">
                <a:noAutofit/>
              </a:bodyPr>
              <a:lstStyle/>
              <a:p>
                <a:pPr algn="just" defTabSz="711200">
                  <a:defRPr>
                    <a:solidFill>
                      <a:srgbClr val="FFFFFF"/>
                    </a:solidFill>
                  </a:defRPr>
                </a:pPr>
                <a:endParaRPr/>
              </a:p>
            </p:txBody>
          </p:sp>
          <p:sp>
            <p:nvSpPr>
              <p:cNvPr id="487" name="Identify…"/>
              <p:cNvSpPr txBox="1"/>
              <p:nvPr/>
            </p:nvSpPr>
            <p:spPr>
              <a:xfrm>
                <a:off x="78406" y="-4778"/>
                <a:ext cx="2010524" cy="444634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13792" tIns="113792" rIns="113792" bIns="113792" numCol="1" anchor="t">
                <a:spAutoFit/>
              </a:bodyPr>
              <a:lstStyle/>
              <a:p>
                <a:pPr marL="171450" lvl="1" indent="-171450" algn="just" defTabSz="711200">
                  <a:buSzPct val="100000"/>
                  <a:buChar char="•"/>
                  <a:defRPr sz="1600">
                    <a:solidFill>
                      <a:srgbClr val="FFFFFF"/>
                    </a:solidFill>
                  </a:defRPr>
                </a:pPr>
                <a:r>
                  <a:rPr dirty="0">
                    <a:latin typeface="+mn-lt"/>
                  </a:rPr>
                  <a:t>Identify</a:t>
                </a:r>
              </a:p>
              <a:p>
                <a:pPr marL="114300" lvl="1" indent="-114300" algn="just" defTabSz="622300">
                  <a:buSzPct val="100000"/>
                  <a:buChar char="•"/>
                  <a:defRPr sz="1400">
                    <a:solidFill>
                      <a:srgbClr val="FFFFFF"/>
                    </a:solidFill>
                  </a:defRPr>
                </a:pPr>
                <a:endParaRPr dirty="0">
                  <a:latin typeface="+mn-lt"/>
                </a:endParaRPr>
              </a:p>
              <a:p>
                <a:pPr marL="171450" lvl="1" indent="-171450" algn="just" defTabSz="711200">
                  <a:buSzPct val="100000"/>
                  <a:buChar char="•"/>
                  <a:defRPr sz="1600">
                    <a:solidFill>
                      <a:srgbClr val="FFFFFF"/>
                    </a:solidFill>
                  </a:defRPr>
                </a:pPr>
                <a:r>
                  <a:rPr dirty="0">
                    <a:latin typeface="+mn-lt"/>
                  </a:rPr>
                  <a:t>Report</a:t>
                </a:r>
              </a:p>
              <a:p>
                <a:pPr marL="114300" lvl="1" indent="-114300" algn="just" defTabSz="622300">
                  <a:buSzPct val="100000"/>
                  <a:buChar char="•"/>
                  <a:defRPr sz="1400">
                    <a:solidFill>
                      <a:srgbClr val="FFFFFF"/>
                    </a:solidFill>
                  </a:defRPr>
                </a:pPr>
                <a:endParaRPr dirty="0">
                  <a:latin typeface="+mn-lt"/>
                </a:endParaRPr>
              </a:p>
              <a:p>
                <a:pPr marL="171450" lvl="1" indent="-171450" defTabSz="711200">
                  <a:buSzPct val="100000"/>
                  <a:buChar char="•"/>
                  <a:defRPr sz="1600">
                    <a:solidFill>
                      <a:srgbClr val="FFFFFF"/>
                    </a:solidFill>
                  </a:defRPr>
                </a:pPr>
                <a:r>
                  <a:rPr dirty="0" err="1">
                    <a:latin typeface="+mn-lt"/>
                  </a:rPr>
                  <a:t>Analyse</a:t>
                </a:r>
                <a:r>
                  <a:rPr dirty="0">
                    <a:latin typeface="+mn-lt"/>
                  </a:rPr>
                  <a:t> &amp; interpret</a:t>
                </a:r>
              </a:p>
              <a:p>
                <a:pPr marL="114300" lvl="1" indent="-114300" algn="just" defTabSz="622300">
                  <a:buSzPct val="100000"/>
                  <a:buChar char="•"/>
                  <a:defRPr sz="1400">
                    <a:solidFill>
                      <a:srgbClr val="FFFFFF"/>
                    </a:solidFill>
                  </a:defRPr>
                </a:pPr>
                <a:endParaRPr dirty="0">
                  <a:latin typeface="+mn-lt"/>
                </a:endParaRPr>
              </a:p>
              <a:p>
                <a:pPr marL="171450" lvl="1" indent="-171450" defTabSz="711200">
                  <a:buSzPct val="100000"/>
                  <a:buChar char="•"/>
                  <a:defRPr sz="1600" b="1" u="sng">
                    <a:solidFill>
                      <a:srgbClr val="FFFFFF"/>
                    </a:solidFill>
                  </a:defRPr>
                </a:pPr>
                <a:r>
                  <a:rPr dirty="0">
                    <a:latin typeface="+mn-lt"/>
                  </a:rPr>
                  <a:t>Investigate &amp; confirm</a:t>
                </a:r>
              </a:p>
              <a:p>
                <a:pPr marL="114300" lvl="1" indent="-114300" algn="just" defTabSz="622300">
                  <a:buSzPct val="100000"/>
                  <a:buChar char="•"/>
                  <a:defRPr sz="1400" b="1" u="sng">
                    <a:solidFill>
                      <a:srgbClr val="FFFFFF"/>
                    </a:solidFill>
                  </a:defRPr>
                </a:pPr>
                <a:endParaRPr dirty="0">
                  <a:latin typeface="+mn-lt"/>
                </a:endParaRPr>
              </a:p>
              <a:p>
                <a:pPr marL="171450" lvl="1" indent="-171450" algn="just" defTabSz="711200">
                  <a:buSzPct val="100000"/>
                  <a:buChar char="•"/>
                  <a:defRPr sz="1600" b="1" u="sng">
                    <a:solidFill>
                      <a:srgbClr val="FFFFFF"/>
                    </a:solidFill>
                  </a:defRPr>
                </a:pPr>
                <a:r>
                  <a:rPr dirty="0">
                    <a:latin typeface="+mn-lt"/>
                  </a:rPr>
                  <a:t>Prepare</a:t>
                </a:r>
              </a:p>
              <a:p>
                <a:pPr marL="114300" lvl="1" indent="-114300" algn="just" defTabSz="622300">
                  <a:buSzPct val="100000"/>
                  <a:buChar char="•"/>
                  <a:defRPr sz="1400" b="1" u="sng">
                    <a:solidFill>
                      <a:srgbClr val="FFFFFF"/>
                    </a:solidFill>
                  </a:defRPr>
                </a:pPr>
                <a:endParaRPr dirty="0">
                  <a:latin typeface="+mn-lt"/>
                </a:endParaRPr>
              </a:p>
              <a:p>
                <a:pPr marL="171450" lvl="1" indent="-171450" algn="just" defTabSz="711200">
                  <a:buSzPct val="100000"/>
                  <a:buChar char="•"/>
                  <a:defRPr sz="1600" b="1" u="sng">
                    <a:solidFill>
                      <a:srgbClr val="FFFFFF"/>
                    </a:solidFill>
                  </a:defRPr>
                </a:pPr>
                <a:r>
                  <a:rPr dirty="0">
                    <a:latin typeface="+mn-lt"/>
                  </a:rPr>
                  <a:t>Respond</a:t>
                </a:r>
              </a:p>
              <a:p>
                <a:pPr marL="114300" lvl="1" indent="-114300" algn="just" defTabSz="622300">
                  <a:buSzPct val="100000"/>
                  <a:buChar char="•"/>
                  <a:defRPr sz="1400">
                    <a:solidFill>
                      <a:srgbClr val="FFFFFF"/>
                    </a:solidFill>
                  </a:defRPr>
                </a:pPr>
                <a:endParaRPr dirty="0">
                  <a:latin typeface="+mn-lt"/>
                </a:endParaRPr>
              </a:p>
              <a:p>
                <a:pPr marL="171450" lvl="1" indent="-171450" algn="just" defTabSz="711200">
                  <a:buSzPct val="100000"/>
                  <a:buChar char="•"/>
                  <a:defRPr sz="1600">
                    <a:solidFill>
                      <a:srgbClr val="FFFFFF"/>
                    </a:solidFill>
                  </a:defRPr>
                </a:pPr>
                <a:r>
                  <a:rPr dirty="0">
                    <a:latin typeface="+mn-lt"/>
                  </a:rPr>
                  <a:t>Communicate (feedback)</a:t>
                </a:r>
              </a:p>
              <a:p>
                <a:pPr marL="114300" lvl="1" indent="-114300" algn="just" defTabSz="622300">
                  <a:buSzPct val="100000"/>
                  <a:buChar char="•"/>
                  <a:defRPr sz="1400">
                    <a:solidFill>
                      <a:srgbClr val="FFFFFF"/>
                    </a:solidFill>
                  </a:defRPr>
                </a:pPr>
                <a:endParaRPr dirty="0">
                  <a:latin typeface="+mn-lt"/>
                </a:endParaRPr>
              </a:p>
              <a:p>
                <a:pPr marL="171450" lvl="1" indent="-171450" algn="just" defTabSz="711200">
                  <a:buSzPct val="100000"/>
                  <a:buChar char="•"/>
                  <a:defRPr sz="1600">
                    <a:solidFill>
                      <a:srgbClr val="FFFFFF"/>
                    </a:solidFill>
                  </a:defRPr>
                </a:pPr>
                <a:r>
                  <a:rPr dirty="0">
                    <a:latin typeface="+mn-lt"/>
                  </a:rPr>
                  <a:t>Evaluate</a:t>
                </a:r>
              </a:p>
            </p:txBody>
          </p:sp>
        </p:grpSp>
        <p:sp>
          <p:nvSpPr>
            <p:cNvPr id="489" name="Rectangle"/>
            <p:cNvSpPr/>
            <p:nvPr/>
          </p:nvSpPr>
          <p:spPr>
            <a:xfrm>
              <a:off x="5627970" y="530181"/>
              <a:ext cx="55631" cy="41920"/>
            </a:xfrm>
            <a:prstGeom prst="rect">
              <a:avLst/>
            </a:prstGeom>
            <a:gradFill flip="none" rotWithShape="1">
              <a:gsLst>
                <a:gs pos="0">
                  <a:srgbClr val="70A6DB"/>
                </a:gs>
                <a:gs pos="50000">
                  <a:srgbClr val="559BDB"/>
                </a:gs>
                <a:gs pos="100000">
                  <a:srgbClr val="448AC9"/>
                </a:gs>
              </a:gsLst>
              <a:lin ang="5400000" scaled="0"/>
            </a:gradFill>
            <a:ln w="6350" cap="flat">
              <a:solidFill>
                <a:srgbClr val="5B9BD5"/>
              </a:solidFill>
              <a:prstDash val="solid"/>
              <a:miter lim="800000"/>
            </a:ln>
            <a:effectLst/>
          </p:spPr>
          <p:txBody>
            <a:bodyPr wrap="square" lIns="45719" tIns="45719" rIns="45719" bIns="45719" numCol="1" anchor="t">
              <a:noAutofit/>
            </a:bodyPr>
            <a:lstStyle/>
            <a:p>
              <a:endParaRPr/>
            </a:p>
          </p:txBody>
        </p:sp>
      </p:grpSp>
      <p:sp>
        <p:nvSpPr>
          <p:cNvPr id="491" name="Rectangle 7"/>
          <p:cNvSpPr txBox="1"/>
          <p:nvPr/>
        </p:nvSpPr>
        <p:spPr>
          <a:xfrm>
            <a:off x="326642" y="11574"/>
            <a:ext cx="847788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IDSR strategy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3" name="Content Placeholder 5" descr="Content Placeholder 5"/>
          <p:cNvPicPr>
            <a:picLocks noChangeAspect="1"/>
          </p:cNvPicPr>
          <p:nvPr/>
        </p:nvPicPr>
        <p:blipFill>
          <a:blip r:embed="rId2"/>
          <a:stretch>
            <a:fillRect/>
          </a:stretch>
        </p:blipFill>
        <p:spPr>
          <a:xfrm>
            <a:off x="8718625" y="1528557"/>
            <a:ext cx="1709738" cy="1503363"/>
          </a:xfrm>
          <a:prstGeom prst="rect">
            <a:avLst/>
          </a:prstGeom>
          <a:ln w="12700">
            <a:miter lim="400000"/>
          </a:ln>
        </p:spPr>
      </p:pic>
      <p:sp>
        <p:nvSpPr>
          <p:cNvPr id="494" name="Rectangle 4"/>
          <p:cNvSpPr txBox="1"/>
          <p:nvPr/>
        </p:nvSpPr>
        <p:spPr>
          <a:xfrm>
            <a:off x="8332287" y="3058245"/>
            <a:ext cx="2860889" cy="802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a:defRPr sz="1100">
                <a:solidFill>
                  <a:srgbClr val="222A35"/>
                </a:solidFill>
                <a:latin typeface="+mn-lt"/>
                <a:ea typeface="+mn-ea"/>
                <a:cs typeface="+mn-cs"/>
                <a:sym typeface="Source Sans Pro Regular"/>
              </a:defRPr>
            </a:pPr>
            <a:r>
              <a:t>WHO AFRO 2011</a:t>
            </a:r>
            <a:endParaRPr>
              <a:solidFill>
                <a:srgbClr val="FFFFFF"/>
              </a:solidFill>
            </a:endParaRPr>
          </a:p>
          <a:p>
            <a:pPr>
              <a:defRPr sz="1100">
                <a:solidFill>
                  <a:srgbClr val="222A35"/>
                </a:solidFill>
                <a:latin typeface="+mn-lt"/>
                <a:ea typeface="+mn-ea"/>
                <a:cs typeface="+mn-cs"/>
                <a:sym typeface="Source Sans Pro Regular"/>
              </a:defRPr>
            </a:pPr>
            <a:r>
              <a:t>http://www.afro.who.int/sites/default/files/2017-06/</a:t>
            </a:r>
            <a:r>
              <a:rPr sz="1000"/>
              <a:t>ENG-Participant-Version-IDSR-Training</a:t>
            </a:r>
            <a:r>
              <a:t>_0.pdf</a:t>
            </a:r>
          </a:p>
        </p:txBody>
      </p:sp>
      <p:pic>
        <p:nvPicPr>
          <p:cNvPr id="495" name="Picture 8" descr="Picture 8"/>
          <p:cNvPicPr>
            <a:picLocks noChangeAspect="1"/>
          </p:cNvPicPr>
          <p:nvPr/>
        </p:nvPicPr>
        <p:blipFill>
          <a:blip r:embed="rId3"/>
          <a:srcRect l="24200" t="22562" r="28205" b="20258"/>
          <a:stretch>
            <a:fillRect/>
          </a:stretch>
        </p:blipFill>
        <p:spPr>
          <a:xfrm>
            <a:off x="8664756" y="3927616"/>
            <a:ext cx="1817480" cy="1224137"/>
          </a:xfrm>
          <a:prstGeom prst="rect">
            <a:avLst/>
          </a:prstGeom>
          <a:ln>
            <a:solidFill>
              <a:srgbClr val="000000"/>
            </a:solidFill>
          </a:ln>
        </p:spPr>
      </p:pic>
      <p:sp>
        <p:nvSpPr>
          <p:cNvPr id="496" name="Rectangle 7"/>
          <p:cNvSpPr txBox="1"/>
          <p:nvPr/>
        </p:nvSpPr>
        <p:spPr>
          <a:xfrm>
            <a:off x="8710476" y="5300971"/>
            <a:ext cx="2482702" cy="421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000">
                <a:solidFill>
                  <a:srgbClr val="002060"/>
                </a:solidFill>
                <a:latin typeface="+mn-lt"/>
                <a:ea typeface="+mn-ea"/>
                <a:cs typeface="+mn-cs"/>
                <a:sym typeface="Source Sans Pro Regular"/>
              </a:defRPr>
            </a:lvl1pPr>
          </a:lstStyle>
          <a:p>
            <a:r>
              <a:t>WHO AFRO 2017 https://extranet.who.int/hslp/training/course/view.php?id=120</a:t>
            </a:r>
          </a:p>
        </p:txBody>
      </p:sp>
      <p:sp>
        <p:nvSpPr>
          <p:cNvPr id="497" name="Title 1"/>
          <p:cNvSpPr txBox="1">
            <a:spLocks noGrp="1"/>
          </p:cNvSpPr>
          <p:nvPr>
            <p:ph type="title" idx="4294967295"/>
          </p:nvPr>
        </p:nvSpPr>
        <p:spPr>
          <a:xfrm>
            <a:off x="247776" y="642"/>
            <a:ext cx="9668614"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IDSR implementation strategies</a:t>
            </a:r>
          </a:p>
        </p:txBody>
      </p:sp>
      <p:sp>
        <p:nvSpPr>
          <p:cNvPr id="498" name="Content Placeholder 2"/>
          <p:cNvSpPr txBox="1">
            <a:spLocks noGrp="1"/>
          </p:cNvSpPr>
          <p:nvPr>
            <p:ph type="body" sz="half" idx="4294967295"/>
          </p:nvPr>
        </p:nvSpPr>
        <p:spPr>
          <a:xfrm>
            <a:off x="1685545" y="1462832"/>
            <a:ext cx="6458412" cy="4654071"/>
          </a:xfrm>
          <a:prstGeom prst="rect">
            <a:avLst/>
          </a:prstGeom>
        </p:spPr>
        <p:txBody>
          <a:bodyPr>
            <a:normAutofit/>
          </a:bodyPr>
          <a:lstStyle/>
          <a:p>
            <a:pPr marL="254000" indent="-254000" defTabSz="216992">
              <a:lnSpc>
                <a:spcPct val="90000"/>
              </a:lnSpc>
              <a:spcBef>
                <a:spcPts val="200"/>
              </a:spcBef>
              <a:buClr>
                <a:srgbClr val="65A000"/>
              </a:buClr>
              <a:buSzPts val="2400"/>
              <a:defRPr sz="2400">
                <a:solidFill>
                  <a:srgbClr val="222A35"/>
                </a:solidFill>
              </a:defRPr>
            </a:pPr>
            <a:r>
              <a:t>IDSR Training Modules for  District health teams </a:t>
            </a:r>
          </a:p>
          <a:p>
            <a:pPr marL="254000" indent="-254000" defTabSz="216992">
              <a:lnSpc>
                <a:spcPct val="90000"/>
              </a:lnSpc>
              <a:spcBef>
                <a:spcPts val="200"/>
              </a:spcBef>
              <a:buClr>
                <a:srgbClr val="65A000"/>
              </a:buClr>
              <a:buSzPts val="2400"/>
              <a:defRPr sz="2400">
                <a:solidFill>
                  <a:srgbClr val="222A35"/>
                </a:solidFill>
              </a:defRPr>
            </a:pPr>
            <a:r>
              <a:t>IDSR eLearning course</a:t>
            </a:r>
          </a:p>
          <a:p>
            <a:pPr marL="254000" indent="-254000" defTabSz="216992">
              <a:lnSpc>
                <a:spcPct val="90000"/>
              </a:lnSpc>
              <a:spcBef>
                <a:spcPts val="200"/>
              </a:spcBef>
              <a:buClr>
                <a:srgbClr val="65A000"/>
              </a:buClr>
              <a:buSzPts val="2400"/>
              <a:defRPr sz="2400">
                <a:solidFill>
                  <a:srgbClr val="222A35"/>
                </a:solidFill>
              </a:defRPr>
            </a:pPr>
            <a:r>
              <a:t>IDSR in pre-service training institutions</a:t>
            </a:r>
          </a:p>
          <a:p>
            <a:pPr marL="254000" indent="-254000" defTabSz="216992">
              <a:lnSpc>
                <a:spcPct val="90000"/>
              </a:lnSpc>
              <a:spcBef>
                <a:spcPts val="200"/>
              </a:spcBef>
              <a:buClr>
                <a:srgbClr val="65A000"/>
              </a:buClr>
              <a:buSzPts val="2400"/>
              <a:defRPr sz="2400">
                <a:solidFill>
                  <a:srgbClr val="222A35"/>
                </a:solidFill>
              </a:defRPr>
            </a:pPr>
            <a:r>
              <a:t>Community Based surveillance training</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Google Shape;300;p7"/>
          <p:cNvSpPr txBox="1">
            <a:spLocks noGrp="1"/>
          </p:cNvSpPr>
          <p:nvPr>
            <p:ph type="body" sz="quarter" idx="1"/>
          </p:nvPr>
        </p:nvSpPr>
        <p:spPr>
          <a:xfrm>
            <a:off x="4261522" y="1600170"/>
            <a:ext cx="4034263" cy="1870076"/>
          </a:xfrm>
          <a:prstGeom prst="rect">
            <a:avLst/>
          </a:prstGeom>
        </p:spPr>
        <p:txBody>
          <a:bodyPr lIns="134999" tIns="134999" rIns="134999" bIns="134999" anchor="ctr"/>
          <a:lstStyle>
            <a:lvl1pPr>
              <a:defRPr sz="3200"/>
            </a:lvl1pPr>
          </a:lstStyle>
          <a:p>
            <a:r>
              <a:rPr b="1" dirty="0"/>
              <a:t>5. Key Investigation and Reporting Tools </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2" name="Table 4"/>
          <p:cNvGraphicFramePr/>
          <p:nvPr/>
        </p:nvGraphicFramePr>
        <p:xfrm>
          <a:off x="2265172" y="25421"/>
          <a:ext cx="7128791" cy="6622818"/>
        </p:xfrm>
        <a:graphic>
          <a:graphicData uri="http://schemas.openxmlformats.org/drawingml/2006/table">
            <a:tbl>
              <a:tblPr firstRow="1" bandRow="1">
                <a:tableStyleId>{4C3C2611-4C71-4FC5-86AE-919BDF0F9419}</a:tableStyleId>
              </a:tblPr>
              <a:tblGrid>
                <a:gridCol w="629780">
                  <a:extLst>
                    <a:ext uri="{9D8B030D-6E8A-4147-A177-3AD203B41FA5}">
                      <a16:colId xmlns:a16="http://schemas.microsoft.com/office/drawing/2014/main" val="20000"/>
                    </a:ext>
                  </a:extLst>
                </a:gridCol>
                <a:gridCol w="4639894">
                  <a:extLst>
                    <a:ext uri="{9D8B030D-6E8A-4147-A177-3AD203B41FA5}">
                      <a16:colId xmlns:a16="http://schemas.microsoft.com/office/drawing/2014/main" val="20001"/>
                    </a:ext>
                  </a:extLst>
                </a:gridCol>
                <a:gridCol w="1859117">
                  <a:extLst>
                    <a:ext uri="{9D8B030D-6E8A-4147-A177-3AD203B41FA5}">
                      <a16:colId xmlns:a16="http://schemas.microsoft.com/office/drawing/2014/main" val="20002"/>
                    </a:ext>
                  </a:extLst>
                </a:gridCol>
              </a:tblGrid>
              <a:tr h="326789">
                <a:tc gridSpan="3">
                  <a:txBody>
                    <a:bodyPr/>
                    <a:lstStyle/>
                    <a:p>
                      <a:pPr algn="ctr" defTabSz="216992">
                        <a:lnSpc>
                          <a:spcPct val="120000"/>
                        </a:lnSpc>
                        <a:defRPr sz="1800" b="0">
                          <a:solidFill>
                            <a:srgbClr val="000000"/>
                          </a:solidFill>
                        </a:defRPr>
                      </a:pPr>
                      <a:r>
                        <a:rPr sz="1000">
                          <a:solidFill>
                            <a:srgbClr val="FFFFFF"/>
                          </a:solidFill>
                          <a:latin typeface="+mn-lt"/>
                          <a:ea typeface="+mn-ea"/>
                          <a:cs typeface="+mn-cs"/>
                        </a:rPr>
                        <a:t>IDSR Immediate Case-Based  Report Form</a:t>
                      </a:r>
                    </a:p>
                  </a:txBody>
                  <a:tcPr marL="0" marR="0" marT="0" marB="0" anchor="ctr" horzOverflow="overflow">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245225">
                <a:tc gridSpan="2">
                  <a:txBody>
                    <a:bodyPr/>
                    <a:lstStyle/>
                    <a:p>
                      <a:pPr algn="ctr" defTabSz="216992">
                        <a:lnSpc>
                          <a:spcPct val="120000"/>
                        </a:lnSpc>
                        <a:defRPr sz="1800"/>
                      </a:pPr>
                      <a:r>
                        <a:rPr sz="1000">
                          <a:solidFill>
                            <a:srgbClr val="FFFFFF"/>
                          </a:solidFill>
                          <a:latin typeface="+mn-lt"/>
                          <a:ea typeface="+mn-ea"/>
                          <a:cs typeface="+mn-cs"/>
                        </a:rPr>
                        <a:t>Variables / Questions</a:t>
                      </a:r>
                    </a:p>
                  </a:txBody>
                  <a:tcPr marL="0" marR="0" marT="0" marB="0" anchor="ctr" horzOverflow="overflow">
                    <a:solidFill>
                      <a:srgbClr val="021F64"/>
                    </a:solidFill>
                  </a:tcPr>
                </a:tc>
                <a:tc hMerge="1">
                  <a:txBody>
                    <a:bodyPr/>
                    <a:lstStyle/>
                    <a:p>
                      <a:endParaRPr lang="hu-HU"/>
                    </a:p>
                  </a:txBody>
                  <a:tcPr/>
                </a:tc>
                <a:tc>
                  <a:txBody>
                    <a:bodyPr/>
                    <a:lstStyle/>
                    <a:p>
                      <a:pPr algn="ctr" defTabSz="216992">
                        <a:lnSpc>
                          <a:spcPct val="120000"/>
                        </a:lnSpc>
                        <a:defRPr sz="1800"/>
                      </a:pPr>
                      <a:r>
                        <a:rPr sz="1000">
                          <a:latin typeface="+mn-lt"/>
                          <a:ea typeface="+mn-ea"/>
                          <a:cs typeface="+mn-cs"/>
                        </a:rPr>
                        <a:t>Answers - Case n</a:t>
                      </a:r>
                    </a:p>
                  </a:txBody>
                  <a:tcPr marL="0" marR="0" marT="0" marB="0" anchor="ctr" horzOverflow="overflow">
                    <a:solidFill>
                      <a:srgbClr val="CACBD2"/>
                    </a:solidFill>
                  </a:tcPr>
                </a:tc>
                <a:extLst>
                  <a:ext uri="{0D108BD9-81ED-4DB2-BD59-A6C34878D82A}">
                    <a16:rowId xmlns:a16="http://schemas.microsoft.com/office/drawing/2014/main" val="10001"/>
                  </a:ext>
                </a:extLst>
              </a:tr>
              <a:tr h="178988">
                <a:tc>
                  <a:txBody>
                    <a:bodyPr/>
                    <a:lstStyle/>
                    <a:p>
                      <a:pPr algn="ctr" defTabSz="216992">
                        <a:lnSpc>
                          <a:spcPct val="120000"/>
                        </a:lnSpc>
                        <a:defRPr sz="1800"/>
                      </a:pPr>
                      <a:r>
                        <a:rPr sz="1000">
                          <a:solidFill>
                            <a:srgbClr val="FFFFFF"/>
                          </a:solidFill>
                          <a:latin typeface="+mn-lt"/>
                          <a:ea typeface="+mn-ea"/>
                          <a:cs typeface="+mn-cs"/>
                        </a:rPr>
                        <a:t>1</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Reporting Country         </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02"/>
                  </a:ext>
                </a:extLst>
              </a:tr>
              <a:tr h="178988">
                <a:tc>
                  <a:txBody>
                    <a:bodyPr/>
                    <a:lstStyle/>
                    <a:p>
                      <a:pPr algn="ctr" defTabSz="216992">
                        <a:lnSpc>
                          <a:spcPct val="120000"/>
                        </a:lnSpc>
                        <a:defRPr sz="1800"/>
                      </a:pPr>
                      <a:r>
                        <a:rPr sz="1000">
                          <a:solidFill>
                            <a:srgbClr val="FFFFFF"/>
                          </a:solidFill>
                          <a:latin typeface="+mn-lt"/>
                          <a:ea typeface="+mn-ea"/>
                          <a:cs typeface="+mn-cs"/>
                        </a:rPr>
                        <a:t>2</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Reporting Province/Region</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03"/>
                  </a:ext>
                </a:extLst>
              </a:tr>
              <a:tr h="178988">
                <a:tc>
                  <a:txBody>
                    <a:bodyPr/>
                    <a:lstStyle/>
                    <a:p>
                      <a:pPr algn="ctr" defTabSz="216992">
                        <a:lnSpc>
                          <a:spcPct val="120000"/>
                        </a:lnSpc>
                        <a:defRPr sz="1800"/>
                      </a:pPr>
                      <a:r>
                        <a:rPr sz="1000">
                          <a:solidFill>
                            <a:srgbClr val="FFFFFF"/>
                          </a:solidFill>
                          <a:latin typeface="+mn-lt"/>
                          <a:ea typeface="+mn-ea"/>
                          <a:cs typeface="+mn-cs"/>
                        </a:rPr>
                        <a:t>3</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Reporting District</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04"/>
                  </a:ext>
                </a:extLst>
              </a:tr>
              <a:tr h="178988">
                <a:tc>
                  <a:txBody>
                    <a:bodyPr/>
                    <a:lstStyle/>
                    <a:p>
                      <a:pPr algn="ctr" defTabSz="216992">
                        <a:lnSpc>
                          <a:spcPct val="120000"/>
                        </a:lnSpc>
                        <a:defRPr sz="1800"/>
                      </a:pPr>
                      <a:r>
                        <a:rPr sz="1000">
                          <a:solidFill>
                            <a:srgbClr val="FFFFFF"/>
                          </a:solidFill>
                          <a:latin typeface="+mn-lt"/>
                          <a:ea typeface="+mn-ea"/>
                          <a:cs typeface="+mn-cs"/>
                        </a:rPr>
                        <a:t>4</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Reporting Site (Health Facility, Camp, Village…)</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05"/>
                  </a:ext>
                </a:extLst>
              </a:tr>
              <a:tr h="178988">
                <a:tc>
                  <a:txBody>
                    <a:bodyPr/>
                    <a:lstStyle/>
                    <a:p>
                      <a:pPr algn="ctr" defTabSz="216992">
                        <a:lnSpc>
                          <a:spcPct val="120000"/>
                        </a:lnSpc>
                        <a:defRPr sz="1800"/>
                      </a:pPr>
                      <a:r>
                        <a:rPr sz="1000">
                          <a:solidFill>
                            <a:srgbClr val="FFFFFF"/>
                          </a:solidFill>
                          <a:latin typeface="+mn-lt"/>
                          <a:ea typeface="+mn-ea"/>
                          <a:cs typeface="+mn-cs"/>
                        </a:rPr>
                        <a:t>5</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Disease/Event (diagnosis): *</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06"/>
                  </a:ext>
                </a:extLst>
              </a:tr>
              <a:tr h="178988">
                <a:tc>
                  <a:txBody>
                    <a:bodyPr/>
                    <a:lstStyle/>
                    <a:p>
                      <a:pPr algn="ctr" defTabSz="216992">
                        <a:lnSpc>
                          <a:spcPct val="120000"/>
                        </a:lnSpc>
                        <a:defRPr sz="1800"/>
                      </a:pPr>
                      <a:r>
                        <a:rPr sz="1000">
                          <a:solidFill>
                            <a:srgbClr val="FFFFFF"/>
                          </a:solidFill>
                          <a:latin typeface="+mn-lt"/>
                          <a:ea typeface="+mn-ea"/>
                          <a:cs typeface="+mn-cs"/>
                        </a:rPr>
                        <a:t>6</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In-patient or Out-patient?</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07"/>
                  </a:ext>
                </a:extLst>
              </a:tr>
              <a:tr h="178988">
                <a:tc>
                  <a:txBody>
                    <a:bodyPr/>
                    <a:lstStyle/>
                    <a:p>
                      <a:pPr algn="ctr" defTabSz="216992">
                        <a:lnSpc>
                          <a:spcPct val="120000"/>
                        </a:lnSpc>
                        <a:defRPr sz="1800"/>
                      </a:pPr>
                      <a:r>
                        <a:rPr sz="1000">
                          <a:solidFill>
                            <a:srgbClr val="FFFFFF"/>
                          </a:solidFill>
                          <a:latin typeface="+mn-lt"/>
                          <a:ea typeface="+mn-ea"/>
                          <a:cs typeface="+mn-cs"/>
                        </a:rPr>
                        <a:t>7</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seen at health facility (day/month/year)</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E6E7EA"/>
                    </a:solidFill>
                  </a:tcPr>
                </a:tc>
                <a:extLst>
                  <a:ext uri="{0D108BD9-81ED-4DB2-BD59-A6C34878D82A}">
                    <a16:rowId xmlns:a16="http://schemas.microsoft.com/office/drawing/2014/main" val="10008"/>
                  </a:ext>
                </a:extLst>
              </a:tr>
              <a:tr h="178988">
                <a:tc>
                  <a:txBody>
                    <a:bodyPr/>
                    <a:lstStyle/>
                    <a:p>
                      <a:pPr algn="ctr" defTabSz="216992">
                        <a:lnSpc>
                          <a:spcPct val="120000"/>
                        </a:lnSpc>
                        <a:defRPr sz="1800"/>
                      </a:pPr>
                      <a:r>
                        <a:rPr sz="1000">
                          <a:solidFill>
                            <a:srgbClr val="FFFFFF"/>
                          </a:solidFill>
                          <a:latin typeface="+mn-lt"/>
                          <a:ea typeface="+mn-ea"/>
                          <a:cs typeface="+mn-cs"/>
                        </a:rPr>
                        <a:t>8</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Patient Name(s)</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09"/>
                  </a:ext>
                </a:extLst>
              </a:tr>
              <a:tr h="178988">
                <a:tc>
                  <a:txBody>
                    <a:bodyPr/>
                    <a:lstStyle/>
                    <a:p>
                      <a:pPr algn="ctr" defTabSz="216992">
                        <a:lnSpc>
                          <a:spcPct val="120000"/>
                        </a:lnSpc>
                        <a:defRPr sz="1800"/>
                      </a:pPr>
                      <a:r>
                        <a:rPr sz="1000">
                          <a:solidFill>
                            <a:srgbClr val="FFFFFF"/>
                          </a:solidFill>
                          <a:latin typeface="+mn-lt"/>
                          <a:ea typeface="+mn-ea"/>
                          <a:cs typeface="+mn-cs"/>
                        </a:rPr>
                        <a:t>9</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of Birth (day/month/year)</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E6E7EA"/>
                    </a:solidFill>
                  </a:tcPr>
                </a:tc>
                <a:extLst>
                  <a:ext uri="{0D108BD9-81ED-4DB2-BD59-A6C34878D82A}">
                    <a16:rowId xmlns:a16="http://schemas.microsoft.com/office/drawing/2014/main" val="10010"/>
                  </a:ext>
                </a:extLst>
              </a:tr>
              <a:tr h="178988">
                <a:tc>
                  <a:txBody>
                    <a:bodyPr/>
                    <a:lstStyle/>
                    <a:p>
                      <a:pPr algn="ctr" defTabSz="216992">
                        <a:lnSpc>
                          <a:spcPct val="120000"/>
                        </a:lnSpc>
                        <a:defRPr sz="1800"/>
                      </a:pPr>
                      <a:r>
                        <a:rPr sz="1000">
                          <a:solidFill>
                            <a:srgbClr val="FFFFFF"/>
                          </a:solidFill>
                          <a:latin typeface="+mn-lt"/>
                          <a:ea typeface="+mn-ea"/>
                          <a:cs typeface="+mn-cs"/>
                        </a:rPr>
                        <a:t>10</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Age (….. Years/……Months/……Days). </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11"/>
                  </a:ext>
                </a:extLst>
              </a:tr>
              <a:tr h="178988">
                <a:tc>
                  <a:txBody>
                    <a:bodyPr/>
                    <a:lstStyle/>
                    <a:p>
                      <a:pPr algn="ctr" defTabSz="216992">
                        <a:lnSpc>
                          <a:spcPct val="120000"/>
                        </a:lnSpc>
                        <a:defRPr sz="1800"/>
                      </a:pPr>
                      <a:r>
                        <a:rPr sz="1000">
                          <a:solidFill>
                            <a:srgbClr val="FFFFFF"/>
                          </a:solidFill>
                          <a:latin typeface="+mn-lt"/>
                          <a:ea typeface="+mn-ea"/>
                          <a:cs typeface="+mn-cs"/>
                        </a:rPr>
                        <a:t>11</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Sex:   M=Male   F=Female</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12"/>
                  </a:ext>
                </a:extLst>
              </a:tr>
              <a:tr h="178988">
                <a:tc>
                  <a:txBody>
                    <a:bodyPr/>
                    <a:lstStyle/>
                    <a:p>
                      <a:pPr algn="ctr" defTabSz="216992">
                        <a:lnSpc>
                          <a:spcPct val="120000"/>
                        </a:lnSpc>
                        <a:defRPr sz="1800"/>
                      </a:pPr>
                      <a:r>
                        <a:rPr sz="1000">
                          <a:solidFill>
                            <a:srgbClr val="FFFFFF"/>
                          </a:solidFill>
                          <a:latin typeface="+mn-lt"/>
                          <a:ea typeface="+mn-ea"/>
                          <a:cs typeface="+mn-cs"/>
                        </a:rPr>
                        <a:t>12</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Patient’s residence: Town/City /Village</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13"/>
                  </a:ext>
                </a:extLst>
              </a:tr>
              <a:tr h="178988">
                <a:tc>
                  <a:txBody>
                    <a:bodyPr/>
                    <a:lstStyle/>
                    <a:p>
                      <a:pPr algn="ctr" defTabSz="216992">
                        <a:lnSpc>
                          <a:spcPct val="120000"/>
                        </a:lnSpc>
                        <a:defRPr sz="1800"/>
                      </a:pPr>
                      <a:r>
                        <a:rPr sz="1000">
                          <a:solidFill>
                            <a:srgbClr val="FFFFFF"/>
                          </a:solidFill>
                          <a:latin typeface="+mn-lt"/>
                          <a:ea typeface="+mn-ea"/>
                          <a:cs typeface="+mn-cs"/>
                        </a:rPr>
                        <a:t>13</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Neighborhood</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14"/>
                  </a:ext>
                </a:extLst>
              </a:tr>
              <a:tr h="178988">
                <a:tc>
                  <a:txBody>
                    <a:bodyPr/>
                    <a:lstStyle/>
                    <a:p>
                      <a:pPr algn="ctr" defTabSz="216992">
                        <a:lnSpc>
                          <a:spcPct val="120000"/>
                        </a:lnSpc>
                        <a:defRPr sz="1800"/>
                      </a:pPr>
                      <a:r>
                        <a:rPr sz="1000">
                          <a:solidFill>
                            <a:srgbClr val="FFFFFF"/>
                          </a:solidFill>
                          <a:latin typeface="+mn-lt"/>
                          <a:ea typeface="+mn-ea"/>
                          <a:cs typeface="+mn-cs"/>
                        </a:rPr>
                        <a:t>14</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District of residence</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15"/>
                  </a:ext>
                </a:extLst>
              </a:tr>
              <a:tr h="178988">
                <a:tc>
                  <a:txBody>
                    <a:bodyPr/>
                    <a:lstStyle/>
                    <a:p>
                      <a:pPr algn="ctr" defTabSz="216992">
                        <a:lnSpc>
                          <a:spcPct val="120000"/>
                        </a:lnSpc>
                        <a:defRPr sz="1800"/>
                      </a:pPr>
                      <a:r>
                        <a:rPr sz="1000">
                          <a:solidFill>
                            <a:srgbClr val="FFFFFF"/>
                          </a:solidFill>
                          <a:latin typeface="+mn-lt"/>
                          <a:ea typeface="+mn-ea"/>
                          <a:cs typeface="+mn-cs"/>
                        </a:rPr>
                        <a:t>15</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Urban/Rural?  (U=Urban   R=Rural)</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16"/>
                  </a:ext>
                </a:extLst>
              </a:tr>
              <a:tr h="357975">
                <a:tc>
                  <a:txBody>
                    <a:bodyPr/>
                    <a:lstStyle/>
                    <a:p>
                      <a:pPr algn="ctr" defTabSz="216992">
                        <a:lnSpc>
                          <a:spcPct val="120000"/>
                        </a:lnSpc>
                        <a:defRPr sz="1800"/>
                      </a:pPr>
                      <a:r>
                        <a:rPr sz="1000">
                          <a:solidFill>
                            <a:srgbClr val="FFFFFF"/>
                          </a:solidFill>
                          <a:latin typeface="+mn-lt"/>
                          <a:ea typeface="+mn-ea"/>
                          <a:cs typeface="+mn-cs"/>
                        </a:rPr>
                        <a:t>16</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Address, (cell)phone number … If applicable, name of mother and father if neonate or child</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17"/>
                  </a:ext>
                </a:extLst>
              </a:tr>
              <a:tr h="178988">
                <a:tc>
                  <a:txBody>
                    <a:bodyPr/>
                    <a:lstStyle/>
                    <a:p>
                      <a:pPr algn="ctr" defTabSz="216992">
                        <a:lnSpc>
                          <a:spcPct val="120000"/>
                        </a:lnSpc>
                        <a:defRPr sz="1800"/>
                      </a:pPr>
                      <a:r>
                        <a:rPr sz="1000">
                          <a:solidFill>
                            <a:srgbClr val="FFFFFF"/>
                          </a:solidFill>
                          <a:latin typeface="+mn-lt"/>
                          <a:ea typeface="+mn-ea"/>
                          <a:cs typeface="+mn-cs"/>
                        </a:rPr>
                        <a:t>17</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of onset (day/month/year) of first symptoms  </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E6E7EA"/>
                    </a:solidFill>
                  </a:tcPr>
                </a:tc>
                <a:extLst>
                  <a:ext uri="{0D108BD9-81ED-4DB2-BD59-A6C34878D82A}">
                    <a16:rowId xmlns:a16="http://schemas.microsoft.com/office/drawing/2014/main" val="10018"/>
                  </a:ext>
                </a:extLst>
              </a:tr>
              <a:tr h="307064">
                <a:tc>
                  <a:txBody>
                    <a:bodyPr/>
                    <a:lstStyle/>
                    <a:p>
                      <a:pPr algn="ctr" defTabSz="216992">
                        <a:lnSpc>
                          <a:spcPct val="120000"/>
                        </a:lnSpc>
                        <a:defRPr sz="1800"/>
                      </a:pPr>
                      <a:r>
                        <a:rPr sz="1000">
                          <a:solidFill>
                            <a:srgbClr val="FFFFFF"/>
                          </a:solidFill>
                          <a:latin typeface="+mn-lt"/>
                          <a:ea typeface="+mn-ea"/>
                          <a:cs typeface="+mn-cs"/>
                        </a:rPr>
                        <a:t>18</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Number of vaccine doses received in the past against the disease being reported</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19"/>
                  </a:ext>
                </a:extLst>
              </a:tr>
              <a:tr h="178988">
                <a:tc>
                  <a:txBody>
                    <a:bodyPr/>
                    <a:lstStyle/>
                    <a:p>
                      <a:pPr algn="ctr" defTabSz="216992">
                        <a:lnSpc>
                          <a:spcPct val="120000"/>
                        </a:lnSpc>
                        <a:defRPr sz="1800"/>
                      </a:pPr>
                      <a:r>
                        <a:rPr sz="1000">
                          <a:solidFill>
                            <a:srgbClr val="FFFFFF"/>
                          </a:solidFill>
                          <a:latin typeface="+mn-lt"/>
                          <a:ea typeface="+mn-ea"/>
                          <a:cs typeface="+mn-cs"/>
                        </a:rPr>
                        <a:t>19</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of last vaccination</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E6E7EA"/>
                    </a:solidFill>
                  </a:tcPr>
                </a:tc>
                <a:extLst>
                  <a:ext uri="{0D108BD9-81ED-4DB2-BD59-A6C34878D82A}">
                    <a16:rowId xmlns:a16="http://schemas.microsoft.com/office/drawing/2014/main" val="10020"/>
                  </a:ext>
                </a:extLst>
              </a:tr>
              <a:tr h="178988">
                <a:tc>
                  <a:txBody>
                    <a:bodyPr/>
                    <a:lstStyle/>
                    <a:p>
                      <a:pPr algn="ctr" defTabSz="216992">
                        <a:lnSpc>
                          <a:spcPct val="120000"/>
                        </a:lnSpc>
                        <a:defRPr sz="1800"/>
                      </a:pPr>
                      <a:r>
                        <a:rPr sz="1000">
                          <a:solidFill>
                            <a:srgbClr val="FFFFFF"/>
                          </a:solidFill>
                          <a:latin typeface="+mn-lt"/>
                          <a:ea typeface="+mn-ea"/>
                          <a:cs typeface="+mn-cs"/>
                        </a:rPr>
                        <a:t>20</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Laboratory results</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21"/>
                  </a:ext>
                </a:extLst>
              </a:tr>
              <a:tr h="178988">
                <a:tc>
                  <a:txBody>
                    <a:bodyPr/>
                    <a:lstStyle/>
                    <a:p>
                      <a:pPr algn="ctr" defTabSz="216992">
                        <a:lnSpc>
                          <a:spcPct val="120000"/>
                        </a:lnSpc>
                        <a:defRPr sz="1800"/>
                      </a:pPr>
                      <a:r>
                        <a:rPr sz="1000">
                          <a:solidFill>
                            <a:srgbClr val="FFFFFF"/>
                          </a:solidFill>
                          <a:latin typeface="+mn-lt"/>
                          <a:ea typeface="+mn-ea"/>
                          <a:cs typeface="+mn-cs"/>
                        </a:rPr>
                        <a:t>21</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Outcome: (Alive, Dead, Transferred out, Lost to follow-up or unknown)</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22"/>
                  </a:ext>
                </a:extLst>
              </a:tr>
              <a:tr h="178988">
                <a:tc>
                  <a:txBody>
                    <a:bodyPr/>
                    <a:lstStyle/>
                    <a:p>
                      <a:pPr algn="ctr" defTabSz="216992">
                        <a:lnSpc>
                          <a:spcPct val="120000"/>
                        </a:lnSpc>
                        <a:defRPr sz="1800"/>
                      </a:pPr>
                      <a:r>
                        <a:rPr sz="1000">
                          <a:solidFill>
                            <a:srgbClr val="FFFFFF"/>
                          </a:solidFill>
                          <a:latin typeface="+mn-lt"/>
                          <a:ea typeface="+mn-ea"/>
                          <a:cs typeface="+mn-cs"/>
                        </a:rPr>
                        <a:t>22</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Final Classification: Confirmed, Probable, Compatible, Discarded </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23"/>
                  </a:ext>
                </a:extLst>
              </a:tr>
              <a:tr h="178988">
                <a:tc>
                  <a:txBody>
                    <a:bodyPr/>
                    <a:lstStyle/>
                    <a:p>
                      <a:pPr algn="ctr" defTabSz="216992">
                        <a:lnSpc>
                          <a:spcPct val="120000"/>
                        </a:lnSpc>
                        <a:defRPr sz="1800"/>
                      </a:pPr>
                      <a:r>
                        <a:rPr sz="1000">
                          <a:solidFill>
                            <a:srgbClr val="FFFFFF"/>
                          </a:solidFill>
                          <a:latin typeface="+mn-lt"/>
                          <a:ea typeface="+mn-ea"/>
                          <a:cs typeface="+mn-cs"/>
                        </a:rPr>
                        <a:t>23</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health facility notified District (day/month/year)                                                                </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E6E7EA"/>
                    </a:solidFill>
                  </a:tcPr>
                </a:tc>
                <a:extLst>
                  <a:ext uri="{0D108BD9-81ED-4DB2-BD59-A6C34878D82A}">
                    <a16:rowId xmlns:a16="http://schemas.microsoft.com/office/drawing/2014/main" val="10024"/>
                  </a:ext>
                </a:extLst>
              </a:tr>
              <a:tr h="178988">
                <a:tc>
                  <a:txBody>
                    <a:bodyPr/>
                    <a:lstStyle/>
                    <a:p>
                      <a:pPr algn="ctr" defTabSz="216992">
                        <a:lnSpc>
                          <a:spcPct val="120000"/>
                        </a:lnSpc>
                        <a:defRPr sz="1800"/>
                      </a:pPr>
                      <a:r>
                        <a:rPr sz="1000">
                          <a:solidFill>
                            <a:srgbClr val="FFFFFF"/>
                          </a:solidFill>
                          <a:latin typeface="+mn-lt"/>
                          <a:ea typeface="+mn-ea"/>
                          <a:cs typeface="+mn-cs"/>
                        </a:rPr>
                        <a:t>24</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Date form sent to district  (day/month/year)   </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solidFill>
                      <a:srgbClr val="CACBD2"/>
                    </a:solidFill>
                  </a:tcPr>
                </a:tc>
                <a:extLst>
                  <a:ext uri="{0D108BD9-81ED-4DB2-BD59-A6C34878D82A}">
                    <a16:rowId xmlns:a16="http://schemas.microsoft.com/office/drawing/2014/main" val="10025"/>
                  </a:ext>
                </a:extLst>
              </a:tr>
              <a:tr h="178988">
                <a:tc>
                  <a:txBody>
                    <a:bodyPr/>
                    <a:lstStyle/>
                    <a:p>
                      <a:pPr algn="ctr" defTabSz="216992">
                        <a:lnSpc>
                          <a:spcPct val="120000"/>
                        </a:lnSpc>
                        <a:defRPr sz="1800"/>
                      </a:pPr>
                      <a:r>
                        <a:rPr sz="1000">
                          <a:solidFill>
                            <a:srgbClr val="FFFFFF"/>
                          </a:solidFill>
                          <a:latin typeface="+mn-lt"/>
                          <a:ea typeface="+mn-ea"/>
                          <a:cs typeface="+mn-cs"/>
                        </a:rPr>
                        <a:t>25</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Record's unique identifier </a:t>
                      </a:r>
                    </a:p>
                  </a:txBody>
                  <a:tcPr marL="0" marR="0" marT="0" marB="0" anchor="ctr" horzOverflow="overflow">
                    <a:solidFill>
                      <a:srgbClr val="E6E7EA"/>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E6E7EA"/>
                    </a:solidFill>
                  </a:tcPr>
                </a:tc>
                <a:extLst>
                  <a:ext uri="{0D108BD9-81ED-4DB2-BD59-A6C34878D82A}">
                    <a16:rowId xmlns:a16="http://schemas.microsoft.com/office/drawing/2014/main" val="10026"/>
                  </a:ext>
                </a:extLst>
              </a:tr>
              <a:tr h="178988">
                <a:tc>
                  <a:txBody>
                    <a:bodyPr/>
                    <a:lstStyle/>
                    <a:p>
                      <a:pPr algn="ctr" defTabSz="216992">
                        <a:lnSpc>
                          <a:spcPct val="120000"/>
                        </a:lnSpc>
                        <a:defRPr sz="1800"/>
                      </a:pPr>
                      <a:r>
                        <a:rPr sz="1000">
                          <a:solidFill>
                            <a:srgbClr val="FFFFFF"/>
                          </a:solidFill>
                          <a:latin typeface="+mn-lt"/>
                          <a:ea typeface="+mn-ea"/>
                          <a:cs typeface="+mn-cs"/>
                        </a:rPr>
                        <a:t>26</a:t>
                      </a:r>
                    </a:p>
                  </a:txBody>
                  <a:tcPr marL="0" marR="0" marT="0" marB="0" anchor="ctr" horzOverflow="overflow">
                    <a:solidFill>
                      <a:srgbClr val="021F64"/>
                    </a:solidFill>
                  </a:tcPr>
                </a:tc>
                <a:tc>
                  <a:txBody>
                    <a:bodyPr/>
                    <a:lstStyle/>
                    <a:p>
                      <a:pPr defTabSz="216992">
                        <a:lnSpc>
                          <a:spcPct val="120000"/>
                        </a:lnSpc>
                        <a:defRPr sz="1800"/>
                      </a:pPr>
                      <a:r>
                        <a:rPr sz="1000">
                          <a:latin typeface="+mn-lt"/>
                          <a:ea typeface="+mn-ea"/>
                          <a:cs typeface="+mn-cs"/>
                        </a:rPr>
                        <a:t>Person completing form: name, function, signature</a:t>
                      </a:r>
                    </a:p>
                  </a:txBody>
                  <a:tcPr marL="0" marR="0" marT="0" marB="0" anchor="ctr" horzOverflow="overflow">
                    <a:solidFill>
                      <a:srgbClr val="CACBD2"/>
                    </a:solidFill>
                  </a:tcPr>
                </a:tc>
                <a:tc>
                  <a:txBody>
                    <a:bodyPr/>
                    <a:lstStyle/>
                    <a:p>
                      <a:pPr defTabSz="216992">
                        <a:lnSpc>
                          <a:spcPct val="120000"/>
                        </a:lnSpc>
                        <a:defRPr sz="1800"/>
                      </a:pPr>
                      <a:r>
                        <a:rPr sz="1000">
                          <a:latin typeface="+mn-lt"/>
                          <a:ea typeface="+mn-ea"/>
                          <a:cs typeface="+mn-cs"/>
                        </a:rPr>
                        <a:t> </a:t>
                      </a:r>
                    </a:p>
                  </a:txBody>
                  <a:tcPr marL="0" marR="0" marT="0" marB="0" anchor="ctr" horzOverflow="overflow">
                    <a:solidFill>
                      <a:srgbClr val="CACBD2"/>
                    </a:solidFill>
                  </a:tcPr>
                </a:tc>
                <a:extLst>
                  <a:ext uri="{0D108BD9-81ED-4DB2-BD59-A6C34878D82A}">
                    <a16:rowId xmlns:a16="http://schemas.microsoft.com/office/drawing/2014/main" val="10027"/>
                  </a:ext>
                </a:extLst>
              </a:tr>
              <a:tr h="178988">
                <a:tc gridSpan="3">
                  <a:txBody>
                    <a:bodyPr/>
                    <a:lstStyle/>
                    <a:p>
                      <a:pPr defTabSz="216992">
                        <a:lnSpc>
                          <a:spcPct val="120000"/>
                        </a:lnSpc>
                        <a:defRPr sz="1800"/>
                      </a:pPr>
                      <a:r>
                        <a:rPr sz="1000">
                          <a:solidFill>
                            <a:srgbClr val="FFFFFF"/>
                          </a:solidFill>
                          <a:latin typeface="+mn-lt"/>
                          <a:ea typeface="+mn-ea"/>
                          <a:cs typeface="+mn-cs"/>
                        </a:rPr>
                        <a:t> </a:t>
                      </a:r>
                    </a:p>
                  </a:txBody>
                  <a:tcPr marL="0" marR="0" marT="0" marB="0" anchor="b" horzOverflow="overflow">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28"/>
                  </a:ext>
                </a:extLst>
              </a:tr>
              <a:tr h="911065">
                <a:tc gridSpan="3">
                  <a:txBody>
                    <a:bodyPr/>
                    <a:lstStyle/>
                    <a:p>
                      <a:pPr indent="127635" defTabSz="216992">
                        <a:lnSpc>
                          <a:spcPct val="120000"/>
                        </a:lnSpc>
                        <a:defRPr>
                          <a:solidFill>
                            <a:srgbClr val="FFFFFF"/>
                          </a:solidFill>
                          <a:latin typeface="+mn-lt"/>
                          <a:ea typeface="+mn-ea"/>
                          <a:cs typeface="+mn-cs"/>
                        </a:defRPr>
                      </a:pPr>
                      <a:r>
                        <a:t>* </a:t>
                      </a:r>
                      <a:r>
                        <a:rPr b="1" u="sng">
                          <a:latin typeface="Calibri"/>
                          <a:ea typeface="Calibri"/>
                          <a:cs typeface="Calibri"/>
                          <a:sym typeface="Calibri"/>
                        </a:rPr>
                        <a:t>Disease/Event</a:t>
                      </a:r>
                      <a:r>
                        <a:rPr b="1">
                          <a:latin typeface="Calibri"/>
                          <a:ea typeface="Calibri"/>
                          <a:cs typeface="Calibri"/>
                          <a:sym typeface="Calibri"/>
                        </a:rPr>
                        <a:t> (Diagnosis):</a:t>
                      </a:r>
                      <a:br>
                        <a:rPr b="1">
                          <a:latin typeface="Calibri"/>
                          <a:ea typeface="Calibri"/>
                          <a:cs typeface="Calibri"/>
                          <a:sym typeface="Calibri"/>
                        </a:rPr>
                      </a:br>
                      <a:r>
                        <a:rPr b="1">
                          <a:latin typeface="Calibri"/>
                          <a:ea typeface="Calibri"/>
                          <a:cs typeface="Calibri"/>
                          <a:sym typeface="Calibri"/>
                        </a:rPr>
                        <a:t>AFP,  Anthrax, Cholera,  Bloody Diarrhea, Dracunculiasis, Neonatal Tetanus, Measles, Meningitis, Yellow fever, Dengue, Chikungunya, Viral Hemorrhagic Fever, Plague,  Typhoid fever, Rabies, Smallpox, SARS, SARI, Maternal death, Influenza due to new subtypes, Adverse Effects following immunization (AEFI), any other event or disease of public health importance (Specify)</a:t>
                      </a:r>
                    </a:p>
                  </a:txBody>
                  <a:tcPr marL="0" marR="0" marT="0" marB="0" anchor="b" horzOverflow="overflow">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29"/>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4" name="Picture 3" descr="Picture 3"/>
          <p:cNvPicPr>
            <a:picLocks noChangeAspect="1"/>
          </p:cNvPicPr>
          <p:nvPr/>
        </p:nvPicPr>
        <p:blipFill>
          <a:blip r:embed="rId2"/>
          <a:stretch>
            <a:fillRect/>
          </a:stretch>
        </p:blipFill>
        <p:spPr>
          <a:xfrm>
            <a:off x="3968553" y="1157406"/>
            <a:ext cx="3349626" cy="2322515"/>
          </a:xfrm>
          <a:prstGeom prst="rect">
            <a:avLst/>
          </a:prstGeom>
          <a:ln w="12700">
            <a:miter lim="400000"/>
          </a:ln>
        </p:spPr>
      </p:pic>
      <p:grpSp>
        <p:nvGrpSpPr>
          <p:cNvPr id="508" name="Group 1"/>
          <p:cNvGrpSpPr/>
          <p:nvPr/>
        </p:nvGrpSpPr>
        <p:grpSpPr>
          <a:xfrm>
            <a:off x="8007152" y="1284297"/>
            <a:ext cx="2057401" cy="2911585"/>
            <a:chOff x="0" y="0"/>
            <a:chExt cx="2057399" cy="2911584"/>
          </a:xfrm>
        </p:grpSpPr>
        <p:pic>
          <p:nvPicPr>
            <p:cNvPr id="505" name="Picture 2" descr="Picture 2"/>
            <p:cNvPicPr>
              <a:picLocks noChangeAspect="1"/>
            </p:cNvPicPr>
            <p:nvPr/>
          </p:nvPicPr>
          <p:blipFill>
            <a:blip r:embed="rId3"/>
            <a:stretch>
              <a:fillRect/>
            </a:stretch>
          </p:blipFill>
          <p:spPr>
            <a:xfrm rot="528052">
              <a:off x="366712" y="101709"/>
              <a:ext cx="1489076" cy="2073276"/>
            </a:xfrm>
            <a:prstGeom prst="rect">
              <a:avLst/>
            </a:prstGeom>
            <a:ln w="12700" cap="flat">
              <a:noFill/>
              <a:miter lim="400000"/>
            </a:ln>
            <a:effectLst>
              <a:outerShdw blurRad="292100" dist="139700" dir="2700000" rotWithShape="0">
                <a:srgbClr val="333333">
                  <a:alpha val="64999"/>
                </a:srgbClr>
              </a:outerShdw>
            </a:effectLst>
          </p:spPr>
        </p:pic>
        <p:pic>
          <p:nvPicPr>
            <p:cNvPr id="506" name="Picture 4" descr="Picture 4"/>
            <p:cNvPicPr>
              <a:picLocks noChangeAspect="1"/>
            </p:cNvPicPr>
            <p:nvPr/>
          </p:nvPicPr>
          <p:blipFill>
            <a:blip r:embed="rId4"/>
            <a:stretch>
              <a:fillRect/>
            </a:stretch>
          </p:blipFill>
          <p:spPr>
            <a:xfrm>
              <a:off x="0" y="920859"/>
              <a:ext cx="1325563" cy="1692276"/>
            </a:xfrm>
            <a:prstGeom prst="rect">
              <a:avLst/>
            </a:prstGeom>
            <a:ln w="12700" cap="flat">
              <a:noFill/>
              <a:miter lim="400000"/>
            </a:ln>
            <a:effectLst>
              <a:outerShdw blurRad="292100" dist="139700" dir="2700000" rotWithShape="0">
                <a:srgbClr val="333333">
                  <a:alpha val="64999"/>
                </a:srgbClr>
              </a:outerShdw>
            </a:effectLst>
          </p:spPr>
        </p:pic>
        <p:pic>
          <p:nvPicPr>
            <p:cNvPr id="507" name="Picture 5" descr="Picture 5"/>
            <p:cNvPicPr>
              <a:picLocks noChangeAspect="1"/>
            </p:cNvPicPr>
            <p:nvPr/>
          </p:nvPicPr>
          <p:blipFill>
            <a:blip r:embed="rId5"/>
            <a:stretch>
              <a:fillRect/>
            </a:stretch>
          </p:blipFill>
          <p:spPr>
            <a:xfrm>
              <a:off x="812800" y="1189147"/>
              <a:ext cx="1244600" cy="1722438"/>
            </a:xfrm>
            <a:prstGeom prst="rect">
              <a:avLst/>
            </a:prstGeom>
            <a:ln w="12700" cap="flat">
              <a:noFill/>
              <a:miter lim="400000"/>
            </a:ln>
            <a:effectLst>
              <a:outerShdw blurRad="292100" dist="139700" dir="2700000" rotWithShape="0">
                <a:srgbClr val="333333">
                  <a:alpha val="64999"/>
                </a:srgbClr>
              </a:outerShdw>
            </a:effectLst>
          </p:spPr>
        </p:pic>
      </p:grpSp>
      <p:sp>
        <p:nvSpPr>
          <p:cNvPr id="509" name="TextBox 16"/>
          <p:cNvSpPr txBox="1"/>
          <p:nvPr/>
        </p:nvSpPr>
        <p:spPr>
          <a:xfrm>
            <a:off x="2261672" y="4357806"/>
            <a:ext cx="4251960" cy="1678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000">
                <a:effectLst>
                  <a:outerShdw blurRad="38100" dist="38100" dir="2700000" rotWithShape="0">
                    <a:srgbClr val="000000">
                      <a:alpha val="43137"/>
                    </a:srgbClr>
                  </a:outerShdw>
                </a:effectLst>
                <a:latin typeface="+mn-lt"/>
                <a:ea typeface="+mn-ea"/>
                <a:cs typeface="+mn-cs"/>
                <a:sym typeface="Source Sans Pro Regular"/>
              </a:defRPr>
            </a:lvl1pPr>
          </a:lstStyle>
          <a:p>
            <a:r>
              <a:rPr dirty="0">
                <a:effectLst/>
              </a:rPr>
              <a:t>IDSR framework help generate timely data and information to guide appropriate decision making through regular reporting of priority diseases condition and events.</a:t>
            </a:r>
          </a:p>
        </p:txBody>
      </p:sp>
      <p:pic>
        <p:nvPicPr>
          <p:cNvPr id="510" name="Picture 8" descr="Picture 8"/>
          <p:cNvPicPr>
            <a:picLocks noChangeAspect="1"/>
          </p:cNvPicPr>
          <p:nvPr/>
        </p:nvPicPr>
        <p:blipFill>
          <a:blip r:embed="rId6"/>
          <a:stretch>
            <a:fillRect/>
          </a:stretch>
        </p:blipFill>
        <p:spPr>
          <a:xfrm>
            <a:off x="2063552" y="1063743"/>
            <a:ext cx="1560514" cy="3598864"/>
          </a:xfrm>
          <a:prstGeom prst="rect">
            <a:avLst/>
          </a:prstGeom>
          <a:ln w="12700">
            <a:miter lim="400000"/>
          </a:ln>
        </p:spPr>
      </p:pic>
      <p:pic>
        <p:nvPicPr>
          <p:cNvPr id="511" name="Picture 9" descr="Picture 9"/>
          <p:cNvPicPr>
            <a:picLocks noChangeAspect="1"/>
          </p:cNvPicPr>
          <p:nvPr/>
        </p:nvPicPr>
        <p:blipFill>
          <a:blip r:embed="rId7"/>
          <a:stretch>
            <a:fillRect/>
          </a:stretch>
        </p:blipFill>
        <p:spPr>
          <a:xfrm>
            <a:off x="2063551" y="2890955"/>
            <a:ext cx="1536701" cy="280989"/>
          </a:xfrm>
          <a:prstGeom prst="rect">
            <a:avLst/>
          </a:prstGeom>
          <a:ln w="12700">
            <a:miter lim="400000"/>
          </a:ln>
        </p:spPr>
      </p:pic>
      <p:sp>
        <p:nvSpPr>
          <p:cNvPr id="512" name="TextBox 3"/>
          <p:cNvSpPr txBox="1"/>
          <p:nvPr/>
        </p:nvSpPr>
        <p:spPr>
          <a:xfrm>
            <a:off x="4090472" y="3595806"/>
            <a:ext cx="3032761"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100">
                <a:latin typeface="+mn-lt"/>
                <a:ea typeface="+mn-ea"/>
                <a:cs typeface="+mn-cs"/>
                <a:sym typeface="Source Sans Pro Regular"/>
              </a:defRPr>
            </a:lvl1pPr>
          </a:lstStyle>
          <a:p>
            <a:r>
              <a:t>IDSR database for monitoring PHEs</a:t>
            </a:r>
          </a:p>
        </p:txBody>
      </p:sp>
      <p:sp>
        <p:nvSpPr>
          <p:cNvPr id="513" name="TextBox 20"/>
          <p:cNvSpPr txBox="1"/>
          <p:nvPr/>
        </p:nvSpPr>
        <p:spPr>
          <a:xfrm>
            <a:off x="6722743" y="473880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solidFill>
                  <a:srgbClr val="FFFFFF"/>
                </a:solidFill>
                <a:latin typeface="+mn-lt"/>
                <a:ea typeface="+mn-ea"/>
                <a:cs typeface="+mn-cs"/>
                <a:sym typeface="Source Sans Pro Regular"/>
              </a:defRPr>
            </a:lvl1pPr>
          </a:lstStyle>
          <a:p>
            <a:r>
              <a:t>Epidemiological investigations</a:t>
            </a:r>
          </a:p>
        </p:txBody>
      </p:sp>
      <p:sp>
        <p:nvSpPr>
          <p:cNvPr id="514" name="TextBox 21"/>
          <p:cNvSpPr txBox="1"/>
          <p:nvPr/>
        </p:nvSpPr>
        <p:spPr>
          <a:xfrm>
            <a:off x="6722743" y="519600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solidFill>
                  <a:srgbClr val="FFFFFF"/>
                </a:solidFill>
                <a:latin typeface="+mn-lt"/>
                <a:ea typeface="+mn-ea"/>
                <a:cs typeface="+mn-cs"/>
                <a:sym typeface="Source Sans Pro Regular"/>
              </a:defRPr>
            </a:lvl1pPr>
          </a:lstStyle>
          <a:p>
            <a:r>
              <a:t>Public health information</a:t>
            </a:r>
          </a:p>
        </p:txBody>
      </p:sp>
      <p:sp>
        <p:nvSpPr>
          <p:cNvPr id="515" name="TextBox 22"/>
          <p:cNvSpPr txBox="1"/>
          <p:nvPr/>
        </p:nvSpPr>
        <p:spPr>
          <a:xfrm>
            <a:off x="6722743" y="5651956"/>
            <a:ext cx="3534185" cy="383541"/>
          </a:xfrm>
          <a:prstGeom prst="rect">
            <a:avLst/>
          </a:prstGeom>
          <a:gradFill>
            <a:gsLst>
              <a:gs pos="0">
                <a:srgbClr val="AD4747"/>
              </a:gs>
              <a:gs pos="50000">
                <a:srgbClr val="A3000A"/>
              </a:gs>
              <a:gs pos="100000">
                <a:srgbClr val="900009"/>
              </a:gs>
            </a:gsLst>
            <a:lin ang="5400000"/>
          </a:gradFill>
          <a:ln w="12700">
            <a:miter lim="400000"/>
          </a:ln>
          <a:effectLst>
            <a:outerShdw blurRad="63500" dist="19050" dir="5400000" rotWithShape="0">
              <a:srgbClr val="000000">
                <a:alpha val="63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solidFill>
                  <a:srgbClr val="FFFFFF"/>
                </a:solidFill>
                <a:latin typeface="+mn-lt"/>
                <a:ea typeface="+mn-ea"/>
                <a:cs typeface="+mn-cs"/>
                <a:sym typeface="Source Sans Pro Regular"/>
              </a:defRPr>
            </a:lvl1pPr>
          </a:lstStyle>
          <a:p>
            <a:r>
              <a:t>Response to PHEs</a:t>
            </a:r>
          </a:p>
        </p:txBody>
      </p:sp>
      <p:sp>
        <p:nvSpPr>
          <p:cNvPr id="516" name="Right Arrow 23"/>
          <p:cNvSpPr/>
          <p:nvPr/>
        </p:nvSpPr>
        <p:spPr>
          <a:xfrm>
            <a:off x="3054151" y="3479920"/>
            <a:ext cx="838201" cy="242888"/>
          </a:xfrm>
          <a:prstGeom prst="rightArrow">
            <a:avLst>
              <a:gd name="adj1" fmla="val 50000"/>
              <a:gd name="adj2" fmla="val 50000"/>
            </a:avLst>
          </a:prstGeom>
          <a:solidFill>
            <a:srgbClr val="021F64"/>
          </a:solidFill>
          <a:ln w="12700">
            <a:solidFill>
              <a:srgbClr val="011749"/>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17" name="Bent Arrow 24"/>
          <p:cNvSpPr/>
          <p:nvPr/>
        </p:nvSpPr>
        <p:spPr>
          <a:xfrm rot="5400000">
            <a:off x="7153078" y="3805356"/>
            <a:ext cx="644526" cy="6127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2150"/>
                </a:lnTo>
                <a:cubicBezTo>
                  <a:pt x="0" y="6931"/>
                  <a:pt x="4022" y="2700"/>
                  <a:pt x="8984" y="2700"/>
                </a:cubicBezTo>
                <a:lnTo>
                  <a:pt x="16466" y="2700"/>
                </a:lnTo>
                <a:lnTo>
                  <a:pt x="16466" y="0"/>
                </a:lnTo>
                <a:lnTo>
                  <a:pt x="21600" y="5400"/>
                </a:lnTo>
                <a:lnTo>
                  <a:pt x="16466" y="10800"/>
                </a:lnTo>
                <a:lnTo>
                  <a:pt x="16466" y="8100"/>
                </a:lnTo>
                <a:lnTo>
                  <a:pt x="8984" y="8100"/>
                </a:lnTo>
                <a:cubicBezTo>
                  <a:pt x="6858" y="8100"/>
                  <a:pt x="5134" y="9913"/>
                  <a:pt x="5134" y="12150"/>
                </a:cubicBezTo>
                <a:lnTo>
                  <a:pt x="5134" y="21600"/>
                </a:lnTo>
                <a:close/>
              </a:path>
            </a:pathLst>
          </a:custGeom>
          <a:solidFill>
            <a:srgbClr val="021F64"/>
          </a:solidFill>
          <a:ln w="12700">
            <a:solidFill>
              <a:srgbClr val="011749"/>
            </a:solidFill>
            <a:miter/>
          </a:ln>
        </p:spPr>
        <p:txBody>
          <a:bodyPr lIns="45719" rIns="45719" anchor="ctr"/>
          <a:lstStyle/>
          <a:p>
            <a:pPr algn="ctr">
              <a:defRPr>
                <a:latin typeface="+mn-lt"/>
                <a:ea typeface="+mn-ea"/>
                <a:cs typeface="+mn-cs"/>
                <a:sym typeface="Source Sans Pro Regular"/>
              </a:defRPr>
            </a:pPr>
            <a:endParaRPr/>
          </a:p>
        </p:txBody>
      </p:sp>
      <p:sp>
        <p:nvSpPr>
          <p:cNvPr id="518" name="Title 1"/>
          <p:cNvSpPr txBox="1">
            <a:spLocks noGrp="1"/>
          </p:cNvSpPr>
          <p:nvPr>
            <p:ph type="title" idx="4294967295"/>
          </p:nvPr>
        </p:nvSpPr>
        <p:spPr>
          <a:xfrm>
            <a:off x="55707" y="-2906"/>
            <a:ext cx="5903607"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IDSR Outputs and Products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4"/>
          <p:cNvSpPr txBox="1">
            <a:spLocks noGrp="1"/>
          </p:cNvSpPr>
          <p:nvPr>
            <p:ph type="title"/>
          </p:nvPr>
        </p:nvSpPr>
        <p:spPr>
          <a:xfrm>
            <a:off x="331756" y="827924"/>
            <a:ext cx="3264196" cy="664988"/>
          </a:xfrm>
          <a:prstGeom prst="rect">
            <a:avLst/>
          </a:prstGeom>
        </p:spPr>
        <p:txBody>
          <a:bodyPr anchor="t"/>
          <a:lstStyle/>
          <a:p>
            <a:r>
              <a:rPr b="1" dirty="0"/>
              <a:t>Introduction</a:t>
            </a:r>
          </a:p>
        </p:txBody>
      </p:sp>
      <p:sp>
        <p:nvSpPr>
          <p:cNvPr id="319" name="Google Shape;308;p8"/>
          <p:cNvSpPr txBox="1">
            <a:spLocks noGrp="1"/>
          </p:cNvSpPr>
          <p:nvPr>
            <p:ph type="body" idx="1"/>
          </p:nvPr>
        </p:nvSpPr>
        <p:spPr>
          <a:xfrm>
            <a:off x="4273552" y="1889185"/>
            <a:ext cx="7162236" cy="3454279"/>
          </a:xfrm>
          <a:prstGeom prst="rect">
            <a:avLst/>
          </a:prstGeom>
        </p:spPr>
        <p:txBody>
          <a:bodyPr wrap="square" lIns="0" tIns="0" rIns="0" bIns="0" anchor="ctr">
            <a:spAutoFit/>
          </a:bodyPr>
          <a:lstStyle/>
          <a:p>
            <a:pPr marL="0" indent="0">
              <a:buSzTx/>
              <a:buNone/>
              <a:defRPr sz="2000"/>
            </a:pPr>
            <a:r>
              <a:rPr sz="2200" dirty="0"/>
              <a:t>This learning resource is part of the Rapid Response Team Advanced Training </a:t>
            </a:r>
            <a:r>
              <a:rPr lang="hu-HU" sz="2200" dirty="0"/>
              <a:t>Programme </a:t>
            </a:r>
            <a:r>
              <a:rPr sz="2200" dirty="0"/>
              <a:t> (RRT ATP) especially geared to RRT members.</a:t>
            </a:r>
          </a:p>
          <a:p>
            <a:pPr marL="0" indent="0">
              <a:buSzTx/>
              <a:buNone/>
              <a:defRPr sz="2000"/>
            </a:pPr>
            <a:endParaRPr sz="2200" dirty="0"/>
          </a:p>
          <a:p>
            <a:pPr marL="0" indent="0">
              <a:buSzTx/>
              <a:buNone/>
              <a:defRPr sz="2000"/>
            </a:pPr>
            <a:r>
              <a:rPr sz="2200" dirty="0"/>
              <a:t>Based on an all-hazard approach, the </a:t>
            </a:r>
            <a:r>
              <a:rPr lang="hu-HU" sz="2200" dirty="0"/>
              <a:t>programme </a:t>
            </a:r>
            <a:r>
              <a:rPr sz="2200" dirty="0"/>
              <a:t>aims to provide RRT members with the advanced knowledge, skills, attitudes (KSA) and tools needed to early detect and effectively respond to  a public health event. </a:t>
            </a:r>
          </a:p>
          <a:p>
            <a:pPr marL="0" indent="0">
              <a:buSzTx/>
              <a:buNone/>
              <a:defRPr sz="2000"/>
            </a:pPr>
            <a:endParaRPr sz="2200" dirty="0"/>
          </a:p>
          <a:p>
            <a:pPr marL="0" indent="0">
              <a:buSzTx/>
              <a:buNone/>
              <a:defRPr sz="2000"/>
            </a:pPr>
            <a:r>
              <a:rPr sz="2200" dirty="0"/>
              <a:t>The RRT ATP is a component of the Rapid Response Teams Training </a:t>
            </a:r>
            <a:r>
              <a:rPr lang="en-US" sz="2200" dirty="0" err="1"/>
              <a:t>Programme</a:t>
            </a:r>
            <a:r>
              <a:rPr lang="en-US" sz="2200" dirty="0"/>
              <a:t>.</a:t>
            </a:r>
            <a:endParaRPr sz="2200" dirty="0"/>
          </a:p>
        </p:txBody>
      </p:sp>
      <p:sp>
        <p:nvSpPr>
          <p:cNvPr id="320" name="Rounded Rectangle 2"/>
          <p:cNvSpPr/>
          <p:nvPr/>
        </p:nvSpPr>
        <p:spPr>
          <a:xfrm flipV="1">
            <a:off x="389002" y="1427736"/>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Content Placeholder 2"/>
          <p:cNvSpPr txBox="1">
            <a:spLocks noGrp="1"/>
          </p:cNvSpPr>
          <p:nvPr>
            <p:ph type="body" idx="1"/>
          </p:nvPr>
        </p:nvSpPr>
        <p:spPr>
          <a:xfrm>
            <a:off x="4302428" y="1311275"/>
            <a:ext cx="6997632" cy="5546725"/>
          </a:xfrm>
          <a:prstGeom prst="rect">
            <a:avLst/>
          </a:prstGeom>
        </p:spPr>
        <p:txBody>
          <a:bodyPr/>
          <a:lstStyle/>
          <a:p>
            <a:pPr marL="254000" indent="-254000"/>
            <a:r>
              <a:rPr dirty="0"/>
              <a:t>Global and national health security are ensured through three key functions: to prevent, detect and respond.</a:t>
            </a:r>
          </a:p>
          <a:p>
            <a:pPr marL="254000" indent="-254000"/>
            <a:endParaRPr dirty="0"/>
          </a:p>
          <a:p>
            <a:pPr marL="254000" indent="-254000"/>
            <a:r>
              <a:rPr dirty="0"/>
              <a:t>Implementation of IHR takes place within the context of the Global Health Security Agenda (GHSA)and IDSR.</a:t>
            </a:r>
          </a:p>
          <a:p>
            <a:pPr marL="254000" indent="-254000"/>
            <a:endParaRPr dirty="0"/>
          </a:p>
          <a:p>
            <a:pPr marL="254000" indent="-254000"/>
            <a:r>
              <a:rPr dirty="0"/>
              <a:t>Objectives of the IHR, the GHSA and the IDSR strategy are convergent: to detect, confirm, verify, notify and report for timely response to public health events irrespective of their source or origin.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Google Shape;300;p7"/>
          <p:cNvSpPr txBox="1">
            <a:spLocks noGrp="1"/>
          </p:cNvSpPr>
          <p:nvPr>
            <p:ph type="body" sz="quarter" idx="1"/>
          </p:nvPr>
        </p:nvSpPr>
        <p:spPr>
          <a:xfrm>
            <a:off x="3394366" y="1685300"/>
            <a:ext cx="5733133" cy="1870076"/>
          </a:xfrm>
          <a:prstGeom prst="rect">
            <a:avLst/>
          </a:prstGeom>
        </p:spPr>
        <p:txBody>
          <a:bodyPr lIns="134999" tIns="134999" rIns="134999" bIns="134999" anchor="ctr"/>
          <a:lstStyle/>
          <a:p>
            <a:pPr>
              <a:defRPr sz="3200"/>
            </a:pPr>
            <a:r>
              <a:rPr b="1" dirty="0"/>
              <a:t>7. References </a:t>
            </a:r>
            <a:br>
              <a:rPr lang="hu-HU" b="1" dirty="0"/>
            </a:br>
            <a:r>
              <a:rPr b="1" dirty="0"/>
              <a:t>and guidelines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Content Placeholder 2"/>
          <p:cNvSpPr txBox="1">
            <a:spLocks noGrp="1"/>
          </p:cNvSpPr>
          <p:nvPr>
            <p:ph type="body" idx="1"/>
          </p:nvPr>
        </p:nvSpPr>
        <p:spPr>
          <a:xfrm>
            <a:off x="4273551" y="1024217"/>
            <a:ext cx="7308848" cy="5411247"/>
          </a:xfrm>
          <a:prstGeom prst="rect">
            <a:avLst/>
          </a:prstGeom>
        </p:spPr>
        <p:txBody>
          <a:bodyPr>
            <a:normAutofit/>
          </a:bodyPr>
          <a:lstStyle/>
          <a:p>
            <a:pPr marL="0" indent="0" defTabSz="214822">
              <a:lnSpc>
                <a:spcPct val="72000"/>
              </a:lnSpc>
              <a:spcBef>
                <a:spcPts val="100"/>
              </a:spcBef>
              <a:buSzTx/>
              <a:buNone/>
              <a:defRPr sz="1979"/>
            </a:pPr>
            <a:r>
              <a:rPr sz="2000" dirty="0"/>
              <a:t>Technical Guidelines for Integrated Disease Surveillance and Response in the African Region</a:t>
            </a:r>
          </a:p>
          <a:p>
            <a:pPr marL="0" indent="0" defTabSz="214822">
              <a:lnSpc>
                <a:spcPct val="72000"/>
              </a:lnSpc>
              <a:spcBef>
                <a:spcPts val="100"/>
              </a:spcBef>
              <a:buSzTx/>
              <a:buNone/>
              <a:defRPr sz="1979"/>
            </a:pPr>
            <a:r>
              <a:rPr sz="2000" u="sng" dirty="0">
                <a:solidFill>
                  <a:srgbClr val="0000FF"/>
                </a:solidFill>
                <a:uFill>
                  <a:solidFill>
                    <a:srgbClr val="0000FF"/>
                  </a:solidFill>
                </a:uFill>
                <a:hlinkClick r:id="rId2"/>
              </a:rPr>
              <a:t>https://apps.who.int/iris/bitstream/handle/10665/325015/WHO-AF-WHE-CPI-05.2019-eng.pdf?sequence=1&amp;isAllowed=y</a:t>
            </a:r>
          </a:p>
          <a:p>
            <a:pPr marL="0" indent="0" defTabSz="214822">
              <a:lnSpc>
                <a:spcPct val="72000"/>
              </a:lnSpc>
              <a:spcBef>
                <a:spcPts val="100"/>
              </a:spcBef>
              <a:buSzTx/>
              <a:buNone/>
              <a:defRPr sz="2772"/>
            </a:pPr>
            <a:endParaRPr sz="2000" u="sng" dirty="0">
              <a:solidFill>
                <a:srgbClr val="0000FF"/>
              </a:solidFill>
              <a:uFill>
                <a:solidFill>
                  <a:srgbClr val="0000FF"/>
                </a:solidFill>
              </a:uFill>
              <a:hlinkClick r:id="rId2"/>
            </a:endParaRPr>
          </a:p>
          <a:p>
            <a:pPr marL="0" indent="0" defTabSz="214822">
              <a:lnSpc>
                <a:spcPct val="72000"/>
              </a:lnSpc>
              <a:spcBef>
                <a:spcPts val="100"/>
              </a:spcBef>
              <a:buSzTx/>
              <a:buNone/>
              <a:defRPr sz="1979"/>
            </a:pPr>
            <a:r>
              <a:rPr sz="2000" dirty="0"/>
              <a:t>Weekly BULLETIN ON OUTBREAKS AND OTHER EMERGENCIES, week1</a:t>
            </a:r>
          </a:p>
          <a:p>
            <a:pPr marL="0" indent="0" defTabSz="214822">
              <a:lnSpc>
                <a:spcPct val="72000"/>
              </a:lnSpc>
              <a:spcBef>
                <a:spcPts val="100"/>
              </a:spcBef>
              <a:buSzTx/>
              <a:buNone/>
              <a:defRPr sz="1979"/>
            </a:pPr>
            <a:r>
              <a:rPr sz="2000" u="sng" dirty="0">
                <a:solidFill>
                  <a:srgbClr val="0000FF"/>
                </a:solidFill>
                <a:uFill>
                  <a:solidFill>
                    <a:srgbClr val="0000FF"/>
                  </a:solidFill>
                </a:uFill>
                <a:hlinkClick r:id="rId3"/>
              </a:rPr>
              <a:t>https://apps.who.int/iris/bitstream/handle/10665/350967/OEW01-271202012022.pdf</a:t>
            </a:r>
          </a:p>
          <a:p>
            <a:pPr marL="0" indent="0" defTabSz="214822">
              <a:lnSpc>
                <a:spcPct val="72000"/>
              </a:lnSpc>
              <a:spcBef>
                <a:spcPts val="100"/>
              </a:spcBef>
              <a:buSzTx/>
              <a:buNone/>
              <a:defRPr sz="2772"/>
            </a:pPr>
            <a:endParaRPr sz="2000" u="sng" dirty="0">
              <a:solidFill>
                <a:srgbClr val="0000FF"/>
              </a:solidFill>
              <a:uFill>
                <a:solidFill>
                  <a:srgbClr val="0000FF"/>
                </a:solidFill>
              </a:uFill>
              <a:hlinkClick r:id="rId3"/>
            </a:endParaRPr>
          </a:p>
          <a:p>
            <a:pPr marL="0" indent="0" defTabSz="214822">
              <a:lnSpc>
                <a:spcPct val="72000"/>
              </a:lnSpc>
              <a:spcBef>
                <a:spcPts val="100"/>
              </a:spcBef>
              <a:buSzTx/>
              <a:buNone/>
              <a:defRPr sz="1979"/>
            </a:pPr>
            <a:r>
              <a:rPr sz="2000" dirty="0"/>
              <a:t>Emergency operations annual report, 2018</a:t>
            </a:r>
          </a:p>
          <a:p>
            <a:pPr marL="0" indent="0" defTabSz="214822">
              <a:lnSpc>
                <a:spcPct val="72000"/>
              </a:lnSpc>
              <a:spcBef>
                <a:spcPts val="100"/>
              </a:spcBef>
              <a:buSzTx/>
              <a:buNone/>
              <a:defRPr sz="1979"/>
            </a:pPr>
            <a:r>
              <a:rPr sz="2000" u="sng" dirty="0">
                <a:solidFill>
                  <a:srgbClr val="0000FF"/>
                </a:solidFill>
                <a:uFill>
                  <a:solidFill>
                    <a:srgbClr val="0000FF"/>
                  </a:solidFill>
                </a:uFill>
                <a:hlinkClick r:id="rId4"/>
              </a:rPr>
              <a:t>https://apps.who.int/iris/bitstream/handle/10665/330396/WHO-AF-WHE-EMO-01-2020.pdf?sequence=1&amp;isAllowed=y</a:t>
            </a:r>
          </a:p>
          <a:p>
            <a:pPr marL="0" indent="0" defTabSz="214822">
              <a:lnSpc>
                <a:spcPct val="72000"/>
              </a:lnSpc>
              <a:spcBef>
                <a:spcPts val="100"/>
              </a:spcBef>
              <a:buSzTx/>
              <a:buNone/>
              <a:defRPr sz="1979"/>
            </a:pPr>
            <a:endParaRPr sz="2000" u="sng" dirty="0">
              <a:solidFill>
                <a:srgbClr val="0000FF"/>
              </a:solidFill>
              <a:uFill>
                <a:solidFill>
                  <a:srgbClr val="0000FF"/>
                </a:solidFill>
              </a:uFill>
              <a:hlinkClick r:id="rId4"/>
            </a:endParaRPr>
          </a:p>
          <a:p>
            <a:pPr marL="0" indent="0" defTabSz="214822">
              <a:lnSpc>
                <a:spcPct val="72000"/>
              </a:lnSpc>
              <a:spcBef>
                <a:spcPts val="100"/>
              </a:spcBef>
              <a:buSzTx/>
              <a:buNone/>
              <a:defRPr sz="1979"/>
            </a:pPr>
            <a:r>
              <a:rPr sz="2000" dirty="0"/>
              <a:t>International Health Regulations, WHO 2016, 3</a:t>
            </a:r>
            <a:r>
              <a:rPr sz="2000" baseline="29979" dirty="0"/>
              <a:t>rd</a:t>
            </a:r>
            <a:r>
              <a:rPr sz="2000" dirty="0"/>
              <a:t> edition</a:t>
            </a:r>
          </a:p>
          <a:p>
            <a:pPr marL="0" indent="0" defTabSz="214822">
              <a:lnSpc>
                <a:spcPct val="72000"/>
              </a:lnSpc>
              <a:spcBef>
                <a:spcPts val="100"/>
              </a:spcBef>
              <a:buSzTx/>
              <a:buNone/>
              <a:defRPr sz="1979"/>
            </a:pPr>
            <a:r>
              <a:rPr sz="2000" u="sng" dirty="0">
                <a:solidFill>
                  <a:srgbClr val="0000FF"/>
                </a:solidFill>
                <a:uFill>
                  <a:solidFill>
                    <a:srgbClr val="0000FF"/>
                  </a:solidFill>
                </a:uFill>
                <a:hlinkClick r:id="rId5"/>
              </a:rPr>
              <a:t>http://www.who.int/ihr/publications/9789241580496/en/</a:t>
            </a:r>
            <a:r>
              <a:rPr sz="2000" dirty="0"/>
              <a:t> </a:t>
            </a:r>
          </a:p>
          <a:p>
            <a:pPr marL="0" indent="0" defTabSz="214822">
              <a:lnSpc>
                <a:spcPct val="72000"/>
              </a:lnSpc>
              <a:spcBef>
                <a:spcPts val="100"/>
              </a:spcBef>
              <a:buSzTx/>
              <a:buNone/>
              <a:defRPr sz="1979"/>
            </a:pPr>
            <a:endParaRPr sz="2000" dirty="0"/>
          </a:p>
          <a:p>
            <a:pPr marL="0" indent="0" defTabSz="214822">
              <a:lnSpc>
                <a:spcPct val="72000"/>
              </a:lnSpc>
              <a:spcBef>
                <a:spcPts val="100"/>
              </a:spcBef>
              <a:buSzTx/>
              <a:buNone/>
              <a:defRPr sz="1979"/>
            </a:pPr>
            <a:r>
              <a:rPr sz="2000" dirty="0"/>
              <a:t>Advancing </a:t>
            </a:r>
            <a:r>
              <a:rPr sz="2000" dirty="0" err="1"/>
              <a:t>Gobal</a:t>
            </a:r>
            <a:r>
              <a:rPr sz="2000" dirty="0"/>
              <a:t> Health Security - From commitments to actions, WHO 2016</a:t>
            </a:r>
          </a:p>
          <a:p>
            <a:pPr marL="0" indent="0" defTabSz="214822">
              <a:lnSpc>
                <a:spcPct val="72000"/>
              </a:lnSpc>
              <a:spcBef>
                <a:spcPts val="100"/>
              </a:spcBef>
              <a:buSzTx/>
              <a:buNone/>
              <a:defRPr sz="1979"/>
            </a:pPr>
            <a:r>
              <a:rPr sz="2000" u="sng" dirty="0">
                <a:solidFill>
                  <a:srgbClr val="0000FF"/>
                </a:solidFill>
                <a:uFill>
                  <a:solidFill>
                    <a:srgbClr val="0000FF"/>
                  </a:solidFill>
                </a:uFill>
                <a:hlinkClick r:id="rId6"/>
              </a:rPr>
              <a:t>https://apps.who.int/iris/bitstream/handle/10665/251417/WHO-HSE-GCR-2016.15-eng.pdf</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Google Shape;300;p7"/>
          <p:cNvSpPr txBox="1">
            <a:spLocks noGrp="1"/>
          </p:cNvSpPr>
          <p:nvPr>
            <p:ph type="body" sz="half" idx="1"/>
          </p:nvPr>
        </p:nvSpPr>
        <p:spPr>
          <a:xfrm>
            <a:off x="606453" y="1715697"/>
            <a:ext cx="11347453" cy="1870076"/>
          </a:xfrm>
          <a:prstGeom prst="rect">
            <a:avLst/>
          </a:prstGeom>
        </p:spPr>
        <p:txBody>
          <a:bodyPr lIns="134999" tIns="134999" rIns="134999" bIns="134999" anchor="ctr">
            <a:normAutofit/>
          </a:bodyPr>
          <a:lstStyle/>
          <a:p>
            <a:pPr>
              <a:defRPr sz="3200"/>
            </a:pPr>
            <a:r>
              <a:rPr sz="3200" b="1" dirty="0"/>
              <a:t>8. Additional </a:t>
            </a:r>
            <a:br>
              <a:rPr lang="hu-HU" sz="3200" b="1" dirty="0"/>
            </a:br>
            <a:r>
              <a:rPr lang="hu-HU" sz="3200" b="1" dirty="0" err="1"/>
              <a:t>learning</a:t>
            </a:r>
            <a:r>
              <a:rPr lang="hu-HU" sz="3200" b="1" dirty="0"/>
              <a:t> </a:t>
            </a:r>
            <a:r>
              <a:rPr lang="hu-HU" sz="3200" b="1" dirty="0" err="1"/>
              <a:t>resources</a:t>
            </a:r>
            <a:endParaRPr sz="3200" b="1" dirty="0" err="1"/>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Content Placeholder 2"/>
          <p:cNvSpPr txBox="1">
            <a:spLocks noGrp="1"/>
          </p:cNvSpPr>
          <p:nvPr>
            <p:ph type="body" idx="1"/>
          </p:nvPr>
        </p:nvSpPr>
        <p:spPr>
          <a:xfrm>
            <a:off x="4446808" y="1430103"/>
            <a:ext cx="6468243" cy="5546726"/>
          </a:xfrm>
          <a:prstGeom prst="rect">
            <a:avLst/>
          </a:prstGeom>
        </p:spPr>
        <p:txBody>
          <a:bodyPr>
            <a:normAutofit/>
          </a:bodyPr>
          <a:lstStyle/>
          <a:p>
            <a:pPr marL="0" indent="0">
              <a:buSzTx/>
              <a:buNone/>
            </a:pPr>
            <a:r>
              <a:rPr dirty="0"/>
              <a:t>IDSR eLearning Course</a:t>
            </a:r>
          </a:p>
          <a:p>
            <a:pPr marL="0" indent="0">
              <a:buSzTx/>
              <a:buNone/>
            </a:pPr>
            <a:r>
              <a:rPr u="sng" dirty="0">
                <a:solidFill>
                  <a:srgbClr val="0000FF"/>
                </a:solidFill>
                <a:uFill>
                  <a:solidFill>
                    <a:srgbClr val="0000FF"/>
                  </a:solidFill>
                </a:uFill>
                <a:hlinkClick r:id="rId2"/>
              </a:rPr>
              <a:t>https://extranet.who.int/hslp/training/enrol/index.php?id=120</a:t>
            </a:r>
          </a:p>
          <a:p>
            <a:pPr marL="0" indent="0">
              <a:buSzTx/>
              <a:buNone/>
            </a:pPr>
            <a:endParaRPr u="sng" dirty="0">
              <a:solidFill>
                <a:srgbClr val="0000FF"/>
              </a:solidFill>
              <a:uFill>
                <a:solidFill>
                  <a:srgbClr val="0000FF"/>
                </a:solidFill>
              </a:uFill>
              <a:hlinkClick r:id="rId2"/>
            </a:endParaRPr>
          </a:p>
          <a:p>
            <a:pPr marL="0" indent="0">
              <a:buSzTx/>
              <a:buNone/>
            </a:pPr>
            <a:r>
              <a:rPr dirty="0"/>
              <a:t>Introduction to the IHR</a:t>
            </a:r>
          </a:p>
          <a:p>
            <a:pPr marL="0" indent="0">
              <a:buSzTx/>
              <a:buNone/>
            </a:pPr>
            <a:r>
              <a:rPr u="sng" dirty="0">
                <a:solidFill>
                  <a:srgbClr val="0000FF"/>
                </a:solidFill>
                <a:uFill>
                  <a:solidFill>
                    <a:srgbClr val="0000FF"/>
                  </a:solidFill>
                </a:uFill>
                <a:hlinkClick r:id="rId3"/>
              </a:rPr>
              <a:t>https://extranet.who.int/hslp/training/course/index.php?categoryid=6</a:t>
            </a:r>
            <a:r>
              <a:rPr dirty="0"/>
              <a:t>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335772" y="901204"/>
            <a:ext cx="2651761" cy="1932377"/>
          </a:xfrm>
          <a:prstGeom prst="rect">
            <a:avLst/>
          </a:prstGeom>
        </p:spPr>
        <p:txBody>
          <a:bodyPr lIns="0" tIns="0" rIns="0" bIns="0" anchor="t"/>
          <a:lstStyle/>
          <a:p>
            <a:r>
              <a:rPr lang="en-US" b="1" dirty="0"/>
              <a:t>Learning</a:t>
            </a:r>
            <a:r>
              <a:rPr b="1" dirty="0"/>
              <a:t> objectives</a:t>
            </a:r>
            <a:endParaRPr lang="en-US" b="1" dirty="0"/>
          </a:p>
        </p:txBody>
      </p:sp>
      <p:sp>
        <p:nvSpPr>
          <p:cNvPr id="325" name="Google Shape;308;p8"/>
          <p:cNvSpPr txBox="1">
            <a:spLocks noGrp="1"/>
          </p:cNvSpPr>
          <p:nvPr>
            <p:ph type="body" idx="1"/>
          </p:nvPr>
        </p:nvSpPr>
        <p:spPr>
          <a:xfrm>
            <a:off x="4273551" y="1325584"/>
            <a:ext cx="7529515" cy="5546726"/>
          </a:xfrm>
          <a:prstGeom prst="rect">
            <a:avLst/>
          </a:prstGeom>
        </p:spPr>
        <p:txBody>
          <a:bodyPr lIns="0" tIns="0" rIns="0" bIns="0" anchor="t">
            <a:normAutofit/>
          </a:bodyPr>
          <a:lstStyle/>
          <a:p>
            <a:pPr marL="0" indent="0">
              <a:buSzTx/>
              <a:buNone/>
            </a:pPr>
            <a:endParaRPr dirty="0"/>
          </a:p>
          <a:p>
            <a:pPr marL="0" indent="0">
              <a:spcBef>
                <a:spcPts val="0"/>
              </a:spcBef>
              <a:buNone/>
            </a:pPr>
            <a:r>
              <a:rPr lang="en-US" dirty="0"/>
              <a:t>At the end of this session, you should be able to:</a:t>
            </a:r>
          </a:p>
          <a:p>
            <a:pPr marL="254000" indent="-254000">
              <a:spcBef>
                <a:spcPts val="0"/>
              </a:spcBef>
            </a:pPr>
            <a:r>
              <a:rPr lang="en-US" dirty="0"/>
              <a:t>Describe</a:t>
            </a:r>
            <a:r>
              <a:rPr dirty="0"/>
              <a:t> public health threats in the region and in the country</a:t>
            </a:r>
            <a:endParaRPr/>
          </a:p>
          <a:p>
            <a:pPr marL="254000" indent="-254000">
              <a:spcBef>
                <a:spcPts val="0"/>
              </a:spcBef>
            </a:pPr>
            <a:r>
              <a:rPr dirty="0"/>
              <a:t>Explain key features of the International Health Regulations 2005 (IHR)</a:t>
            </a:r>
          </a:p>
          <a:p>
            <a:pPr marL="254000" indent="-254000">
              <a:spcBef>
                <a:spcPts val="0"/>
              </a:spcBef>
            </a:pPr>
            <a:r>
              <a:rPr dirty="0"/>
              <a:t>Explain the objectives of the Integrated Disease Surveillance and Response strategy</a:t>
            </a:r>
          </a:p>
          <a:p>
            <a:pPr marL="254000" indent="-254000">
              <a:spcBef>
                <a:spcPts val="0"/>
              </a:spcBef>
            </a:pPr>
            <a:r>
              <a:rPr dirty="0"/>
              <a:t>Identify key investigation and reporting tools</a:t>
            </a:r>
          </a:p>
        </p:txBody>
      </p:sp>
      <p:sp>
        <p:nvSpPr>
          <p:cNvPr id="327" name="Rounded Rectangle 3"/>
          <p:cNvSpPr/>
          <p:nvPr/>
        </p:nvSpPr>
        <p:spPr>
          <a:xfrm flipV="1">
            <a:off x="389002" y="1948994"/>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Google Shape;307;p8"/>
          <p:cNvSpPr txBox="1">
            <a:spLocks noGrp="1"/>
          </p:cNvSpPr>
          <p:nvPr>
            <p:ph type="title"/>
          </p:nvPr>
        </p:nvSpPr>
        <p:spPr>
          <a:xfrm>
            <a:off x="388935" y="884733"/>
            <a:ext cx="3264195" cy="478179"/>
          </a:xfrm>
          <a:prstGeom prst="rect">
            <a:avLst/>
          </a:prstGeom>
        </p:spPr>
        <p:txBody>
          <a:bodyPr lIns="0" tIns="0" rIns="0" bIns="0" anchor="t"/>
          <a:lstStyle/>
          <a:p>
            <a:r>
              <a:rPr b="1" dirty="0" err="1"/>
              <a:t>Ou</a:t>
            </a:r>
            <a:r>
              <a:rPr lang="hu-HU" b="1" dirty="0" err="1"/>
              <a:t>tl</a:t>
            </a:r>
            <a:r>
              <a:rPr b="1" dirty="0" err="1"/>
              <a:t>ine</a:t>
            </a:r>
            <a:endParaRPr b="1" dirty="0"/>
          </a:p>
        </p:txBody>
      </p:sp>
      <p:sp>
        <p:nvSpPr>
          <p:cNvPr id="332" name="Google Shape;308;p8"/>
          <p:cNvSpPr txBox="1">
            <a:spLocks noGrp="1"/>
          </p:cNvSpPr>
          <p:nvPr>
            <p:ph type="body" idx="1"/>
          </p:nvPr>
        </p:nvSpPr>
        <p:spPr>
          <a:xfrm>
            <a:off x="4273551" y="1650244"/>
            <a:ext cx="7529515" cy="4739444"/>
          </a:xfrm>
          <a:prstGeom prst="rect">
            <a:avLst/>
          </a:prstGeom>
        </p:spPr>
        <p:txBody>
          <a:bodyPr lIns="0" tIns="0" rIns="0" bIns="0" anchor="ctr"/>
          <a:lstStyle/>
          <a:p>
            <a:pPr marL="385445" indent="-385445">
              <a:buFontTx/>
              <a:buAutoNum type="arabicPeriod"/>
            </a:pPr>
            <a:r>
              <a:rPr dirty="0"/>
              <a:t>Public health events in the African region</a:t>
            </a:r>
          </a:p>
          <a:p>
            <a:pPr marL="385445" indent="-385445">
              <a:buFontTx/>
              <a:buAutoNum type="arabicPeriod"/>
            </a:pPr>
            <a:r>
              <a:rPr dirty="0"/>
              <a:t>Public health events in</a:t>
            </a:r>
            <a:r>
              <a:rPr dirty="0">
                <a:solidFill>
                  <a:schemeClr val="tx1"/>
                </a:solidFill>
              </a:rPr>
              <a:t> </a:t>
            </a:r>
            <a:r>
              <a:rPr lang="en-US" dirty="0">
                <a:solidFill>
                  <a:schemeClr val="tx1"/>
                </a:solidFill>
                <a:highlight>
                  <a:srgbClr val="FFFF00"/>
                </a:highlight>
              </a:rPr>
              <a:t>country</a:t>
            </a:r>
            <a:endParaRPr dirty="0">
              <a:solidFill>
                <a:schemeClr val="tx1"/>
              </a:solidFill>
              <a:highlight>
                <a:srgbClr val="FFFF00"/>
              </a:highlight>
            </a:endParaRPr>
          </a:p>
          <a:p>
            <a:pPr marL="385445" indent="-385445">
              <a:buFontTx/>
              <a:buAutoNum type="arabicPeriod"/>
            </a:pPr>
            <a:r>
              <a:rPr dirty="0"/>
              <a:t>The International Health Regulations</a:t>
            </a:r>
          </a:p>
          <a:p>
            <a:pPr marL="385445" indent="-385445">
              <a:buFontTx/>
              <a:buAutoNum type="arabicPeriod"/>
            </a:pPr>
            <a:r>
              <a:rPr dirty="0"/>
              <a:t>Regional Surveillance and Response Strategy - IDSR</a:t>
            </a:r>
          </a:p>
          <a:p>
            <a:pPr marL="385445" indent="-385445">
              <a:buFontTx/>
              <a:buAutoNum type="arabicPeriod"/>
            </a:pPr>
            <a:r>
              <a:rPr dirty="0"/>
              <a:t>Key Investigation and reporting tools</a:t>
            </a:r>
          </a:p>
          <a:p>
            <a:pPr marL="385445" indent="-385445">
              <a:buFontTx/>
              <a:buAutoNum type="arabicPeriod"/>
            </a:pPr>
            <a:r>
              <a:rPr dirty="0"/>
              <a:t>References and guidelines</a:t>
            </a:r>
          </a:p>
          <a:p>
            <a:pPr marL="385445" indent="-385445">
              <a:buFontTx/>
              <a:buAutoNum type="arabicPeriod"/>
            </a:pPr>
            <a:r>
              <a:rPr dirty="0"/>
              <a:t>Additional learning resources</a:t>
            </a:r>
          </a:p>
          <a:p>
            <a:pPr marL="0" indent="0">
              <a:buSzTx/>
              <a:buNone/>
            </a:pPr>
            <a:endParaRPr dirty="0"/>
          </a:p>
          <a:p>
            <a:pPr marL="385445" indent="-385445">
              <a:buFontTx/>
              <a:buAutoNum type="arabicPeriod"/>
            </a:pPr>
            <a:endParaRPr dirty="0"/>
          </a:p>
          <a:p>
            <a:pPr marL="385445" indent="-385445">
              <a:buFontTx/>
              <a:buAutoNum type="arabicPeriod" startAt="2"/>
            </a:pPr>
            <a:endParaRPr dirty="0"/>
          </a:p>
          <a:p>
            <a:pPr marL="385445" indent="-385445">
              <a:buFontTx/>
              <a:buAutoNum type="arabicPeriod" startAt="3"/>
            </a:pPr>
            <a:endParaRPr dirty="0"/>
          </a:p>
        </p:txBody>
      </p:sp>
      <p:sp>
        <p:nvSpPr>
          <p:cNvPr id="333" name="Rounded Rectangle 2"/>
          <p:cNvSpPr/>
          <p:nvPr/>
        </p:nvSpPr>
        <p:spPr>
          <a:xfrm flipV="1">
            <a:off x="365852" y="1427736"/>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Google Shape;300;p7"/>
          <p:cNvSpPr txBox="1">
            <a:spLocks noGrp="1"/>
          </p:cNvSpPr>
          <p:nvPr>
            <p:ph type="body" sz="quarter" idx="1"/>
          </p:nvPr>
        </p:nvSpPr>
        <p:spPr>
          <a:xfrm>
            <a:off x="4053758" y="1620057"/>
            <a:ext cx="4414349" cy="1870076"/>
          </a:xfrm>
          <a:prstGeom prst="rect">
            <a:avLst/>
          </a:prstGeom>
        </p:spPr>
        <p:txBody>
          <a:bodyPr lIns="134999" tIns="134999" rIns="134999" bIns="134999" anchor="ctr">
            <a:normAutofit/>
          </a:bodyPr>
          <a:lstStyle>
            <a:lvl1pPr>
              <a:defRPr sz="3000"/>
            </a:lvl1pPr>
          </a:lstStyle>
          <a:p>
            <a:r>
              <a:rPr sz="3200" b="1" dirty="0"/>
              <a:t>1. Public Health Events in the African Region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itle 4"/>
          <p:cNvSpPr txBox="1">
            <a:spLocks noGrp="1"/>
          </p:cNvSpPr>
          <p:nvPr>
            <p:ph type="title"/>
          </p:nvPr>
        </p:nvSpPr>
        <p:spPr>
          <a:xfrm>
            <a:off x="252000" y="168425"/>
            <a:ext cx="10952294" cy="895041"/>
          </a:xfrm>
          <a:prstGeom prst="rect">
            <a:avLst/>
          </a:prstGeom>
        </p:spPr>
        <p:txBody>
          <a:bodyPr lIns="45719" tIns="45720" rIns="45719" bIns="45720" anchor="ctr">
            <a:normAutofit/>
          </a:bodyPr>
          <a:lstStyle/>
          <a:p>
            <a:pPr defTabSz="208312">
              <a:defRPr sz="2688">
                <a:solidFill>
                  <a:srgbClr val="C00000"/>
                </a:solidFill>
              </a:defRPr>
            </a:pPr>
            <a:r>
              <a:rPr sz="2650" b="1" dirty="0">
                <a:solidFill>
                  <a:srgbClr val="002060"/>
                </a:solidFill>
              </a:rPr>
              <a:t>Public Health Events reported Week 1: 27</a:t>
            </a:r>
            <a:r>
              <a:rPr lang="hu-HU" sz="2650" b="1" dirty="0">
                <a:solidFill>
                  <a:srgbClr val="002060"/>
                </a:solidFill>
              </a:rPr>
              <a:t> </a:t>
            </a:r>
            <a:r>
              <a:rPr sz="2650" b="1" dirty="0">
                <a:solidFill>
                  <a:srgbClr val="002060"/>
                </a:solidFill>
              </a:rPr>
              <a:t>December 2021 – 2 January 2022 </a:t>
            </a:r>
          </a:p>
        </p:txBody>
      </p:sp>
      <p:pic>
        <p:nvPicPr>
          <p:cNvPr id="340" name="Image 5" descr="Image 5"/>
          <p:cNvPicPr>
            <a:picLocks noChangeAspect="1"/>
          </p:cNvPicPr>
          <p:nvPr/>
        </p:nvPicPr>
        <p:blipFill>
          <a:blip r:embed="rId2"/>
          <a:stretch>
            <a:fillRect/>
          </a:stretch>
        </p:blipFill>
        <p:spPr>
          <a:xfrm>
            <a:off x="6846213" y="1716683"/>
            <a:ext cx="3715697" cy="4131904"/>
          </a:xfrm>
          <a:prstGeom prst="rect">
            <a:avLst/>
          </a:prstGeom>
          <a:ln w="12700">
            <a:miter lim="400000"/>
          </a:ln>
        </p:spPr>
      </p:pic>
      <p:pic>
        <p:nvPicPr>
          <p:cNvPr id="341" name="Image 6" descr="Image 6"/>
          <p:cNvPicPr>
            <a:picLocks noChangeAspect="1"/>
          </p:cNvPicPr>
          <p:nvPr/>
        </p:nvPicPr>
        <p:blipFill>
          <a:blip r:embed="rId3"/>
          <a:stretch>
            <a:fillRect/>
          </a:stretch>
        </p:blipFill>
        <p:spPr>
          <a:xfrm>
            <a:off x="1512000" y="1404000"/>
            <a:ext cx="5218647" cy="4632006"/>
          </a:xfrm>
          <a:prstGeom prst="rect">
            <a:avLst/>
          </a:prstGeom>
          <a:ln w="12700">
            <a:miter lim="400000"/>
          </a:ln>
        </p:spPr>
      </p:pic>
      <p:sp>
        <p:nvSpPr>
          <p:cNvPr id="342" name="Rounded Rectangle 3"/>
          <p:cNvSpPr/>
          <p:nvPr/>
        </p:nvSpPr>
        <p:spPr>
          <a:xfrm>
            <a:off x="211276" y="1038867"/>
            <a:ext cx="7283038" cy="72348"/>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4"/>
          <p:cNvSpPr txBox="1">
            <a:spLocks noGrp="1"/>
          </p:cNvSpPr>
          <p:nvPr>
            <p:ph type="title"/>
          </p:nvPr>
        </p:nvSpPr>
        <p:spPr>
          <a:xfrm>
            <a:off x="252000" y="180000"/>
            <a:ext cx="10361295" cy="864000"/>
          </a:xfrm>
          <a:prstGeom prst="rect">
            <a:avLst/>
          </a:prstGeom>
        </p:spPr>
        <p:txBody>
          <a:bodyPr lIns="45719" tIns="45720" rIns="45719" bIns="45720" anchor="ctr">
            <a:normAutofit/>
          </a:bodyPr>
          <a:lstStyle/>
          <a:p>
            <a:pPr defTabSz="208312">
              <a:defRPr sz="2688">
                <a:solidFill>
                  <a:srgbClr val="C00000"/>
                </a:solidFill>
              </a:defRPr>
            </a:pPr>
            <a:r>
              <a:rPr sz="2650" b="1" dirty="0">
                <a:solidFill>
                  <a:srgbClr val="002060"/>
                </a:solidFill>
              </a:rPr>
              <a:t>Public Health Emergencies and reported to WHO AFRO in 2018</a:t>
            </a:r>
            <a:endParaRPr lang="en-US" sz="2650" b="1" dirty="0">
              <a:solidFill>
                <a:srgbClr val="002060"/>
              </a:solidFill>
            </a:endParaRPr>
          </a:p>
        </p:txBody>
      </p:sp>
      <p:pic>
        <p:nvPicPr>
          <p:cNvPr id="345" name="Image 6" descr="Image 6"/>
          <p:cNvPicPr>
            <a:picLocks noChangeAspect="1"/>
          </p:cNvPicPr>
          <p:nvPr/>
        </p:nvPicPr>
        <p:blipFill>
          <a:blip r:embed="rId2"/>
          <a:stretch>
            <a:fillRect/>
          </a:stretch>
        </p:blipFill>
        <p:spPr>
          <a:xfrm>
            <a:off x="1512000" y="1404000"/>
            <a:ext cx="4928922" cy="4608000"/>
          </a:xfrm>
          <a:prstGeom prst="rect">
            <a:avLst/>
          </a:prstGeom>
          <a:ln w="12700">
            <a:miter lim="400000"/>
          </a:ln>
        </p:spPr>
      </p:pic>
      <p:pic>
        <p:nvPicPr>
          <p:cNvPr id="346" name="Image 8" descr="Image 8"/>
          <p:cNvPicPr>
            <a:picLocks noChangeAspect="1"/>
          </p:cNvPicPr>
          <p:nvPr/>
        </p:nvPicPr>
        <p:blipFill>
          <a:blip r:embed="rId3"/>
          <a:stretch>
            <a:fillRect/>
          </a:stretch>
        </p:blipFill>
        <p:spPr>
          <a:xfrm>
            <a:off x="6625145" y="2069918"/>
            <a:ext cx="4499835" cy="3011368"/>
          </a:xfrm>
          <a:prstGeom prst="rect">
            <a:avLst/>
          </a:prstGeom>
          <a:ln w="12700">
            <a:miter lim="400000"/>
          </a:ln>
        </p:spPr>
      </p:pic>
      <p:sp>
        <p:nvSpPr>
          <p:cNvPr id="2" name="Rounded Rectangle 3">
            <a:extLst>
              <a:ext uri="{FF2B5EF4-FFF2-40B4-BE49-F238E27FC236}">
                <a16:creationId xmlns:a16="http://schemas.microsoft.com/office/drawing/2014/main" id="{243FC56F-6BC6-CC9E-DE8A-A5BDEFEBD4B5}"/>
              </a:ext>
            </a:extLst>
          </p:cNvPr>
          <p:cNvSpPr/>
          <p:nvPr/>
        </p:nvSpPr>
        <p:spPr>
          <a:xfrm>
            <a:off x="211276" y="1038867"/>
            <a:ext cx="7283038" cy="72348"/>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Content Placeholder 3" descr="Content Placeholder 3"/>
          <p:cNvPicPr>
            <a:picLocks noChangeAspect="1"/>
          </p:cNvPicPr>
          <p:nvPr/>
        </p:nvPicPr>
        <p:blipFill>
          <a:blip r:embed="rId3"/>
          <a:srcRect b="2736"/>
          <a:stretch>
            <a:fillRect/>
          </a:stretch>
        </p:blipFill>
        <p:spPr>
          <a:xfrm>
            <a:off x="1303328" y="1570945"/>
            <a:ext cx="9309967" cy="4302987"/>
          </a:xfrm>
          <a:prstGeom prst="rect">
            <a:avLst/>
          </a:prstGeom>
          <a:ln w="12700">
            <a:miter lim="400000"/>
          </a:ln>
        </p:spPr>
      </p:pic>
      <p:sp>
        <p:nvSpPr>
          <p:cNvPr id="351" name="Rectangle 4"/>
          <p:cNvSpPr/>
          <p:nvPr/>
        </p:nvSpPr>
        <p:spPr>
          <a:xfrm>
            <a:off x="5775957" y="1207725"/>
            <a:ext cx="4348315" cy="726441"/>
          </a:xfrm>
          <a:prstGeom prst="rect">
            <a:avLst/>
          </a:prstGeom>
          <a:solidFill>
            <a:srgbClr val="DEEBF7"/>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SzPct val="100000"/>
              <a:buChar char="➢"/>
              <a:defRPr sz="2000">
                <a:latin typeface="+mn-lt"/>
                <a:ea typeface="+mn-ea"/>
                <a:cs typeface="+mn-cs"/>
                <a:sym typeface="Source Sans Pro Regular"/>
              </a:defRPr>
            </a:pPr>
            <a:r>
              <a:rPr dirty="0"/>
              <a:t>142 (87,7%) : disease outbreaks </a:t>
            </a:r>
          </a:p>
          <a:p>
            <a:pPr marL="342900" indent="-342900">
              <a:buSzPct val="100000"/>
              <a:buChar char="➢"/>
              <a:defRPr sz="2000">
                <a:latin typeface="+mn-lt"/>
                <a:ea typeface="+mn-ea"/>
                <a:cs typeface="+mn-cs"/>
                <a:sym typeface="Source Sans Pro Regular"/>
              </a:defRPr>
            </a:pPr>
            <a:r>
              <a:rPr dirty="0"/>
              <a:t>20 (12,3%) : humanitarian crises</a:t>
            </a:r>
          </a:p>
        </p:txBody>
      </p:sp>
      <p:sp>
        <p:nvSpPr>
          <p:cNvPr id="2" name="Rounded Rectangle 3">
            <a:extLst>
              <a:ext uri="{FF2B5EF4-FFF2-40B4-BE49-F238E27FC236}">
                <a16:creationId xmlns:a16="http://schemas.microsoft.com/office/drawing/2014/main" id="{5855B1A6-3706-4EDE-C190-901AC6A2C647}"/>
              </a:ext>
            </a:extLst>
          </p:cNvPr>
          <p:cNvSpPr/>
          <p:nvPr/>
        </p:nvSpPr>
        <p:spPr>
          <a:xfrm>
            <a:off x="211276" y="1038867"/>
            <a:ext cx="7283038" cy="72348"/>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4" name="Title 4">
            <a:extLst>
              <a:ext uri="{FF2B5EF4-FFF2-40B4-BE49-F238E27FC236}">
                <a16:creationId xmlns:a16="http://schemas.microsoft.com/office/drawing/2014/main" id="{0956635A-75FC-E648-00BE-F8A1C02CDE41}"/>
              </a:ext>
            </a:extLst>
          </p:cNvPr>
          <p:cNvSpPr txBox="1">
            <a:spLocks/>
          </p:cNvSpPr>
          <p:nvPr/>
        </p:nvSpPr>
        <p:spPr>
          <a:xfrm>
            <a:off x="252000" y="156850"/>
            <a:ext cx="10361295" cy="864000"/>
          </a:xfrm>
          <a:prstGeom prst="rect">
            <a:avLst/>
          </a:prstGeom>
        </p:spPr>
        <p:txBody>
          <a:bodyPr lIns="91440" tIns="45720" rIns="91440" bIns="45720" anchor="ctr"/>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defTabSz="208312" hangingPunct="1">
              <a:defRPr sz="2688">
                <a:solidFill>
                  <a:srgbClr val="C00000"/>
                </a:solidFill>
              </a:defRPr>
            </a:pPr>
            <a:r>
              <a:rPr lang="en-US" sz="2650" b="1" dirty="0">
                <a:solidFill>
                  <a:srgbClr val="002060"/>
                </a:solidFill>
              </a:rPr>
              <a:t>2018: 162 public health events reported in AFRO</a:t>
            </a:r>
          </a:p>
        </p:txBody>
      </p:sp>
    </p:spTree>
  </p:cSld>
  <p:clrMapOvr>
    <a:masterClrMapping/>
  </p:clrMapOvr>
  <p:transition spd="med"/>
</p:sld>
</file>

<file path=ppt/theme/theme1.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15CB86-0AEC-489E-B822-2371832D14D0}">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74A3764C-D721-4349-84E7-F8F1331A1582}">
  <ds:schemaRefs>
    <ds:schemaRef ds:uri="http://schemas.microsoft.com/sharepoint/v3/contenttype/forms"/>
  </ds:schemaRefs>
</ds:datastoreItem>
</file>

<file path=customXml/itemProps3.xml><?xml version="1.0" encoding="utf-8"?>
<ds:datastoreItem xmlns:ds="http://schemas.openxmlformats.org/officeDocument/2006/customXml" ds:itemID="{27D80E3D-38A8-4315-B11A-A5E4B4B2D5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TotalTime>
  <Words>1924</Words>
  <Application>Microsoft Office PowerPoint</Application>
  <PresentationFormat>Widescreen</PresentationFormat>
  <Paragraphs>291</Paragraphs>
  <Slides>36</Slides>
  <Notes>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RC 59 Template EN</vt:lpstr>
      <vt:lpstr>The International Health Regulation (IHR) framework  and the Integrated Diseases  Surveillance Strategy (IDSR) in Emergency Response </vt:lpstr>
      <vt:lpstr>PowerPoint Presentation</vt:lpstr>
      <vt:lpstr>Introduction</vt:lpstr>
      <vt:lpstr>Learning objectives</vt:lpstr>
      <vt:lpstr>Outline</vt:lpstr>
      <vt:lpstr>PowerPoint Presentation</vt:lpstr>
      <vt:lpstr>Public Health Events reported Week 1: 27 December 2021 – 2 January 2022 </vt:lpstr>
      <vt:lpstr>Public Health Emergencies and reported to WHO AFRO in 2018</vt:lpstr>
      <vt:lpstr>PowerPoint Presentation</vt:lpstr>
      <vt:lpstr>Major outbreaks in AFRO in 2018</vt:lpstr>
      <vt:lpstr>PowerPoint Presentation</vt:lpstr>
      <vt:lpstr>Public health events in country</vt:lpstr>
      <vt:lpstr>PowerPoint Presentation</vt:lpstr>
      <vt:lpstr>Purpose and scope of IHR 2005</vt:lpstr>
      <vt:lpstr>Purpose and scope of IHR 2005</vt:lpstr>
      <vt:lpstr> </vt:lpstr>
      <vt:lpstr>IHR Core Capacities</vt:lpstr>
      <vt:lpstr>Implementing IHR through Global Health Security Agenda</vt:lpstr>
      <vt:lpstr>PowerPoint Presentation</vt:lpstr>
      <vt:lpstr>National IHR Focal Point</vt:lpstr>
      <vt:lpstr>National IHR Focal Point</vt:lpstr>
      <vt:lpstr>Implementing IHR through IDSR</vt:lpstr>
      <vt:lpstr>PowerPoint Presentation</vt:lpstr>
      <vt:lpstr>Objectives of IDSR Strategy</vt:lpstr>
      <vt:lpstr>PowerPoint Presentation</vt:lpstr>
      <vt:lpstr>IDSR implementation strategies</vt:lpstr>
      <vt:lpstr>PowerPoint Presentation</vt:lpstr>
      <vt:lpstr>PowerPoint Presentation</vt:lpstr>
      <vt:lpstr>IDSR Outputs and Products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International Health Regulation (IHR) framework  and the Integrated Diseases  Surveillance Strategy (IDSR) in Emergency Response</dc:title>
  <dc:creator>Szilvia Horváth</dc:creator>
  <cp:lastModifiedBy>Szilvia Horváth</cp:lastModifiedBy>
  <cp:revision>48</cp:revision>
  <dcterms:modified xsi:type="dcterms:W3CDTF">2023-04-06T13:34:41Z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137800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