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5A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BD2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2DFCA"/>
          </a:solidFill>
        </a:fill>
      </a:tcStyle>
    </a:wholeTbl>
    <a:band2H>
      <a:tcTxStyle/>
      <a:tcStyle>
        <a:tcBdr/>
        <a:fill>
          <a:solidFill>
            <a:srgbClr val="EAF0E6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778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6" name="Shape 4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1pPr>
    <a:lvl2pPr indent="228600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2pPr>
    <a:lvl3pPr indent="457200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3pPr>
    <a:lvl4pPr indent="685800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4pPr>
    <a:lvl5pPr indent="914400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5pPr>
    <a:lvl6pPr indent="1143000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6pPr>
    <a:lvl7pPr indent="1371600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7pPr>
    <a:lvl8pPr indent="1600200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8pPr>
    <a:lvl9pPr indent="1828800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"/>
          <p:cNvSpPr/>
          <p:nvPr/>
        </p:nvSpPr>
        <p:spPr>
          <a:xfrm>
            <a:off x="0" y="11"/>
            <a:ext cx="12192000" cy="4354825"/>
          </a:xfrm>
          <a:prstGeom prst="rect">
            <a:avLst/>
          </a:prstGeom>
          <a:solidFill>
            <a:srgbClr val="ECF2F8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500">
                <a:solidFill>
                  <a:srgbClr val="FFFFFF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endParaRPr/>
          </a:p>
        </p:txBody>
      </p:sp>
      <p:pic>
        <p:nvPicPr>
          <p:cNvPr id="19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084" y="-15553"/>
            <a:ext cx="6565405" cy="5403206"/>
          </a:xfrm>
          <a:prstGeom prst="rect">
            <a:avLst/>
          </a:prstGeom>
          <a:ln w="12700">
            <a:miter lim="400000"/>
          </a:ln>
        </p:spPr>
      </p:pic>
      <p:pic>
        <p:nvPicPr>
          <p:cNvPr id="20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2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1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303"/>
            <a:ext cx="1548721" cy="474296"/>
          </a:xfrm>
          <a:prstGeom prst="rect">
            <a:avLst/>
          </a:prstGeom>
          <a:ln w="12700">
            <a:miter lim="400000"/>
          </a:ln>
        </p:spPr>
      </p:pic>
      <p:pic>
        <p:nvPicPr>
          <p:cNvPr id="22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1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3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298"/>
            <a:ext cx="1548721" cy="474296"/>
          </a:xfrm>
          <a:prstGeom prst="rect">
            <a:avLst/>
          </a:prstGeom>
          <a:ln w="12700">
            <a:miter lim="400000"/>
          </a:ln>
        </p:spPr>
      </p:pic>
      <p:sp>
        <p:nvSpPr>
          <p:cNvPr id="24" name="Subtitle 5"/>
          <p:cNvSpPr txBox="1"/>
          <p:nvPr/>
        </p:nvSpPr>
        <p:spPr>
          <a:xfrm>
            <a:off x="8096830" y="6518698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r" defTabSz="216992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j-lt"/>
                <a:ea typeface="+mj-ea"/>
                <a:cs typeface="+mj-cs"/>
                <a:sym typeface="Source Sans Pro Regular"/>
              </a:defRPr>
            </a:lvl1pPr>
          </a:lstStyle>
          <a:p>
            <a:r>
              <a:t>Rapid Response Teams Advanced Training Package</a:t>
            </a:r>
          </a:p>
        </p:txBody>
      </p:sp>
      <p:sp>
        <p:nvSpPr>
          <p:cNvPr id="25" name="Subtitle 5"/>
          <p:cNvSpPr txBox="1"/>
          <p:nvPr/>
        </p:nvSpPr>
        <p:spPr>
          <a:xfrm>
            <a:off x="8096830" y="6684371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r" defTabSz="28932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j-lt"/>
                <a:ea typeface="+mj-ea"/>
                <a:cs typeface="+mj-cs"/>
                <a:sym typeface="Source Sans Pro Regular"/>
              </a:defRPr>
            </a:lvl1pPr>
          </a:lstStyle>
          <a:p>
            <a:r>
              <a:t>C2 Participants</a:t>
            </a:r>
          </a:p>
        </p:txBody>
      </p:sp>
      <p:pic>
        <p:nvPicPr>
          <p:cNvPr id="26" name="Picture 18" descr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02490" y="5116962"/>
            <a:ext cx="2823416" cy="908687"/>
          </a:xfrm>
          <a:prstGeom prst="rect">
            <a:avLst/>
          </a:prstGeom>
          <a:ln w="12700">
            <a:miter lim="400000"/>
          </a:ln>
        </p:spPr>
      </p:pic>
      <p:pic>
        <p:nvPicPr>
          <p:cNvPr id="27" name="Picture 19" descr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2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2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525728" y="3491867"/>
            <a:ext cx="5925541" cy="914401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  <a:lvl2pPr>
              <a:defRPr sz="2400">
                <a:latin typeface="Source Sans Pro Bold"/>
                <a:ea typeface="Source Sans Pro Bold"/>
                <a:cs typeface="Source Sans Pro Bold"/>
                <a:sym typeface="Source Sans Pro Bold"/>
              </a:defRPr>
            </a:lvl2pPr>
            <a:lvl3pPr>
              <a:defRPr sz="2400">
                <a:latin typeface="Source Sans Pro Bold"/>
                <a:ea typeface="Source Sans Pro Bold"/>
                <a:cs typeface="Source Sans Pro Bold"/>
                <a:sym typeface="Source Sans Pro Bold"/>
              </a:defRPr>
            </a:lvl3pPr>
            <a:lvl4pPr>
              <a:defRPr sz="2400">
                <a:latin typeface="Source Sans Pro Bold"/>
                <a:ea typeface="Source Sans Pro Bold"/>
                <a:cs typeface="Source Sans Pro Bold"/>
                <a:sym typeface="Source Sans Pro Bold"/>
              </a:defRPr>
            </a:lvl4pPr>
            <a:lvl5pPr>
              <a:defRPr sz="2400">
                <a:latin typeface="Source Sans Pro Bold"/>
                <a:ea typeface="Source Sans Pro Bold"/>
                <a:cs typeface="Source Sans Pro Bold"/>
                <a:sym typeface="Source Sans Pro Bold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517797" y="1587568"/>
            <a:ext cx="4490141" cy="2410276"/>
          </a:xfrm>
          <a:prstGeom prst="rect">
            <a:avLst/>
          </a:prstGeom>
        </p:spPr>
        <p:txBody>
          <a:bodyPr/>
          <a:lstStyle>
            <a:lvl1pPr>
              <a:defRPr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r>
              <a:t>Title Text</a:t>
            </a:r>
          </a:p>
        </p:txBody>
      </p:sp>
      <p:sp>
        <p:nvSpPr>
          <p:cNvPr id="3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8" name="Click to add text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text</a:t>
            </a:r>
          </a:p>
        </p:txBody>
      </p:sp>
      <p:sp>
        <p:nvSpPr>
          <p:cNvPr id="3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" descr="Image"/>
          <p:cNvPicPr>
            <a:picLocks noChangeAspect="1"/>
          </p:cNvPicPr>
          <p:nvPr/>
        </p:nvPicPr>
        <p:blipFill>
          <a:blip r:embed="rId4"/>
          <a:srcRect t="43728"/>
          <a:stretch>
            <a:fillRect/>
          </a:stretch>
        </p:blipFill>
        <p:spPr>
          <a:xfrm>
            <a:off x="-70810" y="-35923"/>
            <a:ext cx="10126994" cy="728233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Picture 2" descr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89972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Picture 2" descr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342" y="6310303"/>
            <a:ext cx="1548721" cy="47429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Picture 4" descr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89971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Picture 2" descr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342" y="6310298"/>
            <a:ext cx="1548721" cy="474296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Subtitle 5"/>
          <p:cNvSpPr txBox="1"/>
          <p:nvPr/>
        </p:nvSpPr>
        <p:spPr>
          <a:xfrm>
            <a:off x="8096830" y="6518698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r" defTabSz="216992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j-lt"/>
                <a:ea typeface="+mj-ea"/>
                <a:cs typeface="+mj-cs"/>
                <a:sym typeface="Source Sans Pro Regular"/>
              </a:defRPr>
            </a:lvl1pPr>
          </a:lstStyle>
          <a:p>
            <a:r>
              <a:t>Rapid Response Teams Advanced Training Package</a:t>
            </a:r>
          </a:p>
        </p:txBody>
      </p:sp>
      <p:sp>
        <p:nvSpPr>
          <p:cNvPr id="8" name="Subtitle 5"/>
          <p:cNvSpPr txBox="1"/>
          <p:nvPr/>
        </p:nvSpPr>
        <p:spPr>
          <a:xfrm>
            <a:off x="8096830" y="6684371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r" defTabSz="28932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j-lt"/>
                <a:ea typeface="+mj-ea"/>
                <a:cs typeface="+mj-cs"/>
                <a:sym typeface="Source Sans Pro Regular"/>
              </a:defRPr>
            </a:lvl1pPr>
          </a:lstStyle>
          <a:p>
            <a:r>
              <a:t>C2 Participants</a:t>
            </a:r>
          </a:p>
        </p:txBody>
      </p:sp>
      <p:sp>
        <p:nvSpPr>
          <p:cNvPr id="9" name="Body Level One…"/>
          <p:cNvSpPr txBox="1">
            <a:spLocks noGrp="1"/>
          </p:cNvSpPr>
          <p:nvPr>
            <p:ph type="body" idx="1"/>
          </p:nvPr>
        </p:nvSpPr>
        <p:spPr>
          <a:xfrm>
            <a:off x="2378928" y="1247001"/>
            <a:ext cx="8222168" cy="46540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" name="Click to add text"/>
          <p:cNvSpPr txBox="1">
            <a:spLocks noGrp="1"/>
          </p:cNvSpPr>
          <p:nvPr>
            <p:ph type="title" hasCustomPrompt="1"/>
          </p:nvPr>
        </p:nvSpPr>
        <p:spPr>
          <a:xfrm>
            <a:off x="297713" y="70581"/>
            <a:ext cx="3571876" cy="6461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Click to add text</a:t>
            </a:r>
          </a:p>
        </p:txBody>
      </p:sp>
      <p:sp>
        <p:nvSpPr>
          <p:cNvPr id="1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480800" y="6330334"/>
            <a:ext cx="230379" cy="2565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>
              <a:defRPr sz="1000">
                <a:solidFill>
                  <a:srgbClr val="FFFFFF"/>
                </a:solidFill>
                <a:latin typeface="+mj-lt"/>
                <a:ea typeface="+mj-ea"/>
                <a:cs typeface="+mj-cs"/>
                <a:sym typeface="Source Sans Pro Regular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2" name="Slide Number">
            <a:extLst>
              <a:ext uri="{FF2B5EF4-FFF2-40B4-BE49-F238E27FC236}">
                <a16:creationId xmlns:a16="http://schemas.microsoft.com/office/drawing/2014/main" id="{4AE20F83-2812-F87A-3116-8BC4337B5578}"/>
              </a:ext>
            </a:extLst>
          </p:cNvPr>
          <p:cNvSpPr txBox="1">
            <a:spLocks/>
          </p:cNvSpPr>
          <p:nvPr userDrawn="1"/>
        </p:nvSpPr>
        <p:spPr>
          <a:xfrm>
            <a:off x="11873340" y="6586873"/>
            <a:ext cx="383314" cy="314562"/>
          </a:xfrm>
          <a:prstGeom prst="rect">
            <a:avLst/>
          </a:prstGeom>
        </p:spPr>
        <p:txBody>
          <a:bodyPr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86CB4B4D-7CA3-9044-876B-883B54F8677D}" type="slidenum">
              <a:rPr lang="hu-HU" sz="110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pPr/>
              <a:t>‹#›</a:t>
            </a:fld>
            <a:endParaRPr lang="hu-HU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med"/>
  <p:txStyles>
    <p:titleStyle>
      <a:lvl1pPr marL="0" marR="0" indent="0" algn="l" defTabSz="21699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1pPr>
      <a:lvl2pPr marL="0" marR="0" indent="0" algn="l" defTabSz="21699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2pPr>
      <a:lvl3pPr marL="0" marR="0" indent="0" algn="l" defTabSz="21699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3pPr>
      <a:lvl4pPr marL="0" marR="0" indent="0" algn="l" defTabSz="21699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4pPr>
      <a:lvl5pPr marL="0" marR="0" indent="0" algn="l" defTabSz="21699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5pPr>
      <a:lvl6pPr marL="0" marR="0" indent="0" algn="l" defTabSz="21699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6pPr>
      <a:lvl7pPr marL="0" marR="0" indent="0" algn="l" defTabSz="21699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7pPr>
      <a:lvl8pPr marL="0" marR="0" indent="0" algn="l" defTabSz="21699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8pPr>
      <a:lvl9pPr marL="0" marR="0" indent="0" algn="l" defTabSz="21699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9pPr>
    </p:titleStyle>
    <p:bodyStyle>
      <a:lvl1pPr marL="0" marR="0" indent="0" algn="l" defTabSz="216990" rtl="0" latinLnBrk="0">
        <a:lnSpc>
          <a:spcPct val="90000"/>
        </a:lnSpc>
        <a:spcBef>
          <a:spcPts val="20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1pPr>
      <a:lvl2pPr marL="162742" marR="0" indent="-54247" algn="l" defTabSz="216990" rtl="0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2pPr>
      <a:lvl3pPr marL="271237" marR="0" indent="-54247" algn="l" defTabSz="216990" rtl="0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3pPr>
      <a:lvl4pPr marL="379732" marR="0" indent="-54247" algn="l" defTabSz="216990" rtl="0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4pPr>
      <a:lvl5pPr marL="488226" marR="0" indent="-54247" algn="l" defTabSz="216990" rtl="0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5pPr>
      <a:lvl6pPr marL="786588" marR="0" indent="-244116" algn="l" defTabSz="216990" rtl="0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6pPr>
      <a:lvl7pPr marL="895084" marR="0" indent="-244116" algn="l" defTabSz="216990" rtl="0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7pPr>
      <a:lvl8pPr marL="1003578" marR="0" indent="-244115" algn="l" defTabSz="216990" rtl="0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8pPr>
      <a:lvl9pPr marL="1112073" marR="0" indent="-244116" algn="l" defTabSz="216990" rtl="0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1pPr>
      <a:lvl2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2pPr>
      <a:lvl3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3pPr>
      <a:lvl4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4pPr>
      <a:lvl5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5pPr>
      <a:lvl6pPr marL="0" marR="0" indent="22860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6pPr>
      <a:lvl7pPr marL="0" marR="0" indent="2743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7pPr>
      <a:lvl8pPr marL="0" marR="0" indent="3200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8pPr>
      <a:lvl9pPr marL="0" marR="0" indent="3657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2"/>
          <p:cNvSpPr txBox="1">
            <a:spLocks noGrp="1"/>
          </p:cNvSpPr>
          <p:nvPr>
            <p:ph type="title"/>
          </p:nvPr>
        </p:nvSpPr>
        <p:spPr>
          <a:xfrm>
            <a:off x="549695" y="3428999"/>
            <a:ext cx="2023386" cy="568846"/>
          </a:xfrm>
          <a:prstGeom prst="rect">
            <a:avLst/>
          </a:prstGeom>
        </p:spPr>
        <p:txBody>
          <a:bodyPr/>
          <a:lstStyle/>
          <a:p>
            <a:pPr defTabSz="123684">
              <a:spcBef>
                <a:spcPts val="400"/>
              </a:spcBef>
              <a:defRPr sz="2052">
                <a:solidFill>
                  <a:srgbClr val="002060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br/>
            <a:r>
              <a:rPr sz="1197"/>
              <a:t>Team Name</a:t>
            </a:r>
          </a:p>
        </p:txBody>
      </p:sp>
      <p:sp>
        <p:nvSpPr>
          <p:cNvPr id="49" name="Subtitle 5"/>
          <p:cNvSpPr txBox="1">
            <a:spLocks noGrp="1"/>
          </p:cNvSpPr>
          <p:nvPr>
            <p:ph type="body" sz="quarter" idx="1"/>
          </p:nvPr>
        </p:nvSpPr>
        <p:spPr>
          <a:xfrm>
            <a:off x="5858194" y="2905052"/>
            <a:ext cx="5925539" cy="1342483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700"/>
              </a:spcBef>
              <a:defRPr sz="3200">
                <a:solidFill>
                  <a:srgbClr val="002060"/>
                </a:solidFill>
              </a:defRPr>
            </a:pPr>
            <a:r>
              <a:rPr sz="2800" dirty="0"/>
              <a:t>Scenario-based Skills Drill</a:t>
            </a:r>
          </a:p>
          <a:p>
            <a:pPr>
              <a:spcBef>
                <a:spcPts val="700"/>
              </a:spcBef>
              <a:defRPr sz="3200">
                <a:solidFill>
                  <a:srgbClr val="002060"/>
                </a:solidFill>
              </a:defRPr>
            </a:pPr>
            <a:r>
              <a:rPr sz="2800" dirty="0"/>
              <a:t>“Unexplained death of children in Karan Province, Salam”</a:t>
            </a:r>
          </a:p>
        </p:txBody>
      </p:sp>
      <p:sp>
        <p:nvSpPr>
          <p:cNvPr id="50" name="Title 2"/>
          <p:cNvSpPr txBox="1"/>
          <p:nvPr/>
        </p:nvSpPr>
        <p:spPr>
          <a:xfrm>
            <a:off x="680127" y="1910908"/>
            <a:ext cx="2144596" cy="9941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>
            <a:lvl1pPr defTabSz="289320">
              <a:lnSpc>
                <a:spcPct val="90000"/>
              </a:lnSpc>
              <a:spcBef>
                <a:spcPts val="700"/>
              </a:spcBef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r>
              <a:rPr b="1" dirty="0"/>
              <a:t>Outputs</a:t>
            </a:r>
          </a:p>
        </p:txBody>
      </p:sp>
      <p:sp>
        <p:nvSpPr>
          <p:cNvPr id="51" name="Title 2"/>
          <p:cNvSpPr txBox="1"/>
          <p:nvPr/>
        </p:nvSpPr>
        <p:spPr>
          <a:xfrm>
            <a:off x="680127" y="1605516"/>
            <a:ext cx="2144596" cy="6379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>
            <a:lvl1pPr defTabSz="289320">
              <a:lnSpc>
                <a:spcPct val="90000"/>
              </a:lnSpc>
              <a:spcBef>
                <a:spcPts val="1000"/>
              </a:spcBef>
              <a:defRPr sz="44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r>
              <a:rPr sz="3600" b="1" dirty="0"/>
              <a:t>C4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Content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90847" y="1385223"/>
            <a:ext cx="9377916" cy="1428174"/>
          </a:xfrm>
          <a:prstGeom prst="rect">
            <a:avLst/>
          </a:prstGeom>
        </p:spPr>
        <p:txBody>
          <a:bodyPr/>
          <a:lstStyle/>
          <a:p>
            <a:pPr marL="0" lvl="1" indent="631552" algn="ctr">
              <a:spcBef>
                <a:spcPts val="100"/>
              </a:spcBef>
              <a:buSzTx/>
              <a:buNone/>
              <a:defRPr sz="2400">
                <a:solidFill>
                  <a:schemeClr val="accent6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b="1" dirty="0">
                <a:solidFill>
                  <a:schemeClr val="accent3"/>
                </a:solidFill>
              </a:rPr>
              <a:t>Annex 1: Identify issues (rumors, community problems) gathered from interviewing the community leader/members:</a:t>
            </a:r>
          </a:p>
        </p:txBody>
      </p:sp>
      <p:sp>
        <p:nvSpPr>
          <p:cNvPr id="54" name="Title 1"/>
          <p:cNvSpPr txBox="1">
            <a:spLocks noGrp="1"/>
          </p:cNvSpPr>
          <p:nvPr>
            <p:ph type="title"/>
          </p:nvPr>
        </p:nvSpPr>
        <p:spPr>
          <a:xfrm>
            <a:off x="148856" y="-7546"/>
            <a:ext cx="8846289" cy="646113"/>
          </a:xfrm>
          <a:prstGeom prst="rect">
            <a:avLst/>
          </a:prstGeom>
        </p:spPr>
        <p:txBody>
          <a:bodyPr/>
          <a:lstStyle/>
          <a:p>
            <a:pPr lvl="1" defTabSz="914400">
              <a:lnSpc>
                <a:spcPct val="100000"/>
              </a:lnSpc>
              <a:defRPr sz="2800"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t>C4 Communication and community engagement (1)</a:t>
            </a:r>
          </a:p>
        </p:txBody>
      </p:sp>
      <p:graphicFrame>
        <p:nvGraphicFramePr>
          <p:cNvPr id="55" name="Table 5"/>
          <p:cNvGraphicFramePr/>
          <p:nvPr/>
        </p:nvGraphicFramePr>
        <p:xfrm>
          <a:off x="2284165" y="2346593"/>
          <a:ext cx="7861729" cy="3526522"/>
        </p:xfrm>
        <a:graphic>
          <a:graphicData uri="http://schemas.openxmlformats.org/drawingml/2006/table">
            <a:tbl>
              <a:tblPr firstRow="1" firstCol="1">
                <a:tableStyleId>{4C3C2611-4C71-4FC5-86AE-919BDF0F9419}</a:tableStyleId>
              </a:tblPr>
              <a:tblGrid>
                <a:gridCol w="36996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620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0506">
                <a:tc>
                  <a:txBody>
                    <a:bodyPr/>
                    <a:lstStyle/>
                    <a:p>
                      <a:pPr algn="ctr" defTabSz="216990">
                        <a:lnSpc>
                          <a:spcPct val="115000"/>
                        </a:lnSpc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FFFFFF"/>
                          </a:solidFill>
                          <a:latin typeface="+mj-lt"/>
                          <a:ea typeface="+mj-ea"/>
                          <a:cs typeface="+mj-cs"/>
                        </a:rPr>
                        <a:t>Rumors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16990">
                        <a:lnSpc>
                          <a:spcPct val="115000"/>
                        </a:lnSpc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FFFFFF"/>
                          </a:solidFill>
                          <a:latin typeface="+mj-lt"/>
                          <a:ea typeface="+mj-ea"/>
                          <a:cs typeface="+mj-cs"/>
                        </a:rPr>
                        <a:t>Community problems related to the outbreak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9004">
                <a:tc>
                  <a:txBody>
                    <a:bodyPr/>
                    <a:lstStyle/>
                    <a:p>
                      <a:pPr defTabSz="216990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15000"/>
                        </a:lnSpc>
                        <a:defRPr sz="1800"/>
                      </a:pPr>
                      <a:r>
                        <a:rPr sz="1100">
                          <a:latin typeface="+mj-lt"/>
                          <a:ea typeface="+mj-ea"/>
                          <a:cs typeface="+mj-cs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9004">
                <a:tc>
                  <a:txBody>
                    <a:bodyPr/>
                    <a:lstStyle/>
                    <a:p>
                      <a:pPr defTabSz="216990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15000"/>
                        </a:lnSpc>
                        <a:defRPr sz="1800"/>
                      </a:pPr>
                      <a:r>
                        <a:rPr sz="1100">
                          <a:latin typeface="+mj-lt"/>
                          <a:ea typeface="+mj-ea"/>
                          <a:cs typeface="+mj-cs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9004">
                <a:tc>
                  <a:txBody>
                    <a:bodyPr/>
                    <a:lstStyle/>
                    <a:p>
                      <a:pPr defTabSz="216990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15000"/>
                        </a:lnSpc>
                        <a:defRPr sz="1800"/>
                      </a:pPr>
                      <a:r>
                        <a:rPr sz="1100">
                          <a:latin typeface="+mj-lt"/>
                          <a:ea typeface="+mj-ea"/>
                          <a:cs typeface="+mj-cs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9004">
                <a:tc>
                  <a:txBody>
                    <a:bodyPr/>
                    <a:lstStyle/>
                    <a:p>
                      <a:pPr defTabSz="216990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15000"/>
                        </a:lnSpc>
                        <a:defRPr sz="1800"/>
                      </a:pPr>
                      <a:r>
                        <a:rPr sz="1100">
                          <a:latin typeface="+mj-lt"/>
                          <a:ea typeface="+mj-ea"/>
                          <a:cs typeface="+mj-cs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1890614" y="1491549"/>
            <a:ext cx="7864659" cy="4654072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normAutofit/>
          </a:bodyPr>
          <a:lstStyle/>
          <a:p>
            <a:pPr marL="0" lvl="1" indent="631552" algn="ctr">
              <a:spcBef>
                <a:spcPts val="100"/>
              </a:spcBef>
              <a:buSzTx/>
              <a:buNone/>
            </a:pPr>
            <a:r>
              <a:rPr sz="2400" b="1" dirty="0">
                <a:solidFill>
                  <a:schemeClr val="accent3"/>
                </a:solidFill>
                <a:latin typeface="Source Sans Pro Bold"/>
              </a:rPr>
              <a:t>Annex 2: Identify community practices that may help or not controlling the spread of the outbreak</a:t>
            </a:r>
          </a:p>
        </p:txBody>
      </p:sp>
      <p:graphicFrame>
        <p:nvGraphicFramePr>
          <p:cNvPr id="58" name="Table 4"/>
          <p:cNvGraphicFramePr/>
          <p:nvPr/>
        </p:nvGraphicFramePr>
        <p:xfrm>
          <a:off x="2281236" y="2374494"/>
          <a:ext cx="7864656" cy="3635811"/>
        </p:xfrm>
        <a:graphic>
          <a:graphicData uri="http://schemas.openxmlformats.org/drawingml/2006/table">
            <a:tbl>
              <a:tblPr firstRow="1" firstCol="1">
                <a:tableStyleId>{4C3C2611-4C71-4FC5-86AE-919BDF0F9419}</a:tableStyleId>
              </a:tblPr>
              <a:tblGrid>
                <a:gridCol w="39469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176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5393">
                <a:tc>
                  <a:txBody>
                    <a:bodyPr/>
                    <a:lstStyle/>
                    <a:p>
                      <a:pPr algn="ctr" defTabSz="216990">
                        <a:lnSpc>
                          <a:spcPct val="115000"/>
                        </a:lnSpc>
                        <a:defRPr sz="1600" b="0"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Community practices that </a:t>
                      </a:r>
                      <a:r>
                        <a:rPr u="sng"/>
                        <a:t>can help address controlling the spread of the outbreak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16990">
                        <a:lnSpc>
                          <a:spcPct val="115000"/>
                        </a:lnSpc>
                        <a:defRPr sz="1600" b="0"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Community practices that </a:t>
                      </a:r>
                      <a:r>
                        <a:rPr u="sng"/>
                        <a:t>may contribute to spreading the outbreak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3031">
                <a:tc>
                  <a:txBody>
                    <a:bodyPr/>
                    <a:lstStyle/>
                    <a:p>
                      <a:pPr defTabSz="216990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15000"/>
                        </a:lnSpc>
                        <a:defRPr sz="1800"/>
                      </a:pPr>
                      <a:r>
                        <a:rPr sz="1100">
                          <a:latin typeface="+mj-lt"/>
                          <a:ea typeface="+mj-ea"/>
                          <a:cs typeface="+mj-cs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3031">
                <a:tc>
                  <a:txBody>
                    <a:bodyPr/>
                    <a:lstStyle/>
                    <a:p>
                      <a:pPr defTabSz="216990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15000"/>
                        </a:lnSpc>
                        <a:defRPr sz="1800"/>
                      </a:pPr>
                      <a:r>
                        <a:rPr sz="1100">
                          <a:latin typeface="+mj-lt"/>
                          <a:ea typeface="+mj-ea"/>
                          <a:cs typeface="+mj-cs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3031">
                <a:tc>
                  <a:txBody>
                    <a:bodyPr/>
                    <a:lstStyle/>
                    <a:p>
                      <a:pPr defTabSz="216990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15000"/>
                        </a:lnSpc>
                        <a:defRPr sz="1800"/>
                      </a:pPr>
                      <a:r>
                        <a:rPr sz="1100">
                          <a:latin typeface="+mj-lt"/>
                          <a:ea typeface="+mj-ea"/>
                          <a:cs typeface="+mj-cs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73031">
                <a:tc>
                  <a:txBody>
                    <a:bodyPr/>
                    <a:lstStyle/>
                    <a:p>
                      <a:pPr defTabSz="216990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15000"/>
                        </a:lnSpc>
                        <a:defRPr sz="1800"/>
                      </a:pPr>
                      <a:r>
                        <a:rPr sz="1100">
                          <a:latin typeface="+mj-lt"/>
                          <a:ea typeface="+mj-ea"/>
                          <a:cs typeface="+mj-cs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9" name="C4 Communication and community engagement (2)"/>
          <p:cNvSpPr txBox="1">
            <a:spLocks noGrp="1"/>
          </p:cNvSpPr>
          <p:nvPr>
            <p:ph type="title"/>
          </p:nvPr>
        </p:nvSpPr>
        <p:spPr>
          <a:xfrm>
            <a:off x="148856" y="-7546"/>
            <a:ext cx="8846289" cy="646113"/>
          </a:xfrm>
          <a:prstGeom prst="rect">
            <a:avLst/>
          </a:prstGeom>
        </p:spPr>
        <p:txBody>
          <a:bodyPr/>
          <a:lstStyle/>
          <a:p>
            <a:pPr lvl="1" defTabSz="914400">
              <a:lnSpc>
                <a:spcPct val="100000"/>
              </a:lnSpc>
              <a:defRPr sz="2800"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t>C4 Communication and community engagement (2)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" name="Table 5"/>
          <p:cNvGraphicFramePr/>
          <p:nvPr/>
        </p:nvGraphicFramePr>
        <p:xfrm>
          <a:off x="2134241" y="2385107"/>
          <a:ext cx="8086084" cy="3580338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28154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706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9278">
                <a:tc>
                  <a:txBody>
                    <a:bodyPr/>
                    <a:lstStyle/>
                    <a:p>
                      <a:pPr algn="ctr" defTabSz="216990">
                        <a:lnSpc>
                          <a:spcPct val="115000"/>
                        </a:lnSpc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FFFFFF"/>
                          </a:solidFill>
                          <a:latin typeface="+mj-lt"/>
                          <a:ea typeface="+mj-ea"/>
                          <a:cs typeface="+mj-cs"/>
                        </a:rPr>
                        <a:t>Issues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16990">
                        <a:lnSpc>
                          <a:spcPct val="115000"/>
                        </a:lnSpc>
                        <a:defRPr sz="1200" b="0"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Tools for creating community discussion (see above)</a:t>
                      </a:r>
                    </a:p>
                    <a:p>
                      <a:pPr algn="ctr" defTabSz="216990">
                        <a:lnSpc>
                          <a:spcPct val="115000"/>
                        </a:lnSpc>
                        <a:defRPr sz="1200" b="0"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There can be more than one tool per activity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50530">
                <a:tc>
                  <a:txBody>
                    <a:bodyPr/>
                    <a:lstStyle/>
                    <a:p>
                      <a:pPr defTabSz="216990">
                        <a:lnSpc>
                          <a:spcPct val="115000"/>
                        </a:lnSpc>
                        <a:defRPr sz="1800"/>
                      </a:pPr>
                      <a:r>
                        <a:rPr sz="1200">
                          <a:latin typeface="+mj-lt"/>
                          <a:ea typeface="+mj-ea"/>
                          <a:cs typeface="+mj-cs"/>
                        </a:rPr>
                        <a:t>1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15000"/>
                        </a:lnSpc>
                        <a:defRPr sz="1800"/>
                      </a:pPr>
                      <a:r>
                        <a:rPr sz="1200">
                          <a:latin typeface="+mj-lt"/>
                          <a:ea typeface="+mj-ea"/>
                          <a:cs typeface="+mj-cs"/>
                        </a:rPr>
                        <a:t> 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50530">
                <a:tc>
                  <a:txBody>
                    <a:bodyPr/>
                    <a:lstStyle/>
                    <a:p>
                      <a:pPr defTabSz="216990">
                        <a:lnSpc>
                          <a:spcPct val="115000"/>
                        </a:lnSpc>
                        <a:defRPr sz="1800"/>
                      </a:pPr>
                      <a:r>
                        <a:rPr sz="1200">
                          <a:latin typeface="+mj-lt"/>
                          <a:ea typeface="+mj-ea"/>
                          <a:cs typeface="+mj-cs"/>
                        </a:rPr>
                        <a:t>2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15000"/>
                        </a:lnSpc>
                        <a:defRPr sz="1800"/>
                      </a:pPr>
                      <a:r>
                        <a:rPr sz="1200">
                          <a:latin typeface="+mj-lt"/>
                          <a:ea typeface="+mj-ea"/>
                          <a:cs typeface="+mj-cs"/>
                        </a:rPr>
                        <a:t> 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2" name="Title 1"/>
          <p:cNvSpPr txBox="1">
            <a:spLocks noGrp="1"/>
          </p:cNvSpPr>
          <p:nvPr>
            <p:ph type="title"/>
          </p:nvPr>
        </p:nvSpPr>
        <p:spPr>
          <a:xfrm>
            <a:off x="148856" y="-7546"/>
            <a:ext cx="8846289" cy="646113"/>
          </a:xfrm>
          <a:prstGeom prst="rect">
            <a:avLst/>
          </a:prstGeom>
        </p:spPr>
        <p:txBody>
          <a:bodyPr/>
          <a:lstStyle/>
          <a:p>
            <a:pPr lvl="1" defTabSz="914400">
              <a:lnSpc>
                <a:spcPct val="100000"/>
              </a:lnSpc>
              <a:defRPr sz="2800"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t>C4 Communication and community engagement (3)</a:t>
            </a:r>
          </a:p>
        </p:txBody>
      </p:sp>
      <p:sp>
        <p:nvSpPr>
          <p:cNvPr id="63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1709077" y="1480916"/>
            <a:ext cx="8222168" cy="465407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lvl="1" indent="631552" algn="ctr">
              <a:spcBef>
                <a:spcPts val="100"/>
              </a:spcBef>
              <a:buSzTx/>
              <a:buNone/>
              <a:defRPr sz="2400">
                <a:solidFill>
                  <a:schemeClr val="accent6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sz="2400" b="1" dirty="0">
                <a:solidFill>
                  <a:schemeClr val="accent3"/>
                </a:solidFill>
                <a:latin typeface="Source Sans Pro Bold"/>
              </a:rPr>
              <a:t>Annex 3: Identify appropriate tools to encourage community participation (1)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1709077" y="1480916"/>
            <a:ext cx="8222168" cy="4654072"/>
          </a:xfrm>
          <a:prstGeom prst="rect">
            <a:avLst/>
          </a:prstGeom>
        </p:spPr>
        <p:txBody>
          <a:bodyPr/>
          <a:lstStyle/>
          <a:p>
            <a:pPr marL="0" lvl="1" indent="631552" algn="ctr">
              <a:spcBef>
                <a:spcPts val="100"/>
              </a:spcBef>
              <a:buSzTx/>
              <a:buNone/>
              <a:defRPr sz="2400">
                <a:solidFill>
                  <a:schemeClr val="accent6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b="1" dirty="0">
                <a:solidFill>
                  <a:schemeClr val="accent3"/>
                </a:solidFill>
              </a:rPr>
              <a:t>Annex 3: Identify appropriate tools to encourage community participation (2)</a:t>
            </a:r>
          </a:p>
        </p:txBody>
      </p:sp>
      <p:graphicFrame>
        <p:nvGraphicFramePr>
          <p:cNvPr id="66" name="Table 5"/>
          <p:cNvGraphicFramePr/>
          <p:nvPr/>
        </p:nvGraphicFramePr>
        <p:xfrm>
          <a:off x="2134241" y="2385107"/>
          <a:ext cx="8086084" cy="3580338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28154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706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9278">
                <a:tc>
                  <a:txBody>
                    <a:bodyPr/>
                    <a:lstStyle/>
                    <a:p>
                      <a:pPr algn="ctr" defTabSz="216990">
                        <a:lnSpc>
                          <a:spcPct val="115000"/>
                        </a:lnSpc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FFFFFF"/>
                          </a:solidFill>
                          <a:latin typeface="+mj-lt"/>
                          <a:ea typeface="+mj-ea"/>
                          <a:cs typeface="+mj-cs"/>
                        </a:rPr>
                        <a:t>Issues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16990">
                        <a:lnSpc>
                          <a:spcPct val="115000"/>
                        </a:lnSpc>
                        <a:defRPr sz="1200" b="0"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Tools for creating community discussion (see above)</a:t>
                      </a:r>
                    </a:p>
                    <a:p>
                      <a:pPr algn="ctr" defTabSz="216990">
                        <a:lnSpc>
                          <a:spcPct val="115000"/>
                        </a:lnSpc>
                        <a:defRPr sz="1200" b="0"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There can be more than one tool per activity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50530">
                <a:tc>
                  <a:txBody>
                    <a:bodyPr/>
                    <a:lstStyle/>
                    <a:p>
                      <a:pPr defTabSz="216990">
                        <a:lnSpc>
                          <a:spcPct val="115000"/>
                        </a:lnSpc>
                        <a:defRPr sz="1800"/>
                      </a:pPr>
                      <a:r>
                        <a:rPr sz="1200">
                          <a:latin typeface="+mj-lt"/>
                          <a:ea typeface="+mj-ea"/>
                          <a:cs typeface="+mj-cs"/>
                        </a:rPr>
                        <a:t>1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15000"/>
                        </a:lnSpc>
                        <a:defRPr sz="1800"/>
                      </a:pPr>
                      <a:r>
                        <a:rPr sz="1200">
                          <a:latin typeface="+mj-lt"/>
                          <a:ea typeface="+mj-ea"/>
                          <a:cs typeface="+mj-cs"/>
                        </a:rPr>
                        <a:t> 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50530">
                <a:tc>
                  <a:txBody>
                    <a:bodyPr/>
                    <a:lstStyle/>
                    <a:p>
                      <a:pPr defTabSz="216990">
                        <a:lnSpc>
                          <a:spcPct val="115000"/>
                        </a:lnSpc>
                        <a:defRPr sz="1800"/>
                      </a:pPr>
                      <a:r>
                        <a:rPr sz="1200">
                          <a:latin typeface="+mj-lt"/>
                          <a:ea typeface="+mj-ea"/>
                          <a:cs typeface="+mj-cs"/>
                        </a:rPr>
                        <a:t>2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defTabSz="216990">
                        <a:lnSpc>
                          <a:spcPct val="115000"/>
                        </a:lnSpc>
                        <a:defRPr sz="1800"/>
                      </a:pPr>
                      <a:r>
                        <a:rPr sz="1200">
                          <a:latin typeface="+mj-lt"/>
                          <a:ea typeface="+mj-ea"/>
                          <a:cs typeface="+mj-cs"/>
                        </a:rPr>
                        <a:t> 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7" name="Title 1"/>
          <p:cNvSpPr txBox="1">
            <a:spLocks noGrp="1"/>
          </p:cNvSpPr>
          <p:nvPr>
            <p:ph type="title"/>
          </p:nvPr>
        </p:nvSpPr>
        <p:spPr>
          <a:xfrm>
            <a:off x="148856" y="-7546"/>
            <a:ext cx="8846289" cy="646113"/>
          </a:xfrm>
          <a:prstGeom prst="rect">
            <a:avLst/>
          </a:prstGeom>
        </p:spPr>
        <p:txBody>
          <a:bodyPr/>
          <a:lstStyle/>
          <a:p>
            <a:pPr lvl="1" defTabSz="914400">
              <a:lnSpc>
                <a:spcPct val="100000"/>
              </a:lnSpc>
              <a:defRPr sz="2800"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t>C4 Communication and community engagement (4)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RRT_Theme_v3">
  <a:themeElements>
    <a:clrScheme name="RRT_Theme_v3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21F64"/>
      </a:accent1>
      <a:accent2>
        <a:srgbClr val="A2010B"/>
      </a:accent2>
      <a:accent3>
        <a:srgbClr val="65A000"/>
      </a:accent3>
      <a:accent4>
        <a:srgbClr val="00A0DF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RRT_Theme_v3">
      <a:majorFont>
        <a:latin typeface="Source Sans Pro Regular"/>
        <a:ea typeface="Source Sans Pro Regular"/>
        <a:cs typeface="Source Sans Pro Regular"/>
      </a:majorFont>
      <a:minorFont>
        <a:latin typeface="Helvetica"/>
        <a:ea typeface="Helvetica"/>
        <a:cs typeface="Helvetica"/>
      </a:minorFont>
    </a:fontScheme>
    <a:fmtScheme name="RRT_Theme_v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RRT_Theme_v3">
  <a:themeElements>
    <a:clrScheme name="RRT_Theme_v3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21F64"/>
      </a:accent1>
      <a:accent2>
        <a:srgbClr val="A2010B"/>
      </a:accent2>
      <a:accent3>
        <a:srgbClr val="65A000"/>
      </a:accent3>
      <a:accent4>
        <a:srgbClr val="00A0DF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RRT_Theme_v3">
      <a:majorFont>
        <a:latin typeface="Source Sans Pro Regular"/>
        <a:ea typeface="Source Sans Pro Regular"/>
        <a:cs typeface="Source Sans Pro Regular"/>
      </a:majorFont>
      <a:minorFont>
        <a:latin typeface="Helvetica"/>
        <a:ea typeface="Helvetica"/>
        <a:cs typeface="Helvetica"/>
      </a:minorFont>
    </a:fontScheme>
    <a:fmtScheme name="RRT_Theme_v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D8C0AFE3A8684EAD891AA7EE49FBD9" ma:contentTypeVersion="16" ma:contentTypeDescription="Create a new document." ma:contentTypeScope="" ma:versionID="9ac26170f589b5d8b8b5a62825d76a84">
  <xsd:schema xmlns:xsd="http://www.w3.org/2001/XMLSchema" xmlns:xs="http://www.w3.org/2001/XMLSchema" xmlns:p="http://schemas.microsoft.com/office/2006/metadata/properties" xmlns:ns2="e2a64997-203d-4655-a595-383c2eb1e865" xmlns:ns3="450f158c-397a-4a9d-b005-a44c92e0fccb" targetNamespace="http://schemas.microsoft.com/office/2006/metadata/properties" ma:root="true" ma:fieldsID="c48eb46232bbfdf9c03e80ab561c633b" ns2:_="" ns3:_="">
    <xsd:import namespace="e2a64997-203d-4655-a595-383c2eb1e865"/>
    <xsd:import namespace="450f158c-397a-4a9d-b005-a44c92e0fcc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a64997-203d-4655-a595-383c2eb1e86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a4eac88-8ae6-4a96-90c7-97bc93c844e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0f158c-397a-4a9d-b005-a44c92e0fccb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2caf602-7482-4721-838f-b4f5b717ddac}" ma:internalName="TaxCatchAll" ma:showField="CatchAllData" ma:web="450f158c-397a-4a9d-b005-a44c92e0fcc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50f158c-397a-4a9d-b005-a44c92e0fccb" xsi:nil="true"/>
    <lcf76f155ced4ddcb4097134ff3c332f xmlns="e2a64997-203d-4655-a595-383c2eb1e865">
      <Terms xmlns="http://schemas.microsoft.com/office/infopath/2007/PartnerControls"/>
    </lcf76f155ced4ddcb4097134ff3c332f>
    <SharedWithUsers xmlns="450f158c-397a-4a9d-b005-a44c92e0fccb">
      <UserInfo>
        <DisplayName/>
        <AccountId xsi:nil="true"/>
        <AccountType/>
      </UserInfo>
    </SharedWithUsers>
    <MediaLengthInSeconds xmlns="e2a64997-203d-4655-a595-383c2eb1e865" xsi:nil="true"/>
  </documentManagement>
</p:properties>
</file>

<file path=customXml/itemProps1.xml><?xml version="1.0" encoding="utf-8"?>
<ds:datastoreItem xmlns:ds="http://schemas.openxmlformats.org/officeDocument/2006/customXml" ds:itemID="{C40A394F-F883-4AA9-BB99-665714495ACF}"/>
</file>

<file path=customXml/itemProps2.xml><?xml version="1.0" encoding="utf-8"?>
<ds:datastoreItem xmlns:ds="http://schemas.openxmlformats.org/officeDocument/2006/customXml" ds:itemID="{3789E323-A53F-426A-87D7-D974EC3BB398}"/>
</file>

<file path=customXml/itemProps3.xml><?xml version="1.0" encoding="utf-8"?>
<ds:datastoreItem xmlns:ds="http://schemas.openxmlformats.org/officeDocument/2006/customXml" ds:itemID="{9C7BC390-B969-4C12-8105-17A7F1FD4820}"/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228</Words>
  <Application>Microsoft Office PowerPoint</Application>
  <PresentationFormat>Widescreen</PresentationFormat>
  <Paragraphs>71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Calibri</vt:lpstr>
      <vt:lpstr>Source Sans Pro Bold</vt:lpstr>
      <vt:lpstr>Source Sans Pro Regular</vt:lpstr>
      <vt:lpstr>RRT_Theme_v3</vt:lpstr>
      <vt:lpstr> Team Name</vt:lpstr>
      <vt:lpstr>C4 Communication and community engagement (1)</vt:lpstr>
      <vt:lpstr>C4 Communication and community engagement (2)</vt:lpstr>
      <vt:lpstr>C4 Communication and community engagement (3)</vt:lpstr>
      <vt:lpstr>C4 Communication and community engagement (4)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Team Name</dc:title>
  <dc:creator>Szilvia Horváth</dc:creator>
  <cp:lastModifiedBy>Szilvia Horváth</cp:lastModifiedBy>
  <cp:revision>3</cp:revision>
  <dcterms:modified xsi:type="dcterms:W3CDTF">2023-01-23T14:52:20Z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0x01010063D8C0AFE3A8684EAD891AA7EE49FBD9</vt:lpwstr>
  </property>
  <property fmtid="{D5CDD505-2E9C-101B-9397-08002B2CF9AE}" pid="3" name="Order">
    <vt:r8>141900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TriggerFlowInfo">
    <vt:lpwstr/>
  </property>
  <property fmtid="{D5CDD505-2E9C-101B-9397-08002B2CF9AE}" pid="7" name="_SourceUrl">
    <vt:lpwstr/>
  </property>
  <property fmtid="{D5CDD505-2E9C-101B-9397-08002B2CF9AE}" pid="8" name="_SharedFileIndex">
    <vt:lpwstr/>
  </property>
  <property fmtid="{D5CDD505-2E9C-101B-9397-08002B2CF9AE}" pid="9" name="ComplianceAssetId">
    <vt:lpwstr/>
  </property>
  <property fmtid="{D5CDD505-2E9C-101B-9397-08002B2CF9AE}" pid="10" name="TemplateUrl">
    <vt:lpwstr/>
  </property>
  <property fmtid="{D5CDD505-2E9C-101B-9397-08002B2CF9AE}" pid="11" name="_ExtendedDescription">
    <vt:lpwstr/>
  </property>
  <property fmtid="{D5CDD505-2E9C-101B-9397-08002B2CF9AE}" pid="12" name="MediaServiceImageTags">
    <vt:lpwstr/>
  </property>
</Properties>
</file>