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264" y="-2332"/>
            <a:ext cx="3571876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715C44BB-7D9F-5CF8-A197-3D180D09AB0F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23684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6025343" y="2957584"/>
            <a:ext cx="5925539" cy="208052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sz="2800" dirty="0"/>
              <a:t>Scenario-based Skills Drill</a:t>
            </a:r>
          </a:p>
          <a:p>
            <a:pPr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sz="2800" dirty="0"/>
              <a:t>“Unexplained death of children in Karan Province, Salam”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Outputs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43402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C5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973C479-C7B8-BC9C-805A-DFF61574AA1F}"/>
              </a:ext>
            </a:extLst>
          </p:cNvPr>
          <p:cNvSpPr txBox="1">
            <a:spLocks/>
          </p:cNvSpPr>
          <p:nvPr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1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(9)</a:t>
            </a:r>
          </a:p>
        </p:txBody>
      </p:sp>
      <p:sp>
        <p:nvSpPr>
          <p:cNvPr id="87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4: List of key messages of a health education campaign (3)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49572" y="1385223"/>
            <a:ext cx="9292856" cy="4654072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rgbClr val="65A000"/>
                </a:solidFill>
              </a:rPr>
              <a:t>Output 1: Data collection form for initial case investigation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(1)</a:t>
            </a:r>
          </a:p>
        </p:txBody>
      </p:sp>
      <p:pic>
        <p:nvPicPr>
          <p:cNvPr id="55" name="Picture 7" descr="Picture 7"/>
          <p:cNvPicPr>
            <a:picLocks noChangeAspect="1"/>
          </p:cNvPicPr>
          <p:nvPr/>
        </p:nvPicPr>
        <p:blipFill>
          <a:blip r:embed="rId3"/>
          <a:srcRect l="28695" t="13961" r="30422" b="6098"/>
          <a:stretch>
            <a:fillRect/>
          </a:stretch>
        </p:blipFill>
        <p:spPr>
          <a:xfrm>
            <a:off x="3093555" y="2379229"/>
            <a:ext cx="2682269" cy="3496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Picture 8" descr="Picture 8"/>
          <p:cNvPicPr>
            <a:picLocks noChangeAspect="1"/>
          </p:cNvPicPr>
          <p:nvPr/>
        </p:nvPicPr>
        <p:blipFill>
          <a:blip r:embed="rId4"/>
          <a:srcRect l="30319" t="14292" r="30312" b="5767"/>
          <a:stretch>
            <a:fillRect/>
          </a:stretch>
        </p:blipFill>
        <p:spPr>
          <a:xfrm>
            <a:off x="6226368" y="2379229"/>
            <a:ext cx="2583010" cy="3496249"/>
          </a:xfrm>
          <a:prstGeom prst="rect">
            <a:avLst/>
          </a:prstGeom>
          <a:ln w="12700">
            <a:miter lim="400000"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85223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chemeClr val="accent3"/>
                </a:solidFill>
                <a:latin typeface="Source Sans Pro Bold"/>
              </a:rPr>
              <a:t>Output 2: Contacts listed and contact monitoring initiated</a:t>
            </a:r>
          </a:p>
        </p:txBody>
      </p:sp>
      <p:graphicFrame>
        <p:nvGraphicFramePr>
          <p:cNvPr id="59" name="Table 4"/>
          <p:cNvGraphicFramePr/>
          <p:nvPr/>
        </p:nvGraphicFramePr>
        <p:xfrm>
          <a:off x="2164776" y="2053531"/>
          <a:ext cx="8192954" cy="3894563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526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1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3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9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24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0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6191">
                <a:tc gridSpan="13"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ym typeface="Calibri"/>
                        </a:rPr>
                        <a:t>Contact List Form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848">
                <a:tc gridSpan="13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Contact list form filled in by: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Case name:  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Case ID: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Case neighborhood / village: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Chief or community leader: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District / town: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Province / region: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564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Contact surname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First name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Relationship to case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Age </a:t>
                      </a:r>
                    </a:p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(Years)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Sex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Village or neighborhood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District or town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Type of contact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Date of last contact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Last date </a:t>
                      </a:r>
                    </a:p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for follow up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Assigned contact ID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Date of first visit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Contact outcome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0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Table 3"/>
          <p:cNvGraphicFramePr/>
          <p:nvPr/>
        </p:nvGraphicFramePr>
        <p:xfrm>
          <a:off x="2131372" y="2053531"/>
          <a:ext cx="8116663" cy="3879309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52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3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5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91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91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20389">
                <a:tc gridSpan="14"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ym typeface="Calibri"/>
                        </a:rPr>
                        <a:t>Contact Monitoring Form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Name of monitoring staff: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Contact phone number of monitoring staff: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64"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Contact ID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Surname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First name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Age </a:t>
                      </a:r>
                    </a:p>
                    <a:p>
                      <a:pPr defTabSz="216990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(Years)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Sex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Date of last contact with case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Date of last monitoring visit to contact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800">
                          <a:solidFill>
                            <a:srgbClr val="FFFFFF"/>
                          </a:solidFill>
                          <a:sym typeface="Calibri"/>
                        </a:rPr>
                        <a:t>Findings on daily follow-up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903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olidFill>
                            <a:srgbClr val="FFFFFF"/>
                          </a:solidFill>
                          <a:sym typeface="Calibri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07000"/>
                        </a:lnSpc>
                        <a:defRPr sz="1800"/>
                      </a:pPr>
                      <a:r>
                        <a:rPr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63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(3)</a:t>
            </a:r>
          </a:p>
        </p:txBody>
      </p:sp>
      <p:sp>
        <p:nvSpPr>
          <p:cNvPr id="6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85223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chemeClr val="accent3"/>
                </a:solidFill>
                <a:latin typeface="Source Sans Pro Bold"/>
              </a:rPr>
              <a:t>Output 2: Contacts listed and contact monitoring initiated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3: Responses to inappropriate behaviour by RRT team member (1)</a:t>
            </a:r>
          </a:p>
        </p:txBody>
      </p:sp>
      <p:sp>
        <p:nvSpPr>
          <p:cNvPr id="67" name="TextBox 3"/>
          <p:cNvSpPr txBox="1"/>
          <p:nvPr/>
        </p:nvSpPr>
        <p:spPr>
          <a:xfrm>
            <a:off x="2515683" y="2306253"/>
            <a:ext cx="7355898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>
              <a:buClr>
                <a:schemeClr val="accent3"/>
              </a:buClr>
              <a:buSzPct val="100000"/>
              <a:buAutoNum type="arabicPeriod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dirty="0"/>
              <a:t>How would you call/qualify the behaviour of the male RRT who approached Nelly? </a:t>
            </a:r>
          </a:p>
        </p:txBody>
      </p:sp>
      <p:sp>
        <p:nvSpPr>
          <p:cNvPr id="68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3"/>
          <p:cNvSpPr txBox="1"/>
          <p:nvPr/>
        </p:nvSpPr>
        <p:spPr>
          <a:xfrm>
            <a:off x="2526789" y="2271811"/>
            <a:ext cx="7197413" cy="398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/>
              <a:t>What should be done to prevent such situations? 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  <a:p>
            <a:pPr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endParaRPr b="1"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lv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/>
              <a:t> 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(5)</a:t>
            </a:r>
          </a:p>
        </p:txBody>
      </p:sp>
      <p:sp>
        <p:nvSpPr>
          <p:cNvPr id="7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3: Responses to inappropriate behaviour by RRT </a:t>
            </a:r>
            <a:r>
              <a:rPr sz="2400" b="1" dirty="0">
                <a:solidFill>
                  <a:schemeClr val="accent3"/>
                </a:solidFill>
                <a:latin typeface="Source Sans Pro Bold"/>
              </a:rPr>
              <a:t>team</a:t>
            </a:r>
            <a:r>
              <a:rPr sz="2400" b="1" dirty="0">
                <a:solidFill>
                  <a:srgbClr val="65A000"/>
                </a:solidFill>
                <a:latin typeface="Source Sans Pro Bold"/>
              </a:rPr>
              <a:t> member (2)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3"/>
          <p:cNvSpPr txBox="1"/>
          <p:nvPr/>
        </p:nvSpPr>
        <p:spPr>
          <a:xfrm>
            <a:off x="2519540" y="2273709"/>
            <a:ext cx="7459700" cy="3785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457200" indent="-457200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</a:defRPr>
            </a:lvl1pPr>
            <a:lvl2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2pPr>
          </a:lstStyle>
          <a:p>
            <a:pPr>
              <a:buFont typeface="+mj-lt"/>
              <a:buAutoNum type="arabicPeriod" startAt="3"/>
            </a:pPr>
            <a:r>
              <a:rPr dirty="0"/>
              <a:t>What should be done to respond to such situations?</a:t>
            </a:r>
            <a:endParaRPr dirty="0">
              <a:sym typeface="Arial"/>
            </a:endParaRPr>
          </a:p>
          <a:p>
            <a:pPr>
              <a:buAutoNum type="arabicPeriod" startAt="3"/>
            </a:pP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</a:t>
            </a:r>
            <a:endParaRPr dirty="0">
              <a:sym typeface="Arial"/>
            </a:endParaRPr>
          </a:p>
          <a:p>
            <a:pPr lvl="1"/>
            <a:r>
              <a:rPr dirty="0"/>
              <a:t>  </a:t>
            </a:r>
            <a:endParaRPr dirty="0">
              <a:sym typeface="Arial"/>
            </a:endParaRPr>
          </a:p>
          <a:p>
            <a:pPr lvl="1"/>
            <a:endParaRPr dirty="0">
              <a:sym typeface="Arial"/>
            </a:endParaRPr>
          </a:p>
          <a:p>
            <a:pPr lvl="1"/>
            <a:endParaRPr dirty="0">
              <a:sym typeface="Arial"/>
            </a:endParaRPr>
          </a:p>
        </p:txBody>
      </p:sp>
      <p:sp>
        <p:nvSpPr>
          <p:cNvPr id="75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(6)</a:t>
            </a:r>
          </a:p>
        </p:txBody>
      </p:sp>
      <p:sp>
        <p:nvSpPr>
          <p:cNvPr id="7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798907" y="1385223"/>
            <a:ext cx="8170605" cy="1011156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3: Responses to inappropriate behaviour by RRT team member (3)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794105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4: List of key messages of a health education campaign (1)</a:t>
            </a:r>
          </a:p>
        </p:txBody>
      </p:sp>
      <p:sp>
        <p:nvSpPr>
          <p:cNvPr id="79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(7)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3"/>
          <p:cNvSpPr txBox="1"/>
          <p:nvPr/>
        </p:nvSpPr>
        <p:spPr>
          <a:xfrm>
            <a:off x="2581734" y="1907063"/>
            <a:ext cx="7197413" cy="4767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/>
              <a:t>C5 Active case finding and contact tracing (8)</a:t>
            </a:r>
          </a:p>
        </p:txBody>
      </p:sp>
      <p:sp>
        <p:nvSpPr>
          <p:cNvPr id="8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rgbClr val="65A000"/>
                </a:solidFill>
                <a:latin typeface="Source Sans Pro Bold"/>
              </a:rPr>
              <a:t>Output 4: List of key messages of a health education campaign (2)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RRT_Theme_v3">
    <a:dk1>
      <a:srgbClr val="000000"/>
    </a:dk1>
    <a:lt1>
      <a:srgbClr val="FFFFFF"/>
    </a:lt1>
    <a:dk2>
      <a:srgbClr val="A7A7A7"/>
    </a:dk2>
    <a:lt2>
      <a:srgbClr val="535353"/>
    </a:lt2>
    <a:accent1>
      <a:srgbClr val="021F64"/>
    </a:accent1>
    <a:accent2>
      <a:srgbClr val="A2010B"/>
    </a:accent2>
    <a:accent3>
      <a:srgbClr val="65A000"/>
    </a:accent3>
    <a:accent4>
      <a:srgbClr val="00A0DF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37BDB817-F1BE-4DEC-A059-029EEB40E078}"/>
</file>

<file path=customXml/itemProps2.xml><?xml version="1.0" encoding="utf-8"?>
<ds:datastoreItem xmlns:ds="http://schemas.openxmlformats.org/officeDocument/2006/customXml" ds:itemID="{8A475D49-58D5-4C94-917B-B22040412365}"/>
</file>

<file path=customXml/itemProps3.xml><?xml version="1.0" encoding="utf-8"?>
<ds:datastoreItem xmlns:ds="http://schemas.openxmlformats.org/officeDocument/2006/customXml" ds:itemID="{4D500A70-DBA3-4969-96FA-FDC25FA555B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819</Words>
  <Application>Microsoft Office PowerPoint</Application>
  <PresentationFormat>Widescreen</PresentationFormat>
  <Paragraphs>509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Source Sans Pro Bold</vt:lpstr>
      <vt:lpstr>Source Sans Pro Regular</vt:lpstr>
      <vt:lpstr>RRT_Theme_v3</vt:lpstr>
      <vt:lpstr> Team Name</vt:lpstr>
      <vt:lpstr>C5 Active case finding and contact tracing (1)</vt:lpstr>
      <vt:lpstr>C5 Active case finding and contact tracing (2)</vt:lpstr>
      <vt:lpstr>C5 Active case finding and contact tracing (3)</vt:lpstr>
      <vt:lpstr>C5 Active case finding and contact tracing (4)</vt:lpstr>
      <vt:lpstr>C5 Active case finding and contact tracing (5)</vt:lpstr>
      <vt:lpstr>C5 Active case finding and contact tracing (6)</vt:lpstr>
      <vt:lpstr>C5 Active case finding and contact tracing (7)</vt:lpstr>
      <vt:lpstr>C5 Active case finding and contact tracing (8)</vt:lpstr>
      <vt:lpstr>C5 Active case finding and contact tracing (9)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Szilvia Horváth</cp:lastModifiedBy>
  <cp:revision>2</cp:revision>
  <dcterms:modified xsi:type="dcterms:W3CDTF">2023-01-23T14:53:18Z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142100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