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4"/>
    <p:sldMasterId id="2147483874" r:id="rId5"/>
  </p:sldMasterIdLst>
  <p:notesMasterIdLst>
    <p:notesMasterId r:id="rId52"/>
  </p:notesMasterIdLst>
  <p:handoutMasterIdLst>
    <p:handoutMasterId r:id="rId53"/>
  </p:handoutMasterIdLst>
  <p:sldIdLst>
    <p:sldId id="315" r:id="rId6"/>
    <p:sldId id="327" r:id="rId7"/>
    <p:sldId id="435" r:id="rId8"/>
    <p:sldId id="417" r:id="rId9"/>
    <p:sldId id="382" r:id="rId10"/>
    <p:sldId id="416" r:id="rId11"/>
    <p:sldId id="384" r:id="rId12"/>
    <p:sldId id="385" r:id="rId13"/>
    <p:sldId id="386" r:id="rId14"/>
    <p:sldId id="387" r:id="rId15"/>
    <p:sldId id="388" r:id="rId16"/>
    <p:sldId id="389" r:id="rId17"/>
    <p:sldId id="414" r:id="rId18"/>
    <p:sldId id="415" r:id="rId19"/>
    <p:sldId id="406" r:id="rId20"/>
    <p:sldId id="407" r:id="rId21"/>
    <p:sldId id="408" r:id="rId22"/>
    <p:sldId id="409" r:id="rId23"/>
    <p:sldId id="410" r:id="rId24"/>
    <p:sldId id="411" r:id="rId25"/>
    <p:sldId id="412" r:id="rId26"/>
    <p:sldId id="432" r:id="rId27"/>
    <p:sldId id="433" r:id="rId28"/>
    <p:sldId id="390" r:id="rId29"/>
    <p:sldId id="392" r:id="rId30"/>
    <p:sldId id="405" r:id="rId31"/>
    <p:sldId id="393" r:id="rId32"/>
    <p:sldId id="395" r:id="rId33"/>
    <p:sldId id="418" r:id="rId34"/>
    <p:sldId id="419" r:id="rId35"/>
    <p:sldId id="420" r:id="rId36"/>
    <p:sldId id="421" r:id="rId37"/>
    <p:sldId id="422" r:id="rId38"/>
    <p:sldId id="423" r:id="rId39"/>
    <p:sldId id="398" r:id="rId40"/>
    <p:sldId id="425" r:id="rId41"/>
    <p:sldId id="394" r:id="rId42"/>
    <p:sldId id="424" r:id="rId43"/>
    <p:sldId id="426" r:id="rId44"/>
    <p:sldId id="427" r:id="rId45"/>
    <p:sldId id="428" r:id="rId46"/>
    <p:sldId id="429" r:id="rId47"/>
    <p:sldId id="430" r:id="rId48"/>
    <p:sldId id="431" r:id="rId49"/>
    <p:sldId id="434" r:id="rId50"/>
    <p:sldId id="325" r:id="rId51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Bugli, Dante (CDC/CGH/DGHP)" initials="BD(" lastIdx="7" clrIdx="1">
    <p:extLst>
      <p:ext uri="{19B8F6BF-5375-455C-9EA6-DF929625EA0E}">
        <p15:presenceInfo xmlns:p15="http://schemas.microsoft.com/office/powerpoint/2012/main" userId="S-1-5-21-1207783550-2075000910-922709458-516923" providerId="AD"/>
      </p:ext>
    </p:extLst>
  </p:cmAuthor>
  <p:cmAuthor id="2" name="nmq1" initials="nmq1" lastIdx="5" clrIdx="2">
    <p:extLst>
      <p:ext uri="{19B8F6BF-5375-455C-9EA6-DF929625EA0E}">
        <p15:presenceInfo xmlns:p15="http://schemas.microsoft.com/office/powerpoint/2012/main" userId="nmq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CC"/>
    <a:srgbClr val="2C17A9"/>
    <a:srgbClr val="008000"/>
    <a:srgbClr val="FF0066"/>
    <a:srgbClr val="FF3399"/>
    <a:srgbClr val="256EFF"/>
    <a:srgbClr val="003399"/>
    <a:srgbClr val="00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80" autoAdjust="0"/>
    <p:restoredTop sz="85960" autoAdjust="0"/>
  </p:normalViewPr>
  <p:slideViewPr>
    <p:cSldViewPr>
      <p:cViewPr>
        <p:scale>
          <a:sx n="60" d="100"/>
          <a:sy n="60" d="100"/>
        </p:scale>
        <p:origin x="666" y="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i="1" dirty="0">
                <a:solidFill>
                  <a:srgbClr val="0033CC"/>
                </a:solidFill>
              </a:rPr>
              <a:t>Mental</a:t>
            </a:r>
            <a:r>
              <a:rPr lang="en-GB" sz="1200" i="1" baseline="0" dirty="0">
                <a:solidFill>
                  <a:srgbClr val="0033CC"/>
                </a:solidFill>
              </a:rPr>
              <a:t> health specialists or health care professionals </a:t>
            </a:r>
            <a:r>
              <a:rPr lang="en-GB" sz="1200" i="1" dirty="0">
                <a:solidFill>
                  <a:srgbClr val="0033CC"/>
                </a:solidFill>
              </a:rPr>
              <a:t>trained with the M</a:t>
            </a:r>
            <a:r>
              <a:rPr lang="en-US" sz="1200" i="1" dirty="0" err="1">
                <a:solidFill>
                  <a:srgbClr val="0033CC"/>
                </a:solidFill>
              </a:rPr>
              <a:t>ental</a:t>
            </a:r>
            <a:r>
              <a:rPr lang="en-US" sz="1200" i="1" dirty="0">
                <a:solidFill>
                  <a:srgbClr val="0033CC"/>
                </a:solidFill>
              </a:rPr>
              <a:t> Health Gap Action </a:t>
            </a:r>
            <a:r>
              <a:rPr lang="en-US" sz="1200" i="1" dirty="0" err="1">
                <a:solidFill>
                  <a:srgbClr val="0033CC"/>
                </a:solidFill>
              </a:rPr>
              <a:t>Programme</a:t>
            </a:r>
            <a:r>
              <a:rPr lang="en-US" sz="1200" i="1" dirty="0">
                <a:solidFill>
                  <a:srgbClr val="0033CC"/>
                </a:solidFill>
              </a:rPr>
              <a:t> </a:t>
            </a:r>
            <a:r>
              <a:rPr lang="en-GB" sz="1200" i="1" dirty="0">
                <a:solidFill>
                  <a:srgbClr val="0033CC"/>
                </a:solidFill>
              </a:rPr>
              <a:t>(</a:t>
            </a:r>
            <a:r>
              <a:rPr lang="en-GB" sz="1200" i="1" dirty="0" err="1">
                <a:solidFill>
                  <a:srgbClr val="0033CC"/>
                </a:solidFill>
              </a:rPr>
              <a:t>mhGAP</a:t>
            </a:r>
            <a:r>
              <a:rPr lang="en-GB" sz="1200" i="1" dirty="0">
                <a:solidFill>
                  <a:srgbClr val="0033CC"/>
                </a:solidFill>
              </a:rPr>
              <a:t>) are recommended if available.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279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7165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Watch for symptoms of psychological distress among your team members, such as irritability or insomnia. Review psychological</a:t>
            </a:r>
            <a:r>
              <a:rPr lang="en-US" sz="1200" baseline="0" dirty="0"/>
              <a:t> distress symptoms in slide 6 if needed.</a:t>
            </a:r>
            <a:endParaRPr lang="en-US" sz="12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Be willing to listen to your colleague and recognize his or her concerns (DO NOT assume what they may be). Concerns may be related to the emergency</a:t>
            </a:r>
            <a:r>
              <a:rPr lang="en-US" sz="1200" baseline="0" dirty="0"/>
              <a:t> response, home or family situation, etc.</a:t>
            </a:r>
            <a:endParaRPr lang="en-US" sz="12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Help identify and implement techniques to manage stress among team members during the emergency response.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Know when to seek additional psychological support for your team members.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0220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1675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Don’t pressure someone </a:t>
            </a:r>
            <a:r>
              <a:rPr lang="en-GB" sz="1200" b="1" dirty="0"/>
              <a:t>to tell their story. </a:t>
            </a:r>
          </a:p>
          <a:p>
            <a:r>
              <a:rPr lang="en-GB" sz="1200" b="1" dirty="0"/>
              <a:t>Don’t interrupt or rush someone’s </a:t>
            </a:r>
            <a:r>
              <a:rPr lang="en-GB" sz="1200" dirty="0"/>
              <a:t>story (for example, don’t look at your watch or speak too rapidly).</a:t>
            </a:r>
          </a:p>
          <a:p>
            <a:r>
              <a:rPr lang="en-GB" sz="1200" b="1" dirty="0"/>
              <a:t>Don’t judge </a:t>
            </a:r>
            <a:r>
              <a:rPr lang="en-GB" sz="1200" dirty="0"/>
              <a:t>what they have or haven’t done, or </a:t>
            </a:r>
            <a:r>
              <a:rPr lang="en-GB" sz="1200" i="1" dirty="0"/>
              <a:t>how they are feeling. Don’t say:  “You shouldn’t feel that way,” </a:t>
            </a:r>
            <a:r>
              <a:rPr lang="en-GB" sz="1200" dirty="0"/>
              <a:t>or </a:t>
            </a:r>
            <a:r>
              <a:rPr lang="en-GB" sz="1200" i="1" dirty="0"/>
              <a:t>“You should feel lucky you survived.”</a:t>
            </a:r>
          </a:p>
          <a:p>
            <a:r>
              <a:rPr lang="en-GB" sz="1200" b="1" dirty="0"/>
              <a:t>Don’t make up things </a:t>
            </a:r>
            <a:r>
              <a:rPr lang="en-GB" sz="1200" dirty="0"/>
              <a:t>you don’t know.</a:t>
            </a:r>
          </a:p>
          <a:p>
            <a:r>
              <a:rPr lang="en-GB" sz="1200" b="1" dirty="0"/>
              <a:t>Don’t use terms that are too technical.</a:t>
            </a:r>
          </a:p>
          <a:p>
            <a:r>
              <a:rPr lang="en-GB" sz="1200" dirty="0"/>
              <a:t>Don’t tell them </a:t>
            </a:r>
            <a:r>
              <a:rPr lang="en-GB" sz="1200" b="1" dirty="0"/>
              <a:t>someone else’s story.</a:t>
            </a:r>
          </a:p>
          <a:p>
            <a:r>
              <a:rPr lang="en-GB" sz="1200" dirty="0"/>
              <a:t>Don’t talk about </a:t>
            </a:r>
            <a:r>
              <a:rPr lang="en-GB" sz="1200" b="1" dirty="0"/>
              <a:t>your own troubles.</a:t>
            </a:r>
          </a:p>
          <a:p>
            <a:r>
              <a:rPr lang="en-GB" sz="1200" dirty="0"/>
              <a:t>Don’t give </a:t>
            </a:r>
            <a:r>
              <a:rPr lang="en-GB" sz="1200" b="1" dirty="0"/>
              <a:t>false promises </a:t>
            </a:r>
            <a:r>
              <a:rPr lang="en-GB" sz="1200" dirty="0"/>
              <a:t>or false reassurances.</a:t>
            </a:r>
          </a:p>
          <a:p>
            <a:r>
              <a:rPr lang="en-GB" sz="1200" dirty="0"/>
              <a:t>Don’t think and act </a:t>
            </a:r>
            <a:r>
              <a:rPr lang="en-GB" sz="1200" b="1" dirty="0"/>
              <a:t>as if you must solve  all the person’s problems </a:t>
            </a:r>
            <a:r>
              <a:rPr lang="en-GB" sz="1200" dirty="0"/>
              <a:t>for them.</a:t>
            </a:r>
          </a:p>
          <a:p>
            <a:r>
              <a:rPr lang="en-GB" sz="1200" b="1" dirty="0"/>
              <a:t>Don’t take away the person’s </a:t>
            </a:r>
            <a:r>
              <a:rPr lang="en-GB" sz="1200" dirty="0"/>
              <a:t>strength and sense of being able to care for themselves.</a:t>
            </a:r>
          </a:p>
          <a:p>
            <a:r>
              <a:rPr lang="en-GB" sz="1200" dirty="0"/>
              <a:t>Don’t talk about people </a:t>
            </a:r>
            <a:r>
              <a:rPr lang="en-GB" sz="1200" b="1" dirty="0"/>
              <a:t>in negative terms </a:t>
            </a:r>
            <a:r>
              <a:rPr lang="en-GB" sz="1200" dirty="0"/>
              <a:t>(e.g., don’t call them “crazy” or “mad”).</a:t>
            </a:r>
          </a:p>
          <a:p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6050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to facilitator:</a:t>
            </a:r>
            <a:r>
              <a:rPr lang="en-US" baseline="0" dirty="0"/>
              <a:t> Adjust this slide as appropriate for the local culture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7856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2216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to facilitator: </a:t>
            </a:r>
          </a:p>
          <a:p>
            <a:r>
              <a:rPr lang="en-US" dirty="0"/>
              <a:t>Ask</a:t>
            </a:r>
            <a:r>
              <a:rPr lang="en-US" baseline="0" dirty="0"/>
              <a:t> participants to select one event experienced in their country and use the questions to discuss.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65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People may react in various ways to a crisis event. Examples of psychological distress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responses include: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Physical symptoms (shaking, headaches, tiredness, loss of appetite, aches and pains that have a non-medical basis). 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crying, sadness, 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depression and grief;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anxiety and fear;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being “on guard” or “jumpy”;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worrying that something bad is going to happen;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insomnia and nightmares;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irritability and anger;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guilt and shame (for surviving or for not being able to help/save others);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confusion, emotional numbness, or feeling unreal or in a daze;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appearing withdrawn or very still (not moving);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not responding to others, or not speaking at all;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disorientation (not knowing their own name, where they are from, or what happened);</a:t>
            </a:r>
          </a:p>
          <a:p>
            <a:pPr marL="171450" lvl="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not being able to care for themselves or their children (not eating or drinking, notable to make simple decisions).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400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2700" dirty="0"/>
              <a:t>Helping people connect to information, services &amp; social supports</a:t>
            </a:r>
            <a:r>
              <a:rPr lang="en-GB" sz="2700" baseline="0" dirty="0"/>
              <a:t>. </a:t>
            </a:r>
            <a:r>
              <a:rPr lang="en-GB" dirty="0"/>
              <a:t>PFA providers can help to dispel myths, share clear messages about healthy behaviour and improve people’s understanding of the emergency.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952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sz="1200" dirty="0"/>
              <a:t>Although PFA involves being available to listen to people’s stories, it is NOT pressuring people to tell you their feelings or reactions to an event.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162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Alternative scenario for facilitator</a:t>
            </a:r>
            <a:r>
              <a:rPr lang="en-US" dirty="0"/>
              <a:t>:</a:t>
            </a:r>
          </a:p>
          <a:p>
            <a:r>
              <a:rPr lang="en-US" dirty="0"/>
              <a:t>A recent natural</a:t>
            </a:r>
            <a:r>
              <a:rPr lang="en-US" baseline="0" dirty="0"/>
              <a:t> disaster [</a:t>
            </a:r>
            <a:r>
              <a:rPr lang="en-US" b="1" i="1" baseline="0" dirty="0"/>
              <a:t>insert common natural disaster in the country, such as flooding, earthquake, fire</a:t>
            </a:r>
            <a:r>
              <a:rPr lang="en-US" baseline="0" dirty="0"/>
              <a:t>] has devastated many homes in a small village and killed several people. There is a community meeting to provide information on incoming resources and aid for affected families. At the meeting, you notice a woman sitting alone and crying.</a:t>
            </a:r>
          </a:p>
          <a:p>
            <a:endParaRPr lang="en-US" baseline="0" dirty="0"/>
          </a:p>
          <a:p>
            <a:r>
              <a:rPr lang="en-US" baseline="0" dirty="0"/>
              <a:t>How will you approach her? Which attitudes will you adopt? What will you tell her?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791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C05688DB-3157-2243-88C2-2FE0CF441B1A}" type="slidenum">
              <a:rPr lang="en-US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A79C9AC1-45F9-484C-93CE-0B87AE543DDE}" type="slidenum">
              <a:rPr lang="en-US">
                <a:latin typeface="Arial" charset="0"/>
              </a:rPr>
              <a:pPr/>
              <a:t>17</a:t>
            </a:fld>
            <a:endParaRPr lang="en-US">
              <a:latin typeface="Arial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</a:pPr>
            <a:r>
              <a:rPr lang="en-US" dirty="0">
                <a:latin typeface="Arial" charset="0"/>
              </a:rPr>
              <a:t>Readiness - make honest assessment - look at your personal needs and condition (life stresses, family demands…)</a:t>
            </a:r>
          </a:p>
          <a:p>
            <a:pPr marL="228600" indent="-228600" eaLnBrk="1" hangingPunct="1">
              <a:spcBef>
                <a:spcPct val="0"/>
              </a:spcBef>
            </a:pPr>
            <a:r>
              <a:rPr lang="en-US" dirty="0">
                <a:latin typeface="Arial" charset="0"/>
              </a:rPr>
              <a:t>Pitfall:  feeling you have to solve everyone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altLang="ja-JP" dirty="0">
                <a:latin typeface="Arial" charset="0"/>
              </a:rPr>
              <a:t>s needs for them.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>
                <a:latin typeface="Arial" charset="0"/>
              </a:rPr>
              <a:t>Needs are overwhelming and resources may be scarce - not possible.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>
                <a:latin typeface="Arial" charset="0"/>
              </a:rPr>
              <a:t>You are there temporarily, so your actions should be about helping people to begin helping themselves. Help them to regain control.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>
                <a:latin typeface="Arial" charset="0"/>
              </a:rPr>
              <a:t>Don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altLang="ja-JP" dirty="0">
                <a:latin typeface="Arial" charset="0"/>
              </a:rPr>
              <a:t>t assume just because they have been through a distressing event, that they are helpless.</a:t>
            </a:r>
          </a:p>
          <a:p>
            <a:pPr marL="228600" indent="-228600" eaLnBrk="1" hangingPunct="1">
              <a:spcBef>
                <a:spcPct val="0"/>
              </a:spcBef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7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0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99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01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04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06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913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51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06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617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4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43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913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08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5538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774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8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7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7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46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5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66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6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Rapid Response Teams Training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23B8-B28D-4534-87B7-7A29B022285D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3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ho.int/mental_health/emergencies/psychological_first_aid_ebola/en/" TargetMode="External"/><Relationship Id="rId3" Type="http://schemas.openxmlformats.org/officeDocument/2006/relationships/hyperlink" Target="https://www.samhsa.gov/disaster-preparedness" TargetMode="External"/><Relationship Id="rId7" Type="http://schemas.openxmlformats.org/officeDocument/2006/relationships/hyperlink" Target="https://resourcecentre.savethechildren.net/library/save-children-psychological-first-aid-training-manual-child-practitioners" TargetMode="External"/><Relationship Id="rId2" Type="http://schemas.openxmlformats.org/officeDocument/2006/relationships/hyperlink" Target="https://www.nctsn.org/resources/traini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pscentre.org/psychological-first-aid-training/" TargetMode="External"/><Relationship Id="rId5" Type="http://schemas.openxmlformats.org/officeDocument/2006/relationships/hyperlink" Target="http://inprf.gob.mx/" TargetMode="External"/><Relationship Id="rId4" Type="http://schemas.openxmlformats.org/officeDocument/2006/relationships/hyperlink" Target="https://www.store.samhsa.gov/apps/disaster/index.html?WT.mc_id=WB_20131219_DISASTERAPP_400x225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itle 1"/>
          <p:cNvSpPr>
            <a:spLocks noGrp="1"/>
          </p:cNvSpPr>
          <p:nvPr>
            <p:ph type="title" idx="4294967295"/>
          </p:nvPr>
        </p:nvSpPr>
        <p:spPr>
          <a:xfrm>
            <a:off x="3078397" y="332656"/>
            <a:ext cx="6033864" cy="1143000"/>
          </a:xfrm>
        </p:spPr>
        <p:txBody>
          <a:bodyPr>
            <a:noAutofit/>
          </a:bodyPr>
          <a:lstStyle/>
          <a:p>
            <a:pPr algn="r" eaLnBrk="1" hangingPunct="1"/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Rapid Response Teams </a:t>
            </a:r>
            <a:br>
              <a:rPr lang="en-US" altLang="en-US" sz="3600" b="1" dirty="0">
                <a:solidFill>
                  <a:srgbClr val="002060"/>
                </a:solidFill>
                <a:cs typeface="Arial" charset="0"/>
              </a:rPr>
            </a:br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Training</a:t>
            </a:r>
          </a:p>
        </p:txBody>
      </p:sp>
      <p:sp>
        <p:nvSpPr>
          <p:cNvPr id="7172" name="Subtitle 2"/>
          <p:cNvSpPr>
            <a:spLocks noGrp="1"/>
          </p:cNvSpPr>
          <p:nvPr>
            <p:ph idx="4294967295"/>
          </p:nvPr>
        </p:nvSpPr>
        <p:spPr>
          <a:xfrm>
            <a:off x="0" y="5085184"/>
            <a:ext cx="8229600" cy="1008112"/>
          </a:xfrm>
          <a:noFill/>
        </p:spPr>
        <p:txBody>
          <a:bodyPr>
            <a:normAutofit/>
          </a:bodyPr>
          <a:lstStyle/>
          <a:p>
            <a:pPr marL="0" indent="0" algn="l" eaLnBrk="1" hangingPunct="1">
              <a:buNone/>
            </a:pPr>
            <a:r>
              <a:rPr lang="en-GB" b="1" dirty="0">
                <a:solidFill>
                  <a:srgbClr val="002060"/>
                </a:solidFill>
                <a:cs typeface="Arial" charset="0"/>
              </a:rPr>
              <a:t>B10.1 Psychological First Aid:</a:t>
            </a:r>
          </a:p>
          <a:p>
            <a:pPr marL="0" indent="0" algn="l" eaLnBrk="1" hangingPunct="1">
              <a:buNone/>
            </a:pPr>
            <a:r>
              <a:rPr lang="en-GB" sz="2000" b="1" dirty="0">
                <a:solidFill>
                  <a:srgbClr val="002060"/>
                </a:solidFill>
                <a:cs typeface="Arial" charset="0"/>
              </a:rPr>
              <a:t>Supporting Affected Populations and Responders during Emergencies</a:t>
            </a:r>
            <a:endParaRPr lang="en-US" altLang="en-US" sz="20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9B20F-3816-4B71-8F2A-10A86745E1D9}"/>
              </a:ext>
            </a:extLst>
          </p:cNvPr>
          <p:cNvSpPr txBox="1"/>
          <p:nvPr/>
        </p:nvSpPr>
        <p:spPr>
          <a:xfrm>
            <a:off x="35496" y="6433591"/>
            <a:ext cx="185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Updated</a:t>
            </a:r>
            <a:r>
              <a:rPr lang="fr-FR" sz="1400" dirty="0">
                <a:solidFill>
                  <a:srgbClr val="002060"/>
                </a:solidFill>
              </a:rPr>
              <a:t>: 16/05/2018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Who can receive PFA?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2900" b="1" dirty="0">
                <a:solidFill>
                  <a:srgbClr val="0000FF"/>
                </a:solidFill>
              </a:rPr>
              <a:t>Very distressed people </a:t>
            </a:r>
            <a:r>
              <a:rPr lang="en-GB" sz="2900" dirty="0"/>
              <a:t>who have been recently exposed to a serious stressful event</a:t>
            </a:r>
          </a:p>
          <a:p>
            <a:pPr>
              <a:spcBef>
                <a:spcPts val="1200"/>
              </a:spcBef>
            </a:pPr>
            <a:r>
              <a:rPr lang="en-GB" sz="2900" dirty="0"/>
              <a:t>Can be provided to adults and children</a:t>
            </a:r>
          </a:p>
          <a:p>
            <a:pPr>
              <a:spcBef>
                <a:spcPts val="1200"/>
              </a:spcBef>
            </a:pPr>
            <a:r>
              <a:rPr lang="en-GB" sz="2900" dirty="0"/>
              <a:t>Not everyone who experiences a crisis will need or want PFA</a:t>
            </a:r>
          </a:p>
          <a:p>
            <a:pPr lvl="1"/>
            <a:r>
              <a:rPr lang="en-GB" sz="2400" b="1" dirty="0">
                <a:solidFill>
                  <a:srgbClr val="0000FF"/>
                </a:solidFill>
              </a:rPr>
              <a:t>Don’t force help </a:t>
            </a:r>
            <a:r>
              <a:rPr lang="en-GB" sz="2400" dirty="0"/>
              <a:t>on those who don’t want it, but make yourself available and easily accessible to those who may want support</a:t>
            </a:r>
          </a:p>
        </p:txBody>
      </p:sp>
    </p:spTree>
    <p:extLst>
      <p:ext uri="{BB962C8B-B14F-4D97-AF65-F5344CB8AC3E}">
        <p14:creationId xmlns:p14="http://schemas.microsoft.com/office/powerpoint/2010/main" val="1449793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Who needs more advanced support than PFA alone?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en-GB" sz="2900" dirty="0"/>
              <a:t>People who are so upset </a:t>
            </a:r>
            <a:r>
              <a:rPr lang="en-GB" sz="2900" b="1" dirty="0">
                <a:solidFill>
                  <a:srgbClr val="0000FF"/>
                </a:solidFill>
              </a:rPr>
              <a:t>they cannot care for themselves or their children</a:t>
            </a:r>
          </a:p>
          <a:p>
            <a:r>
              <a:rPr lang="en-GB" sz="2900" dirty="0"/>
              <a:t>People who are at </a:t>
            </a:r>
            <a:r>
              <a:rPr lang="en-GB" sz="2900" b="1" dirty="0">
                <a:solidFill>
                  <a:srgbClr val="0000FF"/>
                </a:solidFill>
              </a:rPr>
              <a:t>risk of hurting themselves</a:t>
            </a:r>
          </a:p>
          <a:p>
            <a:r>
              <a:rPr lang="en-GB" sz="2900" dirty="0"/>
              <a:t>People who are at </a:t>
            </a:r>
            <a:r>
              <a:rPr lang="en-GB" sz="2900" b="1" dirty="0">
                <a:solidFill>
                  <a:srgbClr val="0000FF"/>
                </a:solidFill>
              </a:rPr>
              <a:t>risk of hurting others</a:t>
            </a:r>
          </a:p>
        </p:txBody>
      </p:sp>
    </p:spTree>
    <p:extLst>
      <p:ext uri="{BB962C8B-B14F-4D97-AF65-F5344CB8AC3E}">
        <p14:creationId xmlns:p14="http://schemas.microsoft.com/office/powerpoint/2010/main" val="1522037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When can PFA be provided?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5150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b="1" dirty="0">
                <a:solidFill>
                  <a:srgbClr val="0000FF"/>
                </a:solidFill>
              </a:rPr>
              <a:t>Upon first contact </a:t>
            </a:r>
            <a:r>
              <a:rPr lang="en-GB" dirty="0"/>
              <a:t>with very distressed people, usually immediately following an event, or sometimes a few days or weeks after.</a:t>
            </a:r>
          </a:p>
          <a:p>
            <a:pP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459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8229600" cy="1143000"/>
          </a:xfrm>
        </p:spPr>
        <p:txBody>
          <a:bodyPr>
            <a:normAutofit fontScale="90000"/>
          </a:bodyPr>
          <a:lstStyle/>
          <a:p>
            <a:pPr lvl="1"/>
            <a:r>
              <a:rPr lang="en-US" sz="2600" b="1" dirty="0">
                <a:solidFill>
                  <a:srgbClr val="0000FF"/>
                </a:solidFill>
              </a:rPr>
              <a:t>How will you approach her ? </a:t>
            </a:r>
            <a:br>
              <a:rPr lang="en-US" sz="2600" b="1" dirty="0">
                <a:solidFill>
                  <a:srgbClr val="0000FF"/>
                </a:solidFill>
              </a:rPr>
            </a:br>
            <a:r>
              <a:rPr lang="en-US" sz="2600" b="1" dirty="0">
                <a:solidFill>
                  <a:srgbClr val="0000FF"/>
                </a:solidFill>
              </a:rPr>
              <a:t>Which attitudes will you adopt? </a:t>
            </a:r>
            <a:br>
              <a:rPr lang="en-US" sz="2600" b="1" dirty="0">
                <a:solidFill>
                  <a:srgbClr val="0000FF"/>
                </a:solidFill>
              </a:rPr>
            </a:br>
            <a:r>
              <a:rPr lang="en-US" sz="2600" b="1" dirty="0">
                <a:solidFill>
                  <a:srgbClr val="0000FF"/>
                </a:solidFill>
              </a:rPr>
              <a:t>What will you tell her?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683568" y="1916832"/>
            <a:ext cx="7775575" cy="109753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/>
              <a:t>You encounter a distressed woman, her husband has been admitted to a healthcare facility for a disease that is often fatal.</a:t>
            </a:r>
          </a:p>
          <a:p>
            <a:pPr marL="0" indent="0" algn="ctr">
              <a:buNone/>
            </a:pPr>
            <a:endParaRPr lang="en-US" sz="2800" i="1" dirty="0"/>
          </a:p>
          <a:p>
            <a:pPr marL="0" indent="0" algn="ctr">
              <a:buNone/>
            </a:pPr>
            <a:endParaRPr lang="en-US" sz="2800" dirty="0">
              <a:solidFill>
                <a:srgbClr val="4F622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04664"/>
            <a:ext cx="8219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Group work: Scenario</a:t>
            </a:r>
          </a:p>
        </p:txBody>
      </p:sp>
    </p:spTree>
    <p:extLst>
      <p:ext uri="{BB962C8B-B14F-4D97-AF65-F5344CB8AC3E}">
        <p14:creationId xmlns:p14="http://schemas.microsoft.com/office/powerpoint/2010/main" val="348868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Group work: Discussion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906166" y="1124744"/>
            <a:ext cx="7780634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Greet her with respect, introduce yourself by name and the role you play, find a quiet place to talk (if possible).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Be willing to listen to her and recognize her fears and concerns (DO NOT assume what they may be).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Make realistic promises (avoid false expectations).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Get information about social and practical support from which she can benefit.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Provide information on available services.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Take any appropriate safety precautions.</a:t>
            </a:r>
          </a:p>
        </p:txBody>
      </p:sp>
    </p:spTree>
    <p:extLst>
      <p:ext uri="{BB962C8B-B14F-4D97-AF65-F5344CB8AC3E}">
        <p14:creationId xmlns:p14="http://schemas.microsoft.com/office/powerpoint/2010/main" val="1219513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395536" y="2694620"/>
            <a:ext cx="8229600" cy="14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002060"/>
                </a:solidFill>
              </a:rPr>
              <a:t>2. Caring for Yourself and Your Colleagues</a:t>
            </a:r>
          </a:p>
        </p:txBody>
      </p:sp>
    </p:spTree>
    <p:extLst>
      <p:ext uri="{BB962C8B-B14F-4D97-AF65-F5344CB8AC3E}">
        <p14:creationId xmlns:p14="http://schemas.microsoft.com/office/powerpoint/2010/main" val="3492487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3600" b="1" dirty="0">
                <a:solidFill>
                  <a:srgbClr val="002060"/>
                </a:solidFill>
                <a:latin typeface="Calibri" charset="0"/>
              </a:rPr>
              <a:t>Care for ourselves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3528" y="1268760"/>
            <a:ext cx="4762872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i="1" dirty="0">
                <a:latin typeface="Calibri" charset="0"/>
              </a:rPr>
              <a:t>Unique situation of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i="1" dirty="0">
                <a:latin typeface="Calibri" charset="0"/>
              </a:rPr>
              <a:t>suffering, fear and many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i="1" dirty="0">
                <a:latin typeface="Calibri" charset="0"/>
              </a:rPr>
              <a:t>deaths disrupting the social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i="1" dirty="0">
                <a:latin typeface="Calibri" charset="0"/>
              </a:rPr>
              <a:t>fabric of society.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800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dirty="0">
                <a:latin typeface="Calibri" charset="0"/>
              </a:rPr>
              <a:t>Consider for yourself: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dirty="0">
                <a:latin typeface="Calibri" charset="0"/>
              </a:rPr>
              <a:t>How do I take care of myself?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dirty="0">
                <a:latin typeface="Calibri" charset="0"/>
              </a:rPr>
              <a:t>What do I want from others when I am stressed/sad?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dirty="0">
                <a:latin typeface="Calibri" charset="0"/>
              </a:rPr>
              <a:t>How can our team support each other?</a:t>
            </a:r>
          </a:p>
        </p:txBody>
      </p:sp>
      <p:pic>
        <p:nvPicPr>
          <p:cNvPr id="5" name="Content Placeholder 4" descr="aid worker male 2.jpg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>
          <a:xfrm>
            <a:off x="5105400" y="1268413"/>
            <a:ext cx="4038600" cy="4525962"/>
          </a:xfrm>
        </p:spPr>
      </p:pic>
    </p:spTree>
    <p:extLst>
      <p:ext uri="{BB962C8B-B14F-4D97-AF65-F5344CB8AC3E}">
        <p14:creationId xmlns:p14="http://schemas.microsoft.com/office/powerpoint/2010/main" val="2768011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3600" b="1" dirty="0">
                <a:solidFill>
                  <a:srgbClr val="002060"/>
                </a:solidFill>
                <a:latin typeface="Calibri" charset="0"/>
              </a:rPr>
              <a:t>Practise self care</a:t>
            </a:r>
          </a:p>
        </p:txBody>
      </p:sp>
      <p:pic>
        <p:nvPicPr>
          <p:cNvPr id="6" name="Content Placeholder 5" descr="helpers 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3816424" cy="3816424"/>
          </a:xfrm>
        </p:spPr>
      </p:pic>
      <p:sp>
        <p:nvSpPr>
          <p:cNvPr id="81924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355976" y="1484784"/>
            <a:ext cx="4419600" cy="45365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800" b="1" dirty="0">
                <a:latin typeface="Calibri" charset="0"/>
              </a:rPr>
              <a:t>Before</a:t>
            </a:r>
            <a:r>
              <a:rPr lang="en-GB" sz="2800" dirty="0">
                <a:latin typeface="Calibri" charset="0"/>
              </a:rPr>
              <a:t> an emergency: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>
                <a:latin typeface="Calibri" charset="0"/>
              </a:rPr>
              <a:t>Are you ready to help?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b="1" dirty="0">
                <a:latin typeface="Calibri" charset="0"/>
              </a:rPr>
              <a:t>During</a:t>
            </a:r>
            <a:r>
              <a:rPr lang="en-GB" sz="2800" dirty="0">
                <a:latin typeface="Calibri" charset="0"/>
              </a:rPr>
              <a:t> an emergency 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>
                <a:latin typeface="Calibri" charset="0"/>
              </a:rPr>
              <a:t>How can you stay physically and emotionally healthy?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b="1" dirty="0">
                <a:latin typeface="Calibri" charset="0"/>
              </a:rPr>
              <a:t>After</a:t>
            </a:r>
            <a:r>
              <a:rPr lang="en-GB" sz="2800" dirty="0">
                <a:latin typeface="Calibri" charset="0"/>
              </a:rPr>
              <a:t> an emergency 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>
                <a:latin typeface="Calibri" charset="0"/>
              </a:rPr>
              <a:t>How can you take time to rest, recover and reflect?</a:t>
            </a:r>
          </a:p>
        </p:txBody>
      </p:sp>
    </p:spTree>
    <p:extLst>
      <p:ext uri="{BB962C8B-B14F-4D97-AF65-F5344CB8AC3E}">
        <p14:creationId xmlns:p14="http://schemas.microsoft.com/office/powerpoint/2010/main" val="3325594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</a:rPr>
              <a:t>Before</a:t>
            </a:r>
            <a:r>
              <a:rPr lang="en-US" sz="3600" b="1" dirty="0">
                <a:solidFill>
                  <a:srgbClr val="002060"/>
                </a:solidFill>
              </a:rPr>
              <a:t>:  Getting ready to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Learn</a:t>
            </a:r>
            <a:r>
              <a:rPr lang="en-US" dirty="0"/>
              <a:t> about the current situation and the roles of different helpers</a:t>
            </a:r>
          </a:p>
          <a:p>
            <a:r>
              <a:rPr lang="en-US" dirty="0"/>
              <a:t>Consider you </a:t>
            </a:r>
            <a:r>
              <a:rPr lang="en-US" dirty="0">
                <a:solidFill>
                  <a:srgbClr val="0000FF"/>
                </a:solidFill>
              </a:rPr>
              <a:t>own health </a:t>
            </a:r>
            <a:r>
              <a:rPr lang="en-US" dirty="0"/>
              <a:t>and life stressors </a:t>
            </a:r>
          </a:p>
          <a:p>
            <a:r>
              <a:rPr lang="en-US" dirty="0"/>
              <a:t>Make an </a:t>
            </a:r>
            <a:r>
              <a:rPr lang="en-US" dirty="0">
                <a:solidFill>
                  <a:srgbClr val="0000FF"/>
                </a:solidFill>
              </a:rPr>
              <a:t>honest </a:t>
            </a:r>
            <a:r>
              <a:rPr lang="en-US" dirty="0"/>
              <a:t>decision about whether you are ready to help in this situation</a:t>
            </a:r>
          </a:p>
          <a:p>
            <a:r>
              <a:rPr lang="en-US" dirty="0"/>
              <a:t>Be sure that you know how to </a:t>
            </a:r>
            <a:r>
              <a:rPr lang="en-US" dirty="0">
                <a:solidFill>
                  <a:srgbClr val="0000FF"/>
                </a:solidFill>
              </a:rPr>
              <a:t>observe any appropriate safety measures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0099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During</a:t>
            </a:r>
            <a:r>
              <a:rPr lang="en-US" sz="3600" b="1" dirty="0">
                <a:solidFill>
                  <a:srgbClr val="002060"/>
                </a:solidFill>
              </a:rPr>
              <a:t>: Managing stress through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healthy work and life habits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0000FF"/>
                </a:solidFill>
              </a:rPr>
              <a:t>Remember</a:t>
            </a:r>
            <a:r>
              <a:rPr lang="en-US" sz="2400" dirty="0"/>
              <a:t> what helped you cope in the past. 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0000FF"/>
                </a:solidFill>
              </a:rPr>
              <a:t>Take time </a:t>
            </a:r>
            <a:r>
              <a:rPr lang="en-US" sz="2400" dirty="0"/>
              <a:t>to eat, rest and relax, even for short periods.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Keep </a:t>
            </a:r>
            <a:r>
              <a:rPr lang="en-US" sz="2400" dirty="0">
                <a:solidFill>
                  <a:srgbClr val="0000FF"/>
                </a:solidFill>
              </a:rPr>
              <a:t>reasonable working hours </a:t>
            </a:r>
            <a:r>
              <a:rPr lang="en-US" sz="2400" dirty="0"/>
              <a:t>to avoid exhaustion.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Remember, you are </a:t>
            </a:r>
            <a:r>
              <a:rPr lang="en-US" sz="2400" dirty="0">
                <a:solidFill>
                  <a:srgbClr val="0000FF"/>
                </a:solidFill>
              </a:rPr>
              <a:t>not responsible for solving all people’s problems</a:t>
            </a:r>
            <a:r>
              <a:rPr lang="en-US" sz="2400" dirty="0"/>
              <a:t>. Help people help themselves.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Minimize </a:t>
            </a:r>
            <a:r>
              <a:rPr lang="en-US" sz="2400" dirty="0">
                <a:solidFill>
                  <a:srgbClr val="0000FF"/>
                </a:solidFill>
              </a:rPr>
              <a:t>use of alcohol, caffeine or nicotine.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Check in with fellow helpers and have them check in with you. Find ways to </a:t>
            </a:r>
            <a:r>
              <a:rPr lang="en-US" sz="2400" dirty="0">
                <a:solidFill>
                  <a:srgbClr val="0000FF"/>
                </a:solidFill>
              </a:rPr>
              <a:t>support each other.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0000FF"/>
                </a:solidFill>
              </a:rPr>
              <a:t>Talk with friends, loved ones</a:t>
            </a:r>
            <a:r>
              <a:rPr lang="en-US" sz="2400" dirty="0"/>
              <a:t> or other trusted people.</a:t>
            </a:r>
          </a:p>
        </p:txBody>
      </p:sp>
    </p:spTree>
    <p:extLst>
      <p:ext uri="{BB962C8B-B14F-4D97-AF65-F5344CB8AC3E}">
        <p14:creationId xmlns:p14="http://schemas.microsoft.com/office/powerpoint/2010/main" val="367824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Learning objectives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400" dirty="0"/>
              <a:t>At the end of </a:t>
            </a:r>
            <a:r>
              <a:rPr lang="fr-FR" sz="2400" dirty="0" err="1"/>
              <a:t>this</a:t>
            </a:r>
            <a:r>
              <a:rPr lang="fr-FR" sz="2400" dirty="0"/>
              <a:t> session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should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able to: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fr-FR" sz="24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Explain how the Psychological First Aid (PFA) approach can be integrated to the RRT members daily tasks.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Identify how, when and where PFA can be offered.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Describe how field workers can care for themselves and support colleagues in an emergency.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fr-FR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FF"/>
                </a:solidFill>
              </a:rPr>
              <a:t>After:</a:t>
            </a:r>
            <a:r>
              <a:rPr lang="en-US" sz="3600" b="1" dirty="0">
                <a:solidFill>
                  <a:srgbClr val="002060"/>
                </a:solidFill>
              </a:rPr>
              <a:t>  Rest and reflection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After helping in the crisis situation, take time to reflect on the experience for yourself and to rest. 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Talk about your helping experience </a:t>
            </a:r>
            <a:r>
              <a:rPr lang="en-US" dirty="0"/>
              <a:t>with someone</a:t>
            </a:r>
            <a:br>
              <a:rPr lang="en-US" dirty="0"/>
            </a:br>
            <a:r>
              <a:rPr lang="en-US" dirty="0"/>
              <a:t>you trust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Acknowledge what you were able to do </a:t>
            </a:r>
            <a:r>
              <a:rPr lang="en-US" dirty="0"/>
              <a:t>to help others, even in small ways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Reflect on and accept</a:t>
            </a:r>
            <a:r>
              <a:rPr lang="en-US" dirty="0"/>
              <a:t> what you did well, what did not go very well, and the limits of what you could do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Take time </a:t>
            </a:r>
            <a:r>
              <a:rPr lang="en-US" dirty="0"/>
              <a:t>to rest and relax before resuming work</a:t>
            </a:r>
            <a:br>
              <a:rPr lang="en-US" dirty="0"/>
            </a:br>
            <a:r>
              <a:rPr lang="en-US" dirty="0"/>
              <a:t>and life duties</a:t>
            </a:r>
          </a:p>
        </p:txBody>
      </p:sp>
    </p:spTree>
    <p:extLst>
      <p:ext uri="{BB962C8B-B14F-4D97-AF65-F5344CB8AC3E}">
        <p14:creationId xmlns:p14="http://schemas.microsoft.com/office/powerpoint/2010/main" val="3674059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</a:pPr>
            <a:r>
              <a:rPr lang="en-GB" b="1" dirty="0">
                <a:solidFill>
                  <a:srgbClr val="002060"/>
                </a:solidFill>
                <a:latin typeface="Calibri" charset="0"/>
              </a:rPr>
              <a:t>Seek support from someone </a:t>
            </a:r>
            <a:br>
              <a:rPr lang="en-GB" b="1" dirty="0">
                <a:solidFill>
                  <a:srgbClr val="002060"/>
                </a:solidFill>
                <a:latin typeface="Calibri" charset="0"/>
              </a:rPr>
            </a:br>
            <a:r>
              <a:rPr lang="en-GB" b="1" dirty="0">
                <a:solidFill>
                  <a:srgbClr val="002060"/>
                </a:solidFill>
                <a:latin typeface="Calibri" charset="0"/>
              </a:rPr>
              <a:t>you trust when you…</a:t>
            </a:r>
          </a:p>
        </p:txBody>
      </p:sp>
      <p:sp>
        <p:nvSpPr>
          <p:cNvPr id="8294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3528" y="1600200"/>
            <a:ext cx="482453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400" dirty="0">
                <a:latin typeface="Calibri" charset="0"/>
              </a:rPr>
              <a:t>Have upsetting thoughts or memories about the crisis event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latin typeface="Calibri" charset="0"/>
              </a:rPr>
              <a:t>Feel very nervous or </a:t>
            </a:r>
            <a:br>
              <a:rPr lang="en-GB" sz="2400" dirty="0">
                <a:latin typeface="Calibri" charset="0"/>
              </a:rPr>
            </a:br>
            <a:r>
              <a:rPr lang="en-GB" sz="2400" dirty="0">
                <a:latin typeface="Calibri" charset="0"/>
              </a:rPr>
              <a:t>extremely sad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latin typeface="Calibri" charset="0"/>
              </a:rPr>
              <a:t>Have trouble sleeping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latin typeface="Calibri" charset="0"/>
              </a:rPr>
              <a:t>Drink a lot of alcohol or take drugs to cope with your experience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400" i="1" dirty="0">
              <a:solidFill>
                <a:srgbClr val="0033CC"/>
              </a:solidFill>
              <a:latin typeface="Calibri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200" i="1" dirty="0">
                <a:solidFill>
                  <a:srgbClr val="0033CC"/>
                </a:solidFill>
              </a:rPr>
              <a:t>Consult a trained mental health specialist or a health care professional if these difficulties persist for more than one month.</a:t>
            </a:r>
          </a:p>
        </p:txBody>
      </p:sp>
      <p:pic>
        <p:nvPicPr>
          <p:cNvPr id="3" name="Content Placeholder 2" descr="distressed aid worker3.jpg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>
          <a:xfrm>
            <a:off x="5105400" y="1423318"/>
            <a:ext cx="4038600" cy="4525962"/>
          </a:xfrm>
        </p:spPr>
      </p:pic>
    </p:spTree>
    <p:extLst>
      <p:ext uri="{BB962C8B-B14F-4D97-AF65-F5344CB8AC3E}">
        <p14:creationId xmlns:p14="http://schemas.microsoft.com/office/powerpoint/2010/main" val="2507431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3960440"/>
          </a:xfrm>
        </p:spPr>
        <p:txBody>
          <a:bodyPr>
            <a:normAutofit/>
          </a:bodyPr>
          <a:lstStyle/>
          <a:p>
            <a:pPr lvl="1"/>
            <a:r>
              <a:rPr lang="en-US" sz="2600" b="1" dirty="0">
                <a:solidFill>
                  <a:srgbClr val="0000FF"/>
                </a:solidFill>
              </a:rPr>
              <a:t>How will you recognize a team member in distress? </a:t>
            </a:r>
            <a:br>
              <a:rPr lang="en-US" sz="2600" b="1" dirty="0">
                <a:solidFill>
                  <a:srgbClr val="0000FF"/>
                </a:solidFill>
              </a:rPr>
            </a:br>
            <a:br>
              <a:rPr lang="en-US" sz="2600" b="1" dirty="0">
                <a:solidFill>
                  <a:srgbClr val="0000FF"/>
                </a:solidFill>
              </a:rPr>
            </a:br>
            <a:r>
              <a:rPr lang="en-US" sz="2600" b="1" dirty="0">
                <a:solidFill>
                  <a:srgbClr val="0000FF"/>
                </a:solidFill>
              </a:rPr>
              <a:t>What signs or symptoms could you see?</a:t>
            </a:r>
            <a:br>
              <a:rPr lang="en-US" sz="2600" b="1" dirty="0">
                <a:solidFill>
                  <a:srgbClr val="0000FF"/>
                </a:solidFill>
              </a:rPr>
            </a:br>
            <a:br>
              <a:rPr lang="en-US" sz="2600" b="1" dirty="0">
                <a:solidFill>
                  <a:srgbClr val="0000FF"/>
                </a:solidFill>
              </a:rPr>
            </a:br>
            <a:r>
              <a:rPr lang="en-US" sz="2600" b="1" dirty="0">
                <a:solidFill>
                  <a:srgbClr val="0000FF"/>
                </a:solidFill>
              </a:rPr>
              <a:t>What can you do to support your colleagues ? </a:t>
            </a:r>
            <a:br>
              <a:rPr lang="en-US" sz="2600" b="1" dirty="0">
                <a:solidFill>
                  <a:srgbClr val="0000FF"/>
                </a:solidFill>
              </a:rPr>
            </a:br>
            <a:endParaRPr lang="en-US" sz="26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04664"/>
            <a:ext cx="8219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Group work: Team Support</a:t>
            </a:r>
          </a:p>
        </p:txBody>
      </p:sp>
    </p:spTree>
    <p:extLst>
      <p:ext uri="{BB962C8B-B14F-4D97-AF65-F5344CB8AC3E}">
        <p14:creationId xmlns:p14="http://schemas.microsoft.com/office/powerpoint/2010/main" val="3701549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Group work: Discussion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906166" y="1124744"/>
            <a:ext cx="778063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Watch for symptoms of psychological distress among your team members, such as irritability or insomnia.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Be willing to listen to your colleague and recognize his or her concerns (DO NOT assume what they may be).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Help identify and implement techniques to manage stress among team members during the emergency response.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Know when to seek additional psychological support for your team members.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Identify the resources available to your team members and how to access them. </a:t>
            </a:r>
          </a:p>
        </p:txBody>
      </p:sp>
    </p:spTree>
    <p:extLst>
      <p:ext uri="{BB962C8B-B14F-4D97-AF65-F5344CB8AC3E}">
        <p14:creationId xmlns:p14="http://schemas.microsoft.com/office/powerpoint/2010/main" val="3257758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7500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3. How to Help Responsibly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861048"/>
            <a:ext cx="8229600" cy="1224136"/>
          </a:xfrm>
        </p:spPr>
        <p:txBody>
          <a:bodyPr/>
          <a:lstStyle/>
          <a:p>
            <a:pPr marL="0" indent="0" algn="ctr">
              <a:buNone/>
            </a:pPr>
            <a:r>
              <a:rPr lang="en-GB" sz="2800" i="1" dirty="0">
                <a:solidFill>
                  <a:srgbClr val="002060"/>
                </a:solidFill>
              </a:rPr>
              <a:t>Safety, dignity and rights</a:t>
            </a:r>
          </a:p>
          <a:p>
            <a:pPr marL="0" indent="0" algn="ctr">
              <a:buNone/>
            </a:pPr>
            <a:r>
              <a:rPr lang="en-GB" sz="2800" i="1" dirty="0">
                <a:solidFill>
                  <a:srgbClr val="002060"/>
                </a:solidFill>
              </a:rPr>
              <a:t>Other emergency response measures</a:t>
            </a:r>
          </a:p>
        </p:txBody>
      </p:sp>
    </p:spTree>
    <p:extLst>
      <p:ext uri="{BB962C8B-B14F-4D97-AF65-F5344CB8AC3E}">
        <p14:creationId xmlns:p14="http://schemas.microsoft.com/office/powerpoint/2010/main" val="1027846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Be aware of other emergency 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response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78335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>
                <a:solidFill>
                  <a:srgbClr val="0000FF"/>
                </a:solidFill>
              </a:rPr>
              <a:t>Know contact information </a:t>
            </a:r>
            <a:r>
              <a:rPr lang="en-US" dirty="0"/>
              <a:t>for key service providers, such as: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Health </a:t>
            </a:r>
            <a:r>
              <a:rPr lang="en-US" dirty="0" err="1"/>
              <a:t>centres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Child protection services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Food and material distribution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Family reconnection </a:t>
            </a:r>
            <a:r>
              <a:rPr lang="en-US" dirty="0" err="1"/>
              <a:t>centres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569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Ending your assistance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GB" dirty="0"/>
              <a:t>Use your best judgment of the person’s needs and your own needs</a:t>
            </a:r>
          </a:p>
          <a:p>
            <a:r>
              <a:rPr lang="en-GB" dirty="0"/>
              <a:t>Explain that </a:t>
            </a:r>
            <a:r>
              <a:rPr lang="en-GB" sz="2900" b="1" dirty="0">
                <a:solidFill>
                  <a:srgbClr val="0000FF"/>
                </a:solidFill>
              </a:rPr>
              <a:t>you are leaving </a:t>
            </a:r>
            <a:r>
              <a:rPr lang="en-GB" dirty="0"/>
              <a:t>and, if possible, introduce them to someone else who can help</a:t>
            </a:r>
          </a:p>
          <a:p>
            <a:r>
              <a:rPr lang="en-GB" dirty="0"/>
              <a:t>If you </a:t>
            </a:r>
            <a:r>
              <a:rPr lang="en-GB" sz="2900" b="1" dirty="0">
                <a:solidFill>
                  <a:srgbClr val="0000FF"/>
                </a:solidFill>
              </a:rPr>
              <a:t>linked them with services</a:t>
            </a:r>
            <a:r>
              <a:rPr lang="en-GB" dirty="0"/>
              <a:t>, be sure they have contact details and know what to expect</a:t>
            </a:r>
          </a:p>
          <a:p>
            <a:r>
              <a:rPr lang="en-GB" dirty="0"/>
              <a:t>No matter what your experience, say goodbye in a good way and wish them well.</a:t>
            </a:r>
          </a:p>
        </p:txBody>
      </p:sp>
    </p:spTree>
    <p:extLst>
      <p:ext uri="{BB962C8B-B14F-4D97-AF65-F5344CB8AC3E}">
        <p14:creationId xmlns:p14="http://schemas.microsoft.com/office/powerpoint/2010/main" val="19831358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idx="1"/>
          </p:nvPr>
        </p:nvSpPr>
        <p:spPr>
          <a:xfrm>
            <a:off x="395536" y="2816932"/>
            <a:ext cx="82296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002060"/>
                </a:solidFill>
              </a:rPr>
              <a:t>4. Providing Psychological First Aid and </a:t>
            </a:r>
            <a:r>
              <a:rPr lang="en-US" sz="3600" b="1" dirty="0" err="1">
                <a:solidFill>
                  <a:srgbClr val="002060"/>
                </a:solidFill>
              </a:rPr>
              <a:t>Practising</a:t>
            </a:r>
            <a:r>
              <a:rPr lang="en-US" sz="3600" b="1" dirty="0">
                <a:solidFill>
                  <a:srgbClr val="002060"/>
                </a:solidFill>
              </a:rPr>
              <a:t> Necessary Skills</a:t>
            </a:r>
          </a:p>
        </p:txBody>
      </p:sp>
    </p:spTree>
    <p:extLst>
      <p:ext uri="{BB962C8B-B14F-4D97-AF65-F5344CB8AC3E}">
        <p14:creationId xmlns:p14="http://schemas.microsoft.com/office/powerpoint/2010/main" val="1142794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473" t="2378" r="2132" b="4895"/>
          <a:stretch/>
        </p:blipFill>
        <p:spPr bwMode="auto">
          <a:xfrm>
            <a:off x="1225352" y="764704"/>
            <a:ext cx="6624736" cy="4498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22325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32656"/>
            <a:ext cx="7953375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91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sz="4000" b="1" dirty="0">
                <a:solidFill>
                  <a:srgbClr val="002060"/>
                </a:solidFill>
              </a:rPr>
              <a:t>Outline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Understanding Psychological First Aid (PFA)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Caring for yourself and your colleagues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en-GB" sz="2800" dirty="0">
                <a:solidFill>
                  <a:srgbClr val="002060"/>
                </a:solidFill>
              </a:rPr>
              <a:t>How to help responsibly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Providing Psychological First Aid and </a:t>
            </a:r>
            <a:r>
              <a:rPr lang="en-US" sz="2800" dirty="0" err="1">
                <a:solidFill>
                  <a:srgbClr val="002060"/>
                </a:solidFill>
              </a:rPr>
              <a:t>practising</a:t>
            </a:r>
            <a:r>
              <a:rPr lang="en-US" sz="2800" dirty="0">
                <a:solidFill>
                  <a:srgbClr val="002060"/>
                </a:solidFill>
              </a:rPr>
              <a:t> necessary skills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buAutoNum type="arabicPeriod"/>
            </a:pPr>
            <a:endParaRPr lang="en-US" sz="2800" dirty="0">
              <a:solidFill>
                <a:srgbClr val="002060"/>
              </a:solidFill>
            </a:endParaRP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AutoNum type="arabicPeriod"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5295926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8" y="966788"/>
            <a:ext cx="8010525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505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4664"/>
            <a:ext cx="798195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403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364" y="422659"/>
            <a:ext cx="793432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52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32656"/>
            <a:ext cx="8086725" cy="1181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065" y="1513756"/>
            <a:ext cx="7637698" cy="454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840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76672"/>
            <a:ext cx="6709330" cy="383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7896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Help people feel calm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sz="3000" b="1" dirty="0">
                <a:solidFill>
                  <a:srgbClr val="0000FF"/>
                </a:solidFill>
              </a:rPr>
              <a:t>Do not pressure </a:t>
            </a:r>
            <a:r>
              <a:rPr lang="en-GB" sz="3000" dirty="0"/>
              <a:t>the person to talk.</a:t>
            </a:r>
          </a:p>
          <a:p>
            <a:r>
              <a:rPr lang="en-GB" sz="3000" b="1" dirty="0">
                <a:solidFill>
                  <a:srgbClr val="0000FF"/>
                </a:solidFill>
              </a:rPr>
              <a:t>Listen</a:t>
            </a:r>
            <a:r>
              <a:rPr lang="en-GB" sz="3000" dirty="0"/>
              <a:t> in case they want to talk about what happened.</a:t>
            </a:r>
          </a:p>
          <a:p>
            <a:pPr lvl="0"/>
            <a:r>
              <a:rPr lang="en-GB" sz="3000" dirty="0"/>
              <a:t>Keep your tone of voice </a:t>
            </a:r>
            <a:r>
              <a:rPr lang="en-GB" sz="3000" b="1" dirty="0">
                <a:solidFill>
                  <a:srgbClr val="0000FF"/>
                </a:solidFill>
              </a:rPr>
              <a:t>calm and soft</a:t>
            </a:r>
            <a:r>
              <a:rPr lang="en-GB" sz="3000" dirty="0"/>
              <a:t>.</a:t>
            </a:r>
          </a:p>
          <a:p>
            <a:pPr lvl="0"/>
            <a:r>
              <a:rPr lang="en-GB" sz="3000" dirty="0"/>
              <a:t>Try to maintain some </a:t>
            </a:r>
            <a:r>
              <a:rPr lang="en-GB" sz="3000" b="1" dirty="0">
                <a:solidFill>
                  <a:srgbClr val="0000FF"/>
                </a:solidFill>
              </a:rPr>
              <a:t>eye contact </a:t>
            </a:r>
            <a:r>
              <a:rPr lang="en-GB" sz="3000" dirty="0"/>
              <a:t>with the person.</a:t>
            </a:r>
          </a:p>
          <a:p>
            <a:pPr lvl="0"/>
            <a:r>
              <a:rPr lang="en-GB" sz="3000" dirty="0"/>
              <a:t>Remind the person that </a:t>
            </a:r>
            <a:r>
              <a:rPr lang="en-GB" sz="3000" b="1" dirty="0">
                <a:solidFill>
                  <a:srgbClr val="0000FF"/>
                </a:solidFill>
              </a:rPr>
              <a:t>you are there to help </a:t>
            </a:r>
            <a:r>
              <a:rPr lang="en-GB" sz="3000" dirty="0"/>
              <a:t>them.</a:t>
            </a:r>
          </a:p>
          <a:p>
            <a:pPr lvl="0"/>
            <a:r>
              <a:rPr lang="en-GB" sz="3000" dirty="0"/>
              <a:t>If they are </a:t>
            </a:r>
            <a:r>
              <a:rPr lang="en-GB" sz="3000" b="1" dirty="0">
                <a:solidFill>
                  <a:srgbClr val="0000FF"/>
                </a:solidFill>
              </a:rPr>
              <a:t>very</a:t>
            </a:r>
            <a:r>
              <a:rPr lang="en-GB" sz="3000" dirty="0"/>
              <a:t> </a:t>
            </a:r>
            <a:r>
              <a:rPr lang="en-GB" sz="3000" b="1" dirty="0">
                <a:solidFill>
                  <a:srgbClr val="0000FF"/>
                </a:solidFill>
              </a:rPr>
              <a:t>distressed</a:t>
            </a:r>
            <a:r>
              <a:rPr lang="en-GB" sz="3000" dirty="0"/>
              <a:t>, try to make sure they are not left alone.</a:t>
            </a:r>
          </a:p>
          <a:p>
            <a:pPr>
              <a:buNone/>
            </a:pPr>
            <a:endParaRPr lang="en-GB" sz="3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2777"/>
          <a:stretch/>
        </p:blipFill>
        <p:spPr bwMode="auto">
          <a:xfrm>
            <a:off x="8100391" y="980728"/>
            <a:ext cx="1034149" cy="129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31844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" y="44624"/>
            <a:ext cx="9119567" cy="1143000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Good Communication: things to say and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87624"/>
            <a:ext cx="4320480" cy="4473624"/>
          </a:xfrm>
          <a:solidFill>
            <a:srgbClr val="0099CC">
              <a:alpha val="28000"/>
            </a:srgbClr>
          </a:solidFill>
        </p:spPr>
        <p:txBody>
          <a:bodyPr>
            <a:noAutofit/>
          </a:bodyPr>
          <a:lstStyle/>
          <a:p>
            <a:r>
              <a:rPr lang="en-US" sz="1900" dirty="0"/>
              <a:t>Try to find a quiet place to talk and minimize outside distractions.</a:t>
            </a:r>
          </a:p>
          <a:p>
            <a:r>
              <a:rPr lang="en-US" sz="1900" dirty="0"/>
              <a:t>Stay near the person but keep an appropriate distance depending on their age, gender and culture.</a:t>
            </a:r>
          </a:p>
          <a:p>
            <a:r>
              <a:rPr lang="en-US" sz="1900" dirty="0"/>
              <a:t>Let them know you hear them, for example, nod your head and say… “</a:t>
            </a:r>
            <a:r>
              <a:rPr lang="en-US" sz="1900" dirty="0" err="1"/>
              <a:t>hmmmm</a:t>
            </a:r>
            <a:r>
              <a:rPr lang="en-US" sz="1900" dirty="0"/>
              <a:t>.”</a:t>
            </a:r>
          </a:p>
          <a:p>
            <a:r>
              <a:rPr lang="en-US" sz="1900" dirty="0"/>
              <a:t>Be patient and calm.</a:t>
            </a:r>
          </a:p>
          <a:p>
            <a:r>
              <a:rPr lang="en-US" sz="1900" dirty="0"/>
              <a:t>Provide factual information IF you have it. Be honest about what you know and what you don’t know. “I don’t know but I will try to find out about that for you.”</a:t>
            </a:r>
          </a:p>
          <a:p>
            <a:pPr marL="0" indent="0">
              <a:buNone/>
            </a:pPr>
            <a:endParaRPr lang="en-GB" sz="1900" dirty="0"/>
          </a:p>
          <a:p>
            <a:endParaRPr lang="en-GB" sz="19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644008" y="1187624"/>
            <a:ext cx="4392488" cy="4473624"/>
          </a:xfrm>
          <a:solidFill>
            <a:srgbClr val="0099CC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en-US" sz="1900" dirty="0"/>
              <a:t>Give information in a way the person can understand –keep it simple.</a:t>
            </a:r>
          </a:p>
          <a:p>
            <a:r>
              <a:rPr lang="en-US" sz="1900" dirty="0"/>
              <a:t>Acknowledge how they are feeling, and any losses or important events they share with you, such as loss of home or death of a loved one. “I’m so sorry…”</a:t>
            </a:r>
          </a:p>
          <a:p>
            <a:r>
              <a:rPr lang="en-US" sz="1900" dirty="0"/>
              <a:t>Respect privacy. Keep the person’s story confidential, especially when they disclose very private events. </a:t>
            </a:r>
          </a:p>
          <a:p>
            <a:r>
              <a:rPr lang="en-US" sz="1900" dirty="0"/>
              <a:t>Acknowledge the person’s strengths and how they have helped themselves.</a:t>
            </a:r>
          </a:p>
          <a:p>
            <a:endParaRPr lang="en-GB" sz="1900" dirty="0"/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9304112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2" y="44624"/>
            <a:ext cx="9119567" cy="1143000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Good Communication: things NOT to say and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4320480" cy="3960440"/>
          </a:xfrm>
          <a:solidFill>
            <a:srgbClr val="0099CC">
              <a:alpha val="28000"/>
            </a:srgbClr>
          </a:solidFill>
        </p:spPr>
        <p:txBody>
          <a:bodyPr>
            <a:noAutofit/>
          </a:bodyPr>
          <a:lstStyle/>
          <a:p>
            <a:r>
              <a:rPr lang="en-GB" sz="1900" dirty="0"/>
              <a:t>Don’t pressure someone to tell their story. </a:t>
            </a:r>
          </a:p>
          <a:p>
            <a:r>
              <a:rPr lang="en-GB" sz="1900" dirty="0"/>
              <a:t>Don’t interrupt someone’s story </a:t>
            </a:r>
          </a:p>
          <a:p>
            <a:r>
              <a:rPr lang="en-GB" sz="1900" dirty="0"/>
              <a:t>Don’t judge what they have or haven’t done, or how they are feeling</a:t>
            </a:r>
            <a:r>
              <a:rPr lang="en-GB" sz="1900" i="1" dirty="0"/>
              <a:t>. </a:t>
            </a:r>
          </a:p>
          <a:p>
            <a:r>
              <a:rPr lang="en-GB" sz="1900" dirty="0"/>
              <a:t>Don’t make up things you don’t know.</a:t>
            </a:r>
          </a:p>
          <a:p>
            <a:r>
              <a:rPr lang="en-GB" sz="1900" dirty="0"/>
              <a:t>Don’t use terms that are too technical.</a:t>
            </a:r>
          </a:p>
          <a:p>
            <a:endParaRPr lang="en-GB" sz="1900" dirty="0"/>
          </a:p>
          <a:p>
            <a:endParaRPr lang="en-GB" sz="19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644008" y="1567334"/>
            <a:ext cx="4392488" cy="3949898"/>
          </a:xfrm>
          <a:solidFill>
            <a:srgbClr val="0099CC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en-GB" sz="1900" dirty="0"/>
              <a:t>Don’t tell them someone else’s story.</a:t>
            </a:r>
          </a:p>
          <a:p>
            <a:r>
              <a:rPr lang="en-GB" sz="1900" dirty="0"/>
              <a:t>Don’t talk about your own troubles.</a:t>
            </a:r>
          </a:p>
          <a:p>
            <a:r>
              <a:rPr lang="en-GB" sz="1900" dirty="0"/>
              <a:t>Don’t give false promises.</a:t>
            </a:r>
          </a:p>
          <a:p>
            <a:r>
              <a:rPr lang="en-GB" sz="1900" dirty="0"/>
              <a:t>Don’t think and act as if you must solve all the person’s problems for them.</a:t>
            </a:r>
          </a:p>
          <a:p>
            <a:r>
              <a:rPr lang="en-GB" sz="1900" dirty="0"/>
              <a:t>Don’t take away the person’s strength.</a:t>
            </a:r>
          </a:p>
          <a:p>
            <a:r>
              <a:rPr lang="en-GB" sz="1900" dirty="0"/>
              <a:t>Don’t talk about people in negative terms</a:t>
            </a:r>
          </a:p>
          <a:p>
            <a:endParaRPr lang="en-GB" sz="1900" dirty="0"/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28888270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04664"/>
            <a:ext cx="7253486" cy="517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972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4934"/>
          <a:stretch/>
        </p:blipFill>
        <p:spPr>
          <a:xfrm>
            <a:off x="1043608" y="404664"/>
            <a:ext cx="7253486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1988840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Basic Needs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What needs do they request?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What services are available?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Don’t overlook the needs of vulnerable or marginalized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Follow up if you promise to do so</a:t>
            </a:r>
          </a:p>
        </p:txBody>
      </p:sp>
    </p:spTree>
    <p:extLst>
      <p:ext uri="{BB962C8B-B14F-4D97-AF65-F5344CB8AC3E}">
        <p14:creationId xmlns:p14="http://schemas.microsoft.com/office/powerpoint/2010/main" val="105747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7500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1. Understanding Psychological First Aid (PFA)</a:t>
            </a:r>
          </a:p>
        </p:txBody>
      </p:sp>
    </p:spTree>
    <p:extLst>
      <p:ext uri="{BB962C8B-B14F-4D97-AF65-F5344CB8AC3E}">
        <p14:creationId xmlns:p14="http://schemas.microsoft.com/office/powerpoint/2010/main" val="6751386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4934"/>
          <a:stretch/>
        </p:blipFill>
        <p:spPr>
          <a:xfrm>
            <a:off x="1043608" y="404664"/>
            <a:ext cx="7253486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1959" y="1628800"/>
            <a:ext cx="705678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Help people cope with problems</a:t>
            </a:r>
          </a:p>
          <a:p>
            <a:endParaRPr lang="en-US" sz="2400" dirty="0"/>
          </a:p>
          <a:p>
            <a:r>
              <a:rPr lang="en-US" sz="2400" dirty="0"/>
              <a:t>Distressed people may feel overwhelmed with worries…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Help them prioritize urgent needs (what to do first)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Help them identify supports in their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Give practical suggestions how they can meet their needs (e.g. registering for food aid)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Help them remember how they coped in the past and what helps them to feel better</a:t>
            </a:r>
          </a:p>
        </p:txBody>
      </p:sp>
    </p:spTree>
    <p:extLst>
      <p:ext uri="{BB962C8B-B14F-4D97-AF65-F5344CB8AC3E}">
        <p14:creationId xmlns:p14="http://schemas.microsoft.com/office/powerpoint/2010/main" val="17905235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74934"/>
          <a:stretch/>
        </p:blipFill>
        <p:spPr>
          <a:xfrm>
            <a:off x="1043608" y="404664"/>
            <a:ext cx="7253486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768455"/>
            <a:ext cx="8712968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Help people cope with problems</a:t>
            </a:r>
          </a:p>
          <a:p>
            <a:pPr algn="ctr"/>
            <a:r>
              <a:rPr lang="en-US" sz="2400" dirty="0"/>
              <a:t>Positive Coping Strategies (adjust for culture)</a:t>
            </a:r>
          </a:p>
          <a:p>
            <a:endParaRPr lang="en-US" sz="1100" dirty="0"/>
          </a:p>
          <a:p>
            <a:r>
              <a:rPr lang="en-US" b="1" dirty="0"/>
              <a:t>Help people use their natural coping mechanisms to regain a sense of control: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Get enough 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Eat as regularly as possible and drink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Talk and spend time with family and friends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Discuss problems with someone you trust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Relax: walk, sing, pray, play with children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Avoid alcohol or drugs, caffeine, nicotine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Attend to personal hygiene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Find safe ways to help others</a:t>
            </a:r>
          </a:p>
        </p:txBody>
      </p:sp>
    </p:spTree>
    <p:extLst>
      <p:ext uri="{BB962C8B-B14F-4D97-AF65-F5344CB8AC3E}">
        <p14:creationId xmlns:p14="http://schemas.microsoft.com/office/powerpoint/2010/main" val="41872736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4934"/>
          <a:stretch/>
        </p:blipFill>
        <p:spPr>
          <a:xfrm>
            <a:off x="1043608" y="404664"/>
            <a:ext cx="7253486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44238"/>
            <a:ext cx="871296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Give information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Find accurate information before helping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Keep updated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Make sure people are informed where and how to access services – especially vulnerable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Say ONLY what you know – don’t make up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Keep messages simple and accurate, repeat often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Give same information to groups to decrease rumors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Explain source and reliability of information you give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Let them know when and/or where you will update them</a:t>
            </a:r>
          </a:p>
        </p:txBody>
      </p:sp>
    </p:spTree>
    <p:extLst>
      <p:ext uri="{BB962C8B-B14F-4D97-AF65-F5344CB8AC3E}">
        <p14:creationId xmlns:p14="http://schemas.microsoft.com/office/powerpoint/2010/main" val="32937164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4934"/>
          <a:stretch/>
        </p:blipFill>
        <p:spPr>
          <a:xfrm>
            <a:off x="1043608" y="404664"/>
            <a:ext cx="7253486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75596"/>
            <a:ext cx="87129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Connect People with Loved Ones and Social Support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Social support is very important to recovery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Keep families together and children with caregivers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Help people contact friends and loved 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Give access to religious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Affected people may be able to help each other – bring them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Make sure people know about how to access services (especially vulnerable people)</a:t>
            </a:r>
          </a:p>
        </p:txBody>
      </p:sp>
    </p:spTree>
    <p:extLst>
      <p:ext uri="{BB962C8B-B14F-4D97-AF65-F5344CB8AC3E}">
        <p14:creationId xmlns:p14="http://schemas.microsoft.com/office/powerpoint/2010/main" val="39310069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8" y="908720"/>
            <a:ext cx="8239125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606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PFA Action Principles: Summary</a:t>
            </a:r>
          </a:p>
        </p:txBody>
      </p:sp>
    </p:spTree>
    <p:extLst>
      <p:ext uri="{BB962C8B-B14F-4D97-AF65-F5344CB8AC3E}">
        <p14:creationId xmlns:p14="http://schemas.microsoft.com/office/powerpoint/2010/main" val="17212813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>
                <a:solidFill>
                  <a:srgbClr val="002060"/>
                </a:solidFill>
              </a:rPr>
              <a:t>Sources and Resources</a:t>
            </a:r>
          </a:p>
        </p:txBody>
      </p:sp>
      <p:sp>
        <p:nvSpPr>
          <p:cNvPr id="829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u="sng" dirty="0">
                <a:hlinkClick r:id="rId2"/>
              </a:rPr>
              <a:t>The National Child Traumatic Stress Network</a:t>
            </a:r>
            <a:r>
              <a:rPr lang="en-US" sz="2000" dirty="0"/>
              <a:t> (USA)</a:t>
            </a:r>
          </a:p>
          <a:p>
            <a:pPr marL="0" indent="0">
              <a:buNone/>
            </a:pPr>
            <a:r>
              <a:rPr lang="en-US" sz="2000" u="sng" dirty="0">
                <a:hlinkClick r:id="rId3"/>
              </a:rPr>
              <a:t>Substance Abuse and Mental Health Services</a:t>
            </a:r>
            <a:r>
              <a:rPr lang="en-US" sz="2000" dirty="0"/>
              <a:t> (USA)</a:t>
            </a:r>
          </a:p>
          <a:p>
            <a:pPr marL="0" indent="0">
              <a:buNone/>
            </a:pPr>
            <a:r>
              <a:rPr lang="en-US" sz="2000" u="sng" dirty="0">
                <a:hlinkClick r:id="rId4"/>
              </a:rPr>
              <a:t>SAMHSA Behavioral Health Disaster Response App</a:t>
            </a:r>
            <a:r>
              <a:rPr lang="en-US" sz="2000" dirty="0"/>
              <a:t> (USA)</a:t>
            </a:r>
          </a:p>
          <a:p>
            <a:pPr marL="0" indent="0">
              <a:buNone/>
            </a:pPr>
            <a:r>
              <a:rPr lang="fr-FR" sz="2000" u="sng" dirty="0" err="1">
                <a:hlinkClick r:id="rId5"/>
              </a:rPr>
              <a:t>Instituto</a:t>
            </a:r>
            <a:r>
              <a:rPr lang="fr-FR" sz="2000" u="sng" dirty="0">
                <a:hlinkClick r:id="rId5"/>
              </a:rPr>
              <a:t> </a:t>
            </a:r>
            <a:r>
              <a:rPr lang="fr-FR" sz="2000" u="sng" dirty="0" err="1">
                <a:hlinkClick r:id="rId5"/>
              </a:rPr>
              <a:t>Nacional</a:t>
            </a:r>
            <a:r>
              <a:rPr lang="fr-FR" sz="2000" u="sng" dirty="0">
                <a:hlinkClick r:id="rId5"/>
              </a:rPr>
              <a:t> De </a:t>
            </a:r>
            <a:r>
              <a:rPr lang="fr-FR" sz="2000" u="sng" dirty="0" err="1">
                <a:hlinkClick r:id="rId5"/>
              </a:rPr>
              <a:t>Psiquiatria</a:t>
            </a:r>
            <a:r>
              <a:rPr lang="en-US" sz="2000" dirty="0"/>
              <a:t> </a:t>
            </a:r>
            <a:r>
              <a:rPr lang="fr-FR" sz="2000" dirty="0"/>
              <a:t>(MEX)</a:t>
            </a:r>
            <a:endParaRPr lang="en-US" sz="2000" dirty="0"/>
          </a:p>
          <a:p>
            <a:pPr marL="0" indent="0">
              <a:buNone/>
            </a:pPr>
            <a:r>
              <a:rPr lang="fr-FR" sz="2000" u="sng" dirty="0">
                <a:hlinkClick r:id="rId6"/>
              </a:rPr>
              <a:t>Psychosocial Centre</a:t>
            </a:r>
            <a:r>
              <a:rPr lang="fr-FR" sz="2000" dirty="0"/>
              <a:t> (IFRC)</a:t>
            </a:r>
            <a:endParaRPr lang="en-US" sz="2000" dirty="0"/>
          </a:p>
          <a:p>
            <a:pPr marL="0" indent="0">
              <a:buNone/>
            </a:pPr>
            <a:r>
              <a:rPr lang="en-US" sz="2000" u="sng" dirty="0">
                <a:hlinkClick r:id="rId7"/>
              </a:rPr>
              <a:t>Psychological First Aid Training Manual for Child Practitioners</a:t>
            </a:r>
            <a:r>
              <a:rPr lang="en-US" sz="2000" dirty="0"/>
              <a:t> (Save the Children)</a:t>
            </a:r>
          </a:p>
          <a:p>
            <a:pPr marL="0" indent="0">
              <a:buNone/>
            </a:pPr>
            <a:r>
              <a:rPr lang="en-US" sz="2000" dirty="0"/>
              <a:t>Psychological First Aid for Ebola Virus Disease Outbreak, WHO 2014</a:t>
            </a:r>
            <a:endParaRPr lang="fr-FR" sz="2000" dirty="0"/>
          </a:p>
          <a:p>
            <a:pPr marL="0" indent="0">
              <a:buNone/>
            </a:pPr>
            <a:r>
              <a:rPr lang="en-US" sz="2000" dirty="0">
                <a:hlinkClick r:id="rId8"/>
              </a:rPr>
              <a:t>http://www.who.int/mental_health/emergencies/psychological_first_aid_ebola/en/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750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ZW" altLang="en-US" sz="6000" b="1" i="1" dirty="0">
                <a:solidFill>
                  <a:srgbClr val="002060"/>
                </a:solidFill>
              </a:rPr>
              <a:t>Thank you!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Crisis events you may have encountered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Events affecting individuals</a:t>
            </a:r>
          </a:p>
          <a:p>
            <a:pPr lvl="1"/>
            <a:r>
              <a:rPr lang="en-GB" dirty="0"/>
              <a:t>Vehicle accident, robbery, home fire</a:t>
            </a:r>
          </a:p>
          <a:p>
            <a:r>
              <a:rPr lang="en-GB" sz="2800" dirty="0"/>
              <a:t>Large events affecting many people</a:t>
            </a:r>
          </a:p>
          <a:p>
            <a:pPr lvl="1"/>
            <a:r>
              <a:rPr lang="en-GB" dirty="0"/>
              <a:t>Natural disasters, disease outbreak, war/conflict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2800" b="1" dirty="0">
                <a:solidFill>
                  <a:srgbClr val="0000FF"/>
                </a:solidFill>
              </a:rPr>
              <a:t>What kind of reactions did people have?</a:t>
            </a:r>
          </a:p>
          <a:p>
            <a:r>
              <a:rPr lang="en-GB" sz="2800" b="1" dirty="0">
                <a:solidFill>
                  <a:srgbClr val="0000FF"/>
                </a:solidFill>
              </a:rPr>
              <a:t>What was done to help and support people?</a:t>
            </a:r>
          </a:p>
        </p:txBody>
      </p:sp>
    </p:spTree>
    <p:extLst>
      <p:ext uri="{BB962C8B-B14F-4D97-AF65-F5344CB8AC3E}">
        <p14:creationId xmlns:p14="http://schemas.microsoft.com/office/powerpoint/2010/main" val="3899722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53752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Psychological distress response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4294967295"/>
          </p:nvPr>
        </p:nvSpPr>
        <p:spPr>
          <a:xfrm>
            <a:off x="539552" y="1196753"/>
            <a:ext cx="8195417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Arial" charset="0"/>
                <a:cs typeface="+mn-cs"/>
              </a:rPr>
              <a:t>Physical symptoms that have non-medical basis: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  <a:cs typeface="+mn-cs"/>
              </a:rPr>
              <a:t>Depressed mood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  <a:cs typeface="+mn-cs"/>
              </a:rPr>
              <a:t>Anxiety, fear</a:t>
            </a:r>
          </a:p>
          <a:p>
            <a:pPr lvl="0"/>
            <a:r>
              <a:rPr lang="en-US" sz="2000" dirty="0">
                <a:solidFill>
                  <a:schemeClr val="tx1"/>
                </a:solidFill>
                <a:latin typeface="Arial" charset="0"/>
              </a:rPr>
              <a:t>Being “on guard” or “jumpy”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  <a:cs typeface="+mn-cs"/>
              </a:rPr>
              <a:t>Insomnia and nightmares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</a:rPr>
              <a:t>Irritability and anger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</a:rPr>
              <a:t>Guilt and shame</a:t>
            </a:r>
            <a:endParaRPr lang="en-US" sz="2000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</a:rPr>
              <a:t>Confusion, emotional numbness</a:t>
            </a:r>
            <a:endParaRPr lang="en-US" sz="2000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</a:rPr>
              <a:t>Appearing withdrawn or very still 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  <a:cs typeface="+mn-cs"/>
              </a:rPr>
              <a:t>Disorientation</a:t>
            </a:r>
            <a:endParaRPr lang="en-US" sz="2000" dirty="0">
              <a:solidFill>
                <a:schemeClr val="tx1"/>
              </a:solidFill>
              <a:latin typeface="Arial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</a:rPr>
              <a:t>Not being able to care for themselves or their children.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492896"/>
            <a:ext cx="928694" cy="121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4878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What is Psychological First Aid (PFA)?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8229600" cy="4525963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GB" sz="2400" dirty="0"/>
              <a:t>Humane, supportive and practical assistance to fellow human beings who have recently suffered exposure to serious stressors. PFA involves:</a:t>
            </a:r>
          </a:p>
          <a:p>
            <a:pPr marL="342900" lvl="1" indent="-342900">
              <a:buFont typeface="Arial" charset="0"/>
              <a:buChar char="•"/>
            </a:pPr>
            <a:endParaRPr lang="en-GB" sz="1000" dirty="0"/>
          </a:p>
          <a:p>
            <a:pPr marL="342900" lvl="1" indent="-342900">
              <a:buFont typeface="Arial" charset="0"/>
              <a:buChar char="•"/>
            </a:pPr>
            <a:r>
              <a:rPr lang="en-GB" sz="2200" b="1" dirty="0">
                <a:solidFill>
                  <a:srgbClr val="0000FF"/>
                </a:solidFill>
              </a:rPr>
              <a:t>Listening</a:t>
            </a:r>
            <a:r>
              <a:rPr lang="en-GB" sz="2200" dirty="0"/>
              <a:t>, but not pressuring people to talk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sz="2400" dirty="0"/>
              <a:t>Assessing </a:t>
            </a:r>
            <a:r>
              <a:rPr lang="en-GB" sz="2400" b="1" dirty="0">
                <a:solidFill>
                  <a:srgbClr val="0000FF"/>
                </a:solidFill>
              </a:rPr>
              <a:t>needs and concerns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sz="2400" dirty="0"/>
              <a:t>Helping people </a:t>
            </a:r>
            <a:r>
              <a:rPr lang="en-GB" sz="2400" b="1" dirty="0">
                <a:solidFill>
                  <a:srgbClr val="0000FF"/>
                </a:solidFill>
              </a:rPr>
              <a:t>connect</a:t>
            </a:r>
            <a:r>
              <a:rPr lang="en-GB" sz="2400" dirty="0"/>
              <a:t> </a:t>
            </a:r>
            <a:r>
              <a:rPr lang="en-GB" sz="2400" b="1" dirty="0">
                <a:solidFill>
                  <a:srgbClr val="0000FF"/>
                </a:solidFill>
              </a:rPr>
              <a:t>to information, services &amp; social supports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sz="2400" dirty="0"/>
              <a:t>Helping people to address basic needs (food, water, info)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sz="2200" dirty="0"/>
              <a:t>Providing non-intrusive practical care and support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sz="2200" dirty="0"/>
              <a:t>Comforting people and helping them to feel calm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sz="2200" dirty="0"/>
              <a:t>Protecting people from further harm</a:t>
            </a:r>
          </a:p>
        </p:txBody>
      </p:sp>
    </p:spTree>
    <p:extLst>
      <p:ext uri="{BB962C8B-B14F-4D97-AF65-F5344CB8AC3E}">
        <p14:creationId xmlns:p14="http://schemas.microsoft.com/office/powerpoint/2010/main" val="4124751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345638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400" dirty="0"/>
              <a:t>It is NOT professional counselling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It is NOT something only professionals can do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It is NOT “psychological debriefing”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It is NOT asking people to analyze what happened or put time and events in order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It is NOT pressuring people to tell you their feelings or reactions to an event.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268760"/>
            <a:ext cx="5028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Psychological First Aid </a:t>
            </a:r>
            <a:r>
              <a:rPr lang="en-GB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is NOT...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dirty="0">
                <a:solidFill>
                  <a:srgbClr val="002060"/>
                </a:solidFill>
              </a:rPr>
              <a:t>What Psychological First Aid is </a:t>
            </a:r>
            <a:r>
              <a:rPr lang="en-GB" sz="3600" b="1" u="sng" dirty="0">
                <a:solidFill>
                  <a:srgbClr val="002060"/>
                </a:solidFill>
              </a:rPr>
              <a:t>NOT </a:t>
            </a:r>
          </a:p>
        </p:txBody>
      </p:sp>
    </p:spTree>
    <p:extLst>
      <p:ext uri="{BB962C8B-B14F-4D97-AF65-F5344CB8AC3E}">
        <p14:creationId xmlns:p14="http://schemas.microsoft.com/office/powerpoint/2010/main" val="2577057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Why provide PFA?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People do better over the long term if they…</a:t>
            </a:r>
          </a:p>
          <a:p>
            <a:pPr marL="0" indent="0">
              <a:buNone/>
            </a:pPr>
            <a:endParaRPr lang="en-GB" sz="1600" dirty="0"/>
          </a:p>
          <a:p>
            <a:r>
              <a:rPr lang="en-GB" sz="2400" b="1" dirty="0">
                <a:solidFill>
                  <a:srgbClr val="0000FF"/>
                </a:solidFill>
              </a:rPr>
              <a:t>Feel safe</a:t>
            </a:r>
            <a:r>
              <a:rPr lang="en-GB" sz="2400" dirty="0"/>
              <a:t>, connected to others, calm &amp; hopeful</a:t>
            </a:r>
          </a:p>
          <a:p>
            <a:r>
              <a:rPr lang="en-GB" sz="2400" dirty="0"/>
              <a:t>Have access to </a:t>
            </a:r>
            <a:r>
              <a:rPr lang="en-GB" sz="2400" b="1" dirty="0">
                <a:solidFill>
                  <a:srgbClr val="0000FF"/>
                </a:solidFill>
              </a:rPr>
              <a:t>social, physical &amp; emotional support</a:t>
            </a:r>
          </a:p>
          <a:p>
            <a:r>
              <a:rPr lang="en-GB" sz="2400" dirty="0"/>
              <a:t>Regain a sense of control by being able to </a:t>
            </a:r>
            <a:r>
              <a:rPr lang="en-GB" sz="2400" b="1" dirty="0">
                <a:solidFill>
                  <a:srgbClr val="0000FF"/>
                </a:solidFill>
              </a:rPr>
              <a:t>help themselves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212501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FD7E83-E255-4950-85D1-762BD29E08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59021B-B2D0-49BC-834F-D5DE5DC2AB92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0244732-511F-45CB-B263-EDB0CC13EC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4656</TotalTime>
  <Words>2630</Words>
  <Application>Microsoft Office PowerPoint</Application>
  <PresentationFormat>On-screen Show (4:3)</PresentationFormat>
  <Paragraphs>294</Paragraphs>
  <Slides>46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ＭＳ Ｐゴシック</vt:lpstr>
      <vt:lpstr>Arial</vt:lpstr>
      <vt:lpstr>Arial Narrow</vt:lpstr>
      <vt:lpstr>Calibri</vt:lpstr>
      <vt:lpstr>RC 59 Template EN</vt:lpstr>
      <vt:lpstr>Custom Design</vt:lpstr>
      <vt:lpstr>Rapid Response Teams  Training</vt:lpstr>
      <vt:lpstr>Learning objectives</vt:lpstr>
      <vt:lpstr>Outline</vt:lpstr>
      <vt:lpstr>1. Understanding Psychological First Aid (PFA)</vt:lpstr>
      <vt:lpstr>Crisis events you may have encountered</vt:lpstr>
      <vt:lpstr>Psychological distress response </vt:lpstr>
      <vt:lpstr>What is Psychological First Aid (PFA)? </vt:lpstr>
      <vt:lpstr>PowerPoint Presentation</vt:lpstr>
      <vt:lpstr>Why provide PFA?</vt:lpstr>
      <vt:lpstr>Who can receive PFA?</vt:lpstr>
      <vt:lpstr>Who needs more advanced support than PFA alone?</vt:lpstr>
      <vt:lpstr>When can PFA be provided?</vt:lpstr>
      <vt:lpstr>How will you approach her ?  Which attitudes will you adopt?  What will you tell her?</vt:lpstr>
      <vt:lpstr>Group work: Discussion</vt:lpstr>
      <vt:lpstr>PowerPoint Presentation</vt:lpstr>
      <vt:lpstr>Care for ourselves</vt:lpstr>
      <vt:lpstr>Practise self care</vt:lpstr>
      <vt:lpstr>Before:  Getting ready to help</vt:lpstr>
      <vt:lpstr>During: Managing stress through healthy work and life habits</vt:lpstr>
      <vt:lpstr>After:  Rest and reflection</vt:lpstr>
      <vt:lpstr>Seek support from someone  you trust when you…</vt:lpstr>
      <vt:lpstr>How will you recognize a team member in distress?   What signs or symptoms could you see?  What can you do to support your colleagues ?  </vt:lpstr>
      <vt:lpstr>Group work: Discussion</vt:lpstr>
      <vt:lpstr>3. How to Help Responsibly</vt:lpstr>
      <vt:lpstr>Be aware of other emergency  response measures</vt:lpstr>
      <vt:lpstr>Ending your assistance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Help people feel calm</vt:lpstr>
      <vt:lpstr>Good Communication: things to say and do</vt:lpstr>
      <vt:lpstr>Good Communication: things NOT to say and 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Sources and Resources</vt:lpstr>
      <vt:lpstr>Thank you!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318</cp:revision>
  <cp:lastPrinted>2013-10-01T07:19:12Z</cp:lastPrinted>
  <dcterms:created xsi:type="dcterms:W3CDTF">2006-12-04T14:06:57Z</dcterms:created>
  <dcterms:modified xsi:type="dcterms:W3CDTF">2018-05-17T15:33:54Z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</Properties>
</file>