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sldIdLst>
    <p:sldId id="261" r:id="rId3"/>
    <p:sldId id="262" r:id="rId4"/>
    <p:sldId id="266" r:id="rId5"/>
    <p:sldId id="264" r:id="rId6"/>
    <p:sldId id="265"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8" d="100"/>
          <a:sy n="98" d="100"/>
        </p:scale>
        <p:origin x="654"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1.xml"/><Relationship Id="rId7" Type="http://schemas.openxmlformats.org/officeDocument/2006/relationships/slide" Target="slides/slide5.xml"/><Relationship Id="rId12" Type="http://schemas.microsoft.com/office/2015/10/relationships/revisionInfo" Target="revisionInfo.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tableStyles" Target="tableStyles.xml"/><Relationship Id="rId5" Type="http://schemas.openxmlformats.org/officeDocument/2006/relationships/slide" Target="slides/slide3.xml"/><Relationship Id="rId10" Type="http://schemas.openxmlformats.org/officeDocument/2006/relationships/theme" Target="theme/theme1.xml"/><Relationship Id="rId4" Type="http://schemas.openxmlformats.org/officeDocument/2006/relationships/slide" Target="slides/slide2.xml"/><Relationship Id="rId9" Type="http://schemas.openxmlformats.org/officeDocument/2006/relationships/viewProps" Target="view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25950609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90841535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65958012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39675241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320371283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290742540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223420581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362225375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1381507994"/>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1634272119"/>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1412784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4525849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4256224765"/>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251263846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292503820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374876582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2185603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2A68D85E-EA14-4C9A-9727-7A9906461C8F}"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248474516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2A68D85E-EA14-4C9A-9727-7A9906461C8F}" type="datetimeFigureOut">
              <a:rPr lang="en-GB" smtClean="0"/>
              <a:t>14/05/2018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40524914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2A68D85E-EA14-4C9A-9727-7A9906461C8F}" type="datetimeFigureOut">
              <a:rPr lang="en-GB" smtClean="0"/>
              <a:t>14/05/2018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32692623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A68D85E-EA14-4C9A-9727-7A9906461C8F}" type="datetimeFigureOut">
              <a:rPr lang="en-GB" smtClean="0"/>
              <a:t>14/05/2018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38367098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2A68D85E-EA14-4C9A-9727-7A9906461C8F}"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27372006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2A68D85E-EA14-4C9A-9727-7A9906461C8F}"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77274652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image" Target="../media/image1.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A68D85E-EA14-4C9A-9727-7A9906461C8F}" type="datetimeFigureOut">
              <a:rPr lang="en-GB" smtClean="0"/>
              <a:t>14/05/2018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3F6E049-CEC3-46A6-A84B-3888F9F30EBF}" type="slidenum">
              <a:rPr lang="en-GB" smtClean="0"/>
              <a:t>‹#›</a:t>
            </a:fld>
            <a:endParaRPr lang="en-GB"/>
          </a:p>
        </p:txBody>
      </p:sp>
    </p:spTree>
    <p:extLst>
      <p:ext uri="{BB962C8B-B14F-4D97-AF65-F5344CB8AC3E}">
        <p14:creationId xmlns:p14="http://schemas.microsoft.com/office/powerpoint/2010/main" val="410992317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4"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239829628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4.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14.xml"/><Relationship Id="rId4" Type="http://schemas.openxmlformats.org/officeDocument/2006/relationships/hyperlink" Target="mailto:ihrhrt@who.int"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35496" y="4725144"/>
            <a:ext cx="8373616" cy="936104"/>
          </a:xfrm>
          <a:solidFill>
            <a:schemeClr val="bg1"/>
          </a:solidFill>
        </p:spPr>
        <p:txBody>
          <a:bodyPr>
            <a:noAutofit/>
          </a:bodyPr>
          <a:lstStyle/>
          <a:p>
            <a:pPr algn="l"/>
            <a:r>
              <a:rPr lang="fr-FR" sz="3200" b="1" dirty="0">
                <a:solidFill>
                  <a:srgbClr val="002060"/>
                </a:solidFill>
                <a:latin typeface="Arial" panose="020B0604020202020204" pitchFamily="34" charset="0"/>
                <a:cs typeface="Arial" panose="020B0604020202020204" pitchFamily="34" charset="0"/>
              </a:rPr>
              <a:t>A2.5b </a:t>
            </a:r>
            <a:r>
              <a:rPr lang="fr-FR" sz="3200" b="1" dirty="0" err="1">
                <a:solidFill>
                  <a:srgbClr val="002060"/>
                </a:solidFill>
                <a:latin typeface="Arial" panose="020B0604020202020204" pitchFamily="34" charset="0"/>
                <a:cs typeface="Arial" panose="020B0604020202020204" pitchFamily="34" charset="0"/>
              </a:rPr>
              <a:t>Teambuilding</a:t>
            </a:r>
            <a:r>
              <a:rPr lang="fr-FR" sz="3200" b="1" dirty="0">
                <a:solidFill>
                  <a:srgbClr val="002060"/>
                </a:solidFill>
                <a:latin typeface="Arial" panose="020B0604020202020204" pitchFamily="34" charset="0"/>
                <a:cs typeface="Arial" panose="020B0604020202020204" pitchFamily="34" charset="0"/>
              </a:rPr>
              <a:t> </a:t>
            </a:r>
            <a:r>
              <a:rPr lang="fr-FR" sz="3200" b="1" dirty="0" err="1">
                <a:solidFill>
                  <a:srgbClr val="002060"/>
                </a:solidFill>
                <a:latin typeface="Arial" panose="020B0604020202020204" pitchFamily="34" charset="0"/>
                <a:cs typeface="Arial" panose="020B0604020202020204" pitchFamily="34" charset="0"/>
              </a:rPr>
              <a:t>activity</a:t>
            </a:r>
            <a:r>
              <a:rPr lang="fr-FR" sz="3200" b="1" dirty="0">
                <a:solidFill>
                  <a:srgbClr val="002060"/>
                </a:solidFill>
                <a:latin typeface="Arial" panose="020B0604020202020204" pitchFamily="34" charset="0"/>
                <a:cs typeface="Arial" panose="020B0604020202020204" pitchFamily="34" charset="0"/>
              </a:rPr>
              <a:t> 2</a:t>
            </a:r>
            <a:br>
              <a:rPr lang="fr-FR" sz="3200" b="1" dirty="0">
                <a:solidFill>
                  <a:srgbClr val="002060"/>
                </a:solidFill>
                <a:latin typeface="Arial" panose="020B0604020202020204" pitchFamily="34" charset="0"/>
                <a:cs typeface="Arial" panose="020B0604020202020204" pitchFamily="34" charset="0"/>
              </a:rPr>
            </a:br>
            <a:r>
              <a:rPr lang="en-GB" sz="3200" b="1" dirty="0">
                <a:solidFill>
                  <a:srgbClr val="0070C0"/>
                </a:solidFill>
                <a:latin typeface="Arial" panose="020B0604020202020204" pitchFamily="34" charset="0"/>
                <a:cs typeface="Arial" panose="020B0604020202020204" pitchFamily="34" charset="0"/>
              </a:rPr>
              <a:t>Mine Field</a:t>
            </a:r>
          </a:p>
        </p:txBody>
      </p:sp>
      <p:sp>
        <p:nvSpPr>
          <p:cNvPr id="2" name="TextBox 1"/>
          <p:cNvSpPr txBox="1"/>
          <p:nvPr/>
        </p:nvSpPr>
        <p:spPr>
          <a:xfrm>
            <a:off x="3995936" y="479574"/>
            <a:ext cx="4968552" cy="1077218"/>
          </a:xfrm>
          <a:prstGeom prst="rect">
            <a:avLst/>
          </a:prstGeom>
          <a:noFill/>
        </p:spPr>
        <p:txBody>
          <a:bodyPr wrap="square" rtlCol="0">
            <a:spAutoFit/>
          </a:bodyPr>
          <a:lstStyle/>
          <a:p>
            <a:pPr algn="r"/>
            <a:r>
              <a:rPr lang="en-US" sz="3200" b="1" dirty="0">
                <a:solidFill>
                  <a:srgbClr val="002060"/>
                </a:solidFill>
                <a:latin typeface="Arial" charset="0"/>
                <a:cs typeface="Arial" charset="0"/>
              </a:rPr>
              <a:t>Rapid Response Teams </a:t>
            </a:r>
            <a:br>
              <a:rPr lang="en-US" sz="3200" b="1" dirty="0">
                <a:solidFill>
                  <a:srgbClr val="002060"/>
                </a:solidFill>
                <a:latin typeface="Arial" charset="0"/>
                <a:cs typeface="Arial" charset="0"/>
              </a:rPr>
            </a:br>
            <a:r>
              <a:rPr lang="en-US" sz="3200" b="1" dirty="0">
                <a:solidFill>
                  <a:srgbClr val="0070C0"/>
                </a:solidFill>
                <a:latin typeface="Arial" charset="0"/>
                <a:cs typeface="Arial" charset="0"/>
              </a:rPr>
              <a:t>Training</a:t>
            </a:r>
            <a:endParaRPr lang="en-GB" sz="3200" dirty="0"/>
          </a:p>
        </p:txBody>
      </p:sp>
      <p:sp>
        <p:nvSpPr>
          <p:cNvPr id="3" name="TextBox 2"/>
          <p:cNvSpPr txBox="1"/>
          <p:nvPr/>
        </p:nvSpPr>
        <p:spPr>
          <a:xfrm>
            <a:off x="35496" y="5733256"/>
            <a:ext cx="1574470" cy="400110"/>
          </a:xfrm>
          <a:prstGeom prst="rect">
            <a:avLst/>
          </a:prstGeom>
          <a:noFill/>
        </p:spPr>
        <p:txBody>
          <a:bodyPr wrap="none" rtlCol="0">
            <a:spAutoFit/>
          </a:bodyPr>
          <a:lstStyle/>
          <a:p>
            <a:r>
              <a:rPr lang="fr-FR" sz="2000" b="1" dirty="0">
                <a:solidFill>
                  <a:srgbClr val="002060"/>
                </a:solidFill>
              </a:rPr>
              <a:t>Duration: 45’</a:t>
            </a:r>
            <a:endParaRPr lang="en-US" sz="2000" b="1" dirty="0">
              <a:solidFill>
                <a:srgbClr val="002060"/>
              </a:solidFill>
            </a:endParaRPr>
          </a:p>
        </p:txBody>
      </p:sp>
      <p:sp>
        <p:nvSpPr>
          <p:cNvPr id="5" name="TextBox 4">
            <a:extLst>
              <a:ext uri="{FF2B5EF4-FFF2-40B4-BE49-F238E27FC236}">
                <a16:creationId xmlns:a16="http://schemas.microsoft.com/office/drawing/2014/main" id="{16C20961-529C-43A7-A214-033DC7563A6A}"/>
              </a:ext>
            </a:extLst>
          </p:cNvPr>
          <p:cNvSpPr txBox="1"/>
          <p:nvPr/>
        </p:nvSpPr>
        <p:spPr>
          <a:xfrm>
            <a:off x="35496" y="6453336"/>
            <a:ext cx="1774460"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14/05/2018</a:t>
            </a:r>
            <a:endParaRPr lang="en-US" sz="1400" dirty="0">
              <a:solidFill>
                <a:srgbClr val="002060"/>
              </a:solidFill>
            </a:endParaRPr>
          </a:p>
        </p:txBody>
      </p:sp>
    </p:spTree>
    <p:extLst>
      <p:ext uri="{BB962C8B-B14F-4D97-AF65-F5344CB8AC3E}">
        <p14:creationId xmlns:p14="http://schemas.microsoft.com/office/powerpoint/2010/main" val="353426146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8037" y="269776"/>
            <a:ext cx="9135963" cy="1143000"/>
          </a:xfrm>
        </p:spPr>
        <p:txBody>
          <a:bodyPr>
            <a:normAutofit/>
          </a:bodyPr>
          <a:lstStyle/>
          <a:p>
            <a:r>
              <a:rPr lang="en-GB" sz="3600" b="1" dirty="0">
                <a:solidFill>
                  <a:srgbClr val="002060"/>
                </a:solidFill>
              </a:rPr>
              <a:t>Instructions</a:t>
            </a:r>
          </a:p>
        </p:txBody>
      </p:sp>
      <p:sp>
        <p:nvSpPr>
          <p:cNvPr id="5" name="Rectangle 4"/>
          <p:cNvSpPr/>
          <p:nvPr/>
        </p:nvSpPr>
        <p:spPr>
          <a:xfrm>
            <a:off x="395536" y="1412776"/>
            <a:ext cx="8214632" cy="523220"/>
          </a:xfrm>
          <a:prstGeom prst="rect">
            <a:avLst/>
          </a:prstGeom>
        </p:spPr>
        <p:txBody>
          <a:bodyPr wrap="square">
            <a:spAutoFit/>
          </a:bodyPr>
          <a:lstStyle/>
          <a:p>
            <a:pPr marL="457200" indent="-457200">
              <a:buFont typeface="Arial" panose="020B0604020202020204" pitchFamily="34" charset="0"/>
              <a:buChar char="•"/>
            </a:pPr>
            <a:endParaRPr lang="en-GB" sz="2800" dirty="0">
              <a:solidFill>
                <a:srgbClr val="002060"/>
              </a:solidFill>
            </a:endParaRPr>
          </a:p>
        </p:txBody>
      </p:sp>
      <p:sp>
        <p:nvSpPr>
          <p:cNvPr id="2" name="Rectangle 1"/>
          <p:cNvSpPr/>
          <p:nvPr/>
        </p:nvSpPr>
        <p:spPr>
          <a:xfrm>
            <a:off x="395536" y="1415092"/>
            <a:ext cx="8352928" cy="4678204"/>
          </a:xfrm>
          <a:prstGeom prst="rect">
            <a:avLst/>
          </a:prstGeom>
        </p:spPr>
        <p:txBody>
          <a:bodyPr wrap="square">
            <a:spAutoFit/>
          </a:bodyPr>
          <a:lstStyle/>
          <a:p>
            <a:pPr marL="342900" indent="-342900">
              <a:buFont typeface="+mj-lt"/>
              <a:buAutoNum type="arabicParenR"/>
            </a:pPr>
            <a:r>
              <a:rPr lang="en-US" dirty="0">
                <a:solidFill>
                  <a:srgbClr val="002060"/>
                </a:solidFill>
                <a:latin typeface="Arial" panose="020B0604020202020204" pitchFamily="34" charset="0"/>
                <a:cs typeface="Arial" panose="020B0604020202020204" pitchFamily="34" charset="0"/>
              </a:rPr>
              <a:t>Participants have to </a:t>
            </a:r>
            <a:r>
              <a:rPr lang="en-US" b="1" dirty="0">
                <a:solidFill>
                  <a:schemeClr val="accent6">
                    <a:lumMod val="75000"/>
                  </a:schemeClr>
                </a:solidFill>
                <a:latin typeface="Arial" panose="020B0604020202020204" pitchFamily="34" charset="0"/>
                <a:cs typeface="Arial" panose="020B0604020202020204" pitchFamily="34" charset="0"/>
              </a:rPr>
              <a:t>cross the mined field.</a:t>
            </a:r>
          </a:p>
          <a:p>
            <a:pPr marL="342900" indent="-342900">
              <a:buFont typeface="+mj-lt"/>
              <a:buAutoNum type="arabicParenR"/>
            </a:pPr>
            <a:endParaRPr lang="en-US" dirty="0">
              <a:solidFill>
                <a:srgbClr val="002060"/>
              </a:solidFill>
              <a:latin typeface="Arial" panose="020B0604020202020204" pitchFamily="34" charset="0"/>
              <a:cs typeface="Arial" panose="020B0604020202020204" pitchFamily="34" charset="0"/>
            </a:endParaRPr>
          </a:p>
          <a:p>
            <a:pPr marL="342900" indent="-342900">
              <a:buFont typeface="+mj-lt"/>
              <a:buAutoNum type="arabicParenR"/>
            </a:pPr>
            <a:r>
              <a:rPr lang="en-US" dirty="0">
                <a:solidFill>
                  <a:srgbClr val="002060"/>
                </a:solidFill>
                <a:latin typeface="Arial" panose="020B0604020202020204" pitchFamily="34" charset="0"/>
                <a:cs typeface="Arial" panose="020B0604020202020204" pitchFamily="34" charset="0"/>
              </a:rPr>
              <a:t>Each group will choose </a:t>
            </a:r>
            <a:r>
              <a:rPr lang="en-US" b="1" dirty="0">
                <a:solidFill>
                  <a:schemeClr val="accent6">
                    <a:lumMod val="75000"/>
                  </a:schemeClr>
                </a:solidFill>
                <a:latin typeface="Arial" panose="020B0604020202020204" pitchFamily="34" charset="0"/>
                <a:cs typeface="Arial" panose="020B0604020202020204" pitchFamily="34" charset="0"/>
              </a:rPr>
              <a:t>a guide</a:t>
            </a:r>
            <a:r>
              <a:rPr lang="en-US" dirty="0">
                <a:solidFill>
                  <a:srgbClr val="002060"/>
                </a:solidFill>
                <a:latin typeface="Arial" panose="020B0604020202020204" pitchFamily="34" charset="0"/>
                <a:cs typeface="Arial" panose="020B0604020202020204" pitchFamily="34" charset="0"/>
              </a:rPr>
              <a:t>. The guide is allowed to see and talk, but not to touch the blindfolded persons or enter the mine field.  </a:t>
            </a:r>
          </a:p>
          <a:p>
            <a:pPr marL="342900" indent="-342900">
              <a:buFont typeface="+mj-lt"/>
              <a:buAutoNum type="arabicParenR"/>
            </a:pPr>
            <a:endParaRPr lang="en-US" dirty="0">
              <a:solidFill>
                <a:srgbClr val="002060"/>
              </a:solidFill>
              <a:latin typeface="Arial" panose="020B0604020202020204" pitchFamily="34" charset="0"/>
              <a:cs typeface="Arial" panose="020B0604020202020204" pitchFamily="34" charset="0"/>
            </a:endParaRPr>
          </a:p>
          <a:p>
            <a:pPr marL="342900" indent="-342900">
              <a:spcAft>
                <a:spcPts val="1200"/>
              </a:spcAft>
              <a:buFont typeface="+mj-lt"/>
              <a:buAutoNum type="arabicParenR"/>
            </a:pPr>
            <a:r>
              <a:rPr lang="en-US" dirty="0">
                <a:solidFill>
                  <a:srgbClr val="002060"/>
                </a:solidFill>
                <a:latin typeface="Arial" panose="020B0604020202020204" pitchFamily="34" charset="0"/>
                <a:cs typeface="Arial" panose="020B0604020202020204" pitchFamily="34" charset="0"/>
              </a:rPr>
              <a:t>Excepted the guide, the rest of the group will be </a:t>
            </a:r>
            <a:r>
              <a:rPr lang="en-US" b="1" dirty="0">
                <a:solidFill>
                  <a:schemeClr val="accent6">
                    <a:lumMod val="75000"/>
                  </a:schemeClr>
                </a:solidFill>
                <a:latin typeface="Arial" panose="020B0604020202020204" pitchFamily="34" charset="0"/>
                <a:cs typeface="Arial" panose="020B0604020202020204" pitchFamily="34" charset="0"/>
              </a:rPr>
              <a:t>blindfolded </a:t>
            </a:r>
            <a:r>
              <a:rPr lang="en-US" dirty="0">
                <a:solidFill>
                  <a:srgbClr val="002060"/>
                </a:solidFill>
                <a:latin typeface="Arial" panose="020B0604020202020204" pitchFamily="34" charset="0"/>
                <a:cs typeface="Arial" panose="020B0604020202020204" pitchFamily="34" charset="0"/>
              </a:rPr>
              <a:t>and will be not allowed to see or talk.  </a:t>
            </a:r>
          </a:p>
          <a:p>
            <a:pPr marL="342900" indent="-342900">
              <a:buFont typeface="+mj-lt"/>
              <a:buAutoNum type="arabicParenR"/>
            </a:pPr>
            <a:r>
              <a:rPr lang="en-US" dirty="0">
                <a:solidFill>
                  <a:srgbClr val="002060"/>
                </a:solidFill>
                <a:latin typeface="Arial" panose="020B0604020202020204" pitchFamily="34" charset="0"/>
                <a:cs typeface="Arial" panose="020B0604020202020204" pitchFamily="34" charset="0"/>
              </a:rPr>
              <a:t>Each group will have a few minutes of </a:t>
            </a:r>
            <a:r>
              <a:rPr lang="en-US" b="1" dirty="0">
                <a:solidFill>
                  <a:schemeClr val="accent6">
                    <a:lumMod val="75000"/>
                  </a:schemeClr>
                </a:solidFill>
                <a:latin typeface="Arial" panose="020B0604020202020204" pitchFamily="34" charset="0"/>
                <a:cs typeface="Arial" panose="020B0604020202020204" pitchFamily="34" charset="0"/>
              </a:rPr>
              <a:t>planning and preparation for their communication</a:t>
            </a:r>
            <a:r>
              <a:rPr lang="en-US" dirty="0">
                <a:solidFill>
                  <a:srgbClr val="002060"/>
                </a:solidFill>
                <a:latin typeface="Arial" panose="020B0604020202020204" pitchFamily="34" charset="0"/>
                <a:cs typeface="Arial" panose="020B0604020202020204" pitchFamily="34" charset="0"/>
              </a:rPr>
              <a:t> strategy.</a:t>
            </a:r>
          </a:p>
          <a:p>
            <a:pPr marL="342900" indent="-342900">
              <a:buFont typeface="+mj-lt"/>
              <a:buAutoNum type="arabicParenR"/>
            </a:pPr>
            <a:endParaRPr lang="en-US" dirty="0">
              <a:solidFill>
                <a:srgbClr val="002060"/>
              </a:solidFill>
              <a:latin typeface="Arial" panose="020B0604020202020204" pitchFamily="34" charset="0"/>
              <a:cs typeface="Arial" panose="020B0604020202020204" pitchFamily="34" charset="0"/>
            </a:endParaRPr>
          </a:p>
          <a:p>
            <a:pPr marL="342900" indent="-342900">
              <a:buFont typeface="+mj-lt"/>
              <a:buAutoNum type="arabicParenR"/>
            </a:pPr>
            <a:r>
              <a:rPr lang="en-US" dirty="0">
                <a:solidFill>
                  <a:srgbClr val="002060"/>
                </a:solidFill>
                <a:latin typeface="Arial" panose="020B0604020202020204" pitchFamily="34" charset="0"/>
                <a:cs typeface="Arial" panose="020B0604020202020204" pitchFamily="34" charset="0"/>
              </a:rPr>
              <a:t>All the teams are ready to start. And when the </a:t>
            </a:r>
            <a:r>
              <a:rPr lang="en-US" b="1" dirty="0">
                <a:solidFill>
                  <a:schemeClr val="accent6">
                    <a:lumMod val="75000"/>
                  </a:schemeClr>
                </a:solidFill>
                <a:latin typeface="Arial" panose="020B0604020202020204" pitchFamily="34" charset="0"/>
                <a:cs typeface="Arial" panose="020B0604020202020204" pitchFamily="34" charset="0"/>
              </a:rPr>
              <a:t>Go</a:t>
            </a:r>
            <a:r>
              <a:rPr lang="en-US" dirty="0">
                <a:solidFill>
                  <a:srgbClr val="002060"/>
                </a:solidFill>
                <a:latin typeface="Arial" panose="020B0604020202020204" pitchFamily="34" charset="0"/>
                <a:cs typeface="Arial" panose="020B0604020202020204" pitchFamily="34" charset="0"/>
              </a:rPr>
              <a:t> signal is mentioned, the groups start walking across the mine field.</a:t>
            </a:r>
          </a:p>
          <a:p>
            <a:pPr marL="342900" indent="-342900">
              <a:buFont typeface="+mj-lt"/>
              <a:buAutoNum type="arabicParenR"/>
            </a:pPr>
            <a:endParaRPr lang="en-US" dirty="0">
              <a:solidFill>
                <a:srgbClr val="002060"/>
              </a:solidFill>
              <a:latin typeface="Arial" panose="020B0604020202020204" pitchFamily="34" charset="0"/>
              <a:cs typeface="Arial" panose="020B0604020202020204" pitchFamily="34" charset="0"/>
            </a:endParaRPr>
          </a:p>
          <a:p>
            <a:pPr marL="342900" indent="-342900">
              <a:buFont typeface="+mj-lt"/>
              <a:buAutoNum type="arabicParenR"/>
            </a:pPr>
            <a:r>
              <a:rPr lang="en-US" dirty="0">
                <a:solidFill>
                  <a:srgbClr val="002060"/>
                </a:solidFill>
                <a:latin typeface="Arial" panose="020B0604020202020204" pitchFamily="34" charset="0"/>
                <a:cs typeface="Arial" panose="020B0604020202020204" pitchFamily="34" charset="0"/>
              </a:rPr>
              <a:t>A </a:t>
            </a:r>
            <a:r>
              <a:rPr lang="en-US" b="1" dirty="0">
                <a:solidFill>
                  <a:schemeClr val="accent6">
                    <a:lumMod val="75000"/>
                  </a:schemeClr>
                </a:solidFill>
                <a:latin typeface="Arial" panose="020B0604020202020204" pitchFamily="34" charset="0"/>
                <a:cs typeface="Arial" panose="020B0604020202020204" pitchFamily="34" charset="0"/>
              </a:rPr>
              <a:t>penalty</a:t>
            </a:r>
            <a:r>
              <a:rPr lang="en-US" dirty="0">
                <a:solidFill>
                  <a:srgbClr val="002060"/>
                </a:solidFill>
                <a:latin typeface="Arial" panose="020B0604020202020204" pitchFamily="34" charset="0"/>
                <a:cs typeface="Arial" panose="020B0604020202020204" pitchFamily="34" charset="0"/>
              </a:rPr>
              <a:t> will be given whenever a "mine" is touched. It may be an addition of time, a loss of points or (in the worst case) of a return to square one.</a:t>
            </a:r>
          </a:p>
          <a:p>
            <a:endParaRPr lang="en-US" dirty="0">
              <a:solidFill>
                <a:srgbClr val="002060"/>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21197893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sz="3600" b="1" dirty="0" err="1">
                <a:solidFill>
                  <a:srgbClr val="002060"/>
                </a:solidFill>
              </a:rPr>
              <a:t>Debriefing</a:t>
            </a:r>
            <a:endParaRPr lang="en-US" sz="3600" b="1" dirty="0">
              <a:solidFill>
                <a:srgbClr val="002060"/>
              </a:solidFill>
            </a:endParaRPr>
          </a:p>
        </p:txBody>
      </p:sp>
      <p:sp>
        <p:nvSpPr>
          <p:cNvPr id="3" name="Content Placeholder 2"/>
          <p:cNvSpPr>
            <a:spLocks noGrp="1"/>
          </p:cNvSpPr>
          <p:nvPr>
            <p:ph idx="1"/>
          </p:nvPr>
        </p:nvSpPr>
        <p:spPr/>
        <p:txBody>
          <a:bodyPr/>
          <a:lstStyle/>
          <a:p>
            <a:pPr marL="0" indent="0">
              <a:buNone/>
            </a:pPr>
            <a:r>
              <a:rPr lang="fr-FR" i="1" dirty="0" err="1">
                <a:solidFill>
                  <a:srgbClr val="002060"/>
                </a:solidFill>
              </a:rPr>
              <a:t>What</a:t>
            </a:r>
            <a:r>
              <a:rPr lang="fr-FR" i="1" dirty="0">
                <a:solidFill>
                  <a:srgbClr val="002060"/>
                </a:solidFill>
              </a:rPr>
              <a:t> </a:t>
            </a:r>
            <a:r>
              <a:rPr lang="fr-FR" i="1" dirty="0" err="1">
                <a:solidFill>
                  <a:srgbClr val="002060"/>
                </a:solidFill>
              </a:rPr>
              <a:t>did</a:t>
            </a:r>
            <a:r>
              <a:rPr lang="fr-FR" i="1" dirty="0">
                <a:solidFill>
                  <a:srgbClr val="002060"/>
                </a:solidFill>
              </a:rPr>
              <a:t> </a:t>
            </a:r>
            <a:r>
              <a:rPr lang="fr-FR" i="1" dirty="0" err="1">
                <a:solidFill>
                  <a:srgbClr val="002060"/>
                </a:solidFill>
              </a:rPr>
              <a:t>you</a:t>
            </a:r>
            <a:r>
              <a:rPr lang="fr-FR" i="1" dirty="0">
                <a:solidFill>
                  <a:srgbClr val="002060"/>
                </a:solidFill>
              </a:rPr>
              <a:t> </a:t>
            </a:r>
            <a:r>
              <a:rPr lang="fr-FR" i="1" dirty="0" err="1">
                <a:solidFill>
                  <a:srgbClr val="002060"/>
                </a:solidFill>
              </a:rPr>
              <a:t>learn</a:t>
            </a:r>
            <a:r>
              <a:rPr lang="fr-FR" i="1" dirty="0">
                <a:solidFill>
                  <a:srgbClr val="002060"/>
                </a:solidFill>
              </a:rPr>
              <a:t> </a:t>
            </a:r>
            <a:r>
              <a:rPr lang="fr-FR" i="1" dirty="0" err="1">
                <a:solidFill>
                  <a:srgbClr val="002060"/>
                </a:solidFill>
              </a:rPr>
              <a:t>from</a:t>
            </a:r>
            <a:r>
              <a:rPr lang="fr-FR" i="1" dirty="0">
                <a:solidFill>
                  <a:srgbClr val="002060"/>
                </a:solidFill>
              </a:rPr>
              <a:t> </a:t>
            </a:r>
            <a:r>
              <a:rPr lang="fr-FR" i="1" dirty="0" err="1">
                <a:solidFill>
                  <a:srgbClr val="002060"/>
                </a:solidFill>
              </a:rPr>
              <a:t>this</a:t>
            </a:r>
            <a:r>
              <a:rPr lang="fr-FR" i="1" dirty="0">
                <a:solidFill>
                  <a:srgbClr val="002060"/>
                </a:solidFill>
              </a:rPr>
              <a:t> </a:t>
            </a:r>
            <a:r>
              <a:rPr lang="fr-FR" i="1" dirty="0" err="1">
                <a:solidFill>
                  <a:srgbClr val="002060"/>
                </a:solidFill>
              </a:rPr>
              <a:t>activity</a:t>
            </a:r>
            <a:r>
              <a:rPr lang="fr-FR" i="1" dirty="0">
                <a:solidFill>
                  <a:srgbClr val="002060"/>
                </a:solidFill>
              </a:rPr>
              <a:t> in </a:t>
            </a:r>
            <a:r>
              <a:rPr lang="fr-FR" i="1" dirty="0" err="1">
                <a:solidFill>
                  <a:srgbClr val="002060"/>
                </a:solidFill>
              </a:rPr>
              <a:t>terms</a:t>
            </a:r>
            <a:r>
              <a:rPr lang="fr-FR" i="1" dirty="0">
                <a:solidFill>
                  <a:srgbClr val="002060"/>
                </a:solidFill>
              </a:rPr>
              <a:t> of:</a:t>
            </a:r>
          </a:p>
          <a:p>
            <a:pPr>
              <a:buFont typeface="Arial" panose="020B0604020202020204" pitchFamily="34" charset="0"/>
              <a:buChar char="•"/>
            </a:pPr>
            <a:r>
              <a:rPr lang="fr-FR" i="1" dirty="0">
                <a:solidFill>
                  <a:srgbClr val="002060"/>
                </a:solidFill>
              </a:rPr>
              <a:t>Communication </a:t>
            </a:r>
            <a:r>
              <a:rPr lang="fr-FR" i="1" dirty="0" err="1">
                <a:solidFill>
                  <a:srgbClr val="002060"/>
                </a:solidFill>
              </a:rPr>
              <a:t>within</a:t>
            </a:r>
            <a:r>
              <a:rPr lang="fr-FR" i="1" dirty="0">
                <a:solidFill>
                  <a:srgbClr val="002060"/>
                </a:solidFill>
              </a:rPr>
              <a:t> the team</a:t>
            </a:r>
          </a:p>
          <a:p>
            <a:pPr>
              <a:buFont typeface="Arial" panose="020B0604020202020204" pitchFamily="34" charset="0"/>
              <a:buChar char="•"/>
            </a:pPr>
            <a:r>
              <a:rPr lang="fr-FR" i="1" dirty="0" err="1">
                <a:solidFill>
                  <a:srgbClr val="002060"/>
                </a:solidFill>
              </a:rPr>
              <a:t>Role</a:t>
            </a:r>
            <a:r>
              <a:rPr lang="fr-FR" i="1" dirty="0">
                <a:solidFill>
                  <a:srgbClr val="002060"/>
                </a:solidFill>
              </a:rPr>
              <a:t> of a leader</a:t>
            </a:r>
          </a:p>
          <a:p>
            <a:pPr>
              <a:buFont typeface="Arial" panose="020B0604020202020204" pitchFamily="34" charset="0"/>
              <a:buChar char="•"/>
            </a:pPr>
            <a:r>
              <a:rPr lang="fr-FR" i="1" dirty="0">
                <a:solidFill>
                  <a:srgbClr val="002060"/>
                </a:solidFill>
              </a:rPr>
              <a:t>Building trust</a:t>
            </a:r>
          </a:p>
          <a:p>
            <a:pPr>
              <a:buFont typeface="Arial" panose="020B0604020202020204" pitchFamily="34" charset="0"/>
              <a:buChar char="•"/>
            </a:pPr>
            <a:r>
              <a:rPr lang="fr-FR" i="1" dirty="0">
                <a:solidFill>
                  <a:srgbClr val="002060"/>
                </a:solidFill>
              </a:rPr>
              <a:t>Etc.</a:t>
            </a:r>
            <a:endParaRPr lang="en-GB" i="1" dirty="0">
              <a:solidFill>
                <a:srgbClr val="002060"/>
              </a:solidFill>
            </a:endParaRPr>
          </a:p>
          <a:p>
            <a:pPr marL="0" indent="0">
              <a:buNone/>
            </a:pPr>
            <a:endParaRPr lang="en-US" dirty="0"/>
          </a:p>
        </p:txBody>
      </p:sp>
    </p:spTree>
    <p:extLst>
      <p:ext uri="{BB962C8B-B14F-4D97-AF65-F5344CB8AC3E}">
        <p14:creationId xmlns:p14="http://schemas.microsoft.com/office/powerpoint/2010/main" val="229878909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216520365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txBody>
          <a:bodyPr/>
          <a:lstStyle/>
          <a:p>
            <a:r>
              <a:rPr lang="fr-FR" sz="4800" b="1" i="1" dirty="0">
                <a:solidFill>
                  <a:srgbClr val="002060"/>
                </a:solidFill>
              </a:rPr>
              <a:t>Congratulations and </a:t>
            </a:r>
            <a:r>
              <a:rPr lang="fr-FR" sz="4800" b="1" i="1" dirty="0" err="1">
                <a:solidFill>
                  <a:srgbClr val="002060"/>
                </a:solidFill>
              </a:rPr>
              <a:t>thanks</a:t>
            </a:r>
            <a:r>
              <a:rPr lang="fr-FR" sz="4800" b="1" i="1" dirty="0">
                <a:solidFill>
                  <a:srgbClr val="002060"/>
                </a:solidFill>
              </a:rPr>
              <a:t> to all!</a:t>
            </a:r>
            <a:endParaRPr lang="en-US" sz="4800" b="1" i="1" dirty="0">
              <a:solidFill>
                <a:srgbClr val="002060"/>
              </a:solidFill>
            </a:endParaRPr>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295606047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343</TotalTime>
  <Words>262</Words>
  <Application>Microsoft Office PowerPoint</Application>
  <PresentationFormat>On-screen Show (4:3)</PresentationFormat>
  <Paragraphs>32</Paragraphs>
  <Slides>5</Slides>
  <Notes>0</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5</vt:i4>
      </vt:variant>
    </vt:vector>
  </HeadingPairs>
  <TitlesOfParts>
    <vt:vector size="10" baseType="lpstr">
      <vt:lpstr>Arial</vt:lpstr>
      <vt:lpstr>Arial Narrow</vt:lpstr>
      <vt:lpstr>Calibri</vt:lpstr>
      <vt:lpstr>Office Theme</vt:lpstr>
      <vt:lpstr>RC 59 Template EN</vt:lpstr>
      <vt:lpstr>A2.5b Teambuilding activity 2 Mine Field</vt:lpstr>
      <vt:lpstr>Instructions</vt:lpstr>
      <vt:lpstr>Debriefing</vt:lpstr>
      <vt:lpstr>Disclaimer</vt:lpstr>
      <vt:lpstr>Congratulations and thanks to all!</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Egg drop challenge</dc:title>
  <dc:creator>BAYUGO, Yolanda</dc:creator>
  <cp:lastModifiedBy>GOMEZ, Paula</cp:lastModifiedBy>
  <cp:revision>24</cp:revision>
  <dcterms:created xsi:type="dcterms:W3CDTF">2015-05-23T15:32:06Z</dcterms:created>
  <dcterms:modified xsi:type="dcterms:W3CDTF">2018-05-14T15:43:47Z</dcterms:modified>
</cp:coreProperties>
</file>

<file path=docProps/thumbnail.jpeg>
</file>