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59"/>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51D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DFA563-292F-1A59-CE80-6FF01AC73C38}" v="3" dt="2024-03-13T08:26:00.699"/>
    <p1510:client id="{D92A5658-66D5-E25B-6FDB-F24388DC6864}" v="15" dt="2024-03-13T08:22:12.71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729" autoAdjust="0"/>
    <p:restoredTop sz="92463" autoAdjust="0"/>
  </p:normalViewPr>
  <p:slideViewPr>
    <p:cSldViewPr snapToGrid="0">
      <p:cViewPr varScale="1">
        <p:scale>
          <a:sx n="62" d="100"/>
          <a:sy n="62" d="100"/>
        </p:scale>
        <p:origin x="82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D92A5658-66D5-E25B-6FDB-F24388DC6864}"/>
    <pc:docChg chg="modSld">
      <pc:chgData name="hindezzine3 (hindezzine3@gmail.com)" userId="S::hindezzine3_gmail.com#ext#@worldhealthorg.onmicrosoft.com::a0e1327b-9ea3-4c75-a998-a68700beedf6" providerId="AD" clId="Web-{D92A5658-66D5-E25B-6FDB-F24388DC6864}" dt="2024-03-13T08:22:12.713" v="14" actId="1076"/>
      <pc:docMkLst>
        <pc:docMk/>
      </pc:docMkLst>
      <pc:sldChg chg="modSp">
        <pc:chgData name="hindezzine3 (hindezzine3@gmail.com)" userId="S::hindezzine3_gmail.com#ext#@worldhealthorg.onmicrosoft.com::a0e1327b-9ea3-4c75-a998-a68700beedf6" providerId="AD" clId="Web-{D92A5658-66D5-E25B-6FDB-F24388DC6864}" dt="2024-03-13T08:19:08.677" v="1" actId="1076"/>
        <pc:sldMkLst>
          <pc:docMk/>
          <pc:sldMk cId="0" sldId="258"/>
        </pc:sldMkLst>
        <pc:spChg chg="mod">
          <ac:chgData name="hindezzine3 (hindezzine3@gmail.com)" userId="S::hindezzine3_gmail.com#ext#@worldhealthorg.onmicrosoft.com::a0e1327b-9ea3-4c75-a998-a68700beedf6" providerId="AD" clId="Web-{D92A5658-66D5-E25B-6FDB-F24388DC6864}" dt="2024-03-13T08:19:08.677" v="1" actId="1076"/>
          <ac:spMkLst>
            <pc:docMk/>
            <pc:sldMk cId="0" sldId="258"/>
            <ac:spMk id="285" creationId="{00000000-0000-0000-0000-000000000000}"/>
          </ac:spMkLst>
        </pc:spChg>
      </pc:sldChg>
      <pc:sldChg chg="modSp">
        <pc:chgData name="hindezzine3 (hindezzine3@gmail.com)" userId="S::hindezzine3_gmail.com#ext#@worldhealthorg.onmicrosoft.com::a0e1327b-9ea3-4c75-a998-a68700beedf6" providerId="AD" clId="Web-{D92A5658-66D5-E25B-6FDB-F24388DC6864}" dt="2024-03-13T08:19:29.412" v="4" actId="1076"/>
        <pc:sldMkLst>
          <pc:docMk/>
          <pc:sldMk cId="0" sldId="259"/>
        </pc:sldMkLst>
        <pc:spChg chg="mod">
          <ac:chgData name="hindezzine3 (hindezzine3@gmail.com)" userId="S::hindezzine3_gmail.com#ext#@worldhealthorg.onmicrosoft.com::a0e1327b-9ea3-4c75-a998-a68700beedf6" providerId="AD" clId="Web-{D92A5658-66D5-E25B-6FDB-F24388DC6864}" dt="2024-03-13T08:19:22.053" v="2" actId="1076"/>
          <ac:spMkLst>
            <pc:docMk/>
            <pc:sldMk cId="0" sldId="259"/>
            <ac:spMk id="292" creationId="{00000000-0000-0000-0000-000000000000}"/>
          </ac:spMkLst>
        </pc:spChg>
        <pc:spChg chg="mod">
          <ac:chgData name="hindezzine3 (hindezzine3@gmail.com)" userId="S::hindezzine3_gmail.com#ext#@worldhealthorg.onmicrosoft.com::a0e1327b-9ea3-4c75-a998-a68700beedf6" providerId="AD" clId="Web-{D92A5658-66D5-E25B-6FDB-F24388DC6864}" dt="2024-03-13T08:19:29.412" v="4" actId="1076"/>
          <ac:spMkLst>
            <pc:docMk/>
            <pc:sldMk cId="0" sldId="259"/>
            <ac:spMk id="293" creationId="{00000000-0000-0000-0000-000000000000}"/>
          </ac:spMkLst>
        </pc:spChg>
      </pc:sldChg>
      <pc:sldChg chg="modSp">
        <pc:chgData name="hindezzine3 (hindezzine3@gmail.com)" userId="S::hindezzine3_gmail.com#ext#@worldhealthorg.onmicrosoft.com::a0e1327b-9ea3-4c75-a998-a68700beedf6" providerId="AD" clId="Web-{D92A5658-66D5-E25B-6FDB-F24388DC6864}" dt="2024-03-13T08:19:57.882" v="5" actId="1076"/>
        <pc:sldMkLst>
          <pc:docMk/>
          <pc:sldMk cId="0" sldId="269"/>
        </pc:sldMkLst>
        <pc:spChg chg="mod">
          <ac:chgData name="hindezzine3 (hindezzine3@gmail.com)" userId="S::hindezzine3_gmail.com#ext#@worldhealthorg.onmicrosoft.com::a0e1327b-9ea3-4c75-a998-a68700beedf6" providerId="AD" clId="Web-{D92A5658-66D5-E25B-6FDB-F24388DC6864}" dt="2024-03-13T08:19:57.882" v="5" actId="1076"/>
          <ac:spMkLst>
            <pc:docMk/>
            <pc:sldMk cId="0" sldId="269"/>
            <ac:spMk id="338" creationId="{00000000-0000-0000-0000-000000000000}"/>
          </ac:spMkLst>
        </pc:spChg>
      </pc:sldChg>
      <pc:sldChg chg="modSp">
        <pc:chgData name="hindezzine3 (hindezzine3@gmail.com)" userId="S::hindezzine3_gmail.com#ext#@worldhealthorg.onmicrosoft.com::a0e1327b-9ea3-4c75-a998-a68700beedf6" providerId="AD" clId="Web-{D92A5658-66D5-E25B-6FDB-F24388DC6864}" dt="2024-03-13T08:20:06.163" v="6" actId="1076"/>
        <pc:sldMkLst>
          <pc:docMk/>
          <pc:sldMk cId="0" sldId="270"/>
        </pc:sldMkLst>
        <pc:spChg chg="mod">
          <ac:chgData name="hindezzine3 (hindezzine3@gmail.com)" userId="S::hindezzine3_gmail.com#ext#@worldhealthorg.onmicrosoft.com::a0e1327b-9ea3-4c75-a998-a68700beedf6" providerId="AD" clId="Web-{D92A5658-66D5-E25B-6FDB-F24388DC6864}" dt="2024-03-13T08:20:06.163" v="6" actId="1076"/>
          <ac:spMkLst>
            <pc:docMk/>
            <pc:sldMk cId="0" sldId="270"/>
            <ac:spMk id="342" creationId="{00000000-0000-0000-0000-000000000000}"/>
          </ac:spMkLst>
        </pc:spChg>
      </pc:sldChg>
      <pc:sldChg chg="modSp">
        <pc:chgData name="hindezzine3 (hindezzine3@gmail.com)" userId="S::hindezzine3_gmail.com#ext#@worldhealthorg.onmicrosoft.com::a0e1327b-9ea3-4c75-a998-a68700beedf6" providerId="AD" clId="Web-{D92A5658-66D5-E25B-6FDB-F24388DC6864}" dt="2024-03-13T08:20:39.320" v="8" actId="1076"/>
        <pc:sldMkLst>
          <pc:docMk/>
          <pc:sldMk cId="0" sldId="283"/>
        </pc:sldMkLst>
        <pc:spChg chg="mod">
          <ac:chgData name="hindezzine3 (hindezzine3@gmail.com)" userId="S::hindezzine3_gmail.com#ext#@worldhealthorg.onmicrosoft.com::a0e1327b-9ea3-4c75-a998-a68700beedf6" providerId="AD" clId="Web-{D92A5658-66D5-E25B-6FDB-F24388DC6864}" dt="2024-03-13T08:20:39.320" v="8" actId="1076"/>
          <ac:spMkLst>
            <pc:docMk/>
            <pc:sldMk cId="0" sldId="283"/>
            <ac:spMk id="405" creationId="{00000000-0000-0000-0000-000000000000}"/>
          </ac:spMkLst>
        </pc:spChg>
      </pc:sldChg>
      <pc:sldChg chg="modSp">
        <pc:chgData name="hindezzine3 (hindezzine3@gmail.com)" userId="S::hindezzine3_gmail.com#ext#@worldhealthorg.onmicrosoft.com::a0e1327b-9ea3-4c75-a998-a68700beedf6" providerId="AD" clId="Web-{D92A5658-66D5-E25B-6FDB-F24388DC6864}" dt="2024-03-13T08:20:45.773" v="9" actId="1076"/>
        <pc:sldMkLst>
          <pc:docMk/>
          <pc:sldMk cId="0" sldId="284"/>
        </pc:sldMkLst>
        <pc:spChg chg="mod">
          <ac:chgData name="hindezzine3 (hindezzine3@gmail.com)" userId="S::hindezzine3_gmail.com#ext#@worldhealthorg.onmicrosoft.com::a0e1327b-9ea3-4c75-a998-a68700beedf6" providerId="AD" clId="Web-{D92A5658-66D5-E25B-6FDB-F24388DC6864}" dt="2024-03-13T08:20:45.773" v="9" actId="1076"/>
          <ac:spMkLst>
            <pc:docMk/>
            <pc:sldMk cId="0" sldId="284"/>
            <ac:spMk id="409" creationId="{00000000-0000-0000-0000-000000000000}"/>
          </ac:spMkLst>
        </pc:spChg>
      </pc:sldChg>
      <pc:sldChg chg="modSp">
        <pc:chgData name="hindezzine3 (hindezzine3@gmail.com)" userId="S::hindezzine3_gmail.com#ext#@worldhealthorg.onmicrosoft.com::a0e1327b-9ea3-4c75-a998-a68700beedf6" providerId="AD" clId="Web-{D92A5658-66D5-E25B-6FDB-F24388DC6864}" dt="2024-03-13T08:20:55.430" v="11" actId="14100"/>
        <pc:sldMkLst>
          <pc:docMk/>
          <pc:sldMk cId="0" sldId="285"/>
        </pc:sldMkLst>
        <pc:spChg chg="mod">
          <ac:chgData name="hindezzine3 (hindezzine3@gmail.com)" userId="S::hindezzine3_gmail.com#ext#@worldhealthorg.onmicrosoft.com::a0e1327b-9ea3-4c75-a998-a68700beedf6" providerId="AD" clId="Web-{D92A5658-66D5-E25B-6FDB-F24388DC6864}" dt="2024-03-13T08:20:55.430" v="11" actId="14100"/>
          <ac:spMkLst>
            <pc:docMk/>
            <pc:sldMk cId="0" sldId="285"/>
            <ac:spMk id="414" creationId="{00000000-0000-0000-0000-000000000000}"/>
          </ac:spMkLst>
        </pc:spChg>
      </pc:sldChg>
      <pc:sldChg chg="modSp">
        <pc:chgData name="hindezzine3 (hindezzine3@gmail.com)" userId="S::hindezzine3_gmail.com#ext#@worldhealthorg.onmicrosoft.com::a0e1327b-9ea3-4c75-a998-a68700beedf6" providerId="AD" clId="Web-{D92A5658-66D5-E25B-6FDB-F24388DC6864}" dt="2024-03-13T08:21:07.446" v="12" actId="1076"/>
        <pc:sldMkLst>
          <pc:docMk/>
          <pc:sldMk cId="0" sldId="286"/>
        </pc:sldMkLst>
        <pc:spChg chg="mod">
          <ac:chgData name="hindezzine3 (hindezzine3@gmail.com)" userId="S::hindezzine3_gmail.com#ext#@worldhealthorg.onmicrosoft.com::a0e1327b-9ea3-4c75-a998-a68700beedf6" providerId="AD" clId="Web-{D92A5658-66D5-E25B-6FDB-F24388DC6864}" dt="2024-03-13T08:21:07.446" v="12" actId="1076"/>
          <ac:spMkLst>
            <pc:docMk/>
            <pc:sldMk cId="0" sldId="286"/>
            <ac:spMk id="417" creationId="{00000000-0000-0000-0000-000000000000}"/>
          </ac:spMkLst>
        </pc:spChg>
      </pc:sldChg>
      <pc:sldChg chg="modSp">
        <pc:chgData name="hindezzine3 (hindezzine3@gmail.com)" userId="S::hindezzine3_gmail.com#ext#@worldhealthorg.onmicrosoft.com::a0e1327b-9ea3-4c75-a998-a68700beedf6" providerId="AD" clId="Web-{D92A5658-66D5-E25B-6FDB-F24388DC6864}" dt="2024-03-13T08:21:26.087" v="13" actId="1076"/>
        <pc:sldMkLst>
          <pc:docMk/>
          <pc:sldMk cId="0" sldId="289"/>
        </pc:sldMkLst>
        <pc:spChg chg="mod">
          <ac:chgData name="hindezzine3 (hindezzine3@gmail.com)" userId="S::hindezzine3_gmail.com#ext#@worldhealthorg.onmicrosoft.com::a0e1327b-9ea3-4c75-a998-a68700beedf6" providerId="AD" clId="Web-{D92A5658-66D5-E25B-6FDB-F24388DC6864}" dt="2024-03-13T08:21:26.087" v="13" actId="1076"/>
          <ac:spMkLst>
            <pc:docMk/>
            <pc:sldMk cId="0" sldId="289"/>
            <ac:spMk id="448" creationId="{00000000-0000-0000-0000-000000000000}"/>
          </ac:spMkLst>
        </pc:spChg>
      </pc:sldChg>
      <pc:sldChg chg="modSp">
        <pc:chgData name="hindezzine3 (hindezzine3@gmail.com)" userId="S::hindezzine3_gmail.com#ext#@worldhealthorg.onmicrosoft.com::a0e1327b-9ea3-4c75-a998-a68700beedf6" providerId="AD" clId="Web-{D92A5658-66D5-E25B-6FDB-F24388DC6864}" dt="2024-03-13T08:22:12.713" v="14" actId="1076"/>
        <pc:sldMkLst>
          <pc:docMk/>
          <pc:sldMk cId="0" sldId="303"/>
        </pc:sldMkLst>
        <pc:spChg chg="mod">
          <ac:chgData name="hindezzine3 (hindezzine3@gmail.com)" userId="S::hindezzine3_gmail.com#ext#@worldhealthorg.onmicrosoft.com::a0e1327b-9ea3-4c75-a998-a68700beedf6" providerId="AD" clId="Web-{D92A5658-66D5-E25B-6FDB-F24388DC6864}" dt="2024-03-13T08:22:12.713" v="14" actId="1076"/>
          <ac:spMkLst>
            <pc:docMk/>
            <pc:sldMk cId="0" sldId="303"/>
            <ac:spMk id="2" creationId="{F1B43EB1-8B9D-9323-5E07-7909C33F830E}"/>
          </ac:spMkLst>
        </pc:spChg>
      </pc:sldChg>
    </pc:docChg>
  </pc:docChgLst>
  <pc:docChgLst>
    <pc:chgData name="hindezzine3 (hindezzine3@gmail.com)" userId="S::hindezzine3_gmail.com#ext#@worldhealthorg.onmicrosoft.com::a0e1327b-9ea3-4c75-a998-a68700beedf6" providerId="AD" clId="Web-{74DFA563-292F-1A59-CE80-6FF01AC73C38}"/>
    <pc:docChg chg="modSld">
      <pc:chgData name="hindezzine3 (hindezzine3@gmail.com)" userId="S::hindezzine3_gmail.com#ext#@worldhealthorg.onmicrosoft.com::a0e1327b-9ea3-4c75-a998-a68700beedf6" providerId="AD" clId="Web-{74DFA563-292F-1A59-CE80-6FF01AC73C38}" dt="2024-03-13T08:26:00.699" v="2" actId="1076"/>
      <pc:docMkLst>
        <pc:docMk/>
      </pc:docMkLst>
      <pc:sldChg chg="modSp">
        <pc:chgData name="hindezzine3 (hindezzine3@gmail.com)" userId="S::hindezzine3_gmail.com#ext#@worldhealthorg.onmicrosoft.com::a0e1327b-9ea3-4c75-a998-a68700beedf6" providerId="AD" clId="Web-{74DFA563-292F-1A59-CE80-6FF01AC73C38}" dt="2024-03-13T08:25:29.136" v="0" actId="1076"/>
        <pc:sldMkLst>
          <pc:docMk/>
          <pc:sldMk cId="0" sldId="303"/>
        </pc:sldMkLst>
        <pc:spChg chg="mod">
          <ac:chgData name="hindezzine3 (hindezzine3@gmail.com)" userId="S::hindezzine3_gmail.com#ext#@worldhealthorg.onmicrosoft.com::a0e1327b-9ea3-4c75-a998-a68700beedf6" providerId="AD" clId="Web-{74DFA563-292F-1A59-CE80-6FF01AC73C38}" dt="2024-03-13T08:25:29.136" v="0" actId="1076"/>
          <ac:spMkLst>
            <pc:docMk/>
            <pc:sldMk cId="0" sldId="303"/>
            <ac:spMk id="2" creationId="{F1B43EB1-8B9D-9323-5E07-7909C33F830E}"/>
          </ac:spMkLst>
        </pc:spChg>
      </pc:sldChg>
      <pc:sldChg chg="modSp">
        <pc:chgData name="hindezzine3 (hindezzine3@gmail.com)" userId="S::hindezzine3_gmail.com#ext#@worldhealthorg.onmicrosoft.com::a0e1327b-9ea3-4c75-a998-a68700beedf6" providerId="AD" clId="Web-{74DFA563-292F-1A59-CE80-6FF01AC73C38}" dt="2024-03-13T08:25:43.715" v="1" actId="1076"/>
        <pc:sldMkLst>
          <pc:docMk/>
          <pc:sldMk cId="0" sldId="305"/>
        </pc:sldMkLst>
        <pc:spChg chg="mod">
          <ac:chgData name="hindezzine3 (hindezzine3@gmail.com)" userId="S::hindezzine3_gmail.com#ext#@worldhealthorg.onmicrosoft.com::a0e1327b-9ea3-4c75-a998-a68700beedf6" providerId="AD" clId="Web-{74DFA563-292F-1A59-CE80-6FF01AC73C38}" dt="2024-03-13T08:25:43.715" v="1" actId="1076"/>
          <ac:spMkLst>
            <pc:docMk/>
            <pc:sldMk cId="0" sldId="305"/>
            <ac:spMk id="2" creationId="{7A863BE4-9C89-AE8D-A4C0-9DFF0CB0E4FF}"/>
          </ac:spMkLst>
        </pc:spChg>
      </pc:sldChg>
      <pc:sldChg chg="modSp">
        <pc:chgData name="hindezzine3 (hindezzine3@gmail.com)" userId="S::hindezzine3_gmail.com#ext#@worldhealthorg.onmicrosoft.com::a0e1327b-9ea3-4c75-a998-a68700beedf6" providerId="AD" clId="Web-{74DFA563-292F-1A59-CE80-6FF01AC73C38}" dt="2024-03-13T08:26:00.699" v="2" actId="1076"/>
        <pc:sldMkLst>
          <pc:docMk/>
          <pc:sldMk cId="0" sldId="307"/>
        </pc:sldMkLst>
        <pc:spChg chg="mod">
          <ac:chgData name="hindezzine3 (hindezzine3@gmail.com)" userId="S::hindezzine3_gmail.com#ext#@worldhealthorg.onmicrosoft.com::a0e1327b-9ea3-4c75-a998-a68700beedf6" providerId="AD" clId="Web-{74DFA563-292F-1A59-CE80-6FF01AC73C38}" dt="2024-03-13T08:26:00.699" v="2" actId="1076"/>
          <ac:spMkLst>
            <pc:docMk/>
            <pc:sldMk cId="0" sldId="307"/>
            <ac:spMk id="2" creationId="{38BEAB78-4AB6-967E-521C-3E74095C68F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71" name="Shape 271"/>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3050077106"/>
      </p:ext>
    </p:extLst>
  </p:cSld>
  <p:clrMap bg1="lt1" tx1="dk1" bg2="lt2" tx2="dk2" accent1="accent1" accent2="accent2" accent3="accent3" accent4="accent4" accent5="accent5" accent6="accent6" hlink="hlink" folHlink="folHlink"/>
  <p:notesStyle>
    <a:lvl1pPr algn="r" rtl="1" latinLnBrk="0">
      <a:defRPr sz="1200">
        <a:latin typeface="+mj-lt"/>
        <a:ea typeface="+mj-ea"/>
        <a:cs typeface="+mj-cs"/>
        <a:sym typeface="Source Sans Pro Regular"/>
      </a:defRPr>
    </a:lvl1pPr>
    <a:lvl2pPr indent="228600" algn="r" rtl="1" latinLnBrk="0">
      <a:defRPr sz="1200">
        <a:latin typeface="+mj-lt"/>
        <a:ea typeface="+mj-ea"/>
        <a:cs typeface="+mj-cs"/>
        <a:sym typeface="Source Sans Pro Regular"/>
      </a:defRPr>
    </a:lvl2pPr>
    <a:lvl3pPr indent="457200" algn="r" rtl="1" latinLnBrk="0">
      <a:defRPr sz="1200">
        <a:latin typeface="+mj-lt"/>
        <a:ea typeface="+mj-ea"/>
        <a:cs typeface="+mj-cs"/>
        <a:sym typeface="Source Sans Pro Regular"/>
      </a:defRPr>
    </a:lvl3pPr>
    <a:lvl4pPr indent="685800" algn="r" rtl="1" latinLnBrk="0">
      <a:defRPr sz="1200">
        <a:latin typeface="+mj-lt"/>
        <a:ea typeface="+mj-ea"/>
        <a:cs typeface="+mj-cs"/>
        <a:sym typeface="Source Sans Pro Regular"/>
      </a:defRPr>
    </a:lvl4pPr>
    <a:lvl5pPr indent="914400" algn="r" rtl="1" latinLnBrk="0">
      <a:defRPr sz="1200">
        <a:latin typeface="+mj-lt"/>
        <a:ea typeface="+mj-ea"/>
        <a:cs typeface="+mj-cs"/>
        <a:sym typeface="Source Sans Pro Regular"/>
      </a:defRPr>
    </a:lvl5pPr>
    <a:lvl6pPr indent="1143000" algn="r" rtl="1" latinLnBrk="0">
      <a:defRPr sz="1200">
        <a:latin typeface="+mj-lt"/>
        <a:ea typeface="+mj-ea"/>
        <a:cs typeface="+mj-cs"/>
        <a:sym typeface="Source Sans Pro Regular"/>
      </a:defRPr>
    </a:lvl6pPr>
    <a:lvl7pPr indent="1371600" algn="r" rtl="1" latinLnBrk="0">
      <a:defRPr sz="1200">
        <a:latin typeface="+mj-lt"/>
        <a:ea typeface="+mj-ea"/>
        <a:cs typeface="+mj-cs"/>
        <a:sym typeface="Source Sans Pro Regular"/>
      </a:defRPr>
    </a:lvl7pPr>
    <a:lvl8pPr indent="1600200" algn="r" rtl="1" latinLnBrk="0">
      <a:defRPr sz="1200">
        <a:latin typeface="+mj-lt"/>
        <a:ea typeface="+mj-ea"/>
        <a:cs typeface="+mj-cs"/>
        <a:sym typeface="Source Sans Pro Regular"/>
      </a:defRPr>
    </a:lvl8pPr>
    <a:lvl9pPr indent="1828800" algn="r" rtl="1"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hape 28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1" name="Shape 281"/>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536265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EG" dirty="0"/>
          </a:p>
        </p:txBody>
      </p:sp>
    </p:spTree>
    <p:extLst>
      <p:ext uri="{BB962C8B-B14F-4D97-AF65-F5344CB8AC3E}">
        <p14:creationId xmlns:p14="http://schemas.microsoft.com/office/powerpoint/2010/main" val="2723353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 name="Shape 28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89" name="Shape 289"/>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714415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Shape 29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95" name="Shape 295"/>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5848031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02190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 name="Shape 33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35" name="Shape 335"/>
          <p:cNvSpPr>
            <a:spLocks noGrp="1"/>
          </p:cNvSpPr>
          <p:nvPr>
            <p:ph type="body" sz="quarter" idx="1"/>
          </p:nvPr>
        </p:nvSpPr>
        <p:spPr>
          <a:prstGeom prst="rect">
            <a:avLst/>
          </a:prstGeom>
        </p:spPr>
        <p:txBody>
          <a:bodyPr rtlCol="1"/>
          <a:lstStyle>
            <a:lvl1pPr algn="r" rtl="1">
              <a:defRPr>
                <a:solidFill>
                  <a:srgbClr val="FF0000"/>
                </a:solidFill>
              </a:defRPr>
            </a:lvl1pPr>
          </a:lstStyle>
          <a:p>
            <a:pPr rtl="1"/>
            <a:r>
              <a:t>More details in IPC modules</a:t>
            </a:r>
          </a:p>
        </p:txBody>
      </p:sp>
    </p:spTree>
    <p:extLst>
      <p:ext uri="{BB962C8B-B14F-4D97-AF65-F5344CB8AC3E}">
        <p14:creationId xmlns:p14="http://schemas.microsoft.com/office/powerpoint/2010/main" val="4027170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 name="Shape 36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61" name="Shape 361"/>
          <p:cNvSpPr>
            <a:spLocks noGrp="1"/>
          </p:cNvSpPr>
          <p:nvPr>
            <p:ph type="body" sz="quarter" idx="1"/>
          </p:nvPr>
        </p:nvSpPr>
        <p:spPr>
          <a:prstGeom prst="rect">
            <a:avLst/>
          </a:prstGeom>
        </p:spPr>
        <p:txBody>
          <a:bodyPr rtlCol="1"/>
          <a:lstStyle/>
          <a:p>
            <a:pPr rtl="1"/>
            <a:r>
              <a:t>Heat stress poses health risk for  workers in  both indoor as well as outdoor work in communities. In specialized treatment facilities, use of PPE in hot climate can pose such risk as well as emergency response work outdoors in tropical and sub-tropical climate during day.  Impacts range from minor tiredness to life threatening illness such as coma. Self monitoring of hydration status through color and quantity of urine output is helpful. </a:t>
            </a:r>
          </a:p>
        </p:txBody>
      </p:sp>
    </p:spTree>
    <p:extLst>
      <p:ext uri="{BB962C8B-B14F-4D97-AF65-F5344CB8AC3E}">
        <p14:creationId xmlns:p14="http://schemas.microsoft.com/office/powerpoint/2010/main" val="2019763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EG" dirty="0"/>
          </a:p>
        </p:txBody>
      </p:sp>
    </p:spTree>
    <p:extLst>
      <p:ext uri="{BB962C8B-B14F-4D97-AF65-F5344CB8AC3E}">
        <p14:creationId xmlns:p14="http://schemas.microsoft.com/office/powerpoint/2010/main" val="2442237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EG" dirty="0"/>
          </a:p>
        </p:txBody>
      </p:sp>
    </p:spTree>
    <p:extLst>
      <p:ext uri="{BB962C8B-B14F-4D97-AF65-F5344CB8AC3E}">
        <p14:creationId xmlns:p14="http://schemas.microsoft.com/office/powerpoint/2010/main" val="34264717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a:xfrm>
            <a:off x="381000" y="685800"/>
            <a:ext cx="6096000" cy="3429000"/>
          </a:xfrm>
        </p:spPr>
      </p:sp>
      <p:sp>
        <p:nvSpPr>
          <p:cNvPr id="3" name="عنصر نائب للملاحظات 2"/>
          <p:cNvSpPr>
            <a:spLocks noGrp="1"/>
          </p:cNvSpPr>
          <p:nvPr>
            <p:ph type="body" idx="1"/>
          </p:nvPr>
        </p:nvSpPr>
        <p:spPr/>
        <p:txBody>
          <a:bodyPr/>
          <a:lstStyle/>
          <a:p>
            <a:endParaRPr lang="ar-EG" dirty="0"/>
          </a:p>
        </p:txBody>
      </p:sp>
    </p:spTree>
    <p:extLst>
      <p:ext uri="{BB962C8B-B14F-4D97-AF65-F5344CB8AC3E}">
        <p14:creationId xmlns:p14="http://schemas.microsoft.com/office/powerpoint/2010/main" val="16625170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1"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2"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23"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4" name="Picture 14" descr="Picture 14"/>
          <p:cNvPicPr>
            <a:picLocks noChangeAspect="1"/>
          </p:cNvPicPr>
          <p:nvPr/>
        </p:nvPicPr>
        <p:blipFill>
          <a:blip r:embed="rId3"/>
          <a:stretch>
            <a:fillRect/>
          </a:stretch>
        </p:blipFill>
        <p:spPr>
          <a:xfrm>
            <a:off x="2" y="0"/>
            <a:ext cx="6560821" cy="5372100"/>
          </a:xfrm>
          <a:prstGeom prst="rect">
            <a:avLst/>
          </a:prstGeom>
          <a:ln w="12700">
            <a:miter lim="400000"/>
          </a:ln>
        </p:spPr>
      </p:pic>
      <p:pic>
        <p:nvPicPr>
          <p:cNvPr id="25"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8"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pic>
        <p:nvPicPr>
          <p:cNvPr id="13" name="Image 12"/>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50"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1"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54"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55"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156"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57"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28D55CF2-AD28-7000-F71B-863E96FB1A40}"/>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4"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5"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6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68"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69"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2" name="Slide Number">
            <a:extLst>
              <a:ext uri="{FF2B5EF4-FFF2-40B4-BE49-F238E27FC236}">
                <a16:creationId xmlns:a16="http://schemas.microsoft.com/office/drawing/2014/main" id="{32E163E3-112C-6FEC-DE37-73122C0131C0}"/>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76"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78"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79"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80"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181"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pic>
        <p:nvPicPr>
          <p:cNvPr id="182" name="Picture 3" descr="Picture 3"/>
          <p:cNvPicPr>
            <a:picLocks noChangeAspect="1"/>
          </p:cNvPicPr>
          <p:nvPr/>
        </p:nvPicPr>
        <p:blipFill>
          <a:blip r:embed="rId3"/>
          <a:stretch>
            <a:fillRect/>
          </a:stretch>
        </p:blipFill>
        <p:spPr>
          <a:xfrm>
            <a:off x="-9145" y="-18870"/>
            <a:ext cx="5130801" cy="660401"/>
          </a:xfrm>
          <a:prstGeom prst="rect">
            <a:avLst/>
          </a:prstGeom>
          <a:ln w="12700">
            <a:miter lim="400000"/>
          </a:ln>
        </p:spPr>
      </p:pic>
      <p:sp>
        <p:nvSpPr>
          <p:cNvPr id="183"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Disclaimer</a:t>
            </a:r>
          </a:p>
        </p:txBody>
      </p:sp>
      <p:pic>
        <p:nvPicPr>
          <p:cNvPr id="184" name="Picture 6" descr="Picture 6"/>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185"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8A6CC534-D54B-6693-06D4-6D6BA41ACADA}"/>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2"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3"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5"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96"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97"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198" name="Rectangle 2"/>
          <p:cNvSpPr txBox="1"/>
          <p:nvPr/>
        </p:nvSpPr>
        <p:spPr>
          <a:xfrm>
            <a:off x="225826" y="-7627"/>
            <a:ext cx="8138161" cy="53553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rPr lang="ar" b="1"/>
              <a:t>Learning objectives</a:t>
            </a:r>
          </a:p>
        </p:txBody>
      </p:sp>
      <p:sp>
        <p:nvSpPr>
          <p:cNvPr id="199"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187D587F-FD66-F002-830E-7D4F4FD5E4DE}"/>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6" name="Image" descr="Image"/>
          <p:cNvPicPr>
            <a:picLocks noChangeAspect="1"/>
          </p:cNvPicPr>
          <p:nvPr/>
        </p:nvPicPr>
        <p:blipFill>
          <a:blip r:embed="rId2"/>
          <a:stretch>
            <a:fillRect/>
          </a:stretch>
        </p:blipFill>
        <p:spPr>
          <a:xfrm>
            <a:off x="-18793" y="-35795"/>
            <a:ext cx="5299191" cy="677189"/>
          </a:xfrm>
          <a:prstGeom prst="rect">
            <a:avLst/>
          </a:prstGeom>
          <a:ln w="12700">
            <a:miter lim="400000"/>
          </a:ln>
        </p:spPr>
      </p:pic>
      <p:pic>
        <p:nvPicPr>
          <p:cNvPr id="20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0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10"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11"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212" name="Title Text"/>
          <p:cNvSpPr txBox="1">
            <a:spLocks noGrp="1"/>
          </p:cNvSpPr>
          <p:nvPr>
            <p:ph type="title"/>
          </p:nvPr>
        </p:nvSpPr>
        <p:spPr>
          <a:xfrm>
            <a:off x="257770" y="-30963"/>
            <a:ext cx="3571876" cy="646113"/>
          </a:xfrm>
          <a:prstGeom prst="rect">
            <a:avLst/>
          </a:prstGeom>
        </p:spPr>
        <p:txBody>
          <a:bodyPr rtlCol="1"/>
          <a:lstStyle>
            <a:lvl1pPr algn="r" rtl="1">
              <a:defRPr b="1"/>
            </a:lvl1pPr>
          </a:lstStyle>
          <a:p>
            <a:pPr rtl="1"/>
            <a:r>
              <a:t>Title Text</a:t>
            </a:r>
          </a:p>
        </p:txBody>
      </p:sp>
      <p:sp>
        <p:nvSpPr>
          <p:cNvPr id="213"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245AD94-E3CE-B69B-6DD9-81CC34A4C90F}"/>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20" name="Image" descr="Image"/>
          <p:cNvPicPr>
            <a:picLocks noChangeAspect="1"/>
          </p:cNvPicPr>
          <p:nvPr/>
        </p:nvPicPr>
        <p:blipFill>
          <a:blip r:embed="rId2"/>
          <a:stretch>
            <a:fillRect/>
          </a:stretch>
        </p:blipFill>
        <p:spPr>
          <a:xfrm>
            <a:off x="-18793" y="-100577"/>
            <a:ext cx="6145521" cy="785342"/>
          </a:xfrm>
          <a:prstGeom prst="rect">
            <a:avLst/>
          </a:prstGeom>
          <a:ln w="12700">
            <a:miter lim="400000"/>
          </a:ln>
        </p:spPr>
      </p:pic>
      <p:pic>
        <p:nvPicPr>
          <p:cNvPr id="22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24"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25"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226" name="Outline"/>
          <p:cNvSpPr txBox="1">
            <a:spLocks noGrp="1"/>
          </p:cNvSpPr>
          <p:nvPr>
            <p:ph type="title" hasCustomPrompt="1"/>
          </p:nvPr>
        </p:nvSpPr>
        <p:spPr>
          <a:xfrm>
            <a:off x="237800" y="-30963"/>
            <a:ext cx="3571876" cy="646113"/>
          </a:xfrm>
          <a:prstGeom prst="rect">
            <a:avLst/>
          </a:prstGeom>
        </p:spPr>
        <p:txBody>
          <a:bodyPr rtlCol="1"/>
          <a:lstStyle/>
          <a:p>
            <a:pPr rtl="1"/>
            <a:r>
              <a:t>Outline</a:t>
            </a:r>
          </a:p>
        </p:txBody>
      </p:sp>
      <p:sp>
        <p:nvSpPr>
          <p:cNvPr id="227"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C14E2FD-FABC-C2B6-FF6E-FA01E1995CAD}"/>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4" name="Image" descr="Image"/>
          <p:cNvPicPr>
            <a:picLocks noChangeAspect="1"/>
          </p:cNvPicPr>
          <p:nvPr/>
        </p:nvPicPr>
        <p:blipFill>
          <a:blip r:embed="rId2"/>
          <a:srcRect t="43728"/>
          <a:stretch>
            <a:fillRect/>
          </a:stretch>
        </p:blipFill>
        <p:spPr>
          <a:xfrm>
            <a:off x="-342029" y="-35923"/>
            <a:ext cx="9955726" cy="715917"/>
          </a:xfrm>
          <a:prstGeom prst="rect">
            <a:avLst/>
          </a:prstGeom>
          <a:ln w="12700">
            <a:miter lim="400000"/>
          </a:ln>
        </p:spPr>
      </p:pic>
      <p:pic>
        <p:nvPicPr>
          <p:cNvPr id="23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38"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39"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240"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2964C34-8627-AB23-94EE-4324A39C4B80}"/>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7" name="Image" descr="Image"/>
          <p:cNvPicPr>
            <a:picLocks noChangeAspect="1"/>
          </p:cNvPicPr>
          <p:nvPr/>
        </p:nvPicPr>
        <p:blipFill>
          <a:blip r:embed="rId2"/>
          <a:stretch>
            <a:fillRect/>
          </a:stretch>
        </p:blipFill>
        <p:spPr>
          <a:xfrm>
            <a:off x="-27005" y="-68582"/>
            <a:ext cx="8564167" cy="1094422"/>
          </a:xfrm>
          <a:prstGeom prst="rect">
            <a:avLst/>
          </a:prstGeom>
          <a:ln w="12700">
            <a:miter lim="400000"/>
          </a:ln>
        </p:spPr>
      </p:pic>
      <p:pic>
        <p:nvPicPr>
          <p:cNvPr id="24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5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51"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52"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253"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0571381-9101-CAB1-2616-03D2146866DF}"/>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pic>
        <p:nvPicPr>
          <p:cNvPr id="260"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6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63"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64"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2" name="Slide Number">
            <a:extLst>
              <a:ext uri="{FF2B5EF4-FFF2-40B4-BE49-F238E27FC236}">
                <a16:creationId xmlns:a16="http://schemas.microsoft.com/office/drawing/2014/main" id="{47A18398-2488-7FCC-2FA1-5A57DDF58EBB}"/>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8" name="Image 7"/>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38"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39"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40"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179473C-F3BA-D9CC-73CA-13693BF271FA}"/>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51"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52"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53"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199259BB-971C-A9EB-0C29-C1C74C986D9A}"/>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67"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68"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72" name="Rounded Rectangle 7"/>
          <p:cNvSpPr/>
          <p:nvPr/>
        </p:nvSpPr>
        <p:spPr>
          <a:xfrm flipV="1">
            <a:off x="389002" y="1484783"/>
            <a:ext cx="2655039" cy="86916"/>
          </a:xfrm>
          <a:prstGeom prst="roundRect">
            <a:avLst>
              <a:gd name="adj" fmla="val 50000"/>
            </a:avLst>
          </a:prstGeom>
          <a:solidFill>
            <a:schemeClr val="accent3"/>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sp>
        <p:nvSpPr>
          <p:cNvPr id="2" name="Slide Number">
            <a:extLst>
              <a:ext uri="{FF2B5EF4-FFF2-40B4-BE49-F238E27FC236}">
                <a16:creationId xmlns:a16="http://schemas.microsoft.com/office/drawing/2014/main" id="{37569060-106C-83D8-937A-8B3E364F3B3F}"/>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9"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8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83"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84"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85" name="TextBox 4"/>
          <p:cNvSpPr txBox="1"/>
          <p:nvPr/>
        </p:nvSpPr>
        <p:spPr>
          <a:xfrm>
            <a:off x="403461" y="669120"/>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86"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87"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88"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54303598-4080-D02E-307A-F4F3533981C2}"/>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5"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98"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99"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00"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101"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02" name="TextBox 5"/>
          <p:cNvSpPr txBox="1"/>
          <p:nvPr/>
        </p:nvSpPr>
        <p:spPr>
          <a:xfrm>
            <a:off x="403461" y="668220"/>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03"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04"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EA0A71C-1FD3-9669-15D3-CE46C989654B}"/>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1"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4"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15"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16"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117" name="Rounded Rectangle 4"/>
          <p:cNvSpPr/>
          <p:nvPr/>
        </p:nvSpPr>
        <p:spPr>
          <a:xfrm flipV="1">
            <a:off x="790432" y="1842644"/>
            <a:ext cx="2029084" cy="86226"/>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18" name="TextBox 6"/>
          <p:cNvSpPr txBox="1"/>
          <p:nvPr/>
        </p:nvSpPr>
        <p:spPr>
          <a:xfrm>
            <a:off x="403461" y="668220"/>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19"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20"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408FAF83-8594-5C33-036F-B541BC5A9D02}"/>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7"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8"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3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31"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32"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133"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134" name="TextBox 6"/>
          <p:cNvSpPr txBox="1"/>
          <p:nvPr/>
        </p:nvSpPr>
        <p:spPr>
          <a:xfrm>
            <a:off x="403460" y="668215"/>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35"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36"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48C91A2-C227-FF9E-E469-04F3B192E620}"/>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20"/>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1"/>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2"/>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rtlCol="1">
            <a:spAutoFit/>
          </a:bodyPr>
          <a:lstStyle>
            <a:lvl1pPr algn="r" rtl="1">
              <a:defRPr sz="1400">
                <a:solidFill>
                  <a:srgbClr val="FFFFFF"/>
                </a:solidFill>
                <a:latin typeface="+mj-lt"/>
                <a:ea typeface="+mj-ea"/>
                <a:cs typeface="+mj-cs"/>
                <a:sym typeface="Source Sans Pro Regular"/>
              </a:defRPr>
            </a:lvl1pPr>
          </a:lstStyle>
          <a:p>
            <a:pPr rtl="1"/>
            <a:fld id="{86CB4B4D-7CA3-9044-876B-883B54F8677D}" type="slidenum">
              <a:t>‹N°›</a:t>
            </a:fld>
            <a:endParaRPr/>
          </a:p>
        </p:txBody>
      </p:sp>
      <p:sp>
        <p:nvSpPr>
          <p:cNvPr id="6" name="Subtitle 5"/>
          <p:cNvSpPr txBox="1"/>
          <p:nvPr/>
        </p:nvSpPr>
        <p:spPr>
          <a:xfrm>
            <a:off x="8076951" y="6506678"/>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7" name="Subtitle 5"/>
          <p:cNvSpPr txBox="1"/>
          <p:nvPr/>
        </p:nvSpPr>
        <p:spPr>
          <a:xfrm>
            <a:off x="8076951" y="6649260"/>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A5.1 OHS</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rtl="1">
              <a:defRPr sz="700">
                <a:solidFill>
                  <a:srgbClr val="FFFFFF"/>
                </a:solidFill>
                <a:latin typeface="+mj-lt"/>
                <a:ea typeface="+mj-ea"/>
                <a:cs typeface="+mj-cs"/>
                <a:sym typeface="Source Sans Pro Regular"/>
              </a:defRPr>
            </a:pPr>
            <a:endParaRPr/>
          </a:p>
        </p:txBody>
      </p:sp>
      <p:sp>
        <p:nvSpPr>
          <p:cNvPr id="9" name="TextBox 5"/>
          <p:cNvSpPr txBox="1"/>
          <p:nvPr/>
        </p:nvSpPr>
        <p:spPr>
          <a:xfrm>
            <a:off x="4400181" y="2325452"/>
            <a:ext cx="3721502"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2" name="Slide Number">
            <a:extLst>
              <a:ext uri="{FF2B5EF4-FFF2-40B4-BE49-F238E27FC236}">
                <a16:creationId xmlns:a16="http://schemas.microsoft.com/office/drawing/2014/main" id="{570ED7CD-910E-A378-2C19-4340ECFA219B}"/>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400"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hyperlink" Target="https://www.ilo.org/sector/activities/sectoral-meetings/WCMS_626551/lang--en/index.htm" TargetMode="External"/><Relationship Id="rId2" Type="http://schemas.openxmlformats.org/officeDocument/2006/relationships/hyperlink" Target="https://www.who.int/publications-detail/occupational-safety-and-health-in-public-health-emergencies-a-manual-for-protecting-health-workers-and-responders" TargetMode="Externa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3" Type="http://schemas.openxmlformats.org/officeDocument/2006/relationships/hyperlink" Target="https://openwho.org/courses/IPC-SP-PPE-EN" TargetMode="External"/><Relationship Id="rId7" Type="http://schemas.openxmlformats.org/officeDocument/2006/relationships/hyperlink" Target="https://openwho.org/courses/ready4response-tier1-EN" TargetMode="External"/><Relationship Id="rId2" Type="http://schemas.openxmlformats.org/officeDocument/2006/relationships/hyperlink" Target="https://openwho.org/courses/COVID-19-occupational-health-and-safety" TargetMode="External"/><Relationship Id="rId1" Type="http://schemas.openxmlformats.org/officeDocument/2006/relationships/slideLayout" Target="../slideLayouts/slideLayout7.xml"/><Relationship Id="rId6" Type="http://schemas.openxmlformats.org/officeDocument/2006/relationships/hyperlink" Target="https://phap.org/PHAP/Events/OEV2015/OEV150901.aspx?EventKey=OEV150901" TargetMode="External"/><Relationship Id="rId5" Type="http://schemas.openxmlformats.org/officeDocument/2006/relationships/hyperlink" Target="https://www.humanrightscareers.com/humanitarian-courses/" TargetMode="External"/><Relationship Id="rId4" Type="http://schemas.openxmlformats.org/officeDocument/2006/relationships/hyperlink" Target="https://openwho.org/courses?q=eProtect"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1</a:t>
            </a:fld>
            <a:endParaRPr/>
          </a:p>
        </p:txBody>
      </p:sp>
      <p:sp>
        <p:nvSpPr>
          <p:cNvPr id="275" name="TextBox 7"/>
          <p:cNvSpPr txBox="1"/>
          <p:nvPr/>
        </p:nvSpPr>
        <p:spPr>
          <a:xfrm>
            <a:off x="-46085" y="963051"/>
            <a:ext cx="6054178" cy="70788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sz="4000" b="1" dirty="0">
                <a:latin typeface="Sakkal Majalla" panose="02000000000000000000" pitchFamily="2" charset="-78"/>
                <a:cs typeface="Sakkal Majalla" panose="02000000000000000000" pitchFamily="2" charset="-78"/>
              </a:rPr>
              <a:t>A5.1a</a:t>
            </a:r>
            <a:endParaRPr lang="ar" sz="4000" b="1" dirty="0">
              <a:latin typeface="Sakkal Majalla" panose="02000000000000000000" pitchFamily="2" charset="-78"/>
              <a:cs typeface="Sakkal Majalla" panose="02000000000000000000" pitchFamily="2" charset="-78"/>
            </a:endParaRPr>
          </a:p>
        </p:txBody>
      </p:sp>
      <p:sp>
        <p:nvSpPr>
          <p:cNvPr id="3" name="Title 2">
            <a:extLst>
              <a:ext uri="{FF2B5EF4-FFF2-40B4-BE49-F238E27FC236}">
                <a16:creationId xmlns:a16="http://schemas.microsoft.com/office/drawing/2014/main" id="{DF8527FE-2CA2-8F00-F46B-7CAF6D731ACC}"/>
              </a:ext>
            </a:extLst>
          </p:cNvPr>
          <p:cNvSpPr>
            <a:spLocks noGrp="1"/>
          </p:cNvSpPr>
          <p:nvPr>
            <p:ph type="title"/>
          </p:nvPr>
        </p:nvSpPr>
        <p:spPr>
          <a:xfrm>
            <a:off x="563516" y="1390920"/>
            <a:ext cx="4490140" cy="2410277"/>
          </a:xfrm>
        </p:spPr>
        <p:txBody>
          <a:bodyPr rtlCol="1"/>
          <a:lstStyle/>
          <a:p>
            <a:pPr rtl="1"/>
            <a:r>
              <a:rPr lang="ar" sz="3200" b="1">
                <a:latin typeface="Sakkal Majalla" panose="02000000000000000000" pitchFamily="2" charset="-78"/>
                <a:cs typeface="Sakkal Majalla" panose="02000000000000000000" pitchFamily="2" charset="-78"/>
              </a:rPr>
              <a:t>الصحة والسلامة المهنية في التأهب والاستجابة لأحداث الصحة العامة</a:t>
            </a:r>
            <a:endParaRPr lang="hu-HU" b="1" dirty="0">
              <a:latin typeface="Sakkal Majalla" panose="02000000000000000000" pitchFamily="2" charset="-78"/>
              <a:cs typeface="Sakkal Majalla" panose="02000000000000000000" pitchFamily="2" charset="-78"/>
            </a:endParaRPr>
          </a:p>
        </p:txBody>
      </p:sp>
      <p:sp>
        <p:nvSpPr>
          <p:cNvPr id="2" name="TextBox 7">
            <a:extLst>
              <a:ext uri="{FF2B5EF4-FFF2-40B4-BE49-F238E27FC236}">
                <a16:creationId xmlns:a16="http://schemas.microsoft.com/office/drawing/2014/main" id="{2262EC60-CD86-6BB2-3A60-31E807B9D398}"/>
              </a:ext>
            </a:extLst>
          </p:cNvPr>
          <p:cNvSpPr txBox="1"/>
          <p:nvPr/>
        </p:nvSpPr>
        <p:spPr>
          <a:xfrm>
            <a:off x="642174" y="3801197"/>
            <a:ext cx="2150187" cy="36933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ar" sz="1800">
                <a:latin typeface="Sakkal Majalla" panose="02000000000000000000" pitchFamily="2" charset="-78"/>
                <a:cs typeface="Sakkal Majalla" panose="02000000000000000000" pitchFamily="2" charset="-78"/>
              </a:rPr>
              <a:t>اسم المتحدث</a:t>
            </a:r>
            <a:endParaRPr sz="1800"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10</a:t>
            </a:fld>
            <a:endParaRPr/>
          </a:p>
        </p:txBody>
      </p:sp>
      <p:sp>
        <p:nvSpPr>
          <p:cNvPr id="320" name="Content Placeholder 2"/>
          <p:cNvSpPr txBox="1">
            <a:spLocks noGrp="1"/>
          </p:cNvSpPr>
          <p:nvPr>
            <p:ph type="body" idx="1"/>
          </p:nvPr>
        </p:nvSpPr>
        <p:spPr>
          <a:xfrm>
            <a:off x="1873765" y="956928"/>
            <a:ext cx="8444470" cy="4944144"/>
          </a:xfrm>
          <a:prstGeom prst="rect">
            <a:avLst/>
          </a:prstGeom>
        </p:spPr>
        <p:txBody>
          <a:bodyPr rtlCol="1"/>
          <a:lstStyle/>
          <a:p>
            <a:pPr marL="0" indent="0" defTabSz="274855" rtl="1">
              <a:spcBef>
                <a:spcPts val="200"/>
              </a:spcBef>
              <a:buClrTx/>
              <a:buSzTx/>
              <a:buFontTx/>
              <a:buNone/>
              <a:defRPr sz="2280"/>
            </a:pPr>
            <a:r>
              <a:rPr dirty="0" err="1">
                <a:latin typeface="Sakkal Majalla" panose="02000000000000000000" pitchFamily="2" charset="-78"/>
                <a:cs typeface="Sakkal Majalla" panose="02000000000000000000" pitchFamily="2" charset="-78"/>
              </a:rPr>
              <a:t>تع</a:t>
            </a:r>
            <a:r>
              <a:rPr lang="ar-EG" dirty="0">
                <a:latin typeface="Sakkal Majalla" panose="02000000000000000000" pitchFamily="2" charset="-78"/>
                <a:cs typeface="Sakkal Majalla" panose="02000000000000000000" pitchFamily="2" charset="-78"/>
              </a:rPr>
              <a:t>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شواغل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شيوعًا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p>
          <a:p>
            <a:pPr marL="0" indent="0" defTabSz="274855" rtl="1">
              <a:spcBef>
                <a:spcPts val="200"/>
              </a:spcBef>
              <a:buClrTx/>
              <a:buSzTx/>
              <a:buFontTx/>
              <a:buNone/>
              <a:defRPr sz="2280"/>
            </a:pPr>
            <a:endParaRPr dirty="0">
              <a:latin typeface="Sakkal Majalla" panose="02000000000000000000" pitchFamily="2" charset="-78"/>
              <a:cs typeface="Sakkal Majalla" panose="02000000000000000000" pitchFamily="2" charset="-78"/>
            </a:endParaRPr>
          </a:p>
          <a:p>
            <a:pPr marL="0" indent="0" defTabSz="274855" rtl="1">
              <a:spcBef>
                <a:spcPts val="200"/>
              </a:spcBef>
              <a:buClrTx/>
              <a:buSzTx/>
              <a:buFontTx/>
              <a:buNone/>
              <a:defRPr sz="2280"/>
            </a:pPr>
            <a:r>
              <a:rPr lang="ar" b="1" dirty="0">
                <a:solidFill>
                  <a:srgbClr val="C00000"/>
                </a:solidFill>
                <a:latin typeface="Sakkal Majalla" panose="02000000000000000000" pitchFamily="2" charset="-78"/>
                <a:cs typeface="Sakkal Majalla" panose="02000000000000000000" pitchFamily="2" charset="-78"/>
              </a:rPr>
              <a:t>يمكن أن تتعرض القوى العاملة المعنية بالاستجابة للأخطار المُعدية من خلال:</a:t>
            </a:r>
          </a:p>
          <a:p>
            <a:pPr marL="378727" lvl="1" indent="-241300" defTabSz="274855" rtl="1">
              <a:spcBef>
                <a:spcPts val="1100"/>
              </a:spcBef>
              <a:buClr>
                <a:srgbClr val="C00000"/>
              </a:buClr>
              <a:defRPr sz="2280">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الرذاذ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المتطاير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والقطيرات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تحمل</a:t>
            </a:r>
            <a:r>
              <a:rPr dirty="0">
                <a:latin typeface="Sakkal Majalla" panose="02000000000000000000" pitchFamily="2" charset="-78"/>
                <a:cs typeface="Sakkal Majalla" panose="02000000000000000000" pitchFamily="2" charset="-78"/>
              </a:rPr>
              <a:t> م</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مْرضات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الحصبة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وكوفيد</a:t>
            </a:r>
            <a:r>
              <a:rPr lang="ar-EG" dirty="0">
                <a:latin typeface="Sakkal Majalla" panose="02000000000000000000" pitchFamily="2" charset="-78"/>
                <a:cs typeface="Sakkal Majalla" panose="02000000000000000000" pitchFamily="2" charset="-78"/>
              </a:rPr>
              <a:t>-19</a:t>
            </a:r>
            <a:r>
              <a:rPr>
                <a:latin typeface="Sakkal Majalla" panose="02000000000000000000" pitchFamily="2" charset="-78"/>
                <a:cs typeface="Sakkal Majalla" panose="02000000000000000000" pitchFamily="2" charset="-78"/>
              </a:rPr>
              <a:t>، وال</a:t>
            </a:r>
            <a:r>
              <a:rPr lang="ar-EG">
                <a:latin typeface="Sakkal Majalla" panose="02000000000000000000" pitchFamily="2" charset="-78"/>
                <a:cs typeface="Sakkal Majalla" panose="02000000000000000000" pitchFamily="2" charset="-78"/>
              </a:rPr>
              <a:t>إ</a:t>
            </a:r>
            <a:r>
              <a:rPr>
                <a:latin typeface="Sakkal Majalla" panose="02000000000000000000" pitchFamily="2" charset="-78"/>
                <a:cs typeface="Sakkal Majalla" panose="02000000000000000000" pitchFamily="2" charset="-78"/>
              </a:rPr>
              <a:t>نفلونزا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السحايا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بالمكورات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السحائية</a:t>
            </a:r>
            <a:r>
              <a:rPr dirty="0">
                <a:latin typeface="Sakkal Majalla" panose="02000000000000000000" pitchFamily="2" charset="-78"/>
                <a:cs typeface="Sakkal Majalla" panose="02000000000000000000" pitchFamily="2" charset="-78"/>
              </a:rPr>
              <a:t>.</a:t>
            </a:r>
            <a:endParaRPr sz="2660" dirty="0">
              <a:latin typeface="Sakkal Majalla" panose="02000000000000000000" pitchFamily="2" charset="-78"/>
              <a:cs typeface="Sakkal Majalla" panose="02000000000000000000" pitchFamily="2" charset="-78"/>
            </a:endParaRPr>
          </a:p>
          <a:p>
            <a:pPr marL="378727" lvl="1" indent="-241300" defTabSz="274855" rtl="1">
              <a:spcBef>
                <a:spcPts val="1100"/>
              </a:spcBef>
              <a:buClr>
                <a:srgbClr val="C00000"/>
              </a:buClr>
              <a:defRPr sz="2280">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الدم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وإفرازات</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سوائل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الجسم</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فيروس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الإيدز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الكبد</a:t>
            </a:r>
            <a:r>
              <a:rPr lang="en-US" dirty="0">
                <a:latin typeface="Sakkal Majalla" panose="02000000000000000000" pitchFamily="2" charset="-78"/>
                <a:cs typeface="Sakkal Majalla" panose="02000000000000000000" pitchFamily="2" charset="-78"/>
              </a:rPr>
              <a:t> B</a:t>
            </a:r>
            <a:r>
              <a:rPr lang="ar-EG" dirty="0">
                <a:latin typeface="Sakkal Majalla" panose="02000000000000000000" pitchFamily="2" charset="-78"/>
                <a:cs typeface="Sakkal Majalla" panose="02000000000000000000" pitchFamily="2" charset="-78"/>
              </a:rPr>
              <a:t> و</a:t>
            </a:r>
            <a:r>
              <a:rPr lang="en-US" dirty="0">
                <a:latin typeface="Sakkal Majalla" panose="02000000000000000000" pitchFamily="2" charset="-78"/>
                <a:cs typeface="Sakkal Majalla" panose="02000000000000000000" pitchFamily="2" charset="-78"/>
              </a:rPr>
              <a:t>C</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والحُمَّيات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زفية</a:t>
            </a:r>
            <a:r>
              <a:rPr dirty="0">
                <a:latin typeface="Sakkal Majalla" panose="02000000000000000000" pitchFamily="2" charset="-78"/>
                <a:cs typeface="Sakkal Majalla" panose="02000000000000000000" pitchFamily="2" charset="-78"/>
              </a:rPr>
              <a:t> </a:t>
            </a:r>
            <a:r>
              <a:rPr lang="en-US"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الإيبولا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لاسا</a:t>
            </a:r>
            <a:r>
              <a:rPr lang="en-US" dirty="0">
                <a:latin typeface="Sakkal Majalla" panose="02000000000000000000" pitchFamily="2" charset="-78"/>
                <a:cs typeface="Sakkal Majalla" panose="02000000000000000000" pitchFamily="2" charset="-78"/>
              </a:rPr>
              <a:t>(</a:t>
            </a:r>
            <a:r>
              <a:rPr lang="ar-EG" dirty="0">
                <a:latin typeface="Sakkal Majalla" panose="02000000000000000000" pitchFamily="2" charset="-78"/>
                <a:cs typeface="Sakkal Majalla" panose="02000000000000000000" pitchFamily="2" charset="-78"/>
              </a:rPr>
              <a:t>.</a:t>
            </a:r>
            <a:endParaRPr sz="2660" dirty="0">
              <a:latin typeface="Sakkal Majalla" panose="02000000000000000000" pitchFamily="2" charset="-78"/>
              <a:cs typeface="Sakkal Majalla" panose="02000000000000000000" pitchFamily="2" charset="-78"/>
            </a:endParaRPr>
          </a:p>
          <a:p>
            <a:pPr marL="378727" lvl="1" indent="-241300" defTabSz="274855" rtl="1">
              <a:spcBef>
                <a:spcPts val="1100"/>
              </a:spcBef>
              <a:buClr>
                <a:srgbClr val="C00000"/>
              </a:buClr>
              <a:defRPr sz="2280">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الملامسة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المباشرة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والأجسام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الملوثة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والحمى</a:t>
            </a:r>
            <a:r>
              <a:rPr dirty="0">
                <a:latin typeface="Sakkal Majalla" panose="02000000000000000000" pitchFamily="2" charset="-78"/>
                <a:cs typeface="Sakkal Majalla" panose="02000000000000000000" pitchFamily="2" charset="-78"/>
              </a:rPr>
              <a:t> </a:t>
            </a:r>
            <a:r>
              <a:rPr lang="ar" dirty="0">
                <a:latin typeface="Sakkal Majalla" panose="02000000000000000000" pitchFamily="2" charset="-78"/>
                <a:cs typeface="Sakkal Majalla" panose="02000000000000000000" pitchFamily="2" charset="-78"/>
                <a:sym typeface="Source Sans Pro Regular"/>
              </a:rPr>
              <a:t>النزفية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المنقولة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بالأغذية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والتيفود</a:t>
            </a:r>
            <a:r>
              <a:rPr dirty="0">
                <a:latin typeface="Sakkal Majalla" panose="02000000000000000000" pitchFamily="2" charset="-78"/>
                <a:cs typeface="Sakkal Majalla" panose="02000000000000000000" pitchFamily="2" charset="-78"/>
              </a:rPr>
              <a:t>.</a:t>
            </a:r>
            <a:endParaRPr sz="2660" dirty="0">
              <a:latin typeface="Sakkal Majalla" panose="02000000000000000000" pitchFamily="2" charset="-78"/>
              <a:cs typeface="Sakkal Majalla" panose="02000000000000000000" pitchFamily="2" charset="-78"/>
            </a:endParaRPr>
          </a:p>
          <a:p>
            <a:pPr marL="378727" lvl="1" indent="-241300" defTabSz="274855" rtl="1">
              <a:spcBef>
                <a:spcPts val="1100"/>
              </a:spcBef>
              <a:buClr>
                <a:srgbClr val="C00000"/>
              </a:buClr>
              <a:defRPr sz="2280">
                <a:latin typeface="Source Sans Pro Bold"/>
                <a:ea typeface="Source Sans Pro Bold"/>
                <a:cs typeface="Source Sans Pro Bold"/>
                <a:sym typeface="Source Sans Pro Bold"/>
              </a:defRPr>
            </a:pPr>
            <a:r>
              <a:rPr dirty="0" err="1">
                <a:latin typeface="Sakkal Majalla" panose="02000000000000000000" pitchFamily="2" charset="-78"/>
                <a:cs typeface="Sakkal Majalla" panose="02000000000000000000" pitchFamily="2" charset="-78"/>
              </a:rPr>
              <a:t>النواقل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البعوض</a:t>
            </a:r>
            <a:r>
              <a:rPr lang="ar-EG" dirty="0">
                <a:latin typeface="Sakkal Majalla" panose="02000000000000000000" pitchFamily="2" charset="-78"/>
                <a:cs typeface="Sakkal Majalla" panose="02000000000000000000" pitchFamily="2" charset="-78"/>
              </a:rPr>
              <a:t>) -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الملاريا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الصفراء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وغيرها</a:t>
            </a:r>
            <a:r>
              <a:rPr dirty="0">
                <a:latin typeface="Sakkal Majalla" panose="02000000000000000000" pitchFamily="2" charset="-78"/>
                <a:cs typeface="Sakkal Majalla" panose="02000000000000000000" pitchFamily="2" charset="-78"/>
              </a:rPr>
              <a:t>.</a:t>
            </a:r>
          </a:p>
        </p:txBody>
      </p:sp>
      <p:sp>
        <p:nvSpPr>
          <p:cNvPr id="321" name="TextBox 4"/>
          <p:cNvSpPr txBox="1"/>
          <p:nvPr/>
        </p:nvSpPr>
        <p:spPr>
          <a:xfrm>
            <a:off x="-496139" y="49202"/>
            <a:ext cx="6054178"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الأخطار المُعدية</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11</a:t>
            </a:fld>
            <a:endParaRPr/>
          </a:p>
        </p:txBody>
      </p:sp>
      <p:sp>
        <p:nvSpPr>
          <p:cNvPr id="324" name="Content Placeholder 2"/>
          <p:cNvSpPr txBox="1">
            <a:spLocks noGrp="1"/>
          </p:cNvSpPr>
          <p:nvPr>
            <p:ph type="body" idx="1"/>
          </p:nvPr>
        </p:nvSpPr>
        <p:spPr>
          <a:xfrm>
            <a:off x="1880479" y="1266325"/>
            <a:ext cx="8431042" cy="4654071"/>
          </a:xfrm>
          <a:prstGeom prst="rect">
            <a:avLst/>
          </a:prstGeom>
        </p:spPr>
        <p:txBody>
          <a:bodyPr rtlCol="1"/>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بوصفك عضوًا في فريق الاستجابة السريعة، يمكن أن تتعرض للخطر بعدة طرق:</a:t>
            </a:r>
          </a:p>
          <a:p>
            <a:pPr marL="0" indent="0" rtl="1">
              <a:buSzTx/>
              <a:buNone/>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العينات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وفحص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العينات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المختبرية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المسحات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المأخوذة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سوائل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المشتبه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مشتبه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إصابتها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وصولها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بالطائرة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السفينة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السارية</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لسوائل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a:t>
            </a:r>
          </a:p>
        </p:txBody>
      </p:sp>
      <p:sp>
        <p:nvSpPr>
          <p:cNvPr id="325" name="Title 1"/>
          <p:cNvSpPr txBox="1">
            <a:spLocks noGrp="1"/>
          </p:cNvSpPr>
          <p:nvPr>
            <p:ph type="title" idx="4294967295"/>
          </p:nvPr>
        </p:nvSpPr>
        <p:spPr>
          <a:xfrm>
            <a:off x="233916" y="0"/>
            <a:ext cx="8304215"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طرق التعرُّض للأخطار المُعدية</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12</a:t>
            </a:fld>
            <a:endParaRPr/>
          </a:p>
        </p:txBody>
      </p:sp>
      <p:sp>
        <p:nvSpPr>
          <p:cNvPr id="328" name="Content Placeholder 2"/>
          <p:cNvSpPr txBox="1">
            <a:spLocks noGrp="1"/>
          </p:cNvSpPr>
          <p:nvPr>
            <p:ph type="body" idx="1"/>
          </p:nvPr>
        </p:nvSpPr>
        <p:spPr>
          <a:xfrm>
            <a:off x="1590906" y="980718"/>
            <a:ext cx="9010188" cy="5333141"/>
          </a:xfrm>
          <a:prstGeom prst="rect">
            <a:avLst/>
          </a:prstGeom>
        </p:spPr>
        <p:txBody>
          <a:bodyPr rtlCol="1"/>
          <a:lstStyle/>
          <a:p>
            <a:pPr marL="254000" indent="-254000" rtl="1">
              <a:buClr>
                <a:schemeClr val="accent3">
                  <a:lumOff val="-6274"/>
                </a:schemeClr>
              </a:buClr>
              <a:defRPr sz="2400"/>
            </a:pP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يُصاب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ويتعذر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أحيانًا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معرفة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مُصابون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أجسامٌ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ملوثة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لذلك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تطبيق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يسمى</a:t>
            </a:r>
            <a:r>
              <a:rPr dirty="0">
                <a:latin typeface="Sakkal Majalla" panose="02000000000000000000" pitchFamily="2" charset="-78"/>
                <a:cs typeface="Sakkal Majalla" panose="02000000000000000000" pitchFamily="2" charset="-78"/>
              </a:rPr>
              <a:t> </a:t>
            </a:r>
            <a:r>
              <a:rPr sz="2400" dirty="0" err="1">
                <a:solidFill>
                  <a:schemeClr val="accent3"/>
                </a:solidFill>
                <a:latin typeface="Sakkal Majalla" panose="02000000000000000000" pitchFamily="2" charset="-78"/>
                <a:ea typeface="Source Sans Pro Bold"/>
                <a:cs typeface="Sakkal Majalla" panose="02000000000000000000" pitchFamily="2" charset="-78"/>
              </a:rPr>
              <a:t>الاحتياطات</a:t>
            </a:r>
            <a:r>
              <a:rPr sz="2400" dirty="0">
                <a:solidFill>
                  <a:schemeClr val="accent3"/>
                </a:solidFill>
                <a:latin typeface="Sakkal Majalla" panose="02000000000000000000" pitchFamily="2" charset="-78"/>
                <a:ea typeface="Source Sans Pro Bold"/>
                <a:cs typeface="Sakkal Majalla" panose="02000000000000000000" pitchFamily="2" charset="-78"/>
              </a:rPr>
              <a:t> </a:t>
            </a:r>
            <a:r>
              <a:rPr sz="2400" dirty="0" err="1">
                <a:solidFill>
                  <a:schemeClr val="accent3"/>
                </a:solidFill>
                <a:latin typeface="Sakkal Majalla" panose="02000000000000000000" pitchFamily="2" charset="-78"/>
                <a:ea typeface="Source Sans Pro Bold"/>
                <a:cs typeface="Sakkal Majalla" panose="02000000000000000000" pitchFamily="2" charset="-78"/>
              </a:rPr>
              <a:t>القياسية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الأوقات</a:t>
            </a:r>
            <a:r>
              <a:rPr lang="ar-EG" dirty="0">
                <a:latin typeface="Sakkal Majalla" panose="02000000000000000000" pitchFamily="2" charset="-78"/>
                <a:cs typeface="Sakkal Majalla" panose="02000000000000000000" pitchFamily="2" charset="-78"/>
              </a:rPr>
              <a:t> - </a:t>
            </a:r>
            <a:r>
              <a:rPr dirty="0" err="1">
                <a:latin typeface="Sakkal Majalla" panose="02000000000000000000" pitchFamily="2" charset="-78"/>
                <a:cs typeface="Sakkal Majalla" panose="02000000000000000000" pitchFamily="2" charset="-78"/>
              </a:rPr>
              <a:t>بغض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مشتبهًا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مؤكدة</a:t>
            </a:r>
            <a:r>
              <a:rPr>
                <a:latin typeface="Sakkal Majalla" panose="02000000000000000000" pitchFamily="2" charset="-78"/>
                <a:cs typeface="Sakkal Majalla" panose="02000000000000000000" pitchFamily="2" charset="-78"/>
              </a:rPr>
              <a:t>.</a:t>
            </a:r>
            <a:endParaRPr lang="ar-EG">
              <a:latin typeface="Sakkal Majalla" panose="02000000000000000000" pitchFamily="2" charset="-78"/>
              <a:cs typeface="Sakkal Majalla" panose="02000000000000000000" pitchFamily="2" charset="-78"/>
            </a:endParaRPr>
          </a:p>
          <a:p>
            <a:pPr marL="254000" indent="-254000" rtl="1">
              <a:defRPr sz="2400"/>
            </a:pP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تمثل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الاحتياطات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sz="2400" dirty="0" err="1">
                <a:solidFill>
                  <a:schemeClr val="accent3"/>
                </a:solidFill>
                <a:latin typeface="Sakkal Majalla" panose="02000000000000000000" pitchFamily="2" charset="-78"/>
                <a:ea typeface="Source Sans Pro Bold"/>
                <a:cs typeface="Sakkal Majalla" panose="02000000000000000000" pitchFamily="2" charset="-78"/>
              </a:rPr>
              <a:t>احتياطات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تطبيقها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أدنى</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sz="2400" dirty="0" err="1">
                <a:solidFill>
                  <a:schemeClr val="accent3"/>
                </a:solidFill>
                <a:latin typeface="Sakkal Majalla" panose="02000000000000000000" pitchFamily="2" charset="-78"/>
                <a:ea typeface="Source Sans Pro Bold"/>
                <a:cs typeface="Sakkal Majalla" panose="02000000000000000000" pitchFamily="2" charset="-78"/>
              </a:rPr>
              <a:t>لجميع</a:t>
            </a:r>
            <a:r>
              <a:rPr sz="2400" dirty="0">
                <a:solidFill>
                  <a:schemeClr val="accent3"/>
                </a:solidFill>
                <a:latin typeface="Sakkal Majalla" panose="02000000000000000000" pitchFamily="2" charset="-78"/>
                <a:ea typeface="Source Sans Pro Bold"/>
                <a:cs typeface="Sakkal Majalla" panose="02000000000000000000" pitchFamily="2" charset="-78"/>
              </a:rPr>
              <a:t> </a:t>
            </a:r>
            <a:r>
              <a:rPr sz="2400" dirty="0" err="1">
                <a:solidFill>
                  <a:schemeClr val="accent3"/>
                </a:solidFill>
                <a:latin typeface="Sakkal Majalla" panose="02000000000000000000" pitchFamily="2" charset="-78"/>
                <a:ea typeface="Source Sans Pro Bold"/>
                <a:cs typeface="Sakkal Majalla" panose="02000000000000000000" pitchFamily="2" charset="-78"/>
              </a:rPr>
              <a:t>المرضى</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329" name="Title 1"/>
          <p:cNvSpPr txBox="1">
            <a:spLocks noGrp="1"/>
          </p:cNvSpPr>
          <p:nvPr>
            <p:ph type="title" idx="4294967295"/>
          </p:nvPr>
        </p:nvSpPr>
        <p:spPr>
          <a:xfrm>
            <a:off x="0" y="-27360"/>
            <a:ext cx="8075435" cy="1143001"/>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كيف يمكن وقاية العاملين في مجال الاستجابة</a:t>
            </a:r>
            <a:r>
              <a:rPr lang="ar-EG" b="1" dirty="0">
                <a:latin typeface="Sakkal Majalla" panose="02000000000000000000" pitchFamily="2" charset="-78"/>
                <a:cs typeface="Sakkal Majalla" panose="02000000000000000000" pitchFamily="2" charset="-78"/>
              </a:rPr>
              <a:t> </a:t>
            </a:r>
            <a:r>
              <a:rPr lang="ar" b="1" dirty="0">
                <a:latin typeface="Sakkal Majalla" panose="02000000000000000000" pitchFamily="2" charset="-78"/>
                <a:cs typeface="Sakkal Majalla" panose="02000000000000000000" pitchFamily="2" charset="-78"/>
              </a:rPr>
              <a:t>من الأخطار المُعدية؟</a:t>
            </a: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13</a:t>
            </a:fld>
            <a:endParaRPr/>
          </a:p>
        </p:txBody>
      </p:sp>
      <p:sp>
        <p:nvSpPr>
          <p:cNvPr id="332" name="Content Placeholder 2"/>
          <p:cNvSpPr txBox="1">
            <a:spLocks noGrp="1"/>
          </p:cNvSpPr>
          <p:nvPr>
            <p:ph type="body" idx="1"/>
          </p:nvPr>
        </p:nvSpPr>
        <p:spPr>
          <a:xfrm>
            <a:off x="1756071" y="1247000"/>
            <a:ext cx="8845023" cy="4654072"/>
          </a:xfrm>
          <a:prstGeom prst="rect">
            <a:avLst/>
          </a:prstGeom>
        </p:spPr>
        <p:txBody>
          <a:bodyPr rtlCol="1"/>
          <a:lstStyle/>
          <a:p>
            <a:pPr marL="0" lvl="1" indent="180975" rtl="1">
              <a:spcBef>
                <a:spcPts val="600"/>
              </a:spcBef>
              <a:buSzTx/>
              <a:buNone/>
              <a:defRPr sz="2400"/>
            </a:pPr>
            <a:r>
              <a:rPr lang="ar" b="1" dirty="0">
                <a:solidFill>
                  <a:srgbClr val="C00000"/>
                </a:solidFill>
                <a:latin typeface="Sakkal Majalla" panose="02000000000000000000" pitchFamily="2" charset="-78"/>
                <a:cs typeface="Sakkal Majalla" panose="02000000000000000000" pitchFamily="2" charset="-78"/>
              </a:rPr>
              <a:t>تشمل العناصر الأساسية للاحتياطات القياسية الآتي:</a:t>
            </a:r>
          </a:p>
          <a:p>
            <a:pPr marL="523875" lvl="1" indent="-342900" rtl="1">
              <a:spcBef>
                <a:spcPts val="6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اليدين</a:t>
            </a:r>
            <a:r>
              <a:rPr dirty="0">
                <a:latin typeface="Sakkal Majalla" panose="02000000000000000000" pitchFamily="2" charset="-78"/>
                <a:cs typeface="Sakkal Majalla" panose="02000000000000000000" pitchFamily="2" charset="-78"/>
              </a:rPr>
              <a:t>.</a:t>
            </a:r>
          </a:p>
          <a:p>
            <a:pPr marL="523875" lvl="1" indent="-342900" rtl="1">
              <a:spcBef>
                <a:spcPts val="6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نظافة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آداب</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الجهاز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التنفسي</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523875" lvl="1" indent="-342900" rtl="1">
              <a:spcBef>
                <a:spcPts val="6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للخطر</a:t>
            </a:r>
            <a:r>
              <a:rPr lang="ar-EG"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523875" lvl="1" indent="-342900" rtl="1">
              <a:spcBef>
                <a:spcPts val="6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ممارسات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الحقن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الناجمة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عنها</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523875" lvl="1" indent="-342900" rtl="1">
              <a:spcBef>
                <a:spcPts val="6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المناولة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وتنظيفها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وتطهيرها</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523875" lvl="1" indent="-342900" rtl="1">
              <a:spcBef>
                <a:spcPts val="6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تنظيف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البيئة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523875" lvl="1" indent="-342900" rtl="1">
              <a:spcBef>
                <a:spcPts val="6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مناولة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البياضات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المتسخة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وتنظيفها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بطريقة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مأمونة</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523875" lvl="1" indent="-342900" rtl="1">
              <a:spcBef>
                <a:spcPts val="6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النفايات</a:t>
            </a:r>
            <a:r>
              <a:rPr dirty="0">
                <a:latin typeface="Sakkal Majalla" panose="02000000000000000000" pitchFamily="2" charset="-78"/>
                <a:cs typeface="Sakkal Majalla" panose="02000000000000000000" pitchFamily="2" charset="-78"/>
              </a:rPr>
              <a:t>. </a:t>
            </a:r>
          </a:p>
        </p:txBody>
      </p:sp>
      <p:sp>
        <p:nvSpPr>
          <p:cNvPr id="333" name="Title 1"/>
          <p:cNvSpPr txBox="1">
            <a:spLocks noGrp="1"/>
          </p:cNvSpPr>
          <p:nvPr>
            <p:ph type="title" idx="4294967295"/>
          </p:nvPr>
        </p:nvSpPr>
        <p:spPr>
          <a:xfrm>
            <a:off x="137649" y="16181"/>
            <a:ext cx="7240590"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الاحتياطات القياسية - العناصر الأساسية</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14</a:t>
            </a:fld>
            <a:endParaRPr/>
          </a:p>
        </p:txBody>
      </p:sp>
      <p:sp>
        <p:nvSpPr>
          <p:cNvPr id="338" name="Content Placeholder 2"/>
          <p:cNvSpPr txBox="1">
            <a:spLocks noGrp="1"/>
          </p:cNvSpPr>
          <p:nvPr>
            <p:ph type="body" idx="1"/>
          </p:nvPr>
        </p:nvSpPr>
        <p:spPr>
          <a:xfrm>
            <a:off x="1513024" y="1176455"/>
            <a:ext cx="9165952" cy="5607515"/>
          </a:xfrm>
          <a:prstGeom prst="rect">
            <a:avLst/>
          </a:prstGeom>
        </p:spPr>
        <p:txBody>
          <a:bodyPr rtlCol="1"/>
          <a:lstStyle/>
          <a:p>
            <a:pPr marL="0" indent="0" rtl="1">
              <a:spcBef>
                <a:spcPts val="0"/>
              </a:spcBef>
              <a:buSzTx/>
              <a:buNone/>
              <a:defRPr sz="2200"/>
            </a:pPr>
            <a:r>
              <a:rPr dirty="0" err="1">
                <a:latin typeface="Sakkal Majalla" panose="02000000000000000000" pitchFamily="2" charset="-78"/>
                <a:cs typeface="Sakkal Majalla" panose="02000000000000000000" pitchFamily="2" charset="-78"/>
              </a:rPr>
              <a:t>تشيع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وشبه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المنقولة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بالنواقل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الملاريا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الضنك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كبيرًا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a:p>
            <a:pPr marL="0" indent="0" rtl="1">
              <a:spcBef>
                <a:spcPts val="0"/>
              </a:spcBef>
              <a:buSzTx/>
              <a:buNone/>
              <a:defRPr sz="2200"/>
            </a:pPr>
            <a:endParaRPr dirty="0">
              <a:latin typeface="Sakkal Majalla" panose="02000000000000000000" pitchFamily="2" charset="-78"/>
              <a:cs typeface="Sakkal Majalla" panose="02000000000000000000" pitchFamily="2" charset="-78"/>
            </a:endParaRPr>
          </a:p>
          <a:p>
            <a:pPr marL="0" indent="0" rtl="1">
              <a:spcBef>
                <a:spcPts val="0"/>
              </a:spcBef>
              <a:buSzTx/>
              <a:buNone/>
              <a:defRPr sz="2200"/>
            </a:pPr>
            <a:r>
              <a:rPr lang="ar" b="1" dirty="0">
                <a:solidFill>
                  <a:srgbClr val="C00000"/>
                </a:solidFill>
                <a:latin typeface="Sakkal Majalla" panose="02000000000000000000" pitchFamily="2" charset="-78"/>
                <a:cs typeface="Sakkal Majalla" panose="02000000000000000000" pitchFamily="2" charset="-78"/>
              </a:rPr>
              <a:t>تشمل تدابير الوقاية من الأمراض المنقولة بالنواقل ومكافحتها الآتي:</a:t>
            </a:r>
          </a:p>
          <a:p>
            <a:pPr marL="0" indent="0" rtl="1">
              <a:spcBef>
                <a:spcPts val="0"/>
              </a:spcBef>
              <a:buSzTx/>
              <a:buNone/>
              <a:defRPr sz="2200"/>
            </a:pPr>
            <a:endParaRPr dirty="0">
              <a:latin typeface="Sakkal Majalla" panose="02000000000000000000" pitchFamily="2" charset="-78"/>
              <a:cs typeface="Sakkal Majalla" panose="02000000000000000000" pitchFamily="2" charset="-78"/>
            </a:endParaRPr>
          </a:p>
          <a:p>
            <a:pPr marL="254000" indent="-254000" rtl="1">
              <a:spcBef>
                <a:spcPts val="0"/>
              </a:spcBef>
              <a:buClr>
                <a:srgbClr val="C00000"/>
              </a:buClr>
              <a:defRPr sz="2200"/>
            </a:pPr>
            <a:r>
              <a:rPr dirty="0" err="1">
                <a:latin typeface="Sakkal Majalla" panose="02000000000000000000" pitchFamily="2" charset="-78"/>
                <a:cs typeface="Sakkal Majalla" panose="02000000000000000000" pitchFamily="2" charset="-78"/>
              </a:rPr>
              <a:t>الدراية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بالخطر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وفترة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الحضانة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المنقولة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بالنواقل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المتوطنة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المنطقة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يُنفذ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فيها</a:t>
            </a:r>
            <a:r>
              <a:rPr dirty="0">
                <a:latin typeface="Sakkal Majalla" panose="02000000000000000000" pitchFamily="2" charset="-78"/>
                <a:cs typeface="Sakkal Majalla" panose="02000000000000000000" pitchFamily="2" charset="-78"/>
              </a:rPr>
              <a:t>.</a:t>
            </a:r>
          </a:p>
          <a:p>
            <a:pPr marL="254000" indent="-254000" rtl="1">
              <a:spcBef>
                <a:spcPts val="0"/>
              </a:spcBef>
              <a:buClr>
                <a:srgbClr val="C00000"/>
              </a:buClr>
              <a:defRPr sz="2200"/>
            </a:pP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الملاريا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a:t>
            </a:r>
            <a:r>
              <a:rPr lang="ar-EG" dirty="0">
                <a:latin typeface="Sakkal Majalla" panose="02000000000000000000" pitchFamily="2" charset="-78"/>
                <a:cs typeface="Sakkal Majalla" panose="02000000000000000000" pitchFamily="2" charset="-78"/>
              </a:rPr>
              <a:t>ئ</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وبعده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ينصح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الطبيون</a:t>
            </a:r>
            <a:r>
              <a:rPr dirty="0">
                <a:latin typeface="Sakkal Majalla" panose="02000000000000000000" pitchFamily="2" charset="-78"/>
                <a:cs typeface="Sakkal Majalla" panose="02000000000000000000" pitchFamily="2" charset="-78"/>
              </a:rPr>
              <a:t>.</a:t>
            </a:r>
          </a:p>
          <a:p>
            <a:pPr marL="254000" indent="-254000" rtl="1">
              <a:spcBef>
                <a:spcPts val="0"/>
              </a:spcBef>
              <a:buClr>
                <a:srgbClr val="C00000"/>
              </a:buClr>
              <a:defRPr sz="2200"/>
            </a:pPr>
            <a:r>
              <a:rPr dirty="0" err="1">
                <a:latin typeface="Sakkal Majalla" panose="02000000000000000000" pitchFamily="2" charset="-78"/>
                <a:cs typeface="Sakkal Majalla" panose="02000000000000000000" pitchFamily="2" charset="-78"/>
              </a:rPr>
              <a:t>ارتداء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قمصان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أكمام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وسراويل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تغطي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الرجلين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بالكامل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الخارجية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خاصةً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خلال </a:t>
            </a:r>
            <a:r>
              <a:rPr dirty="0" err="1">
                <a:latin typeface="Sakkal Majalla" panose="02000000000000000000" pitchFamily="2" charset="-78"/>
                <a:cs typeface="Sakkal Majalla" panose="02000000000000000000" pitchFamily="2" charset="-78"/>
              </a:rPr>
              <a:t>فترتَي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الشروق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والغروب</a:t>
            </a:r>
            <a:r>
              <a:rPr dirty="0">
                <a:latin typeface="Sakkal Majalla" panose="02000000000000000000" pitchFamily="2" charset="-78"/>
                <a:cs typeface="Sakkal Majalla" panose="02000000000000000000" pitchFamily="2" charset="-78"/>
              </a:rPr>
              <a:t>.</a:t>
            </a:r>
          </a:p>
          <a:p>
            <a:pPr marL="254000" indent="-254000" rtl="1">
              <a:spcBef>
                <a:spcPts val="0"/>
              </a:spcBef>
              <a:buClr>
                <a:srgbClr val="C00000"/>
              </a:buClr>
              <a:defRPr sz="2200"/>
            </a:pP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الصنادل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أوقات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الخارجية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الأحذية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الأحذية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فقط</a:t>
            </a:r>
            <a:r>
              <a:rPr dirty="0">
                <a:latin typeface="Sakkal Majalla" panose="02000000000000000000" pitchFamily="2" charset="-78"/>
                <a:cs typeface="Sakkal Majalla" panose="02000000000000000000" pitchFamily="2" charset="-78"/>
              </a:rPr>
              <a:t>.</a:t>
            </a:r>
          </a:p>
          <a:p>
            <a:pPr marL="254000" indent="-254000" rtl="1">
              <a:spcBef>
                <a:spcPts val="0"/>
              </a:spcBef>
              <a:buClr>
                <a:srgbClr val="C00000"/>
              </a:buClr>
              <a:defRPr sz="2200"/>
            </a:pP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للحشرات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ليلًا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ونهارًا</a:t>
            </a:r>
            <a:r>
              <a:rPr dirty="0">
                <a:latin typeface="Sakkal Majalla" panose="02000000000000000000" pitchFamily="2" charset="-78"/>
                <a:cs typeface="Sakkal Majalla" panose="02000000000000000000" pitchFamily="2" charset="-78"/>
              </a:rPr>
              <a:t>.</a:t>
            </a:r>
          </a:p>
          <a:p>
            <a:pPr marL="254000" indent="-254000" rtl="1">
              <a:spcBef>
                <a:spcPts val="0"/>
              </a:spcBef>
              <a:buClr>
                <a:srgbClr val="C00000"/>
              </a:buClr>
              <a:defRPr sz="2200"/>
            </a:pPr>
            <a:r>
              <a:rPr dirty="0" err="1">
                <a:latin typeface="Sakkal Majalla" panose="02000000000000000000" pitchFamily="2" charset="-78"/>
                <a:cs typeface="Sakkal Majalla" panose="02000000000000000000" pitchFamily="2" charset="-78"/>
              </a:rPr>
              <a:t>النوم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ناموسية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بالمبيدات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الحشرية</a:t>
            </a:r>
            <a:r>
              <a:rPr dirty="0">
                <a:latin typeface="Sakkal Majalla" panose="02000000000000000000" pitchFamily="2" charset="-78"/>
                <a:cs typeface="Sakkal Majalla" panose="02000000000000000000" pitchFamily="2" charset="-78"/>
              </a:rPr>
              <a:t>.</a:t>
            </a:r>
          </a:p>
          <a:p>
            <a:pPr marL="254000" indent="-254000">
              <a:spcBef>
                <a:spcPts val="0"/>
              </a:spcBef>
              <a:buClr>
                <a:srgbClr val="C00000"/>
              </a:buClr>
              <a:defRPr sz="2200"/>
            </a:pPr>
            <a:r>
              <a:rPr dirty="0" err="1">
                <a:latin typeface="Sakkal Majalla" panose="02000000000000000000" pitchFamily="2" charset="-78"/>
                <a:cs typeface="Sakkal Majalla" panose="02000000000000000000" pitchFamily="2" charset="-78"/>
              </a:rPr>
              <a:t>التماس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الممارس</a:t>
            </a:r>
            <a:r>
              <a:rPr dirty="0">
                <a:latin typeface="Sakkal Majalla" panose="02000000000000000000" pitchFamily="2" charset="-78"/>
                <a:cs typeface="Sakkal Majalla" panose="02000000000000000000" pitchFamily="2" charset="-78"/>
              </a:rPr>
              <a:t> </a:t>
            </a:r>
            <a:r>
              <a:rPr err="1">
                <a:latin typeface="Sakkal Majalla" panose="02000000000000000000" pitchFamily="2" charset="-78"/>
                <a:cs typeface="Sakkal Majalla" panose="02000000000000000000" pitchFamily="2" charset="-78"/>
              </a:rPr>
              <a:t>خلال</a:t>
            </a:r>
            <a:r>
              <a:rPr>
                <a:latin typeface="Sakkal Majalla" panose="02000000000000000000" pitchFamily="2" charset="-78"/>
                <a:cs typeface="Sakkal Majalla" panose="02000000000000000000" pitchFamily="2" charset="-78"/>
              </a:rPr>
              <a:t> </a:t>
            </a:r>
            <a:r>
              <a:rPr lang="ar-EG">
                <a:latin typeface="Sakkal Majalla" panose="02000000000000000000" pitchFamily="2" charset="-78"/>
                <a:cs typeface="Sakkal Majalla" panose="02000000000000000000" pitchFamily="2" charset="-78"/>
              </a:rPr>
              <a:t>24 س</a:t>
            </a:r>
            <a:r>
              <a:rPr>
                <a:latin typeface="Sakkal Majalla" panose="02000000000000000000" pitchFamily="2" charset="-78"/>
                <a:cs typeface="Sakkal Majalla" panose="02000000000000000000" pitchFamily="2" charset="-78"/>
              </a:rPr>
              <a:t>اعةً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الحمى</a:t>
            </a:r>
            <a:r>
              <a:rPr dirty="0">
                <a:latin typeface="Sakkal Majalla" panose="02000000000000000000" pitchFamily="2" charset="-78"/>
                <a:cs typeface="Sakkal Majalla" panose="02000000000000000000" pitchFamily="2" charset="-78"/>
              </a:rPr>
              <a:t>.</a:t>
            </a:r>
          </a:p>
          <a:p>
            <a:pPr marL="254000" indent="-254000" rtl="1">
              <a:spcBef>
                <a:spcPts val="0"/>
              </a:spcBef>
              <a:buClr>
                <a:srgbClr val="C00000"/>
              </a:buClr>
              <a:defRPr sz="2200"/>
            </a:pPr>
            <a:r>
              <a:rPr dirty="0" err="1">
                <a:latin typeface="Sakkal Majalla" panose="02000000000000000000" pitchFamily="2" charset="-78"/>
                <a:cs typeface="Sakkal Majalla" panose="02000000000000000000" pitchFamily="2" charset="-78"/>
              </a:rPr>
              <a:t>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الاحتياطي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للملاريا</a:t>
            </a:r>
            <a:r>
              <a:rPr dirty="0">
                <a:latin typeface="Sakkal Majalla" panose="02000000000000000000" pitchFamily="2" charset="-78"/>
                <a:cs typeface="Sakkal Majalla" panose="02000000000000000000" pitchFamily="2" charset="-78"/>
              </a:rPr>
              <a:t>.</a:t>
            </a:r>
          </a:p>
        </p:txBody>
      </p:sp>
      <p:sp>
        <p:nvSpPr>
          <p:cNvPr id="339" name="Title 1"/>
          <p:cNvSpPr txBox="1">
            <a:spLocks noGrp="1"/>
          </p:cNvSpPr>
          <p:nvPr>
            <p:ph type="title" idx="4294967295"/>
          </p:nvPr>
        </p:nvSpPr>
        <p:spPr>
          <a:xfrm>
            <a:off x="202018" y="0"/>
            <a:ext cx="5710240"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الأمراض المنقولة بالنواقل</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15</a:t>
            </a:fld>
            <a:endParaRPr/>
          </a:p>
        </p:txBody>
      </p:sp>
      <p:sp>
        <p:nvSpPr>
          <p:cNvPr id="342" name="Content Placeholder 2"/>
          <p:cNvSpPr txBox="1">
            <a:spLocks noGrp="1"/>
          </p:cNvSpPr>
          <p:nvPr>
            <p:ph type="body" idx="1"/>
          </p:nvPr>
        </p:nvSpPr>
        <p:spPr>
          <a:xfrm>
            <a:off x="1614828" y="1265241"/>
            <a:ext cx="9300424" cy="5401207"/>
          </a:xfrm>
          <a:prstGeom prst="rect">
            <a:avLst/>
          </a:prstGeom>
        </p:spPr>
        <p:txBody>
          <a:bodyPr rtlCol="1"/>
          <a:lstStyle/>
          <a:p>
            <a:pPr marL="0" indent="0" defTabSz="274855" rtl="1">
              <a:spcBef>
                <a:spcPts val="0"/>
              </a:spcBef>
              <a:buSzTx/>
              <a:buNone/>
              <a:defRPr sz="2280"/>
            </a:pPr>
            <a:r>
              <a:rPr lang="ar-EG" dirty="0">
                <a:latin typeface="Sakkal Majalla" panose="02000000000000000000" pitchFamily="2" charset="-78"/>
                <a:cs typeface="Sakkal Majalla" panose="02000000000000000000" pitchFamily="2" charset="-78"/>
              </a:rPr>
              <a:t>إ</a:t>
            </a:r>
            <a:r>
              <a:rPr dirty="0" err="1">
                <a:latin typeface="Sakkal Majalla" panose="02000000000000000000" pitchFamily="2" charset="-78"/>
                <a:cs typeface="Sakkal Majalla" panose="02000000000000000000" pitchFamily="2" charset="-78"/>
              </a:rPr>
              <a:t>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ضعيفة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ومن ثَم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فإن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المنقولة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الكوليرا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والتهاب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الكبد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الوبائي</a:t>
            </a:r>
            <a:r>
              <a:rPr dirty="0">
                <a:latin typeface="Sakkal Majalla" panose="02000000000000000000" pitchFamily="2" charset="-78"/>
                <a:cs typeface="Sakkal Majalla" panose="02000000000000000000" pitchFamily="2" charset="-78"/>
              </a:rPr>
              <a:t> A، </a:t>
            </a:r>
            <a:r>
              <a:rPr dirty="0" err="1">
                <a:latin typeface="Sakkal Majalla" panose="02000000000000000000" pitchFamily="2" charset="-78"/>
                <a:cs typeface="Sakkal Majalla" panose="02000000000000000000" pitchFamily="2" charset="-78"/>
              </a:rPr>
              <a:t>والشيغيلة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والإشريكية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القولونية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p>
          <a:p>
            <a:pPr marL="68714" indent="-68714" defTabSz="274855" rtl="1">
              <a:spcBef>
                <a:spcPts val="0"/>
              </a:spcBef>
              <a:defRPr sz="2280"/>
            </a:pPr>
            <a:endParaRPr dirty="0">
              <a:latin typeface="Sakkal Majalla" panose="02000000000000000000" pitchFamily="2" charset="-78"/>
              <a:cs typeface="Sakkal Majalla" panose="02000000000000000000" pitchFamily="2" charset="-78"/>
            </a:endParaRPr>
          </a:p>
          <a:p>
            <a:pPr marL="0" indent="0" defTabSz="274855" rtl="1">
              <a:spcBef>
                <a:spcPts val="0"/>
              </a:spcBef>
              <a:buSzTx/>
              <a:buNone/>
              <a:defRPr sz="2280">
                <a:solidFill>
                  <a:schemeClr val="accent3">
                    <a:lumOff val="-6274"/>
                  </a:schemeClr>
                </a:solidFill>
                <a:latin typeface="Source Sans Pro Bold"/>
                <a:ea typeface="Source Sans Pro Bold"/>
                <a:cs typeface="Source Sans Pro Bold"/>
                <a:sym typeface="Source Sans Pro Bold"/>
              </a:defRPr>
            </a:pPr>
            <a:r>
              <a:rPr lang="ar" b="1" dirty="0">
                <a:solidFill>
                  <a:srgbClr val="C00000"/>
                </a:solidFill>
                <a:latin typeface="Sakkal Majalla" panose="02000000000000000000" pitchFamily="2" charset="-78"/>
                <a:cs typeface="Sakkal Majalla" panose="02000000000000000000" pitchFamily="2" charset="-78"/>
              </a:rPr>
              <a:t>تدابير الوقاية والمكافحة:</a:t>
            </a:r>
          </a:p>
          <a:p>
            <a:pPr marL="271462" indent="-271462" defTabSz="274855" rtl="1">
              <a:spcBef>
                <a:spcPts val="0"/>
              </a:spcBef>
              <a:buClr>
                <a:srgbClr val="C00000"/>
              </a:buClr>
              <a:defRPr sz="2280"/>
            </a:pPr>
            <a:r>
              <a:rPr dirty="0" err="1">
                <a:latin typeface="Sakkal Majalla" panose="02000000000000000000" pitchFamily="2" charset="-78"/>
                <a:cs typeface="Sakkal Majalla" panose="02000000000000000000" pitchFamily="2" charset="-78"/>
              </a:rPr>
              <a:t>تجنَّب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متأكدًا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مصدرها</a:t>
            </a:r>
            <a:r>
              <a:rPr dirty="0">
                <a:latin typeface="Sakkal Majalla" panose="02000000000000000000" pitchFamily="2" charset="-78"/>
                <a:cs typeface="Sakkal Majalla" panose="02000000000000000000" pitchFamily="2" charset="-78"/>
              </a:rPr>
              <a:t>.</a:t>
            </a:r>
          </a:p>
          <a:p>
            <a:pPr marL="271462" indent="-271462" defTabSz="274855" rtl="1">
              <a:spcBef>
                <a:spcPts val="0"/>
              </a:spcBef>
              <a:buClr>
                <a:srgbClr val="C00000"/>
              </a:buClr>
              <a:defRPr sz="2280"/>
            </a:pPr>
            <a:r>
              <a:rPr dirty="0" err="1">
                <a:latin typeface="Sakkal Majalla" panose="02000000000000000000" pitchFamily="2" charset="-78"/>
                <a:cs typeface="Sakkal Majalla" panose="02000000000000000000" pitchFamily="2" charset="-78"/>
              </a:rPr>
              <a:t>تجنَّب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الأطعمة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العصائر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الوجبات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المطبوخة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غُسلت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أُعدت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مأمونة</a:t>
            </a:r>
            <a:r>
              <a:rPr dirty="0">
                <a:latin typeface="Sakkal Majalla" panose="02000000000000000000" pitchFamily="2" charset="-78"/>
                <a:cs typeface="Sakkal Majalla" panose="02000000000000000000" pitchFamily="2" charset="-78"/>
              </a:rPr>
              <a:t>.</a:t>
            </a:r>
          </a:p>
          <a:p>
            <a:pPr marL="271462" indent="-271462" defTabSz="274855" rtl="1">
              <a:spcBef>
                <a:spcPts val="0"/>
              </a:spcBef>
              <a:buClr>
                <a:srgbClr val="C00000"/>
              </a:buClr>
              <a:defRPr sz="2280"/>
            </a:pPr>
            <a:r>
              <a:rPr dirty="0" err="1">
                <a:latin typeface="Sakkal Majalla" panose="02000000000000000000" pitchFamily="2" charset="-78"/>
                <a:cs typeface="Sakkal Majalla" panose="02000000000000000000" pitchFamily="2" charset="-78"/>
              </a:rPr>
              <a:t>اشرَب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غليه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وترشيحه</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معالجته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بالكلور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اليود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وحُفِظَ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نظيفة</a:t>
            </a:r>
            <a:r>
              <a:rPr dirty="0">
                <a:latin typeface="Sakkal Majalla" panose="02000000000000000000" pitchFamily="2" charset="-78"/>
                <a:cs typeface="Sakkal Majalla" panose="02000000000000000000" pitchFamily="2" charset="-78"/>
              </a:rPr>
              <a:t>.</a:t>
            </a:r>
          </a:p>
          <a:p>
            <a:pPr marL="271462" indent="-271462" defTabSz="274855" rtl="1">
              <a:spcBef>
                <a:spcPts val="0"/>
              </a:spcBef>
              <a:buClr>
                <a:srgbClr val="C00000"/>
              </a:buClr>
              <a:defRPr sz="2280"/>
            </a:pP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والمشروبات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الغازية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المعبأة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محكمة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الإغلاق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للفتح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والعصائر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المبسترة</a:t>
            </a:r>
            <a:r>
              <a:rPr lang="ar-EG" dirty="0">
                <a:latin typeface="Sakkal Majalla" panose="02000000000000000000" pitchFamily="2" charset="-78"/>
                <a:cs typeface="Sakkal Majalla" panose="02000000000000000000" pitchFamily="2" charset="-78"/>
              </a:rPr>
              <a:t>/ </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والحليب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المبستر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المُعلب</a:t>
            </a:r>
            <a:r>
              <a:rPr dirty="0">
                <a:latin typeface="Sakkal Majalla" panose="02000000000000000000" pitchFamily="2" charset="-78"/>
                <a:cs typeface="Sakkal Majalla" panose="02000000000000000000" pitchFamily="2" charset="-78"/>
              </a:rPr>
              <a:t>.</a:t>
            </a:r>
          </a:p>
          <a:p>
            <a:pPr marL="271462" indent="-271462" defTabSz="274855" rtl="1">
              <a:spcBef>
                <a:spcPts val="0"/>
              </a:spcBef>
              <a:buClr>
                <a:srgbClr val="C00000"/>
              </a:buClr>
              <a:defRPr sz="2280"/>
            </a:pPr>
            <a:r>
              <a:rPr dirty="0" err="1">
                <a:latin typeface="Sakkal Majalla" panose="02000000000000000000" pitchFamily="2" charset="-78"/>
                <a:cs typeface="Sakkal Majalla" panose="02000000000000000000" pitchFamily="2" charset="-78"/>
              </a:rPr>
              <a:t>اشرَب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القهوة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والشاي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المغلي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إعدادهما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والمُقدَّميْن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والمَحفوظَيْن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حاويات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نظيفة</a:t>
            </a:r>
            <a:r>
              <a:rPr dirty="0">
                <a:latin typeface="Sakkal Majalla" panose="02000000000000000000" pitchFamily="2" charset="-78"/>
                <a:cs typeface="Sakkal Majalla" panose="02000000000000000000" pitchFamily="2" charset="-78"/>
              </a:rPr>
              <a:t>.</a:t>
            </a:r>
          </a:p>
        </p:txBody>
      </p:sp>
      <p:sp>
        <p:nvSpPr>
          <p:cNvPr id="343" name="Title 1"/>
          <p:cNvSpPr txBox="1">
            <a:spLocks noGrp="1"/>
          </p:cNvSpPr>
          <p:nvPr>
            <p:ph type="title" idx="4294967295"/>
          </p:nvPr>
        </p:nvSpPr>
        <p:spPr>
          <a:xfrm>
            <a:off x="202019" y="0"/>
            <a:ext cx="5797551"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الأمراض المنقولة بالمياه والأغذية</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16</a:t>
            </a:fld>
            <a:endParaRPr/>
          </a:p>
        </p:txBody>
      </p:sp>
      <p:sp>
        <p:nvSpPr>
          <p:cNvPr id="346" name="Content Placeholder 2"/>
          <p:cNvSpPr txBox="1">
            <a:spLocks noGrp="1"/>
          </p:cNvSpPr>
          <p:nvPr>
            <p:ph type="body" idx="1"/>
          </p:nvPr>
        </p:nvSpPr>
        <p:spPr>
          <a:xfrm>
            <a:off x="3678563" y="1473025"/>
            <a:ext cx="8058616" cy="4654072"/>
          </a:xfrm>
          <a:prstGeom prst="rect">
            <a:avLst/>
          </a:prstGeom>
        </p:spPr>
        <p:txBody>
          <a:bodyPr rtlCol="1"/>
          <a:lstStyle/>
          <a:p>
            <a:pPr marL="0" indent="0" rtl="1">
              <a:spcBef>
                <a:spcPts val="1000"/>
              </a:spcBef>
              <a:buSzTx/>
              <a:buNone/>
              <a:defRPr sz="2400"/>
            </a:pPr>
            <a:r>
              <a:rPr dirty="0" err="1">
                <a:latin typeface="Sakkal Majalla" panose="02000000000000000000" pitchFamily="2" charset="-78"/>
                <a:cs typeface="Sakkal Majalla" panose="02000000000000000000" pitchFamily="2" charset="-78"/>
              </a:rPr>
              <a:t>تشكل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الأغذية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بقاعٍ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كثيرةٍ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a:t>
            </a:r>
            <a:r>
              <a:rPr dirty="0">
                <a:latin typeface="Sakkal Majalla" panose="02000000000000000000" pitchFamily="2" charset="-78"/>
                <a:cs typeface="Sakkal Majalla" panose="02000000000000000000" pitchFamily="2" charset="-78"/>
              </a:rPr>
              <a:t>. </a:t>
            </a:r>
          </a:p>
          <a:p>
            <a:pPr marL="0" indent="0" rtl="1">
              <a:spcBef>
                <a:spcPts val="1000"/>
              </a:spcBef>
              <a:buClrTx/>
              <a:buSzTx/>
              <a:buFontTx/>
              <a:buNone/>
              <a:defRPr sz="2400">
                <a:solidFill>
                  <a:schemeClr val="accent3">
                    <a:lumOff val="-6274"/>
                  </a:schemeClr>
                </a:solidFill>
              </a:defRPr>
            </a:pPr>
            <a:r>
              <a:rPr lang="ar" b="1" dirty="0">
                <a:solidFill>
                  <a:srgbClr val="C00000"/>
                </a:solidFill>
                <a:latin typeface="Sakkal Majalla" panose="02000000000000000000" pitchFamily="2" charset="-78"/>
                <a:cs typeface="Sakkal Majalla" panose="02000000000000000000" pitchFamily="2" charset="-78"/>
              </a:rPr>
              <a:t> </a:t>
            </a:r>
            <a:r>
              <a:rPr lang="ar" b="1" dirty="0">
                <a:solidFill>
                  <a:srgbClr val="C00000"/>
                </a:solidFill>
                <a:latin typeface="Sakkal Majalla" panose="02000000000000000000" pitchFamily="2" charset="-78"/>
                <a:ea typeface="Source Sans Pro Bold"/>
                <a:cs typeface="Sakkal Majalla" panose="02000000000000000000" pitchFamily="2" charset="-78"/>
                <a:sym typeface="Source Sans Pro Bold"/>
              </a:rPr>
              <a:t>فيما يلي الوصايا الخمس التي وضعتها منظمة الصحة العالمية لضمان مأمونية الغذاء: </a:t>
            </a:r>
          </a:p>
          <a:p>
            <a:pPr marL="806450" indent="-340994" rtl="1">
              <a:spcBef>
                <a:spcPts val="10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حَافِظْ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أماكن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الطعام</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Source Sans Pro Bold"/>
              <a:cs typeface="Sakkal Majalla" panose="02000000000000000000" pitchFamily="2" charset="-78"/>
              <a:sym typeface="Source Sans Pro Bold"/>
            </a:endParaRPr>
          </a:p>
          <a:p>
            <a:pPr marL="806450" indent="-340994" rtl="1">
              <a:spcBef>
                <a:spcPts val="10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افصل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النيء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والطعام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المطبوخ</a:t>
            </a:r>
            <a:r>
              <a:rPr dirty="0">
                <a:latin typeface="Sakkal Majalla" panose="02000000000000000000" pitchFamily="2" charset="-78"/>
                <a:cs typeface="Sakkal Majalla" panose="02000000000000000000" pitchFamily="2" charset="-78"/>
              </a:rPr>
              <a:t>.</a:t>
            </a:r>
            <a:endParaRPr dirty="0">
              <a:latin typeface="Sakkal Majalla" panose="02000000000000000000" pitchFamily="2" charset="-78"/>
              <a:ea typeface="Source Sans Pro Bold"/>
              <a:cs typeface="Sakkal Majalla" panose="02000000000000000000" pitchFamily="2" charset="-78"/>
              <a:sym typeface="Source Sans Pro Bold"/>
            </a:endParaRPr>
          </a:p>
          <a:p>
            <a:pPr marL="806450" indent="-340994" rtl="1">
              <a:spcBef>
                <a:spcPts val="1000"/>
              </a:spcBef>
              <a:buClr>
                <a:srgbClr val="C00000"/>
              </a:buClr>
              <a:buFontTx/>
              <a:buAutoNum type="arabicPeriod"/>
              <a:defRPr sz="2400"/>
            </a:pPr>
            <a:r>
              <a:rPr lang="ar-EG" dirty="0">
                <a:latin typeface="Sakkal Majalla" panose="02000000000000000000" pitchFamily="2" charset="-78"/>
                <a:cs typeface="Sakkal Majalla" panose="02000000000000000000" pitchFamily="2" charset="-78"/>
              </a:rPr>
              <a:t>اطبخ الطعام طبخًا جيدًا</a:t>
            </a:r>
            <a:r>
              <a:rPr dirty="0">
                <a:latin typeface="Sakkal Majalla" panose="02000000000000000000" pitchFamily="2" charset="-78"/>
                <a:cs typeface="Sakkal Majalla" panose="02000000000000000000" pitchFamily="2" charset="-78"/>
              </a:rPr>
              <a:t>.</a:t>
            </a:r>
          </a:p>
          <a:p>
            <a:pPr marL="806450" indent="-340994" rtl="1">
              <a:spcBef>
                <a:spcPts val="10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حافِظ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إبقاء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حرارة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مأمونة</a:t>
            </a:r>
            <a:r>
              <a:rPr dirty="0">
                <a:latin typeface="Sakkal Majalla" panose="02000000000000000000" pitchFamily="2" charset="-78"/>
                <a:cs typeface="Sakkal Majalla" panose="02000000000000000000" pitchFamily="2" charset="-78"/>
              </a:rPr>
              <a:t>.</a:t>
            </a:r>
          </a:p>
          <a:p>
            <a:pPr marL="806450" indent="-340994" rtl="1">
              <a:spcBef>
                <a:spcPts val="100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استعمِل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الغضة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المأمونة</a:t>
            </a:r>
            <a:r>
              <a:rPr dirty="0">
                <a:latin typeface="Sakkal Majalla" panose="02000000000000000000" pitchFamily="2" charset="-78"/>
                <a:cs typeface="Sakkal Majalla" panose="02000000000000000000" pitchFamily="2" charset="-78"/>
              </a:rPr>
              <a:t>.</a:t>
            </a:r>
          </a:p>
        </p:txBody>
      </p:sp>
      <p:sp>
        <p:nvSpPr>
          <p:cNvPr id="348" name="TextBox 6"/>
          <p:cNvSpPr txBox="1"/>
          <p:nvPr/>
        </p:nvSpPr>
        <p:spPr>
          <a:xfrm>
            <a:off x="463826" y="0"/>
            <a:ext cx="42395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b="1">
                <a:solidFill>
                  <a:srgbClr val="FFFFFF"/>
                </a:solidFill>
              </a:defRPr>
            </a:lvl1pPr>
          </a:lstStyle>
          <a:p>
            <a:pPr rtl="1"/>
            <a:r>
              <a:rPr dirty="0" err="1">
                <a:latin typeface="Sakkal Majalla" panose="02000000000000000000" pitchFamily="2" charset="-78"/>
                <a:cs typeface="Sakkal Majalla" panose="02000000000000000000" pitchFamily="2" charset="-78"/>
              </a:rPr>
              <a:t>مأمونية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الغذاء</a:t>
            </a:r>
            <a:r>
              <a:rPr dirty="0">
                <a:latin typeface="Sakkal Majalla" panose="02000000000000000000" pitchFamily="2" charset="-78"/>
                <a:cs typeface="Sakkal Majalla" panose="02000000000000000000" pitchFamily="2" charset="-78"/>
              </a:rPr>
              <a:t> </a:t>
            </a:r>
          </a:p>
        </p:txBody>
      </p:sp>
      <p:pic>
        <p:nvPicPr>
          <p:cNvPr id="3" name="Picture 2">
            <a:extLst>
              <a:ext uri="{FF2B5EF4-FFF2-40B4-BE49-F238E27FC236}">
                <a16:creationId xmlns:a16="http://schemas.microsoft.com/office/drawing/2014/main" id="{C9F3F829-5B7C-03E5-29F4-08325D0B99C6}"/>
              </a:ext>
            </a:extLst>
          </p:cNvPr>
          <p:cNvPicPr>
            <a:picLocks noChangeAspect="1"/>
          </p:cNvPicPr>
          <p:nvPr/>
        </p:nvPicPr>
        <p:blipFill>
          <a:blip r:embed="rId2"/>
          <a:stretch>
            <a:fillRect/>
          </a:stretch>
        </p:blipFill>
        <p:spPr>
          <a:xfrm>
            <a:off x="752355" y="1088632"/>
            <a:ext cx="3318076" cy="4680736"/>
          </a:xfrm>
          <a:prstGeom prst="rect">
            <a:avLst/>
          </a:prstGeom>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17</a:t>
            </a:fld>
            <a:endParaRPr/>
          </a:p>
        </p:txBody>
      </p:sp>
      <p:sp>
        <p:nvSpPr>
          <p:cNvPr id="351" name="Content Placeholder 2"/>
          <p:cNvSpPr txBox="1">
            <a:spLocks noGrp="1"/>
          </p:cNvSpPr>
          <p:nvPr>
            <p:ph type="body" idx="1"/>
          </p:nvPr>
        </p:nvSpPr>
        <p:spPr>
          <a:xfrm>
            <a:off x="890124" y="993638"/>
            <a:ext cx="6712587" cy="4654071"/>
          </a:xfrm>
          <a:prstGeom prst="rect">
            <a:avLst/>
          </a:prstGeom>
        </p:spPr>
        <p:txBody>
          <a:bodyPr rtlCol="1">
            <a:noAutofit/>
          </a:bodyPr>
          <a:lstStyle/>
          <a:p>
            <a:pPr marL="0" indent="0" rtl="1">
              <a:spcBef>
                <a:spcPts val="1200"/>
              </a:spcBef>
              <a:buNone/>
              <a:defRPr sz="2000"/>
            </a:pPr>
            <a:r>
              <a:rPr lang="ar" sz="2200" dirty="0">
                <a:latin typeface="Sakkal Majalla" panose="02000000000000000000" pitchFamily="2" charset="-78"/>
                <a:cs typeface="Sakkal Majalla" panose="02000000000000000000" pitchFamily="2" charset="-78"/>
              </a:rPr>
              <a:t>يشكل الإجهاد الحراري خطرًا صحيًّا على العاملين في الأماكن المغلقة أو المفتوحة في المجتمعات المحلية.</a:t>
            </a:r>
          </a:p>
          <a:p>
            <a:pPr marL="0" indent="0" rtl="1">
              <a:spcBef>
                <a:spcPts val="1200"/>
              </a:spcBef>
              <a:buNone/>
              <a:defRPr sz="2000"/>
            </a:pPr>
            <a:r>
              <a:rPr lang="ar" sz="2200" dirty="0">
                <a:latin typeface="Sakkal Majalla" panose="02000000000000000000" pitchFamily="2" charset="-78"/>
                <a:cs typeface="Sakkal Majalla" panose="02000000000000000000" pitchFamily="2" charset="-78"/>
              </a:rPr>
              <a:t>يتراوح تأثير الإجهاد الحراري بين الشعور بالتعب الطفيف، والإصابة بتشنجات العضلات والحُمَّى الشديدة إلى حالات صحية مُهدِّدة للحياة، مثل ضربة الحرارة والغيبوبة. </a:t>
            </a:r>
          </a:p>
          <a:p>
            <a:pPr marL="0" indent="0" rtl="1">
              <a:spcBef>
                <a:spcPts val="1200"/>
              </a:spcBef>
              <a:buClrTx/>
              <a:buSzTx/>
              <a:buFontTx/>
              <a:buNone/>
              <a:defRPr sz="2000">
                <a:solidFill>
                  <a:schemeClr val="accent3">
                    <a:lumOff val="-6274"/>
                  </a:schemeClr>
                </a:solidFill>
                <a:latin typeface="Source Sans Pro Bold"/>
                <a:ea typeface="Source Sans Pro Bold"/>
                <a:cs typeface="Source Sans Pro Bold"/>
                <a:sym typeface="Source Sans Pro Bold"/>
              </a:defRPr>
            </a:pPr>
            <a:r>
              <a:rPr lang="ar" sz="2200" b="1" dirty="0">
                <a:solidFill>
                  <a:srgbClr val="C00000"/>
                </a:solidFill>
                <a:latin typeface="Sakkal Majalla" panose="02000000000000000000" pitchFamily="2" charset="-78"/>
                <a:cs typeface="Sakkal Majalla" panose="02000000000000000000" pitchFamily="2" charset="-78"/>
              </a:rPr>
              <a:t>اقلب البطاقات أدناه لمعرفة المزيد عن أدوات رصد الإجهاد الحراري:</a:t>
            </a:r>
          </a:p>
          <a:p>
            <a:pPr marL="702944" lvl="1" indent="-342900" rtl="1">
              <a:spcBef>
                <a:spcPts val="1200"/>
              </a:spcBef>
              <a:buClr>
                <a:srgbClr val="C00000"/>
              </a:buClr>
              <a:defRPr sz="2000"/>
            </a:pPr>
            <a:r>
              <a:rPr lang="ar" sz="2200" dirty="0">
                <a:latin typeface="Sakkal Majalla" panose="02000000000000000000" pitchFamily="2" charset="-78"/>
                <a:cs typeface="Sakkal Majalla" panose="02000000000000000000" pitchFamily="2" charset="-78"/>
              </a:rPr>
              <a:t>مُخطط لون البول: تقييم ذاتي لحالة الإماهة.</a:t>
            </a:r>
          </a:p>
          <a:p>
            <a:pPr marL="702944" lvl="1" indent="-342900" rtl="1">
              <a:spcBef>
                <a:spcPts val="1200"/>
              </a:spcBef>
              <a:buClr>
                <a:srgbClr val="C00000"/>
              </a:buClr>
              <a:defRPr sz="2000"/>
            </a:pPr>
            <a:r>
              <a:rPr lang="ar" sz="2200" dirty="0">
                <a:latin typeface="Sakkal Majalla" panose="02000000000000000000" pitchFamily="2" charset="-78"/>
                <a:cs typeface="Sakkal Majalla" panose="02000000000000000000" pitchFamily="2" charset="-78"/>
              </a:rPr>
              <a:t>مؤشر الحرارة: يتيح التنبيه بوجود خطر، أي التنبيه بشأن ارتفاع درجة الحرارة</a:t>
            </a:r>
            <a:r>
              <a:rPr lang="ar-EG" sz="2200" dirty="0">
                <a:latin typeface="Sakkal Majalla" panose="02000000000000000000" pitchFamily="2" charset="-78"/>
                <a:cs typeface="Sakkal Majalla" panose="02000000000000000000" pitchFamily="2" charset="-78"/>
              </a:rPr>
              <a:t>.</a:t>
            </a:r>
            <a:endParaRPr lang="ar" sz="2200" dirty="0">
              <a:latin typeface="Sakkal Majalla" panose="02000000000000000000" pitchFamily="2" charset="-78"/>
              <a:cs typeface="Sakkal Majalla" panose="02000000000000000000" pitchFamily="2" charset="-78"/>
            </a:endParaRPr>
          </a:p>
          <a:p>
            <a:pPr marL="702944" lvl="1" indent="-342900" rtl="1">
              <a:spcBef>
                <a:spcPts val="1200"/>
              </a:spcBef>
              <a:buClr>
                <a:srgbClr val="C00000"/>
              </a:buClr>
              <a:defRPr sz="2000"/>
            </a:pPr>
            <a:r>
              <a:rPr lang="ar" sz="2200" dirty="0">
                <a:latin typeface="Sakkal Majalla" panose="02000000000000000000" pitchFamily="2" charset="-78"/>
                <a:cs typeface="Sakkal Majalla" panose="02000000000000000000" pitchFamily="2" charset="-78"/>
              </a:rPr>
              <a:t>مؤشر الأشعة فوق البنفسجية: يتيح التنبيه بوجود خطر، أي الحماية من أشعة الشمس</a:t>
            </a:r>
            <a:r>
              <a:rPr lang="ar-EG" sz="2200" dirty="0">
                <a:latin typeface="Sakkal Majalla" panose="02000000000000000000" pitchFamily="2" charset="-78"/>
                <a:cs typeface="Sakkal Majalla" panose="02000000000000000000" pitchFamily="2" charset="-78"/>
              </a:rPr>
              <a:t> في </a:t>
            </a:r>
            <a:r>
              <a:rPr lang="ar" sz="2200" dirty="0">
                <a:latin typeface="Sakkal Majalla" panose="02000000000000000000" pitchFamily="2" charset="-78"/>
                <a:cs typeface="Sakkal Majalla" panose="02000000000000000000" pitchFamily="2" charset="-78"/>
              </a:rPr>
              <a:t>أثناء العمل في الأماكن المفتوحة.</a:t>
            </a:r>
          </a:p>
        </p:txBody>
      </p:sp>
      <p:pic>
        <p:nvPicPr>
          <p:cNvPr id="352" name="Picture 8" descr="Picture 8"/>
          <p:cNvPicPr>
            <a:picLocks noChangeAspect="1"/>
          </p:cNvPicPr>
          <p:nvPr/>
        </p:nvPicPr>
        <p:blipFill>
          <a:blip r:embed="rId2"/>
          <a:stretch>
            <a:fillRect/>
          </a:stretch>
        </p:blipFill>
        <p:spPr>
          <a:xfrm>
            <a:off x="7879383" y="5242508"/>
            <a:ext cx="2876837" cy="1249370"/>
          </a:xfrm>
          <a:prstGeom prst="rect">
            <a:avLst/>
          </a:prstGeom>
          <a:ln w="12700">
            <a:miter lim="400000"/>
          </a:ln>
        </p:spPr>
      </p:pic>
      <p:pic>
        <p:nvPicPr>
          <p:cNvPr id="353" name="Picture 4" descr="Picture 4"/>
          <p:cNvPicPr>
            <a:picLocks noChangeAspect="1"/>
          </p:cNvPicPr>
          <p:nvPr/>
        </p:nvPicPr>
        <p:blipFill>
          <a:blip r:embed="rId3"/>
          <a:stretch>
            <a:fillRect/>
          </a:stretch>
        </p:blipFill>
        <p:spPr>
          <a:xfrm>
            <a:off x="7975831" y="2985623"/>
            <a:ext cx="2683940" cy="2335717"/>
          </a:xfrm>
          <a:prstGeom prst="rect">
            <a:avLst/>
          </a:prstGeom>
          <a:ln w="12700">
            <a:miter lim="400000"/>
          </a:ln>
        </p:spPr>
      </p:pic>
      <p:pic>
        <p:nvPicPr>
          <p:cNvPr id="354" name="Picture 8" descr="Picture 8"/>
          <p:cNvPicPr>
            <a:picLocks noChangeAspect="1"/>
          </p:cNvPicPr>
          <p:nvPr/>
        </p:nvPicPr>
        <p:blipFill>
          <a:blip r:embed="rId4"/>
          <a:stretch>
            <a:fillRect/>
          </a:stretch>
        </p:blipFill>
        <p:spPr>
          <a:xfrm>
            <a:off x="8059606" y="234008"/>
            <a:ext cx="2876837" cy="2922939"/>
          </a:xfrm>
          <a:prstGeom prst="rect">
            <a:avLst/>
          </a:prstGeom>
          <a:ln w="12700">
            <a:miter lim="400000"/>
          </a:ln>
        </p:spPr>
      </p:pic>
      <p:sp>
        <p:nvSpPr>
          <p:cNvPr id="355" name="TextBox 5"/>
          <p:cNvSpPr txBox="1"/>
          <p:nvPr/>
        </p:nvSpPr>
        <p:spPr>
          <a:xfrm>
            <a:off x="119270" y="1"/>
            <a:ext cx="4703352" cy="58309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الإجهاد الحراري</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18</a:t>
            </a:fld>
            <a:endParaRPr/>
          </a:p>
        </p:txBody>
      </p:sp>
      <p:sp>
        <p:nvSpPr>
          <p:cNvPr id="358" name="Title 1"/>
          <p:cNvSpPr txBox="1">
            <a:spLocks noGrp="1"/>
          </p:cNvSpPr>
          <p:nvPr>
            <p:ph type="title"/>
          </p:nvPr>
        </p:nvSpPr>
        <p:spPr>
          <a:xfrm>
            <a:off x="228199" y="0"/>
            <a:ext cx="5776692"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الإجهاد الحراري - تدابير المكافحة</a:t>
            </a:r>
          </a:p>
        </p:txBody>
      </p:sp>
      <p:sp>
        <p:nvSpPr>
          <p:cNvPr id="359" name="Content Placeholder 2"/>
          <p:cNvSpPr txBox="1">
            <a:spLocks noGrp="1"/>
          </p:cNvSpPr>
          <p:nvPr>
            <p:ph type="body" idx="1"/>
          </p:nvPr>
        </p:nvSpPr>
        <p:spPr>
          <a:xfrm>
            <a:off x="1415614" y="880543"/>
            <a:ext cx="9360772" cy="5226292"/>
          </a:xfrm>
          <a:prstGeom prst="rect">
            <a:avLst/>
          </a:prstGeom>
        </p:spPr>
        <p:txBody>
          <a:bodyPr rtlCol="1">
            <a:normAutofit/>
          </a:bodyPr>
          <a:lstStyle/>
          <a:p>
            <a:pPr marL="0" indent="0" defTabSz="271962" rtl="1">
              <a:spcBef>
                <a:spcPts val="0"/>
              </a:spcBef>
              <a:buSzTx/>
              <a:buNone/>
              <a:defRPr sz="2162"/>
            </a:pPr>
            <a:r>
              <a:rPr lang="ar" sz="2200" b="1">
                <a:solidFill>
                  <a:srgbClr val="C00000"/>
                </a:solidFill>
                <a:latin typeface="Sakkal Majalla" panose="02000000000000000000" pitchFamily="2" charset="-78"/>
                <a:cs typeface="Sakkal Majalla" panose="02000000000000000000" pitchFamily="2" charset="-78"/>
              </a:rPr>
              <a:t>تشمل تدابير مكافحة الإجهاد الحراري ما يلي:</a:t>
            </a:r>
          </a:p>
          <a:p>
            <a:pPr marL="0" indent="0" defTabSz="271962" rtl="1">
              <a:spcBef>
                <a:spcPts val="0"/>
              </a:spcBef>
              <a:buSzTx/>
              <a:buNone/>
              <a:defRPr sz="2162"/>
            </a:pPr>
            <a:endParaRPr sz="2200" dirty="0">
              <a:latin typeface="Sakkal Majalla" panose="02000000000000000000" pitchFamily="2" charset="-78"/>
              <a:cs typeface="Sakkal Majalla" panose="02000000000000000000" pitchFamily="2" charset="-78"/>
            </a:endParaRPr>
          </a:p>
          <a:p>
            <a:pPr marL="238759" indent="-238759" defTabSz="271962" rtl="1">
              <a:spcBef>
                <a:spcPts val="0"/>
              </a:spcBef>
              <a:buClr>
                <a:srgbClr val="C00000"/>
              </a:buClr>
              <a:defRPr sz="2162"/>
            </a:pPr>
            <a:r>
              <a:rPr lang="ar" sz="2200">
                <a:latin typeface="Sakkal Majalla" panose="02000000000000000000" pitchFamily="2" charset="-78"/>
                <a:cs typeface="Sakkal Majalla" panose="02000000000000000000" pitchFamily="2" charset="-78"/>
              </a:rPr>
              <a:t>احرص على أن يتبع العاملون المعنيون بالاستجابة جدولًا زمنيًّا للتأقلم عن طريق زيادة الوقت الذي يقضونه في بيئة حارة تدريجيًّا.</a:t>
            </a:r>
          </a:p>
          <a:p>
            <a:pPr marL="238759" indent="-238759" defTabSz="271962" rtl="1">
              <a:spcBef>
                <a:spcPts val="0"/>
              </a:spcBef>
              <a:buClr>
                <a:srgbClr val="C00000"/>
              </a:buClr>
              <a:defRPr sz="2162"/>
            </a:pPr>
            <a:endParaRPr sz="2200" dirty="0">
              <a:latin typeface="Sakkal Majalla" panose="02000000000000000000" pitchFamily="2" charset="-78"/>
              <a:cs typeface="Sakkal Majalla" panose="02000000000000000000" pitchFamily="2" charset="-78"/>
            </a:endParaRPr>
          </a:p>
          <a:p>
            <a:pPr marL="238759" indent="-238759" defTabSz="271962" rtl="1">
              <a:spcBef>
                <a:spcPts val="0"/>
              </a:spcBef>
              <a:buClr>
                <a:srgbClr val="C00000"/>
              </a:buClr>
              <a:defRPr sz="2162"/>
            </a:pPr>
            <a:r>
              <a:rPr lang="ar" sz="2200">
                <a:latin typeface="Sakkal Majalla" panose="02000000000000000000" pitchFamily="2" charset="-78"/>
                <a:cs typeface="Sakkal Majalla" panose="02000000000000000000" pitchFamily="2" charset="-78"/>
              </a:rPr>
              <a:t>حافِظ على ترطيب جسمك بصورة جيدة، وراقب علامات وأعراض الاعتلال المرتبط بالحرارة، وخصِّص وقتًا للراحة وتهدئة الجسم.</a:t>
            </a:r>
          </a:p>
          <a:p>
            <a:pPr marL="238759" indent="-238759" defTabSz="271962" rtl="1">
              <a:spcBef>
                <a:spcPts val="0"/>
              </a:spcBef>
              <a:buClr>
                <a:srgbClr val="C00000"/>
              </a:buClr>
              <a:defRPr sz="2162"/>
            </a:pPr>
            <a:endParaRPr sz="2200" dirty="0">
              <a:latin typeface="Sakkal Majalla" panose="02000000000000000000" pitchFamily="2" charset="-78"/>
              <a:cs typeface="Sakkal Majalla" panose="02000000000000000000" pitchFamily="2" charset="-78"/>
            </a:endParaRPr>
          </a:p>
          <a:p>
            <a:pPr marL="238759" indent="-238759" defTabSz="271962" rtl="1">
              <a:spcBef>
                <a:spcPts val="0"/>
              </a:spcBef>
              <a:buClr>
                <a:srgbClr val="C00000"/>
              </a:buClr>
              <a:defRPr sz="2162"/>
            </a:pPr>
            <a:r>
              <a:rPr lang="ar" sz="2200">
                <a:latin typeface="Sakkal Majalla" panose="02000000000000000000" pitchFamily="2" charset="-78"/>
                <a:cs typeface="Sakkal Majalla" panose="02000000000000000000" pitchFamily="2" charset="-78"/>
              </a:rPr>
              <a:t>يجب على قادة الفرق تهيئة بيئة يمكن لأعضاء الفرق فيها أن يكونوا قادرين على الحفاظ على ترطيب أجسامهم بصورة جيدة، ويكونوا خاضعين لرصد علامات وأعراض الاعتلال المرتبط بالحرارة، ويحصلوا على فترات راحة مناسبة.</a:t>
            </a:r>
          </a:p>
          <a:p>
            <a:pPr marL="238759" indent="-238759" defTabSz="271962" rtl="1">
              <a:spcBef>
                <a:spcPts val="0"/>
              </a:spcBef>
              <a:buClr>
                <a:srgbClr val="C00000"/>
              </a:buClr>
              <a:defRPr sz="2162"/>
            </a:pPr>
            <a:endParaRPr sz="2200" dirty="0">
              <a:latin typeface="Sakkal Majalla" panose="02000000000000000000" pitchFamily="2" charset="-78"/>
              <a:cs typeface="Sakkal Majalla" panose="02000000000000000000" pitchFamily="2" charset="-78"/>
            </a:endParaRPr>
          </a:p>
          <a:p>
            <a:pPr marL="238759" indent="-238759" defTabSz="271962" rtl="1">
              <a:spcBef>
                <a:spcPts val="0"/>
              </a:spcBef>
              <a:buClr>
                <a:srgbClr val="C00000"/>
              </a:buClr>
              <a:defRPr sz="2162"/>
            </a:pPr>
            <a:r>
              <a:rPr lang="ar" sz="2200">
                <a:latin typeface="Sakkal Majalla" panose="02000000000000000000" pitchFamily="2" charset="-78"/>
                <a:cs typeface="Sakkal Majalla" panose="02000000000000000000" pitchFamily="2" charset="-78"/>
              </a:rPr>
              <a:t>يجب وضع إجراءات الطوارئ للعمال الذين تظهر عليهم أعراض مرتبطة بالحرارة.</a:t>
            </a:r>
            <a:endParaRPr lang="ar-EG" sz="2200">
              <a:latin typeface="Sakkal Majalla" panose="02000000000000000000" pitchFamily="2" charset="-78"/>
              <a:cs typeface="Sakkal Majalla" panose="02000000000000000000" pitchFamily="2" charset="-78"/>
            </a:endParaRPr>
          </a:p>
          <a:p>
            <a:pPr marL="238759" indent="-238759" defTabSz="271962" rtl="1">
              <a:spcBef>
                <a:spcPts val="0"/>
              </a:spcBef>
              <a:buClr>
                <a:srgbClr val="C00000"/>
              </a:buClr>
              <a:defRPr sz="2162"/>
            </a:pPr>
            <a:endParaRPr lang="ar" sz="2200">
              <a:latin typeface="Sakkal Majalla" panose="02000000000000000000" pitchFamily="2" charset="-78"/>
              <a:cs typeface="Sakkal Majalla" panose="02000000000000000000" pitchFamily="2" charset="-78"/>
            </a:endParaRPr>
          </a:p>
          <a:p>
            <a:pPr marL="238759" indent="-238759" defTabSz="271962" rtl="1">
              <a:spcBef>
                <a:spcPts val="0"/>
              </a:spcBef>
              <a:buClr>
                <a:srgbClr val="C00000"/>
              </a:buClr>
              <a:defRPr sz="2162"/>
            </a:pPr>
            <a:r>
              <a:rPr lang="ar" sz="2200">
                <a:latin typeface="Sakkal Majalla" panose="02000000000000000000" pitchFamily="2" charset="-78"/>
                <a:cs typeface="Sakkal Majalla" panose="02000000000000000000" pitchFamily="2" charset="-78"/>
              </a:rPr>
              <a:t>بالنسبة للعاملين في وحدات العلاج المُتخصصة الذين يرتدون معدات الوقاية الشخصية كاملةً، ينبغي ألا يزيد وقت عملهم عن ساعةٍ واحدةٍ على أقصى تقدير، ثم يأخذون قسطًا من الراحة.</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19</a:t>
            </a:fld>
            <a:endParaRPr/>
          </a:p>
        </p:txBody>
      </p:sp>
      <p:sp>
        <p:nvSpPr>
          <p:cNvPr id="364" name="Content Placeholder 2"/>
          <p:cNvSpPr txBox="1">
            <a:spLocks noGrp="1"/>
          </p:cNvSpPr>
          <p:nvPr>
            <p:ph type="body" sz="half" idx="1"/>
          </p:nvPr>
        </p:nvSpPr>
        <p:spPr>
          <a:xfrm>
            <a:off x="1094223" y="1234474"/>
            <a:ext cx="5001777" cy="4654072"/>
          </a:xfrm>
          <a:prstGeom prst="rect">
            <a:avLst/>
          </a:prstGeom>
        </p:spPr>
        <p:txBody>
          <a:bodyPr rtlCol="1">
            <a:normAutofit/>
          </a:bodyPr>
          <a:lstStyle/>
          <a:p>
            <a:pPr marL="254000" indent="-254000" rtl="1">
              <a:buClr>
                <a:schemeClr val="accent3">
                  <a:lumOff val="-6274"/>
                </a:schemeClr>
              </a:buClr>
              <a:defRPr sz="2200"/>
            </a:pPr>
            <a:endParaRPr sz="2400" dirty="0">
              <a:latin typeface="Sakkal Majalla" panose="02000000000000000000" pitchFamily="2" charset="-78"/>
              <a:cs typeface="Sakkal Majalla" panose="02000000000000000000" pitchFamily="2" charset="-78"/>
            </a:endParaRPr>
          </a:p>
          <a:p>
            <a:pPr marL="254000" indent="-254000" rtl="1">
              <a:buClr>
                <a:srgbClr val="C00000"/>
              </a:buClr>
              <a:defRPr sz="2200"/>
            </a:pPr>
            <a:r>
              <a:rPr lang="ar" sz="2400" dirty="0">
                <a:latin typeface="Sakkal Majalla" panose="02000000000000000000" pitchFamily="2" charset="-78"/>
                <a:cs typeface="Sakkal Majalla" panose="02000000000000000000" pitchFamily="2" charset="-78"/>
              </a:rPr>
              <a:t>يُعدُّ الانحناء والالتواء والركوع على نحو متكرر أمثلةً على وضعيات الجسم غير المُعتادة</a:t>
            </a:r>
            <a:r>
              <a:rPr lang="ar-EG" sz="2400" dirty="0">
                <a:latin typeface="Sakkal Majalla" panose="02000000000000000000" pitchFamily="2" charset="-78"/>
                <a:cs typeface="Sakkal Majalla" panose="02000000000000000000" pitchFamily="2" charset="-78"/>
              </a:rPr>
              <a:t> في</a:t>
            </a:r>
            <a:r>
              <a:rPr lang="ar" sz="2400" dirty="0">
                <a:latin typeface="Sakkal Majalla" panose="02000000000000000000" pitchFamily="2" charset="-78"/>
                <a:cs typeface="Sakkal Majalla" panose="02000000000000000000" pitchFamily="2" charset="-78"/>
              </a:rPr>
              <a:t> أثناء الاستجابة للطوارئ، مما قد يُسبب إصابات الظهر وغيرها من الإصابات العضلية الهيكلية. </a:t>
            </a:r>
          </a:p>
          <a:p>
            <a:pPr marL="254000" indent="-254000" rtl="1">
              <a:buClr>
                <a:srgbClr val="C00000"/>
              </a:buClr>
              <a:defRPr sz="2200"/>
            </a:pPr>
            <a:endParaRPr sz="2400" dirty="0">
              <a:latin typeface="Sakkal Majalla" panose="02000000000000000000" pitchFamily="2" charset="-78"/>
              <a:cs typeface="Sakkal Majalla" panose="02000000000000000000" pitchFamily="2" charset="-78"/>
            </a:endParaRPr>
          </a:p>
          <a:p>
            <a:pPr marL="254000" indent="-254000" rtl="1">
              <a:buClr>
                <a:srgbClr val="C00000"/>
              </a:buClr>
              <a:defRPr sz="2200"/>
            </a:pPr>
            <a:r>
              <a:rPr lang="ar" sz="2400" dirty="0">
                <a:latin typeface="Sakkal Majalla" panose="02000000000000000000" pitchFamily="2" charset="-78"/>
                <a:cs typeface="Sakkal Majalla" panose="02000000000000000000" pitchFamily="2" charset="-78"/>
              </a:rPr>
              <a:t>يكون العاملون مُعرضين لمخاطر الإصابة بالاضطرابات العضلية الهيكلية بسبب البحث عن الجرحى والموتى </a:t>
            </a:r>
            <a:r>
              <a:rPr lang="ar-EG" sz="2400" dirty="0">
                <a:latin typeface="Sakkal Majalla" panose="02000000000000000000" pitchFamily="2" charset="-78"/>
                <a:cs typeface="Sakkal Majalla" panose="02000000000000000000" pitchFamily="2" charset="-78"/>
              </a:rPr>
              <a:t>في </a:t>
            </a:r>
            <a:r>
              <a:rPr lang="ar" sz="2400" dirty="0">
                <a:latin typeface="Sakkal Majalla" panose="02000000000000000000" pitchFamily="2" charset="-78"/>
                <a:cs typeface="Sakkal Majalla" panose="02000000000000000000" pitchFamily="2" charset="-78"/>
              </a:rPr>
              <a:t>أثناء الكوارث الطبيعية، والتعامل مع الأوزان الثقيلة، ويشمل ذلك المرضى واللوازم.  </a:t>
            </a:r>
          </a:p>
        </p:txBody>
      </p:sp>
      <p:pic>
        <p:nvPicPr>
          <p:cNvPr id="365" name="Picture 11" descr="Picture 11"/>
          <p:cNvPicPr>
            <a:picLocks noChangeAspect="1"/>
          </p:cNvPicPr>
          <p:nvPr/>
        </p:nvPicPr>
        <p:blipFill>
          <a:blip r:embed="rId2"/>
          <a:srcRect l="5323" r="11891" b="8116"/>
          <a:stretch>
            <a:fillRect/>
          </a:stretch>
        </p:blipFill>
        <p:spPr>
          <a:xfrm>
            <a:off x="7191647" y="1417638"/>
            <a:ext cx="3290373" cy="2437733"/>
          </a:xfrm>
          <a:prstGeom prst="rect">
            <a:avLst/>
          </a:prstGeom>
          <a:ln w="12700">
            <a:miter lim="400000"/>
          </a:ln>
        </p:spPr>
      </p:pic>
      <p:pic>
        <p:nvPicPr>
          <p:cNvPr id="366" name="Picture 13" descr="Picture 13"/>
          <p:cNvPicPr>
            <a:picLocks noChangeAspect="1"/>
          </p:cNvPicPr>
          <p:nvPr/>
        </p:nvPicPr>
        <p:blipFill>
          <a:blip r:embed="rId3"/>
          <a:stretch>
            <a:fillRect/>
          </a:stretch>
        </p:blipFill>
        <p:spPr>
          <a:xfrm>
            <a:off x="7393122" y="3899568"/>
            <a:ext cx="2953288" cy="2214967"/>
          </a:xfrm>
          <a:prstGeom prst="rect">
            <a:avLst/>
          </a:prstGeom>
          <a:ln w="12700">
            <a:miter lim="400000"/>
          </a:ln>
        </p:spPr>
      </p:pic>
      <p:sp>
        <p:nvSpPr>
          <p:cNvPr id="367" name="Title 1"/>
          <p:cNvSpPr txBox="1">
            <a:spLocks noGrp="1"/>
          </p:cNvSpPr>
          <p:nvPr>
            <p:ph type="title"/>
          </p:nvPr>
        </p:nvSpPr>
        <p:spPr>
          <a:xfrm>
            <a:off x="191385" y="-1"/>
            <a:ext cx="5538790"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أخطار متعلقة ببيئة العمل</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a:t>
            </a:fld>
            <a:endParaRPr/>
          </a:p>
        </p:txBody>
      </p:sp>
      <p:sp>
        <p:nvSpPr>
          <p:cNvPr id="278" name="Google Shape;307;p8"/>
          <p:cNvSpPr txBox="1">
            <a:spLocks noGrp="1"/>
          </p:cNvSpPr>
          <p:nvPr>
            <p:ph type="title"/>
          </p:nvPr>
        </p:nvSpPr>
        <p:spPr>
          <a:xfrm>
            <a:off x="-233898" y="918017"/>
            <a:ext cx="3264195" cy="1932378"/>
          </a:xfrm>
          <a:prstGeom prst="rect">
            <a:avLst/>
          </a:prstGeom>
        </p:spPr>
        <p:txBody>
          <a:bodyPr lIns="0" tIns="0" rIns="0" bIns="0" rtlCol="1" anchor="t"/>
          <a:lstStyle/>
          <a:p>
            <a:pPr rtl="1"/>
            <a:r>
              <a:rPr lang="ar" b="1" dirty="0">
                <a:latin typeface="Sakkal Majalla" panose="02000000000000000000" pitchFamily="2" charset="-78"/>
                <a:cs typeface="Sakkal Majalla" panose="02000000000000000000" pitchFamily="2" charset="-78"/>
              </a:rPr>
              <a:t>مقدمة</a:t>
            </a:r>
          </a:p>
        </p:txBody>
      </p:sp>
      <p:sp>
        <p:nvSpPr>
          <p:cNvPr id="279" name="Google Shape;308;p8"/>
          <p:cNvSpPr txBox="1">
            <a:spLocks noGrp="1"/>
          </p:cNvSpPr>
          <p:nvPr>
            <p:ph type="body" idx="1"/>
          </p:nvPr>
        </p:nvSpPr>
        <p:spPr>
          <a:xfrm>
            <a:off x="4230494" y="1884206"/>
            <a:ext cx="7422265" cy="3100216"/>
          </a:xfrm>
          <a:prstGeom prst="rect">
            <a:avLst/>
          </a:prstGeom>
        </p:spPr>
        <p:txBody>
          <a:bodyPr lIns="0" tIns="0" rIns="0" bIns="0" rtlCol="1" anchor="t">
            <a:normAutofit/>
          </a:bodyPr>
          <a:lstStyle/>
          <a:p>
            <a:pPr marL="0" indent="0" defTabSz="286428" rtl="1">
              <a:spcBef>
                <a:spcPts val="200"/>
              </a:spcBef>
              <a:buSzTx/>
              <a:buNone/>
              <a:defRPr sz="2376"/>
            </a:pPr>
            <a:r>
              <a:rPr lang="ar-EG" sz="2350" dirty="0">
                <a:latin typeface="Sakkal Majalla" panose="02000000000000000000" pitchFamily="2" charset="-78"/>
                <a:cs typeface="Sakkal Majalla" panose="02000000000000000000" pitchFamily="2" charset="-78"/>
              </a:rPr>
              <a:t>هذه الوحدة التدريبية جزءٌ من حزمة التدريب المتقدم لفِرَق الاستجابة السريعة، المُوجَّه خصيصًا لأعضاء فريق الاستجابة السريعة.</a:t>
            </a:r>
            <a:endParaRPr dirty="0">
              <a:latin typeface="Sakkal Majalla" panose="02000000000000000000" pitchFamily="2" charset="-78"/>
              <a:cs typeface="Sakkal Majalla" panose="02000000000000000000" pitchFamily="2" charset="-78"/>
            </a:endParaRPr>
          </a:p>
          <a:p>
            <a:pPr marL="0" indent="0" defTabSz="286428" rtl="1">
              <a:spcBef>
                <a:spcPts val="200"/>
              </a:spcBef>
              <a:buSzTx/>
              <a:buNone/>
              <a:defRPr sz="2376"/>
            </a:pPr>
            <a:endParaRPr dirty="0">
              <a:latin typeface="Sakkal Majalla" panose="02000000000000000000" pitchFamily="2" charset="-78"/>
              <a:cs typeface="Sakkal Majalla" panose="02000000000000000000" pitchFamily="2" charset="-78"/>
            </a:endParaRPr>
          </a:p>
          <a:p>
            <a:pPr marL="0" indent="0" defTabSz="286428" rtl="1">
              <a:spcBef>
                <a:spcPts val="200"/>
              </a:spcBef>
              <a:buSzTx/>
              <a:buNone/>
              <a:defRPr sz="2376"/>
            </a:pPr>
            <a:r>
              <a:rPr lang="ar" sz="2350" dirty="0">
                <a:latin typeface="Sakkal Majalla" panose="02000000000000000000" pitchFamily="2" charset="-78"/>
                <a:cs typeface="Sakkal Majalla" panose="02000000000000000000" pitchFamily="2" charset="-78"/>
              </a:rPr>
              <a:t>استناد</a:t>
            </a:r>
            <a:r>
              <a:rPr lang="ar-EG" sz="2350" dirty="0">
                <a:latin typeface="Sakkal Majalla" panose="02000000000000000000" pitchFamily="2" charset="-78"/>
                <a:cs typeface="Sakkal Majalla" panose="02000000000000000000" pitchFamily="2" charset="-78"/>
              </a:rPr>
              <a:t>ً</a:t>
            </a:r>
            <a:r>
              <a:rPr lang="ar" sz="2350" dirty="0">
                <a:latin typeface="Sakkal Majalla" panose="02000000000000000000" pitchFamily="2" charset="-78"/>
                <a:cs typeface="Sakkal Majalla" panose="02000000000000000000" pitchFamily="2" charset="-78"/>
              </a:rPr>
              <a:t>ا إلى نهج التصدي لجميع الأخطار، يهدف البرنامج إلى تزويد أعضاء فريق الاستجابة السريعة بالمعارف، والمهارات، والمواقف والأدوات المتقدمة اللازمة للكشف المبكر عن أي حدث من أحداث الصحة العامة والاستجابة له بفعالية. </a:t>
            </a:r>
          </a:p>
          <a:p>
            <a:pPr marL="0" indent="0" defTabSz="286428" rtl="1">
              <a:spcBef>
                <a:spcPts val="200"/>
              </a:spcBef>
              <a:buSzTx/>
              <a:buNone/>
              <a:defRPr sz="2376"/>
            </a:pPr>
            <a:endParaRPr dirty="0">
              <a:latin typeface="Sakkal Majalla" panose="02000000000000000000" pitchFamily="2" charset="-78"/>
              <a:cs typeface="Sakkal Majalla" panose="02000000000000000000" pitchFamily="2" charset="-78"/>
            </a:endParaRPr>
          </a:p>
          <a:p>
            <a:pPr marL="0" indent="0" defTabSz="286428" rtl="1">
              <a:spcBef>
                <a:spcPts val="200"/>
              </a:spcBef>
              <a:buSzTx/>
              <a:buNone/>
              <a:defRPr sz="2376"/>
            </a:pPr>
            <a:r>
              <a:rPr lang="ar-EG" dirty="0">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20</a:t>
            </a:fld>
            <a:endParaRPr/>
          </a:p>
        </p:txBody>
      </p:sp>
      <p:sp>
        <p:nvSpPr>
          <p:cNvPr id="370" name="Content Placeholder 2"/>
          <p:cNvSpPr txBox="1">
            <a:spLocks noGrp="1"/>
          </p:cNvSpPr>
          <p:nvPr>
            <p:ph type="body" idx="1"/>
          </p:nvPr>
        </p:nvSpPr>
        <p:spPr>
          <a:xfrm>
            <a:off x="1280943" y="1055344"/>
            <a:ext cx="9320151" cy="4845728"/>
          </a:xfrm>
          <a:prstGeom prst="rect">
            <a:avLst/>
          </a:prstGeom>
        </p:spPr>
        <p:txBody>
          <a:bodyPr rtlCol="1"/>
          <a:lstStyle/>
          <a:p>
            <a:pPr marL="0" indent="0" rtl="1">
              <a:spcBef>
                <a:spcPts val="600"/>
              </a:spcBef>
              <a:buSzTx/>
              <a:buNone/>
              <a:defRPr sz="2200"/>
            </a:pPr>
            <a:r>
              <a:rPr lang="ar" b="1" dirty="0">
                <a:solidFill>
                  <a:srgbClr val="C00000"/>
                </a:solidFill>
                <a:latin typeface="Sakkal Majalla" panose="02000000000000000000" pitchFamily="2" charset="-78"/>
                <a:cs typeface="Sakkal Majalla" panose="02000000000000000000" pitchFamily="2" charset="-78"/>
              </a:rPr>
              <a:t>تشمل تدابير مكافحة الأخطار المتعلقة ببيئة العمل الآتي:</a:t>
            </a:r>
          </a:p>
          <a:p>
            <a:pPr marL="254000" indent="-254000" rtl="1">
              <a:spcBef>
                <a:spcPts val="600"/>
              </a:spcBef>
              <a:buClr>
                <a:srgbClr val="C00000"/>
              </a:buClr>
              <a:defRPr sz="2200"/>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المرتبطة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وتقييمها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يؤديها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a:t>
            </a:r>
          </a:p>
          <a:p>
            <a:pPr marL="254000" indent="-254000" rtl="1">
              <a:spcBef>
                <a:spcPts val="600"/>
              </a:spcBef>
              <a:buClr>
                <a:srgbClr val="C00000"/>
              </a:buClr>
              <a:defRPr sz="2200"/>
            </a:pPr>
            <a:r>
              <a:rPr dirty="0" err="1">
                <a:latin typeface="Sakkal Majalla" panose="02000000000000000000" pitchFamily="2" charset="-78"/>
                <a:cs typeface="Sakkal Majalla" panose="02000000000000000000" pitchFamily="2" charset="-78"/>
              </a:rPr>
              <a:t>تَجنُّب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جعل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وأكثر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كفاءة</a:t>
            </a:r>
            <a:r>
              <a:rPr lang="ar-EG"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القادرين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الأطفال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نقالات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متاحة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600"/>
              </a:spcBef>
              <a:buClr>
                <a:srgbClr val="C00000"/>
              </a:buClr>
              <a:defRPr sz="2200"/>
            </a:pPr>
            <a:r>
              <a:rPr lang="ar-EG" dirty="0">
                <a:latin typeface="Sakkal Majalla" panose="02000000000000000000" pitchFamily="2" charset="-78"/>
                <a:cs typeface="Sakkal Majalla" panose="02000000000000000000" pitchFamily="2" charset="-78"/>
              </a:rPr>
              <a:t>تخطيط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بعناية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الإجهاد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والضغوط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a:t>
            </a:r>
          </a:p>
          <a:p>
            <a:pPr marL="254000" indent="-254000" rtl="1">
              <a:spcBef>
                <a:spcPts val="600"/>
              </a:spcBef>
              <a:buClr>
                <a:srgbClr val="C00000"/>
              </a:buClr>
              <a:defRPr sz="2200"/>
            </a:pPr>
            <a:r>
              <a:rPr dirty="0" err="1">
                <a:latin typeface="Sakkal Majalla" panose="02000000000000000000" pitchFamily="2" charset="-78"/>
                <a:cs typeface="Sakkal Majalla" panose="02000000000000000000" pitchFamily="2" charset="-78"/>
              </a:rPr>
              <a:t>استخد</a:t>
            </a:r>
            <a:r>
              <a:rPr lang="ar-EG" dirty="0">
                <a:latin typeface="Sakkal Majalla" panose="02000000000000000000" pitchFamily="2" charset="-78"/>
                <a:cs typeface="Sakkal Majalla" panose="02000000000000000000" pitchFamily="2" charset="-78"/>
              </a:rPr>
              <a:t>ا</a:t>
            </a:r>
            <a:r>
              <a:rPr dirty="0">
                <a:latin typeface="Sakkal Majalla" panose="02000000000000000000" pitchFamily="2" charset="-78"/>
                <a:cs typeface="Sakkal Majalla" panose="02000000000000000000" pitchFamily="2" charset="-78"/>
              </a:rPr>
              <a:t>م </a:t>
            </a:r>
            <a:r>
              <a:rPr dirty="0" err="1">
                <a:latin typeface="Sakkal Majalla" panose="02000000000000000000" pitchFamily="2" charset="-78"/>
                <a:cs typeface="Sakkal Majalla" panose="02000000000000000000" pitchFamily="2" charset="-78"/>
              </a:rPr>
              <a:t>مُعِينات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والأجهزة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الميكانيكية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تجنبًا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لرفع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المريضَ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داعٍ</a:t>
            </a:r>
            <a:r>
              <a:rPr dirty="0">
                <a:latin typeface="Sakkal Majalla" panose="02000000000000000000" pitchFamily="2" charset="-78"/>
                <a:cs typeface="Sakkal Majalla" panose="02000000000000000000" pitchFamily="2" charset="-78"/>
              </a:rPr>
              <a:t>. </a:t>
            </a:r>
          </a:p>
          <a:p>
            <a:pPr marL="254000" indent="-254000" rtl="1">
              <a:spcBef>
                <a:spcPts val="600"/>
              </a:spcBef>
              <a:buClr>
                <a:srgbClr val="C00000"/>
              </a:buClr>
              <a:defRPr sz="2200"/>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مُعِينات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اثنين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المريضَ</a:t>
            </a:r>
            <a:r>
              <a:rPr dirty="0">
                <a:latin typeface="Sakkal Majalla" panose="02000000000000000000" pitchFamily="2" charset="-78"/>
                <a:cs typeface="Sakkal Majalla" panose="02000000000000000000" pitchFamily="2" charset="-78"/>
              </a:rPr>
              <a:t>.</a:t>
            </a:r>
          </a:p>
          <a:p>
            <a:pPr marL="254000" indent="-254000" rtl="1">
              <a:spcBef>
                <a:spcPts val="600"/>
              </a:spcBef>
              <a:buClr>
                <a:srgbClr val="C00000"/>
              </a:buClr>
              <a:defRPr sz="2200"/>
            </a:pPr>
            <a:r>
              <a:rPr lang="ar-EG" dirty="0">
                <a:latin typeface="Sakkal Majalla" panose="02000000000000000000" pitchFamily="2" charset="-78"/>
                <a:cs typeface="Sakkal Majalla" panose="02000000000000000000" pitchFamily="2" charset="-78"/>
              </a:rPr>
              <a:t>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المرضى</a:t>
            </a:r>
            <a:r>
              <a:rPr dirty="0">
                <a:latin typeface="Sakkal Majalla" panose="02000000000000000000" pitchFamily="2" charset="-78"/>
                <a:cs typeface="Sakkal Majalla" panose="02000000000000000000" pitchFamily="2" charset="-78"/>
              </a:rPr>
              <a:t>. </a:t>
            </a:r>
          </a:p>
          <a:p>
            <a:pPr marL="254000" indent="-254000" rtl="1">
              <a:spcBef>
                <a:spcPts val="600"/>
              </a:spcBef>
              <a:buClr>
                <a:srgbClr val="C00000"/>
              </a:buClr>
              <a:defRPr sz="2200"/>
            </a:pPr>
            <a:r>
              <a:rPr lang="ar-EG" dirty="0">
                <a:latin typeface="Sakkal Majalla" panose="02000000000000000000" pitchFamily="2" charset="-78"/>
                <a:cs typeface="Sakkal Majalla" panose="02000000000000000000" pitchFamily="2" charset="-78"/>
              </a:rPr>
              <a:t>تعديل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تخطيط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المأمون</a:t>
            </a:r>
            <a:r>
              <a:rPr dirty="0">
                <a:latin typeface="Sakkal Majalla" panose="02000000000000000000" pitchFamily="2" charset="-78"/>
                <a:cs typeface="Sakkal Majalla" panose="02000000000000000000" pitchFamily="2" charset="-78"/>
              </a:rPr>
              <a:t>.</a:t>
            </a:r>
          </a:p>
          <a:p>
            <a:pPr marL="254000" indent="-254000" rtl="1">
              <a:spcBef>
                <a:spcPts val="600"/>
              </a:spcBef>
              <a:buClr>
                <a:srgbClr val="C00000"/>
              </a:buClr>
              <a:defRPr sz="2200"/>
            </a:pPr>
            <a:r>
              <a:rPr lang="ar-EG" dirty="0">
                <a:latin typeface="Sakkal Majalla" panose="02000000000000000000" pitchFamily="2" charset="-78"/>
                <a:cs typeface="Sakkal Majalla" panose="02000000000000000000" pitchFamily="2" charset="-78"/>
              </a:rPr>
              <a:t>تركيب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دَرَج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منحدرات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الجزء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الخلفي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الإسعاف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لسهولة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النقل</a:t>
            </a:r>
            <a:r>
              <a:rPr dirty="0">
                <a:latin typeface="Sakkal Majalla" panose="02000000000000000000" pitchFamily="2" charset="-78"/>
                <a:cs typeface="Sakkal Majalla" panose="02000000000000000000" pitchFamily="2" charset="-78"/>
              </a:rPr>
              <a:t>.</a:t>
            </a:r>
          </a:p>
        </p:txBody>
      </p:sp>
      <p:sp>
        <p:nvSpPr>
          <p:cNvPr id="371" name="Title 1"/>
          <p:cNvSpPr txBox="1">
            <a:spLocks noGrp="1"/>
          </p:cNvSpPr>
          <p:nvPr>
            <p:ph type="title" idx="4294967295"/>
          </p:nvPr>
        </p:nvSpPr>
        <p:spPr>
          <a:xfrm>
            <a:off x="159489" y="-1"/>
            <a:ext cx="8038215"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أخطار متعلقة ببيئة العمل - تدابير المكافحة</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21</a:t>
            </a:fld>
            <a:endParaRPr/>
          </a:p>
        </p:txBody>
      </p:sp>
      <p:sp>
        <p:nvSpPr>
          <p:cNvPr id="374" name="Title 1"/>
          <p:cNvSpPr txBox="1">
            <a:spLocks noGrp="1"/>
          </p:cNvSpPr>
          <p:nvPr>
            <p:ph type="title"/>
          </p:nvPr>
        </p:nvSpPr>
        <p:spPr>
          <a:xfrm>
            <a:off x="187874" y="-30963"/>
            <a:ext cx="4136066"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المواد الكيميائية الخطرة</a:t>
            </a:r>
          </a:p>
        </p:txBody>
      </p:sp>
      <p:sp>
        <p:nvSpPr>
          <p:cNvPr id="375" name="Content Placeholder 2"/>
          <p:cNvSpPr txBox="1">
            <a:spLocks noGrp="1"/>
          </p:cNvSpPr>
          <p:nvPr>
            <p:ph type="body" idx="1"/>
          </p:nvPr>
        </p:nvSpPr>
        <p:spPr>
          <a:xfrm>
            <a:off x="1239130" y="898506"/>
            <a:ext cx="9713740" cy="5133271"/>
          </a:xfrm>
          <a:prstGeom prst="rect">
            <a:avLst/>
          </a:prstGeom>
        </p:spPr>
        <p:txBody>
          <a:bodyPr rtlCol="1"/>
          <a:lstStyle/>
          <a:p>
            <a:pPr marL="0" indent="0" rtl="1">
              <a:spcBef>
                <a:spcPts val="1200"/>
              </a:spcBef>
              <a:buClrTx/>
              <a:buSzTx/>
              <a:buFontTx/>
              <a:buNone/>
              <a:defRPr sz="2200"/>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يُعزى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الخطرة</a:t>
            </a:r>
            <a:r>
              <a:rPr lang="ar-EG" dirty="0">
                <a:latin typeface="Sakkal Majalla" panose="02000000000000000000" pitchFamily="2" charset="-78"/>
                <a:cs typeface="Sakkal Majalla" panose="02000000000000000000" pitchFamily="2" charset="-78"/>
              </a:rPr>
              <a:t> 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المُستخدمة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التنظيف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والتطهير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والتعقيم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الروتينية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لأغراض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إطلاق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الكوارث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الكيميائية</a:t>
            </a:r>
            <a:r>
              <a:rPr dirty="0">
                <a:latin typeface="Sakkal Majalla" panose="02000000000000000000" pitchFamily="2" charset="-78"/>
                <a:cs typeface="Sakkal Majalla" panose="02000000000000000000" pitchFamily="2" charset="-78"/>
              </a:rPr>
              <a:t>. </a:t>
            </a:r>
          </a:p>
          <a:p>
            <a:pPr marL="0" indent="0" rtl="1">
              <a:spcBef>
                <a:spcPts val="1200"/>
              </a:spcBef>
              <a:buClrTx/>
              <a:buSzTx/>
              <a:buFontTx/>
              <a:buNone/>
              <a:defRPr sz="2200"/>
            </a:pPr>
            <a:r>
              <a:rPr lang="ar" b="1" dirty="0">
                <a:solidFill>
                  <a:srgbClr val="C00000"/>
                </a:solidFill>
                <a:latin typeface="Sakkal Majalla" panose="02000000000000000000" pitchFamily="2" charset="-78"/>
                <a:cs typeface="Sakkal Majalla" panose="02000000000000000000" pitchFamily="2" charset="-78"/>
              </a:rPr>
              <a:t>عند الاستجابة لحالة طوارئ كيميائية، قد يحدث التعرُّض في أيٍّ من الحالات الآتية: </a:t>
            </a:r>
          </a:p>
          <a:p>
            <a:pPr marL="0" indent="0" rtl="1">
              <a:spcBef>
                <a:spcPts val="1200"/>
              </a:spcBef>
              <a:buClrTx/>
              <a:buSzTx/>
              <a:buFontTx/>
              <a:buNone/>
              <a:defRPr sz="2200"/>
            </a:pPr>
            <a:endParaRPr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defRPr sz="2200"/>
            </a:pP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استقصاء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أولي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كيميائية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خطرة</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defRPr sz="2200"/>
            </a:pP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الدخول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منطقة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كيميائية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لإنقاذ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ضحايا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defRPr sz="2200"/>
            </a:pP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الدخول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منطقة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كيميائيةٌ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للحيلولة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انسكاب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الناجمة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انسكاب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بالفعل</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defRPr sz="2200"/>
            </a:pP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لأغراض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مراقبة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كيميائية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خطرة</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defRPr sz="2200"/>
            </a:pP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تطبيق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إزالة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التلوث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مغادرة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كارثة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كيميائية</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22</a:t>
            </a:fld>
            <a:endParaRPr/>
          </a:p>
        </p:txBody>
      </p:sp>
      <p:sp>
        <p:nvSpPr>
          <p:cNvPr id="378" name="Content Placeholder 2"/>
          <p:cNvSpPr txBox="1">
            <a:spLocks noGrp="1"/>
          </p:cNvSpPr>
          <p:nvPr>
            <p:ph type="body" idx="1"/>
          </p:nvPr>
        </p:nvSpPr>
        <p:spPr>
          <a:xfrm>
            <a:off x="1096427" y="926010"/>
            <a:ext cx="9866110" cy="5336197"/>
          </a:xfrm>
          <a:prstGeom prst="rect">
            <a:avLst/>
          </a:prstGeom>
        </p:spPr>
        <p:txBody>
          <a:bodyPr rtlCol="1">
            <a:normAutofit/>
          </a:bodyPr>
          <a:lstStyle/>
          <a:p>
            <a:pPr marL="254000" indent="-254000" rtl="1">
              <a:spcBef>
                <a:spcPts val="800"/>
              </a:spcBef>
              <a:defRPr sz="2000"/>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تعيين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مسؤول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سلامة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لتحديد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جميع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الأخطار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وتقييمها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وتقديم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الإرشادات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أجل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مأمونية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العمليات</a:t>
            </a:r>
            <a:r>
              <a:rPr lang="ar-EG" sz="2400" dirty="0">
                <a:latin typeface="Sakkal Majalla" panose="02000000000000000000" pitchFamily="2" charset="-78"/>
                <a:cs typeface="Sakkal Majalla" panose="02000000000000000000" pitchFamily="2" charset="-78"/>
              </a:rPr>
              <a:t> 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أثناء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حالات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الطوارئ</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ويكون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لمسؤول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السلامة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سُلطة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تغيير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تعليق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إنهاء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الأنشطة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يرى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تشكل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خطرًا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مباشرًا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الحياة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الصحة</a:t>
            </a:r>
            <a:r>
              <a:rPr sz="2400" dirty="0">
                <a:latin typeface="Sakkal Majalla" panose="02000000000000000000" pitchFamily="2" charset="-78"/>
                <a:cs typeface="Sakkal Majalla" panose="02000000000000000000" pitchFamily="2" charset="-78"/>
              </a:rPr>
              <a:t>.</a:t>
            </a:r>
          </a:p>
          <a:p>
            <a:pPr marL="254000" indent="-254000" rtl="1">
              <a:spcBef>
                <a:spcPts val="800"/>
              </a:spcBef>
              <a:defRPr sz="2000"/>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يقتصر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عدد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العاملين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الاستجابة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للطوارئ</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منطقة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الانسكاب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المُشاركين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نحو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فعّ</a:t>
            </a:r>
            <a:r>
              <a:rPr lang="ar-EG" sz="2400" dirty="0">
                <a:latin typeface="Sakkal Majalla" panose="02000000000000000000" pitchFamily="2" charset="-78"/>
                <a:cs typeface="Sakkal Majalla" panose="02000000000000000000" pitchFamily="2" charset="-78"/>
              </a:rPr>
              <a:t>َ</a:t>
            </a:r>
            <a:r>
              <a:rPr sz="2400" dirty="0" err="1">
                <a:latin typeface="Sakkal Majalla" panose="02000000000000000000" pitchFamily="2" charset="-78"/>
                <a:cs typeface="Sakkal Majalla" panose="02000000000000000000" pitchFamily="2" charset="-78"/>
              </a:rPr>
              <a:t>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تنفيذ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عمليات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الطوارئ</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باستخدام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نظام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الرفاق</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54000" indent="-254000" rtl="1">
              <a:spcBef>
                <a:spcPts val="800"/>
              </a:spcBef>
              <a:defRPr sz="2000"/>
            </a:pPr>
            <a:r>
              <a:rPr sz="2400" dirty="0" err="1">
                <a:latin typeface="Sakkal Majalla" panose="02000000000000000000" pitchFamily="2" charset="-78"/>
                <a:cs typeface="Sakkal Majalla" panose="02000000000000000000" pitchFamily="2" charset="-78"/>
              </a:rPr>
              <a:t>إذا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دعت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الحاجة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دخول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عاملين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طبيين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المناطق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الملوثة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يجب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يوجههم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عاملو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إنقاذ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مُدربون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العمل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هذه</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البيئات</a:t>
            </a:r>
            <a:r>
              <a:rPr sz="2400" dirty="0">
                <a:latin typeface="Sakkal Majalla" panose="02000000000000000000" pitchFamily="2" charset="-78"/>
                <a:cs typeface="Sakkal Majalla" panose="02000000000000000000" pitchFamily="2" charset="-78"/>
              </a:rPr>
              <a:t>.</a:t>
            </a:r>
          </a:p>
          <a:p>
            <a:pPr marL="254000" indent="-254000" rtl="1">
              <a:spcBef>
                <a:spcPts val="800"/>
              </a:spcBef>
              <a:defRPr sz="2000"/>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توفير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الترصُّد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الطبي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المناسب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للعاملين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قبل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التكليف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بالمهمة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وبصفةٍ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دوريةٍ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نهاية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المهمة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المُكلَّف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بأدائها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حسب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الكيميائي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الموجود</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54000" indent="-254000" rtl="1">
              <a:spcBef>
                <a:spcPts val="800"/>
              </a:spcBef>
              <a:defRPr sz="2000"/>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توفير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معدات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الوقاية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الشخصية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المناسبة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حسب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الأخطار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الكيميائية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القائمة</a:t>
            </a:r>
            <a:r>
              <a:rPr lang="ar-EG" sz="2400" dirty="0">
                <a:latin typeface="Sakkal Majalla" panose="02000000000000000000" pitchFamily="2" charset="-78"/>
                <a:cs typeface="Sakkal Majalla" panose="02000000000000000000" pitchFamily="2" charset="-78"/>
              </a:rPr>
              <a:t>. و</a:t>
            </a:r>
            <a:r>
              <a:rPr sz="2400" dirty="0" err="1">
                <a:latin typeface="Sakkal Majalla" panose="02000000000000000000" pitchFamily="2" charset="-78"/>
                <a:cs typeface="Sakkal Majalla" panose="02000000000000000000" pitchFamily="2" charset="-78"/>
              </a:rPr>
              <a:t>يُحبذ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استعمال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معدات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الوقاية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الشخصية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تُستعمل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مرةً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واحدةً</a:t>
            </a:r>
            <a:r>
              <a:rPr sz="2400" dirty="0">
                <a:latin typeface="Sakkal Majalla" panose="02000000000000000000" pitchFamily="2" charset="-78"/>
                <a:cs typeface="Sakkal Majalla" panose="02000000000000000000" pitchFamily="2" charset="-78"/>
              </a:rPr>
              <a:t> </a:t>
            </a:r>
            <a:r>
              <a:rPr lang="ar-EG" sz="2400" dirty="0">
                <a:latin typeface="Sakkal Majalla" panose="02000000000000000000" pitchFamily="2" charset="-78"/>
                <a:cs typeface="Sakkal Majalla" panose="02000000000000000000" pitchFamily="2" charset="-78"/>
              </a:rPr>
              <a:t>(</a:t>
            </a:r>
            <a:r>
              <a:rPr sz="2400" dirty="0" err="1">
                <a:latin typeface="Sakkal Majalla" panose="02000000000000000000" pitchFamily="2" charset="-78"/>
                <a:cs typeface="Sakkal Majalla" panose="02000000000000000000" pitchFamily="2" charset="-78"/>
              </a:rPr>
              <a:t>غير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القابلة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للاستعمال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مرةً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أخرى</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تجنبًا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لمخاطر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استعمال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ملابس</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واقية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ملوثة</a:t>
            </a:r>
            <a:r>
              <a:rPr sz="2400" dirty="0">
                <a:latin typeface="Sakkal Majalla" panose="02000000000000000000" pitchFamily="2" charset="-78"/>
                <a:cs typeface="Sakkal Majalla" panose="02000000000000000000" pitchFamily="2" charset="-78"/>
              </a:rPr>
              <a:t>.</a:t>
            </a:r>
          </a:p>
          <a:p>
            <a:pPr marL="254000" indent="-254000" rtl="1">
              <a:spcBef>
                <a:spcPts val="800"/>
              </a:spcBef>
              <a:defRPr sz="2000"/>
            </a:pPr>
            <a:r>
              <a:rPr sz="2400" dirty="0" err="1">
                <a:latin typeface="Sakkal Majalla" panose="02000000000000000000" pitchFamily="2" charset="-78"/>
                <a:cs typeface="Sakkal Majalla" panose="02000000000000000000" pitchFamily="2" charset="-78"/>
              </a:rPr>
              <a:t>بعد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الانتهاء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عمليات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الطوارئ</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تنفيذ</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إجراءات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إزالة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التلوث</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المناسبة</a:t>
            </a:r>
            <a:r>
              <a:rPr sz="2400" dirty="0">
                <a:latin typeface="Sakkal Majalla" panose="02000000000000000000" pitchFamily="2" charset="-78"/>
                <a:cs typeface="Sakkal Majalla" panose="02000000000000000000" pitchFamily="2" charset="-78"/>
              </a:rPr>
              <a:t>.</a:t>
            </a:r>
          </a:p>
        </p:txBody>
      </p:sp>
      <p:sp>
        <p:nvSpPr>
          <p:cNvPr id="379" name="Title 1"/>
          <p:cNvSpPr txBox="1">
            <a:spLocks noGrp="1"/>
          </p:cNvSpPr>
          <p:nvPr>
            <p:ph type="title" idx="4294967295"/>
          </p:nvPr>
        </p:nvSpPr>
        <p:spPr>
          <a:xfrm>
            <a:off x="170120" y="-1"/>
            <a:ext cx="7602281"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الأخطار الكيميائية - تدابير المكافحة</a:t>
            </a: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23</a:t>
            </a:fld>
            <a:endParaRPr/>
          </a:p>
        </p:txBody>
      </p:sp>
      <p:sp>
        <p:nvSpPr>
          <p:cNvPr id="382" name="Content Placeholder 2"/>
          <p:cNvSpPr txBox="1">
            <a:spLocks noGrp="1"/>
          </p:cNvSpPr>
          <p:nvPr>
            <p:ph type="body" idx="1"/>
          </p:nvPr>
        </p:nvSpPr>
        <p:spPr>
          <a:xfrm>
            <a:off x="1077710" y="1017662"/>
            <a:ext cx="8837044" cy="5472689"/>
          </a:xfrm>
          <a:prstGeom prst="rect">
            <a:avLst/>
          </a:prstGeom>
        </p:spPr>
        <p:txBody>
          <a:bodyPr rtlCol="1">
            <a:normAutofit/>
          </a:bodyPr>
          <a:lstStyle/>
          <a:p>
            <a:pPr marL="251459" indent="-251459" defTabSz="286428" rtl="1">
              <a:spcBef>
                <a:spcPts val="1100"/>
              </a:spcBef>
              <a:defRPr sz="2376"/>
            </a:pPr>
            <a:r>
              <a:rPr lang="ar-EG" sz="2060" dirty="0">
                <a:latin typeface="Sakkal Majalla" panose="02000000000000000000" pitchFamily="2" charset="-78"/>
                <a:cs typeface="Sakkal Majalla" panose="02000000000000000000" pitchFamily="2" charset="-78"/>
              </a:rPr>
              <a:t>في </a:t>
            </a:r>
            <a:r>
              <a:rPr lang="ar" sz="2060" dirty="0">
                <a:latin typeface="Sakkal Majalla" panose="02000000000000000000" pitchFamily="2" charset="-78"/>
                <a:cs typeface="Sakkal Majalla" panose="02000000000000000000" pitchFamily="2" charset="-78"/>
              </a:rPr>
              <a:t>أثناء الطوارئ الإشعاعية، قد تتعرض فرق الاستجابة السريعة لخطر التعرُّض عند العمل في المناطق المُتضررة أو حولها. </a:t>
            </a:r>
          </a:p>
          <a:p>
            <a:pPr marL="251459" indent="-251459" defTabSz="286428" rtl="1">
              <a:spcBef>
                <a:spcPts val="1100"/>
              </a:spcBef>
              <a:defRPr sz="2376"/>
            </a:pPr>
            <a:r>
              <a:rPr lang="ar" sz="2060" dirty="0">
                <a:latin typeface="Sakkal Majalla" panose="02000000000000000000" pitchFamily="2" charset="-78"/>
                <a:cs typeface="Sakkal Majalla" panose="02000000000000000000" pitchFamily="2" charset="-78"/>
              </a:rPr>
              <a:t>حسب مصدر الحدث الإشعاعي أو النووي، وموقعه، ونطاقه، وتوقيته، يمكن أن تؤثر هذه الطوارئ على مناطق تتراوح من غرفةٍ واحدةٍ في مبن</a:t>
            </a:r>
            <a:r>
              <a:rPr lang="ar-EG" sz="2060" dirty="0">
                <a:latin typeface="Sakkal Majalla" panose="02000000000000000000" pitchFamily="2" charset="-78"/>
                <a:cs typeface="Sakkal Majalla" panose="02000000000000000000" pitchFamily="2" charset="-78"/>
              </a:rPr>
              <a:t>ً</a:t>
            </a:r>
            <a:r>
              <a:rPr lang="ar" sz="2060" dirty="0">
                <a:latin typeface="Sakkal Majalla" panose="02000000000000000000" pitchFamily="2" charset="-78"/>
                <a:cs typeface="Sakkal Majalla" panose="02000000000000000000" pitchFamily="2" charset="-78"/>
              </a:rPr>
              <a:t>ى ما إلى منطقة كبيرة تشهد أحداثًا نووية كارثية.</a:t>
            </a:r>
          </a:p>
          <a:p>
            <a:pPr marL="251459" indent="-251459" defTabSz="286428" rtl="1">
              <a:spcBef>
                <a:spcPts val="1100"/>
              </a:spcBef>
              <a:defRPr sz="2376"/>
            </a:pPr>
            <a:r>
              <a:rPr lang="ar" sz="2060" dirty="0">
                <a:latin typeface="Sakkal Majalla" panose="02000000000000000000" pitchFamily="2" charset="-78"/>
                <a:cs typeface="Sakkal Majalla" panose="02000000000000000000" pitchFamily="2" charset="-78"/>
              </a:rPr>
              <a:t>تكون احتمالية حدوث آثار صحية إشعاعية ضارة متناسبةً مع الجرعة المتلقاة، لكن لا يمكن اعتبار أي مستوى من التعرُّض للإشعاع مأمونًا.</a:t>
            </a:r>
          </a:p>
          <a:p>
            <a:pPr marL="251459" indent="-251459" defTabSz="286428" rtl="1">
              <a:spcBef>
                <a:spcPts val="1100"/>
              </a:spcBef>
              <a:defRPr sz="2376"/>
            </a:pPr>
            <a:r>
              <a:rPr lang="ar" sz="2060" dirty="0">
                <a:latin typeface="Sakkal Majalla" panose="02000000000000000000" pitchFamily="2" charset="-78"/>
                <a:cs typeface="Sakkal Majalla" panose="02000000000000000000" pitchFamily="2" charset="-78"/>
              </a:rPr>
              <a:t>في حين أن التعرُّض للإشعاع قد يكون الشاغل الرئيسي في حالات الطوارئ الإشعاعية، قد تكون هناك أخطار أخرى أيضًا، ومنها العوامل الكيميائية والبيولوجية؛ والضجيج؛ وأخطار متعلقة ببيئة العمل؛ والانزلاق، والتعثر، والسقوط؛ والحرائق والانفجارات؛ والمعدات الثقيلة؛ والعمل في مساحات ضيقة.  </a:t>
            </a:r>
          </a:p>
        </p:txBody>
      </p:sp>
      <p:sp>
        <p:nvSpPr>
          <p:cNvPr id="383" name="Title 1"/>
          <p:cNvSpPr txBox="1">
            <a:spLocks noGrp="1"/>
          </p:cNvSpPr>
          <p:nvPr>
            <p:ph type="title"/>
          </p:nvPr>
        </p:nvSpPr>
        <p:spPr>
          <a:xfrm>
            <a:off x="225287" y="44592"/>
            <a:ext cx="5599044" cy="604766"/>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الأخطار الإشعاعية</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24</a:t>
            </a:fld>
            <a:endParaRPr/>
          </a:p>
        </p:txBody>
      </p:sp>
      <p:sp>
        <p:nvSpPr>
          <p:cNvPr id="386" name="Content Placeholder 2"/>
          <p:cNvSpPr txBox="1">
            <a:spLocks noGrp="1"/>
          </p:cNvSpPr>
          <p:nvPr>
            <p:ph type="body" idx="1"/>
          </p:nvPr>
        </p:nvSpPr>
        <p:spPr>
          <a:xfrm>
            <a:off x="1079213" y="988825"/>
            <a:ext cx="9955610" cy="5773058"/>
          </a:xfrm>
          <a:prstGeom prst="rect">
            <a:avLst/>
          </a:prstGeom>
        </p:spPr>
        <p:txBody>
          <a:bodyPr rtlCol="1">
            <a:normAutofit/>
          </a:bodyPr>
          <a:lstStyle/>
          <a:p>
            <a:pPr marL="218440" indent="-218440" defTabSz="248816" rtl="1">
              <a:spcBef>
                <a:spcPts val="600"/>
              </a:spcBef>
              <a:defRPr sz="2064"/>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تقليل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جرعات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الإشعاع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الأدنى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طريق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تقليل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الوقت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المُستغرَق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المناطق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يحدث</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تعرُّض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لمخاطر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الإشعاع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وزيادة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المسافة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والحماية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أقصى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ومصدر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الإشعاع</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18440" indent="-218440" defTabSz="248816" rtl="1">
              <a:spcBef>
                <a:spcPts val="600"/>
              </a:spcBef>
              <a:defRPr sz="2064"/>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يكون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العاملون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مجال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الاستجابة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درايةٍ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تامةٍ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بمخاطر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التعرُّض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للإشعاع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ويجب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يُدربوا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الإجراءات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الوقائية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اللازمة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يتعين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اتخاذها</a:t>
            </a:r>
            <a:r>
              <a:rPr sz="2400" dirty="0">
                <a:latin typeface="Sakkal Majalla" panose="02000000000000000000" pitchFamily="2" charset="-78"/>
                <a:cs typeface="Sakkal Majalla" panose="02000000000000000000" pitchFamily="2" charset="-78"/>
              </a:rPr>
              <a:t>. </a:t>
            </a:r>
          </a:p>
          <a:p>
            <a:pPr marL="218440" indent="-218440" defTabSz="248816" rtl="1">
              <a:spcBef>
                <a:spcPts val="600"/>
              </a:spcBef>
              <a:defRPr sz="2064"/>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إعادة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تكليف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العاملات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الحوامل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بمهام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وظيفية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تقلل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تعرُّضهن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للإشعاع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أدنى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ممكن</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18440" indent="-218440" defTabSz="248816" rtl="1">
              <a:spcBef>
                <a:spcPts val="600"/>
              </a:spcBef>
              <a:defRPr sz="2064"/>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تزويد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العاملين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مجال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الاستجابة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بالمعدات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المناسبة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لرصد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الإشعاع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ويُفضل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تكون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النوع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الذي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يعطي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تنبيهات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واضحة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لبيان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متى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العاملين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مغادرة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منطقة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حيث</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يتعرضون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لجرعة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الإشعاع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تتجاوز</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حدود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التعرُّض</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المسموح</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بها</a:t>
            </a:r>
            <a:r>
              <a:rPr sz="2400" dirty="0">
                <a:latin typeface="Sakkal Majalla" panose="02000000000000000000" pitchFamily="2" charset="-78"/>
                <a:cs typeface="Sakkal Majalla" panose="02000000000000000000" pitchFamily="2" charset="-78"/>
              </a:rPr>
              <a:t>.</a:t>
            </a:r>
          </a:p>
          <a:p>
            <a:pPr marL="218440" indent="-218440" defTabSz="248816">
              <a:spcBef>
                <a:spcPts val="600"/>
              </a:spcBef>
              <a:defRPr sz="2064"/>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توفير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الترصُّد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الطبي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المناسب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للعاملين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مجال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الاستجابة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قبل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التكليف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بالمهمة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وبصفةٍ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دوريةٍ</a:t>
            </a:r>
            <a:r>
              <a:rPr sz="2400" dirty="0">
                <a:latin typeface="Sakkal Majalla" panose="02000000000000000000" pitchFamily="2" charset="-78"/>
                <a:cs typeface="Sakkal Majalla" panose="02000000000000000000" pitchFamily="2" charset="-78"/>
              </a:rPr>
              <a:t> </a:t>
            </a:r>
            <a:r>
              <a:rPr lang="ar-EG" sz="2400" dirty="0">
                <a:latin typeface="Sakkal Majalla" panose="02000000000000000000" pitchFamily="2" charset="-78"/>
                <a:cs typeface="Sakkal Majalla" panose="02000000000000000000" pitchFamily="2" charset="-78"/>
              </a:rPr>
              <a:t>(</a:t>
            </a:r>
            <a:r>
              <a:rPr sz="2400" dirty="0" err="1">
                <a:latin typeface="Sakkal Majalla" panose="02000000000000000000" pitchFamily="2" charset="-78"/>
                <a:cs typeface="Sakkal Majalla" panose="02000000000000000000" pitchFamily="2" charset="-78"/>
              </a:rPr>
              <a:t>مرةً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واحدةً</a:t>
            </a:r>
            <a:r>
              <a:rPr sz="2400" dirty="0">
                <a:latin typeface="Sakkal Majalla" panose="02000000000000000000" pitchFamily="2" charset="-78"/>
                <a:cs typeface="Sakkal Majalla" panose="02000000000000000000" pitchFamily="2" charset="-78"/>
              </a:rPr>
              <a:t> </a:t>
            </a:r>
            <a:r>
              <a:rPr sz="2400" err="1">
                <a:latin typeface="Sakkal Majalla" panose="02000000000000000000" pitchFamily="2" charset="-78"/>
                <a:cs typeface="Sakkal Majalla" panose="02000000000000000000" pitchFamily="2" charset="-78"/>
              </a:rPr>
              <a:t>على</a:t>
            </a:r>
            <a:r>
              <a:rPr sz="2400">
                <a:latin typeface="Sakkal Majalla" panose="02000000000000000000" pitchFamily="2" charset="-78"/>
                <a:cs typeface="Sakkal Majalla" panose="02000000000000000000" pitchFamily="2" charset="-78"/>
              </a:rPr>
              <a:t> الأقل</a:t>
            </a:r>
            <a:r>
              <a:rPr lang="ar-EG" sz="2400">
                <a:latin typeface="Sakkal Majalla" panose="02000000000000000000" pitchFamily="2" charset="-78"/>
                <a:cs typeface="Sakkal Majalla" panose="02000000000000000000" pitchFamily="2" charset="-78"/>
              </a:rPr>
              <a:t> كل 12 شهرًا)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نهاية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المهمة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المُكلَّف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بأدائها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قبل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التكليف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بدور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آخر</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18440" indent="-218440" defTabSz="248816" rtl="1">
              <a:spcBef>
                <a:spcPts val="600"/>
              </a:spcBef>
              <a:defRPr sz="2064"/>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توفير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معدات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الوقاية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الشخصية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المناسبة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حسب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طبيعة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عمليات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الاستجابة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يؤديها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عامل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معين</a:t>
            </a:r>
            <a:r>
              <a:rPr lang="ar-EG"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رب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العمل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يكفل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استعمال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معدات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الوقاية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الشخصية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المناسبة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وصيانتها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وإزالة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التلوث</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منها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أو</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التخلص</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منها</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p:txBody>
      </p:sp>
      <p:sp>
        <p:nvSpPr>
          <p:cNvPr id="387" name="Title 1"/>
          <p:cNvSpPr txBox="1">
            <a:spLocks noGrp="1"/>
          </p:cNvSpPr>
          <p:nvPr>
            <p:ph type="title" idx="4294967295"/>
          </p:nvPr>
        </p:nvSpPr>
        <p:spPr>
          <a:xfrm>
            <a:off x="181400" y="-998"/>
            <a:ext cx="7506587"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الأخطار الإشعاعية - تدابير المكافحة</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25</a:t>
            </a:fld>
            <a:endParaRPr/>
          </a:p>
        </p:txBody>
      </p:sp>
      <p:sp>
        <p:nvSpPr>
          <p:cNvPr id="390" name="Content Placeholder 3"/>
          <p:cNvSpPr txBox="1">
            <a:spLocks noGrp="1"/>
          </p:cNvSpPr>
          <p:nvPr>
            <p:ph type="body" idx="1"/>
          </p:nvPr>
        </p:nvSpPr>
        <p:spPr>
          <a:xfrm>
            <a:off x="1650012" y="1227031"/>
            <a:ext cx="9086846" cy="4654071"/>
          </a:xfrm>
          <a:prstGeom prst="rect">
            <a:avLst/>
          </a:prstGeom>
        </p:spPr>
        <p:txBody>
          <a:bodyPr rtlCol="1"/>
          <a:lstStyle/>
          <a:p>
            <a:pPr marL="0" indent="0" rtl="1">
              <a:spcBef>
                <a:spcPts val="800"/>
              </a:spcBef>
              <a:buSzTx/>
              <a:buNone/>
              <a:defRPr sz="2400">
                <a:solidFill>
                  <a:schemeClr val="accent3">
                    <a:lumOff val="-6274"/>
                  </a:schemeClr>
                </a:solidFill>
                <a:latin typeface="Source Sans Pro Bold"/>
                <a:ea typeface="Source Sans Pro Bold"/>
                <a:cs typeface="Source Sans Pro Bold"/>
                <a:sym typeface="Source Sans Pro Bold"/>
              </a:defRPr>
            </a:pPr>
            <a:r>
              <a:rPr lang="ar" b="1" dirty="0">
                <a:solidFill>
                  <a:srgbClr val="C00000"/>
                </a:solidFill>
                <a:latin typeface="Sakkal Majalla" panose="02000000000000000000" pitchFamily="2" charset="-78"/>
                <a:cs typeface="Sakkal Majalla" panose="02000000000000000000" pitchFamily="2" charset="-78"/>
              </a:rPr>
              <a:t>تشمل أهم العوامل المسببة للانزلاق، والتعثر، والسقوط:</a:t>
            </a:r>
          </a:p>
          <a:p>
            <a:pPr marL="285750" indent="-285750" rtl="1">
              <a:spcBef>
                <a:spcPts val="800"/>
              </a:spcBef>
              <a:buClr>
                <a:srgbClr val="C00000"/>
              </a:buClr>
              <a:defRPr sz="2400"/>
            </a:pPr>
            <a:r>
              <a:rPr dirty="0" err="1">
                <a:latin typeface="Sakkal Majalla" panose="02000000000000000000" pitchFamily="2" charset="-78"/>
                <a:cs typeface="Sakkal Majalla" panose="02000000000000000000" pitchFamily="2" charset="-78"/>
              </a:rPr>
              <a:t>الملوثات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الموجودة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الأرضية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والشحم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والزيت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والسوائل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والغذاء</a:t>
            </a:r>
            <a:r>
              <a:rPr dirty="0">
                <a:latin typeface="Sakkal Majalla" panose="02000000000000000000" pitchFamily="2" charset="-78"/>
                <a:cs typeface="Sakkal Majalla" panose="02000000000000000000" pitchFamily="2" charset="-78"/>
              </a:rPr>
              <a:t>.</a:t>
            </a:r>
          </a:p>
          <a:p>
            <a:pPr marL="285750" indent="-285750" rtl="1">
              <a:spcBef>
                <a:spcPts val="800"/>
              </a:spcBef>
              <a:buClr>
                <a:srgbClr val="C00000"/>
              </a:buClr>
              <a:defRPr sz="2400"/>
            </a:pPr>
            <a:r>
              <a:rPr dirty="0" err="1">
                <a:latin typeface="Sakkal Majalla" panose="02000000000000000000" pitchFamily="2" charset="-78"/>
                <a:cs typeface="Sakkal Majalla" panose="02000000000000000000" pitchFamily="2" charset="-78"/>
              </a:rPr>
              <a:t>سوء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التصريف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الأنابيب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والمصارف</a:t>
            </a:r>
            <a:r>
              <a:rPr dirty="0">
                <a:latin typeface="Sakkal Majalla" panose="02000000000000000000" pitchFamily="2" charset="-78"/>
                <a:cs typeface="Sakkal Majalla" panose="02000000000000000000" pitchFamily="2" charset="-78"/>
              </a:rPr>
              <a:t>. </a:t>
            </a:r>
          </a:p>
          <a:p>
            <a:pPr marL="285750" indent="-285750" rtl="1">
              <a:spcBef>
                <a:spcPts val="800"/>
              </a:spcBef>
              <a:buClr>
                <a:srgbClr val="C00000"/>
              </a:buClr>
              <a:defRPr sz="2400"/>
            </a:pP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انتظام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السطح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المخصص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للمشي</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جودة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صيانة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الأرضيات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استواء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سطحها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ووجود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نتوءات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وصخور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وأوراق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وركام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85750" indent="-285750" rtl="1">
              <a:spcBef>
                <a:spcPts val="800"/>
              </a:spcBef>
              <a:buClr>
                <a:srgbClr val="C00000"/>
              </a:buClr>
              <a:defRPr sz="2400"/>
            </a:pPr>
            <a:r>
              <a:rPr dirty="0" err="1">
                <a:latin typeface="Sakkal Majalla" panose="02000000000000000000" pitchFamily="2" charset="-78"/>
                <a:cs typeface="Sakkal Majalla" panose="02000000000000000000" pitchFamily="2" charset="-78"/>
              </a:rPr>
              <a:t>أحوال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الطقس</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والجليد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والثلوج</a:t>
            </a:r>
            <a:r>
              <a:rPr dirty="0">
                <a:latin typeface="Sakkal Majalla" panose="02000000000000000000" pitchFamily="2" charset="-78"/>
                <a:cs typeface="Sakkal Majalla" panose="02000000000000000000" pitchFamily="2" charset="-78"/>
              </a:rPr>
              <a:t>.</a:t>
            </a:r>
          </a:p>
          <a:p>
            <a:pPr marL="285750" indent="-285750" rtl="1">
              <a:spcBef>
                <a:spcPts val="800"/>
              </a:spcBef>
              <a:buClr>
                <a:srgbClr val="C00000"/>
              </a:buClr>
              <a:defRPr sz="2400"/>
            </a:pP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كفاية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الإضاءة</a:t>
            </a:r>
            <a:r>
              <a:rPr dirty="0">
                <a:latin typeface="Sakkal Majalla" panose="02000000000000000000" pitchFamily="2" charset="-78"/>
                <a:cs typeface="Sakkal Majalla" panose="02000000000000000000" pitchFamily="2" charset="-78"/>
              </a:rPr>
              <a:t>.</a:t>
            </a:r>
          </a:p>
          <a:p>
            <a:pPr marL="285750" indent="-285750" rtl="1">
              <a:spcBef>
                <a:spcPts val="800"/>
              </a:spcBef>
              <a:buClr>
                <a:srgbClr val="C00000"/>
              </a:buClr>
              <a:defRPr sz="2400"/>
            </a:pPr>
            <a:r>
              <a:rPr dirty="0" err="1">
                <a:latin typeface="Sakkal Majalla" panose="02000000000000000000" pitchFamily="2" charset="-78"/>
                <a:cs typeface="Sakkal Majalla" panose="02000000000000000000" pitchFamily="2" charset="-78"/>
              </a:rPr>
              <a:t>الاستخدام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الخاطئ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للسلالم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والمقاعد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الدَّرَج</a:t>
            </a:r>
            <a:r>
              <a:rPr dirty="0">
                <a:latin typeface="Sakkal Majalla" panose="02000000000000000000" pitchFamily="2" charset="-78"/>
                <a:cs typeface="Sakkal Majalla" panose="02000000000000000000" pitchFamily="2" charset="-78"/>
              </a:rPr>
              <a:t>.</a:t>
            </a:r>
          </a:p>
          <a:p>
            <a:pPr marL="285750" indent="-285750" rtl="1">
              <a:spcBef>
                <a:spcPts val="800"/>
              </a:spcBef>
              <a:buClr>
                <a:srgbClr val="C00000"/>
              </a:buClr>
              <a:defRPr sz="2400"/>
            </a:pPr>
            <a:r>
              <a:rPr dirty="0" err="1">
                <a:latin typeface="Sakkal Majalla" panose="02000000000000000000" pitchFamily="2" charset="-78"/>
                <a:cs typeface="Sakkal Majalla" panose="02000000000000000000" pitchFamily="2" charset="-78"/>
              </a:rPr>
              <a:t>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التعثر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مهملات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الأحبال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السائبة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والخراطيم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والأسلاك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والأنابيب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a:t>
            </a:r>
          </a:p>
        </p:txBody>
      </p:sp>
      <p:sp>
        <p:nvSpPr>
          <p:cNvPr id="391" name="Title 1"/>
          <p:cNvSpPr txBox="1">
            <a:spLocks noGrp="1"/>
          </p:cNvSpPr>
          <p:nvPr>
            <p:ph type="title"/>
          </p:nvPr>
        </p:nvSpPr>
        <p:spPr>
          <a:xfrm>
            <a:off x="145774" y="1"/>
            <a:ext cx="5572540" cy="63610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الانزلاق، والتعثر، والسقوط</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26</a:t>
            </a:fld>
            <a:endParaRPr/>
          </a:p>
        </p:txBody>
      </p:sp>
      <p:sp>
        <p:nvSpPr>
          <p:cNvPr id="394" name="Content Placeholder 5"/>
          <p:cNvSpPr txBox="1">
            <a:spLocks noGrp="1"/>
          </p:cNvSpPr>
          <p:nvPr>
            <p:ph type="body" idx="1"/>
          </p:nvPr>
        </p:nvSpPr>
        <p:spPr>
          <a:xfrm>
            <a:off x="1569774" y="1305653"/>
            <a:ext cx="8222167" cy="4654071"/>
          </a:xfrm>
          <a:prstGeom prst="rect">
            <a:avLst/>
          </a:prstGeom>
        </p:spPr>
        <p:txBody>
          <a:bodyPr rtlCol="1"/>
          <a:lstStyle/>
          <a:p>
            <a:pPr marL="0" indent="0" rtl="1">
              <a:spcBef>
                <a:spcPts val="800"/>
              </a:spcBef>
              <a:buSzTx/>
              <a:buNone/>
              <a:defRPr sz="2400"/>
            </a:pPr>
            <a:r>
              <a:rPr lang="ar" b="1" dirty="0">
                <a:solidFill>
                  <a:srgbClr val="C00000"/>
                </a:solidFill>
                <a:latin typeface="Sakkal Majalla" panose="02000000000000000000" pitchFamily="2" charset="-78"/>
                <a:cs typeface="Sakkal Majalla" panose="02000000000000000000" pitchFamily="2" charset="-78"/>
              </a:rPr>
              <a:t>تشمل إجراءات </a:t>
            </a:r>
            <a:r>
              <a:rPr lang="ar-EG" b="1" dirty="0">
                <a:solidFill>
                  <a:srgbClr val="C00000"/>
                </a:solidFill>
                <a:latin typeface="Sakkal Majalla" panose="02000000000000000000" pitchFamily="2" charset="-78"/>
                <a:cs typeface="Sakkal Majalla" panose="02000000000000000000" pitchFamily="2" charset="-78"/>
              </a:rPr>
              <a:t>الوقاية من</a:t>
            </a:r>
            <a:r>
              <a:rPr lang="ar" b="1" dirty="0">
                <a:solidFill>
                  <a:srgbClr val="C00000"/>
                </a:solidFill>
                <a:latin typeface="Sakkal Majalla" panose="02000000000000000000" pitchFamily="2" charset="-78"/>
                <a:cs typeface="Sakkal Majalla" panose="02000000000000000000" pitchFamily="2" charset="-78"/>
              </a:rPr>
              <a:t> الانزلاق، والتعثر، والسقوط:</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التنظيف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والصيانة</a:t>
            </a:r>
            <a:r>
              <a:rPr dirty="0">
                <a:latin typeface="Sakkal Majalla" panose="02000000000000000000" pitchFamily="2" charset="-78"/>
                <a:cs typeface="Sakkal Majalla" panose="02000000000000000000" pitchFamily="2" charset="-78"/>
              </a:rPr>
              <a:t>.</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الإضاءة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المصابيح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لاستعمالها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خارج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المباني</a:t>
            </a:r>
            <a:r>
              <a:rPr dirty="0">
                <a:latin typeface="Sakkal Majalla" panose="02000000000000000000" pitchFamily="2" charset="-78"/>
                <a:cs typeface="Sakkal Majalla" panose="02000000000000000000" pitchFamily="2" charset="-78"/>
              </a:rPr>
              <a:t>.</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صيانة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الأسطح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المخصصة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للمشي</a:t>
            </a:r>
            <a:r>
              <a:rPr dirty="0">
                <a:latin typeface="Sakkal Majalla" panose="02000000000000000000" pitchFamily="2" charset="-78"/>
                <a:cs typeface="Sakkal Majalla" panose="02000000000000000000" pitchFamily="2" charset="-78"/>
              </a:rPr>
              <a:t>.</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الانسكابات</a:t>
            </a:r>
            <a:r>
              <a:rPr dirty="0">
                <a:latin typeface="Sakkal Majalla" panose="02000000000000000000" pitchFamily="2" charset="-78"/>
                <a:cs typeface="Sakkal Majalla" panose="02000000000000000000" pitchFamily="2" charset="-78"/>
              </a:rPr>
              <a:t>.</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إزالة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العوائق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لإخلاء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المسارات</a:t>
            </a:r>
            <a:r>
              <a:rPr dirty="0">
                <a:latin typeface="Sakkal Majalla" panose="02000000000000000000" pitchFamily="2" charset="-78"/>
                <a:cs typeface="Sakkal Majalla" panose="02000000000000000000" pitchFamily="2" charset="-78"/>
              </a:rPr>
              <a:t>.</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إزالة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الكابلات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الزائدة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وُجدت</a:t>
            </a:r>
            <a:r>
              <a:rPr dirty="0">
                <a:latin typeface="Sakkal Majalla" panose="02000000000000000000" pitchFamily="2" charset="-78"/>
                <a:cs typeface="Sakkal Majalla" panose="02000000000000000000" pitchFamily="2" charset="-78"/>
              </a:rPr>
              <a:t>.</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ارتداء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الأحذية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المختلفة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الأحذية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العادية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الأحذية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المفتوحة</a:t>
            </a:r>
            <a:r>
              <a:rPr dirty="0">
                <a:latin typeface="Sakkal Majalla" panose="02000000000000000000" pitchFamily="2" charset="-78"/>
                <a:cs typeface="Sakkal Majalla" panose="02000000000000000000" pitchFamily="2" charset="-78"/>
              </a:rPr>
              <a:t>.</a:t>
            </a:r>
          </a:p>
        </p:txBody>
      </p:sp>
      <p:sp>
        <p:nvSpPr>
          <p:cNvPr id="395" name="Title 1"/>
          <p:cNvSpPr txBox="1">
            <a:spLocks noGrp="1"/>
          </p:cNvSpPr>
          <p:nvPr>
            <p:ph type="title" idx="4294967295"/>
          </p:nvPr>
        </p:nvSpPr>
        <p:spPr>
          <a:xfrm>
            <a:off x="145652" y="-9833"/>
            <a:ext cx="7920040"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الانزلاق، والتعثر، والسقوط - الإجراءات الوقائية</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27</a:t>
            </a:fld>
            <a:endParaRPr/>
          </a:p>
        </p:txBody>
      </p:sp>
      <p:sp>
        <p:nvSpPr>
          <p:cNvPr id="398" name="Content Placeholder 2"/>
          <p:cNvSpPr txBox="1">
            <a:spLocks noGrp="1"/>
          </p:cNvSpPr>
          <p:nvPr>
            <p:ph type="body" sz="half" idx="1"/>
          </p:nvPr>
        </p:nvSpPr>
        <p:spPr>
          <a:xfrm>
            <a:off x="1077238" y="1284578"/>
            <a:ext cx="5667153" cy="4654072"/>
          </a:xfrm>
          <a:prstGeom prst="rect">
            <a:avLst/>
          </a:prstGeom>
        </p:spPr>
        <p:txBody>
          <a:bodyPr rtlCol="1"/>
          <a:lstStyle/>
          <a:p>
            <a:pPr marL="251459" indent="-251459" defTabSz="286428" rtl="1">
              <a:spcBef>
                <a:spcPts val="1100"/>
              </a:spcBef>
              <a:defRPr sz="2376"/>
            </a:pPr>
            <a:r>
              <a:rPr dirty="0" err="1">
                <a:latin typeface="Sakkal Majalla" panose="02000000000000000000" pitchFamily="2" charset="-78"/>
                <a:cs typeface="Sakkal Majalla" panose="02000000000000000000" pitchFamily="2" charset="-78"/>
              </a:rPr>
              <a:t>تتطلب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مكثفًا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للمركبات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بدءًا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الدراجات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الهوائية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والدراجات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الشاحنات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الثقيلة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القوارب</a:t>
            </a:r>
            <a:r>
              <a:rPr dirty="0">
                <a:latin typeface="Sakkal Majalla" panose="02000000000000000000" pitchFamily="2" charset="-78"/>
                <a:cs typeface="Sakkal Majalla" panose="02000000000000000000" pitchFamily="2" charset="-78"/>
              </a:rPr>
              <a:t>. </a:t>
            </a:r>
          </a:p>
          <a:p>
            <a:pPr marL="251459" indent="-251459" defTabSz="286428" rtl="1">
              <a:spcBef>
                <a:spcPts val="1100"/>
              </a:spcBef>
              <a:defRPr sz="2376"/>
            </a:pPr>
            <a:r>
              <a:rPr dirty="0" err="1">
                <a:latin typeface="Sakkal Majalla" panose="02000000000000000000" pitchFamily="2" charset="-78"/>
                <a:cs typeface="Sakkal Majalla" panose="02000000000000000000" pitchFamily="2" charset="-78"/>
              </a:rPr>
              <a:t>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الموثوقة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ضروريٌّ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أجل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سرعة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تحرك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المستجيبين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وتوزيع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واللوازم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والتعبئة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المُخالِطين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8" rtl="1">
              <a:spcBef>
                <a:spcPts val="1100"/>
              </a:spcBef>
              <a:defRPr sz="2376"/>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لحوادث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عواقب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وخيمة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الضروري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مأمون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وفعال</a:t>
            </a:r>
            <a:r>
              <a:rPr lang="ar-EG" dirty="0">
                <a:latin typeface="Sakkal Majalla" panose="02000000000000000000" pitchFamily="2" charset="-78"/>
                <a:cs typeface="Sakkal Majalla" panose="02000000000000000000" pitchFamily="2" charset="-78"/>
              </a:rPr>
              <a:t> 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الفاشيات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a:t>
            </a:r>
          </a:p>
        </p:txBody>
      </p:sp>
      <p:grpSp>
        <p:nvGrpSpPr>
          <p:cNvPr id="401" name="Picture 2"/>
          <p:cNvGrpSpPr/>
          <p:nvPr/>
        </p:nvGrpSpPr>
        <p:grpSpPr>
          <a:xfrm>
            <a:off x="6889315" y="1552954"/>
            <a:ext cx="4872359" cy="3752092"/>
            <a:chOff x="0" y="0"/>
            <a:chExt cx="2951652" cy="2213737"/>
          </a:xfrm>
        </p:grpSpPr>
        <p:sp>
          <p:nvSpPr>
            <p:cNvPr id="399" name="Rectangle"/>
            <p:cNvSpPr/>
            <p:nvPr/>
          </p:nvSpPr>
          <p:spPr>
            <a:xfrm>
              <a:off x="0" y="0"/>
              <a:ext cx="2951653" cy="2213738"/>
            </a:xfrm>
            <a:prstGeom prst="rect">
              <a:avLst/>
            </a:prstGeom>
            <a:solidFill>
              <a:schemeClr val="accent1"/>
            </a:solidFill>
            <a:ln w="12700" cap="flat">
              <a:noFill/>
              <a:miter lim="400000"/>
            </a:ln>
            <a:effectLst/>
          </p:spPr>
          <p:txBody>
            <a:bodyPr wrap="square" lIns="45719" tIns="45719" rIns="45719" bIns="45719" numCol="1" rtlCol="1" anchor="ctr">
              <a:noAutofit/>
            </a:bodyPr>
            <a:lstStyle/>
            <a:p>
              <a:pPr rtl="1"/>
              <a:endParaRPr/>
            </a:p>
          </p:txBody>
        </p:sp>
        <p:pic>
          <p:nvPicPr>
            <p:cNvPr id="400" name="image13.png" descr="image13.png"/>
            <p:cNvPicPr>
              <a:picLocks noChangeAspect="1"/>
            </p:cNvPicPr>
            <p:nvPr/>
          </p:nvPicPr>
          <p:blipFill>
            <a:blip r:embed="rId2"/>
            <a:stretch>
              <a:fillRect/>
            </a:stretch>
          </p:blipFill>
          <p:spPr>
            <a:xfrm>
              <a:off x="0" y="0"/>
              <a:ext cx="2951653" cy="2213738"/>
            </a:xfrm>
            <a:prstGeom prst="rect">
              <a:avLst/>
            </a:prstGeom>
            <a:ln w="12700" cap="flat">
              <a:noFill/>
              <a:miter lim="400000"/>
            </a:ln>
            <a:effectLst/>
          </p:spPr>
        </p:pic>
      </p:grpSp>
      <p:sp>
        <p:nvSpPr>
          <p:cNvPr id="402" name="Title 1"/>
          <p:cNvSpPr txBox="1">
            <a:spLocks noGrp="1"/>
          </p:cNvSpPr>
          <p:nvPr>
            <p:ph type="title"/>
          </p:nvPr>
        </p:nvSpPr>
        <p:spPr>
          <a:xfrm>
            <a:off x="26827" y="1"/>
            <a:ext cx="5667153" cy="63610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حوادث المرور على الطرق</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28</a:t>
            </a:fld>
            <a:endParaRPr/>
          </a:p>
        </p:txBody>
      </p:sp>
      <p:sp>
        <p:nvSpPr>
          <p:cNvPr id="405" name="Content Placeholder 2"/>
          <p:cNvSpPr txBox="1">
            <a:spLocks noGrp="1"/>
          </p:cNvSpPr>
          <p:nvPr>
            <p:ph type="body" idx="1"/>
          </p:nvPr>
        </p:nvSpPr>
        <p:spPr>
          <a:xfrm>
            <a:off x="1590906" y="1489300"/>
            <a:ext cx="9010187" cy="4929357"/>
          </a:xfrm>
          <a:prstGeom prst="rect">
            <a:avLst/>
          </a:prstGeom>
        </p:spPr>
        <p:txBody>
          <a:bodyPr rtlCol="1"/>
          <a:lstStyle/>
          <a:p>
            <a:pPr marL="0" indent="0" defTabSz="286428" rtl="1">
              <a:spcBef>
                <a:spcPts val="700"/>
              </a:spcBef>
              <a:buSzTx/>
              <a:buNone/>
              <a:defRPr sz="2376"/>
            </a:pPr>
            <a:r>
              <a:rPr lang="ar" b="1" dirty="0">
                <a:solidFill>
                  <a:srgbClr val="C00000"/>
                </a:solidFill>
                <a:latin typeface="Sakkal Majalla" panose="02000000000000000000" pitchFamily="2" charset="-78"/>
                <a:cs typeface="Sakkal Majalla" panose="02000000000000000000" pitchFamily="2" charset="-78"/>
              </a:rPr>
              <a:t>قد تشمل التدابير الوقائية لحوادث المرور على الطرق أثناء الاستجابة للطوارئ الآتي:</a:t>
            </a:r>
          </a:p>
          <a:p>
            <a:pPr marL="251459" indent="-251459" defTabSz="286428" rtl="1">
              <a:spcBef>
                <a:spcPts val="700"/>
              </a:spcBef>
              <a:buClr>
                <a:srgbClr val="C00000"/>
              </a:buClr>
              <a:defRPr sz="2376"/>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المركبات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جيدة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1459" indent="-251459" defTabSz="286428" rtl="1">
              <a:spcBef>
                <a:spcPts val="700"/>
              </a:spcBef>
              <a:buClr>
                <a:srgbClr val="C00000"/>
              </a:buClr>
              <a:defRPr sz="2376"/>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السائقين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يتجنبوا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الهاتف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المحمول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القيادة</a:t>
            </a:r>
            <a:r>
              <a:rPr dirty="0">
                <a:latin typeface="Sakkal Majalla" panose="02000000000000000000" pitchFamily="2" charset="-78"/>
                <a:cs typeface="Sakkal Majalla" panose="02000000000000000000" pitchFamily="2" charset="-78"/>
              </a:rPr>
              <a:t>.</a:t>
            </a:r>
          </a:p>
          <a:p>
            <a:pPr marL="251459" indent="-251459" defTabSz="286428" rtl="1">
              <a:spcBef>
                <a:spcPts val="700"/>
              </a:spcBef>
              <a:buClr>
                <a:srgbClr val="C00000"/>
              </a:buClr>
              <a:defRPr sz="2376"/>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ركوب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المركبات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الرباعية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والخوذات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ركوب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المركبات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الثنائية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وسترات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النجاة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ركوب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القوارب</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251459" indent="-251459" defTabSz="286428" rtl="1">
              <a:spcBef>
                <a:spcPts val="700"/>
              </a:spcBef>
              <a:buClr>
                <a:srgbClr val="C00000"/>
              </a:buClr>
              <a:defRPr sz="2376"/>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سائقين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أكْفاء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أدائهم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إخضاعهم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بانتظام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لاختبارات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كفاءة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واللياقة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الطبية</a:t>
            </a:r>
            <a:r>
              <a:rPr dirty="0">
                <a:latin typeface="Sakkal Majalla" panose="02000000000000000000" pitchFamily="2" charset="-78"/>
                <a:cs typeface="Sakkal Majalla" panose="02000000000000000000" pitchFamily="2" charset="-78"/>
              </a:rPr>
              <a:t>.</a:t>
            </a:r>
          </a:p>
          <a:p>
            <a:pPr marL="251459" indent="-251459" defTabSz="286428" rtl="1">
              <a:spcBef>
                <a:spcPts val="700"/>
              </a:spcBef>
              <a:buClr>
                <a:srgbClr val="C00000"/>
              </a:buClr>
              <a:defRPr sz="2376"/>
            </a:pP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يلتزم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السائقون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بحدود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للمتطلبات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التنظيمية</a:t>
            </a:r>
            <a:r>
              <a:rPr dirty="0">
                <a:latin typeface="Sakkal Majalla" panose="02000000000000000000" pitchFamily="2" charset="-78"/>
                <a:cs typeface="Sakkal Majalla" panose="02000000000000000000" pitchFamily="2" charset="-78"/>
              </a:rPr>
              <a:t>.</a:t>
            </a:r>
          </a:p>
          <a:p>
            <a:pPr marL="251459" indent="-251459" defTabSz="286428" rtl="1">
              <a:spcBef>
                <a:spcPts val="700"/>
              </a:spcBef>
              <a:buClr>
                <a:srgbClr val="C00000"/>
              </a:buClr>
              <a:defRPr sz="2376"/>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التهاون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مطلقًا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السائقين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يتعاطون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المخدرات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06" name="Title 1"/>
          <p:cNvSpPr txBox="1">
            <a:spLocks noGrp="1"/>
          </p:cNvSpPr>
          <p:nvPr>
            <p:ph type="title" idx="4294967295"/>
          </p:nvPr>
        </p:nvSpPr>
        <p:spPr>
          <a:xfrm>
            <a:off x="138222" y="-1"/>
            <a:ext cx="8222168"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حوادث المرور على الطرق - الإجراءات الوقائية</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29</a:t>
            </a:fld>
            <a:endParaRPr/>
          </a:p>
        </p:txBody>
      </p:sp>
      <p:sp>
        <p:nvSpPr>
          <p:cNvPr id="409" name="Content Placeholder 2"/>
          <p:cNvSpPr txBox="1">
            <a:spLocks noGrp="1"/>
          </p:cNvSpPr>
          <p:nvPr>
            <p:ph type="body" idx="1"/>
          </p:nvPr>
        </p:nvSpPr>
        <p:spPr>
          <a:xfrm>
            <a:off x="1644192" y="1273230"/>
            <a:ext cx="8903615" cy="4944144"/>
          </a:xfrm>
          <a:prstGeom prst="rect">
            <a:avLst/>
          </a:prstGeom>
        </p:spPr>
        <p:txBody>
          <a:bodyPr rtlCol="1"/>
          <a:lstStyle/>
          <a:p>
            <a:pPr marL="0" indent="0" rtl="1">
              <a:buSzTx/>
              <a:buNone/>
              <a:defRPr sz="2400"/>
            </a:pPr>
            <a:r>
              <a:rPr lang="ar" dirty="0">
                <a:latin typeface="Sakkal Majalla" panose="02000000000000000000" pitchFamily="2" charset="-78"/>
                <a:cs typeface="Sakkal Majalla" panose="02000000000000000000" pitchFamily="2" charset="-78"/>
              </a:rPr>
              <a:t>العنف في مكان العمل هو «أي عمل، أو حادث، أو سلوك يحيد عن السلوك العقلاني ويتعرض فيه شخص للاعتداء، أو التهديد، أو الضرر، أو الإصابة</a:t>
            </a:r>
            <a:r>
              <a:rPr lang="ar-EG" dirty="0">
                <a:latin typeface="Sakkal Majalla" panose="02000000000000000000" pitchFamily="2" charset="-78"/>
                <a:cs typeface="Sakkal Majalla" panose="02000000000000000000" pitchFamily="2" charset="-78"/>
              </a:rPr>
              <a:t> في</a:t>
            </a:r>
            <a:r>
              <a:rPr lang="ar" dirty="0">
                <a:latin typeface="Sakkal Majalla" panose="02000000000000000000" pitchFamily="2" charset="-78"/>
                <a:cs typeface="Sakkal Majalla" panose="02000000000000000000" pitchFamily="2" charset="-78"/>
              </a:rPr>
              <a:t> أثناء عمله، أو نتيجةً مباشرة له. (منظمة العمل الدولية، 2004)».</a:t>
            </a:r>
          </a:p>
          <a:p>
            <a:pPr marL="0" indent="0" rtl="1">
              <a:buSzTx/>
              <a:buNone/>
              <a:defRPr sz="2400" u="sng"/>
            </a:pPr>
            <a:endParaRPr lang="en-US" dirty="0">
              <a:latin typeface="Sakkal Majalla" panose="02000000000000000000" pitchFamily="2" charset="-78"/>
              <a:cs typeface="Sakkal Majalla" panose="02000000000000000000" pitchFamily="2" charset="-78"/>
            </a:endParaRPr>
          </a:p>
          <a:p>
            <a:pPr marL="0" indent="0" rtl="1">
              <a:buSzTx/>
              <a:buNone/>
              <a:defRPr sz="2400" u="sng"/>
            </a:pPr>
            <a:r>
              <a:rPr lang="ar" b="1" dirty="0">
                <a:solidFill>
                  <a:srgbClr val="C00000"/>
                </a:solidFill>
                <a:latin typeface="Sakkal Majalla" panose="02000000000000000000" pitchFamily="2" charset="-78"/>
                <a:cs typeface="Sakkal Majalla" panose="02000000000000000000" pitchFamily="2" charset="-78"/>
              </a:rPr>
              <a:t>تشمل الأمثلة على العنف في مكان العمل:</a:t>
            </a:r>
          </a:p>
          <a:p>
            <a:pPr marL="254000" indent="-254000" rtl="1">
              <a:buClr>
                <a:srgbClr val="C00000"/>
              </a:buClr>
              <a:defRPr sz="2400"/>
            </a:pPr>
            <a:r>
              <a:rPr lang="ar" dirty="0">
                <a:latin typeface="Sakkal Majalla" panose="02000000000000000000" pitchFamily="2" charset="-78"/>
                <a:cs typeface="Sakkal Majalla" panose="02000000000000000000" pitchFamily="2" charset="-78"/>
              </a:rPr>
              <a:t>العنف البدني - الاعتداء، والإيذاء البدني، والقتل.</a:t>
            </a:r>
          </a:p>
          <a:p>
            <a:pPr marL="254000" indent="-254000" rtl="1">
              <a:buClr>
                <a:srgbClr val="C00000"/>
              </a:buClr>
              <a:defRPr sz="2400"/>
            </a:pPr>
            <a:r>
              <a:rPr lang="ar" dirty="0">
                <a:latin typeface="Sakkal Majalla" panose="02000000000000000000" pitchFamily="2" charset="-78"/>
                <a:cs typeface="Sakkal Majalla" panose="02000000000000000000" pitchFamily="2" charset="-78"/>
              </a:rPr>
              <a:t>العنف النفسي - التنمر، والمضايقات، والتحرش.</a:t>
            </a:r>
          </a:p>
          <a:p>
            <a:pPr marL="254000" indent="-254000" rtl="1">
              <a:buClr>
                <a:srgbClr val="C00000"/>
              </a:buClr>
              <a:defRPr sz="2400"/>
            </a:pPr>
            <a:r>
              <a:rPr lang="ar" dirty="0">
                <a:latin typeface="Sakkal Majalla" panose="02000000000000000000" pitchFamily="2" charset="-78"/>
                <a:cs typeface="Sakkal Majalla" panose="02000000000000000000" pitchFamily="2" charset="-78"/>
              </a:rPr>
              <a:t>العنف الجنسي - التحرش الجنسي، والانتهاك والاستغلال الجنسيين.</a:t>
            </a:r>
          </a:p>
          <a:p>
            <a:pPr marL="0" indent="0" rtl="1">
              <a:buSzTx/>
              <a:buNone/>
              <a:defRPr sz="2400">
                <a:solidFill>
                  <a:srgbClr val="C00000"/>
                </a:solidFill>
              </a:defRPr>
            </a:pPr>
            <a:endParaRPr lang="en-US" dirty="0">
              <a:latin typeface="Sakkal Majalla" panose="02000000000000000000" pitchFamily="2" charset="-78"/>
              <a:cs typeface="Sakkal Majalla" panose="02000000000000000000" pitchFamily="2" charset="-78"/>
            </a:endParaRPr>
          </a:p>
          <a:p>
            <a:pPr marL="0" indent="0" rtl="1">
              <a:buSzTx/>
              <a:buNone/>
              <a:defRPr sz="2400">
                <a:solidFill>
                  <a:srgbClr val="C00000"/>
                </a:solidFill>
              </a:defRPr>
            </a:pPr>
            <a:r>
              <a:rPr lang="ar" dirty="0">
                <a:latin typeface="Sakkal Majalla" panose="02000000000000000000" pitchFamily="2" charset="-78"/>
                <a:cs typeface="Sakkal Majalla" panose="02000000000000000000" pitchFamily="2" charset="-78"/>
              </a:rPr>
              <a:t>تذكَّر: ينبغي تطبيق سياسة عدم التهاون مُطلقًا مع العنف في مكان العمل في فرق الاستجابة للطوارئ.</a:t>
            </a:r>
          </a:p>
          <a:p>
            <a:pPr marL="0" indent="0" rtl="1">
              <a:buSzTx/>
              <a:buNone/>
              <a:defRPr sz="2400"/>
            </a:pPr>
            <a:endParaRPr dirty="0">
              <a:latin typeface="Sakkal Majalla" panose="02000000000000000000" pitchFamily="2" charset="-78"/>
              <a:cs typeface="Sakkal Majalla" panose="02000000000000000000" pitchFamily="2" charset="-78"/>
            </a:endParaRPr>
          </a:p>
        </p:txBody>
      </p:sp>
      <p:sp>
        <p:nvSpPr>
          <p:cNvPr id="410" name="Title 1"/>
          <p:cNvSpPr txBox="1">
            <a:spLocks noGrp="1"/>
          </p:cNvSpPr>
          <p:nvPr>
            <p:ph type="title"/>
          </p:nvPr>
        </p:nvSpPr>
        <p:spPr>
          <a:xfrm>
            <a:off x="86675" y="-20257"/>
            <a:ext cx="4986670"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العنف والتحرش </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a:t>
            </a:fld>
            <a:endParaRPr/>
          </a:p>
        </p:txBody>
      </p:sp>
      <p:sp>
        <p:nvSpPr>
          <p:cNvPr id="284" name="Google Shape;308;p8"/>
          <p:cNvSpPr txBox="1"/>
          <p:nvPr/>
        </p:nvSpPr>
        <p:spPr>
          <a:xfrm>
            <a:off x="4432106" y="1823054"/>
            <a:ext cx="7198037" cy="221599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spAutoFit/>
          </a:bodyPr>
          <a:lstStyle/>
          <a:p>
            <a:pPr rtl="1">
              <a:defRPr sz="2400">
                <a:latin typeface="+mj-lt"/>
                <a:ea typeface="+mj-ea"/>
                <a:cs typeface="+mj-cs"/>
                <a:sym typeface="Source Sans Pro Regular"/>
              </a:defRPr>
            </a:pPr>
            <a:r>
              <a:rPr lang="ar" b="1" dirty="0">
                <a:solidFill>
                  <a:schemeClr val="tx1"/>
                </a:solidFill>
                <a:latin typeface="Sakkal Majalla" panose="02000000000000000000" pitchFamily="2" charset="-78"/>
                <a:cs typeface="Sakkal Majalla" panose="02000000000000000000" pitchFamily="2" charset="-78"/>
              </a:rPr>
              <a:t>بنهاية هذه الجلسة، سيكون بمقدوركم:</a:t>
            </a:r>
            <a:endParaRPr b="1" dirty="0">
              <a:solidFill>
                <a:schemeClr val="tx1"/>
              </a:solidFill>
              <a:latin typeface="Sakkal Majalla" panose="02000000000000000000" pitchFamily="2" charset="-78"/>
              <a:ea typeface="Arial"/>
              <a:cs typeface="Sakkal Majalla" panose="02000000000000000000" pitchFamily="2" charset="-78"/>
              <a:sym typeface="Arial"/>
            </a:endParaRPr>
          </a:p>
          <a:p>
            <a:pPr rtl="1">
              <a:defRPr sz="2400">
                <a:latin typeface="+mj-lt"/>
                <a:ea typeface="+mj-ea"/>
                <a:cs typeface="+mj-cs"/>
                <a:sym typeface="Source Sans Pro Regular"/>
              </a:defRPr>
            </a:pP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ts val="24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المرتبطة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بها</a:t>
            </a:r>
            <a:r>
              <a:rPr dirty="0">
                <a:latin typeface="Sakkal Majalla" panose="02000000000000000000" pitchFamily="2" charset="-78"/>
                <a:cs typeface="Sakkal Majalla" panose="02000000000000000000" pitchFamily="2" charset="-78"/>
              </a:rPr>
              <a:t>.</a:t>
            </a: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ts val="2400"/>
              <a:buFont typeface="Arial"/>
              <a:buChar char="•"/>
              <a:defRPr sz="2400">
                <a:latin typeface="+mj-lt"/>
                <a:ea typeface="+mj-ea"/>
                <a:cs typeface="+mj-cs"/>
                <a:sym typeface="Source Sans Pro Regular"/>
              </a:defRPr>
            </a:pPr>
            <a:endParaRPr dirty="0">
              <a:solidFill>
                <a:srgbClr val="10253F"/>
              </a:solidFill>
              <a:latin typeface="Sakkal Majalla" panose="02000000000000000000" pitchFamily="2" charset="-78"/>
              <a:ea typeface="Arial"/>
              <a:cs typeface="Sakkal Majalla" panose="02000000000000000000" pitchFamily="2" charset="-78"/>
              <a:sym typeface="Arial"/>
            </a:endParaRPr>
          </a:p>
          <a:p>
            <a:pPr marL="254000" indent="-254000" rtl="1">
              <a:buClr>
                <a:srgbClr val="C00000"/>
              </a:buClr>
              <a:buSzPts val="24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شرح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p:txBody>
      </p:sp>
      <p:sp>
        <p:nvSpPr>
          <p:cNvPr id="285" name="Title 4"/>
          <p:cNvSpPr txBox="1">
            <a:spLocks noGrp="1"/>
          </p:cNvSpPr>
          <p:nvPr>
            <p:ph type="title"/>
          </p:nvPr>
        </p:nvSpPr>
        <p:spPr>
          <a:xfrm>
            <a:off x="503955" y="-755"/>
            <a:ext cx="2545328" cy="194675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أهداف التعلُّم</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30</a:t>
            </a:fld>
            <a:endParaRPr/>
          </a:p>
        </p:txBody>
      </p:sp>
      <p:sp>
        <p:nvSpPr>
          <p:cNvPr id="413" name="Title 1"/>
          <p:cNvSpPr txBox="1">
            <a:spLocks noGrp="1"/>
          </p:cNvSpPr>
          <p:nvPr>
            <p:ph type="title"/>
          </p:nvPr>
        </p:nvSpPr>
        <p:spPr>
          <a:xfrm>
            <a:off x="137467" y="-20257"/>
            <a:ext cx="4986670"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العنف والتحرش </a:t>
            </a:r>
          </a:p>
        </p:txBody>
      </p:sp>
      <p:sp>
        <p:nvSpPr>
          <p:cNvPr id="414" name="Content Placeholder 2"/>
          <p:cNvSpPr txBox="1">
            <a:spLocks noGrp="1"/>
          </p:cNvSpPr>
          <p:nvPr>
            <p:ph type="body" idx="1"/>
          </p:nvPr>
        </p:nvSpPr>
        <p:spPr>
          <a:xfrm>
            <a:off x="1488289" y="1408727"/>
            <a:ext cx="9019918" cy="3714706"/>
          </a:xfrm>
          <a:prstGeom prst="rect">
            <a:avLst/>
          </a:prstGeom>
        </p:spPr>
        <p:txBody>
          <a:bodyPr rtlCol="1"/>
          <a:lstStyle/>
          <a:p>
            <a:pPr marL="251459" indent="-251459" defTabSz="286428" rtl="1">
              <a:spcBef>
                <a:spcPts val="200"/>
              </a:spcBef>
              <a:defRPr sz="2376"/>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حوادث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ارتفاع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الوفيات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إمكانية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التنبؤ</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بظهور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وطبيعتها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وخسارة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العيش</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والمعاناة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بسبب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تفشي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وتسرُّب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والإشعاعية</a:t>
            </a:r>
            <a:r>
              <a:rPr dirty="0">
                <a:latin typeface="Sakkal Majalla" panose="02000000000000000000" pitchFamily="2" charset="-78"/>
                <a:cs typeface="Sakkal Majalla" panose="02000000000000000000" pitchFamily="2" charset="-78"/>
              </a:rPr>
              <a:t>.</a:t>
            </a:r>
          </a:p>
          <a:p>
            <a:pPr marL="251459" indent="-251459" defTabSz="286428" rtl="1">
              <a:spcBef>
                <a:spcPts val="200"/>
              </a:spcBef>
              <a:defRPr sz="2376"/>
            </a:pP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يُنظَر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مصدرٌ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يدفع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الناس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للتساؤل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نواياهم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الحقيقية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ويؤدي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وقوع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اعتداءات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عنيفة</a:t>
            </a:r>
            <a:r>
              <a:rPr dirty="0">
                <a:latin typeface="Sakkal Majalla" panose="02000000000000000000" pitchFamily="2" charset="-78"/>
                <a:cs typeface="Sakkal Majalla" panose="02000000000000000000" pitchFamily="2" charset="-78"/>
              </a:rPr>
              <a:t>.</a:t>
            </a:r>
          </a:p>
          <a:p>
            <a:pPr marL="251459" indent="-251459" defTabSz="286428" rtl="1">
              <a:spcBef>
                <a:spcPts val="200"/>
              </a:spcBef>
              <a:defRPr sz="2376"/>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الشكوك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المعنيين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a:p>
            <a:pPr marL="251459" indent="-251459" defTabSz="286428" rtl="1">
              <a:spcBef>
                <a:spcPts val="200"/>
              </a:spcBef>
              <a:defRPr sz="2376"/>
            </a:pP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إيقاف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المتخصصين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للممارسات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التقليدية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مريضٍ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أفراد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الدفن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لأسبابٍ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تتعلق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يثير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يؤدي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العنف</a:t>
            </a:r>
            <a:r>
              <a:rPr dirty="0">
                <a:latin typeface="Sakkal Majalla" panose="02000000000000000000" pitchFamily="2" charset="-78"/>
                <a:cs typeface="Sakkal Majalla" panose="02000000000000000000" pitchFamily="2" charset="-78"/>
              </a:rPr>
              <a:t>. </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31</a:t>
            </a:fld>
            <a:endParaRPr/>
          </a:p>
        </p:txBody>
      </p:sp>
      <p:sp>
        <p:nvSpPr>
          <p:cNvPr id="417" name="Content Placeholder 2"/>
          <p:cNvSpPr txBox="1">
            <a:spLocks noGrp="1"/>
          </p:cNvSpPr>
          <p:nvPr>
            <p:ph type="body" idx="1"/>
          </p:nvPr>
        </p:nvSpPr>
        <p:spPr>
          <a:xfrm>
            <a:off x="1541721" y="1255629"/>
            <a:ext cx="9311703" cy="5185684"/>
          </a:xfrm>
          <a:prstGeom prst="rect">
            <a:avLst/>
          </a:prstGeom>
        </p:spPr>
        <p:txBody>
          <a:bodyPr rtlCol="1">
            <a:normAutofit/>
          </a:bodyPr>
          <a:lstStyle/>
          <a:p>
            <a:pPr marL="0" indent="0" defTabSz="248816" rtl="1">
              <a:spcBef>
                <a:spcPts val="500"/>
              </a:spcBef>
              <a:buSzTx/>
              <a:buNone/>
              <a:defRPr sz="2064"/>
            </a:pPr>
            <a:r>
              <a:rPr lang="ar" sz="2400" b="1" dirty="0">
                <a:solidFill>
                  <a:srgbClr val="C00000"/>
                </a:solidFill>
                <a:latin typeface="Sakkal Majalla" panose="02000000000000000000" pitchFamily="2" charset="-78"/>
                <a:cs typeface="Sakkal Majalla" panose="02000000000000000000" pitchFamily="2" charset="-78"/>
              </a:rPr>
              <a:t>للوقاية من العنف والتحرش:</a:t>
            </a:r>
          </a:p>
          <a:p>
            <a:pPr marL="218440" indent="-218440" defTabSz="248816" rtl="1">
              <a:spcBef>
                <a:spcPts val="500"/>
              </a:spcBef>
              <a:buClr>
                <a:srgbClr val="C00000"/>
              </a:buClr>
              <a:defRPr sz="2064"/>
            </a:pPr>
            <a:r>
              <a:rPr sz="2400" dirty="0" err="1">
                <a:latin typeface="Sakkal Majalla" panose="02000000000000000000" pitchFamily="2" charset="-78"/>
                <a:cs typeface="Sakkal Majalla" panose="02000000000000000000" pitchFamily="2" charset="-78"/>
              </a:rPr>
              <a:t>احرص</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التواصل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الفعَّال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المجتمع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المحلي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بيان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أسباب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الاستجابة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وفرص</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التعبير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الشواغل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والعلاقات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الجيدة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واحترام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التقاليد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المجتمعية</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18440" indent="-218440" defTabSz="248816" rtl="1">
              <a:spcBef>
                <a:spcPts val="500"/>
              </a:spcBef>
              <a:buClr>
                <a:srgbClr val="C00000"/>
              </a:buClr>
              <a:defRPr sz="2064"/>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المستجيبين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يكونوا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قادرين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التعرُّف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علامات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قُرب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حدوث</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أعمال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عدائية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وعنف</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المجتمعات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المحلية</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18440" indent="-218440" defTabSz="248816" rtl="1">
              <a:spcBef>
                <a:spcPts val="500"/>
              </a:spcBef>
              <a:buClr>
                <a:srgbClr val="C00000"/>
              </a:buClr>
              <a:defRPr sz="2064"/>
            </a:pP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المُستجيبين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يعملوا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دائمًا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ضمن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فرق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ويجب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ألا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يدخلوا</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منزل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دون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موافقة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أهله</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18440" indent="-218440" defTabSz="248816" rtl="1">
              <a:spcBef>
                <a:spcPts val="500"/>
              </a:spcBef>
              <a:buClr>
                <a:srgbClr val="C00000"/>
              </a:buClr>
              <a:defRPr sz="2064"/>
            </a:pPr>
            <a:r>
              <a:rPr sz="2400" dirty="0" err="1">
                <a:latin typeface="Sakkal Majalla" panose="02000000000000000000" pitchFamily="2" charset="-78"/>
                <a:cs typeface="Sakkal Majalla" panose="02000000000000000000" pitchFamily="2" charset="-78"/>
              </a:rPr>
              <a:t>ينبغي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يُوجد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أحد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السائقين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مكانٍ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قريبٍ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لرصد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نشاط</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العاملين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لضمان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توافر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وسيلة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نقل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عند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الضرورة</a:t>
            </a:r>
            <a:r>
              <a:rPr sz="2400" dirty="0">
                <a:latin typeface="Sakkal Majalla" panose="02000000000000000000" pitchFamily="2" charset="-78"/>
                <a:cs typeface="Sakkal Majalla" panose="02000000000000000000" pitchFamily="2" charset="-78"/>
              </a:rPr>
              <a:t>. </a:t>
            </a:r>
          </a:p>
          <a:p>
            <a:pPr marL="218440" indent="-218440" defTabSz="248816" rtl="1">
              <a:spcBef>
                <a:spcPts val="500"/>
              </a:spcBef>
              <a:buClr>
                <a:srgbClr val="C00000"/>
              </a:buClr>
              <a:defRPr sz="2064"/>
            </a:pPr>
            <a:r>
              <a:rPr sz="2400" dirty="0" err="1">
                <a:latin typeface="Sakkal Majalla" panose="02000000000000000000" pitchFamily="2" charset="-78"/>
                <a:cs typeface="Sakkal Majalla" panose="02000000000000000000" pitchFamily="2" charset="-78"/>
              </a:rPr>
              <a:t>يجب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الحفاظ</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التواصل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الموثوق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فريق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الاستجابة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الذي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يُنشر</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في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المناطق</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الريفية</a:t>
            </a:r>
            <a:r>
              <a:rPr lang="ar-EG" sz="2400" dirty="0">
                <a:latin typeface="Sakkal Majalla" panose="02000000000000000000" pitchFamily="2" charset="-78"/>
                <a:cs typeface="Sakkal Majalla" panose="02000000000000000000" pitchFamily="2" charset="-78"/>
              </a:rPr>
              <a:t>.</a:t>
            </a:r>
            <a:endParaRPr sz="2400" dirty="0">
              <a:latin typeface="Sakkal Majalla" panose="02000000000000000000" pitchFamily="2" charset="-78"/>
              <a:cs typeface="Sakkal Majalla" panose="02000000000000000000" pitchFamily="2" charset="-78"/>
            </a:endParaRPr>
          </a:p>
          <a:p>
            <a:pPr marL="218440" indent="-218440" defTabSz="248816" rtl="1">
              <a:spcBef>
                <a:spcPts val="500"/>
              </a:spcBef>
              <a:buClr>
                <a:srgbClr val="C00000"/>
              </a:buClr>
              <a:defRPr sz="2064"/>
            </a:pPr>
            <a:r>
              <a:rPr sz="2400" dirty="0" err="1">
                <a:latin typeface="Sakkal Majalla" panose="02000000000000000000" pitchFamily="2" charset="-78"/>
                <a:cs typeface="Sakkal Majalla" panose="02000000000000000000" pitchFamily="2" charset="-78"/>
              </a:rPr>
              <a:t>يجب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تجنب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دخول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أي</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قرية</a:t>
            </a:r>
            <a:r>
              <a:rPr sz="2400" dirty="0">
                <a:latin typeface="Sakkal Majalla" panose="02000000000000000000" pitchFamily="2" charset="-78"/>
                <a:cs typeface="Sakkal Majalla" panose="02000000000000000000" pitchFamily="2" charset="-78"/>
              </a:rPr>
              <a:t> </a:t>
            </a:r>
            <a:r>
              <a:rPr lang="ar-EG" sz="2400" dirty="0">
                <a:latin typeface="Sakkal Majalla" panose="02000000000000000000" pitchFamily="2" charset="-78"/>
                <a:cs typeface="Sakkal Majalla" panose="02000000000000000000" pitchFamily="2" charset="-78"/>
              </a:rPr>
              <a:t>في </a:t>
            </a:r>
            <a:r>
              <a:rPr sz="2400" dirty="0" err="1">
                <a:latin typeface="Sakkal Majalla" panose="02000000000000000000" pitchFamily="2" charset="-78"/>
                <a:cs typeface="Sakkal Majalla" panose="02000000000000000000" pitchFamily="2" charset="-78"/>
              </a:rPr>
              <a:t>أثناء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ارتداء</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معدات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الوقاية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الشخصية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بالكامل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إلى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أن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تُشرح</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الإجراءات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بوضوح</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وشفافية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للمجتمع</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المحلي</a:t>
            </a:r>
            <a:r>
              <a:rPr sz="2400" dirty="0">
                <a:latin typeface="Sakkal Majalla" panose="02000000000000000000" pitchFamily="2" charset="-78"/>
                <a:cs typeface="Sakkal Majalla" panose="02000000000000000000" pitchFamily="2" charset="-78"/>
              </a:rPr>
              <a:t>.</a:t>
            </a:r>
          </a:p>
          <a:p>
            <a:pPr marL="218440" indent="-218440" defTabSz="248816" rtl="1">
              <a:spcBef>
                <a:spcPts val="500"/>
              </a:spcBef>
              <a:buClr>
                <a:srgbClr val="C00000"/>
              </a:buClr>
              <a:defRPr sz="2064"/>
            </a:pPr>
            <a:r>
              <a:rPr sz="2400" dirty="0" err="1">
                <a:latin typeface="Sakkal Majalla" panose="02000000000000000000" pitchFamily="2" charset="-78"/>
                <a:cs typeface="Sakkal Majalla" panose="02000000000000000000" pitchFamily="2" charset="-78"/>
              </a:rPr>
              <a:t>يجب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التأكد</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من</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تقديم</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التدريب</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على</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الإجراءات</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الأمنية</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قبل</a:t>
            </a:r>
            <a:r>
              <a:rPr sz="2400" dirty="0">
                <a:latin typeface="Sakkal Majalla" panose="02000000000000000000" pitchFamily="2" charset="-78"/>
                <a:cs typeface="Sakkal Majalla" panose="02000000000000000000" pitchFamily="2" charset="-78"/>
              </a:rPr>
              <a:t> </a:t>
            </a:r>
            <a:r>
              <a:rPr sz="2400" dirty="0" err="1">
                <a:latin typeface="Sakkal Majalla" panose="02000000000000000000" pitchFamily="2" charset="-78"/>
                <a:cs typeface="Sakkal Majalla" panose="02000000000000000000" pitchFamily="2" charset="-78"/>
              </a:rPr>
              <a:t>النشر</a:t>
            </a:r>
            <a:r>
              <a:rPr sz="2400" dirty="0">
                <a:latin typeface="Sakkal Majalla" panose="02000000000000000000" pitchFamily="2" charset="-78"/>
                <a:cs typeface="Sakkal Majalla" panose="02000000000000000000" pitchFamily="2" charset="-78"/>
              </a:rPr>
              <a:t>.</a:t>
            </a:r>
          </a:p>
        </p:txBody>
      </p:sp>
      <p:sp>
        <p:nvSpPr>
          <p:cNvPr id="418" name="Title 1"/>
          <p:cNvSpPr txBox="1">
            <a:spLocks noGrp="1"/>
          </p:cNvSpPr>
          <p:nvPr>
            <p:ph type="title" idx="4294967295"/>
          </p:nvPr>
        </p:nvSpPr>
        <p:spPr>
          <a:xfrm>
            <a:off x="160135" y="-998"/>
            <a:ext cx="8654903"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العنف والتحرش - تدابير المكافحة</a:t>
            </a: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32</a:t>
            </a:fld>
            <a:endParaRPr/>
          </a:p>
        </p:txBody>
      </p:sp>
      <p:sp>
        <p:nvSpPr>
          <p:cNvPr id="421" name="Content Placeholder 2"/>
          <p:cNvSpPr txBox="1">
            <a:spLocks noGrp="1"/>
          </p:cNvSpPr>
          <p:nvPr>
            <p:ph type="body" idx="1"/>
          </p:nvPr>
        </p:nvSpPr>
        <p:spPr>
          <a:xfrm>
            <a:off x="2329765" y="1101964"/>
            <a:ext cx="8222168" cy="4654072"/>
          </a:xfrm>
          <a:prstGeom prst="rect">
            <a:avLst/>
          </a:prstGeom>
        </p:spPr>
        <p:txBody>
          <a:bodyPr rtlCol="1"/>
          <a:lstStyle/>
          <a:p>
            <a:pPr marL="0" indent="0" defTabSz="277749" rtl="1">
              <a:spcBef>
                <a:spcPts val="1100"/>
              </a:spcBef>
              <a:buSzTx/>
              <a:buNone/>
              <a:defRPr sz="2304">
                <a:solidFill>
                  <a:schemeClr val="accent3">
                    <a:lumOff val="-6274"/>
                  </a:schemeClr>
                </a:solidFill>
                <a:latin typeface="Source Sans Pro Bold"/>
                <a:ea typeface="Source Sans Pro Bold"/>
                <a:cs typeface="Source Sans Pro Bold"/>
                <a:sym typeface="Source Sans Pro Bold"/>
              </a:defRPr>
            </a:pPr>
            <a:r>
              <a:rPr lang="ar" b="1" dirty="0">
                <a:solidFill>
                  <a:srgbClr val="C00000"/>
                </a:solidFill>
                <a:latin typeface="Sakkal Majalla" panose="02000000000000000000" pitchFamily="2" charset="-78"/>
                <a:cs typeface="Sakkal Majalla" panose="02000000000000000000" pitchFamily="2" charset="-78"/>
              </a:rPr>
              <a:t>قد يُعزى الإجهاد النفسي الاجتماعي إلى الأسباب الآتية:</a:t>
            </a:r>
          </a:p>
          <a:p>
            <a:pPr marL="243839" indent="-243839" defTabSz="277749" rtl="1">
              <a:spcBef>
                <a:spcPts val="1100"/>
              </a:spcBef>
              <a:buClr>
                <a:srgbClr val="C00000"/>
              </a:buClr>
              <a:defRPr sz="2304"/>
            </a:pPr>
            <a:r>
              <a:rPr dirty="0" err="1">
                <a:latin typeface="Sakkal Majalla" panose="02000000000000000000" pitchFamily="2" charset="-78"/>
                <a:cs typeface="Sakkal Majalla" panose="02000000000000000000" pitchFamily="2" charset="-78"/>
              </a:rPr>
              <a:t>خوف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أسرته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وزملائه</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3839" indent="-243839" defTabSz="277749" rtl="1">
              <a:spcBef>
                <a:spcPts val="1100"/>
              </a:spcBef>
              <a:buClr>
                <a:srgbClr val="C00000"/>
              </a:buClr>
              <a:defRPr sz="2304"/>
            </a:pPr>
            <a:r>
              <a:rPr dirty="0" err="1">
                <a:latin typeface="Sakkal Majalla" panose="02000000000000000000" pitchFamily="2" charset="-78"/>
                <a:cs typeface="Sakkal Majalla" panose="02000000000000000000" pitchFamily="2" charset="-78"/>
              </a:rPr>
              <a:t>المناطق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المعروفة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والفهم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للمعتقدات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الثقافية</a:t>
            </a:r>
            <a:r>
              <a:rPr dirty="0">
                <a:latin typeface="Sakkal Majalla" panose="02000000000000000000" pitchFamily="2" charset="-78"/>
                <a:cs typeface="Sakkal Majalla" panose="02000000000000000000" pitchFamily="2" charset="-78"/>
              </a:rPr>
              <a:t>.</a:t>
            </a:r>
          </a:p>
          <a:p>
            <a:pPr marL="243839" indent="-243839" defTabSz="277749" rtl="1">
              <a:spcBef>
                <a:spcPts val="1100"/>
              </a:spcBef>
              <a:buClr>
                <a:srgbClr val="C00000"/>
              </a:buClr>
              <a:defRPr sz="2304"/>
            </a:pPr>
            <a:r>
              <a:rPr dirty="0" err="1">
                <a:latin typeface="Sakkal Majalla" panose="02000000000000000000" pitchFamily="2" charset="-78"/>
                <a:cs typeface="Sakkal Majalla" panose="02000000000000000000" pitchFamily="2" charset="-78"/>
              </a:rPr>
              <a:t>ضغوط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لساعات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طويلة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والمجهود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البدني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a:t>
            </a:r>
          </a:p>
          <a:p>
            <a:pPr marL="243839" indent="-243839" defTabSz="277749" rtl="1">
              <a:spcBef>
                <a:spcPts val="1100"/>
              </a:spcBef>
              <a:buClr>
                <a:srgbClr val="C00000"/>
              </a:buClr>
              <a:defRPr sz="2304"/>
            </a:pPr>
            <a:r>
              <a:rPr lang="ar-EG" dirty="0">
                <a:latin typeface="Sakkal Majalla" panose="02000000000000000000" pitchFamily="2" charset="-78"/>
                <a:cs typeface="Sakkal Majalla" panose="02000000000000000000" pitchFamily="2" charset="-78"/>
              </a:rPr>
              <a:t>كون </a:t>
            </a:r>
            <a:r>
              <a:rPr dirty="0" err="1">
                <a:latin typeface="Sakkal Majalla" panose="02000000000000000000" pitchFamily="2" charset="-78"/>
                <a:cs typeface="Sakkal Majalla" panose="02000000000000000000" pitchFamily="2" charset="-78"/>
              </a:rPr>
              <a:t>ظروف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المعيشة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3839" indent="-243839" defTabSz="277749" rtl="1">
              <a:spcBef>
                <a:spcPts val="1100"/>
              </a:spcBef>
              <a:buClr>
                <a:srgbClr val="C00000"/>
              </a:buClr>
              <a:defRPr sz="2304"/>
            </a:pPr>
            <a:r>
              <a:rPr dirty="0" err="1">
                <a:latin typeface="Sakkal Majalla" panose="02000000000000000000" pitchFamily="2" charset="-78"/>
                <a:cs typeface="Sakkal Majalla" panose="02000000000000000000" pitchFamily="2" charset="-78"/>
              </a:rPr>
              <a:t>الوصم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وغياب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المجتمعي</a:t>
            </a:r>
            <a:r>
              <a:rPr dirty="0">
                <a:latin typeface="Sakkal Majalla" panose="02000000000000000000" pitchFamily="2" charset="-78"/>
                <a:cs typeface="Sakkal Majalla" panose="02000000000000000000" pitchFamily="2" charset="-78"/>
              </a:rPr>
              <a:t>.</a:t>
            </a:r>
          </a:p>
          <a:p>
            <a:pPr marL="243839" indent="-243839" defTabSz="277749" rtl="1">
              <a:spcBef>
                <a:spcPts val="1100"/>
              </a:spcBef>
              <a:buClr>
                <a:srgbClr val="C00000"/>
              </a:buClr>
              <a:defRPr sz="2304"/>
            </a:pPr>
            <a:r>
              <a:rPr dirty="0" err="1">
                <a:latin typeface="Sakkal Majalla" panose="02000000000000000000" pitchFamily="2" charset="-78"/>
                <a:cs typeface="Sakkal Majalla" panose="02000000000000000000" pitchFamily="2" charset="-78"/>
              </a:rPr>
              <a:t>صعوبة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الاستمرار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الذاتية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التمارين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الرياضية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واتباع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الغذائية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الجيدة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قسط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الراحة</a:t>
            </a:r>
            <a:r>
              <a:rPr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0" indent="0" algn="ctr" defTabSz="277749" rtl="1">
              <a:spcBef>
                <a:spcPts val="1100"/>
              </a:spcBef>
              <a:buSzTx/>
              <a:buNone/>
              <a:defRPr sz="2304">
                <a:solidFill>
                  <a:srgbClr val="C00000"/>
                </a:solidFill>
              </a:defRPr>
            </a:pP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الإجهاد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موجودًا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a:t>
            </a:r>
            <a:r>
              <a:rPr lang="ar-EG" dirty="0">
                <a:latin typeface="Sakkal Majalla" panose="02000000000000000000" pitchFamily="2" charset="-78"/>
                <a:cs typeface="Sakkal Majalla" panose="02000000000000000000" pitchFamily="2" charset="-78"/>
              </a:rPr>
              <a:t>ئ</a:t>
            </a:r>
            <a:r>
              <a:rPr dirty="0">
                <a:latin typeface="Sakkal Majalla" panose="02000000000000000000" pitchFamily="2" charset="-78"/>
                <a:cs typeface="Sakkal Majalla" panose="02000000000000000000" pitchFamily="2" charset="-78"/>
              </a:rPr>
              <a:t>ه، </a:t>
            </a:r>
            <a:r>
              <a:rPr dirty="0" err="1">
                <a:latin typeface="Sakkal Majalla" panose="02000000000000000000" pitchFamily="2" charset="-78"/>
                <a:cs typeface="Sakkal Majalla" panose="02000000000000000000" pitchFamily="2" charset="-78"/>
              </a:rPr>
              <a:t>وبعده</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p:txBody>
      </p:sp>
      <p:sp>
        <p:nvSpPr>
          <p:cNvPr id="422" name="Title 1"/>
          <p:cNvSpPr txBox="1">
            <a:spLocks noGrp="1"/>
          </p:cNvSpPr>
          <p:nvPr>
            <p:ph type="title" idx="4294967295"/>
          </p:nvPr>
        </p:nvSpPr>
        <p:spPr>
          <a:xfrm>
            <a:off x="170121" y="-998"/>
            <a:ext cx="8867862" cy="597346"/>
          </a:xfrm>
          <a:prstGeom prst="rect">
            <a:avLst/>
          </a:prstGeom>
        </p:spPr>
        <p:txBody>
          <a:bodyPr rtlCol="1"/>
          <a:lstStyle>
            <a:lvl1pPr algn="r" defTabSz="286428" rtl="1">
              <a:defRPr sz="3168"/>
            </a:lvl1pPr>
          </a:lstStyle>
          <a:p>
            <a:pPr rtl="1"/>
            <a:r>
              <a:rPr lang="ar" b="1" dirty="0">
                <a:latin typeface="Sakkal Majalla" panose="02000000000000000000" pitchFamily="2" charset="-78"/>
                <a:cs typeface="Sakkal Majalla" panose="02000000000000000000" pitchFamily="2" charset="-78"/>
              </a:rPr>
              <a:t>الإجهاد النفسي الاجتماعي في حالات الطوارئ</a:t>
            </a: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33</a:t>
            </a:fld>
            <a:endParaRPr/>
          </a:p>
        </p:txBody>
      </p:sp>
      <p:grpSp>
        <p:nvGrpSpPr>
          <p:cNvPr id="443" name="Diagram 1"/>
          <p:cNvGrpSpPr/>
          <p:nvPr/>
        </p:nvGrpSpPr>
        <p:grpSpPr>
          <a:xfrm>
            <a:off x="2141258" y="1709516"/>
            <a:ext cx="7888471" cy="4750208"/>
            <a:chOff x="88870" y="-10886"/>
            <a:chExt cx="7888470" cy="4750206"/>
          </a:xfrm>
        </p:grpSpPr>
        <p:grpSp>
          <p:nvGrpSpPr>
            <p:cNvPr id="427" name="Group"/>
            <p:cNvGrpSpPr/>
            <p:nvPr/>
          </p:nvGrpSpPr>
          <p:grpSpPr>
            <a:xfrm>
              <a:off x="5377538" y="-10886"/>
              <a:ext cx="2599802" cy="447354"/>
              <a:chOff x="5377538" y="-10886"/>
              <a:chExt cx="2599801" cy="447353"/>
            </a:xfrm>
          </p:grpSpPr>
          <p:sp>
            <p:nvSpPr>
              <p:cNvPr id="425" name="Rounded Rectangle"/>
              <p:cNvSpPr/>
              <p:nvPr/>
            </p:nvSpPr>
            <p:spPr>
              <a:xfrm>
                <a:off x="5377538" y="-10886"/>
                <a:ext cx="2599801" cy="447353"/>
              </a:xfrm>
              <a:prstGeom prst="roundRect">
                <a:avLst>
                  <a:gd name="adj" fmla="val 16667"/>
                </a:avLst>
              </a:prstGeom>
              <a:solidFill>
                <a:srgbClr val="44546A"/>
              </a:solidFill>
              <a:ln w="12700" cap="flat">
                <a:solidFill>
                  <a:srgbClr val="44546A"/>
                </a:solidFill>
                <a:prstDash val="solid"/>
                <a:miter lim="800000"/>
              </a:ln>
              <a:effectLst/>
            </p:spPr>
            <p:txBody>
              <a:bodyPr wrap="square" lIns="45719" tIns="45719" rIns="45719" bIns="45719" numCol="1" rtlCol="1" anchor="ctr">
                <a:noAutofit/>
              </a:bodyPr>
              <a:lstStyle/>
              <a:p>
                <a:pPr algn="ctr" defTabSz="8001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26" name="Before deployment"/>
              <p:cNvSpPr txBox="1"/>
              <p:nvPr/>
            </p:nvSpPr>
            <p:spPr>
              <a:xfrm>
                <a:off x="5560636" y="24910"/>
                <a:ext cx="2248906" cy="37576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3152" tIns="73152" rIns="73152" bIns="73152" numCol="1" rtlCol="1" anchor="ctr">
                <a:noAutofit/>
              </a:bodyPr>
              <a:lstStyle>
                <a:lvl1pPr algn="ctr" defTabSz="800100" rtl="1">
                  <a:lnSpc>
                    <a:spcPct val="90000"/>
                  </a:lnSpc>
                  <a:spcBef>
                    <a:spcPts val="700"/>
                  </a:spcBef>
                  <a:defRPr b="1">
                    <a:solidFill>
                      <a:srgbClr val="FFFFFF"/>
                    </a:solidFill>
                  </a:defRPr>
                </a:lvl1pPr>
              </a:lstStyle>
              <a:p>
                <a:pPr rtl="1"/>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endParaRPr dirty="0">
                  <a:latin typeface="Sakkal Majalla" panose="02000000000000000000" pitchFamily="2" charset="-78"/>
                  <a:cs typeface="Sakkal Majalla" panose="02000000000000000000" pitchFamily="2" charset="-78"/>
                </a:endParaRPr>
              </a:p>
            </p:txBody>
          </p:sp>
        </p:grpSp>
        <p:grpSp>
          <p:nvGrpSpPr>
            <p:cNvPr id="430" name="Group"/>
            <p:cNvGrpSpPr/>
            <p:nvPr/>
          </p:nvGrpSpPr>
          <p:grpSpPr>
            <a:xfrm>
              <a:off x="5377538" y="436465"/>
              <a:ext cx="2599802" cy="3910803"/>
              <a:chOff x="5377538" y="-10885"/>
              <a:chExt cx="2599801" cy="3910801"/>
            </a:xfrm>
          </p:grpSpPr>
          <p:sp>
            <p:nvSpPr>
              <p:cNvPr id="428" name="Rounded Rectangle"/>
              <p:cNvSpPr/>
              <p:nvPr/>
            </p:nvSpPr>
            <p:spPr>
              <a:xfrm>
                <a:off x="5377538" y="-10885"/>
                <a:ext cx="2599801" cy="3910801"/>
              </a:xfrm>
              <a:prstGeom prst="roundRect">
                <a:avLst>
                  <a:gd name="adj" fmla="val 16667"/>
                </a:avLst>
              </a:prstGeom>
              <a:solidFill>
                <a:srgbClr val="CDCFD3">
                  <a:alpha val="90000"/>
                </a:srgbClr>
              </a:solidFill>
              <a:ln w="12700" cap="flat">
                <a:solidFill>
                  <a:srgbClr val="CDCFD3">
                    <a:alpha val="90000"/>
                  </a:srgbClr>
                </a:solidFill>
                <a:prstDash val="solid"/>
                <a:miter lim="800000"/>
              </a:ln>
              <a:effectLst/>
            </p:spPr>
            <p:txBody>
              <a:bodyPr wrap="square" lIns="45719" tIns="45719" rIns="45719" bIns="45719" numCol="1" rtlCol="1" anchor="t">
                <a:noAutofit/>
              </a:bodyPr>
              <a:lstStyle/>
              <a:p>
                <a:pPr defTabSz="711200" rtl="1">
                  <a:lnSpc>
                    <a:spcPct val="90000"/>
                  </a:lnSpc>
                  <a:spcBef>
                    <a:spcPts val="300"/>
                  </a:spcBef>
                </a:pPr>
                <a:endParaRPr>
                  <a:latin typeface="Sakkal Majalla" panose="02000000000000000000" pitchFamily="2" charset="-78"/>
                  <a:cs typeface="Sakkal Majalla" panose="02000000000000000000" pitchFamily="2" charset="-78"/>
                </a:endParaRPr>
              </a:p>
            </p:txBody>
          </p:sp>
          <p:sp>
            <p:nvSpPr>
              <p:cNvPr id="429" name="Pre-deployment screening and assessment of the capacities of workers to respond to stress…"/>
              <p:cNvSpPr txBox="1"/>
              <p:nvPr/>
            </p:nvSpPr>
            <p:spPr>
              <a:xfrm>
                <a:off x="5494609" y="106217"/>
                <a:ext cx="2482730" cy="3793699"/>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85343" tIns="85343" rIns="85343" bIns="85343" numCol="1" rtlCol="1" anchor="t">
                <a:noAutofit/>
              </a:bodyPr>
              <a:lstStyle/>
              <a:p>
                <a:pPr marL="171450" lvl="1" indent="-171450" defTabSz="711200" rtl="1">
                  <a:lnSpc>
                    <a:spcPct val="90000"/>
                  </a:lnSpc>
                  <a:spcBef>
                    <a:spcPts val="200"/>
                  </a:spcBef>
                  <a:buSzPct val="100000"/>
                  <a:buFont typeface="Arial"/>
                  <a:buChar char="•"/>
                  <a:defRPr sz="1600"/>
                </a:pPr>
                <a:r>
                  <a:rPr lang="ar" sz="1600" dirty="0">
                    <a:latin typeface="Sakkal Majalla" panose="02000000000000000000" pitchFamily="2" charset="-78"/>
                    <a:cs typeface="Sakkal Majalla" panose="02000000000000000000" pitchFamily="2" charset="-78"/>
                  </a:rPr>
                  <a:t>تحري قدرات العاملين على مواجهة الإجهاد وتقييمها قبل النشر.</a:t>
                </a:r>
              </a:p>
              <a:p>
                <a:pPr marL="171450" lvl="1" indent="-171450" defTabSz="711200" rtl="1">
                  <a:lnSpc>
                    <a:spcPct val="90000"/>
                  </a:lnSpc>
                  <a:spcBef>
                    <a:spcPts val="200"/>
                  </a:spcBef>
                  <a:buSzPct val="100000"/>
                  <a:buFont typeface="Arial"/>
                  <a:buChar char="•"/>
                  <a:defRPr sz="1600"/>
                </a:pPr>
                <a:r>
                  <a:rPr lang="ar" sz="1600" dirty="0">
                    <a:latin typeface="Sakkal Majalla" panose="02000000000000000000" pitchFamily="2" charset="-78"/>
                    <a:cs typeface="Sakkal Majalla" panose="02000000000000000000" pitchFamily="2" charset="-78"/>
                  </a:rPr>
                  <a:t>تحديد نطاق السُّلطة والمسؤوليات بوضوح.</a:t>
                </a:r>
              </a:p>
              <a:p>
                <a:pPr marL="171450" lvl="1" indent="-171450" defTabSz="711200" rtl="1">
                  <a:lnSpc>
                    <a:spcPct val="90000"/>
                  </a:lnSpc>
                  <a:spcBef>
                    <a:spcPts val="200"/>
                  </a:spcBef>
                  <a:buSzPct val="100000"/>
                  <a:buFont typeface="Arial"/>
                  <a:buChar char="•"/>
                  <a:defRPr sz="1600"/>
                </a:pPr>
                <a:r>
                  <a:rPr lang="ar" sz="1600" dirty="0">
                    <a:latin typeface="Sakkal Majalla" panose="02000000000000000000" pitchFamily="2" charset="-78"/>
                    <a:cs typeface="Sakkal Majalla" panose="02000000000000000000" pitchFamily="2" charset="-78"/>
                  </a:rPr>
                  <a:t>التدريب على معالجة الإجهاد.</a:t>
                </a:r>
              </a:p>
              <a:p>
                <a:pPr marL="171450" lvl="1" indent="-171450" defTabSz="711200" rtl="1">
                  <a:lnSpc>
                    <a:spcPct val="90000"/>
                  </a:lnSpc>
                  <a:spcBef>
                    <a:spcPts val="200"/>
                  </a:spcBef>
                  <a:buSzPct val="100000"/>
                  <a:buFont typeface="Arial"/>
                  <a:buChar char="•"/>
                  <a:defRPr sz="1600"/>
                </a:pPr>
                <a:r>
                  <a:rPr lang="ar" sz="1600" dirty="0">
                    <a:latin typeface="Sakkal Majalla" panose="02000000000000000000" pitchFamily="2" charset="-78"/>
                    <a:cs typeface="Sakkal Majalla" panose="02000000000000000000" pitchFamily="2" charset="-78"/>
                  </a:rPr>
                  <a:t>وضع مبادئ توجيهية لإعداد العاملين للنشر.</a:t>
                </a:r>
                <a:r>
                  <a:rPr lang="ar" sz="1600" dirty="0">
                    <a:solidFill>
                      <a:srgbClr val="002060"/>
                    </a:solidFill>
                    <a:latin typeface="Sakkal Majalla" panose="02000000000000000000" pitchFamily="2" charset="-78"/>
                    <a:ea typeface="+mj-ea"/>
                    <a:cs typeface="Sakkal Majalla" panose="02000000000000000000" pitchFamily="2" charset="-78"/>
                    <a:sym typeface="Source Sans Pro Regular"/>
                  </a:rPr>
                  <a:t> </a:t>
                </a:r>
                <a:endParaRPr sz="1600" dirty="0">
                  <a:solidFill>
                    <a:srgbClr val="002060"/>
                  </a:solidFill>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SzPct val="100000"/>
                  <a:buFont typeface="Arial"/>
                  <a:buChar char="•"/>
                  <a:defRPr sz="1600"/>
                </a:pPr>
                <a:r>
                  <a:rPr lang="ar" sz="1600" dirty="0">
                    <a:latin typeface="Sakkal Majalla" panose="02000000000000000000" pitchFamily="2" charset="-78"/>
                    <a:cs typeface="Sakkal Majalla" panose="02000000000000000000" pitchFamily="2" charset="-78"/>
                  </a:rPr>
                  <a:t>الاحتفاظ بقائمة مُحدَّثة بأفراد أسرة كل عاملٍ من العاملين.</a:t>
                </a:r>
                <a:r>
                  <a:rPr lang="ar" sz="1600" dirty="0">
                    <a:solidFill>
                      <a:srgbClr val="002060"/>
                    </a:solidFill>
                    <a:latin typeface="Sakkal Majalla" panose="02000000000000000000" pitchFamily="2" charset="-78"/>
                    <a:ea typeface="+mj-ea"/>
                    <a:cs typeface="Sakkal Majalla" panose="02000000000000000000" pitchFamily="2" charset="-78"/>
                    <a:sym typeface="Source Sans Pro Regular"/>
                  </a:rPr>
                  <a:t> </a:t>
                </a:r>
              </a:p>
            </p:txBody>
          </p:sp>
        </p:grpSp>
        <p:grpSp>
          <p:nvGrpSpPr>
            <p:cNvPr id="433" name="Group"/>
            <p:cNvGrpSpPr/>
            <p:nvPr/>
          </p:nvGrpSpPr>
          <p:grpSpPr>
            <a:xfrm>
              <a:off x="2734374" y="17796"/>
              <a:ext cx="2597264" cy="447354"/>
              <a:chOff x="0" y="0"/>
              <a:chExt cx="2597262" cy="447353"/>
            </a:xfrm>
          </p:grpSpPr>
          <p:sp>
            <p:nvSpPr>
              <p:cNvPr id="431" name="Rounded Rectangle"/>
              <p:cNvSpPr/>
              <p:nvPr/>
            </p:nvSpPr>
            <p:spPr>
              <a:xfrm>
                <a:off x="0" y="0"/>
                <a:ext cx="2597262" cy="447353"/>
              </a:xfrm>
              <a:prstGeom prst="roundRect">
                <a:avLst>
                  <a:gd name="adj" fmla="val 16667"/>
                </a:avLst>
              </a:prstGeom>
              <a:solidFill>
                <a:srgbClr val="44546A"/>
              </a:solidFill>
              <a:ln w="12700" cap="flat">
                <a:solidFill>
                  <a:srgbClr val="44546A"/>
                </a:solidFill>
                <a:prstDash val="solid"/>
                <a:miter lim="800000"/>
              </a:ln>
              <a:effectLst/>
            </p:spPr>
            <p:txBody>
              <a:bodyPr wrap="square" lIns="45719" tIns="45719" rIns="45719" bIns="45719" numCol="1" rtlCol="1" anchor="ctr">
                <a:noAutofit/>
              </a:bodyPr>
              <a:lstStyle/>
              <a:p>
                <a:pPr algn="ctr" defTabSz="800100" rtl="1">
                  <a:lnSpc>
                    <a:spcPct val="90000"/>
                  </a:lnSpc>
                  <a:spcBef>
                    <a:spcPts val="700"/>
                  </a:spcBef>
                  <a:defRPr>
                    <a:solidFill>
                      <a:srgbClr val="FFFFFF"/>
                    </a:solidFill>
                  </a:defRPr>
                </a:pPr>
                <a:endParaRPr>
                  <a:latin typeface="Sakkal Majalla" panose="02000000000000000000" pitchFamily="2" charset="-78"/>
                  <a:cs typeface="Sakkal Majalla" panose="02000000000000000000" pitchFamily="2" charset="-78"/>
                </a:endParaRPr>
              </a:p>
            </p:txBody>
          </p:sp>
          <p:sp>
            <p:nvSpPr>
              <p:cNvPr id="432" name="During deployment"/>
              <p:cNvSpPr txBox="1"/>
              <p:nvPr/>
            </p:nvSpPr>
            <p:spPr>
              <a:xfrm>
                <a:off x="173297" y="35796"/>
                <a:ext cx="2246564" cy="37576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3152" tIns="73152" rIns="73152" bIns="73152" numCol="1" rtlCol="1" anchor="ctr">
                <a:noAutofit/>
              </a:bodyPr>
              <a:lstStyle>
                <a:lvl1pPr algn="ctr" defTabSz="800100" rtl="1">
                  <a:lnSpc>
                    <a:spcPct val="90000"/>
                  </a:lnSpc>
                  <a:spcBef>
                    <a:spcPts val="700"/>
                  </a:spcBef>
                  <a:defRPr b="1">
                    <a:solidFill>
                      <a:srgbClr val="FFFFFF"/>
                    </a:solidFill>
                  </a:defRPr>
                </a:lvl1pPr>
              </a:lstStyle>
              <a:p>
                <a:pPr rtl="1"/>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endParaRPr dirty="0">
                  <a:latin typeface="Sakkal Majalla" panose="02000000000000000000" pitchFamily="2" charset="-78"/>
                  <a:cs typeface="Sakkal Majalla" panose="02000000000000000000" pitchFamily="2" charset="-78"/>
                </a:endParaRPr>
              </a:p>
            </p:txBody>
          </p:sp>
        </p:grpSp>
        <p:grpSp>
          <p:nvGrpSpPr>
            <p:cNvPr id="436" name="Group"/>
            <p:cNvGrpSpPr/>
            <p:nvPr/>
          </p:nvGrpSpPr>
          <p:grpSpPr>
            <a:xfrm>
              <a:off x="2734374" y="465148"/>
              <a:ext cx="2597264" cy="4274172"/>
              <a:chOff x="0" y="0"/>
              <a:chExt cx="2597262" cy="4274170"/>
            </a:xfrm>
          </p:grpSpPr>
          <p:sp>
            <p:nvSpPr>
              <p:cNvPr id="434" name="Rounded Rectangle"/>
              <p:cNvSpPr/>
              <p:nvPr/>
            </p:nvSpPr>
            <p:spPr>
              <a:xfrm>
                <a:off x="0" y="0"/>
                <a:ext cx="2597262" cy="3893003"/>
              </a:xfrm>
              <a:prstGeom prst="roundRect">
                <a:avLst>
                  <a:gd name="adj" fmla="val 16667"/>
                </a:avLst>
              </a:prstGeom>
              <a:solidFill>
                <a:srgbClr val="CDCFD3">
                  <a:alpha val="90000"/>
                </a:srgbClr>
              </a:solidFill>
              <a:ln w="12700" cap="flat">
                <a:solidFill>
                  <a:srgbClr val="CDCFD3">
                    <a:alpha val="90000"/>
                  </a:srgbClr>
                </a:solidFill>
                <a:prstDash val="solid"/>
                <a:miter lim="800000"/>
              </a:ln>
              <a:effectLst/>
            </p:spPr>
            <p:txBody>
              <a:bodyPr wrap="square" lIns="45719" tIns="45719" rIns="45719" bIns="45719" numCol="1" rtlCol="1" anchor="t">
                <a:noAutofit/>
              </a:bodyPr>
              <a:lstStyle/>
              <a:p>
                <a:pPr defTabSz="711200" rtl="1">
                  <a:lnSpc>
                    <a:spcPct val="90000"/>
                  </a:lnSpc>
                  <a:spcBef>
                    <a:spcPts val="300"/>
                  </a:spcBef>
                </a:pPr>
                <a:endParaRPr>
                  <a:latin typeface="Sakkal Majalla" panose="02000000000000000000" pitchFamily="2" charset="-78"/>
                  <a:cs typeface="Sakkal Majalla" panose="02000000000000000000" pitchFamily="2" charset="-78"/>
                </a:endParaRPr>
              </a:p>
            </p:txBody>
          </p:sp>
          <p:sp>
            <p:nvSpPr>
              <p:cNvPr id="435" name="Define roles and responsibilities…"/>
              <p:cNvSpPr txBox="1"/>
              <p:nvPr/>
            </p:nvSpPr>
            <p:spPr>
              <a:xfrm>
                <a:off x="116988" y="116988"/>
                <a:ext cx="2480274" cy="415718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85343" tIns="85343" rIns="85343" bIns="85343" numCol="1" rtlCol="1" anchor="t">
                <a:noAutofit/>
              </a:bodyPr>
              <a:lstStyle/>
              <a:p>
                <a:pPr marL="171450" lvl="1" indent="-171450" defTabSz="711200" rtl="1">
                  <a:lnSpc>
                    <a:spcPct val="90000"/>
                  </a:lnSpc>
                  <a:spcBef>
                    <a:spcPts val="200"/>
                  </a:spcBef>
                  <a:buSzPct val="100000"/>
                  <a:buFont typeface="Arial"/>
                  <a:buChar char="•"/>
                  <a:defRPr sz="1600"/>
                </a:pPr>
                <a:r>
                  <a:rPr lang="ar" sz="1600">
                    <a:latin typeface="Sakkal Majalla" panose="02000000000000000000" pitchFamily="2" charset="-78"/>
                    <a:cs typeface="Sakkal Majalla" panose="02000000000000000000" pitchFamily="2" charset="-78"/>
                  </a:rPr>
                  <a:t>تحديد الأدوار والمسؤوليات.</a:t>
                </a:r>
              </a:p>
              <a:p>
                <a:pPr marL="171450" lvl="1" indent="-171450" defTabSz="711200" rtl="1">
                  <a:lnSpc>
                    <a:spcPct val="90000"/>
                  </a:lnSpc>
                  <a:spcBef>
                    <a:spcPts val="200"/>
                  </a:spcBef>
                  <a:buSzPct val="100000"/>
                  <a:buFont typeface="Arial"/>
                  <a:buChar char="•"/>
                  <a:defRPr sz="1600"/>
                </a:pPr>
                <a:r>
                  <a:rPr lang="ar" sz="1600">
                    <a:latin typeface="Sakkal Majalla" panose="02000000000000000000" pitchFamily="2" charset="-78"/>
                    <a:cs typeface="Sakkal Majalla" panose="02000000000000000000" pitchFamily="2" charset="-78"/>
                  </a:rPr>
                  <a:t>ضمان تقديم إحاطات منتظمة بالمعلومات بشأن الوضع الراهن وإجراءات السلامة.</a:t>
                </a:r>
              </a:p>
              <a:p>
                <a:pPr marL="171450" lvl="1" indent="-171450" defTabSz="711200" rtl="1">
                  <a:lnSpc>
                    <a:spcPct val="90000"/>
                  </a:lnSpc>
                  <a:spcBef>
                    <a:spcPts val="200"/>
                  </a:spcBef>
                  <a:buSzPct val="100000"/>
                  <a:buFont typeface="Arial"/>
                  <a:buChar char="•"/>
                  <a:defRPr sz="1600"/>
                </a:pPr>
                <a:r>
                  <a:rPr lang="ar" sz="1600">
                    <a:latin typeface="Sakkal Majalla" panose="02000000000000000000" pitchFamily="2" charset="-78"/>
                    <a:cs typeface="Sakkal Majalla" panose="02000000000000000000" pitchFamily="2" charset="-78"/>
                  </a:rPr>
                  <a:t>إنشاء نظام الرفاق.</a:t>
                </a:r>
              </a:p>
              <a:p>
                <a:pPr marL="171450" lvl="1" indent="-171450" defTabSz="711200" rtl="1">
                  <a:lnSpc>
                    <a:spcPct val="90000"/>
                  </a:lnSpc>
                  <a:spcBef>
                    <a:spcPts val="200"/>
                  </a:spcBef>
                  <a:buSzPct val="100000"/>
                  <a:buFont typeface="Arial"/>
                  <a:buChar char="•"/>
                  <a:defRPr sz="1600"/>
                </a:pPr>
                <a:r>
                  <a:rPr lang="ar" sz="1600">
                    <a:latin typeface="Sakkal Majalla" panose="02000000000000000000" pitchFamily="2" charset="-78"/>
                    <a:cs typeface="Sakkal Majalla" panose="02000000000000000000" pitchFamily="2" charset="-78"/>
                  </a:rPr>
                  <a:t>المناوبة بين العاملين في الوظائف التي تنطوي على إجهاد نفسي كبير، وتلك التي تنطوي على إجهاد نفسي منخفض.</a:t>
                </a:r>
              </a:p>
              <a:p>
                <a:pPr marL="171450" lvl="1" indent="-171450" defTabSz="711200" rtl="1">
                  <a:lnSpc>
                    <a:spcPct val="90000"/>
                  </a:lnSpc>
                  <a:spcBef>
                    <a:spcPts val="200"/>
                  </a:spcBef>
                  <a:buSzPct val="100000"/>
                  <a:buFont typeface="Arial"/>
                  <a:buChar char="•"/>
                  <a:defRPr sz="1600"/>
                </a:pPr>
                <a:r>
                  <a:rPr lang="ar" sz="1600">
                    <a:latin typeface="Sakkal Majalla" panose="02000000000000000000" pitchFamily="2" charset="-78"/>
                    <a:cs typeface="Sakkal Majalla" panose="02000000000000000000" pitchFamily="2" charset="-78"/>
                  </a:rPr>
                  <a:t>التأكد من مرونة الجداول الزمنية والاستراحات المنتظمة.</a:t>
                </a:r>
              </a:p>
              <a:p>
                <a:pPr marL="171450" lvl="1" indent="-171450" defTabSz="711200" rtl="1">
                  <a:lnSpc>
                    <a:spcPct val="90000"/>
                  </a:lnSpc>
                  <a:spcBef>
                    <a:spcPts val="200"/>
                  </a:spcBef>
                  <a:buSzPct val="100000"/>
                  <a:buFont typeface="Arial"/>
                  <a:buChar char="•"/>
                  <a:defRPr sz="1600"/>
                </a:pPr>
                <a:r>
                  <a:rPr lang="ar" sz="1600">
                    <a:latin typeface="Sakkal Majalla" panose="02000000000000000000" pitchFamily="2" charset="-78"/>
                    <a:cs typeface="Sakkal Majalla" panose="02000000000000000000" pitchFamily="2" charset="-78"/>
                  </a:rPr>
                  <a:t>توفير ظروف ملائمة للمعيشة، والعمل، والمواصلات.</a:t>
                </a:r>
              </a:p>
            </p:txBody>
          </p:sp>
        </p:grpSp>
        <p:grpSp>
          <p:nvGrpSpPr>
            <p:cNvPr id="439" name="Group"/>
            <p:cNvGrpSpPr/>
            <p:nvPr/>
          </p:nvGrpSpPr>
          <p:grpSpPr>
            <a:xfrm>
              <a:off x="88870" y="17796"/>
              <a:ext cx="2597263" cy="447354"/>
              <a:chOff x="-5377536" y="0"/>
              <a:chExt cx="2597262" cy="447353"/>
            </a:xfrm>
          </p:grpSpPr>
          <p:sp>
            <p:nvSpPr>
              <p:cNvPr id="437" name="Rounded Rectangle"/>
              <p:cNvSpPr/>
              <p:nvPr/>
            </p:nvSpPr>
            <p:spPr>
              <a:xfrm>
                <a:off x="-5377536" y="0"/>
                <a:ext cx="2597262" cy="447353"/>
              </a:xfrm>
              <a:prstGeom prst="roundRect">
                <a:avLst>
                  <a:gd name="adj" fmla="val 16667"/>
                </a:avLst>
              </a:prstGeom>
              <a:solidFill>
                <a:srgbClr val="44546A"/>
              </a:solidFill>
              <a:ln w="12700" cap="flat">
                <a:solidFill>
                  <a:srgbClr val="44546A"/>
                </a:solidFill>
                <a:prstDash val="solid"/>
                <a:miter lim="800000"/>
              </a:ln>
              <a:effectLst/>
            </p:spPr>
            <p:txBody>
              <a:bodyPr wrap="square" lIns="45719" tIns="45719" rIns="45719" bIns="45719" numCol="1" rtlCol="1" anchor="ctr">
                <a:noAutofit/>
              </a:bodyPr>
              <a:lstStyle/>
              <a:p>
                <a:pPr algn="ctr" defTabSz="800100" rtl="1">
                  <a:lnSpc>
                    <a:spcPct val="90000"/>
                  </a:lnSpc>
                  <a:spcBef>
                    <a:spcPts val="700"/>
                  </a:spcBef>
                  <a:defRPr>
                    <a:solidFill>
                      <a:srgbClr val="FFFFFF"/>
                    </a:solidFill>
                  </a:defRPr>
                </a:pPr>
                <a:endParaRPr dirty="0">
                  <a:latin typeface="Sakkal Majalla" panose="02000000000000000000" pitchFamily="2" charset="-78"/>
                  <a:cs typeface="Sakkal Majalla" panose="02000000000000000000" pitchFamily="2" charset="-78"/>
                </a:endParaRPr>
              </a:p>
            </p:txBody>
          </p:sp>
          <p:sp>
            <p:nvSpPr>
              <p:cNvPr id="438" name="After deployment"/>
              <p:cNvSpPr txBox="1"/>
              <p:nvPr/>
            </p:nvSpPr>
            <p:spPr>
              <a:xfrm>
                <a:off x="-5209739" y="35796"/>
                <a:ext cx="2246563" cy="375760"/>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73152" tIns="73152" rIns="73152" bIns="73152" numCol="1" rtlCol="1" anchor="ctr">
                <a:noAutofit/>
              </a:bodyPr>
              <a:lstStyle>
                <a:lvl1pPr algn="ctr" defTabSz="800100" rtl="1">
                  <a:lnSpc>
                    <a:spcPct val="90000"/>
                  </a:lnSpc>
                  <a:spcBef>
                    <a:spcPts val="700"/>
                  </a:spcBef>
                  <a:defRPr b="1">
                    <a:solidFill>
                      <a:srgbClr val="FFFFFF"/>
                    </a:solidFill>
                  </a:defRPr>
                </a:lvl1pPr>
              </a:lstStyle>
              <a:p>
                <a:pPr rtl="1"/>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endParaRPr dirty="0">
                  <a:latin typeface="Sakkal Majalla" panose="02000000000000000000" pitchFamily="2" charset="-78"/>
                  <a:cs typeface="Sakkal Majalla" panose="02000000000000000000" pitchFamily="2" charset="-78"/>
                </a:endParaRPr>
              </a:p>
            </p:txBody>
          </p:sp>
        </p:grpSp>
        <p:grpSp>
          <p:nvGrpSpPr>
            <p:cNvPr id="442" name="Group"/>
            <p:cNvGrpSpPr/>
            <p:nvPr/>
          </p:nvGrpSpPr>
          <p:grpSpPr>
            <a:xfrm>
              <a:off x="88870" y="465149"/>
              <a:ext cx="2597263" cy="3893004"/>
              <a:chOff x="-5377536" y="1"/>
              <a:chExt cx="2597262" cy="3893002"/>
            </a:xfrm>
          </p:grpSpPr>
          <p:sp>
            <p:nvSpPr>
              <p:cNvPr id="440" name="Rounded Rectangle"/>
              <p:cNvSpPr/>
              <p:nvPr/>
            </p:nvSpPr>
            <p:spPr>
              <a:xfrm>
                <a:off x="-5377536" y="1"/>
                <a:ext cx="2597262" cy="3893002"/>
              </a:xfrm>
              <a:prstGeom prst="roundRect">
                <a:avLst>
                  <a:gd name="adj" fmla="val 16667"/>
                </a:avLst>
              </a:prstGeom>
              <a:solidFill>
                <a:srgbClr val="CDCFD3">
                  <a:alpha val="90000"/>
                </a:srgbClr>
              </a:solidFill>
              <a:ln w="12700" cap="flat">
                <a:solidFill>
                  <a:srgbClr val="CDCFD3">
                    <a:alpha val="90000"/>
                  </a:srgbClr>
                </a:solidFill>
                <a:prstDash val="solid"/>
                <a:miter lim="800000"/>
              </a:ln>
              <a:effectLst/>
            </p:spPr>
            <p:txBody>
              <a:bodyPr wrap="square" lIns="45719" tIns="45719" rIns="45719" bIns="45719" numCol="1" rtlCol="1" anchor="t">
                <a:noAutofit/>
              </a:bodyPr>
              <a:lstStyle/>
              <a:p>
                <a:pPr defTabSz="711200" rtl="1">
                  <a:lnSpc>
                    <a:spcPct val="90000"/>
                  </a:lnSpc>
                  <a:spcBef>
                    <a:spcPts val="300"/>
                  </a:spcBef>
                </a:pPr>
                <a:endParaRPr dirty="0">
                  <a:latin typeface="Sakkal Majalla" panose="02000000000000000000" pitchFamily="2" charset="-78"/>
                  <a:cs typeface="Sakkal Majalla" panose="02000000000000000000" pitchFamily="2" charset="-78"/>
                </a:endParaRPr>
              </a:p>
            </p:txBody>
          </p:sp>
          <p:sp>
            <p:nvSpPr>
              <p:cNvPr id="441" name="Allow time off for workers who have experienced personal trauma or loss…"/>
              <p:cNvSpPr txBox="1"/>
              <p:nvPr/>
            </p:nvSpPr>
            <p:spPr>
              <a:xfrm>
                <a:off x="-5260549" y="116988"/>
                <a:ext cx="2480274" cy="345333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85343" tIns="85343" rIns="85343" bIns="85343" numCol="1" rtlCol="1" anchor="t">
                <a:noAutofit/>
              </a:bodyPr>
              <a:lstStyle/>
              <a:p>
                <a:pPr marL="171450" lvl="1" indent="-171450" defTabSz="711200" rtl="1">
                  <a:lnSpc>
                    <a:spcPct val="90000"/>
                  </a:lnSpc>
                  <a:spcBef>
                    <a:spcPts val="200"/>
                  </a:spcBef>
                  <a:buSzPct val="100000"/>
                  <a:buFont typeface="Arial"/>
                  <a:buChar char="•"/>
                  <a:defRPr sz="1600"/>
                </a:pPr>
                <a:r>
                  <a:rPr lang="ar" sz="1600" dirty="0">
                    <a:latin typeface="Sakkal Majalla" panose="02000000000000000000" pitchFamily="2" charset="-78"/>
                    <a:cs typeface="Sakkal Majalla" panose="02000000000000000000" pitchFamily="2" charset="-78"/>
                  </a:rPr>
                  <a:t>السماح بإجازة للعاملين الذين تعرضوا لصدمة شخصية أو خسارة.</a:t>
                </a:r>
              </a:p>
              <a:p>
                <a:pPr marL="171450" lvl="1" indent="-171450" defTabSz="711200" rtl="1">
                  <a:lnSpc>
                    <a:spcPct val="90000"/>
                  </a:lnSpc>
                  <a:spcBef>
                    <a:spcPts val="300"/>
                  </a:spcBef>
                  <a:buSzPct val="100000"/>
                  <a:buFont typeface="Arial"/>
                  <a:buChar char="•"/>
                  <a:defRPr sz="1600"/>
                </a:pPr>
                <a:endParaRPr sz="1600" dirty="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SzPct val="100000"/>
                  <a:buChar char="•"/>
                  <a:defRPr sz="1600"/>
                </a:pPr>
                <a:r>
                  <a:rPr lang="ar" sz="1600" dirty="0">
                    <a:latin typeface="Sakkal Majalla" panose="02000000000000000000" pitchFamily="2" charset="-78"/>
                    <a:cs typeface="Sakkal Majalla" panose="02000000000000000000" pitchFamily="2" charset="-78"/>
                  </a:rPr>
                  <a:t>تقديم مشورة للعاملين دون وصم.</a:t>
                </a:r>
              </a:p>
              <a:p>
                <a:pPr marL="171450" lvl="1" indent="-171450" defTabSz="711200" rtl="1">
                  <a:lnSpc>
                    <a:spcPct val="90000"/>
                  </a:lnSpc>
                  <a:spcBef>
                    <a:spcPts val="300"/>
                  </a:spcBef>
                  <a:buSzPct val="100000"/>
                  <a:buChar char="•"/>
                  <a:defRPr sz="1600">
                    <a:solidFill>
                      <a:srgbClr val="002060"/>
                    </a:solidFill>
                  </a:defRPr>
                </a:pPr>
                <a:endParaRPr sz="1600" dirty="0">
                  <a:latin typeface="Sakkal Majalla" panose="02000000000000000000" pitchFamily="2" charset="-78"/>
                  <a:cs typeface="Sakkal Majalla" panose="02000000000000000000" pitchFamily="2" charset="-78"/>
                </a:endParaRPr>
              </a:p>
              <a:p>
                <a:pPr marL="171450" lvl="1" indent="-171450" defTabSz="711200" rtl="1">
                  <a:lnSpc>
                    <a:spcPct val="90000"/>
                  </a:lnSpc>
                  <a:spcBef>
                    <a:spcPts val="200"/>
                  </a:spcBef>
                  <a:buSzPct val="100000"/>
                  <a:buChar char="•"/>
                  <a:defRPr sz="1600"/>
                </a:pPr>
                <a:r>
                  <a:rPr lang="ar" sz="1600" dirty="0">
                    <a:latin typeface="Sakkal Majalla" panose="02000000000000000000" pitchFamily="2" charset="-78"/>
                    <a:cs typeface="Sakkal Majalla" panose="02000000000000000000" pitchFamily="2" charset="-78"/>
                  </a:rPr>
                  <a:t>تنظيم مقابلات نهاية الخدمة لمساعدة العاملين على عرض تجاربهم من المنظور الصحيح.</a:t>
                </a:r>
              </a:p>
            </p:txBody>
          </p:sp>
        </p:grpSp>
      </p:grpSp>
      <p:sp>
        <p:nvSpPr>
          <p:cNvPr id="444" name="TextBox 234"/>
          <p:cNvSpPr txBox="1"/>
          <p:nvPr/>
        </p:nvSpPr>
        <p:spPr>
          <a:xfrm>
            <a:off x="755821" y="798628"/>
            <a:ext cx="10456060" cy="461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sz="2400" b="1" dirty="0">
                <a:latin typeface="Sakkal Majalla" panose="02000000000000000000" pitchFamily="2" charset="-78"/>
                <a:cs typeface="Sakkal Majalla" panose="02000000000000000000" pitchFamily="2" charset="-78"/>
              </a:rPr>
              <a:t>تشمل تدابير مكافحة الإجهاد النفسي الاجتماعي التي يتعين اتخاذها قبل النشر، و</a:t>
            </a:r>
            <a:r>
              <a:rPr lang="ar-EG" sz="2400" b="1" dirty="0">
                <a:latin typeface="Sakkal Majalla" panose="02000000000000000000" pitchFamily="2" charset="-78"/>
                <a:cs typeface="Sakkal Majalla" panose="02000000000000000000" pitchFamily="2" charset="-78"/>
              </a:rPr>
              <a:t>في </a:t>
            </a:r>
            <a:r>
              <a:rPr lang="ar" sz="2400" b="1" dirty="0">
                <a:latin typeface="Sakkal Majalla" panose="02000000000000000000" pitchFamily="2" charset="-78"/>
                <a:cs typeface="Sakkal Majalla" panose="02000000000000000000" pitchFamily="2" charset="-78"/>
              </a:rPr>
              <a:t>أثنا</a:t>
            </a:r>
            <a:r>
              <a:rPr lang="ar-EG" sz="2400" b="1" dirty="0">
                <a:latin typeface="Sakkal Majalla" panose="02000000000000000000" pitchFamily="2" charset="-78"/>
                <a:cs typeface="Sakkal Majalla" panose="02000000000000000000" pitchFamily="2" charset="-78"/>
              </a:rPr>
              <a:t>ئ</a:t>
            </a:r>
            <a:r>
              <a:rPr lang="ar" sz="2400" b="1" dirty="0">
                <a:latin typeface="Sakkal Majalla" panose="02000000000000000000" pitchFamily="2" charset="-78"/>
                <a:cs typeface="Sakkal Majalla" panose="02000000000000000000" pitchFamily="2" charset="-78"/>
              </a:rPr>
              <a:t>ه، وبعده الآتي:</a:t>
            </a:r>
          </a:p>
        </p:txBody>
      </p:sp>
      <p:sp>
        <p:nvSpPr>
          <p:cNvPr id="445" name="TextBox 7"/>
          <p:cNvSpPr txBox="1"/>
          <p:nvPr/>
        </p:nvSpPr>
        <p:spPr>
          <a:xfrm>
            <a:off x="237105" y="-1"/>
            <a:ext cx="81457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الإجهاد النفسي الاجتماعي - الوقاية والمكافحة</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34</a:t>
            </a:fld>
            <a:endParaRPr/>
          </a:p>
        </p:txBody>
      </p:sp>
      <p:sp>
        <p:nvSpPr>
          <p:cNvPr id="448" name="Content Placeholder 2"/>
          <p:cNvSpPr txBox="1">
            <a:spLocks noGrp="1"/>
          </p:cNvSpPr>
          <p:nvPr>
            <p:ph type="body" idx="1"/>
          </p:nvPr>
        </p:nvSpPr>
        <p:spPr>
          <a:xfrm>
            <a:off x="504897" y="1713331"/>
            <a:ext cx="6964327" cy="5285791"/>
          </a:xfrm>
          <a:prstGeom prst="rect">
            <a:avLst/>
          </a:prstGeom>
        </p:spPr>
        <p:txBody>
          <a:bodyPr rtlCol="1"/>
          <a:lstStyle/>
          <a:p>
            <a:pPr marL="0" indent="0" defTabSz="263283" rtl="1">
              <a:spcBef>
                <a:spcPts val="800"/>
              </a:spcBef>
              <a:buSzTx/>
              <a:buNone/>
              <a:defRPr sz="2184"/>
            </a:pPr>
            <a:r>
              <a:rPr dirty="0" err="1">
                <a:latin typeface="Sakkal Majalla" panose="02000000000000000000" pitchFamily="2" charset="-78"/>
                <a:cs typeface="Sakkal Majalla" panose="02000000000000000000" pitchFamily="2" charset="-78"/>
              </a:rPr>
              <a:t>يُساعد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الرفاق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والعنف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الإسعافات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ذاته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أداء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خبرةً</a:t>
            </a:r>
            <a:r>
              <a:rPr dirty="0">
                <a:latin typeface="Sakkal Majalla" panose="02000000000000000000" pitchFamily="2" charset="-78"/>
                <a:cs typeface="Sakkal Majalla" panose="02000000000000000000" pitchFamily="2" charset="-78"/>
              </a:rPr>
              <a:t>. </a:t>
            </a:r>
          </a:p>
          <a:p>
            <a:pPr marL="0" indent="0" defTabSz="263283" rtl="1">
              <a:spcBef>
                <a:spcPts val="800"/>
              </a:spcBef>
              <a:buSzTx/>
              <a:buNone/>
              <a:defRPr sz="2184" u="sng"/>
            </a:pPr>
            <a:r>
              <a:rPr lang="ar" b="1" dirty="0">
                <a:solidFill>
                  <a:srgbClr val="C00000"/>
                </a:solidFill>
                <a:latin typeface="Sakkal Majalla" panose="02000000000000000000" pitchFamily="2" charset="-78"/>
                <a:cs typeface="Sakkal Majalla" panose="02000000000000000000" pitchFamily="2" charset="-78"/>
              </a:rPr>
              <a:t>نظام الرفاق هو نظام يعمل فيه شخصان «الرفيقان» معًا بوصفهما وحدةً واحدة من أجل:</a:t>
            </a:r>
          </a:p>
          <a:p>
            <a:pPr marL="231140" indent="-231140" defTabSz="263283" rtl="1">
              <a:spcBef>
                <a:spcPts val="800"/>
              </a:spcBef>
              <a:buClr>
                <a:srgbClr val="C00000"/>
              </a:buClr>
              <a:defRPr sz="2184"/>
            </a:pPr>
            <a:r>
              <a:rPr dirty="0" err="1">
                <a:latin typeface="Sakkal Majalla" panose="02000000000000000000" pitchFamily="2" charset="-78"/>
                <a:cs typeface="Sakkal Majalla" panose="02000000000000000000" pitchFamily="2" charset="-78"/>
              </a:rPr>
              <a:t>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ومساعدة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لبعض</a:t>
            </a:r>
            <a:r>
              <a:rPr dirty="0">
                <a:latin typeface="Sakkal Majalla" panose="02000000000000000000" pitchFamily="2" charset="-78"/>
                <a:cs typeface="Sakkal Majalla" panose="02000000000000000000" pitchFamily="2" charset="-78"/>
              </a:rPr>
              <a:t>.</a:t>
            </a:r>
          </a:p>
          <a:p>
            <a:pPr marL="231140" indent="-231140" defTabSz="263283" rtl="1">
              <a:spcBef>
                <a:spcPts val="800"/>
              </a:spcBef>
              <a:buClr>
                <a:srgbClr val="C00000"/>
              </a:buClr>
              <a:defRPr sz="2184"/>
            </a:pPr>
            <a:r>
              <a:rPr dirty="0" err="1">
                <a:latin typeface="Sakkal Majalla" panose="02000000000000000000" pitchFamily="2" charset="-78"/>
                <a:cs typeface="Sakkal Majalla" panose="02000000000000000000" pitchFamily="2" charset="-78"/>
              </a:rPr>
              <a:t>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للآخر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إنقاذه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الأزمات</a:t>
            </a:r>
            <a:r>
              <a:rPr dirty="0">
                <a:latin typeface="Sakkal Majalla" panose="02000000000000000000" pitchFamily="2" charset="-78"/>
                <a:cs typeface="Sakkal Majalla" panose="02000000000000000000" pitchFamily="2" charset="-78"/>
              </a:rPr>
              <a:t>.</a:t>
            </a:r>
          </a:p>
          <a:p>
            <a:pPr marL="231140" indent="-231140" defTabSz="263283" rtl="1">
              <a:spcBef>
                <a:spcPts val="800"/>
              </a:spcBef>
              <a:buClr>
                <a:srgbClr val="C00000"/>
              </a:buClr>
              <a:defRPr sz="2184"/>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كوفيد</a:t>
            </a:r>
            <a:r>
              <a:rPr lang="ar-EG" dirty="0">
                <a:latin typeface="Sakkal Majalla" panose="02000000000000000000" pitchFamily="2" charset="-78"/>
                <a:cs typeface="Sakkal Majalla" panose="02000000000000000000" pitchFamily="2" charset="-78"/>
              </a:rPr>
              <a:t>-19</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الرفاق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آمنة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الرفيقين</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معًا</a:t>
            </a:r>
            <a:r>
              <a:rPr dirty="0">
                <a:latin typeface="Sakkal Majalla" panose="02000000000000000000" pitchFamily="2" charset="-78"/>
                <a:cs typeface="Sakkal Majalla" panose="02000000000000000000" pitchFamily="2" charset="-78"/>
              </a:rPr>
              <a:t>.</a:t>
            </a:r>
          </a:p>
          <a:p>
            <a:pPr marL="231140" indent="-231140" defTabSz="263283" rtl="1">
              <a:spcBef>
                <a:spcPts val="800"/>
              </a:spcBef>
              <a:buClr>
                <a:srgbClr val="C00000"/>
              </a:buClr>
              <a:defRPr sz="2184"/>
            </a:pPr>
            <a:r>
              <a:rPr dirty="0" err="1">
                <a:latin typeface="Sakkal Majalla" panose="02000000000000000000" pitchFamily="2" charset="-78"/>
                <a:cs typeface="Sakkal Majalla" panose="02000000000000000000" pitchFamily="2" charset="-78"/>
              </a:rPr>
              <a:t>تمكين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الرفيق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خبرةً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بسرعة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الوثيق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والمتكرر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الرفيق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المُتمرس</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منفردًا</a:t>
            </a:r>
            <a:r>
              <a:rPr dirty="0">
                <a:latin typeface="Sakkal Majalla" panose="02000000000000000000" pitchFamily="2" charset="-78"/>
                <a:cs typeface="Sakkal Majalla" panose="02000000000000000000" pitchFamily="2" charset="-78"/>
              </a:rPr>
              <a:t>.</a:t>
            </a:r>
          </a:p>
        </p:txBody>
      </p:sp>
      <p:pic>
        <p:nvPicPr>
          <p:cNvPr id="449" name="Picture 2" descr="Picture 2"/>
          <p:cNvPicPr>
            <a:picLocks noChangeAspect="1"/>
          </p:cNvPicPr>
          <p:nvPr/>
        </p:nvPicPr>
        <p:blipFill>
          <a:blip r:embed="rId2"/>
          <a:stretch>
            <a:fillRect/>
          </a:stretch>
        </p:blipFill>
        <p:spPr>
          <a:xfrm>
            <a:off x="8021998" y="2057400"/>
            <a:ext cx="2286001" cy="3048000"/>
          </a:xfrm>
          <a:prstGeom prst="rect">
            <a:avLst/>
          </a:prstGeom>
          <a:ln w="12700">
            <a:miter lim="400000"/>
          </a:ln>
        </p:spPr>
      </p:pic>
      <p:sp>
        <p:nvSpPr>
          <p:cNvPr id="450" name="Title 1"/>
          <p:cNvSpPr txBox="1">
            <a:spLocks noGrp="1"/>
          </p:cNvSpPr>
          <p:nvPr>
            <p:ph type="title"/>
          </p:nvPr>
        </p:nvSpPr>
        <p:spPr>
          <a:xfrm>
            <a:off x="-583200" y="0"/>
            <a:ext cx="6251576"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نظام الرفاق</a:t>
            </a: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35</a:t>
            </a:fld>
            <a:endParaRPr/>
          </a:p>
        </p:txBody>
      </p:sp>
      <p:sp>
        <p:nvSpPr>
          <p:cNvPr id="453" name="Content Placeholder 2"/>
          <p:cNvSpPr txBox="1">
            <a:spLocks noGrp="1"/>
          </p:cNvSpPr>
          <p:nvPr>
            <p:ph type="body" sz="half" idx="1"/>
          </p:nvPr>
        </p:nvSpPr>
        <p:spPr>
          <a:xfrm>
            <a:off x="1343634" y="1622671"/>
            <a:ext cx="6251576" cy="4586745"/>
          </a:xfrm>
          <a:prstGeom prst="rect">
            <a:avLst/>
          </a:prstGeom>
        </p:spPr>
        <p:txBody>
          <a:bodyPr rtlCol="1"/>
          <a:lstStyle/>
          <a:p>
            <a:pPr marL="254000" indent="-254000" rtl="1">
              <a:spcBef>
                <a:spcPts val="1200"/>
              </a:spcBef>
              <a:defRPr sz="2400"/>
            </a:pPr>
            <a:r>
              <a:rPr dirty="0" err="1">
                <a:latin typeface="Sakkal Majalla" panose="02000000000000000000" pitchFamily="2" charset="-78"/>
                <a:cs typeface="Sakkal Majalla" panose="02000000000000000000" pitchFamily="2" charset="-78"/>
              </a:rPr>
              <a:t>تُعدُّ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الإسعافات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بمنزلة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المتضررين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الأزمات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1200"/>
              </a:spcBef>
              <a:defRPr sz="2400"/>
            </a:pPr>
            <a:r>
              <a:rPr dirty="0" err="1">
                <a:latin typeface="Sakkal Majalla" panose="02000000000000000000" pitchFamily="2" charset="-78"/>
                <a:cs typeface="Sakkal Majalla" panose="02000000000000000000" pitchFamily="2" charset="-78"/>
              </a:rPr>
              <a:t>تشمل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الإسعافات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الإنسانية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والداعمة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لإخواننا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يعانون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الأزمات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الخطيرة</a:t>
            </a:r>
            <a:r>
              <a:rPr dirty="0">
                <a:latin typeface="Sakkal Majalla" panose="02000000000000000000" pitchFamily="2" charset="-78"/>
                <a:cs typeface="Sakkal Majalla" panose="02000000000000000000" pitchFamily="2" charset="-78"/>
              </a:rPr>
              <a:t>. </a:t>
            </a:r>
          </a:p>
          <a:p>
            <a:pPr marL="254000" indent="-254000" rtl="1">
              <a:spcBef>
                <a:spcPts val="1200"/>
              </a:spcBef>
              <a:defRPr sz="2400"/>
            </a:pPr>
            <a:r>
              <a:rPr dirty="0" err="1">
                <a:latin typeface="Sakkal Majalla" panose="02000000000000000000" pitchFamily="2" charset="-78"/>
                <a:cs typeface="Sakkal Majalla" panose="02000000000000000000" pitchFamily="2" charset="-78"/>
              </a:rPr>
              <a:t>تُوجَّه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الإسعافات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القادرين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مساعدة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الذين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شهدوا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محزنًا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جدًّا.</a:t>
            </a:r>
          </a:p>
          <a:p>
            <a:pPr marL="254000" indent="-254000" rtl="1">
              <a:spcBef>
                <a:spcPts val="1200"/>
              </a:spcBef>
              <a:defRPr sz="2400"/>
            </a:pPr>
            <a:r>
              <a:rPr dirty="0" err="1">
                <a:latin typeface="Sakkal Majalla" panose="02000000000000000000" pitchFamily="2" charset="-78"/>
                <a:cs typeface="Sakkal Majalla" panose="02000000000000000000" pitchFamily="2" charset="-78"/>
              </a:rPr>
              <a:t>توفر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الأشخاص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بطرقٍ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تحفظ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كرامتهم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وتحترم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ثقافتهم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وقدراتهم</a:t>
            </a:r>
            <a:r>
              <a:rPr dirty="0">
                <a:latin typeface="Sakkal Majalla" panose="02000000000000000000" pitchFamily="2" charset="-78"/>
                <a:cs typeface="Sakkal Majalla" panose="02000000000000000000" pitchFamily="2" charset="-78"/>
              </a:rPr>
              <a:t>.</a:t>
            </a:r>
          </a:p>
        </p:txBody>
      </p:sp>
      <p:sp>
        <p:nvSpPr>
          <p:cNvPr id="454" name="Title 1"/>
          <p:cNvSpPr txBox="1">
            <a:spLocks noGrp="1"/>
          </p:cNvSpPr>
          <p:nvPr>
            <p:ph type="title" idx="4294967295"/>
          </p:nvPr>
        </p:nvSpPr>
        <p:spPr>
          <a:xfrm>
            <a:off x="316426" y="-1"/>
            <a:ext cx="6251576"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الإسعافات الأولية النفسية</a:t>
            </a:r>
          </a:p>
        </p:txBody>
      </p:sp>
      <p:pic>
        <p:nvPicPr>
          <p:cNvPr id="455" name="Picture 4" descr="Picture 4"/>
          <p:cNvPicPr>
            <a:picLocks noChangeAspect="1"/>
          </p:cNvPicPr>
          <p:nvPr/>
        </p:nvPicPr>
        <p:blipFill>
          <a:blip r:embed="rId2"/>
          <a:stretch>
            <a:fillRect/>
          </a:stretch>
        </p:blipFill>
        <p:spPr>
          <a:xfrm>
            <a:off x="7722579" y="2133600"/>
            <a:ext cx="2585421" cy="3715745"/>
          </a:xfrm>
          <a:prstGeom prst="rect">
            <a:avLst/>
          </a:prstGeom>
          <a:ln w="12700">
            <a:miter lim="400000"/>
          </a:ln>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36</a:t>
            </a:fld>
            <a:endParaRPr/>
          </a:p>
        </p:txBody>
      </p:sp>
      <p:sp>
        <p:nvSpPr>
          <p:cNvPr id="458" name="Content Placeholder 2"/>
          <p:cNvSpPr txBox="1">
            <a:spLocks noGrp="1"/>
          </p:cNvSpPr>
          <p:nvPr>
            <p:ph type="body" idx="1"/>
          </p:nvPr>
        </p:nvSpPr>
        <p:spPr>
          <a:xfrm>
            <a:off x="1396193" y="998816"/>
            <a:ext cx="9399614" cy="5497351"/>
          </a:xfrm>
          <a:prstGeom prst="rect">
            <a:avLst/>
          </a:prstGeom>
        </p:spPr>
        <p:txBody>
          <a:bodyPr rtlCol="1"/>
          <a:lstStyle/>
          <a:p>
            <a:pPr marL="0" indent="0" rtl="1">
              <a:spcBef>
                <a:spcPts val="800"/>
              </a:spcBef>
              <a:buSzTx/>
              <a:buNone/>
              <a:defRPr sz="2400"/>
            </a:pPr>
            <a:r>
              <a:rPr lang="ar" b="1" dirty="0">
                <a:solidFill>
                  <a:srgbClr val="C00000"/>
                </a:solidFill>
                <a:latin typeface="Sakkal Majalla" panose="02000000000000000000" pitchFamily="2" charset="-78"/>
                <a:cs typeface="Sakkal Majalla" panose="02000000000000000000" pitchFamily="2" charset="-78"/>
              </a:rPr>
              <a:t>للوقاية من التعب ومعالجته، يتعين على إدارة فريق الاستجابة السريعة فعل الآتي: </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إعطاء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فترات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راحة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منتظمة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ومتكررة</a:t>
            </a:r>
            <a:r>
              <a:rPr dirty="0">
                <a:latin typeface="Sakkal Majalla" panose="02000000000000000000" pitchFamily="2" charset="-78"/>
                <a:cs typeface="Sakkal Majalla" panose="02000000000000000000" pitchFamily="2" charset="-78"/>
              </a:rPr>
              <a:t>.</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نوبات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عبء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تفضيل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التناوب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اتجاه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أمامي</a:t>
            </a:r>
            <a:r>
              <a:rPr dirty="0">
                <a:latin typeface="Sakkal Majalla" panose="02000000000000000000" pitchFamily="2" charset="-78"/>
                <a:cs typeface="Sakkal Majalla" panose="02000000000000000000" pitchFamily="2" charset="-78"/>
              </a:rPr>
              <a:t>.</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العلامات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والآثار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للتعب</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التأهب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للنشر</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التخطيط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للتعبئة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لمعالجة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لتعيين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المناصب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يُدربون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وتهيئة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الظروف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للاستجمام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ممارسة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التمارين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والترفيه</a:t>
            </a:r>
            <a:r>
              <a:rPr dirty="0">
                <a:latin typeface="Sakkal Majalla" panose="02000000000000000000" pitchFamily="2" charset="-78"/>
                <a:cs typeface="Sakkal Majalla" panose="02000000000000000000" pitchFamily="2" charset="-78"/>
              </a:rPr>
              <a:t>.</a:t>
            </a:r>
          </a:p>
          <a:p>
            <a:pPr marL="254000" indent="-254000" rtl="1">
              <a:spcBef>
                <a:spcPts val="800"/>
              </a:spcBef>
              <a:buClr>
                <a:srgbClr val="C00000"/>
              </a:buClr>
              <a:defRPr sz="2400"/>
            </a:pPr>
            <a:r>
              <a:rPr dirty="0" err="1">
                <a:latin typeface="Sakkal Majalla" panose="02000000000000000000" pitchFamily="2" charset="-78"/>
                <a:cs typeface="Sakkal Majalla" panose="02000000000000000000" pitchFamily="2" charset="-78"/>
              </a:rPr>
              <a:t>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النفسية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ومعالجة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الإجهاد</a:t>
            </a:r>
            <a:r>
              <a:rPr dirty="0">
                <a:latin typeface="Sakkal Majalla" panose="02000000000000000000" pitchFamily="2" charset="-78"/>
                <a:cs typeface="Sakkal Majalla" panose="02000000000000000000" pitchFamily="2" charset="-78"/>
              </a:rPr>
              <a:t>.</a:t>
            </a:r>
          </a:p>
        </p:txBody>
      </p:sp>
      <p:sp>
        <p:nvSpPr>
          <p:cNvPr id="459" name="Title 1"/>
          <p:cNvSpPr txBox="1">
            <a:spLocks noGrp="1"/>
          </p:cNvSpPr>
          <p:nvPr>
            <p:ph type="title" idx="4294967295"/>
          </p:nvPr>
        </p:nvSpPr>
        <p:spPr>
          <a:xfrm>
            <a:off x="159486" y="-1"/>
            <a:ext cx="8718700"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التعب - الوقاية والمعالجة</a:t>
            </a: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37</a:t>
            </a:fld>
            <a:endParaRPr/>
          </a:p>
        </p:txBody>
      </p:sp>
      <p:sp>
        <p:nvSpPr>
          <p:cNvPr id="462" name="Google Shape;300;p7"/>
          <p:cNvSpPr txBox="1">
            <a:spLocks noGrp="1"/>
          </p:cNvSpPr>
          <p:nvPr>
            <p:ph type="body" sz="half" idx="1"/>
          </p:nvPr>
        </p:nvSpPr>
        <p:spPr>
          <a:xfrm>
            <a:off x="2719894" y="1602020"/>
            <a:ext cx="7121401" cy="2620805"/>
          </a:xfrm>
          <a:prstGeom prst="rect">
            <a:avLst/>
          </a:prstGeom>
        </p:spPr>
        <p:txBody>
          <a:bodyPr lIns="134999" tIns="134999" rIns="134999" bIns="134999" rtlCol="1"/>
          <a:lstStyle/>
          <a:p>
            <a:pPr rtl="1">
              <a:lnSpc>
                <a:spcPct val="110000"/>
              </a:lnSpc>
              <a:spcBef>
                <a:spcPts val="0"/>
              </a:spcBef>
            </a:pPr>
            <a:r>
              <a:rPr lang="ar" b="1" dirty="0">
                <a:latin typeface="Sakkal Majalla" panose="02000000000000000000" pitchFamily="2" charset="-78"/>
                <a:cs typeface="Sakkal Majalla" panose="02000000000000000000" pitchFamily="2" charset="-78"/>
              </a:rPr>
              <a:t>3. إدارة الصحة والسلامة المهنية في إطار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نظام إدارة الأحداث </a:t>
            </a:r>
          </a:p>
          <a:p>
            <a:pPr rtl="1">
              <a:lnSpc>
                <a:spcPct val="110000"/>
              </a:lnSpc>
              <a:spcBef>
                <a:spcPts val="0"/>
              </a:spcBef>
            </a:pPr>
            <a:endParaRPr b="1"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38</a:t>
            </a:fld>
            <a:endParaRPr/>
          </a:p>
        </p:txBody>
      </p:sp>
      <p:sp>
        <p:nvSpPr>
          <p:cNvPr id="465" name="Content Placeholder 2"/>
          <p:cNvSpPr txBox="1">
            <a:spLocks noGrp="1"/>
          </p:cNvSpPr>
          <p:nvPr>
            <p:ph type="body" idx="1"/>
          </p:nvPr>
        </p:nvSpPr>
        <p:spPr>
          <a:xfrm>
            <a:off x="1550365" y="1191763"/>
            <a:ext cx="9091270" cy="5138568"/>
          </a:xfrm>
          <a:prstGeom prst="rect">
            <a:avLst/>
          </a:prstGeom>
        </p:spPr>
        <p:txBody>
          <a:bodyPr rtlCol="1"/>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يتحدد الدور العام لمسؤول السلامة في نظام إدارة الأحداث على النحو المُبين أدناه:</a:t>
            </a:r>
          </a:p>
          <a:p>
            <a:pPr marL="0" indent="0" rtl="1">
              <a:buSzTx/>
              <a:buNone/>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يرصد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الحوادث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المرتبطة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وسلامتهم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يمتلك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طارئةً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لوقف</a:t>
            </a:r>
            <a:r>
              <a:rPr dirty="0">
                <a:latin typeface="Sakkal Majalla" panose="02000000000000000000" pitchFamily="2" charset="-78"/>
                <a:cs typeface="Sakkal Majalla" panose="02000000000000000000" pitchFamily="2" charset="-78"/>
              </a:rPr>
              <a:t> و</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مأمونة</a:t>
            </a:r>
            <a:r>
              <a:rPr lang="ar-EG" dirty="0">
                <a:latin typeface="Sakkal Majalla" panose="02000000000000000000" pitchFamily="2" charset="-78"/>
                <a:cs typeface="Sakkal Majalla" panose="02000000000000000000" pitchFamily="2" charset="-78"/>
              </a:rPr>
              <a:t> 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للأحداث</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القُطري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يحصل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الأساسي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والتواصل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a:t>
            </a:r>
          </a:p>
        </p:txBody>
      </p:sp>
      <p:sp>
        <p:nvSpPr>
          <p:cNvPr id="466" name="Title 1"/>
          <p:cNvSpPr txBox="1">
            <a:spLocks noGrp="1"/>
          </p:cNvSpPr>
          <p:nvPr>
            <p:ph type="title" idx="4294967295"/>
          </p:nvPr>
        </p:nvSpPr>
        <p:spPr>
          <a:xfrm>
            <a:off x="221682" y="-245041"/>
            <a:ext cx="8106121" cy="129433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دور مسؤول السلامة في نظام إدارة الأحداث</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39</a:t>
            </a:fld>
            <a:endParaRPr/>
          </a:p>
        </p:txBody>
      </p:sp>
      <p:sp>
        <p:nvSpPr>
          <p:cNvPr id="469" name="Content Placeholder 2"/>
          <p:cNvSpPr txBox="1">
            <a:spLocks noGrp="1"/>
          </p:cNvSpPr>
          <p:nvPr>
            <p:ph type="body" idx="1"/>
          </p:nvPr>
        </p:nvSpPr>
        <p:spPr>
          <a:xfrm>
            <a:off x="1538883" y="1247000"/>
            <a:ext cx="9114234" cy="5025885"/>
          </a:xfrm>
          <a:prstGeom prst="rect">
            <a:avLst/>
          </a:prstGeom>
        </p:spPr>
        <p:txBody>
          <a:bodyPr rtlCol="1"/>
          <a:lstStyle/>
          <a:p>
            <a:pPr marL="0" indent="0" defTabSz="286428" rtl="1">
              <a:spcBef>
                <a:spcPts val="0"/>
              </a:spcBef>
              <a:buSzTx/>
              <a:buNone/>
              <a:defRPr sz="2376"/>
            </a:pPr>
            <a:r>
              <a:rPr lang="ar" b="1" dirty="0">
                <a:solidFill>
                  <a:srgbClr val="C00000"/>
                </a:solidFill>
                <a:latin typeface="Sakkal Majalla" panose="02000000000000000000" pitchFamily="2" charset="-78"/>
                <a:cs typeface="Sakkal Majalla" panose="02000000000000000000" pitchFamily="2" charset="-78"/>
              </a:rPr>
              <a:t>يمكن أن تشمل المهام المُحددة لمسؤول السلامة في نظام إدارة الأحداث الآتي:</a:t>
            </a:r>
          </a:p>
          <a:p>
            <a:pPr marL="0" indent="0" defTabSz="286428" rtl="1">
              <a:spcBef>
                <a:spcPts val="0"/>
              </a:spcBef>
              <a:buSzTx/>
              <a:buNone/>
              <a:defRPr sz="2376">
                <a:solidFill>
                  <a:srgbClr val="FF0000"/>
                </a:solidFill>
              </a:defRPr>
            </a:pPr>
            <a:r>
              <a:rPr dirty="0">
                <a:latin typeface="Sakkal Majalla" panose="02000000000000000000" pitchFamily="2" charset="-78"/>
                <a:cs typeface="Sakkal Majalla" panose="02000000000000000000" pitchFamily="2" charset="-78"/>
              </a:rPr>
              <a:t>  </a:t>
            </a:r>
          </a:p>
          <a:p>
            <a:pPr marL="251459" indent="-251459" defTabSz="286428" rtl="1">
              <a:spcBef>
                <a:spcPts val="0"/>
              </a:spcBef>
              <a:buClr>
                <a:srgbClr val="C00000"/>
              </a:buClr>
              <a:defRPr sz="2376"/>
            </a:pP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للعاملين</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251459" indent="-251459" defTabSz="286428" rtl="1">
              <a:spcBef>
                <a:spcPts val="0"/>
              </a:spcBef>
              <a:buClr>
                <a:srgbClr val="C00000"/>
              </a:buClr>
              <a:defRPr sz="2376"/>
            </a:pPr>
            <a:r>
              <a:rPr dirty="0" err="1">
                <a:latin typeface="Sakkal Majalla" panose="02000000000000000000" pitchFamily="2" charset="-78"/>
                <a:cs typeface="Sakkal Majalla" panose="02000000000000000000" pitchFamily="2" charset="-78"/>
              </a:rPr>
              <a:t>معاينة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المرافق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لتحري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a:t>
            </a:r>
          </a:p>
          <a:p>
            <a:pPr marL="251459" indent="-251459" defTabSz="286428" rtl="1">
              <a:spcBef>
                <a:spcPts val="0"/>
              </a:spcBef>
              <a:buClr>
                <a:srgbClr val="C00000"/>
              </a:buClr>
              <a:defRPr sz="2376"/>
            </a:pPr>
            <a:r>
              <a:rPr dirty="0" err="1">
                <a:latin typeface="Sakkal Majalla" panose="02000000000000000000" pitchFamily="2" charset="-78"/>
                <a:cs typeface="Sakkal Majalla" panose="02000000000000000000" pitchFamily="2" charset="-78"/>
              </a:rPr>
              <a:t>المشاركة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يتعلق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بالآثار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المترتبة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a:t>
            </a:r>
            <a:r>
              <a:rPr lang="ar-EG" dirty="0">
                <a:latin typeface="Sakkal Majalla" panose="02000000000000000000" pitchFamily="2" charset="-78"/>
                <a:cs typeface="Sakkal Majalla" panose="02000000000000000000" pitchFamily="2" charset="-78"/>
              </a:rPr>
              <a:t>ة.</a:t>
            </a:r>
            <a:r>
              <a:rPr dirty="0">
                <a:latin typeface="Sakkal Majalla" panose="02000000000000000000" pitchFamily="2" charset="-78"/>
                <a:cs typeface="Sakkal Majalla" panose="02000000000000000000" pitchFamily="2" charset="-78"/>
              </a:rPr>
              <a:t> </a:t>
            </a:r>
            <a:endParaRPr lang="ar-EG" dirty="0">
              <a:latin typeface="Sakkal Majalla" panose="02000000000000000000" pitchFamily="2" charset="-78"/>
              <a:cs typeface="Sakkal Majalla" panose="02000000000000000000" pitchFamily="2" charset="-78"/>
            </a:endParaRPr>
          </a:p>
          <a:p>
            <a:pPr marL="251459" indent="-251459" defTabSz="286428" rtl="1">
              <a:spcBef>
                <a:spcPts val="0"/>
              </a:spcBef>
              <a:buClr>
                <a:srgbClr val="C00000"/>
              </a:buClr>
              <a:defRPr sz="2376"/>
            </a:pP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إحاطات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وإيصال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رسائل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السلامة</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251459" indent="-251459" defTabSz="286428" rtl="1">
              <a:spcBef>
                <a:spcPts val="0"/>
              </a:spcBef>
              <a:buClr>
                <a:srgbClr val="C00000"/>
              </a:buClr>
              <a:defRPr sz="2376"/>
            </a:pPr>
            <a:r>
              <a:rPr dirty="0" err="1">
                <a:latin typeface="Sakkal Majalla" panose="02000000000000000000" pitchFamily="2" charset="-78"/>
                <a:cs typeface="Sakkal Majalla" panose="02000000000000000000" pitchFamily="2" charset="-78"/>
              </a:rPr>
              <a:t>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المشورة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المرتبطة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وسلامتهم</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251459" indent="-251459" defTabSz="286428" rtl="1">
              <a:spcBef>
                <a:spcPts val="0"/>
              </a:spcBef>
              <a:buClr>
                <a:srgbClr val="C00000"/>
              </a:buClr>
              <a:defRPr sz="2376"/>
            </a:pPr>
            <a:r>
              <a:rPr dirty="0" err="1">
                <a:latin typeface="Sakkal Majalla" panose="02000000000000000000" pitchFamily="2" charset="-78"/>
                <a:cs typeface="Sakkal Majalla" panose="02000000000000000000" pitchFamily="2" charset="-78"/>
              </a:rPr>
              <a:t>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مأمونة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a:t>
            </a:r>
          </a:p>
        </p:txBody>
      </p:sp>
      <p:sp>
        <p:nvSpPr>
          <p:cNvPr id="470" name="Title 1"/>
          <p:cNvSpPr txBox="1">
            <a:spLocks noGrp="1"/>
          </p:cNvSpPr>
          <p:nvPr>
            <p:ph type="title" idx="4294967295"/>
          </p:nvPr>
        </p:nvSpPr>
        <p:spPr>
          <a:xfrm>
            <a:off x="-458374" y="-218771"/>
            <a:ext cx="8327039" cy="1465771"/>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دور مسؤول السلامة في نظام إدارة الأحداث</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a:t>
            </a:fld>
            <a:endParaRPr/>
          </a:p>
        </p:txBody>
      </p:sp>
      <p:sp>
        <p:nvSpPr>
          <p:cNvPr id="292" name="Google Shape;307;p8"/>
          <p:cNvSpPr txBox="1">
            <a:spLocks noGrp="1"/>
          </p:cNvSpPr>
          <p:nvPr>
            <p:ph type="title"/>
          </p:nvPr>
        </p:nvSpPr>
        <p:spPr>
          <a:xfrm>
            <a:off x="-221412" y="737398"/>
            <a:ext cx="3264195" cy="1932377"/>
          </a:xfrm>
          <a:prstGeom prst="rect">
            <a:avLst/>
          </a:prstGeom>
        </p:spPr>
        <p:txBody>
          <a:bodyPr lIns="0" tIns="0" rIns="0" bIns="0" rtlCol="1" anchor="t"/>
          <a:lstStyle/>
          <a:p>
            <a:pPr rtl="1"/>
            <a:r>
              <a:rPr lang="ar" b="1" dirty="0">
                <a:latin typeface="Sakkal Majalla" panose="02000000000000000000" pitchFamily="2" charset="-78"/>
                <a:cs typeface="Sakkal Majalla" panose="02000000000000000000" pitchFamily="2" charset="-78"/>
              </a:rPr>
              <a:t>عناصر العرض</a:t>
            </a:r>
          </a:p>
        </p:txBody>
      </p:sp>
      <p:sp>
        <p:nvSpPr>
          <p:cNvPr id="293" name="Google Shape;308;p8"/>
          <p:cNvSpPr txBox="1">
            <a:spLocks noGrp="1"/>
          </p:cNvSpPr>
          <p:nvPr>
            <p:ph type="body" idx="1"/>
          </p:nvPr>
        </p:nvSpPr>
        <p:spPr>
          <a:xfrm>
            <a:off x="4166409" y="2086989"/>
            <a:ext cx="7515137" cy="3066246"/>
          </a:xfrm>
          <a:prstGeom prst="rect">
            <a:avLst/>
          </a:prstGeom>
        </p:spPr>
        <p:txBody>
          <a:bodyPr lIns="0" tIns="0" rIns="0" bIns="0" rtlCol="1"/>
          <a:lstStyle/>
          <a:p>
            <a:pPr marL="469900" indent="-469900" rtl="1">
              <a:lnSpc>
                <a:spcPct val="120000"/>
              </a:lnSpc>
              <a:buSzPct val="95000"/>
              <a:buFontTx/>
              <a:buAutoNum type="arabicPeriod"/>
              <a:defRPr sz="2400"/>
            </a:pPr>
            <a:r>
              <a:rPr dirty="0" err="1">
                <a:latin typeface="Sakkal Majalla" panose="02000000000000000000" pitchFamily="2" charset="-78"/>
                <a:cs typeface="Sakkal Majalla" panose="02000000000000000000" pitchFamily="2" charset="-78"/>
              </a:rPr>
              <a:t>الغرض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وأساسها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المنطقي</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69900" indent="-469900" rtl="1">
              <a:lnSpc>
                <a:spcPct val="120000"/>
              </a:lnSpc>
              <a:buSzPct val="95000"/>
              <a:buFontTx/>
              <a:buAutoNum type="arabicPeriod"/>
              <a:defRPr sz="2400"/>
            </a:pP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الرئيسية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69900" indent="-469900" rtl="1">
              <a:lnSpc>
                <a:spcPct val="120000"/>
              </a:lnSpc>
              <a:buSzPct val="95000"/>
              <a:buFontTx/>
              <a:buAutoNum type="arabicPeriod"/>
              <a:defRPr sz="2400"/>
            </a:pP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69900" indent="-469900" rtl="1">
              <a:lnSpc>
                <a:spcPct val="120000"/>
              </a:lnSpc>
              <a:buSzPct val="95000"/>
              <a:buFontTx/>
              <a:buAutoNum type="arabicPeriod"/>
              <a:defRPr sz="2400"/>
            </a:pPr>
            <a:r>
              <a:rPr lang="ar-EG" dirty="0">
                <a:latin typeface="Sakkal Majalla" panose="02000000000000000000" pitchFamily="2" charset="-78"/>
                <a:cs typeface="Sakkal Majalla" panose="02000000000000000000" pitchFamily="2" charset="-78"/>
              </a:rPr>
              <a:t>نظام الإدارة.</a:t>
            </a:r>
          </a:p>
          <a:p>
            <a:pPr marL="469900" indent="-469900" rtl="1">
              <a:lnSpc>
                <a:spcPct val="120000"/>
              </a:lnSpc>
              <a:buSzPct val="95000"/>
              <a:buFontTx/>
              <a:buAutoNum type="arabicPeriod"/>
              <a:defRPr sz="2400"/>
            </a:pPr>
            <a:r>
              <a:rPr dirty="0" err="1">
                <a:latin typeface="Sakkal Majalla" panose="02000000000000000000" pitchFamily="2" charset="-78"/>
                <a:cs typeface="Sakkal Majalla" panose="02000000000000000000" pitchFamily="2" charset="-78"/>
              </a:rPr>
              <a:t>المراجع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469900" indent="-469900" rtl="1">
              <a:lnSpc>
                <a:spcPct val="120000"/>
              </a:lnSpc>
              <a:buSzPct val="95000"/>
              <a:buFontTx/>
              <a:buAutoNum type="arabicPeriod"/>
              <a:defRPr sz="2400"/>
            </a:pP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40</a:t>
            </a:fld>
            <a:endParaRPr/>
          </a:p>
        </p:txBody>
      </p:sp>
      <p:sp>
        <p:nvSpPr>
          <p:cNvPr id="473" name="Content Placeholder 2"/>
          <p:cNvSpPr txBox="1">
            <a:spLocks noGrp="1"/>
          </p:cNvSpPr>
          <p:nvPr>
            <p:ph type="body" idx="1"/>
          </p:nvPr>
        </p:nvSpPr>
        <p:spPr>
          <a:xfrm>
            <a:off x="1463315" y="917575"/>
            <a:ext cx="9555988" cy="5351569"/>
          </a:xfrm>
          <a:prstGeom prst="rect">
            <a:avLst/>
          </a:prstGeom>
        </p:spPr>
        <p:txBody>
          <a:bodyPr rtlCol="1"/>
          <a:lstStyle/>
          <a:p>
            <a:pPr marL="0" indent="0" defTabSz="248816" rtl="1">
              <a:spcBef>
                <a:spcPts val="500"/>
              </a:spcBef>
              <a:buSzTx/>
              <a:buNone/>
              <a:defRPr sz="2064"/>
            </a:pPr>
            <a:r>
              <a:rPr lang="ar" b="1" dirty="0">
                <a:solidFill>
                  <a:srgbClr val="C00000"/>
                </a:solidFill>
                <a:latin typeface="Sakkal Majalla" panose="02000000000000000000" pitchFamily="2" charset="-78"/>
                <a:cs typeface="Sakkal Majalla" panose="02000000000000000000" pitchFamily="2" charset="-78"/>
              </a:rPr>
              <a:t>قد تشمل المجالات المحددة لدعم الصحة والسلامة المهنية، والتي تهدف إلى ضمان سلامة إجراءات وبروتوكولات العمل، الآتي:</a:t>
            </a:r>
          </a:p>
          <a:p>
            <a:pPr marL="218440" indent="-218440" defTabSz="248816" rtl="1">
              <a:spcBef>
                <a:spcPts val="500"/>
              </a:spcBef>
              <a:buClr>
                <a:srgbClr val="C00000"/>
              </a:buClr>
              <a:defRPr sz="2064"/>
            </a:pPr>
            <a:r>
              <a:rPr dirty="0" err="1">
                <a:latin typeface="Sakkal Majalla" panose="02000000000000000000" pitchFamily="2" charset="-78"/>
                <a:cs typeface="Sakkal Majalla" panose="02000000000000000000" pitchFamily="2" charset="-78"/>
              </a:rPr>
              <a:t>تقصي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اللياقة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واعتمادها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مراجعة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السجلات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والتمنيع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السابق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والإحاطة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المغادرة</a:t>
            </a:r>
            <a:r>
              <a:rPr dirty="0">
                <a:latin typeface="Sakkal Majalla" panose="02000000000000000000" pitchFamily="2" charset="-78"/>
                <a:cs typeface="Sakkal Majalla" panose="02000000000000000000" pitchFamily="2" charset="-78"/>
              </a:rPr>
              <a:t>.</a:t>
            </a:r>
          </a:p>
          <a:p>
            <a:pPr marL="218440" indent="-218440" defTabSz="248816" rtl="1">
              <a:spcBef>
                <a:spcPts val="500"/>
              </a:spcBef>
              <a:buClr>
                <a:srgbClr val="C00000"/>
              </a:buClr>
              <a:defRPr sz="2064"/>
            </a:pP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a:t>
            </a:r>
          </a:p>
          <a:p>
            <a:pPr marL="218440" indent="-218440" defTabSz="248816" rtl="1">
              <a:spcBef>
                <a:spcPts val="500"/>
              </a:spcBef>
              <a:buClr>
                <a:srgbClr val="C00000"/>
              </a:buClr>
              <a:defRPr sz="2064"/>
            </a:pPr>
            <a:r>
              <a:rPr dirty="0" err="1">
                <a:latin typeface="Sakkal Majalla" panose="02000000000000000000" pitchFamily="2" charset="-78"/>
                <a:cs typeface="Sakkal Majalla" panose="02000000000000000000" pitchFamily="2" charset="-78"/>
              </a:rPr>
              <a:t>الاحتياطات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الشاملة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والاحتياطات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a:t>
            </a:r>
          </a:p>
          <a:p>
            <a:pPr marL="218440" indent="-218440" defTabSz="248816" rtl="1">
              <a:spcBef>
                <a:spcPts val="500"/>
              </a:spcBef>
              <a:buClr>
                <a:srgbClr val="C00000"/>
              </a:buClr>
              <a:defRPr sz="2064"/>
            </a:pP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a:t>
            </a:r>
            <a:r>
              <a:rPr dirty="0">
                <a:latin typeface="Sakkal Majalla" panose="02000000000000000000" pitchFamily="2" charset="-78"/>
                <a:cs typeface="Sakkal Majalla" panose="02000000000000000000" pitchFamily="2" charset="-78"/>
              </a:rPr>
              <a:t>.</a:t>
            </a:r>
          </a:p>
          <a:p>
            <a:pPr marL="218440" indent="-218440" defTabSz="248816" rtl="1">
              <a:spcBef>
                <a:spcPts val="500"/>
              </a:spcBef>
              <a:buClr>
                <a:srgbClr val="C00000"/>
              </a:buClr>
              <a:defRPr sz="2064"/>
            </a:pPr>
            <a:r>
              <a:rPr dirty="0" err="1">
                <a:latin typeface="Sakkal Majalla" panose="02000000000000000000" pitchFamily="2" charset="-78"/>
                <a:cs typeface="Sakkal Majalla" panose="02000000000000000000" pitchFamily="2" charset="-78"/>
              </a:rPr>
              <a:t>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الإجلاء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للمهنيين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الرعاية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للمُصابين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المُعرَّضين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للإصابة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بالعدوى</a:t>
            </a:r>
            <a:r>
              <a:rPr dirty="0">
                <a:latin typeface="Sakkal Majalla" panose="02000000000000000000" pitchFamily="2" charset="-78"/>
                <a:cs typeface="Sakkal Majalla" panose="02000000000000000000" pitchFamily="2" charset="-78"/>
              </a:rPr>
              <a:t>.</a:t>
            </a:r>
          </a:p>
          <a:p>
            <a:pPr marL="218440" indent="-218440" defTabSz="248816" rtl="1">
              <a:spcBef>
                <a:spcPts val="500"/>
              </a:spcBef>
              <a:buClr>
                <a:srgbClr val="C00000"/>
              </a:buClr>
              <a:defRPr sz="2064"/>
            </a:pPr>
            <a:r>
              <a:rPr dirty="0" err="1">
                <a:latin typeface="Sakkal Majalla" panose="02000000000000000000" pitchFamily="2" charset="-78"/>
                <a:cs typeface="Sakkal Majalla" panose="02000000000000000000" pitchFamily="2" charset="-78"/>
              </a:rPr>
              <a:t>مواصلة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وإزكاء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وعيهم</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18440" indent="-218440" defTabSz="248816" rtl="1">
              <a:spcBef>
                <a:spcPts val="500"/>
              </a:spcBef>
              <a:buClr>
                <a:srgbClr val="C00000"/>
              </a:buClr>
              <a:defRPr sz="2064"/>
            </a:pP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إحاطة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218440" indent="-218440" defTabSz="248816" rtl="1">
              <a:spcBef>
                <a:spcPts val="500"/>
              </a:spcBef>
              <a:buClr>
                <a:srgbClr val="C00000"/>
              </a:buClr>
              <a:defRPr sz="2064"/>
            </a:pPr>
            <a:r>
              <a:rPr dirty="0" err="1">
                <a:latin typeface="Sakkal Majalla" panose="02000000000000000000" pitchFamily="2" charset="-78"/>
                <a:cs typeface="Sakkal Majalla" panose="02000000000000000000" pitchFamily="2" charset="-78"/>
              </a:rPr>
              <a:t>متابعة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dirty="0">
                <a:latin typeface="Sakkal Majalla" panose="02000000000000000000" pitchFamily="2" charset="-78"/>
                <a:cs typeface="Sakkal Majalla" panose="02000000000000000000" pitchFamily="2" charset="-78"/>
              </a:rPr>
              <a:t>.</a:t>
            </a:r>
          </a:p>
          <a:p>
            <a:pPr marL="218440" indent="-218440" defTabSz="248816" rtl="1">
              <a:spcBef>
                <a:spcPts val="500"/>
              </a:spcBef>
              <a:buClr>
                <a:srgbClr val="C00000"/>
              </a:buClr>
              <a:defRPr sz="2064"/>
            </a:pPr>
            <a:r>
              <a:rPr dirty="0" err="1">
                <a:latin typeface="Sakkal Majalla" panose="02000000000000000000" pitchFamily="2" charset="-78"/>
                <a:cs typeface="Sakkal Majalla" panose="02000000000000000000" pitchFamily="2" charset="-78"/>
              </a:rPr>
              <a:t>تقديم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إحاطة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a:t>
            </a:r>
          </a:p>
          <a:p>
            <a:pPr marL="218440" indent="-218440" defTabSz="248816" rtl="1">
              <a:spcBef>
                <a:spcPts val="500"/>
              </a:spcBef>
              <a:buClr>
                <a:srgbClr val="C00000"/>
              </a:buClr>
              <a:defRPr sz="2064"/>
            </a:pPr>
            <a:r>
              <a:rPr dirty="0" err="1">
                <a:latin typeface="Sakkal Majalla" panose="02000000000000000000" pitchFamily="2" charset="-78"/>
                <a:cs typeface="Sakkal Majalla" panose="02000000000000000000" pitchFamily="2" charset="-78"/>
              </a:rPr>
              <a:t>اختيار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a:t>
            </a:r>
          </a:p>
          <a:p>
            <a:pPr marL="218440" indent="-218440" defTabSz="248816" rtl="1">
              <a:spcBef>
                <a:spcPts val="500"/>
              </a:spcBef>
              <a:buClr>
                <a:srgbClr val="C00000"/>
              </a:buClr>
              <a:defRPr sz="2064"/>
            </a:pPr>
            <a:r>
              <a:rPr dirty="0" err="1">
                <a:latin typeface="Sakkal Majalla" panose="02000000000000000000" pitchFamily="2" charset="-78"/>
                <a:cs typeface="Sakkal Majalla" panose="02000000000000000000" pitchFamily="2" charset="-78"/>
              </a:rPr>
              <a:t>اللياقة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للسائقين</a:t>
            </a:r>
            <a:r>
              <a:rPr dirty="0">
                <a:latin typeface="Sakkal Majalla" panose="02000000000000000000" pitchFamily="2" charset="-78"/>
                <a:cs typeface="Sakkal Majalla" panose="02000000000000000000" pitchFamily="2" charset="-78"/>
              </a:rPr>
              <a:t>.</a:t>
            </a:r>
          </a:p>
        </p:txBody>
      </p:sp>
      <p:sp>
        <p:nvSpPr>
          <p:cNvPr id="474" name="Title 1"/>
          <p:cNvSpPr txBox="1">
            <a:spLocks noGrp="1"/>
          </p:cNvSpPr>
          <p:nvPr>
            <p:ph type="title" idx="4294967295"/>
          </p:nvPr>
        </p:nvSpPr>
        <p:spPr>
          <a:xfrm>
            <a:off x="214478" y="-1"/>
            <a:ext cx="6953251"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مجالات مُحددة لدعم الصحة والسلامة المهنية  </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41</a:t>
            </a:fld>
            <a:endParaRPr/>
          </a:p>
        </p:txBody>
      </p:sp>
      <p:sp>
        <p:nvSpPr>
          <p:cNvPr id="477" name="Text Placeholder 2"/>
          <p:cNvSpPr txBox="1">
            <a:spLocks noGrp="1"/>
          </p:cNvSpPr>
          <p:nvPr>
            <p:ph type="body" sz="quarter" idx="1"/>
          </p:nvPr>
        </p:nvSpPr>
        <p:spPr>
          <a:xfrm>
            <a:off x="1250840" y="1441450"/>
            <a:ext cx="4845160" cy="972140"/>
          </a:xfrm>
          <a:prstGeom prst="rect">
            <a:avLst/>
          </a:prstGeom>
        </p:spPr>
        <p:txBody>
          <a:bodyPr rtlCol="1">
            <a:normAutofit/>
          </a:bodyPr>
          <a:lstStyle>
            <a:lvl1pPr marL="0" indent="0" algn="r" rtl="1">
              <a:buSzTx/>
              <a:buNone/>
              <a:defRPr>
                <a:solidFill>
                  <a:schemeClr val="accent3">
                    <a:lumOff val="-6274"/>
                  </a:schemeClr>
                </a:solidFill>
              </a:defRPr>
            </a:lvl1pPr>
          </a:lstStyle>
          <a:p>
            <a:pPr rtl="1"/>
            <a:r>
              <a:rPr lang="ar" sz="2800" b="1">
                <a:solidFill>
                  <a:srgbClr val="C00000"/>
                </a:solidFill>
                <a:latin typeface="Sakkal Majalla" panose="02000000000000000000" pitchFamily="2" charset="-78"/>
                <a:cs typeface="Sakkal Majalla" panose="02000000000000000000" pitchFamily="2" charset="-78"/>
              </a:rPr>
              <a:t>أرباب العمل والمديرون</a:t>
            </a:r>
          </a:p>
        </p:txBody>
      </p:sp>
      <p:sp>
        <p:nvSpPr>
          <p:cNvPr id="478" name="Title 1"/>
          <p:cNvSpPr txBox="1">
            <a:spLocks noGrp="1"/>
          </p:cNvSpPr>
          <p:nvPr>
            <p:ph type="title" idx="4294967295"/>
          </p:nvPr>
        </p:nvSpPr>
        <p:spPr>
          <a:xfrm>
            <a:off x="208766" y="-164061"/>
            <a:ext cx="7516588" cy="1257932"/>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الحقوق والمسؤوليات المرتبطة بالصحة والسلامة المهنية في أماكن الاستجابة للطوارئ</a:t>
            </a:r>
          </a:p>
        </p:txBody>
      </p:sp>
      <p:sp>
        <p:nvSpPr>
          <p:cNvPr id="479" name="Content Placeholder 3"/>
          <p:cNvSpPr txBox="1"/>
          <p:nvPr/>
        </p:nvSpPr>
        <p:spPr>
          <a:xfrm>
            <a:off x="1270108" y="2067489"/>
            <a:ext cx="4973376" cy="38465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Autofit/>
          </a:bodyPr>
          <a:lstStyle/>
          <a:p>
            <a:pPr marL="243839" indent="-243839" defTabSz="277749" rtl="1">
              <a:lnSpc>
                <a:spcPct val="110000"/>
              </a:lnSpc>
              <a:spcBef>
                <a:spcPts val="1100"/>
              </a:spcBef>
              <a:buClr>
                <a:srgbClr val="C00000"/>
              </a:buClr>
              <a:buSzPct val="100000"/>
              <a:buFont typeface="Arial"/>
              <a:buChar char="•"/>
              <a:defRPr sz="2112">
                <a:latin typeface="+mj-lt"/>
                <a:ea typeface="+mj-ea"/>
                <a:cs typeface="+mj-cs"/>
                <a:sym typeface="Source Sans Pro Regular"/>
              </a:defRPr>
            </a:pPr>
            <a:r>
              <a:rPr lang="ar" sz="2100">
                <a:latin typeface="Sakkal Majalla" panose="02000000000000000000" pitchFamily="2" charset="-78"/>
                <a:cs typeface="Sakkal Majalla" panose="02000000000000000000" pitchFamily="2" charset="-78"/>
              </a:rPr>
              <a:t>توفير التدريب اللازم في مجال الصحة والسلامة المهنية. </a:t>
            </a:r>
          </a:p>
          <a:p>
            <a:pPr marL="243839" indent="-243839" defTabSz="277749" rtl="1">
              <a:lnSpc>
                <a:spcPct val="110000"/>
              </a:lnSpc>
              <a:spcBef>
                <a:spcPts val="1100"/>
              </a:spcBef>
              <a:buClr>
                <a:srgbClr val="C00000"/>
              </a:buClr>
              <a:buSzPct val="100000"/>
              <a:buFont typeface="Arial"/>
              <a:buChar char="•"/>
              <a:defRPr sz="2112">
                <a:latin typeface="+mj-lt"/>
                <a:ea typeface="+mj-ea"/>
                <a:cs typeface="+mj-cs"/>
                <a:sym typeface="Source Sans Pro Regular"/>
              </a:defRPr>
            </a:pPr>
            <a:r>
              <a:rPr lang="ar" sz="2100">
                <a:latin typeface="Sakkal Majalla" panose="02000000000000000000" pitchFamily="2" charset="-78"/>
                <a:cs typeface="Sakkal Majalla" panose="02000000000000000000" pitchFamily="2" charset="-78"/>
              </a:rPr>
              <a:t>تنفيذ تدابير لتعزيز الصحة والسلامة المهنية، وتقديم الدعم الطبي والنفسي المناسب للعاملين مجانًا.</a:t>
            </a:r>
          </a:p>
          <a:p>
            <a:pPr marL="243839" indent="-243839" defTabSz="277749" rtl="1">
              <a:lnSpc>
                <a:spcPct val="110000"/>
              </a:lnSpc>
              <a:spcBef>
                <a:spcPts val="1100"/>
              </a:spcBef>
              <a:buClr>
                <a:srgbClr val="C00000"/>
              </a:buClr>
              <a:buSzPct val="100000"/>
              <a:buFont typeface="Arial"/>
              <a:buChar char="•"/>
              <a:defRPr sz="2112">
                <a:latin typeface="+mj-lt"/>
                <a:ea typeface="+mj-ea"/>
                <a:cs typeface="+mj-cs"/>
                <a:sym typeface="Source Sans Pro Regular"/>
              </a:defRPr>
            </a:pPr>
            <a:r>
              <a:rPr lang="ar" sz="2100">
                <a:latin typeface="Sakkal Majalla" panose="02000000000000000000" pitchFamily="2" charset="-78"/>
                <a:cs typeface="Sakkal Majalla" panose="02000000000000000000" pitchFamily="2" charset="-78"/>
              </a:rPr>
              <a:t>تقديم أجرٍ مناسب نظير الخدمات التي يقدمها العاملون في الميدان.</a:t>
            </a:r>
          </a:p>
          <a:p>
            <a:pPr marL="243839" indent="-243839" defTabSz="277749" rtl="1">
              <a:lnSpc>
                <a:spcPct val="110000"/>
              </a:lnSpc>
              <a:spcBef>
                <a:spcPts val="1100"/>
              </a:spcBef>
              <a:buClr>
                <a:srgbClr val="C00000"/>
              </a:buClr>
              <a:buSzPct val="100000"/>
              <a:buFont typeface="Arial"/>
              <a:buChar char="•"/>
              <a:defRPr sz="2112">
                <a:latin typeface="+mj-lt"/>
                <a:ea typeface="+mj-ea"/>
                <a:cs typeface="+mj-cs"/>
                <a:sym typeface="Source Sans Pro Regular"/>
              </a:defRPr>
            </a:pPr>
            <a:r>
              <a:rPr lang="ar" sz="2100">
                <a:latin typeface="Sakkal Majalla" panose="02000000000000000000" pitchFamily="2" charset="-78"/>
                <a:cs typeface="Sakkal Majalla" panose="02000000000000000000" pitchFamily="2" charset="-78"/>
              </a:rPr>
              <a:t>جمع المعلومات دعمًا لمواصلة رصد فعالية برامج الصحة والسلامة المهنية وتقييمها. </a:t>
            </a:r>
          </a:p>
        </p:txBody>
      </p:sp>
      <p:sp>
        <p:nvSpPr>
          <p:cNvPr id="480" name="Text Placeholder 4"/>
          <p:cNvSpPr txBox="1"/>
          <p:nvPr/>
        </p:nvSpPr>
        <p:spPr>
          <a:xfrm>
            <a:off x="6538452" y="1427725"/>
            <a:ext cx="3950336" cy="6397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lvl1pPr algn="r" defTabSz="289321" rtl="1">
              <a:lnSpc>
                <a:spcPct val="90000"/>
              </a:lnSpc>
              <a:spcBef>
                <a:spcPts val="300"/>
              </a:spcBef>
              <a:defRPr sz="3200">
                <a:solidFill>
                  <a:schemeClr val="accent3">
                    <a:lumOff val="-6274"/>
                  </a:schemeClr>
                </a:solidFill>
                <a:latin typeface="+mj-lt"/>
                <a:ea typeface="+mj-ea"/>
                <a:cs typeface="+mj-cs"/>
                <a:sym typeface="Source Sans Pro Regular"/>
              </a:defRPr>
            </a:lvl1pPr>
          </a:lstStyle>
          <a:p>
            <a:pPr rtl="1"/>
            <a:r>
              <a:rPr lang="ar" sz="2800" b="1">
                <a:solidFill>
                  <a:srgbClr val="C00000"/>
                </a:solidFill>
                <a:latin typeface="Sakkal Majalla" panose="02000000000000000000" pitchFamily="2" charset="-78"/>
                <a:cs typeface="Sakkal Majalla" panose="02000000000000000000" pitchFamily="2" charset="-78"/>
              </a:rPr>
              <a:t>العاملون</a:t>
            </a:r>
          </a:p>
        </p:txBody>
      </p:sp>
      <p:sp>
        <p:nvSpPr>
          <p:cNvPr id="481" name="Content Placeholder 5"/>
          <p:cNvSpPr txBox="1"/>
          <p:nvPr/>
        </p:nvSpPr>
        <p:spPr>
          <a:xfrm>
            <a:off x="6538452" y="2067489"/>
            <a:ext cx="4356987" cy="384651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marL="243839" indent="-243839" defTabSz="277749" rtl="1">
              <a:lnSpc>
                <a:spcPct val="90000"/>
              </a:lnSpc>
              <a:spcBef>
                <a:spcPts val="1100"/>
              </a:spcBef>
              <a:buClr>
                <a:srgbClr val="C00000"/>
              </a:buClr>
              <a:buSzPct val="100000"/>
              <a:buFont typeface="Arial"/>
              <a:buChar char="•"/>
              <a:defRPr sz="2112">
                <a:latin typeface="+mj-lt"/>
                <a:ea typeface="+mj-ea"/>
                <a:cs typeface="+mj-cs"/>
                <a:sym typeface="Source Sans Pro Regular"/>
              </a:defRPr>
            </a:pPr>
            <a:r>
              <a:rPr lang="ar" sz="2100">
                <a:latin typeface="Sakkal Majalla" panose="02000000000000000000" pitchFamily="2" charset="-78"/>
                <a:ea typeface="+mj-ea"/>
                <a:cs typeface="Sakkal Majalla" panose="02000000000000000000" pitchFamily="2" charset="-78"/>
              </a:rPr>
              <a:t>إبلاغ المشرف فورًا بأي موقف يعتقدون أنه يمثل خطرًا وشيكًا ووخيمًا على حياتهم أو صحتهم.</a:t>
            </a:r>
          </a:p>
          <a:p>
            <a:pPr marL="243839" indent="-243839" defTabSz="277749" rtl="1">
              <a:lnSpc>
                <a:spcPct val="90000"/>
              </a:lnSpc>
              <a:spcBef>
                <a:spcPts val="1100"/>
              </a:spcBef>
              <a:buClr>
                <a:srgbClr val="C00000"/>
              </a:buClr>
              <a:buSzPct val="100000"/>
              <a:buFont typeface="Arial"/>
              <a:buChar char="•"/>
              <a:defRPr sz="2112">
                <a:latin typeface="+mj-lt"/>
                <a:ea typeface="+mj-ea"/>
                <a:cs typeface="+mj-cs"/>
                <a:sym typeface="Source Sans Pro Regular"/>
              </a:defRPr>
            </a:pPr>
            <a:r>
              <a:rPr lang="ar" sz="2100">
                <a:latin typeface="Sakkal Majalla" panose="02000000000000000000" pitchFamily="2" charset="-78"/>
                <a:ea typeface="+mj-ea"/>
                <a:cs typeface="Sakkal Majalla" panose="02000000000000000000" pitchFamily="2" charset="-78"/>
              </a:rPr>
              <a:t>الابتعاد عن أي موقف في العمل يعتقدون أنه يمثل خطرًا وشيكًا ووخيمًا على حياتهم أو صحتهم.</a:t>
            </a:r>
          </a:p>
          <a:p>
            <a:pPr marL="243839" indent="-243839" defTabSz="277749" rtl="1">
              <a:lnSpc>
                <a:spcPct val="90000"/>
              </a:lnSpc>
              <a:spcBef>
                <a:spcPts val="1100"/>
              </a:spcBef>
              <a:buClr>
                <a:srgbClr val="C00000"/>
              </a:buClr>
              <a:buSzPct val="100000"/>
              <a:buFont typeface="Arial"/>
              <a:buChar char="•"/>
              <a:defRPr sz="2112">
                <a:latin typeface="+mj-lt"/>
                <a:ea typeface="+mj-ea"/>
                <a:cs typeface="+mj-cs"/>
                <a:sym typeface="Source Sans Pro Regular"/>
              </a:defRPr>
            </a:pPr>
            <a:r>
              <a:rPr lang="ar" sz="2100">
                <a:latin typeface="Sakkal Majalla" panose="02000000000000000000" pitchFamily="2" charset="-78"/>
                <a:ea typeface="+mj-ea"/>
                <a:cs typeface="Sakkal Majalla" panose="02000000000000000000" pitchFamily="2" charset="-78"/>
              </a:rPr>
              <a:t>اتباع السياسات والإجراءات المعمول بها في مجال الصحة والسلامة المهنية.</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42</a:t>
            </a:fld>
            <a:endParaRPr/>
          </a:p>
        </p:txBody>
      </p:sp>
      <p:sp>
        <p:nvSpPr>
          <p:cNvPr id="484" name="Content Placeholder 2"/>
          <p:cNvSpPr txBox="1">
            <a:spLocks noGrp="1"/>
          </p:cNvSpPr>
          <p:nvPr>
            <p:ph type="body" idx="1"/>
          </p:nvPr>
        </p:nvSpPr>
        <p:spPr>
          <a:xfrm>
            <a:off x="1440682" y="1208227"/>
            <a:ext cx="9310636" cy="5261680"/>
          </a:xfrm>
          <a:prstGeom prst="rect">
            <a:avLst/>
          </a:prstGeom>
        </p:spPr>
        <p:txBody>
          <a:bodyPr rtlCol="1">
            <a:normAutofit/>
          </a:bodyPr>
          <a:lstStyle/>
          <a:p>
            <a:pPr marL="0" indent="0" rtl="1">
              <a:buSzTx/>
              <a:buNone/>
              <a:defRPr sz="2200"/>
            </a:pPr>
            <a:r>
              <a:rPr lang="ar" sz="2400" dirty="0">
                <a:latin typeface="Sakkal Majalla" panose="02000000000000000000" pitchFamily="2" charset="-78"/>
                <a:cs typeface="Sakkal Majalla" panose="02000000000000000000" pitchFamily="2" charset="-78"/>
              </a:rPr>
              <a:t>يُشير هذا إلى عملية جمع البيانات المرتبطة بإصابات المستجيبين، واعتلالهم، وحالة تعرُّضهم، وتحليل هذه البيانات وتفسيرها ونشرها بطريقة متواصلة ومنهجية.</a:t>
            </a:r>
          </a:p>
          <a:p>
            <a:pPr marL="0" indent="0" rtl="1">
              <a:buSzTx/>
              <a:buNone/>
              <a:defRPr sz="2200"/>
            </a:pPr>
            <a:endParaRPr sz="2400" dirty="0">
              <a:latin typeface="Sakkal Majalla" panose="02000000000000000000" pitchFamily="2" charset="-78"/>
              <a:cs typeface="Sakkal Majalla" panose="02000000000000000000" pitchFamily="2" charset="-78"/>
            </a:endParaRPr>
          </a:p>
          <a:p>
            <a:pPr marL="0" indent="0" rtl="1">
              <a:buSzTx/>
              <a:buNone/>
              <a:defRPr sz="2200"/>
            </a:pPr>
            <a:r>
              <a:rPr lang="ar" sz="2400" b="1" dirty="0">
                <a:solidFill>
                  <a:srgbClr val="C00000"/>
                </a:solidFill>
                <a:latin typeface="Sakkal Majalla" panose="02000000000000000000" pitchFamily="2" charset="-78"/>
                <a:cs typeface="Sakkal Majalla" panose="02000000000000000000" pitchFamily="2" charset="-78"/>
              </a:rPr>
              <a:t>الهدف:</a:t>
            </a:r>
          </a:p>
          <a:p>
            <a:pPr marL="0" indent="0" rtl="1">
              <a:buSzTx/>
              <a:buNone/>
              <a:defRPr sz="2200"/>
            </a:pPr>
            <a:r>
              <a:rPr lang="ar" sz="2400" dirty="0">
                <a:latin typeface="Sakkal Majalla" panose="02000000000000000000" pitchFamily="2" charset="-78"/>
                <a:cs typeface="Sakkal Majalla" panose="02000000000000000000" pitchFamily="2" charset="-78"/>
              </a:rPr>
              <a:t>تغطية المخاطر والآثار المتعلقة بالصحة والسلامة المهنية، بدءًا من مرحلة الاختيار والتوظيف حتى ما بعد مرحلة استكمال النشر بمدة طويلة.</a:t>
            </a:r>
          </a:p>
          <a:p>
            <a:pPr marL="0" indent="0" rtl="1">
              <a:buSzTx/>
              <a:buNone/>
              <a:defRPr sz="2200"/>
            </a:pPr>
            <a:endParaRPr sz="2400" dirty="0">
              <a:latin typeface="Sakkal Majalla" panose="02000000000000000000" pitchFamily="2" charset="-78"/>
              <a:cs typeface="Sakkal Majalla" panose="02000000000000000000" pitchFamily="2" charset="-78"/>
            </a:endParaRPr>
          </a:p>
          <a:p>
            <a:pPr marL="0" indent="0" rtl="1">
              <a:buSzTx/>
              <a:buNone/>
              <a:defRPr sz="2200"/>
            </a:pPr>
            <a:r>
              <a:rPr lang="ar" sz="2400" b="1" dirty="0">
                <a:solidFill>
                  <a:srgbClr val="C00000"/>
                </a:solidFill>
                <a:latin typeface="Sakkal Majalla" panose="02000000000000000000" pitchFamily="2" charset="-78"/>
                <a:cs typeface="Sakkal Majalla" panose="02000000000000000000" pitchFamily="2" charset="-78"/>
              </a:rPr>
              <a:t>المراحل الثلاث:</a:t>
            </a:r>
          </a:p>
          <a:p>
            <a:pPr marL="0" indent="0" rtl="1">
              <a:buSzTx/>
              <a:buNone/>
              <a:defRPr sz="2200"/>
            </a:pPr>
            <a:r>
              <a:rPr lang="ar" sz="2400" dirty="0">
                <a:latin typeface="Sakkal Majalla" panose="02000000000000000000" pitchFamily="2" charset="-78"/>
                <a:cs typeface="Sakkal Majalla" panose="02000000000000000000" pitchFamily="2" charset="-78"/>
              </a:rPr>
              <a:t>يتطلب ترصُّد الصحة والسلامة المهنية ورصدها إجراءات محددة طوال نشاط الاستجابة، وتختلف المتطلبات في كل مرحلة من المراحل. </a:t>
            </a:r>
            <a:endParaRPr sz="2400" u="sng" dirty="0">
              <a:latin typeface="Sakkal Majalla" panose="02000000000000000000" pitchFamily="2" charset="-78"/>
              <a:cs typeface="Sakkal Majalla" panose="02000000000000000000" pitchFamily="2" charset="-78"/>
            </a:endParaRPr>
          </a:p>
          <a:p>
            <a:pPr marL="614044" lvl="1" indent="-254000" rtl="1">
              <a:spcBef>
                <a:spcPts val="100"/>
              </a:spcBef>
              <a:buClr>
                <a:srgbClr val="C00000"/>
              </a:buClr>
              <a:defRPr sz="2200"/>
            </a:pPr>
            <a:r>
              <a:rPr lang="ar" sz="2400" dirty="0">
                <a:latin typeface="Sakkal Majalla" panose="02000000000000000000" pitchFamily="2" charset="-78"/>
                <a:cs typeface="Sakkal Majalla" panose="02000000000000000000" pitchFamily="2" charset="-78"/>
              </a:rPr>
              <a:t>ما قبل النشر</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614044" lvl="1" indent="-254000" rtl="1">
              <a:spcBef>
                <a:spcPts val="100"/>
              </a:spcBef>
              <a:buClr>
                <a:srgbClr val="C00000"/>
              </a:buClr>
              <a:defRPr sz="2200"/>
            </a:pPr>
            <a:r>
              <a:rPr lang="ar" sz="2400" dirty="0">
                <a:latin typeface="Sakkal Majalla" panose="02000000000000000000" pitchFamily="2" charset="-78"/>
                <a:cs typeface="Sakkal Majalla" panose="02000000000000000000" pitchFamily="2" charset="-78"/>
              </a:rPr>
              <a:t>مرحلة النشر</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a:p>
            <a:pPr marL="614044" lvl="1" indent="-254000" rtl="1">
              <a:spcBef>
                <a:spcPts val="100"/>
              </a:spcBef>
              <a:buClr>
                <a:srgbClr val="C00000"/>
              </a:buClr>
              <a:defRPr sz="2200"/>
            </a:pPr>
            <a:r>
              <a:rPr lang="ar" sz="2400" dirty="0">
                <a:latin typeface="Sakkal Majalla" panose="02000000000000000000" pitchFamily="2" charset="-78"/>
                <a:cs typeface="Sakkal Majalla" panose="02000000000000000000" pitchFamily="2" charset="-78"/>
              </a:rPr>
              <a:t>ما بعد النشر</a:t>
            </a:r>
            <a:r>
              <a:rPr lang="ar-EG" sz="2400" dirty="0">
                <a:latin typeface="Sakkal Majalla" panose="02000000000000000000" pitchFamily="2" charset="-78"/>
                <a:cs typeface="Sakkal Majalla" panose="02000000000000000000" pitchFamily="2" charset="-78"/>
              </a:rPr>
              <a:t>.</a:t>
            </a:r>
            <a:endParaRPr lang="ar" sz="2400" dirty="0">
              <a:latin typeface="Sakkal Majalla" panose="02000000000000000000" pitchFamily="2" charset="-78"/>
              <a:cs typeface="Sakkal Majalla" panose="02000000000000000000" pitchFamily="2" charset="-78"/>
            </a:endParaRPr>
          </a:p>
        </p:txBody>
      </p:sp>
      <p:sp>
        <p:nvSpPr>
          <p:cNvPr id="485" name="Title 1"/>
          <p:cNvSpPr txBox="1">
            <a:spLocks noGrp="1"/>
          </p:cNvSpPr>
          <p:nvPr>
            <p:ph type="title" idx="4294967295"/>
          </p:nvPr>
        </p:nvSpPr>
        <p:spPr>
          <a:xfrm>
            <a:off x="219434" y="0"/>
            <a:ext cx="7516897" cy="1094422"/>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نظام ترصُّد الصحة والسلامة المهنية ورصدها</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43</a:t>
            </a:fld>
            <a:endParaRPr/>
          </a:p>
        </p:txBody>
      </p:sp>
      <p:sp>
        <p:nvSpPr>
          <p:cNvPr id="488" name="Content Placeholder 2"/>
          <p:cNvSpPr txBox="1">
            <a:spLocks noGrp="1"/>
          </p:cNvSpPr>
          <p:nvPr>
            <p:ph type="body" idx="1"/>
          </p:nvPr>
        </p:nvSpPr>
        <p:spPr>
          <a:xfrm>
            <a:off x="1617582" y="1101964"/>
            <a:ext cx="8956836" cy="5277967"/>
          </a:xfrm>
          <a:prstGeom prst="rect">
            <a:avLst/>
          </a:prstGeom>
        </p:spPr>
        <p:txBody>
          <a:bodyPr rtlCol="1"/>
          <a:lstStyle/>
          <a:p>
            <a:pPr marL="0" indent="0" rtl="1">
              <a:buSzTx/>
              <a:buNone/>
              <a:defRPr sz="2400"/>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الغرض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ورصدها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اختيار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سابقة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الوجود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وتوفير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التمنيع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والتدريب</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أنشطة مرحلة ما قبل النشر</a:t>
            </a:r>
            <a:r>
              <a:rPr lang="ar-EG" b="1" dirty="0">
                <a:solidFill>
                  <a:srgbClr val="C00000"/>
                </a:solidFill>
                <a:latin typeface="Sakkal Majalla" panose="02000000000000000000" pitchFamily="2" charset="-78"/>
                <a:cs typeface="Sakkal Majalla" panose="02000000000000000000" pitchFamily="2" charset="-78"/>
              </a:rPr>
              <a:t>:</a:t>
            </a:r>
            <a:endParaRPr lang="ar" b="1" dirty="0">
              <a:solidFill>
                <a:srgbClr val="C00000"/>
              </a:solidFill>
              <a:latin typeface="Sakkal Majalla" panose="02000000000000000000" pitchFamily="2" charset="-78"/>
              <a:cs typeface="Sakkal Majalla" panose="02000000000000000000" pitchFamily="2" charset="-78"/>
            </a:endParaRPr>
          </a:p>
          <a:p>
            <a:pPr marL="0" indent="0" rtl="1">
              <a:buSzTx/>
              <a:buNone/>
              <a:defRPr sz="2400"/>
            </a:pPr>
            <a:endParaRPr dirty="0">
              <a:latin typeface="Sakkal Majalla" panose="02000000000000000000" pitchFamily="2" charset="-78"/>
              <a:cs typeface="Sakkal Majalla" panose="02000000000000000000" pitchFamily="2" charset="-78"/>
            </a:endParaRPr>
          </a:p>
          <a:p>
            <a:pPr marL="626363" indent="-342900" rtl="1">
              <a:spcBef>
                <a:spcPts val="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الفحوص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والإجازة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الطبية</a:t>
            </a:r>
            <a:r>
              <a:rPr dirty="0">
                <a:latin typeface="Sakkal Majalla" panose="02000000000000000000" pitchFamily="2" charset="-78"/>
                <a:cs typeface="Sakkal Majalla" panose="02000000000000000000" pitchFamily="2" charset="-78"/>
              </a:rPr>
              <a:t>.</a:t>
            </a:r>
          </a:p>
          <a:p>
            <a:pPr marL="626363" indent="-342900" rtl="1">
              <a:spcBef>
                <a:spcPts val="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التمنيع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الوقائي</a:t>
            </a:r>
            <a:r>
              <a:rPr dirty="0">
                <a:latin typeface="Sakkal Majalla" panose="02000000000000000000" pitchFamily="2" charset="-78"/>
                <a:cs typeface="Sakkal Majalla" panose="02000000000000000000" pitchFamily="2" charset="-78"/>
              </a:rPr>
              <a:t>.</a:t>
            </a:r>
          </a:p>
          <a:p>
            <a:pPr marL="626363" indent="-342900" rtl="1">
              <a:spcBef>
                <a:spcPts val="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الكيميائية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الملاريا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سبيل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المثال</a:t>
            </a:r>
            <a:r>
              <a:rPr dirty="0">
                <a:latin typeface="Sakkal Majalla" panose="02000000000000000000" pitchFamily="2" charset="-78"/>
                <a:cs typeface="Sakkal Majalla" panose="02000000000000000000" pitchFamily="2" charset="-78"/>
              </a:rPr>
              <a:t>.</a:t>
            </a:r>
          </a:p>
          <a:p>
            <a:pPr marL="626363" indent="-342900" rtl="1">
              <a:spcBef>
                <a:spcPts val="0"/>
              </a:spcBef>
              <a:buClr>
                <a:srgbClr val="C00000"/>
              </a:buClr>
              <a:buFontTx/>
              <a:buAutoNum type="arabicPeriod"/>
              <a:defRPr sz="2400"/>
            </a:pP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التمهيدي</a:t>
            </a:r>
            <a:r>
              <a:rPr dirty="0">
                <a:latin typeface="Sakkal Majalla" panose="02000000000000000000" pitchFamily="2" charset="-78"/>
                <a:cs typeface="Sakkal Majalla" panose="02000000000000000000" pitchFamily="2" charset="-78"/>
              </a:rPr>
              <a:t>.</a:t>
            </a:r>
          </a:p>
          <a:p>
            <a:pPr marL="626363" indent="-342900" rtl="1">
              <a:spcBef>
                <a:spcPts val="0"/>
              </a:spcBef>
              <a:buClr>
                <a:srgbClr val="C00000"/>
              </a:buClr>
              <a:buFontTx/>
              <a:buAutoNum type="arabicPeriod"/>
              <a:defRPr sz="2400"/>
            </a:pPr>
            <a:r>
              <a:rPr err="1">
                <a:latin typeface="Sakkal Majalla" panose="02000000000000000000" pitchFamily="2" charset="-78"/>
                <a:cs typeface="Sakkal Majalla" panose="02000000000000000000" pitchFamily="2" charset="-78"/>
              </a:rPr>
              <a:t>توفير</a:t>
            </a:r>
            <a:r>
              <a:rPr>
                <a:latin typeface="Sakkal Majalla" panose="02000000000000000000" pitchFamily="2" charset="-78"/>
                <a:cs typeface="Sakkal Majalla" panose="02000000000000000000" pitchFamily="2" charset="-78"/>
              </a:rPr>
              <a:t> العتا</a:t>
            </a:r>
            <a:r>
              <a:rPr lang="ar-EG">
                <a:latin typeface="Sakkal Majalla" panose="02000000000000000000" pitchFamily="2" charset="-78"/>
                <a:cs typeface="Sakkal Majalla" panose="02000000000000000000" pitchFamily="2" charset="-78"/>
              </a:rPr>
              <a:t>ئ</a:t>
            </a:r>
            <a:r>
              <a:rPr>
                <a:latin typeface="Sakkal Majalla" panose="02000000000000000000" pitchFamily="2" charset="-78"/>
                <a:cs typeface="Sakkal Majalla" panose="02000000000000000000" pitchFamily="2" charset="-78"/>
              </a:rPr>
              <a:t>د الطبي</a:t>
            </a:r>
            <a:r>
              <a:rPr lang="ar-EG">
                <a:latin typeface="Sakkal Majalla" panose="02000000000000000000" pitchFamily="2" charset="-78"/>
                <a:cs typeface="Sakkal Majalla" panose="02000000000000000000" pitchFamily="2" charset="-78"/>
              </a:rPr>
              <a:t>ة</a:t>
            </a:r>
            <a:r>
              <a:rPr>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لوازم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النظافة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والناموسيات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المشبَّعة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بالمبيدات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الحشرية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للحماية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الشخصية</a:t>
            </a:r>
            <a:r>
              <a:rPr dirty="0">
                <a:latin typeface="Sakkal Majalla" panose="02000000000000000000" pitchFamily="2" charset="-78"/>
                <a:cs typeface="Sakkal Majalla" panose="02000000000000000000" pitchFamily="2" charset="-78"/>
              </a:rPr>
              <a:t>.</a:t>
            </a:r>
          </a:p>
        </p:txBody>
      </p:sp>
      <p:sp>
        <p:nvSpPr>
          <p:cNvPr id="489" name="Title 1"/>
          <p:cNvSpPr txBox="1">
            <a:spLocks noGrp="1"/>
          </p:cNvSpPr>
          <p:nvPr>
            <p:ph type="title" idx="4294967295"/>
          </p:nvPr>
        </p:nvSpPr>
        <p:spPr>
          <a:xfrm>
            <a:off x="228741" y="-71846"/>
            <a:ext cx="6621034" cy="787810"/>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أنشطة مرحلة ما قبل النشر</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44</a:t>
            </a:fld>
            <a:endParaRPr/>
          </a:p>
        </p:txBody>
      </p:sp>
      <p:sp>
        <p:nvSpPr>
          <p:cNvPr id="492" name="Content Placeholder 2"/>
          <p:cNvSpPr txBox="1">
            <a:spLocks noGrp="1"/>
          </p:cNvSpPr>
          <p:nvPr>
            <p:ph type="body" idx="1"/>
          </p:nvPr>
        </p:nvSpPr>
        <p:spPr>
          <a:xfrm>
            <a:off x="1146824" y="921598"/>
            <a:ext cx="10042285" cy="5568753"/>
          </a:xfrm>
          <a:prstGeom prst="rect">
            <a:avLst/>
          </a:prstGeom>
        </p:spPr>
        <p:txBody>
          <a:bodyPr rtlCol="1">
            <a:noAutofit/>
          </a:bodyPr>
          <a:lstStyle/>
          <a:p>
            <a:pPr marL="0" indent="0" rtl="1">
              <a:spcBef>
                <a:spcPts val="0"/>
              </a:spcBef>
              <a:buSzTx/>
              <a:buNone/>
              <a:defRPr sz="2000">
                <a:solidFill>
                  <a:schemeClr val="accent3">
                    <a:lumOff val="-6274"/>
                  </a:schemeClr>
                </a:solidFill>
                <a:latin typeface="Source Sans Pro Bold"/>
                <a:ea typeface="Source Sans Pro Bold"/>
                <a:cs typeface="Source Sans Pro Bold"/>
                <a:sym typeface="Source Sans Pro Bold"/>
              </a:defRPr>
            </a:pPr>
            <a:r>
              <a:rPr lang="ar" sz="2200" b="1" dirty="0">
                <a:solidFill>
                  <a:srgbClr val="C00000"/>
                </a:solidFill>
                <a:latin typeface="Sakkal Majalla" panose="02000000000000000000" pitchFamily="2" charset="-78"/>
                <a:cs typeface="Sakkal Majalla" panose="02000000000000000000" pitchFamily="2" charset="-78"/>
              </a:rPr>
              <a:t>يجب الاسترشاد في التمنيع الوقائي بالآتي:</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منطقة النشر للأمراض المتوطنة محليًّا.</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حالة التمنيع الأساسية الأولية للعاملين في مجال الطوارئ.</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مُمرضات مُحددة. </a:t>
            </a:r>
          </a:p>
          <a:p>
            <a:pPr marL="285750" indent="-285750" rtl="1">
              <a:spcBef>
                <a:spcPts val="0"/>
              </a:spcBef>
              <a:defRPr sz="2000"/>
            </a:pPr>
            <a:endParaRPr sz="2200" dirty="0">
              <a:latin typeface="Sakkal Majalla" panose="02000000000000000000" pitchFamily="2" charset="-78"/>
              <a:cs typeface="Sakkal Majalla" panose="02000000000000000000" pitchFamily="2" charset="-78"/>
            </a:endParaRPr>
          </a:p>
          <a:p>
            <a:pPr marL="0" indent="0" rtl="1">
              <a:spcBef>
                <a:spcPts val="0"/>
              </a:spcBef>
              <a:buSzTx/>
              <a:buNone/>
              <a:defRPr sz="2000">
                <a:solidFill>
                  <a:schemeClr val="accent3">
                    <a:lumOff val="-6274"/>
                  </a:schemeClr>
                </a:solidFill>
                <a:latin typeface="Source Sans Pro Bold"/>
                <a:ea typeface="Source Sans Pro Bold"/>
                <a:cs typeface="Source Sans Pro Bold"/>
                <a:sym typeface="Source Sans Pro Bold"/>
              </a:defRPr>
            </a:pPr>
            <a:r>
              <a:rPr lang="ar" sz="2200" b="1" dirty="0">
                <a:solidFill>
                  <a:srgbClr val="C00000"/>
                </a:solidFill>
                <a:latin typeface="Sakkal Majalla" panose="02000000000000000000" pitchFamily="2" charset="-78"/>
                <a:cs typeface="Sakkal Majalla" panose="02000000000000000000" pitchFamily="2" charset="-78"/>
              </a:rPr>
              <a:t>التغطية:</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لقاح كوفيد-19 - وفقًا للخطة الوطنية لنشر اللقاحات.</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الحمى الصفراء (إلزامي) للنشر في مناطق وبلدان مُعينة.</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الدفتيريا - التيتانوس (في الوضع المثالي خلال 5 سنوات).</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شلل الأطفال +/ - السعال الديكي.</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لقاح التيفود.</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التهاب الكبد A وB.</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التهاب السحايا</a:t>
            </a:r>
            <a:r>
              <a:rPr lang="en-US" sz="2200" dirty="0">
                <a:latin typeface="Sakkal Majalla" panose="02000000000000000000" pitchFamily="2" charset="-78"/>
                <a:cs typeface="Sakkal Majalla" panose="02000000000000000000" pitchFamily="2" charset="-78"/>
              </a:rPr>
              <a:t>ACYW 135 </a:t>
            </a:r>
            <a:r>
              <a:rPr lang="ar-EG" sz="2200" dirty="0">
                <a:latin typeface="Sakkal Majalla" panose="02000000000000000000" pitchFamily="2" charset="-78"/>
                <a:cs typeface="Sakkal Majalla" panose="02000000000000000000" pitchFamily="2" charset="-78"/>
              </a:rPr>
              <a:t> </a:t>
            </a:r>
            <a:r>
              <a:rPr lang="ar" sz="2200" dirty="0">
                <a:latin typeface="Sakkal Majalla" panose="02000000000000000000" pitchFamily="2" charset="-78"/>
                <a:cs typeface="Sakkal Majalla" panose="02000000000000000000" pitchFamily="2" charset="-78"/>
              </a:rPr>
              <a:t>(إلزامي إذا كانت الفاشية مستمرة).</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الحصبة لمن ولدوا بعد عام 1963 ولم يصابوا بالمرض، أو جرعتان من لقاح الحصبة والنكاف والحصبة الألمانية. </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داء الكلب (يُوصى به).</a:t>
            </a:r>
          </a:p>
          <a:p>
            <a:pPr marL="254000" indent="-254000" rtl="1">
              <a:spcBef>
                <a:spcPts val="0"/>
              </a:spcBef>
              <a:buClr>
                <a:srgbClr val="C00000"/>
              </a:buClr>
              <a:defRPr sz="2000"/>
            </a:pPr>
            <a:r>
              <a:rPr lang="ar" sz="2200" dirty="0">
                <a:latin typeface="Sakkal Majalla" panose="02000000000000000000" pitchFamily="2" charset="-78"/>
                <a:cs typeface="Sakkal Majalla" panose="02000000000000000000" pitchFamily="2" charset="-78"/>
              </a:rPr>
              <a:t>لقاح الكوليرا: يُوصى به فقط في حالات محدودة، وبناءً على تقييم المخاطر.</a:t>
            </a:r>
          </a:p>
        </p:txBody>
      </p:sp>
      <p:sp>
        <p:nvSpPr>
          <p:cNvPr id="493" name="Title 1"/>
          <p:cNvSpPr txBox="1">
            <a:spLocks noGrp="1"/>
          </p:cNvSpPr>
          <p:nvPr>
            <p:ph type="title" idx="4294967295"/>
          </p:nvPr>
        </p:nvSpPr>
        <p:spPr>
          <a:xfrm>
            <a:off x="237497" y="-998"/>
            <a:ext cx="6096001"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التمنيعات الوقائية</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45</a:t>
            </a:fld>
            <a:endParaRPr/>
          </a:p>
        </p:txBody>
      </p:sp>
      <p:sp>
        <p:nvSpPr>
          <p:cNvPr id="496" name="Content Placeholder 2"/>
          <p:cNvSpPr txBox="1">
            <a:spLocks noGrp="1"/>
          </p:cNvSpPr>
          <p:nvPr>
            <p:ph type="body" idx="1"/>
          </p:nvPr>
        </p:nvSpPr>
        <p:spPr>
          <a:xfrm>
            <a:off x="1566313" y="806997"/>
            <a:ext cx="9214758" cy="5418735"/>
          </a:xfrm>
          <a:prstGeom prst="rect">
            <a:avLst/>
          </a:prstGeom>
        </p:spPr>
        <p:txBody>
          <a:bodyPr rtlCol="1">
            <a:noAutofit/>
          </a:bodyPr>
          <a:lstStyle/>
          <a:p>
            <a:pPr marL="0" indent="0" rtl="1">
              <a:lnSpc>
                <a:spcPct val="100000"/>
              </a:lnSpc>
              <a:spcBef>
                <a:spcPts val="600"/>
              </a:spcBef>
              <a:buSzTx/>
              <a:buNone/>
              <a:defRPr sz="2000"/>
            </a:pPr>
            <a:r>
              <a:rPr lang="ar" sz="2000" dirty="0">
                <a:latin typeface="Sakkal Majalla" panose="02000000000000000000" pitchFamily="2" charset="-78"/>
                <a:cs typeface="Sakkal Majalla" panose="02000000000000000000" pitchFamily="2" charset="-78"/>
              </a:rPr>
              <a:t>تعزز الإحاطات بالمعلومات التدريبات المُقدَّمة، وتتيح الفرصة أيضًا لتقديم إجابات على استفسارات محددة وتوفير لوجستيات الوقاية الشخصية. </a:t>
            </a:r>
            <a:r>
              <a:rPr lang="ar-EG" sz="2000" dirty="0">
                <a:latin typeface="Sakkal Majalla" panose="02000000000000000000" pitchFamily="2" charset="-78"/>
                <a:cs typeface="Sakkal Majalla" panose="02000000000000000000" pitchFamily="2" charset="-78"/>
              </a:rPr>
              <a:t>و</a:t>
            </a:r>
            <a:r>
              <a:rPr lang="ar" sz="2000" dirty="0">
                <a:latin typeface="Sakkal Majalla" panose="02000000000000000000" pitchFamily="2" charset="-78"/>
                <a:cs typeface="Sakkal Majalla" panose="02000000000000000000" pitchFamily="2" charset="-78"/>
              </a:rPr>
              <a:t>يمكن أن يُقدم الإحاطات موظفون لديهم معرفة بالصحة والسلامة المهنية (مسؤول التنسيق المعني بالصحة والسلامة المهنية):</a:t>
            </a:r>
          </a:p>
          <a:p>
            <a:pPr marL="0" indent="0" rtl="1">
              <a:lnSpc>
                <a:spcPct val="100000"/>
              </a:lnSpc>
              <a:spcBef>
                <a:spcPts val="600"/>
              </a:spcBef>
              <a:buSzTx/>
              <a:buNone/>
              <a:defRPr sz="2000">
                <a:solidFill>
                  <a:schemeClr val="accent3">
                    <a:lumOff val="-6274"/>
                  </a:schemeClr>
                </a:solidFill>
                <a:latin typeface="Source Sans Pro Bold"/>
                <a:ea typeface="Source Sans Pro Bold"/>
                <a:cs typeface="Source Sans Pro Bold"/>
                <a:sym typeface="Source Sans Pro Bold"/>
              </a:defRPr>
            </a:pPr>
            <a:r>
              <a:rPr lang="ar" sz="2000" b="1" dirty="0">
                <a:solidFill>
                  <a:srgbClr val="C00000"/>
                </a:solidFill>
                <a:latin typeface="Sakkal Majalla" panose="02000000000000000000" pitchFamily="2" charset="-78"/>
                <a:cs typeface="Sakkal Majalla" panose="02000000000000000000" pitchFamily="2" charset="-78"/>
              </a:rPr>
              <a:t>التغطية:</a:t>
            </a:r>
          </a:p>
          <a:p>
            <a:pPr marL="254000" indent="-254000" rtl="1">
              <a:lnSpc>
                <a:spcPct val="100000"/>
              </a:lnSpc>
              <a:spcBef>
                <a:spcPts val="600"/>
              </a:spcBef>
              <a:buClr>
                <a:srgbClr val="C00000"/>
              </a:buClr>
              <a:defRPr sz="2000"/>
            </a:pPr>
            <a:r>
              <a:rPr lang="ar" sz="2000" dirty="0">
                <a:latin typeface="Sakkal Majalla" panose="02000000000000000000" pitchFamily="2" charset="-78"/>
                <a:cs typeface="Sakkal Majalla" panose="02000000000000000000" pitchFamily="2" charset="-78"/>
              </a:rPr>
              <a:t>مخاطر محددة مرتبطة بالصحة والسلامة المهنية، والتدابير المُطبَّقة، والموارد، والخدمات المتاحة في المرفق أو في المجتمع المحلي. </a:t>
            </a:r>
          </a:p>
          <a:p>
            <a:pPr marL="254000" indent="-254000" rtl="1">
              <a:lnSpc>
                <a:spcPct val="100000"/>
              </a:lnSpc>
              <a:spcBef>
                <a:spcPts val="600"/>
              </a:spcBef>
              <a:buClr>
                <a:srgbClr val="C00000"/>
              </a:buClr>
              <a:defRPr sz="2000"/>
            </a:pPr>
            <a:r>
              <a:rPr lang="ar" sz="2000" dirty="0">
                <a:latin typeface="Sakkal Majalla" panose="02000000000000000000" pitchFamily="2" charset="-78"/>
                <a:cs typeface="Sakkal Majalla" panose="02000000000000000000" pitchFamily="2" charset="-78"/>
              </a:rPr>
              <a:t>توفير التدريبات والمعدات اللازمة لحماية صحة العاملين وسلامتهم خلال مرحلة ما قبل النشر.</a:t>
            </a:r>
          </a:p>
          <a:p>
            <a:pPr marL="254000" indent="-254000" rtl="1">
              <a:lnSpc>
                <a:spcPct val="100000"/>
              </a:lnSpc>
              <a:spcBef>
                <a:spcPts val="600"/>
              </a:spcBef>
              <a:buClr>
                <a:srgbClr val="C00000"/>
              </a:buClr>
              <a:defRPr sz="2000"/>
            </a:pPr>
            <a:r>
              <a:rPr lang="ar" sz="2000" dirty="0">
                <a:latin typeface="Sakkal Majalla" panose="02000000000000000000" pitchFamily="2" charset="-78"/>
                <a:cs typeface="Sakkal Majalla" panose="02000000000000000000" pitchFamily="2" charset="-78"/>
              </a:rPr>
              <a:t>استخدام معدات السلامة والأمن في الموقع، ومعدات الوقاية الشخصية، واتباع تدابير الوقاية من العدوى ومكافحتها، وتوفير مرافق المياه والإصحاح، والنظافة الشخصية، والراحة والتواصل الاجتماعي، والتشديد على ضرورة نظافة اليدين، واتباع آداب الجهاز التنفسي، والتباعد البدني خارج مناطق رعاية المرضى.</a:t>
            </a:r>
          </a:p>
          <a:p>
            <a:pPr marL="254000" indent="-254000" rtl="1">
              <a:lnSpc>
                <a:spcPct val="100000"/>
              </a:lnSpc>
              <a:spcBef>
                <a:spcPts val="600"/>
              </a:spcBef>
              <a:buClr>
                <a:srgbClr val="C00000"/>
              </a:buClr>
              <a:defRPr sz="2000"/>
            </a:pPr>
            <a:r>
              <a:rPr lang="ar" sz="2000" dirty="0">
                <a:latin typeface="Sakkal Majalla" panose="02000000000000000000" pitchFamily="2" charset="-78"/>
                <a:cs typeface="Sakkal Majalla" panose="02000000000000000000" pitchFamily="2" charset="-78"/>
              </a:rPr>
              <a:t>تنظيم العمل.</a:t>
            </a:r>
          </a:p>
          <a:p>
            <a:pPr marL="254000" indent="-254000" rtl="1">
              <a:lnSpc>
                <a:spcPct val="100000"/>
              </a:lnSpc>
              <a:spcBef>
                <a:spcPts val="600"/>
              </a:spcBef>
              <a:buClr>
                <a:srgbClr val="C00000"/>
              </a:buClr>
              <a:defRPr sz="2000"/>
            </a:pPr>
            <a:r>
              <a:rPr lang="ar" sz="2000" dirty="0">
                <a:latin typeface="Sakkal Majalla" panose="02000000000000000000" pitchFamily="2" charset="-78"/>
                <a:cs typeface="Sakkal Majalla" panose="02000000000000000000" pitchFamily="2" charset="-78"/>
              </a:rPr>
              <a:t>الإحاطة بالمعلومات الأمنية ونظام الرفاق.</a:t>
            </a:r>
          </a:p>
          <a:p>
            <a:pPr marL="254000" indent="-254000" rtl="1">
              <a:lnSpc>
                <a:spcPct val="100000"/>
              </a:lnSpc>
              <a:spcBef>
                <a:spcPts val="600"/>
              </a:spcBef>
              <a:buClr>
                <a:srgbClr val="C00000"/>
              </a:buClr>
              <a:defRPr sz="2000"/>
            </a:pPr>
            <a:r>
              <a:rPr lang="ar" sz="2000" dirty="0">
                <a:latin typeface="Sakkal Majalla" panose="02000000000000000000" pitchFamily="2" charset="-78"/>
                <a:cs typeface="Sakkal Majalla" panose="02000000000000000000" pitchFamily="2" charset="-78"/>
              </a:rPr>
              <a:t>الإجراءات، مثل التبليغ عن حالات التحرش النفسي والجنسي والعنف البدني، وكذلك التعرُّض العرضي للدم وسوائل الجسم، ومنها إفرازات الجهاز التنفسي، وغير ذلك.</a:t>
            </a:r>
          </a:p>
        </p:txBody>
      </p:sp>
      <p:sp>
        <p:nvSpPr>
          <p:cNvPr id="497" name="Title 1"/>
          <p:cNvSpPr txBox="1">
            <a:spLocks noGrp="1"/>
          </p:cNvSpPr>
          <p:nvPr>
            <p:ph type="title"/>
          </p:nvPr>
        </p:nvSpPr>
        <p:spPr>
          <a:xfrm>
            <a:off x="-477185" y="0"/>
            <a:ext cx="6251576" cy="646115"/>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الإحاطة بالمعلومات عند الوصول</a:t>
            </a:r>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46</a:t>
            </a:fld>
            <a:endParaRPr/>
          </a:p>
        </p:txBody>
      </p:sp>
      <p:sp>
        <p:nvSpPr>
          <p:cNvPr id="500" name="Title 1"/>
          <p:cNvSpPr txBox="1">
            <a:spLocks noGrp="1"/>
          </p:cNvSpPr>
          <p:nvPr>
            <p:ph type="title"/>
          </p:nvPr>
        </p:nvSpPr>
        <p:spPr>
          <a:xfrm>
            <a:off x="-67000" y="-61249"/>
            <a:ext cx="5927285" cy="785342"/>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أنشطة مرحلة النشر</a:t>
            </a:r>
          </a:p>
        </p:txBody>
      </p:sp>
      <p:sp>
        <p:nvSpPr>
          <p:cNvPr id="501" name="Content Placeholder 2"/>
          <p:cNvSpPr txBox="1">
            <a:spLocks noGrp="1"/>
          </p:cNvSpPr>
          <p:nvPr>
            <p:ph type="body" idx="1"/>
          </p:nvPr>
        </p:nvSpPr>
        <p:spPr>
          <a:xfrm>
            <a:off x="2129295" y="1237015"/>
            <a:ext cx="8222167" cy="4654071"/>
          </a:xfrm>
          <a:prstGeom prst="rect">
            <a:avLst/>
          </a:prstGeom>
        </p:spPr>
        <p:txBody>
          <a:bodyPr rtlCol="1"/>
          <a:lstStyle/>
          <a:p>
            <a:pPr marL="254000" indent="-254000" rtl="1">
              <a:spcBef>
                <a:spcPts val="1200"/>
              </a:spcBef>
              <a:defRPr sz="2400"/>
            </a:pP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يتبعوا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مدونة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قواعد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سلوكية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صارمة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مناطق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بهم</a:t>
            </a:r>
            <a:r>
              <a:rPr dirty="0">
                <a:latin typeface="Sakkal Majalla" panose="02000000000000000000" pitchFamily="2" charset="-78"/>
                <a:cs typeface="Sakkal Majalla" panose="02000000000000000000" pitchFamily="2" charset="-78"/>
              </a:rPr>
              <a:t>.</a:t>
            </a:r>
            <a:endParaRPr lang="ar-EG" dirty="0">
              <a:latin typeface="Sakkal Majalla" panose="02000000000000000000" pitchFamily="2" charset="-78"/>
              <a:cs typeface="Sakkal Majalla" panose="02000000000000000000" pitchFamily="2" charset="-78"/>
            </a:endParaRPr>
          </a:p>
          <a:p>
            <a:pPr marL="254000" indent="-254000" rtl="1">
              <a:spcBef>
                <a:spcPts val="1200"/>
              </a:spcBef>
              <a:defRPr sz="2400"/>
            </a:pPr>
            <a:endParaRPr lang="ar-EG" dirty="0">
              <a:latin typeface="Sakkal Majalla" panose="02000000000000000000" pitchFamily="2" charset="-78"/>
              <a:cs typeface="Sakkal Majalla" panose="02000000000000000000" pitchFamily="2" charset="-78"/>
            </a:endParaRPr>
          </a:p>
          <a:p>
            <a:pPr marL="254000" indent="-254000" rtl="1">
              <a:spcBef>
                <a:spcPts val="1200"/>
              </a:spcBef>
              <a:defRPr sz="2400"/>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مواقع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وأماكن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الإقامة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بانتظام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للوقوف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ومكافحتها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spcBef>
                <a:spcPts val="1200"/>
              </a:spcBef>
              <a:defRPr sz="2400"/>
            </a:pPr>
            <a:endParaRPr sz="1000" dirty="0">
              <a:latin typeface="Sakkal Majalla" panose="02000000000000000000" pitchFamily="2" charset="-78"/>
              <a:cs typeface="Sakkal Majalla" panose="02000000000000000000" pitchFamily="2" charset="-78"/>
            </a:endParaRPr>
          </a:p>
          <a:p>
            <a:pPr marL="254000" indent="-254000" rtl="1">
              <a:spcBef>
                <a:spcPts val="1200"/>
              </a:spcBef>
              <a:defRPr sz="2400"/>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تتَّبِع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تقييماتُ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وتُغطي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الممكنة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يواجهها </a:t>
            </a:r>
            <a:r>
              <a:rPr dirty="0" err="1">
                <a:latin typeface="Sakkal Majalla" panose="02000000000000000000" pitchFamily="2" charset="-78"/>
                <a:cs typeface="Sakkal Majalla" panose="02000000000000000000" pitchFamily="2" charset="-78"/>
              </a:rPr>
              <a:t>العاملون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متطلبات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المحتملة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التدابير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الوقائية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الضرورية</a:t>
            </a:r>
            <a:r>
              <a:rPr dirty="0">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47</a:t>
            </a:fld>
            <a:endParaRPr/>
          </a:p>
        </p:txBody>
      </p:sp>
      <p:sp>
        <p:nvSpPr>
          <p:cNvPr id="504" name="Content Placeholder 2"/>
          <p:cNvSpPr txBox="1">
            <a:spLocks noGrp="1"/>
          </p:cNvSpPr>
          <p:nvPr>
            <p:ph type="body" idx="1"/>
          </p:nvPr>
        </p:nvSpPr>
        <p:spPr>
          <a:xfrm>
            <a:off x="1201522" y="1101676"/>
            <a:ext cx="10076077" cy="5352540"/>
          </a:xfrm>
          <a:prstGeom prst="rect">
            <a:avLst/>
          </a:prstGeom>
        </p:spPr>
        <p:txBody>
          <a:bodyPr rtlCol="1">
            <a:normAutofit/>
          </a:bodyPr>
          <a:lstStyle/>
          <a:p>
            <a:pPr marL="0" indent="0" rtl="1">
              <a:spcBef>
                <a:spcPts val="0"/>
              </a:spcBef>
              <a:buSzTx/>
              <a:buNone/>
              <a:defRPr sz="1800"/>
            </a:pPr>
            <a:r>
              <a:rPr lang="ar" sz="2400" dirty="0">
                <a:latin typeface="Sakkal Majalla" panose="02000000000000000000" pitchFamily="2" charset="-78"/>
                <a:cs typeface="Sakkal Majalla" panose="02000000000000000000" pitchFamily="2" charset="-78"/>
              </a:rPr>
              <a:t>تُعدُّ المتابعة بعد النشر ضرورية تحسبًا لحدوث اعتلالات نفسية في وقتٍ لاحق (مثل اضطرابات التوتر التالي للصدمات). وقد يلزم إجراء متابعة طويلة الأجل للعاملين في مجال الطوارئ المُعرضين لمواد كيميائية أو إشعاعية خطرة قد تؤدي إلى آثار صحية لاحقة. وقد يشمل ذلك:</a:t>
            </a:r>
          </a:p>
          <a:p>
            <a:pPr marL="0" indent="0" rtl="1">
              <a:spcBef>
                <a:spcPts val="0"/>
              </a:spcBef>
              <a:buSzTx/>
              <a:buNone/>
              <a:defRPr sz="1800" u="sng"/>
            </a:pPr>
            <a:endParaRPr sz="2400" dirty="0">
              <a:latin typeface="Sakkal Majalla" panose="02000000000000000000" pitchFamily="2" charset="-78"/>
              <a:cs typeface="Sakkal Majalla" panose="02000000000000000000" pitchFamily="2" charset="-78"/>
            </a:endParaRPr>
          </a:p>
          <a:p>
            <a:pPr marL="0" indent="0" rtl="1">
              <a:spcBef>
                <a:spcPts val="0"/>
              </a:spcBef>
              <a:buSzTx/>
              <a:buNone/>
              <a:defRPr sz="1800" u="sng"/>
            </a:pPr>
            <a:r>
              <a:rPr lang="ar" sz="2400" b="1" dirty="0">
                <a:solidFill>
                  <a:srgbClr val="C00000"/>
                </a:solidFill>
                <a:latin typeface="Sakkal Majalla" panose="02000000000000000000" pitchFamily="2" charset="-78"/>
                <a:cs typeface="Sakkal Majalla" panose="02000000000000000000" pitchFamily="2" charset="-78"/>
              </a:rPr>
              <a:t>استخلاص المعلومات:</a:t>
            </a:r>
            <a:r>
              <a:rPr lang="ar" sz="2400" b="1" u="none" dirty="0">
                <a:solidFill>
                  <a:srgbClr val="C00000"/>
                </a:solidFill>
                <a:latin typeface="Sakkal Majalla" panose="02000000000000000000" pitchFamily="2" charset="-78"/>
                <a:cs typeface="Sakkal Majalla" panose="02000000000000000000" pitchFamily="2" charset="-78"/>
              </a:rPr>
              <a:t> </a:t>
            </a:r>
          </a:p>
          <a:p>
            <a:pPr marL="254000" indent="-254000" rtl="1">
              <a:spcBef>
                <a:spcPts val="0"/>
              </a:spcBef>
              <a:buClr>
                <a:srgbClr val="C00000"/>
              </a:buClr>
              <a:defRPr sz="1800"/>
            </a:pPr>
            <a:r>
              <a:rPr lang="ar" sz="2400">
                <a:latin typeface="Sakkal Majalla" panose="02000000000000000000" pitchFamily="2" charset="-78"/>
                <a:cs typeface="Sakkal Majalla" panose="02000000000000000000" pitchFamily="2" charset="-78"/>
              </a:rPr>
              <a:t>لتحديد الحالات البدنية أو حالات الصحة النفسية التي قد تكون ظهرت أو تفاقمت </a:t>
            </a:r>
            <a:r>
              <a:rPr lang="ar-EG" sz="2400">
                <a:latin typeface="Sakkal Majalla" panose="02000000000000000000" pitchFamily="2" charset="-78"/>
                <a:cs typeface="Sakkal Majalla" panose="02000000000000000000" pitchFamily="2" charset="-78"/>
              </a:rPr>
              <a:t>في </a:t>
            </a:r>
            <a:r>
              <a:rPr lang="ar" sz="2400">
                <a:latin typeface="Sakkal Majalla" panose="02000000000000000000" pitchFamily="2" charset="-78"/>
                <a:cs typeface="Sakkal Majalla" panose="02000000000000000000" pitchFamily="2" charset="-78"/>
              </a:rPr>
              <a:t>أثناء عملية النشر. </a:t>
            </a:r>
          </a:p>
          <a:p>
            <a:pPr marL="254000" indent="-254000" rtl="1">
              <a:spcBef>
                <a:spcPts val="0"/>
              </a:spcBef>
              <a:buClr>
                <a:srgbClr val="C00000"/>
              </a:buClr>
              <a:defRPr sz="1800"/>
            </a:pPr>
            <a:r>
              <a:rPr lang="ar" sz="2400">
                <a:latin typeface="Sakkal Majalla" panose="02000000000000000000" pitchFamily="2" charset="-78"/>
                <a:cs typeface="Sakkal Majalla" panose="02000000000000000000" pitchFamily="2" charset="-78"/>
              </a:rPr>
              <a:t>للحصول على تعقيبات الفريق بشأن مستوى الرضا عن خدمات الصحة المهنية التي تُقدَّم </a:t>
            </a:r>
            <a:r>
              <a:rPr lang="ar-EG" sz="2400">
                <a:latin typeface="Sakkal Majalla" panose="02000000000000000000" pitchFamily="2" charset="-78"/>
                <a:cs typeface="Sakkal Majalla" panose="02000000000000000000" pitchFamily="2" charset="-78"/>
              </a:rPr>
              <a:t>في </a:t>
            </a:r>
            <a:r>
              <a:rPr lang="ar" sz="2400">
                <a:latin typeface="Sakkal Majalla" panose="02000000000000000000" pitchFamily="2" charset="-78"/>
                <a:cs typeface="Sakkal Majalla" panose="02000000000000000000" pitchFamily="2" charset="-78"/>
              </a:rPr>
              <a:t>أثناء النشر.</a:t>
            </a:r>
          </a:p>
          <a:p>
            <a:pPr marL="0" indent="0" rtl="1">
              <a:spcBef>
                <a:spcPts val="0"/>
              </a:spcBef>
              <a:buSzTx/>
              <a:buNone/>
              <a:defRPr sz="1800" u="sng"/>
            </a:pPr>
            <a:r>
              <a:rPr lang="ar" sz="2400" b="1">
                <a:solidFill>
                  <a:srgbClr val="C00000"/>
                </a:solidFill>
                <a:latin typeface="Sakkal Majalla" panose="02000000000000000000" pitchFamily="2" charset="-78"/>
                <a:cs typeface="Sakkal Majalla" panose="02000000000000000000" pitchFamily="2" charset="-78"/>
              </a:rPr>
              <a:t>الإحالة إلى طبيب، أو أحد أفراد طاقم التمريض، أو أحد المهنيين في مجال الصحة النفسية:</a:t>
            </a:r>
          </a:p>
          <a:p>
            <a:pPr marL="254000" indent="-254000" rtl="1">
              <a:spcBef>
                <a:spcPts val="0"/>
              </a:spcBef>
              <a:buClr>
                <a:srgbClr val="C00000"/>
              </a:buClr>
              <a:defRPr sz="1800"/>
            </a:pPr>
            <a:r>
              <a:rPr lang="ar" sz="2400">
                <a:latin typeface="Sakkal Majalla" panose="02000000000000000000" pitchFamily="2" charset="-78"/>
                <a:cs typeface="Sakkal Majalla" panose="02000000000000000000" pitchFamily="2" charset="-78"/>
              </a:rPr>
              <a:t>لإجراء </a:t>
            </a:r>
            <a:r>
              <a:rPr lang="ar" sz="2400" dirty="0">
                <a:latin typeface="Sakkal Majalla" panose="02000000000000000000" pitchFamily="2" charset="-78"/>
                <a:cs typeface="Sakkal Majalla" panose="02000000000000000000" pitchFamily="2" charset="-78"/>
              </a:rPr>
              <a:t>تقييم طبي، إذا كانت هناك مشاكل طبية مستمرة أو ضائقة/ مخاوف نفسية مستمرة. </a:t>
            </a:r>
          </a:p>
          <a:p>
            <a:pPr marL="254000" indent="-254000" rtl="1">
              <a:spcBef>
                <a:spcPts val="0"/>
              </a:spcBef>
              <a:buClr>
                <a:srgbClr val="C00000"/>
              </a:buClr>
              <a:defRPr sz="1800"/>
            </a:pPr>
            <a:r>
              <a:rPr lang="ar" sz="2400" dirty="0">
                <a:latin typeface="Sakkal Majalla" panose="02000000000000000000" pitchFamily="2" charset="-78"/>
                <a:cs typeface="Sakkal Majalla" panose="02000000000000000000" pitchFamily="2" charset="-78"/>
              </a:rPr>
              <a:t>جميع حالات اضطرابات الصحة النفسية وتعاطي مواد الإدمان، التي يسببها العمل في الاستجابة للطوارئ أو يزيد من وطأتها. </a:t>
            </a:r>
          </a:p>
          <a:p>
            <a:pPr marL="0" indent="0" rtl="1">
              <a:spcBef>
                <a:spcPts val="0"/>
              </a:spcBef>
              <a:buSzTx/>
              <a:buNone/>
              <a:defRPr sz="1800" u="sng"/>
            </a:pPr>
            <a:r>
              <a:rPr lang="ar" sz="2400" b="1" dirty="0">
                <a:solidFill>
                  <a:srgbClr val="C00000"/>
                </a:solidFill>
                <a:latin typeface="Sakkal Majalla" panose="02000000000000000000" pitchFamily="2" charset="-78"/>
                <a:cs typeface="Sakkal Majalla" panose="02000000000000000000" pitchFamily="2" charset="-78"/>
              </a:rPr>
              <a:t>إخطار السلطات:</a:t>
            </a:r>
          </a:p>
          <a:p>
            <a:pPr marL="254000" indent="-254000" rtl="1">
              <a:spcBef>
                <a:spcPts val="0"/>
              </a:spcBef>
              <a:buClr>
                <a:srgbClr val="C00000"/>
              </a:buClr>
              <a:defRPr sz="1800"/>
            </a:pPr>
            <a:r>
              <a:rPr lang="ar" sz="2400" dirty="0">
                <a:latin typeface="Sakkal Majalla" panose="02000000000000000000" pitchFamily="2" charset="-78"/>
                <a:cs typeface="Sakkal Majalla" panose="02000000000000000000" pitchFamily="2" charset="-78"/>
              </a:rPr>
              <a:t>جميع الحالات المؤكدة المصابة بمرضٍ ما في صفوف المستجيبين للطوارئ، والإصابات الأخرى التي يُشتبه في أنها ذات أصل مهني، ومنها اضطرابات التوتر التالي للصدمات، التي قد تجعل العاملين مُستحقِّين للحصول على تعويض بموجب اللوائح الوطنية.</a:t>
            </a:r>
          </a:p>
        </p:txBody>
      </p:sp>
      <p:sp>
        <p:nvSpPr>
          <p:cNvPr id="505" name="Title 1"/>
          <p:cNvSpPr txBox="1">
            <a:spLocks noGrp="1"/>
          </p:cNvSpPr>
          <p:nvPr>
            <p:ph type="title"/>
          </p:nvPr>
        </p:nvSpPr>
        <p:spPr>
          <a:xfrm>
            <a:off x="185529" y="0"/>
            <a:ext cx="5641875" cy="67592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ما بعد النشر</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48</a:t>
            </a:fld>
            <a:endParaRPr/>
          </a:p>
        </p:txBody>
      </p:sp>
      <p:sp>
        <p:nvSpPr>
          <p:cNvPr id="508" name="Content Placeholder 1"/>
          <p:cNvSpPr txBox="1">
            <a:spLocks noGrp="1"/>
          </p:cNvSpPr>
          <p:nvPr>
            <p:ph type="body" idx="1"/>
          </p:nvPr>
        </p:nvSpPr>
        <p:spPr>
          <a:xfrm>
            <a:off x="4209753" y="1172572"/>
            <a:ext cx="7529515" cy="5546726"/>
          </a:xfrm>
          <a:prstGeom prst="rect">
            <a:avLst/>
          </a:prstGeom>
        </p:spPr>
        <p:txBody>
          <a:bodyPr rtlCol="1"/>
          <a:lstStyle/>
          <a:p>
            <a:pPr marL="254000" indent="-254000" rtl="1">
              <a:spcBef>
                <a:spcPts val="0"/>
              </a:spcBef>
              <a:defRPr sz="2400"/>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القدرة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تحقيق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المستويات</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التأهب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والتعاف</a:t>
            </a:r>
            <a:r>
              <a:rPr lang="ar-EG" dirty="0">
                <a:latin typeface="Sakkal Majalla" panose="02000000000000000000" pitchFamily="2" charset="-78"/>
                <a:cs typeface="Sakkal Majalla" panose="02000000000000000000" pitchFamily="2" charset="-78"/>
              </a:rPr>
              <a:t>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a:t>
            </a:r>
          </a:p>
          <a:p>
            <a:pPr marL="254000" indent="-254000" rtl="1">
              <a:spcBef>
                <a:spcPts val="0"/>
              </a:spcBef>
              <a:defRPr sz="2400"/>
            </a:pPr>
            <a:endParaRPr dirty="0">
              <a:latin typeface="Sakkal Majalla" panose="02000000000000000000" pitchFamily="2" charset="-78"/>
              <a:cs typeface="Sakkal Majalla" panose="02000000000000000000" pitchFamily="2" charset="-78"/>
            </a:endParaRPr>
          </a:p>
          <a:p>
            <a:pPr marL="254000" indent="-254000" rtl="1">
              <a:spcBef>
                <a:spcPts val="0"/>
              </a:spcBef>
              <a:defRPr sz="2400"/>
            </a:pPr>
            <a:r>
              <a:rPr dirty="0" err="1">
                <a:latin typeface="Sakkal Majalla" panose="02000000000000000000" pitchFamily="2" charset="-78"/>
                <a:cs typeface="Sakkal Majalla" panose="02000000000000000000" pitchFamily="2" charset="-78"/>
              </a:rPr>
              <a:t>يمتلك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سلطةً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طارئةً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لوقف</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و/ 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مأمونة</a:t>
            </a:r>
            <a:r>
              <a:rPr lang="ar-EG" dirty="0">
                <a:latin typeface="Sakkal Majalla" panose="02000000000000000000" pitchFamily="2" charset="-78"/>
                <a:cs typeface="Sakkal Majalla" panose="02000000000000000000" pitchFamily="2" charset="-78"/>
              </a:rPr>
              <a:t> 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للأحداث</a:t>
            </a:r>
            <a:r>
              <a:rPr dirty="0">
                <a:latin typeface="Sakkal Majalla" panose="02000000000000000000" pitchFamily="2" charset="-78"/>
                <a:cs typeface="Sakkal Majalla" panose="02000000000000000000" pitchFamily="2" charset="-78"/>
              </a:rPr>
              <a:t>.</a:t>
            </a:r>
          </a:p>
          <a:p>
            <a:pPr marL="254000" indent="-254000" rtl="1">
              <a:spcBef>
                <a:spcPts val="0"/>
              </a:spcBef>
              <a:defRPr sz="2400"/>
            </a:pPr>
            <a:endParaRPr dirty="0">
              <a:latin typeface="Sakkal Majalla" panose="02000000000000000000" pitchFamily="2" charset="-78"/>
              <a:cs typeface="Sakkal Majalla" panose="02000000000000000000" pitchFamily="2" charset="-78"/>
            </a:endParaRPr>
          </a:p>
          <a:p>
            <a:pPr marL="254000" indent="-254000" rtl="1">
              <a:spcBef>
                <a:spcPts val="0"/>
              </a:spcBef>
              <a:defRPr sz="2400"/>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يغطي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والسلامة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المهنية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ورصدها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والآثار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المترتبة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بدءًا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الاختيار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والتوظيف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مرحلة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استكمال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النشر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طويلة</a:t>
            </a:r>
            <a:r>
              <a:rPr dirty="0">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id="{F1B43EB1-8B9D-9323-5E07-7909C33F830E}"/>
              </a:ext>
            </a:extLst>
          </p:cNvPr>
          <p:cNvSpPr txBox="1"/>
          <p:nvPr/>
        </p:nvSpPr>
        <p:spPr>
          <a:xfrm>
            <a:off x="139924" y="725440"/>
            <a:ext cx="2914650" cy="52321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mj-lt"/>
                <a:ea typeface="+mj-ea"/>
                <a:cs typeface="+mj-cs"/>
                <a:sym typeface="Calibri"/>
              </a:rPr>
              <a:t>الرسائل الرئيسية</a:t>
            </a:r>
            <a:endParaRPr kumimoji="0" lang="en-US" sz="2800" b="1"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49</a:t>
            </a:fld>
            <a:endParaRPr/>
          </a:p>
        </p:txBody>
      </p:sp>
      <p:sp>
        <p:nvSpPr>
          <p:cNvPr id="514" name="Google Shape;300;p7"/>
          <p:cNvSpPr txBox="1">
            <a:spLocks noGrp="1"/>
          </p:cNvSpPr>
          <p:nvPr>
            <p:ph type="body" sz="half" idx="1"/>
          </p:nvPr>
        </p:nvSpPr>
        <p:spPr>
          <a:xfrm>
            <a:off x="589422" y="1670769"/>
            <a:ext cx="11347451" cy="1870076"/>
          </a:xfrm>
          <a:prstGeom prst="rect">
            <a:avLst/>
          </a:prstGeom>
        </p:spPr>
        <p:txBody>
          <a:bodyPr lIns="134999" tIns="134999" rIns="134999" bIns="134999" rtlCol="1"/>
          <a:lstStyle/>
          <a:p>
            <a:pPr rtl="1">
              <a:lnSpc>
                <a:spcPct val="110000"/>
              </a:lnSpc>
              <a:spcBef>
                <a:spcPts val="0"/>
              </a:spcBef>
              <a:defRPr sz="3600"/>
            </a:pPr>
            <a:r>
              <a:rPr lang="ar" b="1" dirty="0">
                <a:latin typeface="Sakkal Majalla" panose="02000000000000000000" pitchFamily="2" charset="-78"/>
                <a:cs typeface="Sakkal Majalla" panose="02000000000000000000" pitchFamily="2" charset="-78"/>
              </a:rPr>
              <a:t>4. المراجع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والمبادئ التوجيهية</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a:t>
            </a:fld>
            <a:endParaRPr/>
          </a:p>
        </p:txBody>
      </p:sp>
      <p:sp>
        <p:nvSpPr>
          <p:cNvPr id="298" name="Google Shape;300;p7"/>
          <p:cNvSpPr txBox="1">
            <a:spLocks noGrp="1"/>
          </p:cNvSpPr>
          <p:nvPr>
            <p:ph type="body" sz="quarter" idx="1"/>
          </p:nvPr>
        </p:nvSpPr>
        <p:spPr>
          <a:xfrm>
            <a:off x="3372934" y="1322434"/>
            <a:ext cx="5739168" cy="1870076"/>
          </a:xfrm>
          <a:prstGeom prst="rect">
            <a:avLst/>
          </a:prstGeom>
        </p:spPr>
        <p:txBody>
          <a:bodyPr lIns="134999" tIns="134999" rIns="134999" bIns="134999" rtlCol="1"/>
          <a:lstStyle/>
          <a:p>
            <a:pPr defTabSz="280642" rtl="1">
              <a:lnSpc>
                <a:spcPct val="110000"/>
              </a:lnSpc>
              <a:spcBef>
                <a:spcPts val="0"/>
              </a:spcBef>
              <a:defRPr sz="3104"/>
            </a:pPr>
            <a:r>
              <a:rPr lang="ar" b="1" dirty="0">
                <a:latin typeface="Sakkal Majalla" panose="02000000000000000000" pitchFamily="2" charset="-78"/>
                <a:cs typeface="Sakkal Majalla" panose="02000000000000000000" pitchFamily="2" charset="-78"/>
              </a:rPr>
              <a:t>1. الغرض من الصحة والسلامة المهنية في حالات الطوارئ وأساسها المنطقي</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50</a:t>
            </a:fld>
            <a:endParaRPr/>
          </a:p>
        </p:txBody>
      </p:sp>
      <p:sp>
        <p:nvSpPr>
          <p:cNvPr id="517" name="Content Placeholder 2"/>
          <p:cNvSpPr txBox="1">
            <a:spLocks noGrp="1"/>
          </p:cNvSpPr>
          <p:nvPr>
            <p:ph type="body" idx="1"/>
          </p:nvPr>
        </p:nvSpPr>
        <p:spPr>
          <a:xfrm>
            <a:off x="4303084" y="813044"/>
            <a:ext cx="7177716" cy="5677307"/>
          </a:xfrm>
          <a:prstGeom prst="rect">
            <a:avLst/>
          </a:prstGeom>
        </p:spPr>
        <p:txBody>
          <a:bodyPr lIns="0" tIns="0" rIns="0" bIns="0" rtlCol="1">
            <a:normAutofit/>
          </a:bodyPr>
          <a:lstStyle/>
          <a:p>
            <a:pPr marL="0" lvl="1" indent="0" algn="l" rtl="1">
              <a:spcBef>
                <a:spcPts val="0"/>
              </a:spcBef>
              <a:buSzTx/>
              <a:buNone/>
              <a:defRPr sz="2000"/>
            </a:pPr>
            <a:r>
              <a:rPr lang="en-US" sz="2100" dirty="0">
                <a:latin typeface="Sakkal Majalla" panose="02000000000000000000" pitchFamily="2" charset="-78"/>
                <a:cs typeface="Sakkal Majalla" panose="02000000000000000000" pitchFamily="2" charset="-78"/>
              </a:rPr>
              <a:t>WHO and ILO (2018) Occupational safety and health in public health emergencies: a manual for protecting health workers and responders, WHO and ILO</a:t>
            </a:r>
            <a:endParaRPr lang="ar-EG" sz="2100" dirty="0">
              <a:latin typeface="Sakkal Majalla" panose="02000000000000000000" pitchFamily="2" charset="-78"/>
              <a:cs typeface="Sakkal Majalla" panose="02000000000000000000" pitchFamily="2" charset="-78"/>
            </a:endParaRPr>
          </a:p>
          <a:p>
            <a:pPr marL="0" lvl="1" indent="0" algn="l" rtl="0">
              <a:spcBef>
                <a:spcPts val="0"/>
              </a:spcBef>
              <a:buSzTx/>
              <a:buNone/>
              <a:defRPr sz="2000"/>
            </a:pPr>
            <a:r>
              <a:rPr lang="ar" sz="21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https://www.who.int/publications-detail/occupational-safety-and-health-in-public-health-emergencies-a-manual-for-protecting-health-workers-and-responders</a:t>
            </a:r>
            <a:r>
              <a:rPr lang="ar" sz="2100" dirty="0">
                <a:latin typeface="Sakkal Majalla" panose="02000000000000000000" pitchFamily="2" charset="-78"/>
                <a:cs typeface="Sakkal Majalla" panose="02000000000000000000" pitchFamily="2" charset="-78"/>
              </a:rPr>
              <a:t>   </a:t>
            </a:r>
          </a:p>
          <a:p>
            <a:pPr marL="0" indent="0" algn="l" rtl="1">
              <a:spcBef>
                <a:spcPts val="0"/>
              </a:spcBef>
              <a:buSzTx/>
              <a:buNone/>
              <a:defRPr sz="2000"/>
            </a:pPr>
            <a:endParaRPr sz="2100" dirty="0">
              <a:latin typeface="Sakkal Majalla" panose="02000000000000000000" pitchFamily="2" charset="-78"/>
              <a:cs typeface="Sakkal Majalla" panose="02000000000000000000" pitchFamily="2" charset="-78"/>
            </a:endParaRPr>
          </a:p>
          <a:p>
            <a:pPr marL="0" lvl="1" indent="0" algn="l" rtl="1">
              <a:spcBef>
                <a:spcPts val="100"/>
              </a:spcBef>
              <a:buSzTx/>
              <a:buNone/>
              <a:defRPr sz="2000"/>
            </a:pPr>
            <a:r>
              <a:rPr lang="en-US" sz="2100" dirty="0">
                <a:latin typeface="Sakkal Majalla" panose="02000000000000000000" pitchFamily="2" charset="-78"/>
                <a:cs typeface="Sakkal Majalla" panose="02000000000000000000" pitchFamily="2" charset="-78"/>
              </a:rPr>
              <a:t>ILO (2018) Guidelines on decent work in public emergency services</a:t>
            </a:r>
            <a:r>
              <a:rPr lang="ar" sz="2100"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3"/>
              </a:rPr>
              <a:t>https://www.ilo.org/sector/activities/sectoral-meetings/WCMS_626551/lang--en/index.htm</a:t>
            </a:r>
            <a:r>
              <a:rPr lang="ar" sz="2100" dirty="0">
                <a:solidFill>
                  <a:srgbClr val="0070C0"/>
                </a:solidFill>
                <a:latin typeface="Sakkal Majalla" panose="02000000000000000000" pitchFamily="2" charset="-78"/>
                <a:cs typeface="Sakkal Majalla" panose="02000000000000000000" pitchFamily="2" charset="-78"/>
              </a:rPr>
              <a:t> </a:t>
            </a:r>
            <a:endParaRPr sz="2100" dirty="0">
              <a:latin typeface="Sakkal Majalla" panose="02000000000000000000" pitchFamily="2" charset="-78"/>
              <a:cs typeface="Sakkal Majalla" panose="02000000000000000000" pitchFamily="2" charset="-78"/>
            </a:endParaRPr>
          </a:p>
          <a:p>
            <a:pPr marL="0" lvl="1" indent="0" rtl="1">
              <a:spcBef>
                <a:spcPts val="100"/>
              </a:spcBef>
              <a:buSzTx/>
              <a:buNone/>
              <a:defRPr sz="2000">
                <a:solidFill>
                  <a:srgbClr val="0070C0"/>
                </a:solidFill>
              </a:defRPr>
            </a:pPr>
            <a:endParaRPr sz="2100" dirty="0">
              <a:latin typeface="Sakkal Majalla" panose="02000000000000000000" pitchFamily="2" charset="-78"/>
              <a:cs typeface="Sakkal Majalla" panose="02000000000000000000" pitchFamily="2" charset="-78"/>
            </a:endParaRPr>
          </a:p>
          <a:p>
            <a:pPr marL="0" lvl="1" indent="0" rtl="1">
              <a:spcBef>
                <a:spcPts val="100"/>
              </a:spcBef>
              <a:buSzTx/>
              <a:buNone/>
              <a:defRPr sz="2000"/>
            </a:pPr>
            <a:r>
              <a:rPr lang="ar" sz="2100" dirty="0">
                <a:latin typeface="Sakkal Majalla" panose="02000000000000000000" pitchFamily="2" charset="-78"/>
                <a:cs typeface="Sakkal Majalla" panose="02000000000000000000" pitchFamily="2" charset="-78"/>
              </a:rPr>
              <a:t>الإسعافات الأولية النفسية: دليل العاملين في الميدان</a:t>
            </a:r>
            <a:endParaRPr lang="ar-EG" sz="2100" dirty="0">
              <a:latin typeface="Sakkal Majalla" panose="02000000000000000000" pitchFamily="2" charset="-78"/>
              <a:cs typeface="Sakkal Majalla" panose="02000000000000000000" pitchFamily="2" charset="-78"/>
            </a:endParaRPr>
          </a:p>
          <a:p>
            <a:pPr marL="0" lvl="1" indent="0" algn="l" rtl="0">
              <a:spcBef>
                <a:spcPts val="100"/>
              </a:spcBef>
              <a:buSzTx/>
              <a:buNone/>
              <a:defRPr sz="2000"/>
            </a:pPr>
            <a:r>
              <a:rPr lang="ar" sz="2100" dirty="0">
                <a:latin typeface="Sakkal Majalla" panose="02000000000000000000" pitchFamily="2" charset="-78"/>
                <a:cs typeface="Sakkal Majalla" panose="02000000000000000000" pitchFamily="2" charset="-78"/>
              </a:rPr>
              <a:t> https://apps.who.int/iris/bitstream/handle/10665/44615/9789246548200_ara.pdf?sequence=22&amp;isAllowed=y</a:t>
            </a:r>
            <a:r>
              <a:rPr lang="ar" sz="2100" dirty="0">
                <a:solidFill>
                  <a:srgbClr val="0070C0"/>
                </a:solidFill>
                <a:latin typeface="Sakkal Majalla" panose="02000000000000000000" pitchFamily="2" charset="-78"/>
                <a:cs typeface="Sakkal Majalla" panose="02000000000000000000" pitchFamily="2" charset="-78"/>
              </a:rPr>
              <a:t> </a:t>
            </a:r>
          </a:p>
          <a:p>
            <a:pPr marL="0" indent="0" rtl="1">
              <a:spcBef>
                <a:spcPts val="0"/>
              </a:spcBef>
              <a:buSzTx/>
              <a:buNone/>
              <a:defRPr sz="2000">
                <a:solidFill>
                  <a:srgbClr val="0070C0"/>
                </a:solidFill>
              </a:defRPr>
            </a:pPr>
            <a:endParaRPr sz="2100" dirty="0">
              <a:solidFill>
                <a:srgbClr val="0070C0"/>
              </a:solidFill>
              <a:latin typeface="Sakkal Majalla" panose="02000000000000000000" pitchFamily="2" charset="-78"/>
              <a:cs typeface="Sakkal Majalla" panose="02000000000000000000" pitchFamily="2" charset="-78"/>
            </a:endParaRPr>
          </a:p>
          <a:p>
            <a:pPr marL="0" lvl="1" indent="0">
              <a:spcBef>
                <a:spcPts val="0"/>
              </a:spcBef>
              <a:buSzTx/>
              <a:buNone/>
              <a:defRPr sz="2000"/>
            </a:pPr>
            <a:r>
              <a:rPr lang="ar" sz="2100" dirty="0">
                <a:latin typeface="Sakkal Majalla" panose="02000000000000000000" pitchFamily="2" charset="-78"/>
                <a:cs typeface="Sakkal Majalla" panose="02000000000000000000" pitchFamily="2" charset="-78"/>
              </a:rPr>
              <a:t>منظمة الصحة العالمية ومنظمة العمل الدولية، كوفيد-19: الصحة المهنية وسلامة العاملين في مجال الصحة من 2 شباط/ فبراير 2021</a:t>
            </a:r>
            <a:endParaRPr lang="ar-EG" sz="2100" dirty="0">
              <a:latin typeface="Sakkal Majalla" panose="02000000000000000000" pitchFamily="2" charset="-78"/>
              <a:cs typeface="Sakkal Majalla" panose="02000000000000000000" pitchFamily="2" charset="-78"/>
            </a:endParaRPr>
          </a:p>
          <a:p>
            <a:pPr marL="0" lvl="1" indent="0" algn="l" rtl="0">
              <a:spcBef>
                <a:spcPts val="0"/>
              </a:spcBef>
              <a:buSzTx/>
              <a:buNone/>
              <a:defRPr sz="2000"/>
            </a:pPr>
            <a:r>
              <a:rPr lang="ar" sz="2100" dirty="0">
                <a:latin typeface="Sakkal Majalla" panose="02000000000000000000" pitchFamily="2" charset="-78"/>
                <a:cs typeface="Sakkal Majalla" panose="02000000000000000000" pitchFamily="2" charset="-78"/>
              </a:rPr>
              <a:t>
https://apps.who.int/iris/bitstream/handle/10665/339151/WHO-2019-nCoV-HCW-advice-2021.1-ara.pdf?sequence=19&amp;isAllowed=y</a:t>
            </a:r>
            <a:r>
              <a:rPr lang="ar" sz="2100" dirty="0">
                <a:solidFill>
                  <a:srgbClr val="0070C0"/>
                </a:solidFill>
                <a:latin typeface="Sakkal Majalla" panose="02000000000000000000" pitchFamily="2" charset="-78"/>
                <a:cs typeface="Sakkal Majalla" panose="02000000000000000000" pitchFamily="2" charset="-78"/>
              </a:rPr>
              <a:t> </a:t>
            </a:r>
          </a:p>
        </p:txBody>
      </p:sp>
      <p:sp>
        <p:nvSpPr>
          <p:cNvPr id="2" name="TextBox 1">
            <a:extLst>
              <a:ext uri="{FF2B5EF4-FFF2-40B4-BE49-F238E27FC236}">
                <a16:creationId xmlns:a16="http://schemas.microsoft.com/office/drawing/2014/main" id="{7A863BE4-9C89-AE8D-A4C0-9DFF0CB0E4FF}"/>
              </a:ext>
            </a:extLst>
          </p:cNvPr>
          <p:cNvSpPr txBox="1"/>
          <p:nvPr/>
        </p:nvSpPr>
        <p:spPr>
          <a:xfrm>
            <a:off x="136638" y="700588"/>
            <a:ext cx="2914650"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rtl="0"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mj-lt"/>
                <a:ea typeface="+mj-ea"/>
                <a:cs typeface="+mj-cs"/>
                <a:sym typeface="Calibri"/>
              </a:rPr>
              <a:t>المراجع والمبادئ التوجيهية</a:t>
            </a:r>
            <a:endParaRPr kumimoji="0" lang="en-US" sz="2800" b="1"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51</a:t>
            </a:fld>
            <a:endParaRPr/>
          </a:p>
        </p:txBody>
      </p:sp>
      <p:sp>
        <p:nvSpPr>
          <p:cNvPr id="524" name="Google Shape;300;p7"/>
          <p:cNvSpPr txBox="1">
            <a:spLocks noGrp="1"/>
          </p:cNvSpPr>
          <p:nvPr>
            <p:ph type="body" sz="half" idx="1"/>
          </p:nvPr>
        </p:nvSpPr>
        <p:spPr>
          <a:xfrm>
            <a:off x="508547" y="1729763"/>
            <a:ext cx="11347451" cy="1870076"/>
          </a:xfrm>
          <a:prstGeom prst="rect">
            <a:avLst/>
          </a:prstGeom>
        </p:spPr>
        <p:txBody>
          <a:bodyPr lIns="134999" tIns="134999" rIns="134999" bIns="134999" rtlCol="1"/>
          <a:lstStyle>
            <a:lvl1pPr algn="r" rtl="1">
              <a:lnSpc>
                <a:spcPct val="110000"/>
              </a:lnSpc>
              <a:spcBef>
                <a:spcPts val="0"/>
              </a:spcBef>
              <a:defRPr sz="3600"/>
            </a:lvl1pPr>
          </a:lstStyle>
          <a:p>
            <a:pPr algn="ctr" rtl="1"/>
            <a:r>
              <a:rPr lang="ar" b="1" dirty="0">
                <a:latin typeface="Sakkal Majalla" panose="02000000000000000000" pitchFamily="2" charset="-78"/>
                <a:cs typeface="Sakkal Majalla" panose="02000000000000000000" pitchFamily="2" charset="-78"/>
              </a:rPr>
              <a:t>5. موارد تعلُّم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إضافية</a:t>
            </a: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6"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52</a:t>
            </a:fld>
            <a:endParaRPr/>
          </a:p>
        </p:txBody>
      </p:sp>
      <p:sp>
        <p:nvSpPr>
          <p:cNvPr id="527" name="Rectangle 6"/>
          <p:cNvSpPr txBox="1"/>
          <p:nvPr/>
        </p:nvSpPr>
        <p:spPr>
          <a:xfrm>
            <a:off x="4285137" y="433285"/>
            <a:ext cx="7106578" cy="683264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l" rtl="0">
              <a:defRPr>
                <a:latin typeface="+mj-lt"/>
                <a:ea typeface="+mj-ea"/>
                <a:cs typeface="+mj-cs"/>
                <a:sym typeface="Source Sans Pro Regular"/>
              </a:defRPr>
            </a:pPr>
            <a:r>
              <a:rPr lang="ar" sz="2000" dirty="0"/>
              <a:t>Occupational health and safety for health workers in the context of COVID-19</a:t>
            </a:r>
          </a:p>
          <a:p>
            <a:pPr algn="l" rtl="0">
              <a:defRPr>
                <a:latin typeface="+mj-lt"/>
                <a:ea typeface="+mj-ea"/>
                <a:cs typeface="+mj-cs"/>
                <a:sym typeface="Source Sans Pro Regular"/>
              </a:defRPr>
            </a:pPr>
            <a:r>
              <a:rPr lang="ar" sz="2000" u="sng" dirty="0">
                <a:solidFill>
                  <a:srgbClr val="0563C1"/>
                </a:solidFill>
                <a:uFill>
                  <a:solidFill>
                    <a:srgbClr val="0563C1"/>
                  </a:solidFill>
                </a:uFill>
                <a:hlinkClick r:id="rId2"/>
              </a:rPr>
              <a:t>https://openwho.org/courses/COVID-19-occupational-health-and-safety</a:t>
            </a:r>
            <a:r>
              <a:rPr lang="ar" sz="2000" dirty="0"/>
              <a:t> </a:t>
            </a:r>
          </a:p>
          <a:p>
            <a:pPr algn="l" rtl="0">
              <a:defRPr>
                <a:latin typeface="+mj-lt"/>
                <a:ea typeface="+mj-ea"/>
                <a:cs typeface="+mj-cs"/>
                <a:sym typeface="Source Sans Pro Regular"/>
              </a:defRPr>
            </a:pPr>
            <a:endParaRPr lang="en-US" sz="2000" dirty="0"/>
          </a:p>
          <a:p>
            <a:pPr algn="l" rtl="0">
              <a:defRPr>
                <a:solidFill>
                  <a:srgbClr val="002060"/>
                </a:solidFill>
                <a:latin typeface="+mj-lt"/>
                <a:ea typeface="+mj-ea"/>
                <a:cs typeface="+mj-cs"/>
                <a:sym typeface="Source Sans Pro Regular"/>
              </a:defRPr>
            </a:pPr>
            <a:r>
              <a:rPr lang="ar" sz="2000" dirty="0"/>
              <a:t>Standard precautions: The role of personal protective equipment</a:t>
            </a:r>
          </a:p>
          <a:p>
            <a:pPr algn="l" rtl="0">
              <a:defRPr>
                <a:latin typeface="+mj-lt"/>
                <a:ea typeface="+mj-ea"/>
                <a:cs typeface="+mj-cs"/>
                <a:sym typeface="Source Sans Pro Regular"/>
              </a:defRPr>
            </a:pPr>
            <a:r>
              <a:rPr lang="ar" sz="2000" u="sng" dirty="0">
                <a:solidFill>
                  <a:srgbClr val="0563C1"/>
                </a:solidFill>
                <a:uFill>
                  <a:solidFill>
                    <a:srgbClr val="0563C1"/>
                  </a:solidFill>
                </a:uFill>
                <a:hlinkClick r:id="rId3"/>
              </a:rPr>
              <a:t>https://openwho.org/courses/IPC-SP-PPE-EN</a:t>
            </a:r>
            <a:r>
              <a:rPr lang="ar" sz="2000" dirty="0"/>
              <a:t> </a:t>
            </a:r>
          </a:p>
          <a:p>
            <a:pPr algn="l" rtl="0">
              <a:defRPr>
                <a:latin typeface="+mj-lt"/>
                <a:ea typeface="+mj-ea"/>
                <a:cs typeface="+mj-cs"/>
                <a:sym typeface="Source Sans Pro Regular"/>
              </a:defRPr>
            </a:pPr>
            <a:endParaRPr lang="en-US" sz="2000" dirty="0"/>
          </a:p>
          <a:p>
            <a:pPr algn="l" rtl="0">
              <a:defRPr>
                <a:latin typeface="+mj-lt"/>
                <a:ea typeface="+mj-ea"/>
                <a:cs typeface="+mj-cs"/>
                <a:sym typeface="Source Sans Pro Regular"/>
              </a:defRPr>
            </a:pPr>
            <a:r>
              <a:rPr lang="ar" sz="2000" dirty="0"/>
              <a:t>eProtect Respiratory infections and eProtect Ebola</a:t>
            </a:r>
          </a:p>
          <a:p>
            <a:pPr algn="l" rtl="0">
              <a:defRPr>
                <a:latin typeface="+mj-lt"/>
                <a:ea typeface="+mj-ea"/>
                <a:cs typeface="+mj-cs"/>
                <a:sym typeface="Source Sans Pro Regular"/>
              </a:defRPr>
            </a:pPr>
            <a:r>
              <a:rPr lang="ar" sz="2000" u="sng" dirty="0">
                <a:solidFill>
                  <a:srgbClr val="0563C1"/>
                </a:solidFill>
                <a:uFill>
                  <a:solidFill>
                    <a:srgbClr val="0563C1"/>
                  </a:solidFill>
                </a:uFill>
                <a:hlinkClick r:id="rId4"/>
              </a:rPr>
              <a:t>https://openwho.org/courses?q=eProtect</a:t>
            </a:r>
            <a:r>
              <a:rPr lang="ar" sz="2000" dirty="0"/>
              <a:t> </a:t>
            </a:r>
          </a:p>
          <a:p>
            <a:pPr rtl="1">
              <a:defRPr>
                <a:latin typeface="+mj-lt"/>
                <a:ea typeface="+mj-ea"/>
                <a:cs typeface="+mj-cs"/>
                <a:sym typeface="Source Sans Pro Regular"/>
              </a:defRPr>
            </a:pPr>
            <a:endParaRPr lang="en-US" sz="2000" dirty="0"/>
          </a:p>
          <a:p>
            <a:pPr rtl="1">
              <a:defRPr>
                <a:latin typeface="+mj-lt"/>
                <a:ea typeface="+mj-ea"/>
                <a:cs typeface="+mj-cs"/>
                <a:sym typeface="Source Sans Pro Regular"/>
              </a:defRPr>
            </a:pPr>
            <a:r>
              <a:rPr lang="ar" sz="2000" dirty="0"/>
              <a:t>دورات تدريبية إنسانية، موقع Human Rights Careers</a:t>
            </a:r>
          </a:p>
          <a:p>
            <a:pPr algn="l" rtl="1">
              <a:defRPr>
                <a:latin typeface="+mj-lt"/>
                <a:ea typeface="+mj-ea"/>
                <a:cs typeface="+mj-cs"/>
                <a:sym typeface="Source Sans Pro Regular"/>
              </a:defRPr>
            </a:pPr>
            <a:r>
              <a:rPr lang="ar" sz="2000" u="sng" dirty="0">
                <a:solidFill>
                  <a:srgbClr val="0563C1"/>
                </a:solidFill>
                <a:uFill>
                  <a:solidFill>
                    <a:srgbClr val="0563C1"/>
                  </a:solidFill>
                </a:uFill>
                <a:hlinkClick r:id="rId5"/>
              </a:rPr>
              <a:t>Humanitarian Courses | Human Rights Careers</a:t>
            </a:r>
          </a:p>
          <a:p>
            <a:pPr rtl="1">
              <a:defRPr>
                <a:latin typeface="+mj-lt"/>
                <a:ea typeface="+mj-ea"/>
                <a:cs typeface="+mj-cs"/>
                <a:sym typeface="Source Sans Pro Regular"/>
              </a:defRPr>
            </a:pPr>
            <a:endParaRPr lang="en-US" sz="2000" u="sng" dirty="0">
              <a:solidFill>
                <a:srgbClr val="0563C1"/>
              </a:solidFill>
              <a:uFill>
                <a:solidFill>
                  <a:srgbClr val="0563C1"/>
                </a:solidFill>
              </a:uFill>
              <a:hlinkClick r:id="rId5"/>
            </a:endParaRPr>
          </a:p>
          <a:p>
            <a:pPr rtl="1">
              <a:defRPr>
                <a:latin typeface="+mj-lt"/>
                <a:ea typeface="+mj-ea"/>
                <a:cs typeface="+mj-cs"/>
                <a:sym typeface="Source Sans Pro Regular"/>
              </a:defRPr>
            </a:pPr>
            <a:r>
              <a:rPr lang="ar" sz="2000" dirty="0"/>
              <a:t>Advanced Learning session on Humanitarian Principles</a:t>
            </a:r>
          </a:p>
          <a:p>
            <a:pPr algn="l" rtl="1">
              <a:defRPr>
                <a:latin typeface="+mj-lt"/>
                <a:ea typeface="+mj-ea"/>
                <a:cs typeface="+mj-cs"/>
                <a:sym typeface="Source Sans Pro Regular"/>
              </a:defRPr>
            </a:pPr>
            <a:r>
              <a:rPr lang="ar" sz="2000" u="sng" dirty="0">
                <a:solidFill>
                  <a:srgbClr val="0563C1"/>
                </a:solidFill>
                <a:uFill>
                  <a:solidFill>
                    <a:srgbClr val="0563C1"/>
                  </a:solidFill>
                </a:uFill>
                <a:hlinkClick r:id="rId6"/>
              </a:rPr>
              <a:t>Advanced learning session on humanitarian principles (phap.org) </a:t>
            </a:r>
          </a:p>
          <a:p>
            <a:pPr rtl="1">
              <a:defRPr>
                <a:latin typeface="+mj-lt"/>
                <a:ea typeface="+mj-ea"/>
                <a:cs typeface="+mj-cs"/>
                <a:sym typeface="Source Sans Pro Regular"/>
              </a:defRPr>
            </a:pPr>
            <a:endParaRPr lang="en-US" sz="2000" u="sng" dirty="0">
              <a:solidFill>
                <a:srgbClr val="0563C1"/>
              </a:solidFill>
              <a:uFill>
                <a:solidFill>
                  <a:srgbClr val="0563C1"/>
                </a:solidFill>
              </a:uFill>
              <a:hlinkClick r:id="rId6"/>
            </a:endParaRPr>
          </a:p>
          <a:p>
            <a:pPr rtl="1">
              <a:defRPr>
                <a:latin typeface="+mj-lt"/>
                <a:ea typeface="+mj-ea"/>
                <a:cs typeface="+mj-cs"/>
                <a:sym typeface="Source Sans Pro Regular"/>
              </a:defRPr>
            </a:pPr>
            <a:r>
              <a:rPr lang="ar" sz="2000" dirty="0"/>
              <a:t>المستوى 1 من منهج الاستعداد للاستجابة</a:t>
            </a:r>
            <a:r>
              <a:rPr lang="ar-EG" sz="2000" dirty="0"/>
              <a:t>: </a:t>
            </a:r>
            <a:r>
              <a:rPr lang="ar" sz="2000" dirty="0"/>
              <a:t>سياق الاستجابة ومباد</a:t>
            </a:r>
            <a:r>
              <a:rPr lang="ar-EG" sz="2000" dirty="0"/>
              <a:t>ئ</a:t>
            </a:r>
            <a:r>
              <a:rPr lang="ar" sz="2000" dirty="0"/>
              <a:t>ها</a:t>
            </a:r>
          </a:p>
          <a:p>
            <a:pPr algn="l" rtl="1">
              <a:defRPr>
                <a:latin typeface="+mj-lt"/>
                <a:ea typeface="+mj-ea"/>
                <a:cs typeface="+mj-cs"/>
                <a:sym typeface="Source Sans Pro Regular"/>
              </a:defRPr>
            </a:pPr>
            <a:r>
              <a:rPr lang="ar" sz="2000" u="sng" dirty="0">
                <a:solidFill>
                  <a:srgbClr val="0563C1"/>
                </a:solidFill>
                <a:uFill>
                  <a:solidFill>
                    <a:srgbClr val="0563C1"/>
                  </a:solidFill>
                </a:uFill>
                <a:hlinkClick r:id="rId7"/>
              </a:rPr>
              <a:t>https://openwho.org/courses/ready4response-tier1-EN</a:t>
            </a:r>
            <a:r>
              <a:rPr lang="ar" sz="2000" dirty="0"/>
              <a:t> </a:t>
            </a:r>
          </a:p>
          <a:p>
            <a:pPr rtl="1">
              <a:defRPr>
                <a:latin typeface="+mj-lt"/>
                <a:ea typeface="+mj-ea"/>
                <a:cs typeface="+mj-cs"/>
                <a:sym typeface="Source Sans Pro Regular"/>
              </a:defRPr>
            </a:pPr>
            <a:endParaRPr dirty="0"/>
          </a:p>
        </p:txBody>
      </p:sp>
      <p:sp>
        <p:nvSpPr>
          <p:cNvPr id="2" name="TextBox 1">
            <a:extLst>
              <a:ext uri="{FF2B5EF4-FFF2-40B4-BE49-F238E27FC236}">
                <a16:creationId xmlns:a16="http://schemas.microsoft.com/office/drawing/2014/main" id="{38BEAB78-4AB6-967E-521C-3E74095C68FC}"/>
              </a:ext>
            </a:extLst>
          </p:cNvPr>
          <p:cNvSpPr txBox="1"/>
          <p:nvPr/>
        </p:nvSpPr>
        <p:spPr>
          <a:xfrm>
            <a:off x="514170" y="397714"/>
            <a:ext cx="2628900" cy="1323437"/>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defTabSz="914400" fontAlgn="auto" latinLnBrk="0" hangingPunct="0">
              <a:lnSpc>
                <a:spcPct val="100000"/>
              </a:lnSpc>
              <a:spcBef>
                <a:spcPts val="0"/>
              </a:spcBef>
              <a:spcAft>
                <a:spcPts val="0"/>
              </a:spcAft>
              <a:buClrTx/>
              <a:buSzTx/>
              <a:buFontTx/>
              <a:buNone/>
              <a:tabLst/>
            </a:pPr>
            <a:r>
              <a:rPr kumimoji="0" lang="ar-EG" sz="4000" b="0" i="0" u="none" strike="noStrike" cap="none" spc="0" normalizeH="0" baseline="0" dirty="0">
                <a:ln>
                  <a:noFill/>
                </a:ln>
                <a:solidFill>
                  <a:schemeClr val="bg1"/>
                </a:solidFill>
                <a:effectLst/>
                <a:uFillTx/>
                <a:latin typeface="+mj-lt"/>
                <a:ea typeface="+mj-ea"/>
                <a:cs typeface="+mj-cs"/>
                <a:sym typeface="Calibri"/>
              </a:rPr>
              <a:t>موارد تعلُّم إضافية</a:t>
            </a:r>
            <a:endParaRPr kumimoji="0" lang="en-US" sz="4000" b="0" i="0" u="none" strike="noStrike" cap="none" spc="0" normalizeH="0" baseline="0" dirty="0">
              <a:ln>
                <a:noFill/>
              </a:ln>
              <a:solidFill>
                <a:schemeClr val="bg1"/>
              </a:solidFill>
              <a:effectLst/>
              <a:uFillTx/>
              <a:latin typeface="+mj-lt"/>
              <a:ea typeface="+mj-ea"/>
              <a:cs typeface="+mj-cs"/>
              <a:sym typeface="Calibri"/>
            </a:endParaRPr>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53</a:t>
            </a:fld>
            <a:endParaRPr/>
          </a:p>
        </p:txBody>
      </p:sp>
      <p:sp>
        <p:nvSpPr>
          <p:cNvPr id="2" name="TextBox 1">
            <a:extLst>
              <a:ext uri="{FF2B5EF4-FFF2-40B4-BE49-F238E27FC236}">
                <a16:creationId xmlns:a16="http://schemas.microsoft.com/office/drawing/2014/main" id="{1E70D8BC-BD5C-9781-9C8E-6EAD66962E61}"/>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54</a:t>
            </a:fld>
            <a:endParaRPr/>
          </a:p>
        </p:txBody>
      </p:sp>
      <p:sp>
        <p:nvSpPr>
          <p:cNvPr id="538" name="Content Placeholder 2"/>
          <p:cNvSpPr txBox="1">
            <a:spLocks noGrp="1"/>
          </p:cNvSpPr>
          <p:nvPr>
            <p:ph type="body" idx="1"/>
          </p:nvPr>
        </p:nvSpPr>
        <p:spPr>
          <a:xfrm>
            <a:off x="971964" y="842962"/>
            <a:ext cx="10105512" cy="5206965"/>
          </a:xfrm>
          <a:prstGeom prst="rect">
            <a:avLst/>
          </a:prstGeom>
        </p:spPr>
        <p:txBody>
          <a:bodyPr lIns="0" tIns="0" rIns="0" bIns="0" rtlCol="1">
            <a:normAutofit fontScale="92500" lnSpcReduction="20000"/>
          </a:bodyPr>
          <a:lstStyle/>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S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حيِّ -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10253F"/>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10253F"/>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dirty="0"/>
          </a:p>
        </p:txBody>
      </p:sp>
      <p:sp>
        <p:nvSpPr>
          <p:cNvPr id="2" name="TextBox 1">
            <a:extLst>
              <a:ext uri="{FF2B5EF4-FFF2-40B4-BE49-F238E27FC236}">
                <a16:creationId xmlns:a16="http://schemas.microsoft.com/office/drawing/2014/main" id="{05441434-2A6E-1808-9537-57A93DA61B32}"/>
              </a:ext>
            </a:extLst>
          </p:cNvPr>
          <p:cNvSpPr txBox="1"/>
          <p:nvPr/>
        </p:nvSpPr>
        <p:spPr>
          <a:xfrm>
            <a:off x="778598" y="50337"/>
            <a:ext cx="2630544" cy="523218"/>
          </a:xfrm>
          <a:prstGeom prst="rect">
            <a:avLst/>
          </a:prstGeom>
          <a:solidFill>
            <a:srgbClr val="951D19"/>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6</a:t>
            </a:fld>
            <a:endParaRPr/>
          </a:p>
        </p:txBody>
      </p:sp>
      <p:sp>
        <p:nvSpPr>
          <p:cNvPr id="301" name="Content Placeholder 2"/>
          <p:cNvSpPr txBox="1">
            <a:spLocks noGrp="1"/>
          </p:cNvSpPr>
          <p:nvPr>
            <p:ph type="body" idx="1"/>
          </p:nvPr>
        </p:nvSpPr>
        <p:spPr>
          <a:xfrm>
            <a:off x="1783616" y="1247000"/>
            <a:ext cx="8817478" cy="4654072"/>
          </a:xfrm>
          <a:prstGeom prst="rect">
            <a:avLst/>
          </a:prstGeom>
        </p:spPr>
        <p:txBody>
          <a:bodyPr rtlCol="1"/>
          <a:lstStyle/>
          <a:p>
            <a:pPr marL="0" indent="0" rtl="1">
              <a:buSzTx/>
              <a:buNone/>
              <a:defRPr sz="2400">
                <a:solidFill>
                  <a:schemeClr val="accent2"/>
                </a:solidFill>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الغرض من الصحة والسلامة المهنية:</a:t>
            </a:r>
          </a:p>
          <a:p>
            <a:pPr marL="254000" indent="-254000" rtl="1">
              <a:buClr>
                <a:srgbClr val="C00000"/>
              </a:buClr>
              <a:defRPr sz="2400"/>
            </a:pPr>
            <a:r>
              <a:rPr>
                <a:latin typeface="Sakkal Majalla" panose="02000000000000000000" pitchFamily="2" charset="-78"/>
                <a:cs typeface="Sakkal Majalla" panose="02000000000000000000" pitchFamily="2" charset="-78"/>
              </a:rPr>
              <a:t>الحفاظ على سلامة القوى العاملة المعنية بالاستجابة، وصحتها، وقدرتها على أداء المهام الموكلة إليها لإدارة حالة الطوارئ بفعالية.</a:t>
            </a:r>
          </a:p>
          <a:p>
            <a:pPr rtl="1">
              <a:defRPr sz="2400"/>
            </a:pPr>
            <a:endParaRPr dirty="0">
              <a:latin typeface="Sakkal Majalla" panose="02000000000000000000" pitchFamily="2" charset="-78"/>
              <a:cs typeface="Sakkal Majalla" panose="02000000000000000000" pitchFamily="2" charset="-78"/>
            </a:endParaRPr>
          </a:p>
          <a:p>
            <a:pPr marL="0" indent="0" rtl="1">
              <a:buSzTx/>
              <a:buNone/>
              <a:defRPr sz="2400">
                <a:solidFill>
                  <a:schemeClr val="accent2"/>
                </a:solidFill>
                <a:latin typeface="Source Sans Pro Bold"/>
                <a:ea typeface="Source Sans Pro Bold"/>
                <a:cs typeface="Source Sans Pro Bold"/>
                <a:sym typeface="Source Sans Pro Bold"/>
              </a:defRPr>
            </a:pPr>
            <a:r>
              <a:rPr lang="ar" b="1">
                <a:latin typeface="Sakkal Majalla" panose="02000000000000000000" pitchFamily="2" charset="-78"/>
                <a:cs typeface="Sakkal Majalla" panose="02000000000000000000" pitchFamily="2" charset="-78"/>
              </a:rPr>
              <a:t>‫الأساس المنطقي للصحة والسلامة المهنية:</a:t>
            </a:r>
          </a:p>
          <a:p>
            <a:pPr marL="254000" indent="-254000" rtl="1">
              <a:buClr>
                <a:srgbClr val="C00000"/>
              </a:buClr>
              <a:defRPr sz="2400"/>
            </a:pPr>
            <a:r>
              <a:rPr>
                <a:latin typeface="Sakkal Majalla" panose="02000000000000000000" pitchFamily="2" charset="-78"/>
                <a:cs typeface="Sakkal Majalla" panose="02000000000000000000" pitchFamily="2" charset="-78"/>
              </a:rPr>
              <a:t>حماية صحة وسلامة القوى العاملة المعنية بالاستجابة على جميع مستويات ومراحل تنفيذ اللوائح الصحية الدولية، أي التأهب، والاستجابة، والتعافي، في إطار نظام إدارة الأحداث.</a:t>
            </a:r>
          </a:p>
          <a:p>
            <a:pPr marL="254000" indent="-254000" rtl="1">
              <a:buClr>
                <a:srgbClr val="C00000"/>
              </a:buClr>
              <a:defRPr sz="2400"/>
            </a:pPr>
            <a:r>
              <a:rPr>
                <a:latin typeface="Sakkal Majalla" panose="02000000000000000000" pitchFamily="2" charset="-78"/>
                <a:cs typeface="Sakkal Majalla" panose="02000000000000000000" pitchFamily="2" charset="-78"/>
              </a:rPr>
              <a:t>التقليل إلى أدنى حدٍّ ممكن من آثار فاشيات الأمراض وغيرها من الكوارث على الصحة والسلامة المهنية، ومنها الوفيات، فضلًا عن الآثار الصحية الضارة الطويلة الأجل في صفوف القوى العاملة المعنية بالاستجابة، والقضاء عليها إن أمكن. </a:t>
            </a:r>
          </a:p>
        </p:txBody>
      </p:sp>
      <p:sp>
        <p:nvSpPr>
          <p:cNvPr id="302" name="Title 1"/>
          <p:cNvSpPr txBox="1">
            <a:spLocks noGrp="1"/>
          </p:cNvSpPr>
          <p:nvPr>
            <p:ph type="title" idx="4294967295"/>
          </p:nvPr>
        </p:nvSpPr>
        <p:spPr>
          <a:xfrm>
            <a:off x="92765" y="17942"/>
            <a:ext cx="8420928" cy="697675"/>
          </a:xfrm>
          <a:prstGeom prst="rect">
            <a:avLst/>
          </a:prstGeom>
        </p:spPr>
        <p:txBody>
          <a:bodyPr rtlCol="1"/>
          <a:lstStyle>
            <a:lvl1pPr algn="r" defTabSz="280642" rtl="1">
              <a:defRPr sz="3104"/>
            </a:lvl1pPr>
          </a:lstStyle>
          <a:p>
            <a:pPr rtl="1"/>
            <a:r>
              <a:rPr lang="ar" b="1" dirty="0">
                <a:latin typeface="Sakkal Majalla" panose="02000000000000000000" pitchFamily="2" charset="-78"/>
                <a:cs typeface="Sakkal Majalla" panose="02000000000000000000" pitchFamily="2" charset="-78"/>
              </a:rPr>
              <a:t>الصحة والسلامة المهنية في حالات الطوارئ</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7</a:t>
            </a:fld>
            <a:endParaRPr/>
          </a:p>
        </p:txBody>
      </p:sp>
      <p:sp>
        <p:nvSpPr>
          <p:cNvPr id="305" name="Content Placeholder 3"/>
          <p:cNvSpPr txBox="1">
            <a:spLocks noGrp="1"/>
          </p:cNvSpPr>
          <p:nvPr>
            <p:ph type="body" sz="half" idx="1"/>
          </p:nvPr>
        </p:nvSpPr>
        <p:spPr>
          <a:xfrm>
            <a:off x="6243222" y="1876782"/>
            <a:ext cx="4826522" cy="4654071"/>
          </a:xfrm>
          <a:prstGeom prst="rect">
            <a:avLst/>
          </a:prstGeom>
        </p:spPr>
        <p:txBody>
          <a:bodyPr rtlCol="1"/>
          <a:lstStyle/>
          <a:p>
            <a:pPr marL="251459" indent="-251459" defTabSz="286428" rtl="1" hangingPunct="0">
              <a:spcBef>
                <a:spcPts val="200"/>
              </a:spcBef>
              <a:defRPr sz="2376">
                <a:latin typeface="+mj-lt"/>
                <a:ea typeface="+mj-ea"/>
                <a:cs typeface="+mj-cs"/>
                <a:sym typeface="Source Sans Pro Regular"/>
              </a:defRPr>
            </a:pPr>
            <a:r>
              <a:rPr lang="ar" sz="2376" dirty="0">
                <a:latin typeface="Sakkal Majalla" panose="02000000000000000000" pitchFamily="2" charset="-78"/>
                <a:cs typeface="Sakkal Majalla" panose="02000000000000000000" pitchFamily="2" charset="-78"/>
                <a:sym typeface="Calibri"/>
              </a:rPr>
              <a:t>الإصابات، مثل الانزلاق، والتعثر، والسقوط، والإصابات الناجمة عن حوادث الطرق.</a:t>
            </a:r>
          </a:p>
          <a:p>
            <a:pPr marL="251459" indent="-251459" defTabSz="286428" rtl="1" hangingPunct="0">
              <a:spcBef>
                <a:spcPts val="200"/>
              </a:spcBef>
              <a:defRPr sz="2376">
                <a:latin typeface="+mj-lt"/>
                <a:ea typeface="+mj-ea"/>
                <a:cs typeface="+mj-cs"/>
                <a:sym typeface="Source Sans Pro Regular"/>
              </a:defRPr>
            </a:pPr>
            <a:r>
              <a:rPr lang="ar" sz="2376" dirty="0">
                <a:latin typeface="Sakkal Majalla" panose="02000000000000000000" pitchFamily="2" charset="-78"/>
                <a:cs typeface="Sakkal Majalla" panose="02000000000000000000" pitchFamily="2" charset="-78"/>
                <a:sym typeface="Calibri"/>
              </a:rPr>
              <a:t>العنف والتحرش</a:t>
            </a:r>
            <a:r>
              <a:rPr lang="ar-EG" sz="2376" dirty="0">
                <a:latin typeface="Sakkal Majalla" panose="02000000000000000000" pitchFamily="2" charset="-78"/>
                <a:cs typeface="Sakkal Majalla" panose="02000000000000000000" pitchFamily="2" charset="-78"/>
                <a:sym typeface="Calibri"/>
              </a:rPr>
              <a:t>.</a:t>
            </a:r>
            <a:r>
              <a:rPr lang="ar" sz="2376" dirty="0">
                <a:latin typeface="Sakkal Majalla" panose="02000000000000000000" pitchFamily="2" charset="-78"/>
                <a:cs typeface="Sakkal Majalla" panose="02000000000000000000" pitchFamily="2" charset="-78"/>
                <a:sym typeface="Calibri"/>
              </a:rPr>
              <a:t> </a:t>
            </a:r>
          </a:p>
          <a:p>
            <a:pPr marL="251459" indent="-251459" defTabSz="286428" rtl="1" hangingPunct="0">
              <a:spcBef>
                <a:spcPts val="200"/>
              </a:spcBef>
              <a:defRPr sz="2376">
                <a:latin typeface="+mj-lt"/>
                <a:ea typeface="+mj-ea"/>
                <a:cs typeface="+mj-cs"/>
                <a:sym typeface="Source Sans Pro Regular"/>
              </a:defRPr>
            </a:pPr>
            <a:r>
              <a:rPr lang="ar" sz="2376" dirty="0">
                <a:latin typeface="Sakkal Majalla" panose="02000000000000000000" pitchFamily="2" charset="-78"/>
                <a:cs typeface="Sakkal Majalla" panose="02000000000000000000" pitchFamily="2" charset="-78"/>
                <a:sym typeface="Calibri"/>
              </a:rPr>
              <a:t>الإجهاد النفسي الاجتماعي، مثل الإنهاك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والتعب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والوصم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الاجتماعي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a:t>
            </a:r>
          </a:p>
        </p:txBody>
      </p:sp>
      <p:sp>
        <p:nvSpPr>
          <p:cNvPr id="306" name="Content Placeholder 2"/>
          <p:cNvSpPr txBox="1"/>
          <p:nvPr/>
        </p:nvSpPr>
        <p:spPr>
          <a:xfrm>
            <a:off x="770689" y="1876782"/>
            <a:ext cx="5216485" cy="2478089"/>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0" tIns="0" rIns="0" bIns="0" rtlCol="1">
            <a:normAutofit/>
          </a:bodyPr>
          <a:lstStyle/>
          <a:p>
            <a:pPr marL="251459" indent="-251459" defTabSz="286428" rtl="1">
              <a:lnSpc>
                <a:spcPct val="90000"/>
              </a:lnSpc>
              <a:spcBef>
                <a:spcPts val="200"/>
              </a:spcBef>
              <a:buClr>
                <a:schemeClr val="accent3"/>
              </a:buClr>
              <a:buSzPct val="100000"/>
              <a:buFont typeface="Arial"/>
              <a:buChar char="•"/>
              <a:defRPr sz="2376">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العدوى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التنفسية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فيروسات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كورونا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والإنفلونزا</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المنقولة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بالنواقل</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(م</a:t>
            </a:r>
            <a:r>
              <a:rPr dirty="0" err="1">
                <a:latin typeface="Sakkal Majalla" panose="02000000000000000000" pitchFamily="2" charset="-78"/>
                <a:cs typeface="Sakkal Majalla" panose="02000000000000000000" pitchFamily="2" charset="-78"/>
              </a:rPr>
              <a:t>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الملاريا</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المنقولة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بالأغذية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والمياه</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الكوليرا</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251459" indent="-251459" defTabSz="286428" rtl="1">
              <a:lnSpc>
                <a:spcPct val="90000"/>
              </a:lnSpc>
              <a:spcBef>
                <a:spcPts val="200"/>
              </a:spcBef>
              <a:buClr>
                <a:schemeClr val="accent3"/>
              </a:buClr>
              <a:buSzPct val="100000"/>
              <a:buFont typeface="Arial"/>
              <a:buChar char="•"/>
              <a:defRPr sz="2376">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الإجهاد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الحراري</a:t>
            </a:r>
            <a:r>
              <a:rPr lang="ar-EG" dirty="0">
                <a:latin typeface="Sakkal Majalla" panose="02000000000000000000" pitchFamily="2" charset="-78"/>
                <a:cs typeface="Sakkal Majalla" panose="02000000000000000000" pitchFamily="2" charset="-78"/>
              </a:rPr>
              <a:t>.</a:t>
            </a:r>
            <a:endParaRPr sz="3168" dirty="0">
              <a:latin typeface="Sakkal Majalla" panose="02000000000000000000" pitchFamily="2" charset="-78"/>
              <a:cs typeface="Sakkal Majalla" panose="02000000000000000000" pitchFamily="2" charset="-78"/>
            </a:endParaRPr>
          </a:p>
          <a:p>
            <a:pPr marL="251459" indent="-251459" defTabSz="286428" rtl="1">
              <a:lnSpc>
                <a:spcPct val="90000"/>
              </a:lnSpc>
              <a:spcBef>
                <a:spcPts val="200"/>
              </a:spcBef>
              <a:buClr>
                <a:schemeClr val="accent3"/>
              </a:buClr>
              <a:buSzPct val="100000"/>
              <a:buFont typeface="Arial"/>
              <a:buChar char="•"/>
              <a:defRPr sz="2376">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ببيئة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العمل</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307" name="Picture 2" descr="Picture 2"/>
          <p:cNvPicPr>
            <a:picLocks noChangeAspect="1"/>
          </p:cNvPicPr>
          <p:nvPr/>
        </p:nvPicPr>
        <p:blipFill>
          <a:blip r:embed="rId2"/>
          <a:stretch>
            <a:fillRect/>
          </a:stretch>
        </p:blipFill>
        <p:spPr>
          <a:xfrm>
            <a:off x="6944170" y="4261203"/>
            <a:ext cx="3244817" cy="1951713"/>
          </a:xfrm>
          <a:prstGeom prst="rect">
            <a:avLst/>
          </a:prstGeom>
          <a:ln w="12700">
            <a:miter lim="400000"/>
          </a:ln>
        </p:spPr>
      </p:pic>
      <p:pic>
        <p:nvPicPr>
          <p:cNvPr id="308" name="Picture 3" descr="Picture 3"/>
          <p:cNvPicPr>
            <a:picLocks noChangeAspect="1"/>
          </p:cNvPicPr>
          <p:nvPr/>
        </p:nvPicPr>
        <p:blipFill>
          <a:blip r:embed="rId3"/>
          <a:stretch>
            <a:fillRect/>
          </a:stretch>
        </p:blipFill>
        <p:spPr>
          <a:xfrm>
            <a:off x="1783384" y="4261203"/>
            <a:ext cx="2993672" cy="1937278"/>
          </a:xfrm>
          <a:prstGeom prst="rect">
            <a:avLst/>
          </a:prstGeom>
          <a:ln w="12700">
            <a:miter lim="400000"/>
          </a:ln>
        </p:spPr>
      </p:pic>
      <p:sp>
        <p:nvSpPr>
          <p:cNvPr id="309" name="TextBox 7"/>
          <p:cNvSpPr txBox="1"/>
          <p:nvPr/>
        </p:nvSpPr>
        <p:spPr>
          <a:xfrm>
            <a:off x="3632738" y="1152978"/>
            <a:ext cx="7587973" cy="52322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45719" rIns="45719" rtlCol="1">
            <a:spAutoFit/>
          </a:bodyPr>
          <a:lstStyle>
            <a:lvl1pPr algn="r" rtl="1">
              <a:defRPr sz="2800">
                <a:solidFill>
                  <a:srgbClr val="C00000"/>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قد تشمل الأخطار المهنية </a:t>
            </a:r>
            <a:r>
              <a:rPr lang="ar-EG" b="1" dirty="0">
                <a:latin typeface="Sakkal Majalla" panose="02000000000000000000" pitchFamily="2" charset="-78"/>
                <a:cs typeface="Sakkal Majalla" panose="02000000000000000000" pitchFamily="2" charset="-78"/>
              </a:rPr>
              <a:t>في </a:t>
            </a:r>
            <a:r>
              <a:rPr lang="ar" b="1" dirty="0">
                <a:latin typeface="Sakkal Majalla" panose="02000000000000000000" pitchFamily="2" charset="-78"/>
                <a:cs typeface="Sakkal Majalla" panose="02000000000000000000" pitchFamily="2" charset="-78"/>
              </a:rPr>
              <a:t>أثناء الاستجابة لطوارئ الصحة العامة الآتي:</a:t>
            </a:r>
          </a:p>
        </p:txBody>
      </p:sp>
      <p:sp>
        <p:nvSpPr>
          <p:cNvPr id="310" name="Title 1"/>
          <p:cNvSpPr txBox="1">
            <a:spLocks noGrp="1"/>
          </p:cNvSpPr>
          <p:nvPr>
            <p:ph type="title" idx="4294967295"/>
          </p:nvPr>
        </p:nvSpPr>
        <p:spPr>
          <a:xfrm>
            <a:off x="-225270" y="-299625"/>
            <a:ext cx="8540061" cy="141757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استعراض أخطار الصحة والسلامة المهنية في الاستجابة لطوارئ الصحة العامة</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8</a:t>
            </a:fld>
            <a:endParaRPr/>
          </a:p>
        </p:txBody>
      </p:sp>
      <p:sp>
        <p:nvSpPr>
          <p:cNvPr id="313" name="Content Placeholder 2"/>
          <p:cNvSpPr txBox="1">
            <a:spLocks noGrp="1"/>
          </p:cNvSpPr>
          <p:nvPr>
            <p:ph type="body" idx="1"/>
          </p:nvPr>
        </p:nvSpPr>
        <p:spPr>
          <a:xfrm>
            <a:off x="2089354" y="1188120"/>
            <a:ext cx="8222167" cy="4654071"/>
          </a:xfrm>
          <a:prstGeom prst="rect">
            <a:avLst/>
          </a:prstGeom>
        </p:spPr>
        <p:txBody>
          <a:bodyPr rtlCol="1"/>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فيما يلي الأشخاص المعرضون بشدة لخطر التعرُّض لأخطار الصحة والسلامة المهنية والآثار الصحية المرتبطة بها في أعمال الاستجابة اليومية التي يؤدونها:</a:t>
            </a:r>
          </a:p>
          <a:p>
            <a:pPr rtl="1">
              <a:defRPr sz="2400"/>
            </a:pPr>
            <a:endParaRPr dirty="0">
              <a:latin typeface="Sakkal Majalla" panose="02000000000000000000" pitchFamily="2" charset="-78"/>
              <a:cs typeface="Sakkal Majalla" panose="02000000000000000000" pitchFamily="2" charset="-78"/>
            </a:endParaRPr>
          </a:p>
          <a:p>
            <a:pPr marL="342900" indent="-342900" rtl="1">
              <a:buClr>
                <a:srgbClr val="C00000"/>
              </a:buClr>
              <a:defRPr sz="2400"/>
            </a:pP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عملهم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a:t>
            </a:r>
            <a:r>
              <a:rPr dirty="0">
                <a:latin typeface="Sakkal Majalla" panose="02000000000000000000" pitchFamily="2" charset="-78"/>
                <a:cs typeface="Sakkal Majalla" panose="02000000000000000000" pitchFamily="2" charset="-78"/>
              </a:rPr>
              <a:t>.</a:t>
            </a:r>
          </a:p>
          <a:p>
            <a:pPr marL="342900" indent="-342900" rtl="1">
              <a:buClr>
                <a:srgbClr val="C00000"/>
              </a:buClr>
              <a:defRPr sz="2400"/>
            </a:pPr>
            <a:endParaRPr dirty="0">
              <a:latin typeface="Sakkal Majalla" panose="02000000000000000000" pitchFamily="2" charset="-78"/>
              <a:cs typeface="Sakkal Majalla" panose="02000000000000000000" pitchFamily="2" charset="-78"/>
            </a:endParaRPr>
          </a:p>
          <a:p>
            <a:pPr marL="342900" indent="-342900" rtl="1">
              <a:buClr>
                <a:srgbClr val="C00000"/>
              </a:buClr>
              <a:defRPr sz="2400"/>
            </a:pPr>
            <a:r>
              <a:rPr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العاملون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الآخرون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المشاركون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اللوائح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p>
          <a:p>
            <a:pPr marL="723900" lvl="1" indent="-482600" rtl="1">
              <a:spcBef>
                <a:spcPts val="100"/>
              </a:spcBef>
              <a:buClr>
                <a:srgbClr val="C00000"/>
              </a:buClr>
              <a:buFont typeface="Courier New"/>
              <a:buChar char="o"/>
              <a:defRPr sz="2400"/>
            </a:pPr>
            <a:r>
              <a:rPr dirty="0" err="1">
                <a:latin typeface="Sakkal Majalla" panose="02000000000000000000" pitchFamily="2" charset="-78"/>
                <a:cs typeface="Sakkal Majalla" panose="02000000000000000000" pitchFamily="2" charset="-78"/>
              </a:rPr>
              <a:t>نقاط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الدخول</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723900" lvl="1" indent="-482600" rtl="1">
              <a:spcBef>
                <a:spcPts val="100"/>
              </a:spcBef>
              <a:buClr>
                <a:srgbClr val="C00000"/>
              </a:buClr>
              <a:buFont typeface="Courier New"/>
              <a:buChar char="o"/>
              <a:defRPr sz="2400"/>
            </a:pPr>
            <a:r>
              <a:rPr dirty="0" err="1">
                <a:latin typeface="Sakkal Majalla" panose="02000000000000000000" pitchFamily="2" charset="-78"/>
                <a:cs typeface="Sakkal Majalla" panose="02000000000000000000" pitchFamily="2" charset="-78"/>
              </a:rPr>
              <a:t>النقل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والجوي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والبحري</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723900" lvl="1" indent="-482600" rtl="1">
              <a:spcBef>
                <a:spcPts val="100"/>
              </a:spcBef>
              <a:buClr>
                <a:srgbClr val="C00000"/>
              </a:buClr>
              <a:buFont typeface="Courier New"/>
              <a:buChar char="o"/>
              <a:defRPr sz="2400"/>
            </a:pPr>
            <a:r>
              <a:rPr dirty="0" err="1">
                <a:latin typeface="Sakkal Majalla" panose="02000000000000000000" pitchFamily="2" charset="-78"/>
                <a:cs typeface="Sakkal Majalla" panose="02000000000000000000" pitchFamily="2" charset="-78"/>
              </a:rPr>
              <a:t>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723900" lvl="1" indent="-482600" rtl="1">
              <a:spcBef>
                <a:spcPts val="100"/>
              </a:spcBef>
              <a:buClr>
                <a:srgbClr val="C00000"/>
              </a:buClr>
              <a:buFont typeface="Courier New"/>
              <a:buChar char="o"/>
              <a:defRPr sz="2400"/>
            </a:pPr>
            <a:r>
              <a:rPr dirty="0" err="1">
                <a:latin typeface="Sakkal Majalla" panose="02000000000000000000" pitchFamily="2" charset="-78"/>
                <a:cs typeface="Sakkal Majalla" panose="02000000000000000000" pitchFamily="2" charset="-78"/>
              </a:rPr>
              <a:t>العيادات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والمستشفيات</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723900" lvl="1" indent="-482600" rtl="1">
              <a:spcBef>
                <a:spcPts val="100"/>
              </a:spcBef>
              <a:buClr>
                <a:srgbClr val="C00000"/>
              </a:buClr>
              <a:buFont typeface="Courier New"/>
              <a:buChar char="o"/>
              <a:defRPr sz="2400"/>
            </a:pPr>
            <a:r>
              <a:rPr dirty="0" err="1">
                <a:latin typeface="Sakkal Majalla" panose="02000000000000000000" pitchFamily="2" charset="-78"/>
                <a:cs typeface="Sakkal Majalla" panose="02000000000000000000" pitchFamily="2" charset="-78"/>
              </a:rPr>
              <a:t>المختبرات</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723900" lvl="1" indent="-482600" rtl="1">
              <a:spcBef>
                <a:spcPts val="100"/>
              </a:spcBef>
              <a:buClr>
                <a:srgbClr val="C00000"/>
              </a:buClr>
              <a:buFont typeface="Courier New"/>
              <a:buChar char="o"/>
              <a:defRPr sz="2400"/>
            </a:pPr>
            <a:r>
              <a:rPr dirty="0" err="1">
                <a:latin typeface="Sakkal Majalla" panose="02000000000000000000" pitchFamily="2" charset="-78"/>
                <a:cs typeface="Sakkal Majalla" panose="02000000000000000000" pitchFamily="2" charset="-78"/>
              </a:rPr>
              <a:t>الإدارات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الحكومية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الأخرى</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في </a:t>
            </a:r>
            <a:r>
              <a:rPr dirty="0" err="1">
                <a:latin typeface="Sakkal Majalla" panose="02000000000000000000" pitchFamily="2" charset="-78"/>
                <a:cs typeface="Sakkal Majalla" panose="02000000000000000000" pitchFamily="2" charset="-78"/>
              </a:rPr>
              <a:t>أثناء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الاستقصاءات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الميدانية</a:t>
            </a:r>
            <a:r>
              <a:rPr dirty="0">
                <a:latin typeface="Sakkal Majalla" panose="02000000000000000000" pitchFamily="2" charset="-78"/>
                <a:cs typeface="Sakkal Majalla" panose="02000000000000000000" pitchFamily="2" charset="-78"/>
              </a:rPr>
              <a:t>.</a:t>
            </a:r>
          </a:p>
        </p:txBody>
      </p:sp>
      <p:sp>
        <p:nvSpPr>
          <p:cNvPr id="314" name="TextBox 5"/>
          <p:cNvSpPr txBox="1"/>
          <p:nvPr/>
        </p:nvSpPr>
        <p:spPr>
          <a:xfrm>
            <a:off x="-38723" y="0"/>
            <a:ext cx="5511871"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dirty="0">
                <a:latin typeface="Sakkal Majalla" panose="02000000000000000000" pitchFamily="2" charset="-78"/>
                <a:cs typeface="Sakkal Majalla" panose="02000000000000000000" pitchFamily="2" charset="-78"/>
              </a:rPr>
              <a:t>مَن المُعرَّضون للخطر؟</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9</a:t>
            </a:fld>
            <a:endParaRPr/>
          </a:p>
        </p:txBody>
      </p:sp>
      <p:sp>
        <p:nvSpPr>
          <p:cNvPr id="317" name="Google Shape;300;p7"/>
          <p:cNvSpPr txBox="1">
            <a:spLocks noGrp="1"/>
          </p:cNvSpPr>
          <p:nvPr>
            <p:ph type="body" sz="quarter" idx="1"/>
          </p:nvPr>
        </p:nvSpPr>
        <p:spPr>
          <a:xfrm>
            <a:off x="2608253" y="1686607"/>
            <a:ext cx="7344683" cy="1870076"/>
          </a:xfrm>
          <a:prstGeom prst="rect">
            <a:avLst/>
          </a:prstGeom>
        </p:spPr>
        <p:txBody>
          <a:bodyPr lIns="134999" tIns="134999" rIns="134999" bIns="134999" rtlCol="1"/>
          <a:lstStyle>
            <a:lvl1pPr algn="r" defTabSz="280642" rtl="1">
              <a:lnSpc>
                <a:spcPct val="110000"/>
              </a:lnSpc>
              <a:spcBef>
                <a:spcPts val="0"/>
              </a:spcBef>
              <a:defRPr sz="3104"/>
            </a:lvl1pPr>
          </a:lstStyle>
          <a:p>
            <a:pPr algn="ctr" rtl="1"/>
            <a:r>
              <a:rPr lang="ar" b="1" dirty="0">
                <a:latin typeface="Sakkal Majalla" panose="02000000000000000000" pitchFamily="2" charset="-78"/>
                <a:cs typeface="Sakkal Majalla" panose="02000000000000000000" pitchFamily="2" charset="-78"/>
              </a:rPr>
              <a:t>2. الأخطار الرئيسية، والمخاطر الصحية،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وتدابير المكافحة في حالات الطوارئ</a:t>
            </a: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748A6B-22DE-415E-9D59-F7BDECCB4521}">
  <ds:schemaRefs>
    <ds:schemaRef ds:uri="http://purl.org/dc/elements/1.1/"/>
    <ds:schemaRef ds:uri="450f158c-397a-4a9d-b005-a44c92e0fccb"/>
    <ds:schemaRef ds:uri="http://purl.org/dc/terms/"/>
    <ds:schemaRef ds:uri="http://schemas.microsoft.com/office/2006/documentManagement/types"/>
    <ds:schemaRef ds:uri="http://schemas.microsoft.com/office/infopath/2007/PartnerControls"/>
    <ds:schemaRef ds:uri="http://schemas.microsoft.com/office/2006/metadata/properties"/>
    <ds:schemaRef ds:uri="e2a64997-203d-4655-a595-383c2eb1e865"/>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017A0769-B908-4BD2-B0D3-D914567A2ED9}">
  <ds:schemaRefs>
    <ds:schemaRef ds:uri="http://schemas.microsoft.com/sharepoint/v3/contenttype/forms"/>
  </ds:schemaRefs>
</ds:datastoreItem>
</file>

<file path=customXml/itemProps3.xml><?xml version="1.0" encoding="utf-8"?>
<ds:datastoreItem xmlns:ds="http://schemas.openxmlformats.org/officeDocument/2006/customXml" ds:itemID="{EC816731-080E-434C-AEAE-1ECB1E83A29C}"/>
</file>

<file path=docProps/app.xml><?xml version="1.0" encoding="utf-8"?>
<Properties xmlns="http://schemas.openxmlformats.org/officeDocument/2006/extended-properties" xmlns:vt="http://schemas.openxmlformats.org/officeDocument/2006/docPropsVTypes">
  <TotalTime>1313</TotalTime>
  <Words>4318</Words>
  <Application>Microsoft Office PowerPoint</Application>
  <PresentationFormat>Grand écran</PresentationFormat>
  <Paragraphs>491</Paragraphs>
  <Slides>54</Slides>
  <Notes>10</Notes>
  <HiddenSlides>0</HiddenSlides>
  <MMClips>0</MMClips>
  <ScaleCrop>false</ScaleCrop>
  <HeadingPairs>
    <vt:vector size="4" baseType="variant">
      <vt:variant>
        <vt:lpstr>Thème</vt:lpstr>
      </vt:variant>
      <vt:variant>
        <vt:i4>1</vt:i4>
      </vt:variant>
      <vt:variant>
        <vt:lpstr>Titres des diapositives</vt:lpstr>
      </vt:variant>
      <vt:variant>
        <vt:i4>54</vt:i4>
      </vt:variant>
    </vt:vector>
  </HeadingPairs>
  <TitlesOfParts>
    <vt:vector size="55" baseType="lpstr">
      <vt:lpstr>RRT_Theme_v3</vt:lpstr>
      <vt:lpstr>الصحة والسلامة المهنية في التأهب والاستجابة لأحداث الصحة العامة</vt:lpstr>
      <vt:lpstr>مقدمة</vt:lpstr>
      <vt:lpstr>أهداف التعلُّم</vt:lpstr>
      <vt:lpstr>عناصر العرض</vt:lpstr>
      <vt:lpstr>Présentation PowerPoint</vt:lpstr>
      <vt:lpstr>الصحة والسلامة المهنية في حالات الطوارئ</vt:lpstr>
      <vt:lpstr>استعراض أخطار الصحة والسلامة المهنية في الاستجابة لطوارئ الصحة العامة</vt:lpstr>
      <vt:lpstr>Présentation PowerPoint</vt:lpstr>
      <vt:lpstr>Présentation PowerPoint</vt:lpstr>
      <vt:lpstr>Présentation PowerPoint</vt:lpstr>
      <vt:lpstr>طرق التعرُّض للأخطار المُعدية</vt:lpstr>
      <vt:lpstr>كيف يمكن وقاية العاملين في مجال الاستجابة من الأخطار المُعدية؟</vt:lpstr>
      <vt:lpstr>الاحتياطات القياسية - العناصر الأساسية</vt:lpstr>
      <vt:lpstr>الأمراض المنقولة بالنواقل</vt:lpstr>
      <vt:lpstr>الأمراض المنقولة بالمياه والأغذية</vt:lpstr>
      <vt:lpstr>Présentation PowerPoint</vt:lpstr>
      <vt:lpstr>Présentation PowerPoint</vt:lpstr>
      <vt:lpstr>الإجهاد الحراري - تدابير المكافحة</vt:lpstr>
      <vt:lpstr>أخطار متعلقة ببيئة العمل</vt:lpstr>
      <vt:lpstr>أخطار متعلقة ببيئة العمل - تدابير المكافحة</vt:lpstr>
      <vt:lpstr>المواد الكيميائية الخطرة</vt:lpstr>
      <vt:lpstr>الأخطار الكيميائية - تدابير المكافحة</vt:lpstr>
      <vt:lpstr>الأخطار الإشعاعية</vt:lpstr>
      <vt:lpstr>الأخطار الإشعاعية - تدابير المكافحة</vt:lpstr>
      <vt:lpstr>الانزلاق، والتعثر، والسقوط</vt:lpstr>
      <vt:lpstr>الانزلاق، والتعثر، والسقوط - الإجراءات الوقائية</vt:lpstr>
      <vt:lpstr>حوادث المرور على الطرق</vt:lpstr>
      <vt:lpstr>حوادث المرور على الطرق - الإجراءات الوقائية</vt:lpstr>
      <vt:lpstr>العنف والتحرش </vt:lpstr>
      <vt:lpstr>العنف والتحرش </vt:lpstr>
      <vt:lpstr>العنف والتحرش - تدابير المكافحة</vt:lpstr>
      <vt:lpstr>الإجهاد النفسي الاجتماعي في حالات الطوارئ</vt:lpstr>
      <vt:lpstr>Présentation PowerPoint</vt:lpstr>
      <vt:lpstr>نظام الرفاق</vt:lpstr>
      <vt:lpstr>الإسعافات الأولية النفسية</vt:lpstr>
      <vt:lpstr>التعب - الوقاية والمعالجة</vt:lpstr>
      <vt:lpstr>Présentation PowerPoint</vt:lpstr>
      <vt:lpstr>دور مسؤول السلامة في نظام إدارة الأحداث</vt:lpstr>
      <vt:lpstr>دور مسؤول السلامة في نظام إدارة الأحداث</vt:lpstr>
      <vt:lpstr>مجالات مُحددة لدعم الصحة والسلامة المهنية  </vt:lpstr>
      <vt:lpstr>الحقوق والمسؤوليات المرتبطة بالصحة والسلامة المهنية في أماكن الاستجابة للطوارئ</vt:lpstr>
      <vt:lpstr>نظام ترصُّد الصحة والسلامة المهنية ورصدها</vt:lpstr>
      <vt:lpstr>أنشطة مرحلة ما قبل النشر</vt:lpstr>
      <vt:lpstr>التمنيعات الوقائية</vt:lpstr>
      <vt:lpstr>الإحاطة بالمعلومات عند الوصول</vt:lpstr>
      <vt:lpstr>أنشطة مرحلة النشر</vt:lpstr>
      <vt:lpstr>ما بعد النشر</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الصحة والسلامة المهنية في التأهب والاستجابة لأحداث الصحة العامة</dc:title>
  <dc:creator>Szilvia Horváth</dc:creator>
  <cp:lastModifiedBy>Hind</cp:lastModifiedBy>
  <cp:revision>120</cp:revision>
  <dcterms:modified xsi:type="dcterms:W3CDTF">2024-03-13T08:26:05Z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3322700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