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tags/tag9.xml" ContentType="application/vnd.openxmlformats-officedocument.presentationml.tags+xml"/>
  <Override PartName="/ppt/notesSlides/notesSlide7.xml" ContentType="application/vnd.openxmlformats-officedocument.presentationml.notesSlide+xml"/>
  <Override PartName="/ppt/tags/tag10.xml" ContentType="application/vnd.openxmlformats-officedocument.presentationml.tags+xml"/>
  <Override PartName="/ppt/notesSlides/notesSlide8.xml" ContentType="application/vnd.openxmlformats-officedocument.presentationml.notesSlide+xml"/>
  <Override PartName="/ppt/tags/tag11.xml" ContentType="application/vnd.openxmlformats-officedocument.presentationml.tags+xml"/>
  <Override PartName="/ppt/notesSlides/notesSlide9.xml" ContentType="application/vnd.openxmlformats-officedocument.presentationml.notesSlide+xml"/>
  <Override PartName="/ppt/tags/tag12.xml" ContentType="application/vnd.openxmlformats-officedocument.presentationml.tags+xml"/>
  <Override PartName="/ppt/notesSlides/notesSlide10.xml" ContentType="application/vnd.openxmlformats-officedocument.presentationml.notesSlide+xml"/>
  <Override PartName="/ppt/tags/tag13.xml" ContentType="application/vnd.openxmlformats-officedocument.presentationml.tags+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tags/tag15.xml" ContentType="application/vnd.openxmlformats-officedocument.presentationml.tags+xml"/>
  <Override PartName="/ppt/notesSlides/notesSlide13.xml" ContentType="application/vnd.openxmlformats-officedocument.presentationml.notesSlide+xml"/>
  <Override PartName="/ppt/tags/tag16.xml" ContentType="application/vnd.openxmlformats-officedocument.presentationml.tags+xml"/>
  <Override PartName="/ppt/notesSlides/notesSlide14.xml" ContentType="application/vnd.openxmlformats-officedocument.presentationml.notesSlide+xml"/>
  <Override PartName="/ppt/tags/tag17.xml" ContentType="application/vnd.openxmlformats-officedocument.presentationml.tags+xml"/>
  <Override PartName="/ppt/notesSlides/notesSlide15.xml" ContentType="application/vnd.openxmlformats-officedocument.presentationml.notesSlide+xml"/>
  <Override PartName="/ppt/tags/tag18.xml" ContentType="application/vnd.openxmlformats-officedocument.presentationml.tags+xml"/>
  <Override PartName="/ppt/notesSlides/notesSlide16.xml" ContentType="application/vnd.openxmlformats-officedocument.presentationml.notesSlide+xml"/>
  <Override PartName="/ppt/tags/tag19.xml" ContentType="application/vnd.openxmlformats-officedocument.presentationml.tags+xml"/>
  <Override PartName="/ppt/notesSlides/notesSlide17.xml" ContentType="application/vnd.openxmlformats-officedocument.presentationml.notesSlide+xml"/>
  <Override PartName="/ppt/tags/tag20.xml" ContentType="application/vnd.openxmlformats-officedocument.presentationml.tags+xml"/>
  <Override PartName="/ppt/notesSlides/notesSlide18.xml" ContentType="application/vnd.openxmlformats-officedocument.presentationml.notesSlide+xml"/>
  <Override PartName="/ppt/tags/tag21.xml" ContentType="application/vnd.openxmlformats-officedocument.presentationml.tags+xml"/>
  <Override PartName="/ppt/notesSlides/notesSlide19.xml" ContentType="application/vnd.openxmlformats-officedocument.presentationml.notesSlide+xml"/>
  <Override PartName="/ppt/tags/tag22.xml" ContentType="application/vnd.openxmlformats-officedocument.presentationml.tags+xml"/>
  <Override PartName="/ppt/notesSlides/notesSlide20.xml" ContentType="application/vnd.openxmlformats-officedocument.presentationml.notesSlide+xml"/>
  <Override PartName="/ppt/tags/tag23.xml" ContentType="application/vnd.openxmlformats-officedocument.presentationml.tags+xml"/>
  <Override PartName="/ppt/notesSlides/notesSlide21.xml" ContentType="application/vnd.openxmlformats-officedocument.presentationml.notesSlide+xml"/>
  <Override PartName="/ppt/tags/tag24.xml" ContentType="application/vnd.openxmlformats-officedocument.presentationml.tags+xml"/>
  <Override PartName="/ppt/notesSlides/notesSlide22.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notesSlides/notesSlide23.xml" ContentType="application/vnd.openxmlformats-officedocument.presentationml.notesSlide+xml"/>
  <Override PartName="/ppt/tags/tag27.xml" ContentType="application/vnd.openxmlformats-officedocument.presentationml.tags+xml"/>
  <Override PartName="/ppt/notesSlides/notesSlide24.xml" ContentType="application/vnd.openxmlformats-officedocument.presentationml.notesSlide+xml"/>
  <Override PartName="/ppt/tags/tag28.xml" ContentType="application/vnd.openxmlformats-officedocument.presentationml.tags+xml"/>
  <Override PartName="/ppt/notesSlides/notesSlide25.xml" ContentType="application/vnd.openxmlformats-officedocument.presentationml.notesSlide+xml"/>
  <Override PartName="/ppt/tags/tag29.xml" ContentType="application/vnd.openxmlformats-officedocument.presentationml.tags+xml"/>
  <Override PartName="/ppt/notesSlides/notesSlide26.xml" ContentType="application/vnd.openxmlformats-officedocument.presentationml.notesSlide+xml"/>
  <Override PartName="/ppt/tags/tag30.xml" ContentType="application/vnd.openxmlformats-officedocument.presentationml.tags+xml"/>
  <Override PartName="/ppt/notesSlides/notesSlide27.xml" ContentType="application/vnd.openxmlformats-officedocument.presentationml.notesSlide+xml"/>
  <Override PartName="/ppt/tags/tag31.xml" ContentType="application/vnd.openxmlformats-officedocument.presentationml.tags+xml"/>
  <Override PartName="/ppt/notesSlides/notesSlide28.xml" ContentType="application/vnd.openxmlformats-officedocument.presentationml.notesSlide+xml"/>
  <Override PartName="/ppt/tags/tag32.xml" ContentType="application/vnd.openxmlformats-officedocument.presentationml.tags+xml"/>
  <Override PartName="/ppt/notesSlides/notesSlide29.xml" ContentType="application/vnd.openxmlformats-officedocument.presentationml.notesSlide+xml"/>
  <Override PartName="/ppt/tags/tag33.xml" ContentType="application/vnd.openxmlformats-officedocument.presentationml.tags+xml"/>
  <Override PartName="/ppt/notesSlides/notesSlide30.xml" ContentType="application/vnd.openxmlformats-officedocument.presentationml.notesSlide+xml"/>
  <Override PartName="/ppt/tags/tag34.xml" ContentType="application/vnd.openxmlformats-officedocument.presentationml.tags+xml"/>
  <Override PartName="/ppt/notesSlides/notesSlide31.xml" ContentType="application/vnd.openxmlformats-officedocument.presentationml.notesSlide+xml"/>
  <Override PartName="/ppt/tags/tag35.xml" ContentType="application/vnd.openxmlformats-officedocument.presentationml.tags+xml"/>
  <Override PartName="/ppt/notesSlides/notesSlide32.xml" ContentType="application/vnd.openxmlformats-officedocument.presentationml.notesSlide+xml"/>
  <Override PartName="/ppt/tags/tag36.xml" ContentType="application/vnd.openxmlformats-officedocument.presentationml.tags+xml"/>
  <Override PartName="/ppt/notesSlides/notesSlide3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37.xml" ContentType="application/vnd.openxmlformats-officedocument.presentationml.tags+xml"/>
  <Override PartName="/ppt/notesSlides/notesSlide34.xml" ContentType="application/vnd.openxmlformats-officedocument.presentationml.notesSlide+xml"/>
  <Override PartName="/ppt/tags/tag38.xml" ContentType="application/vnd.openxmlformats-officedocument.presentationml.tags+xml"/>
  <Override PartName="/ppt/notesSlides/notesSlide35.xml" ContentType="application/vnd.openxmlformats-officedocument.presentationml.notesSlide+xml"/>
  <Override PartName="/ppt/tags/tag39.xml" ContentType="application/vnd.openxmlformats-officedocument.presentationml.tags+xml"/>
  <Override PartName="/ppt/notesSlides/notesSlide36.xml" ContentType="application/vnd.openxmlformats-officedocument.presentationml.notesSlide+xml"/>
  <Override PartName="/ppt/tags/tag40.xml" ContentType="application/vnd.openxmlformats-officedocument.presentationml.tags+xml"/>
  <Override PartName="/ppt/notesSlides/notesSlide3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41.xml" ContentType="application/vnd.openxmlformats-officedocument.presentationml.tags+xml"/>
  <Override PartName="/ppt/notesSlides/notesSlide38.xml" ContentType="application/vnd.openxmlformats-officedocument.presentationml.notesSlide+xml"/>
  <Override PartName="/ppt/tags/tag42.xml" ContentType="application/vnd.openxmlformats-officedocument.presentationml.tags+xml"/>
  <Override PartName="/ppt/notesSlides/notesSlide39.xml" ContentType="application/vnd.openxmlformats-officedocument.presentationml.notesSlide+xml"/>
  <Override PartName="/ppt/tags/tag43.xml" ContentType="application/vnd.openxmlformats-officedocument.presentationml.tags+xml"/>
  <Override PartName="/ppt/notesSlides/notesSlide40.xml" ContentType="application/vnd.openxmlformats-officedocument.presentationml.notesSlide+xml"/>
  <Override PartName="/ppt/tags/tag44.xml" ContentType="application/vnd.openxmlformats-officedocument.presentationml.tags+xml"/>
  <Override PartName="/ppt/notesSlides/notesSlide41.xml" ContentType="application/vnd.openxmlformats-officedocument.presentationml.notesSlide+xml"/>
  <Override PartName="/ppt/tags/tag45.xml" ContentType="application/vnd.openxmlformats-officedocument.presentationml.tags+xml"/>
  <Override PartName="/ppt/notesSlides/notesSlide42.xml" ContentType="application/vnd.openxmlformats-officedocument.presentationml.notesSlide+xml"/>
  <Override PartName="/ppt/tags/tag46.xml" ContentType="application/vnd.openxmlformats-officedocument.presentationml.tags+xml"/>
  <Override PartName="/ppt/notesSlides/notesSlide43.xml" ContentType="application/vnd.openxmlformats-officedocument.presentationml.notesSlide+xml"/>
  <Override PartName="/ppt/tags/tag47.xml" ContentType="application/vnd.openxmlformats-officedocument.presentationml.tags+xml"/>
  <Override PartName="/ppt/notesSlides/notesSlide4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48.xml" ContentType="application/vnd.openxmlformats-officedocument.presentationml.tags+xml"/>
  <Override PartName="/ppt/tags/tag49.xml" ContentType="application/vnd.openxmlformats-officedocument.presentationml.tags+xml"/>
  <Override PartName="/ppt/notesSlides/notesSlide45.xml" ContentType="application/vnd.openxmlformats-officedocument.presentationml.notesSlide+xml"/>
  <Override PartName="/ppt/tags/tag50.xml" ContentType="application/vnd.openxmlformats-officedocument.presentationml.tags+xml"/>
  <Override PartName="/ppt/notesSlides/notesSlide4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54"/>
  </p:notesMasterIdLst>
  <p:sldIdLst>
    <p:sldId id="267" r:id="rId5"/>
    <p:sldId id="2147471048" r:id="rId6"/>
    <p:sldId id="2147471049" r:id="rId7"/>
    <p:sldId id="2147471050" r:id="rId8"/>
    <p:sldId id="2147471051" r:id="rId9"/>
    <p:sldId id="2145706048" r:id="rId10"/>
    <p:sldId id="2147376085" r:id="rId11"/>
    <p:sldId id="309" r:id="rId12"/>
    <p:sldId id="319" r:id="rId13"/>
    <p:sldId id="301" r:id="rId14"/>
    <p:sldId id="1292" r:id="rId15"/>
    <p:sldId id="345" r:id="rId16"/>
    <p:sldId id="1304" r:id="rId17"/>
    <p:sldId id="314" r:id="rId18"/>
    <p:sldId id="318" r:id="rId19"/>
    <p:sldId id="2147376088" r:id="rId20"/>
    <p:sldId id="2147471045" r:id="rId21"/>
    <p:sldId id="2147471046" r:id="rId22"/>
    <p:sldId id="2147471042" r:id="rId23"/>
    <p:sldId id="2147471043" r:id="rId24"/>
    <p:sldId id="2147471041" r:id="rId25"/>
    <p:sldId id="2147471032" r:id="rId26"/>
    <p:sldId id="351" r:id="rId27"/>
    <p:sldId id="325" r:id="rId28"/>
    <p:sldId id="344" r:id="rId29"/>
    <p:sldId id="272" r:id="rId30"/>
    <p:sldId id="2147471035" r:id="rId31"/>
    <p:sldId id="273" r:id="rId32"/>
    <p:sldId id="274" r:id="rId33"/>
    <p:sldId id="2147471038" r:id="rId34"/>
    <p:sldId id="2147471034" r:id="rId35"/>
    <p:sldId id="1308" r:id="rId36"/>
    <p:sldId id="327" r:id="rId37"/>
    <p:sldId id="326" r:id="rId38"/>
    <p:sldId id="276" r:id="rId39"/>
    <p:sldId id="2147471039" r:id="rId40"/>
    <p:sldId id="2147471040" r:id="rId41"/>
    <p:sldId id="277" r:id="rId42"/>
    <p:sldId id="278" r:id="rId43"/>
    <p:sldId id="279" r:id="rId44"/>
    <p:sldId id="280" r:id="rId45"/>
    <p:sldId id="2147471033" r:id="rId46"/>
    <p:sldId id="354" r:id="rId47"/>
    <p:sldId id="328" r:id="rId48"/>
    <p:sldId id="370" r:id="rId49"/>
    <p:sldId id="331" r:id="rId50"/>
    <p:sldId id="355" r:id="rId51"/>
    <p:sldId id="2147471044" r:id="rId52"/>
    <p:sldId id="2147471047" r:id="rId53"/>
  </p:sldIdLst>
  <p:sldSz cx="12192000" cy="6858000"/>
  <p:notesSz cx="6858000" cy="9144000"/>
  <p:custDataLst>
    <p:tags r:id="rId5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E417503-F49E-34B0-1351-EA4D4D92A412}" name="Al-Mahruqi, Samira" initials="AS" userId="S::samira.al-mahruqi@omn.aphl.org::8447f41d-3823-403f-9d09-ef3dc8b03efd" providerId="AD"/>
  <p188:author id="{4F56852B-ECE1-7EAF-E401-9047B158B7C5}" name="DOLMAZON, Virginie" initials="VD" userId="S::dolmazonv@who.int::b92e1dd3-edaf-40eb-a51e-75ddce86258f" providerId="AD"/>
  <p188:author id="{6BE0062E-5A17-DFE0-F694-AD36EFEF50DD}" name="Burton Wilcke (burton.wilcke@uvm.edu)" initials="B(" userId="S::burton.wilcke_uvm.edu#ext#@worldhealthorg.onmicrosoft.com::9afdb5b3-75c9-41a1-b1ef-c5b9113206af" providerId="AD"/>
  <p188:author id="{61BA7331-4FE4-CB1D-C94C-67ACC1F934D2}" name="Sedillo, Jennifer | APHL" initials="SJ" userId="S::jennifer.sedillo_aphl.org#ext#@worldhealthorg.onmicrosoft.com::467f07e0-d8aa-44cb-9a14-f2ea16059321" providerId="AD"/>
  <p188:author id="{3592563A-9710-7A7C-7CA2-EC9F38CD882F}" name="Sedillo, Jennifer | APHL" initials="JS" userId="S::Jennifer.Sedillo@aphl.org::dbdda516-dcac-4b1b-851c-29992c83cc2f" providerId="AD"/>
  <p188:author id="{1B91B14C-9372-6FC1-E2A3-5A20CAD36640}" name="VAZ DRAGO, Rita Catarina" initials="VDRC" userId="S::vazr@who.int::ba088403-8eca-4953-a95a-1df5dda3e134" providerId="AD"/>
  <p188:author id="{17D03E54-13DE-1930-61C5-FCA14C1D2AEA}" name="Sedillo, Jennifer | APHL" initials="SJ" userId="S::jennifer.sedillo@aphl.org::dbdda516-dcac-4b1b-851c-29992c83cc2f" providerId="AD"/>
  <p188:author id="{3228A863-6949-2C9F-425E-FF8F509437B0}" name="Uzma Bashir" initials="UB" userId="S::bashiru@who.int::b81b0c29-4af6-4cfa-846a-d9c7819939ec" providerId="AD"/>
  <p188:author id="{300CD39A-046A-9E6B-F5A8-71E7189C0FF8}" name="Autrey, Tatianna | APHL" initials="AT" userId="S::tatianna.autrey_aphl.org#ext#@worldhealthorg.onmicrosoft.com::5837d4d7-07d1-4408-a7b6-c4a916152ea6" providerId="AD"/>
  <p188:author id="{013D599B-2988-3CE7-A335-E77A3E05FCB7}" name="Isadore, Jocelyn | APHL" initials="JI" userId="S::jocelyn.isadore@aphl.org::f75f5f23-53dc-4ade-b7ea-b46b0baf91f6" providerId="AD"/>
  <p188:author id="{CE3F4ECB-56DD-20D5-704E-51FCCDB6670F}" name="GOMEZ, Paula" initials="GP" userId="S::gomezp@who.int::c93cf399-3ed7-4230-9282-8831e3fe5ae7" providerId="AD"/>
  <p188:author id="{3D4C56EF-6AC8-0C5C-1630-E9A3F77A91DC}" name="Al-Mahruqi, Samira" initials="SA" userId="S::Samira.Al-Mahruqi@omn.aphl.org::8447f41d-3823-403f-9d09-ef3dc8b03ef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ED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018" autoAdjust="0"/>
  </p:normalViewPr>
  <p:slideViewPr>
    <p:cSldViewPr snapToGrid="0">
      <p:cViewPr varScale="1">
        <p:scale>
          <a:sx n="61" d="100"/>
          <a:sy n="61" d="100"/>
        </p:scale>
        <p:origin x="1182" y="42"/>
      </p:cViewPr>
      <p:guideLst/>
    </p:cSldViewPr>
  </p:slideViewPr>
  <p:notesTextViewPr>
    <p:cViewPr>
      <p:scale>
        <a:sx n="1" d="1"/>
        <a:sy n="1" d="1"/>
      </p:scale>
      <p:origin x="0" y="0"/>
    </p:cViewPr>
  </p:notesTextViewPr>
  <p:sorterViewPr>
    <p:cViewPr>
      <p:scale>
        <a:sx n="100" d="100"/>
        <a:sy n="100" d="100"/>
      </p:scale>
      <p:origin x="0" y="-916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ags" Target="tags/tag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61" Type="http://schemas.microsoft.com/office/2018/10/relationships/authors" Target="author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adore, Jocelyn | APHL" userId="f75f5f23-53dc-4ade-b7ea-b46b0baf91f6" providerId="ADAL" clId="{93531C0A-F3D0-4D6A-9D87-1AF30E926B0D}"/>
    <pc:docChg chg="undo custSel delSld modSld">
      <pc:chgData name="Isadore, Jocelyn | APHL" userId="f75f5f23-53dc-4ade-b7ea-b46b0baf91f6" providerId="ADAL" clId="{93531C0A-F3D0-4D6A-9D87-1AF30E926B0D}" dt="2026-04-29T18:26:59.932" v="465" actId="207"/>
      <pc:docMkLst>
        <pc:docMk/>
      </pc:docMkLst>
      <pc:sldChg chg="modSp mod">
        <pc:chgData name="Isadore, Jocelyn | APHL" userId="f75f5f23-53dc-4ade-b7ea-b46b0baf91f6" providerId="ADAL" clId="{93531C0A-F3D0-4D6A-9D87-1AF30E926B0D}" dt="2026-04-29T18:26:59.932" v="465" actId="207"/>
        <pc:sldMkLst>
          <pc:docMk/>
          <pc:sldMk cId="3462297687" sldId="301"/>
        </pc:sldMkLst>
        <pc:spChg chg="mod">
          <ac:chgData name="Isadore, Jocelyn | APHL" userId="f75f5f23-53dc-4ade-b7ea-b46b0baf91f6" providerId="ADAL" clId="{93531C0A-F3D0-4D6A-9D87-1AF30E926B0D}" dt="2026-04-29T18:26:59.932" v="465" actId="207"/>
          <ac:spMkLst>
            <pc:docMk/>
            <pc:sldMk cId="3462297687" sldId="301"/>
            <ac:spMk id="14" creationId="{58FAFC92-4CB2-268C-035A-362C95CEF7E5}"/>
          </ac:spMkLst>
        </pc:spChg>
        <pc:spChg chg="mod">
          <ac:chgData name="Isadore, Jocelyn | APHL" userId="f75f5f23-53dc-4ade-b7ea-b46b0baf91f6" providerId="ADAL" clId="{93531C0A-F3D0-4D6A-9D87-1AF30E926B0D}" dt="2026-04-29T18:26:59.932" v="465" actId="207"/>
          <ac:spMkLst>
            <pc:docMk/>
            <pc:sldMk cId="3462297687" sldId="301"/>
            <ac:spMk id="18" creationId="{D6BAE420-F1BE-DF9E-5A45-057692954753}"/>
          </ac:spMkLst>
        </pc:spChg>
        <pc:grpChg chg="mod">
          <ac:chgData name="Isadore, Jocelyn | APHL" userId="f75f5f23-53dc-4ade-b7ea-b46b0baf91f6" providerId="ADAL" clId="{93531C0A-F3D0-4D6A-9D87-1AF30E926B0D}" dt="2026-04-29T18:26:59.932" v="465" actId="207"/>
          <ac:grpSpMkLst>
            <pc:docMk/>
            <pc:sldMk cId="3462297687" sldId="301"/>
            <ac:grpSpMk id="7" creationId="{DE731562-D5BF-0E83-4084-EBE71E9A84ED}"/>
          </ac:grpSpMkLst>
        </pc:grpChg>
      </pc:sldChg>
      <pc:sldChg chg="modSp mod">
        <pc:chgData name="Isadore, Jocelyn | APHL" userId="f75f5f23-53dc-4ade-b7ea-b46b0baf91f6" providerId="ADAL" clId="{93531C0A-F3D0-4D6A-9D87-1AF30E926B0D}" dt="2026-04-12T22:06:28.133" v="462" actId="255"/>
        <pc:sldMkLst>
          <pc:docMk/>
          <pc:sldMk cId="3931894836" sldId="309"/>
        </pc:sldMkLst>
        <pc:spChg chg="mod">
          <ac:chgData name="Isadore, Jocelyn | APHL" userId="f75f5f23-53dc-4ade-b7ea-b46b0baf91f6" providerId="ADAL" clId="{93531C0A-F3D0-4D6A-9D87-1AF30E926B0D}" dt="2026-04-12T22:06:28.133" v="462" actId="255"/>
          <ac:spMkLst>
            <pc:docMk/>
            <pc:sldMk cId="3931894836" sldId="309"/>
            <ac:spMk id="3" creationId="{2E2716C6-8097-CE40-C0B5-BD9F20433197}"/>
          </ac:spMkLst>
        </pc:spChg>
      </pc:sldChg>
      <pc:sldChg chg="modSp mod">
        <pc:chgData name="Isadore, Jocelyn | APHL" userId="f75f5f23-53dc-4ade-b7ea-b46b0baf91f6" providerId="ADAL" clId="{93531C0A-F3D0-4D6A-9D87-1AF30E926B0D}" dt="2026-04-12T22:06:19.511" v="461" actId="255"/>
        <pc:sldMkLst>
          <pc:docMk/>
          <pc:sldMk cId="2615052548" sldId="318"/>
        </pc:sldMkLst>
        <pc:spChg chg="mod">
          <ac:chgData name="Isadore, Jocelyn | APHL" userId="f75f5f23-53dc-4ade-b7ea-b46b0baf91f6" providerId="ADAL" clId="{93531C0A-F3D0-4D6A-9D87-1AF30E926B0D}" dt="2026-04-12T22:06:19.511" v="461" actId="255"/>
          <ac:spMkLst>
            <pc:docMk/>
            <pc:sldMk cId="2615052548" sldId="318"/>
            <ac:spMk id="2" creationId="{3A886EDD-DBE5-5344-62B0-D081EABCD639}"/>
          </ac:spMkLst>
        </pc:spChg>
      </pc:sldChg>
      <pc:sldChg chg="modSp mod">
        <pc:chgData name="Isadore, Jocelyn | APHL" userId="f75f5f23-53dc-4ade-b7ea-b46b0baf91f6" providerId="ADAL" clId="{93531C0A-F3D0-4D6A-9D87-1AF30E926B0D}" dt="2026-04-29T18:26:41.256" v="464" actId="20577"/>
        <pc:sldMkLst>
          <pc:docMk/>
          <pc:sldMk cId="3969189833" sldId="319"/>
        </pc:sldMkLst>
        <pc:spChg chg="mod">
          <ac:chgData name="Isadore, Jocelyn | APHL" userId="f75f5f23-53dc-4ade-b7ea-b46b0baf91f6" providerId="ADAL" clId="{93531C0A-F3D0-4D6A-9D87-1AF30E926B0D}" dt="2026-04-29T18:26:41.256" v="464" actId="20577"/>
          <ac:spMkLst>
            <pc:docMk/>
            <pc:sldMk cId="3969189833" sldId="319"/>
            <ac:spMk id="2" creationId="{028305B4-3F3B-4369-978F-01C638E788B2}"/>
          </ac:spMkLst>
        </pc:spChg>
      </pc:sldChg>
      <pc:sldChg chg="modSp mod">
        <pc:chgData name="Isadore, Jocelyn | APHL" userId="f75f5f23-53dc-4ade-b7ea-b46b0baf91f6" providerId="ADAL" clId="{93531C0A-F3D0-4D6A-9D87-1AF30E926B0D}" dt="2026-04-12T22:06:51.081" v="463" actId="255"/>
        <pc:sldMkLst>
          <pc:docMk/>
          <pc:sldMk cId="2785986363" sldId="327"/>
        </pc:sldMkLst>
        <pc:spChg chg="mod">
          <ac:chgData name="Isadore, Jocelyn | APHL" userId="f75f5f23-53dc-4ade-b7ea-b46b0baf91f6" providerId="ADAL" clId="{93531C0A-F3D0-4D6A-9D87-1AF30E926B0D}" dt="2026-04-12T22:06:51.081" v="463" actId="255"/>
          <ac:spMkLst>
            <pc:docMk/>
            <pc:sldMk cId="2785986363" sldId="327"/>
            <ac:spMk id="2" creationId="{186D567E-BAB9-665C-99DB-7E43F26F580D}"/>
          </ac:spMkLst>
        </pc:sp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eg"/><Relationship Id="rId4" Type="http://schemas.openxmlformats.org/officeDocument/2006/relationships/image" Target="../media/image27.jpeg"/></Relationships>
</file>

<file path=ppt/diagrams/_rels/data2.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svg"/><Relationship Id="rId1" Type="http://schemas.openxmlformats.org/officeDocument/2006/relationships/image" Target="../media/image28.svg"/><Relationship Id="rId4" Type="http://schemas.openxmlformats.org/officeDocument/2006/relationships/image" Target="../media/image31.svg"/></Relationships>
</file>

<file path=ppt/diagrams/_rels/drawing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eg"/><Relationship Id="rId4" Type="http://schemas.openxmlformats.org/officeDocument/2006/relationships/image" Target="../media/image27.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svg"/><Relationship Id="rId1" Type="http://schemas.openxmlformats.org/officeDocument/2006/relationships/image" Target="../media/image28.svg"/><Relationship Id="rId4" Type="http://schemas.openxmlformats.org/officeDocument/2006/relationships/image" Target="../media/image31.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B464D16-205C-4520-93E7-EF821A33F1CF}" type="doc">
      <dgm:prSet loTypeId="urn:microsoft.com/office/officeart/2005/8/layout/pList2" loCatId="list" qsTypeId="urn:microsoft.com/office/officeart/2005/8/quickstyle/simple1" qsCatId="simple" csTypeId="urn:microsoft.com/office/officeart/2005/8/colors/accent1_2" csCatId="accent1" phldr="1"/>
      <dgm:spPr/>
    </dgm:pt>
    <dgm:pt modelId="{11FEA4F5-1D3B-47F4-A86E-943A1D1FA058}">
      <dgm:prSet phldrT="[Text]"/>
      <dgm:spPr/>
      <dgm:t>
        <a:bodyPr/>
        <a:lstStyle/>
        <a:p>
          <a:r>
            <a:rPr lang="en-GB"/>
            <a:t>Be a “learning broker”</a:t>
          </a:r>
          <a:endParaRPr lang="en-US"/>
        </a:p>
      </dgm:t>
    </dgm:pt>
    <dgm:pt modelId="{F4617BE2-DE36-478F-B578-8B6084EC23EE}" type="parTrans" cxnId="{5E81BCB4-D9C4-461B-BD53-9EE8DD42CC15}">
      <dgm:prSet/>
      <dgm:spPr/>
      <dgm:t>
        <a:bodyPr/>
        <a:lstStyle/>
        <a:p>
          <a:endParaRPr lang="en-US"/>
        </a:p>
      </dgm:t>
    </dgm:pt>
    <dgm:pt modelId="{215F89B3-4FC7-4AAC-94D4-7BF2CC6FA8B4}" type="sibTrans" cxnId="{5E81BCB4-D9C4-461B-BD53-9EE8DD42CC15}">
      <dgm:prSet/>
      <dgm:spPr/>
      <dgm:t>
        <a:bodyPr/>
        <a:lstStyle/>
        <a:p>
          <a:endParaRPr lang="en-US"/>
        </a:p>
      </dgm:t>
    </dgm:pt>
    <dgm:pt modelId="{D2D1A4F4-06D6-4392-BAD2-817C91FAD86C}">
      <dgm:prSet phldrT="[Text]"/>
      <dgm:spPr/>
      <dgm:t>
        <a:bodyPr/>
        <a:lstStyle/>
        <a:p>
          <a:r>
            <a:rPr lang="en-GB"/>
            <a:t>Be a teacher asking thought-provoking questions</a:t>
          </a:r>
          <a:endParaRPr lang="en-US"/>
        </a:p>
      </dgm:t>
    </dgm:pt>
    <dgm:pt modelId="{32FB9F9A-FDEA-434A-A60B-C43B9650BDF9}" type="parTrans" cxnId="{A1B6C1D0-3C88-4D60-B19D-D37A44C5C83B}">
      <dgm:prSet/>
      <dgm:spPr/>
      <dgm:t>
        <a:bodyPr/>
        <a:lstStyle/>
        <a:p>
          <a:endParaRPr lang="en-US"/>
        </a:p>
      </dgm:t>
    </dgm:pt>
    <dgm:pt modelId="{0AE4C6BB-4A0A-4BD3-B279-9445BEE64A0F}" type="sibTrans" cxnId="{A1B6C1D0-3C88-4D60-B19D-D37A44C5C83B}">
      <dgm:prSet/>
      <dgm:spPr/>
      <dgm:t>
        <a:bodyPr/>
        <a:lstStyle/>
        <a:p>
          <a:endParaRPr lang="en-US"/>
        </a:p>
      </dgm:t>
    </dgm:pt>
    <dgm:pt modelId="{324B85C0-6AE7-466E-9F02-5474A542E3CE}">
      <dgm:prSet phldrT="[Text]"/>
      <dgm:spPr/>
      <dgm:t>
        <a:bodyPr/>
        <a:lstStyle/>
        <a:p>
          <a:r>
            <a:rPr lang="en-GB"/>
            <a:t>Demonstrate or model effective behaviours</a:t>
          </a:r>
          <a:endParaRPr lang="en-US"/>
        </a:p>
      </dgm:t>
    </dgm:pt>
    <dgm:pt modelId="{5363BEA4-8F1C-48F3-AE15-04ECF3C7E7F8}" type="parTrans" cxnId="{38399106-039A-4AE6-B596-1E4BB24B5B97}">
      <dgm:prSet/>
      <dgm:spPr/>
      <dgm:t>
        <a:bodyPr/>
        <a:lstStyle/>
        <a:p>
          <a:endParaRPr lang="en-US"/>
        </a:p>
      </dgm:t>
    </dgm:pt>
    <dgm:pt modelId="{16C14058-AD8E-4F6F-B942-1FDB249AE116}" type="sibTrans" cxnId="{38399106-039A-4AE6-B596-1E4BB24B5B97}">
      <dgm:prSet/>
      <dgm:spPr/>
      <dgm:t>
        <a:bodyPr/>
        <a:lstStyle/>
        <a:p>
          <a:endParaRPr lang="en-US"/>
        </a:p>
      </dgm:t>
    </dgm:pt>
    <dgm:pt modelId="{2F8169F8-8B49-4446-BBDA-D320AF4B7E16}">
      <dgm:prSet phldrT="[Text]"/>
      <dgm:spPr/>
      <dgm:t>
        <a:bodyPr/>
        <a:lstStyle/>
        <a:p>
          <a:r>
            <a:rPr lang="en-GB"/>
            <a:t>Help your mentee monitor performance and refocus as needed</a:t>
          </a:r>
          <a:endParaRPr lang="en-US"/>
        </a:p>
      </dgm:t>
    </dgm:pt>
    <dgm:pt modelId="{A4A5F699-1208-4907-86DB-D7956130E037}" type="parTrans" cxnId="{30561873-7816-4015-88D8-1BDCF19DA943}">
      <dgm:prSet/>
      <dgm:spPr/>
      <dgm:t>
        <a:bodyPr/>
        <a:lstStyle/>
        <a:p>
          <a:endParaRPr lang="en-US"/>
        </a:p>
      </dgm:t>
    </dgm:pt>
    <dgm:pt modelId="{56E71A2A-0E89-409E-A68B-2DB6B33765F5}" type="sibTrans" cxnId="{30561873-7816-4015-88D8-1BDCF19DA943}">
      <dgm:prSet/>
      <dgm:spPr/>
      <dgm:t>
        <a:bodyPr/>
        <a:lstStyle/>
        <a:p>
          <a:endParaRPr lang="en-US"/>
        </a:p>
      </dgm:t>
    </dgm:pt>
    <dgm:pt modelId="{22033F84-4127-4F8D-80E9-6658C8A2BCC0}" type="pres">
      <dgm:prSet presAssocID="{FB464D16-205C-4520-93E7-EF821A33F1CF}" presName="Name0" presStyleCnt="0">
        <dgm:presLayoutVars>
          <dgm:dir/>
          <dgm:resizeHandles val="exact"/>
        </dgm:presLayoutVars>
      </dgm:prSet>
      <dgm:spPr/>
    </dgm:pt>
    <dgm:pt modelId="{BE8ED36E-7791-4DC9-8AFC-CA96A1A8D89C}" type="pres">
      <dgm:prSet presAssocID="{FB464D16-205C-4520-93E7-EF821A33F1CF}" presName="bkgdShp" presStyleLbl="alignAccFollowNode1" presStyleIdx="0" presStyleCnt="1"/>
      <dgm:spPr/>
    </dgm:pt>
    <dgm:pt modelId="{C07B4345-C557-40A1-BCC1-ECB52C2C7593}" type="pres">
      <dgm:prSet presAssocID="{FB464D16-205C-4520-93E7-EF821A33F1CF}" presName="linComp" presStyleCnt="0"/>
      <dgm:spPr/>
    </dgm:pt>
    <dgm:pt modelId="{2069D224-EDC9-485F-BC30-958BBEF91506}" type="pres">
      <dgm:prSet presAssocID="{11FEA4F5-1D3B-47F4-A86E-943A1D1FA058}" presName="compNode" presStyleCnt="0"/>
      <dgm:spPr/>
    </dgm:pt>
    <dgm:pt modelId="{CCC63E66-899B-4F28-A9E1-B94AD0A5C7EB}" type="pres">
      <dgm:prSet presAssocID="{11FEA4F5-1D3B-47F4-A86E-943A1D1FA058}" presName="node" presStyleLbl="node1" presStyleIdx="0" presStyleCnt="4">
        <dgm:presLayoutVars>
          <dgm:bulletEnabled val="1"/>
        </dgm:presLayoutVars>
      </dgm:prSet>
      <dgm:spPr/>
    </dgm:pt>
    <dgm:pt modelId="{B2F3D1C8-1607-4037-85FE-B3FB5D299DBB}" type="pres">
      <dgm:prSet presAssocID="{11FEA4F5-1D3B-47F4-A86E-943A1D1FA058}" presName="invisiNode" presStyleLbl="node1" presStyleIdx="0" presStyleCnt="4"/>
      <dgm:spPr/>
    </dgm:pt>
    <dgm:pt modelId="{9F20FD57-9D48-4E80-8A37-830E264FB45B}" type="pres">
      <dgm:prSet presAssocID="{11FEA4F5-1D3B-47F4-A86E-943A1D1FA058}" presName="imagNode" presStyleLbl="fgImgPlace1" presStyleIdx="0" presStyleCnt="4"/>
      <dgm:spPr>
        <a:blipFill dpi="0" rotWithShape="1">
          <a:blip xmlns:r="http://schemas.openxmlformats.org/officeDocument/2006/relationships" r:embed="rId1" cstate="screen">
            <a:extLst>
              <a:ext uri="{28A0092B-C50C-407E-A947-70E740481C1C}">
                <a14:useLocalDpi xmlns:a14="http://schemas.microsoft.com/office/drawing/2010/main"/>
              </a:ext>
            </a:extLst>
          </a:blip>
          <a:srcRect/>
          <a:stretch>
            <a:fillRect l="-28900" t="-1707" r="-18068" b="-29665"/>
          </a:stretch>
        </a:blipFill>
      </dgm:spPr>
      <dgm:extLst>
        <a:ext uri="{E40237B7-FDA0-4F09-8148-C483321AD2D9}">
          <dgm14:cNvPr xmlns:dgm14="http://schemas.microsoft.com/office/drawing/2010/diagram" id="0" name="" descr="Young man reading book with woman"/>
        </a:ext>
      </dgm:extLst>
    </dgm:pt>
    <dgm:pt modelId="{6895A2D0-C9D5-4E19-B4BC-DCCB076FAFB8}" type="pres">
      <dgm:prSet presAssocID="{215F89B3-4FC7-4AAC-94D4-7BF2CC6FA8B4}" presName="sibTrans" presStyleLbl="sibTrans2D1" presStyleIdx="0" presStyleCnt="0"/>
      <dgm:spPr/>
    </dgm:pt>
    <dgm:pt modelId="{F61A3762-59D9-4B32-ACD8-61E4C055B286}" type="pres">
      <dgm:prSet presAssocID="{D2D1A4F4-06D6-4392-BAD2-817C91FAD86C}" presName="compNode" presStyleCnt="0"/>
      <dgm:spPr/>
    </dgm:pt>
    <dgm:pt modelId="{2DF8B52C-EAD3-41E7-91B1-86E9A7A02913}" type="pres">
      <dgm:prSet presAssocID="{D2D1A4F4-06D6-4392-BAD2-817C91FAD86C}" presName="node" presStyleLbl="node1" presStyleIdx="1" presStyleCnt="4">
        <dgm:presLayoutVars>
          <dgm:bulletEnabled val="1"/>
        </dgm:presLayoutVars>
      </dgm:prSet>
      <dgm:spPr/>
    </dgm:pt>
    <dgm:pt modelId="{579743DF-1049-418C-8707-82AA720C678F}" type="pres">
      <dgm:prSet presAssocID="{D2D1A4F4-06D6-4392-BAD2-817C91FAD86C}" presName="invisiNode" presStyleLbl="node1" presStyleIdx="1" presStyleCnt="4"/>
      <dgm:spPr/>
    </dgm:pt>
    <dgm:pt modelId="{63360324-3B45-4053-9726-0C800100ACBA}" type="pres">
      <dgm:prSet presAssocID="{D2D1A4F4-06D6-4392-BAD2-817C91FAD86C}" presName="imagNode" presStyleLbl="fgImgPlace1" presStyleIdx="1" presStyleCnt="4"/>
      <dgm:spPr>
        <a:blipFill dpi="0" rotWithShape="1">
          <a:blip xmlns:r="http://schemas.openxmlformats.org/officeDocument/2006/relationships" r:embed="rId2" cstate="screen">
            <a:extLst>
              <a:ext uri="{28A0092B-C50C-407E-A947-70E740481C1C}">
                <a14:useLocalDpi xmlns:a14="http://schemas.microsoft.com/office/drawing/2010/main"/>
              </a:ext>
            </a:extLst>
          </a:blip>
          <a:srcRect/>
          <a:stretch>
            <a:fillRect t="-16000" r="-20386" b="-42909"/>
          </a:stretch>
        </a:blipFill>
      </dgm:spPr>
      <dgm:extLst>
        <a:ext uri="{E40237B7-FDA0-4F09-8148-C483321AD2D9}">
          <dgm14:cNvPr xmlns:dgm14="http://schemas.microsoft.com/office/drawing/2010/diagram" id="0" name="" descr="Two women, one in glasses and blazer, talking in business office"/>
        </a:ext>
      </dgm:extLst>
    </dgm:pt>
    <dgm:pt modelId="{CAA48317-652B-47BC-8839-86342ED624EC}" type="pres">
      <dgm:prSet presAssocID="{0AE4C6BB-4A0A-4BD3-B279-9445BEE64A0F}" presName="sibTrans" presStyleLbl="sibTrans2D1" presStyleIdx="0" presStyleCnt="0"/>
      <dgm:spPr/>
    </dgm:pt>
    <dgm:pt modelId="{CBE5F2FF-5D9E-41E2-8743-DB81CC7BA3D8}" type="pres">
      <dgm:prSet presAssocID="{324B85C0-6AE7-466E-9F02-5474A542E3CE}" presName="compNode" presStyleCnt="0"/>
      <dgm:spPr/>
    </dgm:pt>
    <dgm:pt modelId="{FEAC56E9-2282-4955-9929-2B5E2F3111FB}" type="pres">
      <dgm:prSet presAssocID="{324B85C0-6AE7-466E-9F02-5474A542E3CE}" presName="node" presStyleLbl="node1" presStyleIdx="2" presStyleCnt="4">
        <dgm:presLayoutVars>
          <dgm:bulletEnabled val="1"/>
        </dgm:presLayoutVars>
      </dgm:prSet>
      <dgm:spPr/>
    </dgm:pt>
    <dgm:pt modelId="{2BED1257-1A0F-4069-90EC-9366334F0B4A}" type="pres">
      <dgm:prSet presAssocID="{324B85C0-6AE7-466E-9F02-5474A542E3CE}" presName="invisiNode" presStyleLbl="node1" presStyleIdx="2" presStyleCnt="4"/>
      <dgm:spPr/>
    </dgm:pt>
    <dgm:pt modelId="{3E9CEB20-9994-4FC2-83E0-6462ECB99B74}" type="pres">
      <dgm:prSet presAssocID="{324B85C0-6AE7-466E-9F02-5474A542E3CE}" presName="imagNode" presStyleLbl="fgImgPlace1" presStyleIdx="2" presStyleCnt="4"/>
      <dgm:spPr>
        <a:blipFill dpi="0" rotWithShape="1">
          <a:blip xmlns:r="http://schemas.openxmlformats.org/officeDocument/2006/relationships" r:embed="rId3" cstate="screen">
            <a:extLst>
              <a:ext uri="{28A0092B-C50C-407E-A947-70E740481C1C}">
                <a14:useLocalDpi xmlns:a14="http://schemas.microsoft.com/office/drawing/2010/main"/>
              </a:ext>
            </a:extLst>
          </a:blip>
          <a:srcRect/>
          <a:stretch>
            <a:fillRect l="-6325" r="-18944" b="-15989"/>
          </a:stretch>
        </a:blipFill>
      </dgm:spPr>
      <dgm:extLst>
        <a:ext uri="{E40237B7-FDA0-4F09-8148-C483321AD2D9}">
          <dgm14:cNvPr xmlns:dgm14="http://schemas.microsoft.com/office/drawing/2010/diagram" id="0" name="" descr="Two people smiling outdoors"/>
        </a:ext>
      </dgm:extLst>
    </dgm:pt>
    <dgm:pt modelId="{56BAFC1C-8DB3-4A04-BC7E-03AE4F7A6934}" type="pres">
      <dgm:prSet presAssocID="{16C14058-AD8E-4F6F-B942-1FDB249AE116}" presName="sibTrans" presStyleLbl="sibTrans2D1" presStyleIdx="0" presStyleCnt="0"/>
      <dgm:spPr/>
    </dgm:pt>
    <dgm:pt modelId="{CB98F5A7-8285-4578-BE17-9D7D0495179F}" type="pres">
      <dgm:prSet presAssocID="{2F8169F8-8B49-4446-BBDA-D320AF4B7E16}" presName="compNode" presStyleCnt="0"/>
      <dgm:spPr/>
    </dgm:pt>
    <dgm:pt modelId="{FBDC37A7-22AF-462B-A08B-5D7255B2BA1C}" type="pres">
      <dgm:prSet presAssocID="{2F8169F8-8B49-4446-BBDA-D320AF4B7E16}" presName="node" presStyleLbl="node1" presStyleIdx="3" presStyleCnt="4">
        <dgm:presLayoutVars>
          <dgm:bulletEnabled val="1"/>
        </dgm:presLayoutVars>
      </dgm:prSet>
      <dgm:spPr/>
    </dgm:pt>
    <dgm:pt modelId="{42C1AC49-D4B0-46BA-A408-DF10A329AA38}" type="pres">
      <dgm:prSet presAssocID="{2F8169F8-8B49-4446-BBDA-D320AF4B7E16}" presName="invisiNode" presStyleLbl="node1" presStyleIdx="3" presStyleCnt="4"/>
      <dgm:spPr/>
    </dgm:pt>
    <dgm:pt modelId="{52549DC1-5F04-49A4-861E-68386E2B7705}" type="pres">
      <dgm:prSet presAssocID="{2F8169F8-8B49-4446-BBDA-D320AF4B7E16}" presName="imagNode" presStyleLbl="fgImgPlace1" presStyleIdx="3" presStyleCnt="4" custLinFactNeighborX="2325" custLinFactNeighborY="7166"/>
      <dgm:spPr>
        <a:blipFill dpi="0" rotWithShape="1">
          <a:blip xmlns:r="http://schemas.openxmlformats.org/officeDocument/2006/relationships" r:embed="rId4" cstate="screen">
            <a:extLst>
              <a:ext uri="{28A0092B-C50C-407E-A947-70E740481C1C}">
                <a14:useLocalDpi xmlns:a14="http://schemas.microsoft.com/office/drawing/2010/main"/>
              </a:ext>
            </a:extLst>
          </a:blip>
          <a:srcRect/>
          <a:stretch>
            <a:fillRect l="-55696" r="-4000" b="-47866"/>
          </a:stretch>
        </a:blipFill>
      </dgm:spPr>
      <dgm:extLst>
        <a:ext uri="{E40237B7-FDA0-4F09-8148-C483321AD2D9}">
          <dgm14:cNvPr xmlns:dgm14="http://schemas.microsoft.com/office/drawing/2010/diagram" id="0" name="" descr="People in business attire seated at table in conversation, woman in center of two men"/>
        </a:ext>
      </dgm:extLst>
    </dgm:pt>
  </dgm:ptLst>
  <dgm:cxnLst>
    <dgm:cxn modelId="{C10C7602-222C-4FCF-B15D-D912371FD11C}" type="presOf" srcId="{11FEA4F5-1D3B-47F4-A86E-943A1D1FA058}" destId="{CCC63E66-899B-4F28-A9E1-B94AD0A5C7EB}" srcOrd="0" destOrd="0" presId="urn:microsoft.com/office/officeart/2005/8/layout/pList2"/>
    <dgm:cxn modelId="{38399106-039A-4AE6-B596-1E4BB24B5B97}" srcId="{FB464D16-205C-4520-93E7-EF821A33F1CF}" destId="{324B85C0-6AE7-466E-9F02-5474A542E3CE}" srcOrd="2" destOrd="0" parTransId="{5363BEA4-8F1C-48F3-AE15-04ECF3C7E7F8}" sibTransId="{16C14058-AD8E-4F6F-B942-1FDB249AE116}"/>
    <dgm:cxn modelId="{F804E438-8860-4B3B-9D0A-CE0DE905675F}" type="presOf" srcId="{2F8169F8-8B49-4446-BBDA-D320AF4B7E16}" destId="{FBDC37A7-22AF-462B-A08B-5D7255B2BA1C}" srcOrd="0" destOrd="0" presId="urn:microsoft.com/office/officeart/2005/8/layout/pList2"/>
    <dgm:cxn modelId="{8787135B-70DF-448D-905C-530AF5F86516}" type="presOf" srcId="{215F89B3-4FC7-4AAC-94D4-7BF2CC6FA8B4}" destId="{6895A2D0-C9D5-4E19-B4BC-DCCB076FAFB8}" srcOrd="0" destOrd="0" presId="urn:microsoft.com/office/officeart/2005/8/layout/pList2"/>
    <dgm:cxn modelId="{30561873-7816-4015-88D8-1BDCF19DA943}" srcId="{FB464D16-205C-4520-93E7-EF821A33F1CF}" destId="{2F8169F8-8B49-4446-BBDA-D320AF4B7E16}" srcOrd="3" destOrd="0" parTransId="{A4A5F699-1208-4907-86DB-D7956130E037}" sibTransId="{56E71A2A-0E89-409E-A68B-2DB6B33765F5}"/>
    <dgm:cxn modelId="{1FAAA387-9260-4103-8C43-D2372762A89B}" type="presOf" srcId="{D2D1A4F4-06D6-4392-BAD2-817C91FAD86C}" destId="{2DF8B52C-EAD3-41E7-91B1-86E9A7A02913}" srcOrd="0" destOrd="0" presId="urn:microsoft.com/office/officeart/2005/8/layout/pList2"/>
    <dgm:cxn modelId="{5E81BCB4-D9C4-461B-BD53-9EE8DD42CC15}" srcId="{FB464D16-205C-4520-93E7-EF821A33F1CF}" destId="{11FEA4F5-1D3B-47F4-A86E-943A1D1FA058}" srcOrd="0" destOrd="0" parTransId="{F4617BE2-DE36-478F-B578-8B6084EC23EE}" sibTransId="{215F89B3-4FC7-4AAC-94D4-7BF2CC6FA8B4}"/>
    <dgm:cxn modelId="{B8881DC8-BFD2-4B33-A821-6BBE559DA49F}" type="presOf" srcId="{0AE4C6BB-4A0A-4BD3-B279-9445BEE64A0F}" destId="{CAA48317-652B-47BC-8839-86342ED624EC}" srcOrd="0" destOrd="0" presId="urn:microsoft.com/office/officeart/2005/8/layout/pList2"/>
    <dgm:cxn modelId="{A1B6C1D0-3C88-4D60-B19D-D37A44C5C83B}" srcId="{FB464D16-205C-4520-93E7-EF821A33F1CF}" destId="{D2D1A4F4-06D6-4392-BAD2-817C91FAD86C}" srcOrd="1" destOrd="0" parTransId="{32FB9F9A-FDEA-434A-A60B-C43B9650BDF9}" sibTransId="{0AE4C6BB-4A0A-4BD3-B279-9445BEE64A0F}"/>
    <dgm:cxn modelId="{0C2876DC-C99B-4304-9228-DB007E525870}" type="presOf" srcId="{16C14058-AD8E-4F6F-B942-1FDB249AE116}" destId="{56BAFC1C-8DB3-4A04-BC7E-03AE4F7A6934}" srcOrd="0" destOrd="0" presId="urn:microsoft.com/office/officeart/2005/8/layout/pList2"/>
    <dgm:cxn modelId="{47BCD7E0-B1F7-4AFF-B96F-BC06791507C2}" type="presOf" srcId="{FB464D16-205C-4520-93E7-EF821A33F1CF}" destId="{22033F84-4127-4F8D-80E9-6658C8A2BCC0}" srcOrd="0" destOrd="0" presId="urn:microsoft.com/office/officeart/2005/8/layout/pList2"/>
    <dgm:cxn modelId="{461F12E7-C8D9-4662-85DB-26034CBB2192}" type="presOf" srcId="{324B85C0-6AE7-466E-9F02-5474A542E3CE}" destId="{FEAC56E9-2282-4955-9929-2B5E2F3111FB}" srcOrd="0" destOrd="0" presId="urn:microsoft.com/office/officeart/2005/8/layout/pList2"/>
    <dgm:cxn modelId="{793EB8AA-7FF1-436D-BA49-E8B3AA919B22}" type="presParOf" srcId="{22033F84-4127-4F8D-80E9-6658C8A2BCC0}" destId="{BE8ED36E-7791-4DC9-8AFC-CA96A1A8D89C}" srcOrd="0" destOrd="0" presId="urn:microsoft.com/office/officeart/2005/8/layout/pList2"/>
    <dgm:cxn modelId="{A8C727F4-87E8-4D6B-8953-A6AC2EF9853C}" type="presParOf" srcId="{22033F84-4127-4F8D-80E9-6658C8A2BCC0}" destId="{C07B4345-C557-40A1-BCC1-ECB52C2C7593}" srcOrd="1" destOrd="0" presId="urn:microsoft.com/office/officeart/2005/8/layout/pList2"/>
    <dgm:cxn modelId="{FA28D479-31A0-41E8-9731-0BC4B932352C}" type="presParOf" srcId="{C07B4345-C557-40A1-BCC1-ECB52C2C7593}" destId="{2069D224-EDC9-485F-BC30-958BBEF91506}" srcOrd="0" destOrd="0" presId="urn:microsoft.com/office/officeart/2005/8/layout/pList2"/>
    <dgm:cxn modelId="{C2FDCAE6-CA7E-4D36-9403-CD86B1B3DA9C}" type="presParOf" srcId="{2069D224-EDC9-485F-BC30-958BBEF91506}" destId="{CCC63E66-899B-4F28-A9E1-B94AD0A5C7EB}" srcOrd="0" destOrd="0" presId="urn:microsoft.com/office/officeart/2005/8/layout/pList2"/>
    <dgm:cxn modelId="{20DB18F3-1421-4A8B-B97C-6AA654CB9F94}" type="presParOf" srcId="{2069D224-EDC9-485F-BC30-958BBEF91506}" destId="{B2F3D1C8-1607-4037-85FE-B3FB5D299DBB}" srcOrd="1" destOrd="0" presId="urn:microsoft.com/office/officeart/2005/8/layout/pList2"/>
    <dgm:cxn modelId="{9DECBC63-ECF6-47D1-B760-208AD7074201}" type="presParOf" srcId="{2069D224-EDC9-485F-BC30-958BBEF91506}" destId="{9F20FD57-9D48-4E80-8A37-830E264FB45B}" srcOrd="2" destOrd="0" presId="urn:microsoft.com/office/officeart/2005/8/layout/pList2"/>
    <dgm:cxn modelId="{0636E8E0-EC9F-46A1-B87B-170DF9B3F398}" type="presParOf" srcId="{C07B4345-C557-40A1-BCC1-ECB52C2C7593}" destId="{6895A2D0-C9D5-4E19-B4BC-DCCB076FAFB8}" srcOrd="1" destOrd="0" presId="urn:microsoft.com/office/officeart/2005/8/layout/pList2"/>
    <dgm:cxn modelId="{6D6887DD-7352-4146-8A0B-238C45D106B6}" type="presParOf" srcId="{C07B4345-C557-40A1-BCC1-ECB52C2C7593}" destId="{F61A3762-59D9-4B32-ACD8-61E4C055B286}" srcOrd="2" destOrd="0" presId="urn:microsoft.com/office/officeart/2005/8/layout/pList2"/>
    <dgm:cxn modelId="{B1D0DA5E-A158-4999-A1D9-B04E0D1FC8C3}" type="presParOf" srcId="{F61A3762-59D9-4B32-ACD8-61E4C055B286}" destId="{2DF8B52C-EAD3-41E7-91B1-86E9A7A02913}" srcOrd="0" destOrd="0" presId="urn:microsoft.com/office/officeart/2005/8/layout/pList2"/>
    <dgm:cxn modelId="{4C3C5DA4-24E2-4B5D-9B69-78BCA6FB0F3F}" type="presParOf" srcId="{F61A3762-59D9-4B32-ACD8-61E4C055B286}" destId="{579743DF-1049-418C-8707-82AA720C678F}" srcOrd="1" destOrd="0" presId="urn:microsoft.com/office/officeart/2005/8/layout/pList2"/>
    <dgm:cxn modelId="{109A657B-C889-4584-8FC7-A0D3A2CD641B}" type="presParOf" srcId="{F61A3762-59D9-4B32-ACD8-61E4C055B286}" destId="{63360324-3B45-4053-9726-0C800100ACBA}" srcOrd="2" destOrd="0" presId="urn:microsoft.com/office/officeart/2005/8/layout/pList2"/>
    <dgm:cxn modelId="{22485389-C6C4-47E8-8060-573A01F6D7B7}" type="presParOf" srcId="{C07B4345-C557-40A1-BCC1-ECB52C2C7593}" destId="{CAA48317-652B-47BC-8839-86342ED624EC}" srcOrd="3" destOrd="0" presId="urn:microsoft.com/office/officeart/2005/8/layout/pList2"/>
    <dgm:cxn modelId="{DF50C54B-99D6-4912-904E-1E660EBC8297}" type="presParOf" srcId="{C07B4345-C557-40A1-BCC1-ECB52C2C7593}" destId="{CBE5F2FF-5D9E-41E2-8743-DB81CC7BA3D8}" srcOrd="4" destOrd="0" presId="urn:microsoft.com/office/officeart/2005/8/layout/pList2"/>
    <dgm:cxn modelId="{5C81B212-3FC2-4EA7-9ACE-479A59763D55}" type="presParOf" srcId="{CBE5F2FF-5D9E-41E2-8743-DB81CC7BA3D8}" destId="{FEAC56E9-2282-4955-9929-2B5E2F3111FB}" srcOrd="0" destOrd="0" presId="urn:microsoft.com/office/officeart/2005/8/layout/pList2"/>
    <dgm:cxn modelId="{668CDCB0-50C7-428E-8325-47CAA5D7F36F}" type="presParOf" srcId="{CBE5F2FF-5D9E-41E2-8743-DB81CC7BA3D8}" destId="{2BED1257-1A0F-4069-90EC-9366334F0B4A}" srcOrd="1" destOrd="0" presId="urn:microsoft.com/office/officeart/2005/8/layout/pList2"/>
    <dgm:cxn modelId="{F2F696A9-01D7-4268-ABFF-2FD7873FB548}" type="presParOf" srcId="{CBE5F2FF-5D9E-41E2-8743-DB81CC7BA3D8}" destId="{3E9CEB20-9994-4FC2-83E0-6462ECB99B74}" srcOrd="2" destOrd="0" presId="urn:microsoft.com/office/officeart/2005/8/layout/pList2"/>
    <dgm:cxn modelId="{F708F646-67CE-446F-B965-5769E2F924BF}" type="presParOf" srcId="{C07B4345-C557-40A1-BCC1-ECB52C2C7593}" destId="{56BAFC1C-8DB3-4A04-BC7E-03AE4F7A6934}" srcOrd="5" destOrd="0" presId="urn:microsoft.com/office/officeart/2005/8/layout/pList2"/>
    <dgm:cxn modelId="{712BA953-E294-4AE3-A978-ED84F604E3F5}" type="presParOf" srcId="{C07B4345-C557-40A1-BCC1-ECB52C2C7593}" destId="{CB98F5A7-8285-4578-BE17-9D7D0495179F}" srcOrd="6" destOrd="0" presId="urn:microsoft.com/office/officeart/2005/8/layout/pList2"/>
    <dgm:cxn modelId="{AFCAF951-5EA8-4740-A441-4814C05D90EE}" type="presParOf" srcId="{CB98F5A7-8285-4578-BE17-9D7D0495179F}" destId="{FBDC37A7-22AF-462B-A08B-5D7255B2BA1C}" srcOrd="0" destOrd="0" presId="urn:microsoft.com/office/officeart/2005/8/layout/pList2"/>
    <dgm:cxn modelId="{E775653B-78ED-4578-88E7-160698893294}" type="presParOf" srcId="{CB98F5A7-8285-4578-BE17-9D7D0495179F}" destId="{42C1AC49-D4B0-46BA-A408-DF10A329AA38}" srcOrd="1" destOrd="0" presId="urn:microsoft.com/office/officeart/2005/8/layout/pList2"/>
    <dgm:cxn modelId="{71D4542B-09AC-4577-8B60-D062AFE833C7}" type="presParOf" srcId="{CB98F5A7-8285-4578-BE17-9D7D0495179F}" destId="{52549DC1-5F04-49A4-861E-68386E2B7705}" srcOrd="2" destOrd="0" presId="urn:microsoft.com/office/officeart/2005/8/layout/p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397F530-8EEF-46A2-890A-F9C8992B6662}" type="doc">
      <dgm:prSet loTypeId="urn:microsoft.com/office/officeart/2018/2/layout/IconCircleList" loCatId="icon" qsTypeId="urn:microsoft.com/office/officeart/2005/8/quickstyle/simple1" qsCatId="simple" csTypeId="urn:microsoft.com/office/officeart/2005/8/colors/accent2_2" csCatId="accent2" phldr="1"/>
      <dgm:spPr/>
      <dgm:t>
        <a:bodyPr/>
        <a:lstStyle/>
        <a:p>
          <a:endParaRPr lang="en-US"/>
        </a:p>
      </dgm:t>
    </dgm:pt>
    <dgm:pt modelId="{14D7DCA5-9DAF-4887-8F25-46ED100B39D7}">
      <dgm:prSet custT="1"/>
      <dgm:spPr/>
      <dgm:t>
        <a:bodyPr/>
        <a:lstStyle/>
        <a:p>
          <a:pPr>
            <a:lnSpc>
              <a:spcPct val="100000"/>
            </a:lnSpc>
          </a:pPr>
          <a:r>
            <a:rPr lang="en-US" sz="2200" kern="1200" dirty="0">
              <a:solidFill>
                <a:srgbClr val="000000">
                  <a:hueOff val="0"/>
                  <a:satOff val="0"/>
                  <a:lumOff val="0"/>
                  <a:alphaOff val="0"/>
                </a:srgbClr>
              </a:solidFill>
              <a:latin typeface="Trebuchet MS"/>
              <a:ea typeface="+mn-ea"/>
              <a:cs typeface="+mn-cs"/>
            </a:rPr>
            <a:t>Use positive, respectful, and professional words and ton</a:t>
          </a:r>
          <a:r>
            <a:rPr lang="en-GB" sz="2200" kern="1200" dirty="0">
              <a:solidFill>
                <a:srgbClr val="000000">
                  <a:hueOff val="0"/>
                  <a:satOff val="0"/>
                  <a:lumOff val="0"/>
                  <a:alphaOff val="0"/>
                </a:srgbClr>
              </a:solidFill>
              <a:latin typeface="Trebuchet MS"/>
              <a:ea typeface="+mn-ea"/>
              <a:cs typeface="+mn-cs"/>
            </a:rPr>
            <a:t>e</a:t>
          </a:r>
        </a:p>
      </dgm:t>
    </dgm:pt>
    <dgm:pt modelId="{57FC0AF5-22A9-4A93-AE9E-A0640A3B26AF}" type="parTrans" cxnId="{73135251-6A45-434D-9D43-76B9AB4F5C4D}">
      <dgm:prSet/>
      <dgm:spPr/>
      <dgm:t>
        <a:bodyPr/>
        <a:lstStyle/>
        <a:p>
          <a:endParaRPr lang="en-US"/>
        </a:p>
      </dgm:t>
    </dgm:pt>
    <dgm:pt modelId="{99295840-03D5-4002-B78B-014845B2C4D8}" type="sibTrans" cxnId="{73135251-6A45-434D-9D43-76B9AB4F5C4D}">
      <dgm:prSet/>
      <dgm:spPr/>
      <dgm:t>
        <a:bodyPr/>
        <a:lstStyle/>
        <a:p>
          <a:pPr>
            <a:lnSpc>
              <a:spcPct val="100000"/>
            </a:lnSpc>
          </a:pPr>
          <a:endParaRPr lang="en-US"/>
        </a:p>
      </dgm:t>
    </dgm:pt>
    <dgm:pt modelId="{B67A203F-4B1D-4871-8295-8D85E33CEE2E}">
      <dgm:prSet custT="1"/>
      <dgm:spPr/>
      <dgm:t>
        <a:bodyPr/>
        <a:lstStyle/>
        <a:p>
          <a:pPr>
            <a:lnSpc>
              <a:spcPct val="100000"/>
            </a:lnSpc>
          </a:pPr>
          <a:r>
            <a:rPr lang="en-GB" sz="2200" dirty="0"/>
            <a:t>Give corrective feedback in private</a:t>
          </a:r>
          <a:endParaRPr lang="en-US" sz="2200" dirty="0"/>
        </a:p>
      </dgm:t>
    </dgm:pt>
    <dgm:pt modelId="{4EB2CDCF-A9BA-4061-AA51-16748AEC58D1}" type="parTrans" cxnId="{ED0C13C9-6A8E-4285-B80E-66AB36BC4B10}">
      <dgm:prSet/>
      <dgm:spPr/>
      <dgm:t>
        <a:bodyPr/>
        <a:lstStyle/>
        <a:p>
          <a:endParaRPr lang="en-US"/>
        </a:p>
      </dgm:t>
    </dgm:pt>
    <dgm:pt modelId="{CD089E4B-E728-4560-96F8-15AC23169E02}" type="sibTrans" cxnId="{ED0C13C9-6A8E-4285-B80E-66AB36BC4B10}">
      <dgm:prSet/>
      <dgm:spPr/>
      <dgm:t>
        <a:bodyPr/>
        <a:lstStyle/>
        <a:p>
          <a:pPr>
            <a:lnSpc>
              <a:spcPct val="100000"/>
            </a:lnSpc>
          </a:pPr>
          <a:endParaRPr lang="en-US"/>
        </a:p>
      </dgm:t>
    </dgm:pt>
    <dgm:pt modelId="{5D02B8F2-8CA8-4046-AF9F-9583471DDF72}">
      <dgm:prSet custT="1"/>
      <dgm:spPr/>
      <dgm:t>
        <a:bodyPr/>
        <a:lstStyle/>
        <a:p>
          <a:pPr>
            <a:lnSpc>
              <a:spcPct val="100000"/>
            </a:lnSpc>
          </a:pPr>
          <a:r>
            <a:rPr lang="en-GB" sz="2200" dirty="0"/>
            <a:t>Give specific, constructive feedback; avoid vague feedback</a:t>
          </a:r>
          <a:endParaRPr lang="en-US" sz="2200" dirty="0"/>
        </a:p>
      </dgm:t>
    </dgm:pt>
    <dgm:pt modelId="{8BB4143A-F5E1-41F2-B219-C6E4BE7BECFD}" type="parTrans" cxnId="{927A73EC-00E6-4FE9-AD36-7AF936930AC8}">
      <dgm:prSet/>
      <dgm:spPr/>
      <dgm:t>
        <a:bodyPr/>
        <a:lstStyle/>
        <a:p>
          <a:endParaRPr lang="en-US"/>
        </a:p>
      </dgm:t>
    </dgm:pt>
    <dgm:pt modelId="{0C1BCB42-4D95-4ABB-B315-2B92030A800F}" type="sibTrans" cxnId="{927A73EC-00E6-4FE9-AD36-7AF936930AC8}">
      <dgm:prSet/>
      <dgm:spPr/>
      <dgm:t>
        <a:bodyPr/>
        <a:lstStyle/>
        <a:p>
          <a:pPr>
            <a:lnSpc>
              <a:spcPct val="100000"/>
            </a:lnSpc>
          </a:pPr>
          <a:endParaRPr lang="en-US"/>
        </a:p>
      </dgm:t>
    </dgm:pt>
    <dgm:pt modelId="{C2A962E7-76E3-4A56-BECD-076346F04B0A}">
      <dgm:prSet custT="1"/>
      <dgm:spPr/>
      <dgm:t>
        <a:bodyPr/>
        <a:lstStyle/>
        <a:p>
          <a:pPr>
            <a:lnSpc>
              <a:spcPct val="100000"/>
            </a:lnSpc>
          </a:pPr>
          <a:r>
            <a:rPr lang="en-GB" sz="2200" dirty="0"/>
            <a:t>Use encouraging skill much more often than the skill of providing corrective feedback (4:1ratio)</a:t>
          </a:r>
          <a:endParaRPr lang="en-US" sz="2200" dirty="0"/>
        </a:p>
      </dgm:t>
    </dgm:pt>
    <dgm:pt modelId="{C33D872B-7838-4084-8621-78733CA80EBD}" type="parTrans" cxnId="{7AB4D927-C92E-4CC3-9D15-D2548D25F73B}">
      <dgm:prSet/>
      <dgm:spPr/>
      <dgm:t>
        <a:bodyPr/>
        <a:lstStyle/>
        <a:p>
          <a:endParaRPr lang="en-US"/>
        </a:p>
      </dgm:t>
    </dgm:pt>
    <dgm:pt modelId="{A0C90C8A-BECF-4DC5-B18D-1544B97ECAC5}" type="sibTrans" cxnId="{7AB4D927-C92E-4CC3-9D15-D2548D25F73B}">
      <dgm:prSet/>
      <dgm:spPr/>
      <dgm:t>
        <a:bodyPr/>
        <a:lstStyle/>
        <a:p>
          <a:endParaRPr lang="en-US"/>
        </a:p>
      </dgm:t>
    </dgm:pt>
    <dgm:pt modelId="{FE1AAEF8-F2C4-421B-B8C2-D688AF3C3277}" type="pres">
      <dgm:prSet presAssocID="{2397F530-8EEF-46A2-890A-F9C8992B6662}" presName="root" presStyleCnt="0">
        <dgm:presLayoutVars>
          <dgm:dir/>
          <dgm:resizeHandles val="exact"/>
        </dgm:presLayoutVars>
      </dgm:prSet>
      <dgm:spPr/>
    </dgm:pt>
    <dgm:pt modelId="{C93D2763-556D-4034-B962-E429CBD41BF1}" type="pres">
      <dgm:prSet presAssocID="{2397F530-8EEF-46A2-890A-F9C8992B6662}" presName="container" presStyleCnt="0">
        <dgm:presLayoutVars>
          <dgm:dir/>
          <dgm:resizeHandles val="exact"/>
        </dgm:presLayoutVars>
      </dgm:prSet>
      <dgm:spPr/>
    </dgm:pt>
    <dgm:pt modelId="{8C6E529E-ED18-4881-B276-08C1FD833903}" type="pres">
      <dgm:prSet presAssocID="{14D7DCA5-9DAF-4887-8F25-46ED100B39D7}" presName="compNode" presStyleCnt="0"/>
      <dgm:spPr/>
    </dgm:pt>
    <dgm:pt modelId="{F10BAB06-38EB-4253-AE7A-5DB6F0AC1BFF}" type="pres">
      <dgm:prSet presAssocID="{14D7DCA5-9DAF-4887-8F25-46ED100B39D7}" presName="iconBgRect" presStyleLbl="bgShp" presStyleIdx="0" presStyleCnt="4"/>
      <dgm:spPr/>
    </dgm:pt>
    <dgm:pt modelId="{EACD0BDF-0773-400C-B48F-32096E15192F}" type="pres">
      <dgm:prSet presAssocID="{14D7DCA5-9DAF-4887-8F25-46ED100B39D7}" presName="iconRect" presStyleLbl="node1" presStyleIdx="0" presStyleCnt="4"/>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a:noFill/>
        </a:ln>
      </dgm:spPr>
      <dgm:extLst>
        <a:ext uri="{E40237B7-FDA0-4F09-8148-C483321AD2D9}">
          <dgm14:cNvPr xmlns:dgm14="http://schemas.microsoft.com/office/drawing/2010/diagram" id="0" name="" descr="Closed Quotation Mark"/>
        </a:ext>
      </dgm:extLst>
    </dgm:pt>
    <dgm:pt modelId="{29CA81AA-AD9E-4F69-8F9C-96C955E1DD32}" type="pres">
      <dgm:prSet presAssocID="{14D7DCA5-9DAF-4887-8F25-46ED100B39D7}" presName="spaceRect" presStyleCnt="0"/>
      <dgm:spPr/>
    </dgm:pt>
    <dgm:pt modelId="{5AA90D84-64E7-4D90-8651-5417546A22B2}" type="pres">
      <dgm:prSet presAssocID="{14D7DCA5-9DAF-4887-8F25-46ED100B39D7}" presName="textRect" presStyleLbl="revTx" presStyleIdx="0" presStyleCnt="4">
        <dgm:presLayoutVars>
          <dgm:chMax val="1"/>
          <dgm:chPref val="1"/>
        </dgm:presLayoutVars>
      </dgm:prSet>
      <dgm:spPr/>
    </dgm:pt>
    <dgm:pt modelId="{B7A3FCBA-F830-4F49-B845-77D919066C91}" type="pres">
      <dgm:prSet presAssocID="{99295840-03D5-4002-B78B-014845B2C4D8}" presName="sibTrans" presStyleLbl="sibTrans2D1" presStyleIdx="0" presStyleCnt="0"/>
      <dgm:spPr/>
    </dgm:pt>
    <dgm:pt modelId="{924D81D4-2A1E-4405-8A6E-6D70F8D77663}" type="pres">
      <dgm:prSet presAssocID="{B67A203F-4B1D-4871-8295-8D85E33CEE2E}" presName="compNode" presStyleCnt="0"/>
      <dgm:spPr/>
    </dgm:pt>
    <dgm:pt modelId="{5684BAF8-094C-4E30-AA18-7A1482115AB2}" type="pres">
      <dgm:prSet presAssocID="{B67A203F-4B1D-4871-8295-8D85E33CEE2E}" presName="iconBgRect" presStyleLbl="bgShp" presStyleIdx="1" presStyleCnt="4"/>
      <dgm:spPr/>
    </dgm:pt>
    <dgm:pt modelId="{BEB1A209-D7D9-4894-A4C4-2C885CE9075B}" type="pres">
      <dgm:prSet presAssocID="{B67A203F-4B1D-4871-8295-8D85E33CEE2E}" presName="iconRect" presStyleLbl="node1" presStyleIdx="1" presStyleCnt="4"/>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heckmark"/>
        </a:ext>
      </dgm:extLst>
    </dgm:pt>
    <dgm:pt modelId="{ACA643F4-1569-4E39-A54F-2F65B5489EA3}" type="pres">
      <dgm:prSet presAssocID="{B67A203F-4B1D-4871-8295-8D85E33CEE2E}" presName="spaceRect" presStyleCnt="0"/>
      <dgm:spPr/>
    </dgm:pt>
    <dgm:pt modelId="{B7346E71-85F6-4A48-BB85-FF8A243550C3}" type="pres">
      <dgm:prSet presAssocID="{B67A203F-4B1D-4871-8295-8D85E33CEE2E}" presName="textRect" presStyleLbl="revTx" presStyleIdx="1" presStyleCnt="4">
        <dgm:presLayoutVars>
          <dgm:chMax val="1"/>
          <dgm:chPref val="1"/>
        </dgm:presLayoutVars>
      </dgm:prSet>
      <dgm:spPr/>
    </dgm:pt>
    <dgm:pt modelId="{35822C75-99C5-4C1B-844E-F6A3B8893DAC}" type="pres">
      <dgm:prSet presAssocID="{CD089E4B-E728-4560-96F8-15AC23169E02}" presName="sibTrans" presStyleLbl="sibTrans2D1" presStyleIdx="0" presStyleCnt="0"/>
      <dgm:spPr/>
    </dgm:pt>
    <dgm:pt modelId="{63B70F69-2909-43BB-B153-A85573948870}" type="pres">
      <dgm:prSet presAssocID="{5D02B8F2-8CA8-4046-AF9F-9583471DDF72}" presName="compNode" presStyleCnt="0"/>
      <dgm:spPr/>
    </dgm:pt>
    <dgm:pt modelId="{77BFF3C4-87FB-47BA-9BB9-029B97986098}" type="pres">
      <dgm:prSet presAssocID="{5D02B8F2-8CA8-4046-AF9F-9583471DDF72}" presName="iconBgRect" presStyleLbl="bgShp" presStyleIdx="2" presStyleCnt="4"/>
      <dgm:spPr/>
    </dgm:pt>
    <dgm:pt modelId="{FD43A894-FE87-4A92-8149-BBCA9A1B0EC6}" type="pres">
      <dgm:prSet presAssocID="{5D02B8F2-8CA8-4046-AF9F-9583471DDF72}" presName="iconRect" presStyleLbl="node1" presStyleIdx="2" presStyleCnt="4"/>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dgm:spPr>
      <dgm:extLst>
        <a:ext uri="{E40237B7-FDA0-4F09-8148-C483321AD2D9}">
          <dgm14:cNvPr xmlns:dgm14="http://schemas.microsoft.com/office/drawing/2010/diagram" id="0" name="" descr="Chat"/>
        </a:ext>
      </dgm:extLst>
    </dgm:pt>
    <dgm:pt modelId="{D1E68203-117F-4317-87E0-DD8F2EEADE6D}" type="pres">
      <dgm:prSet presAssocID="{5D02B8F2-8CA8-4046-AF9F-9583471DDF72}" presName="spaceRect" presStyleCnt="0"/>
      <dgm:spPr/>
    </dgm:pt>
    <dgm:pt modelId="{5F6E962B-D119-4264-90FE-661E214ED18C}" type="pres">
      <dgm:prSet presAssocID="{5D02B8F2-8CA8-4046-AF9F-9583471DDF72}" presName="textRect" presStyleLbl="revTx" presStyleIdx="2" presStyleCnt="4">
        <dgm:presLayoutVars>
          <dgm:chMax val="1"/>
          <dgm:chPref val="1"/>
        </dgm:presLayoutVars>
      </dgm:prSet>
      <dgm:spPr/>
    </dgm:pt>
    <dgm:pt modelId="{E0C55AFD-7456-44CD-83DF-C982A63F0BF4}" type="pres">
      <dgm:prSet presAssocID="{0C1BCB42-4D95-4ABB-B315-2B92030A800F}" presName="sibTrans" presStyleLbl="sibTrans2D1" presStyleIdx="0" presStyleCnt="0"/>
      <dgm:spPr/>
    </dgm:pt>
    <dgm:pt modelId="{2A0602C3-90DD-4FB8-8F01-7D481F0FFE3C}" type="pres">
      <dgm:prSet presAssocID="{C2A962E7-76E3-4A56-BECD-076346F04B0A}" presName="compNode" presStyleCnt="0"/>
      <dgm:spPr/>
    </dgm:pt>
    <dgm:pt modelId="{1C60C788-5DAF-40F5-A63D-FAAC6E081A02}" type="pres">
      <dgm:prSet presAssocID="{C2A962E7-76E3-4A56-BECD-076346F04B0A}" presName="iconBgRect" presStyleLbl="bgShp" presStyleIdx="3" presStyleCnt="4"/>
      <dgm:spPr/>
    </dgm:pt>
    <dgm:pt modelId="{8D040531-3955-48C8-847B-50712869A229}" type="pres">
      <dgm:prSet presAssocID="{C2A962E7-76E3-4A56-BECD-076346F04B0A}" presName="iconRect" presStyleLbl="node1" presStyleIdx="3" presStyleCnt="4"/>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Light Bulb and Gear"/>
        </a:ext>
      </dgm:extLst>
    </dgm:pt>
    <dgm:pt modelId="{C00D8F81-2282-4FD4-9AC1-559EFF55D639}" type="pres">
      <dgm:prSet presAssocID="{C2A962E7-76E3-4A56-BECD-076346F04B0A}" presName="spaceRect" presStyleCnt="0"/>
      <dgm:spPr/>
    </dgm:pt>
    <dgm:pt modelId="{2AD55886-F4D4-4E18-B47F-E7061D986A82}" type="pres">
      <dgm:prSet presAssocID="{C2A962E7-76E3-4A56-BECD-076346F04B0A}" presName="textRect" presStyleLbl="revTx" presStyleIdx="3" presStyleCnt="4">
        <dgm:presLayoutVars>
          <dgm:chMax val="1"/>
          <dgm:chPref val="1"/>
        </dgm:presLayoutVars>
      </dgm:prSet>
      <dgm:spPr/>
    </dgm:pt>
  </dgm:ptLst>
  <dgm:cxnLst>
    <dgm:cxn modelId="{DABD2617-5323-4F15-BCD0-71DE1D8EC55F}" type="presOf" srcId="{0C1BCB42-4D95-4ABB-B315-2B92030A800F}" destId="{E0C55AFD-7456-44CD-83DF-C982A63F0BF4}" srcOrd="0" destOrd="0" presId="urn:microsoft.com/office/officeart/2018/2/layout/IconCircleList"/>
    <dgm:cxn modelId="{5C138519-818F-4AF1-B7E4-F91C05CE8A4D}" type="presOf" srcId="{99295840-03D5-4002-B78B-014845B2C4D8}" destId="{B7A3FCBA-F830-4F49-B845-77D919066C91}" srcOrd="0" destOrd="0" presId="urn:microsoft.com/office/officeart/2018/2/layout/IconCircleList"/>
    <dgm:cxn modelId="{7AB4D927-C92E-4CC3-9D15-D2548D25F73B}" srcId="{2397F530-8EEF-46A2-890A-F9C8992B6662}" destId="{C2A962E7-76E3-4A56-BECD-076346F04B0A}" srcOrd="3" destOrd="0" parTransId="{C33D872B-7838-4084-8621-78733CA80EBD}" sibTransId="{A0C90C8A-BECF-4DC5-B18D-1544B97ECAC5}"/>
    <dgm:cxn modelId="{B3E7F928-E3DA-4B3C-9E7A-DBEEC3ABE269}" type="presOf" srcId="{B67A203F-4B1D-4871-8295-8D85E33CEE2E}" destId="{B7346E71-85F6-4A48-BB85-FF8A243550C3}" srcOrd="0" destOrd="0" presId="urn:microsoft.com/office/officeart/2018/2/layout/IconCircleList"/>
    <dgm:cxn modelId="{854D1B2B-B729-4C54-8A98-E8C42FF662AD}" type="presOf" srcId="{C2A962E7-76E3-4A56-BECD-076346F04B0A}" destId="{2AD55886-F4D4-4E18-B47F-E7061D986A82}" srcOrd="0" destOrd="0" presId="urn:microsoft.com/office/officeart/2018/2/layout/IconCircleList"/>
    <dgm:cxn modelId="{27839D37-FD47-4F68-9E15-5AE09D58C62F}" type="presOf" srcId="{14D7DCA5-9DAF-4887-8F25-46ED100B39D7}" destId="{5AA90D84-64E7-4D90-8651-5417546A22B2}" srcOrd="0" destOrd="0" presId="urn:microsoft.com/office/officeart/2018/2/layout/IconCircleList"/>
    <dgm:cxn modelId="{242E415F-B83F-4C48-819E-ED80B14463DB}" type="presOf" srcId="{5D02B8F2-8CA8-4046-AF9F-9583471DDF72}" destId="{5F6E962B-D119-4264-90FE-661E214ED18C}" srcOrd="0" destOrd="0" presId="urn:microsoft.com/office/officeart/2018/2/layout/IconCircleList"/>
    <dgm:cxn modelId="{73135251-6A45-434D-9D43-76B9AB4F5C4D}" srcId="{2397F530-8EEF-46A2-890A-F9C8992B6662}" destId="{14D7DCA5-9DAF-4887-8F25-46ED100B39D7}" srcOrd="0" destOrd="0" parTransId="{57FC0AF5-22A9-4A93-AE9E-A0640A3B26AF}" sibTransId="{99295840-03D5-4002-B78B-014845B2C4D8}"/>
    <dgm:cxn modelId="{220B3C81-1147-4EDD-9845-425163AEE0AC}" type="presOf" srcId="{CD089E4B-E728-4560-96F8-15AC23169E02}" destId="{35822C75-99C5-4C1B-844E-F6A3B8893DAC}" srcOrd="0" destOrd="0" presId="urn:microsoft.com/office/officeart/2018/2/layout/IconCircleList"/>
    <dgm:cxn modelId="{ED0C13C9-6A8E-4285-B80E-66AB36BC4B10}" srcId="{2397F530-8EEF-46A2-890A-F9C8992B6662}" destId="{B67A203F-4B1D-4871-8295-8D85E33CEE2E}" srcOrd="1" destOrd="0" parTransId="{4EB2CDCF-A9BA-4061-AA51-16748AEC58D1}" sibTransId="{CD089E4B-E728-4560-96F8-15AC23169E02}"/>
    <dgm:cxn modelId="{D03FCCCF-946A-4EFF-AE2D-3E04B08D808D}" type="presOf" srcId="{2397F530-8EEF-46A2-890A-F9C8992B6662}" destId="{FE1AAEF8-F2C4-421B-B8C2-D688AF3C3277}" srcOrd="0" destOrd="0" presId="urn:microsoft.com/office/officeart/2018/2/layout/IconCircleList"/>
    <dgm:cxn modelId="{927A73EC-00E6-4FE9-AD36-7AF936930AC8}" srcId="{2397F530-8EEF-46A2-890A-F9C8992B6662}" destId="{5D02B8F2-8CA8-4046-AF9F-9583471DDF72}" srcOrd="2" destOrd="0" parTransId="{8BB4143A-F5E1-41F2-B219-C6E4BE7BECFD}" sibTransId="{0C1BCB42-4D95-4ABB-B315-2B92030A800F}"/>
    <dgm:cxn modelId="{9F996F2B-8F41-4C34-A4E9-55F2338B0229}" type="presParOf" srcId="{FE1AAEF8-F2C4-421B-B8C2-D688AF3C3277}" destId="{C93D2763-556D-4034-B962-E429CBD41BF1}" srcOrd="0" destOrd="0" presId="urn:microsoft.com/office/officeart/2018/2/layout/IconCircleList"/>
    <dgm:cxn modelId="{075E7B89-5986-47C4-A016-1FA68DFDB870}" type="presParOf" srcId="{C93D2763-556D-4034-B962-E429CBD41BF1}" destId="{8C6E529E-ED18-4881-B276-08C1FD833903}" srcOrd="0" destOrd="0" presId="urn:microsoft.com/office/officeart/2018/2/layout/IconCircleList"/>
    <dgm:cxn modelId="{52F923C5-AB47-4CB9-91DA-248D2DF2D8E4}" type="presParOf" srcId="{8C6E529E-ED18-4881-B276-08C1FD833903}" destId="{F10BAB06-38EB-4253-AE7A-5DB6F0AC1BFF}" srcOrd="0" destOrd="0" presId="urn:microsoft.com/office/officeart/2018/2/layout/IconCircleList"/>
    <dgm:cxn modelId="{EEF9963B-6EF8-476B-9AE5-2DE37C351632}" type="presParOf" srcId="{8C6E529E-ED18-4881-B276-08C1FD833903}" destId="{EACD0BDF-0773-400C-B48F-32096E15192F}" srcOrd="1" destOrd="0" presId="urn:microsoft.com/office/officeart/2018/2/layout/IconCircleList"/>
    <dgm:cxn modelId="{1A43FFC8-D9C9-4CC6-A3D4-87203A7C7C90}" type="presParOf" srcId="{8C6E529E-ED18-4881-B276-08C1FD833903}" destId="{29CA81AA-AD9E-4F69-8F9C-96C955E1DD32}" srcOrd="2" destOrd="0" presId="urn:microsoft.com/office/officeart/2018/2/layout/IconCircleList"/>
    <dgm:cxn modelId="{9FB86C58-06CE-4D69-A52F-62260D49C14A}" type="presParOf" srcId="{8C6E529E-ED18-4881-B276-08C1FD833903}" destId="{5AA90D84-64E7-4D90-8651-5417546A22B2}" srcOrd="3" destOrd="0" presId="urn:microsoft.com/office/officeart/2018/2/layout/IconCircleList"/>
    <dgm:cxn modelId="{CF96FF4B-8921-4995-BC1C-2F63D3465471}" type="presParOf" srcId="{C93D2763-556D-4034-B962-E429CBD41BF1}" destId="{B7A3FCBA-F830-4F49-B845-77D919066C91}" srcOrd="1" destOrd="0" presId="urn:microsoft.com/office/officeart/2018/2/layout/IconCircleList"/>
    <dgm:cxn modelId="{02447FF0-0C16-466D-92CF-3A222840B2C6}" type="presParOf" srcId="{C93D2763-556D-4034-B962-E429CBD41BF1}" destId="{924D81D4-2A1E-4405-8A6E-6D70F8D77663}" srcOrd="2" destOrd="0" presId="urn:microsoft.com/office/officeart/2018/2/layout/IconCircleList"/>
    <dgm:cxn modelId="{BC80CC31-7B11-4EA7-9734-8AA024A3F099}" type="presParOf" srcId="{924D81D4-2A1E-4405-8A6E-6D70F8D77663}" destId="{5684BAF8-094C-4E30-AA18-7A1482115AB2}" srcOrd="0" destOrd="0" presId="urn:microsoft.com/office/officeart/2018/2/layout/IconCircleList"/>
    <dgm:cxn modelId="{A4F36FD5-2EA6-4C9B-B63D-035DEB68CE23}" type="presParOf" srcId="{924D81D4-2A1E-4405-8A6E-6D70F8D77663}" destId="{BEB1A209-D7D9-4894-A4C4-2C885CE9075B}" srcOrd="1" destOrd="0" presId="urn:microsoft.com/office/officeart/2018/2/layout/IconCircleList"/>
    <dgm:cxn modelId="{C01AA7C5-D788-4025-98FD-C40AFC7FD2AC}" type="presParOf" srcId="{924D81D4-2A1E-4405-8A6E-6D70F8D77663}" destId="{ACA643F4-1569-4E39-A54F-2F65B5489EA3}" srcOrd="2" destOrd="0" presId="urn:microsoft.com/office/officeart/2018/2/layout/IconCircleList"/>
    <dgm:cxn modelId="{BA95B8DE-4BC3-47B2-9FCA-25C428341A1D}" type="presParOf" srcId="{924D81D4-2A1E-4405-8A6E-6D70F8D77663}" destId="{B7346E71-85F6-4A48-BB85-FF8A243550C3}" srcOrd="3" destOrd="0" presId="urn:microsoft.com/office/officeart/2018/2/layout/IconCircleList"/>
    <dgm:cxn modelId="{E76D00FB-C037-4C32-B7F8-53134519F5BC}" type="presParOf" srcId="{C93D2763-556D-4034-B962-E429CBD41BF1}" destId="{35822C75-99C5-4C1B-844E-F6A3B8893DAC}" srcOrd="3" destOrd="0" presId="urn:microsoft.com/office/officeart/2018/2/layout/IconCircleList"/>
    <dgm:cxn modelId="{F1AD6C85-B290-40AC-9580-DFEF402753F0}" type="presParOf" srcId="{C93D2763-556D-4034-B962-E429CBD41BF1}" destId="{63B70F69-2909-43BB-B153-A85573948870}" srcOrd="4" destOrd="0" presId="urn:microsoft.com/office/officeart/2018/2/layout/IconCircleList"/>
    <dgm:cxn modelId="{6543D487-BD03-4C38-8D6C-639D4211BE5E}" type="presParOf" srcId="{63B70F69-2909-43BB-B153-A85573948870}" destId="{77BFF3C4-87FB-47BA-9BB9-029B97986098}" srcOrd="0" destOrd="0" presId="urn:microsoft.com/office/officeart/2018/2/layout/IconCircleList"/>
    <dgm:cxn modelId="{9FCF1B80-36C5-4FE6-8A6E-AAFDAD525CB4}" type="presParOf" srcId="{63B70F69-2909-43BB-B153-A85573948870}" destId="{FD43A894-FE87-4A92-8149-BBCA9A1B0EC6}" srcOrd="1" destOrd="0" presId="urn:microsoft.com/office/officeart/2018/2/layout/IconCircleList"/>
    <dgm:cxn modelId="{BE29847C-AD12-445C-9D1F-52EC38886771}" type="presParOf" srcId="{63B70F69-2909-43BB-B153-A85573948870}" destId="{D1E68203-117F-4317-87E0-DD8F2EEADE6D}" srcOrd="2" destOrd="0" presId="urn:microsoft.com/office/officeart/2018/2/layout/IconCircleList"/>
    <dgm:cxn modelId="{B8A237F9-EE0B-4700-AD61-CC685173BF5E}" type="presParOf" srcId="{63B70F69-2909-43BB-B153-A85573948870}" destId="{5F6E962B-D119-4264-90FE-661E214ED18C}" srcOrd="3" destOrd="0" presId="urn:microsoft.com/office/officeart/2018/2/layout/IconCircleList"/>
    <dgm:cxn modelId="{6179614A-E57C-4645-99CF-A979170E9292}" type="presParOf" srcId="{C93D2763-556D-4034-B962-E429CBD41BF1}" destId="{E0C55AFD-7456-44CD-83DF-C982A63F0BF4}" srcOrd="5" destOrd="0" presId="urn:microsoft.com/office/officeart/2018/2/layout/IconCircleList"/>
    <dgm:cxn modelId="{F936C453-F287-4C7D-83CF-DBE8E9E892F7}" type="presParOf" srcId="{C93D2763-556D-4034-B962-E429CBD41BF1}" destId="{2A0602C3-90DD-4FB8-8F01-7D481F0FFE3C}" srcOrd="6" destOrd="0" presId="urn:microsoft.com/office/officeart/2018/2/layout/IconCircleList"/>
    <dgm:cxn modelId="{61924907-C649-41A7-A990-C4D2F8330C5E}" type="presParOf" srcId="{2A0602C3-90DD-4FB8-8F01-7D481F0FFE3C}" destId="{1C60C788-5DAF-40F5-A63D-FAAC6E081A02}" srcOrd="0" destOrd="0" presId="urn:microsoft.com/office/officeart/2018/2/layout/IconCircleList"/>
    <dgm:cxn modelId="{BA6FA6ED-87E9-4A8D-AA54-ECA77471399F}" type="presParOf" srcId="{2A0602C3-90DD-4FB8-8F01-7D481F0FFE3C}" destId="{8D040531-3955-48C8-847B-50712869A229}" srcOrd="1" destOrd="0" presId="urn:microsoft.com/office/officeart/2018/2/layout/IconCircleList"/>
    <dgm:cxn modelId="{DA7FE27E-D6EA-4666-AD2E-085340063B10}" type="presParOf" srcId="{2A0602C3-90DD-4FB8-8F01-7D481F0FFE3C}" destId="{C00D8F81-2282-4FD4-9AC1-559EFF55D639}" srcOrd="2" destOrd="0" presId="urn:microsoft.com/office/officeart/2018/2/layout/IconCircleList"/>
    <dgm:cxn modelId="{7CEDE90A-FCE5-40E7-B7F3-3512F6F2019A}" type="presParOf" srcId="{2A0602C3-90DD-4FB8-8F01-7D481F0FFE3C}" destId="{2AD55886-F4D4-4E18-B47F-E7061D986A82}" srcOrd="3" destOrd="0" presId="urn:microsoft.com/office/officeart/2018/2/layout/IconCircle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3F79B7D-8339-406F-9DBE-E599EBDA5AA1}" type="doc">
      <dgm:prSet loTypeId="urn:microsoft.com/office/officeart/2016/7/layout/VerticalSolidActionList" loCatId="List" qsTypeId="urn:microsoft.com/office/officeart/2005/8/quickstyle/simple2" qsCatId="simple" csTypeId="urn:microsoft.com/office/officeart/2005/8/colors/accent2_2" csCatId="accent2" phldr="1"/>
      <dgm:spPr/>
      <dgm:t>
        <a:bodyPr/>
        <a:lstStyle/>
        <a:p>
          <a:endParaRPr lang="en-US"/>
        </a:p>
      </dgm:t>
    </dgm:pt>
    <dgm:pt modelId="{7BD01568-5E9C-4CC3-9967-69AF828BE895}">
      <dgm:prSet custT="1"/>
      <dgm:spPr/>
      <dgm:t>
        <a:bodyPr/>
        <a:lstStyle/>
        <a:p>
          <a:r>
            <a:rPr lang="en-US" sz="2200" dirty="0"/>
            <a:t>Show initiative</a:t>
          </a:r>
        </a:p>
      </dgm:t>
    </dgm:pt>
    <dgm:pt modelId="{C036D777-A9AE-4C5B-A91D-0A97F99B7E32}" type="parTrans" cxnId="{0E0BF9A7-EAF4-4EA6-A201-289D9B560CFC}">
      <dgm:prSet/>
      <dgm:spPr/>
      <dgm:t>
        <a:bodyPr/>
        <a:lstStyle/>
        <a:p>
          <a:endParaRPr lang="en-US" sz="2200"/>
        </a:p>
      </dgm:t>
    </dgm:pt>
    <dgm:pt modelId="{55E7A2EE-FD94-4611-83F0-1590E2840410}" type="sibTrans" cxnId="{0E0BF9A7-EAF4-4EA6-A201-289D9B560CFC}">
      <dgm:prSet/>
      <dgm:spPr/>
      <dgm:t>
        <a:bodyPr/>
        <a:lstStyle/>
        <a:p>
          <a:endParaRPr lang="en-US" sz="2200"/>
        </a:p>
      </dgm:t>
    </dgm:pt>
    <dgm:pt modelId="{3AFD3C06-CF67-4F99-80CE-0AB794067A6E}">
      <dgm:prSet custT="1"/>
      <dgm:spPr/>
      <dgm:t>
        <a:bodyPr/>
        <a:lstStyle/>
        <a:p>
          <a:r>
            <a:rPr lang="en-US" sz="2200"/>
            <a:t>Show initiative by engaging with you</a:t>
          </a:r>
        </a:p>
      </dgm:t>
    </dgm:pt>
    <dgm:pt modelId="{155C8C85-A6B8-4627-9469-957943EB7BE2}" type="parTrans" cxnId="{00B33790-A522-4A5C-B535-2E8693D1F5CB}">
      <dgm:prSet/>
      <dgm:spPr/>
      <dgm:t>
        <a:bodyPr/>
        <a:lstStyle/>
        <a:p>
          <a:endParaRPr lang="en-US" sz="2200"/>
        </a:p>
      </dgm:t>
    </dgm:pt>
    <dgm:pt modelId="{C5655000-F73F-47A1-824C-406A3CDE64E7}" type="sibTrans" cxnId="{00B33790-A522-4A5C-B535-2E8693D1F5CB}">
      <dgm:prSet/>
      <dgm:spPr/>
      <dgm:t>
        <a:bodyPr/>
        <a:lstStyle/>
        <a:p>
          <a:endParaRPr lang="en-US" sz="2200"/>
        </a:p>
      </dgm:t>
    </dgm:pt>
    <dgm:pt modelId="{43DA0DCD-CE08-4530-BB07-4A26E629D616}">
      <dgm:prSet custT="1"/>
      <dgm:spPr/>
      <dgm:t>
        <a:bodyPr/>
        <a:lstStyle/>
        <a:p>
          <a:r>
            <a:rPr lang="en-US" sz="2200"/>
            <a:t>Learn</a:t>
          </a:r>
        </a:p>
      </dgm:t>
    </dgm:pt>
    <dgm:pt modelId="{EA41976A-3B0E-4A3E-AC96-E6FF4B73E54F}" type="parTrans" cxnId="{D132B304-5E69-44C1-87CC-77B4ABC3DB1B}">
      <dgm:prSet/>
      <dgm:spPr/>
      <dgm:t>
        <a:bodyPr/>
        <a:lstStyle/>
        <a:p>
          <a:endParaRPr lang="en-US" sz="2200"/>
        </a:p>
      </dgm:t>
    </dgm:pt>
    <dgm:pt modelId="{C8DDD101-0921-4F1E-A9D0-8F3A5D9E3308}" type="sibTrans" cxnId="{D132B304-5E69-44C1-87CC-77B4ABC3DB1B}">
      <dgm:prSet/>
      <dgm:spPr/>
      <dgm:t>
        <a:bodyPr/>
        <a:lstStyle/>
        <a:p>
          <a:endParaRPr lang="en-US" sz="2200"/>
        </a:p>
      </dgm:t>
    </dgm:pt>
    <dgm:pt modelId="{5D32BCF7-97C1-49D4-B08A-F12BA4F495E2}">
      <dgm:prSet custT="1"/>
      <dgm:spPr/>
      <dgm:t>
        <a:bodyPr/>
        <a:lstStyle/>
        <a:p>
          <a:r>
            <a:rPr lang="en-US" sz="2200"/>
            <a:t>Learn quickly through observation, studying and applying knowledge and skills </a:t>
          </a:r>
        </a:p>
      </dgm:t>
    </dgm:pt>
    <dgm:pt modelId="{0E62E0A9-1FEB-424B-8F99-367A509447EC}" type="parTrans" cxnId="{DF9DFA4A-054B-4506-8508-35A1E92A54F5}">
      <dgm:prSet/>
      <dgm:spPr/>
      <dgm:t>
        <a:bodyPr/>
        <a:lstStyle/>
        <a:p>
          <a:endParaRPr lang="en-US" sz="2200"/>
        </a:p>
      </dgm:t>
    </dgm:pt>
    <dgm:pt modelId="{AEAFB327-545A-4D8D-8996-1B9982EECB18}" type="sibTrans" cxnId="{DF9DFA4A-054B-4506-8508-35A1E92A54F5}">
      <dgm:prSet/>
      <dgm:spPr/>
      <dgm:t>
        <a:bodyPr/>
        <a:lstStyle/>
        <a:p>
          <a:endParaRPr lang="en-US" sz="2200"/>
        </a:p>
      </dgm:t>
    </dgm:pt>
    <dgm:pt modelId="{6FA34727-7CE2-423D-8DB3-5A1F931C04C8}">
      <dgm:prSet custT="1"/>
      <dgm:spPr/>
      <dgm:t>
        <a:bodyPr/>
        <a:lstStyle/>
        <a:p>
          <a:r>
            <a:rPr lang="en-US" sz="2200"/>
            <a:t>Follow through</a:t>
          </a:r>
        </a:p>
      </dgm:t>
    </dgm:pt>
    <dgm:pt modelId="{E42F9BEA-2316-4711-8050-CC68401A2668}" type="parTrans" cxnId="{E25E2BBE-1C4A-48E3-84C9-D0B5822D62A9}">
      <dgm:prSet/>
      <dgm:spPr/>
      <dgm:t>
        <a:bodyPr/>
        <a:lstStyle/>
        <a:p>
          <a:endParaRPr lang="en-US" sz="2200"/>
        </a:p>
      </dgm:t>
    </dgm:pt>
    <dgm:pt modelId="{CF5E93B8-91FB-458C-9CC2-BBD76424B78F}" type="sibTrans" cxnId="{E25E2BBE-1C4A-48E3-84C9-D0B5822D62A9}">
      <dgm:prSet/>
      <dgm:spPr/>
      <dgm:t>
        <a:bodyPr/>
        <a:lstStyle/>
        <a:p>
          <a:endParaRPr lang="en-US" sz="2200"/>
        </a:p>
      </dgm:t>
    </dgm:pt>
    <dgm:pt modelId="{CA98ADDD-A8D0-45B3-BFF6-4A2AAACA7CF7}">
      <dgm:prSet custT="1"/>
      <dgm:spPr/>
      <dgm:t>
        <a:bodyPr/>
        <a:lstStyle/>
        <a:p>
          <a:r>
            <a:rPr lang="en-US" sz="2200"/>
            <a:t>Follow through by completing agreed upon tasks and keep all agreements made and communicate changes</a:t>
          </a:r>
        </a:p>
      </dgm:t>
    </dgm:pt>
    <dgm:pt modelId="{E628BF3B-1D5A-47CE-9968-A88FC4055B55}" type="parTrans" cxnId="{9BA170CE-9D6E-471F-AD94-D5D1FE168ECF}">
      <dgm:prSet/>
      <dgm:spPr/>
      <dgm:t>
        <a:bodyPr/>
        <a:lstStyle/>
        <a:p>
          <a:endParaRPr lang="en-US" sz="2200"/>
        </a:p>
      </dgm:t>
    </dgm:pt>
    <dgm:pt modelId="{7B4EF9CB-53E6-4768-AB1E-688226724D60}" type="sibTrans" cxnId="{9BA170CE-9D6E-471F-AD94-D5D1FE168ECF}">
      <dgm:prSet/>
      <dgm:spPr/>
      <dgm:t>
        <a:bodyPr/>
        <a:lstStyle/>
        <a:p>
          <a:endParaRPr lang="en-US" sz="2200"/>
        </a:p>
      </dgm:t>
    </dgm:pt>
    <dgm:pt modelId="{3E296657-370E-4A9E-B69E-BF0EA3D33427}">
      <dgm:prSet custT="1"/>
      <dgm:spPr/>
      <dgm:t>
        <a:bodyPr/>
        <a:lstStyle/>
        <a:p>
          <a:r>
            <a:rPr lang="en-US" sz="2200"/>
            <a:t>Manage</a:t>
          </a:r>
        </a:p>
      </dgm:t>
    </dgm:pt>
    <dgm:pt modelId="{A299D4F2-4D70-4FC2-89E2-3A19DEB51D16}" type="parTrans" cxnId="{452F136C-FF1F-483B-8D55-541A63A37A5D}">
      <dgm:prSet/>
      <dgm:spPr/>
      <dgm:t>
        <a:bodyPr/>
        <a:lstStyle/>
        <a:p>
          <a:endParaRPr lang="en-US" sz="2200"/>
        </a:p>
      </dgm:t>
    </dgm:pt>
    <dgm:pt modelId="{49142A82-F64D-4D6E-BEFA-55F97133C399}" type="sibTrans" cxnId="{452F136C-FF1F-483B-8D55-541A63A37A5D}">
      <dgm:prSet/>
      <dgm:spPr/>
      <dgm:t>
        <a:bodyPr/>
        <a:lstStyle/>
        <a:p>
          <a:endParaRPr lang="en-US" sz="2200"/>
        </a:p>
      </dgm:t>
    </dgm:pt>
    <dgm:pt modelId="{6B38B485-71DE-4FAB-92D4-7A3518C8031F}">
      <dgm:prSet custT="1"/>
      <dgm:spPr/>
      <dgm:t>
        <a:bodyPr/>
        <a:lstStyle/>
        <a:p>
          <a:r>
            <a:rPr lang="en-US" sz="2200"/>
            <a:t>Manage the relationship by communicating goals and speaking up if changes are needed</a:t>
          </a:r>
        </a:p>
      </dgm:t>
    </dgm:pt>
    <dgm:pt modelId="{9DC95569-4F18-4F03-B5A3-76E5607C39BE}" type="parTrans" cxnId="{A6F9CE55-ED9B-404A-9626-5244598CF4FE}">
      <dgm:prSet/>
      <dgm:spPr/>
      <dgm:t>
        <a:bodyPr/>
        <a:lstStyle/>
        <a:p>
          <a:endParaRPr lang="en-US" sz="2200"/>
        </a:p>
      </dgm:t>
    </dgm:pt>
    <dgm:pt modelId="{5A456FC1-2A7C-472C-87C1-F61257B78641}" type="sibTrans" cxnId="{A6F9CE55-ED9B-404A-9626-5244598CF4FE}">
      <dgm:prSet/>
      <dgm:spPr/>
      <dgm:t>
        <a:bodyPr/>
        <a:lstStyle/>
        <a:p>
          <a:endParaRPr lang="en-US" sz="2200"/>
        </a:p>
      </dgm:t>
    </dgm:pt>
    <dgm:pt modelId="{D83FC7E9-1326-46FD-AE09-58D3B9BE20B9}" type="pres">
      <dgm:prSet presAssocID="{13F79B7D-8339-406F-9DBE-E599EBDA5AA1}" presName="Name0" presStyleCnt="0">
        <dgm:presLayoutVars>
          <dgm:dir/>
          <dgm:animLvl val="lvl"/>
          <dgm:resizeHandles val="exact"/>
        </dgm:presLayoutVars>
      </dgm:prSet>
      <dgm:spPr/>
    </dgm:pt>
    <dgm:pt modelId="{0633040A-244C-4828-A6CA-987F74EED4B7}" type="pres">
      <dgm:prSet presAssocID="{7BD01568-5E9C-4CC3-9967-69AF828BE895}" presName="linNode" presStyleCnt="0"/>
      <dgm:spPr/>
    </dgm:pt>
    <dgm:pt modelId="{D2F54861-B6D7-4ED7-89A3-0A630FFDC259}" type="pres">
      <dgm:prSet presAssocID="{7BD01568-5E9C-4CC3-9967-69AF828BE895}" presName="parentText" presStyleLbl="alignNode1" presStyleIdx="0" presStyleCnt="4">
        <dgm:presLayoutVars>
          <dgm:chMax val="1"/>
          <dgm:bulletEnabled/>
        </dgm:presLayoutVars>
      </dgm:prSet>
      <dgm:spPr/>
    </dgm:pt>
    <dgm:pt modelId="{113D85F2-A67C-4B2B-9420-2C3C2E1AD7D9}" type="pres">
      <dgm:prSet presAssocID="{7BD01568-5E9C-4CC3-9967-69AF828BE895}" presName="descendantText" presStyleLbl="alignAccFollowNode1" presStyleIdx="0" presStyleCnt="4">
        <dgm:presLayoutVars>
          <dgm:bulletEnabled/>
        </dgm:presLayoutVars>
      </dgm:prSet>
      <dgm:spPr/>
    </dgm:pt>
    <dgm:pt modelId="{D010B933-A68A-45A5-9E9F-D7537E48BA89}" type="pres">
      <dgm:prSet presAssocID="{55E7A2EE-FD94-4611-83F0-1590E2840410}" presName="sp" presStyleCnt="0"/>
      <dgm:spPr/>
    </dgm:pt>
    <dgm:pt modelId="{103FE651-B13C-4FA3-BC71-B7E24D0EB57C}" type="pres">
      <dgm:prSet presAssocID="{43DA0DCD-CE08-4530-BB07-4A26E629D616}" presName="linNode" presStyleCnt="0"/>
      <dgm:spPr/>
    </dgm:pt>
    <dgm:pt modelId="{1FD18399-80C0-4988-AF5B-407DE824C0F3}" type="pres">
      <dgm:prSet presAssocID="{43DA0DCD-CE08-4530-BB07-4A26E629D616}" presName="parentText" presStyleLbl="alignNode1" presStyleIdx="1" presStyleCnt="4">
        <dgm:presLayoutVars>
          <dgm:chMax val="1"/>
          <dgm:bulletEnabled/>
        </dgm:presLayoutVars>
      </dgm:prSet>
      <dgm:spPr/>
    </dgm:pt>
    <dgm:pt modelId="{B1A8416B-C46C-44C5-8A7D-B5F3717D454C}" type="pres">
      <dgm:prSet presAssocID="{43DA0DCD-CE08-4530-BB07-4A26E629D616}" presName="descendantText" presStyleLbl="alignAccFollowNode1" presStyleIdx="1" presStyleCnt="4">
        <dgm:presLayoutVars>
          <dgm:bulletEnabled/>
        </dgm:presLayoutVars>
      </dgm:prSet>
      <dgm:spPr/>
    </dgm:pt>
    <dgm:pt modelId="{F9C76529-87F9-4141-9C40-EEA6D7CEAAE6}" type="pres">
      <dgm:prSet presAssocID="{C8DDD101-0921-4F1E-A9D0-8F3A5D9E3308}" presName="sp" presStyleCnt="0"/>
      <dgm:spPr/>
    </dgm:pt>
    <dgm:pt modelId="{AB4031DE-28DF-426C-8209-DBE44916E887}" type="pres">
      <dgm:prSet presAssocID="{6FA34727-7CE2-423D-8DB3-5A1F931C04C8}" presName="linNode" presStyleCnt="0"/>
      <dgm:spPr/>
    </dgm:pt>
    <dgm:pt modelId="{BDA3892F-2E66-403F-A50F-9314EE283A7A}" type="pres">
      <dgm:prSet presAssocID="{6FA34727-7CE2-423D-8DB3-5A1F931C04C8}" presName="parentText" presStyleLbl="alignNode1" presStyleIdx="2" presStyleCnt="4">
        <dgm:presLayoutVars>
          <dgm:chMax val="1"/>
          <dgm:bulletEnabled/>
        </dgm:presLayoutVars>
      </dgm:prSet>
      <dgm:spPr/>
    </dgm:pt>
    <dgm:pt modelId="{DBEC16D2-CAC5-428E-A028-767FFDA54019}" type="pres">
      <dgm:prSet presAssocID="{6FA34727-7CE2-423D-8DB3-5A1F931C04C8}" presName="descendantText" presStyleLbl="alignAccFollowNode1" presStyleIdx="2" presStyleCnt="4">
        <dgm:presLayoutVars>
          <dgm:bulletEnabled/>
        </dgm:presLayoutVars>
      </dgm:prSet>
      <dgm:spPr/>
    </dgm:pt>
    <dgm:pt modelId="{12270D05-F810-4DB2-8594-87C74F74AC34}" type="pres">
      <dgm:prSet presAssocID="{CF5E93B8-91FB-458C-9CC2-BBD76424B78F}" presName="sp" presStyleCnt="0"/>
      <dgm:spPr/>
    </dgm:pt>
    <dgm:pt modelId="{15D497E8-081E-488D-8815-0E52BE1F331B}" type="pres">
      <dgm:prSet presAssocID="{3E296657-370E-4A9E-B69E-BF0EA3D33427}" presName="linNode" presStyleCnt="0"/>
      <dgm:spPr/>
    </dgm:pt>
    <dgm:pt modelId="{5F4EC25F-62A7-44B4-B1D5-5D868B5F9364}" type="pres">
      <dgm:prSet presAssocID="{3E296657-370E-4A9E-B69E-BF0EA3D33427}" presName="parentText" presStyleLbl="alignNode1" presStyleIdx="3" presStyleCnt="4">
        <dgm:presLayoutVars>
          <dgm:chMax val="1"/>
          <dgm:bulletEnabled/>
        </dgm:presLayoutVars>
      </dgm:prSet>
      <dgm:spPr/>
    </dgm:pt>
    <dgm:pt modelId="{4209593D-D7E3-4DA7-8B79-36E6D41F8425}" type="pres">
      <dgm:prSet presAssocID="{3E296657-370E-4A9E-B69E-BF0EA3D33427}" presName="descendantText" presStyleLbl="alignAccFollowNode1" presStyleIdx="3" presStyleCnt="4">
        <dgm:presLayoutVars>
          <dgm:bulletEnabled/>
        </dgm:presLayoutVars>
      </dgm:prSet>
      <dgm:spPr/>
    </dgm:pt>
  </dgm:ptLst>
  <dgm:cxnLst>
    <dgm:cxn modelId="{D132B304-5E69-44C1-87CC-77B4ABC3DB1B}" srcId="{13F79B7D-8339-406F-9DBE-E599EBDA5AA1}" destId="{43DA0DCD-CE08-4530-BB07-4A26E629D616}" srcOrd="1" destOrd="0" parTransId="{EA41976A-3B0E-4A3E-AC96-E6FF4B73E54F}" sibTransId="{C8DDD101-0921-4F1E-A9D0-8F3A5D9E3308}"/>
    <dgm:cxn modelId="{B9B93341-B9DA-4B54-AEEB-34E3A1A6EFDD}" type="presOf" srcId="{6B38B485-71DE-4FAB-92D4-7A3518C8031F}" destId="{4209593D-D7E3-4DA7-8B79-36E6D41F8425}" srcOrd="0" destOrd="0" presId="urn:microsoft.com/office/officeart/2016/7/layout/VerticalSolidActionList"/>
    <dgm:cxn modelId="{EEF97749-718E-457E-BC14-B6D14A5F3024}" type="presOf" srcId="{CA98ADDD-A8D0-45B3-BFF6-4A2AAACA7CF7}" destId="{DBEC16D2-CAC5-428E-A028-767FFDA54019}" srcOrd="0" destOrd="0" presId="urn:microsoft.com/office/officeart/2016/7/layout/VerticalSolidActionList"/>
    <dgm:cxn modelId="{DF9DFA4A-054B-4506-8508-35A1E92A54F5}" srcId="{43DA0DCD-CE08-4530-BB07-4A26E629D616}" destId="{5D32BCF7-97C1-49D4-B08A-F12BA4F495E2}" srcOrd="0" destOrd="0" parTransId="{0E62E0A9-1FEB-424B-8F99-367A509447EC}" sibTransId="{AEAFB327-545A-4D8D-8996-1B9982EECB18}"/>
    <dgm:cxn modelId="{9C20FE6A-0A93-4232-90DA-2BBC70D1FC22}" type="presOf" srcId="{43DA0DCD-CE08-4530-BB07-4A26E629D616}" destId="{1FD18399-80C0-4988-AF5B-407DE824C0F3}" srcOrd="0" destOrd="0" presId="urn:microsoft.com/office/officeart/2016/7/layout/VerticalSolidActionList"/>
    <dgm:cxn modelId="{452F136C-FF1F-483B-8D55-541A63A37A5D}" srcId="{13F79B7D-8339-406F-9DBE-E599EBDA5AA1}" destId="{3E296657-370E-4A9E-B69E-BF0EA3D33427}" srcOrd="3" destOrd="0" parTransId="{A299D4F2-4D70-4FC2-89E2-3A19DEB51D16}" sibTransId="{49142A82-F64D-4D6E-BEFA-55F97133C399}"/>
    <dgm:cxn modelId="{BA982C53-194F-46F8-9D2F-74903CCAB8ED}" type="presOf" srcId="{3E296657-370E-4A9E-B69E-BF0EA3D33427}" destId="{5F4EC25F-62A7-44B4-B1D5-5D868B5F9364}" srcOrd="0" destOrd="0" presId="urn:microsoft.com/office/officeart/2016/7/layout/VerticalSolidActionList"/>
    <dgm:cxn modelId="{A6F9CE55-ED9B-404A-9626-5244598CF4FE}" srcId="{3E296657-370E-4A9E-B69E-BF0EA3D33427}" destId="{6B38B485-71DE-4FAB-92D4-7A3518C8031F}" srcOrd="0" destOrd="0" parTransId="{9DC95569-4F18-4F03-B5A3-76E5607C39BE}" sibTransId="{5A456FC1-2A7C-472C-87C1-F61257B78641}"/>
    <dgm:cxn modelId="{BA8BA659-99E5-48B0-A6EA-BC1F1AFFAEA7}" type="presOf" srcId="{3AFD3C06-CF67-4F99-80CE-0AB794067A6E}" destId="{113D85F2-A67C-4B2B-9420-2C3C2E1AD7D9}" srcOrd="0" destOrd="0" presId="urn:microsoft.com/office/officeart/2016/7/layout/VerticalSolidActionList"/>
    <dgm:cxn modelId="{CBDBC77D-4800-40EB-B550-06F11AC56F2C}" type="presOf" srcId="{7BD01568-5E9C-4CC3-9967-69AF828BE895}" destId="{D2F54861-B6D7-4ED7-89A3-0A630FFDC259}" srcOrd="0" destOrd="0" presId="urn:microsoft.com/office/officeart/2016/7/layout/VerticalSolidActionList"/>
    <dgm:cxn modelId="{00B33790-A522-4A5C-B535-2E8693D1F5CB}" srcId="{7BD01568-5E9C-4CC3-9967-69AF828BE895}" destId="{3AFD3C06-CF67-4F99-80CE-0AB794067A6E}" srcOrd="0" destOrd="0" parTransId="{155C8C85-A6B8-4627-9469-957943EB7BE2}" sibTransId="{C5655000-F73F-47A1-824C-406A3CDE64E7}"/>
    <dgm:cxn modelId="{0E0BF9A7-EAF4-4EA6-A201-289D9B560CFC}" srcId="{13F79B7D-8339-406F-9DBE-E599EBDA5AA1}" destId="{7BD01568-5E9C-4CC3-9967-69AF828BE895}" srcOrd="0" destOrd="0" parTransId="{C036D777-A9AE-4C5B-A91D-0A97F99B7E32}" sibTransId="{55E7A2EE-FD94-4611-83F0-1590E2840410}"/>
    <dgm:cxn modelId="{E25E2BBE-1C4A-48E3-84C9-D0B5822D62A9}" srcId="{13F79B7D-8339-406F-9DBE-E599EBDA5AA1}" destId="{6FA34727-7CE2-423D-8DB3-5A1F931C04C8}" srcOrd="2" destOrd="0" parTransId="{E42F9BEA-2316-4711-8050-CC68401A2668}" sibTransId="{CF5E93B8-91FB-458C-9CC2-BBD76424B78F}"/>
    <dgm:cxn modelId="{9BA170CE-9D6E-471F-AD94-D5D1FE168ECF}" srcId="{6FA34727-7CE2-423D-8DB3-5A1F931C04C8}" destId="{CA98ADDD-A8D0-45B3-BFF6-4A2AAACA7CF7}" srcOrd="0" destOrd="0" parTransId="{E628BF3B-1D5A-47CE-9968-A88FC4055B55}" sibTransId="{7B4EF9CB-53E6-4768-AB1E-688226724D60}"/>
    <dgm:cxn modelId="{90DE29D7-AAD5-4596-B135-A2479458C3B2}" type="presOf" srcId="{13F79B7D-8339-406F-9DBE-E599EBDA5AA1}" destId="{D83FC7E9-1326-46FD-AE09-58D3B9BE20B9}" srcOrd="0" destOrd="0" presId="urn:microsoft.com/office/officeart/2016/7/layout/VerticalSolidActionList"/>
    <dgm:cxn modelId="{B16685DD-EC27-4EC1-8DF2-5F7826B28613}" type="presOf" srcId="{5D32BCF7-97C1-49D4-B08A-F12BA4F495E2}" destId="{B1A8416B-C46C-44C5-8A7D-B5F3717D454C}" srcOrd="0" destOrd="0" presId="urn:microsoft.com/office/officeart/2016/7/layout/VerticalSolidActionList"/>
    <dgm:cxn modelId="{D025B6F3-6295-40E9-864C-70E2912A18D8}" type="presOf" srcId="{6FA34727-7CE2-423D-8DB3-5A1F931C04C8}" destId="{BDA3892F-2E66-403F-A50F-9314EE283A7A}" srcOrd="0" destOrd="0" presId="urn:microsoft.com/office/officeart/2016/7/layout/VerticalSolidActionList"/>
    <dgm:cxn modelId="{930D915D-C812-4A12-9762-DC65AFA25624}" type="presParOf" srcId="{D83FC7E9-1326-46FD-AE09-58D3B9BE20B9}" destId="{0633040A-244C-4828-A6CA-987F74EED4B7}" srcOrd="0" destOrd="0" presId="urn:microsoft.com/office/officeart/2016/7/layout/VerticalSolidActionList"/>
    <dgm:cxn modelId="{3DD1DA61-E38F-4A5B-83FE-984177711230}" type="presParOf" srcId="{0633040A-244C-4828-A6CA-987F74EED4B7}" destId="{D2F54861-B6D7-4ED7-89A3-0A630FFDC259}" srcOrd="0" destOrd="0" presId="urn:microsoft.com/office/officeart/2016/7/layout/VerticalSolidActionList"/>
    <dgm:cxn modelId="{F177586C-428C-4050-A98A-2451712C675A}" type="presParOf" srcId="{0633040A-244C-4828-A6CA-987F74EED4B7}" destId="{113D85F2-A67C-4B2B-9420-2C3C2E1AD7D9}" srcOrd="1" destOrd="0" presId="urn:microsoft.com/office/officeart/2016/7/layout/VerticalSolidActionList"/>
    <dgm:cxn modelId="{E9DC98C8-0F4B-4A5A-BC67-929D2188AA9D}" type="presParOf" srcId="{D83FC7E9-1326-46FD-AE09-58D3B9BE20B9}" destId="{D010B933-A68A-45A5-9E9F-D7537E48BA89}" srcOrd="1" destOrd="0" presId="urn:microsoft.com/office/officeart/2016/7/layout/VerticalSolidActionList"/>
    <dgm:cxn modelId="{52598B7D-8A78-4CA0-9F4E-D7B9D60008BA}" type="presParOf" srcId="{D83FC7E9-1326-46FD-AE09-58D3B9BE20B9}" destId="{103FE651-B13C-4FA3-BC71-B7E24D0EB57C}" srcOrd="2" destOrd="0" presId="urn:microsoft.com/office/officeart/2016/7/layout/VerticalSolidActionList"/>
    <dgm:cxn modelId="{526F0CFD-7A2E-47DF-BDC4-918693B7452F}" type="presParOf" srcId="{103FE651-B13C-4FA3-BC71-B7E24D0EB57C}" destId="{1FD18399-80C0-4988-AF5B-407DE824C0F3}" srcOrd="0" destOrd="0" presId="urn:microsoft.com/office/officeart/2016/7/layout/VerticalSolidActionList"/>
    <dgm:cxn modelId="{079969E8-3416-4ACA-B2F3-BB8C9D54B60B}" type="presParOf" srcId="{103FE651-B13C-4FA3-BC71-B7E24D0EB57C}" destId="{B1A8416B-C46C-44C5-8A7D-B5F3717D454C}" srcOrd="1" destOrd="0" presId="urn:microsoft.com/office/officeart/2016/7/layout/VerticalSolidActionList"/>
    <dgm:cxn modelId="{4CD814CF-27F1-4E8C-A514-878C32C848AD}" type="presParOf" srcId="{D83FC7E9-1326-46FD-AE09-58D3B9BE20B9}" destId="{F9C76529-87F9-4141-9C40-EEA6D7CEAAE6}" srcOrd="3" destOrd="0" presId="urn:microsoft.com/office/officeart/2016/7/layout/VerticalSolidActionList"/>
    <dgm:cxn modelId="{E43B01EE-9A87-4117-91A4-07DBC5162CF0}" type="presParOf" srcId="{D83FC7E9-1326-46FD-AE09-58D3B9BE20B9}" destId="{AB4031DE-28DF-426C-8209-DBE44916E887}" srcOrd="4" destOrd="0" presId="urn:microsoft.com/office/officeart/2016/7/layout/VerticalSolidActionList"/>
    <dgm:cxn modelId="{55701190-ADD7-4FF4-BDA9-32544BD20E38}" type="presParOf" srcId="{AB4031DE-28DF-426C-8209-DBE44916E887}" destId="{BDA3892F-2E66-403F-A50F-9314EE283A7A}" srcOrd="0" destOrd="0" presId="urn:microsoft.com/office/officeart/2016/7/layout/VerticalSolidActionList"/>
    <dgm:cxn modelId="{5B3571E4-DC8B-4A00-A0D9-BFB2EB435FD6}" type="presParOf" srcId="{AB4031DE-28DF-426C-8209-DBE44916E887}" destId="{DBEC16D2-CAC5-428E-A028-767FFDA54019}" srcOrd="1" destOrd="0" presId="urn:microsoft.com/office/officeart/2016/7/layout/VerticalSolidActionList"/>
    <dgm:cxn modelId="{A46D8F8C-0500-4B79-B4DF-888F8DA1A317}" type="presParOf" srcId="{D83FC7E9-1326-46FD-AE09-58D3B9BE20B9}" destId="{12270D05-F810-4DB2-8594-87C74F74AC34}" srcOrd="5" destOrd="0" presId="urn:microsoft.com/office/officeart/2016/7/layout/VerticalSolidActionList"/>
    <dgm:cxn modelId="{2DF96FDA-6A09-4D09-B0E9-100AD9BB24EB}" type="presParOf" srcId="{D83FC7E9-1326-46FD-AE09-58D3B9BE20B9}" destId="{15D497E8-081E-488D-8815-0E52BE1F331B}" srcOrd="6" destOrd="0" presId="urn:microsoft.com/office/officeart/2016/7/layout/VerticalSolidActionList"/>
    <dgm:cxn modelId="{D3383DEF-33A6-4024-B4E1-E15B977518D5}" type="presParOf" srcId="{15D497E8-081E-488D-8815-0E52BE1F331B}" destId="{5F4EC25F-62A7-44B4-B1D5-5D868B5F9364}" srcOrd="0" destOrd="0" presId="urn:microsoft.com/office/officeart/2016/7/layout/VerticalSolidActionList"/>
    <dgm:cxn modelId="{A8443B51-1B11-47EA-A7C1-4933DDFF2108}" type="presParOf" srcId="{15D497E8-081E-488D-8815-0E52BE1F331B}" destId="{4209593D-D7E3-4DA7-8B79-36E6D41F8425}" srcOrd="1" destOrd="0" presId="urn:microsoft.com/office/officeart/2016/7/layout/VerticalSolidAction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8ED36E-7791-4DC9-8AFC-CA96A1A8D89C}">
      <dsp:nvSpPr>
        <dsp:cNvPr id="0" name=""/>
        <dsp:cNvSpPr/>
      </dsp:nvSpPr>
      <dsp:spPr>
        <a:xfrm>
          <a:off x="0" y="0"/>
          <a:ext cx="9782629" cy="2080561"/>
        </a:xfrm>
        <a:prstGeom prst="roundRect">
          <a:avLst>
            <a:gd name="adj" fmla="val 1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F20FD57-9D48-4E80-8A37-830E264FB45B}">
      <dsp:nvSpPr>
        <dsp:cNvPr id="0" name=""/>
        <dsp:cNvSpPr/>
      </dsp:nvSpPr>
      <dsp:spPr>
        <a:xfrm>
          <a:off x="296172" y="277408"/>
          <a:ext cx="2137275" cy="1525744"/>
        </a:xfrm>
        <a:prstGeom prst="roundRect">
          <a:avLst>
            <a:gd name="adj" fmla="val 10000"/>
          </a:avLst>
        </a:prstGeom>
        <a:blipFill dpi="0" rotWithShape="1">
          <a:blip xmlns:r="http://schemas.openxmlformats.org/officeDocument/2006/relationships" r:embed="rId1" cstate="screen">
            <a:extLst>
              <a:ext uri="{28A0092B-C50C-407E-A947-70E740481C1C}">
                <a14:useLocalDpi xmlns:a14="http://schemas.microsoft.com/office/drawing/2010/main"/>
              </a:ext>
            </a:extLst>
          </a:blip>
          <a:srcRect/>
          <a:stretch>
            <a:fillRect l="-28900" t="-1707" r="-18068" b="-29665"/>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CC63E66-899B-4F28-A9E1-B94AD0A5C7EB}">
      <dsp:nvSpPr>
        <dsp:cNvPr id="0" name=""/>
        <dsp:cNvSpPr/>
      </dsp:nvSpPr>
      <dsp:spPr>
        <a:xfrm rot="10800000">
          <a:off x="296172" y="2080561"/>
          <a:ext cx="2137275" cy="2542907"/>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t" anchorCtr="0">
          <a:noAutofit/>
        </a:bodyPr>
        <a:lstStyle/>
        <a:p>
          <a:pPr marL="0" lvl="0" indent="0" algn="ctr" defTabSz="1022350">
            <a:lnSpc>
              <a:spcPct val="90000"/>
            </a:lnSpc>
            <a:spcBef>
              <a:spcPct val="0"/>
            </a:spcBef>
            <a:spcAft>
              <a:spcPct val="35000"/>
            </a:spcAft>
            <a:buNone/>
          </a:pPr>
          <a:r>
            <a:rPr lang="en-GB" sz="2300" kern="1200"/>
            <a:t>Be a “learning broker”</a:t>
          </a:r>
          <a:endParaRPr lang="en-US" sz="2300" kern="1200"/>
        </a:p>
      </dsp:txBody>
      <dsp:txXfrm rot="10800000">
        <a:off x="361901" y="2080561"/>
        <a:ext cx="2005817" cy="2477178"/>
      </dsp:txXfrm>
    </dsp:sp>
    <dsp:sp modelId="{63360324-3B45-4053-9726-0C800100ACBA}">
      <dsp:nvSpPr>
        <dsp:cNvPr id="0" name=""/>
        <dsp:cNvSpPr/>
      </dsp:nvSpPr>
      <dsp:spPr>
        <a:xfrm>
          <a:off x="2647175" y="277408"/>
          <a:ext cx="2137275" cy="1525744"/>
        </a:xfrm>
        <a:prstGeom prst="roundRect">
          <a:avLst>
            <a:gd name="adj" fmla="val 10000"/>
          </a:avLst>
        </a:prstGeom>
        <a:blipFill dpi="0" rotWithShape="1">
          <a:blip xmlns:r="http://schemas.openxmlformats.org/officeDocument/2006/relationships" r:embed="rId2" cstate="screen">
            <a:extLst>
              <a:ext uri="{28A0092B-C50C-407E-A947-70E740481C1C}">
                <a14:useLocalDpi xmlns:a14="http://schemas.microsoft.com/office/drawing/2010/main"/>
              </a:ext>
            </a:extLst>
          </a:blip>
          <a:srcRect/>
          <a:stretch>
            <a:fillRect t="-16000" r="-20386" b="-42909"/>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DF8B52C-EAD3-41E7-91B1-86E9A7A02913}">
      <dsp:nvSpPr>
        <dsp:cNvPr id="0" name=""/>
        <dsp:cNvSpPr/>
      </dsp:nvSpPr>
      <dsp:spPr>
        <a:xfrm rot="10800000">
          <a:off x="2647175" y="2080561"/>
          <a:ext cx="2137275" cy="2542907"/>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t" anchorCtr="0">
          <a:noAutofit/>
        </a:bodyPr>
        <a:lstStyle/>
        <a:p>
          <a:pPr marL="0" lvl="0" indent="0" algn="ctr" defTabSz="1022350">
            <a:lnSpc>
              <a:spcPct val="90000"/>
            </a:lnSpc>
            <a:spcBef>
              <a:spcPct val="0"/>
            </a:spcBef>
            <a:spcAft>
              <a:spcPct val="35000"/>
            </a:spcAft>
            <a:buNone/>
          </a:pPr>
          <a:r>
            <a:rPr lang="en-GB" sz="2300" kern="1200"/>
            <a:t>Be a teacher asking thought-provoking questions</a:t>
          </a:r>
          <a:endParaRPr lang="en-US" sz="2300" kern="1200"/>
        </a:p>
      </dsp:txBody>
      <dsp:txXfrm rot="10800000">
        <a:off x="2712904" y="2080561"/>
        <a:ext cx="2005817" cy="2477178"/>
      </dsp:txXfrm>
    </dsp:sp>
    <dsp:sp modelId="{3E9CEB20-9994-4FC2-83E0-6462ECB99B74}">
      <dsp:nvSpPr>
        <dsp:cNvPr id="0" name=""/>
        <dsp:cNvSpPr/>
      </dsp:nvSpPr>
      <dsp:spPr>
        <a:xfrm>
          <a:off x="4998178" y="277408"/>
          <a:ext cx="2137275" cy="1525744"/>
        </a:xfrm>
        <a:prstGeom prst="roundRect">
          <a:avLst>
            <a:gd name="adj" fmla="val 10000"/>
          </a:avLst>
        </a:prstGeom>
        <a:blipFill dpi="0" rotWithShape="1">
          <a:blip xmlns:r="http://schemas.openxmlformats.org/officeDocument/2006/relationships" r:embed="rId3" cstate="screen">
            <a:extLst>
              <a:ext uri="{28A0092B-C50C-407E-A947-70E740481C1C}">
                <a14:useLocalDpi xmlns:a14="http://schemas.microsoft.com/office/drawing/2010/main"/>
              </a:ext>
            </a:extLst>
          </a:blip>
          <a:srcRect/>
          <a:stretch>
            <a:fillRect l="-6325" r="-18944" b="-15989"/>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EAC56E9-2282-4955-9929-2B5E2F3111FB}">
      <dsp:nvSpPr>
        <dsp:cNvPr id="0" name=""/>
        <dsp:cNvSpPr/>
      </dsp:nvSpPr>
      <dsp:spPr>
        <a:xfrm rot="10800000">
          <a:off x="4998178" y="2080561"/>
          <a:ext cx="2137275" cy="2542907"/>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t" anchorCtr="0">
          <a:noAutofit/>
        </a:bodyPr>
        <a:lstStyle/>
        <a:p>
          <a:pPr marL="0" lvl="0" indent="0" algn="ctr" defTabSz="1022350">
            <a:lnSpc>
              <a:spcPct val="90000"/>
            </a:lnSpc>
            <a:spcBef>
              <a:spcPct val="0"/>
            </a:spcBef>
            <a:spcAft>
              <a:spcPct val="35000"/>
            </a:spcAft>
            <a:buNone/>
          </a:pPr>
          <a:r>
            <a:rPr lang="en-GB" sz="2300" kern="1200"/>
            <a:t>Demonstrate or model effective behaviours</a:t>
          </a:r>
          <a:endParaRPr lang="en-US" sz="2300" kern="1200"/>
        </a:p>
      </dsp:txBody>
      <dsp:txXfrm rot="10800000">
        <a:off x="5063907" y="2080561"/>
        <a:ext cx="2005817" cy="2477178"/>
      </dsp:txXfrm>
    </dsp:sp>
    <dsp:sp modelId="{52549DC1-5F04-49A4-861E-68386E2B7705}">
      <dsp:nvSpPr>
        <dsp:cNvPr id="0" name=""/>
        <dsp:cNvSpPr/>
      </dsp:nvSpPr>
      <dsp:spPr>
        <a:xfrm>
          <a:off x="7398872" y="386743"/>
          <a:ext cx="2137275" cy="1525744"/>
        </a:xfrm>
        <a:prstGeom prst="roundRect">
          <a:avLst>
            <a:gd name="adj" fmla="val 10000"/>
          </a:avLst>
        </a:prstGeom>
        <a:blipFill dpi="0" rotWithShape="1">
          <a:blip xmlns:r="http://schemas.openxmlformats.org/officeDocument/2006/relationships" r:embed="rId4" cstate="screen">
            <a:extLst>
              <a:ext uri="{28A0092B-C50C-407E-A947-70E740481C1C}">
                <a14:useLocalDpi xmlns:a14="http://schemas.microsoft.com/office/drawing/2010/main"/>
              </a:ext>
            </a:extLst>
          </a:blip>
          <a:srcRect/>
          <a:stretch>
            <a:fillRect l="-55696" r="-4000" b="-47866"/>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BDC37A7-22AF-462B-A08B-5D7255B2BA1C}">
      <dsp:nvSpPr>
        <dsp:cNvPr id="0" name=""/>
        <dsp:cNvSpPr/>
      </dsp:nvSpPr>
      <dsp:spPr>
        <a:xfrm rot="10800000">
          <a:off x="7349180" y="2080561"/>
          <a:ext cx="2137275" cy="2542907"/>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t" anchorCtr="0">
          <a:noAutofit/>
        </a:bodyPr>
        <a:lstStyle/>
        <a:p>
          <a:pPr marL="0" lvl="0" indent="0" algn="ctr" defTabSz="1022350">
            <a:lnSpc>
              <a:spcPct val="90000"/>
            </a:lnSpc>
            <a:spcBef>
              <a:spcPct val="0"/>
            </a:spcBef>
            <a:spcAft>
              <a:spcPct val="35000"/>
            </a:spcAft>
            <a:buNone/>
          </a:pPr>
          <a:r>
            <a:rPr lang="en-GB" sz="2300" kern="1200"/>
            <a:t>Help your mentee monitor performance and refocus as needed</a:t>
          </a:r>
          <a:endParaRPr lang="en-US" sz="2300" kern="1200"/>
        </a:p>
      </dsp:txBody>
      <dsp:txXfrm rot="10800000">
        <a:off x="7414909" y="2080561"/>
        <a:ext cx="2005817" cy="24771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0BAB06-38EB-4253-AE7A-5DB6F0AC1BFF}">
      <dsp:nvSpPr>
        <dsp:cNvPr id="0" name=""/>
        <dsp:cNvSpPr/>
      </dsp:nvSpPr>
      <dsp:spPr>
        <a:xfrm>
          <a:off x="212335" y="182233"/>
          <a:ext cx="1335915" cy="1335915"/>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ACD0BDF-0773-400C-B48F-32096E15192F}">
      <dsp:nvSpPr>
        <dsp:cNvPr id="0" name=""/>
        <dsp:cNvSpPr/>
      </dsp:nvSpPr>
      <dsp:spPr>
        <a:xfrm>
          <a:off x="492877" y="462775"/>
          <a:ext cx="774830" cy="774830"/>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AA90D84-64E7-4D90-8651-5417546A22B2}">
      <dsp:nvSpPr>
        <dsp:cNvPr id="0" name=""/>
        <dsp:cNvSpPr/>
      </dsp:nvSpPr>
      <dsp:spPr>
        <a:xfrm>
          <a:off x="1834517" y="182233"/>
          <a:ext cx="3148942" cy="1335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977900">
            <a:lnSpc>
              <a:spcPct val="100000"/>
            </a:lnSpc>
            <a:spcBef>
              <a:spcPct val="0"/>
            </a:spcBef>
            <a:spcAft>
              <a:spcPct val="35000"/>
            </a:spcAft>
            <a:buNone/>
          </a:pPr>
          <a:r>
            <a:rPr lang="en-US" sz="2200" kern="1200" dirty="0">
              <a:solidFill>
                <a:srgbClr val="000000">
                  <a:hueOff val="0"/>
                  <a:satOff val="0"/>
                  <a:lumOff val="0"/>
                  <a:alphaOff val="0"/>
                </a:srgbClr>
              </a:solidFill>
              <a:latin typeface="Trebuchet MS"/>
              <a:ea typeface="+mn-ea"/>
              <a:cs typeface="+mn-cs"/>
            </a:rPr>
            <a:t>Use positive, respectful, and professional words and ton</a:t>
          </a:r>
          <a:r>
            <a:rPr lang="en-GB" sz="2200" kern="1200" dirty="0">
              <a:solidFill>
                <a:srgbClr val="000000">
                  <a:hueOff val="0"/>
                  <a:satOff val="0"/>
                  <a:lumOff val="0"/>
                  <a:alphaOff val="0"/>
                </a:srgbClr>
              </a:solidFill>
              <a:latin typeface="Trebuchet MS"/>
              <a:ea typeface="+mn-ea"/>
              <a:cs typeface="+mn-cs"/>
            </a:rPr>
            <a:t>e</a:t>
          </a:r>
        </a:p>
      </dsp:txBody>
      <dsp:txXfrm>
        <a:off x="1834517" y="182233"/>
        <a:ext cx="3148942" cy="1335915"/>
      </dsp:txXfrm>
    </dsp:sp>
    <dsp:sp modelId="{5684BAF8-094C-4E30-AA18-7A1482115AB2}">
      <dsp:nvSpPr>
        <dsp:cNvPr id="0" name=""/>
        <dsp:cNvSpPr/>
      </dsp:nvSpPr>
      <dsp:spPr>
        <a:xfrm>
          <a:off x="5532139" y="182233"/>
          <a:ext cx="1335915" cy="1335915"/>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EB1A209-D7D9-4894-A4C4-2C885CE9075B}">
      <dsp:nvSpPr>
        <dsp:cNvPr id="0" name=""/>
        <dsp:cNvSpPr/>
      </dsp:nvSpPr>
      <dsp:spPr>
        <a:xfrm>
          <a:off x="5812681" y="462775"/>
          <a:ext cx="774830" cy="774830"/>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7346E71-85F6-4A48-BB85-FF8A243550C3}">
      <dsp:nvSpPr>
        <dsp:cNvPr id="0" name=""/>
        <dsp:cNvSpPr/>
      </dsp:nvSpPr>
      <dsp:spPr>
        <a:xfrm>
          <a:off x="7154322" y="182233"/>
          <a:ext cx="3148942" cy="1335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977900">
            <a:lnSpc>
              <a:spcPct val="100000"/>
            </a:lnSpc>
            <a:spcBef>
              <a:spcPct val="0"/>
            </a:spcBef>
            <a:spcAft>
              <a:spcPct val="35000"/>
            </a:spcAft>
            <a:buNone/>
          </a:pPr>
          <a:r>
            <a:rPr lang="en-GB" sz="2200" kern="1200" dirty="0"/>
            <a:t>Give corrective feedback in private</a:t>
          </a:r>
          <a:endParaRPr lang="en-US" sz="2200" kern="1200" dirty="0"/>
        </a:p>
      </dsp:txBody>
      <dsp:txXfrm>
        <a:off x="7154322" y="182233"/>
        <a:ext cx="3148942" cy="1335915"/>
      </dsp:txXfrm>
    </dsp:sp>
    <dsp:sp modelId="{77BFF3C4-87FB-47BA-9BB9-029B97986098}">
      <dsp:nvSpPr>
        <dsp:cNvPr id="0" name=""/>
        <dsp:cNvSpPr/>
      </dsp:nvSpPr>
      <dsp:spPr>
        <a:xfrm>
          <a:off x="212335" y="2140039"/>
          <a:ext cx="1335915" cy="1335915"/>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D43A894-FE87-4A92-8149-BBCA9A1B0EC6}">
      <dsp:nvSpPr>
        <dsp:cNvPr id="0" name=""/>
        <dsp:cNvSpPr/>
      </dsp:nvSpPr>
      <dsp:spPr>
        <a:xfrm>
          <a:off x="492877" y="2420582"/>
          <a:ext cx="774830" cy="774830"/>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F6E962B-D119-4264-90FE-661E214ED18C}">
      <dsp:nvSpPr>
        <dsp:cNvPr id="0" name=""/>
        <dsp:cNvSpPr/>
      </dsp:nvSpPr>
      <dsp:spPr>
        <a:xfrm>
          <a:off x="1834517" y="2140039"/>
          <a:ext cx="3148942" cy="1335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977900">
            <a:lnSpc>
              <a:spcPct val="100000"/>
            </a:lnSpc>
            <a:spcBef>
              <a:spcPct val="0"/>
            </a:spcBef>
            <a:spcAft>
              <a:spcPct val="35000"/>
            </a:spcAft>
            <a:buNone/>
          </a:pPr>
          <a:r>
            <a:rPr lang="en-GB" sz="2200" kern="1200" dirty="0"/>
            <a:t>Give specific, constructive feedback; avoid vague feedback</a:t>
          </a:r>
          <a:endParaRPr lang="en-US" sz="2200" kern="1200" dirty="0"/>
        </a:p>
      </dsp:txBody>
      <dsp:txXfrm>
        <a:off x="1834517" y="2140039"/>
        <a:ext cx="3148942" cy="1335915"/>
      </dsp:txXfrm>
    </dsp:sp>
    <dsp:sp modelId="{1C60C788-5DAF-40F5-A63D-FAAC6E081A02}">
      <dsp:nvSpPr>
        <dsp:cNvPr id="0" name=""/>
        <dsp:cNvSpPr/>
      </dsp:nvSpPr>
      <dsp:spPr>
        <a:xfrm>
          <a:off x="5532139" y="2140039"/>
          <a:ext cx="1335915" cy="1335915"/>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040531-3955-48C8-847B-50712869A229}">
      <dsp:nvSpPr>
        <dsp:cNvPr id="0" name=""/>
        <dsp:cNvSpPr/>
      </dsp:nvSpPr>
      <dsp:spPr>
        <a:xfrm>
          <a:off x="5812681" y="2420582"/>
          <a:ext cx="774830" cy="774830"/>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AD55886-F4D4-4E18-B47F-E7061D986A82}">
      <dsp:nvSpPr>
        <dsp:cNvPr id="0" name=""/>
        <dsp:cNvSpPr/>
      </dsp:nvSpPr>
      <dsp:spPr>
        <a:xfrm>
          <a:off x="7154322" y="2140039"/>
          <a:ext cx="3148942" cy="1335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977900">
            <a:lnSpc>
              <a:spcPct val="100000"/>
            </a:lnSpc>
            <a:spcBef>
              <a:spcPct val="0"/>
            </a:spcBef>
            <a:spcAft>
              <a:spcPct val="35000"/>
            </a:spcAft>
            <a:buNone/>
          </a:pPr>
          <a:r>
            <a:rPr lang="en-GB" sz="2200" kern="1200" dirty="0"/>
            <a:t>Use encouraging skill much more often than the skill of providing corrective feedback (4:1ratio)</a:t>
          </a:r>
          <a:endParaRPr lang="en-US" sz="2200" kern="1200" dirty="0"/>
        </a:p>
      </dsp:txBody>
      <dsp:txXfrm>
        <a:off x="7154322" y="2140039"/>
        <a:ext cx="3148942" cy="133591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3D85F2-A67C-4B2B-9420-2C3C2E1AD7D9}">
      <dsp:nvSpPr>
        <dsp:cNvPr id="0" name=""/>
        <dsp:cNvSpPr/>
      </dsp:nvSpPr>
      <dsp:spPr>
        <a:xfrm>
          <a:off x="2103120" y="1993"/>
          <a:ext cx="8412480" cy="1032380"/>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3225" tIns="262225" rIns="163225" bIns="262225" numCol="1" spcCol="1270" anchor="ctr" anchorCtr="0">
          <a:noAutofit/>
        </a:bodyPr>
        <a:lstStyle/>
        <a:p>
          <a:pPr marL="0" lvl="0" indent="0" algn="l" defTabSz="977900">
            <a:lnSpc>
              <a:spcPct val="90000"/>
            </a:lnSpc>
            <a:spcBef>
              <a:spcPct val="0"/>
            </a:spcBef>
            <a:spcAft>
              <a:spcPct val="35000"/>
            </a:spcAft>
            <a:buNone/>
          </a:pPr>
          <a:r>
            <a:rPr lang="en-US" sz="2200" kern="1200"/>
            <a:t>Show initiative by engaging with you</a:t>
          </a:r>
        </a:p>
      </dsp:txBody>
      <dsp:txXfrm>
        <a:off x="2103120" y="1993"/>
        <a:ext cx="8412480" cy="1032380"/>
      </dsp:txXfrm>
    </dsp:sp>
    <dsp:sp modelId="{D2F54861-B6D7-4ED7-89A3-0A630FFDC259}">
      <dsp:nvSpPr>
        <dsp:cNvPr id="0" name=""/>
        <dsp:cNvSpPr/>
      </dsp:nvSpPr>
      <dsp:spPr>
        <a:xfrm>
          <a:off x="0" y="1993"/>
          <a:ext cx="2103120" cy="103238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111290" tIns="101976" rIns="111290" bIns="101976" numCol="1" spcCol="1270" anchor="ctr" anchorCtr="0">
          <a:noAutofit/>
        </a:bodyPr>
        <a:lstStyle/>
        <a:p>
          <a:pPr marL="0" lvl="0" indent="0" algn="ctr" defTabSz="977900">
            <a:lnSpc>
              <a:spcPct val="90000"/>
            </a:lnSpc>
            <a:spcBef>
              <a:spcPct val="0"/>
            </a:spcBef>
            <a:spcAft>
              <a:spcPct val="35000"/>
            </a:spcAft>
            <a:buNone/>
          </a:pPr>
          <a:r>
            <a:rPr lang="en-US" sz="2200" kern="1200" dirty="0"/>
            <a:t>Show initiative</a:t>
          </a:r>
        </a:p>
      </dsp:txBody>
      <dsp:txXfrm>
        <a:off x="0" y="1993"/>
        <a:ext cx="2103120" cy="1032380"/>
      </dsp:txXfrm>
    </dsp:sp>
    <dsp:sp modelId="{B1A8416B-C46C-44C5-8A7D-B5F3717D454C}">
      <dsp:nvSpPr>
        <dsp:cNvPr id="0" name=""/>
        <dsp:cNvSpPr/>
      </dsp:nvSpPr>
      <dsp:spPr>
        <a:xfrm>
          <a:off x="2103120" y="1096316"/>
          <a:ext cx="8412480" cy="1032380"/>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3225" tIns="262225" rIns="163225" bIns="262225" numCol="1" spcCol="1270" anchor="ctr" anchorCtr="0">
          <a:noAutofit/>
        </a:bodyPr>
        <a:lstStyle/>
        <a:p>
          <a:pPr marL="0" lvl="0" indent="0" algn="l" defTabSz="977900">
            <a:lnSpc>
              <a:spcPct val="90000"/>
            </a:lnSpc>
            <a:spcBef>
              <a:spcPct val="0"/>
            </a:spcBef>
            <a:spcAft>
              <a:spcPct val="35000"/>
            </a:spcAft>
            <a:buNone/>
          </a:pPr>
          <a:r>
            <a:rPr lang="en-US" sz="2200" kern="1200"/>
            <a:t>Learn quickly through observation, studying and applying knowledge and skills </a:t>
          </a:r>
        </a:p>
      </dsp:txBody>
      <dsp:txXfrm>
        <a:off x="2103120" y="1096316"/>
        <a:ext cx="8412480" cy="1032380"/>
      </dsp:txXfrm>
    </dsp:sp>
    <dsp:sp modelId="{1FD18399-80C0-4988-AF5B-407DE824C0F3}">
      <dsp:nvSpPr>
        <dsp:cNvPr id="0" name=""/>
        <dsp:cNvSpPr/>
      </dsp:nvSpPr>
      <dsp:spPr>
        <a:xfrm>
          <a:off x="0" y="1096316"/>
          <a:ext cx="2103120" cy="103238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111290" tIns="101976" rIns="111290" bIns="101976" numCol="1" spcCol="1270" anchor="ctr" anchorCtr="0">
          <a:noAutofit/>
        </a:bodyPr>
        <a:lstStyle/>
        <a:p>
          <a:pPr marL="0" lvl="0" indent="0" algn="ctr" defTabSz="977900">
            <a:lnSpc>
              <a:spcPct val="90000"/>
            </a:lnSpc>
            <a:spcBef>
              <a:spcPct val="0"/>
            </a:spcBef>
            <a:spcAft>
              <a:spcPct val="35000"/>
            </a:spcAft>
            <a:buNone/>
          </a:pPr>
          <a:r>
            <a:rPr lang="en-US" sz="2200" kern="1200"/>
            <a:t>Learn</a:t>
          </a:r>
        </a:p>
      </dsp:txBody>
      <dsp:txXfrm>
        <a:off x="0" y="1096316"/>
        <a:ext cx="2103120" cy="1032380"/>
      </dsp:txXfrm>
    </dsp:sp>
    <dsp:sp modelId="{DBEC16D2-CAC5-428E-A028-767FFDA54019}">
      <dsp:nvSpPr>
        <dsp:cNvPr id="0" name=""/>
        <dsp:cNvSpPr/>
      </dsp:nvSpPr>
      <dsp:spPr>
        <a:xfrm>
          <a:off x="2103120" y="2190639"/>
          <a:ext cx="8412480" cy="1032380"/>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3225" tIns="262225" rIns="163225" bIns="262225" numCol="1" spcCol="1270" anchor="ctr" anchorCtr="0">
          <a:noAutofit/>
        </a:bodyPr>
        <a:lstStyle/>
        <a:p>
          <a:pPr marL="0" lvl="0" indent="0" algn="l" defTabSz="977900">
            <a:lnSpc>
              <a:spcPct val="90000"/>
            </a:lnSpc>
            <a:spcBef>
              <a:spcPct val="0"/>
            </a:spcBef>
            <a:spcAft>
              <a:spcPct val="35000"/>
            </a:spcAft>
            <a:buNone/>
          </a:pPr>
          <a:r>
            <a:rPr lang="en-US" sz="2200" kern="1200"/>
            <a:t>Follow through by completing agreed upon tasks and keep all agreements made and communicate changes</a:t>
          </a:r>
        </a:p>
      </dsp:txBody>
      <dsp:txXfrm>
        <a:off x="2103120" y="2190639"/>
        <a:ext cx="8412480" cy="1032380"/>
      </dsp:txXfrm>
    </dsp:sp>
    <dsp:sp modelId="{BDA3892F-2E66-403F-A50F-9314EE283A7A}">
      <dsp:nvSpPr>
        <dsp:cNvPr id="0" name=""/>
        <dsp:cNvSpPr/>
      </dsp:nvSpPr>
      <dsp:spPr>
        <a:xfrm>
          <a:off x="0" y="2190639"/>
          <a:ext cx="2103120" cy="103238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111290" tIns="101976" rIns="111290" bIns="101976" numCol="1" spcCol="1270" anchor="ctr" anchorCtr="0">
          <a:noAutofit/>
        </a:bodyPr>
        <a:lstStyle/>
        <a:p>
          <a:pPr marL="0" lvl="0" indent="0" algn="ctr" defTabSz="977900">
            <a:lnSpc>
              <a:spcPct val="90000"/>
            </a:lnSpc>
            <a:spcBef>
              <a:spcPct val="0"/>
            </a:spcBef>
            <a:spcAft>
              <a:spcPct val="35000"/>
            </a:spcAft>
            <a:buNone/>
          </a:pPr>
          <a:r>
            <a:rPr lang="en-US" sz="2200" kern="1200"/>
            <a:t>Follow through</a:t>
          </a:r>
        </a:p>
      </dsp:txBody>
      <dsp:txXfrm>
        <a:off x="0" y="2190639"/>
        <a:ext cx="2103120" cy="1032380"/>
      </dsp:txXfrm>
    </dsp:sp>
    <dsp:sp modelId="{4209593D-D7E3-4DA7-8B79-36E6D41F8425}">
      <dsp:nvSpPr>
        <dsp:cNvPr id="0" name=""/>
        <dsp:cNvSpPr/>
      </dsp:nvSpPr>
      <dsp:spPr>
        <a:xfrm>
          <a:off x="2103120" y="3284962"/>
          <a:ext cx="8412480" cy="1032380"/>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3225" tIns="262225" rIns="163225" bIns="262225" numCol="1" spcCol="1270" anchor="ctr" anchorCtr="0">
          <a:noAutofit/>
        </a:bodyPr>
        <a:lstStyle/>
        <a:p>
          <a:pPr marL="0" lvl="0" indent="0" algn="l" defTabSz="977900">
            <a:lnSpc>
              <a:spcPct val="90000"/>
            </a:lnSpc>
            <a:spcBef>
              <a:spcPct val="0"/>
            </a:spcBef>
            <a:spcAft>
              <a:spcPct val="35000"/>
            </a:spcAft>
            <a:buNone/>
          </a:pPr>
          <a:r>
            <a:rPr lang="en-US" sz="2200" kern="1200"/>
            <a:t>Manage the relationship by communicating goals and speaking up if changes are needed</a:t>
          </a:r>
        </a:p>
      </dsp:txBody>
      <dsp:txXfrm>
        <a:off x="2103120" y="3284962"/>
        <a:ext cx="8412480" cy="1032380"/>
      </dsp:txXfrm>
    </dsp:sp>
    <dsp:sp modelId="{5F4EC25F-62A7-44B4-B1D5-5D868B5F9364}">
      <dsp:nvSpPr>
        <dsp:cNvPr id="0" name=""/>
        <dsp:cNvSpPr/>
      </dsp:nvSpPr>
      <dsp:spPr>
        <a:xfrm>
          <a:off x="0" y="3284962"/>
          <a:ext cx="2103120" cy="103238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111290" tIns="101976" rIns="111290" bIns="101976" numCol="1" spcCol="1270" anchor="ctr" anchorCtr="0">
          <a:noAutofit/>
        </a:bodyPr>
        <a:lstStyle/>
        <a:p>
          <a:pPr marL="0" lvl="0" indent="0" algn="ctr" defTabSz="977900">
            <a:lnSpc>
              <a:spcPct val="90000"/>
            </a:lnSpc>
            <a:spcBef>
              <a:spcPct val="0"/>
            </a:spcBef>
            <a:spcAft>
              <a:spcPct val="35000"/>
            </a:spcAft>
            <a:buNone/>
          </a:pPr>
          <a:r>
            <a:rPr lang="en-US" sz="2200" kern="1200"/>
            <a:t>Manage</a:t>
          </a:r>
        </a:p>
      </dsp:txBody>
      <dsp:txXfrm>
        <a:off x="0" y="3284962"/>
        <a:ext cx="2103120" cy="1032380"/>
      </dsp:txXfrm>
    </dsp:sp>
  </dsp:spTree>
</dsp:drawing>
</file>

<file path=ppt/diagrams/layout1.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2.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3.xml><?xml version="1.0" encoding="utf-8"?>
<dgm:layoutDef xmlns:dgm="http://schemas.openxmlformats.org/drawingml/2006/diagram" xmlns:a="http://schemas.openxmlformats.org/drawingml/2006/main" uniqueId="urn:microsoft.com/office/officeart/2016/7/layout/VerticalSolidActionList">
  <dgm:title val="Vertical Solid Action List"/>
  <dgm:desc val="Use to show non-sequential or grouped lists of information. Works well with large amounts of text. All text has the same level of emphasis, and direction is not implied."/>
  <dgm:catLst>
    <dgm:cat type="list"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 modelId="5">
          <dgm:prSet phldr="1"/>
        </dgm:pt>
        <dgm:pt modelId="51">
          <dgm:prSet phldr="1"/>
        </dgm:pt>
      </dgm:ptLst>
      <dgm:cxnLst>
        <dgm:cxn modelId="4" srcId="0" destId="1" srcOrd="0" destOrd="0"/>
        <dgm:cxn modelId="5" srcId="0" destId="2" srcOrd="1" destOrd="0"/>
        <dgm:cxn modelId="6" srcId="0" destId="3" srcOrd="2" destOrd="0"/>
        <dgm:cxn modelId="7" srcId="0" destId="4" srcOrd="3" destOrd="0"/>
        <dgm:cxn modelId="8" srcId="0" destId="5" srcOrd="4" destOrd="0"/>
        <dgm:cxn modelId="13" srcId="1" destId="11" srcOrd="0" destOrd="0"/>
        <dgm:cxn modelId="23" srcId="2" destId="21" srcOrd="0" destOrd="0"/>
        <dgm:cxn modelId="33" srcId="3" destId="31" srcOrd="0" destOrd="0"/>
        <dgm:cxn modelId="43" srcId="4" destId="41" srcOrd="0" destOrd="0"/>
        <dgm:cxn modelId="53" srcId="5" destId="5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6"/>
      <dgm:constr type="primFontSz" for="des" forName="parentText" op="equ" val="28"/>
      <dgm:constr type="primFontSz" for="des" forName="descendantText" refType="primFontSz" refFor="des" refForName="parentText" op="lte" fact="0.82"/>
      <dgm:constr type="primFontSz" for="des" forName="parentText" refType="primFontSz" refFor="des" refForName="descendantText" op="lte" fact="1.25"/>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2"/>
          <dgm:constr type="w" for="ch" forName="descendantText" refType="w" fact="0.8"/>
          <dgm:constr type="h" for="ch" forName="parentText" refType="h"/>
          <dgm:constr type="h" for="ch" forName="descendantText" refType="h" refFor="ch" refForName="parentText"/>
        </dgm:constrLst>
        <dgm:ruleLst/>
        <dgm:layoutNode name="parentText" styleLbl="alignNode1">
          <dgm:varLst>
            <dgm:chMax val="1"/>
            <dgm:bulletEnabled/>
          </dgm:varLst>
          <dgm:alg type="tx"/>
          <dgm:shape xmlns:r="http://schemas.openxmlformats.org/officeDocument/2006/relationships" type="rect" r:blip="" zOrderOff="3">
            <dgm:adjLst/>
          </dgm:shape>
          <dgm:presOf axis="self" ptType="node"/>
          <dgm:constrLst>
            <dgm:constr type="tMarg" refType="h" fact="0.28"/>
            <dgm:constr type="bMarg" refType="h" fact="0.28"/>
            <dgm:constr type="lMarg" refType="w" fact="0.15"/>
            <dgm:constr type="rMarg" refType="w" fact="0.15"/>
          </dgm:constrLst>
          <dgm:ruleLst>
            <dgm:rule type="primFontSz" val="15" fact="NaN" max="NaN"/>
          </dgm:ruleLst>
        </dgm:layoutNode>
        <dgm:layoutNode name="descendantText" styleLbl="alignAccFollowNode1">
          <dgm:varLst>
            <dgm:bulletEnabled/>
          </dgm:varLst>
          <dgm:alg type="tx">
            <dgm:param type="stBulletLvl" val="0"/>
            <dgm:param type="parTxLTRAlign" val="l"/>
            <dgm:param type="shpTxLTRAlignCh" val="l"/>
            <dgm:param type="parTxRTLAlign" val="r"/>
            <dgm:param type="shpTxRTLAlignCh" val="r"/>
          </dgm:alg>
          <dgm:choose name="Name10">
            <dgm:if name="Name11" func="var" arg="dir" op="equ" val="norm">
              <dgm:shape xmlns:r="http://schemas.openxmlformats.org/officeDocument/2006/relationships" type="rect" r:blip="">
                <dgm:adjLst/>
              </dgm:shape>
            </dgm:if>
            <dgm:else name="Name12">
              <dgm:shape xmlns:r="http://schemas.openxmlformats.org/officeDocument/2006/relationships" type="rect" r:blip="">
                <dgm:adjLst/>
              </dgm:shape>
            </dgm:else>
          </dgm:choose>
          <dgm:presOf axis="des" ptType="node"/>
          <dgm:constrLst>
            <dgm:constr type="primFontSz" val="24"/>
            <dgm:constr type="lMarg" refType="w" fact="0.055"/>
            <dgm:constr type="rMarg" refType="w" fact="0.055"/>
            <dgm:constr type="tMarg" refType="h" fact="0.72"/>
            <dgm:constr type="bMarg" refType="h" fact="0.72"/>
          </dgm:constrLst>
          <dgm:ruleLst>
            <dgm:rule type="primFontSz" val="11" fact="NaN" max="NaN"/>
          </dgm:ruleLst>
        </dgm:layoutNod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DFADE8-1AC3-456B-8E62-F9CA93758255}" type="datetimeFigureOut">
              <a:rPr lang="en-US" smtClean="0"/>
              <a:t>5/6/2026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1C995E-920E-49C9-B6C8-F018540A836D}" type="slidenum">
              <a:rPr lang="en-US" smtClean="0"/>
              <a:t>‹#›</a:t>
            </a:fld>
            <a:endParaRPr lang="en-US"/>
          </a:p>
        </p:txBody>
      </p:sp>
    </p:spTree>
    <p:extLst>
      <p:ext uri="{BB962C8B-B14F-4D97-AF65-F5344CB8AC3E}">
        <p14:creationId xmlns:p14="http://schemas.microsoft.com/office/powerpoint/2010/main" val="41672174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90 minutes</a:t>
            </a:r>
          </a:p>
          <a:p>
            <a:pPr marL="0" marR="0"/>
            <a:endParaRPr lang="en-US" sz="120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D5B48DA2-5A1E-A647-8F98-8F6408046E1A}" type="slidenum">
              <a:rPr lang="en-US" smtClean="0"/>
              <a:t>1</a:t>
            </a:fld>
            <a:endParaRPr lang="en-US"/>
          </a:p>
        </p:txBody>
      </p:sp>
    </p:spTree>
    <p:extLst>
      <p:ext uri="{BB962C8B-B14F-4D97-AF65-F5344CB8AC3E}">
        <p14:creationId xmlns:p14="http://schemas.microsoft.com/office/powerpoint/2010/main" val="1093760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r>
              <a:rPr lang="en-US"/>
              <a:t>: There are many resources for developing or expanding leadership knowledge through books, online materials, or training opportunities but translating this didactic and general information and knowledge into working experience often requires more personal guidance. That is where the input from a mentor, who offers relevant and relatable experiences, can transform book learned knowledge into practical application for the leadership learner (mentee).</a:t>
            </a:r>
          </a:p>
        </p:txBody>
      </p:sp>
      <p:sp>
        <p:nvSpPr>
          <p:cNvPr id="4" name="Slide Number Placeholder 3"/>
          <p:cNvSpPr>
            <a:spLocks noGrp="1"/>
          </p:cNvSpPr>
          <p:nvPr>
            <p:ph type="sldNum" sz="quarter" idx="5"/>
          </p:nvPr>
        </p:nvSpPr>
        <p:spPr/>
        <p:txBody>
          <a:bodyPr/>
          <a:lstStyle/>
          <a:p>
            <a:fld id="{5F1C995E-920E-49C9-B6C8-F018540A836D}" type="slidenum">
              <a:rPr lang="en-US" smtClean="0"/>
              <a:t>11</a:t>
            </a:fld>
            <a:endParaRPr lang="en-US"/>
          </a:p>
        </p:txBody>
      </p:sp>
    </p:spTree>
    <p:extLst>
      <p:ext uri="{BB962C8B-B14F-4D97-AF65-F5344CB8AC3E}">
        <p14:creationId xmlns:p14="http://schemas.microsoft.com/office/powerpoint/2010/main" val="26706437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 NOTE </a:t>
            </a:r>
            <a:r>
              <a:rPr lang="en-US" b="0" dirty="0"/>
              <a:t>this slide builds</a:t>
            </a:r>
            <a:endParaRPr lang="en-US" b="1" dirty="0"/>
          </a:p>
          <a:p>
            <a:r>
              <a:rPr lang="en-US" b="1" dirty="0"/>
              <a:t>Say</a:t>
            </a:r>
            <a:r>
              <a:rPr lang="en-US" dirty="0"/>
              <a:t>: A mentor for GLLP provides invaluable personal experiences and advice on successes and challenges that a GLLP mentee can learn from as the mentee develops their own roles and careers in laboratory leadership. The mentor serves as a “safe place” where mentees can share their own experiences for constructive feedback and input.</a:t>
            </a:r>
          </a:p>
          <a:p>
            <a:endParaRPr lang="en-US" dirty="0"/>
          </a:p>
          <a:p>
            <a:pPr marL="171450" indent="-171450">
              <a:buFont typeface="Arial" panose="020B0604020202020204" pitchFamily="34" charset="0"/>
              <a:buChar char="•"/>
            </a:pPr>
            <a:r>
              <a:rPr lang="en-US" sz="1200" b="1" dirty="0"/>
              <a:t>CLICK </a:t>
            </a:r>
            <a:r>
              <a:rPr lang="en-US" sz="1200" dirty="0"/>
              <a:t>In the context of the GLLP, the mentoring component aims at providing support to participants by developing their personal goals within the </a:t>
            </a:r>
            <a:r>
              <a:rPr lang="en-US" sz="1200" dirty="0" err="1"/>
              <a:t>programme</a:t>
            </a:r>
            <a:r>
              <a:rPr lang="en-US" sz="1200" dirty="0"/>
              <a:t> and aligning them with their career development /enhancement goals. </a:t>
            </a:r>
          </a:p>
          <a:p>
            <a:pPr marL="171450" indent="-171450">
              <a:buFont typeface="Arial" panose="020B0604020202020204" pitchFamily="34" charset="0"/>
              <a:buChar char="•"/>
            </a:pPr>
            <a:r>
              <a:rPr lang="en-US" sz="1200" b="1" dirty="0"/>
              <a:t>CLICK</a:t>
            </a:r>
            <a:r>
              <a:rPr lang="en-US" sz="1200" dirty="0"/>
              <a:t> Mentors play a critical role in supporting mentees in the development and implementation of individual projects. </a:t>
            </a:r>
          </a:p>
          <a:p>
            <a:pPr marL="171450" indent="-171450">
              <a:buFont typeface="Arial" panose="020B0604020202020204" pitchFamily="34" charset="0"/>
              <a:buChar char="•"/>
            </a:pPr>
            <a:r>
              <a:rPr lang="en-US" sz="1200" b="1" dirty="0"/>
              <a:t>CLICK</a:t>
            </a:r>
            <a:r>
              <a:rPr lang="en-US" sz="1200" dirty="0"/>
              <a:t> Mentors may also play an important role in supporting participants to further develop their professional networks.</a:t>
            </a:r>
          </a:p>
          <a:p>
            <a:pPr marL="171450" indent="-171450">
              <a:buFont typeface="Arial" panose="020B0604020202020204" pitchFamily="34" charset="0"/>
              <a:buChar char="•"/>
            </a:pPr>
            <a:endParaRPr lang="en-US" dirty="0">
              <a:ea typeface="Calibri" panose="020F0502020204030204"/>
              <a:cs typeface="Calibri" panose="020F0502020204030204"/>
            </a:endParaRPr>
          </a:p>
          <a:p>
            <a:r>
              <a:rPr lang="en-US" b="1" dirty="0"/>
              <a:t>Example of Mentoring Goals in the GLLP Context:</a:t>
            </a:r>
            <a:endParaRPr lang="en-US" dirty="0"/>
          </a:p>
          <a:p>
            <a:pPr marL="285750" indent="-285750">
              <a:buFont typeface="Arial"/>
              <a:buChar char="•"/>
            </a:pPr>
            <a:r>
              <a:rPr lang="en-US" b="1" dirty="0"/>
              <a:t>Personal Goal:</a:t>
            </a:r>
            <a:r>
              <a:rPr lang="en-US" dirty="0"/>
              <a:t> Enhance leadership communication skills to effectively manage multidisciplinary teams.</a:t>
            </a:r>
          </a:p>
          <a:p>
            <a:pPr marL="285750" indent="-285750">
              <a:buFont typeface="Arial"/>
              <a:buChar char="•"/>
            </a:pPr>
            <a:r>
              <a:rPr lang="en-US" b="1" dirty="0"/>
              <a:t>Career Development Goal:</a:t>
            </a:r>
            <a:r>
              <a:rPr lang="en-US" dirty="0"/>
              <a:t> Transition into a senior laboratory management position within the next two years.</a:t>
            </a:r>
            <a:endParaRPr lang="en-US" dirty="0">
              <a:ea typeface="Calibri"/>
              <a:cs typeface="Calibri"/>
            </a:endParaRPr>
          </a:p>
          <a:p>
            <a:pPr marL="285750" indent="-285750">
              <a:buFont typeface="Arial"/>
              <a:buChar char="•"/>
            </a:pPr>
            <a:r>
              <a:rPr lang="en-US" b="1" dirty="0"/>
              <a:t>Alignment:</a:t>
            </a:r>
            <a:r>
              <a:rPr lang="en-US" dirty="0"/>
              <a:t> The mentoring process would involve developing strategies to improve communication skills, such as participating in leadership workshops and seeking feedback from colleagues, thereby aligning personal development with career aspirations.</a:t>
            </a:r>
          </a:p>
          <a:p>
            <a:endParaRPr lang="en-US" dirty="0">
              <a:ea typeface="Calibri" panose="020F0502020204030204"/>
              <a:cs typeface="Calibri" panose="020F0502020204030204"/>
            </a:endParaRPr>
          </a:p>
          <a:p>
            <a:endParaRPr lang="en-US" dirty="0">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5F1C995E-920E-49C9-B6C8-F018540A836D}" type="slidenum">
              <a:rPr lang="en-US" smtClean="0"/>
              <a:t>12</a:t>
            </a:fld>
            <a:endParaRPr lang="en-US"/>
          </a:p>
        </p:txBody>
      </p:sp>
    </p:spTree>
    <p:extLst>
      <p:ext uri="{BB962C8B-B14F-4D97-AF65-F5344CB8AC3E}">
        <p14:creationId xmlns:p14="http://schemas.microsoft.com/office/powerpoint/2010/main" val="1807299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a:t>
            </a:r>
            <a:r>
              <a:rPr lang="en-US"/>
              <a:t>: there are several benefits to becoming a mentor.</a:t>
            </a:r>
          </a:p>
          <a:p>
            <a:endParaRPr lang="en-US"/>
          </a:p>
          <a:p>
            <a:r>
              <a:rPr lang="en-US"/>
              <a:t>Go over the list</a:t>
            </a:r>
            <a:endParaRPr lang="en-US">
              <a:ea typeface="Calibri"/>
              <a:cs typeface="Calibri"/>
            </a:endParaRPr>
          </a:p>
          <a:p>
            <a:r>
              <a:rPr lang="en-US"/>
              <a:t>Ask the audience if they think there are other benefits of being a mentor</a:t>
            </a:r>
            <a:endParaRPr lang="en-US">
              <a:ea typeface="Calibri"/>
              <a:cs typeface="Calibri"/>
            </a:endParaRPr>
          </a:p>
          <a:p>
            <a:endParaRPr lang="en-US">
              <a:ea typeface="Calibri"/>
              <a:cs typeface="Calibri"/>
            </a:endParaRPr>
          </a:p>
          <a:p>
            <a:r>
              <a:rPr lang="en-US"/>
              <a:t>A potential outcome: Increased knowledge from mentee’s skills and experience </a:t>
            </a:r>
            <a:endParaRPr lang="en-US">
              <a:ea typeface="Calibri"/>
              <a:cs typeface="Calibri"/>
            </a:endParaRPr>
          </a:p>
        </p:txBody>
      </p:sp>
      <p:sp>
        <p:nvSpPr>
          <p:cNvPr id="4" name="Slide Number Placeholder 3"/>
          <p:cNvSpPr>
            <a:spLocks noGrp="1"/>
          </p:cNvSpPr>
          <p:nvPr>
            <p:ph type="sldNum" sz="quarter" idx="5"/>
          </p:nvPr>
        </p:nvSpPr>
        <p:spPr/>
        <p:txBody>
          <a:bodyPr/>
          <a:lstStyle/>
          <a:p>
            <a:fld id="{5F1C995E-920E-49C9-B6C8-F018540A836D}" type="slidenum">
              <a:rPr lang="en-US" smtClean="0"/>
              <a:t>13</a:t>
            </a:fld>
            <a:endParaRPr lang="en-US"/>
          </a:p>
        </p:txBody>
      </p:sp>
    </p:spTree>
    <p:extLst>
      <p:ext uri="{BB962C8B-B14F-4D97-AF65-F5344CB8AC3E}">
        <p14:creationId xmlns:p14="http://schemas.microsoft.com/office/powerpoint/2010/main" val="30040014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Explain</a:t>
            </a:r>
            <a:r>
              <a:rPr lang="en-US"/>
              <a:t>: Mentorship provides many advantages for the mentees that comprehensively contribute to the development of future laboratory leader including:</a:t>
            </a:r>
          </a:p>
          <a:p>
            <a:pPr marL="628650" lvl="1" indent="-171450">
              <a:buFont typeface="Wingdings" panose="05000000000000000000" pitchFamily="2" charset="2"/>
              <a:buChar char="§"/>
            </a:pPr>
            <a:r>
              <a:rPr lang="en-US" sz="1200"/>
              <a:t>Developing a skill or competency.</a:t>
            </a:r>
          </a:p>
          <a:p>
            <a:pPr marL="628650" lvl="1" indent="-171450">
              <a:buFont typeface="Wingdings" panose="05000000000000000000" pitchFamily="2" charset="2"/>
              <a:buChar char="§"/>
            </a:pPr>
            <a:r>
              <a:rPr lang="en-US" sz="1200"/>
              <a:t>Improving the mentee’s confidence in their ability to execute the task at hand.</a:t>
            </a:r>
          </a:p>
          <a:p>
            <a:pPr marL="628650" lvl="1" indent="-171450">
              <a:buFont typeface="Wingdings" panose="05000000000000000000" pitchFamily="2" charset="2"/>
              <a:buChar char="§"/>
            </a:pPr>
            <a:r>
              <a:rPr lang="en-US" sz="1200"/>
              <a:t>Helping the mentee improve their communication skills.</a:t>
            </a:r>
          </a:p>
          <a:p>
            <a:pPr marL="628650" lvl="1" indent="-171450">
              <a:buFont typeface="Wingdings" panose="05000000000000000000" pitchFamily="2" charset="2"/>
              <a:buChar char="§"/>
            </a:pPr>
            <a:r>
              <a:rPr lang="en-US" sz="1200"/>
              <a:t>Giving the mentee practice in accepting feedback from a consistent source.</a:t>
            </a:r>
          </a:p>
          <a:p>
            <a:pPr marL="628650" lvl="1" indent="-171450">
              <a:buFont typeface="Wingdings" panose="05000000000000000000" pitchFamily="2" charset="2"/>
              <a:buChar char="§"/>
            </a:pPr>
            <a:r>
              <a:rPr lang="en-US" sz="1200"/>
              <a:t>Teaching the mentee how to maintain a professional relationship.</a:t>
            </a:r>
          </a:p>
          <a:p>
            <a:pPr marL="628650" lvl="1" indent="-171450">
              <a:buFont typeface="Wingdings" panose="05000000000000000000" pitchFamily="2" charset="2"/>
              <a:buChar char="§"/>
            </a:pPr>
            <a:r>
              <a:rPr lang="en-US" sz="1200"/>
              <a:t>Expanding the mentee’s network of contacts.</a:t>
            </a:r>
          </a:p>
          <a:p>
            <a:endParaRPr lang="en-US"/>
          </a:p>
        </p:txBody>
      </p:sp>
      <p:sp>
        <p:nvSpPr>
          <p:cNvPr id="4" name="Slide Number Placeholder 3"/>
          <p:cNvSpPr>
            <a:spLocks noGrp="1"/>
          </p:cNvSpPr>
          <p:nvPr>
            <p:ph type="sldNum" sz="quarter" idx="5"/>
          </p:nvPr>
        </p:nvSpPr>
        <p:spPr/>
        <p:txBody>
          <a:bodyPr/>
          <a:lstStyle/>
          <a:p>
            <a:fld id="{5F1C995E-920E-49C9-B6C8-F018540A836D}" type="slidenum">
              <a:rPr lang="en-US" smtClean="0"/>
              <a:t>14</a:t>
            </a:fld>
            <a:endParaRPr lang="en-US"/>
          </a:p>
        </p:txBody>
      </p:sp>
    </p:spTree>
    <p:extLst>
      <p:ext uri="{BB962C8B-B14F-4D97-AF65-F5344CB8AC3E}">
        <p14:creationId xmlns:p14="http://schemas.microsoft.com/office/powerpoint/2010/main" val="11600694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r>
              <a:rPr lang="en-US" dirty="0"/>
              <a:t>: Now, let’s discuss the relationship between the mentee and the mentor</a:t>
            </a:r>
          </a:p>
        </p:txBody>
      </p:sp>
      <p:sp>
        <p:nvSpPr>
          <p:cNvPr id="4" name="Slide Number Placeholder 3"/>
          <p:cNvSpPr>
            <a:spLocks noGrp="1"/>
          </p:cNvSpPr>
          <p:nvPr>
            <p:ph type="sldNum" sz="quarter" idx="5"/>
          </p:nvPr>
        </p:nvSpPr>
        <p:spPr/>
        <p:txBody>
          <a:bodyPr/>
          <a:lstStyle/>
          <a:p>
            <a:fld id="{5F1C995E-920E-49C9-B6C8-F018540A836D}" type="slidenum">
              <a:rPr lang="en-US" smtClean="0"/>
              <a:t>15</a:t>
            </a:fld>
            <a:endParaRPr lang="en-US"/>
          </a:p>
        </p:txBody>
      </p:sp>
    </p:spTree>
    <p:extLst>
      <p:ext uri="{BB962C8B-B14F-4D97-AF65-F5344CB8AC3E}">
        <p14:creationId xmlns:p14="http://schemas.microsoft.com/office/powerpoint/2010/main" val="9067348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721283-8D8A-8BDD-C3FC-3A70111CF8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3FB48B-A5C5-139A-C452-E11E86121334}"/>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188601A6-E730-21FC-2F36-AEC12DE0375B}"/>
              </a:ext>
            </a:extLst>
          </p:cNvPr>
          <p:cNvSpPr>
            <a:spLocks noGrp="1"/>
          </p:cNvSpPr>
          <p:nvPr>
            <p:ph type="body" idx="1"/>
          </p:nvPr>
        </p:nvSpPr>
        <p:spPr/>
        <p:txBody>
          <a:bodyPr/>
          <a:lstStyle/>
          <a:p>
            <a:r>
              <a:rPr lang="en-US" b="1" dirty="0"/>
              <a:t>Say</a:t>
            </a:r>
            <a:r>
              <a:rPr lang="en-US" dirty="0"/>
              <a:t>: Let’s start this discussion with a brief, 10 minute exercise.</a:t>
            </a:r>
          </a:p>
          <a:p>
            <a:endParaRPr lang="en-US" dirty="0"/>
          </a:p>
          <a:p>
            <a:r>
              <a:rPr lang="en-US" sz="1200" b="1" dirty="0"/>
              <a:t>Ask </a:t>
            </a:r>
            <a:r>
              <a:rPr lang="en-US" sz="1200" b="0" dirty="0"/>
              <a:t>the participants to consider the mentoring relationship. Think of a time where they were either the mentor or the mentee. Ask them to discuss and write down the roles and responsibilities of both the mentor and the mentee. </a:t>
            </a:r>
            <a:r>
              <a:rPr lang="en-US" dirty="0"/>
              <a:t>Afterwards, ask for the results and write them down on a flip-chart. Discuss the results and to what extent the results are indeed responsibilities of each. Is there any overlap where both mentee and mentor have similar responsibilities or roles?</a:t>
            </a:r>
          </a:p>
          <a:p>
            <a:endParaRPr lang="en-US" dirty="0"/>
          </a:p>
          <a:p>
            <a:r>
              <a:rPr lang="en-US" dirty="0"/>
              <a:t>The next 2 slides provide roles and responsibilities. Then we go into skills which may overlap with roles and responsibilities. </a:t>
            </a:r>
          </a:p>
          <a:p>
            <a:endParaRPr lang="en-US" dirty="0">
              <a:ea typeface="Calibri"/>
              <a:cs typeface="Calibri"/>
            </a:endParaRPr>
          </a:p>
          <a:p>
            <a:endParaRPr lang="en-US" dirty="0"/>
          </a:p>
        </p:txBody>
      </p:sp>
      <p:sp>
        <p:nvSpPr>
          <p:cNvPr id="4" name="Slide Number Placeholder 3">
            <a:extLst>
              <a:ext uri="{FF2B5EF4-FFF2-40B4-BE49-F238E27FC236}">
                <a16:creationId xmlns:a16="http://schemas.microsoft.com/office/drawing/2014/main" id="{EA1B351C-E640-F3D9-D253-2ED2025208F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5B48DA2-5A1E-A647-8F98-8F6408046E1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787520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the points on the slide to discuss the mentor’s roles and responsibilities. Compare this to the answers the participants gave to the activity. If some are missing, they may be discussed in the skills section. </a:t>
            </a:r>
          </a:p>
        </p:txBody>
      </p:sp>
      <p:sp>
        <p:nvSpPr>
          <p:cNvPr id="4" name="Slide Number Placeholder 3"/>
          <p:cNvSpPr>
            <a:spLocks noGrp="1"/>
          </p:cNvSpPr>
          <p:nvPr>
            <p:ph type="sldNum" sz="quarter" idx="5"/>
          </p:nvPr>
        </p:nvSpPr>
        <p:spPr/>
        <p:txBody>
          <a:bodyPr/>
          <a:lstStyle/>
          <a:p>
            <a:fld id="{5F1C995E-920E-49C9-B6C8-F018540A836D}" type="slidenum">
              <a:rPr lang="en-US" smtClean="0"/>
              <a:t>17</a:t>
            </a:fld>
            <a:endParaRPr lang="en-US"/>
          </a:p>
        </p:txBody>
      </p:sp>
    </p:spTree>
    <p:extLst>
      <p:ext uri="{BB962C8B-B14F-4D97-AF65-F5344CB8AC3E}">
        <p14:creationId xmlns:p14="http://schemas.microsoft.com/office/powerpoint/2010/main" val="34601265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Use the points on the slide to discuss the mentee’s roles and responsibilities. Compare this to the answers the participants gave to the activity. If some are missing, they may be discussed in the skills section. Do they see overlap between the two?</a:t>
            </a:r>
          </a:p>
          <a:p>
            <a:endParaRPr lang="en-US" dirty="0"/>
          </a:p>
        </p:txBody>
      </p:sp>
      <p:sp>
        <p:nvSpPr>
          <p:cNvPr id="4" name="Slide Number Placeholder 3"/>
          <p:cNvSpPr>
            <a:spLocks noGrp="1"/>
          </p:cNvSpPr>
          <p:nvPr>
            <p:ph type="sldNum" sz="quarter" idx="5"/>
          </p:nvPr>
        </p:nvSpPr>
        <p:spPr/>
        <p:txBody>
          <a:bodyPr/>
          <a:lstStyle/>
          <a:p>
            <a:fld id="{5F1C995E-920E-49C9-B6C8-F018540A836D}" type="slidenum">
              <a:rPr lang="en-US" smtClean="0"/>
              <a:t>18</a:t>
            </a:fld>
            <a:endParaRPr lang="en-US"/>
          </a:p>
        </p:txBody>
      </p:sp>
    </p:spTree>
    <p:extLst>
      <p:ext uri="{BB962C8B-B14F-4D97-AF65-F5344CB8AC3E}">
        <p14:creationId xmlns:p14="http://schemas.microsoft.com/office/powerpoint/2010/main" val="30371208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Linda Phillips-Jones, Ph.D. was a licensed psychologist, author, consultant, and early pioneer in mentoring research. She conducted the first academic studies to systematically examine mentor–mentee relationships and identify the specific skills involved in effective mentoring. Her work demonstrated that mentoring is not just a natural “chemistry” between people, but a set of learnable, observable skills that both mentors and mentees can develop. She authored several influential mentoring guides and books—such as </a:t>
            </a:r>
            <a:r>
              <a:rPr lang="en-US" b="0" i="1" dirty="0"/>
              <a:t>The New Mentors and Proteges</a:t>
            </a:r>
            <a:r>
              <a:rPr lang="en-US" b="0" dirty="0"/>
              <a:t> and </a:t>
            </a:r>
            <a:r>
              <a:rPr lang="en-US" b="0" i="1" dirty="0"/>
              <a:t>Skills for Successful Mentoring</a:t>
            </a:r>
            <a:r>
              <a:rPr lang="en-US" b="0" dirty="0"/>
              <a:t>—and developed structured frameworks outlining core competencies required for successful mentoring relationships.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Explain </a:t>
            </a:r>
            <a:r>
              <a:rPr lang="en-US" b="0" dirty="0"/>
              <a:t> that the skills for mentors, mentees (or for both) are listed in black text on the left side of the slide. In pairs or small groups, have the participants identify the skills for the mentor, the mentee or both. </a:t>
            </a:r>
            <a:r>
              <a:rPr lang="en-US" dirty="0">
                <a:ea typeface="Calibri"/>
                <a:cs typeface="Calibri"/>
              </a:rPr>
              <a:t>If needed, provide a definition of skills: Skills are the learned abilities that require practice to master.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a typeface="Calibri"/>
                <a:cs typeface="Calibri"/>
              </a:rPr>
              <a:t>Note: managing risks means recognizing risks, preventing needless risks, and recovering from significant mistakes</a:t>
            </a:r>
          </a:p>
          <a:p>
            <a:endParaRPr lang="en-US" b="0" dirty="0"/>
          </a:p>
          <a:p>
            <a:endParaRPr lang="en-US" b="0" dirty="0"/>
          </a:p>
          <a:p>
            <a:r>
              <a:rPr lang="en-US" b="0" dirty="0"/>
              <a:t>The next slide shows the breakdown according to the Phillips-Jones model. </a:t>
            </a:r>
            <a:endParaRPr lang="en-NL" b="1" dirty="0"/>
          </a:p>
        </p:txBody>
      </p:sp>
      <p:sp>
        <p:nvSpPr>
          <p:cNvPr id="4" name="Slide Number Placeholder 3"/>
          <p:cNvSpPr>
            <a:spLocks noGrp="1"/>
          </p:cNvSpPr>
          <p:nvPr>
            <p:ph type="sldNum" sz="quarter" idx="5"/>
          </p:nvPr>
        </p:nvSpPr>
        <p:spPr/>
        <p:txBody>
          <a:bodyPr/>
          <a:lstStyle/>
          <a:p>
            <a:fld id="{B84B2991-A8DF-4DB8-A378-4CCD7A723B5F}" type="slidenum">
              <a:rPr lang="en-US" smtClean="0"/>
              <a:t>19</a:t>
            </a:fld>
            <a:endParaRPr lang="en-US"/>
          </a:p>
        </p:txBody>
      </p:sp>
    </p:spTree>
    <p:extLst>
      <p:ext uri="{BB962C8B-B14F-4D97-AF65-F5344CB8AC3E}">
        <p14:creationId xmlns:p14="http://schemas.microsoft.com/office/powerpoint/2010/main" val="26254767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7A4BE9-842B-8F4D-5FA2-9B31778EDE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E3EE70-2937-405F-6A6B-A615527517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61B723-08AC-83BE-17DB-9F496E1175C6}"/>
              </a:ext>
            </a:extLst>
          </p:cNvPr>
          <p:cNvSpPr>
            <a:spLocks noGrp="1"/>
          </p:cNvSpPr>
          <p:nvPr>
            <p:ph type="body" idx="1"/>
          </p:nvPr>
        </p:nvSpPr>
        <p:spPr/>
        <p:txBody>
          <a:bodyPr/>
          <a:lstStyle/>
          <a:p>
            <a:r>
              <a:rPr lang="en-US" b="1" dirty="0">
                <a:ea typeface="Calibri"/>
                <a:cs typeface="Calibri"/>
              </a:rPr>
              <a:t>Note: This slide builds. Animations begin with Mentee specific skills, then goes to Mentor specific skills and ends with the middle encompassing both</a:t>
            </a:r>
            <a:endParaRPr lang="en-US" b="1" dirty="0"/>
          </a:p>
          <a:p>
            <a:endParaRPr lang="en-US" b="1" dirty="0"/>
          </a:p>
          <a:p>
            <a:r>
              <a:rPr lang="en-US" b="1" dirty="0"/>
              <a:t>Explain </a:t>
            </a:r>
            <a:r>
              <a:rPr lang="en-US" b="0" dirty="0"/>
              <a:t>how mentors and mentees should use specific processes and skills to develop, maintain, and conclude the mentor/mentee relationship. These processes and skills have been identified through the Philip-Jones Mentoring Skills Model to include </a:t>
            </a:r>
            <a:endParaRPr lang="en-US" b="0" dirty="0">
              <a:ea typeface="Calibri"/>
              <a:cs typeface="Calibri"/>
            </a:endParaRPr>
          </a:p>
          <a:p>
            <a:r>
              <a:rPr lang="en-US" b="0" dirty="0"/>
              <a:t>those specific to the mentee (such as learning quickly, showing initiative, managing the relationship, and following through), </a:t>
            </a:r>
            <a:endParaRPr lang="en-US" b="0" dirty="0">
              <a:ea typeface="Calibri"/>
              <a:cs typeface="Calibri"/>
            </a:endParaRPr>
          </a:p>
          <a:p>
            <a:endParaRPr lang="en-US" b="0" dirty="0"/>
          </a:p>
          <a:p>
            <a:r>
              <a:rPr lang="en-US" b="0" dirty="0"/>
              <a:t>those specific to the mentor (such as instructing/developing capabilities, inspiring, providing corrective feedback, managing risks, and opening doors), and </a:t>
            </a:r>
            <a:endParaRPr lang="en-US" b="0" dirty="0">
              <a:ea typeface="Calibri"/>
              <a:cs typeface="Calibri"/>
            </a:endParaRPr>
          </a:p>
          <a:p>
            <a:endParaRPr lang="en-US" b="0" dirty="0"/>
          </a:p>
          <a:p>
            <a:r>
              <a:rPr lang="en-US" b="0" dirty="0"/>
              <a:t>areas of skill overlap (such as listening actively, building trust, encouraging, and identifying goals and current reality). Using these skills and processes can provide structure to promote the advancement of the mentor/mentee relationship. Without such structure, the mentor/mentee relationship could lack commitment, honesty and fail to meet the needs of those involved.</a:t>
            </a:r>
            <a:endParaRPr lang="en-US" b="0" dirty="0">
              <a:ea typeface="Calibri"/>
              <a:cs typeface="Calibri"/>
            </a:endParaRPr>
          </a:p>
          <a:p>
            <a:endParaRPr lang="en-US" b="0" dirty="0"/>
          </a:p>
          <a:p>
            <a:r>
              <a:rPr lang="en-US" b="1" dirty="0"/>
              <a:t>Say</a:t>
            </a:r>
            <a:r>
              <a:rPr lang="en-US" b="0" dirty="0"/>
              <a:t>: Let’s now break down and discuss these indicated skills of the Philips-Jones Model for increased mentoring success.</a:t>
            </a:r>
            <a:endParaRPr lang="en-US" b="0" dirty="0">
              <a:ea typeface="Calibri"/>
              <a:cs typeface="Calibri"/>
            </a:endParaRPr>
          </a:p>
          <a:p>
            <a:endParaRPr lang="en-US" dirty="0"/>
          </a:p>
          <a:p>
            <a:r>
              <a:rPr lang="en-US" dirty="0"/>
              <a:t>Reference: https://my.lerner.udel.edu/wp-content/uploads/Skills_for_Sucessful_Mentoring.pdf</a:t>
            </a:r>
            <a:endParaRPr lang="en-US" dirty="0">
              <a:ea typeface="Calibri"/>
              <a:cs typeface="Calibri"/>
            </a:endParaRPr>
          </a:p>
        </p:txBody>
      </p:sp>
      <p:sp>
        <p:nvSpPr>
          <p:cNvPr id="4" name="Slide Number Placeholder 3">
            <a:extLst>
              <a:ext uri="{FF2B5EF4-FFF2-40B4-BE49-F238E27FC236}">
                <a16:creationId xmlns:a16="http://schemas.microsoft.com/office/drawing/2014/main" id="{66DBDEC2-9A9A-13A5-EE39-20C1013BE602}"/>
              </a:ext>
            </a:extLst>
          </p:cNvPr>
          <p:cNvSpPr>
            <a:spLocks noGrp="1"/>
          </p:cNvSpPr>
          <p:nvPr>
            <p:ph type="sldNum" sz="quarter" idx="5"/>
          </p:nvPr>
        </p:nvSpPr>
        <p:spPr/>
        <p:txBody>
          <a:bodyPr/>
          <a:lstStyle/>
          <a:p>
            <a:fld id="{B84B2991-A8DF-4DB8-A378-4CCD7A723B5F}" type="slidenum">
              <a:rPr lang="en-US" smtClean="0"/>
              <a:t>20</a:t>
            </a:fld>
            <a:endParaRPr lang="en-US"/>
          </a:p>
        </p:txBody>
      </p:sp>
    </p:spTree>
    <p:extLst>
      <p:ext uri="{BB962C8B-B14F-4D97-AF65-F5344CB8AC3E}">
        <p14:creationId xmlns:p14="http://schemas.microsoft.com/office/powerpoint/2010/main" val="3509334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a:ea typeface="Calibri"/>
                <a:cs typeface="Calibri"/>
              </a:rPr>
              <a:t>Use </a:t>
            </a:r>
            <a:r>
              <a:rPr lang="pt-PT" err="1">
                <a:ea typeface="Calibri"/>
                <a:cs typeface="Calibri"/>
              </a:rPr>
              <a:t>this</a:t>
            </a:r>
            <a:r>
              <a:rPr lang="pt-PT">
                <a:ea typeface="Calibri"/>
                <a:cs typeface="Calibri"/>
              </a:rPr>
              <a:t> slide </a:t>
            </a:r>
            <a:r>
              <a:rPr lang="pt-PT" err="1">
                <a:ea typeface="Calibri"/>
                <a:cs typeface="Calibri"/>
              </a:rPr>
              <a:t>only</a:t>
            </a:r>
            <a:r>
              <a:rPr lang="pt-PT">
                <a:ea typeface="Calibri"/>
                <a:cs typeface="Calibri"/>
              </a:rPr>
              <a:t> for virtual </a:t>
            </a:r>
            <a:r>
              <a:rPr lang="pt-PT" err="1">
                <a:ea typeface="Calibri"/>
                <a:cs typeface="Calibri"/>
              </a:rPr>
              <a:t>presentations</a:t>
            </a:r>
            <a:r>
              <a:rPr lang="pt-PT">
                <a:ea typeface="Calibri"/>
                <a:cs typeface="Calibri"/>
              </a:rPr>
              <a:t>. </a:t>
            </a:r>
            <a:r>
              <a:rPr lang="pt-PT" err="1">
                <a:ea typeface="Calibri"/>
                <a:cs typeface="Calibri"/>
              </a:rPr>
              <a:t>If</a:t>
            </a:r>
            <a:r>
              <a:rPr lang="pt-PT">
                <a:ea typeface="Calibri"/>
                <a:cs typeface="Calibri"/>
              </a:rPr>
              <a:t> </a:t>
            </a:r>
            <a:r>
              <a:rPr lang="pt-PT" err="1">
                <a:ea typeface="Calibri"/>
                <a:cs typeface="Calibri"/>
              </a:rPr>
              <a:t>you</a:t>
            </a:r>
            <a:r>
              <a:rPr lang="pt-PT">
                <a:ea typeface="Calibri"/>
                <a:cs typeface="Calibri"/>
              </a:rPr>
              <a:t> are </a:t>
            </a:r>
            <a:r>
              <a:rPr lang="pt-PT" err="1">
                <a:ea typeface="Calibri"/>
                <a:cs typeface="Calibri"/>
              </a:rPr>
              <a:t>using</a:t>
            </a:r>
            <a:r>
              <a:rPr lang="pt-PT">
                <a:ea typeface="Calibri"/>
                <a:cs typeface="Calibri"/>
              </a:rPr>
              <a:t> a </a:t>
            </a:r>
            <a:r>
              <a:rPr lang="pt-PT" err="1">
                <a:ea typeface="Calibri"/>
                <a:cs typeface="Calibri"/>
              </a:rPr>
              <a:t>platform</a:t>
            </a:r>
            <a:r>
              <a:rPr lang="pt-PT">
                <a:ea typeface="Calibri"/>
                <a:cs typeface="Calibri"/>
              </a:rPr>
              <a:t> </a:t>
            </a:r>
            <a:r>
              <a:rPr lang="pt-PT" err="1">
                <a:ea typeface="Calibri"/>
                <a:cs typeface="Calibri"/>
              </a:rPr>
              <a:t>other</a:t>
            </a:r>
            <a:r>
              <a:rPr lang="pt-PT">
                <a:ea typeface="Calibri"/>
                <a:cs typeface="Calibri"/>
              </a:rPr>
              <a:t> </a:t>
            </a:r>
            <a:r>
              <a:rPr lang="pt-PT" err="1">
                <a:ea typeface="Calibri"/>
                <a:cs typeface="Calibri"/>
              </a:rPr>
              <a:t>than</a:t>
            </a:r>
            <a:r>
              <a:rPr lang="pt-PT">
                <a:ea typeface="Calibri"/>
                <a:cs typeface="Calibri"/>
              </a:rPr>
              <a:t> Zoom, </a:t>
            </a:r>
            <a:r>
              <a:rPr lang="pt-PT" err="1">
                <a:ea typeface="Calibri"/>
                <a:cs typeface="Calibri"/>
              </a:rPr>
              <a:t>adapt</a:t>
            </a:r>
            <a:r>
              <a:rPr lang="pt-PT">
                <a:ea typeface="Calibri"/>
                <a:cs typeface="Calibri"/>
              </a:rPr>
              <a:t> </a:t>
            </a:r>
            <a:r>
              <a:rPr lang="pt-PT" err="1">
                <a:ea typeface="Calibri"/>
                <a:cs typeface="Calibri"/>
              </a:rPr>
              <a:t>the</a:t>
            </a:r>
            <a:r>
              <a:rPr lang="pt-PT">
                <a:ea typeface="Calibri"/>
                <a:cs typeface="Calibri"/>
              </a:rPr>
              <a:t> slide as </a:t>
            </a:r>
            <a:r>
              <a:rPr lang="pt-PT" err="1">
                <a:ea typeface="Calibri"/>
                <a:cs typeface="Calibri"/>
              </a:rPr>
              <a:t>needed</a:t>
            </a:r>
            <a:r>
              <a:rPr lang="pt-PT">
                <a:ea typeface="Calibri"/>
                <a:cs typeface="Calibri"/>
              </a:rPr>
              <a:t>.</a:t>
            </a:r>
            <a:endParaRPr lang="pt-PT"/>
          </a:p>
        </p:txBody>
      </p:sp>
      <p:sp>
        <p:nvSpPr>
          <p:cNvPr id="4" name="Marcador de Posição do Número do Diapositivo 3"/>
          <p:cNvSpPr>
            <a:spLocks noGrp="1"/>
          </p:cNvSpPr>
          <p:nvPr>
            <p:ph type="sldNum" sz="quarter" idx="5"/>
          </p:nvPr>
        </p:nvSpPr>
        <p:spPr/>
        <p:txBody>
          <a:bodyPr/>
          <a:lstStyle/>
          <a:p>
            <a:fld id="{D5B48DA2-5A1E-A647-8F98-8F6408046E1A}" type="slidenum">
              <a:rPr lang="en-US" smtClean="0"/>
              <a:t>2</a:t>
            </a:fld>
            <a:endParaRPr lang="en-US"/>
          </a:p>
        </p:txBody>
      </p:sp>
    </p:spTree>
    <p:extLst>
      <p:ext uri="{BB962C8B-B14F-4D97-AF65-F5344CB8AC3E}">
        <p14:creationId xmlns:p14="http://schemas.microsoft.com/office/powerpoint/2010/main" val="2398079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Introduce the scenario. These characters will be used throughout. There will be 3 scenarios. If you change names or images, make sure to change in each of the scenarios. </a:t>
            </a:r>
          </a:p>
        </p:txBody>
      </p:sp>
      <p:sp>
        <p:nvSpPr>
          <p:cNvPr id="4" name="Slide Number Placeholder 3"/>
          <p:cNvSpPr>
            <a:spLocks noGrp="1"/>
          </p:cNvSpPr>
          <p:nvPr>
            <p:ph type="sldNum" sz="quarter" idx="5"/>
          </p:nvPr>
        </p:nvSpPr>
        <p:spPr/>
        <p:txBody>
          <a:bodyPr/>
          <a:lstStyle/>
          <a:p>
            <a:fld id="{5F1C995E-920E-49C9-B6C8-F018540A836D}" type="slidenum">
              <a:rPr lang="en-US" smtClean="0"/>
              <a:t>21</a:t>
            </a:fld>
            <a:endParaRPr lang="en-US"/>
          </a:p>
        </p:txBody>
      </p:sp>
    </p:spTree>
    <p:extLst>
      <p:ext uri="{BB962C8B-B14F-4D97-AF65-F5344CB8AC3E}">
        <p14:creationId xmlns:p14="http://schemas.microsoft.com/office/powerpoint/2010/main" val="13581025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dirty="0"/>
              <a:t>this is a scenario, illustrating a mentor-mentee relationship common issue that may occur.</a:t>
            </a:r>
          </a:p>
          <a:p>
            <a:r>
              <a:rPr lang="en-US" b="1" dirty="0"/>
              <a:t>Read</a:t>
            </a:r>
            <a:r>
              <a:rPr lang="en-US" dirty="0"/>
              <a:t> the scenario or ask a participant to read the scenario.</a:t>
            </a:r>
            <a:endParaRPr lang="en-US" dirty="0">
              <a:ea typeface="Calibri"/>
              <a:cs typeface="Calibri"/>
            </a:endParaRPr>
          </a:p>
          <a:p>
            <a:endParaRPr lang="en-US" dirty="0"/>
          </a:p>
          <a:p>
            <a:r>
              <a:rPr lang="en-US" dirty="0">
                <a:ea typeface="Calibri" panose="020F0502020204030204"/>
                <a:cs typeface="Calibri" panose="020F0502020204030204"/>
              </a:rPr>
              <a:t>Group exercise – go into groups and discuss if time allows. Otherwise, have a large group discussion.</a:t>
            </a:r>
            <a:endParaRPr lang="en-US" dirty="0"/>
          </a:p>
          <a:p>
            <a:r>
              <a:rPr lang="en-US" b="1" dirty="0"/>
              <a:t>Ask:</a:t>
            </a:r>
            <a:endParaRPr lang="en-US" b="1" dirty="0">
              <a:ea typeface="Calibri"/>
              <a:cs typeface="Calibri"/>
            </a:endParaRPr>
          </a:p>
          <a:p>
            <a:r>
              <a:rPr lang="en-US" dirty="0"/>
              <a:t>What could have been done to prevent this situation?</a:t>
            </a:r>
            <a:endParaRPr lang="en-US" dirty="0">
              <a:ea typeface="Calibri"/>
              <a:cs typeface="Calibri"/>
            </a:endParaRPr>
          </a:p>
          <a:p>
            <a:r>
              <a:rPr lang="en-US" dirty="0"/>
              <a:t>What responses may you propose to overcome this issue?</a:t>
            </a:r>
            <a:endParaRPr lang="en-US" dirty="0">
              <a:ea typeface="Calibri"/>
              <a:cs typeface="Calibri"/>
            </a:endParaRPr>
          </a:p>
          <a:p>
            <a:endParaRPr lang="en-US" dirty="0"/>
          </a:p>
          <a:p>
            <a:r>
              <a:rPr lang="en-US" b="1" dirty="0"/>
              <a:t>Allow</a:t>
            </a:r>
            <a:r>
              <a:rPr lang="en-US" dirty="0"/>
              <a:t> participants to respond.</a:t>
            </a:r>
            <a:endParaRPr lang="en-US" dirty="0">
              <a:ea typeface="Calibri"/>
              <a:cs typeface="Calibri"/>
            </a:endParaRPr>
          </a:p>
          <a:p>
            <a:endParaRPr lang="en-US" dirty="0"/>
          </a:p>
        </p:txBody>
      </p:sp>
      <p:sp>
        <p:nvSpPr>
          <p:cNvPr id="4" name="Slide Number Placeholder 3"/>
          <p:cNvSpPr>
            <a:spLocks noGrp="1"/>
          </p:cNvSpPr>
          <p:nvPr>
            <p:ph type="sldNum" sz="quarter" idx="5"/>
          </p:nvPr>
        </p:nvSpPr>
        <p:spPr/>
        <p:txBody>
          <a:bodyPr/>
          <a:lstStyle/>
          <a:p>
            <a:fld id="{5F1C995E-920E-49C9-B6C8-F018540A836D}" type="slidenum">
              <a:rPr lang="en-US" smtClean="0"/>
              <a:t>22</a:t>
            </a:fld>
            <a:endParaRPr lang="en-US"/>
          </a:p>
        </p:txBody>
      </p:sp>
    </p:spTree>
    <p:extLst>
      <p:ext uri="{BB962C8B-B14F-4D97-AF65-F5344CB8AC3E}">
        <p14:creationId xmlns:p14="http://schemas.microsoft.com/office/powerpoint/2010/main" val="26434865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2"/>
        <p:cNvGrpSpPr/>
        <p:nvPr/>
      </p:nvGrpSpPr>
      <p:grpSpPr>
        <a:xfrm>
          <a:off x="0" y="0"/>
          <a:ext cx="0" cy="0"/>
          <a:chOff x="0" y="0"/>
          <a:chExt cx="0" cy="0"/>
        </a:xfrm>
      </p:grpSpPr>
      <p:sp>
        <p:nvSpPr>
          <p:cNvPr id="1083" name="Google Shape;1083;p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4" name="Google Shape;1084;p7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1" dirty="0"/>
              <a:t>Say: </a:t>
            </a:r>
            <a:r>
              <a:rPr lang="fr-FR" b="0" dirty="0" err="1"/>
              <a:t>thanks</a:t>
            </a:r>
            <a:r>
              <a:rPr lang="fr-FR" b="0" dirty="0"/>
              <a:t> for </a:t>
            </a:r>
            <a:r>
              <a:rPr lang="fr-FR" b="0" dirty="0" err="1"/>
              <a:t>your</a:t>
            </a:r>
            <a:r>
              <a:rPr lang="fr-FR" b="0" dirty="0"/>
              <a:t> </a:t>
            </a:r>
            <a:r>
              <a:rPr lang="fr-FR" b="0" dirty="0" err="1"/>
              <a:t>responses</a:t>
            </a:r>
            <a:r>
              <a:rPr lang="fr-FR" b="0" dirty="0"/>
              <a:t>.</a:t>
            </a:r>
          </a:p>
          <a:p>
            <a:pPr marL="0" lvl="0" indent="0" algn="l" rtl="0">
              <a:spcBef>
                <a:spcPts val="0"/>
              </a:spcBef>
              <a:spcAft>
                <a:spcPts val="0"/>
              </a:spcAft>
              <a:buNone/>
            </a:pPr>
            <a:endParaRPr lang="fr-FR" b="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err="1"/>
              <a:t>Explain</a:t>
            </a:r>
            <a:r>
              <a:rPr lang="fr-FR" b="1" dirty="0"/>
              <a:t>:</a:t>
            </a:r>
            <a:endParaRPr lang="fr-FR" b="0" dirty="0"/>
          </a:p>
          <a:p>
            <a:pPr marL="0" lvl="0" indent="0" algn="l" rtl="0">
              <a:lnSpc>
                <a:spcPct val="90000"/>
              </a:lnSpc>
              <a:spcBef>
                <a:spcPts val="750"/>
              </a:spcBef>
              <a:spcAft>
                <a:spcPts val="0"/>
              </a:spcAft>
              <a:buSzPts val="1680"/>
              <a:buFont typeface="Trebuchet MS"/>
              <a:buNone/>
            </a:pPr>
            <a:r>
              <a:rPr lang="en-US" sz="1200" dirty="0"/>
              <a:t>Other possible ways to prevent such situations include:</a:t>
            </a:r>
          </a:p>
          <a:p>
            <a:pPr marL="342900" lvl="0" indent="-342900" algn="l" rtl="0">
              <a:lnSpc>
                <a:spcPct val="90000"/>
              </a:lnSpc>
              <a:spcBef>
                <a:spcPts val="750"/>
              </a:spcBef>
              <a:spcAft>
                <a:spcPts val="0"/>
              </a:spcAft>
              <a:buSzPts val="1680"/>
              <a:buFont typeface="Arial" panose="020B0604020202020204" pitchFamily="34" charset="0"/>
              <a:buChar char="•"/>
            </a:pPr>
            <a:r>
              <a:rPr lang="en-US" sz="1200" b="0" dirty="0">
                <a:solidFill>
                  <a:schemeClr val="tx1"/>
                </a:solidFill>
              </a:rPr>
              <a:t>Plan ahead the calls and other mentorship tasks with your mentee. Inform her/him about your availability/unavailability as much as possible (it is advised that you develop together/agree on a ‘mentoring schedule’ as indicated on the Mentoring Agreement, point 4 and 5).</a:t>
            </a:r>
          </a:p>
          <a:p>
            <a:pPr marL="0" lvl="0" indent="0" algn="l" rtl="0">
              <a:lnSpc>
                <a:spcPct val="90000"/>
              </a:lnSpc>
              <a:spcBef>
                <a:spcPts val="750"/>
              </a:spcBef>
              <a:spcAft>
                <a:spcPts val="0"/>
              </a:spcAft>
              <a:buSzPts val="1680"/>
              <a:buFont typeface="Trebuchet MS"/>
              <a:buNone/>
            </a:pPr>
            <a:endParaRPr lang="en-US" sz="1200" dirty="0"/>
          </a:p>
          <a:p>
            <a:pPr marL="0" lvl="0" indent="0" algn="l" rtl="0">
              <a:lnSpc>
                <a:spcPct val="90000"/>
              </a:lnSpc>
              <a:spcBef>
                <a:spcPts val="750"/>
              </a:spcBef>
              <a:spcAft>
                <a:spcPts val="0"/>
              </a:spcAft>
              <a:buSzPts val="1680"/>
              <a:buFont typeface="Trebuchet MS"/>
              <a:buNone/>
            </a:pPr>
            <a:r>
              <a:rPr lang="en-US" sz="1200" dirty="0"/>
              <a:t>Other possible responses to such situations include:</a:t>
            </a:r>
          </a:p>
          <a:p>
            <a:pPr marL="342900" lvl="0" indent="-342900" algn="l" defTabSz="914400" rtl="0" eaLnBrk="1" latinLnBrk="0" hangingPunct="1">
              <a:lnSpc>
                <a:spcPct val="90000"/>
              </a:lnSpc>
              <a:spcBef>
                <a:spcPts val="750"/>
              </a:spcBef>
              <a:spcAft>
                <a:spcPts val="0"/>
              </a:spcAft>
              <a:buSzPts val="1680"/>
              <a:buFont typeface="Arial" panose="020B0604020202020204" pitchFamily="34" charset="0"/>
              <a:buChar char="•"/>
            </a:pPr>
            <a:r>
              <a:rPr lang="en-US" sz="1200" b="0" kern="1200" dirty="0">
                <a:solidFill>
                  <a:schemeClr val="tx1"/>
                </a:solidFill>
                <a:latin typeface="+mn-lt"/>
                <a:ea typeface="+mn-ea"/>
                <a:cs typeface="+mn-cs"/>
              </a:rPr>
              <a:t>Provide your feedback in writing.</a:t>
            </a:r>
          </a:p>
          <a:p>
            <a:pPr marL="342900" lvl="0" indent="-342900" algn="l" defTabSz="914400" rtl="0" eaLnBrk="1" latinLnBrk="0" hangingPunct="1">
              <a:lnSpc>
                <a:spcPct val="90000"/>
              </a:lnSpc>
              <a:spcBef>
                <a:spcPts val="750"/>
              </a:spcBef>
              <a:spcAft>
                <a:spcPts val="0"/>
              </a:spcAft>
              <a:buSzPts val="1680"/>
              <a:buFont typeface="Arial" panose="020B0604020202020204" pitchFamily="34" charset="0"/>
              <a:buChar char="•"/>
            </a:pPr>
            <a:r>
              <a:rPr lang="en-US" sz="1200" b="0" kern="1200" dirty="0">
                <a:solidFill>
                  <a:schemeClr val="tx1"/>
                </a:solidFill>
                <a:latin typeface="+mn-lt"/>
                <a:ea typeface="+mn-ea"/>
                <a:cs typeface="+mn-cs"/>
              </a:rPr>
              <a:t>If this happens again: let your mentee understand that you too have a lot to do and deadlines to meet and may not be able to make yourself available on a short notice.</a:t>
            </a:r>
          </a:p>
          <a:p>
            <a:pPr marL="342900" lvl="0" indent="-342900" algn="l" defTabSz="914400" rtl="0" eaLnBrk="1" latinLnBrk="0" hangingPunct="1">
              <a:lnSpc>
                <a:spcPct val="90000"/>
              </a:lnSpc>
              <a:spcBef>
                <a:spcPts val="750"/>
              </a:spcBef>
              <a:spcAft>
                <a:spcPts val="0"/>
              </a:spcAft>
              <a:buSzPts val="1680"/>
              <a:buFont typeface="Arial" panose="020B0604020202020204" pitchFamily="34" charset="0"/>
              <a:buChar char="•"/>
            </a:pPr>
            <a:r>
              <a:rPr lang="en-US" sz="1200" b="0" kern="1200" dirty="0">
                <a:solidFill>
                  <a:schemeClr val="tx1"/>
                </a:solidFill>
                <a:latin typeface="+mn-lt"/>
                <a:ea typeface="+mn-ea"/>
                <a:cs typeface="+mn-cs"/>
              </a:rPr>
              <a:t>If the situation does not improve, reach out to the organizing institution for advice. As a mentor, you have committed to dedicating time to your mentee, but in these conditions, you can hardly comply with your commitment.</a:t>
            </a:r>
          </a:p>
          <a:p>
            <a:pPr marL="0" lvl="0" indent="0" algn="l" rtl="0">
              <a:spcBef>
                <a:spcPts val="0"/>
              </a:spcBef>
              <a:spcAft>
                <a:spcPts val="0"/>
              </a:spcAft>
              <a:buNone/>
            </a:pPr>
            <a:endParaRPr dirty="0"/>
          </a:p>
        </p:txBody>
      </p:sp>
      <p:sp>
        <p:nvSpPr>
          <p:cNvPr id="1085" name="Google Shape;1085;p7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308153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a:t>
            </a:r>
            <a:r>
              <a:rPr lang="en-US" b="0" dirty="0"/>
              <a:t> this slide builds</a:t>
            </a:r>
          </a:p>
          <a:p>
            <a:endParaRPr lang="en-US" b="1" dirty="0"/>
          </a:p>
          <a:p>
            <a:r>
              <a:rPr lang="en-US" b="1" dirty="0"/>
              <a:t>Say</a:t>
            </a:r>
            <a:r>
              <a:rPr lang="en-US" dirty="0"/>
              <a:t>: According to the Philip-Jones Model, there a 4 “core” skills that are common to both the mentor and mentee and should be practiced to promote the mentorship relationship. These include:</a:t>
            </a:r>
          </a:p>
          <a:p>
            <a:r>
              <a:rPr lang="en-US" b="1" dirty="0">
                <a:ea typeface="Calibri"/>
                <a:cs typeface="Calibri"/>
              </a:rPr>
              <a:t>CLICK</a:t>
            </a:r>
          </a:p>
          <a:p>
            <a:pPr marL="171450" indent="-171450">
              <a:buFont typeface="Arial" panose="020B0604020202020204" pitchFamily="34" charset="0"/>
              <a:buChar char="•"/>
            </a:pPr>
            <a:r>
              <a:rPr lang="en-US" dirty="0"/>
              <a:t>Listening actively</a:t>
            </a:r>
          </a:p>
          <a:p>
            <a:pPr marL="171450" indent="-171450">
              <a:buFont typeface="Arial" panose="020B0604020202020204" pitchFamily="34" charset="0"/>
              <a:buChar char="•"/>
            </a:pPr>
            <a:r>
              <a:rPr lang="en-US" dirty="0"/>
              <a:t>Building trust</a:t>
            </a:r>
          </a:p>
          <a:p>
            <a:pPr marL="171450" indent="-171450">
              <a:buFont typeface="Arial" panose="020B0604020202020204" pitchFamily="34" charset="0"/>
              <a:buChar char="•"/>
            </a:pPr>
            <a:r>
              <a:rPr lang="en-US" dirty="0"/>
              <a:t>Encouraging</a:t>
            </a:r>
          </a:p>
          <a:p>
            <a:pPr marL="171450" indent="-171450">
              <a:buFont typeface="Arial" panose="020B0604020202020204" pitchFamily="34" charset="0"/>
              <a:buChar char="•"/>
            </a:pPr>
            <a:r>
              <a:rPr lang="en-US" dirty="0"/>
              <a:t>Identifying goals and the status of current reality for both the mentor and mentee</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We’ll talk through each of these</a:t>
            </a:r>
          </a:p>
          <a:p>
            <a:r>
              <a:rPr lang="en-US" dirty="0"/>
              <a:t>Reference: </a:t>
            </a:r>
            <a:r>
              <a:rPr lang="en-US" b="0" dirty="0">
                <a:solidFill>
                  <a:srgbClr val="FF0000"/>
                </a:solidFill>
              </a:rPr>
              <a:t>https://my.lerner.udel.edu/wp-content/uploads/Skills_for_Sucessful_Mentoring.pdf</a:t>
            </a:r>
          </a:p>
        </p:txBody>
      </p:sp>
      <p:sp>
        <p:nvSpPr>
          <p:cNvPr id="4" name="Slide Number Placeholder 3"/>
          <p:cNvSpPr>
            <a:spLocks noGrp="1"/>
          </p:cNvSpPr>
          <p:nvPr>
            <p:ph type="sldNum" sz="quarter" idx="5"/>
          </p:nvPr>
        </p:nvSpPr>
        <p:spPr/>
        <p:txBody>
          <a:bodyPr/>
          <a:lstStyle/>
          <a:p>
            <a:fld id="{B84B2991-A8DF-4DB8-A378-4CCD7A723B5F}" type="slidenum">
              <a:rPr lang="en-US" smtClean="0"/>
              <a:t>25</a:t>
            </a:fld>
            <a:endParaRPr lang="en-US"/>
          </a:p>
        </p:txBody>
      </p:sp>
    </p:spTree>
    <p:extLst>
      <p:ext uri="{BB962C8B-B14F-4D97-AF65-F5344CB8AC3E}">
        <p14:creationId xmlns:p14="http://schemas.microsoft.com/office/powerpoint/2010/main" val="37447476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Explain</a:t>
            </a:r>
            <a:r>
              <a:rPr lang="en-US"/>
              <a:t> how listening actively is a fundamental mentoring skill and that other skills will build from the ability of both the mentor and mentee to actively listen to each other. By using active listening, trust can build as both the mentor and mentee feel that each is being acknowledged, heard, and accepted. This does not mean that the mentor and mentee will always agree on thoughts and opinions under discussion but instead, each is interested and engaged with the input from the other.</a:t>
            </a:r>
          </a:p>
          <a:p>
            <a:endParaRPr lang="en-US">
              <a:ea typeface="Calibri" panose="020F0502020204030204"/>
              <a:cs typeface="Calibri" panose="020F0502020204030204"/>
            </a:endParaRPr>
          </a:p>
          <a:p>
            <a:r>
              <a:rPr lang="en-US"/>
              <a:t>Reference: https://my.lerner.udel.edu/wp-content/uploads/Skills_for_Sucessful_Mentoring.pdf</a:t>
            </a:r>
          </a:p>
        </p:txBody>
      </p:sp>
      <p:sp>
        <p:nvSpPr>
          <p:cNvPr id="4" name="Slide Number Placeholder 3"/>
          <p:cNvSpPr>
            <a:spLocks noGrp="1"/>
          </p:cNvSpPr>
          <p:nvPr>
            <p:ph type="sldNum" sz="quarter" idx="5"/>
          </p:nvPr>
        </p:nvSpPr>
        <p:spPr/>
        <p:txBody>
          <a:bodyPr/>
          <a:lstStyle/>
          <a:p>
            <a:fld id="{5F1C995E-920E-49C9-B6C8-F018540A836D}" type="slidenum">
              <a:rPr lang="en-US" smtClean="0"/>
              <a:t>26</a:t>
            </a:fld>
            <a:endParaRPr lang="en-US"/>
          </a:p>
        </p:txBody>
      </p:sp>
    </p:spTree>
    <p:extLst>
      <p:ext uri="{BB962C8B-B14F-4D97-AF65-F5344CB8AC3E}">
        <p14:creationId xmlns:p14="http://schemas.microsoft.com/office/powerpoint/2010/main" val="21796074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a:t>it is important to remember: </a:t>
            </a:r>
          </a:p>
          <a:p>
            <a:r>
              <a:rPr lang="en-US"/>
              <a:t>Go over the list</a:t>
            </a:r>
          </a:p>
        </p:txBody>
      </p:sp>
      <p:sp>
        <p:nvSpPr>
          <p:cNvPr id="4" name="Slide Number Placeholder 3"/>
          <p:cNvSpPr>
            <a:spLocks noGrp="1"/>
          </p:cNvSpPr>
          <p:nvPr>
            <p:ph type="sldNum" sz="quarter" idx="5"/>
          </p:nvPr>
        </p:nvSpPr>
        <p:spPr/>
        <p:txBody>
          <a:bodyPr/>
          <a:lstStyle/>
          <a:p>
            <a:fld id="{5F1C995E-920E-49C9-B6C8-F018540A836D}" type="slidenum">
              <a:rPr lang="en-US" smtClean="0"/>
              <a:t>27</a:t>
            </a:fld>
            <a:endParaRPr lang="en-US"/>
          </a:p>
        </p:txBody>
      </p:sp>
    </p:spTree>
    <p:extLst>
      <p:ext uri="{BB962C8B-B14F-4D97-AF65-F5344CB8AC3E}">
        <p14:creationId xmlns:p14="http://schemas.microsoft.com/office/powerpoint/2010/main" val="3118086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ea typeface="Calibri"/>
              <a:cs typeface="Calibri"/>
            </a:endParaRPr>
          </a:p>
          <a:p>
            <a:r>
              <a:rPr lang="en-US" b="1"/>
              <a:t>Say</a:t>
            </a:r>
            <a:r>
              <a:rPr lang="en-US"/>
              <a:t>: Building trust takes time, especially when the mentor and mentee have no prior meaningful workplace interactions. </a:t>
            </a:r>
          </a:p>
          <a:p>
            <a:endParaRPr lang="en-US"/>
          </a:p>
          <a:p>
            <a:r>
              <a:rPr lang="en-US"/>
              <a:t>To develop and build trust, both the mentor and mentee should engage in defined behaviors including:</a:t>
            </a:r>
            <a:endParaRPr lang="en-US">
              <a:ea typeface="Calibri"/>
              <a:cs typeface="Calibri"/>
            </a:endParaRPr>
          </a:p>
          <a:p>
            <a:pPr marL="171450" indent="-171450">
              <a:buFont typeface="Arial" panose="020B0604020202020204" pitchFamily="34" charset="0"/>
              <a:buChar char="•"/>
            </a:pPr>
            <a:r>
              <a:rPr lang="en-US"/>
              <a:t>Respecting mentor/mentee’s boundaries</a:t>
            </a:r>
            <a:endParaRPr lang="en-US">
              <a:ea typeface="Calibri"/>
              <a:cs typeface="Calibri"/>
            </a:endParaRPr>
          </a:p>
          <a:p>
            <a:pPr marL="171450" indent="-171450">
              <a:buFont typeface="Arial" panose="020B0604020202020204" pitchFamily="34" charset="0"/>
              <a:buChar char="•"/>
            </a:pPr>
            <a:r>
              <a:rPr lang="en-US"/>
              <a:t>Keeping promises to each other</a:t>
            </a:r>
            <a:endParaRPr lang="en-US">
              <a:ea typeface="Calibri"/>
              <a:cs typeface="Calibri"/>
            </a:endParaRPr>
          </a:p>
          <a:p>
            <a:pPr marL="171450" indent="-171450">
              <a:buFont typeface="Arial" panose="020B0604020202020204" pitchFamily="34" charset="0"/>
              <a:buChar char="•"/>
            </a:pPr>
            <a:r>
              <a:rPr lang="en-US"/>
              <a:t>Showing respect, being honest, and listening to each other</a:t>
            </a:r>
            <a:endParaRPr lang="en-US">
              <a:ea typeface="Calibri"/>
              <a:cs typeface="Calibri"/>
            </a:endParaRPr>
          </a:p>
          <a:p>
            <a:pPr marL="171450" indent="-171450">
              <a:buFont typeface="Arial" panose="020B0604020202020204" pitchFamily="34" charset="0"/>
              <a:buChar char="•"/>
            </a:pPr>
            <a:endParaRPr lang="en-US"/>
          </a:p>
          <a:p>
            <a:pPr marL="0" indent="0">
              <a:buFont typeface="Arial" panose="020B0604020202020204" pitchFamily="34" charset="0"/>
              <a:buNone/>
            </a:pPr>
            <a:r>
              <a:rPr lang="en-US"/>
              <a:t>In addition, mentors can also build trust with their mentee by:</a:t>
            </a:r>
            <a:endParaRPr lang="en-US">
              <a:ea typeface="Calibri"/>
              <a:cs typeface="Calibri"/>
            </a:endParaRPr>
          </a:p>
          <a:p>
            <a:pPr marL="171450" indent="-171450">
              <a:buFont typeface="Arial" panose="020B0604020202020204" pitchFamily="34" charset="0"/>
              <a:buChar char="•"/>
            </a:pPr>
            <a:r>
              <a:rPr lang="en-US"/>
              <a:t>Dedicating enough time to the mentee and the mentoring requirements</a:t>
            </a:r>
            <a:endParaRPr lang="en-US">
              <a:ea typeface="Calibri"/>
              <a:cs typeface="Calibri"/>
            </a:endParaRPr>
          </a:p>
          <a:p>
            <a:pPr marL="171450" indent="-171450">
              <a:buFont typeface="Arial" panose="020B0604020202020204" pitchFamily="34" charset="0"/>
              <a:buChar char="•"/>
            </a:pPr>
            <a:r>
              <a:rPr lang="en-US"/>
              <a:t>Protecting the mentee’s confidentiality</a:t>
            </a:r>
          </a:p>
          <a:p>
            <a:pPr marL="171450" indent="-171450">
              <a:buFont typeface="Arial" panose="020B0604020202020204" pitchFamily="34" charset="0"/>
              <a:buChar char="•"/>
            </a:pPr>
            <a:r>
              <a:rPr lang="en-US"/>
              <a:t>Admitting any mistakes and strive to correct them</a:t>
            </a:r>
          </a:p>
          <a:p>
            <a:pPr marL="171450" indent="-171450">
              <a:buFont typeface="Arial" panose="020B0604020202020204" pitchFamily="34" charset="0"/>
              <a:buChar char="•"/>
            </a:pPr>
            <a:r>
              <a:rPr lang="en-US"/>
              <a:t>Tactfully discussing with the mentee areas of concern or disagreement</a:t>
            </a:r>
          </a:p>
          <a:p>
            <a:pPr marL="171450" indent="-171450">
              <a:buFont typeface="Arial" panose="020B0604020202020204" pitchFamily="34" charset="0"/>
              <a:buChar char="•"/>
            </a:pPr>
            <a:endParaRPr lang="en-US">
              <a:ea typeface="Calibri"/>
              <a:cs typeface="Calibri"/>
            </a:endParaRPr>
          </a:p>
          <a:p>
            <a:r>
              <a:rPr lang="en-US"/>
              <a:t>Reference: https://my.lerner.udel.edu/wp-content/uploads/Skills_for_Sucessful_Mentoring.pdf</a:t>
            </a:r>
            <a:endParaRPr lang="en-US">
              <a:ea typeface="Calibri"/>
              <a:cs typeface="Calibri"/>
            </a:endParaRPr>
          </a:p>
        </p:txBody>
      </p:sp>
      <p:sp>
        <p:nvSpPr>
          <p:cNvPr id="4" name="Slide Number Placeholder 3"/>
          <p:cNvSpPr>
            <a:spLocks noGrp="1"/>
          </p:cNvSpPr>
          <p:nvPr>
            <p:ph type="sldNum" sz="quarter" idx="5"/>
          </p:nvPr>
        </p:nvSpPr>
        <p:spPr/>
        <p:txBody>
          <a:bodyPr/>
          <a:lstStyle/>
          <a:p>
            <a:fld id="{5F1C995E-920E-49C9-B6C8-F018540A836D}" type="slidenum">
              <a:rPr lang="en-US" smtClean="0"/>
              <a:t>28</a:t>
            </a:fld>
            <a:endParaRPr lang="en-US"/>
          </a:p>
        </p:txBody>
      </p:sp>
    </p:spTree>
    <p:extLst>
      <p:ext uri="{BB962C8B-B14F-4D97-AF65-F5344CB8AC3E}">
        <p14:creationId xmlns:p14="http://schemas.microsoft.com/office/powerpoint/2010/main" val="30698016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a typeface="Calibri"/>
              <a:cs typeface="Calibri"/>
            </a:endParaRPr>
          </a:p>
          <a:p>
            <a:r>
              <a:rPr lang="en-US" b="1" dirty="0"/>
              <a:t>Say</a:t>
            </a:r>
            <a:r>
              <a:rPr lang="en-US" dirty="0"/>
              <a:t>: According to the Phillips-Jones model, “encouragement” is the most valued skill or process of the mentoring partnership. Encouragement is bidirectional: while the mentor can encourage and praise the mentee on accomplishments and positive actions, the mentee can encourage their mentor to be/remain engaged and committed in the mentorship by proactively asking for their input and guidance and by demonstrating positive and sincere feedback to the mentor.</a:t>
            </a:r>
            <a:endParaRPr lang="en-US" dirty="0">
              <a:ea typeface="Calibri" panose="020F0502020204030204"/>
              <a:cs typeface="Calibri" panose="020F0502020204030204"/>
            </a:endParaRPr>
          </a:p>
          <a:p>
            <a:endParaRPr lang="en-US" dirty="0"/>
          </a:p>
          <a:p>
            <a:r>
              <a:rPr lang="en-US" dirty="0"/>
              <a:t>To be successful, encouragement and praise in the mentoring partnership should be sincere. From the mentor, praise to the mentee should outweigh corrective remarks to translate into encouragement and confidence in the mentee’s abilities and capabilities.</a:t>
            </a:r>
            <a:endParaRPr lang="en-US" dirty="0">
              <a:ea typeface="Calibri"/>
              <a:cs typeface="Calibri"/>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that </a:t>
            </a:r>
            <a:r>
              <a:rPr lang="en-US" sz="1800" dirty="0">
                <a:effectLst/>
                <a:latin typeface="Segoe UI"/>
                <a:cs typeface="Segoe UI"/>
              </a:rPr>
              <a:t>"encouraging" is a common skill to mentors </a:t>
            </a:r>
            <a:r>
              <a:rPr lang="en-US" sz="1800" b="1" dirty="0">
                <a:effectLst/>
                <a:latin typeface="Segoe UI"/>
                <a:cs typeface="Segoe UI"/>
              </a:rPr>
              <a:t>and</a:t>
            </a:r>
            <a:r>
              <a:rPr lang="en-US" sz="1800" dirty="0">
                <a:effectLst/>
                <a:latin typeface="Segoe UI"/>
                <a:cs typeface="Segoe UI"/>
              </a:rPr>
              <a:t> mentees in the Phillips-Jones model. We are not detailing the mentees' roles here but mentees encouraging mentors in their role (by proactively asking guidance and thanking) is also important.</a:t>
            </a:r>
          </a:p>
          <a:p>
            <a:endParaRPr lang="en-US" sz="1800" dirty="0">
              <a:latin typeface="Segoe UI"/>
              <a:cs typeface="Segoe UI"/>
            </a:endParaRPr>
          </a:p>
          <a:p>
            <a:r>
              <a:rPr lang="en-US" dirty="0"/>
              <a:t>Reference: https://my.lerner.udel.edu/wp-content/uploads/Skills_for_Sucessful_Mentoring.pdf</a:t>
            </a:r>
            <a:endParaRPr lang="en-US" dirty="0">
              <a:ea typeface="Calibri"/>
              <a:cs typeface="Calibri"/>
            </a:endParaRP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5F1C995E-920E-49C9-B6C8-F018540A836D}" type="slidenum">
              <a:rPr lang="en-US" smtClean="0"/>
              <a:t>29</a:t>
            </a:fld>
            <a:endParaRPr lang="en-US"/>
          </a:p>
        </p:txBody>
      </p:sp>
    </p:spTree>
    <p:extLst>
      <p:ext uri="{BB962C8B-B14F-4D97-AF65-F5344CB8AC3E}">
        <p14:creationId xmlns:p14="http://schemas.microsoft.com/office/powerpoint/2010/main" val="19183551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Explain</a:t>
            </a:r>
            <a:r>
              <a:rPr lang="en-US"/>
              <a:t> how the mentor and mentee must both develop specific goals for the mentoring partnership that are in alignment with the current realities facing everyone, such as availability of time, organizational constraints, and other actual or perceived challenges. </a:t>
            </a:r>
          </a:p>
          <a:p>
            <a:endParaRPr lang="en-US"/>
          </a:p>
          <a:p>
            <a:r>
              <a:rPr lang="en-US"/>
              <a:t>The mentee should take the lead on identifying their own career visions and goals and pair drafted goals with their current strengths and weaknesses associated with achieving these goals. The mentee should also identify specific areas in which they will need assistance or guidance from the mentor. </a:t>
            </a:r>
            <a:endParaRPr lang="en-US">
              <a:ea typeface="Calibri"/>
              <a:cs typeface="Calibri"/>
            </a:endParaRPr>
          </a:p>
          <a:p>
            <a:endParaRPr lang="en-US"/>
          </a:p>
          <a:p>
            <a:r>
              <a:rPr lang="en-US"/>
              <a:t>The mentor should provide guidance and input on the issues of practicality or realism related to the mentee’s goals. The mentor should also be willing to share their own strengths and weakness related to their career goals to assist the mentee in developing perspective of both workplace/ career opportunities and challenges.</a:t>
            </a:r>
            <a:endParaRPr lang="en-US">
              <a:ea typeface="Calibri"/>
              <a:cs typeface="Calibri"/>
            </a:endParaRPr>
          </a:p>
          <a:p>
            <a:endParaRPr lang="en-US">
              <a:ea typeface="Calibri"/>
              <a:cs typeface="Calibri"/>
            </a:endParaRPr>
          </a:p>
          <a:p>
            <a:r>
              <a:rPr lang="en-US"/>
              <a:t>Reference: https://my.lerner.udel.edu/wp-content/uploads/Skills_for_Sucessful_Mentoring.pdf</a:t>
            </a:r>
            <a:endParaRPr lang="en-US">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5F1C995E-920E-49C9-B6C8-F018540A836D}" type="slidenum">
              <a:rPr lang="en-US" smtClean="0"/>
              <a:t>30</a:t>
            </a:fld>
            <a:endParaRPr lang="en-US"/>
          </a:p>
        </p:txBody>
      </p:sp>
    </p:spTree>
    <p:extLst>
      <p:ext uri="{BB962C8B-B14F-4D97-AF65-F5344CB8AC3E}">
        <p14:creationId xmlns:p14="http://schemas.microsoft.com/office/powerpoint/2010/main" val="11808522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dirty="0"/>
              <a:t>this is a scenario, illustrating a mentor-mentee relationship common issue that may occur.</a:t>
            </a:r>
          </a:p>
          <a:p>
            <a:r>
              <a:rPr lang="en-US" b="1" dirty="0"/>
              <a:t>Read</a:t>
            </a:r>
            <a:r>
              <a:rPr lang="en-US" dirty="0"/>
              <a:t> the scenario or ask a participant to read the scenario.</a:t>
            </a:r>
          </a:p>
          <a:p>
            <a:endParaRPr lang="en-US" dirty="0"/>
          </a:p>
          <a:p>
            <a:r>
              <a:rPr lang="en-US" b="1" dirty="0"/>
              <a:t>Ask:</a:t>
            </a:r>
          </a:p>
          <a:p>
            <a:r>
              <a:rPr lang="en-US" dirty="0"/>
              <a:t>What could have been done to prevent this situation?</a:t>
            </a:r>
          </a:p>
          <a:p>
            <a:r>
              <a:rPr lang="en-US" dirty="0"/>
              <a:t>What responses may you propose to overcome this issue?</a:t>
            </a:r>
          </a:p>
          <a:p>
            <a:endParaRPr lang="en-US" dirty="0"/>
          </a:p>
          <a:p>
            <a:r>
              <a:rPr lang="en-US" b="1" dirty="0"/>
              <a:t>Allow</a:t>
            </a:r>
            <a:r>
              <a:rPr lang="en-US" dirty="0"/>
              <a:t> participants to respond.</a:t>
            </a:r>
          </a:p>
          <a:p>
            <a:endParaRPr lang="en-US" dirty="0"/>
          </a:p>
        </p:txBody>
      </p:sp>
      <p:sp>
        <p:nvSpPr>
          <p:cNvPr id="4" name="Slide Number Placeholder 3"/>
          <p:cNvSpPr>
            <a:spLocks noGrp="1"/>
          </p:cNvSpPr>
          <p:nvPr>
            <p:ph type="sldNum" sz="quarter" idx="5"/>
          </p:nvPr>
        </p:nvSpPr>
        <p:spPr/>
        <p:txBody>
          <a:bodyPr/>
          <a:lstStyle/>
          <a:p>
            <a:fld id="{5F1C995E-920E-49C9-B6C8-F018540A836D}" type="slidenum">
              <a:rPr lang="en-US" smtClean="0"/>
              <a:t>31</a:t>
            </a:fld>
            <a:endParaRPr lang="en-US"/>
          </a:p>
        </p:txBody>
      </p:sp>
    </p:spTree>
    <p:extLst>
      <p:ext uri="{BB962C8B-B14F-4D97-AF65-F5344CB8AC3E}">
        <p14:creationId xmlns:p14="http://schemas.microsoft.com/office/powerpoint/2010/main" val="612875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a:t>Use </a:t>
            </a:r>
            <a:r>
              <a:rPr lang="pt-PT" err="1"/>
              <a:t>this</a:t>
            </a:r>
            <a:r>
              <a:rPr lang="pt-PT"/>
              <a:t> slide </a:t>
            </a:r>
            <a:r>
              <a:rPr lang="pt-PT" err="1"/>
              <a:t>only</a:t>
            </a:r>
            <a:r>
              <a:rPr lang="pt-PT"/>
              <a:t> for virtual </a:t>
            </a:r>
            <a:r>
              <a:rPr lang="pt-PT" err="1"/>
              <a:t>presentations</a:t>
            </a:r>
            <a:r>
              <a:rPr lang="pt-PT"/>
              <a:t>. </a:t>
            </a:r>
            <a:r>
              <a:rPr lang="pt-PT" err="1"/>
              <a:t>If</a:t>
            </a:r>
            <a:r>
              <a:rPr lang="pt-PT"/>
              <a:t> </a:t>
            </a:r>
            <a:r>
              <a:rPr lang="pt-PT" err="1"/>
              <a:t>you</a:t>
            </a:r>
            <a:r>
              <a:rPr lang="pt-PT"/>
              <a:t> are </a:t>
            </a:r>
            <a:r>
              <a:rPr lang="pt-PT" err="1"/>
              <a:t>using</a:t>
            </a:r>
            <a:r>
              <a:rPr lang="pt-PT"/>
              <a:t> a </a:t>
            </a:r>
            <a:r>
              <a:rPr lang="pt-PT" err="1"/>
              <a:t>platform</a:t>
            </a:r>
            <a:r>
              <a:rPr lang="pt-PT"/>
              <a:t> </a:t>
            </a:r>
            <a:r>
              <a:rPr lang="pt-PT" err="1"/>
              <a:t>other</a:t>
            </a:r>
            <a:r>
              <a:rPr lang="pt-PT"/>
              <a:t> </a:t>
            </a:r>
            <a:r>
              <a:rPr lang="pt-PT" err="1"/>
              <a:t>than</a:t>
            </a:r>
            <a:r>
              <a:rPr lang="pt-PT"/>
              <a:t> Zoom, </a:t>
            </a:r>
            <a:r>
              <a:rPr lang="pt-PT" err="1"/>
              <a:t>adapt</a:t>
            </a:r>
            <a:r>
              <a:rPr lang="pt-PT"/>
              <a:t> </a:t>
            </a:r>
            <a:r>
              <a:rPr lang="pt-PT" err="1"/>
              <a:t>the</a:t>
            </a:r>
            <a:r>
              <a:rPr lang="pt-PT"/>
              <a:t> slide as </a:t>
            </a:r>
            <a:r>
              <a:rPr lang="pt-PT" err="1"/>
              <a:t>needed</a:t>
            </a:r>
            <a:r>
              <a:rPr lang="pt-PT"/>
              <a:t>.</a:t>
            </a:r>
          </a:p>
        </p:txBody>
      </p:sp>
      <p:sp>
        <p:nvSpPr>
          <p:cNvPr id="4" name="Marcador de Posição do Número do Diapositivo 3"/>
          <p:cNvSpPr>
            <a:spLocks noGrp="1"/>
          </p:cNvSpPr>
          <p:nvPr>
            <p:ph type="sldNum" sz="quarter" idx="5"/>
          </p:nvPr>
        </p:nvSpPr>
        <p:spPr/>
        <p:txBody>
          <a:bodyPr/>
          <a:lstStyle/>
          <a:p>
            <a:fld id="{D5B48DA2-5A1E-A647-8F98-8F6408046E1A}" type="slidenum">
              <a:rPr lang="en-US" smtClean="0"/>
              <a:t>3</a:t>
            </a:fld>
            <a:endParaRPr lang="en-US"/>
          </a:p>
        </p:txBody>
      </p:sp>
    </p:spTree>
    <p:extLst>
      <p:ext uri="{BB962C8B-B14F-4D97-AF65-F5344CB8AC3E}">
        <p14:creationId xmlns:p14="http://schemas.microsoft.com/office/powerpoint/2010/main" val="19443352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2"/>
        <p:cNvGrpSpPr/>
        <p:nvPr/>
      </p:nvGrpSpPr>
      <p:grpSpPr>
        <a:xfrm>
          <a:off x="0" y="0"/>
          <a:ext cx="0" cy="0"/>
          <a:chOff x="0" y="0"/>
          <a:chExt cx="0" cy="0"/>
        </a:xfrm>
      </p:grpSpPr>
      <p:sp>
        <p:nvSpPr>
          <p:cNvPr id="1083" name="Google Shape;1083;p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4" name="Google Shape;1084;p7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1" dirty="0"/>
              <a:t>Say: </a:t>
            </a:r>
            <a:r>
              <a:rPr lang="fr-FR" dirty="0" err="1"/>
              <a:t>thanks</a:t>
            </a:r>
            <a:r>
              <a:rPr lang="fr-FR" dirty="0"/>
              <a:t> for </a:t>
            </a:r>
            <a:r>
              <a:rPr lang="fr-FR" dirty="0" err="1"/>
              <a:t>your</a:t>
            </a:r>
            <a:r>
              <a:rPr lang="fr-FR" dirty="0"/>
              <a:t> </a:t>
            </a:r>
            <a:r>
              <a:rPr lang="fr-FR" dirty="0" err="1"/>
              <a:t>responses</a:t>
            </a:r>
            <a:r>
              <a:rPr lang="fr-FR" dirty="0"/>
              <a:t>.</a:t>
            </a:r>
          </a:p>
          <a:p>
            <a:pPr marL="0" lvl="0" indent="0" algn="l" rtl="0">
              <a:spcBef>
                <a:spcPts val="0"/>
              </a:spcBef>
              <a:spcAft>
                <a:spcPts val="0"/>
              </a:spcAft>
              <a:buNone/>
            </a:pPr>
            <a:endParaRPr lang="fr-FR" dirty="0"/>
          </a:p>
          <a:p>
            <a:pPr marL="0" lvl="0" indent="0" algn="l" rtl="0">
              <a:spcBef>
                <a:spcPts val="0"/>
              </a:spcBef>
              <a:spcAft>
                <a:spcPts val="0"/>
              </a:spcAft>
              <a:buNone/>
            </a:pPr>
            <a:r>
              <a:rPr lang="fr-FR" b="1" dirty="0" err="1"/>
              <a:t>Explain</a:t>
            </a:r>
            <a:r>
              <a:rPr lang="fr-FR" b="1" dirty="0"/>
              <a:t>:</a:t>
            </a:r>
          </a:p>
          <a:p>
            <a:pPr marL="0" lvl="0" indent="0" algn="l" rtl="0">
              <a:lnSpc>
                <a:spcPct val="90000"/>
              </a:lnSpc>
              <a:spcBef>
                <a:spcPts val="750"/>
              </a:spcBef>
              <a:spcAft>
                <a:spcPts val="0"/>
              </a:spcAft>
              <a:buSzPts val="1680"/>
              <a:buFont typeface="Trebuchet MS"/>
              <a:buNone/>
            </a:pPr>
            <a:r>
              <a:rPr lang="fr-FR" sz="1200" dirty="0" err="1"/>
              <a:t>Additional</a:t>
            </a:r>
            <a:r>
              <a:rPr lang="fr-FR" sz="1200" dirty="0"/>
              <a:t> </a:t>
            </a:r>
            <a:r>
              <a:rPr lang="fr-FR" sz="1200" dirty="0" err="1"/>
              <a:t>ways</a:t>
            </a:r>
            <a:r>
              <a:rPr lang="fr-FR" sz="1200" dirty="0"/>
              <a:t> to </a:t>
            </a:r>
            <a:r>
              <a:rPr lang="fr-FR" sz="1200" dirty="0" err="1"/>
              <a:t>prevent</a:t>
            </a:r>
            <a:r>
              <a:rPr lang="fr-FR" sz="1200" dirty="0"/>
              <a:t> </a:t>
            </a:r>
            <a:r>
              <a:rPr lang="fr-FR" sz="1200" dirty="0" err="1"/>
              <a:t>this</a:t>
            </a:r>
            <a:r>
              <a:rPr lang="fr-FR" sz="1200" dirty="0"/>
              <a:t> type of situation </a:t>
            </a:r>
            <a:r>
              <a:rPr lang="fr-FR" sz="1200" dirty="0" err="1"/>
              <a:t>may</a:t>
            </a:r>
            <a:r>
              <a:rPr lang="fr-FR" sz="1200" dirty="0"/>
              <a:t> </a:t>
            </a:r>
            <a:r>
              <a:rPr lang="fr-FR" sz="1200" dirty="0" err="1"/>
              <a:t>include</a:t>
            </a:r>
            <a:r>
              <a:rPr lang="fr-FR" sz="1200" dirty="0"/>
              <a:t>:</a:t>
            </a:r>
          </a:p>
          <a:p>
            <a:pPr marL="342900" indent="-342900">
              <a:spcBef>
                <a:spcPts val="750"/>
              </a:spcBef>
              <a:buFont typeface="Arial" panose="020B0604020202020204" pitchFamily="34" charset="0"/>
              <a:buChar char="•"/>
            </a:pPr>
            <a:r>
              <a:rPr lang="en-US" sz="1200" b="0" dirty="0">
                <a:solidFill>
                  <a:schemeClr val="tx1"/>
                </a:solidFill>
              </a:rPr>
              <a:t>Do some preparatory work conscientiously before committing to mentor: review the CV of the mentee who was proposed to you or who asked you to be his mentor, talk with him to find out a little more about his personality</a:t>
            </a:r>
          </a:p>
          <a:p>
            <a:pPr marL="342900" indent="-342900">
              <a:spcBef>
                <a:spcPts val="750"/>
              </a:spcBef>
              <a:buFont typeface="Arial" panose="020B0604020202020204" pitchFamily="34" charset="0"/>
              <a:buChar char="•"/>
            </a:pPr>
            <a:r>
              <a:rPr lang="en-US" sz="1200" b="0" dirty="0">
                <a:solidFill>
                  <a:schemeClr val="tx1"/>
                </a:solidFill>
              </a:rPr>
              <a:t>Find information about your future mentee from other sources, for example through people who know him</a:t>
            </a:r>
            <a:endParaRPr lang="fr-FR" sz="1200" b="0" dirty="0">
              <a:solidFill>
                <a:schemeClr val="tx1"/>
              </a:solidFill>
            </a:endParaRPr>
          </a:p>
          <a:p>
            <a:pPr marL="0" lvl="0" indent="0" algn="l" rtl="0">
              <a:lnSpc>
                <a:spcPct val="90000"/>
              </a:lnSpc>
              <a:spcBef>
                <a:spcPts val="750"/>
              </a:spcBef>
              <a:spcAft>
                <a:spcPts val="0"/>
              </a:spcAft>
              <a:buSzPts val="1680"/>
              <a:buFont typeface="Trebuchet MS"/>
              <a:buNone/>
            </a:pPr>
            <a:endParaRPr lang="fr-FR" sz="1200" dirty="0"/>
          </a:p>
          <a:p>
            <a:pPr marL="0" lvl="0" indent="0" algn="l" rtl="0">
              <a:lnSpc>
                <a:spcPct val="90000"/>
              </a:lnSpc>
              <a:spcBef>
                <a:spcPts val="750"/>
              </a:spcBef>
              <a:spcAft>
                <a:spcPts val="0"/>
              </a:spcAft>
              <a:buSzPts val="1680"/>
              <a:buFont typeface="Trebuchet MS"/>
              <a:buNone/>
            </a:pPr>
            <a:r>
              <a:rPr lang="fr-FR" sz="1200" dirty="0" err="1"/>
              <a:t>Additional</a:t>
            </a:r>
            <a:r>
              <a:rPr lang="fr-FR" sz="1200" dirty="0"/>
              <a:t> </a:t>
            </a:r>
            <a:r>
              <a:rPr lang="fr-FR" sz="1200" dirty="0" err="1"/>
              <a:t>responses</a:t>
            </a:r>
            <a:r>
              <a:rPr lang="fr-FR" sz="1200" dirty="0"/>
              <a:t> to </a:t>
            </a:r>
            <a:r>
              <a:rPr lang="fr-FR" sz="1200" dirty="0" err="1"/>
              <a:t>this</a:t>
            </a:r>
            <a:r>
              <a:rPr lang="fr-FR" sz="1200" dirty="0"/>
              <a:t> type of situation </a:t>
            </a:r>
            <a:r>
              <a:rPr lang="fr-FR" sz="1200" dirty="0" err="1"/>
              <a:t>may</a:t>
            </a:r>
            <a:r>
              <a:rPr lang="fr-FR" sz="1200" dirty="0"/>
              <a:t> </a:t>
            </a:r>
            <a:r>
              <a:rPr lang="fr-FR" sz="1200" dirty="0" err="1"/>
              <a:t>include</a:t>
            </a:r>
            <a:r>
              <a:rPr lang="fr-FR" sz="1200" dirty="0"/>
              <a:t>:</a:t>
            </a:r>
          </a:p>
          <a:p>
            <a:pPr marL="342900" lvl="0" indent="-342900" algn="l" rtl="0">
              <a:lnSpc>
                <a:spcPct val="90000"/>
              </a:lnSpc>
              <a:spcBef>
                <a:spcPts val="750"/>
              </a:spcBef>
              <a:spcAft>
                <a:spcPts val="0"/>
              </a:spcAft>
              <a:buSzPts val="1680"/>
              <a:buFont typeface="Arial" panose="020B0604020202020204" pitchFamily="34" charset="0"/>
              <a:buChar char="•"/>
            </a:pPr>
            <a:r>
              <a:rPr lang="en-US" sz="1200" b="0" dirty="0">
                <a:solidFill>
                  <a:schemeClr val="tx1"/>
                </a:solidFill>
              </a:rPr>
              <a:t>Don’t give up too quickly: try at least 3 meetings with your mentee before contacting the organizing institution to request advice, and perhaps, if there is no other option, the mentee may be paired with another mentor</a:t>
            </a:r>
          </a:p>
          <a:p>
            <a:pPr marL="342900" lvl="0" indent="-342900" algn="l" rtl="0">
              <a:lnSpc>
                <a:spcPct val="90000"/>
              </a:lnSpc>
              <a:spcBef>
                <a:spcPts val="750"/>
              </a:spcBef>
              <a:spcAft>
                <a:spcPts val="0"/>
              </a:spcAft>
              <a:buSzPts val="1680"/>
              <a:buFont typeface="Arial" panose="020B0604020202020204" pitchFamily="34" charset="0"/>
              <a:buChar char="•"/>
            </a:pPr>
            <a:r>
              <a:rPr lang="en-US" sz="1200" b="0" dirty="0">
                <a:solidFill>
                  <a:schemeClr val="tx1"/>
                </a:solidFill>
              </a:rPr>
              <a:t>Promote emotional intelligence in the relationship</a:t>
            </a:r>
            <a:endParaRPr lang="fr-FR" sz="1200" b="0" dirty="0">
              <a:solidFill>
                <a:schemeClr val="tx1"/>
              </a:solidFill>
            </a:endParaRP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Highlight the importance of Mentor-mentee pairing criteria to facilitate a smooth /cordial interaction</a:t>
            </a:r>
            <a:endParaRPr dirty="0"/>
          </a:p>
        </p:txBody>
      </p:sp>
      <p:sp>
        <p:nvSpPr>
          <p:cNvPr id="1085" name="Google Shape;1085;p7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32</a:t>
            </a:fld>
            <a:endParaRPr/>
          </a:p>
        </p:txBody>
      </p:sp>
    </p:spTree>
    <p:extLst>
      <p:ext uri="{BB962C8B-B14F-4D97-AF65-F5344CB8AC3E}">
        <p14:creationId xmlns:p14="http://schemas.microsoft.com/office/powerpoint/2010/main" val="16891096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a:t>
            </a:r>
            <a:r>
              <a:rPr lang="en-US"/>
              <a:t>: Now let’s focus on critical mentoring skills for mentors.</a:t>
            </a:r>
          </a:p>
        </p:txBody>
      </p:sp>
      <p:sp>
        <p:nvSpPr>
          <p:cNvPr id="4" name="Slide Number Placeholder 3"/>
          <p:cNvSpPr>
            <a:spLocks noGrp="1"/>
          </p:cNvSpPr>
          <p:nvPr>
            <p:ph type="sldNum" sz="quarter" idx="5"/>
          </p:nvPr>
        </p:nvSpPr>
        <p:spPr/>
        <p:txBody>
          <a:bodyPr/>
          <a:lstStyle/>
          <a:p>
            <a:fld id="{5F1C995E-920E-49C9-B6C8-F018540A836D}" type="slidenum">
              <a:rPr lang="en-US" smtClean="0"/>
              <a:t>33</a:t>
            </a:fld>
            <a:endParaRPr lang="en-US"/>
          </a:p>
        </p:txBody>
      </p:sp>
    </p:spTree>
    <p:extLst>
      <p:ext uri="{BB962C8B-B14F-4D97-AF65-F5344CB8AC3E}">
        <p14:creationId xmlns:p14="http://schemas.microsoft.com/office/powerpoint/2010/main" val="8716678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Reference: https://my.lerner.udel.edu/wp-content/uploads/Skills_for_Sucessful_Mentoring.pdf</a:t>
            </a:r>
          </a:p>
          <a:p>
            <a:endParaRPr lang="en-US"/>
          </a:p>
          <a:p>
            <a:r>
              <a:rPr lang="en-US" b="1"/>
              <a:t>Say</a:t>
            </a:r>
            <a:r>
              <a:rPr lang="en-US"/>
              <a:t>: According to the Phillips-Jones Mentoring Model, 5 core skills are applicable specifically to the mentor to aid in developing the mentee’s competencies and goal fulfillment. These skills include:</a:t>
            </a:r>
          </a:p>
          <a:p>
            <a:pPr marL="171450" indent="-171450">
              <a:buFont typeface="Arial" panose="020B0604020202020204" pitchFamily="34" charset="0"/>
              <a:buChar char="•"/>
            </a:pPr>
            <a:r>
              <a:rPr lang="en-US"/>
              <a:t>Instructing/developing capabilities</a:t>
            </a:r>
          </a:p>
          <a:p>
            <a:pPr marL="171450" indent="-171450">
              <a:buFont typeface="Arial" panose="020B0604020202020204" pitchFamily="34" charset="0"/>
              <a:buChar char="•"/>
            </a:pPr>
            <a:r>
              <a:rPr lang="en-US"/>
              <a:t>Inspiring</a:t>
            </a:r>
          </a:p>
          <a:p>
            <a:pPr marL="171450" indent="-171450">
              <a:buFont typeface="Arial" panose="020B0604020202020204" pitchFamily="34" charset="0"/>
              <a:buChar char="•"/>
            </a:pPr>
            <a:r>
              <a:rPr lang="en-US"/>
              <a:t>Providing corrective feedback</a:t>
            </a:r>
          </a:p>
          <a:p>
            <a:pPr marL="171450" indent="-171450">
              <a:buFont typeface="Arial" panose="020B0604020202020204" pitchFamily="34" charset="0"/>
              <a:buChar char="•"/>
            </a:pPr>
            <a:r>
              <a:rPr lang="en-US"/>
              <a:t>Managing risks</a:t>
            </a:r>
          </a:p>
          <a:p>
            <a:pPr marL="171450" indent="-171450">
              <a:buFont typeface="Arial" panose="020B0604020202020204" pitchFamily="34" charset="0"/>
              <a:buChar char="•"/>
            </a:pPr>
            <a:r>
              <a:rPr lang="en-US"/>
              <a:t>Opening doors</a:t>
            </a:r>
            <a:endParaRPr lang="en-NL"/>
          </a:p>
        </p:txBody>
      </p:sp>
      <p:sp>
        <p:nvSpPr>
          <p:cNvPr id="4" name="Slide Number Placeholder 3"/>
          <p:cNvSpPr>
            <a:spLocks noGrp="1"/>
          </p:cNvSpPr>
          <p:nvPr>
            <p:ph type="sldNum" sz="quarter" idx="5"/>
          </p:nvPr>
        </p:nvSpPr>
        <p:spPr/>
        <p:txBody>
          <a:bodyPr/>
          <a:lstStyle/>
          <a:p>
            <a:fld id="{B84B2991-A8DF-4DB8-A378-4CCD7A723B5F}" type="slidenum">
              <a:rPr lang="en-US" smtClean="0"/>
              <a:t>34</a:t>
            </a:fld>
            <a:endParaRPr lang="en-US"/>
          </a:p>
        </p:txBody>
      </p:sp>
    </p:spTree>
    <p:extLst>
      <p:ext uri="{BB962C8B-B14F-4D97-AF65-F5344CB8AC3E}">
        <p14:creationId xmlns:p14="http://schemas.microsoft.com/office/powerpoint/2010/main" val="40850044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Be a ‘learning broker’: assist your mentee in finding information resources</a:t>
            </a:r>
          </a:p>
          <a:p>
            <a:pPr marL="171450" indent="-171450">
              <a:buFont typeface="Arial" panose="020B0604020202020204" pitchFamily="34" charset="0"/>
              <a:buChar char="•"/>
            </a:pPr>
            <a:r>
              <a:rPr lang="en-GB" dirty="0"/>
              <a:t>Be a teacher: teach new knowledge, skills, and attitudes by explaining, giving examples, asking thought-provoking questions</a:t>
            </a:r>
          </a:p>
          <a:p>
            <a:pPr marL="171450" indent="-171450">
              <a:buFont typeface="Arial" panose="020B0604020202020204" pitchFamily="34" charset="0"/>
              <a:buChar char="•"/>
            </a:pPr>
            <a:r>
              <a:rPr lang="en-GB" dirty="0"/>
              <a:t>Demonstrate or model effective behaviours, pointing out what you’re trying to do</a:t>
            </a:r>
          </a:p>
          <a:p>
            <a:pPr marL="171450" indent="-171450">
              <a:buFont typeface="Arial" panose="020B0604020202020204" pitchFamily="34" charset="0"/>
              <a:buChar char="•"/>
            </a:pPr>
            <a:r>
              <a:rPr lang="en-GB" dirty="0"/>
              <a:t>Help your mentee monitor performance and refocus as needed</a:t>
            </a:r>
          </a:p>
          <a:p>
            <a:endParaRPr lang="en-US" b="1" dirty="0"/>
          </a:p>
          <a:p>
            <a:endParaRPr lang="en-US" b="1" dirty="0"/>
          </a:p>
          <a:p>
            <a:r>
              <a:rPr lang="en-US" b="1" dirty="0"/>
              <a:t>Say</a:t>
            </a:r>
            <a:r>
              <a:rPr lang="en-US" dirty="0"/>
              <a:t>: The mentor serves as informal instructor for the mentee. In this role, the mentor does not provide the mentee with formal lectures but instead serves as a “learning broker”. The mentor assists the mentee finding reliable, current, evidence-based resources (such as journal articles, laboratory guidance documents, and applicable websites). These resources can also include contacts to people who can provide additional guidance, experiences, and information.</a:t>
            </a:r>
          </a:p>
          <a:p>
            <a:endParaRPr lang="en-US" dirty="0"/>
          </a:p>
          <a:p>
            <a:r>
              <a:rPr lang="en-US" dirty="0"/>
              <a:t>The mentor is a teacher to the mentee and can share new knowledge, skills, and attitudes through examples based on the mentor’s own experience and through modeling effective behaviors. The mentor should highlight to the mentee the context and application in which the effective behavior is being demonstrated to increase mentee’s comprehension. Learning can also occur with the mentor asking the mentee thought-provoking and challenging questions that can promote rich discussions on how to analyze and take actions. </a:t>
            </a:r>
          </a:p>
          <a:p>
            <a:endParaRPr lang="en-US" dirty="0"/>
          </a:p>
          <a:p>
            <a:r>
              <a:rPr lang="en-US" dirty="0"/>
              <a:t>Lastly, the mentor should assist the mentee in monitoring their performance and provide input and guidance for any identified refocused efforts. The mentor should reiterate to the mentee that the need for refocusing is not a sign of failure, but growth comes through assessment, adjustment, and reassessment in a continuum cycle.</a:t>
            </a:r>
          </a:p>
          <a:p>
            <a:endParaRPr lang="en-US" dirty="0"/>
          </a:p>
          <a:p>
            <a:endParaRPr lang="en-US" dirty="0"/>
          </a:p>
        </p:txBody>
      </p:sp>
      <p:sp>
        <p:nvSpPr>
          <p:cNvPr id="4" name="Slide Number Placeholder 3"/>
          <p:cNvSpPr>
            <a:spLocks noGrp="1"/>
          </p:cNvSpPr>
          <p:nvPr>
            <p:ph type="sldNum" sz="quarter" idx="5"/>
          </p:nvPr>
        </p:nvSpPr>
        <p:spPr/>
        <p:txBody>
          <a:bodyPr/>
          <a:lstStyle/>
          <a:p>
            <a:fld id="{5F1C995E-920E-49C9-B6C8-F018540A836D}" type="slidenum">
              <a:rPr lang="en-US" smtClean="0"/>
              <a:t>35</a:t>
            </a:fld>
            <a:endParaRPr lang="en-US"/>
          </a:p>
        </p:txBody>
      </p:sp>
    </p:spTree>
    <p:extLst>
      <p:ext uri="{BB962C8B-B14F-4D97-AF65-F5344CB8AC3E}">
        <p14:creationId xmlns:p14="http://schemas.microsoft.com/office/powerpoint/2010/main" val="22620720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would you feel if your mentor said this to you? </a:t>
            </a:r>
          </a:p>
          <a:p>
            <a:endParaRPr lang="en-US" dirty="0"/>
          </a:p>
          <a:p>
            <a:r>
              <a:rPr lang="en-US" dirty="0"/>
              <a:t>Would you feel supported? Would this be helpful?</a:t>
            </a:r>
          </a:p>
        </p:txBody>
      </p:sp>
      <p:sp>
        <p:nvSpPr>
          <p:cNvPr id="4" name="Slide Number Placeholder 3"/>
          <p:cNvSpPr>
            <a:spLocks noGrp="1"/>
          </p:cNvSpPr>
          <p:nvPr>
            <p:ph type="sldNum" sz="quarter" idx="5"/>
          </p:nvPr>
        </p:nvSpPr>
        <p:spPr/>
        <p:txBody>
          <a:bodyPr/>
          <a:lstStyle/>
          <a:p>
            <a:fld id="{5F1C995E-920E-49C9-B6C8-F018540A836D}" type="slidenum">
              <a:rPr lang="en-US" smtClean="0"/>
              <a:t>36</a:t>
            </a:fld>
            <a:endParaRPr lang="en-US"/>
          </a:p>
        </p:txBody>
      </p:sp>
    </p:spTree>
    <p:extLst>
      <p:ext uri="{BB962C8B-B14F-4D97-AF65-F5344CB8AC3E}">
        <p14:creationId xmlns:p14="http://schemas.microsoft.com/office/powerpoint/2010/main" val="32615171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Why this is effective </a:t>
            </a:r>
            <a:r>
              <a:rPr lang="en-US" b="0" err="1"/>
              <a:t>behaviour</a:t>
            </a:r>
            <a:r>
              <a:rPr lang="en-US" b="0"/>
              <a:t>:</a:t>
            </a:r>
          </a:p>
          <a:p>
            <a:r>
              <a:rPr lang="en-US" b="0"/>
              <a:t>It builds trust and psychological safety.</a:t>
            </a:r>
          </a:p>
          <a:p>
            <a:r>
              <a:rPr lang="en-US" b="0"/>
              <a:t>It encourages growth and accountability.</a:t>
            </a:r>
          </a:p>
          <a:p>
            <a:r>
              <a:rPr lang="en-US" b="0"/>
              <a:t>It keeps the team focused on the goal rather than the blame.</a:t>
            </a:r>
          </a:p>
          <a:p>
            <a:endParaRPr lang="en-US"/>
          </a:p>
        </p:txBody>
      </p:sp>
      <p:sp>
        <p:nvSpPr>
          <p:cNvPr id="4" name="Slide Number Placeholder 3"/>
          <p:cNvSpPr>
            <a:spLocks noGrp="1"/>
          </p:cNvSpPr>
          <p:nvPr>
            <p:ph type="sldNum" sz="quarter" idx="5"/>
          </p:nvPr>
        </p:nvSpPr>
        <p:spPr/>
        <p:txBody>
          <a:bodyPr/>
          <a:lstStyle/>
          <a:p>
            <a:fld id="{5F1C995E-920E-49C9-B6C8-F018540A836D}" type="slidenum">
              <a:rPr lang="en-US" smtClean="0"/>
              <a:t>37</a:t>
            </a:fld>
            <a:endParaRPr lang="en-US"/>
          </a:p>
        </p:txBody>
      </p:sp>
    </p:spTree>
    <p:extLst>
      <p:ext uri="{BB962C8B-B14F-4D97-AF65-F5344CB8AC3E}">
        <p14:creationId xmlns:p14="http://schemas.microsoft.com/office/powerpoint/2010/main" val="20594040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Explain</a:t>
            </a:r>
            <a:r>
              <a:rPr lang="en-US" dirty="0"/>
              <a:t> how a mentor can serve as a significant source of inspiration for the mentee through:</a:t>
            </a:r>
            <a:endParaRPr lang="en-US" dirty="0">
              <a:ea typeface="Calibri"/>
              <a:cs typeface="Calibri"/>
            </a:endParaRPr>
          </a:p>
          <a:p>
            <a:pPr marL="171450" indent="-171450">
              <a:buFont typeface="Arial" panose="020B0604020202020204" pitchFamily="34" charset="0"/>
              <a:buChar char="•"/>
            </a:pPr>
            <a:r>
              <a:rPr lang="en-US" dirty="0"/>
              <a:t>Doing and modeling inspiring actions</a:t>
            </a:r>
          </a:p>
          <a:p>
            <a:pPr marL="171450" indent="-171450">
              <a:buFont typeface="Arial" panose="020B0604020202020204" pitchFamily="34" charset="0"/>
              <a:buChar char="•"/>
            </a:pPr>
            <a:r>
              <a:rPr lang="en-US" dirty="0"/>
              <a:t>Helping mentees recognize and observe other inspirational individuals</a:t>
            </a:r>
          </a:p>
          <a:p>
            <a:pPr marL="171450" indent="-171450">
              <a:buFont typeface="Arial" panose="020B0604020202020204" pitchFamily="34" charset="0"/>
              <a:buChar char="•"/>
            </a:pPr>
            <a:r>
              <a:rPr lang="en-US" dirty="0"/>
              <a:t>Arranging for the mentee additional opportunities for inspirational experiences</a:t>
            </a:r>
          </a:p>
          <a:p>
            <a:pPr marL="171450" indent="-171450">
              <a:buFont typeface="Arial" panose="020B0604020202020204" pitchFamily="34" charset="0"/>
              <a:buChar char="•"/>
            </a:pPr>
            <a:r>
              <a:rPr lang="en-US" dirty="0"/>
              <a:t>Challenging the mentee to rise above daily self expectations and strive to do more ambitious actions</a:t>
            </a:r>
          </a:p>
          <a:p>
            <a:pPr marL="171450" indent="-171450">
              <a:buFont typeface="Arial" panose="020B0604020202020204" pitchFamily="34" charset="0"/>
              <a:buChar char="•"/>
            </a:pPr>
            <a:r>
              <a:rPr lang="en-US" dirty="0"/>
              <a:t>Assisting the mentee to identify previous inspirational personal successes and build on these to develop additional goals</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As a source of inspiration, it is important for the mentor to challenge the mentee to find and develop their own form of greatness and not to merely try to follow the footsteps of the mentor.</a:t>
            </a:r>
          </a:p>
          <a:p>
            <a:endParaRPr lang="en-US" dirty="0">
              <a:ea typeface="Calibri"/>
              <a:cs typeface="Calibri"/>
            </a:endParaRPr>
          </a:p>
          <a:p>
            <a:r>
              <a:rPr lang="en-US" dirty="0"/>
              <a:t>Reference: https://my.lerner.udel.edu/wp-content/uploads/Skills_for_Sucessful_Mentoring.pdf</a:t>
            </a:r>
          </a:p>
        </p:txBody>
      </p:sp>
      <p:sp>
        <p:nvSpPr>
          <p:cNvPr id="4" name="Slide Number Placeholder 3"/>
          <p:cNvSpPr>
            <a:spLocks noGrp="1"/>
          </p:cNvSpPr>
          <p:nvPr>
            <p:ph type="sldNum" sz="quarter" idx="5"/>
          </p:nvPr>
        </p:nvSpPr>
        <p:spPr/>
        <p:txBody>
          <a:bodyPr/>
          <a:lstStyle/>
          <a:p>
            <a:fld id="{5F1C995E-920E-49C9-B6C8-F018540A836D}" type="slidenum">
              <a:rPr lang="en-US" smtClean="0"/>
              <a:t>38</a:t>
            </a:fld>
            <a:endParaRPr lang="en-US"/>
          </a:p>
        </p:txBody>
      </p:sp>
    </p:spTree>
    <p:extLst>
      <p:ext uri="{BB962C8B-B14F-4D97-AF65-F5344CB8AC3E}">
        <p14:creationId xmlns:p14="http://schemas.microsoft.com/office/powerpoint/2010/main" val="16673105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r>
              <a:rPr lang="en-US" dirty="0"/>
              <a:t>: It is necessary for the mentor to give back both sincere positive comments but also corrective feedback. Such feedback is critical if the mentor believes the mentee to be underperforming to try to correct or redirect undesirable mentee actions. Key to providing successful and feedback include:</a:t>
            </a:r>
          </a:p>
          <a:p>
            <a:pPr marL="171450" indent="-171450">
              <a:buFont typeface="Arial" panose="020B0604020202020204" pitchFamily="34" charset="0"/>
              <a:buChar char="•"/>
            </a:pPr>
            <a:r>
              <a:rPr lang="en-US" dirty="0"/>
              <a:t>Using positive, non-derogatory, and professional tone and words, </a:t>
            </a:r>
          </a:p>
          <a:p>
            <a:pPr marL="171450" indent="-171450">
              <a:buFont typeface="Arial" panose="020B0604020202020204" pitchFamily="34" charset="0"/>
              <a:buChar char="•"/>
            </a:pPr>
            <a:r>
              <a:rPr lang="en-US" dirty="0"/>
              <a:t>Providing any correct feedback privately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Giving specific and constructive feedback while avoiding being vague and critical, do not criticize mentee’s character</a:t>
            </a:r>
          </a:p>
          <a:p>
            <a:pPr marL="171450" indent="-171450">
              <a:buFont typeface="Arial" panose="020B0604020202020204" pitchFamily="34" charset="0"/>
              <a:buChar char="•"/>
            </a:pPr>
            <a:r>
              <a:rPr lang="en-US" dirty="0"/>
              <a:t>Providing more positive feedback versus corrective feedback with a recommendation of giving the mentee 4 positive comments for every corrective feedback statement (ratio of 4:1)</a:t>
            </a:r>
          </a:p>
          <a:p>
            <a:pPr marL="171450" indent="-171450">
              <a:buFont typeface="Arial" panose="020B0604020202020204" pitchFamily="34" charset="0"/>
              <a:buChar char="•"/>
            </a:pPr>
            <a:endParaRPr lang="en-US" dirty="0"/>
          </a:p>
          <a:p>
            <a:pPr marL="628650" lvl="1" indent="-171450">
              <a:buFont typeface="Wingdings" panose="05000000000000000000" pitchFamily="2" charset="2"/>
              <a:buChar char="§"/>
            </a:pPr>
            <a:r>
              <a:rPr lang="en-US" dirty="0"/>
              <a:t>Specific advice on identified and defined successful and unsuccessful actions and activities of the mentee</a:t>
            </a:r>
          </a:p>
          <a:p>
            <a:pPr marL="628650" lvl="1" indent="-171450">
              <a:buFont typeface="Wingdings" panose="05000000000000000000" pitchFamily="2" charset="2"/>
              <a:buChar char="§"/>
            </a:pPr>
            <a:r>
              <a:rPr lang="en-US" dirty="0"/>
              <a:t>Practical insight for the mentee to develop and implement realistic priorities and goals within a scheduled period of time</a:t>
            </a:r>
          </a:p>
          <a:p>
            <a:pPr marL="628650" lvl="1" indent="-171450">
              <a:buFont typeface="Wingdings" panose="05000000000000000000" pitchFamily="2" charset="2"/>
              <a:buChar char="§"/>
            </a:pPr>
            <a:r>
              <a:rPr lang="en-US" dirty="0"/>
              <a:t>Supportive input and encouragement to the mentee to remain on course with building leadership capacities.</a:t>
            </a:r>
          </a:p>
          <a:p>
            <a:pPr marL="628650" lvl="1" indent="-171450">
              <a:buFont typeface="Wingdings" panose="05000000000000000000" pitchFamily="2" charset="2"/>
              <a:buChar char="§"/>
            </a:pPr>
            <a:r>
              <a:rPr lang="en-US" dirty="0"/>
              <a:t>Direct guidance to steer and not push mentees</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Having discussions and agreement between the mentor and mentee on how corrective feedback could be given can prepare the mentee for any pending feedback. The mentee might be more open and respond to feedback when they anticipate it as part of the mentoring process.</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Examples:</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Specific: "I noticed that your report had several errors in the data analysis section. Let's review it together to ensure accuracy.“</a:t>
            </a:r>
          </a:p>
          <a:p>
            <a:pPr marL="0" indent="0">
              <a:buFont typeface="Arial" panose="020B0604020202020204" pitchFamily="34" charset="0"/>
              <a:buNone/>
            </a:pPr>
            <a:r>
              <a:rPr lang="en-US" dirty="0"/>
              <a:t>Respectful and professional: "During the presentation, you spoke too quickly, making it hard for the audience to follow. Try to slow down and emphasize key points next time." </a:t>
            </a:r>
          </a:p>
        </p:txBody>
      </p:sp>
      <p:sp>
        <p:nvSpPr>
          <p:cNvPr id="4" name="Slide Number Placeholder 3"/>
          <p:cNvSpPr>
            <a:spLocks noGrp="1"/>
          </p:cNvSpPr>
          <p:nvPr>
            <p:ph type="sldNum" sz="quarter" idx="5"/>
          </p:nvPr>
        </p:nvSpPr>
        <p:spPr/>
        <p:txBody>
          <a:bodyPr/>
          <a:lstStyle/>
          <a:p>
            <a:fld id="{5F1C995E-920E-49C9-B6C8-F018540A836D}" type="slidenum">
              <a:rPr lang="en-US" smtClean="0"/>
              <a:t>39</a:t>
            </a:fld>
            <a:endParaRPr lang="en-US"/>
          </a:p>
        </p:txBody>
      </p:sp>
    </p:spTree>
    <p:extLst>
      <p:ext uri="{BB962C8B-B14F-4D97-AF65-F5344CB8AC3E}">
        <p14:creationId xmlns:p14="http://schemas.microsoft.com/office/powerpoint/2010/main" val="4314910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Explain </a:t>
            </a:r>
            <a:r>
              <a:rPr lang="en-US" dirty="0"/>
              <a:t>that a role of a mentor is to try to prevent and protect the mentee from making needless mistakes while they learn to take appropriate risks. Appropriate risks can include trying new skills or thought processes within the “safe” environment developed between the mentor and mentee. This can allow the mentee to try new skills or take action with input from the mentor on recognizing risks, preventing, and recovering from significant mistakes. In turn, successes or even redirection after challenges can build confidence in the mentee, prepare the mentee to manage risk, and build self-trust in their own decision-making.</a:t>
            </a:r>
          </a:p>
          <a:p>
            <a:endParaRPr lang="en-US" dirty="0"/>
          </a:p>
          <a:p>
            <a:r>
              <a:rPr lang="en-US" dirty="0"/>
              <a:t>Some risks are often necessary to take to move forward but potential positive and/or negative outcomes should be considered. Other types of risks, though, should be avoided because these risky </a:t>
            </a:r>
            <a:r>
              <a:rPr lang="en-US" dirty="0" err="1"/>
              <a:t>behaviours</a:t>
            </a:r>
            <a:r>
              <a:rPr lang="en-US" dirty="0"/>
              <a:t> could result in negative consequences for the individual (mentee) and/or the mentee’s organization. Examples of this type of risk include:</a:t>
            </a:r>
            <a:endParaRPr lang="en-US" dirty="0">
              <a:ea typeface="Calibri"/>
              <a:cs typeface="Calibri"/>
            </a:endParaRPr>
          </a:p>
          <a:p>
            <a:pPr marL="171450" indent="-171450">
              <a:buFont typeface="Arial" panose="020B0604020202020204" pitchFamily="34" charset="0"/>
              <a:buChar char="•"/>
            </a:pPr>
            <a:r>
              <a:rPr lang="en-US" dirty="0"/>
              <a:t>Missing deadlines</a:t>
            </a:r>
            <a:endParaRPr lang="en-US" dirty="0">
              <a:ea typeface="Calibri"/>
              <a:cs typeface="Calibri"/>
            </a:endParaRPr>
          </a:p>
          <a:p>
            <a:pPr marL="171450" indent="-171450">
              <a:buFont typeface="Arial" panose="020B0604020202020204" pitchFamily="34" charset="0"/>
              <a:buChar char="•"/>
            </a:pPr>
            <a:r>
              <a:rPr lang="en-US" dirty="0"/>
              <a:t>Compromising on quality</a:t>
            </a:r>
            <a:endParaRPr lang="en-US" dirty="0">
              <a:ea typeface="Calibri"/>
              <a:cs typeface="Calibri"/>
            </a:endParaRPr>
          </a:p>
          <a:p>
            <a:pPr marL="171450" indent="-171450">
              <a:buFont typeface="Arial" panose="020B0604020202020204" pitchFamily="34" charset="0"/>
              <a:buChar char="•"/>
            </a:pPr>
            <a:r>
              <a:rPr lang="en-US" dirty="0"/>
              <a:t>Acting unethically</a:t>
            </a:r>
            <a:endParaRPr lang="en-US" dirty="0">
              <a:ea typeface="Calibri"/>
              <a:cs typeface="Calibri"/>
            </a:endParaRPr>
          </a:p>
          <a:p>
            <a:pPr marL="171450" indent="-171450">
              <a:buFont typeface="Arial" panose="020B0604020202020204" pitchFamily="34" charset="0"/>
              <a:buChar char="•"/>
            </a:pPr>
            <a:r>
              <a:rPr lang="en-US" dirty="0"/>
              <a:t>Underestimating individuals or situations</a:t>
            </a:r>
            <a:endParaRPr lang="en-US" dirty="0">
              <a:ea typeface="Calibri"/>
              <a:cs typeface="Calibri"/>
            </a:endParaRPr>
          </a:p>
          <a:p>
            <a:pPr marL="171450" indent="-171450">
              <a:buFont typeface="Arial" panose="020B0604020202020204" pitchFamily="34" charset="0"/>
              <a:buChar char="•"/>
            </a:pPr>
            <a:r>
              <a:rPr lang="en-US" dirty="0"/>
              <a:t>Failing to improve</a:t>
            </a:r>
            <a:endParaRPr lang="en-US" dirty="0">
              <a:ea typeface="Calibri"/>
              <a:cs typeface="Calibri"/>
            </a:endParaRPr>
          </a:p>
          <a:p>
            <a:pPr marL="171450" indent="-171450">
              <a:buFont typeface="Arial" panose="020B0604020202020204" pitchFamily="34" charset="0"/>
              <a:buChar char="•"/>
            </a:pPr>
            <a:r>
              <a:rPr lang="en-US" dirty="0"/>
              <a:t>Offending others</a:t>
            </a:r>
            <a:endParaRPr lang="en-US" dirty="0">
              <a:ea typeface="Calibri"/>
              <a:cs typeface="Calibri"/>
            </a:endParaRP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Reference: https://my.lerner.udel.edu/wp-content/uploads/Skills_for_Sucessful_Mentoring.pdf</a:t>
            </a:r>
            <a:endParaRPr lang="en-US" dirty="0">
              <a:ea typeface="Calibri"/>
              <a:cs typeface="Calibri"/>
            </a:endParaRPr>
          </a:p>
        </p:txBody>
      </p:sp>
      <p:sp>
        <p:nvSpPr>
          <p:cNvPr id="4" name="Slide Number Placeholder 3"/>
          <p:cNvSpPr>
            <a:spLocks noGrp="1"/>
          </p:cNvSpPr>
          <p:nvPr>
            <p:ph type="sldNum" sz="quarter" idx="5"/>
          </p:nvPr>
        </p:nvSpPr>
        <p:spPr/>
        <p:txBody>
          <a:bodyPr/>
          <a:lstStyle/>
          <a:p>
            <a:fld id="{5F1C995E-920E-49C9-B6C8-F018540A836D}" type="slidenum">
              <a:rPr lang="en-US" smtClean="0"/>
              <a:t>40</a:t>
            </a:fld>
            <a:endParaRPr lang="en-US"/>
          </a:p>
        </p:txBody>
      </p:sp>
    </p:spTree>
    <p:extLst>
      <p:ext uri="{BB962C8B-B14F-4D97-AF65-F5344CB8AC3E}">
        <p14:creationId xmlns:p14="http://schemas.microsoft.com/office/powerpoint/2010/main" val="109160997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Mentors are usually in a position to provide visibility for their mentees.</a:t>
            </a:r>
          </a:p>
          <a:p>
            <a:pPr marL="214313" indent="-214313">
              <a:buFont typeface="Arial" panose="020B0604020202020204" pitchFamily="34" charset="0"/>
              <a:buChar char="•"/>
            </a:pPr>
            <a:r>
              <a:rPr lang="en-GB"/>
              <a:t>Help your mentee to meet people and experts that may support your mentee</a:t>
            </a:r>
          </a:p>
          <a:p>
            <a:pPr marL="214313" indent="-214313">
              <a:buFont typeface="Arial" panose="020B0604020202020204" pitchFamily="34" charset="0"/>
              <a:buChar char="•"/>
            </a:pPr>
            <a:r>
              <a:rPr lang="en-GB"/>
              <a:t>Vouch for the quality of your mentee’s work because this makes their work much more likely to be well received</a:t>
            </a:r>
          </a:p>
          <a:p>
            <a:pPr marL="214313" indent="-214313">
              <a:buFont typeface="Arial" panose="020B0604020202020204" pitchFamily="34" charset="0"/>
              <a:buChar char="•"/>
            </a:pPr>
            <a:r>
              <a:rPr lang="en-GB"/>
              <a:t>Provide engagement opportunities with leadership, providing them with opportunities to interact with important persons,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a:p>
            <a:r>
              <a:rPr lang="en-US" b="1"/>
              <a:t>Explain</a:t>
            </a:r>
            <a:r>
              <a:rPr lang="en-US"/>
              <a:t> how the mentor can often offer the mentee opportunities to meet individuals and experts both internal and external to their organization. Developing networks with such persons can present provide the mentee additional resources and support for their career development and advancement. Mentors cannot only introduce the mentee to new colleagues but also vouch or affirm the mentee’s capabilities and quality of work to others. To promote interactions with others, the mentor can develop and assign the mentee tasks that require interaction and engagement with others. Opening doors for the mentee will be up to the discretion of the mentor and will often happen as trust develops in the mentoring relationship. The mentee needs time to demonstrate their work standards, practices, and abilities while the mentor needs time to observe the mentee in action. Both need to have confidence in the mentee’s capabilities. When the mentor vouches for the mentee, they could be putting their word/opinion and reputation on the line.</a:t>
            </a:r>
          </a:p>
          <a:p>
            <a:endParaRPr lang="en-US"/>
          </a:p>
          <a:p>
            <a:r>
              <a:rPr lang="en-US"/>
              <a:t>Beyond introduction to others, “opening doors” can include mentor-assigned or supported activities such as the mentee presenting information/materials to others, developing (and submitting) literature articles with the mentor, or the mentor nominating the mentee to join or participate in organizational panels, committees, or other work groups.</a:t>
            </a:r>
          </a:p>
        </p:txBody>
      </p:sp>
      <p:sp>
        <p:nvSpPr>
          <p:cNvPr id="4" name="Slide Number Placeholder 3"/>
          <p:cNvSpPr>
            <a:spLocks noGrp="1"/>
          </p:cNvSpPr>
          <p:nvPr>
            <p:ph type="sldNum" sz="quarter" idx="5"/>
          </p:nvPr>
        </p:nvSpPr>
        <p:spPr/>
        <p:txBody>
          <a:bodyPr/>
          <a:lstStyle/>
          <a:p>
            <a:fld id="{5F1C995E-920E-49C9-B6C8-F018540A836D}" type="slidenum">
              <a:rPr lang="en-US" smtClean="0"/>
              <a:t>41</a:t>
            </a:fld>
            <a:endParaRPr lang="en-US"/>
          </a:p>
        </p:txBody>
      </p:sp>
    </p:spTree>
    <p:extLst>
      <p:ext uri="{BB962C8B-B14F-4D97-AF65-F5344CB8AC3E}">
        <p14:creationId xmlns:p14="http://schemas.microsoft.com/office/powerpoint/2010/main" val="10521147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CF0D6D01-EAB7-41B9-938B-EB132FF9F011}" type="slidenum">
              <a:rPr lang="en-GB" smtClean="0"/>
              <a:t>4</a:t>
            </a:fld>
            <a:endParaRPr lang="en-GB"/>
          </a:p>
        </p:txBody>
      </p:sp>
    </p:spTree>
    <p:extLst>
      <p:ext uri="{BB962C8B-B14F-4D97-AF65-F5344CB8AC3E}">
        <p14:creationId xmlns:p14="http://schemas.microsoft.com/office/powerpoint/2010/main" val="312461851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dirty="0"/>
              <a:t>this is a scenario, illustrating a mentor-mentee relationship common issue that may occur.</a:t>
            </a:r>
          </a:p>
          <a:p>
            <a:r>
              <a:rPr lang="en-US" b="1" dirty="0"/>
              <a:t>Read</a:t>
            </a:r>
            <a:r>
              <a:rPr lang="en-US" dirty="0"/>
              <a:t> the scenario or ask a participant to read the scenario.</a:t>
            </a:r>
          </a:p>
          <a:p>
            <a:endParaRPr lang="en-US" dirty="0"/>
          </a:p>
          <a:p>
            <a:r>
              <a:rPr lang="en-US" b="1" dirty="0"/>
              <a:t>Ask:</a:t>
            </a:r>
          </a:p>
          <a:p>
            <a:r>
              <a:rPr lang="en-US" dirty="0"/>
              <a:t>What could have been done to prevent this situation?</a:t>
            </a:r>
          </a:p>
          <a:p>
            <a:r>
              <a:rPr lang="en-US" dirty="0"/>
              <a:t>What responses may you propose to overcome this issue?</a:t>
            </a:r>
          </a:p>
          <a:p>
            <a:endParaRPr lang="en-US" dirty="0"/>
          </a:p>
          <a:p>
            <a:r>
              <a:rPr lang="en-US" b="1" dirty="0"/>
              <a:t>Allow</a:t>
            </a:r>
            <a:r>
              <a:rPr lang="en-US" dirty="0"/>
              <a:t> participants to respond.</a:t>
            </a:r>
          </a:p>
          <a:p>
            <a:endParaRPr lang="en-US" dirty="0"/>
          </a:p>
        </p:txBody>
      </p:sp>
      <p:sp>
        <p:nvSpPr>
          <p:cNvPr id="4" name="Slide Number Placeholder 3"/>
          <p:cNvSpPr>
            <a:spLocks noGrp="1"/>
          </p:cNvSpPr>
          <p:nvPr>
            <p:ph type="sldNum" sz="quarter" idx="5"/>
          </p:nvPr>
        </p:nvSpPr>
        <p:spPr/>
        <p:txBody>
          <a:bodyPr/>
          <a:lstStyle/>
          <a:p>
            <a:fld id="{5F1C995E-920E-49C9-B6C8-F018540A836D}" type="slidenum">
              <a:rPr lang="en-US" smtClean="0"/>
              <a:t>42</a:t>
            </a:fld>
            <a:endParaRPr lang="en-US"/>
          </a:p>
        </p:txBody>
      </p:sp>
    </p:spTree>
    <p:extLst>
      <p:ext uri="{BB962C8B-B14F-4D97-AF65-F5344CB8AC3E}">
        <p14:creationId xmlns:p14="http://schemas.microsoft.com/office/powerpoint/2010/main" val="18149166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2"/>
        <p:cNvGrpSpPr/>
        <p:nvPr/>
      </p:nvGrpSpPr>
      <p:grpSpPr>
        <a:xfrm>
          <a:off x="0" y="0"/>
          <a:ext cx="0" cy="0"/>
          <a:chOff x="0" y="0"/>
          <a:chExt cx="0" cy="0"/>
        </a:xfrm>
      </p:grpSpPr>
      <p:sp>
        <p:nvSpPr>
          <p:cNvPr id="1083" name="Google Shape;1083;p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4" name="Google Shape;1084;p7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Aft>
                <a:spcPts val="0"/>
              </a:spcAft>
              <a:buSzPts val="1680"/>
              <a:buFont typeface="Trebuchet MS"/>
              <a:buNone/>
            </a:pPr>
            <a:r>
              <a:rPr lang="fr-FR" sz="1200" b="1"/>
              <a:t>Say: </a:t>
            </a:r>
            <a:r>
              <a:rPr lang="fr-FR" sz="1200" err="1"/>
              <a:t>thanks</a:t>
            </a:r>
            <a:r>
              <a:rPr lang="fr-FR" sz="1200"/>
              <a:t> for </a:t>
            </a:r>
            <a:r>
              <a:rPr lang="fr-FR" sz="1200" err="1"/>
              <a:t>your</a:t>
            </a:r>
            <a:r>
              <a:rPr lang="fr-FR" sz="1200" dirty="0"/>
              <a:t> </a:t>
            </a:r>
            <a:r>
              <a:rPr lang="fr-FR" sz="1200" err="1"/>
              <a:t>responses</a:t>
            </a:r>
            <a:r>
              <a:rPr lang="fr-FR" sz="1200"/>
              <a:t>.</a:t>
            </a:r>
          </a:p>
          <a:p>
            <a:pPr marL="0" lvl="0" indent="0" algn="l" rtl="0">
              <a:lnSpc>
                <a:spcPct val="120000"/>
              </a:lnSpc>
              <a:spcAft>
                <a:spcPts val="0"/>
              </a:spcAft>
              <a:buSzPts val="1680"/>
              <a:buFont typeface="Trebuchet MS"/>
              <a:buNone/>
            </a:pPr>
            <a:endParaRPr lang="fr-FR" sz="1200"/>
          </a:p>
          <a:p>
            <a:pPr marL="0" marR="0" lvl="0" indent="0" algn="l" defTabSz="914400" rtl="0" eaLnBrk="1" fontAlgn="auto" latinLnBrk="0" hangingPunct="1">
              <a:lnSpc>
                <a:spcPct val="120000"/>
              </a:lnSpc>
              <a:spcBef>
                <a:spcPts val="0"/>
              </a:spcBef>
              <a:spcAft>
                <a:spcPts val="0"/>
              </a:spcAft>
              <a:buClrTx/>
              <a:buSzPts val="1680"/>
              <a:buFont typeface="Trebuchet MS"/>
              <a:buNone/>
              <a:tabLst/>
              <a:defRPr/>
            </a:pPr>
            <a:r>
              <a:rPr lang="fr-FR" b="1" err="1"/>
              <a:t>Explain</a:t>
            </a:r>
            <a:r>
              <a:rPr lang="fr-FR" b="1"/>
              <a:t>:</a:t>
            </a:r>
            <a:endParaRPr lang="fr-FR" sz="1200"/>
          </a:p>
          <a:p>
            <a:pPr marL="0" lvl="0" indent="0" algn="l" rtl="0">
              <a:lnSpc>
                <a:spcPct val="120000"/>
              </a:lnSpc>
              <a:spcAft>
                <a:spcPts val="0"/>
              </a:spcAft>
              <a:buSzPts val="1680"/>
              <a:buFont typeface="Trebuchet MS"/>
              <a:buNone/>
            </a:pPr>
            <a:r>
              <a:rPr lang="fr-FR" sz="1200" err="1"/>
              <a:t>Additional</a:t>
            </a:r>
            <a:r>
              <a:rPr lang="fr-FR" sz="1200" dirty="0"/>
              <a:t> </a:t>
            </a:r>
            <a:r>
              <a:rPr lang="fr-FR" sz="1200" err="1"/>
              <a:t>ways</a:t>
            </a:r>
            <a:r>
              <a:rPr lang="fr-FR" sz="1200"/>
              <a:t> to </a:t>
            </a:r>
            <a:r>
              <a:rPr lang="fr-FR" sz="1200" err="1"/>
              <a:t>prevent</a:t>
            </a:r>
            <a:r>
              <a:rPr lang="fr-FR" sz="1200" dirty="0"/>
              <a:t> </a:t>
            </a:r>
            <a:r>
              <a:rPr lang="fr-FR" sz="1200" err="1"/>
              <a:t>this</a:t>
            </a:r>
            <a:r>
              <a:rPr lang="fr-FR" sz="1200"/>
              <a:t> type of situation </a:t>
            </a:r>
            <a:r>
              <a:rPr lang="fr-FR" sz="1200" err="1"/>
              <a:t>include</a:t>
            </a:r>
            <a:r>
              <a:rPr lang="fr-FR" sz="1200"/>
              <a:t>:</a:t>
            </a:r>
          </a:p>
          <a:p>
            <a:pPr marL="342900" lvl="0" indent="-342900">
              <a:lnSpc>
                <a:spcPct val="120000"/>
              </a:lnSpc>
              <a:buFont typeface="Arial" panose="020B0604020202020204" pitchFamily="34" charset="0"/>
              <a:buChar char="•"/>
            </a:pPr>
            <a:r>
              <a:rPr lang="en-US" sz="1200" b="0">
                <a:solidFill>
                  <a:schemeClr val="tx1"/>
                </a:solidFill>
              </a:rPr>
              <a:t>As you start the mentoring relationship, clarify mutual expectations (as outlined in Mentorship Agreement point 7). Beyond what each party will do, mentors and mentees should discuss the type of support they expect to receive/intend to provide.</a:t>
            </a:r>
          </a:p>
          <a:p>
            <a:pPr marL="342900" lvl="0" indent="-342900">
              <a:lnSpc>
                <a:spcPct val="120000"/>
              </a:lnSpc>
              <a:buFont typeface="Arial" panose="020B0604020202020204" pitchFamily="34" charset="0"/>
              <a:buChar char="•"/>
            </a:pPr>
            <a:r>
              <a:rPr lang="en-US" sz="1200" b="0">
                <a:solidFill>
                  <a:schemeClr val="tx1"/>
                </a:solidFill>
              </a:rPr>
              <a:t>Be engaged and provide feedback throughout the entire process from project idea and outline development through final report. This will allow you to provide feedback before getting too far in the process. </a:t>
            </a:r>
          </a:p>
          <a:p>
            <a:pPr marL="342900" lvl="0" indent="-342900">
              <a:lnSpc>
                <a:spcPct val="120000"/>
              </a:lnSpc>
              <a:buFont typeface="Arial" panose="020B0604020202020204" pitchFamily="34" charset="0"/>
              <a:buChar char="•"/>
            </a:pPr>
            <a:r>
              <a:rPr lang="en-US" sz="1200" b="0">
                <a:solidFill>
                  <a:schemeClr val="tx1"/>
                </a:solidFill>
              </a:rPr>
              <a:t>Remember that your mentee is a professional with extensive experience and in-depth knowledge in his/your field. Provide positive feedback to your mentee for aspects of his proposal that are good. Instead of crossing out your mentee’s text, insert comments suggesting how to improve it.</a:t>
            </a:r>
            <a:endParaRPr lang="fr-FR" sz="1200" b="0">
              <a:solidFill>
                <a:schemeClr val="tx1"/>
              </a:solidFill>
            </a:endParaRPr>
          </a:p>
          <a:p>
            <a:pPr marL="342900" indent="-342900">
              <a:lnSpc>
                <a:spcPct val="120000"/>
              </a:lnSpc>
              <a:buFont typeface="Arial" panose="020B0604020202020204" pitchFamily="34" charset="0"/>
              <a:buChar char="•"/>
            </a:pPr>
            <a:endParaRPr lang="en-US" dirty="0"/>
          </a:p>
          <a:p>
            <a:pPr marL="0" lvl="0" indent="0" algn="l" rtl="0">
              <a:lnSpc>
                <a:spcPct val="120000"/>
              </a:lnSpc>
              <a:spcAft>
                <a:spcPts val="0"/>
              </a:spcAft>
              <a:buSzPts val="1680"/>
              <a:buFont typeface="Trebuchet MS"/>
              <a:buNone/>
            </a:pPr>
            <a:r>
              <a:rPr lang="fr-FR" sz="1200" err="1"/>
              <a:t>Additional</a:t>
            </a:r>
            <a:r>
              <a:rPr lang="fr-FR" sz="1200" dirty="0"/>
              <a:t> </a:t>
            </a:r>
            <a:r>
              <a:rPr lang="fr-FR" sz="1200" err="1"/>
              <a:t>responses</a:t>
            </a:r>
            <a:r>
              <a:rPr lang="fr-FR" sz="1200"/>
              <a:t> to </a:t>
            </a:r>
            <a:r>
              <a:rPr lang="fr-FR" sz="1200" err="1"/>
              <a:t>this</a:t>
            </a:r>
            <a:r>
              <a:rPr lang="fr-FR" sz="1200"/>
              <a:t> type of issue </a:t>
            </a:r>
            <a:r>
              <a:rPr lang="fr-FR" sz="1200" err="1"/>
              <a:t>include</a:t>
            </a:r>
            <a:r>
              <a:rPr lang="fr-FR" sz="1200"/>
              <a:t>:</a:t>
            </a:r>
          </a:p>
          <a:p>
            <a:pPr marL="342900" indent="-342900">
              <a:lnSpc>
                <a:spcPct val="120000"/>
              </a:lnSpc>
              <a:buFont typeface="Arial" panose="020B0604020202020204" pitchFamily="34" charset="0"/>
              <a:buChar char="•"/>
            </a:pPr>
            <a:r>
              <a:rPr lang="en-US" sz="1200" b="0">
                <a:solidFill>
                  <a:schemeClr val="tx1"/>
                </a:solidFill>
              </a:rPr>
              <a:t>Propose a call to your mentee to discuss this particular point: what he expects from you and how you can provide it. Differences in approach/points of view can be an asset; partners can function if there is mutual respect.</a:t>
            </a:r>
          </a:p>
          <a:p>
            <a:pPr marL="342900" indent="-342900">
              <a:lnSpc>
                <a:spcPct val="120000"/>
              </a:lnSpc>
              <a:buFont typeface="Arial" panose="020B0604020202020204" pitchFamily="34" charset="0"/>
              <a:buChar char="•"/>
            </a:pPr>
            <a:r>
              <a:rPr lang="en-US" sz="1200" b="0">
                <a:solidFill>
                  <a:schemeClr val="tx1"/>
                </a:solidFill>
              </a:rPr>
              <a:t>Another solution, or if it does not improve talk to the organizing institution, mediation can help to improve the situation</a:t>
            </a:r>
            <a:r>
              <a:rPr lang="fr-FR" sz="1200" b="0" dirty="0">
                <a:solidFill>
                  <a:schemeClr val="tx1"/>
                </a:solidFill>
              </a:rPr>
              <a:t>.</a:t>
            </a:r>
            <a:endParaRPr lang="fr-FR" sz="1200" b="0" dirty="0">
              <a:solidFill>
                <a:schemeClr val="tx1"/>
              </a:solidFill>
              <a:ea typeface="Calibri"/>
              <a:cs typeface="Calibri"/>
            </a:endParaRPr>
          </a:p>
          <a:p>
            <a:pPr marL="0" lvl="0" indent="0" algn="l" rtl="0">
              <a:spcBef>
                <a:spcPts val="0"/>
              </a:spcBef>
              <a:spcAft>
                <a:spcPts val="0"/>
              </a:spcAft>
              <a:buNone/>
            </a:pPr>
            <a:endParaRPr/>
          </a:p>
        </p:txBody>
      </p:sp>
      <p:sp>
        <p:nvSpPr>
          <p:cNvPr id="1085" name="Google Shape;1085;p7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43</a:t>
            </a:fld>
            <a:endParaRPr/>
          </a:p>
        </p:txBody>
      </p:sp>
    </p:spTree>
    <p:extLst>
      <p:ext uri="{BB962C8B-B14F-4D97-AF65-F5344CB8AC3E}">
        <p14:creationId xmlns:p14="http://schemas.microsoft.com/office/powerpoint/2010/main" val="126944707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Say</a:t>
            </a:r>
            <a:r>
              <a:rPr lang="en-US"/>
              <a:t>: Lastly, let’s briefly discuss what you should expect from your mentee.</a:t>
            </a:r>
          </a:p>
          <a:p>
            <a:endParaRPr lang="en-US"/>
          </a:p>
        </p:txBody>
      </p:sp>
      <p:sp>
        <p:nvSpPr>
          <p:cNvPr id="4" name="Slide Number Placeholder 3"/>
          <p:cNvSpPr>
            <a:spLocks noGrp="1"/>
          </p:cNvSpPr>
          <p:nvPr>
            <p:ph type="sldNum" sz="quarter" idx="5"/>
          </p:nvPr>
        </p:nvSpPr>
        <p:spPr/>
        <p:txBody>
          <a:bodyPr/>
          <a:lstStyle/>
          <a:p>
            <a:fld id="{5F1C995E-920E-49C9-B6C8-F018540A836D}" type="slidenum">
              <a:rPr lang="en-US" smtClean="0"/>
              <a:t>44</a:t>
            </a:fld>
            <a:endParaRPr lang="en-US"/>
          </a:p>
        </p:txBody>
      </p:sp>
    </p:spTree>
    <p:extLst>
      <p:ext uri="{BB962C8B-B14F-4D97-AF65-F5344CB8AC3E}">
        <p14:creationId xmlns:p14="http://schemas.microsoft.com/office/powerpoint/2010/main" val="157367379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a:t>
            </a:r>
            <a:r>
              <a:rPr lang="en-US"/>
              <a:t>: In the mentoring process, it is imperative that the mentee be active in establishing, maintaining, and finalizing the mentor relationship. According to the Phillips-Jones Mentoring Model, 5 core skills are applicable specifically to the mentee to aid in mentorship success and personal goal fulfillment. These skills include:</a:t>
            </a:r>
            <a:endParaRPr lang="en-US">
              <a:ea typeface="Calibri"/>
              <a:cs typeface="Calibri"/>
            </a:endParaRPr>
          </a:p>
          <a:p>
            <a:pPr marL="171450" indent="-171450">
              <a:buFont typeface="Arial" panose="020B0604020202020204" pitchFamily="34" charset="0"/>
              <a:buChar char="•"/>
            </a:pPr>
            <a:r>
              <a:rPr lang="en-US"/>
              <a:t>Learning quickly</a:t>
            </a:r>
          </a:p>
          <a:p>
            <a:pPr marL="171450" indent="-171450">
              <a:buFont typeface="Arial" panose="020B0604020202020204" pitchFamily="34" charset="0"/>
              <a:buChar char="•"/>
            </a:pPr>
            <a:r>
              <a:rPr lang="en-US"/>
              <a:t>Showing initiative</a:t>
            </a:r>
          </a:p>
          <a:p>
            <a:pPr marL="171450" indent="-171450">
              <a:buFont typeface="Arial" panose="020B0604020202020204" pitchFamily="34" charset="0"/>
              <a:buChar char="•"/>
            </a:pPr>
            <a:r>
              <a:rPr lang="en-US"/>
              <a:t>Managing the relationship</a:t>
            </a:r>
          </a:p>
          <a:p>
            <a:pPr marL="171450" indent="-171450">
              <a:buFont typeface="Arial" panose="020B0604020202020204" pitchFamily="34" charset="0"/>
              <a:buChar char="•"/>
            </a:pPr>
            <a:r>
              <a:rPr lang="en-US"/>
              <a:t>Following through</a:t>
            </a:r>
          </a:p>
          <a:p>
            <a:pPr marL="171450" indent="-171450">
              <a:buFont typeface="Arial" panose="020B0604020202020204" pitchFamily="34" charset="0"/>
              <a:buChar char="•"/>
            </a:pPr>
            <a:endParaRPr lang="en-US">
              <a:ea typeface="Calibri"/>
              <a:cs typeface="Calibri"/>
            </a:endParaRPr>
          </a:p>
          <a:p>
            <a:r>
              <a:rPr lang="en-US"/>
              <a:t>Reference: https://my.lerner.udel.edu/wp-content/uploads/Skills_for_Sucessful_Mentoring.pdf</a:t>
            </a:r>
            <a:endParaRPr lang="en-US">
              <a:ea typeface="Calibri" panose="020F0502020204030204"/>
              <a:cs typeface="Calibri" panose="020F0502020204030204"/>
            </a:endParaRPr>
          </a:p>
          <a:p>
            <a:endParaRPr lang="en-US">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5F1C995E-920E-49C9-B6C8-F018540A836D}" type="slidenum">
              <a:rPr lang="en-US" smtClean="0"/>
              <a:t>45</a:t>
            </a:fld>
            <a:endParaRPr lang="en-US"/>
          </a:p>
        </p:txBody>
      </p:sp>
    </p:spTree>
    <p:extLst>
      <p:ext uri="{BB962C8B-B14F-4D97-AF65-F5344CB8AC3E}">
        <p14:creationId xmlns:p14="http://schemas.microsoft.com/office/powerpoint/2010/main" val="315673117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Show initiative</a:t>
            </a:r>
            <a:r>
              <a:rPr lang="en-US"/>
              <a:t>: </a:t>
            </a:r>
            <a:r>
              <a:rPr lang="en-US" b="0"/>
              <a:t>Explain </a:t>
            </a:r>
            <a:r>
              <a:rPr lang="en-US"/>
              <a:t>that as the mentoring relationship forms, there should be a discussion between the mentor and mentee leading and driving this relationship forward. Some mentors might prefer to lead and drive while other mentors may prefer to have the mentee lead and drive; discussions should occur to determine the acceptable balance for both the mentor and mentee. There are several ways in which a mentee can demonstrate showing initiative and include:</a:t>
            </a:r>
            <a:endParaRPr lang="en-US" b="1">
              <a:ea typeface="Calibri" panose="020F0502020204030204"/>
              <a:cs typeface="Calibri" panose="020F0502020204030204"/>
            </a:endParaRPr>
          </a:p>
          <a:p>
            <a:pPr marL="171450" indent="-171450">
              <a:buFont typeface="Arial" panose="020B0604020202020204" pitchFamily="34" charset="0"/>
              <a:buChar char="•"/>
            </a:pPr>
            <a:r>
              <a:rPr lang="en-US"/>
              <a:t>Knowing when and when not to take initiative; an example of when not to take initiative is making quick decisions without proper guidance or supportive information </a:t>
            </a:r>
            <a:endParaRPr lang="en-US">
              <a:ea typeface="Calibri" panose="020F0502020204030204"/>
              <a:cs typeface="Calibri" panose="020F0502020204030204"/>
            </a:endParaRPr>
          </a:p>
          <a:p>
            <a:pPr marL="171450" indent="-171450">
              <a:buFont typeface="Arial" panose="020B0604020202020204" pitchFamily="34" charset="0"/>
              <a:buChar char="•"/>
            </a:pPr>
            <a:r>
              <a:rPr lang="en-US"/>
              <a:t>Asking appropriate questions for clarification and to gather more information</a:t>
            </a:r>
            <a:endParaRPr lang="en-US">
              <a:ea typeface="Calibri" panose="020F0502020204030204"/>
              <a:cs typeface="Calibri" panose="020F0502020204030204"/>
            </a:endParaRPr>
          </a:p>
          <a:p>
            <a:pPr marL="171450" indent="-171450">
              <a:buFont typeface="Arial" panose="020B0604020202020204" pitchFamily="34" charset="0"/>
              <a:buChar char="•"/>
            </a:pPr>
            <a:r>
              <a:rPr lang="en-US"/>
              <a:t>Finding useful resources independently</a:t>
            </a:r>
            <a:endParaRPr lang="en-US">
              <a:ea typeface="Calibri" panose="020F0502020204030204"/>
              <a:cs typeface="Calibri" panose="020F0502020204030204"/>
            </a:endParaRPr>
          </a:p>
          <a:p>
            <a:pPr marL="171450" indent="-171450">
              <a:buFont typeface="Arial" panose="020B0604020202020204" pitchFamily="34" charset="0"/>
              <a:buChar char="•"/>
            </a:pPr>
            <a:r>
              <a:rPr lang="en-US"/>
              <a:t>Taking informed or researched risks to stretch out of the mentee’s level of comfort</a:t>
            </a:r>
            <a:endParaRPr lang="en-US">
              <a:ea typeface="Calibri" panose="020F0502020204030204"/>
              <a:cs typeface="Calibri" panose="020F0502020204030204"/>
            </a:endParaRPr>
          </a:p>
          <a:p>
            <a:pPr marL="171450" indent="-171450">
              <a:buFont typeface="Arial" panose="020B0604020202020204" pitchFamily="34" charset="0"/>
              <a:buChar char="•"/>
            </a:pPr>
            <a:r>
              <a:rPr lang="en-US"/>
              <a:t>Using mentor’s ideas in different and creative ways to tackle issues</a:t>
            </a:r>
            <a:endParaRPr lang="en-US">
              <a:ea typeface="Calibri" panose="020F0502020204030204"/>
              <a:cs typeface="Calibri" panose="020F0502020204030204"/>
            </a:endParaRP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a:defRPr/>
            </a:pPr>
            <a:r>
              <a:rPr lang="en-US" b="1"/>
              <a:t>Learn quickly</a:t>
            </a:r>
            <a:r>
              <a:rPr lang="en-US"/>
              <a:t>: Mentees that are very engaged, seek out new sources of knowledge, and learn quickly are often preferred by mentors. Having such characteristics in a mentee can promote sustained mentor commitment. The mentee should work diligently and consistently to learn directly and indirectly and apply new knowledge or skills in their work environment. The mentee should observe others who model behaviors and skills the mentee hopes to gain and to study all materials received by the mentor or collected by the mentee. By practicing and integrating newly acquired skills and knowledge into their work, the mentor can observe what the mentee is learning and applying and can then praise, redirect or provide constructive feedback, if necessary. The mentee should be willing to receive any constructive feedback, be open to new ideas, and ask specific questions for further clarification or additional details on how to improve in the workplace. Through the mentoring relationship, the mentor should strive to build a “safe” environment to allow the mentee the security of asking questions, having active discussions, and making mistakes that can translate into learning experiences.</a:t>
            </a:r>
            <a:endParaRPr lang="en-US">
              <a:ea typeface="Calibri"/>
              <a:cs typeface="Calibri"/>
            </a:endParaRPr>
          </a:p>
          <a:p>
            <a:endParaRPr lang="en-US"/>
          </a:p>
          <a:p>
            <a:r>
              <a:rPr lang="en-US" b="1"/>
              <a:t>Follow through: </a:t>
            </a:r>
            <a:r>
              <a:rPr lang="en-US"/>
              <a:t>Mentees who show not only initiative but also follow through on all agreed-upon activities can garner great engagement and commitment from their mentors. To demonstrate the ability of following through, the mentee should:</a:t>
            </a:r>
            <a:endParaRPr lang="en-US">
              <a:ea typeface="Calibri"/>
              <a:cs typeface="Calibri"/>
            </a:endParaRPr>
          </a:p>
          <a:p>
            <a:pPr marL="171450" indent="-171450">
              <a:buFont typeface="Arial" panose="020B0604020202020204" pitchFamily="34" charset="0"/>
              <a:buChar char="•"/>
            </a:pPr>
            <a:r>
              <a:rPr lang="en-US"/>
              <a:t>Keep all agreements made with the mentor</a:t>
            </a:r>
            <a:endParaRPr lang="en-US">
              <a:ea typeface="Calibri"/>
              <a:cs typeface="Calibri"/>
            </a:endParaRPr>
          </a:p>
          <a:p>
            <a:pPr marL="171450" indent="-171450">
              <a:buFont typeface="Arial" panose="020B0604020202020204" pitchFamily="34" charset="0"/>
              <a:buChar char="•"/>
            </a:pPr>
            <a:r>
              <a:rPr lang="en-US"/>
              <a:t>Complete all tasks on time</a:t>
            </a:r>
          </a:p>
          <a:p>
            <a:pPr marL="171450" indent="-171450">
              <a:buFont typeface="Arial" panose="020B0604020202020204" pitchFamily="34" charset="0"/>
              <a:buChar char="•"/>
            </a:pPr>
            <a:r>
              <a:rPr lang="en-US"/>
              <a:t>Try actions or processes suggested by the mentor and report back outcomes to the mentor</a:t>
            </a:r>
          </a:p>
          <a:p>
            <a:pPr marL="171450" indent="-171450">
              <a:buFont typeface="Arial" panose="020B0604020202020204" pitchFamily="34" charset="0"/>
              <a:buChar char="•"/>
            </a:pPr>
            <a:r>
              <a:rPr lang="en-US"/>
              <a:t>Explain with advance notice to mentor if any changes or breaks in mentoring relationship are needed</a:t>
            </a:r>
            <a:endParaRPr lang="en-US">
              <a:ea typeface="Calibri" panose="020F0502020204030204"/>
              <a:cs typeface="Calibri" panose="020F0502020204030204"/>
            </a:endParaRPr>
          </a:p>
          <a:p>
            <a:pPr marL="171450" indent="-171450">
              <a:buFont typeface="Arial" panose="020B0604020202020204" pitchFamily="34" charset="0"/>
              <a:buChar char="•"/>
            </a:pPr>
            <a:r>
              <a:rPr lang="en-US"/>
              <a:t>Persist to completed challenging tasks even when feeling discouraged about succeeding </a:t>
            </a:r>
            <a:endParaRPr lang="en-US">
              <a:ea typeface="Calibri" panose="020F0502020204030204"/>
              <a:cs typeface="Calibri" panose="020F0502020204030204"/>
            </a:endParaRPr>
          </a:p>
          <a:p>
            <a:pPr marL="171450" indent="-171450">
              <a:buFont typeface="Arial" panose="020B0604020202020204" pitchFamily="34" charset="0"/>
              <a:buChar char="•"/>
            </a:pPr>
            <a:endParaRPr lang="en-US">
              <a:ea typeface="Calibri" panose="020F0502020204030204"/>
              <a:cs typeface="Calibri" panose="020F0502020204030204"/>
            </a:endParaRPr>
          </a:p>
          <a:p>
            <a:r>
              <a:rPr lang="en-US" b="1"/>
              <a:t>Manage the relationship:</a:t>
            </a:r>
            <a:r>
              <a:rPr lang="en-US"/>
              <a:t> The mentee should take the lead on managing the mentoring relationship because this process is ultimately for the mentee’s development and growth. To manage the relationship, the mentee can:</a:t>
            </a:r>
            <a:endParaRPr lang="en-US">
              <a:ea typeface="Calibri"/>
              <a:cs typeface="Calibri"/>
            </a:endParaRPr>
          </a:p>
          <a:p>
            <a:pPr marL="171450" indent="-171450">
              <a:buFont typeface="Arial" panose="020B0604020202020204" pitchFamily="34" charset="0"/>
              <a:buChar char="•"/>
            </a:pPr>
            <a:r>
              <a:rPr lang="en-US"/>
              <a:t>Discuss with the mentor what is working and not working in the mentorship</a:t>
            </a:r>
            <a:endParaRPr lang="en-US">
              <a:ea typeface="Calibri"/>
              <a:cs typeface="Calibri"/>
            </a:endParaRPr>
          </a:p>
          <a:p>
            <a:pPr marL="171450" indent="-171450">
              <a:buFont typeface="Arial" panose="020B0604020202020204" pitchFamily="34" charset="0"/>
              <a:buChar char="•"/>
            </a:pPr>
            <a:r>
              <a:rPr lang="en-US"/>
              <a:t>Stay current on any issues, objectives and goals, and schedules with the mentor</a:t>
            </a:r>
            <a:endParaRPr lang="en-US">
              <a:ea typeface="Calibri"/>
              <a:cs typeface="Calibri"/>
            </a:endParaRPr>
          </a:p>
          <a:p>
            <a:pPr marL="171450" indent="-171450">
              <a:buFont typeface="Arial" panose="020B0604020202020204" pitchFamily="34" charset="0"/>
              <a:buChar char="•"/>
            </a:pPr>
            <a:r>
              <a:rPr lang="en-US"/>
              <a:t>Evaluate and reflect on the mentorship in process and be engaged in next or subsequent steps of the mentorship relationship; be active in determining where to go next with the mentor and the mentoring process including steps of the “how” and “when” to end the mentorship</a:t>
            </a:r>
            <a:endParaRPr lang="en-US">
              <a:ea typeface="Calibri"/>
              <a:cs typeface="Calibri"/>
            </a:endParaRPr>
          </a:p>
        </p:txBody>
      </p:sp>
      <p:sp>
        <p:nvSpPr>
          <p:cNvPr id="4" name="Slide Number Placeholder 3"/>
          <p:cNvSpPr>
            <a:spLocks noGrp="1"/>
          </p:cNvSpPr>
          <p:nvPr>
            <p:ph type="sldNum" sz="quarter" idx="5"/>
          </p:nvPr>
        </p:nvSpPr>
        <p:spPr/>
        <p:txBody>
          <a:bodyPr/>
          <a:lstStyle/>
          <a:p>
            <a:fld id="{5F1C995E-920E-49C9-B6C8-F018540A836D}" type="slidenum">
              <a:rPr lang="en-US" smtClean="0"/>
              <a:t>46</a:t>
            </a:fld>
            <a:endParaRPr lang="en-US"/>
          </a:p>
        </p:txBody>
      </p:sp>
    </p:spTree>
    <p:extLst>
      <p:ext uri="{BB962C8B-B14F-4D97-AF65-F5344CB8AC3E}">
        <p14:creationId xmlns:p14="http://schemas.microsoft.com/office/powerpoint/2010/main" val="39262404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F1C995E-920E-49C9-B6C8-F018540A836D}" type="slidenum">
              <a:rPr lang="en-US" smtClean="0"/>
              <a:t>48</a:t>
            </a:fld>
            <a:endParaRPr lang="en-US"/>
          </a:p>
        </p:txBody>
      </p:sp>
    </p:spTree>
    <p:extLst>
      <p:ext uri="{BB962C8B-B14F-4D97-AF65-F5344CB8AC3E}">
        <p14:creationId xmlns:p14="http://schemas.microsoft.com/office/powerpoint/2010/main" val="28145497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000000"/>
                </a:solidFill>
                <a:latin typeface="+mn-lt"/>
                <a:ea typeface="Source Sans Pro Regular"/>
                <a:cs typeface="+mn-lt"/>
              </a:rPr>
              <a:t>Instructor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latin typeface="+mn-lt"/>
                <a:ea typeface="Source Sans Pro Regular"/>
                <a:cs typeface="+mn-lt"/>
              </a:rPr>
              <a:t>In order to keep good practices and improve aspects that need to over the next days and during future trainings, collect participant's feedback related to various aspects of the TOT&amp;M – content, methodologies, materials, facilitation, logistics.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latin typeface="+mn-lt"/>
                <a:ea typeface="Source Sans Pro Regular"/>
                <a:cs typeface="+mn-lt"/>
              </a:rPr>
              <a:t>The GLLP TOT&amp;M package includes a daily evaluation form that can be used by the implementer. Depending on the TOT&amp;M agenda you may need to request participant to complete the daily evaluation after facilitation of this Unit.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D5B48DA2-5A1E-A647-8F98-8F6408046E1A}" type="slidenum">
              <a:rPr lang="en-US" smtClean="0"/>
              <a:t>49</a:t>
            </a:fld>
            <a:endParaRPr lang="en-US"/>
          </a:p>
        </p:txBody>
      </p:sp>
    </p:spTree>
    <p:extLst>
      <p:ext uri="{BB962C8B-B14F-4D97-AF65-F5344CB8AC3E}">
        <p14:creationId xmlns:p14="http://schemas.microsoft.com/office/powerpoint/2010/main" val="10012737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Review </a:t>
            </a:r>
            <a:r>
              <a:rPr lang="en-US" b="0" dirty="0"/>
              <a:t>the learning objectives.</a:t>
            </a:r>
            <a:endParaRPr lang="en-US" b="1" dirty="0"/>
          </a:p>
        </p:txBody>
      </p:sp>
      <p:sp>
        <p:nvSpPr>
          <p:cNvPr id="4" name="Slide Number Placeholder 3"/>
          <p:cNvSpPr>
            <a:spLocks noGrp="1"/>
          </p:cNvSpPr>
          <p:nvPr>
            <p:ph type="sldNum" sz="quarter" idx="5"/>
          </p:nvPr>
        </p:nvSpPr>
        <p:spPr/>
        <p:txBody>
          <a:bodyPr/>
          <a:lstStyle/>
          <a:p>
            <a:fld id="{D5B48DA2-5A1E-A647-8F98-8F6408046E1A}" type="slidenum">
              <a:rPr lang="en-US" smtClean="0"/>
              <a:t>6</a:t>
            </a:fld>
            <a:endParaRPr lang="en-US"/>
          </a:p>
        </p:txBody>
      </p:sp>
    </p:spTree>
    <p:extLst>
      <p:ext uri="{BB962C8B-B14F-4D97-AF65-F5344CB8AC3E}">
        <p14:creationId xmlns:p14="http://schemas.microsoft.com/office/powerpoint/2010/main" val="21284420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Review </a:t>
            </a:r>
            <a:r>
              <a:rPr lang="en-US" b="0" dirty="0"/>
              <a:t>the agenda</a:t>
            </a:r>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5B48DA2-5A1E-A647-8F98-8F6408046E1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827583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Ask</a:t>
            </a:r>
            <a:r>
              <a:rPr lang="en-US" dirty="0"/>
              <a:t>: how would you define the concept of mentor?</a:t>
            </a:r>
            <a:endParaRPr lang="en-NL" dirty="0"/>
          </a:p>
        </p:txBody>
      </p:sp>
      <p:sp>
        <p:nvSpPr>
          <p:cNvPr id="4" name="Slide Number Placeholder 3"/>
          <p:cNvSpPr>
            <a:spLocks noGrp="1"/>
          </p:cNvSpPr>
          <p:nvPr>
            <p:ph type="sldNum" sz="quarter" idx="5"/>
          </p:nvPr>
        </p:nvSpPr>
        <p:spPr/>
        <p:txBody>
          <a:bodyPr/>
          <a:lstStyle/>
          <a:p>
            <a:fld id="{B84B2991-A8DF-4DB8-A378-4CCD7A723B5F}" type="slidenum">
              <a:rPr lang="en-US" smtClean="0"/>
              <a:t>8</a:t>
            </a:fld>
            <a:endParaRPr lang="en-US"/>
          </a:p>
        </p:txBody>
      </p:sp>
    </p:spTree>
    <p:extLst>
      <p:ext uri="{BB962C8B-B14F-4D97-AF65-F5344CB8AC3E}">
        <p14:creationId xmlns:p14="http://schemas.microsoft.com/office/powerpoint/2010/main" val="35636437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effectLst/>
                <a:latin typeface="Arial" panose="020B0604020202020204" pitchFamily="34" charset="0"/>
              </a:rPr>
              <a:t>Say</a:t>
            </a:r>
            <a:r>
              <a:rPr lang="en-US" b="0" i="0" dirty="0">
                <a:effectLst/>
                <a:latin typeface="Arial" panose="020B0604020202020204" pitchFamily="34" charset="0"/>
              </a:rPr>
              <a:t>: A mentor is an active partner in an ongoing relationship with a mentee. Through this relationship, the mentor can provide the mentee guidance, advice, and expertise to assist the mentee with career advancement, education and skill expansion, and network building. A mentor will not tell a mentee what to do but can provide support in guiding a mentee through professional challenges, opportunities, and learning experiences.</a:t>
            </a:r>
          </a:p>
          <a:p>
            <a:endParaRPr lang="en-US" b="0" i="0" dirty="0">
              <a:effectLst/>
              <a:latin typeface="Arial" panose="020B0604020202020204" pitchFamily="34" charset="0"/>
            </a:endParaRPr>
          </a:p>
          <a:p>
            <a:r>
              <a:rPr lang="en-US" b="0" i="0" dirty="0">
                <a:effectLst/>
                <a:latin typeface="Arial" panose="020B0604020202020204" pitchFamily="34" charset="0"/>
              </a:rPr>
              <a:t>Source: WHO MENTOR-VIP Programme, available at: https://www.who.int/violence_injury_prevention/capacitybuilding/mentor_vip/en/ </a:t>
            </a:r>
            <a:endParaRPr lang="en-US" dirty="0"/>
          </a:p>
        </p:txBody>
      </p:sp>
      <p:sp>
        <p:nvSpPr>
          <p:cNvPr id="4" name="Slide Number Placeholder 3"/>
          <p:cNvSpPr>
            <a:spLocks noGrp="1"/>
          </p:cNvSpPr>
          <p:nvPr>
            <p:ph type="sldNum" sz="quarter" idx="5"/>
          </p:nvPr>
        </p:nvSpPr>
        <p:spPr/>
        <p:txBody>
          <a:bodyPr/>
          <a:lstStyle/>
          <a:p>
            <a:fld id="{B84B2991-A8DF-4DB8-A378-4CCD7A723B5F}" type="slidenum">
              <a:rPr lang="en-US" smtClean="0"/>
              <a:t>9</a:t>
            </a:fld>
            <a:endParaRPr lang="en-US"/>
          </a:p>
        </p:txBody>
      </p:sp>
    </p:spTree>
    <p:extLst>
      <p:ext uri="{BB962C8B-B14F-4D97-AF65-F5344CB8AC3E}">
        <p14:creationId xmlns:p14="http://schemas.microsoft.com/office/powerpoint/2010/main" val="13171047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This slide builds, displaying the word to be defined. Ask participants what they think the word means, then reveal the definition of each. </a:t>
            </a:r>
          </a:p>
          <a:p>
            <a:endParaRPr lang="en-US" b="1" dirty="0"/>
          </a:p>
          <a:p>
            <a:r>
              <a:rPr lang="en-US" b="1" dirty="0"/>
              <a:t>CLICK Explain</a:t>
            </a:r>
            <a:r>
              <a:rPr lang="en-US" dirty="0"/>
              <a:t>: A </a:t>
            </a:r>
            <a:r>
              <a:rPr lang="en-US" b="1" dirty="0"/>
              <a:t>supervisor’s</a:t>
            </a:r>
            <a:r>
              <a:rPr lang="en-US" dirty="0"/>
              <a:t> responsibility is to solve workplace problems and manage people (staff) to promote the completion of an organization’s goals and objectives, which can include the provision of services or goods. </a:t>
            </a:r>
            <a:r>
              <a:rPr lang="en-US" sz="1200" b="0" i="0" u="none" strike="noStrike" kern="1200" dirty="0">
                <a:solidFill>
                  <a:schemeClr val="bg1"/>
                </a:solidFill>
                <a:effectLst/>
              </a:rPr>
              <a:t>A person who </a:t>
            </a:r>
            <a:r>
              <a:rPr lang="en-US" sz="1200" b="1" i="0" u="none" strike="noStrike" kern="1200" dirty="0">
                <a:solidFill>
                  <a:schemeClr val="bg1"/>
                </a:solidFill>
                <a:effectLst/>
              </a:rPr>
              <a:t>motivates </a:t>
            </a:r>
            <a:r>
              <a:rPr lang="en-US" sz="1200" b="0" i="0" u="none" strike="noStrike" kern="1200" dirty="0">
                <a:solidFill>
                  <a:schemeClr val="bg1"/>
                </a:solidFill>
                <a:effectLst/>
              </a:rPr>
              <a:t>staff to</a:t>
            </a:r>
            <a:r>
              <a:rPr lang="en-US" sz="1200" dirty="0">
                <a:solidFill>
                  <a:schemeClr val="bg1"/>
                </a:solidFill>
              </a:rPr>
              <a:t> develop or strengthen their </a:t>
            </a:r>
            <a:r>
              <a:rPr lang="en-US" sz="1200" b="1" dirty="0">
                <a:solidFill>
                  <a:schemeClr val="bg1"/>
                </a:solidFill>
              </a:rPr>
              <a:t>abilities and </a:t>
            </a:r>
            <a:r>
              <a:rPr lang="en-US" sz="1200" b="1" dirty="0" err="1">
                <a:solidFill>
                  <a:schemeClr val="bg1"/>
                </a:solidFill>
              </a:rPr>
              <a:t>performance</a:t>
            </a:r>
            <a:r>
              <a:rPr lang="en-US" dirty="0" err="1"/>
              <a:t>and</a:t>
            </a:r>
            <a:r>
              <a:rPr lang="en-US" dirty="0"/>
              <a:t> unidirectional from trainer to participant(s).</a:t>
            </a:r>
          </a:p>
          <a:p>
            <a:endParaRPr lang="en-US" dirty="0"/>
          </a:p>
          <a:p>
            <a:r>
              <a:rPr lang="en-US" b="1" dirty="0"/>
              <a:t>CLICK Explain </a:t>
            </a:r>
            <a:r>
              <a:rPr lang="en-US" b="0" dirty="0"/>
              <a:t>a trainer or instructor is </a:t>
            </a:r>
            <a:r>
              <a:rPr lang="en-US" sz="1200" b="0" i="0" u="none" strike="noStrike" kern="1200" dirty="0">
                <a:solidFill>
                  <a:schemeClr val="bg1"/>
                </a:solidFill>
                <a:effectLst/>
                <a:latin typeface="Trebuchet MS" panose="020B0603020202020204" pitchFamily="34" charset="0"/>
              </a:rPr>
              <a:t>A person who </a:t>
            </a:r>
            <a:r>
              <a:rPr lang="en-US" sz="1200" b="1" i="0" u="none" strike="noStrike" kern="1200" dirty="0">
                <a:solidFill>
                  <a:schemeClr val="bg1"/>
                </a:solidFill>
                <a:effectLst/>
                <a:latin typeface="Trebuchet MS" panose="020B0603020202020204" pitchFamily="34" charset="0"/>
              </a:rPr>
              <a:t>transfers</a:t>
            </a:r>
            <a:r>
              <a:rPr lang="en-US" sz="1200" b="0" i="0" u="none" strike="noStrike" kern="1200" dirty="0">
                <a:solidFill>
                  <a:schemeClr val="bg1"/>
                </a:solidFill>
                <a:effectLst/>
                <a:latin typeface="Trebuchet MS" panose="020B0603020202020204" pitchFamily="34" charset="0"/>
              </a:rPr>
              <a:t> specific information or skills to a </a:t>
            </a:r>
            <a:r>
              <a:rPr lang="en-US" sz="1200" b="1" i="0" u="none" strike="noStrike" kern="1200" dirty="0">
                <a:solidFill>
                  <a:schemeClr val="bg1"/>
                </a:solidFill>
                <a:effectLst/>
                <a:latin typeface="Trebuchet MS" panose="020B0603020202020204" pitchFamily="34" charset="0"/>
              </a:rPr>
              <a:t>group</a:t>
            </a:r>
            <a:r>
              <a:rPr lang="en-US" sz="1200" b="0" i="0" u="none" strike="noStrike" kern="1200" dirty="0">
                <a:solidFill>
                  <a:schemeClr val="bg1"/>
                </a:solidFill>
                <a:effectLst/>
                <a:latin typeface="Trebuchet MS" panose="020B0603020202020204" pitchFamily="34" charset="0"/>
              </a:rPr>
              <a:t> of individuals. </a:t>
            </a:r>
            <a:endParaRPr lang="en-US" b="1" dirty="0"/>
          </a:p>
          <a:p>
            <a:endParaRPr lang="en-US" dirty="0"/>
          </a:p>
          <a:p>
            <a:r>
              <a:rPr lang="en-US" sz="1200" b="1" dirty="0">
                <a:solidFill>
                  <a:schemeClr val="accent2"/>
                </a:solidFill>
              </a:rPr>
              <a:t>CLICK A facilitator </a:t>
            </a:r>
            <a:r>
              <a:rPr lang="en-US" sz="1200" dirty="0"/>
              <a:t>Engages learners in an active environment by guiding and assisting them to:</a:t>
            </a:r>
            <a:endParaRPr lang="en-US" sz="1200" dirty="0">
              <a:ea typeface="Calibri"/>
              <a:cs typeface="Calibri"/>
            </a:endParaRPr>
          </a:p>
          <a:p>
            <a:pPr marL="285750" indent="-285750">
              <a:buFont typeface="Arial" panose="020B0604020202020204" pitchFamily="34" charset="0"/>
              <a:buChar char="•"/>
            </a:pPr>
            <a:r>
              <a:rPr lang="en-US" sz="1200" dirty="0"/>
              <a:t>Use prior knowledge to deconstruct ideas.</a:t>
            </a:r>
            <a:endParaRPr lang="en-US" sz="1200" dirty="0">
              <a:ea typeface="Calibri"/>
              <a:cs typeface="Calibri"/>
            </a:endParaRPr>
          </a:p>
          <a:p>
            <a:pPr marL="285750" indent="-285750">
              <a:buFont typeface="Arial" panose="020B0604020202020204" pitchFamily="34" charset="0"/>
              <a:buChar char="•"/>
            </a:pPr>
            <a:r>
              <a:rPr lang="en-US" sz="1200" dirty="0"/>
              <a:t>Form their own thoughts about concepts.</a:t>
            </a:r>
            <a:endParaRPr lang="en-US" sz="1200" dirty="0">
              <a:ea typeface="Calibri"/>
              <a:cs typeface="Calibri"/>
            </a:endParaRPr>
          </a:p>
          <a:p>
            <a:pPr marL="285750" indent="-285750">
              <a:buFont typeface="Arial" panose="020B0604020202020204" pitchFamily="34" charset="0"/>
              <a:buChar char="•"/>
            </a:pPr>
            <a:r>
              <a:rPr lang="en-US" sz="1200" dirty="0"/>
              <a:t>Owning material through self-exploration and dialogue.</a:t>
            </a:r>
            <a:endParaRPr lang="en-US" sz="1200" dirty="0">
              <a:ea typeface="Calibri"/>
              <a:cs typeface="Calibri"/>
            </a:endParaRPr>
          </a:p>
          <a:p>
            <a:endParaRPr lang="en-US" dirty="0"/>
          </a:p>
          <a:p>
            <a:r>
              <a:rPr lang="en-US" b="1" dirty="0"/>
              <a:t>CLICK </a:t>
            </a:r>
            <a:r>
              <a:rPr lang="en-US" dirty="0"/>
              <a:t>A </a:t>
            </a:r>
            <a:r>
              <a:rPr lang="en-US" b="1" dirty="0"/>
              <a:t>mentor’s</a:t>
            </a:r>
            <a:r>
              <a:rPr lang="en-US" dirty="0"/>
              <a:t> responsibility is to provide guidance and feedback to another individual (mentee) in a one-on-one workplace relationship with the goal of developing or enhancing the goals and skills of the mentee. The mentor’s role is to promote the mentee without the expectation of impacting the mentee’s organization: the goal is the empowerment of the mentee and not the provision of a service or good or organizational outcome. The mentor/mentee relationship typically has defined beginning and end points and is bidirectional between the mentor and mentee.</a:t>
            </a:r>
            <a:endParaRPr lang="en-US" dirty="0">
              <a:ea typeface="Calibri"/>
              <a:cs typeface="Calibri"/>
            </a:endParaRPr>
          </a:p>
          <a:p>
            <a:endParaRPr lang="en-US" dirty="0"/>
          </a:p>
          <a:p>
            <a:endParaRPr lang="en-US" dirty="0"/>
          </a:p>
        </p:txBody>
      </p:sp>
      <p:sp>
        <p:nvSpPr>
          <p:cNvPr id="4" name="Slide Number Placeholder 3"/>
          <p:cNvSpPr>
            <a:spLocks noGrp="1"/>
          </p:cNvSpPr>
          <p:nvPr>
            <p:ph type="sldNum" sz="quarter" idx="5"/>
          </p:nvPr>
        </p:nvSpPr>
        <p:spPr/>
        <p:txBody>
          <a:bodyPr/>
          <a:lstStyle/>
          <a:p>
            <a:fld id="{5F1C995E-920E-49C9-B6C8-F018540A836D}" type="slidenum">
              <a:rPr lang="en-US" smtClean="0"/>
              <a:t>10</a:t>
            </a:fld>
            <a:endParaRPr lang="en-US"/>
          </a:p>
        </p:txBody>
      </p:sp>
    </p:spTree>
    <p:extLst>
      <p:ext uri="{BB962C8B-B14F-4D97-AF65-F5344CB8AC3E}">
        <p14:creationId xmlns:p14="http://schemas.microsoft.com/office/powerpoint/2010/main" val="14259104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Master" Target="../slideMasters/slideMaster1.xml"/><Relationship Id="rId4" Type="http://schemas.openxmlformats.org/officeDocument/2006/relationships/hyperlink" Target="mailto:ihrhrt@who.int" TargetMode="Externa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1073A-85CA-4F1A-82A1-1E1741EB26F4}"/>
              </a:ext>
            </a:extLst>
          </p:cNvPr>
          <p:cNvSpPr>
            <a:spLocks noGrp="1"/>
          </p:cNvSpPr>
          <p:nvPr>
            <p:ph type="ctrTitle" hasCustomPrompt="1"/>
          </p:nvPr>
        </p:nvSpPr>
        <p:spPr>
          <a:xfrm>
            <a:off x="914400" y="881723"/>
            <a:ext cx="5181600" cy="3264483"/>
          </a:xfrm>
        </p:spPr>
        <p:txBody>
          <a:bodyPr anchor="t" anchorCtr="0">
            <a:noAutofit/>
          </a:bodyPr>
          <a:lstStyle>
            <a:lvl1pPr algn="l">
              <a:lnSpc>
                <a:spcPct val="80000"/>
              </a:lnSpc>
              <a:defRPr sz="7800"/>
            </a:lvl1pPr>
          </a:lstStyle>
          <a:p>
            <a:r>
              <a:rPr lang="en-US"/>
              <a:t>Title</a:t>
            </a:r>
          </a:p>
        </p:txBody>
      </p:sp>
      <p:sp>
        <p:nvSpPr>
          <p:cNvPr id="3" name="Subtitle 2">
            <a:extLst>
              <a:ext uri="{FF2B5EF4-FFF2-40B4-BE49-F238E27FC236}">
                <a16:creationId xmlns:a16="http://schemas.microsoft.com/office/drawing/2014/main" id="{F8DA43FD-4B3B-43A2-BE63-0ED29A99C9A2}"/>
              </a:ext>
            </a:extLst>
          </p:cNvPr>
          <p:cNvSpPr>
            <a:spLocks noGrp="1"/>
          </p:cNvSpPr>
          <p:nvPr>
            <p:ph type="subTitle" idx="1" hasCustomPrompt="1"/>
          </p:nvPr>
        </p:nvSpPr>
        <p:spPr>
          <a:xfrm>
            <a:off x="914400" y="4206240"/>
            <a:ext cx="5181600" cy="1024328"/>
          </a:xfrm>
        </p:spPr>
        <p:txBody>
          <a:bodyPr>
            <a:normAutofit/>
          </a:bodyPr>
          <a:lstStyle>
            <a:lvl1pPr marL="0" indent="0" algn="l">
              <a:spcBef>
                <a:spcPts val="0"/>
              </a:spcBef>
              <a:spcAft>
                <a:spcPts val="0"/>
              </a:spcAft>
              <a:buNone/>
              <a:defRPr sz="2000" b="1">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SPEAKER NAME</a:t>
            </a:r>
          </a:p>
          <a:p>
            <a:r>
              <a:rPr lang="en-US"/>
              <a:t>TITLE</a:t>
            </a:r>
          </a:p>
        </p:txBody>
      </p:sp>
      <p:sp>
        <p:nvSpPr>
          <p:cNvPr id="6" name="Slide Number Placeholder 5">
            <a:extLst>
              <a:ext uri="{FF2B5EF4-FFF2-40B4-BE49-F238E27FC236}">
                <a16:creationId xmlns:a16="http://schemas.microsoft.com/office/drawing/2014/main" id="{D1C8508A-3C43-444B-9919-6B8E4670E4B5}"/>
              </a:ext>
            </a:extLst>
          </p:cNvPr>
          <p:cNvSpPr>
            <a:spLocks noGrp="1"/>
          </p:cNvSpPr>
          <p:nvPr>
            <p:ph type="sldNum" sz="quarter" idx="12"/>
          </p:nvPr>
        </p:nvSpPr>
        <p:spPr>
          <a:xfrm>
            <a:off x="8610600" y="6210968"/>
            <a:ext cx="2743200" cy="365125"/>
          </a:xfrm>
          <a:prstGeom prst="rect">
            <a:avLst/>
          </a:prstGeom>
        </p:spPr>
        <p:txBody>
          <a:bodyPr/>
          <a:lstStyle/>
          <a:p>
            <a:fld id="{5F7BECBE-D6CC-413E-AA43-2D0C4F1A49BE}" type="slidenum">
              <a:rPr lang="en-US" smtClean="0"/>
              <a:t>‹#›</a:t>
            </a:fld>
            <a:endParaRPr lang="en-US"/>
          </a:p>
        </p:txBody>
      </p:sp>
      <p:sp>
        <p:nvSpPr>
          <p:cNvPr id="7" name="Rectangle 6">
            <a:extLst>
              <a:ext uri="{FF2B5EF4-FFF2-40B4-BE49-F238E27FC236}">
                <a16:creationId xmlns:a16="http://schemas.microsoft.com/office/drawing/2014/main" id="{2D9794A0-7197-4C60-B55A-F9680C00D1BD}"/>
              </a:ext>
            </a:extLst>
          </p:cNvPr>
          <p:cNvSpPr/>
          <p:nvPr userDrawn="1"/>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E2DA326-A5D2-4EF1-A7EA-013D5A160345}"/>
              </a:ext>
            </a:extLst>
          </p:cNvPr>
          <p:cNvSpPr/>
          <p:nvPr userDrawn="1"/>
        </p:nvSpPr>
        <p:spPr>
          <a:xfrm>
            <a:off x="0" y="5257800"/>
            <a:ext cx="12192000" cy="1600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Placeholder 6" descr="A close up of a logo&#10;&#10;Description automatically generated">
            <a:extLst>
              <a:ext uri="{FF2B5EF4-FFF2-40B4-BE49-F238E27FC236}">
                <a16:creationId xmlns:a16="http://schemas.microsoft.com/office/drawing/2014/main" id="{A727B2E0-84D7-4DEC-9324-C97F70039102}"/>
              </a:ext>
            </a:extLst>
          </p:cNvPr>
          <p:cNvPicPr>
            <a:picLocks noChangeAspect="1"/>
          </p:cNvPicPr>
          <p:nvPr userDrawn="1"/>
        </p:nvPicPr>
        <p:blipFill>
          <a:blip r:embed="rId2" cstate="screen">
            <a:extLst>
              <a:ext uri="{28A0092B-C50C-407E-A947-70E740481C1C}">
                <a14:useLocalDpi xmlns:a14="http://schemas.microsoft.com/office/drawing/2010/main"/>
              </a:ext>
            </a:extLst>
          </a:blip>
          <a:srcRect t="176" b="176"/>
          <a:stretch>
            <a:fillRect/>
          </a:stretch>
        </p:blipFill>
        <p:spPr>
          <a:xfrm>
            <a:off x="6096000" y="469232"/>
            <a:ext cx="5678905" cy="6388768"/>
          </a:xfrm>
          <a:prstGeom prst="rect">
            <a:avLst/>
          </a:prstGeom>
        </p:spPr>
      </p:pic>
      <p:pic>
        <p:nvPicPr>
          <p:cNvPr id="5" name="Picture 4" descr="Text&#10;&#10;Description automatically generated with medium confidence">
            <a:extLst>
              <a:ext uri="{FF2B5EF4-FFF2-40B4-BE49-F238E27FC236}">
                <a16:creationId xmlns:a16="http://schemas.microsoft.com/office/drawing/2014/main" id="{B6E235C0-CCEE-6340-35E1-A7B17633F3A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14400" y="5578386"/>
            <a:ext cx="5126014" cy="763776"/>
          </a:xfrm>
          <a:prstGeom prst="rect">
            <a:avLst/>
          </a:prstGeom>
        </p:spPr>
      </p:pic>
    </p:spTree>
    <p:extLst>
      <p:ext uri="{BB962C8B-B14F-4D97-AF65-F5344CB8AC3E}">
        <p14:creationId xmlns:p14="http://schemas.microsoft.com/office/powerpoint/2010/main" val="25279885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left, 3 pictures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11C70-BD0C-4961-ACBE-8F3727F3505B}"/>
              </a:ext>
            </a:extLst>
          </p:cNvPr>
          <p:cNvSpPr>
            <a:spLocks noGrp="1"/>
          </p:cNvSpPr>
          <p:nvPr>
            <p:ph type="title"/>
          </p:nvPr>
        </p:nvSpPr>
        <p:spPr>
          <a:xfrm>
            <a:off x="914400" y="914400"/>
            <a:ext cx="4974336" cy="1325563"/>
          </a:xfrm>
        </p:spPr>
        <p:txBody>
          <a:bodyPr>
            <a:normAutofit/>
          </a:bodyPr>
          <a:lstStyle>
            <a:lvl1pPr>
              <a:defRPr sz="4000"/>
            </a:lvl1pPr>
          </a:lstStyle>
          <a:p>
            <a:r>
              <a:rPr lang="en-US"/>
              <a:t>Click to edit Master title style</a:t>
            </a:r>
          </a:p>
        </p:txBody>
      </p:sp>
      <p:sp>
        <p:nvSpPr>
          <p:cNvPr id="3" name="Content Placeholder 2">
            <a:extLst>
              <a:ext uri="{FF2B5EF4-FFF2-40B4-BE49-F238E27FC236}">
                <a16:creationId xmlns:a16="http://schemas.microsoft.com/office/drawing/2014/main" id="{A9B2D1B4-174C-4330-8A77-3E6A55ED9CEA}"/>
              </a:ext>
            </a:extLst>
          </p:cNvPr>
          <p:cNvSpPr>
            <a:spLocks noGrp="1"/>
          </p:cNvSpPr>
          <p:nvPr>
            <p:ph sz="half" idx="1"/>
          </p:nvPr>
        </p:nvSpPr>
        <p:spPr>
          <a:xfrm>
            <a:off x="914400" y="2377441"/>
            <a:ext cx="4974336" cy="3566159"/>
          </a:xfrm>
        </p:spPr>
        <p:txBody>
          <a:bodyPr/>
          <a:lstStyle>
            <a:lvl1pPr>
              <a:spcAft>
                <a:spcPts val="1000"/>
              </a:spcAft>
              <a:defRPr/>
            </a:lvl1pPr>
            <a:lvl2pPr>
              <a:spcAft>
                <a:spcPts val="1000"/>
              </a:spcAft>
              <a:defRPr/>
            </a:lvl2pPr>
            <a:lvl3pPr>
              <a:spcAft>
                <a:spcPts val="1000"/>
              </a:spcAft>
              <a:defRPr/>
            </a:lvl3pPr>
          </a:lstStyle>
          <a:p>
            <a:pPr lvl="0"/>
            <a:r>
              <a:rPr lang="en-US"/>
              <a:t>Click to edit Master text styles</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B41162C1-EF90-47CF-BC2F-C35BA0EC65CB}"/>
              </a:ext>
            </a:extLst>
          </p:cNvPr>
          <p:cNvSpPr>
            <a:spLocks noGrp="1"/>
          </p:cNvSpPr>
          <p:nvPr>
            <p:ph type="sldNum" sz="quarter" idx="12"/>
          </p:nvPr>
        </p:nvSpPr>
        <p:spPr>
          <a:xfrm>
            <a:off x="10821546" y="6210968"/>
            <a:ext cx="532253" cy="365125"/>
          </a:xfrm>
          <a:prstGeom prst="rect">
            <a:avLst/>
          </a:prstGeom>
        </p:spPr>
        <p:txBody>
          <a:bodyPr/>
          <a:lstStyle/>
          <a:p>
            <a:fld id="{5F7BECBE-D6CC-413E-AA43-2D0C4F1A49BE}" type="slidenum">
              <a:rPr lang="en-US" smtClean="0"/>
              <a:t>‹#›</a:t>
            </a:fld>
            <a:endParaRPr lang="en-US"/>
          </a:p>
        </p:txBody>
      </p:sp>
      <p:sp>
        <p:nvSpPr>
          <p:cNvPr id="9" name="Picture Placeholder 8">
            <a:extLst>
              <a:ext uri="{FF2B5EF4-FFF2-40B4-BE49-F238E27FC236}">
                <a16:creationId xmlns:a16="http://schemas.microsoft.com/office/drawing/2014/main" id="{9BAB16FA-2B65-4B29-A217-43379EF09B3D}"/>
              </a:ext>
            </a:extLst>
          </p:cNvPr>
          <p:cNvSpPr>
            <a:spLocks noGrp="1"/>
          </p:cNvSpPr>
          <p:nvPr>
            <p:ph type="pic" sz="quarter" idx="13"/>
          </p:nvPr>
        </p:nvSpPr>
        <p:spPr>
          <a:xfrm>
            <a:off x="6114447" y="457200"/>
            <a:ext cx="3291840" cy="5486400"/>
          </a:xfrm>
        </p:spPr>
        <p:txBody>
          <a:bodyPr/>
          <a:lstStyle/>
          <a:p>
            <a:r>
              <a:rPr lang="en-US"/>
              <a:t>Click icon to add picture</a:t>
            </a:r>
          </a:p>
        </p:txBody>
      </p:sp>
      <p:sp>
        <p:nvSpPr>
          <p:cNvPr id="5" name="Picture Placeholder 4">
            <a:extLst>
              <a:ext uri="{FF2B5EF4-FFF2-40B4-BE49-F238E27FC236}">
                <a16:creationId xmlns:a16="http://schemas.microsoft.com/office/drawing/2014/main" id="{6F92BCB3-F70D-4F04-ACED-C6BFEB8785BC}"/>
              </a:ext>
            </a:extLst>
          </p:cNvPr>
          <p:cNvSpPr>
            <a:spLocks noGrp="1"/>
          </p:cNvSpPr>
          <p:nvPr>
            <p:ph type="pic" sz="quarter" idx="14"/>
          </p:nvPr>
        </p:nvSpPr>
        <p:spPr>
          <a:xfrm>
            <a:off x="9528208" y="457200"/>
            <a:ext cx="2651760" cy="2651760"/>
          </a:xfrm>
        </p:spPr>
        <p:txBody>
          <a:bodyPr/>
          <a:lstStyle/>
          <a:p>
            <a:r>
              <a:rPr lang="en-US"/>
              <a:t>Click icon to add picture</a:t>
            </a:r>
          </a:p>
        </p:txBody>
      </p:sp>
      <p:sp>
        <p:nvSpPr>
          <p:cNvPr id="8" name="Picture Placeholder 4">
            <a:extLst>
              <a:ext uri="{FF2B5EF4-FFF2-40B4-BE49-F238E27FC236}">
                <a16:creationId xmlns:a16="http://schemas.microsoft.com/office/drawing/2014/main" id="{913F536A-EDAC-44F8-856B-3DC2EF64137C}"/>
              </a:ext>
            </a:extLst>
          </p:cNvPr>
          <p:cNvSpPr>
            <a:spLocks noGrp="1"/>
          </p:cNvSpPr>
          <p:nvPr>
            <p:ph type="pic" sz="quarter" idx="15"/>
          </p:nvPr>
        </p:nvSpPr>
        <p:spPr>
          <a:xfrm>
            <a:off x="9528208" y="3291840"/>
            <a:ext cx="2651760" cy="2651760"/>
          </a:xfrm>
        </p:spPr>
        <p:txBody>
          <a:bodyPr/>
          <a:lstStyle/>
          <a:p>
            <a:r>
              <a:rPr lang="en-US"/>
              <a:t>Click icon to add picture</a:t>
            </a:r>
          </a:p>
        </p:txBody>
      </p:sp>
      <p:sp>
        <p:nvSpPr>
          <p:cNvPr id="11" name="Footer Placeholder 3">
            <a:extLst>
              <a:ext uri="{FF2B5EF4-FFF2-40B4-BE49-F238E27FC236}">
                <a16:creationId xmlns:a16="http://schemas.microsoft.com/office/drawing/2014/main" id="{A271CBFF-7E12-4189-9005-1614D9972949}"/>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5 V1 2026</a:t>
            </a:r>
            <a:endParaRPr lang="en-US" dirty="0"/>
          </a:p>
        </p:txBody>
      </p:sp>
    </p:spTree>
    <p:extLst>
      <p:ext uri="{BB962C8B-B14F-4D97-AF65-F5344CB8AC3E}">
        <p14:creationId xmlns:p14="http://schemas.microsoft.com/office/powerpoint/2010/main" val="3057468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subhead left, pictur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0"/>
            <a:ext cx="10515600" cy="766763"/>
          </a:xfrm>
        </p:spPr>
        <p:txBody>
          <a:bodyPr>
            <a:normAutofit/>
          </a:bodyPr>
          <a:lstStyle>
            <a:lvl1pPr>
              <a:defRPr sz="4000"/>
            </a:lvl1p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0" y="1737361"/>
            <a:ext cx="10515600" cy="466344"/>
          </a:xfrm>
        </p:spPr>
        <p:txBody>
          <a:bodyPr bIns="91440" anchor="t" anchorCtr="0">
            <a:normAutofit/>
          </a:bodyPr>
          <a:lstStyle>
            <a:lvl1pPr marL="0" indent="0">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0" y="2286000"/>
            <a:ext cx="5157787" cy="3657600"/>
          </a:xfrm>
        </p:spPr>
        <p:txBody>
          <a:bodyPr/>
          <a:lstStyle>
            <a:lvl1pPr>
              <a:spcAft>
                <a:spcPts val="600"/>
              </a:spcAft>
              <a:defRPr/>
            </a:lvl1pPr>
            <a:lvl2pPr>
              <a:spcAft>
                <a:spcPts val="600"/>
              </a:spcAft>
              <a:defRPr/>
            </a:lvl2pPr>
            <a:lvl3pPr>
              <a:spcAft>
                <a:spcPts val="600"/>
              </a:spcAft>
              <a:defRPr/>
            </a:lvl3pPr>
          </a:lstStyle>
          <a:p>
            <a:pPr lvl="0"/>
            <a:r>
              <a:rPr lang="en-US"/>
              <a:t>Click to edit Master text styles</a:t>
            </a:r>
          </a:p>
          <a:p>
            <a:pPr lvl="1"/>
            <a:r>
              <a:rPr lang="en-US"/>
              <a:t>Second level</a:t>
            </a:r>
          </a:p>
          <a:p>
            <a:pPr lvl="2"/>
            <a:r>
              <a:rPr lang="en-US"/>
              <a:t>Third level</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6" y="6210968"/>
            <a:ext cx="532253" cy="365125"/>
          </a:xfrm>
          <a:prstGeom prst="rect">
            <a:avLst/>
          </a:prstGeom>
        </p:spPr>
        <p:txBody>
          <a:bodyPr/>
          <a:lstStyle/>
          <a:p>
            <a:fld id="{5F7BECBE-D6CC-413E-AA43-2D0C4F1A49BE}" type="slidenum">
              <a:rPr lang="en-US" smtClean="0"/>
              <a:t>‹#›</a:t>
            </a:fld>
            <a:endParaRPr lang="en-US"/>
          </a:p>
        </p:txBody>
      </p:sp>
      <p:sp>
        <p:nvSpPr>
          <p:cNvPr id="8" name="Picture Placeholder 7">
            <a:extLst>
              <a:ext uri="{FF2B5EF4-FFF2-40B4-BE49-F238E27FC236}">
                <a16:creationId xmlns:a16="http://schemas.microsoft.com/office/drawing/2014/main" id="{FD372AC1-CDF4-418E-8F41-C1126CFFE201}"/>
              </a:ext>
            </a:extLst>
          </p:cNvPr>
          <p:cNvSpPr>
            <a:spLocks noGrp="1"/>
          </p:cNvSpPr>
          <p:nvPr>
            <p:ph type="pic" sz="quarter" idx="13"/>
          </p:nvPr>
        </p:nvSpPr>
        <p:spPr>
          <a:xfrm>
            <a:off x="6272213" y="2286000"/>
            <a:ext cx="5157787" cy="3657600"/>
          </a:xfrm>
        </p:spPr>
        <p:txBody>
          <a:bodyPr/>
          <a:lstStyle/>
          <a:p>
            <a:r>
              <a:rPr lang="en-US"/>
              <a:t>Click icon to add picture</a:t>
            </a:r>
          </a:p>
        </p:txBody>
      </p:sp>
      <p:sp>
        <p:nvSpPr>
          <p:cNvPr id="10" name="Footer Placeholder 3">
            <a:extLst>
              <a:ext uri="{FF2B5EF4-FFF2-40B4-BE49-F238E27FC236}">
                <a16:creationId xmlns:a16="http://schemas.microsoft.com/office/drawing/2014/main" id="{B761DC66-B768-421B-903A-D3B13C3F2313}"/>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600">
                <a:solidFill>
                  <a:schemeClr val="tx1">
                    <a:tint val="75000"/>
                  </a:schemeClr>
                </a:solidFill>
              </a:defRPr>
            </a:lvl1pPr>
          </a:lstStyle>
          <a:p>
            <a:pPr algn="r"/>
            <a:r>
              <a:rPr lang="nl-NL"/>
              <a:t>GLLP TOT&amp;M Unit 5 V1 2026</a:t>
            </a:r>
            <a:endParaRPr lang="en-US"/>
          </a:p>
        </p:txBody>
      </p:sp>
    </p:spTree>
    <p:extLst>
      <p:ext uri="{BB962C8B-B14F-4D97-AF65-F5344CB8AC3E}">
        <p14:creationId xmlns:p14="http://schemas.microsoft.com/office/powerpoint/2010/main" val="15081329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comparison, colo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0"/>
            <a:ext cx="10515600" cy="766763"/>
          </a:xfrm>
        </p:spPr>
        <p:txBody>
          <a:bodyPr>
            <a:normAutofit/>
          </a:bodyPr>
          <a:lstStyle>
            <a:lvl1pPr>
              <a:defRPr sz="4000"/>
            </a:lvl1p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0" y="1737361"/>
            <a:ext cx="10515600" cy="466344"/>
          </a:xfrm>
        </p:spPr>
        <p:txBody>
          <a:bodyPr bIns="91440" anchor="t" anchorCtr="0">
            <a:normAutofit/>
          </a:bodyPr>
          <a:lstStyle>
            <a:lvl1pPr marL="0" indent="0">
              <a:lnSpc>
                <a:spcPct val="90000"/>
              </a:lnSpc>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1" y="2286000"/>
            <a:ext cx="4800600" cy="3657600"/>
          </a:xfrm>
          <a:solidFill>
            <a:schemeClr val="accent4">
              <a:lumMod val="40000"/>
              <a:lumOff val="60000"/>
            </a:schemeClr>
          </a:solidFill>
        </p:spPr>
        <p:txBody>
          <a:bodyPr lIns="182880" tIns="182880" rIns="182880" bIns="182880" anchor="ctr" anchorCtr="0">
            <a:noAutofit/>
          </a:bodyPr>
          <a:lstStyle>
            <a:lvl1pPr marL="0" indent="0">
              <a:spcBef>
                <a:spcPts val="0"/>
              </a:spcBef>
              <a:spcAft>
                <a:spcPts val="1000"/>
              </a:spcAft>
              <a:buFontTx/>
              <a:buNone/>
              <a:defRPr sz="2400" b="1"/>
            </a:lvl1pPr>
          </a:lstStyle>
          <a:p>
            <a:pPr lvl="0"/>
            <a:r>
              <a:rPr lang="en-US"/>
              <a:t>Click to edit Master text styles</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6" y="6210968"/>
            <a:ext cx="532253" cy="365125"/>
          </a:xfrm>
          <a:prstGeom prst="rect">
            <a:avLst/>
          </a:prstGeom>
        </p:spPr>
        <p:txBody>
          <a:bodyPr/>
          <a:lstStyle/>
          <a:p>
            <a:fld id="{5F7BECBE-D6CC-413E-AA43-2D0C4F1A49BE}" type="slidenum">
              <a:rPr lang="en-US" smtClean="0"/>
              <a:t>‹#›</a:t>
            </a:fld>
            <a:endParaRPr lang="en-US"/>
          </a:p>
        </p:txBody>
      </p:sp>
      <p:sp>
        <p:nvSpPr>
          <p:cNvPr id="8" name="Content Placeholder 3">
            <a:extLst>
              <a:ext uri="{FF2B5EF4-FFF2-40B4-BE49-F238E27FC236}">
                <a16:creationId xmlns:a16="http://schemas.microsoft.com/office/drawing/2014/main" id="{C93E33E1-192A-4378-97AE-8F0699DE2C29}"/>
              </a:ext>
            </a:extLst>
          </p:cNvPr>
          <p:cNvSpPr>
            <a:spLocks noGrp="1"/>
          </p:cNvSpPr>
          <p:nvPr>
            <p:ph sz="half" idx="13"/>
          </p:nvPr>
        </p:nvSpPr>
        <p:spPr>
          <a:xfrm>
            <a:off x="6629400" y="2286000"/>
            <a:ext cx="4800600" cy="3657600"/>
          </a:xfrm>
          <a:solidFill>
            <a:schemeClr val="accent1">
              <a:lumMod val="20000"/>
              <a:lumOff val="80000"/>
            </a:schemeClr>
          </a:solidFill>
        </p:spPr>
        <p:txBody>
          <a:bodyPr lIns="182880" tIns="182880" rIns="182880" bIns="182880" anchor="ctr" anchorCtr="0">
            <a:noAutofit/>
          </a:bodyPr>
          <a:lstStyle>
            <a:lvl1pPr marL="0" indent="0">
              <a:spcBef>
                <a:spcPts val="0"/>
              </a:spcBef>
              <a:spcAft>
                <a:spcPts val="1000"/>
              </a:spcAft>
              <a:buFontTx/>
              <a:buNone/>
              <a:defRPr sz="2400" b="1"/>
            </a:lvl1pPr>
          </a:lstStyle>
          <a:p>
            <a:pPr lvl="0"/>
            <a:r>
              <a:rPr lang="en-US"/>
              <a:t>Click to edit Master text styles</a:t>
            </a:r>
          </a:p>
        </p:txBody>
      </p:sp>
      <p:sp>
        <p:nvSpPr>
          <p:cNvPr id="10" name="Footer Placeholder 3">
            <a:extLst>
              <a:ext uri="{FF2B5EF4-FFF2-40B4-BE49-F238E27FC236}">
                <a16:creationId xmlns:a16="http://schemas.microsoft.com/office/drawing/2014/main" id="{EAD48F90-ED4A-48E0-97D3-EC6183BFD376}"/>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5 V1 2026</a:t>
            </a:r>
            <a:endParaRPr lang="en-US"/>
          </a:p>
        </p:txBody>
      </p:sp>
    </p:spTree>
    <p:extLst>
      <p:ext uri="{BB962C8B-B14F-4D97-AF65-F5344CB8AC3E}">
        <p14:creationId xmlns:p14="http://schemas.microsoft.com/office/powerpoint/2010/main" val="928644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w/vide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normAutofit/>
          </a:bodyPr>
          <a:lstStyle>
            <a:lvl1pPr>
              <a:defRPr sz="4000"/>
            </a:lvl1pPr>
          </a:lstStyle>
          <a:p>
            <a:r>
              <a:rPr lang="en-US"/>
              <a:t>Click to edit Master title style</a:t>
            </a:r>
          </a:p>
        </p:txBody>
      </p:sp>
      <p:sp>
        <p:nvSpPr>
          <p:cNvPr id="7" name="Text Placeholder 6">
            <a:extLst>
              <a:ext uri="{FF2B5EF4-FFF2-40B4-BE49-F238E27FC236}">
                <a16:creationId xmlns:a16="http://schemas.microsoft.com/office/drawing/2014/main" id="{5B6954CB-BC77-4EDF-8984-629A94ADD964}"/>
              </a:ext>
            </a:extLst>
          </p:cNvPr>
          <p:cNvSpPr>
            <a:spLocks noGrp="1"/>
          </p:cNvSpPr>
          <p:nvPr>
            <p:ph type="body" sz="quarter" idx="10"/>
          </p:nvPr>
        </p:nvSpPr>
        <p:spPr>
          <a:xfrm>
            <a:off x="914400" y="1737360"/>
            <a:ext cx="10515600" cy="463341"/>
          </a:xfrm>
        </p:spPr>
        <p:txBody>
          <a:bodyPr/>
          <a:lstStyle>
            <a:lvl1pPr marL="0" indent="0">
              <a:lnSpc>
                <a:spcPct val="90000"/>
              </a:lnSpc>
              <a:spcBef>
                <a:spcPts val="0"/>
              </a:spcBef>
              <a:buFontTx/>
              <a:buNone/>
              <a:defRPr b="1">
                <a:solidFill>
                  <a:schemeClr val="accent2"/>
                </a:solidFill>
              </a:defRPr>
            </a:lvl1pPr>
            <a:lvl2pPr marL="457200" indent="0">
              <a:buNone/>
              <a:defRPr/>
            </a:lvl2pPr>
          </a:lstStyle>
          <a:p>
            <a:pPr lvl="0"/>
            <a:r>
              <a:rPr lang="en-US"/>
              <a:t>Click to edit Master text styles</a:t>
            </a:r>
          </a:p>
        </p:txBody>
      </p:sp>
      <p:sp>
        <p:nvSpPr>
          <p:cNvPr id="9" name="Media Placeholder 8">
            <a:extLst>
              <a:ext uri="{FF2B5EF4-FFF2-40B4-BE49-F238E27FC236}">
                <a16:creationId xmlns:a16="http://schemas.microsoft.com/office/drawing/2014/main" id="{47477EC6-808A-4C52-87E2-AC30DF72171B}"/>
              </a:ext>
            </a:extLst>
          </p:cNvPr>
          <p:cNvSpPr>
            <a:spLocks noGrp="1"/>
          </p:cNvSpPr>
          <p:nvPr>
            <p:ph type="media" sz="quarter" idx="11"/>
          </p:nvPr>
        </p:nvSpPr>
        <p:spPr>
          <a:xfrm>
            <a:off x="914400" y="2285411"/>
            <a:ext cx="10515600" cy="3658188"/>
          </a:xfrm>
        </p:spPr>
        <p:txBody>
          <a:bodyPr/>
          <a:lstStyle/>
          <a:p>
            <a:r>
              <a:rPr lang="en-US"/>
              <a:t>Click icon to add media</a:t>
            </a:r>
          </a:p>
        </p:txBody>
      </p:sp>
      <p:sp>
        <p:nvSpPr>
          <p:cNvPr id="3" name="Slide Number Placeholder 2">
            <a:extLst>
              <a:ext uri="{FF2B5EF4-FFF2-40B4-BE49-F238E27FC236}">
                <a16:creationId xmlns:a16="http://schemas.microsoft.com/office/drawing/2014/main" id="{3BB69308-DF22-4815-86AA-A0273E0BC3C0}"/>
              </a:ext>
            </a:extLst>
          </p:cNvPr>
          <p:cNvSpPr>
            <a:spLocks noGrp="1"/>
          </p:cNvSpPr>
          <p:nvPr>
            <p:ph type="sldNum" sz="quarter" idx="12"/>
          </p:nvPr>
        </p:nvSpPr>
        <p:spPr/>
        <p:txBody>
          <a:bodyPr/>
          <a:lstStyle/>
          <a:p>
            <a:fld id="{5F7BECBE-D6CC-413E-AA43-2D0C4F1A49BE}" type="slidenum">
              <a:rPr lang="en-US" smtClean="0"/>
              <a:pPr/>
              <a:t>‹#›</a:t>
            </a:fld>
            <a:endParaRPr lang="en-US"/>
          </a:p>
        </p:txBody>
      </p:sp>
      <p:sp>
        <p:nvSpPr>
          <p:cNvPr id="8" name="Footer Placeholder 3">
            <a:extLst>
              <a:ext uri="{FF2B5EF4-FFF2-40B4-BE49-F238E27FC236}">
                <a16:creationId xmlns:a16="http://schemas.microsoft.com/office/drawing/2014/main" id="{0A9821C9-6E72-432B-813E-AA9A72B9B38F}"/>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5 V1 2026</a:t>
            </a:r>
            <a:endParaRPr lang="en-US"/>
          </a:p>
        </p:txBody>
      </p:sp>
    </p:spTree>
    <p:extLst>
      <p:ext uri="{BB962C8B-B14F-4D97-AF65-F5344CB8AC3E}">
        <p14:creationId xmlns:p14="http://schemas.microsoft.com/office/powerpoint/2010/main" val="40055821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w/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normAutofit/>
          </a:bodyPr>
          <a:lstStyle>
            <a:lvl1pPr>
              <a:defRPr sz="4000"/>
            </a:lvl1pPr>
          </a:lstStyle>
          <a:p>
            <a:r>
              <a:rPr lang="en-US"/>
              <a:t>Click to edit Master title style</a:t>
            </a:r>
          </a:p>
        </p:txBody>
      </p:sp>
      <p:sp>
        <p:nvSpPr>
          <p:cNvPr id="4" name="Picture Placeholder 3">
            <a:extLst>
              <a:ext uri="{FF2B5EF4-FFF2-40B4-BE49-F238E27FC236}">
                <a16:creationId xmlns:a16="http://schemas.microsoft.com/office/drawing/2014/main" id="{EB2C5835-56EE-41C2-9858-4A6AC2859F48}"/>
              </a:ext>
            </a:extLst>
          </p:cNvPr>
          <p:cNvSpPr>
            <a:spLocks noGrp="1"/>
          </p:cNvSpPr>
          <p:nvPr>
            <p:ph type="pic" sz="quarter" idx="10"/>
          </p:nvPr>
        </p:nvSpPr>
        <p:spPr>
          <a:xfrm>
            <a:off x="914400" y="1746250"/>
            <a:ext cx="10515600" cy="4197350"/>
          </a:xfrm>
        </p:spPr>
        <p:txBody>
          <a:bodyPr/>
          <a:lstStyle/>
          <a:p>
            <a:r>
              <a:rPr lang="en-US"/>
              <a:t>Click icon to add picture</a:t>
            </a:r>
          </a:p>
        </p:txBody>
      </p:sp>
      <p:sp>
        <p:nvSpPr>
          <p:cNvPr id="5" name="Slide Number Placeholder 4">
            <a:extLst>
              <a:ext uri="{FF2B5EF4-FFF2-40B4-BE49-F238E27FC236}">
                <a16:creationId xmlns:a16="http://schemas.microsoft.com/office/drawing/2014/main" id="{24BCFC65-D2BB-4A8B-80A8-7C6D96B31B5E}"/>
              </a:ext>
            </a:extLst>
          </p:cNvPr>
          <p:cNvSpPr>
            <a:spLocks noGrp="1"/>
          </p:cNvSpPr>
          <p:nvPr>
            <p:ph type="sldNum" sz="quarter" idx="11"/>
          </p:nvPr>
        </p:nvSpPr>
        <p:spPr/>
        <p:txBody>
          <a:bodyPr/>
          <a:lstStyle/>
          <a:p>
            <a:fld id="{5F7BECBE-D6CC-413E-AA43-2D0C4F1A49BE}" type="slidenum">
              <a:rPr lang="en-US" smtClean="0"/>
              <a:pPr/>
              <a:t>‹#›</a:t>
            </a:fld>
            <a:endParaRPr lang="en-US"/>
          </a:p>
        </p:txBody>
      </p:sp>
      <p:sp>
        <p:nvSpPr>
          <p:cNvPr id="7" name="Footer Placeholder 3">
            <a:extLst>
              <a:ext uri="{FF2B5EF4-FFF2-40B4-BE49-F238E27FC236}">
                <a16:creationId xmlns:a16="http://schemas.microsoft.com/office/drawing/2014/main" id="{04E68AD5-1C9B-43DC-BD58-791C781B41E9}"/>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400">
                <a:solidFill>
                  <a:schemeClr val="tx1">
                    <a:tint val="75000"/>
                  </a:schemeClr>
                </a:solidFill>
              </a:defRPr>
            </a:lvl1pPr>
          </a:lstStyle>
          <a:p>
            <a:pPr algn="r"/>
            <a:r>
              <a:rPr lang="nl-NL"/>
              <a:t>GLLP TOT&amp;M Unit 5 V1 2026</a:t>
            </a:r>
            <a:endParaRPr lang="en-US" sz="1400"/>
          </a:p>
        </p:txBody>
      </p:sp>
    </p:spTree>
    <p:extLst>
      <p:ext uri="{BB962C8B-B14F-4D97-AF65-F5344CB8AC3E}">
        <p14:creationId xmlns:p14="http://schemas.microsoft.com/office/powerpoint/2010/main" val="24989174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ull pictur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01425ED-6814-4290-9D0C-BAFDBB46B02F}"/>
              </a:ext>
            </a:extLst>
          </p:cNvPr>
          <p:cNvSpPr>
            <a:spLocks noGrp="1"/>
          </p:cNvSpPr>
          <p:nvPr>
            <p:ph type="pic" sz="quarter" idx="10"/>
          </p:nvPr>
        </p:nvSpPr>
        <p:spPr>
          <a:xfrm>
            <a:off x="0" y="457200"/>
            <a:ext cx="12192000" cy="5522495"/>
          </a:xfrm>
        </p:spPr>
        <p:txBody>
          <a:bodyPr/>
          <a:lstStyle/>
          <a:p>
            <a:r>
              <a:rPr lang="en-US"/>
              <a:t>Click icon to add picture</a:t>
            </a:r>
          </a:p>
        </p:txBody>
      </p:sp>
      <p:sp>
        <p:nvSpPr>
          <p:cNvPr id="2" name="Slide Number Placeholder 1">
            <a:extLst>
              <a:ext uri="{FF2B5EF4-FFF2-40B4-BE49-F238E27FC236}">
                <a16:creationId xmlns:a16="http://schemas.microsoft.com/office/drawing/2014/main" id="{C546DE62-6D5C-4043-A8BE-C492E1DADF8B}"/>
              </a:ext>
            </a:extLst>
          </p:cNvPr>
          <p:cNvSpPr>
            <a:spLocks noGrp="1"/>
          </p:cNvSpPr>
          <p:nvPr>
            <p:ph type="sldNum" sz="quarter" idx="11"/>
          </p:nvPr>
        </p:nvSpPr>
        <p:spPr/>
        <p:txBody>
          <a:bodyPr/>
          <a:lstStyle/>
          <a:p>
            <a:fld id="{5F7BECBE-D6CC-413E-AA43-2D0C4F1A49BE}" type="slidenum">
              <a:rPr lang="en-US" smtClean="0"/>
              <a:pPr/>
              <a:t>‹#›</a:t>
            </a:fld>
            <a:endParaRPr lang="en-US"/>
          </a:p>
        </p:txBody>
      </p:sp>
      <p:sp>
        <p:nvSpPr>
          <p:cNvPr id="5" name="Footer Placeholder 3">
            <a:extLst>
              <a:ext uri="{FF2B5EF4-FFF2-40B4-BE49-F238E27FC236}">
                <a16:creationId xmlns:a16="http://schemas.microsoft.com/office/drawing/2014/main" id="{B7BD79E0-EB78-417D-9FD8-193FAF7DB999}"/>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5 V1 2026</a:t>
            </a:r>
            <a:endParaRPr lang="en-US"/>
          </a:p>
        </p:txBody>
      </p:sp>
    </p:spTree>
    <p:extLst>
      <p:ext uri="{BB962C8B-B14F-4D97-AF65-F5344CB8AC3E}">
        <p14:creationId xmlns:p14="http://schemas.microsoft.com/office/powerpoint/2010/main" val="17981558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DB65764D-E53F-4063-9205-7F78C5E3B918}"/>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807369" y="517358"/>
            <a:ext cx="8815914" cy="5881421"/>
          </a:xfrm>
          <a:prstGeom prst="rect">
            <a:avLst/>
          </a:prstGeom>
        </p:spPr>
      </p:pic>
      <p:sp>
        <p:nvSpPr>
          <p:cNvPr id="7" name="Title 1">
            <a:extLst>
              <a:ext uri="{FF2B5EF4-FFF2-40B4-BE49-F238E27FC236}">
                <a16:creationId xmlns:a16="http://schemas.microsoft.com/office/drawing/2014/main" id="{6D5DDCC1-C5EC-482D-82FA-ADB013C9F943}"/>
              </a:ext>
            </a:extLst>
          </p:cNvPr>
          <p:cNvSpPr>
            <a:spLocks noGrp="1"/>
          </p:cNvSpPr>
          <p:nvPr>
            <p:ph type="title" hasCustomPrompt="1"/>
          </p:nvPr>
        </p:nvSpPr>
        <p:spPr>
          <a:xfrm>
            <a:off x="914400" y="914401"/>
            <a:ext cx="10515600" cy="709862"/>
          </a:xfrm>
        </p:spPr>
        <p:txBody>
          <a:bodyPr>
            <a:normAutofit/>
          </a:bodyPr>
          <a:lstStyle>
            <a:lvl1pPr>
              <a:defRPr sz="4000"/>
            </a:lvl1pPr>
          </a:lstStyle>
          <a:p>
            <a:r>
              <a:rPr lang="en-US"/>
              <a:t>Questions?</a:t>
            </a:r>
          </a:p>
        </p:txBody>
      </p:sp>
      <p:sp>
        <p:nvSpPr>
          <p:cNvPr id="2" name="Slide Number Placeholder 1">
            <a:extLst>
              <a:ext uri="{FF2B5EF4-FFF2-40B4-BE49-F238E27FC236}">
                <a16:creationId xmlns:a16="http://schemas.microsoft.com/office/drawing/2014/main" id="{530382B5-F6B0-4BE5-9DE3-4DF38C103F1E}"/>
              </a:ext>
            </a:extLst>
          </p:cNvPr>
          <p:cNvSpPr>
            <a:spLocks noGrp="1"/>
          </p:cNvSpPr>
          <p:nvPr>
            <p:ph type="sldNum" sz="quarter" idx="10"/>
          </p:nvPr>
        </p:nvSpPr>
        <p:spPr/>
        <p:txBody>
          <a:bodyPr/>
          <a:lstStyle/>
          <a:p>
            <a:fld id="{5F7BECBE-D6CC-413E-AA43-2D0C4F1A49BE}" type="slidenum">
              <a:rPr lang="en-US" smtClean="0"/>
              <a:pPr/>
              <a:t>‹#›</a:t>
            </a:fld>
            <a:endParaRPr lang="en-US"/>
          </a:p>
        </p:txBody>
      </p:sp>
      <p:sp>
        <p:nvSpPr>
          <p:cNvPr id="8" name="Footer Placeholder 3">
            <a:extLst>
              <a:ext uri="{FF2B5EF4-FFF2-40B4-BE49-F238E27FC236}">
                <a16:creationId xmlns:a16="http://schemas.microsoft.com/office/drawing/2014/main" id="{7F9B41B8-8084-4D2C-9A3F-E48EEB81FF06}"/>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5 V1 2026</a:t>
            </a:r>
            <a:endParaRPr lang="en-US"/>
          </a:p>
        </p:txBody>
      </p:sp>
    </p:spTree>
    <p:extLst>
      <p:ext uri="{BB962C8B-B14F-4D97-AF65-F5344CB8AC3E}">
        <p14:creationId xmlns:p14="http://schemas.microsoft.com/office/powerpoint/2010/main" val="14494885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isclaimer">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p>
            <a:fld id="{5F7BECBE-D6CC-413E-AA43-2D0C4F1A49BE}" type="slidenum">
              <a:rPr lang="en-US" smtClean="0"/>
              <a:pPr/>
              <a:t>‹#›</a:t>
            </a:fld>
            <a:endParaRPr lang="en-US"/>
          </a:p>
        </p:txBody>
      </p:sp>
      <p:sp>
        <p:nvSpPr>
          <p:cNvPr id="5" name="TextBox 4">
            <a:extLst>
              <a:ext uri="{FF2B5EF4-FFF2-40B4-BE49-F238E27FC236}">
                <a16:creationId xmlns:a16="http://schemas.microsoft.com/office/drawing/2014/main" id="{DFE51096-C6CF-4880-9D51-DA6C476FA0C6}"/>
              </a:ext>
            </a:extLst>
          </p:cNvPr>
          <p:cNvSpPr txBox="1"/>
          <p:nvPr userDrawn="1"/>
        </p:nvSpPr>
        <p:spPr>
          <a:xfrm>
            <a:off x="914400" y="2349061"/>
            <a:ext cx="10515600" cy="3462486"/>
          </a:xfrm>
          <a:prstGeom prst="rect">
            <a:avLst/>
          </a:prstGeom>
          <a:noFill/>
        </p:spPr>
        <p:txBody>
          <a:bodyPr wrap="square" lIns="0" tIns="0" rIns="0" bIns="0" rtlCol="0">
            <a:normAutofit lnSpcReduction="10000"/>
          </a:bodyPr>
          <a:lstStyle/>
          <a:p>
            <a:pPr marL="285750" indent="-285750">
              <a:lnSpc>
                <a:spcPct val="100000"/>
              </a:lnSpc>
              <a:spcBef>
                <a:spcPts val="0"/>
              </a:spcBef>
              <a:spcAft>
                <a:spcPts val="1000"/>
              </a:spcAft>
              <a:buClr>
                <a:schemeClr val="accent2"/>
              </a:buClr>
              <a:buFont typeface="Wingdings" panose="05000000000000000000" pitchFamily="2" charset="2"/>
              <a:buChar char="§"/>
            </a:pPr>
            <a:r>
              <a:rPr lang="en-US" sz="2000"/>
              <a:t>These WHO Training Materials are © World Health Organization (WHO) 2020. </a:t>
            </a:r>
            <a:br>
              <a:rPr lang="en-US" sz="2000"/>
            </a:br>
            <a:r>
              <a:rPr lang="en-US" sz="2000"/>
              <a:t>All rights reserved.</a:t>
            </a:r>
          </a:p>
          <a:p>
            <a:pPr marL="285750" indent="-285750">
              <a:lnSpc>
                <a:spcPct val="100000"/>
              </a:lnSpc>
              <a:spcBef>
                <a:spcPts val="0"/>
              </a:spcBef>
              <a:spcAft>
                <a:spcPts val="1000"/>
              </a:spcAft>
              <a:buClr>
                <a:schemeClr val="accent2"/>
              </a:buClr>
              <a:buFont typeface="Wingdings" panose="05000000000000000000" pitchFamily="2" charset="2"/>
              <a:buChar char="§"/>
            </a:pPr>
            <a:r>
              <a:rPr lang="en-US" sz="2000"/>
              <a:t>Your use of these materials is subject to the “</a:t>
            </a:r>
            <a:r>
              <a:rPr lang="en-US" sz="2000">
                <a:hlinkClick r:id="rId2"/>
              </a:rPr>
              <a:t>WHO Health Security Learning Platform, Training Materials – Terms of Use</a:t>
            </a:r>
            <a:r>
              <a:rPr lang="en-US" sz="2000"/>
              <a:t>”, which you accepted when downloading them and which are available on the Health Security Learning Platform at: </a:t>
            </a:r>
            <a:r>
              <a:rPr lang="en-US" sz="2000">
                <a:hlinkClick r:id="rId3"/>
              </a:rPr>
              <a:t>https://extranet.who.int/hslp</a:t>
            </a:r>
            <a:r>
              <a:rPr lang="en-US" sz="2000"/>
              <a:t>.   </a:t>
            </a:r>
          </a:p>
          <a:p>
            <a:pPr marL="285750" indent="-285750">
              <a:lnSpc>
                <a:spcPct val="100000"/>
              </a:lnSpc>
              <a:spcBef>
                <a:spcPts val="0"/>
              </a:spcBef>
              <a:spcAft>
                <a:spcPts val="1000"/>
              </a:spcAft>
              <a:buClr>
                <a:schemeClr val="accent2"/>
              </a:buClr>
              <a:buFont typeface="Wingdings" panose="05000000000000000000" pitchFamily="2" charset="2"/>
              <a:buChar char="§"/>
            </a:pPr>
            <a:r>
              <a:rPr lang="en-US" sz="2000"/>
              <a:t>Should you adapt, modify, translate, or in any other way revise the contents of these materials, you shall not imply that WHO is any way affiliated with such modifications and shall not use the WHO name or emblem in such modified materials.  </a:t>
            </a:r>
          </a:p>
          <a:p>
            <a:pPr marL="285750" indent="-285750">
              <a:lnSpc>
                <a:spcPct val="100000"/>
              </a:lnSpc>
              <a:spcBef>
                <a:spcPts val="0"/>
              </a:spcBef>
              <a:spcAft>
                <a:spcPts val="1000"/>
              </a:spcAft>
              <a:buClr>
                <a:schemeClr val="accent2"/>
              </a:buClr>
              <a:buFont typeface="Wingdings" panose="05000000000000000000" pitchFamily="2" charset="2"/>
              <a:buChar char="§"/>
            </a:pPr>
            <a:r>
              <a:rPr lang="en-US" sz="2000"/>
              <a:t>Further, please inform WHO of any modifications of these materials that you use publicly, for record-keeping purposes and continued development, by emailing </a:t>
            </a:r>
            <a:r>
              <a:rPr lang="en-US" sz="2000">
                <a:hlinkClick r:id="rId4"/>
              </a:rPr>
              <a:t>ihrhrt@who.int</a:t>
            </a:r>
            <a:r>
              <a:rPr lang="en-US" sz="2000"/>
              <a:t>. </a:t>
            </a:r>
          </a:p>
        </p:txBody>
      </p:sp>
      <p:sp>
        <p:nvSpPr>
          <p:cNvPr id="10" name="TextBox 9">
            <a:extLst>
              <a:ext uri="{FF2B5EF4-FFF2-40B4-BE49-F238E27FC236}">
                <a16:creationId xmlns:a16="http://schemas.microsoft.com/office/drawing/2014/main" id="{5002FEE1-D7EA-48B7-99AF-5BCB9445BD9B}"/>
              </a:ext>
            </a:extLst>
          </p:cNvPr>
          <p:cNvSpPr txBox="1"/>
          <p:nvPr userDrawn="1"/>
        </p:nvSpPr>
        <p:spPr>
          <a:xfrm>
            <a:off x="914400" y="914400"/>
            <a:ext cx="10515600" cy="615553"/>
          </a:xfrm>
          <a:prstGeom prst="rect">
            <a:avLst/>
          </a:prstGeom>
          <a:noFill/>
        </p:spPr>
        <p:txBody>
          <a:bodyPr wrap="square" lIns="0" tIns="0" rIns="0" bIns="0" rtlCol="0">
            <a:spAutoFit/>
          </a:bodyPr>
          <a:lstStyle/>
          <a:p>
            <a:r>
              <a:rPr lang="en-US" sz="4000" b="1">
                <a:solidFill>
                  <a:schemeClr val="tx2"/>
                </a:solidFill>
              </a:rPr>
              <a:t>Disclaimer</a:t>
            </a:r>
          </a:p>
        </p:txBody>
      </p:sp>
      <p:sp>
        <p:nvSpPr>
          <p:cNvPr id="11" name="TextBox 10">
            <a:extLst>
              <a:ext uri="{FF2B5EF4-FFF2-40B4-BE49-F238E27FC236}">
                <a16:creationId xmlns:a16="http://schemas.microsoft.com/office/drawing/2014/main" id="{76FD2005-15BC-4A15-B480-C6DC349D9C2B}"/>
              </a:ext>
            </a:extLst>
          </p:cNvPr>
          <p:cNvSpPr txBox="1"/>
          <p:nvPr userDrawn="1"/>
        </p:nvSpPr>
        <p:spPr>
          <a:xfrm>
            <a:off x="914399" y="1746504"/>
            <a:ext cx="10515600" cy="430887"/>
          </a:xfrm>
          <a:prstGeom prst="rect">
            <a:avLst/>
          </a:prstGeom>
          <a:noFill/>
        </p:spPr>
        <p:txBody>
          <a:bodyPr wrap="square" lIns="0" tIns="0" rIns="0" bIns="0" rtlCol="0">
            <a:spAutoFit/>
          </a:bodyPr>
          <a:lstStyle/>
          <a:p>
            <a:r>
              <a:rPr lang="en-US" sz="2800" b="1">
                <a:solidFill>
                  <a:schemeClr val="accent2"/>
                </a:solidFill>
              </a:rPr>
              <a:t>WHO Health Security Learning Platform - Training Materials</a:t>
            </a:r>
          </a:p>
        </p:txBody>
      </p:sp>
      <p:sp>
        <p:nvSpPr>
          <p:cNvPr id="7" name="Footer Placeholder 3">
            <a:extLst>
              <a:ext uri="{FF2B5EF4-FFF2-40B4-BE49-F238E27FC236}">
                <a16:creationId xmlns:a16="http://schemas.microsoft.com/office/drawing/2014/main" id="{938E973B-08E6-44BF-B643-622131CF1B73}"/>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600">
                <a:solidFill>
                  <a:schemeClr val="tx1">
                    <a:tint val="75000"/>
                  </a:schemeClr>
                </a:solidFill>
              </a:defRPr>
            </a:lvl1pPr>
          </a:lstStyle>
          <a:p>
            <a:pPr algn="r"/>
            <a:r>
              <a:rPr lang="nl-NL"/>
              <a:t>GLLP TOT&amp;M Unit 5 V1 2026</a:t>
            </a:r>
            <a:endParaRPr lang="en-US"/>
          </a:p>
        </p:txBody>
      </p:sp>
    </p:spTree>
    <p:extLst>
      <p:ext uri="{BB962C8B-B14F-4D97-AF65-F5344CB8AC3E}">
        <p14:creationId xmlns:p14="http://schemas.microsoft.com/office/powerpoint/2010/main" val="33216600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ntent, full slide">
  <p:cSld name="2_Content, full slide">
    <p:spTree>
      <p:nvGrpSpPr>
        <p:cNvPr id="1" name="Shape 39"/>
        <p:cNvGrpSpPr/>
        <p:nvPr/>
      </p:nvGrpSpPr>
      <p:grpSpPr>
        <a:xfrm>
          <a:off x="0" y="0"/>
          <a:ext cx="0" cy="0"/>
          <a:chOff x="0" y="0"/>
          <a:chExt cx="0" cy="0"/>
        </a:xfrm>
      </p:grpSpPr>
      <p:sp>
        <p:nvSpPr>
          <p:cNvPr id="40" name="Google Shape;40;p87"/>
          <p:cNvSpPr txBox="1">
            <a:spLocks noGrp="1"/>
          </p:cNvSpPr>
          <p:nvPr>
            <p:ph type="title"/>
          </p:nvPr>
        </p:nvSpPr>
        <p:spPr>
          <a:xfrm>
            <a:off x="914400" y="914401"/>
            <a:ext cx="10515600" cy="709862"/>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 name="Google Shape;41;p87"/>
          <p:cNvSpPr txBox="1">
            <a:spLocks noGrp="1"/>
          </p:cNvSpPr>
          <p:nvPr>
            <p:ph type="body" idx="1"/>
          </p:nvPr>
        </p:nvSpPr>
        <p:spPr>
          <a:xfrm>
            <a:off x="914400" y="1737362"/>
            <a:ext cx="10515600" cy="463341"/>
          </a:xfrm>
          <a:prstGeom prst="rect">
            <a:avLst/>
          </a:prstGeom>
          <a:noFill/>
          <a:ln>
            <a:noFill/>
          </a:ln>
        </p:spPr>
        <p:txBody>
          <a:bodyPr spcFirstLastPara="1" wrap="square" lIns="0" tIns="0" rIns="0" bIns="0" anchor="t" anchorCtr="0">
            <a:normAutofit/>
          </a:bodyPr>
          <a:lstStyle>
            <a:lvl1pPr marL="457200" lvl="0" indent="-228600" algn="l">
              <a:lnSpc>
                <a:spcPct val="90000"/>
              </a:lnSpc>
              <a:spcBef>
                <a:spcPts val="0"/>
              </a:spcBef>
              <a:spcAft>
                <a:spcPts val="0"/>
              </a:spcAft>
              <a:buSzPts val="1680"/>
              <a:buFont typeface="Trebuchet MS"/>
              <a:buNone/>
              <a:defRPr b="1">
                <a:solidFill>
                  <a:schemeClr val="accent2"/>
                </a:solidFill>
              </a:defRPr>
            </a:lvl1pPr>
            <a:lvl2pPr marL="914400" lvl="1" indent="-228600" algn="l">
              <a:lnSpc>
                <a:spcPct val="100000"/>
              </a:lnSpc>
              <a:spcBef>
                <a:spcPts val="750"/>
              </a:spcBef>
              <a:spcAft>
                <a:spcPts val="0"/>
              </a:spcAft>
              <a:buSzPts val="1680"/>
              <a:buNone/>
              <a:defRPr/>
            </a:lvl2pPr>
            <a:lvl3pPr marL="1371600" lvl="2" indent="-320039" algn="l">
              <a:lnSpc>
                <a:spcPct val="100000"/>
              </a:lnSpc>
              <a:spcBef>
                <a:spcPts val="750"/>
              </a:spcBef>
              <a:spcAft>
                <a:spcPts val="0"/>
              </a:spcAft>
              <a:buSzPts val="1440"/>
              <a:buChar char="▪"/>
              <a:defRPr/>
            </a:lvl3pPr>
            <a:lvl4pPr marL="1828800" lvl="3" indent="-342900" algn="l">
              <a:lnSpc>
                <a:spcPct val="120000"/>
              </a:lnSpc>
              <a:spcBef>
                <a:spcPts val="750"/>
              </a:spcBef>
              <a:spcAft>
                <a:spcPts val="0"/>
              </a:spcAft>
              <a:buClr>
                <a:schemeClr val="dk1"/>
              </a:buClr>
              <a:buSzPts val="1800"/>
              <a:buChar char="▪"/>
              <a:defRPr/>
            </a:lvl4pPr>
            <a:lvl5pPr marL="2286000" lvl="4" indent="-342900" algn="l">
              <a:lnSpc>
                <a:spcPct val="12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2" name="Google Shape;42;p87"/>
          <p:cNvSpPr txBox="1">
            <a:spLocks noGrp="1"/>
          </p:cNvSpPr>
          <p:nvPr>
            <p:ph type="body" idx="2"/>
          </p:nvPr>
        </p:nvSpPr>
        <p:spPr>
          <a:xfrm>
            <a:off x="914400" y="2430464"/>
            <a:ext cx="10515600" cy="3513137"/>
          </a:xfrm>
          <a:prstGeom prst="rect">
            <a:avLst/>
          </a:prstGeom>
          <a:noFill/>
          <a:ln>
            <a:noFill/>
          </a:ln>
        </p:spPr>
        <p:txBody>
          <a:bodyPr spcFirstLastPara="1" wrap="square" lIns="0" tIns="0" rIns="0" bIns="0" anchor="t" anchorCtr="0">
            <a:normAutofit/>
          </a:bodyPr>
          <a:lstStyle>
            <a:lvl1pPr marL="457200" lvl="0" indent="-335280" algn="l">
              <a:lnSpc>
                <a:spcPct val="100000"/>
              </a:lnSpc>
              <a:spcBef>
                <a:spcPts val="750"/>
              </a:spcBef>
              <a:spcAft>
                <a:spcPts val="0"/>
              </a:spcAft>
              <a:buSzPts val="1680"/>
              <a:buChar char="▪"/>
              <a:defRPr/>
            </a:lvl1pPr>
            <a:lvl2pPr marL="914400" lvl="1" indent="-335280" algn="l">
              <a:lnSpc>
                <a:spcPct val="100000"/>
              </a:lnSpc>
              <a:spcBef>
                <a:spcPts val="450"/>
              </a:spcBef>
              <a:spcAft>
                <a:spcPts val="0"/>
              </a:spcAft>
              <a:buSzPts val="1680"/>
              <a:buChar char="▪"/>
              <a:defRPr/>
            </a:lvl2pPr>
            <a:lvl3pPr marL="1371600" lvl="2" indent="-335280" algn="l">
              <a:lnSpc>
                <a:spcPct val="100000"/>
              </a:lnSpc>
              <a:spcBef>
                <a:spcPts val="450"/>
              </a:spcBef>
              <a:spcAft>
                <a:spcPts val="0"/>
              </a:spcAft>
              <a:buSzPts val="1680"/>
              <a:buChar char="▪"/>
              <a:defRPr/>
            </a:lvl3pPr>
            <a:lvl4pPr marL="1828800" lvl="3" indent="-342900" algn="l">
              <a:lnSpc>
                <a:spcPct val="120000"/>
              </a:lnSpc>
              <a:spcBef>
                <a:spcPts val="450"/>
              </a:spcBef>
              <a:spcAft>
                <a:spcPts val="0"/>
              </a:spcAft>
              <a:buClr>
                <a:schemeClr val="dk1"/>
              </a:buClr>
              <a:buSzPts val="1800"/>
              <a:buChar char="▪"/>
              <a:defRPr/>
            </a:lvl4pPr>
            <a:lvl5pPr marL="2286000" lvl="4" indent="-342900" algn="l">
              <a:lnSpc>
                <a:spcPct val="12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3" name="Google Shape;43;p87"/>
          <p:cNvSpPr txBox="1">
            <a:spLocks noGrp="1"/>
          </p:cNvSpPr>
          <p:nvPr>
            <p:ph type="sldNum" idx="12"/>
          </p:nvPr>
        </p:nvSpPr>
        <p:spPr>
          <a:xfrm>
            <a:off x="10821546" y="6210970"/>
            <a:ext cx="532255" cy="365125"/>
          </a:xfrm>
          <a:prstGeom prst="rect">
            <a:avLst/>
          </a:prstGeom>
          <a:noFill/>
          <a:ln>
            <a:noFill/>
          </a:ln>
        </p:spPr>
        <p:txBody>
          <a:bodyPr spcFirstLastPara="1" wrap="square" lIns="0" tIns="0" rIns="0" bIns="0"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a:t>
            </a:fld>
            <a:endParaRPr/>
          </a:p>
        </p:txBody>
      </p:sp>
      <p:sp>
        <p:nvSpPr>
          <p:cNvPr id="44" name="Google Shape;44;p87"/>
          <p:cNvSpPr txBox="1">
            <a:spLocks noGrp="1"/>
          </p:cNvSpPr>
          <p:nvPr>
            <p:ph type="ftr" idx="11"/>
          </p:nvPr>
        </p:nvSpPr>
        <p:spPr>
          <a:xfrm>
            <a:off x="8793366" y="6210970"/>
            <a:ext cx="2028183" cy="365125"/>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1200">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nl-NL"/>
              <a:t>GLLP TOT&amp;M Unit 5 V1 2026</a:t>
            </a:r>
            <a:endParaRPr/>
          </a:p>
        </p:txBody>
      </p:sp>
    </p:spTree>
    <p:extLst>
      <p:ext uri="{BB962C8B-B14F-4D97-AF65-F5344CB8AC3E}">
        <p14:creationId xmlns:p14="http://schemas.microsoft.com/office/powerpoint/2010/main" val="263490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6436" y="0"/>
            <a:ext cx="10282997" cy="1238270"/>
          </a:xfrm>
        </p:spPr>
        <p:txBody>
          <a:bodyPr/>
          <a:lstStyle>
            <a:lvl1pPr algn="l">
              <a:defRPr sz="3600">
                <a:latin typeface="Calibri" panose="020F0502020204030204" pitchFamily="34" charset="0"/>
                <a:cs typeface="Calibri" panose="020F0502020204030204" pitchFamily="34" charset="0"/>
              </a:defRPr>
            </a:lvl1pPr>
          </a:lstStyle>
          <a:p>
            <a:r>
              <a:rPr lang="en-GB" altLang="fr-FR"/>
              <a:t>Click to edit Master title style</a:t>
            </a:r>
            <a:endParaRPr lang="en-US"/>
          </a:p>
        </p:txBody>
      </p:sp>
      <p:sp>
        <p:nvSpPr>
          <p:cNvPr id="3" name="Content Placeholder 2"/>
          <p:cNvSpPr>
            <a:spLocks noGrp="1"/>
          </p:cNvSpPr>
          <p:nvPr>
            <p:ph idx="1"/>
          </p:nvPr>
        </p:nvSpPr>
        <p:spPr>
          <a:xfrm>
            <a:off x="590056" y="1451557"/>
            <a:ext cx="11055335" cy="3921667"/>
          </a:xfrm>
        </p:spPr>
        <p:txBody>
          <a:bodyPr/>
          <a:lstStyle>
            <a:lvl1pPr marL="331479" indent="-331479">
              <a:buFont typeface="Wingdings" panose="05000000000000000000" pitchFamily="2" charset="2"/>
              <a:buChar char="§"/>
              <a:defRPr sz="2400">
                <a:latin typeface="Calibri" panose="020F0502020204030204" pitchFamily="34" charset="0"/>
                <a:cs typeface="Calibri" panose="020F0502020204030204" pitchFamily="34" charset="0"/>
              </a:defRPr>
            </a:lvl1pPr>
            <a:lvl2pPr>
              <a:defRPr sz="2000">
                <a:latin typeface="Calibri" panose="020F0502020204030204" pitchFamily="34" charset="0"/>
                <a:cs typeface="Calibri" panose="020F0502020204030204" pitchFamily="34" charset="0"/>
              </a:defRPr>
            </a:lvl2pPr>
            <a:lvl3pPr>
              <a:defRPr sz="1800">
                <a:latin typeface="Calibri" panose="020F0502020204030204" pitchFamily="34" charset="0"/>
                <a:cs typeface="Calibri" panose="020F0502020204030204" pitchFamily="34" charset="0"/>
              </a:defRPr>
            </a:lvl3pPr>
            <a:lvl4pPr>
              <a:defRPr sz="1800">
                <a:latin typeface="Calibri" panose="020F0502020204030204" pitchFamily="34" charset="0"/>
                <a:cs typeface="Calibri" panose="020F0502020204030204" pitchFamily="34" charset="0"/>
              </a:defRPr>
            </a:lvl4pPr>
            <a:lvl5pPr marL="1785426" indent="0">
              <a:buNone/>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4" name="Footer Placeholder 2"/>
          <p:cNvSpPr>
            <a:spLocks noGrp="1"/>
          </p:cNvSpPr>
          <p:nvPr>
            <p:ph type="ftr" sz="quarter" idx="3"/>
          </p:nvPr>
        </p:nvSpPr>
        <p:spPr>
          <a:xfrm>
            <a:off x="924452" y="6155388"/>
            <a:ext cx="2371412"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r>
              <a:rPr lang="nl-NL"/>
              <a:t>GLLP TOT&amp;M Unit 5 V1 2026</a:t>
            </a:r>
            <a:endParaRPr lang="en-US"/>
          </a:p>
        </p:txBody>
      </p:sp>
      <p:sp>
        <p:nvSpPr>
          <p:cNvPr id="5" name="Slide Number Placeholder 3"/>
          <p:cNvSpPr>
            <a:spLocks noGrp="1"/>
          </p:cNvSpPr>
          <p:nvPr>
            <p:ph type="sldNum" sz="quarter" idx="4"/>
          </p:nvPr>
        </p:nvSpPr>
        <p:spPr>
          <a:xfrm>
            <a:off x="234479" y="6165444"/>
            <a:ext cx="547077" cy="365125"/>
          </a:xfrm>
          <a:prstGeom prst="rect">
            <a:avLst/>
          </a:prstGeom>
        </p:spPr>
        <p:txBody>
          <a:bodyPr vert="horz" lIns="91440" tIns="45720" rIns="91440" bIns="45720" rtlCol="0" anchor="ctr"/>
          <a:lstStyle>
            <a:lvl1pPr algn="r">
              <a:defRPr sz="1200">
                <a:solidFill>
                  <a:schemeClr val="bg1"/>
                </a:solidFill>
              </a:defRPr>
            </a:lvl1pPr>
          </a:lstStyle>
          <a:p>
            <a:fld id="{7698B45C-09C7-497B-9261-07F290CB2D4C}" type="slidenum">
              <a:rPr lang="en-US" smtClean="0"/>
              <a:pPr/>
              <a:t>‹#›</a:t>
            </a:fld>
            <a:endParaRPr lang="en-US"/>
          </a:p>
        </p:txBody>
      </p:sp>
    </p:spTree>
    <p:extLst>
      <p:ext uri="{BB962C8B-B14F-4D97-AF65-F5344CB8AC3E}">
        <p14:creationId xmlns:p14="http://schemas.microsoft.com/office/powerpoint/2010/main" val="4274793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1073A-85CA-4F1A-82A1-1E1741EB26F4}"/>
              </a:ext>
            </a:extLst>
          </p:cNvPr>
          <p:cNvSpPr>
            <a:spLocks noGrp="1"/>
          </p:cNvSpPr>
          <p:nvPr>
            <p:ph type="ctrTitle" hasCustomPrompt="1"/>
          </p:nvPr>
        </p:nvSpPr>
        <p:spPr>
          <a:xfrm>
            <a:off x="914400" y="881723"/>
            <a:ext cx="5181600" cy="3264483"/>
          </a:xfrm>
        </p:spPr>
        <p:txBody>
          <a:bodyPr anchor="t" anchorCtr="0">
            <a:noAutofit/>
          </a:bodyPr>
          <a:lstStyle>
            <a:lvl1pPr algn="l">
              <a:lnSpc>
                <a:spcPct val="80000"/>
              </a:lnSpc>
              <a:defRPr sz="7800"/>
            </a:lvl1pPr>
          </a:lstStyle>
          <a:p>
            <a:r>
              <a:rPr lang="en-US"/>
              <a:t>Title</a:t>
            </a:r>
          </a:p>
        </p:txBody>
      </p:sp>
      <p:sp>
        <p:nvSpPr>
          <p:cNvPr id="3" name="Subtitle 2">
            <a:extLst>
              <a:ext uri="{FF2B5EF4-FFF2-40B4-BE49-F238E27FC236}">
                <a16:creationId xmlns:a16="http://schemas.microsoft.com/office/drawing/2014/main" id="{F8DA43FD-4B3B-43A2-BE63-0ED29A99C9A2}"/>
              </a:ext>
            </a:extLst>
          </p:cNvPr>
          <p:cNvSpPr>
            <a:spLocks noGrp="1"/>
          </p:cNvSpPr>
          <p:nvPr>
            <p:ph type="subTitle" idx="1" hasCustomPrompt="1"/>
          </p:nvPr>
        </p:nvSpPr>
        <p:spPr>
          <a:xfrm>
            <a:off x="914400" y="4206240"/>
            <a:ext cx="5181600" cy="1024328"/>
          </a:xfrm>
        </p:spPr>
        <p:txBody>
          <a:bodyPr>
            <a:normAutofit/>
          </a:bodyPr>
          <a:lstStyle>
            <a:lvl1pPr marL="0" indent="0" algn="l">
              <a:spcBef>
                <a:spcPts val="0"/>
              </a:spcBef>
              <a:spcAft>
                <a:spcPts val="0"/>
              </a:spcAft>
              <a:buNone/>
              <a:defRPr sz="2000" b="1">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SPEAKER NAME</a:t>
            </a:r>
          </a:p>
          <a:p>
            <a:r>
              <a:rPr lang="en-US"/>
              <a:t>TITLE</a:t>
            </a:r>
          </a:p>
        </p:txBody>
      </p:sp>
      <p:sp>
        <p:nvSpPr>
          <p:cNvPr id="6" name="Slide Number Placeholder 5">
            <a:extLst>
              <a:ext uri="{FF2B5EF4-FFF2-40B4-BE49-F238E27FC236}">
                <a16:creationId xmlns:a16="http://schemas.microsoft.com/office/drawing/2014/main" id="{D1C8508A-3C43-444B-9919-6B8E4670E4B5}"/>
              </a:ext>
            </a:extLst>
          </p:cNvPr>
          <p:cNvSpPr>
            <a:spLocks noGrp="1"/>
          </p:cNvSpPr>
          <p:nvPr>
            <p:ph type="sldNum" sz="quarter" idx="12"/>
          </p:nvPr>
        </p:nvSpPr>
        <p:spPr>
          <a:xfrm>
            <a:off x="8610600" y="6210968"/>
            <a:ext cx="2743200" cy="365125"/>
          </a:xfrm>
          <a:prstGeom prst="rect">
            <a:avLst/>
          </a:prstGeom>
        </p:spPr>
        <p:txBody>
          <a:bodyPr/>
          <a:lstStyle/>
          <a:p>
            <a:fld id="{5F7BECBE-D6CC-413E-AA43-2D0C4F1A49BE}" type="slidenum">
              <a:rPr lang="en-US" smtClean="0"/>
              <a:t>‹#›</a:t>
            </a:fld>
            <a:endParaRPr lang="en-US"/>
          </a:p>
        </p:txBody>
      </p:sp>
      <p:sp>
        <p:nvSpPr>
          <p:cNvPr id="7" name="Rectangle 6">
            <a:extLst>
              <a:ext uri="{FF2B5EF4-FFF2-40B4-BE49-F238E27FC236}">
                <a16:creationId xmlns:a16="http://schemas.microsoft.com/office/drawing/2014/main" id="{2D9794A0-7197-4C60-B55A-F9680C00D1BD}"/>
              </a:ext>
            </a:extLst>
          </p:cNvPr>
          <p:cNvSpPr/>
          <p:nvPr userDrawn="1"/>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E2DA326-A5D2-4EF1-A7EA-013D5A160345}"/>
              </a:ext>
            </a:extLst>
          </p:cNvPr>
          <p:cNvSpPr/>
          <p:nvPr userDrawn="1"/>
        </p:nvSpPr>
        <p:spPr>
          <a:xfrm>
            <a:off x="0" y="5257800"/>
            <a:ext cx="12192000" cy="1600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icture Placeholder 2">
            <a:extLst>
              <a:ext uri="{FF2B5EF4-FFF2-40B4-BE49-F238E27FC236}">
                <a16:creationId xmlns:a16="http://schemas.microsoft.com/office/drawing/2014/main" id="{F4DF2CD8-8A07-4198-98B8-AD269D1B3998}"/>
              </a:ext>
            </a:extLst>
          </p:cNvPr>
          <p:cNvSpPr>
            <a:spLocks noGrp="1"/>
          </p:cNvSpPr>
          <p:nvPr>
            <p:ph type="pic" idx="13"/>
          </p:nvPr>
        </p:nvSpPr>
        <p:spPr>
          <a:xfrm>
            <a:off x="6096000" y="0"/>
            <a:ext cx="609600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pic>
        <p:nvPicPr>
          <p:cNvPr id="9" name="Picture 8" descr="Text&#10;&#10;Description automatically generated with medium confidence">
            <a:extLst>
              <a:ext uri="{FF2B5EF4-FFF2-40B4-BE49-F238E27FC236}">
                <a16:creationId xmlns:a16="http://schemas.microsoft.com/office/drawing/2014/main" id="{C8B83BCF-4144-4C2D-4870-687B8C5637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14400" y="5594389"/>
            <a:ext cx="5126014" cy="763776"/>
          </a:xfrm>
          <a:prstGeom prst="rect">
            <a:avLst/>
          </a:prstGeom>
        </p:spPr>
      </p:pic>
    </p:spTree>
    <p:extLst>
      <p:ext uri="{BB962C8B-B14F-4D97-AF65-F5344CB8AC3E}">
        <p14:creationId xmlns:p14="http://schemas.microsoft.com/office/powerpoint/2010/main" val="37266711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ew secti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876300" y="2993240"/>
            <a:ext cx="10439400" cy="1571618"/>
          </a:xfrm>
        </p:spPr>
        <p:txBody>
          <a:bodyPr/>
          <a:lstStyle>
            <a:lvl1pPr algn="ctr">
              <a:defRPr>
                <a:solidFill>
                  <a:schemeClr val="bg1"/>
                </a:solidFill>
              </a:defRPr>
            </a:lvl1pPr>
          </a:lstStyle>
          <a:p>
            <a:r>
              <a:rPr lang="en-US"/>
              <a:t>Click to edit Section style</a:t>
            </a:r>
          </a:p>
        </p:txBody>
      </p:sp>
      <p:sp>
        <p:nvSpPr>
          <p:cNvPr id="8" name="Rectangle 7">
            <a:extLst>
              <a:ext uri="{FF2B5EF4-FFF2-40B4-BE49-F238E27FC236}">
                <a16:creationId xmlns:a16="http://schemas.microsoft.com/office/drawing/2014/main" id="{8476953D-0C34-4969-9B93-79177D67AB0B}"/>
              </a:ext>
            </a:extLst>
          </p:cNvPr>
          <p:cNvSpPr/>
          <p:nvPr userDrawn="1"/>
        </p:nvSpPr>
        <p:spPr>
          <a:xfrm>
            <a:off x="5410200" y="2343157"/>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12">
            <a:extLst>
              <a:ext uri="{FF2B5EF4-FFF2-40B4-BE49-F238E27FC236}">
                <a16:creationId xmlns:a16="http://schemas.microsoft.com/office/drawing/2014/main" id="{63B79AED-B8FC-42A3-91FB-52CCCBF00DAF}"/>
              </a:ext>
            </a:extLst>
          </p:cNvPr>
          <p:cNvSpPr>
            <a:spLocks noGrp="1"/>
          </p:cNvSpPr>
          <p:nvPr>
            <p:ph type="sldNum" sz="quarter" idx="14"/>
          </p:nvPr>
        </p:nvSpPr>
        <p:spPr/>
        <p:txBody>
          <a:bodyPr/>
          <a:lstStyle/>
          <a:p>
            <a:fld id="{5F7BECBE-D6CC-413E-AA43-2D0C4F1A49BE}" type="slidenum">
              <a:rPr lang="en-US" smtClean="0"/>
              <a:pPr/>
              <a:t>‹#›</a:t>
            </a:fld>
            <a:endParaRPr lang="en-US"/>
          </a:p>
        </p:txBody>
      </p:sp>
      <p:sp>
        <p:nvSpPr>
          <p:cNvPr id="10" name="Footer Placeholder 3">
            <a:extLst>
              <a:ext uri="{FF2B5EF4-FFF2-40B4-BE49-F238E27FC236}">
                <a16:creationId xmlns:a16="http://schemas.microsoft.com/office/drawing/2014/main" id="{23F215B3-1B65-4AF2-8758-139FE9B9FA37}"/>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600">
                <a:solidFill>
                  <a:schemeClr val="tx1">
                    <a:tint val="75000"/>
                  </a:schemeClr>
                </a:solidFill>
              </a:defRPr>
            </a:lvl1pPr>
          </a:lstStyle>
          <a:p>
            <a:pPr algn="r"/>
            <a:r>
              <a:rPr lang="nl-NL"/>
              <a:t>GLLP TOT&amp;M Unit 5 V1 2026</a:t>
            </a:r>
            <a:endParaRPr lang="en-US" dirty="0"/>
          </a:p>
        </p:txBody>
      </p:sp>
      <p:pic>
        <p:nvPicPr>
          <p:cNvPr id="4" name="Picture 3" descr="Graphical user interface, text&#10;&#10;Description automatically generated">
            <a:extLst>
              <a:ext uri="{FF2B5EF4-FFF2-40B4-BE49-F238E27FC236}">
                <a16:creationId xmlns:a16="http://schemas.microsoft.com/office/drawing/2014/main" id="{F9BFA40A-7723-ECF0-FDD4-56C13B70005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76300" y="5850913"/>
            <a:ext cx="2907540" cy="630936"/>
          </a:xfrm>
          <a:prstGeom prst="rect">
            <a:avLst/>
          </a:prstGeom>
        </p:spPr>
      </p:pic>
    </p:spTree>
    <p:extLst>
      <p:ext uri="{BB962C8B-B14F-4D97-AF65-F5344CB8AC3E}">
        <p14:creationId xmlns:p14="http://schemas.microsoft.com/office/powerpoint/2010/main" val="14845799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odule objective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userDrawn="1"/>
        </p:nvSpPr>
        <p:spPr>
          <a:xfrm>
            <a:off x="457200" y="0"/>
            <a:ext cx="38862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914400" y="1371600"/>
            <a:ext cx="3320716" cy="2394284"/>
          </a:xfrm>
        </p:spPr>
        <p:txBody>
          <a:bodyPr>
            <a:normAutofit/>
          </a:bodyPr>
          <a:lstStyle>
            <a:lvl1pPr>
              <a:defRPr sz="4000">
                <a:solidFill>
                  <a:schemeClr val="bg1"/>
                </a:solidFill>
              </a:defRPr>
            </a:lvl1pPr>
          </a:lstStyle>
          <a:p>
            <a:r>
              <a:rPr lang="en-US"/>
              <a:t>Click to edit Module</a:t>
            </a:r>
          </a:p>
        </p:txBody>
      </p:sp>
      <p:sp>
        <p:nvSpPr>
          <p:cNvPr id="3" name="Content Placeholder 2">
            <a:extLst>
              <a:ext uri="{FF2B5EF4-FFF2-40B4-BE49-F238E27FC236}">
                <a16:creationId xmlns:a16="http://schemas.microsoft.com/office/drawing/2014/main" id="{85534F95-B129-48FF-B218-5032522E7372}"/>
              </a:ext>
            </a:extLst>
          </p:cNvPr>
          <p:cNvSpPr>
            <a:spLocks noGrp="1"/>
          </p:cNvSpPr>
          <p:nvPr>
            <p:ph idx="1"/>
          </p:nvPr>
        </p:nvSpPr>
        <p:spPr>
          <a:xfrm>
            <a:off x="5137484" y="2743200"/>
            <a:ext cx="6597316" cy="3200400"/>
          </a:xfrm>
        </p:spPr>
        <p:txBody>
          <a:bodyPr>
            <a:normAutofit/>
          </a:bodyPr>
          <a:lstStyle>
            <a:lvl1pPr>
              <a:lnSpc>
                <a:spcPct val="100000"/>
              </a:lnSpc>
              <a:spcBef>
                <a:spcPts val="0"/>
              </a:spcBef>
              <a:spcAft>
                <a:spcPts val="1000"/>
              </a:spcAft>
              <a:defRPr sz="2800" b="0">
                <a:latin typeface="+mn-lt"/>
              </a:defRPr>
            </a:lvl1pPr>
          </a:lstStyle>
          <a:p>
            <a:pPr lvl="0"/>
            <a:r>
              <a:rPr lang="en-US"/>
              <a:t>Click to edit Master text styles</a:t>
            </a:r>
          </a:p>
        </p:txBody>
      </p:sp>
      <p:sp>
        <p:nvSpPr>
          <p:cNvPr id="8" name="Rectangle 7">
            <a:extLst>
              <a:ext uri="{FF2B5EF4-FFF2-40B4-BE49-F238E27FC236}">
                <a16:creationId xmlns:a16="http://schemas.microsoft.com/office/drawing/2014/main" id="{8476953D-0C34-4969-9B93-79177D67AB0B}"/>
              </a:ext>
            </a:extLst>
          </p:cNvPr>
          <p:cNvSpPr/>
          <p:nvPr userDrawn="1"/>
        </p:nvSpPr>
        <p:spPr>
          <a:xfrm>
            <a:off x="914400" y="914400"/>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9">
            <a:extLst>
              <a:ext uri="{FF2B5EF4-FFF2-40B4-BE49-F238E27FC236}">
                <a16:creationId xmlns:a16="http://schemas.microsoft.com/office/drawing/2014/main" id="{44836DF7-D736-4486-AB55-28F960ED630A}"/>
              </a:ext>
            </a:extLst>
          </p:cNvPr>
          <p:cNvSpPr>
            <a:spLocks noGrp="1"/>
          </p:cNvSpPr>
          <p:nvPr>
            <p:ph type="body" sz="quarter" idx="13" hasCustomPrompt="1"/>
          </p:nvPr>
        </p:nvSpPr>
        <p:spPr>
          <a:xfrm>
            <a:off x="5137150" y="1371600"/>
            <a:ext cx="6597650" cy="1203158"/>
          </a:xfrm>
        </p:spPr>
        <p:txBody>
          <a:bodyPr>
            <a:normAutofit/>
          </a:bodyPr>
          <a:lstStyle>
            <a:lvl1pPr marL="0" indent="0">
              <a:lnSpc>
                <a:spcPct val="90000"/>
              </a:lnSpc>
              <a:spcBef>
                <a:spcPts val="0"/>
              </a:spcBef>
              <a:buFontTx/>
              <a:buNone/>
              <a:defRPr sz="4000" b="1">
                <a:solidFill>
                  <a:schemeClr val="accent2"/>
                </a:solidFill>
              </a:defRPr>
            </a:lvl1pPr>
          </a:lstStyle>
          <a:p>
            <a:pPr lvl="0"/>
            <a:r>
              <a:rPr lang="en-US"/>
              <a:t>Click to edit Subhead styles</a:t>
            </a:r>
          </a:p>
        </p:txBody>
      </p:sp>
      <p:sp>
        <p:nvSpPr>
          <p:cNvPr id="13" name="Slide Number Placeholder 12">
            <a:extLst>
              <a:ext uri="{FF2B5EF4-FFF2-40B4-BE49-F238E27FC236}">
                <a16:creationId xmlns:a16="http://schemas.microsoft.com/office/drawing/2014/main" id="{63B79AED-B8FC-42A3-91FB-52CCCBF00DAF}"/>
              </a:ext>
            </a:extLst>
          </p:cNvPr>
          <p:cNvSpPr>
            <a:spLocks noGrp="1"/>
          </p:cNvSpPr>
          <p:nvPr>
            <p:ph type="sldNum" sz="quarter" idx="14"/>
          </p:nvPr>
        </p:nvSpPr>
        <p:spPr/>
        <p:txBody>
          <a:bodyPr/>
          <a:lstStyle/>
          <a:p>
            <a:fld id="{5F7BECBE-D6CC-413E-AA43-2D0C4F1A49BE}" type="slidenum">
              <a:rPr lang="en-US" smtClean="0"/>
              <a:pPr/>
              <a:t>‹#›</a:t>
            </a:fld>
            <a:endParaRPr lang="en-US"/>
          </a:p>
        </p:txBody>
      </p:sp>
      <p:sp>
        <p:nvSpPr>
          <p:cNvPr id="14" name="Footer Placeholder 3">
            <a:extLst>
              <a:ext uri="{FF2B5EF4-FFF2-40B4-BE49-F238E27FC236}">
                <a16:creationId xmlns:a16="http://schemas.microsoft.com/office/drawing/2014/main" id="{35386679-5B79-456A-81E9-3D06DD965423}"/>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600">
                <a:solidFill>
                  <a:schemeClr val="tx1">
                    <a:tint val="75000"/>
                  </a:schemeClr>
                </a:solidFill>
              </a:defRPr>
            </a:lvl1pPr>
          </a:lstStyle>
          <a:p>
            <a:pPr algn="r"/>
            <a:r>
              <a:rPr lang="nl-NL"/>
              <a:t>GLLP TOT&amp;M Unit 5 V1 2026</a:t>
            </a:r>
            <a:endParaRPr lang="en-US"/>
          </a:p>
        </p:txBody>
      </p:sp>
      <p:pic>
        <p:nvPicPr>
          <p:cNvPr id="6" name="Picture 5" descr="Graphical user interface, text&#10;&#10;Description automatically generated">
            <a:extLst>
              <a:ext uri="{FF2B5EF4-FFF2-40B4-BE49-F238E27FC236}">
                <a16:creationId xmlns:a16="http://schemas.microsoft.com/office/drawing/2014/main" id="{74B9537B-A442-12F2-B99D-29C246146A7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29389" y="5839251"/>
            <a:ext cx="2907540" cy="630936"/>
          </a:xfrm>
          <a:prstGeom prst="rect">
            <a:avLst/>
          </a:prstGeom>
        </p:spPr>
      </p:pic>
    </p:spTree>
    <p:extLst>
      <p:ext uri="{BB962C8B-B14F-4D97-AF65-F5344CB8AC3E}">
        <p14:creationId xmlns:p14="http://schemas.microsoft.com/office/powerpoint/2010/main" val="42808736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odule topic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userDrawn="1"/>
        </p:nvSpPr>
        <p:spPr>
          <a:xfrm>
            <a:off x="454083" y="0"/>
            <a:ext cx="3886200" cy="6858000"/>
          </a:xfrm>
          <a:prstGeom prst="rect">
            <a:avLst/>
          </a:prstGeom>
          <a:solidFill>
            <a:srgbClr val="DDE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914400" y="1371600"/>
            <a:ext cx="3320716" cy="2394284"/>
          </a:xfrm>
        </p:spPr>
        <p:txBody>
          <a:bodyPr>
            <a:normAutofit/>
          </a:bodyPr>
          <a:lstStyle>
            <a:lvl1pPr>
              <a:defRPr sz="4000">
                <a:solidFill>
                  <a:schemeClr val="tx2"/>
                </a:solidFill>
              </a:defRPr>
            </a:lvl1pPr>
          </a:lstStyle>
          <a:p>
            <a:r>
              <a:rPr lang="en-US"/>
              <a:t>Click to edit Topics</a:t>
            </a:r>
          </a:p>
        </p:txBody>
      </p:sp>
      <p:sp>
        <p:nvSpPr>
          <p:cNvPr id="3" name="Content Placeholder 2">
            <a:extLst>
              <a:ext uri="{FF2B5EF4-FFF2-40B4-BE49-F238E27FC236}">
                <a16:creationId xmlns:a16="http://schemas.microsoft.com/office/drawing/2014/main" id="{85534F95-B129-48FF-B218-5032522E7372}"/>
              </a:ext>
            </a:extLst>
          </p:cNvPr>
          <p:cNvSpPr>
            <a:spLocks noGrp="1"/>
          </p:cNvSpPr>
          <p:nvPr>
            <p:ph idx="1"/>
          </p:nvPr>
        </p:nvSpPr>
        <p:spPr>
          <a:xfrm>
            <a:off x="5137484" y="1371600"/>
            <a:ext cx="6292516" cy="4572000"/>
          </a:xfrm>
        </p:spPr>
        <p:txBody>
          <a:bodyPr>
            <a:normAutofit/>
          </a:bodyPr>
          <a:lstStyle>
            <a:lvl1pPr>
              <a:lnSpc>
                <a:spcPct val="90000"/>
              </a:lnSpc>
              <a:spcBef>
                <a:spcPts val="0"/>
              </a:spcBef>
              <a:spcAft>
                <a:spcPts val="1600"/>
              </a:spcAft>
              <a:defRPr sz="3600" b="0">
                <a:latin typeface="+mn-lt"/>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EB0E9C5B-47FF-459A-B3D7-492CCDD5E931}"/>
              </a:ext>
            </a:extLst>
          </p:cNvPr>
          <p:cNvSpPr>
            <a:spLocks noGrp="1"/>
          </p:cNvSpPr>
          <p:nvPr>
            <p:ph type="sldNum" sz="quarter" idx="12"/>
          </p:nvPr>
        </p:nvSpPr>
        <p:spPr>
          <a:xfrm>
            <a:off x="10821546" y="6210968"/>
            <a:ext cx="532253" cy="365125"/>
          </a:xfrm>
          <a:prstGeom prst="rect">
            <a:avLst/>
          </a:prstGeom>
        </p:spPr>
        <p:txBody>
          <a:bodyPr/>
          <a:lstStyle/>
          <a:p>
            <a:fld id="{5F7BECBE-D6CC-413E-AA43-2D0C4F1A49BE}" type="slidenum">
              <a:rPr lang="en-US" smtClean="0"/>
              <a:t>‹#›</a:t>
            </a:fld>
            <a:endParaRPr lang="en-US"/>
          </a:p>
        </p:txBody>
      </p:sp>
      <p:sp>
        <p:nvSpPr>
          <p:cNvPr id="8" name="Rectangle 7">
            <a:extLst>
              <a:ext uri="{FF2B5EF4-FFF2-40B4-BE49-F238E27FC236}">
                <a16:creationId xmlns:a16="http://schemas.microsoft.com/office/drawing/2014/main" id="{8476953D-0C34-4969-9B93-79177D67AB0B}"/>
              </a:ext>
            </a:extLst>
          </p:cNvPr>
          <p:cNvSpPr/>
          <p:nvPr userDrawn="1"/>
        </p:nvSpPr>
        <p:spPr>
          <a:xfrm>
            <a:off x="914400" y="914400"/>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ooter Placeholder 3">
            <a:extLst>
              <a:ext uri="{FF2B5EF4-FFF2-40B4-BE49-F238E27FC236}">
                <a16:creationId xmlns:a16="http://schemas.microsoft.com/office/drawing/2014/main" id="{F812D995-C1F5-447F-8A9A-8D286F6C0858}"/>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5 V1 2026</a:t>
            </a:r>
            <a:endParaRPr lang="en-US" sz="1200"/>
          </a:p>
        </p:txBody>
      </p:sp>
      <p:pic>
        <p:nvPicPr>
          <p:cNvPr id="5" name="Picture 4" descr="Text&#10;&#10;Description automatically generated">
            <a:extLst>
              <a:ext uri="{FF2B5EF4-FFF2-40B4-BE49-F238E27FC236}">
                <a16:creationId xmlns:a16="http://schemas.microsoft.com/office/drawing/2014/main" id="{C4345EB0-37C9-CAFF-2132-5D0359F814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7287" y="5836280"/>
            <a:ext cx="2897432" cy="630936"/>
          </a:xfrm>
          <a:prstGeom prst="rect">
            <a:avLst/>
          </a:prstGeom>
        </p:spPr>
      </p:pic>
    </p:spTree>
    <p:extLst>
      <p:ext uri="{BB962C8B-B14F-4D97-AF65-F5344CB8AC3E}">
        <p14:creationId xmlns:p14="http://schemas.microsoft.com/office/powerpoint/2010/main" val="2751985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full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normAutofit/>
          </a:bodyPr>
          <a:lstStyle>
            <a:lvl1pPr>
              <a:defRPr sz="4000"/>
            </a:lvl1pPr>
          </a:lstStyle>
          <a:p>
            <a:r>
              <a:rPr lang="en-US"/>
              <a:t>Click to edit Master title style</a:t>
            </a:r>
          </a:p>
        </p:txBody>
      </p:sp>
      <p:sp>
        <p:nvSpPr>
          <p:cNvPr id="7" name="Text Placeholder 6">
            <a:extLst>
              <a:ext uri="{FF2B5EF4-FFF2-40B4-BE49-F238E27FC236}">
                <a16:creationId xmlns:a16="http://schemas.microsoft.com/office/drawing/2014/main" id="{5B6954CB-BC77-4EDF-8984-629A94ADD964}"/>
              </a:ext>
            </a:extLst>
          </p:cNvPr>
          <p:cNvSpPr>
            <a:spLocks noGrp="1"/>
          </p:cNvSpPr>
          <p:nvPr>
            <p:ph type="body" sz="quarter" idx="10"/>
          </p:nvPr>
        </p:nvSpPr>
        <p:spPr>
          <a:xfrm>
            <a:off x="914400" y="1737360"/>
            <a:ext cx="10515600" cy="463341"/>
          </a:xfrm>
        </p:spPr>
        <p:txBody>
          <a:bodyPr/>
          <a:lstStyle>
            <a:lvl1pPr marL="0" indent="0">
              <a:lnSpc>
                <a:spcPct val="90000"/>
              </a:lnSpc>
              <a:spcBef>
                <a:spcPts val="0"/>
              </a:spcBef>
              <a:buFontTx/>
              <a:buNone/>
              <a:defRPr b="1">
                <a:solidFill>
                  <a:schemeClr val="accent2"/>
                </a:solidFill>
              </a:defRPr>
            </a:lvl1pPr>
            <a:lvl2pPr marL="457200" indent="0">
              <a:buNone/>
              <a:defRPr/>
            </a:lvl2pPr>
          </a:lstStyle>
          <a:p>
            <a:pPr lvl="0"/>
            <a:r>
              <a:rPr lang="en-US"/>
              <a:t>Click to edit Master text styles</a:t>
            </a:r>
          </a:p>
        </p:txBody>
      </p:sp>
      <p:sp>
        <p:nvSpPr>
          <p:cNvPr id="4" name="Text Placeholder 3">
            <a:extLst>
              <a:ext uri="{FF2B5EF4-FFF2-40B4-BE49-F238E27FC236}">
                <a16:creationId xmlns:a16="http://schemas.microsoft.com/office/drawing/2014/main" id="{F4FE0B91-817C-4AA1-AAAC-5D60B17B4177}"/>
              </a:ext>
            </a:extLst>
          </p:cNvPr>
          <p:cNvSpPr>
            <a:spLocks noGrp="1"/>
          </p:cNvSpPr>
          <p:nvPr>
            <p:ph type="body" sz="quarter" idx="11"/>
          </p:nvPr>
        </p:nvSpPr>
        <p:spPr>
          <a:xfrm>
            <a:off x="914400" y="2430463"/>
            <a:ext cx="10515600" cy="3513137"/>
          </a:xfrm>
        </p:spPr>
        <p:txBody>
          <a:bodyPr/>
          <a:lstStyle>
            <a:lvl1pPr>
              <a:spcAft>
                <a:spcPts val="600"/>
              </a:spcAft>
              <a:defRPr/>
            </a:lvl1pPr>
            <a:lvl2pPr>
              <a:spcAft>
                <a:spcPts val="600"/>
              </a:spcAft>
              <a:defRPr/>
            </a:lvl2pPr>
            <a:lvl3pPr>
              <a:spcAft>
                <a:spcPts val="600"/>
              </a:spcAft>
              <a:defRPr/>
            </a:lvl3pPr>
          </a:lstStyle>
          <a:p>
            <a:pPr lvl="0"/>
            <a:r>
              <a:rPr lang="en-US"/>
              <a:t>Click to edit Master text styles</a:t>
            </a:r>
          </a:p>
          <a:p>
            <a:pPr lvl="1"/>
            <a:r>
              <a:rPr lang="en-US"/>
              <a:t>Second level</a:t>
            </a:r>
          </a:p>
          <a:p>
            <a:pPr lvl="2"/>
            <a:r>
              <a:rPr lang="en-US"/>
              <a:t>Third level</a:t>
            </a:r>
          </a:p>
        </p:txBody>
      </p:sp>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p>
            <a:fld id="{5F7BECBE-D6CC-413E-AA43-2D0C4F1A49BE}" type="slidenum">
              <a:rPr lang="en-US" smtClean="0"/>
              <a:pPr/>
              <a:t>‹#›</a:t>
            </a:fld>
            <a:endParaRPr lang="en-US"/>
          </a:p>
        </p:txBody>
      </p:sp>
      <p:sp>
        <p:nvSpPr>
          <p:cNvPr id="8" name="Footer Placeholder 3">
            <a:extLst>
              <a:ext uri="{FF2B5EF4-FFF2-40B4-BE49-F238E27FC236}">
                <a16:creationId xmlns:a16="http://schemas.microsoft.com/office/drawing/2014/main" id="{B7F3B6AD-ED14-42C7-8AE0-8070EA44F338}"/>
              </a:ext>
            </a:extLst>
          </p:cNvPr>
          <p:cNvSpPr>
            <a:spLocks noGrp="1"/>
          </p:cNvSpPr>
          <p:nvPr>
            <p:ph type="ftr" sz="quarter" idx="3"/>
          </p:nvPr>
        </p:nvSpPr>
        <p:spPr>
          <a:xfrm>
            <a:off x="8793365" y="6210968"/>
            <a:ext cx="2028182"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5 V1 2026</a:t>
            </a:r>
            <a:endParaRPr lang="en-US" sz="1200"/>
          </a:p>
        </p:txBody>
      </p:sp>
    </p:spTree>
    <p:extLst>
      <p:ext uri="{BB962C8B-B14F-4D97-AF65-F5344CB8AC3E}">
        <p14:creationId xmlns:p14="http://schemas.microsoft.com/office/powerpoint/2010/main" val="91179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ontent, full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normAutofit/>
          </a:bodyPr>
          <a:lstStyle>
            <a:lvl1pPr>
              <a:defRPr sz="4000"/>
            </a:lvl1pPr>
          </a:lstStyle>
          <a:p>
            <a:r>
              <a:rPr lang="en-US"/>
              <a:t>Click to edit Master title style</a:t>
            </a:r>
          </a:p>
        </p:txBody>
      </p:sp>
      <p:sp>
        <p:nvSpPr>
          <p:cNvPr id="4" name="Text Placeholder 3">
            <a:extLst>
              <a:ext uri="{FF2B5EF4-FFF2-40B4-BE49-F238E27FC236}">
                <a16:creationId xmlns:a16="http://schemas.microsoft.com/office/drawing/2014/main" id="{F4FE0B91-817C-4AA1-AAAC-5D60B17B4177}"/>
              </a:ext>
            </a:extLst>
          </p:cNvPr>
          <p:cNvSpPr>
            <a:spLocks noGrp="1"/>
          </p:cNvSpPr>
          <p:nvPr>
            <p:ph type="body" sz="quarter" idx="11"/>
          </p:nvPr>
        </p:nvSpPr>
        <p:spPr>
          <a:xfrm>
            <a:off x="914400" y="1737360"/>
            <a:ext cx="10515600" cy="4183552"/>
          </a:xfrm>
        </p:spPr>
        <p:txBody>
          <a:bodyPr/>
          <a:lstStyle>
            <a:lvl1pPr>
              <a:spcAft>
                <a:spcPts val="600"/>
              </a:spcAft>
              <a:defRPr/>
            </a:lvl1pPr>
            <a:lvl2pPr>
              <a:spcAft>
                <a:spcPts val="600"/>
              </a:spcAft>
              <a:defRPr/>
            </a:lvl2pPr>
            <a:lvl3pPr>
              <a:spcAft>
                <a:spcPts val="600"/>
              </a:spcAft>
              <a:defRPr/>
            </a:lvl3pPr>
          </a:lstStyle>
          <a:p>
            <a:pPr lvl="0"/>
            <a:r>
              <a:rPr lang="en-US"/>
              <a:t>Click to edit Master text styles</a:t>
            </a:r>
          </a:p>
          <a:p>
            <a:pPr lvl="1"/>
            <a:r>
              <a:rPr lang="en-US"/>
              <a:t>Second level</a:t>
            </a:r>
          </a:p>
          <a:p>
            <a:pPr lvl="2"/>
            <a:r>
              <a:rPr lang="en-US"/>
              <a:t>Third level</a:t>
            </a:r>
          </a:p>
        </p:txBody>
      </p:sp>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lvl1pPr>
              <a:defRPr sz="1200"/>
            </a:lvl1pPr>
          </a:lstStyle>
          <a:p>
            <a:fld id="{5F7BECBE-D6CC-413E-AA43-2D0C4F1A49BE}" type="slidenum">
              <a:rPr lang="en-US" smtClean="0"/>
              <a:pPr/>
              <a:t>‹#›</a:t>
            </a:fld>
            <a:endParaRPr lang="en-US"/>
          </a:p>
        </p:txBody>
      </p:sp>
      <p:sp>
        <p:nvSpPr>
          <p:cNvPr id="8" name="Footer Placeholder 3">
            <a:extLst>
              <a:ext uri="{FF2B5EF4-FFF2-40B4-BE49-F238E27FC236}">
                <a16:creationId xmlns:a16="http://schemas.microsoft.com/office/drawing/2014/main" id="{3F5DAE0B-0D78-45C6-A523-D19970F97788}"/>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5 V1 2026</a:t>
            </a:r>
            <a:endParaRPr lang="en-US" sz="1200"/>
          </a:p>
        </p:txBody>
      </p:sp>
    </p:spTree>
    <p:extLst>
      <p:ext uri="{BB962C8B-B14F-4D97-AF65-F5344CB8AC3E}">
        <p14:creationId xmlns:p14="http://schemas.microsoft.com/office/powerpoint/2010/main" val="3350062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ntent-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0"/>
            <a:ext cx="10515600" cy="766763"/>
          </a:xfrm>
        </p:spPr>
        <p:txBody>
          <a:bodyPr>
            <a:normAutofit/>
          </a:bodyPr>
          <a:lstStyle>
            <a:lvl1pPr>
              <a:defRPr sz="4000"/>
            </a:lvl1p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0" y="1737361"/>
            <a:ext cx="5157787" cy="466344"/>
          </a:xfrm>
        </p:spPr>
        <p:txBody>
          <a:bodyPr bIns="91440" anchor="t" anchorCtr="0">
            <a:normAutofit/>
          </a:bodyPr>
          <a:lstStyle>
            <a:lvl1pPr marL="0" indent="0">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0" y="2286000"/>
            <a:ext cx="5157787" cy="3657600"/>
          </a:xfrm>
        </p:spPr>
        <p:txBody>
          <a:bodyPr/>
          <a:lstStyle>
            <a:lvl1pPr>
              <a:spcAft>
                <a:spcPts val="600"/>
              </a:spcAft>
              <a:defRPr/>
            </a:lvl1pPr>
            <a:lvl2pPr>
              <a:spcAft>
                <a:spcPts val="600"/>
              </a:spcAft>
              <a:defRPr/>
            </a:lvl2pPr>
            <a:lvl3pPr>
              <a:spcAft>
                <a:spcPts val="600"/>
              </a:spcAft>
              <a:defRPr/>
            </a:lvl3pPr>
          </a:lstStyle>
          <a:p>
            <a:pPr lvl="0"/>
            <a:r>
              <a:rPr lang="en-US"/>
              <a:t>Click to edit Master text styles</a:t>
            </a:r>
          </a:p>
          <a:p>
            <a:pPr lvl="1"/>
            <a:r>
              <a:rPr lang="en-US"/>
              <a:t>Second level</a:t>
            </a:r>
          </a:p>
          <a:p>
            <a:pPr lvl="2"/>
            <a:r>
              <a:rPr lang="en-US"/>
              <a:t>Third level</a:t>
            </a:r>
          </a:p>
        </p:txBody>
      </p:sp>
      <p:sp>
        <p:nvSpPr>
          <p:cNvPr id="5" name="Text Placeholder 4">
            <a:extLst>
              <a:ext uri="{FF2B5EF4-FFF2-40B4-BE49-F238E27FC236}">
                <a16:creationId xmlns:a16="http://schemas.microsoft.com/office/drawing/2014/main" id="{B05DEBCB-CEA1-4EF8-B7B1-278095F0474C}"/>
              </a:ext>
            </a:extLst>
          </p:cNvPr>
          <p:cNvSpPr>
            <a:spLocks noGrp="1"/>
          </p:cNvSpPr>
          <p:nvPr>
            <p:ph type="body" sz="quarter" idx="3"/>
          </p:nvPr>
        </p:nvSpPr>
        <p:spPr>
          <a:xfrm>
            <a:off x="6309360" y="1737360"/>
            <a:ext cx="5183188" cy="466344"/>
          </a:xfrm>
        </p:spPr>
        <p:txBody>
          <a:bodyPr bIns="91440" anchor="t" anchorCtr="0">
            <a:normAutofit/>
          </a:bodyPr>
          <a:lstStyle>
            <a:lvl1pPr marL="0" indent="0">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970973F-0645-4DD6-9FEA-CD738624753D}"/>
              </a:ext>
            </a:extLst>
          </p:cNvPr>
          <p:cNvSpPr>
            <a:spLocks noGrp="1"/>
          </p:cNvSpPr>
          <p:nvPr>
            <p:ph sz="quarter" idx="4"/>
          </p:nvPr>
        </p:nvSpPr>
        <p:spPr>
          <a:xfrm>
            <a:off x="6309360" y="2286000"/>
            <a:ext cx="5183188" cy="3657600"/>
          </a:xfrm>
        </p:spPr>
        <p:txBody>
          <a:bodyPr/>
          <a:lstStyle>
            <a:lvl1pPr>
              <a:spcAft>
                <a:spcPts val="600"/>
              </a:spcAft>
              <a:defRPr/>
            </a:lvl1pPr>
            <a:lvl2pPr>
              <a:spcAft>
                <a:spcPts val="600"/>
              </a:spcAft>
              <a:defRPr/>
            </a:lvl2pPr>
            <a:lvl3pPr>
              <a:spcAft>
                <a:spcPts val="600"/>
              </a:spcAft>
              <a:defRPr/>
            </a:lvl3pPr>
          </a:lstStyle>
          <a:p>
            <a:pPr lvl="0"/>
            <a:r>
              <a:rPr lang="en-US"/>
              <a:t>Click to edit Master text styles</a:t>
            </a:r>
          </a:p>
          <a:p>
            <a:pPr lvl="1"/>
            <a:r>
              <a:rPr lang="en-US"/>
              <a:t>Second level</a:t>
            </a:r>
          </a:p>
          <a:p>
            <a:pPr lvl="2"/>
            <a:r>
              <a:rPr lang="en-US"/>
              <a:t>Third level</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6" y="6210968"/>
            <a:ext cx="532253" cy="365125"/>
          </a:xfrm>
          <a:prstGeom prst="rect">
            <a:avLst/>
          </a:prstGeom>
        </p:spPr>
        <p:txBody>
          <a:bodyPr/>
          <a:lstStyle/>
          <a:p>
            <a:fld id="{5F7BECBE-D6CC-413E-AA43-2D0C4F1A49BE}" type="slidenum">
              <a:rPr lang="en-US" smtClean="0"/>
              <a:t>‹#›</a:t>
            </a:fld>
            <a:endParaRPr lang="en-US"/>
          </a:p>
        </p:txBody>
      </p:sp>
      <p:sp>
        <p:nvSpPr>
          <p:cNvPr id="10" name="Footer Placeholder 3">
            <a:extLst>
              <a:ext uri="{FF2B5EF4-FFF2-40B4-BE49-F238E27FC236}">
                <a16:creationId xmlns:a16="http://schemas.microsoft.com/office/drawing/2014/main" id="{09D7A06B-11B7-4B43-BEF4-137AE8B9853B}"/>
              </a:ext>
            </a:extLst>
          </p:cNvPr>
          <p:cNvSpPr>
            <a:spLocks noGrp="1"/>
          </p:cNvSpPr>
          <p:nvPr>
            <p:ph type="ftr" sz="quarter" idx="1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5 V1 2026</a:t>
            </a:r>
            <a:endParaRPr lang="en-US"/>
          </a:p>
        </p:txBody>
      </p:sp>
    </p:spTree>
    <p:extLst>
      <p:ext uri="{BB962C8B-B14F-4D97-AF65-F5344CB8AC3E}">
        <p14:creationId xmlns:p14="http://schemas.microsoft.com/office/powerpoint/2010/main" val="4248233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left, pictur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11C70-BD0C-4961-ACBE-8F3727F3505B}"/>
              </a:ext>
            </a:extLst>
          </p:cNvPr>
          <p:cNvSpPr>
            <a:spLocks noGrp="1"/>
          </p:cNvSpPr>
          <p:nvPr>
            <p:ph type="title"/>
          </p:nvPr>
        </p:nvSpPr>
        <p:spPr>
          <a:xfrm>
            <a:off x="914400" y="914400"/>
            <a:ext cx="4975123" cy="1325563"/>
          </a:xfrm>
        </p:spPr>
        <p:txBody>
          <a:bodyPr>
            <a:normAutofit/>
          </a:bodyPr>
          <a:lstStyle>
            <a:lvl1pPr>
              <a:defRPr sz="4000"/>
            </a:lvl1pPr>
          </a:lstStyle>
          <a:p>
            <a:r>
              <a:rPr lang="en-US"/>
              <a:t>Click to edit Master title style</a:t>
            </a:r>
          </a:p>
        </p:txBody>
      </p:sp>
      <p:sp>
        <p:nvSpPr>
          <p:cNvPr id="3" name="Content Placeholder 2">
            <a:extLst>
              <a:ext uri="{FF2B5EF4-FFF2-40B4-BE49-F238E27FC236}">
                <a16:creationId xmlns:a16="http://schemas.microsoft.com/office/drawing/2014/main" id="{A9B2D1B4-174C-4330-8A77-3E6A55ED9CEA}"/>
              </a:ext>
            </a:extLst>
          </p:cNvPr>
          <p:cNvSpPr>
            <a:spLocks noGrp="1"/>
          </p:cNvSpPr>
          <p:nvPr>
            <p:ph sz="half" idx="1"/>
          </p:nvPr>
        </p:nvSpPr>
        <p:spPr>
          <a:xfrm>
            <a:off x="914400" y="2377441"/>
            <a:ext cx="4975123" cy="3566159"/>
          </a:xfrm>
        </p:spPr>
        <p:txBody>
          <a:bodyPr/>
          <a:lstStyle>
            <a:lvl1pPr>
              <a:spcAft>
                <a:spcPts val="600"/>
              </a:spcAft>
              <a:defRPr/>
            </a:lvl1pPr>
            <a:lvl2pPr>
              <a:spcAft>
                <a:spcPts val="600"/>
              </a:spcAft>
              <a:defRPr/>
            </a:lvl2pPr>
            <a:lvl3pPr>
              <a:spcAft>
                <a:spcPts val="600"/>
              </a:spcAft>
              <a:defRPr/>
            </a:lvl3pPr>
          </a:lstStyle>
          <a:p>
            <a:pPr lvl="0"/>
            <a:r>
              <a:rPr lang="en-US"/>
              <a:t>Click to edit Master text styles</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B41162C1-EF90-47CF-BC2F-C35BA0EC65CB}"/>
              </a:ext>
            </a:extLst>
          </p:cNvPr>
          <p:cNvSpPr>
            <a:spLocks noGrp="1"/>
          </p:cNvSpPr>
          <p:nvPr>
            <p:ph type="sldNum" sz="quarter" idx="12"/>
          </p:nvPr>
        </p:nvSpPr>
        <p:spPr>
          <a:xfrm>
            <a:off x="10821546" y="6210968"/>
            <a:ext cx="532253" cy="365125"/>
          </a:xfrm>
          <a:prstGeom prst="rect">
            <a:avLst/>
          </a:prstGeom>
        </p:spPr>
        <p:txBody>
          <a:bodyPr/>
          <a:lstStyle/>
          <a:p>
            <a:fld id="{5F7BECBE-D6CC-413E-AA43-2D0C4F1A49BE}" type="slidenum">
              <a:rPr lang="en-US" smtClean="0"/>
              <a:t>‹#›</a:t>
            </a:fld>
            <a:endParaRPr lang="en-US"/>
          </a:p>
        </p:txBody>
      </p:sp>
      <p:sp>
        <p:nvSpPr>
          <p:cNvPr id="9" name="Picture Placeholder 8">
            <a:extLst>
              <a:ext uri="{FF2B5EF4-FFF2-40B4-BE49-F238E27FC236}">
                <a16:creationId xmlns:a16="http://schemas.microsoft.com/office/drawing/2014/main" id="{9BAB16FA-2B65-4B29-A217-43379EF09B3D}"/>
              </a:ext>
            </a:extLst>
          </p:cNvPr>
          <p:cNvSpPr>
            <a:spLocks noGrp="1"/>
          </p:cNvSpPr>
          <p:nvPr>
            <p:ph type="pic" sz="quarter" idx="13"/>
          </p:nvPr>
        </p:nvSpPr>
        <p:spPr>
          <a:xfrm>
            <a:off x="6126480" y="457200"/>
            <a:ext cx="6065520" cy="5486400"/>
          </a:xfrm>
        </p:spPr>
        <p:txBody>
          <a:bodyPr/>
          <a:lstStyle/>
          <a:p>
            <a:r>
              <a:rPr lang="en-US"/>
              <a:t>Click icon to add picture</a:t>
            </a:r>
          </a:p>
        </p:txBody>
      </p:sp>
      <p:sp>
        <p:nvSpPr>
          <p:cNvPr id="8" name="Footer Placeholder 3">
            <a:extLst>
              <a:ext uri="{FF2B5EF4-FFF2-40B4-BE49-F238E27FC236}">
                <a16:creationId xmlns:a16="http://schemas.microsoft.com/office/drawing/2014/main" id="{4D87A3CF-7E4E-4575-99C4-8AB766D1E12E}"/>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5 V1 2026</a:t>
            </a:r>
            <a:endParaRPr lang="en-US"/>
          </a:p>
        </p:txBody>
      </p:sp>
    </p:spTree>
    <p:extLst>
      <p:ext uri="{BB962C8B-B14F-4D97-AF65-F5344CB8AC3E}">
        <p14:creationId xmlns:p14="http://schemas.microsoft.com/office/powerpoint/2010/main" val="133357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B3A659-13B2-455B-AE5C-47B332C127A4}"/>
              </a:ext>
            </a:extLst>
          </p:cNvPr>
          <p:cNvSpPr>
            <a:spLocks noGrp="1"/>
          </p:cNvSpPr>
          <p:nvPr>
            <p:ph type="title"/>
          </p:nvPr>
        </p:nvSpPr>
        <p:spPr>
          <a:xfrm>
            <a:off x="914400" y="914400"/>
            <a:ext cx="10515600" cy="1325563"/>
          </a:xfrm>
          <a:prstGeom prst="rect">
            <a:avLst/>
          </a:prstGeom>
        </p:spPr>
        <p:txBody>
          <a:bodyPr vert="horz" lIns="0" tIns="0" rIns="0" bIns="0" rtlCol="0" anchor="t" anchorCtr="0">
            <a:normAutofit/>
          </a:bodyPr>
          <a:lstStyle/>
          <a:p>
            <a:r>
              <a:rPr lang="en-US"/>
              <a:t>Click to edit Master title style</a:t>
            </a:r>
          </a:p>
        </p:txBody>
      </p:sp>
      <p:sp>
        <p:nvSpPr>
          <p:cNvPr id="3" name="Text Placeholder 2">
            <a:extLst>
              <a:ext uri="{FF2B5EF4-FFF2-40B4-BE49-F238E27FC236}">
                <a16:creationId xmlns:a16="http://schemas.microsoft.com/office/drawing/2014/main" id="{E9FA7487-D307-4867-B3D7-1BE9E85B9807}"/>
              </a:ext>
            </a:extLst>
          </p:cNvPr>
          <p:cNvSpPr>
            <a:spLocks noGrp="1"/>
          </p:cNvSpPr>
          <p:nvPr>
            <p:ph type="body" idx="1"/>
          </p:nvPr>
        </p:nvSpPr>
        <p:spPr>
          <a:xfrm>
            <a:off x="914400" y="2286000"/>
            <a:ext cx="10515600" cy="365760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p:txBody>
      </p:sp>
      <p:sp>
        <p:nvSpPr>
          <p:cNvPr id="9" name="Rectangle 8">
            <a:extLst>
              <a:ext uri="{FF2B5EF4-FFF2-40B4-BE49-F238E27FC236}">
                <a16:creationId xmlns:a16="http://schemas.microsoft.com/office/drawing/2014/main" id="{1A9D800D-E200-4F53-BCF9-BBBC7FBDC673}"/>
              </a:ext>
            </a:extLst>
          </p:cNvPr>
          <p:cNvSpPr/>
          <p:nvPr userDrawn="1"/>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lide Number Placeholder 5">
            <a:extLst>
              <a:ext uri="{FF2B5EF4-FFF2-40B4-BE49-F238E27FC236}">
                <a16:creationId xmlns:a16="http://schemas.microsoft.com/office/drawing/2014/main" id="{BD6D63D4-1EBC-4CFC-9AEB-CA1F08102508}"/>
              </a:ext>
            </a:extLst>
          </p:cNvPr>
          <p:cNvSpPr>
            <a:spLocks noGrp="1"/>
          </p:cNvSpPr>
          <p:nvPr>
            <p:ph type="sldNum" sz="quarter" idx="4"/>
          </p:nvPr>
        </p:nvSpPr>
        <p:spPr>
          <a:xfrm>
            <a:off x="10821546" y="6210968"/>
            <a:ext cx="532254" cy="365125"/>
          </a:xfrm>
          <a:prstGeom prst="rect">
            <a:avLst/>
          </a:prstGeom>
        </p:spPr>
        <p:txBody>
          <a:bodyPr vert="horz" lIns="0" tIns="0" rIns="0" bIns="0" rtlCol="0" anchor="b" anchorCtr="0"/>
          <a:lstStyle>
            <a:lvl1pPr algn="r">
              <a:defRPr sz="1200">
                <a:solidFill>
                  <a:schemeClr val="tx1">
                    <a:tint val="75000"/>
                  </a:schemeClr>
                </a:solidFill>
              </a:defRPr>
            </a:lvl1pPr>
          </a:lstStyle>
          <a:p>
            <a:fld id="{5F7BECBE-D6CC-413E-AA43-2D0C4F1A49BE}" type="slidenum">
              <a:rPr lang="en-US" smtClean="0"/>
              <a:pPr/>
              <a:t>‹#›</a:t>
            </a:fld>
            <a:endParaRPr lang="en-US" sz="1200" dirty="0"/>
          </a:p>
        </p:txBody>
      </p:sp>
      <p:sp>
        <p:nvSpPr>
          <p:cNvPr id="4" name="Footer Placeholder 3">
            <a:extLst>
              <a:ext uri="{FF2B5EF4-FFF2-40B4-BE49-F238E27FC236}">
                <a16:creationId xmlns:a16="http://schemas.microsoft.com/office/drawing/2014/main" id="{B8DA6B3B-B31F-46E8-9C18-84B1767BEC5A}"/>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5 V1 2026</a:t>
            </a:r>
            <a:endParaRPr lang="en-US" sz="1200" dirty="0"/>
          </a:p>
        </p:txBody>
      </p:sp>
      <p:pic>
        <p:nvPicPr>
          <p:cNvPr id="6" name="Picture 5" descr="Text&#10;&#10;Description automatically generated">
            <a:extLst>
              <a:ext uri="{FF2B5EF4-FFF2-40B4-BE49-F238E27FC236}">
                <a16:creationId xmlns:a16="http://schemas.microsoft.com/office/drawing/2014/main" id="{0DB90B6A-3DAE-644A-DD50-9C2F2D0FE128}"/>
              </a:ext>
            </a:extLst>
          </p:cNvPr>
          <p:cNvPicPr>
            <a:picLocks noChangeAspect="1"/>
          </p:cNvPicPr>
          <p:nvPr userDrawn="1"/>
        </p:nvPicPr>
        <p:blipFill>
          <a:blip r:embed="rId21" cstate="screen">
            <a:extLst>
              <a:ext uri="{28A0092B-C50C-407E-A947-70E740481C1C}">
                <a14:useLocalDpi xmlns:a14="http://schemas.microsoft.com/office/drawing/2010/main"/>
              </a:ext>
            </a:extLst>
          </a:blip>
          <a:stretch>
            <a:fillRect/>
          </a:stretch>
        </p:blipFill>
        <p:spPr>
          <a:xfrm>
            <a:off x="914400" y="6082428"/>
            <a:ext cx="2901244" cy="631766"/>
          </a:xfrm>
          <a:prstGeom prst="rect">
            <a:avLst/>
          </a:prstGeom>
        </p:spPr>
      </p:pic>
    </p:spTree>
    <p:extLst>
      <p:ext uri="{BB962C8B-B14F-4D97-AF65-F5344CB8AC3E}">
        <p14:creationId xmlns:p14="http://schemas.microsoft.com/office/powerpoint/2010/main" val="1910046843"/>
      </p:ext>
    </p:extLst>
  </p:cSld>
  <p:clrMap bg1="lt1" tx1="dk1" bg2="lt2" tx2="dk2" accent1="accent1" accent2="accent2" accent3="accent3" accent4="accent4" accent5="accent5" accent6="accent6" hlink="hlink" folHlink="folHlink"/>
  <p:sldLayoutIdLst>
    <p:sldLayoutId id="2147483649" r:id="rId1"/>
    <p:sldLayoutId id="2147483668" r:id="rId2"/>
    <p:sldLayoutId id="2147483667" r:id="rId3"/>
    <p:sldLayoutId id="2147483650" r:id="rId4"/>
    <p:sldLayoutId id="2147483660" r:id="rId5"/>
    <p:sldLayoutId id="2147483663" r:id="rId6"/>
    <p:sldLayoutId id="2147483670" r:id="rId7"/>
    <p:sldLayoutId id="2147483653" r:id="rId8"/>
    <p:sldLayoutId id="2147483652" r:id="rId9"/>
    <p:sldLayoutId id="2147483661" r:id="rId10"/>
    <p:sldLayoutId id="2147483665" r:id="rId11"/>
    <p:sldLayoutId id="2147483662" r:id="rId12"/>
    <p:sldLayoutId id="2147483654" r:id="rId13"/>
    <p:sldLayoutId id="2147483666" r:id="rId14"/>
    <p:sldLayoutId id="2147483655" r:id="rId15"/>
    <p:sldLayoutId id="2147483664" r:id="rId16"/>
    <p:sldLayoutId id="2147483669" r:id="rId17"/>
    <p:sldLayoutId id="2147483673" r:id="rId18"/>
    <p:sldLayoutId id="2147483674" r:id="rId19"/>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100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00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00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3.xm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4.xml"/><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hyperlink" Target="https://www.insala.com/Articles/19-mentoring-advantages.asp" TargetMode="Externa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8.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9.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20.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9.xml"/><Relationship Id="rId1" Type="http://schemas.openxmlformats.org/officeDocument/2006/relationships/tags" Target="../tags/tag3.xml"/><Relationship Id="rId5" Type="http://schemas.openxmlformats.org/officeDocument/2006/relationships/image" Target="../media/image8.sv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21.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4.xml"/><Relationship Id="rId1" Type="http://schemas.openxmlformats.org/officeDocument/2006/relationships/tags" Target="../tags/tag22.xml"/><Relationship Id="rId5" Type="http://schemas.openxmlformats.org/officeDocument/2006/relationships/image" Target="../media/image18.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4.xml"/><Relationship Id="rId1" Type="http://schemas.openxmlformats.org/officeDocument/2006/relationships/tags" Target="../tags/tag23.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8.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26.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30.xml"/><Relationship Id="rId4" Type="http://schemas.openxmlformats.org/officeDocument/2006/relationships/image" Target="../media/image21.jpeg"/></Relationships>
</file>

<file path=ppt/slides/_rels/slide3.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notesSlide" Target="../notesSlides/notesSlide3.xml"/><Relationship Id="rId7" Type="http://schemas.openxmlformats.org/officeDocument/2006/relationships/image" Target="../media/image11.png"/><Relationship Id="rId2" Type="http://schemas.openxmlformats.org/officeDocument/2006/relationships/slideLayout" Target="../slideLayouts/slideLayout19.xml"/><Relationship Id="rId1" Type="http://schemas.openxmlformats.org/officeDocument/2006/relationships/tags" Target="../tags/tag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31.xml"/><Relationship Id="rId4" Type="http://schemas.openxmlformats.org/officeDocument/2006/relationships/image" Target="../media/image22.sv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4.xml"/><Relationship Id="rId1" Type="http://schemas.openxmlformats.org/officeDocument/2006/relationships/tags" Target="../tags/tag32.xml"/><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8.xml"/><Relationship Id="rId1" Type="http://schemas.openxmlformats.org/officeDocument/2006/relationships/tags" Target="../tags/tag3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35.xml"/><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33.xml"/><Relationship Id="rId7" Type="http://schemas.openxmlformats.org/officeDocument/2006/relationships/diagramColors" Target="../diagrams/colors1.xml"/><Relationship Id="rId2" Type="http://schemas.openxmlformats.org/officeDocument/2006/relationships/slideLayout" Target="../slideLayouts/slideLayout7.xml"/><Relationship Id="rId1" Type="http://schemas.openxmlformats.org/officeDocument/2006/relationships/tags" Target="../tags/tag3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3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tags" Target="../tags/tag3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39.xml"/></Relationships>
</file>

<file path=ppt/slides/_rels/slide39.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37.xml"/><Relationship Id="rId7" Type="http://schemas.openxmlformats.org/officeDocument/2006/relationships/diagramColors" Target="../diagrams/colors2.xml"/><Relationship Id="rId2" Type="http://schemas.openxmlformats.org/officeDocument/2006/relationships/slideLayout" Target="../slideLayouts/slideLayout13.xml"/><Relationship Id="rId1" Type="http://schemas.openxmlformats.org/officeDocument/2006/relationships/tags" Target="../tags/tag40.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notesSlide" Target="../notesSlides/notesSlide4.xml"/><Relationship Id="rId7" Type="http://schemas.openxmlformats.org/officeDocument/2006/relationships/hyperlink" Target="https://kahoot.com/" TargetMode="External"/><Relationship Id="rId2" Type="http://schemas.openxmlformats.org/officeDocument/2006/relationships/slideLayout" Target="../slideLayouts/slideLayout5.xml"/><Relationship Id="rId1" Type="http://schemas.openxmlformats.org/officeDocument/2006/relationships/tags" Target="../tags/tag5.xml"/><Relationship Id="rId6" Type="http://schemas.openxmlformats.org/officeDocument/2006/relationships/hyperlink" Target="https://miro.com/" TargetMode="External"/><Relationship Id="rId5" Type="http://schemas.openxmlformats.org/officeDocument/2006/relationships/hyperlink" Target="https://www.mentimeter.com/" TargetMode="External"/><Relationship Id="rId4" Type="http://schemas.openxmlformats.org/officeDocument/2006/relationships/hyperlink" Target="https://www.slido.com/" TargetMode="Externa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tags" Target="../tags/tag41.xml"/><Relationship Id="rId5" Type="http://schemas.openxmlformats.org/officeDocument/2006/relationships/hyperlink" Target="https://sansdosage.blogspot.com/2011/04/asking-for-help.html" TargetMode="External"/><Relationship Id="rId4" Type="http://schemas.openxmlformats.org/officeDocument/2006/relationships/image" Target="../media/image32.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42.xml"/><Relationship Id="rId4" Type="http://schemas.openxmlformats.org/officeDocument/2006/relationships/image" Target="../media/image33.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4.xml"/><Relationship Id="rId1" Type="http://schemas.openxmlformats.org/officeDocument/2006/relationships/tags" Target="../tags/tag43.xml"/><Relationship Id="rId4" Type="http://schemas.openxmlformats.org/officeDocument/2006/relationships/image" Target="../media/image34.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8.xml"/><Relationship Id="rId1" Type="http://schemas.openxmlformats.org/officeDocument/2006/relationships/tags" Target="../tags/tag4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tags" Target="../tags/tag46.xml"/><Relationship Id="rId4" Type="http://schemas.openxmlformats.org/officeDocument/2006/relationships/image" Target="../media/image19.png"/></Relationships>
</file>

<file path=ppt/slides/_rels/slide4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44.xml"/><Relationship Id="rId7" Type="http://schemas.openxmlformats.org/officeDocument/2006/relationships/diagramColors" Target="../diagrams/colors3.xml"/><Relationship Id="rId2" Type="http://schemas.openxmlformats.org/officeDocument/2006/relationships/slideLayout" Target="../slideLayouts/slideLayout13.xml"/><Relationship Id="rId1" Type="http://schemas.openxmlformats.org/officeDocument/2006/relationships/tags" Target="../tags/tag4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4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tags" Target="../tags/tag49.xml"/><Relationship Id="rId5" Type="http://schemas.openxmlformats.org/officeDocument/2006/relationships/hyperlink" Target="https://content.sph.harvard.edu/wwwhsph/sites/36/2016/06/The-Mentor-Mentee-Relationship-Handout_October-2015.pdf" TargetMode="External"/><Relationship Id="rId4" Type="http://schemas.openxmlformats.org/officeDocument/2006/relationships/hyperlink" Target="https://my.lerner.udel.edu/wp-content/uploads/Skills_for_Sucessful_Mentoring.pdf" TargetMode="Externa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tags" Target="../tags/tag5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7.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image" Target="../media/image13.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F1428-3EF8-4C4F-802D-8E1D2A26F611}"/>
              </a:ext>
            </a:extLst>
          </p:cNvPr>
          <p:cNvSpPr>
            <a:spLocks noGrp="1"/>
          </p:cNvSpPr>
          <p:nvPr>
            <p:ph type="ctrTitle"/>
          </p:nvPr>
        </p:nvSpPr>
        <p:spPr>
          <a:xfrm>
            <a:off x="914400" y="471831"/>
            <a:ext cx="5541999" cy="3264483"/>
          </a:xfrm>
        </p:spPr>
        <p:txBody>
          <a:bodyPr vert="horz" lIns="0" tIns="0" rIns="0" bIns="0" rtlCol="0" anchor="t" anchorCtr="0">
            <a:noAutofit/>
          </a:bodyPr>
          <a:lstStyle/>
          <a:p>
            <a:r>
              <a:rPr lang="en-US" sz="3600" dirty="0"/>
              <a:t>Global Laboratory </a:t>
            </a:r>
            <a:br>
              <a:rPr lang="en-US" sz="3600" dirty="0"/>
            </a:br>
            <a:r>
              <a:rPr lang="en-US" sz="3600" dirty="0"/>
              <a:t>Leadership </a:t>
            </a:r>
            <a:r>
              <a:rPr lang="en-US" sz="3600" dirty="0" err="1"/>
              <a:t>Programme</a:t>
            </a:r>
            <a:r>
              <a:rPr lang="en-US" sz="3600" dirty="0"/>
              <a:t>  </a:t>
            </a:r>
            <a:br>
              <a:rPr lang="en-US" sz="3600" dirty="0"/>
            </a:br>
            <a:r>
              <a:rPr lang="en-US" sz="3600" dirty="0"/>
              <a:t>Training of Trainers and Mentors</a:t>
            </a:r>
            <a:br>
              <a:rPr lang="en-US" sz="3600" dirty="0"/>
            </a:br>
            <a:br>
              <a:rPr lang="en-US" sz="3600" dirty="0"/>
            </a:br>
            <a:r>
              <a:rPr lang="en-US" sz="3600" dirty="0">
                <a:solidFill>
                  <a:schemeClr val="accent2"/>
                </a:solidFill>
              </a:rPr>
              <a:t>Unit 7: Mentoring skills</a:t>
            </a:r>
          </a:p>
        </p:txBody>
      </p:sp>
      <p:sp>
        <p:nvSpPr>
          <p:cNvPr id="7" name="Title 1">
            <a:extLst>
              <a:ext uri="{FF2B5EF4-FFF2-40B4-BE49-F238E27FC236}">
                <a16:creationId xmlns:a16="http://schemas.microsoft.com/office/drawing/2014/main" id="{6A39756B-C36E-E65A-8CD0-1D166548CE94}"/>
              </a:ext>
            </a:extLst>
          </p:cNvPr>
          <p:cNvSpPr txBox="1">
            <a:spLocks/>
          </p:cNvSpPr>
          <p:nvPr/>
        </p:nvSpPr>
        <p:spPr>
          <a:xfrm>
            <a:off x="940225" y="4403276"/>
            <a:ext cx="5662495" cy="598716"/>
          </a:xfrm>
          <a:prstGeom prst="rect">
            <a:avLst/>
          </a:prstGeom>
        </p:spPr>
        <p:txBody>
          <a:bodyPr vert="horz" lIns="0" tIns="0" rIns="0" bIns="0" rtlCol="0" anchor="t" anchorCtr="0">
            <a:noAutofit/>
          </a:bodyPr>
          <a:lstStyle>
            <a:lvl1pPr algn="l" defTabSz="914400" rtl="0" eaLnBrk="1" latinLnBrk="0" hangingPunct="1">
              <a:lnSpc>
                <a:spcPct val="80000"/>
              </a:lnSpc>
              <a:spcBef>
                <a:spcPct val="0"/>
              </a:spcBef>
              <a:buNone/>
              <a:defRPr sz="7800" b="1" kern="1200">
                <a:solidFill>
                  <a:schemeClr val="tx2"/>
                </a:solidFill>
                <a:latin typeface="+mj-lt"/>
                <a:ea typeface="+mj-ea"/>
                <a:cs typeface="+mj-cs"/>
              </a:defRPr>
            </a:lvl1pPr>
          </a:lstStyle>
          <a:p>
            <a:pPr>
              <a:lnSpc>
                <a:spcPct val="100000"/>
              </a:lnSpc>
            </a:pPr>
            <a:r>
              <a:rPr lang="en-US" sz="2000" i="1"/>
              <a:t>Speaker/s</a:t>
            </a:r>
            <a:br>
              <a:rPr lang="en-US" sz="2000" i="1"/>
            </a:br>
            <a:r>
              <a:rPr lang="en-US" sz="2000" i="1"/>
              <a:t>Date</a:t>
            </a:r>
            <a:endParaRPr lang="pt-PT" sz="7200" dirty="0"/>
          </a:p>
        </p:txBody>
      </p:sp>
    </p:spTree>
    <p:custDataLst>
      <p:tags r:id="rId1"/>
    </p:custDataLst>
    <p:extLst>
      <p:ext uri="{BB962C8B-B14F-4D97-AF65-F5344CB8AC3E}">
        <p14:creationId xmlns:p14="http://schemas.microsoft.com/office/powerpoint/2010/main" val="1497949162"/>
      </p:ext>
    </p:extLst>
  </p:cSld>
  <p:clrMapOvr>
    <a:masterClrMapping/>
  </p:clrMapOvr>
  <mc:AlternateContent xmlns:mc="http://schemas.openxmlformats.org/markup-compatibility/2006" xmlns:p14="http://schemas.microsoft.com/office/powerpoint/2010/main">
    <mc:Choice Requires="p14">
      <p:transition spd="slow" p14:dur="2000" advTm="19879"/>
    </mc:Choice>
    <mc:Fallback xmlns="">
      <p:transition spd="slow" advTm="19879"/>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77235"/>
            <a:ext cx="10515600" cy="709862"/>
          </a:xfrm>
        </p:spPr>
        <p:txBody>
          <a:bodyPr>
            <a:normAutofit/>
          </a:bodyPr>
          <a:lstStyle/>
          <a:p>
            <a:r>
              <a:rPr lang="en-US" sz="4000" dirty="0"/>
              <a:t>How is a mentor different?</a:t>
            </a:r>
          </a:p>
        </p:txBody>
      </p:sp>
      <p:sp>
        <p:nvSpPr>
          <p:cNvPr id="4" name="Slide Number Placeholder 3">
            <a:extLst>
              <a:ext uri="{FF2B5EF4-FFF2-40B4-BE49-F238E27FC236}">
                <a16:creationId xmlns:a16="http://schemas.microsoft.com/office/drawing/2014/main" id="{A841B930-DE1A-0165-658D-12A3B8F9064D}"/>
              </a:ext>
            </a:extLst>
          </p:cNvPr>
          <p:cNvSpPr>
            <a:spLocks noGrp="1"/>
          </p:cNvSpPr>
          <p:nvPr>
            <p:ph type="sldNum" sz="quarter" idx="12"/>
          </p:nvPr>
        </p:nvSpPr>
        <p:spPr/>
        <p:txBody>
          <a:bodyPr/>
          <a:lstStyle/>
          <a:p>
            <a:fld id="{5F7BECBE-D6CC-413E-AA43-2D0C4F1A49BE}" type="slidenum">
              <a:rPr lang="en-US" smtClean="0"/>
              <a:pPr/>
              <a:t>10</a:t>
            </a:fld>
            <a:endParaRPr lang="en-US"/>
          </a:p>
        </p:txBody>
      </p:sp>
      <p:grpSp>
        <p:nvGrpSpPr>
          <p:cNvPr id="5" name="Group 4">
            <a:extLst>
              <a:ext uri="{FF2B5EF4-FFF2-40B4-BE49-F238E27FC236}">
                <a16:creationId xmlns:a16="http://schemas.microsoft.com/office/drawing/2014/main" id="{94D85FED-27FD-60B6-F74A-6C7FB8C717E3}"/>
              </a:ext>
            </a:extLst>
          </p:cNvPr>
          <p:cNvGrpSpPr/>
          <p:nvPr/>
        </p:nvGrpSpPr>
        <p:grpSpPr>
          <a:xfrm>
            <a:off x="831080" y="1307415"/>
            <a:ext cx="10646857" cy="1009220"/>
            <a:chOff x="831080" y="1307415"/>
            <a:chExt cx="10646857" cy="1009220"/>
          </a:xfrm>
        </p:grpSpPr>
        <p:sp>
          <p:nvSpPr>
            <p:cNvPr id="9" name="Rectangle: Rounded Corners 8">
              <a:extLst>
                <a:ext uri="{FF2B5EF4-FFF2-40B4-BE49-F238E27FC236}">
                  <a16:creationId xmlns:a16="http://schemas.microsoft.com/office/drawing/2014/main" id="{06E418C2-FC08-3F80-C0D4-1BC5947C62C7}"/>
                </a:ext>
              </a:extLst>
            </p:cNvPr>
            <p:cNvSpPr/>
            <p:nvPr/>
          </p:nvSpPr>
          <p:spPr>
            <a:xfrm>
              <a:off x="831080" y="1307415"/>
              <a:ext cx="10646857" cy="1009220"/>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E1DFEFE3-501B-A70D-D812-146C5BED20E9}"/>
                </a:ext>
              </a:extLst>
            </p:cNvPr>
            <p:cNvSpPr txBox="1"/>
            <p:nvPr/>
          </p:nvSpPr>
          <p:spPr>
            <a:xfrm>
              <a:off x="952496" y="1550415"/>
              <a:ext cx="2215661" cy="523220"/>
            </a:xfrm>
            <a:prstGeom prst="rect">
              <a:avLst/>
            </a:prstGeom>
            <a:noFill/>
          </p:spPr>
          <p:txBody>
            <a:bodyPr wrap="square" rtlCol="0">
              <a:spAutoFit/>
            </a:bodyPr>
            <a:lstStyle/>
            <a:p>
              <a:r>
                <a:rPr lang="en-US" sz="2800" b="1" dirty="0">
                  <a:solidFill>
                    <a:schemeClr val="accent2"/>
                  </a:solidFill>
                </a:rPr>
                <a:t>Supervisor</a:t>
              </a:r>
              <a:endParaRPr lang="en-US" sz="2800" b="1" dirty="0"/>
            </a:p>
          </p:txBody>
        </p:sp>
      </p:grpSp>
      <p:grpSp>
        <p:nvGrpSpPr>
          <p:cNvPr id="6" name="Group 5">
            <a:extLst>
              <a:ext uri="{FF2B5EF4-FFF2-40B4-BE49-F238E27FC236}">
                <a16:creationId xmlns:a16="http://schemas.microsoft.com/office/drawing/2014/main" id="{9FCAB2B6-F4CC-5377-83D9-19F340F12E52}"/>
              </a:ext>
            </a:extLst>
          </p:cNvPr>
          <p:cNvGrpSpPr/>
          <p:nvPr/>
        </p:nvGrpSpPr>
        <p:grpSpPr>
          <a:xfrm>
            <a:off x="831080" y="2476933"/>
            <a:ext cx="10714892" cy="1338764"/>
            <a:chOff x="855784" y="2549110"/>
            <a:chExt cx="10714892" cy="1338764"/>
          </a:xfrm>
        </p:grpSpPr>
        <p:sp>
          <p:nvSpPr>
            <p:cNvPr id="12" name="Rectangle: Rounded Corners 11">
              <a:extLst>
                <a:ext uri="{FF2B5EF4-FFF2-40B4-BE49-F238E27FC236}">
                  <a16:creationId xmlns:a16="http://schemas.microsoft.com/office/drawing/2014/main" id="{9873D2AE-5764-E911-2ECE-44AB97BB02B6}"/>
                </a:ext>
              </a:extLst>
            </p:cNvPr>
            <p:cNvSpPr/>
            <p:nvPr/>
          </p:nvSpPr>
          <p:spPr>
            <a:xfrm>
              <a:off x="855784" y="2549110"/>
              <a:ext cx="10714892" cy="1098569"/>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B93E01AC-6540-9544-2180-5AD3F922FD8A}"/>
                </a:ext>
              </a:extLst>
            </p:cNvPr>
            <p:cNvSpPr txBox="1"/>
            <p:nvPr/>
          </p:nvSpPr>
          <p:spPr>
            <a:xfrm>
              <a:off x="952496" y="2656768"/>
              <a:ext cx="2201006" cy="1231106"/>
            </a:xfrm>
            <a:prstGeom prst="rect">
              <a:avLst/>
            </a:prstGeom>
            <a:noFill/>
          </p:spPr>
          <p:txBody>
            <a:bodyPr wrap="square" rtlCol="0">
              <a:spAutoFit/>
            </a:bodyPr>
            <a:lstStyle/>
            <a:p>
              <a:r>
                <a:rPr lang="en-US" sz="2800" b="1" dirty="0">
                  <a:solidFill>
                    <a:schemeClr val="accent2"/>
                  </a:solidFill>
                </a:rPr>
                <a:t>Trainer/</a:t>
              </a:r>
            </a:p>
            <a:p>
              <a:r>
                <a:rPr lang="en-US" sz="2800" b="1" dirty="0">
                  <a:solidFill>
                    <a:schemeClr val="accent2"/>
                  </a:solidFill>
                </a:rPr>
                <a:t>instructor</a:t>
              </a:r>
            </a:p>
            <a:p>
              <a:endParaRPr lang="en-US" dirty="0"/>
            </a:p>
          </p:txBody>
        </p:sp>
      </p:grpSp>
      <p:grpSp>
        <p:nvGrpSpPr>
          <p:cNvPr id="8" name="Group 7">
            <a:extLst>
              <a:ext uri="{FF2B5EF4-FFF2-40B4-BE49-F238E27FC236}">
                <a16:creationId xmlns:a16="http://schemas.microsoft.com/office/drawing/2014/main" id="{E92DE05B-9B0F-6548-E373-1C2AED0A6AD3}"/>
              </a:ext>
            </a:extLst>
          </p:cNvPr>
          <p:cNvGrpSpPr/>
          <p:nvPr/>
        </p:nvGrpSpPr>
        <p:grpSpPr>
          <a:xfrm>
            <a:off x="839872" y="3775642"/>
            <a:ext cx="10697308" cy="1120610"/>
            <a:chOff x="855784" y="3856771"/>
            <a:chExt cx="10697308" cy="1120610"/>
          </a:xfrm>
        </p:grpSpPr>
        <p:sp>
          <p:nvSpPr>
            <p:cNvPr id="13" name="Rectangle: Rounded Corners 12">
              <a:extLst>
                <a:ext uri="{FF2B5EF4-FFF2-40B4-BE49-F238E27FC236}">
                  <a16:creationId xmlns:a16="http://schemas.microsoft.com/office/drawing/2014/main" id="{E8001620-03E8-F3CF-BE05-7F0B7AB63141}"/>
                </a:ext>
              </a:extLst>
            </p:cNvPr>
            <p:cNvSpPr/>
            <p:nvPr/>
          </p:nvSpPr>
          <p:spPr>
            <a:xfrm>
              <a:off x="855784" y="3856771"/>
              <a:ext cx="10697308" cy="1120610"/>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B6640A9D-ABA6-0CA0-5DB0-B3BE74928706}"/>
                </a:ext>
              </a:extLst>
            </p:cNvPr>
            <p:cNvSpPr txBox="1"/>
            <p:nvPr/>
          </p:nvSpPr>
          <p:spPr>
            <a:xfrm>
              <a:off x="972389" y="4133566"/>
              <a:ext cx="2485292" cy="800219"/>
            </a:xfrm>
            <a:prstGeom prst="rect">
              <a:avLst/>
            </a:prstGeom>
            <a:noFill/>
          </p:spPr>
          <p:txBody>
            <a:bodyPr wrap="square" rtlCol="0">
              <a:spAutoFit/>
            </a:bodyPr>
            <a:lstStyle/>
            <a:p>
              <a:r>
                <a:rPr lang="en-US" sz="2800" b="1" dirty="0">
                  <a:solidFill>
                    <a:schemeClr val="accent2"/>
                  </a:solidFill>
                </a:rPr>
                <a:t>Facilitator</a:t>
              </a:r>
            </a:p>
            <a:p>
              <a:endParaRPr lang="en-US" dirty="0"/>
            </a:p>
          </p:txBody>
        </p:sp>
      </p:grpSp>
      <p:grpSp>
        <p:nvGrpSpPr>
          <p:cNvPr id="7" name="Group 6">
            <a:extLst>
              <a:ext uri="{FF2B5EF4-FFF2-40B4-BE49-F238E27FC236}">
                <a16:creationId xmlns:a16="http://schemas.microsoft.com/office/drawing/2014/main" id="{DE731562-D5BF-0E83-4084-EBE71E9A84ED}"/>
              </a:ext>
            </a:extLst>
          </p:cNvPr>
          <p:cNvGrpSpPr/>
          <p:nvPr/>
        </p:nvGrpSpPr>
        <p:grpSpPr>
          <a:xfrm>
            <a:off x="831080" y="5057099"/>
            <a:ext cx="10714892" cy="905819"/>
            <a:chOff x="855784" y="5057099"/>
            <a:chExt cx="10714892" cy="905819"/>
          </a:xfrm>
          <a:solidFill>
            <a:schemeClr val="accent1"/>
          </a:solidFill>
        </p:grpSpPr>
        <p:sp>
          <p:nvSpPr>
            <p:cNvPr id="14" name="Rectangle: Rounded Corners 13">
              <a:extLst>
                <a:ext uri="{FF2B5EF4-FFF2-40B4-BE49-F238E27FC236}">
                  <a16:creationId xmlns:a16="http://schemas.microsoft.com/office/drawing/2014/main" id="{58FAFC92-4CB2-268C-035A-362C95CEF7E5}"/>
                </a:ext>
              </a:extLst>
            </p:cNvPr>
            <p:cNvSpPr/>
            <p:nvPr/>
          </p:nvSpPr>
          <p:spPr>
            <a:xfrm>
              <a:off x="855784" y="5057099"/>
              <a:ext cx="10714892" cy="905819"/>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D6BAE420-F1BE-DF9E-5A45-057692954753}"/>
                </a:ext>
              </a:extLst>
            </p:cNvPr>
            <p:cNvSpPr txBox="1"/>
            <p:nvPr/>
          </p:nvSpPr>
          <p:spPr>
            <a:xfrm>
              <a:off x="952496" y="5173047"/>
              <a:ext cx="1793631" cy="523220"/>
            </a:xfrm>
            <a:prstGeom prst="rect">
              <a:avLst/>
            </a:prstGeom>
            <a:grpFill/>
          </p:spPr>
          <p:txBody>
            <a:bodyPr wrap="square" rtlCol="0">
              <a:spAutoFit/>
            </a:bodyPr>
            <a:lstStyle/>
            <a:p>
              <a:r>
                <a:rPr lang="en-US" sz="2800" b="1" dirty="0">
                  <a:solidFill>
                    <a:schemeClr val="accent2"/>
                  </a:solidFill>
                </a:rPr>
                <a:t>Mentor</a:t>
              </a:r>
              <a:endParaRPr lang="en-US" sz="2800" b="1" dirty="0"/>
            </a:p>
          </p:txBody>
        </p:sp>
      </p:grpSp>
      <p:sp>
        <p:nvSpPr>
          <p:cNvPr id="20" name="TextBox 19">
            <a:extLst>
              <a:ext uri="{FF2B5EF4-FFF2-40B4-BE49-F238E27FC236}">
                <a16:creationId xmlns:a16="http://schemas.microsoft.com/office/drawing/2014/main" id="{49807950-B6D3-9C20-AF18-AFEAA3EC079B}"/>
              </a:ext>
            </a:extLst>
          </p:cNvPr>
          <p:cNvSpPr txBox="1"/>
          <p:nvPr/>
        </p:nvSpPr>
        <p:spPr>
          <a:xfrm>
            <a:off x="3168157" y="1381627"/>
            <a:ext cx="8192763" cy="769441"/>
          </a:xfrm>
          <a:prstGeom prst="rect">
            <a:avLst/>
          </a:prstGeom>
          <a:noFill/>
        </p:spPr>
        <p:txBody>
          <a:bodyPr wrap="square" lIns="91440" tIns="45720" rIns="91440" bIns="45720" rtlCol="0" anchor="t">
            <a:spAutoFit/>
          </a:bodyPr>
          <a:lstStyle/>
          <a:p>
            <a:r>
              <a:rPr lang="en-US" sz="2200" b="0" i="0" u="none" strike="noStrike" kern="1200" dirty="0">
                <a:solidFill>
                  <a:schemeClr val="bg1"/>
                </a:solidFill>
                <a:effectLst/>
              </a:rPr>
              <a:t>A person who </a:t>
            </a:r>
            <a:r>
              <a:rPr lang="en-US" sz="2200" b="1" i="0" u="none" strike="noStrike" kern="1200" dirty="0">
                <a:solidFill>
                  <a:schemeClr val="bg1"/>
                </a:solidFill>
                <a:effectLst/>
              </a:rPr>
              <a:t>motivates </a:t>
            </a:r>
            <a:r>
              <a:rPr lang="en-US" sz="2200" b="0" i="0" u="none" strike="noStrike" kern="1200" dirty="0">
                <a:solidFill>
                  <a:schemeClr val="bg1"/>
                </a:solidFill>
                <a:effectLst/>
              </a:rPr>
              <a:t>staff to</a:t>
            </a:r>
            <a:r>
              <a:rPr lang="en-US" sz="2200" dirty="0">
                <a:solidFill>
                  <a:schemeClr val="bg1"/>
                </a:solidFill>
              </a:rPr>
              <a:t> develop or strengthen their </a:t>
            </a:r>
            <a:r>
              <a:rPr lang="en-US" sz="2200" b="1" dirty="0">
                <a:solidFill>
                  <a:schemeClr val="bg1"/>
                </a:solidFill>
              </a:rPr>
              <a:t>abilities and performance</a:t>
            </a:r>
            <a:r>
              <a:rPr lang="en-US" sz="2200" b="0" i="0" u="none" strike="noStrike" kern="1200" dirty="0">
                <a:solidFill>
                  <a:schemeClr val="bg1"/>
                </a:solidFill>
                <a:effectLst/>
              </a:rPr>
              <a:t>. Usually a longer-term relationship</a:t>
            </a:r>
            <a:endParaRPr lang="en-US" sz="2200" b="0" i="0" u="none" strike="noStrike" dirty="0">
              <a:solidFill>
                <a:schemeClr val="bg1"/>
              </a:solidFill>
              <a:effectLst/>
            </a:endParaRPr>
          </a:p>
        </p:txBody>
      </p:sp>
      <p:sp>
        <p:nvSpPr>
          <p:cNvPr id="21" name="TextBox 20">
            <a:extLst>
              <a:ext uri="{FF2B5EF4-FFF2-40B4-BE49-F238E27FC236}">
                <a16:creationId xmlns:a16="http://schemas.microsoft.com/office/drawing/2014/main" id="{27D36FA4-2903-60E1-180D-EEB640423FA3}"/>
              </a:ext>
            </a:extLst>
          </p:cNvPr>
          <p:cNvSpPr txBox="1"/>
          <p:nvPr/>
        </p:nvSpPr>
        <p:spPr>
          <a:xfrm>
            <a:off x="3168157" y="2668694"/>
            <a:ext cx="8185643" cy="769441"/>
          </a:xfrm>
          <a:prstGeom prst="rect">
            <a:avLst/>
          </a:prstGeom>
          <a:noFill/>
        </p:spPr>
        <p:txBody>
          <a:bodyPr wrap="square" rtlCol="0">
            <a:spAutoFit/>
          </a:bodyPr>
          <a:lstStyle/>
          <a:p>
            <a:pPr marL="0" algn="l" rtl="0" eaLnBrk="1" fontAlgn="t" latinLnBrk="0" hangingPunct="1">
              <a:buNone/>
            </a:pPr>
            <a:r>
              <a:rPr lang="en-US" sz="2200" b="0" i="0" u="none" strike="noStrike" kern="1200" dirty="0">
                <a:solidFill>
                  <a:schemeClr val="bg1"/>
                </a:solidFill>
                <a:effectLst/>
                <a:latin typeface="Trebuchet MS" panose="020B0603020202020204" pitchFamily="34" charset="0"/>
              </a:rPr>
              <a:t>A person who </a:t>
            </a:r>
            <a:r>
              <a:rPr lang="en-US" sz="2200" b="1" i="0" u="none" strike="noStrike" kern="1200" dirty="0">
                <a:solidFill>
                  <a:schemeClr val="bg1"/>
                </a:solidFill>
                <a:effectLst/>
                <a:latin typeface="Trebuchet MS" panose="020B0603020202020204" pitchFamily="34" charset="0"/>
              </a:rPr>
              <a:t>transfers</a:t>
            </a:r>
            <a:r>
              <a:rPr lang="en-US" sz="2200" b="0" i="0" u="none" strike="noStrike" kern="1200" dirty="0">
                <a:solidFill>
                  <a:schemeClr val="bg1"/>
                </a:solidFill>
                <a:effectLst/>
                <a:latin typeface="Trebuchet MS" panose="020B0603020202020204" pitchFamily="34" charset="0"/>
              </a:rPr>
              <a:t> specific information or skills to a </a:t>
            </a:r>
            <a:r>
              <a:rPr lang="en-US" sz="2200" b="1" i="0" u="none" strike="noStrike" kern="1200" dirty="0">
                <a:solidFill>
                  <a:schemeClr val="bg1"/>
                </a:solidFill>
                <a:effectLst/>
                <a:latin typeface="Trebuchet MS" panose="020B0603020202020204" pitchFamily="34" charset="0"/>
              </a:rPr>
              <a:t>group</a:t>
            </a:r>
            <a:r>
              <a:rPr lang="en-US" sz="2200" b="0" i="0" u="none" strike="noStrike" kern="1200" dirty="0">
                <a:solidFill>
                  <a:schemeClr val="bg1"/>
                </a:solidFill>
                <a:effectLst/>
                <a:latin typeface="Trebuchet MS" panose="020B0603020202020204" pitchFamily="34" charset="0"/>
              </a:rPr>
              <a:t> of individuals. Usually a short-term relationship</a:t>
            </a:r>
            <a:endParaRPr lang="en-US" sz="2200" b="0" i="0" u="none" strike="noStrike" dirty="0">
              <a:solidFill>
                <a:schemeClr val="bg1"/>
              </a:solidFill>
              <a:effectLst/>
              <a:latin typeface="Arial" panose="020B0604020202020204" pitchFamily="34" charset="0"/>
            </a:endParaRPr>
          </a:p>
        </p:txBody>
      </p:sp>
      <p:sp>
        <p:nvSpPr>
          <p:cNvPr id="22" name="TextBox 21">
            <a:extLst>
              <a:ext uri="{FF2B5EF4-FFF2-40B4-BE49-F238E27FC236}">
                <a16:creationId xmlns:a16="http://schemas.microsoft.com/office/drawing/2014/main" id="{3652CB7A-CBA7-1707-05CB-F92CC37827C5}"/>
              </a:ext>
            </a:extLst>
          </p:cNvPr>
          <p:cNvSpPr txBox="1"/>
          <p:nvPr/>
        </p:nvSpPr>
        <p:spPr>
          <a:xfrm>
            <a:off x="3168156" y="3775642"/>
            <a:ext cx="8086002" cy="1384995"/>
          </a:xfrm>
          <a:prstGeom prst="rect">
            <a:avLst/>
          </a:prstGeom>
          <a:noFill/>
        </p:spPr>
        <p:txBody>
          <a:bodyPr wrap="square" rtlCol="0">
            <a:spAutoFit/>
          </a:bodyPr>
          <a:lstStyle/>
          <a:p>
            <a:r>
              <a:rPr lang="en-US" sz="2200" b="0" i="0" u="none" strike="noStrike" kern="1200" dirty="0">
                <a:solidFill>
                  <a:schemeClr val="bg1"/>
                </a:solidFill>
                <a:effectLst/>
              </a:rPr>
              <a:t>A person who engages learners by </a:t>
            </a:r>
            <a:r>
              <a:rPr lang="en-US" sz="2200" b="1" i="0" u="none" strike="noStrike" kern="1200" dirty="0">
                <a:solidFill>
                  <a:schemeClr val="bg1"/>
                </a:solidFill>
                <a:effectLst/>
              </a:rPr>
              <a:t>guiding and assisting </a:t>
            </a:r>
            <a:r>
              <a:rPr lang="en-US" sz="2200" b="0" i="0" u="none" strike="noStrike" kern="1200" dirty="0">
                <a:solidFill>
                  <a:schemeClr val="bg1"/>
                </a:solidFill>
                <a:effectLst/>
              </a:rPr>
              <a:t>them in learning through </a:t>
            </a:r>
            <a:r>
              <a:rPr lang="en-US" sz="2200" b="1" i="0" u="none" strike="noStrike" kern="1200" dirty="0">
                <a:solidFill>
                  <a:schemeClr val="bg1"/>
                </a:solidFill>
                <a:effectLst/>
              </a:rPr>
              <a:t>active participation and facilitating exploration</a:t>
            </a:r>
            <a:r>
              <a:rPr lang="en-US" sz="2200" b="0" i="0" u="none" strike="noStrike" kern="1200" dirty="0">
                <a:solidFill>
                  <a:schemeClr val="bg1"/>
                </a:solidFill>
                <a:effectLst/>
              </a:rPr>
              <a:t>. Usually a short-term relationship.</a:t>
            </a:r>
            <a:endParaRPr lang="en-US" sz="2200" b="0" i="0" u="none" strike="noStrike" dirty="0">
              <a:solidFill>
                <a:schemeClr val="bg1"/>
              </a:solidFill>
              <a:effectLst/>
            </a:endParaRPr>
          </a:p>
          <a:p>
            <a:endParaRPr lang="en-US" dirty="0"/>
          </a:p>
        </p:txBody>
      </p:sp>
      <p:sp>
        <p:nvSpPr>
          <p:cNvPr id="23" name="TextBox 22">
            <a:extLst>
              <a:ext uri="{FF2B5EF4-FFF2-40B4-BE49-F238E27FC236}">
                <a16:creationId xmlns:a16="http://schemas.microsoft.com/office/drawing/2014/main" id="{B58034DF-66BF-2084-8ECA-9048A427614F}"/>
              </a:ext>
            </a:extLst>
          </p:cNvPr>
          <p:cNvSpPr txBox="1"/>
          <p:nvPr/>
        </p:nvSpPr>
        <p:spPr>
          <a:xfrm>
            <a:off x="3168156" y="5083815"/>
            <a:ext cx="8384935" cy="1046440"/>
          </a:xfrm>
          <a:prstGeom prst="rect">
            <a:avLst/>
          </a:prstGeom>
          <a:noFill/>
        </p:spPr>
        <p:txBody>
          <a:bodyPr wrap="square" rtlCol="0">
            <a:spAutoFit/>
          </a:bodyPr>
          <a:lstStyle/>
          <a:p>
            <a:r>
              <a:rPr lang="en-US" sz="2200" b="0" i="0" u="none" strike="noStrike" kern="1200" dirty="0">
                <a:solidFill>
                  <a:schemeClr val="bg1"/>
                </a:solidFill>
                <a:effectLst/>
              </a:rPr>
              <a:t>A person who has </a:t>
            </a:r>
            <a:r>
              <a:rPr lang="en-US" sz="2200" b="1" i="0" u="none" strike="noStrike" kern="1200" dirty="0">
                <a:solidFill>
                  <a:schemeClr val="bg1"/>
                </a:solidFill>
                <a:effectLst/>
              </a:rPr>
              <a:t>experience </a:t>
            </a:r>
            <a:r>
              <a:rPr lang="en-US" sz="2200" b="0" i="0" u="none" strike="noStrike" kern="1200" dirty="0">
                <a:solidFill>
                  <a:schemeClr val="bg1"/>
                </a:solidFill>
                <a:effectLst/>
              </a:rPr>
              <a:t>and shares knowledge, skills and experience with mentee. Usually a longer-term relationship.</a:t>
            </a:r>
            <a:endParaRPr lang="en-US" sz="2200" b="0" i="0" u="none" strike="noStrike" dirty="0">
              <a:solidFill>
                <a:schemeClr val="bg1"/>
              </a:solidFill>
              <a:effectLst/>
            </a:endParaRPr>
          </a:p>
          <a:p>
            <a:endParaRPr lang="en-US" dirty="0"/>
          </a:p>
        </p:txBody>
      </p:sp>
      <p:sp>
        <p:nvSpPr>
          <p:cNvPr id="3" name="Footer Placeholder 2">
            <a:extLst>
              <a:ext uri="{FF2B5EF4-FFF2-40B4-BE49-F238E27FC236}">
                <a16:creationId xmlns:a16="http://schemas.microsoft.com/office/drawing/2014/main" id="{7E5AED64-C68C-FE64-084E-F56D666DB730}"/>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3462297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Why mentorship?</a:t>
            </a:r>
          </a:p>
        </p:txBody>
      </p:sp>
      <p:sp>
        <p:nvSpPr>
          <p:cNvPr id="3" name="Content Placeholder 2"/>
          <p:cNvSpPr>
            <a:spLocks noGrp="1"/>
          </p:cNvSpPr>
          <p:nvPr>
            <p:ph type="body" sz="quarter" idx="11"/>
          </p:nvPr>
        </p:nvSpPr>
        <p:spPr>
          <a:xfrm>
            <a:off x="914400" y="1931830"/>
            <a:ext cx="5441324" cy="3989081"/>
          </a:xfrm>
        </p:spPr>
        <p:txBody>
          <a:bodyPr>
            <a:normAutofit/>
          </a:bodyPr>
          <a:lstStyle/>
          <a:p>
            <a:pPr marL="0" indent="0">
              <a:buNone/>
            </a:pPr>
            <a:r>
              <a:rPr lang="en-US" sz="2400"/>
              <a:t>Books, internet, training, etc., can provide a lot of guidance to acquire new knowledge </a:t>
            </a:r>
            <a:r>
              <a:rPr lang="en-US" sz="2400" b="1"/>
              <a:t>BUT learning from the experience (and mistakes) of others </a:t>
            </a:r>
            <a:r>
              <a:rPr lang="en-US" sz="2400"/>
              <a:t>helps to efficiently gain new knowledge, skills and improve your attitude.</a:t>
            </a:r>
          </a:p>
        </p:txBody>
      </p:sp>
      <p:pic>
        <p:nvPicPr>
          <p:cNvPr id="4" name="Picture 3">
            <a:extLst>
              <a:ext uri="{FF2B5EF4-FFF2-40B4-BE49-F238E27FC236}">
                <a16:creationId xmlns:a16="http://schemas.microsoft.com/office/drawing/2014/main" id="{F4916F15-FD83-4037-9226-93DBDC2264E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890534" y="1269332"/>
            <a:ext cx="5053480" cy="3911958"/>
          </a:xfrm>
          <a:prstGeom prst="rect">
            <a:avLst/>
          </a:prstGeom>
        </p:spPr>
      </p:pic>
      <p:sp>
        <p:nvSpPr>
          <p:cNvPr id="5" name="Slide Number Placeholder 4">
            <a:extLst>
              <a:ext uri="{FF2B5EF4-FFF2-40B4-BE49-F238E27FC236}">
                <a16:creationId xmlns:a16="http://schemas.microsoft.com/office/drawing/2014/main" id="{C3E7A53A-2481-4688-E037-F71A9A8ED1EC}"/>
              </a:ext>
            </a:extLst>
          </p:cNvPr>
          <p:cNvSpPr>
            <a:spLocks noGrp="1"/>
          </p:cNvSpPr>
          <p:nvPr>
            <p:ph type="sldNum" sz="quarter" idx="12"/>
          </p:nvPr>
        </p:nvSpPr>
        <p:spPr/>
        <p:txBody>
          <a:bodyPr/>
          <a:lstStyle/>
          <a:p>
            <a:fld id="{5F7BECBE-D6CC-413E-AA43-2D0C4F1A49BE}" type="slidenum">
              <a:rPr lang="en-US" smtClean="0"/>
              <a:pPr/>
              <a:t>11</a:t>
            </a:fld>
            <a:endParaRPr lang="en-US"/>
          </a:p>
        </p:txBody>
      </p:sp>
      <p:sp>
        <p:nvSpPr>
          <p:cNvPr id="6" name="Footer Placeholder 5">
            <a:extLst>
              <a:ext uri="{FF2B5EF4-FFF2-40B4-BE49-F238E27FC236}">
                <a16:creationId xmlns:a16="http://schemas.microsoft.com/office/drawing/2014/main" id="{624D7011-9B7D-8766-F013-1E5C3BB87BBF}"/>
              </a:ext>
            </a:extLst>
          </p:cNvPr>
          <p:cNvSpPr>
            <a:spLocks noGrp="1"/>
          </p:cNvSpPr>
          <p:nvPr>
            <p:ph type="ftr" sz="quarter" idx="3"/>
          </p:nvPr>
        </p:nvSpPr>
        <p:spPr/>
        <p:txBody>
          <a:bodyPr/>
          <a:lstStyle/>
          <a:p>
            <a:pPr algn="r"/>
            <a:r>
              <a:rPr lang="nl-NL"/>
              <a:t>GLLP TOT&amp;M Unit 5 V1 2026</a:t>
            </a:r>
            <a:endParaRPr lang="en-US" dirty="0"/>
          </a:p>
        </p:txBody>
      </p:sp>
    </p:spTree>
    <p:custDataLst>
      <p:tags r:id="rId1"/>
    </p:custDataLst>
    <p:extLst>
      <p:ext uri="{BB962C8B-B14F-4D97-AF65-F5344CB8AC3E}">
        <p14:creationId xmlns:p14="http://schemas.microsoft.com/office/powerpoint/2010/main" val="27780426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a:t>Why a mentor for GLLP?</a:t>
            </a:r>
          </a:p>
        </p:txBody>
      </p:sp>
      <p:sp>
        <p:nvSpPr>
          <p:cNvPr id="3" name="Content Placeholder 2"/>
          <p:cNvSpPr>
            <a:spLocks noGrp="1"/>
          </p:cNvSpPr>
          <p:nvPr>
            <p:ph type="body" sz="quarter" idx="11"/>
          </p:nvPr>
        </p:nvSpPr>
        <p:spPr>
          <a:xfrm>
            <a:off x="4961744" y="1737360"/>
            <a:ext cx="6468256" cy="4183552"/>
          </a:xfrm>
        </p:spPr>
        <p:txBody>
          <a:bodyPr>
            <a:normAutofit/>
          </a:bodyPr>
          <a:lstStyle/>
          <a:p>
            <a:r>
              <a:rPr lang="en-US" sz="2400" dirty="0"/>
              <a:t>Provides support by developing participants’ personal goals within the programme and aligning them with their career development /enhancement goals</a:t>
            </a:r>
          </a:p>
          <a:p>
            <a:r>
              <a:rPr lang="en-US" sz="2400" dirty="0"/>
              <a:t>Mentors play a critical role in </a:t>
            </a:r>
          </a:p>
          <a:p>
            <a:pPr lvl="1"/>
            <a:r>
              <a:rPr lang="en-US" sz="2400" dirty="0"/>
              <a:t>supporting mentees in the development and implementation of individual projects </a:t>
            </a:r>
          </a:p>
          <a:p>
            <a:pPr lvl="1"/>
            <a:r>
              <a:rPr lang="en-US" sz="2400" dirty="0"/>
              <a:t>supporting participants to further develop their professional networks</a:t>
            </a:r>
          </a:p>
        </p:txBody>
      </p:sp>
      <p:sp>
        <p:nvSpPr>
          <p:cNvPr id="4" name="Slide Number Placeholder 3">
            <a:extLst>
              <a:ext uri="{FF2B5EF4-FFF2-40B4-BE49-F238E27FC236}">
                <a16:creationId xmlns:a16="http://schemas.microsoft.com/office/drawing/2014/main" id="{CD4731FE-6A05-7C9E-CFA6-E53594983960}"/>
              </a:ext>
            </a:extLst>
          </p:cNvPr>
          <p:cNvSpPr>
            <a:spLocks noGrp="1"/>
          </p:cNvSpPr>
          <p:nvPr>
            <p:ph type="sldNum" sz="quarter" idx="12"/>
          </p:nvPr>
        </p:nvSpPr>
        <p:spPr/>
        <p:txBody>
          <a:bodyPr/>
          <a:lstStyle/>
          <a:p>
            <a:fld id="{5F7BECBE-D6CC-413E-AA43-2D0C4F1A49BE}" type="slidenum">
              <a:rPr lang="en-US" smtClean="0"/>
              <a:pPr/>
              <a:t>12</a:t>
            </a:fld>
            <a:endParaRPr lang="en-US"/>
          </a:p>
        </p:txBody>
      </p:sp>
      <p:pic>
        <p:nvPicPr>
          <p:cNvPr id="6" name="Picture 5" descr="A person looking at a person&#10;&#10;AI-generated content may be incorrect.">
            <a:extLst>
              <a:ext uri="{FF2B5EF4-FFF2-40B4-BE49-F238E27FC236}">
                <a16:creationId xmlns:a16="http://schemas.microsoft.com/office/drawing/2014/main" id="{4969D3F9-31B0-64AC-F347-CCF93BF110A2}"/>
              </a:ext>
            </a:extLst>
          </p:cNvPr>
          <p:cNvPicPr>
            <a:picLocks noChangeAspect="1"/>
          </p:cNvPicPr>
          <p:nvPr/>
        </p:nvPicPr>
        <p:blipFill>
          <a:blip r:embed="rId4" cstate="screen">
            <a:extLst>
              <a:ext uri="{28A0092B-C50C-407E-A947-70E740481C1C}">
                <a14:useLocalDpi xmlns:a14="http://schemas.microsoft.com/office/drawing/2010/main"/>
              </a:ext>
            </a:extLst>
          </a:blip>
          <a:srcRect l="31912" r="6561"/>
          <a:stretch/>
        </p:blipFill>
        <p:spPr>
          <a:xfrm rot="5400000">
            <a:off x="412784" y="1324576"/>
            <a:ext cx="3770023" cy="4595590"/>
          </a:xfrm>
          <a:prstGeom prst="rect">
            <a:avLst/>
          </a:prstGeom>
        </p:spPr>
      </p:pic>
      <p:sp>
        <p:nvSpPr>
          <p:cNvPr id="7" name="TextBox 6">
            <a:extLst>
              <a:ext uri="{FF2B5EF4-FFF2-40B4-BE49-F238E27FC236}">
                <a16:creationId xmlns:a16="http://schemas.microsoft.com/office/drawing/2014/main" id="{38F12E75-3A4D-E186-063B-B4A3A1A73276}"/>
              </a:ext>
            </a:extLst>
          </p:cNvPr>
          <p:cNvSpPr txBox="1"/>
          <p:nvPr/>
        </p:nvSpPr>
        <p:spPr>
          <a:xfrm>
            <a:off x="3922634" y="5481979"/>
            <a:ext cx="1712068" cy="276999"/>
          </a:xfrm>
          <a:prstGeom prst="rect">
            <a:avLst/>
          </a:prstGeom>
          <a:noFill/>
        </p:spPr>
        <p:txBody>
          <a:bodyPr wrap="square" rtlCol="0">
            <a:spAutoFit/>
          </a:bodyPr>
          <a:lstStyle/>
          <a:p>
            <a:r>
              <a:rPr lang="en-US" sz="1200"/>
              <a:t>©APHL</a:t>
            </a:r>
          </a:p>
        </p:txBody>
      </p:sp>
      <p:sp>
        <p:nvSpPr>
          <p:cNvPr id="5" name="Footer Placeholder 4">
            <a:extLst>
              <a:ext uri="{FF2B5EF4-FFF2-40B4-BE49-F238E27FC236}">
                <a16:creationId xmlns:a16="http://schemas.microsoft.com/office/drawing/2014/main" id="{A4DF1E69-4764-DBD6-C5DE-479D50490DAD}"/>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1918987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72F7F-776A-13F1-A761-76C96E029C3F}"/>
              </a:ext>
            </a:extLst>
          </p:cNvPr>
          <p:cNvSpPr>
            <a:spLocks noGrp="1"/>
          </p:cNvSpPr>
          <p:nvPr>
            <p:ph type="title"/>
          </p:nvPr>
        </p:nvSpPr>
        <p:spPr>
          <a:xfrm>
            <a:off x="914400" y="582157"/>
            <a:ext cx="10515600" cy="709862"/>
          </a:xfrm>
        </p:spPr>
        <p:txBody>
          <a:bodyPr>
            <a:normAutofit/>
          </a:bodyPr>
          <a:lstStyle/>
          <a:p>
            <a:r>
              <a:rPr lang="en-US" sz="4000" dirty="0"/>
              <a:t>Benefits to mentors</a:t>
            </a:r>
          </a:p>
        </p:txBody>
      </p:sp>
      <p:sp>
        <p:nvSpPr>
          <p:cNvPr id="3" name="Text Placeholder 2">
            <a:extLst>
              <a:ext uri="{FF2B5EF4-FFF2-40B4-BE49-F238E27FC236}">
                <a16:creationId xmlns:a16="http://schemas.microsoft.com/office/drawing/2014/main" id="{37D39941-A14B-6F6A-29A1-09AE945E6EB2}"/>
              </a:ext>
            </a:extLst>
          </p:cNvPr>
          <p:cNvSpPr>
            <a:spLocks noGrp="1"/>
          </p:cNvSpPr>
          <p:nvPr>
            <p:ph type="body" sz="quarter" idx="11"/>
          </p:nvPr>
        </p:nvSpPr>
        <p:spPr>
          <a:xfrm>
            <a:off x="914401" y="1422780"/>
            <a:ext cx="5181600" cy="4628893"/>
          </a:xfrm>
        </p:spPr>
        <p:txBody>
          <a:bodyPr vert="horz" lIns="0" tIns="0" rIns="0" bIns="0" rtlCol="0" anchor="t">
            <a:normAutofit/>
          </a:bodyPr>
          <a:lstStyle/>
          <a:p>
            <a:r>
              <a:rPr lang="en-US" sz="2400">
                <a:effectLst/>
              </a:rPr>
              <a:t>Personal growth in leadership and management</a:t>
            </a:r>
            <a:r>
              <a:rPr lang="en-US" sz="2400"/>
              <a:t> skills</a:t>
            </a:r>
          </a:p>
          <a:p>
            <a:r>
              <a:rPr lang="en-US" sz="2400">
                <a:effectLst/>
              </a:rPr>
              <a:t>Satisfaction from helping others ​and sharing knowledge, skills and experience​</a:t>
            </a:r>
            <a:endParaRPr lang="en-US" sz="2400"/>
          </a:p>
          <a:p>
            <a:r>
              <a:rPr lang="en-US" sz="2400"/>
              <a:t>Advance mentoring skills</a:t>
            </a:r>
          </a:p>
          <a:p>
            <a:r>
              <a:rPr lang="en-US" sz="2400">
                <a:effectLst/>
              </a:rPr>
              <a:t>Fostering a connection to the next generation of laboratorians​</a:t>
            </a:r>
          </a:p>
          <a:p>
            <a:r>
              <a:rPr lang="en-US" sz="2400"/>
              <a:t>Receive recognition</a:t>
            </a:r>
          </a:p>
          <a:p>
            <a:endParaRPr lang="en-US" sz="2400"/>
          </a:p>
        </p:txBody>
      </p:sp>
      <p:sp>
        <p:nvSpPr>
          <p:cNvPr id="4" name="Slide Number Placeholder 3">
            <a:extLst>
              <a:ext uri="{FF2B5EF4-FFF2-40B4-BE49-F238E27FC236}">
                <a16:creationId xmlns:a16="http://schemas.microsoft.com/office/drawing/2014/main" id="{4F6AAAC1-A012-1956-7D58-CE53C589A37E}"/>
              </a:ext>
            </a:extLst>
          </p:cNvPr>
          <p:cNvSpPr>
            <a:spLocks noGrp="1"/>
          </p:cNvSpPr>
          <p:nvPr>
            <p:ph type="sldNum" sz="quarter" idx="12"/>
          </p:nvPr>
        </p:nvSpPr>
        <p:spPr/>
        <p:txBody>
          <a:bodyPr/>
          <a:lstStyle/>
          <a:p>
            <a:fld id="{5F7BECBE-D6CC-413E-AA43-2D0C4F1A49BE}" type="slidenum">
              <a:rPr lang="en-US" smtClean="0"/>
              <a:pPr/>
              <a:t>13</a:t>
            </a:fld>
            <a:endParaRPr lang="en-US"/>
          </a:p>
        </p:txBody>
      </p:sp>
      <p:pic>
        <p:nvPicPr>
          <p:cNvPr id="8" name="Picture 7" descr="A person and person sitting on chairs&#10;&#10;AI-generated content may be incorrect.">
            <a:extLst>
              <a:ext uri="{FF2B5EF4-FFF2-40B4-BE49-F238E27FC236}">
                <a16:creationId xmlns:a16="http://schemas.microsoft.com/office/drawing/2014/main" id="{399ECEE6-789F-93AC-93A8-DB2FB4EEDE7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81996" y="1292019"/>
            <a:ext cx="5410004" cy="4057503"/>
          </a:xfrm>
          <a:prstGeom prst="rect">
            <a:avLst/>
          </a:prstGeom>
        </p:spPr>
      </p:pic>
      <p:sp>
        <p:nvSpPr>
          <p:cNvPr id="9" name="TextBox 8">
            <a:extLst>
              <a:ext uri="{FF2B5EF4-FFF2-40B4-BE49-F238E27FC236}">
                <a16:creationId xmlns:a16="http://schemas.microsoft.com/office/drawing/2014/main" id="{EF4889C9-E899-3536-E0A0-B7E92CD813EB}"/>
              </a:ext>
            </a:extLst>
          </p:cNvPr>
          <p:cNvSpPr txBox="1"/>
          <p:nvPr/>
        </p:nvSpPr>
        <p:spPr>
          <a:xfrm>
            <a:off x="11353800" y="5442870"/>
            <a:ext cx="1712068" cy="276999"/>
          </a:xfrm>
          <a:prstGeom prst="rect">
            <a:avLst/>
          </a:prstGeom>
          <a:noFill/>
        </p:spPr>
        <p:txBody>
          <a:bodyPr wrap="square" rtlCol="0">
            <a:spAutoFit/>
          </a:bodyPr>
          <a:lstStyle/>
          <a:p>
            <a:r>
              <a:rPr lang="en-US" sz="1200"/>
              <a:t>©APHL</a:t>
            </a:r>
          </a:p>
        </p:txBody>
      </p:sp>
      <p:sp>
        <p:nvSpPr>
          <p:cNvPr id="5" name="Footer Placeholder 4">
            <a:extLst>
              <a:ext uri="{FF2B5EF4-FFF2-40B4-BE49-F238E27FC236}">
                <a16:creationId xmlns:a16="http://schemas.microsoft.com/office/drawing/2014/main" id="{F09EBD1F-C7FD-A56D-6C54-BAEB0D71B378}"/>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16593799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440E73-838B-4DBE-A3A5-073E8E457C7B}"/>
              </a:ext>
            </a:extLst>
          </p:cNvPr>
          <p:cNvSpPr>
            <a:spLocks noGrp="1"/>
          </p:cNvSpPr>
          <p:nvPr>
            <p:ph type="title"/>
          </p:nvPr>
        </p:nvSpPr>
        <p:spPr>
          <a:xfrm>
            <a:off x="914400" y="604818"/>
            <a:ext cx="10515600" cy="709862"/>
          </a:xfrm>
        </p:spPr>
        <p:txBody>
          <a:bodyPr>
            <a:normAutofit/>
          </a:bodyPr>
          <a:lstStyle/>
          <a:p>
            <a:r>
              <a:rPr lang="en-US" sz="4000"/>
              <a:t>Benefits to mentees</a:t>
            </a:r>
            <a:endParaRPr lang="en-NL" sz="4000"/>
          </a:p>
        </p:txBody>
      </p:sp>
      <p:sp>
        <p:nvSpPr>
          <p:cNvPr id="3" name="Text Placeholder 2">
            <a:extLst>
              <a:ext uri="{FF2B5EF4-FFF2-40B4-BE49-F238E27FC236}">
                <a16:creationId xmlns:a16="http://schemas.microsoft.com/office/drawing/2014/main" id="{6C08B921-994D-4A42-B8BA-6CC1A1226FDC}"/>
              </a:ext>
            </a:extLst>
          </p:cNvPr>
          <p:cNvSpPr>
            <a:spLocks noGrp="1"/>
          </p:cNvSpPr>
          <p:nvPr>
            <p:ph type="body" sz="quarter" idx="11"/>
          </p:nvPr>
        </p:nvSpPr>
        <p:spPr>
          <a:xfrm>
            <a:off x="914400" y="1337223"/>
            <a:ext cx="10515600" cy="5022633"/>
          </a:xfrm>
        </p:spPr>
        <p:txBody>
          <a:bodyPr vert="horz" lIns="0" tIns="0" rIns="0" bIns="0" rtlCol="0" anchor="t">
            <a:normAutofit/>
          </a:bodyPr>
          <a:lstStyle/>
          <a:p>
            <a:r>
              <a:rPr lang="en-US" sz="2400" dirty="0"/>
              <a:t>Develops a skill or competency related to leadership</a:t>
            </a:r>
          </a:p>
          <a:p>
            <a:r>
              <a:rPr lang="en-US" sz="2400" dirty="0"/>
              <a:t>Improves the mentee’s confidence in their ability to execute the task at hand</a:t>
            </a:r>
          </a:p>
          <a:p>
            <a:r>
              <a:rPr lang="en-US" sz="2400" dirty="0"/>
              <a:t>Teaches the mentee how to maintain a professional relationship</a:t>
            </a:r>
          </a:p>
          <a:p>
            <a:r>
              <a:rPr lang="en-US" sz="2400" dirty="0"/>
              <a:t>Gives the mentee practice in accepting constructive feedback from a consistent source, learning from experience, and accessing expert knowledge and advice</a:t>
            </a:r>
          </a:p>
          <a:p>
            <a:r>
              <a:rPr lang="en-US" sz="2400" dirty="0"/>
              <a:t>Helps the mentee improve their communication skills</a:t>
            </a:r>
          </a:p>
          <a:p>
            <a:r>
              <a:rPr lang="en-US" sz="2400" dirty="0"/>
              <a:t>Expands the mentee’s network of contacts</a:t>
            </a:r>
          </a:p>
          <a:p>
            <a:pPr marL="0" indent="0" algn="r">
              <a:buNone/>
            </a:pPr>
            <a:r>
              <a:rPr lang="en-US" sz="1100" i="1" dirty="0"/>
              <a:t>Source: </a:t>
            </a:r>
            <a:r>
              <a:rPr lang="nl-NL" sz="1100" i="1" dirty="0">
                <a:hlinkClick r:id="rId4"/>
              </a:rPr>
              <a:t>https://www.insala.com/Articles/19-mentoring-advantages.asp</a:t>
            </a:r>
            <a:endParaRPr lang="en-NL" sz="1100" i="1" dirty="0"/>
          </a:p>
        </p:txBody>
      </p:sp>
      <p:sp>
        <p:nvSpPr>
          <p:cNvPr id="4" name="Slide Number Placeholder 3">
            <a:extLst>
              <a:ext uri="{FF2B5EF4-FFF2-40B4-BE49-F238E27FC236}">
                <a16:creationId xmlns:a16="http://schemas.microsoft.com/office/drawing/2014/main" id="{9ABAA778-BFC6-4EC1-B7FF-E82E2CE2DB2E}"/>
              </a:ext>
            </a:extLst>
          </p:cNvPr>
          <p:cNvSpPr>
            <a:spLocks noGrp="1"/>
          </p:cNvSpPr>
          <p:nvPr>
            <p:ph type="sldNum" sz="quarter" idx="12"/>
          </p:nvPr>
        </p:nvSpPr>
        <p:spPr/>
        <p:txBody>
          <a:bodyPr/>
          <a:lstStyle/>
          <a:p>
            <a:fld id="{15573E5C-EF74-034A-A019-612A408567C7}" type="slidenum">
              <a:rPr lang="en-US" smtClean="0"/>
              <a:pPr/>
              <a:t>14</a:t>
            </a:fld>
            <a:endParaRPr lang="en-US"/>
          </a:p>
        </p:txBody>
      </p:sp>
      <p:sp>
        <p:nvSpPr>
          <p:cNvPr id="5" name="Footer Placeholder 4">
            <a:extLst>
              <a:ext uri="{FF2B5EF4-FFF2-40B4-BE49-F238E27FC236}">
                <a16:creationId xmlns:a16="http://schemas.microsoft.com/office/drawing/2014/main" id="{2BD3E8C0-61FF-1515-2F49-21F8E80109CB}"/>
              </a:ext>
            </a:extLst>
          </p:cNvPr>
          <p:cNvSpPr>
            <a:spLocks noGrp="1"/>
          </p:cNvSpPr>
          <p:nvPr>
            <p:ph type="ftr" sz="quarter" idx="3"/>
          </p:nvPr>
        </p:nvSpPr>
        <p:spPr/>
        <p:txBody>
          <a:bodyPr/>
          <a:lstStyle/>
          <a:p>
            <a:pPr algn="r"/>
            <a:r>
              <a:rPr lang="nl-NL" dirty="0"/>
              <a:t>GLLP TOT&amp;M Unit 5 V1 2026</a:t>
            </a:r>
            <a:endParaRPr lang="en-US" dirty="0"/>
          </a:p>
        </p:txBody>
      </p:sp>
    </p:spTree>
    <p:custDataLst>
      <p:tags r:id="rId1"/>
    </p:custDataLst>
    <p:extLst>
      <p:ext uri="{BB962C8B-B14F-4D97-AF65-F5344CB8AC3E}">
        <p14:creationId xmlns:p14="http://schemas.microsoft.com/office/powerpoint/2010/main" val="13252983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BA35FCD-0E9A-4895-A0F9-BAEC00D42A4F}"/>
              </a:ext>
            </a:extLst>
          </p:cNvPr>
          <p:cNvSpPr>
            <a:spLocks noGrp="1"/>
          </p:cNvSpPr>
          <p:nvPr>
            <p:ph type="title"/>
          </p:nvPr>
        </p:nvSpPr>
        <p:spPr/>
        <p:txBody>
          <a:bodyPr>
            <a:normAutofit/>
          </a:bodyPr>
          <a:lstStyle/>
          <a:p>
            <a:r>
              <a:rPr lang="en-US" sz="4000" dirty="0"/>
              <a:t>The mentor-mentee relationship</a:t>
            </a:r>
            <a:endParaRPr lang="en-NL" sz="4000" dirty="0"/>
          </a:p>
        </p:txBody>
      </p:sp>
      <p:sp>
        <p:nvSpPr>
          <p:cNvPr id="4" name="Slide Number Placeholder 3">
            <a:extLst>
              <a:ext uri="{FF2B5EF4-FFF2-40B4-BE49-F238E27FC236}">
                <a16:creationId xmlns:a16="http://schemas.microsoft.com/office/drawing/2014/main" id="{CD9772FB-700E-45D4-A4A4-11BC1FFCBB57}"/>
              </a:ext>
            </a:extLst>
          </p:cNvPr>
          <p:cNvSpPr>
            <a:spLocks noGrp="1"/>
          </p:cNvSpPr>
          <p:nvPr>
            <p:ph type="sldNum" sz="quarter" idx="14"/>
          </p:nvPr>
        </p:nvSpPr>
        <p:spPr/>
        <p:txBody>
          <a:bodyPr/>
          <a:lstStyle/>
          <a:p>
            <a:fld id="{15573E5C-EF74-034A-A019-612A408567C7}" type="slidenum">
              <a:rPr lang="en-US" smtClean="0"/>
              <a:pPr/>
              <a:t>15</a:t>
            </a:fld>
            <a:endParaRPr lang="en-US"/>
          </a:p>
        </p:txBody>
      </p:sp>
      <p:sp>
        <p:nvSpPr>
          <p:cNvPr id="2" name="Footer Placeholder 1">
            <a:extLst>
              <a:ext uri="{FF2B5EF4-FFF2-40B4-BE49-F238E27FC236}">
                <a16:creationId xmlns:a16="http://schemas.microsoft.com/office/drawing/2014/main" id="{3A886EDD-DBE5-5344-62B0-D081EABCD639}"/>
              </a:ext>
            </a:extLst>
          </p:cNvPr>
          <p:cNvSpPr>
            <a:spLocks noGrp="1"/>
          </p:cNvSpPr>
          <p:nvPr>
            <p:ph type="ftr" sz="quarter" idx="3"/>
          </p:nvPr>
        </p:nvSpPr>
        <p:spPr/>
        <p:txBody>
          <a:bodyPr/>
          <a:lstStyle/>
          <a:p>
            <a:pPr algn="r"/>
            <a:r>
              <a:rPr lang="nl-NL" sz="1200" dirty="0"/>
              <a:t>GLLP TOT&amp;M Unit 5 V1 2026</a:t>
            </a:r>
            <a:endParaRPr lang="en-US" sz="1200" dirty="0"/>
          </a:p>
        </p:txBody>
      </p:sp>
    </p:spTree>
    <p:custDataLst>
      <p:tags r:id="rId1"/>
    </p:custDataLst>
    <p:extLst>
      <p:ext uri="{BB962C8B-B14F-4D97-AF65-F5344CB8AC3E}">
        <p14:creationId xmlns:p14="http://schemas.microsoft.com/office/powerpoint/2010/main" val="26150525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78121-6121-D42D-D5B1-29115087982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D44520-EA16-2D8B-1FC3-2D4CBD70FCA9}"/>
              </a:ext>
            </a:extLst>
          </p:cNvPr>
          <p:cNvSpPr>
            <a:spLocks noGrp="1"/>
          </p:cNvSpPr>
          <p:nvPr>
            <p:ph type="title"/>
          </p:nvPr>
        </p:nvSpPr>
        <p:spPr>
          <a:xfrm>
            <a:off x="762001" y="1472500"/>
            <a:ext cx="3263705" cy="2394284"/>
          </a:xfrm>
        </p:spPr>
        <p:txBody>
          <a:bodyPr>
            <a:normAutofit fontScale="90000"/>
          </a:bodyPr>
          <a:lstStyle/>
          <a:p>
            <a:pPr>
              <a:lnSpc>
                <a:spcPct val="100000"/>
              </a:lnSpc>
            </a:pPr>
            <a:r>
              <a:rPr lang="en-US" dirty="0">
                <a:solidFill>
                  <a:schemeClr val="accent2"/>
                </a:solidFill>
              </a:rPr>
              <a:t>Group Activity:</a:t>
            </a:r>
            <a:br>
              <a:rPr lang="en-US" dirty="0"/>
            </a:br>
            <a:r>
              <a:rPr lang="en-US" dirty="0"/>
              <a:t>Roles and responsibilities</a:t>
            </a:r>
          </a:p>
        </p:txBody>
      </p:sp>
      <p:sp>
        <p:nvSpPr>
          <p:cNvPr id="11" name="Slide Number Placeholder 10">
            <a:extLst>
              <a:ext uri="{FF2B5EF4-FFF2-40B4-BE49-F238E27FC236}">
                <a16:creationId xmlns:a16="http://schemas.microsoft.com/office/drawing/2014/main" id="{6C19E5C7-4A9C-5443-824D-E0C4AA70F11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573E5C-EF74-034A-A019-612A408567C7}" type="slidenum">
              <a:rPr kumimoji="0" lang="en-US" sz="1200" b="0" i="0" u="none" strike="noStrike" kern="1200" cap="none" spc="0" normalizeH="0" baseline="0" noProof="0" smtClean="0">
                <a:ln>
                  <a:noFill/>
                </a:ln>
                <a:solidFill>
                  <a:srgbClr val="000000">
                    <a:tint val="75000"/>
                  </a:srgbClr>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srgbClr val="000000">
                  <a:tint val="75000"/>
                </a:srgbClr>
              </a:solidFill>
              <a:effectLst/>
              <a:uLnTx/>
              <a:uFillTx/>
              <a:latin typeface="Trebuchet MS"/>
              <a:ea typeface="+mn-ea"/>
              <a:cs typeface="+mn-cs"/>
            </a:endParaRPr>
          </a:p>
        </p:txBody>
      </p:sp>
      <p:sp>
        <p:nvSpPr>
          <p:cNvPr id="4" name="Text Placeholder 2">
            <a:extLst>
              <a:ext uri="{FF2B5EF4-FFF2-40B4-BE49-F238E27FC236}">
                <a16:creationId xmlns:a16="http://schemas.microsoft.com/office/drawing/2014/main" id="{A733C402-C03B-BDDA-9B9C-C9F8970D2AF4}"/>
              </a:ext>
            </a:extLst>
          </p:cNvPr>
          <p:cNvSpPr txBox="1">
            <a:spLocks/>
          </p:cNvSpPr>
          <p:nvPr/>
        </p:nvSpPr>
        <p:spPr>
          <a:xfrm>
            <a:off x="4660286" y="1472500"/>
            <a:ext cx="6769713" cy="4183552"/>
          </a:xfrm>
          <a:prstGeom prst="rect">
            <a:avLst/>
          </a:prstGeom>
        </p:spPr>
        <p:txBody>
          <a:bodyPr vert="horz" lIns="91440" tIns="45720" rIns="91440" bIns="45720" rtlCol="0" anchor="t">
            <a:normAutofit/>
          </a:bodyPr>
          <a:lstStyle>
            <a:lvl1pPr marL="171450" indent="-171450" algn="l" defTabSz="685800" rtl="0" eaLnBrk="1" latinLnBrk="0" hangingPunct="1">
              <a:lnSpc>
                <a:spcPct val="100000"/>
              </a:lnSpc>
              <a:spcBef>
                <a:spcPts val="750"/>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2400" dirty="0">
                <a:cs typeface="Helvetica"/>
              </a:rPr>
              <a:t>Consider the mentorship relationship:</a:t>
            </a:r>
          </a:p>
          <a:p>
            <a:r>
              <a:rPr lang="en-US" sz="2400" dirty="0">
                <a:cs typeface="Helvetica"/>
              </a:rPr>
              <a:t>What roles and responsibilities does a mentor have?</a:t>
            </a:r>
          </a:p>
          <a:p>
            <a:r>
              <a:rPr lang="en-US" sz="2400" dirty="0">
                <a:cs typeface="Helvetica"/>
              </a:rPr>
              <a:t>What roles and responsibilities does a mentee have?</a:t>
            </a:r>
            <a:endParaRPr lang="en-NL" sz="2400" dirty="0"/>
          </a:p>
        </p:txBody>
      </p:sp>
      <p:sp>
        <p:nvSpPr>
          <p:cNvPr id="3" name="Footer Placeholder 2">
            <a:extLst>
              <a:ext uri="{FF2B5EF4-FFF2-40B4-BE49-F238E27FC236}">
                <a16:creationId xmlns:a16="http://schemas.microsoft.com/office/drawing/2014/main" id="{CE36B90A-D4F4-AEE1-30BE-E55D747611E0}"/>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5108062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82CE034-71BB-9EAC-D7D8-09CABD947D05}"/>
              </a:ext>
            </a:extLst>
          </p:cNvPr>
          <p:cNvSpPr>
            <a:spLocks noGrp="1"/>
          </p:cNvSpPr>
          <p:nvPr>
            <p:ph type="title"/>
          </p:nvPr>
        </p:nvSpPr>
        <p:spPr/>
        <p:txBody>
          <a:bodyPr/>
          <a:lstStyle/>
          <a:p>
            <a:r>
              <a:rPr lang="en-US" dirty="0"/>
              <a:t>Mentor roles and responsibilities</a:t>
            </a:r>
          </a:p>
        </p:txBody>
      </p:sp>
      <p:sp>
        <p:nvSpPr>
          <p:cNvPr id="6" name="Text Placeholder 5">
            <a:extLst>
              <a:ext uri="{FF2B5EF4-FFF2-40B4-BE49-F238E27FC236}">
                <a16:creationId xmlns:a16="http://schemas.microsoft.com/office/drawing/2014/main" id="{C3BD1B95-2D15-FE81-7E2D-82EF5FDBB1D5}"/>
              </a:ext>
            </a:extLst>
          </p:cNvPr>
          <p:cNvSpPr>
            <a:spLocks noGrp="1"/>
          </p:cNvSpPr>
          <p:nvPr>
            <p:ph type="body" sz="quarter" idx="11"/>
          </p:nvPr>
        </p:nvSpPr>
        <p:spPr>
          <a:xfrm>
            <a:off x="914400" y="1737360"/>
            <a:ext cx="8346301" cy="4183552"/>
          </a:xfrm>
        </p:spPr>
        <p:txBody>
          <a:bodyPr>
            <a:normAutofit fontScale="92500"/>
          </a:bodyPr>
          <a:lstStyle/>
          <a:p>
            <a:r>
              <a:rPr lang="en-US" altLang="en-US" dirty="0"/>
              <a:t>A mentor encourages, provides insight and support, points out directions, and discusses solutions and consequences.</a:t>
            </a:r>
          </a:p>
          <a:p>
            <a:r>
              <a:rPr lang="en-US" dirty="0"/>
              <a:t>Demonstrates expertise and shares knowledge</a:t>
            </a:r>
          </a:p>
          <a:p>
            <a:r>
              <a:rPr lang="en-US" dirty="0"/>
              <a:t>Mentors are available as a resource and a sounding board</a:t>
            </a:r>
            <a:endParaRPr lang="en-NL" dirty="0"/>
          </a:p>
          <a:p>
            <a:r>
              <a:rPr lang="en-US" altLang="en-US" dirty="0"/>
              <a:t>Always maintain confidentiality</a:t>
            </a:r>
          </a:p>
          <a:p>
            <a:r>
              <a:rPr lang="en-US" altLang="en-US" dirty="0"/>
              <a:t>Celebrate milestones and achievements with mentee </a:t>
            </a:r>
          </a:p>
          <a:p>
            <a:endParaRPr lang="en-US" dirty="0"/>
          </a:p>
        </p:txBody>
      </p:sp>
      <p:sp>
        <p:nvSpPr>
          <p:cNvPr id="3" name="Slide Number Placeholder 2">
            <a:extLst>
              <a:ext uri="{FF2B5EF4-FFF2-40B4-BE49-F238E27FC236}">
                <a16:creationId xmlns:a16="http://schemas.microsoft.com/office/drawing/2014/main" id="{6B3DB22F-454C-D319-7334-CD4ACC95CC2E}"/>
              </a:ext>
            </a:extLst>
          </p:cNvPr>
          <p:cNvSpPr>
            <a:spLocks noGrp="1"/>
          </p:cNvSpPr>
          <p:nvPr>
            <p:ph type="sldNum" sz="quarter" idx="12"/>
          </p:nvPr>
        </p:nvSpPr>
        <p:spPr/>
        <p:txBody>
          <a:bodyPr/>
          <a:lstStyle/>
          <a:p>
            <a:fld id="{5F7BECBE-D6CC-413E-AA43-2D0C4F1A49BE}" type="slidenum">
              <a:rPr lang="en-US" smtClean="0"/>
              <a:pPr/>
              <a:t>17</a:t>
            </a:fld>
            <a:endParaRPr lang="en-US"/>
          </a:p>
        </p:txBody>
      </p:sp>
      <p:pic>
        <p:nvPicPr>
          <p:cNvPr id="2" name="Picture 1" descr="A person wearing a blue shirt and grey pants&#10;&#10;AI-generated content may be incorrect.">
            <a:extLst>
              <a:ext uri="{FF2B5EF4-FFF2-40B4-BE49-F238E27FC236}">
                <a16:creationId xmlns:a16="http://schemas.microsoft.com/office/drawing/2014/main" id="{38A054E5-9D9D-7CCC-0BE3-41F7C5587C58}"/>
              </a:ext>
            </a:extLst>
          </p:cNvPr>
          <p:cNvPicPr>
            <a:picLocks noChangeAspect="1"/>
          </p:cNvPicPr>
          <p:nvPr/>
        </p:nvPicPr>
        <p:blipFill>
          <a:blip r:embed="rId4"/>
          <a:srcRect r="-2" b="43849"/>
          <a:stretch>
            <a:fillRect/>
          </a:stretch>
        </p:blipFill>
        <p:spPr>
          <a:xfrm>
            <a:off x="9260701" y="1269332"/>
            <a:ext cx="2931299" cy="5486400"/>
          </a:xfrm>
          <a:prstGeom prst="rect">
            <a:avLst/>
          </a:prstGeom>
        </p:spPr>
      </p:pic>
      <p:sp>
        <p:nvSpPr>
          <p:cNvPr id="4" name="Footer Placeholder 3">
            <a:extLst>
              <a:ext uri="{FF2B5EF4-FFF2-40B4-BE49-F238E27FC236}">
                <a16:creationId xmlns:a16="http://schemas.microsoft.com/office/drawing/2014/main" id="{BE7A5ECF-5504-5AB2-C76D-8F85A6692EB9}"/>
              </a:ext>
            </a:extLst>
          </p:cNvPr>
          <p:cNvSpPr>
            <a:spLocks noGrp="1"/>
          </p:cNvSpPr>
          <p:nvPr>
            <p:ph type="ftr" sz="quarter" idx="3"/>
          </p:nvPr>
        </p:nvSpPr>
        <p:spPr/>
        <p:txBody>
          <a:bodyPr/>
          <a:lstStyle/>
          <a:p>
            <a:pPr algn="r"/>
            <a:r>
              <a:rPr lang="nl-NL" dirty="0"/>
              <a:t>GLLP TOT&amp;M Unit 5 V1 2026</a:t>
            </a:r>
            <a:endParaRPr lang="en-US" dirty="0"/>
          </a:p>
        </p:txBody>
      </p:sp>
    </p:spTree>
    <p:custDataLst>
      <p:tags r:id="rId1"/>
    </p:custDataLst>
    <p:extLst>
      <p:ext uri="{BB962C8B-B14F-4D97-AF65-F5344CB8AC3E}">
        <p14:creationId xmlns:p14="http://schemas.microsoft.com/office/powerpoint/2010/main" val="20940167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1A867-8699-C8A7-B7F7-015739856B37}"/>
              </a:ext>
            </a:extLst>
          </p:cNvPr>
          <p:cNvSpPr>
            <a:spLocks noGrp="1"/>
          </p:cNvSpPr>
          <p:nvPr>
            <p:ph type="title"/>
          </p:nvPr>
        </p:nvSpPr>
        <p:spPr/>
        <p:txBody>
          <a:bodyPr/>
          <a:lstStyle/>
          <a:p>
            <a:r>
              <a:rPr lang="en-US" dirty="0"/>
              <a:t>Mentee roles and responsibilities</a:t>
            </a:r>
          </a:p>
        </p:txBody>
      </p:sp>
      <p:sp>
        <p:nvSpPr>
          <p:cNvPr id="3" name="Text Placeholder 2">
            <a:extLst>
              <a:ext uri="{FF2B5EF4-FFF2-40B4-BE49-F238E27FC236}">
                <a16:creationId xmlns:a16="http://schemas.microsoft.com/office/drawing/2014/main" id="{1A174D99-4015-4547-2DEF-1248267E7F4E}"/>
              </a:ext>
            </a:extLst>
          </p:cNvPr>
          <p:cNvSpPr>
            <a:spLocks noGrp="1"/>
          </p:cNvSpPr>
          <p:nvPr>
            <p:ph type="body" sz="quarter" idx="11"/>
          </p:nvPr>
        </p:nvSpPr>
        <p:spPr>
          <a:xfrm>
            <a:off x="914400" y="1737360"/>
            <a:ext cx="8372200" cy="4183552"/>
          </a:xfrm>
        </p:spPr>
        <p:txBody>
          <a:bodyPr/>
          <a:lstStyle/>
          <a:p>
            <a:r>
              <a:rPr lang="en-US" dirty="0"/>
              <a:t>Takes responsibility for keeping in regular contact with mentor and actively participates in the relationship</a:t>
            </a:r>
          </a:p>
          <a:p>
            <a:r>
              <a:rPr lang="en-US" dirty="0"/>
              <a:t>Develops a plan with mentor for achieving goals</a:t>
            </a:r>
          </a:p>
          <a:p>
            <a:r>
              <a:rPr lang="en-US" dirty="0"/>
              <a:t>Respects the mentor’s time</a:t>
            </a:r>
          </a:p>
          <a:p>
            <a:r>
              <a:rPr lang="en-US" dirty="0"/>
              <a:t>Always maintains confidentiality</a:t>
            </a:r>
          </a:p>
          <a:p>
            <a:r>
              <a:rPr lang="en-US" dirty="0"/>
              <a:t>Openly shares successes and failures</a:t>
            </a:r>
          </a:p>
        </p:txBody>
      </p:sp>
      <p:sp>
        <p:nvSpPr>
          <p:cNvPr id="4" name="Slide Number Placeholder 3">
            <a:extLst>
              <a:ext uri="{FF2B5EF4-FFF2-40B4-BE49-F238E27FC236}">
                <a16:creationId xmlns:a16="http://schemas.microsoft.com/office/drawing/2014/main" id="{61588E3C-ABED-F94B-374C-B69EF73BCB95}"/>
              </a:ext>
            </a:extLst>
          </p:cNvPr>
          <p:cNvSpPr>
            <a:spLocks noGrp="1"/>
          </p:cNvSpPr>
          <p:nvPr>
            <p:ph type="sldNum" sz="quarter" idx="12"/>
          </p:nvPr>
        </p:nvSpPr>
        <p:spPr/>
        <p:txBody>
          <a:bodyPr/>
          <a:lstStyle/>
          <a:p>
            <a:fld id="{5F7BECBE-D6CC-413E-AA43-2D0C4F1A49BE}" type="slidenum">
              <a:rPr lang="en-US" smtClean="0"/>
              <a:pPr/>
              <a:t>18</a:t>
            </a:fld>
            <a:endParaRPr lang="en-US"/>
          </a:p>
        </p:txBody>
      </p:sp>
      <p:pic>
        <p:nvPicPr>
          <p:cNvPr id="5" name="Picture 4" descr="A person in a blue shirt&#10;&#10;AI-generated content may be incorrect.">
            <a:extLst>
              <a:ext uri="{FF2B5EF4-FFF2-40B4-BE49-F238E27FC236}">
                <a16:creationId xmlns:a16="http://schemas.microsoft.com/office/drawing/2014/main" id="{39376B37-2958-14C8-16A6-4C6E81C6855D}"/>
              </a:ext>
            </a:extLst>
          </p:cNvPr>
          <p:cNvPicPr>
            <a:picLocks noChangeAspect="1"/>
          </p:cNvPicPr>
          <p:nvPr/>
        </p:nvPicPr>
        <p:blipFill>
          <a:blip r:embed="rId4"/>
          <a:srcRect r="-1" b="40989"/>
          <a:stretch>
            <a:fillRect/>
          </a:stretch>
        </p:blipFill>
        <p:spPr>
          <a:xfrm>
            <a:off x="9286600" y="1371601"/>
            <a:ext cx="2905400" cy="5486399"/>
          </a:xfrm>
          <a:prstGeom prst="rect">
            <a:avLst/>
          </a:prstGeom>
        </p:spPr>
      </p:pic>
      <p:sp>
        <p:nvSpPr>
          <p:cNvPr id="6" name="Footer Placeholder 5">
            <a:extLst>
              <a:ext uri="{FF2B5EF4-FFF2-40B4-BE49-F238E27FC236}">
                <a16:creationId xmlns:a16="http://schemas.microsoft.com/office/drawing/2014/main" id="{E478E104-6AE7-1427-2D7F-072F8FDBA81B}"/>
              </a:ext>
            </a:extLst>
          </p:cNvPr>
          <p:cNvSpPr>
            <a:spLocks noGrp="1"/>
          </p:cNvSpPr>
          <p:nvPr>
            <p:ph type="ftr" sz="quarter" idx="3"/>
          </p:nvPr>
        </p:nvSpPr>
        <p:spPr/>
        <p:txBody>
          <a:bodyPr/>
          <a:lstStyle/>
          <a:p>
            <a:pPr algn="r"/>
            <a:r>
              <a:rPr lang="nl-NL" dirty="0"/>
              <a:t>GLLP TOT&amp;M Unit 5 V1 2026</a:t>
            </a:r>
            <a:endParaRPr lang="en-US" dirty="0"/>
          </a:p>
        </p:txBody>
      </p:sp>
    </p:spTree>
    <p:custDataLst>
      <p:tags r:id="rId1"/>
    </p:custDataLst>
    <p:extLst>
      <p:ext uri="{BB962C8B-B14F-4D97-AF65-F5344CB8AC3E}">
        <p14:creationId xmlns:p14="http://schemas.microsoft.com/office/powerpoint/2010/main" val="1375265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DF93F06A-F696-559B-B999-974134BDBCF6}"/>
              </a:ext>
            </a:extLst>
          </p:cNvPr>
          <p:cNvGrpSpPr/>
          <p:nvPr/>
        </p:nvGrpSpPr>
        <p:grpSpPr>
          <a:xfrm>
            <a:off x="5707161" y="2129164"/>
            <a:ext cx="6138863" cy="3985950"/>
            <a:chOff x="5151441" y="1435853"/>
            <a:chExt cx="7641717" cy="4672887"/>
          </a:xfrm>
        </p:grpSpPr>
        <p:grpSp>
          <p:nvGrpSpPr>
            <p:cNvPr id="23" name="Group 22">
              <a:extLst>
                <a:ext uri="{FF2B5EF4-FFF2-40B4-BE49-F238E27FC236}">
                  <a16:creationId xmlns:a16="http://schemas.microsoft.com/office/drawing/2014/main" id="{726ABE0A-708E-4AD1-AF3E-BD4B0EA77328}"/>
                </a:ext>
              </a:extLst>
            </p:cNvPr>
            <p:cNvGrpSpPr/>
            <p:nvPr/>
          </p:nvGrpSpPr>
          <p:grpSpPr>
            <a:xfrm>
              <a:off x="5151441" y="1435853"/>
              <a:ext cx="7630878" cy="4672887"/>
              <a:chOff x="1124045" y="1790369"/>
              <a:chExt cx="7630878" cy="4672887"/>
            </a:xfrm>
          </p:grpSpPr>
          <p:sp>
            <p:nvSpPr>
              <p:cNvPr id="7" name="Oval 6">
                <a:extLst>
                  <a:ext uri="{FF2B5EF4-FFF2-40B4-BE49-F238E27FC236}">
                    <a16:creationId xmlns:a16="http://schemas.microsoft.com/office/drawing/2014/main" id="{76D3305E-295E-4F6A-8A07-7B4ADBDB4E28}"/>
                  </a:ext>
                </a:extLst>
              </p:cNvPr>
              <p:cNvSpPr/>
              <p:nvPr/>
            </p:nvSpPr>
            <p:spPr>
              <a:xfrm>
                <a:off x="3299002" y="1790369"/>
                <a:ext cx="5455921" cy="4672887"/>
              </a:xfrm>
              <a:prstGeom prst="ellipse">
                <a:avLst/>
              </a:prstGeom>
              <a:solidFill>
                <a:schemeClr val="accent1">
                  <a:alpha val="2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solidFill>
                    <a:schemeClr val="tx1"/>
                  </a:solidFill>
                  <a:latin typeface="+mj-lt"/>
                </a:endParaRPr>
              </a:p>
            </p:txBody>
          </p:sp>
          <p:sp>
            <p:nvSpPr>
              <p:cNvPr id="6" name="Oval 5">
                <a:extLst>
                  <a:ext uri="{FF2B5EF4-FFF2-40B4-BE49-F238E27FC236}">
                    <a16:creationId xmlns:a16="http://schemas.microsoft.com/office/drawing/2014/main" id="{5FFFE7D2-E8AD-4521-A66D-9651824EC13A}"/>
                  </a:ext>
                </a:extLst>
              </p:cNvPr>
              <p:cNvSpPr/>
              <p:nvPr/>
            </p:nvSpPr>
            <p:spPr>
              <a:xfrm>
                <a:off x="1124045" y="1796251"/>
                <a:ext cx="5120966" cy="4655389"/>
              </a:xfrm>
              <a:prstGeom prst="ellipse">
                <a:avLst/>
              </a:prstGeom>
              <a:solidFill>
                <a:schemeClr val="accent1">
                  <a:alpha val="2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solidFill>
                    <a:schemeClr val="tx1"/>
                  </a:solidFill>
                  <a:latin typeface="+mj-lt"/>
                </a:endParaRPr>
              </a:p>
            </p:txBody>
          </p:sp>
        </p:grpSp>
        <p:sp>
          <p:nvSpPr>
            <p:cNvPr id="21" name="TextBox 20">
              <a:extLst>
                <a:ext uri="{FF2B5EF4-FFF2-40B4-BE49-F238E27FC236}">
                  <a16:creationId xmlns:a16="http://schemas.microsoft.com/office/drawing/2014/main" id="{9781A1F8-86DE-4156-9583-C1E18EB803CB}"/>
                </a:ext>
              </a:extLst>
            </p:cNvPr>
            <p:cNvSpPr txBox="1"/>
            <p:nvPr/>
          </p:nvSpPr>
          <p:spPr>
            <a:xfrm>
              <a:off x="5292859" y="3037378"/>
              <a:ext cx="1663024" cy="1407193"/>
            </a:xfrm>
            <a:prstGeom prst="rect">
              <a:avLst/>
            </a:prstGeom>
            <a:noFill/>
            <a:ln>
              <a:noFill/>
            </a:ln>
          </p:spPr>
          <p:txBody>
            <a:bodyPr wrap="square" lIns="91440" tIns="45720" rIns="91440" bIns="45720" rtlCol="0" anchor="t">
              <a:spAutoFit/>
            </a:bodyPr>
            <a:lstStyle/>
            <a:p>
              <a:pPr algn="r"/>
              <a:r>
                <a:rPr lang="en-GB" sz="2400" b="1" dirty="0">
                  <a:solidFill>
                    <a:schemeClr val="tx2"/>
                  </a:solidFill>
                  <a:latin typeface="+mj-lt"/>
                  <a:cs typeface="Helvetica"/>
                </a:rPr>
                <a:t>Mentee specific skills</a:t>
              </a:r>
              <a:endParaRPr lang="en-US" sz="2400" dirty="0">
                <a:solidFill>
                  <a:schemeClr val="tx2"/>
                </a:solidFill>
                <a:latin typeface="+mj-lt"/>
                <a:cs typeface="Helvetica"/>
              </a:endParaRPr>
            </a:p>
          </p:txBody>
        </p:sp>
        <p:sp>
          <p:nvSpPr>
            <p:cNvPr id="22" name="TextBox 21">
              <a:extLst>
                <a:ext uri="{FF2B5EF4-FFF2-40B4-BE49-F238E27FC236}">
                  <a16:creationId xmlns:a16="http://schemas.microsoft.com/office/drawing/2014/main" id="{B2C26584-34C2-4C5D-B4A5-B63CDAA46814}"/>
                </a:ext>
              </a:extLst>
            </p:cNvPr>
            <p:cNvSpPr txBox="1"/>
            <p:nvPr/>
          </p:nvSpPr>
          <p:spPr>
            <a:xfrm>
              <a:off x="10800282" y="3037377"/>
              <a:ext cx="1992876" cy="1407193"/>
            </a:xfrm>
            <a:prstGeom prst="rect">
              <a:avLst/>
            </a:prstGeom>
            <a:noFill/>
            <a:ln>
              <a:noFill/>
            </a:ln>
          </p:spPr>
          <p:txBody>
            <a:bodyPr wrap="square" lIns="91440" tIns="45720" rIns="91440" bIns="45720" rtlCol="0" anchor="t">
              <a:spAutoFit/>
            </a:bodyPr>
            <a:lstStyle/>
            <a:p>
              <a:r>
                <a:rPr lang="en-GB" sz="2400" b="1" dirty="0">
                  <a:solidFill>
                    <a:schemeClr val="accent2"/>
                  </a:solidFill>
                  <a:cs typeface="Helvetica"/>
                </a:rPr>
                <a:t>Mentor specific skills</a:t>
              </a:r>
              <a:endParaRPr lang="en-US" sz="2400" dirty="0">
                <a:solidFill>
                  <a:schemeClr val="accent2"/>
                </a:solidFill>
                <a:cs typeface="Helvetica"/>
              </a:endParaRPr>
            </a:p>
          </p:txBody>
        </p:sp>
        <p:sp>
          <p:nvSpPr>
            <p:cNvPr id="3" name="Text Placeholder 2">
              <a:extLst>
                <a:ext uri="{FF2B5EF4-FFF2-40B4-BE49-F238E27FC236}">
                  <a16:creationId xmlns:a16="http://schemas.microsoft.com/office/drawing/2014/main" id="{B11ABEEC-672B-B597-40A5-C8008E6ED07B}"/>
                </a:ext>
              </a:extLst>
            </p:cNvPr>
            <p:cNvSpPr txBox="1">
              <a:spLocks/>
            </p:cNvSpPr>
            <p:nvPr/>
          </p:nvSpPr>
          <p:spPr>
            <a:xfrm>
              <a:off x="7518683" y="3160392"/>
              <a:ext cx="2610776" cy="936104"/>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400" b="1" dirty="0">
                  <a:solidFill>
                    <a:schemeClr val="tx1">
                      <a:lumMod val="75000"/>
                      <a:lumOff val="25000"/>
                    </a:schemeClr>
                  </a:solidFill>
                  <a:latin typeface="+mj-lt"/>
                </a:rPr>
                <a:t>Mentor and mentee skills</a:t>
              </a:r>
            </a:p>
          </p:txBody>
        </p:sp>
      </p:grpSp>
      <p:sp>
        <p:nvSpPr>
          <p:cNvPr id="2" name="Title 1">
            <a:extLst>
              <a:ext uri="{FF2B5EF4-FFF2-40B4-BE49-F238E27FC236}">
                <a16:creationId xmlns:a16="http://schemas.microsoft.com/office/drawing/2014/main" id="{FD8F6D26-7656-4B52-B811-AD35AC14F072}"/>
              </a:ext>
            </a:extLst>
          </p:cNvPr>
          <p:cNvSpPr>
            <a:spLocks noGrp="1"/>
          </p:cNvSpPr>
          <p:nvPr>
            <p:ph type="title"/>
          </p:nvPr>
        </p:nvSpPr>
        <p:spPr>
          <a:xfrm>
            <a:off x="801665" y="451986"/>
            <a:ext cx="10804519" cy="709862"/>
          </a:xfrm>
        </p:spPr>
        <p:txBody>
          <a:bodyPr>
            <a:normAutofit fontScale="90000"/>
          </a:bodyPr>
          <a:lstStyle/>
          <a:p>
            <a:r>
              <a:rPr lang="en-US" sz="4000" dirty="0">
                <a:solidFill>
                  <a:schemeClr val="accent2"/>
                </a:solidFill>
              </a:rPr>
              <a:t>Activity: </a:t>
            </a:r>
            <a:r>
              <a:rPr lang="en-US" sz="4000" dirty="0"/>
              <a:t>Mentoring skills and Phillips-Jones model</a:t>
            </a:r>
            <a:endParaRPr lang="en-NL" sz="4000" dirty="0"/>
          </a:p>
        </p:txBody>
      </p:sp>
      <p:sp>
        <p:nvSpPr>
          <p:cNvPr id="4" name="Slide Number Placeholder 3">
            <a:extLst>
              <a:ext uri="{FF2B5EF4-FFF2-40B4-BE49-F238E27FC236}">
                <a16:creationId xmlns:a16="http://schemas.microsoft.com/office/drawing/2014/main" id="{67FE7AE2-7D06-4D3E-8CB9-F04416CE7A0D}"/>
              </a:ext>
            </a:extLst>
          </p:cNvPr>
          <p:cNvSpPr>
            <a:spLocks noGrp="1"/>
          </p:cNvSpPr>
          <p:nvPr>
            <p:ph type="sldNum" sz="quarter" idx="12"/>
          </p:nvPr>
        </p:nvSpPr>
        <p:spPr/>
        <p:txBody>
          <a:bodyPr/>
          <a:lstStyle/>
          <a:p>
            <a:fld id="{15573E5C-EF74-034A-A019-612A408567C7}" type="slidenum">
              <a:rPr lang="en-US" smtClean="0"/>
              <a:pPr/>
              <a:t>19</a:t>
            </a:fld>
            <a:endParaRPr lang="en-US"/>
          </a:p>
        </p:txBody>
      </p:sp>
      <p:sp>
        <p:nvSpPr>
          <p:cNvPr id="8" name="Text Placeholder 2">
            <a:extLst>
              <a:ext uri="{FF2B5EF4-FFF2-40B4-BE49-F238E27FC236}">
                <a16:creationId xmlns:a16="http://schemas.microsoft.com/office/drawing/2014/main" id="{4267ACAB-C4A6-4C2B-9EE4-A9A4485EB963}"/>
              </a:ext>
            </a:extLst>
          </p:cNvPr>
          <p:cNvSpPr txBox="1">
            <a:spLocks/>
          </p:cNvSpPr>
          <p:nvPr/>
        </p:nvSpPr>
        <p:spPr>
          <a:xfrm>
            <a:off x="481072" y="2881256"/>
            <a:ext cx="2497345" cy="718931"/>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Char char="•"/>
            </a:pPr>
            <a:r>
              <a:rPr lang="en-US" sz="2000" dirty="0">
                <a:solidFill>
                  <a:schemeClr val="tx1"/>
                </a:solidFill>
                <a:latin typeface="+mj-lt"/>
              </a:rPr>
              <a:t>Learning quickly</a:t>
            </a:r>
            <a:endParaRPr lang="en-US">
              <a:cs typeface="Helvetica" pitchFamily="2" charset="0"/>
            </a:endParaRPr>
          </a:p>
        </p:txBody>
      </p:sp>
      <p:sp>
        <p:nvSpPr>
          <p:cNvPr id="9" name="Text Placeholder 2">
            <a:extLst>
              <a:ext uri="{FF2B5EF4-FFF2-40B4-BE49-F238E27FC236}">
                <a16:creationId xmlns:a16="http://schemas.microsoft.com/office/drawing/2014/main" id="{08C96AC0-5A59-41DB-805B-6CC584AF1FD7}"/>
              </a:ext>
            </a:extLst>
          </p:cNvPr>
          <p:cNvSpPr txBox="1">
            <a:spLocks/>
          </p:cNvSpPr>
          <p:nvPr/>
        </p:nvSpPr>
        <p:spPr>
          <a:xfrm>
            <a:off x="3634790" y="3429900"/>
            <a:ext cx="2071142" cy="667271"/>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Char char="•"/>
            </a:pPr>
            <a:r>
              <a:rPr lang="en-US" sz="2000" dirty="0">
                <a:solidFill>
                  <a:schemeClr val="tx1"/>
                </a:solidFill>
                <a:latin typeface="+mj-lt"/>
              </a:rPr>
              <a:t>Showing initiative</a:t>
            </a:r>
          </a:p>
        </p:txBody>
      </p:sp>
      <p:sp>
        <p:nvSpPr>
          <p:cNvPr id="10" name="Text Placeholder 2">
            <a:extLst>
              <a:ext uri="{FF2B5EF4-FFF2-40B4-BE49-F238E27FC236}">
                <a16:creationId xmlns:a16="http://schemas.microsoft.com/office/drawing/2014/main" id="{9C4CF0D2-90DB-47D1-9001-5ACA407974C1}"/>
              </a:ext>
            </a:extLst>
          </p:cNvPr>
          <p:cNvSpPr txBox="1">
            <a:spLocks/>
          </p:cNvSpPr>
          <p:nvPr/>
        </p:nvSpPr>
        <p:spPr>
          <a:xfrm>
            <a:off x="480109" y="3430956"/>
            <a:ext cx="2497345" cy="693102"/>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Char char="•"/>
            </a:pPr>
            <a:r>
              <a:rPr lang="en-US" sz="2000" dirty="0">
                <a:solidFill>
                  <a:schemeClr val="tx1"/>
                </a:solidFill>
                <a:latin typeface="+mj-lt"/>
              </a:rPr>
              <a:t>Following through</a:t>
            </a:r>
            <a:endParaRPr lang="en-US" dirty="0">
              <a:cs typeface="Helvetica" pitchFamily="2" charset="0"/>
            </a:endParaRPr>
          </a:p>
        </p:txBody>
      </p:sp>
      <p:sp>
        <p:nvSpPr>
          <p:cNvPr id="11" name="Text Placeholder 2">
            <a:extLst>
              <a:ext uri="{FF2B5EF4-FFF2-40B4-BE49-F238E27FC236}">
                <a16:creationId xmlns:a16="http://schemas.microsoft.com/office/drawing/2014/main" id="{BB320BF7-7533-4D89-A7EA-5BBA8CD77389}"/>
              </a:ext>
            </a:extLst>
          </p:cNvPr>
          <p:cNvSpPr txBox="1">
            <a:spLocks/>
          </p:cNvSpPr>
          <p:nvPr/>
        </p:nvSpPr>
        <p:spPr>
          <a:xfrm>
            <a:off x="3643005" y="1660880"/>
            <a:ext cx="2071142" cy="667271"/>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Char char="•"/>
            </a:pPr>
            <a:r>
              <a:rPr lang="en-US" sz="2000" dirty="0">
                <a:solidFill>
                  <a:schemeClr val="tx1"/>
                </a:solidFill>
                <a:latin typeface="+mj-lt"/>
              </a:rPr>
              <a:t>Managing the relationship</a:t>
            </a:r>
          </a:p>
        </p:txBody>
      </p:sp>
      <p:sp>
        <p:nvSpPr>
          <p:cNvPr id="12" name="Text Placeholder 2">
            <a:extLst>
              <a:ext uri="{FF2B5EF4-FFF2-40B4-BE49-F238E27FC236}">
                <a16:creationId xmlns:a16="http://schemas.microsoft.com/office/drawing/2014/main" id="{D263FC44-70D1-418C-8804-DC1CDE874D1B}"/>
              </a:ext>
            </a:extLst>
          </p:cNvPr>
          <p:cNvSpPr txBox="1">
            <a:spLocks/>
          </p:cNvSpPr>
          <p:nvPr/>
        </p:nvSpPr>
        <p:spPr>
          <a:xfrm>
            <a:off x="3599625" y="2391709"/>
            <a:ext cx="1825750" cy="949021"/>
          </a:xfrm>
          <a:prstGeom prst="rect">
            <a:avLst/>
          </a:prstGeom>
        </p:spPr>
        <p:txBody>
          <a:bodyPr vert="horz" lIns="91440" tIns="45720" rIns="91440" bIns="45720" rtlCol="0" anchor="t">
            <a:normAutofit fontScale="925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Char char="•"/>
            </a:pPr>
            <a:r>
              <a:rPr lang="en-US" sz="2000" dirty="0">
                <a:solidFill>
                  <a:schemeClr val="tx1"/>
                </a:solidFill>
                <a:latin typeface="+mj-lt"/>
              </a:rPr>
              <a:t>Instructing/ developing capabilities</a:t>
            </a:r>
            <a:endParaRPr lang="en-US" sz="2000" dirty="0">
              <a:solidFill>
                <a:schemeClr val="tx1"/>
              </a:solidFill>
              <a:latin typeface="Trebuchet MS"/>
              <a:cs typeface="Helvetica" pitchFamily="2" charset="0"/>
            </a:endParaRPr>
          </a:p>
        </p:txBody>
      </p:sp>
      <p:sp>
        <p:nvSpPr>
          <p:cNvPr id="13" name="Text Placeholder 2">
            <a:extLst>
              <a:ext uri="{FF2B5EF4-FFF2-40B4-BE49-F238E27FC236}">
                <a16:creationId xmlns:a16="http://schemas.microsoft.com/office/drawing/2014/main" id="{D4A323CE-BEF5-4E67-B207-9289DE6C6B34}"/>
              </a:ext>
            </a:extLst>
          </p:cNvPr>
          <p:cNvSpPr txBox="1">
            <a:spLocks/>
          </p:cNvSpPr>
          <p:nvPr/>
        </p:nvSpPr>
        <p:spPr>
          <a:xfrm>
            <a:off x="345976" y="4095422"/>
            <a:ext cx="1657854" cy="690712"/>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r">
              <a:buChar char="•"/>
            </a:pPr>
            <a:r>
              <a:rPr lang="en-US" sz="2000">
                <a:solidFill>
                  <a:schemeClr val="tx1"/>
                </a:solidFill>
                <a:latin typeface="+mj-lt"/>
              </a:rPr>
              <a:t>Inspiring</a:t>
            </a:r>
            <a:endParaRPr lang="en-US">
              <a:solidFill>
                <a:schemeClr val="tx1"/>
              </a:solidFill>
              <a:cs typeface="Helvetica" pitchFamily="2" charset="0"/>
            </a:endParaRPr>
          </a:p>
        </p:txBody>
      </p:sp>
      <p:sp>
        <p:nvSpPr>
          <p:cNvPr id="14" name="Text Placeholder 2">
            <a:extLst>
              <a:ext uri="{FF2B5EF4-FFF2-40B4-BE49-F238E27FC236}">
                <a16:creationId xmlns:a16="http://schemas.microsoft.com/office/drawing/2014/main" id="{28C16C87-9C57-4791-BDBA-6E6ECB018910}"/>
              </a:ext>
            </a:extLst>
          </p:cNvPr>
          <p:cNvSpPr txBox="1">
            <a:spLocks/>
          </p:cNvSpPr>
          <p:nvPr/>
        </p:nvSpPr>
        <p:spPr>
          <a:xfrm>
            <a:off x="480109" y="1701189"/>
            <a:ext cx="2925660" cy="767269"/>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Char char="•"/>
            </a:pPr>
            <a:r>
              <a:rPr lang="en-US" sz="2000" dirty="0">
                <a:solidFill>
                  <a:schemeClr val="tx1"/>
                </a:solidFill>
                <a:latin typeface="+mj-lt"/>
              </a:rPr>
              <a:t>Providing corrective feedback</a:t>
            </a:r>
            <a:endParaRPr lang="en-US" dirty="0">
              <a:cs typeface="Helvetica" pitchFamily="2" charset="0"/>
            </a:endParaRPr>
          </a:p>
        </p:txBody>
      </p:sp>
      <p:sp>
        <p:nvSpPr>
          <p:cNvPr id="15" name="Text Placeholder 2">
            <a:extLst>
              <a:ext uri="{FF2B5EF4-FFF2-40B4-BE49-F238E27FC236}">
                <a16:creationId xmlns:a16="http://schemas.microsoft.com/office/drawing/2014/main" id="{4C228BDD-C1C2-4D59-92A7-FE4F456A1A94}"/>
              </a:ext>
            </a:extLst>
          </p:cNvPr>
          <p:cNvSpPr txBox="1">
            <a:spLocks/>
          </p:cNvSpPr>
          <p:nvPr/>
        </p:nvSpPr>
        <p:spPr>
          <a:xfrm>
            <a:off x="484780" y="2457996"/>
            <a:ext cx="2497344" cy="819866"/>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Char char="•"/>
            </a:pPr>
            <a:r>
              <a:rPr lang="en-US" sz="2000" dirty="0">
                <a:solidFill>
                  <a:schemeClr val="tx1"/>
                </a:solidFill>
                <a:latin typeface="+mj-lt"/>
              </a:rPr>
              <a:t>Managing risks</a:t>
            </a:r>
            <a:endParaRPr lang="en-US" sz="2000">
              <a:solidFill>
                <a:schemeClr val="tx1"/>
              </a:solidFill>
              <a:cs typeface="Helvetica" pitchFamily="2" charset="0"/>
            </a:endParaRPr>
          </a:p>
        </p:txBody>
      </p:sp>
      <p:sp>
        <p:nvSpPr>
          <p:cNvPr id="16" name="Text Placeholder 2">
            <a:extLst>
              <a:ext uri="{FF2B5EF4-FFF2-40B4-BE49-F238E27FC236}">
                <a16:creationId xmlns:a16="http://schemas.microsoft.com/office/drawing/2014/main" id="{D9D2F890-2070-47DC-AD00-287878DC3627}"/>
              </a:ext>
            </a:extLst>
          </p:cNvPr>
          <p:cNvSpPr txBox="1">
            <a:spLocks/>
          </p:cNvSpPr>
          <p:nvPr/>
        </p:nvSpPr>
        <p:spPr>
          <a:xfrm>
            <a:off x="3643005" y="4936441"/>
            <a:ext cx="1809184" cy="832784"/>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Char char="•"/>
            </a:pPr>
            <a:r>
              <a:rPr lang="en-US" sz="2000" dirty="0">
                <a:solidFill>
                  <a:schemeClr val="tx1"/>
                </a:solidFill>
                <a:latin typeface="+mj-lt"/>
              </a:rPr>
              <a:t>Opening doors</a:t>
            </a:r>
            <a:endParaRPr lang="en-US" dirty="0">
              <a:cs typeface="Helvetica" pitchFamily="2" charset="0"/>
            </a:endParaRPr>
          </a:p>
        </p:txBody>
      </p:sp>
      <p:sp>
        <p:nvSpPr>
          <p:cNvPr id="17" name="Text Placeholder 2">
            <a:extLst>
              <a:ext uri="{FF2B5EF4-FFF2-40B4-BE49-F238E27FC236}">
                <a16:creationId xmlns:a16="http://schemas.microsoft.com/office/drawing/2014/main" id="{009425C1-D954-427B-8394-165DD547AF1A}"/>
              </a:ext>
            </a:extLst>
          </p:cNvPr>
          <p:cNvSpPr txBox="1">
            <a:spLocks/>
          </p:cNvSpPr>
          <p:nvPr/>
        </p:nvSpPr>
        <p:spPr>
          <a:xfrm>
            <a:off x="3647706" y="4151754"/>
            <a:ext cx="2058226" cy="641441"/>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Char char="•"/>
            </a:pPr>
            <a:r>
              <a:rPr lang="en-US" sz="2000" dirty="0">
                <a:solidFill>
                  <a:schemeClr val="tx1"/>
                </a:solidFill>
                <a:latin typeface="+mj-lt"/>
              </a:rPr>
              <a:t>Listening actively</a:t>
            </a:r>
          </a:p>
        </p:txBody>
      </p:sp>
      <p:sp>
        <p:nvSpPr>
          <p:cNvPr id="18" name="Text Placeholder 2">
            <a:extLst>
              <a:ext uri="{FF2B5EF4-FFF2-40B4-BE49-F238E27FC236}">
                <a16:creationId xmlns:a16="http://schemas.microsoft.com/office/drawing/2014/main" id="{22837BC3-A958-449F-9DC8-E8FE468E407D}"/>
              </a:ext>
            </a:extLst>
          </p:cNvPr>
          <p:cNvSpPr txBox="1">
            <a:spLocks/>
          </p:cNvSpPr>
          <p:nvPr/>
        </p:nvSpPr>
        <p:spPr>
          <a:xfrm>
            <a:off x="340982" y="4759335"/>
            <a:ext cx="2368191" cy="563948"/>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ctr">
              <a:buChar char="•"/>
            </a:pPr>
            <a:r>
              <a:rPr lang="en-US" sz="2000" dirty="0">
                <a:solidFill>
                  <a:schemeClr val="tx1"/>
                </a:solidFill>
                <a:latin typeface="+mj-lt"/>
              </a:rPr>
              <a:t>Building trust</a:t>
            </a:r>
            <a:endParaRPr lang="en-US">
              <a:cs typeface="Helvetica" pitchFamily="2" charset="0"/>
            </a:endParaRPr>
          </a:p>
        </p:txBody>
      </p:sp>
      <p:sp>
        <p:nvSpPr>
          <p:cNvPr id="19" name="Text Placeholder 2">
            <a:extLst>
              <a:ext uri="{FF2B5EF4-FFF2-40B4-BE49-F238E27FC236}">
                <a16:creationId xmlns:a16="http://schemas.microsoft.com/office/drawing/2014/main" id="{115A89AB-FB0D-4D50-8CFA-EE1CCD9C00A6}"/>
              </a:ext>
            </a:extLst>
          </p:cNvPr>
          <p:cNvSpPr txBox="1">
            <a:spLocks/>
          </p:cNvSpPr>
          <p:nvPr/>
        </p:nvSpPr>
        <p:spPr>
          <a:xfrm>
            <a:off x="3611049" y="5604219"/>
            <a:ext cx="1968641" cy="434797"/>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ctr">
              <a:buChar char="•"/>
            </a:pPr>
            <a:r>
              <a:rPr lang="en-US" sz="2000" dirty="0">
                <a:solidFill>
                  <a:schemeClr val="tx1"/>
                </a:solidFill>
                <a:latin typeface="+mj-lt"/>
              </a:rPr>
              <a:t>Encouraging</a:t>
            </a:r>
          </a:p>
        </p:txBody>
      </p:sp>
      <p:sp>
        <p:nvSpPr>
          <p:cNvPr id="20" name="Text Placeholder 2">
            <a:extLst>
              <a:ext uri="{FF2B5EF4-FFF2-40B4-BE49-F238E27FC236}">
                <a16:creationId xmlns:a16="http://schemas.microsoft.com/office/drawing/2014/main" id="{913BAB28-60E5-42D5-9ABE-75619AF905B1}"/>
              </a:ext>
            </a:extLst>
          </p:cNvPr>
          <p:cNvSpPr txBox="1">
            <a:spLocks/>
          </p:cNvSpPr>
          <p:nvPr/>
        </p:nvSpPr>
        <p:spPr>
          <a:xfrm>
            <a:off x="389394" y="5304125"/>
            <a:ext cx="2574835" cy="818829"/>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ctr">
              <a:buChar char="•"/>
            </a:pPr>
            <a:r>
              <a:rPr lang="en-US" sz="2000" dirty="0">
                <a:solidFill>
                  <a:schemeClr val="tx1"/>
                </a:solidFill>
                <a:latin typeface="+mj-lt"/>
              </a:rPr>
              <a:t>Identifying goals &amp; current reality</a:t>
            </a:r>
            <a:endParaRPr lang="en-US"/>
          </a:p>
        </p:txBody>
      </p:sp>
      <p:sp>
        <p:nvSpPr>
          <p:cNvPr id="25" name="TextBox 24">
            <a:extLst>
              <a:ext uri="{FF2B5EF4-FFF2-40B4-BE49-F238E27FC236}">
                <a16:creationId xmlns:a16="http://schemas.microsoft.com/office/drawing/2014/main" id="{CA171BB7-188B-2EBE-782C-EDE59A8CF04F}"/>
              </a:ext>
            </a:extLst>
          </p:cNvPr>
          <p:cNvSpPr txBox="1"/>
          <p:nvPr/>
        </p:nvSpPr>
        <p:spPr>
          <a:xfrm>
            <a:off x="693740" y="1065912"/>
            <a:ext cx="10804520" cy="430887"/>
          </a:xfrm>
          <a:prstGeom prst="rect">
            <a:avLst/>
          </a:prstGeom>
          <a:noFill/>
        </p:spPr>
        <p:txBody>
          <a:bodyPr wrap="square" lIns="91440" tIns="45720" rIns="91440" bIns="45720" rtlCol="0" anchor="t">
            <a:spAutoFit/>
          </a:bodyPr>
          <a:lstStyle/>
          <a:p>
            <a:r>
              <a:rPr lang="en-US" sz="2200" dirty="0">
                <a:solidFill>
                  <a:schemeClr val="accent2"/>
                </a:solidFill>
              </a:rPr>
              <a:t>Place each skill for a mentor, mentee or both in the appropriate category</a:t>
            </a:r>
          </a:p>
        </p:txBody>
      </p:sp>
      <p:sp>
        <p:nvSpPr>
          <p:cNvPr id="5" name="Footer Placeholder 4">
            <a:extLst>
              <a:ext uri="{FF2B5EF4-FFF2-40B4-BE49-F238E27FC236}">
                <a16:creationId xmlns:a16="http://schemas.microsoft.com/office/drawing/2014/main" id="{E1ECE99C-7A64-D32A-26E3-A0BBE64888A5}"/>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3114896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DB4F48-2D04-4A41-9C16-36289D4DA41C}"/>
              </a:ext>
            </a:extLst>
          </p:cNvPr>
          <p:cNvSpPr>
            <a:spLocks noGrp="1"/>
          </p:cNvSpPr>
          <p:nvPr>
            <p:ph type="title"/>
          </p:nvPr>
        </p:nvSpPr>
        <p:spPr>
          <a:xfrm>
            <a:off x="586436" y="654190"/>
            <a:ext cx="10282997" cy="584079"/>
          </a:xfrm>
        </p:spPr>
        <p:txBody>
          <a:bodyPr/>
          <a:lstStyle/>
          <a:p>
            <a:r>
              <a:rPr lang="en-US">
                <a:latin typeface="Calibri"/>
                <a:ea typeface="Calibri"/>
                <a:cs typeface="Posterama"/>
              </a:rPr>
              <a:t>Zoom interface</a:t>
            </a:r>
          </a:p>
        </p:txBody>
      </p:sp>
      <p:grpSp>
        <p:nvGrpSpPr>
          <p:cNvPr id="25" name="Group 24">
            <a:extLst>
              <a:ext uri="{FF2B5EF4-FFF2-40B4-BE49-F238E27FC236}">
                <a16:creationId xmlns:a16="http://schemas.microsoft.com/office/drawing/2014/main" id="{B2CFCE0A-112E-5D4E-88FC-62AEDE91D426}"/>
              </a:ext>
            </a:extLst>
          </p:cNvPr>
          <p:cNvGrpSpPr/>
          <p:nvPr/>
        </p:nvGrpSpPr>
        <p:grpSpPr>
          <a:xfrm>
            <a:off x="0" y="2988648"/>
            <a:ext cx="12192000" cy="584080"/>
            <a:chOff x="0" y="3377268"/>
            <a:chExt cx="12192000" cy="584080"/>
          </a:xfrm>
        </p:grpSpPr>
        <p:pic>
          <p:nvPicPr>
            <p:cNvPr id="6" name="Picture 5">
              <a:extLst>
                <a:ext uri="{FF2B5EF4-FFF2-40B4-BE49-F238E27FC236}">
                  <a16:creationId xmlns:a16="http://schemas.microsoft.com/office/drawing/2014/main" id="{B69B9E4D-00E0-9145-B854-13792B33926F}"/>
                </a:ext>
              </a:extLst>
            </p:cNvPr>
            <p:cNvPicPr>
              <a:picLocks noChangeAspect="1"/>
            </p:cNvPicPr>
            <p:nvPr/>
          </p:nvPicPr>
          <p:blipFill rotWithShape="1">
            <a:blip r:embed="rId4">
              <a:extLst>
                <a:ext uri="{28A0092B-C50C-407E-A947-70E740481C1C}">
                  <a14:useLocalDpi xmlns:a14="http://schemas.microsoft.com/office/drawing/2010/main"/>
                </a:ext>
              </a:extLst>
            </a:blip>
            <a:srcRect r="87672"/>
            <a:stretch/>
          </p:blipFill>
          <p:spPr>
            <a:xfrm>
              <a:off x="0" y="3377269"/>
              <a:ext cx="1910795" cy="584079"/>
            </a:xfrm>
            <a:prstGeom prst="rect">
              <a:avLst/>
            </a:prstGeom>
          </p:spPr>
        </p:pic>
        <p:pic>
          <p:nvPicPr>
            <p:cNvPr id="8" name="Picture 7">
              <a:extLst>
                <a:ext uri="{FF2B5EF4-FFF2-40B4-BE49-F238E27FC236}">
                  <a16:creationId xmlns:a16="http://schemas.microsoft.com/office/drawing/2014/main" id="{EC2F8DE2-A3DC-F74C-B9B7-A265392AC03D}"/>
                </a:ext>
              </a:extLst>
            </p:cNvPr>
            <p:cNvPicPr>
              <a:picLocks noChangeAspect="1"/>
            </p:cNvPicPr>
            <p:nvPr/>
          </p:nvPicPr>
          <p:blipFill rotWithShape="1">
            <a:blip r:embed="rId4">
              <a:extLst>
                <a:ext uri="{28A0092B-C50C-407E-A947-70E740481C1C}">
                  <a14:useLocalDpi xmlns:a14="http://schemas.microsoft.com/office/drawing/2010/main"/>
                </a:ext>
              </a:extLst>
            </a:blip>
            <a:srcRect l="23443" r="17386"/>
            <a:stretch/>
          </p:blipFill>
          <p:spPr>
            <a:xfrm>
              <a:off x="1910795" y="3377269"/>
              <a:ext cx="9171212" cy="584079"/>
            </a:xfrm>
            <a:prstGeom prst="rect">
              <a:avLst/>
            </a:prstGeom>
          </p:spPr>
        </p:pic>
        <p:pic>
          <p:nvPicPr>
            <p:cNvPr id="9" name="Picture 8">
              <a:extLst>
                <a:ext uri="{FF2B5EF4-FFF2-40B4-BE49-F238E27FC236}">
                  <a16:creationId xmlns:a16="http://schemas.microsoft.com/office/drawing/2014/main" id="{85D6EFEC-FB08-0946-9B1B-0ADAD1165DC5}"/>
                </a:ext>
              </a:extLst>
            </p:cNvPr>
            <p:cNvPicPr>
              <a:picLocks noChangeAspect="1"/>
            </p:cNvPicPr>
            <p:nvPr/>
          </p:nvPicPr>
          <p:blipFill rotWithShape="1">
            <a:blip r:embed="rId4">
              <a:extLst>
                <a:ext uri="{28A0092B-C50C-407E-A947-70E740481C1C}">
                  <a14:useLocalDpi xmlns:a14="http://schemas.microsoft.com/office/drawing/2010/main"/>
                </a:ext>
              </a:extLst>
            </a:blip>
            <a:srcRect l="92660"/>
            <a:stretch/>
          </p:blipFill>
          <p:spPr>
            <a:xfrm>
              <a:off x="11054308" y="3377268"/>
              <a:ext cx="1137692" cy="584079"/>
            </a:xfrm>
            <a:prstGeom prst="rect">
              <a:avLst/>
            </a:prstGeom>
          </p:spPr>
        </p:pic>
      </p:grpSp>
      <p:sp>
        <p:nvSpPr>
          <p:cNvPr id="7" name="Rectangle: Rounded Corners 9">
            <a:extLst>
              <a:ext uri="{FF2B5EF4-FFF2-40B4-BE49-F238E27FC236}">
                <a16:creationId xmlns:a16="http://schemas.microsoft.com/office/drawing/2014/main" id="{1DCDD259-FE85-9746-8FA7-7A6EFDDD17EC}"/>
              </a:ext>
            </a:extLst>
          </p:cNvPr>
          <p:cNvSpPr/>
          <p:nvPr/>
        </p:nvSpPr>
        <p:spPr>
          <a:xfrm>
            <a:off x="1910794" y="2988647"/>
            <a:ext cx="992425" cy="584079"/>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6" name="TextBox 15">
            <a:extLst>
              <a:ext uri="{FF2B5EF4-FFF2-40B4-BE49-F238E27FC236}">
                <a16:creationId xmlns:a16="http://schemas.microsoft.com/office/drawing/2014/main" id="{98D3DD0A-F7B6-F448-90EF-EDF0EDAC739A}"/>
              </a:ext>
            </a:extLst>
          </p:cNvPr>
          <p:cNvSpPr txBox="1"/>
          <p:nvPr/>
        </p:nvSpPr>
        <p:spPr>
          <a:xfrm>
            <a:off x="475823" y="1501943"/>
            <a:ext cx="6987968" cy="1088696"/>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Please </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rename</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yourself using the format:</a:t>
            </a:r>
          </a:p>
          <a:p>
            <a:pPr marL="800100" lvl="1" indent="-342900">
              <a:lnSpc>
                <a:spcPts val="3380"/>
              </a:lnSpc>
              <a:spcAft>
                <a:spcPts val="1200"/>
              </a:spcAft>
              <a:buSzPct val="85000"/>
              <a:buFont typeface="Courier New" panose="02070309020205020404" pitchFamily="49" charset="0"/>
              <a:buChar char="o"/>
            </a:pP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Name, Organization </a:t>
            </a:r>
          </a:p>
        </p:txBody>
      </p:sp>
      <p:sp>
        <p:nvSpPr>
          <p:cNvPr id="17" name="TextBox 16">
            <a:extLst>
              <a:ext uri="{FF2B5EF4-FFF2-40B4-BE49-F238E27FC236}">
                <a16:creationId xmlns:a16="http://schemas.microsoft.com/office/drawing/2014/main" id="{579E8AAF-E35D-8744-B750-CE956D347D4A}"/>
              </a:ext>
            </a:extLst>
          </p:cNvPr>
          <p:cNvSpPr txBox="1"/>
          <p:nvPr/>
        </p:nvSpPr>
        <p:spPr>
          <a:xfrm>
            <a:off x="475823" y="4107556"/>
            <a:ext cx="6653986" cy="1960730"/>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Click </a:t>
            </a: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Participants</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then click the </a:t>
            </a:r>
            <a:r>
              <a:rPr lang="en-US" sz="2400" b="1">
                <a:solidFill>
                  <a:srgbClr val="004D79"/>
                </a:solidFill>
                <a:latin typeface="Open Sans" panose="020B0606030504020204" pitchFamily="34" charset="0"/>
                <a:ea typeface="Open Sans" panose="020B0606030504020204" pitchFamily="34" charset="0"/>
                <a:cs typeface="Open Sans" panose="020B0606030504020204" pitchFamily="34" charset="0"/>
              </a:rPr>
              <a:t>More</a:t>
            </a:r>
            <a:r>
              <a:rPr lang="en-US" sz="2400">
                <a:solidFill>
                  <a:srgbClr val="004D79"/>
                </a:solidFill>
                <a:latin typeface="Open Sans" panose="020B0606030504020204" pitchFamily="34" charset="0"/>
                <a:ea typeface="Open Sans" panose="020B0606030504020204" pitchFamily="34" charset="0"/>
                <a:cs typeface="Open Sans" panose="020B0606030504020204" pitchFamily="34" charset="0"/>
              </a:rPr>
              <a:t>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and </a:t>
            </a:r>
            <a:r>
              <a:rPr lang="en-US" sz="2400" b="1">
                <a:solidFill>
                  <a:srgbClr val="004D79"/>
                </a:solidFill>
                <a:latin typeface="Open Sans" panose="020B0606030504020204" pitchFamily="34" charset="0"/>
                <a:ea typeface="Open Sans" panose="020B0606030504020204" pitchFamily="34" charset="0"/>
                <a:cs typeface="Open Sans" panose="020B0606030504020204" pitchFamily="34" charset="0"/>
              </a:rPr>
              <a:t>Rename</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buttons that appear as you hover over your name.</a:t>
            </a:r>
          </a:p>
          <a:p>
            <a:pPr marL="342900" indent="-342900">
              <a:lnSpc>
                <a:spcPts val="3380"/>
              </a:lnSpc>
              <a:spcAft>
                <a:spcPts val="1200"/>
              </a:spcAft>
              <a:buSzPct val="85000"/>
              <a:buFont typeface="Arial" panose="020B0604020202020204" pitchFamily="34" charset="0"/>
              <a:buChar char="•"/>
            </a:pPr>
            <a:endParaRPr lang="en-US" sz="2400">
              <a:latin typeface="Open Sans" panose="020B0606030504020204" pitchFamily="34" charset="0"/>
              <a:ea typeface="Open Sans" panose="020B0606030504020204" pitchFamily="34" charset="0"/>
              <a:cs typeface="Open Sans" panose="020B0606030504020204" pitchFamily="34" charset="0"/>
            </a:endParaRPr>
          </a:p>
        </p:txBody>
      </p:sp>
      <p:grpSp>
        <p:nvGrpSpPr>
          <p:cNvPr id="5" name="Agrupar 4">
            <a:extLst>
              <a:ext uri="{FF2B5EF4-FFF2-40B4-BE49-F238E27FC236}">
                <a16:creationId xmlns:a16="http://schemas.microsoft.com/office/drawing/2014/main" id="{A07E275A-8FB8-4F4E-59E3-C0E96E560F20}"/>
              </a:ext>
            </a:extLst>
          </p:cNvPr>
          <p:cNvGrpSpPr/>
          <p:nvPr/>
        </p:nvGrpSpPr>
        <p:grpSpPr>
          <a:xfrm>
            <a:off x="10849071" y="-15843"/>
            <a:ext cx="1335386" cy="851738"/>
            <a:chOff x="10622734" y="89781"/>
            <a:chExt cx="1335386" cy="851738"/>
          </a:xfrm>
        </p:grpSpPr>
        <p:sp>
          <p:nvSpPr>
            <p:cNvPr id="2" name="CaixaDeTexto 1">
              <a:extLst>
                <a:ext uri="{FF2B5EF4-FFF2-40B4-BE49-F238E27FC236}">
                  <a16:creationId xmlns:a16="http://schemas.microsoft.com/office/drawing/2014/main" id="{6EB9E737-5079-991B-EECE-4107516B2C5D}"/>
                </a:ext>
              </a:extLst>
            </p:cNvPr>
            <p:cNvSpPr txBox="1"/>
            <p:nvPr/>
          </p:nvSpPr>
          <p:spPr>
            <a:xfrm>
              <a:off x="10622734" y="633742"/>
              <a:ext cx="1335386" cy="307777"/>
            </a:xfrm>
            <a:prstGeom prst="rect">
              <a:avLst/>
            </a:prstGeom>
            <a:solidFill>
              <a:schemeClr val="bg1"/>
            </a:solidFill>
            <a:ln>
              <a:solidFill>
                <a:schemeClr val="bg1"/>
              </a:solidFill>
            </a:ln>
          </p:spPr>
          <p:txBody>
            <a:bodyPr rot="0" spcFirstLastPara="0" vertOverflow="overflow" horzOverflow="overflow" vert="horz" wrap="square" lIns="0" tIns="45720" rIns="0" bIns="45720" numCol="1" spcCol="0" rtlCol="0" fromWordArt="0" anchor="t" anchorCtr="0" forceAA="0" compatLnSpc="1">
              <a:prstTxWarp prst="textNoShape">
                <a:avLst/>
              </a:prstTxWarp>
              <a:spAutoFit/>
            </a:bodyPr>
            <a:lstStyle/>
            <a:p>
              <a:r>
                <a:rPr lang="pt-PT" sz="1400" i="1" dirty="0">
                  <a:solidFill>
                    <a:srgbClr val="F26C32"/>
                  </a:solidFill>
                </a:rPr>
                <a:t>virtual </a:t>
              </a:r>
              <a:r>
                <a:rPr lang="pt-PT" sz="1400" i="1" dirty="0" err="1">
                  <a:solidFill>
                    <a:srgbClr val="F26C32"/>
                  </a:solidFill>
                </a:rPr>
                <a:t>delivery</a:t>
              </a:r>
              <a:endParaRPr lang="pt-PT" sz="1400" i="1">
                <a:solidFill>
                  <a:srgbClr val="F26C32"/>
                </a:solidFill>
              </a:endParaRPr>
            </a:p>
          </p:txBody>
        </p:sp>
        <p:pic>
          <p:nvPicPr>
            <p:cNvPr id="3" name="Gráfico 2" descr="Reunião online com preenchimento sólido">
              <a:extLst>
                <a:ext uri="{FF2B5EF4-FFF2-40B4-BE49-F238E27FC236}">
                  <a16:creationId xmlns:a16="http://schemas.microsoft.com/office/drawing/2014/main" id="{B18071BD-536A-AEAE-933A-952AC235A9A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1018068" y="89781"/>
              <a:ext cx="642798" cy="641892"/>
            </a:xfrm>
            <a:prstGeom prst="rect">
              <a:avLst/>
            </a:prstGeom>
          </p:spPr>
        </p:pic>
      </p:grpSp>
      <p:sp>
        <p:nvSpPr>
          <p:cNvPr id="13" name="Footer Placeholder 12">
            <a:extLst>
              <a:ext uri="{FF2B5EF4-FFF2-40B4-BE49-F238E27FC236}">
                <a16:creationId xmlns:a16="http://schemas.microsoft.com/office/drawing/2014/main" id="{3309F324-9D10-EB5B-3530-32E16B8C6820}"/>
              </a:ext>
            </a:extLst>
          </p:cNvPr>
          <p:cNvSpPr>
            <a:spLocks noGrp="1"/>
          </p:cNvSpPr>
          <p:nvPr>
            <p:ph type="ftr" sz="quarter" idx="3"/>
          </p:nvPr>
        </p:nvSpPr>
        <p:spPr>
          <a:xfrm>
            <a:off x="8682896" y="5996700"/>
            <a:ext cx="2138650" cy="702612"/>
          </a:xfrm>
        </p:spPr>
        <p:txBody>
          <a:bodyPr/>
          <a:lstStyle/>
          <a:p>
            <a:r>
              <a:rPr lang="nl-NL" sz="1200" dirty="0">
                <a:solidFill>
                  <a:schemeClr val="bg2">
                    <a:lumMod val="90000"/>
                  </a:schemeClr>
                </a:solidFill>
                <a:latin typeface="+mn-lt"/>
              </a:rPr>
              <a:t>GLLP TOT&amp;M Unit 5 V1 2026</a:t>
            </a:r>
            <a:endParaRPr lang="en-US" sz="1200" dirty="0">
              <a:solidFill>
                <a:schemeClr val="bg2">
                  <a:lumMod val="90000"/>
                </a:schemeClr>
              </a:solidFill>
              <a:latin typeface="+mn-lt"/>
            </a:endParaRPr>
          </a:p>
        </p:txBody>
      </p:sp>
      <p:sp>
        <p:nvSpPr>
          <p:cNvPr id="14" name="Slide Number Placeholder 13">
            <a:extLst>
              <a:ext uri="{FF2B5EF4-FFF2-40B4-BE49-F238E27FC236}">
                <a16:creationId xmlns:a16="http://schemas.microsoft.com/office/drawing/2014/main" id="{399528EA-C9CB-4800-1F02-BA21EC8B51F2}"/>
              </a:ext>
            </a:extLst>
          </p:cNvPr>
          <p:cNvSpPr>
            <a:spLocks noGrp="1"/>
          </p:cNvSpPr>
          <p:nvPr>
            <p:ph type="sldNum" sz="quarter" idx="4"/>
          </p:nvPr>
        </p:nvSpPr>
        <p:spPr/>
        <p:txBody>
          <a:bodyPr/>
          <a:lstStyle/>
          <a:p>
            <a:fld id="{7698B45C-09C7-497B-9261-07F290CB2D4C}" type="slidenum">
              <a:rPr lang="en-US" smtClean="0"/>
              <a:pPr/>
              <a:t>2</a:t>
            </a:fld>
            <a:endParaRPr lang="en-US"/>
          </a:p>
        </p:txBody>
      </p:sp>
      <p:sp>
        <p:nvSpPr>
          <p:cNvPr id="10" name="Slide Number Placeholder 8">
            <a:extLst>
              <a:ext uri="{FF2B5EF4-FFF2-40B4-BE49-F238E27FC236}">
                <a16:creationId xmlns:a16="http://schemas.microsoft.com/office/drawing/2014/main" id="{D60BA608-A3AB-7A48-1C8D-D2C81ED0DF21}"/>
              </a:ext>
            </a:extLst>
          </p:cNvPr>
          <p:cNvSpPr txBox="1">
            <a:spLocks/>
          </p:cNvSpPr>
          <p:nvPr/>
        </p:nvSpPr>
        <p:spPr>
          <a:xfrm>
            <a:off x="11090901" y="6229992"/>
            <a:ext cx="53225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573E5C-EF74-034A-A019-612A408567C7}" type="slidenum">
              <a:rPr lang="en-US" sz="1200">
                <a:solidFill>
                  <a:schemeClr val="bg2">
                    <a:lumMod val="90000"/>
                  </a:schemeClr>
                </a:solidFill>
                <a:cs typeface="Arial Bold"/>
              </a:rPr>
              <a:pPr/>
              <a:t>2</a:t>
            </a:fld>
            <a:endParaRPr lang="en-US" sz="1200" dirty="0">
              <a:solidFill>
                <a:schemeClr val="bg2">
                  <a:lumMod val="90000"/>
                </a:schemeClr>
              </a:solidFill>
              <a:cs typeface="Arial Bold"/>
            </a:endParaRPr>
          </a:p>
        </p:txBody>
      </p:sp>
    </p:spTree>
    <p:custDataLst>
      <p:tags r:id="rId1"/>
    </p:custDataLst>
    <p:extLst>
      <p:ext uri="{BB962C8B-B14F-4D97-AF65-F5344CB8AC3E}">
        <p14:creationId xmlns:p14="http://schemas.microsoft.com/office/powerpoint/2010/main" val="3864772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1D7769-CD7D-FC6D-04DC-3412CD3840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B185AE-FE47-C06D-80AB-298B08380E3D}"/>
              </a:ext>
            </a:extLst>
          </p:cNvPr>
          <p:cNvSpPr>
            <a:spLocks noGrp="1"/>
          </p:cNvSpPr>
          <p:nvPr>
            <p:ph type="title"/>
          </p:nvPr>
        </p:nvSpPr>
        <p:spPr>
          <a:xfrm>
            <a:off x="914400" y="666544"/>
            <a:ext cx="10515600" cy="709862"/>
          </a:xfrm>
        </p:spPr>
        <p:txBody>
          <a:bodyPr>
            <a:normAutofit/>
          </a:bodyPr>
          <a:lstStyle/>
          <a:p>
            <a:r>
              <a:rPr lang="en-US" sz="4000" dirty="0"/>
              <a:t>Mentoring skills: Phillips-Jones model</a:t>
            </a:r>
            <a:endParaRPr lang="en-NL" sz="4000" dirty="0"/>
          </a:p>
        </p:txBody>
      </p:sp>
      <p:sp>
        <p:nvSpPr>
          <p:cNvPr id="4" name="Slide Number Placeholder 3">
            <a:extLst>
              <a:ext uri="{FF2B5EF4-FFF2-40B4-BE49-F238E27FC236}">
                <a16:creationId xmlns:a16="http://schemas.microsoft.com/office/drawing/2014/main" id="{0F7ACF49-F9AF-970E-8831-DD8C91E3F39F}"/>
              </a:ext>
            </a:extLst>
          </p:cNvPr>
          <p:cNvSpPr>
            <a:spLocks noGrp="1"/>
          </p:cNvSpPr>
          <p:nvPr>
            <p:ph type="sldNum" sz="quarter" idx="12"/>
          </p:nvPr>
        </p:nvSpPr>
        <p:spPr/>
        <p:txBody>
          <a:bodyPr/>
          <a:lstStyle/>
          <a:p>
            <a:fld id="{15573E5C-EF74-034A-A019-612A408567C7}" type="slidenum">
              <a:rPr lang="en-US" smtClean="0"/>
              <a:pPr/>
              <a:t>20</a:t>
            </a:fld>
            <a:endParaRPr lang="en-US"/>
          </a:p>
        </p:txBody>
      </p:sp>
      <p:grpSp>
        <p:nvGrpSpPr>
          <p:cNvPr id="23" name="Group 22">
            <a:extLst>
              <a:ext uri="{FF2B5EF4-FFF2-40B4-BE49-F238E27FC236}">
                <a16:creationId xmlns:a16="http://schemas.microsoft.com/office/drawing/2014/main" id="{0690CFF0-1529-1E3A-99C2-FDC782164DEA}"/>
              </a:ext>
            </a:extLst>
          </p:cNvPr>
          <p:cNvGrpSpPr/>
          <p:nvPr/>
        </p:nvGrpSpPr>
        <p:grpSpPr>
          <a:xfrm>
            <a:off x="2783632" y="1783286"/>
            <a:ext cx="6696744" cy="4470378"/>
            <a:chOff x="1259632" y="1790369"/>
            <a:chExt cx="6696744" cy="4470378"/>
          </a:xfrm>
        </p:grpSpPr>
        <p:sp>
          <p:nvSpPr>
            <p:cNvPr id="6" name="Oval 5">
              <a:extLst>
                <a:ext uri="{FF2B5EF4-FFF2-40B4-BE49-F238E27FC236}">
                  <a16:creationId xmlns:a16="http://schemas.microsoft.com/office/drawing/2014/main" id="{FB38ACBC-7DB4-4F2A-AF1C-B821258E16D7}"/>
                </a:ext>
              </a:extLst>
            </p:cNvPr>
            <p:cNvSpPr/>
            <p:nvPr/>
          </p:nvSpPr>
          <p:spPr>
            <a:xfrm>
              <a:off x="1259632" y="1796251"/>
              <a:ext cx="4680520" cy="4464496"/>
            </a:xfrm>
            <a:prstGeom prst="ellipse">
              <a:avLst/>
            </a:prstGeom>
            <a:solidFill>
              <a:schemeClr val="accent1">
                <a:alpha val="2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solidFill>
                  <a:schemeClr val="bg1"/>
                </a:solidFill>
                <a:latin typeface="+mj-lt"/>
              </a:endParaRPr>
            </a:p>
          </p:txBody>
        </p:sp>
        <p:sp>
          <p:nvSpPr>
            <p:cNvPr id="7" name="Oval 6">
              <a:extLst>
                <a:ext uri="{FF2B5EF4-FFF2-40B4-BE49-F238E27FC236}">
                  <a16:creationId xmlns:a16="http://schemas.microsoft.com/office/drawing/2014/main" id="{AE06D5E4-501C-365B-6BEC-2CA7ED4B0F8D}"/>
                </a:ext>
              </a:extLst>
            </p:cNvPr>
            <p:cNvSpPr/>
            <p:nvPr/>
          </p:nvSpPr>
          <p:spPr>
            <a:xfrm>
              <a:off x="3275856" y="1790369"/>
              <a:ext cx="4680520" cy="4464496"/>
            </a:xfrm>
            <a:prstGeom prst="ellipse">
              <a:avLst/>
            </a:prstGeom>
            <a:solidFill>
              <a:schemeClr val="accent1">
                <a:alpha val="2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solidFill>
                  <a:schemeClr val="bg1"/>
                </a:solidFill>
                <a:latin typeface="+mj-lt"/>
              </a:endParaRPr>
            </a:p>
          </p:txBody>
        </p:sp>
      </p:grpSp>
      <p:sp>
        <p:nvSpPr>
          <p:cNvPr id="8" name="Text Placeholder 2">
            <a:extLst>
              <a:ext uri="{FF2B5EF4-FFF2-40B4-BE49-F238E27FC236}">
                <a16:creationId xmlns:a16="http://schemas.microsoft.com/office/drawing/2014/main" id="{9E688EBA-081A-2E9F-125E-5F9ADA839FBC}"/>
              </a:ext>
            </a:extLst>
          </p:cNvPr>
          <p:cNvSpPr txBox="1">
            <a:spLocks/>
          </p:cNvSpPr>
          <p:nvPr/>
        </p:nvSpPr>
        <p:spPr>
          <a:xfrm>
            <a:off x="3575182" y="2552635"/>
            <a:ext cx="2071142" cy="667271"/>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tx2"/>
                </a:solidFill>
                <a:latin typeface="+mj-lt"/>
              </a:rPr>
              <a:t>Learning quickly</a:t>
            </a:r>
            <a:endParaRPr lang="en-NL">
              <a:solidFill>
                <a:schemeClr val="tx2"/>
              </a:solidFill>
              <a:latin typeface="+mj-lt"/>
            </a:endParaRPr>
          </a:p>
        </p:txBody>
      </p:sp>
      <p:sp>
        <p:nvSpPr>
          <p:cNvPr id="9" name="Text Placeholder 2">
            <a:extLst>
              <a:ext uri="{FF2B5EF4-FFF2-40B4-BE49-F238E27FC236}">
                <a16:creationId xmlns:a16="http://schemas.microsoft.com/office/drawing/2014/main" id="{ADA8D35E-824A-B766-49FC-972330A1B3F3}"/>
              </a:ext>
            </a:extLst>
          </p:cNvPr>
          <p:cNvSpPr txBox="1">
            <a:spLocks/>
          </p:cNvSpPr>
          <p:nvPr/>
        </p:nvSpPr>
        <p:spPr>
          <a:xfrm>
            <a:off x="3136756" y="3455625"/>
            <a:ext cx="2071142" cy="667271"/>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tx2"/>
                </a:solidFill>
                <a:latin typeface="+mj-lt"/>
              </a:rPr>
              <a:t>Showing initiative</a:t>
            </a:r>
            <a:endParaRPr lang="en-NL">
              <a:solidFill>
                <a:schemeClr val="tx2"/>
              </a:solidFill>
              <a:latin typeface="+mj-lt"/>
            </a:endParaRPr>
          </a:p>
        </p:txBody>
      </p:sp>
      <p:sp>
        <p:nvSpPr>
          <p:cNvPr id="10" name="Text Placeholder 2">
            <a:extLst>
              <a:ext uri="{FF2B5EF4-FFF2-40B4-BE49-F238E27FC236}">
                <a16:creationId xmlns:a16="http://schemas.microsoft.com/office/drawing/2014/main" id="{ECF1330E-B747-8581-0A33-92CF53E94777}"/>
              </a:ext>
            </a:extLst>
          </p:cNvPr>
          <p:cNvSpPr txBox="1">
            <a:spLocks/>
          </p:cNvSpPr>
          <p:nvPr/>
        </p:nvSpPr>
        <p:spPr>
          <a:xfrm>
            <a:off x="3848637" y="5284331"/>
            <a:ext cx="2071142" cy="667271"/>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tx2"/>
                </a:solidFill>
                <a:latin typeface="+mj-lt"/>
              </a:rPr>
              <a:t>Following through</a:t>
            </a:r>
            <a:endParaRPr lang="en-NL">
              <a:solidFill>
                <a:schemeClr val="tx2"/>
              </a:solidFill>
              <a:latin typeface="+mj-lt"/>
            </a:endParaRPr>
          </a:p>
        </p:txBody>
      </p:sp>
      <p:sp>
        <p:nvSpPr>
          <p:cNvPr id="11" name="Text Placeholder 2">
            <a:extLst>
              <a:ext uri="{FF2B5EF4-FFF2-40B4-BE49-F238E27FC236}">
                <a16:creationId xmlns:a16="http://schemas.microsoft.com/office/drawing/2014/main" id="{E2E11721-8D57-A5DD-33E7-60EB703DDF32}"/>
              </a:ext>
            </a:extLst>
          </p:cNvPr>
          <p:cNvSpPr txBox="1">
            <a:spLocks/>
          </p:cNvSpPr>
          <p:nvPr/>
        </p:nvSpPr>
        <p:spPr>
          <a:xfrm>
            <a:off x="2932735" y="4410679"/>
            <a:ext cx="2071142" cy="667271"/>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tx2"/>
                </a:solidFill>
                <a:latin typeface="+mj-lt"/>
              </a:rPr>
              <a:t>Managing the relationship</a:t>
            </a:r>
            <a:endParaRPr lang="en-NL">
              <a:solidFill>
                <a:schemeClr val="tx2"/>
              </a:solidFill>
              <a:latin typeface="+mj-lt"/>
            </a:endParaRPr>
          </a:p>
        </p:txBody>
      </p:sp>
      <p:sp>
        <p:nvSpPr>
          <p:cNvPr id="12" name="Text Placeholder 2">
            <a:extLst>
              <a:ext uri="{FF2B5EF4-FFF2-40B4-BE49-F238E27FC236}">
                <a16:creationId xmlns:a16="http://schemas.microsoft.com/office/drawing/2014/main" id="{FC7D8371-CDD5-6DD8-368E-3DCAB1D99657}"/>
              </a:ext>
            </a:extLst>
          </p:cNvPr>
          <p:cNvSpPr txBox="1">
            <a:spLocks/>
          </p:cNvSpPr>
          <p:nvPr/>
        </p:nvSpPr>
        <p:spPr>
          <a:xfrm>
            <a:off x="6631314" y="2222407"/>
            <a:ext cx="2071142" cy="936104"/>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a:solidFill>
                  <a:schemeClr val="accent2"/>
                </a:solidFill>
                <a:latin typeface="+mj-lt"/>
              </a:rPr>
              <a:t>Instructing/ developing capabilities</a:t>
            </a:r>
            <a:endParaRPr lang="en-NL">
              <a:solidFill>
                <a:schemeClr val="accent2"/>
              </a:solidFill>
              <a:latin typeface="+mj-lt"/>
            </a:endParaRPr>
          </a:p>
        </p:txBody>
      </p:sp>
      <p:sp>
        <p:nvSpPr>
          <p:cNvPr id="13" name="Text Placeholder 2">
            <a:extLst>
              <a:ext uri="{FF2B5EF4-FFF2-40B4-BE49-F238E27FC236}">
                <a16:creationId xmlns:a16="http://schemas.microsoft.com/office/drawing/2014/main" id="{7F962243-79EA-BA1A-0B88-1DE23929C871}"/>
              </a:ext>
            </a:extLst>
          </p:cNvPr>
          <p:cNvSpPr txBox="1">
            <a:spLocks/>
          </p:cNvSpPr>
          <p:nvPr/>
        </p:nvSpPr>
        <p:spPr>
          <a:xfrm>
            <a:off x="7035621" y="3133387"/>
            <a:ext cx="2071142" cy="93610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a:solidFill>
                  <a:schemeClr val="accent2"/>
                </a:solidFill>
                <a:latin typeface="+mj-lt"/>
              </a:rPr>
              <a:t>Inspiring</a:t>
            </a:r>
            <a:endParaRPr lang="en-NL">
              <a:solidFill>
                <a:schemeClr val="accent2"/>
              </a:solidFill>
              <a:latin typeface="+mj-lt"/>
            </a:endParaRPr>
          </a:p>
        </p:txBody>
      </p:sp>
      <p:sp>
        <p:nvSpPr>
          <p:cNvPr id="14" name="Text Placeholder 2">
            <a:extLst>
              <a:ext uri="{FF2B5EF4-FFF2-40B4-BE49-F238E27FC236}">
                <a16:creationId xmlns:a16="http://schemas.microsoft.com/office/drawing/2014/main" id="{A57DF4BC-2F04-0540-ED45-F10D82672796}"/>
              </a:ext>
            </a:extLst>
          </p:cNvPr>
          <p:cNvSpPr txBox="1">
            <a:spLocks/>
          </p:cNvSpPr>
          <p:nvPr/>
        </p:nvSpPr>
        <p:spPr>
          <a:xfrm>
            <a:off x="7064482" y="3613253"/>
            <a:ext cx="2071142" cy="936104"/>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a:solidFill>
                  <a:schemeClr val="accent2"/>
                </a:solidFill>
                <a:latin typeface="+mj-lt"/>
              </a:rPr>
              <a:t>Providing corrective feedback</a:t>
            </a:r>
            <a:endParaRPr lang="en-NL">
              <a:solidFill>
                <a:schemeClr val="accent2"/>
              </a:solidFill>
              <a:latin typeface="+mj-lt"/>
            </a:endParaRPr>
          </a:p>
        </p:txBody>
      </p:sp>
      <p:sp>
        <p:nvSpPr>
          <p:cNvPr id="15" name="Text Placeholder 2">
            <a:extLst>
              <a:ext uri="{FF2B5EF4-FFF2-40B4-BE49-F238E27FC236}">
                <a16:creationId xmlns:a16="http://schemas.microsoft.com/office/drawing/2014/main" id="{DAB276EA-EB72-10C4-51CF-8942F0ED0A74}"/>
              </a:ext>
            </a:extLst>
          </p:cNvPr>
          <p:cNvSpPr txBox="1">
            <a:spLocks/>
          </p:cNvSpPr>
          <p:nvPr/>
        </p:nvSpPr>
        <p:spPr>
          <a:xfrm>
            <a:off x="7308113" y="4608765"/>
            <a:ext cx="2071142" cy="93610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accent2"/>
                </a:solidFill>
                <a:latin typeface="+mj-lt"/>
              </a:rPr>
              <a:t>Managing risks</a:t>
            </a:r>
            <a:endParaRPr lang="en-NL" dirty="0">
              <a:solidFill>
                <a:schemeClr val="accent2"/>
              </a:solidFill>
              <a:latin typeface="+mj-lt"/>
            </a:endParaRPr>
          </a:p>
        </p:txBody>
      </p:sp>
      <p:sp>
        <p:nvSpPr>
          <p:cNvPr id="16" name="Text Placeholder 2">
            <a:extLst>
              <a:ext uri="{FF2B5EF4-FFF2-40B4-BE49-F238E27FC236}">
                <a16:creationId xmlns:a16="http://schemas.microsoft.com/office/drawing/2014/main" id="{B4929EC8-15AF-5C0A-E3B3-A3DEAEADD97B}"/>
              </a:ext>
            </a:extLst>
          </p:cNvPr>
          <p:cNvSpPr txBox="1">
            <a:spLocks/>
          </p:cNvSpPr>
          <p:nvPr/>
        </p:nvSpPr>
        <p:spPr>
          <a:xfrm>
            <a:off x="7187028" y="5220240"/>
            <a:ext cx="2071142" cy="93610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accent2"/>
                </a:solidFill>
                <a:latin typeface="+mj-lt"/>
              </a:rPr>
              <a:t>Opening </a:t>
            </a:r>
            <a:br>
              <a:rPr lang="en-US">
                <a:solidFill>
                  <a:schemeClr val="accent2"/>
                </a:solidFill>
                <a:latin typeface="+mj-lt"/>
              </a:rPr>
            </a:br>
            <a:r>
              <a:rPr lang="en-US">
                <a:solidFill>
                  <a:schemeClr val="accent2"/>
                </a:solidFill>
                <a:latin typeface="+mj-lt"/>
              </a:rPr>
              <a:t>doors</a:t>
            </a:r>
            <a:endParaRPr lang="en-NL">
              <a:solidFill>
                <a:schemeClr val="accent2"/>
              </a:solidFill>
              <a:latin typeface="+mj-lt"/>
            </a:endParaRPr>
          </a:p>
        </p:txBody>
      </p:sp>
      <p:sp>
        <p:nvSpPr>
          <p:cNvPr id="17" name="Text Placeholder 2">
            <a:extLst>
              <a:ext uri="{FF2B5EF4-FFF2-40B4-BE49-F238E27FC236}">
                <a16:creationId xmlns:a16="http://schemas.microsoft.com/office/drawing/2014/main" id="{7EDA3996-E156-DA12-383F-BC5BBB9EB2A5}"/>
              </a:ext>
            </a:extLst>
          </p:cNvPr>
          <p:cNvSpPr txBox="1">
            <a:spLocks/>
          </p:cNvSpPr>
          <p:nvPr/>
        </p:nvSpPr>
        <p:spPr>
          <a:xfrm>
            <a:off x="5086362" y="2769867"/>
            <a:ext cx="2071142" cy="667271"/>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solidFill>
                  <a:schemeClr val="bg1"/>
                </a:solidFill>
                <a:latin typeface="+mj-lt"/>
              </a:rPr>
              <a:t>Listening actively</a:t>
            </a:r>
            <a:endParaRPr lang="en-NL">
              <a:solidFill>
                <a:schemeClr val="bg1"/>
              </a:solidFill>
              <a:latin typeface="+mj-lt"/>
            </a:endParaRPr>
          </a:p>
        </p:txBody>
      </p:sp>
      <p:sp>
        <p:nvSpPr>
          <p:cNvPr id="18" name="Text Placeholder 2">
            <a:extLst>
              <a:ext uri="{FF2B5EF4-FFF2-40B4-BE49-F238E27FC236}">
                <a16:creationId xmlns:a16="http://schemas.microsoft.com/office/drawing/2014/main" id="{A202F2DE-B109-AF51-44A8-AA7E2E3E7BDB}"/>
              </a:ext>
            </a:extLst>
          </p:cNvPr>
          <p:cNvSpPr txBox="1">
            <a:spLocks/>
          </p:cNvSpPr>
          <p:nvPr/>
        </p:nvSpPr>
        <p:spPr>
          <a:xfrm>
            <a:off x="5065645" y="3489603"/>
            <a:ext cx="2071142" cy="66727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solidFill>
                  <a:schemeClr val="bg1"/>
                </a:solidFill>
                <a:latin typeface="+mj-lt"/>
              </a:rPr>
              <a:t>Building trust</a:t>
            </a:r>
            <a:endParaRPr lang="en-NL">
              <a:solidFill>
                <a:schemeClr val="bg1"/>
              </a:solidFill>
              <a:latin typeface="+mj-lt"/>
            </a:endParaRPr>
          </a:p>
        </p:txBody>
      </p:sp>
      <p:sp>
        <p:nvSpPr>
          <p:cNvPr id="19" name="Text Placeholder 2">
            <a:extLst>
              <a:ext uri="{FF2B5EF4-FFF2-40B4-BE49-F238E27FC236}">
                <a16:creationId xmlns:a16="http://schemas.microsoft.com/office/drawing/2014/main" id="{9969F9D5-90F9-C7CF-8167-C25214F14896}"/>
              </a:ext>
            </a:extLst>
          </p:cNvPr>
          <p:cNvSpPr txBox="1">
            <a:spLocks/>
          </p:cNvSpPr>
          <p:nvPr/>
        </p:nvSpPr>
        <p:spPr>
          <a:xfrm>
            <a:off x="5110103" y="4004155"/>
            <a:ext cx="2071142" cy="66727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solidFill>
                  <a:schemeClr val="bg1"/>
                </a:solidFill>
                <a:latin typeface="+mj-lt"/>
              </a:rPr>
              <a:t>Encouraging</a:t>
            </a:r>
            <a:endParaRPr lang="en-NL">
              <a:solidFill>
                <a:schemeClr val="bg1"/>
              </a:solidFill>
              <a:latin typeface="+mj-lt"/>
            </a:endParaRPr>
          </a:p>
        </p:txBody>
      </p:sp>
      <p:sp>
        <p:nvSpPr>
          <p:cNvPr id="20" name="Text Placeholder 2">
            <a:extLst>
              <a:ext uri="{FF2B5EF4-FFF2-40B4-BE49-F238E27FC236}">
                <a16:creationId xmlns:a16="http://schemas.microsoft.com/office/drawing/2014/main" id="{AECFC242-A650-65F8-2051-55967BF1CA48}"/>
              </a:ext>
            </a:extLst>
          </p:cNvPr>
          <p:cNvSpPr txBox="1">
            <a:spLocks/>
          </p:cNvSpPr>
          <p:nvPr/>
        </p:nvSpPr>
        <p:spPr>
          <a:xfrm>
            <a:off x="5110103" y="4547125"/>
            <a:ext cx="2071141" cy="960895"/>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solidFill>
                  <a:schemeClr val="bg1"/>
                </a:solidFill>
                <a:latin typeface="+mj-lt"/>
              </a:rPr>
              <a:t>Identifying goals &amp; current reality</a:t>
            </a:r>
            <a:endParaRPr lang="en-NL">
              <a:solidFill>
                <a:schemeClr val="bg1"/>
              </a:solidFill>
              <a:latin typeface="+mj-lt"/>
            </a:endParaRPr>
          </a:p>
        </p:txBody>
      </p:sp>
      <p:sp>
        <p:nvSpPr>
          <p:cNvPr id="21" name="TextBox 20">
            <a:extLst>
              <a:ext uri="{FF2B5EF4-FFF2-40B4-BE49-F238E27FC236}">
                <a16:creationId xmlns:a16="http://schemas.microsoft.com/office/drawing/2014/main" id="{3C1178D1-172D-6CC0-E6C7-B8FF465B20B9}"/>
              </a:ext>
            </a:extLst>
          </p:cNvPr>
          <p:cNvSpPr txBox="1"/>
          <p:nvPr/>
        </p:nvSpPr>
        <p:spPr>
          <a:xfrm>
            <a:off x="953090" y="3219906"/>
            <a:ext cx="1663024" cy="1384995"/>
          </a:xfrm>
          <a:prstGeom prst="rect">
            <a:avLst/>
          </a:prstGeom>
          <a:noFill/>
          <a:ln>
            <a:noFill/>
          </a:ln>
        </p:spPr>
        <p:txBody>
          <a:bodyPr wrap="square" rtlCol="0">
            <a:spAutoFit/>
          </a:bodyPr>
          <a:lstStyle/>
          <a:p>
            <a:pPr algn="r"/>
            <a:r>
              <a:rPr lang="en-GB" sz="2800" b="1">
                <a:solidFill>
                  <a:schemeClr val="tx2"/>
                </a:solidFill>
                <a:latin typeface="+mj-lt"/>
                <a:cs typeface="Helvetica" panose="020B0604020202020204" pitchFamily="34" charset="0"/>
              </a:rPr>
              <a:t>Mentee specific skills</a:t>
            </a:r>
            <a:endParaRPr lang="en-US" sz="2800">
              <a:solidFill>
                <a:schemeClr val="tx2"/>
              </a:solidFill>
              <a:latin typeface="+mj-lt"/>
              <a:cs typeface="Helvetica" panose="020B0604020202020204" pitchFamily="34" charset="0"/>
            </a:endParaRPr>
          </a:p>
        </p:txBody>
      </p:sp>
      <p:sp>
        <p:nvSpPr>
          <p:cNvPr id="22" name="TextBox 21">
            <a:extLst>
              <a:ext uri="{FF2B5EF4-FFF2-40B4-BE49-F238E27FC236}">
                <a16:creationId xmlns:a16="http://schemas.microsoft.com/office/drawing/2014/main" id="{881CFBAF-4094-66F1-967D-10960D7D8694}"/>
              </a:ext>
            </a:extLst>
          </p:cNvPr>
          <p:cNvSpPr txBox="1"/>
          <p:nvPr/>
        </p:nvSpPr>
        <p:spPr>
          <a:xfrm>
            <a:off x="9708612" y="3286431"/>
            <a:ext cx="1992876" cy="1384995"/>
          </a:xfrm>
          <a:prstGeom prst="rect">
            <a:avLst/>
          </a:prstGeom>
          <a:noFill/>
          <a:ln>
            <a:noFill/>
          </a:ln>
        </p:spPr>
        <p:txBody>
          <a:bodyPr wrap="square" rtlCol="0">
            <a:spAutoFit/>
          </a:bodyPr>
          <a:lstStyle/>
          <a:p>
            <a:r>
              <a:rPr lang="en-GB" sz="2800" b="1">
                <a:solidFill>
                  <a:schemeClr val="accent2"/>
                </a:solidFill>
                <a:cs typeface="Helvetica" panose="020B0604020202020204" pitchFamily="34" charset="0"/>
              </a:rPr>
              <a:t>Mentor specific skills</a:t>
            </a:r>
            <a:endParaRPr lang="en-US" sz="2800">
              <a:solidFill>
                <a:schemeClr val="accent2"/>
              </a:solidFill>
              <a:cs typeface="Helvetica" panose="020B0604020202020204" pitchFamily="34" charset="0"/>
            </a:endParaRPr>
          </a:p>
        </p:txBody>
      </p:sp>
      <p:sp>
        <p:nvSpPr>
          <p:cNvPr id="3" name="Footer Placeholder 2">
            <a:extLst>
              <a:ext uri="{FF2B5EF4-FFF2-40B4-BE49-F238E27FC236}">
                <a16:creationId xmlns:a16="http://schemas.microsoft.com/office/drawing/2014/main" id="{627060B8-BB3B-0DE3-A4C0-0C78D1900936}"/>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669201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P spid="18"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9BED24A-14ED-8BD8-3847-05F09DC0FAB7}"/>
              </a:ext>
            </a:extLst>
          </p:cNvPr>
          <p:cNvSpPr/>
          <p:nvPr/>
        </p:nvSpPr>
        <p:spPr>
          <a:xfrm>
            <a:off x="3712206" y="689317"/>
            <a:ext cx="4736194" cy="5254282"/>
          </a:xfrm>
          <a:prstGeom prst="rect">
            <a:avLst/>
          </a:prstGeom>
          <a:solidFill>
            <a:srgbClr val="DDEDFB"/>
          </a:solidFill>
          <a:ln>
            <a:solidFill>
              <a:srgbClr val="DDEDF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erson wearing a blue shirt and grey pants&#10;&#10;AI-generated content may be incorrect.">
            <a:extLst>
              <a:ext uri="{FF2B5EF4-FFF2-40B4-BE49-F238E27FC236}">
                <a16:creationId xmlns:a16="http://schemas.microsoft.com/office/drawing/2014/main" id="{6F53D4C8-B24E-5846-8A43-E83A7EECD2D4}"/>
              </a:ext>
            </a:extLst>
          </p:cNvPr>
          <p:cNvPicPr>
            <a:picLocks noChangeAspect="1"/>
          </p:cNvPicPr>
          <p:nvPr/>
        </p:nvPicPr>
        <p:blipFill>
          <a:blip r:embed="rId4"/>
          <a:srcRect r="-2" b="43849"/>
          <a:stretch>
            <a:fillRect/>
          </a:stretch>
        </p:blipFill>
        <p:spPr>
          <a:xfrm>
            <a:off x="722470" y="457199"/>
            <a:ext cx="2931299" cy="5486400"/>
          </a:xfrm>
          <a:prstGeom prst="rect">
            <a:avLst/>
          </a:prstGeom>
        </p:spPr>
      </p:pic>
      <p:sp>
        <p:nvSpPr>
          <p:cNvPr id="2" name="Title 1">
            <a:extLst>
              <a:ext uri="{FF2B5EF4-FFF2-40B4-BE49-F238E27FC236}">
                <a16:creationId xmlns:a16="http://schemas.microsoft.com/office/drawing/2014/main" id="{7457B914-9C23-C14D-050C-312B380CA15E}"/>
              </a:ext>
            </a:extLst>
          </p:cNvPr>
          <p:cNvSpPr>
            <a:spLocks noGrp="1"/>
          </p:cNvSpPr>
          <p:nvPr>
            <p:ph type="title"/>
          </p:nvPr>
        </p:nvSpPr>
        <p:spPr>
          <a:xfrm>
            <a:off x="761999" y="715667"/>
            <a:ext cx="10515600" cy="709862"/>
          </a:xfrm>
        </p:spPr>
        <p:txBody>
          <a:bodyPr vert="horz" lIns="91440" tIns="45720" rIns="91440" bIns="45720" rtlCol="0" anchor="b">
            <a:normAutofit/>
          </a:bodyPr>
          <a:lstStyle/>
          <a:p>
            <a:pPr algn="ctr"/>
            <a:r>
              <a:rPr lang="en-US" sz="2800" dirty="0">
                <a:solidFill>
                  <a:schemeClr val="accent2"/>
                </a:solidFill>
              </a:rPr>
              <a:t>Scenario Introduction</a:t>
            </a:r>
            <a:endParaRPr lang="en-US" sz="2800" kern="1200" dirty="0">
              <a:solidFill>
                <a:schemeClr val="accent2"/>
              </a:solidFill>
              <a:latin typeface="+mj-lt"/>
            </a:endParaRPr>
          </a:p>
        </p:txBody>
      </p:sp>
      <p:sp>
        <p:nvSpPr>
          <p:cNvPr id="4" name="Slide Number Placeholder 3">
            <a:extLst>
              <a:ext uri="{FF2B5EF4-FFF2-40B4-BE49-F238E27FC236}">
                <a16:creationId xmlns:a16="http://schemas.microsoft.com/office/drawing/2014/main" id="{B73B776C-EBA3-7987-A7D9-F3FEE0FC7372}"/>
              </a:ext>
            </a:extLst>
          </p:cNvPr>
          <p:cNvSpPr>
            <a:spLocks noGrp="1"/>
          </p:cNvSpPr>
          <p:nvPr>
            <p:ph type="sldNum" sz="quarter" idx="11"/>
          </p:nvPr>
        </p:nvSpPr>
        <p:spPr/>
        <p:txBody>
          <a:bodyPr vert="horz" lIns="91440" tIns="45720" rIns="91440" bIns="45720" rtlCol="0" anchor="ctr">
            <a:normAutofit/>
          </a:bodyPr>
          <a:lstStyle/>
          <a:p>
            <a:pPr>
              <a:spcAft>
                <a:spcPts val="600"/>
              </a:spcAft>
            </a:pPr>
            <a:fld id="{5F7BECBE-D6CC-413E-AA43-2D0C4F1A49BE}" type="slidenum">
              <a:rPr lang="en-US" sz="900"/>
              <a:pPr>
                <a:spcAft>
                  <a:spcPts val="600"/>
                </a:spcAft>
              </a:pPr>
              <a:t>21</a:t>
            </a:fld>
            <a:endParaRPr lang="en-US" sz="900"/>
          </a:p>
        </p:txBody>
      </p:sp>
      <p:sp>
        <p:nvSpPr>
          <p:cNvPr id="3" name="Text Placeholder 2">
            <a:extLst>
              <a:ext uri="{FF2B5EF4-FFF2-40B4-BE49-F238E27FC236}">
                <a16:creationId xmlns:a16="http://schemas.microsoft.com/office/drawing/2014/main" id="{A1B6F757-7196-1757-C860-2826EFA3D43D}"/>
              </a:ext>
            </a:extLst>
          </p:cNvPr>
          <p:cNvSpPr>
            <a:spLocks noGrp="1"/>
          </p:cNvSpPr>
          <p:nvPr>
            <p:ph type="body" sz="quarter" idx="4294967295"/>
          </p:nvPr>
        </p:nvSpPr>
        <p:spPr>
          <a:xfrm>
            <a:off x="3810178" y="1747214"/>
            <a:ext cx="4638222" cy="3138487"/>
          </a:xfrm>
        </p:spPr>
        <p:txBody>
          <a:bodyPr vert="horz" lIns="91440" tIns="45720" rIns="91440" bIns="45720" rtlCol="0" anchor="t">
            <a:noAutofit/>
          </a:bodyPr>
          <a:lstStyle/>
          <a:p>
            <a:pPr marL="0" indent="0" algn="ctr">
              <a:lnSpc>
                <a:spcPct val="120000"/>
              </a:lnSpc>
              <a:buNone/>
            </a:pPr>
            <a:r>
              <a:rPr lang="en-US" sz="2200" dirty="0"/>
              <a:t>In the following scenarios, Vicki is a GLLP mentor and Jet is the mentee.</a:t>
            </a:r>
          </a:p>
          <a:p>
            <a:pPr marL="0" indent="0" algn="ctr">
              <a:lnSpc>
                <a:spcPct val="120000"/>
              </a:lnSpc>
              <a:buNone/>
            </a:pPr>
            <a:r>
              <a:rPr lang="en-US" sz="2200" dirty="0"/>
              <a:t>You will be given some scenarios that they encounter, and you will be asked how you would respond if you were the mentor in each situation.</a:t>
            </a:r>
          </a:p>
        </p:txBody>
      </p:sp>
      <p:pic>
        <p:nvPicPr>
          <p:cNvPr id="8" name="Picture 7" descr="A person in a blue shirt&#10;&#10;AI-generated content may be incorrect.">
            <a:extLst>
              <a:ext uri="{FF2B5EF4-FFF2-40B4-BE49-F238E27FC236}">
                <a16:creationId xmlns:a16="http://schemas.microsoft.com/office/drawing/2014/main" id="{06B23BFD-6DB0-45DE-79F3-4F9194C9C30A}"/>
              </a:ext>
            </a:extLst>
          </p:cNvPr>
          <p:cNvPicPr>
            <a:picLocks noChangeAspect="1"/>
          </p:cNvPicPr>
          <p:nvPr/>
        </p:nvPicPr>
        <p:blipFill>
          <a:blip r:embed="rId5"/>
          <a:srcRect r="-1" b="40989"/>
          <a:stretch>
            <a:fillRect/>
          </a:stretch>
        </p:blipFill>
        <p:spPr>
          <a:xfrm>
            <a:off x="8604809" y="457200"/>
            <a:ext cx="2905400" cy="5486399"/>
          </a:xfrm>
          <a:prstGeom prst="rect">
            <a:avLst/>
          </a:prstGeom>
        </p:spPr>
      </p:pic>
      <p:sp>
        <p:nvSpPr>
          <p:cNvPr id="9" name="TextBox 8">
            <a:extLst>
              <a:ext uri="{FF2B5EF4-FFF2-40B4-BE49-F238E27FC236}">
                <a16:creationId xmlns:a16="http://schemas.microsoft.com/office/drawing/2014/main" id="{04CE026D-13CD-10A5-166A-188C6FE2E496}"/>
              </a:ext>
            </a:extLst>
          </p:cNvPr>
          <p:cNvSpPr txBox="1"/>
          <p:nvPr/>
        </p:nvSpPr>
        <p:spPr>
          <a:xfrm>
            <a:off x="508091" y="1624263"/>
            <a:ext cx="120315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dirty="0"/>
              <a:t>Vicki</a:t>
            </a:r>
          </a:p>
        </p:txBody>
      </p:sp>
      <p:sp>
        <p:nvSpPr>
          <p:cNvPr id="10" name="TextBox 9">
            <a:extLst>
              <a:ext uri="{FF2B5EF4-FFF2-40B4-BE49-F238E27FC236}">
                <a16:creationId xmlns:a16="http://schemas.microsoft.com/office/drawing/2014/main" id="{C4D4244C-0E9F-E274-B945-6CAEFF10C308}"/>
              </a:ext>
            </a:extLst>
          </p:cNvPr>
          <p:cNvSpPr txBox="1"/>
          <p:nvPr/>
        </p:nvSpPr>
        <p:spPr>
          <a:xfrm>
            <a:off x="10746205" y="1439597"/>
            <a:ext cx="106278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dirty="0"/>
              <a:t>Jet</a:t>
            </a:r>
          </a:p>
        </p:txBody>
      </p:sp>
      <p:sp>
        <p:nvSpPr>
          <p:cNvPr id="5" name="Footer Placeholder 4">
            <a:extLst>
              <a:ext uri="{FF2B5EF4-FFF2-40B4-BE49-F238E27FC236}">
                <a16:creationId xmlns:a16="http://schemas.microsoft.com/office/drawing/2014/main" id="{99875050-90A0-E2C2-AD00-7C90CB4100D4}"/>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4606105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and person standing in front of a white background&#10;&#10;AI-generated content may be incorrect.">
            <a:extLst>
              <a:ext uri="{FF2B5EF4-FFF2-40B4-BE49-F238E27FC236}">
                <a16:creationId xmlns:a16="http://schemas.microsoft.com/office/drawing/2014/main" id="{CA54D964-31A0-E85F-B7EB-E4EABD5DBFC5}"/>
              </a:ext>
            </a:extLst>
          </p:cNvPr>
          <p:cNvPicPr>
            <a:picLocks noChangeAspect="1"/>
          </p:cNvPicPr>
          <p:nvPr/>
        </p:nvPicPr>
        <p:blipFill>
          <a:blip r:embed="rId4"/>
          <a:srcRect t="11832" r="-63" b="31299"/>
          <a:stretch>
            <a:fillRect/>
          </a:stretch>
        </p:blipFill>
        <p:spPr>
          <a:xfrm>
            <a:off x="0" y="1494259"/>
            <a:ext cx="12192000" cy="5239728"/>
          </a:xfrm>
          <a:prstGeom prst="rect">
            <a:avLst/>
          </a:prstGeom>
        </p:spPr>
      </p:pic>
      <p:sp>
        <p:nvSpPr>
          <p:cNvPr id="3" name="Title 2">
            <a:extLst>
              <a:ext uri="{FF2B5EF4-FFF2-40B4-BE49-F238E27FC236}">
                <a16:creationId xmlns:a16="http://schemas.microsoft.com/office/drawing/2014/main" id="{485D4D12-29D0-A122-E89C-875966DC7EDF}"/>
              </a:ext>
            </a:extLst>
          </p:cNvPr>
          <p:cNvSpPr>
            <a:spLocks noGrp="1"/>
          </p:cNvSpPr>
          <p:nvPr>
            <p:ph type="title"/>
          </p:nvPr>
        </p:nvSpPr>
        <p:spPr>
          <a:xfrm>
            <a:off x="838200" y="471742"/>
            <a:ext cx="10515600" cy="709862"/>
          </a:xfrm>
        </p:spPr>
        <p:txBody>
          <a:bodyPr/>
          <a:lstStyle/>
          <a:p>
            <a:r>
              <a:rPr lang="en-US" dirty="0"/>
              <a:t>Scenario 1</a:t>
            </a:r>
          </a:p>
        </p:txBody>
      </p:sp>
      <p:sp>
        <p:nvSpPr>
          <p:cNvPr id="5" name="Slide Number Placeholder 4">
            <a:extLst>
              <a:ext uri="{FF2B5EF4-FFF2-40B4-BE49-F238E27FC236}">
                <a16:creationId xmlns:a16="http://schemas.microsoft.com/office/drawing/2014/main" id="{BE3BAA67-64D8-D6CA-784D-B7A862264238}"/>
              </a:ext>
            </a:extLst>
          </p:cNvPr>
          <p:cNvSpPr>
            <a:spLocks noGrp="1"/>
          </p:cNvSpPr>
          <p:nvPr>
            <p:ph type="sldNum" sz="quarter" idx="11"/>
          </p:nvPr>
        </p:nvSpPr>
        <p:spPr/>
        <p:txBody>
          <a:bodyPr/>
          <a:lstStyle/>
          <a:p>
            <a:pPr marL="0" lvl="0" indent="0" algn="r" rtl="0">
              <a:spcBef>
                <a:spcPts val="0"/>
              </a:spcBef>
              <a:spcAft>
                <a:spcPts val="0"/>
              </a:spcAft>
              <a:buNone/>
            </a:pPr>
            <a:fld id="{00000000-1234-1234-1234-123412341234}" type="slidenum">
              <a:rPr lang="fr-FR"/>
              <a:t>22</a:t>
            </a:fld>
            <a:endParaRPr lang="fr-FR"/>
          </a:p>
        </p:txBody>
      </p:sp>
      <p:sp>
        <p:nvSpPr>
          <p:cNvPr id="2" name="TextBox 1">
            <a:extLst>
              <a:ext uri="{FF2B5EF4-FFF2-40B4-BE49-F238E27FC236}">
                <a16:creationId xmlns:a16="http://schemas.microsoft.com/office/drawing/2014/main" id="{BCE383FA-A1DA-DD2C-8FE8-DBE011E622E0}"/>
              </a:ext>
            </a:extLst>
          </p:cNvPr>
          <p:cNvSpPr txBox="1"/>
          <p:nvPr/>
        </p:nvSpPr>
        <p:spPr>
          <a:xfrm>
            <a:off x="9266127" y="5252654"/>
            <a:ext cx="2626894"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t>What are preventative actions that could have been taken?</a:t>
            </a:r>
          </a:p>
        </p:txBody>
      </p:sp>
    </p:spTree>
    <p:custDataLst>
      <p:tags r:id="rId1"/>
    </p:custDataLst>
    <p:extLst>
      <p:ext uri="{BB962C8B-B14F-4D97-AF65-F5344CB8AC3E}">
        <p14:creationId xmlns:p14="http://schemas.microsoft.com/office/powerpoint/2010/main" val="409151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86"/>
        <p:cNvGrpSpPr/>
        <p:nvPr/>
      </p:nvGrpSpPr>
      <p:grpSpPr>
        <a:xfrm>
          <a:off x="0" y="0"/>
          <a:ext cx="0" cy="0"/>
          <a:chOff x="0" y="0"/>
          <a:chExt cx="0" cy="0"/>
        </a:xfrm>
      </p:grpSpPr>
      <p:sp>
        <p:nvSpPr>
          <p:cNvPr id="1087" name="Google Shape;1087;p75"/>
          <p:cNvSpPr txBox="1">
            <a:spLocks noGrp="1"/>
          </p:cNvSpPr>
          <p:nvPr>
            <p:ph type="title"/>
          </p:nvPr>
        </p:nvSpPr>
        <p:spPr>
          <a:xfrm>
            <a:off x="914400" y="422911"/>
            <a:ext cx="10515600" cy="709862"/>
          </a:xfrm>
          <a:prstGeom prst="rect">
            <a:avLst/>
          </a:prstGeom>
          <a:noFill/>
          <a:ln>
            <a:noFill/>
          </a:ln>
        </p:spPr>
        <p:txBody>
          <a:bodyPr spcFirstLastPara="1" wrap="square" lIns="0" tIns="0" rIns="0" bIns="0" anchor="t" anchorCtr="0">
            <a:normAutofit/>
          </a:bodyPr>
          <a:lstStyle/>
          <a:p>
            <a:pPr marL="0" lvl="0" indent="0" algn="l" rtl="0">
              <a:lnSpc>
                <a:spcPct val="90000"/>
              </a:lnSpc>
              <a:spcBef>
                <a:spcPts val="0"/>
              </a:spcBef>
              <a:spcAft>
                <a:spcPts val="0"/>
              </a:spcAft>
              <a:buClr>
                <a:schemeClr val="dk2"/>
              </a:buClr>
              <a:buSzPts val="3700"/>
              <a:buFont typeface="Trebuchet MS"/>
              <a:buNone/>
            </a:pPr>
            <a:r>
              <a:rPr lang="fr-FR" dirty="0"/>
              <a:t>Scenario 1 debriefing</a:t>
            </a:r>
            <a:endParaRPr dirty="0"/>
          </a:p>
        </p:txBody>
      </p:sp>
      <p:sp>
        <p:nvSpPr>
          <p:cNvPr id="1088" name="Google Shape;1088;p75"/>
          <p:cNvSpPr txBox="1">
            <a:spLocks noGrp="1"/>
          </p:cNvSpPr>
          <p:nvPr>
            <p:ph type="body" idx="1"/>
          </p:nvPr>
        </p:nvSpPr>
        <p:spPr>
          <a:xfrm>
            <a:off x="914400" y="897573"/>
            <a:ext cx="10714383" cy="5178762"/>
          </a:xfrm>
          <a:prstGeom prst="rect">
            <a:avLst/>
          </a:prstGeom>
          <a:noFill/>
          <a:ln>
            <a:noFill/>
          </a:ln>
        </p:spPr>
        <p:txBody>
          <a:bodyPr spcFirstLastPara="1" wrap="square" lIns="0" tIns="0" rIns="0" bIns="0" anchor="t" anchorCtr="0">
            <a:normAutofit fontScale="92500" lnSpcReduction="10000"/>
          </a:bodyPr>
          <a:lstStyle/>
          <a:p>
            <a:pPr marL="0" lvl="0" indent="0" algn="l" rtl="0">
              <a:lnSpc>
                <a:spcPct val="110000"/>
              </a:lnSpc>
              <a:spcBef>
                <a:spcPts val="750"/>
              </a:spcBef>
              <a:spcAft>
                <a:spcPts val="0"/>
              </a:spcAft>
              <a:buSzPts val="1680"/>
              <a:buFont typeface="Trebuchet MS"/>
              <a:buNone/>
            </a:pPr>
            <a:r>
              <a:rPr lang="fr-FR" sz="2400" dirty="0"/>
              <a:t>Prevention:</a:t>
            </a:r>
          </a:p>
          <a:p>
            <a:pPr marL="342900" lvl="0" indent="-342900" algn="l" rtl="0">
              <a:lnSpc>
                <a:spcPct val="110000"/>
              </a:lnSpc>
              <a:spcBef>
                <a:spcPts val="750"/>
              </a:spcBef>
              <a:spcAft>
                <a:spcPts val="0"/>
              </a:spcAft>
              <a:buSzPts val="1680"/>
              <a:buFont typeface="Wingdings" panose="05000000000000000000" pitchFamily="2" charset="2"/>
              <a:buChar char="§"/>
            </a:pPr>
            <a:r>
              <a:rPr lang="en-US" sz="2400" b="0" dirty="0">
                <a:solidFill>
                  <a:schemeClr val="tx1"/>
                </a:solidFill>
              </a:rPr>
              <a:t>Plan ahead the calls and other mentorship tasks with your mentee. Inform her/him about your availability/unavailability as much as possible (it is advised that you develop together/agree on a ‘mentoring schedule’ as indicated on the Mentoring Agreement, point 4 and 5).</a:t>
            </a:r>
          </a:p>
          <a:p>
            <a:pPr marL="0" lvl="0" indent="0" algn="l" rtl="0">
              <a:lnSpc>
                <a:spcPct val="110000"/>
              </a:lnSpc>
              <a:spcBef>
                <a:spcPts val="750"/>
              </a:spcBef>
              <a:spcAft>
                <a:spcPts val="0"/>
              </a:spcAft>
              <a:buSzPts val="1680"/>
              <a:buFont typeface="Trebuchet MS"/>
              <a:buNone/>
            </a:pPr>
            <a:r>
              <a:rPr lang="fr-FR" sz="2400" dirty="0"/>
              <a:t>Possible </a:t>
            </a:r>
            <a:r>
              <a:rPr lang="fr-FR" sz="2400" dirty="0" err="1"/>
              <a:t>responses</a:t>
            </a:r>
            <a:r>
              <a:rPr lang="fr-FR" sz="2400" dirty="0"/>
              <a:t>:</a:t>
            </a:r>
          </a:p>
          <a:p>
            <a:pPr marL="342900" indent="-342900">
              <a:lnSpc>
                <a:spcPct val="110000"/>
              </a:lnSpc>
              <a:spcBef>
                <a:spcPts val="750"/>
              </a:spcBef>
              <a:buFont typeface="Wingdings" panose="020B0604020202020204" pitchFamily="34" charset="0"/>
              <a:buChar char="§"/>
            </a:pPr>
            <a:r>
              <a:rPr lang="en-US" sz="2400" b="0" dirty="0">
                <a:solidFill>
                  <a:schemeClr val="tx1"/>
                </a:solidFill>
              </a:rPr>
              <a:t>Provide your feedback in writing.</a:t>
            </a:r>
          </a:p>
          <a:p>
            <a:pPr marL="342900" indent="-342900">
              <a:lnSpc>
                <a:spcPct val="110000"/>
              </a:lnSpc>
              <a:spcBef>
                <a:spcPts val="750"/>
              </a:spcBef>
              <a:buFont typeface="Wingdings" panose="05000000000000000000" pitchFamily="2" charset="2"/>
              <a:buChar char="§"/>
            </a:pPr>
            <a:r>
              <a:rPr lang="en-US" sz="2400" b="0" dirty="0">
                <a:solidFill>
                  <a:schemeClr val="tx1"/>
                </a:solidFill>
              </a:rPr>
              <a:t>If this happens again: let your mentee understand that you too have a lot to do and deadlines to meet and may not be able to make yourself available on a short notice.</a:t>
            </a:r>
          </a:p>
          <a:p>
            <a:pPr marL="342900" indent="-342900">
              <a:lnSpc>
                <a:spcPct val="110000"/>
              </a:lnSpc>
              <a:spcBef>
                <a:spcPts val="750"/>
              </a:spcBef>
              <a:buFont typeface="Wingdings" panose="05000000000000000000" pitchFamily="2" charset="2"/>
              <a:buChar char="§"/>
            </a:pPr>
            <a:r>
              <a:rPr lang="en-US" sz="2400" b="0" dirty="0">
                <a:solidFill>
                  <a:schemeClr val="tx1"/>
                </a:solidFill>
              </a:rPr>
              <a:t>If the situation does not improve, reach out to the organizing institution for advice. As a mentor, you have committed to dedicating time to your mentee, but in these conditions, you can hardly comply with your commitment.</a:t>
            </a:r>
            <a:endParaRPr sz="2400" b="0" dirty="0">
              <a:solidFill>
                <a:schemeClr val="tx1"/>
              </a:solidFill>
            </a:endParaRPr>
          </a:p>
        </p:txBody>
      </p:sp>
      <p:sp>
        <p:nvSpPr>
          <p:cNvPr id="1091" name="Google Shape;1091;p75"/>
          <p:cNvSpPr txBox="1">
            <a:spLocks noGrp="1"/>
          </p:cNvSpPr>
          <p:nvPr>
            <p:ph type="sldNum" idx="12"/>
          </p:nvPr>
        </p:nvSpPr>
        <p:spPr>
          <a:xfrm>
            <a:off x="10821546" y="6210970"/>
            <a:ext cx="532255" cy="365125"/>
          </a:xfrm>
          <a:prstGeom prst="rect">
            <a:avLst/>
          </a:prstGeom>
          <a:noFill/>
          <a:ln>
            <a:noFill/>
          </a:ln>
        </p:spPr>
        <p:txBody>
          <a:bodyPr spcFirstLastPara="1" wrap="square" lIns="0" tIns="0" rIns="0" bIns="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fr-FR" sz="1600" b="0" i="0" u="none" strike="noStrike" kern="0" cap="none" spc="0" normalizeH="0" baseline="0" noProof="0">
                <a:ln>
                  <a:noFill/>
                </a:ln>
                <a:solidFill>
                  <a:srgbClr val="888888"/>
                </a:solidFill>
                <a:effectLst/>
                <a:uLnTx/>
                <a:uFillTx/>
                <a:latin typeface="Trebuchet MS"/>
                <a:sym typeface="Trebuchet MS"/>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23</a:t>
            </a:fld>
            <a:endParaRPr kumimoji="0" sz="1600" b="0" i="0" u="none" strike="noStrike" kern="0" cap="none" spc="0" normalizeH="0" baseline="0" noProof="0">
              <a:ln>
                <a:noFill/>
              </a:ln>
              <a:solidFill>
                <a:srgbClr val="888888"/>
              </a:solidFill>
              <a:effectLst/>
              <a:uLnTx/>
              <a:uFillTx/>
              <a:latin typeface="Trebuchet MS"/>
              <a:sym typeface="Trebuchet MS"/>
            </a:endParaRPr>
          </a:p>
        </p:txBody>
      </p:sp>
      <p:sp>
        <p:nvSpPr>
          <p:cNvPr id="2" name="Footer Placeholder 1">
            <a:extLst>
              <a:ext uri="{FF2B5EF4-FFF2-40B4-BE49-F238E27FC236}">
                <a16:creationId xmlns:a16="http://schemas.microsoft.com/office/drawing/2014/main" id="{D61ECEF3-EEA8-4613-237E-0ACC0DA7F996}"/>
              </a:ext>
            </a:extLst>
          </p:cNvPr>
          <p:cNvSpPr>
            <a:spLocks noGrp="1"/>
          </p:cNvSpPr>
          <p:nvPr>
            <p:ph type="ftr" idx="11"/>
          </p:nvPr>
        </p:nvSpPr>
        <p:spPr/>
        <p:txBody>
          <a:bodyPr/>
          <a:lstStyle/>
          <a:p>
            <a:r>
              <a:rPr lang="nl-NL"/>
              <a:t>GLLP TOT&amp;M Unit 5 V1 2026</a:t>
            </a:r>
          </a:p>
        </p:txBody>
      </p:sp>
    </p:spTree>
    <p:custDataLst>
      <p:tags r:id="rId1"/>
    </p:custDataLst>
    <p:extLst>
      <p:ext uri="{BB962C8B-B14F-4D97-AF65-F5344CB8AC3E}">
        <p14:creationId xmlns:p14="http://schemas.microsoft.com/office/powerpoint/2010/main" val="5620142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01634E4-81EC-497E-94CF-200453E0A3F6}"/>
              </a:ext>
            </a:extLst>
          </p:cNvPr>
          <p:cNvSpPr>
            <a:spLocks noGrp="1"/>
          </p:cNvSpPr>
          <p:nvPr>
            <p:ph type="title"/>
          </p:nvPr>
        </p:nvSpPr>
        <p:spPr/>
        <p:txBody>
          <a:bodyPr>
            <a:normAutofit/>
          </a:bodyPr>
          <a:lstStyle/>
          <a:p>
            <a:r>
              <a:rPr lang="en-US" sz="4000" dirty="0"/>
              <a:t>Skills important for both mentor and mentee</a:t>
            </a:r>
            <a:endParaRPr lang="en-NL" sz="4000" dirty="0"/>
          </a:p>
        </p:txBody>
      </p:sp>
      <p:sp>
        <p:nvSpPr>
          <p:cNvPr id="4" name="Slide Number Placeholder 3">
            <a:extLst>
              <a:ext uri="{FF2B5EF4-FFF2-40B4-BE49-F238E27FC236}">
                <a16:creationId xmlns:a16="http://schemas.microsoft.com/office/drawing/2014/main" id="{99A5D536-58BD-476D-B832-CE1D94C6605B}"/>
              </a:ext>
            </a:extLst>
          </p:cNvPr>
          <p:cNvSpPr>
            <a:spLocks noGrp="1"/>
          </p:cNvSpPr>
          <p:nvPr>
            <p:ph type="sldNum" sz="quarter" idx="14"/>
          </p:nvPr>
        </p:nvSpPr>
        <p:spPr/>
        <p:txBody>
          <a:bodyPr/>
          <a:lstStyle/>
          <a:p>
            <a:fld id="{15573E5C-EF74-034A-A019-612A408567C7}" type="slidenum">
              <a:rPr lang="en-US" smtClean="0"/>
              <a:pPr/>
              <a:t>24</a:t>
            </a:fld>
            <a:endParaRPr lang="en-US"/>
          </a:p>
        </p:txBody>
      </p:sp>
      <p:sp>
        <p:nvSpPr>
          <p:cNvPr id="2" name="Footer Placeholder 1">
            <a:extLst>
              <a:ext uri="{FF2B5EF4-FFF2-40B4-BE49-F238E27FC236}">
                <a16:creationId xmlns:a16="http://schemas.microsoft.com/office/drawing/2014/main" id="{9CBB492A-D486-BCDE-5CD9-FA1CC6886802}"/>
              </a:ext>
            </a:extLst>
          </p:cNvPr>
          <p:cNvSpPr>
            <a:spLocks noGrp="1"/>
          </p:cNvSpPr>
          <p:nvPr>
            <p:ph type="ftr" sz="quarter" idx="3"/>
          </p:nvPr>
        </p:nvSpPr>
        <p:spPr/>
        <p:txBody>
          <a:bodyPr/>
          <a:lstStyle/>
          <a:p>
            <a:pPr algn="r"/>
            <a:r>
              <a:rPr lang="nl-NL" sz="1200" dirty="0"/>
              <a:t>GLLP TOT&amp;M Unit 5 V1 2026</a:t>
            </a:r>
            <a:endParaRPr lang="en-US" sz="1200" dirty="0"/>
          </a:p>
        </p:txBody>
      </p:sp>
    </p:spTree>
    <p:custDataLst>
      <p:tags r:id="rId1"/>
    </p:custDataLst>
    <p:extLst>
      <p:ext uri="{BB962C8B-B14F-4D97-AF65-F5344CB8AC3E}">
        <p14:creationId xmlns:p14="http://schemas.microsoft.com/office/powerpoint/2010/main" val="26182236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F6D26-7656-4B52-B811-AD35AC14F072}"/>
              </a:ext>
            </a:extLst>
          </p:cNvPr>
          <p:cNvSpPr>
            <a:spLocks noGrp="1"/>
          </p:cNvSpPr>
          <p:nvPr>
            <p:ph type="title"/>
          </p:nvPr>
        </p:nvSpPr>
        <p:spPr>
          <a:xfrm>
            <a:off x="914400" y="728021"/>
            <a:ext cx="10515600" cy="709862"/>
          </a:xfrm>
        </p:spPr>
        <p:txBody>
          <a:bodyPr>
            <a:normAutofit/>
          </a:bodyPr>
          <a:lstStyle/>
          <a:p>
            <a:r>
              <a:rPr lang="en-US" sz="4000" dirty="0"/>
              <a:t>Phillips-Jones model common skills</a:t>
            </a:r>
            <a:endParaRPr lang="en-NL" sz="4000" dirty="0"/>
          </a:p>
        </p:txBody>
      </p:sp>
      <p:sp>
        <p:nvSpPr>
          <p:cNvPr id="4" name="Slide Number Placeholder 3">
            <a:extLst>
              <a:ext uri="{FF2B5EF4-FFF2-40B4-BE49-F238E27FC236}">
                <a16:creationId xmlns:a16="http://schemas.microsoft.com/office/drawing/2014/main" id="{67FE7AE2-7D06-4D3E-8CB9-F04416CE7A0D}"/>
              </a:ext>
            </a:extLst>
          </p:cNvPr>
          <p:cNvSpPr>
            <a:spLocks noGrp="1"/>
          </p:cNvSpPr>
          <p:nvPr>
            <p:ph type="sldNum" sz="quarter" idx="12"/>
          </p:nvPr>
        </p:nvSpPr>
        <p:spPr/>
        <p:txBody>
          <a:bodyPr/>
          <a:lstStyle/>
          <a:p>
            <a:fld id="{15573E5C-EF74-034A-A019-612A408567C7}" type="slidenum">
              <a:rPr lang="en-US" smtClean="0"/>
              <a:pPr/>
              <a:t>25</a:t>
            </a:fld>
            <a:endParaRPr lang="en-US"/>
          </a:p>
        </p:txBody>
      </p:sp>
      <p:grpSp>
        <p:nvGrpSpPr>
          <p:cNvPr id="23" name="Group 22">
            <a:extLst>
              <a:ext uri="{FF2B5EF4-FFF2-40B4-BE49-F238E27FC236}">
                <a16:creationId xmlns:a16="http://schemas.microsoft.com/office/drawing/2014/main" id="{726ABE0A-708E-4AD1-AF3E-BD4B0EA77328}"/>
              </a:ext>
            </a:extLst>
          </p:cNvPr>
          <p:cNvGrpSpPr/>
          <p:nvPr/>
        </p:nvGrpSpPr>
        <p:grpSpPr>
          <a:xfrm>
            <a:off x="2783632" y="1783286"/>
            <a:ext cx="6696744" cy="4470378"/>
            <a:chOff x="1259632" y="1790369"/>
            <a:chExt cx="6696744" cy="4470378"/>
          </a:xfrm>
        </p:grpSpPr>
        <p:sp>
          <p:nvSpPr>
            <p:cNvPr id="6" name="Oval 5">
              <a:extLst>
                <a:ext uri="{FF2B5EF4-FFF2-40B4-BE49-F238E27FC236}">
                  <a16:creationId xmlns:a16="http://schemas.microsoft.com/office/drawing/2014/main" id="{5FFFE7D2-E8AD-4521-A66D-9651824EC13A}"/>
                </a:ext>
              </a:extLst>
            </p:cNvPr>
            <p:cNvSpPr/>
            <p:nvPr/>
          </p:nvSpPr>
          <p:spPr>
            <a:xfrm>
              <a:off x="1259632" y="1796251"/>
              <a:ext cx="4680520" cy="4464496"/>
            </a:xfrm>
            <a:prstGeom prst="ellipse">
              <a:avLst/>
            </a:prstGeom>
            <a:solidFill>
              <a:schemeClr val="accent1">
                <a:alpha val="2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7" name="Oval 6">
              <a:extLst>
                <a:ext uri="{FF2B5EF4-FFF2-40B4-BE49-F238E27FC236}">
                  <a16:creationId xmlns:a16="http://schemas.microsoft.com/office/drawing/2014/main" id="{76D3305E-295E-4F6A-8A07-7B4ADBDB4E28}"/>
                </a:ext>
              </a:extLst>
            </p:cNvPr>
            <p:cNvSpPr/>
            <p:nvPr/>
          </p:nvSpPr>
          <p:spPr>
            <a:xfrm>
              <a:off x="3275856" y="1790369"/>
              <a:ext cx="4680520" cy="4464496"/>
            </a:xfrm>
            <a:prstGeom prst="ellipse">
              <a:avLst/>
            </a:prstGeom>
            <a:solidFill>
              <a:schemeClr val="accent1">
                <a:alpha val="2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grpSp>
      <p:sp>
        <p:nvSpPr>
          <p:cNvPr id="8" name="Text Placeholder 2">
            <a:extLst>
              <a:ext uri="{FF2B5EF4-FFF2-40B4-BE49-F238E27FC236}">
                <a16:creationId xmlns:a16="http://schemas.microsoft.com/office/drawing/2014/main" id="{4267ACAB-C4A6-4C2B-9EE4-A9A4485EB963}"/>
              </a:ext>
            </a:extLst>
          </p:cNvPr>
          <p:cNvSpPr txBox="1">
            <a:spLocks/>
          </p:cNvSpPr>
          <p:nvPr/>
        </p:nvSpPr>
        <p:spPr>
          <a:xfrm>
            <a:off x="3399205" y="2615055"/>
            <a:ext cx="2071142" cy="667271"/>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 quickly</a:t>
            </a:r>
            <a:endParaRPr lang="en-NL"/>
          </a:p>
        </p:txBody>
      </p:sp>
      <p:sp>
        <p:nvSpPr>
          <p:cNvPr id="9" name="Text Placeholder 2">
            <a:extLst>
              <a:ext uri="{FF2B5EF4-FFF2-40B4-BE49-F238E27FC236}">
                <a16:creationId xmlns:a16="http://schemas.microsoft.com/office/drawing/2014/main" id="{08C96AC0-5A59-41DB-805B-6CC584AF1FD7}"/>
              </a:ext>
            </a:extLst>
          </p:cNvPr>
          <p:cNvSpPr txBox="1">
            <a:spLocks/>
          </p:cNvSpPr>
          <p:nvPr/>
        </p:nvSpPr>
        <p:spPr>
          <a:xfrm>
            <a:off x="3015220" y="3413244"/>
            <a:ext cx="2071142" cy="667271"/>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Showing initiative</a:t>
            </a:r>
            <a:endParaRPr lang="en-NL"/>
          </a:p>
        </p:txBody>
      </p:sp>
      <p:sp>
        <p:nvSpPr>
          <p:cNvPr id="10" name="Text Placeholder 2">
            <a:extLst>
              <a:ext uri="{FF2B5EF4-FFF2-40B4-BE49-F238E27FC236}">
                <a16:creationId xmlns:a16="http://schemas.microsoft.com/office/drawing/2014/main" id="{9C4CF0D2-90DB-47D1-9001-5ACA407974C1}"/>
              </a:ext>
            </a:extLst>
          </p:cNvPr>
          <p:cNvSpPr txBox="1">
            <a:spLocks/>
          </p:cNvSpPr>
          <p:nvPr/>
        </p:nvSpPr>
        <p:spPr>
          <a:xfrm>
            <a:off x="3594360" y="4968028"/>
            <a:ext cx="2071142" cy="667271"/>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Following through</a:t>
            </a:r>
            <a:endParaRPr lang="en-NL"/>
          </a:p>
        </p:txBody>
      </p:sp>
      <p:sp>
        <p:nvSpPr>
          <p:cNvPr id="11" name="Text Placeholder 2">
            <a:extLst>
              <a:ext uri="{FF2B5EF4-FFF2-40B4-BE49-F238E27FC236}">
                <a16:creationId xmlns:a16="http://schemas.microsoft.com/office/drawing/2014/main" id="{BB320BF7-7533-4D89-A7EA-5BBA8CD77389}"/>
              </a:ext>
            </a:extLst>
          </p:cNvPr>
          <p:cNvSpPr txBox="1">
            <a:spLocks/>
          </p:cNvSpPr>
          <p:nvPr/>
        </p:nvSpPr>
        <p:spPr>
          <a:xfrm>
            <a:off x="2989667" y="4209339"/>
            <a:ext cx="2071142" cy="667271"/>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Managing the relationship</a:t>
            </a:r>
            <a:endParaRPr lang="en-NL"/>
          </a:p>
        </p:txBody>
      </p:sp>
      <p:sp>
        <p:nvSpPr>
          <p:cNvPr id="12" name="Text Placeholder 2">
            <a:extLst>
              <a:ext uri="{FF2B5EF4-FFF2-40B4-BE49-F238E27FC236}">
                <a16:creationId xmlns:a16="http://schemas.microsoft.com/office/drawing/2014/main" id="{D263FC44-70D1-418C-8804-DC1CDE874D1B}"/>
              </a:ext>
            </a:extLst>
          </p:cNvPr>
          <p:cNvSpPr txBox="1">
            <a:spLocks/>
          </p:cNvSpPr>
          <p:nvPr/>
        </p:nvSpPr>
        <p:spPr>
          <a:xfrm>
            <a:off x="6631314" y="2222407"/>
            <a:ext cx="2071142" cy="936104"/>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a:t>Instructing/ developing capabilities</a:t>
            </a:r>
            <a:endParaRPr lang="en-NL"/>
          </a:p>
        </p:txBody>
      </p:sp>
      <p:sp>
        <p:nvSpPr>
          <p:cNvPr id="13" name="Text Placeholder 2">
            <a:extLst>
              <a:ext uri="{FF2B5EF4-FFF2-40B4-BE49-F238E27FC236}">
                <a16:creationId xmlns:a16="http://schemas.microsoft.com/office/drawing/2014/main" id="{D4A323CE-BEF5-4E67-B207-9289DE6C6B34}"/>
              </a:ext>
            </a:extLst>
          </p:cNvPr>
          <p:cNvSpPr txBox="1">
            <a:spLocks/>
          </p:cNvSpPr>
          <p:nvPr/>
        </p:nvSpPr>
        <p:spPr>
          <a:xfrm>
            <a:off x="7035621" y="3133387"/>
            <a:ext cx="2071142" cy="93610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a:t>Inspiring</a:t>
            </a:r>
            <a:endParaRPr lang="en-NL"/>
          </a:p>
        </p:txBody>
      </p:sp>
      <p:sp>
        <p:nvSpPr>
          <p:cNvPr id="14" name="Text Placeholder 2">
            <a:extLst>
              <a:ext uri="{FF2B5EF4-FFF2-40B4-BE49-F238E27FC236}">
                <a16:creationId xmlns:a16="http://schemas.microsoft.com/office/drawing/2014/main" id="{28C16C87-9C57-4791-BDBA-6E6ECB018910}"/>
              </a:ext>
            </a:extLst>
          </p:cNvPr>
          <p:cNvSpPr txBox="1">
            <a:spLocks/>
          </p:cNvSpPr>
          <p:nvPr/>
        </p:nvSpPr>
        <p:spPr>
          <a:xfrm>
            <a:off x="7378575" y="3581223"/>
            <a:ext cx="2071142" cy="936104"/>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a:t>Providing corrective feedback</a:t>
            </a:r>
            <a:endParaRPr lang="en-NL"/>
          </a:p>
        </p:txBody>
      </p:sp>
      <p:sp>
        <p:nvSpPr>
          <p:cNvPr id="15" name="Text Placeholder 2">
            <a:extLst>
              <a:ext uri="{FF2B5EF4-FFF2-40B4-BE49-F238E27FC236}">
                <a16:creationId xmlns:a16="http://schemas.microsoft.com/office/drawing/2014/main" id="{4C228BDD-C1C2-4D59-92A7-FE4F456A1A94}"/>
              </a:ext>
            </a:extLst>
          </p:cNvPr>
          <p:cNvSpPr txBox="1">
            <a:spLocks/>
          </p:cNvSpPr>
          <p:nvPr/>
        </p:nvSpPr>
        <p:spPr>
          <a:xfrm>
            <a:off x="7308113" y="4608765"/>
            <a:ext cx="2071142" cy="93610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Managing risks</a:t>
            </a:r>
            <a:endParaRPr lang="en-NL"/>
          </a:p>
        </p:txBody>
      </p:sp>
      <p:sp>
        <p:nvSpPr>
          <p:cNvPr id="16" name="Text Placeholder 2">
            <a:extLst>
              <a:ext uri="{FF2B5EF4-FFF2-40B4-BE49-F238E27FC236}">
                <a16:creationId xmlns:a16="http://schemas.microsoft.com/office/drawing/2014/main" id="{D9D2F890-2070-47DC-AD00-287878DC3627}"/>
              </a:ext>
            </a:extLst>
          </p:cNvPr>
          <p:cNvSpPr txBox="1">
            <a:spLocks/>
          </p:cNvSpPr>
          <p:nvPr/>
        </p:nvSpPr>
        <p:spPr>
          <a:xfrm>
            <a:off x="7187028" y="5220240"/>
            <a:ext cx="2071142" cy="93610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Opening </a:t>
            </a:r>
            <a:br>
              <a:rPr lang="en-US"/>
            </a:br>
            <a:r>
              <a:rPr lang="en-US"/>
              <a:t>doors</a:t>
            </a:r>
            <a:endParaRPr lang="en-NL"/>
          </a:p>
        </p:txBody>
      </p:sp>
      <p:sp>
        <p:nvSpPr>
          <p:cNvPr id="17" name="Text Placeholder 2">
            <a:extLst>
              <a:ext uri="{FF2B5EF4-FFF2-40B4-BE49-F238E27FC236}">
                <a16:creationId xmlns:a16="http://schemas.microsoft.com/office/drawing/2014/main" id="{009425C1-D954-427B-8394-165DD547AF1A}"/>
              </a:ext>
            </a:extLst>
          </p:cNvPr>
          <p:cNvSpPr txBox="1">
            <a:spLocks/>
          </p:cNvSpPr>
          <p:nvPr/>
        </p:nvSpPr>
        <p:spPr>
          <a:xfrm>
            <a:off x="5086362" y="2769867"/>
            <a:ext cx="2071142" cy="667271"/>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solidFill>
                  <a:schemeClr val="accent2"/>
                </a:solidFill>
              </a:rPr>
              <a:t>Listening actively</a:t>
            </a:r>
            <a:endParaRPr lang="en-NL">
              <a:solidFill>
                <a:schemeClr val="accent2"/>
              </a:solidFill>
            </a:endParaRPr>
          </a:p>
        </p:txBody>
      </p:sp>
      <p:sp>
        <p:nvSpPr>
          <p:cNvPr id="18" name="Text Placeholder 2">
            <a:extLst>
              <a:ext uri="{FF2B5EF4-FFF2-40B4-BE49-F238E27FC236}">
                <a16:creationId xmlns:a16="http://schemas.microsoft.com/office/drawing/2014/main" id="{22837BC3-A958-449F-9DC8-E8FE468E407D}"/>
              </a:ext>
            </a:extLst>
          </p:cNvPr>
          <p:cNvSpPr txBox="1">
            <a:spLocks/>
          </p:cNvSpPr>
          <p:nvPr/>
        </p:nvSpPr>
        <p:spPr>
          <a:xfrm>
            <a:off x="5065645" y="3489603"/>
            <a:ext cx="2071142" cy="66727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solidFill>
                  <a:schemeClr val="accent2"/>
                </a:solidFill>
              </a:rPr>
              <a:t>Building trust</a:t>
            </a:r>
            <a:endParaRPr lang="en-NL">
              <a:solidFill>
                <a:schemeClr val="accent2"/>
              </a:solidFill>
            </a:endParaRPr>
          </a:p>
        </p:txBody>
      </p:sp>
      <p:sp>
        <p:nvSpPr>
          <p:cNvPr id="19" name="Text Placeholder 2">
            <a:extLst>
              <a:ext uri="{FF2B5EF4-FFF2-40B4-BE49-F238E27FC236}">
                <a16:creationId xmlns:a16="http://schemas.microsoft.com/office/drawing/2014/main" id="{115A89AB-FB0D-4D50-8CFA-EE1CCD9C00A6}"/>
              </a:ext>
            </a:extLst>
          </p:cNvPr>
          <p:cNvSpPr txBox="1">
            <a:spLocks/>
          </p:cNvSpPr>
          <p:nvPr/>
        </p:nvSpPr>
        <p:spPr>
          <a:xfrm>
            <a:off x="5110103" y="4004155"/>
            <a:ext cx="2071142" cy="66727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solidFill>
                  <a:schemeClr val="accent2"/>
                </a:solidFill>
              </a:rPr>
              <a:t>Encouraging</a:t>
            </a:r>
            <a:endParaRPr lang="en-NL">
              <a:solidFill>
                <a:schemeClr val="accent2"/>
              </a:solidFill>
            </a:endParaRPr>
          </a:p>
        </p:txBody>
      </p:sp>
      <p:sp>
        <p:nvSpPr>
          <p:cNvPr id="20" name="Text Placeholder 2">
            <a:extLst>
              <a:ext uri="{FF2B5EF4-FFF2-40B4-BE49-F238E27FC236}">
                <a16:creationId xmlns:a16="http://schemas.microsoft.com/office/drawing/2014/main" id="{913BAB28-60E5-42D5-9ABE-75619AF905B1}"/>
              </a:ext>
            </a:extLst>
          </p:cNvPr>
          <p:cNvSpPr txBox="1">
            <a:spLocks/>
          </p:cNvSpPr>
          <p:nvPr/>
        </p:nvSpPr>
        <p:spPr>
          <a:xfrm>
            <a:off x="5110103" y="4547125"/>
            <a:ext cx="2071142" cy="960895"/>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solidFill>
                  <a:schemeClr val="accent2"/>
                </a:solidFill>
              </a:rPr>
              <a:t>Identifying goals &amp; current reality</a:t>
            </a:r>
            <a:endParaRPr lang="en-NL">
              <a:solidFill>
                <a:schemeClr val="accent2"/>
              </a:solidFill>
            </a:endParaRPr>
          </a:p>
        </p:txBody>
      </p:sp>
      <p:sp>
        <p:nvSpPr>
          <p:cNvPr id="21" name="TextBox 20">
            <a:extLst>
              <a:ext uri="{FF2B5EF4-FFF2-40B4-BE49-F238E27FC236}">
                <a16:creationId xmlns:a16="http://schemas.microsoft.com/office/drawing/2014/main" id="{9781A1F8-86DE-4156-9583-C1E18EB803CB}"/>
              </a:ext>
            </a:extLst>
          </p:cNvPr>
          <p:cNvSpPr txBox="1"/>
          <p:nvPr/>
        </p:nvSpPr>
        <p:spPr>
          <a:xfrm>
            <a:off x="1330914" y="2779943"/>
            <a:ext cx="1673214" cy="1200329"/>
          </a:xfrm>
          <a:prstGeom prst="rect">
            <a:avLst/>
          </a:prstGeom>
          <a:noFill/>
          <a:ln>
            <a:noFill/>
          </a:ln>
        </p:spPr>
        <p:txBody>
          <a:bodyPr wrap="square" rtlCol="0">
            <a:spAutoFit/>
          </a:bodyPr>
          <a:lstStyle/>
          <a:p>
            <a:r>
              <a:rPr lang="en-GB" sz="2400" b="1" dirty="0">
                <a:solidFill>
                  <a:srgbClr val="004D79"/>
                </a:solidFill>
                <a:latin typeface="Helvetica" panose="020B0604020202020204" pitchFamily="34" charset="0"/>
                <a:cs typeface="Helvetica" panose="020B0604020202020204" pitchFamily="34" charset="0"/>
              </a:rPr>
              <a:t>Mentee specific skills</a:t>
            </a:r>
            <a:endParaRPr lang="en-US" sz="2400" dirty="0">
              <a:solidFill>
                <a:srgbClr val="004D79"/>
              </a:solidFill>
              <a:latin typeface="Helvetica" panose="020B0604020202020204" pitchFamily="34" charset="0"/>
              <a:cs typeface="Helvetica" panose="020B0604020202020204" pitchFamily="34" charset="0"/>
            </a:endParaRPr>
          </a:p>
        </p:txBody>
      </p:sp>
      <p:sp>
        <p:nvSpPr>
          <p:cNvPr id="22" name="TextBox 21">
            <a:extLst>
              <a:ext uri="{FF2B5EF4-FFF2-40B4-BE49-F238E27FC236}">
                <a16:creationId xmlns:a16="http://schemas.microsoft.com/office/drawing/2014/main" id="{B2C26584-34C2-4C5D-B4A5-B63CDAA46814}"/>
              </a:ext>
            </a:extLst>
          </p:cNvPr>
          <p:cNvSpPr txBox="1"/>
          <p:nvPr/>
        </p:nvSpPr>
        <p:spPr>
          <a:xfrm>
            <a:off x="9367720" y="2779943"/>
            <a:ext cx="1688302" cy="1200329"/>
          </a:xfrm>
          <a:prstGeom prst="rect">
            <a:avLst/>
          </a:prstGeom>
          <a:noFill/>
          <a:ln>
            <a:noFill/>
          </a:ln>
        </p:spPr>
        <p:txBody>
          <a:bodyPr wrap="square" rtlCol="0">
            <a:spAutoFit/>
          </a:bodyPr>
          <a:lstStyle/>
          <a:p>
            <a:pPr algn="r"/>
            <a:r>
              <a:rPr lang="en-GB" sz="2400" b="1" dirty="0">
                <a:solidFill>
                  <a:srgbClr val="004D79"/>
                </a:solidFill>
                <a:latin typeface="Helvetica" panose="020B0604020202020204" pitchFamily="34" charset="0"/>
                <a:cs typeface="Helvetica" panose="020B0604020202020204" pitchFamily="34" charset="0"/>
              </a:rPr>
              <a:t>Mentor specific skills</a:t>
            </a:r>
            <a:endParaRPr lang="en-US" sz="2400" dirty="0">
              <a:solidFill>
                <a:srgbClr val="004D79"/>
              </a:solidFill>
              <a:latin typeface="Helvetica" panose="020B0604020202020204" pitchFamily="34" charset="0"/>
              <a:cs typeface="Helvetica" panose="020B0604020202020204" pitchFamily="34" charset="0"/>
            </a:endParaRPr>
          </a:p>
        </p:txBody>
      </p:sp>
      <p:sp>
        <p:nvSpPr>
          <p:cNvPr id="24" name="Rectangle 23">
            <a:extLst>
              <a:ext uri="{FF2B5EF4-FFF2-40B4-BE49-F238E27FC236}">
                <a16:creationId xmlns:a16="http://schemas.microsoft.com/office/drawing/2014/main" id="{878404A6-BE81-45A5-BDEA-6C0683D77A24}"/>
              </a:ext>
            </a:extLst>
          </p:cNvPr>
          <p:cNvSpPr/>
          <p:nvPr/>
        </p:nvSpPr>
        <p:spPr>
          <a:xfrm>
            <a:off x="4859611" y="1928596"/>
            <a:ext cx="2492993" cy="4330950"/>
          </a:xfrm>
          <a:prstGeom prst="rect">
            <a:avLst/>
          </a:prstGeom>
          <a:noFill/>
          <a:ln w="38100">
            <a:solidFill>
              <a:srgbClr val="F46E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3" name="Footer Placeholder 2">
            <a:extLst>
              <a:ext uri="{FF2B5EF4-FFF2-40B4-BE49-F238E27FC236}">
                <a16:creationId xmlns:a16="http://schemas.microsoft.com/office/drawing/2014/main" id="{D6304DC7-46E7-019E-3030-7607A9F2571D}"/>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994508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69428"/>
            <a:ext cx="10515600" cy="709862"/>
          </a:xfrm>
        </p:spPr>
        <p:txBody>
          <a:bodyPr>
            <a:normAutofit/>
          </a:bodyPr>
          <a:lstStyle/>
          <a:p>
            <a:r>
              <a:rPr lang="en-GB"/>
              <a:t>Practice active listening</a:t>
            </a:r>
            <a:endParaRPr lang="en-US" sz="4000"/>
          </a:p>
        </p:txBody>
      </p:sp>
      <p:sp>
        <p:nvSpPr>
          <p:cNvPr id="3" name="Text Placeholder 2"/>
          <p:cNvSpPr>
            <a:spLocks noGrp="1"/>
          </p:cNvSpPr>
          <p:nvPr>
            <p:ph type="body" sz="quarter" idx="11"/>
          </p:nvPr>
        </p:nvSpPr>
        <p:spPr>
          <a:xfrm>
            <a:off x="914400" y="1414415"/>
            <a:ext cx="10856068" cy="4506497"/>
          </a:xfrm>
        </p:spPr>
        <p:txBody>
          <a:bodyPr vert="horz" lIns="91440" tIns="45720" rIns="91440" bIns="45720" rtlCol="0" anchor="t">
            <a:noAutofit/>
          </a:bodyPr>
          <a:lstStyle/>
          <a:p>
            <a:pPr marL="213995" indent="-213995">
              <a:buFont typeface="Arial" panose="020B0604020202020204" pitchFamily="34" charset="0"/>
              <a:buChar char="•"/>
            </a:pPr>
            <a:r>
              <a:rPr lang="en-GB" sz="2600" dirty="0">
                <a:cs typeface="Helvetica"/>
              </a:rPr>
              <a:t>Be genuinely interested using encouraging comments and non-verbal language (eye contact, nodding, facing each other, and other body language signs as culturally appropriate)</a:t>
            </a:r>
          </a:p>
          <a:p>
            <a:pPr marL="213995" indent="-213995">
              <a:buFont typeface="Arial" panose="020B0604020202020204" pitchFamily="34" charset="0"/>
              <a:buChar char="•"/>
            </a:pPr>
            <a:r>
              <a:rPr lang="en-GB" sz="2600" dirty="0">
                <a:cs typeface="Helvetica"/>
              </a:rPr>
              <a:t>Avoid interrupting each other </a:t>
            </a:r>
          </a:p>
          <a:p>
            <a:pPr marL="213995" indent="-213995">
              <a:buFont typeface="Arial" panose="020B0604020202020204" pitchFamily="34" charset="0"/>
              <a:buChar char="•"/>
            </a:pPr>
            <a:r>
              <a:rPr lang="en-GB" sz="2600" dirty="0">
                <a:cs typeface="Helvetica"/>
              </a:rPr>
              <a:t>Take comments and try to always show interest, rereferring to things he/she mentioned in the past</a:t>
            </a:r>
            <a:endParaRPr lang="en-US" sz="2600" dirty="0">
              <a:cs typeface="Helvetica"/>
            </a:endParaRPr>
          </a:p>
          <a:p>
            <a:pPr marL="213995" indent="-213995">
              <a:buFont typeface="Arial" panose="020B0604020202020204" pitchFamily="34" charset="0"/>
              <a:buChar char="•"/>
            </a:pPr>
            <a:r>
              <a:rPr lang="en-US" sz="2600" dirty="0">
                <a:cs typeface="Helvetica"/>
              </a:rPr>
              <a:t>Summarize key elements to ensure understanding</a:t>
            </a:r>
            <a:endParaRPr lang="en-GB" sz="2600" dirty="0">
              <a:cs typeface="Helvetica"/>
            </a:endParaRPr>
          </a:p>
        </p:txBody>
      </p:sp>
      <p:sp>
        <p:nvSpPr>
          <p:cNvPr id="5" name="Slide Number Placeholder 4">
            <a:extLst>
              <a:ext uri="{FF2B5EF4-FFF2-40B4-BE49-F238E27FC236}">
                <a16:creationId xmlns:a16="http://schemas.microsoft.com/office/drawing/2014/main" id="{E9DBD7AB-DB4E-1A2F-2034-89F9BE664BE6}"/>
              </a:ext>
            </a:extLst>
          </p:cNvPr>
          <p:cNvSpPr>
            <a:spLocks noGrp="1"/>
          </p:cNvSpPr>
          <p:nvPr>
            <p:ph type="sldNum" sz="quarter" idx="12"/>
          </p:nvPr>
        </p:nvSpPr>
        <p:spPr/>
        <p:txBody>
          <a:bodyPr/>
          <a:lstStyle/>
          <a:p>
            <a:fld id="{5F7BECBE-D6CC-413E-AA43-2D0C4F1A49BE}" type="slidenum">
              <a:rPr lang="en-US" smtClean="0"/>
              <a:pPr/>
              <a:t>26</a:t>
            </a:fld>
            <a:endParaRPr lang="en-US"/>
          </a:p>
        </p:txBody>
      </p:sp>
      <p:sp>
        <p:nvSpPr>
          <p:cNvPr id="4" name="Footer Placeholder 3">
            <a:extLst>
              <a:ext uri="{FF2B5EF4-FFF2-40B4-BE49-F238E27FC236}">
                <a16:creationId xmlns:a16="http://schemas.microsoft.com/office/drawing/2014/main" id="{DC3509F8-6C8A-BE6E-9D53-2AFE14168B19}"/>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11364216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B7CED27-ADB3-0629-D3FD-E1AFB848B467}"/>
              </a:ext>
            </a:extLst>
          </p:cNvPr>
          <p:cNvSpPr/>
          <p:nvPr/>
        </p:nvSpPr>
        <p:spPr>
          <a:xfrm>
            <a:off x="0" y="4610911"/>
            <a:ext cx="12192000" cy="1055095"/>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4CF00E5-0AB6-90AE-B578-9CC7344EB8A2}"/>
              </a:ext>
            </a:extLst>
          </p:cNvPr>
          <p:cNvSpPr>
            <a:spLocks noGrp="1"/>
          </p:cNvSpPr>
          <p:nvPr>
            <p:ph type="title"/>
          </p:nvPr>
        </p:nvSpPr>
        <p:spPr/>
        <p:txBody>
          <a:bodyPr/>
          <a:lstStyle/>
          <a:p>
            <a:r>
              <a:rPr lang="en-US"/>
              <a:t>Remember . . .</a:t>
            </a:r>
          </a:p>
        </p:txBody>
      </p:sp>
      <p:sp>
        <p:nvSpPr>
          <p:cNvPr id="4" name="Slide Number Placeholder 3">
            <a:extLst>
              <a:ext uri="{FF2B5EF4-FFF2-40B4-BE49-F238E27FC236}">
                <a16:creationId xmlns:a16="http://schemas.microsoft.com/office/drawing/2014/main" id="{7E321FE6-3FAF-CD04-F49A-672C5DDB4124}"/>
              </a:ext>
            </a:extLst>
          </p:cNvPr>
          <p:cNvSpPr>
            <a:spLocks noGrp="1"/>
          </p:cNvSpPr>
          <p:nvPr>
            <p:ph type="sldNum" sz="quarter" idx="12"/>
          </p:nvPr>
        </p:nvSpPr>
        <p:spPr/>
        <p:txBody>
          <a:bodyPr/>
          <a:lstStyle/>
          <a:p>
            <a:fld id="{5F7BECBE-D6CC-413E-AA43-2D0C4F1A49BE}" type="slidenum">
              <a:rPr lang="en-US" smtClean="0"/>
              <a:pPr/>
              <a:t>27</a:t>
            </a:fld>
            <a:endParaRPr lang="en-US"/>
          </a:p>
        </p:txBody>
      </p:sp>
      <p:sp>
        <p:nvSpPr>
          <p:cNvPr id="6" name="Text Placeholder 5">
            <a:extLst>
              <a:ext uri="{FF2B5EF4-FFF2-40B4-BE49-F238E27FC236}">
                <a16:creationId xmlns:a16="http://schemas.microsoft.com/office/drawing/2014/main" id="{F5D946E8-73FA-49FB-AA51-1C97D5852EC0}"/>
              </a:ext>
            </a:extLst>
          </p:cNvPr>
          <p:cNvSpPr txBox="1">
            <a:spLocks noGrp="1"/>
          </p:cNvSpPr>
          <p:nvPr>
            <p:ph type="body" sz="quarter" idx="11"/>
          </p:nvPr>
        </p:nvSpPr>
        <p:spPr>
          <a:xfrm>
            <a:off x="914400" y="1736725"/>
            <a:ext cx="10515600" cy="3929281"/>
          </a:xfrm>
          <a:prstGeom prst="rect">
            <a:avLst/>
          </a:prstGeom>
          <a:noFill/>
          <a:ln w="19050">
            <a:noFill/>
          </a:ln>
        </p:spPr>
        <p:txBody>
          <a:bodyPr wrap="square" lIns="91440" tIns="45720" rIns="91440" bIns="45720" rtlCol="0" anchor="t">
            <a:spAutoFit/>
          </a:bodyPr>
          <a:lstStyle/>
          <a:p>
            <a:r>
              <a:rPr lang="en-GB" dirty="0">
                <a:cs typeface="Helvetica"/>
              </a:rPr>
              <a:t>Do not jump to conclusions </a:t>
            </a:r>
          </a:p>
          <a:p>
            <a:r>
              <a:rPr lang="en-GB" dirty="0">
                <a:cs typeface="Helvetica"/>
              </a:rPr>
              <a:t>Do not turn conversations into your experience and opinions </a:t>
            </a:r>
          </a:p>
          <a:p>
            <a:r>
              <a:rPr lang="en-GB" dirty="0">
                <a:cs typeface="Helvetica"/>
              </a:rPr>
              <a:t>Listen thoroughly and take your time</a:t>
            </a:r>
          </a:p>
          <a:p>
            <a:r>
              <a:rPr lang="en-GB" dirty="0">
                <a:cs typeface="Helvetica"/>
              </a:rPr>
              <a:t>Provide suggestions after mentee has had time to explore own ideas</a:t>
            </a:r>
          </a:p>
          <a:p>
            <a:pPr marL="0" indent="0">
              <a:buNone/>
            </a:pPr>
            <a:r>
              <a:rPr lang="en-GB" dirty="0">
                <a:cs typeface="Helvetica"/>
              </a:rPr>
              <a:t>A mentor’s main role is to explore the problem and help the mentee make a plan.</a:t>
            </a:r>
            <a:endParaRPr lang="en-US" dirty="0">
              <a:cs typeface="Helvetica"/>
            </a:endParaRPr>
          </a:p>
        </p:txBody>
      </p:sp>
      <p:sp>
        <p:nvSpPr>
          <p:cNvPr id="3" name="Footer Placeholder 2">
            <a:extLst>
              <a:ext uri="{FF2B5EF4-FFF2-40B4-BE49-F238E27FC236}">
                <a16:creationId xmlns:a16="http://schemas.microsoft.com/office/drawing/2014/main" id="{8D5E6EB8-E1A6-51FE-43FA-F8E1E89BF610}"/>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39350340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77873"/>
            <a:ext cx="10515600" cy="766763"/>
          </a:xfrm>
        </p:spPr>
        <p:txBody>
          <a:bodyPr>
            <a:normAutofit/>
          </a:bodyPr>
          <a:lstStyle/>
          <a:p>
            <a:r>
              <a:rPr lang="en-GB" sz="4000"/>
              <a:t>Building trust by</a:t>
            </a:r>
            <a:endParaRPr lang="en-US" sz="4000"/>
          </a:p>
        </p:txBody>
      </p:sp>
      <p:sp>
        <p:nvSpPr>
          <p:cNvPr id="4" name="Content Placeholder 3">
            <a:extLst>
              <a:ext uri="{FF2B5EF4-FFF2-40B4-BE49-F238E27FC236}">
                <a16:creationId xmlns:a16="http://schemas.microsoft.com/office/drawing/2014/main" id="{C69222D2-B4BA-0525-A214-906ADCB74A41}"/>
              </a:ext>
            </a:extLst>
          </p:cNvPr>
          <p:cNvSpPr>
            <a:spLocks noGrp="1"/>
          </p:cNvSpPr>
          <p:nvPr>
            <p:ph sz="half" idx="2"/>
          </p:nvPr>
        </p:nvSpPr>
        <p:spPr>
          <a:xfrm>
            <a:off x="855818" y="1254072"/>
            <a:ext cx="5157787" cy="3657600"/>
          </a:xfrm>
        </p:spPr>
        <p:txBody>
          <a:bodyPr>
            <a:normAutofit fontScale="77500" lnSpcReduction="20000"/>
          </a:bodyPr>
          <a:lstStyle/>
          <a:p>
            <a:pPr>
              <a:lnSpc>
                <a:spcPct val="120000"/>
              </a:lnSpc>
            </a:pPr>
            <a:r>
              <a:rPr lang="en-GB" sz="3100" dirty="0">
                <a:cs typeface="Helvetica"/>
              </a:rPr>
              <a:t>Respecting mentor-mentee’s boundaries</a:t>
            </a:r>
          </a:p>
          <a:p>
            <a:pPr>
              <a:lnSpc>
                <a:spcPct val="120000"/>
              </a:lnSpc>
            </a:pPr>
            <a:r>
              <a:rPr lang="en-GB" sz="3100" dirty="0">
                <a:cs typeface="Helvetica"/>
              </a:rPr>
              <a:t>Keeping promises to each other</a:t>
            </a:r>
          </a:p>
          <a:p>
            <a:pPr>
              <a:lnSpc>
                <a:spcPct val="120000"/>
              </a:lnSpc>
            </a:pPr>
            <a:r>
              <a:rPr lang="en-GB" sz="3100" dirty="0">
                <a:cs typeface="Helvetica"/>
              </a:rPr>
              <a:t>Showing respect, being honest, listening to mentee’s/ mentor’s opinions and providing a free environment for discussions</a:t>
            </a:r>
          </a:p>
          <a:p>
            <a:pPr>
              <a:lnSpc>
                <a:spcPct val="120000"/>
              </a:lnSpc>
            </a:pPr>
            <a:endParaRPr lang="en-US" sz="2000" dirty="0">
              <a:latin typeface="Helvetica"/>
              <a:cs typeface="Helvetica"/>
            </a:endParaRPr>
          </a:p>
        </p:txBody>
      </p:sp>
      <p:sp>
        <p:nvSpPr>
          <p:cNvPr id="6" name="Content Placeholder 5">
            <a:extLst>
              <a:ext uri="{FF2B5EF4-FFF2-40B4-BE49-F238E27FC236}">
                <a16:creationId xmlns:a16="http://schemas.microsoft.com/office/drawing/2014/main" id="{DC92E9D8-EF72-A799-0A5C-3BDA4F472CFA}"/>
              </a:ext>
            </a:extLst>
          </p:cNvPr>
          <p:cNvSpPr>
            <a:spLocks noGrp="1"/>
          </p:cNvSpPr>
          <p:nvPr>
            <p:ph sz="quarter" idx="4"/>
          </p:nvPr>
        </p:nvSpPr>
        <p:spPr>
          <a:xfrm>
            <a:off x="6096000" y="1248210"/>
            <a:ext cx="5669893" cy="3657600"/>
          </a:xfrm>
        </p:spPr>
        <p:txBody>
          <a:bodyPr>
            <a:normAutofit fontScale="77500" lnSpcReduction="20000"/>
          </a:bodyPr>
          <a:lstStyle/>
          <a:p>
            <a:pPr>
              <a:lnSpc>
                <a:spcPct val="120000"/>
              </a:lnSpc>
            </a:pPr>
            <a:r>
              <a:rPr lang="en-GB" sz="3100" dirty="0">
                <a:cs typeface="Helvetica"/>
              </a:rPr>
              <a:t>Dedicating enough time to mentoring</a:t>
            </a:r>
          </a:p>
          <a:p>
            <a:pPr>
              <a:lnSpc>
                <a:spcPct val="120000"/>
              </a:lnSpc>
            </a:pPr>
            <a:r>
              <a:rPr lang="en-GB" sz="3100" dirty="0">
                <a:cs typeface="Helvetica"/>
              </a:rPr>
              <a:t>Protecting the mentee’s confidentiality</a:t>
            </a:r>
          </a:p>
          <a:p>
            <a:pPr>
              <a:lnSpc>
                <a:spcPct val="120000"/>
              </a:lnSpc>
            </a:pPr>
            <a:r>
              <a:rPr lang="en-GB" sz="3100" dirty="0">
                <a:cs typeface="Helvetica"/>
              </a:rPr>
              <a:t>Admitting your errors and take responsibility for correcting them</a:t>
            </a:r>
          </a:p>
          <a:p>
            <a:pPr>
              <a:lnSpc>
                <a:spcPct val="120000"/>
              </a:lnSpc>
            </a:pPr>
            <a:r>
              <a:rPr lang="en-GB" sz="3100" dirty="0">
                <a:cs typeface="Helvetica"/>
              </a:rPr>
              <a:t>Tactfully telling your mentee if and why you disagree or are dissatisfied so they’ll know you’re honest with them</a:t>
            </a:r>
          </a:p>
          <a:p>
            <a:pPr>
              <a:lnSpc>
                <a:spcPct val="120000"/>
              </a:lnSpc>
            </a:pPr>
            <a:endParaRPr lang="en-US" dirty="0"/>
          </a:p>
        </p:txBody>
      </p:sp>
      <p:sp>
        <p:nvSpPr>
          <p:cNvPr id="7" name="TextBox 6">
            <a:extLst>
              <a:ext uri="{FF2B5EF4-FFF2-40B4-BE49-F238E27FC236}">
                <a16:creationId xmlns:a16="http://schemas.microsoft.com/office/drawing/2014/main" id="{E8830EB4-B3F2-938A-1ACE-E67A88919B69}"/>
              </a:ext>
            </a:extLst>
          </p:cNvPr>
          <p:cNvSpPr txBox="1"/>
          <p:nvPr/>
        </p:nvSpPr>
        <p:spPr>
          <a:xfrm>
            <a:off x="1" y="4649821"/>
            <a:ext cx="12192000" cy="954107"/>
          </a:xfrm>
          <a:prstGeom prst="rect">
            <a:avLst/>
          </a:prstGeom>
          <a:solidFill>
            <a:schemeClr val="accent2"/>
          </a:solidFill>
          <a:ln w="19050">
            <a:solidFill>
              <a:srgbClr val="F46E32"/>
            </a:solidFill>
          </a:ln>
        </p:spPr>
        <p:txBody>
          <a:bodyPr wrap="square" rtlCol="0" anchor="t">
            <a:spAutoFit/>
          </a:bodyPr>
          <a:lstStyle/>
          <a:p>
            <a:pPr marL="576263"/>
            <a:r>
              <a:rPr lang="en-GB" sz="2800" b="1" dirty="0">
                <a:solidFill>
                  <a:srgbClr val="004D79"/>
                </a:solidFill>
                <a:cs typeface="Helvetica"/>
              </a:rPr>
              <a:t>Most important:</a:t>
            </a:r>
            <a:r>
              <a:rPr lang="en-GB" sz="2800" dirty="0">
                <a:solidFill>
                  <a:srgbClr val="004D79"/>
                </a:solidFill>
                <a:cs typeface="Helvetica"/>
              </a:rPr>
              <a:t> </a:t>
            </a:r>
            <a:r>
              <a:rPr lang="en-GB" sz="2800" dirty="0">
                <a:cs typeface="Helvetica"/>
              </a:rPr>
              <a:t>Remember that building trust is a long process that needs time and dedication.</a:t>
            </a:r>
            <a:endParaRPr lang="en-US" sz="2800" dirty="0">
              <a:cs typeface="Helvetica"/>
            </a:endParaRPr>
          </a:p>
        </p:txBody>
      </p:sp>
      <p:sp>
        <p:nvSpPr>
          <p:cNvPr id="8" name="Slide Number Placeholder 7">
            <a:extLst>
              <a:ext uri="{FF2B5EF4-FFF2-40B4-BE49-F238E27FC236}">
                <a16:creationId xmlns:a16="http://schemas.microsoft.com/office/drawing/2014/main" id="{5C27400A-4381-DC76-33A4-026DE1EC9D5F}"/>
              </a:ext>
            </a:extLst>
          </p:cNvPr>
          <p:cNvSpPr>
            <a:spLocks noGrp="1"/>
          </p:cNvSpPr>
          <p:nvPr>
            <p:ph type="sldNum" sz="quarter" idx="12"/>
          </p:nvPr>
        </p:nvSpPr>
        <p:spPr>
          <a:xfrm>
            <a:off x="11316935" y="6217718"/>
            <a:ext cx="532253" cy="365125"/>
          </a:xfrm>
        </p:spPr>
        <p:txBody>
          <a:bodyPr/>
          <a:lstStyle/>
          <a:p>
            <a:fld id="{5F7BECBE-D6CC-413E-AA43-2D0C4F1A49BE}" type="slidenum">
              <a:rPr lang="en-US" smtClean="0"/>
              <a:t>28</a:t>
            </a:fld>
            <a:endParaRPr lang="en-US"/>
          </a:p>
        </p:txBody>
      </p:sp>
      <p:sp>
        <p:nvSpPr>
          <p:cNvPr id="3" name="Footer Placeholder 2">
            <a:extLst>
              <a:ext uri="{FF2B5EF4-FFF2-40B4-BE49-F238E27FC236}">
                <a16:creationId xmlns:a16="http://schemas.microsoft.com/office/drawing/2014/main" id="{B340375D-D60A-70BC-D2CE-2425F0FE2127}"/>
              </a:ext>
            </a:extLst>
          </p:cNvPr>
          <p:cNvSpPr>
            <a:spLocks noGrp="1"/>
          </p:cNvSpPr>
          <p:nvPr>
            <p:ph type="ftr" sz="quarter" idx="1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42256884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88369"/>
            <a:ext cx="10515600" cy="709862"/>
          </a:xfrm>
        </p:spPr>
        <p:txBody>
          <a:bodyPr>
            <a:normAutofit/>
          </a:bodyPr>
          <a:lstStyle/>
          <a:p>
            <a:r>
              <a:rPr lang="en-GB" sz="4000"/>
              <a:t>Encouraging</a:t>
            </a:r>
          </a:p>
        </p:txBody>
      </p:sp>
      <p:sp>
        <p:nvSpPr>
          <p:cNvPr id="3" name="Text Placeholder 2"/>
          <p:cNvSpPr>
            <a:spLocks noGrp="1"/>
          </p:cNvSpPr>
          <p:nvPr>
            <p:ph type="body" sz="quarter" idx="11"/>
          </p:nvPr>
        </p:nvSpPr>
        <p:spPr>
          <a:xfrm>
            <a:off x="914400" y="1631149"/>
            <a:ext cx="6685613" cy="4183552"/>
          </a:xfrm>
        </p:spPr>
        <p:txBody>
          <a:bodyPr vert="horz" lIns="91440" tIns="45720" rIns="91440" bIns="45720" rtlCol="0" anchor="t">
            <a:noAutofit/>
          </a:bodyPr>
          <a:lstStyle/>
          <a:p>
            <a:pPr>
              <a:spcBef>
                <a:spcPts val="300"/>
              </a:spcBef>
              <a:spcAft>
                <a:spcPts val="300"/>
              </a:spcAft>
            </a:pPr>
            <a:r>
              <a:rPr lang="en-GB" sz="2400" dirty="0">
                <a:cs typeface="Helvetica"/>
              </a:rPr>
              <a:t>Compliment your mentee on their accomplishments</a:t>
            </a:r>
          </a:p>
          <a:p>
            <a:pPr>
              <a:spcBef>
                <a:spcPts val="300"/>
              </a:spcBef>
              <a:spcAft>
                <a:spcPts val="300"/>
              </a:spcAft>
            </a:pPr>
            <a:r>
              <a:rPr lang="en-GB" sz="2400" dirty="0">
                <a:cs typeface="Helvetica"/>
              </a:rPr>
              <a:t>Refer and point to their positive behaviours/traits</a:t>
            </a:r>
          </a:p>
          <a:p>
            <a:pPr>
              <a:spcBef>
                <a:spcPts val="300"/>
              </a:spcBef>
              <a:spcAft>
                <a:spcPts val="300"/>
              </a:spcAft>
            </a:pPr>
            <a:r>
              <a:rPr lang="en-GB" sz="2400" dirty="0">
                <a:cs typeface="Helvetica"/>
              </a:rPr>
              <a:t>Praise them and commend them in public, considering their culture and use appropriate comments</a:t>
            </a:r>
          </a:p>
          <a:p>
            <a:pPr>
              <a:spcBef>
                <a:spcPts val="300"/>
              </a:spcBef>
              <a:spcAft>
                <a:spcPts val="300"/>
              </a:spcAft>
            </a:pPr>
            <a:r>
              <a:rPr lang="en-GB" sz="2400" dirty="0">
                <a:cs typeface="Helvetica"/>
              </a:rPr>
              <a:t>Tell them how much you benefit and used their comments or experience</a:t>
            </a:r>
          </a:p>
        </p:txBody>
      </p:sp>
      <p:sp>
        <p:nvSpPr>
          <p:cNvPr id="4" name="Slide Number Placeholder 3">
            <a:extLst>
              <a:ext uri="{FF2B5EF4-FFF2-40B4-BE49-F238E27FC236}">
                <a16:creationId xmlns:a16="http://schemas.microsoft.com/office/drawing/2014/main" id="{3F8DFE6A-20CD-EA9A-71D6-9B4D221DE7F8}"/>
              </a:ext>
            </a:extLst>
          </p:cNvPr>
          <p:cNvSpPr>
            <a:spLocks noGrp="1"/>
          </p:cNvSpPr>
          <p:nvPr>
            <p:ph type="sldNum" sz="quarter" idx="12"/>
          </p:nvPr>
        </p:nvSpPr>
        <p:spPr/>
        <p:txBody>
          <a:bodyPr/>
          <a:lstStyle/>
          <a:p>
            <a:fld id="{5F7BECBE-D6CC-413E-AA43-2D0C4F1A49BE}" type="slidenum">
              <a:rPr lang="en-US" smtClean="0"/>
              <a:pPr/>
              <a:t>29</a:t>
            </a:fld>
            <a:endParaRPr lang="en-US"/>
          </a:p>
        </p:txBody>
      </p:sp>
      <p:pic>
        <p:nvPicPr>
          <p:cNvPr id="6" name="Picture 5" descr="A group of women sitting around a table&#10;&#10;AI-generated content may be incorrect.">
            <a:extLst>
              <a:ext uri="{FF2B5EF4-FFF2-40B4-BE49-F238E27FC236}">
                <a16:creationId xmlns:a16="http://schemas.microsoft.com/office/drawing/2014/main" id="{37B38A87-7E24-6F22-22FA-8794EFFBAF2B}"/>
              </a:ext>
            </a:extLst>
          </p:cNvPr>
          <p:cNvPicPr>
            <a:picLocks noChangeAspect="1"/>
          </p:cNvPicPr>
          <p:nvPr/>
        </p:nvPicPr>
        <p:blipFill>
          <a:blip r:embed="rId4" cstate="screen">
            <a:extLst>
              <a:ext uri="{28A0092B-C50C-407E-A947-70E740481C1C}">
                <a14:useLocalDpi xmlns:a14="http://schemas.microsoft.com/office/drawing/2010/main"/>
              </a:ext>
            </a:extLst>
          </a:blip>
          <a:srcRect l="10710" t="14022" r="33552" b="14022"/>
          <a:stretch/>
        </p:blipFill>
        <p:spPr>
          <a:xfrm>
            <a:off x="7600013" y="961625"/>
            <a:ext cx="4603032" cy="4456808"/>
          </a:xfrm>
          <a:prstGeom prst="rect">
            <a:avLst/>
          </a:prstGeom>
        </p:spPr>
      </p:pic>
      <p:sp>
        <p:nvSpPr>
          <p:cNvPr id="7" name="TextBox 6">
            <a:extLst>
              <a:ext uri="{FF2B5EF4-FFF2-40B4-BE49-F238E27FC236}">
                <a16:creationId xmlns:a16="http://schemas.microsoft.com/office/drawing/2014/main" id="{CB48057C-B932-D987-293E-1DBB235B10A6}"/>
              </a:ext>
            </a:extLst>
          </p:cNvPr>
          <p:cNvSpPr txBox="1"/>
          <p:nvPr/>
        </p:nvSpPr>
        <p:spPr>
          <a:xfrm>
            <a:off x="11564912" y="5380404"/>
            <a:ext cx="1712068" cy="276999"/>
          </a:xfrm>
          <a:prstGeom prst="rect">
            <a:avLst/>
          </a:prstGeom>
          <a:noFill/>
        </p:spPr>
        <p:txBody>
          <a:bodyPr wrap="square" rtlCol="0">
            <a:spAutoFit/>
          </a:bodyPr>
          <a:lstStyle/>
          <a:p>
            <a:r>
              <a:rPr lang="en-US" sz="1200"/>
              <a:t>©APHL</a:t>
            </a:r>
          </a:p>
        </p:txBody>
      </p:sp>
      <p:sp>
        <p:nvSpPr>
          <p:cNvPr id="5" name="Footer Placeholder 4">
            <a:extLst>
              <a:ext uri="{FF2B5EF4-FFF2-40B4-BE49-F238E27FC236}">
                <a16:creationId xmlns:a16="http://schemas.microsoft.com/office/drawing/2014/main" id="{73E19B66-914C-A4FC-0B57-21D0CF6AF29F}"/>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17583639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DB4F48-2D04-4A41-9C16-36289D4DA41C}"/>
              </a:ext>
            </a:extLst>
          </p:cNvPr>
          <p:cNvSpPr>
            <a:spLocks noGrp="1"/>
          </p:cNvSpPr>
          <p:nvPr>
            <p:ph type="title"/>
          </p:nvPr>
        </p:nvSpPr>
        <p:spPr>
          <a:xfrm>
            <a:off x="586436" y="716436"/>
            <a:ext cx="10282997" cy="521833"/>
          </a:xfrm>
        </p:spPr>
        <p:txBody>
          <a:bodyPr/>
          <a:lstStyle/>
          <a:p>
            <a:r>
              <a:rPr lang="en-US">
                <a:latin typeface="Calibri"/>
                <a:ea typeface="Calibri"/>
                <a:cs typeface="Posterama"/>
              </a:rPr>
              <a:t>Zoom interface</a:t>
            </a:r>
          </a:p>
        </p:txBody>
      </p:sp>
      <p:grpSp>
        <p:nvGrpSpPr>
          <p:cNvPr id="25" name="Group 24">
            <a:extLst>
              <a:ext uri="{FF2B5EF4-FFF2-40B4-BE49-F238E27FC236}">
                <a16:creationId xmlns:a16="http://schemas.microsoft.com/office/drawing/2014/main" id="{B2CFCE0A-112E-5D4E-88FC-62AEDE91D426}"/>
              </a:ext>
            </a:extLst>
          </p:cNvPr>
          <p:cNvGrpSpPr/>
          <p:nvPr/>
        </p:nvGrpSpPr>
        <p:grpSpPr>
          <a:xfrm>
            <a:off x="0" y="3377268"/>
            <a:ext cx="12192000" cy="584080"/>
            <a:chOff x="0" y="3377268"/>
            <a:chExt cx="12192000" cy="584080"/>
          </a:xfrm>
        </p:grpSpPr>
        <p:pic>
          <p:nvPicPr>
            <p:cNvPr id="6" name="Picture 5">
              <a:extLst>
                <a:ext uri="{FF2B5EF4-FFF2-40B4-BE49-F238E27FC236}">
                  <a16:creationId xmlns:a16="http://schemas.microsoft.com/office/drawing/2014/main" id="{B69B9E4D-00E0-9145-B854-13792B33926F}"/>
                </a:ext>
              </a:extLst>
            </p:cNvPr>
            <p:cNvPicPr>
              <a:picLocks noChangeAspect="1"/>
            </p:cNvPicPr>
            <p:nvPr/>
          </p:nvPicPr>
          <p:blipFill rotWithShape="1">
            <a:blip r:embed="rId4">
              <a:extLst>
                <a:ext uri="{28A0092B-C50C-407E-A947-70E740481C1C}">
                  <a14:useLocalDpi xmlns:a14="http://schemas.microsoft.com/office/drawing/2010/main"/>
                </a:ext>
              </a:extLst>
            </a:blip>
            <a:srcRect r="87672"/>
            <a:stretch/>
          </p:blipFill>
          <p:spPr>
            <a:xfrm>
              <a:off x="0" y="3377269"/>
              <a:ext cx="1910795" cy="584079"/>
            </a:xfrm>
            <a:prstGeom prst="rect">
              <a:avLst/>
            </a:prstGeom>
          </p:spPr>
        </p:pic>
        <p:pic>
          <p:nvPicPr>
            <p:cNvPr id="8" name="Picture 7">
              <a:extLst>
                <a:ext uri="{FF2B5EF4-FFF2-40B4-BE49-F238E27FC236}">
                  <a16:creationId xmlns:a16="http://schemas.microsoft.com/office/drawing/2014/main" id="{EC2F8DE2-A3DC-F74C-B9B7-A265392AC03D}"/>
                </a:ext>
              </a:extLst>
            </p:cNvPr>
            <p:cNvPicPr>
              <a:picLocks noChangeAspect="1"/>
            </p:cNvPicPr>
            <p:nvPr/>
          </p:nvPicPr>
          <p:blipFill rotWithShape="1">
            <a:blip r:embed="rId4">
              <a:extLst>
                <a:ext uri="{28A0092B-C50C-407E-A947-70E740481C1C}">
                  <a14:useLocalDpi xmlns:a14="http://schemas.microsoft.com/office/drawing/2010/main"/>
                </a:ext>
              </a:extLst>
            </a:blip>
            <a:srcRect l="23443" r="17386"/>
            <a:stretch/>
          </p:blipFill>
          <p:spPr>
            <a:xfrm>
              <a:off x="1910795" y="3377269"/>
              <a:ext cx="9171212" cy="584079"/>
            </a:xfrm>
            <a:prstGeom prst="rect">
              <a:avLst/>
            </a:prstGeom>
          </p:spPr>
        </p:pic>
        <p:pic>
          <p:nvPicPr>
            <p:cNvPr id="9" name="Picture 8">
              <a:extLst>
                <a:ext uri="{FF2B5EF4-FFF2-40B4-BE49-F238E27FC236}">
                  <a16:creationId xmlns:a16="http://schemas.microsoft.com/office/drawing/2014/main" id="{85D6EFEC-FB08-0946-9B1B-0ADAD1165DC5}"/>
                </a:ext>
              </a:extLst>
            </p:cNvPr>
            <p:cNvPicPr>
              <a:picLocks noChangeAspect="1"/>
            </p:cNvPicPr>
            <p:nvPr/>
          </p:nvPicPr>
          <p:blipFill rotWithShape="1">
            <a:blip r:embed="rId4">
              <a:extLst>
                <a:ext uri="{28A0092B-C50C-407E-A947-70E740481C1C}">
                  <a14:useLocalDpi xmlns:a14="http://schemas.microsoft.com/office/drawing/2010/main"/>
                </a:ext>
              </a:extLst>
            </a:blip>
            <a:srcRect l="92660"/>
            <a:stretch/>
          </p:blipFill>
          <p:spPr>
            <a:xfrm>
              <a:off x="11054308" y="3377268"/>
              <a:ext cx="1137692" cy="584079"/>
            </a:xfrm>
            <a:prstGeom prst="rect">
              <a:avLst/>
            </a:prstGeom>
          </p:spPr>
        </p:pic>
      </p:grpSp>
      <p:sp>
        <p:nvSpPr>
          <p:cNvPr id="7" name="Rectangle: Rounded Corners 9">
            <a:extLst>
              <a:ext uri="{FF2B5EF4-FFF2-40B4-BE49-F238E27FC236}">
                <a16:creationId xmlns:a16="http://schemas.microsoft.com/office/drawing/2014/main" id="{1DCDD259-FE85-9746-8FA7-7A6EFDDD17EC}"/>
              </a:ext>
            </a:extLst>
          </p:cNvPr>
          <p:cNvSpPr/>
          <p:nvPr/>
        </p:nvSpPr>
        <p:spPr>
          <a:xfrm>
            <a:off x="4034310" y="3379342"/>
            <a:ext cx="632604" cy="546340"/>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8C6818AC-E1E9-0A44-9A9E-85A8BD4F1F66}"/>
              </a:ext>
            </a:extLst>
          </p:cNvPr>
          <p:cNvSpPr/>
          <p:nvPr/>
        </p:nvSpPr>
        <p:spPr>
          <a:xfrm>
            <a:off x="8556978" y="3396137"/>
            <a:ext cx="776208" cy="546340"/>
          </a:xfrm>
          <a:prstGeom prst="roundRect">
            <a:avLst/>
          </a:prstGeom>
          <a:noFill/>
          <a:ln w="57150">
            <a:solidFill>
              <a:srgbClr val="00B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nvGrpSpPr>
          <p:cNvPr id="21" name="Group 20">
            <a:extLst>
              <a:ext uri="{FF2B5EF4-FFF2-40B4-BE49-F238E27FC236}">
                <a16:creationId xmlns:a16="http://schemas.microsoft.com/office/drawing/2014/main" id="{9711EBAB-951A-0F4D-A162-7D1FB3B19B45}"/>
              </a:ext>
            </a:extLst>
          </p:cNvPr>
          <p:cNvGrpSpPr/>
          <p:nvPr/>
        </p:nvGrpSpPr>
        <p:grpSpPr>
          <a:xfrm>
            <a:off x="8231260" y="4243105"/>
            <a:ext cx="3003921" cy="1689065"/>
            <a:chOff x="8469133" y="4277615"/>
            <a:chExt cx="2528176" cy="1255604"/>
          </a:xfrm>
        </p:grpSpPr>
        <p:pic>
          <p:nvPicPr>
            <p:cNvPr id="12" name="Picture 11" descr="A picture containing text, electronics&#10;&#10;Description automatically generated">
              <a:extLst>
                <a:ext uri="{FF2B5EF4-FFF2-40B4-BE49-F238E27FC236}">
                  <a16:creationId xmlns:a16="http://schemas.microsoft.com/office/drawing/2014/main" id="{6B35D3ED-F0B8-1B45-93BE-1780FDE547CD}"/>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469133" y="4277615"/>
              <a:ext cx="2528176" cy="1255604"/>
            </a:xfrm>
            <a:prstGeom prst="rect">
              <a:avLst/>
            </a:prstGeom>
          </p:spPr>
        </p:pic>
        <p:sp>
          <p:nvSpPr>
            <p:cNvPr id="14" name="Rectangle: Rounded Corners 9">
              <a:extLst>
                <a:ext uri="{FF2B5EF4-FFF2-40B4-BE49-F238E27FC236}">
                  <a16:creationId xmlns:a16="http://schemas.microsoft.com/office/drawing/2014/main" id="{5A81A1D6-29D1-FA49-9622-54ED301058FF}"/>
                </a:ext>
              </a:extLst>
            </p:cNvPr>
            <p:cNvSpPr/>
            <p:nvPr/>
          </p:nvSpPr>
          <p:spPr>
            <a:xfrm>
              <a:off x="8469133" y="5111709"/>
              <a:ext cx="2528176" cy="297180"/>
            </a:xfrm>
            <a:prstGeom prst="roundRect">
              <a:avLst/>
            </a:prstGeom>
            <a:noFill/>
            <a:ln w="57150">
              <a:solidFill>
                <a:srgbClr val="00B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sp>
        <p:nvSpPr>
          <p:cNvPr id="16" name="TextBox 15">
            <a:extLst>
              <a:ext uri="{FF2B5EF4-FFF2-40B4-BE49-F238E27FC236}">
                <a16:creationId xmlns:a16="http://schemas.microsoft.com/office/drawing/2014/main" id="{98D3DD0A-F7B6-F448-90EF-EDF0EDAC739A}"/>
              </a:ext>
            </a:extLst>
          </p:cNvPr>
          <p:cNvSpPr txBox="1"/>
          <p:nvPr/>
        </p:nvSpPr>
        <p:spPr>
          <a:xfrm>
            <a:off x="475823" y="1501943"/>
            <a:ext cx="6987968" cy="1370824"/>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Send a message</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To: Everyone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on the </a:t>
            </a: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chat</a:t>
            </a:r>
            <a:r>
              <a:rPr lang="en-US" sz="2400" b="1">
                <a:solidFill>
                  <a:srgbClr val="FFC000"/>
                </a:solidFill>
                <a:latin typeface="Open Sans" panose="020B0606030504020204" pitchFamily="34" charset="0"/>
                <a:ea typeface="Open Sans" panose="020B0606030504020204" pitchFamily="34" charset="0"/>
                <a:cs typeface="Open Sans" panose="020B0606030504020204" pitchFamily="34" charset="0"/>
              </a:rPr>
              <a:t> </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for questions and comments</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during plenary presentations and discussions. </a:t>
            </a:r>
            <a:endParaRPr lang="en-US" sz="2400" b="1">
              <a:solidFill>
                <a:srgbClr val="FFC00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TextBox 16">
            <a:extLst>
              <a:ext uri="{FF2B5EF4-FFF2-40B4-BE49-F238E27FC236}">
                <a16:creationId xmlns:a16="http://schemas.microsoft.com/office/drawing/2014/main" id="{579E8AAF-E35D-8744-B750-CE956D347D4A}"/>
              </a:ext>
            </a:extLst>
          </p:cNvPr>
          <p:cNvSpPr txBox="1"/>
          <p:nvPr/>
        </p:nvSpPr>
        <p:spPr>
          <a:xfrm>
            <a:off x="475823" y="4365100"/>
            <a:ext cx="7456598" cy="1960730"/>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To ask </a:t>
            </a:r>
            <a:r>
              <a:rPr lang="en-US" sz="24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for an intervention, </a:t>
            </a:r>
            <a:r>
              <a:rPr lang="en-US" sz="2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click </a:t>
            </a:r>
            <a:r>
              <a:rPr lang="en-US" sz="2400" b="1" dirty="0">
                <a:solidFill>
                  <a:srgbClr val="00B050"/>
                </a:solidFill>
                <a:latin typeface="Open Sans" panose="020B0606030504020204" pitchFamily="34" charset="0"/>
                <a:ea typeface="Open Sans" panose="020B0606030504020204" pitchFamily="34" charset="0"/>
                <a:cs typeface="Open Sans" panose="020B0606030504020204" pitchFamily="34" charset="0"/>
              </a:rPr>
              <a:t>reactions</a:t>
            </a:r>
            <a:r>
              <a:rPr lang="en-US" sz="2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and </a:t>
            </a:r>
            <a:r>
              <a:rPr lang="en-US" sz="2400" b="1" dirty="0">
                <a:solidFill>
                  <a:srgbClr val="00B050"/>
                </a:solidFill>
                <a:latin typeface="Open Sans" panose="020B0606030504020204" pitchFamily="34" charset="0"/>
                <a:ea typeface="Open Sans" panose="020B0606030504020204" pitchFamily="34" charset="0"/>
                <a:cs typeface="Open Sans" panose="020B0606030504020204" pitchFamily="34" charset="0"/>
              </a:rPr>
              <a:t>raise your hand</a:t>
            </a:r>
            <a:r>
              <a:rPr lang="en-US" sz="2400" dirty="0">
                <a:solidFill>
                  <a:srgbClr val="00B050"/>
                </a:solidFill>
                <a:latin typeface="Open Sans" panose="020B0606030504020204" pitchFamily="34" charset="0"/>
                <a:ea typeface="Open Sans" panose="020B0606030504020204" pitchFamily="34" charset="0"/>
                <a:cs typeface="Open Sans" panose="020B0606030504020204" pitchFamily="34" charset="0"/>
              </a:rPr>
              <a:t> </a:t>
            </a:r>
            <a:r>
              <a:rPr lang="en-US" sz="2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and wait for the facilitator to give you the floor.</a:t>
            </a:r>
          </a:p>
          <a:p>
            <a:pPr marL="342900" indent="-342900">
              <a:lnSpc>
                <a:spcPts val="3380"/>
              </a:lnSpc>
              <a:spcAft>
                <a:spcPts val="1200"/>
              </a:spcAft>
              <a:buSzPct val="85000"/>
              <a:buFont typeface="Arial" panose="020B0604020202020204" pitchFamily="34" charset="0"/>
              <a:buChar cha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grpSp>
        <p:nvGrpSpPr>
          <p:cNvPr id="24" name="Group 23">
            <a:extLst>
              <a:ext uri="{FF2B5EF4-FFF2-40B4-BE49-F238E27FC236}">
                <a16:creationId xmlns:a16="http://schemas.microsoft.com/office/drawing/2014/main" id="{0E62B492-FC67-5F4F-BA35-191BBFD1D3E5}"/>
              </a:ext>
            </a:extLst>
          </p:cNvPr>
          <p:cNvGrpSpPr/>
          <p:nvPr/>
        </p:nvGrpSpPr>
        <p:grpSpPr>
          <a:xfrm>
            <a:off x="7315200" y="1615214"/>
            <a:ext cx="4611127" cy="1370823"/>
            <a:chOff x="7762609" y="2141590"/>
            <a:chExt cx="4089032" cy="1145461"/>
          </a:xfrm>
        </p:grpSpPr>
        <p:pic>
          <p:nvPicPr>
            <p:cNvPr id="20" name="Picture 2" descr="Graphical user interface, text, application&#10;&#10;Description automatically generated">
              <a:extLst>
                <a:ext uri="{FF2B5EF4-FFF2-40B4-BE49-F238E27FC236}">
                  <a16:creationId xmlns:a16="http://schemas.microsoft.com/office/drawing/2014/main" id="{22BB5CC0-C60C-4F47-80E1-38123C3F6C3E}"/>
                </a:ext>
              </a:extLst>
            </p:cNvPr>
            <p:cNvPicPr>
              <a:picLocks noChangeAspect="1"/>
            </p:cNvPicPr>
            <p:nvPr/>
          </p:nvPicPr>
          <p:blipFill rotWithShape="1">
            <a:blip r:embed="rId6"/>
            <a:srcRect l="10278" t="60697" r="9868" b="15513"/>
            <a:stretch/>
          </p:blipFill>
          <p:spPr>
            <a:xfrm>
              <a:off x="7762609" y="2141590"/>
              <a:ext cx="4089032" cy="1145461"/>
            </a:xfrm>
            <a:prstGeom prst="rect">
              <a:avLst/>
            </a:prstGeom>
          </p:spPr>
        </p:pic>
        <p:sp>
          <p:nvSpPr>
            <p:cNvPr id="23" name="Rectangle: Rounded Corners 9">
              <a:extLst>
                <a:ext uri="{FF2B5EF4-FFF2-40B4-BE49-F238E27FC236}">
                  <a16:creationId xmlns:a16="http://schemas.microsoft.com/office/drawing/2014/main" id="{71EB9FDF-D59B-1B4E-BB37-400EABA79EBE}"/>
                </a:ext>
              </a:extLst>
            </p:cNvPr>
            <p:cNvSpPr/>
            <p:nvPr/>
          </p:nvSpPr>
          <p:spPr>
            <a:xfrm>
              <a:off x="7900534" y="2392781"/>
              <a:ext cx="1232036" cy="346640"/>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pic>
        <p:nvPicPr>
          <p:cNvPr id="3" name="Picture 2">
            <a:extLst>
              <a:ext uri="{FF2B5EF4-FFF2-40B4-BE49-F238E27FC236}">
                <a16:creationId xmlns:a16="http://schemas.microsoft.com/office/drawing/2014/main" id="{2CC308C6-094C-D5E3-70A0-6BA469397B9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20815" y="3349901"/>
            <a:ext cx="827848" cy="588894"/>
          </a:xfrm>
          <a:prstGeom prst="rect">
            <a:avLst/>
          </a:prstGeom>
          <a:ln>
            <a:solidFill>
              <a:srgbClr val="F26C32"/>
            </a:solidFill>
          </a:ln>
        </p:spPr>
      </p:pic>
      <p:sp>
        <p:nvSpPr>
          <p:cNvPr id="11" name="Rectangle: Rounded Corners 9">
            <a:extLst>
              <a:ext uri="{FF2B5EF4-FFF2-40B4-BE49-F238E27FC236}">
                <a16:creationId xmlns:a16="http://schemas.microsoft.com/office/drawing/2014/main" id="{B24E04C7-1043-0D0D-E493-D61466F5683B}"/>
              </a:ext>
            </a:extLst>
          </p:cNvPr>
          <p:cNvSpPr/>
          <p:nvPr/>
        </p:nvSpPr>
        <p:spPr>
          <a:xfrm>
            <a:off x="7621232" y="3377133"/>
            <a:ext cx="632604" cy="546340"/>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nvGrpSpPr>
          <p:cNvPr id="19" name="Agrupar 18">
            <a:extLst>
              <a:ext uri="{FF2B5EF4-FFF2-40B4-BE49-F238E27FC236}">
                <a16:creationId xmlns:a16="http://schemas.microsoft.com/office/drawing/2014/main" id="{59D0A5F1-AE3D-D124-335D-1B10F0A5AC5B}"/>
              </a:ext>
            </a:extLst>
          </p:cNvPr>
          <p:cNvGrpSpPr/>
          <p:nvPr/>
        </p:nvGrpSpPr>
        <p:grpSpPr>
          <a:xfrm>
            <a:off x="10849071" y="-15843"/>
            <a:ext cx="1335386" cy="851738"/>
            <a:chOff x="10622734" y="89781"/>
            <a:chExt cx="1335386" cy="851738"/>
          </a:xfrm>
        </p:grpSpPr>
        <p:sp>
          <p:nvSpPr>
            <p:cNvPr id="15" name="CaixaDeTexto 14">
              <a:extLst>
                <a:ext uri="{FF2B5EF4-FFF2-40B4-BE49-F238E27FC236}">
                  <a16:creationId xmlns:a16="http://schemas.microsoft.com/office/drawing/2014/main" id="{E1E04F04-F3AE-DC05-8A7B-ECF6037C7C19}"/>
                </a:ext>
              </a:extLst>
            </p:cNvPr>
            <p:cNvSpPr txBox="1"/>
            <p:nvPr/>
          </p:nvSpPr>
          <p:spPr>
            <a:xfrm>
              <a:off x="10622734" y="633742"/>
              <a:ext cx="1335386" cy="307777"/>
            </a:xfrm>
            <a:prstGeom prst="rect">
              <a:avLst/>
            </a:prstGeom>
            <a:noFill/>
            <a:ln>
              <a:solidFill>
                <a:schemeClr val="bg1"/>
              </a:solidFill>
            </a:ln>
          </p:spPr>
          <p:txBody>
            <a:bodyPr rot="0" spcFirstLastPara="0" vertOverflow="overflow" horzOverflow="overflow" vert="horz" wrap="square" lIns="0" tIns="45720" rIns="0" bIns="45720" numCol="1" spcCol="0" rtlCol="0" fromWordArt="0" anchor="t" anchorCtr="0" forceAA="0" compatLnSpc="1">
              <a:prstTxWarp prst="textNoShape">
                <a:avLst/>
              </a:prstTxWarp>
              <a:spAutoFit/>
            </a:bodyPr>
            <a:lstStyle/>
            <a:p>
              <a:r>
                <a:rPr lang="pt-PT" sz="1400" i="1" dirty="0">
                  <a:solidFill>
                    <a:srgbClr val="F26C32"/>
                  </a:solidFill>
                </a:rPr>
                <a:t>virtual </a:t>
              </a:r>
              <a:r>
                <a:rPr lang="pt-PT" sz="1400" i="1" dirty="0" err="1">
                  <a:solidFill>
                    <a:srgbClr val="F26C32"/>
                  </a:solidFill>
                </a:rPr>
                <a:t>delivery</a:t>
              </a:r>
            </a:p>
          </p:txBody>
        </p:sp>
        <p:pic>
          <p:nvPicPr>
            <p:cNvPr id="18" name="Gráfico 17" descr="Reunião online com preenchimento sólido">
              <a:extLst>
                <a:ext uri="{FF2B5EF4-FFF2-40B4-BE49-F238E27FC236}">
                  <a16:creationId xmlns:a16="http://schemas.microsoft.com/office/drawing/2014/main" id="{3F9C3E90-FCC5-AE22-FDE1-F15A090EDDE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1018068" y="89781"/>
              <a:ext cx="642798" cy="641892"/>
            </a:xfrm>
            <a:prstGeom prst="rect">
              <a:avLst/>
            </a:prstGeom>
          </p:spPr>
        </p:pic>
      </p:grpSp>
      <p:sp>
        <p:nvSpPr>
          <p:cNvPr id="26" name="Slide Number Placeholder 25">
            <a:extLst>
              <a:ext uri="{FF2B5EF4-FFF2-40B4-BE49-F238E27FC236}">
                <a16:creationId xmlns:a16="http://schemas.microsoft.com/office/drawing/2014/main" id="{55E4833C-2AEF-81D2-C6AC-1F76053376C6}"/>
              </a:ext>
            </a:extLst>
          </p:cNvPr>
          <p:cNvSpPr>
            <a:spLocks noGrp="1"/>
          </p:cNvSpPr>
          <p:nvPr>
            <p:ph type="sldNum" sz="quarter" idx="4"/>
          </p:nvPr>
        </p:nvSpPr>
        <p:spPr/>
        <p:txBody>
          <a:bodyPr/>
          <a:lstStyle/>
          <a:p>
            <a:fld id="{7698B45C-09C7-497B-9261-07F290CB2D4C}" type="slidenum">
              <a:rPr lang="en-US" smtClean="0"/>
              <a:pPr/>
              <a:t>3</a:t>
            </a:fld>
            <a:endParaRPr lang="en-US"/>
          </a:p>
        </p:txBody>
      </p:sp>
      <p:sp>
        <p:nvSpPr>
          <p:cNvPr id="2" name="Footer Placeholder 12">
            <a:extLst>
              <a:ext uri="{FF2B5EF4-FFF2-40B4-BE49-F238E27FC236}">
                <a16:creationId xmlns:a16="http://schemas.microsoft.com/office/drawing/2014/main" id="{80078157-CF7C-555A-31D8-156DF0D1EB68}"/>
              </a:ext>
            </a:extLst>
          </p:cNvPr>
          <p:cNvSpPr txBox="1">
            <a:spLocks/>
          </p:cNvSpPr>
          <p:nvPr/>
        </p:nvSpPr>
        <p:spPr>
          <a:xfrm>
            <a:off x="8682896" y="5996700"/>
            <a:ext cx="2138650" cy="702612"/>
          </a:xfrm>
          <a:prstGeom prst="rect">
            <a:avLst/>
          </a:prstGeom>
        </p:spPr>
        <p:txBody>
          <a:bodyPr vert="horz" lIns="91440" tIns="45720" rIns="91440" bIns="45720" rtlCol="0" anchor="ctr" anchorCtr="0"/>
          <a:lstStyle>
            <a:defPPr>
              <a:defRPr lang="en-US"/>
            </a:defPPr>
            <a:lvl1pPr marL="0" algn="l" defTabSz="914400" rtl="0" eaLnBrk="1" latinLnBrk="0" hangingPunct="1">
              <a:defRPr sz="1000" b="0" i="0" kern="1200">
                <a:solidFill>
                  <a:schemeClr val="bg1"/>
                </a:solidFill>
                <a:latin typeface="Arial Bold"/>
                <a:ea typeface="+mn-ea"/>
                <a:cs typeface="Arial Bold"/>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sz="1200">
                <a:solidFill>
                  <a:schemeClr val="bg2">
                    <a:lumMod val="90000"/>
                  </a:schemeClr>
                </a:solidFill>
                <a:latin typeface="+mn-lt"/>
              </a:rPr>
              <a:t>GLLP TOT&amp;M Unit 5 V1 2026</a:t>
            </a:r>
            <a:endParaRPr lang="en-US" sz="1200" dirty="0">
              <a:solidFill>
                <a:schemeClr val="bg2">
                  <a:lumMod val="90000"/>
                </a:schemeClr>
              </a:solidFill>
              <a:latin typeface="+mn-lt"/>
            </a:endParaRPr>
          </a:p>
        </p:txBody>
      </p:sp>
      <p:sp>
        <p:nvSpPr>
          <p:cNvPr id="5" name="Slide Number Placeholder 8">
            <a:extLst>
              <a:ext uri="{FF2B5EF4-FFF2-40B4-BE49-F238E27FC236}">
                <a16:creationId xmlns:a16="http://schemas.microsoft.com/office/drawing/2014/main" id="{03578B1A-C03D-DEEB-49AC-374BABF4708E}"/>
              </a:ext>
            </a:extLst>
          </p:cNvPr>
          <p:cNvSpPr txBox="1">
            <a:spLocks/>
          </p:cNvSpPr>
          <p:nvPr/>
        </p:nvSpPr>
        <p:spPr>
          <a:xfrm>
            <a:off x="11090901" y="6229992"/>
            <a:ext cx="53225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573E5C-EF74-034A-A019-612A408567C7}" type="slidenum">
              <a:rPr lang="en-US" sz="1200">
                <a:solidFill>
                  <a:schemeClr val="bg2">
                    <a:lumMod val="90000"/>
                  </a:schemeClr>
                </a:solidFill>
                <a:cs typeface="Arial Bold"/>
              </a:rPr>
              <a:pPr/>
              <a:t>3</a:t>
            </a:fld>
            <a:endParaRPr lang="en-US" sz="1200" dirty="0">
              <a:solidFill>
                <a:schemeClr val="bg2">
                  <a:lumMod val="90000"/>
                </a:schemeClr>
              </a:solidFill>
              <a:cs typeface="Arial Bold"/>
            </a:endParaRPr>
          </a:p>
        </p:txBody>
      </p:sp>
    </p:spTree>
    <p:custDataLst>
      <p:tags r:id="rId1"/>
    </p:custDataLst>
    <p:extLst>
      <p:ext uri="{BB962C8B-B14F-4D97-AF65-F5344CB8AC3E}">
        <p14:creationId xmlns:p14="http://schemas.microsoft.com/office/powerpoint/2010/main" val="1528514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6" grpId="0"/>
      <p:bldP spid="17" grpId="0"/>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descr="Social distancing with solid fill">
            <a:extLst>
              <a:ext uri="{FF2B5EF4-FFF2-40B4-BE49-F238E27FC236}">
                <a16:creationId xmlns:a16="http://schemas.microsoft.com/office/drawing/2014/main" id="{4383FC2D-55F9-5AA2-E87A-BECE3C2EB478}"/>
              </a:ext>
            </a:extLst>
          </p:cNvPr>
          <p:cNvPicPr>
            <a:picLocks noChangeAspect="1"/>
          </p:cNvPicPr>
          <p:nvPr/>
        </p:nvPicPr>
        <p:blipFill>
          <a:blip>
            <a:extLst>
              <a:ext uri="{96DAC541-7B7A-43D3-8B79-37D633B846F1}">
                <asvg:svgBlip xmlns:asvg="http://schemas.microsoft.com/office/drawing/2016/SVG/main" r:embed="rId4"/>
              </a:ext>
            </a:extLst>
          </a:blip>
          <a:srcRect b="34840"/>
          <a:stretch/>
        </p:blipFill>
        <p:spPr>
          <a:xfrm>
            <a:off x="762000" y="-588569"/>
            <a:ext cx="10221939" cy="6660658"/>
          </a:xfrm>
          <a:prstGeom prst="rect">
            <a:avLst/>
          </a:prstGeom>
        </p:spPr>
      </p:pic>
      <p:sp>
        <p:nvSpPr>
          <p:cNvPr id="2" name="Title 1"/>
          <p:cNvSpPr>
            <a:spLocks noGrp="1"/>
          </p:cNvSpPr>
          <p:nvPr>
            <p:ph type="title"/>
          </p:nvPr>
        </p:nvSpPr>
        <p:spPr>
          <a:xfrm>
            <a:off x="914400" y="582157"/>
            <a:ext cx="10515600" cy="709862"/>
          </a:xfrm>
        </p:spPr>
        <p:txBody>
          <a:bodyPr>
            <a:normAutofit/>
          </a:bodyPr>
          <a:lstStyle/>
          <a:p>
            <a:r>
              <a:rPr lang="en-GB" sz="4000"/>
              <a:t>Identify goals and current reality</a:t>
            </a:r>
            <a:endParaRPr lang="en-US" sz="4000"/>
          </a:p>
        </p:txBody>
      </p:sp>
      <p:sp>
        <p:nvSpPr>
          <p:cNvPr id="3" name="Text Placeholder 2"/>
          <p:cNvSpPr>
            <a:spLocks noGrp="1"/>
          </p:cNvSpPr>
          <p:nvPr>
            <p:ph type="body" sz="quarter" idx="11"/>
          </p:nvPr>
        </p:nvSpPr>
        <p:spPr>
          <a:xfrm>
            <a:off x="1370454" y="1749658"/>
            <a:ext cx="10515600" cy="4183552"/>
          </a:xfrm>
        </p:spPr>
        <p:txBody>
          <a:bodyPr vert="horz" lIns="91440" tIns="45720" rIns="91440" bIns="45720" rtlCol="0" anchor="t">
            <a:normAutofit/>
          </a:bodyPr>
          <a:lstStyle/>
          <a:p>
            <a:r>
              <a:rPr lang="en-GB" sz="3200" dirty="0">
                <a:cs typeface="Helvetica"/>
              </a:rPr>
              <a:t>Identify with your mentee the areas they needs to improve, keeping an eye on the overall objective.</a:t>
            </a:r>
          </a:p>
          <a:p>
            <a:r>
              <a:rPr lang="en-GB" sz="3200" dirty="0">
                <a:cs typeface="Helvetica"/>
              </a:rPr>
              <a:t>Assist the mentee with the above</a:t>
            </a:r>
          </a:p>
          <a:p>
            <a:endParaRPr lang="en-GB">
              <a:cs typeface="Helvetica"/>
            </a:endParaRPr>
          </a:p>
          <a:p>
            <a:pPr marL="342900" indent="-342900">
              <a:buChar char="•"/>
            </a:pPr>
            <a:endParaRPr lang="en-GB">
              <a:latin typeface="Helvetica"/>
              <a:cs typeface="Helvetica"/>
            </a:endParaRPr>
          </a:p>
        </p:txBody>
      </p:sp>
      <p:sp>
        <p:nvSpPr>
          <p:cNvPr id="4" name="Slide Number Placeholder 3">
            <a:extLst>
              <a:ext uri="{FF2B5EF4-FFF2-40B4-BE49-F238E27FC236}">
                <a16:creationId xmlns:a16="http://schemas.microsoft.com/office/drawing/2014/main" id="{5E10957A-C092-CF13-5B7E-716B814A0B25}"/>
              </a:ext>
            </a:extLst>
          </p:cNvPr>
          <p:cNvSpPr>
            <a:spLocks noGrp="1"/>
          </p:cNvSpPr>
          <p:nvPr>
            <p:ph type="sldNum" sz="quarter" idx="12"/>
          </p:nvPr>
        </p:nvSpPr>
        <p:spPr/>
        <p:txBody>
          <a:bodyPr/>
          <a:lstStyle/>
          <a:p>
            <a:fld id="{5F7BECBE-D6CC-413E-AA43-2D0C4F1A49BE}" type="slidenum">
              <a:rPr lang="en-US" smtClean="0"/>
              <a:pPr/>
              <a:t>30</a:t>
            </a:fld>
            <a:endParaRPr lang="en-US"/>
          </a:p>
        </p:txBody>
      </p:sp>
      <p:sp>
        <p:nvSpPr>
          <p:cNvPr id="6" name="Footer Placeholder 5">
            <a:extLst>
              <a:ext uri="{FF2B5EF4-FFF2-40B4-BE49-F238E27FC236}">
                <a16:creationId xmlns:a16="http://schemas.microsoft.com/office/drawing/2014/main" id="{ABE12F8F-8803-0B6A-C30A-03F8F21A4BA9}"/>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31985100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82FC0-F084-2D53-1C82-2031497624C0}"/>
              </a:ext>
            </a:extLst>
          </p:cNvPr>
          <p:cNvSpPr>
            <a:spLocks noGrp="1"/>
          </p:cNvSpPr>
          <p:nvPr>
            <p:ph type="title"/>
          </p:nvPr>
        </p:nvSpPr>
        <p:spPr>
          <a:xfrm>
            <a:off x="675900" y="392141"/>
            <a:ext cx="10515600" cy="709862"/>
          </a:xfrm>
        </p:spPr>
        <p:txBody>
          <a:bodyPr/>
          <a:lstStyle/>
          <a:p>
            <a:r>
              <a:rPr lang="en-US" dirty="0"/>
              <a:t>Scenario 2</a:t>
            </a:r>
          </a:p>
        </p:txBody>
      </p:sp>
      <p:sp>
        <p:nvSpPr>
          <p:cNvPr id="3" name="Picture Placeholder 2">
            <a:extLst>
              <a:ext uri="{FF2B5EF4-FFF2-40B4-BE49-F238E27FC236}">
                <a16:creationId xmlns:a16="http://schemas.microsoft.com/office/drawing/2014/main" id="{4E516D2F-E662-325E-4134-5A00E88E4EB0}"/>
              </a:ext>
            </a:extLst>
          </p:cNvPr>
          <p:cNvSpPr>
            <a:spLocks noGrp="1"/>
          </p:cNvSpPr>
          <p:nvPr>
            <p:ph type="pic" sz="quarter" idx="10"/>
          </p:nvPr>
        </p:nvSpPr>
        <p:spPr/>
        <p:txBody>
          <a:bodyPr/>
          <a:lstStyle/>
          <a:p>
            <a:endParaRPr lang="en-US"/>
          </a:p>
        </p:txBody>
      </p:sp>
      <p:sp>
        <p:nvSpPr>
          <p:cNvPr id="5" name="Slide Number Placeholder 4">
            <a:extLst>
              <a:ext uri="{FF2B5EF4-FFF2-40B4-BE49-F238E27FC236}">
                <a16:creationId xmlns:a16="http://schemas.microsoft.com/office/drawing/2014/main" id="{9871D814-6023-0DDD-6D24-C7C4DC275F35}"/>
              </a:ext>
            </a:extLst>
          </p:cNvPr>
          <p:cNvSpPr>
            <a:spLocks noGrp="1"/>
          </p:cNvSpPr>
          <p:nvPr>
            <p:ph type="sldNum" sz="quarter" idx="11"/>
          </p:nvPr>
        </p:nvSpPr>
        <p:spPr/>
        <p:txBody>
          <a:bodyPr/>
          <a:lstStyle/>
          <a:p>
            <a:pPr marL="0" lvl="0" indent="0" algn="r" rtl="0">
              <a:spcBef>
                <a:spcPts val="0"/>
              </a:spcBef>
              <a:spcAft>
                <a:spcPts val="0"/>
              </a:spcAft>
              <a:buNone/>
            </a:pPr>
            <a:fld id="{00000000-1234-1234-1234-123412341234}" type="slidenum">
              <a:rPr lang="fr-FR"/>
              <a:t>31</a:t>
            </a:fld>
            <a:endParaRPr lang="fr-FR"/>
          </a:p>
        </p:txBody>
      </p:sp>
      <p:pic>
        <p:nvPicPr>
          <p:cNvPr id="4" name="Picture 3" descr="A person and person with their arms crossed&#10;&#10;AI-generated content may be incorrect.">
            <a:extLst>
              <a:ext uri="{FF2B5EF4-FFF2-40B4-BE49-F238E27FC236}">
                <a16:creationId xmlns:a16="http://schemas.microsoft.com/office/drawing/2014/main" id="{6C6D7708-C830-B475-0C7D-51C04B698DDE}"/>
              </a:ext>
            </a:extLst>
          </p:cNvPr>
          <p:cNvPicPr>
            <a:picLocks noChangeAspect="1"/>
          </p:cNvPicPr>
          <p:nvPr/>
        </p:nvPicPr>
        <p:blipFill>
          <a:blip r:embed="rId4"/>
          <a:srcRect l="-1" t="13701" r="-55"/>
          <a:stretch>
            <a:fillRect/>
          </a:stretch>
        </p:blipFill>
        <p:spPr>
          <a:xfrm>
            <a:off x="238757" y="1167617"/>
            <a:ext cx="11389886" cy="5587183"/>
          </a:xfrm>
          <a:prstGeom prst="rect">
            <a:avLst/>
          </a:prstGeom>
        </p:spPr>
      </p:pic>
      <p:sp>
        <p:nvSpPr>
          <p:cNvPr id="6" name="Footer Placeholder 5">
            <a:extLst>
              <a:ext uri="{FF2B5EF4-FFF2-40B4-BE49-F238E27FC236}">
                <a16:creationId xmlns:a16="http://schemas.microsoft.com/office/drawing/2014/main" id="{447A385F-712A-9371-2952-F34A342AB800}"/>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38674343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086"/>
        <p:cNvGrpSpPr/>
        <p:nvPr/>
      </p:nvGrpSpPr>
      <p:grpSpPr>
        <a:xfrm>
          <a:off x="0" y="0"/>
          <a:ext cx="0" cy="0"/>
          <a:chOff x="0" y="0"/>
          <a:chExt cx="0" cy="0"/>
        </a:xfrm>
      </p:grpSpPr>
      <p:sp>
        <p:nvSpPr>
          <p:cNvPr id="1087" name="Google Shape;1087;p75"/>
          <p:cNvSpPr txBox="1">
            <a:spLocks noGrp="1"/>
          </p:cNvSpPr>
          <p:nvPr>
            <p:ph type="title"/>
          </p:nvPr>
        </p:nvSpPr>
        <p:spPr>
          <a:xfrm>
            <a:off x="914400" y="685800"/>
            <a:ext cx="10515600" cy="709862"/>
          </a:xfrm>
          <a:prstGeom prst="rect">
            <a:avLst/>
          </a:prstGeom>
          <a:noFill/>
          <a:ln>
            <a:noFill/>
          </a:ln>
        </p:spPr>
        <p:txBody>
          <a:bodyPr spcFirstLastPara="1" wrap="square" lIns="0" tIns="0" rIns="0" bIns="0" anchor="t" anchorCtr="0">
            <a:normAutofit/>
          </a:bodyPr>
          <a:lstStyle/>
          <a:p>
            <a:pPr marL="0" lvl="0" indent="0" algn="l" rtl="0">
              <a:lnSpc>
                <a:spcPct val="90000"/>
              </a:lnSpc>
              <a:spcBef>
                <a:spcPts val="0"/>
              </a:spcBef>
              <a:spcAft>
                <a:spcPts val="0"/>
              </a:spcAft>
              <a:buClr>
                <a:schemeClr val="dk2"/>
              </a:buClr>
              <a:buSzPts val="3700"/>
              <a:buFont typeface="Trebuchet MS"/>
              <a:buNone/>
            </a:pPr>
            <a:r>
              <a:rPr lang="fr-FR" sz="4000" dirty="0"/>
              <a:t>Scenario 2 debriefing</a:t>
            </a:r>
            <a:endParaRPr sz="4000" dirty="0"/>
          </a:p>
        </p:txBody>
      </p:sp>
      <p:sp>
        <p:nvSpPr>
          <p:cNvPr id="1088" name="Google Shape;1088;p75"/>
          <p:cNvSpPr txBox="1">
            <a:spLocks noGrp="1"/>
          </p:cNvSpPr>
          <p:nvPr>
            <p:ph type="body" idx="1"/>
          </p:nvPr>
        </p:nvSpPr>
        <p:spPr>
          <a:xfrm>
            <a:off x="930303" y="1395662"/>
            <a:ext cx="10714383" cy="5062853"/>
          </a:xfrm>
          <a:prstGeom prst="rect">
            <a:avLst/>
          </a:prstGeom>
          <a:noFill/>
          <a:ln>
            <a:noFill/>
          </a:ln>
        </p:spPr>
        <p:txBody>
          <a:bodyPr spcFirstLastPara="1" wrap="square" lIns="0" tIns="0" rIns="0" bIns="0" anchor="t" anchorCtr="0">
            <a:normAutofit/>
          </a:bodyPr>
          <a:lstStyle/>
          <a:p>
            <a:pPr marL="0" lvl="0" indent="0" algn="l" rtl="0">
              <a:lnSpc>
                <a:spcPct val="90000"/>
              </a:lnSpc>
              <a:spcBef>
                <a:spcPts val="750"/>
              </a:spcBef>
              <a:spcAft>
                <a:spcPts val="0"/>
              </a:spcAft>
              <a:buSzPts val="1680"/>
              <a:buFont typeface="Trebuchet MS"/>
              <a:buNone/>
            </a:pPr>
            <a:r>
              <a:rPr lang="fr-FR" sz="2400" dirty="0"/>
              <a:t>Prevention:</a:t>
            </a:r>
          </a:p>
          <a:p>
            <a:pPr marL="342900" indent="-342900">
              <a:spcBef>
                <a:spcPts val="750"/>
              </a:spcBef>
              <a:buFont typeface="Wingdings" panose="05000000000000000000" pitchFamily="2" charset="2"/>
              <a:buChar char="§"/>
            </a:pPr>
            <a:r>
              <a:rPr lang="en-US" sz="2400" b="0" dirty="0">
                <a:solidFill>
                  <a:schemeClr val="tx1"/>
                </a:solidFill>
              </a:rPr>
              <a:t>Prepare by reading their CV </a:t>
            </a:r>
          </a:p>
          <a:p>
            <a:pPr marL="342900" indent="-342900">
              <a:spcBef>
                <a:spcPts val="750"/>
              </a:spcBef>
              <a:buFont typeface="Wingdings" panose="05000000000000000000" pitchFamily="2" charset="2"/>
              <a:buChar char="§"/>
            </a:pPr>
            <a:r>
              <a:rPr lang="en-US" sz="2400" b="0" dirty="0">
                <a:solidFill>
                  <a:schemeClr val="tx1"/>
                </a:solidFill>
              </a:rPr>
              <a:t>Research your mentee, talking to people who know them</a:t>
            </a:r>
            <a:endParaRPr lang="fr-FR" sz="2400" b="0" dirty="0">
              <a:solidFill>
                <a:schemeClr val="tx1"/>
              </a:solidFill>
            </a:endParaRPr>
          </a:p>
          <a:p>
            <a:pPr marL="0" lvl="0" indent="0" algn="l" rtl="0">
              <a:lnSpc>
                <a:spcPct val="90000"/>
              </a:lnSpc>
              <a:spcBef>
                <a:spcPts val="750"/>
              </a:spcBef>
              <a:spcAft>
                <a:spcPts val="0"/>
              </a:spcAft>
              <a:buSzPts val="1680"/>
              <a:buFont typeface="Trebuchet MS"/>
              <a:buNone/>
            </a:pPr>
            <a:r>
              <a:rPr lang="fr-FR" sz="2400" dirty="0" err="1"/>
              <a:t>Responses</a:t>
            </a:r>
            <a:r>
              <a:rPr lang="fr-FR" sz="2400" dirty="0"/>
              <a:t>:</a:t>
            </a:r>
          </a:p>
          <a:p>
            <a:pPr marL="342900" lvl="0" indent="-342900" algn="l" rtl="0">
              <a:lnSpc>
                <a:spcPct val="90000"/>
              </a:lnSpc>
              <a:spcBef>
                <a:spcPts val="750"/>
              </a:spcBef>
              <a:spcAft>
                <a:spcPts val="0"/>
              </a:spcAft>
              <a:buSzPts val="1680"/>
              <a:buFont typeface="Wingdings" panose="05000000000000000000" pitchFamily="2" charset="2"/>
              <a:buChar char="§"/>
            </a:pPr>
            <a:r>
              <a:rPr lang="en-US" sz="2400" b="0" dirty="0">
                <a:solidFill>
                  <a:schemeClr val="tx1"/>
                </a:solidFill>
              </a:rPr>
              <a:t>Don’t give up too quickly: try at least 3 meetings with your mentee before contacting the organizing institution to request advice, and perhaps, if there is no other option, the mentee may be paired with another mentor</a:t>
            </a:r>
          </a:p>
          <a:p>
            <a:pPr marL="342900" lvl="0" indent="-342900" algn="l" rtl="0">
              <a:lnSpc>
                <a:spcPct val="90000"/>
              </a:lnSpc>
              <a:spcBef>
                <a:spcPts val="750"/>
              </a:spcBef>
              <a:spcAft>
                <a:spcPts val="0"/>
              </a:spcAft>
              <a:buSzPts val="1680"/>
              <a:buFont typeface="Wingdings" panose="05000000000000000000" pitchFamily="2" charset="2"/>
              <a:buChar char="§"/>
            </a:pPr>
            <a:r>
              <a:rPr lang="en-US" sz="2400" b="0" dirty="0">
                <a:solidFill>
                  <a:schemeClr val="tx1"/>
                </a:solidFill>
              </a:rPr>
              <a:t>Encourage open lines of communication</a:t>
            </a:r>
          </a:p>
          <a:p>
            <a:pPr marL="342900" lvl="0" indent="-342900" algn="l" rtl="0">
              <a:lnSpc>
                <a:spcPct val="90000"/>
              </a:lnSpc>
              <a:spcBef>
                <a:spcPts val="750"/>
              </a:spcBef>
              <a:spcAft>
                <a:spcPts val="0"/>
              </a:spcAft>
              <a:buSzPts val="1680"/>
              <a:buFont typeface="Wingdings" panose="05000000000000000000" pitchFamily="2" charset="2"/>
              <a:buChar char="§"/>
            </a:pPr>
            <a:r>
              <a:rPr lang="en-US" sz="2400" b="0" dirty="0">
                <a:solidFill>
                  <a:schemeClr val="tx1"/>
                </a:solidFill>
              </a:rPr>
              <a:t>Promote emotional intelligence in the relationship</a:t>
            </a:r>
            <a:endParaRPr lang="fr-FR" sz="2400" b="0" dirty="0">
              <a:solidFill>
                <a:schemeClr val="tx1"/>
              </a:solidFill>
            </a:endParaRPr>
          </a:p>
        </p:txBody>
      </p:sp>
      <p:sp>
        <p:nvSpPr>
          <p:cNvPr id="1091" name="Google Shape;1091;p75"/>
          <p:cNvSpPr txBox="1">
            <a:spLocks noGrp="1"/>
          </p:cNvSpPr>
          <p:nvPr>
            <p:ph type="sldNum" idx="12"/>
          </p:nvPr>
        </p:nvSpPr>
        <p:spPr>
          <a:xfrm>
            <a:off x="10821546" y="6210970"/>
            <a:ext cx="532255" cy="365125"/>
          </a:xfrm>
          <a:prstGeom prst="rect">
            <a:avLst/>
          </a:prstGeom>
          <a:noFill/>
          <a:ln>
            <a:noFill/>
          </a:ln>
        </p:spPr>
        <p:txBody>
          <a:bodyPr spcFirstLastPara="1" wrap="square" lIns="0" tIns="0" rIns="0" bIns="0" anchor="b" anchorCtr="0">
            <a:noAutofit/>
          </a:bodyPr>
          <a:lstStyle/>
          <a:p>
            <a:pPr marL="0" lvl="0" indent="0" algn="r" rtl="0">
              <a:spcBef>
                <a:spcPts val="0"/>
              </a:spcBef>
              <a:spcAft>
                <a:spcPts val="0"/>
              </a:spcAft>
              <a:buNone/>
            </a:pPr>
            <a:fld id="{00000000-1234-1234-1234-123412341234}" type="slidenum">
              <a:rPr lang="fr-FR"/>
              <a:t>32</a:t>
            </a:fld>
            <a:endParaRPr/>
          </a:p>
        </p:txBody>
      </p:sp>
      <p:sp>
        <p:nvSpPr>
          <p:cNvPr id="2" name="Footer Placeholder 1">
            <a:extLst>
              <a:ext uri="{FF2B5EF4-FFF2-40B4-BE49-F238E27FC236}">
                <a16:creationId xmlns:a16="http://schemas.microsoft.com/office/drawing/2014/main" id="{2B84B439-04C6-C30B-45DE-EBB5117B5CF0}"/>
              </a:ext>
            </a:extLst>
          </p:cNvPr>
          <p:cNvSpPr>
            <a:spLocks noGrp="1"/>
          </p:cNvSpPr>
          <p:nvPr>
            <p:ph type="ftr" idx="11"/>
          </p:nvPr>
        </p:nvSpPr>
        <p:spPr/>
        <p:txBody>
          <a:bodyPr/>
          <a:lstStyle/>
          <a:p>
            <a:r>
              <a:rPr lang="nl-NL"/>
              <a:t>GLLP TOT&amp;M Unit 5 V1 2026</a:t>
            </a:r>
          </a:p>
        </p:txBody>
      </p:sp>
    </p:spTree>
    <p:custDataLst>
      <p:tags r:id="rId1"/>
    </p:custDataLst>
    <p:extLst>
      <p:ext uri="{BB962C8B-B14F-4D97-AF65-F5344CB8AC3E}">
        <p14:creationId xmlns:p14="http://schemas.microsoft.com/office/powerpoint/2010/main" val="38767386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3B5979D-B645-46A7-B709-A9E5E25512ED}"/>
              </a:ext>
            </a:extLst>
          </p:cNvPr>
          <p:cNvSpPr>
            <a:spLocks noGrp="1"/>
          </p:cNvSpPr>
          <p:nvPr>
            <p:ph type="title"/>
          </p:nvPr>
        </p:nvSpPr>
        <p:spPr/>
        <p:txBody>
          <a:bodyPr>
            <a:normAutofit/>
          </a:bodyPr>
          <a:lstStyle/>
          <a:p>
            <a:r>
              <a:rPr lang="en-US" sz="4000" dirty="0"/>
              <a:t>Critical skills for mentors</a:t>
            </a:r>
            <a:endParaRPr lang="en-NL" sz="4000" dirty="0"/>
          </a:p>
        </p:txBody>
      </p:sp>
      <p:sp>
        <p:nvSpPr>
          <p:cNvPr id="4" name="Slide Number Placeholder 3">
            <a:extLst>
              <a:ext uri="{FF2B5EF4-FFF2-40B4-BE49-F238E27FC236}">
                <a16:creationId xmlns:a16="http://schemas.microsoft.com/office/drawing/2014/main" id="{C57A9812-A958-4ABD-B410-57F170AD8B03}"/>
              </a:ext>
            </a:extLst>
          </p:cNvPr>
          <p:cNvSpPr>
            <a:spLocks noGrp="1"/>
          </p:cNvSpPr>
          <p:nvPr>
            <p:ph type="sldNum" sz="quarter" idx="14"/>
          </p:nvPr>
        </p:nvSpPr>
        <p:spPr/>
        <p:txBody>
          <a:bodyPr/>
          <a:lstStyle/>
          <a:p>
            <a:fld id="{15573E5C-EF74-034A-A019-612A408567C7}" type="slidenum">
              <a:rPr lang="en-US" smtClean="0"/>
              <a:pPr/>
              <a:t>33</a:t>
            </a:fld>
            <a:endParaRPr lang="en-US"/>
          </a:p>
        </p:txBody>
      </p:sp>
      <p:sp>
        <p:nvSpPr>
          <p:cNvPr id="2" name="Footer Placeholder 1">
            <a:extLst>
              <a:ext uri="{FF2B5EF4-FFF2-40B4-BE49-F238E27FC236}">
                <a16:creationId xmlns:a16="http://schemas.microsoft.com/office/drawing/2014/main" id="{186D567E-BAB9-665C-99DB-7E43F26F580D}"/>
              </a:ext>
            </a:extLst>
          </p:cNvPr>
          <p:cNvSpPr>
            <a:spLocks noGrp="1"/>
          </p:cNvSpPr>
          <p:nvPr>
            <p:ph type="ftr" sz="quarter" idx="3"/>
          </p:nvPr>
        </p:nvSpPr>
        <p:spPr/>
        <p:txBody>
          <a:bodyPr/>
          <a:lstStyle/>
          <a:p>
            <a:pPr algn="r"/>
            <a:r>
              <a:rPr lang="nl-NL" sz="1200" dirty="0"/>
              <a:t>GLLP TOT&amp;M Unit 5 V1 2026</a:t>
            </a:r>
            <a:endParaRPr lang="en-US" sz="1200" dirty="0"/>
          </a:p>
        </p:txBody>
      </p:sp>
    </p:spTree>
    <p:custDataLst>
      <p:tags r:id="rId1"/>
    </p:custDataLst>
    <p:extLst>
      <p:ext uri="{BB962C8B-B14F-4D97-AF65-F5344CB8AC3E}">
        <p14:creationId xmlns:p14="http://schemas.microsoft.com/office/powerpoint/2010/main" val="27859863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F6D26-7656-4B52-B811-AD35AC14F072}"/>
              </a:ext>
            </a:extLst>
          </p:cNvPr>
          <p:cNvSpPr>
            <a:spLocks noGrp="1"/>
          </p:cNvSpPr>
          <p:nvPr>
            <p:ph type="title"/>
          </p:nvPr>
        </p:nvSpPr>
        <p:spPr/>
        <p:txBody>
          <a:bodyPr>
            <a:normAutofit/>
          </a:bodyPr>
          <a:lstStyle/>
          <a:p>
            <a:r>
              <a:rPr lang="en-US" sz="4000"/>
              <a:t>Phillips-Jones model – Mentor skills</a:t>
            </a:r>
            <a:endParaRPr lang="en-NL" sz="4000"/>
          </a:p>
        </p:txBody>
      </p:sp>
      <p:sp>
        <p:nvSpPr>
          <p:cNvPr id="3" name="Text Placeholder 2">
            <a:extLst>
              <a:ext uri="{FF2B5EF4-FFF2-40B4-BE49-F238E27FC236}">
                <a16:creationId xmlns:a16="http://schemas.microsoft.com/office/drawing/2014/main" id="{4D3F9D8D-30BA-4A0B-9869-D87D0610D34C}"/>
              </a:ext>
            </a:extLst>
          </p:cNvPr>
          <p:cNvSpPr>
            <a:spLocks noGrp="1"/>
          </p:cNvSpPr>
          <p:nvPr>
            <p:ph type="body" sz="quarter" idx="11"/>
          </p:nvPr>
        </p:nvSpPr>
        <p:spPr/>
        <p:txBody>
          <a:bodyPr>
            <a:normAutofit/>
          </a:bodyPr>
          <a:lstStyle/>
          <a:p>
            <a:pPr marL="0" indent="0">
              <a:buNone/>
            </a:pPr>
            <a:endParaRPr lang="en-NL"/>
          </a:p>
        </p:txBody>
      </p:sp>
      <p:sp>
        <p:nvSpPr>
          <p:cNvPr id="4" name="Slide Number Placeholder 3">
            <a:extLst>
              <a:ext uri="{FF2B5EF4-FFF2-40B4-BE49-F238E27FC236}">
                <a16:creationId xmlns:a16="http://schemas.microsoft.com/office/drawing/2014/main" id="{67FE7AE2-7D06-4D3E-8CB9-F04416CE7A0D}"/>
              </a:ext>
            </a:extLst>
          </p:cNvPr>
          <p:cNvSpPr>
            <a:spLocks noGrp="1"/>
          </p:cNvSpPr>
          <p:nvPr>
            <p:ph type="sldNum" sz="quarter" idx="12"/>
          </p:nvPr>
        </p:nvSpPr>
        <p:spPr/>
        <p:txBody>
          <a:bodyPr/>
          <a:lstStyle/>
          <a:p>
            <a:fld id="{15573E5C-EF74-034A-A019-612A408567C7}" type="slidenum">
              <a:rPr lang="en-US" smtClean="0"/>
              <a:pPr/>
              <a:t>34</a:t>
            </a:fld>
            <a:endParaRPr lang="en-US"/>
          </a:p>
        </p:txBody>
      </p:sp>
      <p:grpSp>
        <p:nvGrpSpPr>
          <p:cNvPr id="23" name="Group 22">
            <a:extLst>
              <a:ext uri="{FF2B5EF4-FFF2-40B4-BE49-F238E27FC236}">
                <a16:creationId xmlns:a16="http://schemas.microsoft.com/office/drawing/2014/main" id="{726ABE0A-708E-4AD1-AF3E-BD4B0EA77328}"/>
              </a:ext>
            </a:extLst>
          </p:cNvPr>
          <p:cNvGrpSpPr/>
          <p:nvPr/>
        </p:nvGrpSpPr>
        <p:grpSpPr>
          <a:xfrm>
            <a:off x="2768517" y="1783286"/>
            <a:ext cx="6696744" cy="4470378"/>
            <a:chOff x="1259632" y="1790369"/>
            <a:chExt cx="6696744" cy="4470378"/>
          </a:xfrm>
        </p:grpSpPr>
        <p:sp>
          <p:nvSpPr>
            <p:cNvPr id="6" name="Oval 5">
              <a:extLst>
                <a:ext uri="{FF2B5EF4-FFF2-40B4-BE49-F238E27FC236}">
                  <a16:creationId xmlns:a16="http://schemas.microsoft.com/office/drawing/2014/main" id="{5FFFE7D2-E8AD-4521-A66D-9651824EC13A}"/>
                </a:ext>
              </a:extLst>
            </p:cNvPr>
            <p:cNvSpPr/>
            <p:nvPr/>
          </p:nvSpPr>
          <p:spPr>
            <a:xfrm>
              <a:off x="1259632" y="1796251"/>
              <a:ext cx="4680520" cy="4464496"/>
            </a:xfrm>
            <a:prstGeom prst="ellipse">
              <a:avLst/>
            </a:prstGeom>
            <a:solidFill>
              <a:schemeClr val="accent1">
                <a:alpha val="2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7" name="Oval 6">
              <a:extLst>
                <a:ext uri="{FF2B5EF4-FFF2-40B4-BE49-F238E27FC236}">
                  <a16:creationId xmlns:a16="http://schemas.microsoft.com/office/drawing/2014/main" id="{76D3305E-295E-4F6A-8A07-7B4ADBDB4E28}"/>
                </a:ext>
              </a:extLst>
            </p:cNvPr>
            <p:cNvSpPr/>
            <p:nvPr/>
          </p:nvSpPr>
          <p:spPr>
            <a:xfrm>
              <a:off x="3275856" y="1790369"/>
              <a:ext cx="4680520" cy="4464496"/>
            </a:xfrm>
            <a:prstGeom prst="ellipse">
              <a:avLst/>
            </a:prstGeom>
            <a:solidFill>
              <a:schemeClr val="accent1">
                <a:alpha val="2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grpSp>
      <p:sp>
        <p:nvSpPr>
          <p:cNvPr id="8" name="Text Placeholder 2">
            <a:extLst>
              <a:ext uri="{FF2B5EF4-FFF2-40B4-BE49-F238E27FC236}">
                <a16:creationId xmlns:a16="http://schemas.microsoft.com/office/drawing/2014/main" id="{4267ACAB-C4A6-4C2B-9EE4-A9A4485EB963}"/>
              </a:ext>
            </a:extLst>
          </p:cNvPr>
          <p:cNvSpPr txBox="1">
            <a:spLocks/>
          </p:cNvSpPr>
          <p:nvPr/>
        </p:nvSpPr>
        <p:spPr>
          <a:xfrm>
            <a:off x="3370987" y="2580427"/>
            <a:ext cx="2071142" cy="667271"/>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 quickly</a:t>
            </a:r>
            <a:endParaRPr lang="en-NL"/>
          </a:p>
        </p:txBody>
      </p:sp>
      <p:sp>
        <p:nvSpPr>
          <p:cNvPr id="9" name="Text Placeholder 2">
            <a:extLst>
              <a:ext uri="{FF2B5EF4-FFF2-40B4-BE49-F238E27FC236}">
                <a16:creationId xmlns:a16="http://schemas.microsoft.com/office/drawing/2014/main" id="{08C96AC0-5A59-41DB-805B-6CC584AF1FD7}"/>
              </a:ext>
            </a:extLst>
          </p:cNvPr>
          <p:cNvSpPr txBox="1">
            <a:spLocks/>
          </p:cNvSpPr>
          <p:nvPr/>
        </p:nvSpPr>
        <p:spPr>
          <a:xfrm>
            <a:off x="2963799" y="3415036"/>
            <a:ext cx="2071142" cy="667271"/>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Showing initiative</a:t>
            </a:r>
            <a:endParaRPr lang="en-NL"/>
          </a:p>
        </p:txBody>
      </p:sp>
      <p:sp>
        <p:nvSpPr>
          <p:cNvPr id="10" name="Text Placeholder 2">
            <a:extLst>
              <a:ext uri="{FF2B5EF4-FFF2-40B4-BE49-F238E27FC236}">
                <a16:creationId xmlns:a16="http://schemas.microsoft.com/office/drawing/2014/main" id="{9C4CF0D2-90DB-47D1-9001-5ACA407974C1}"/>
              </a:ext>
            </a:extLst>
          </p:cNvPr>
          <p:cNvSpPr txBox="1">
            <a:spLocks/>
          </p:cNvSpPr>
          <p:nvPr/>
        </p:nvSpPr>
        <p:spPr>
          <a:xfrm>
            <a:off x="3848637" y="5284331"/>
            <a:ext cx="2071142" cy="667271"/>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Following through</a:t>
            </a:r>
            <a:endParaRPr lang="en-NL"/>
          </a:p>
        </p:txBody>
      </p:sp>
      <p:sp>
        <p:nvSpPr>
          <p:cNvPr id="11" name="Text Placeholder 2">
            <a:extLst>
              <a:ext uri="{FF2B5EF4-FFF2-40B4-BE49-F238E27FC236}">
                <a16:creationId xmlns:a16="http://schemas.microsoft.com/office/drawing/2014/main" id="{BB320BF7-7533-4D89-A7EA-5BBA8CD77389}"/>
              </a:ext>
            </a:extLst>
          </p:cNvPr>
          <p:cNvSpPr txBox="1">
            <a:spLocks/>
          </p:cNvSpPr>
          <p:nvPr/>
        </p:nvSpPr>
        <p:spPr>
          <a:xfrm>
            <a:off x="2970495" y="4226876"/>
            <a:ext cx="2071142" cy="667271"/>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Managing the relationship</a:t>
            </a:r>
            <a:endParaRPr lang="en-NL"/>
          </a:p>
        </p:txBody>
      </p:sp>
      <p:sp>
        <p:nvSpPr>
          <p:cNvPr id="12" name="Text Placeholder 2">
            <a:extLst>
              <a:ext uri="{FF2B5EF4-FFF2-40B4-BE49-F238E27FC236}">
                <a16:creationId xmlns:a16="http://schemas.microsoft.com/office/drawing/2014/main" id="{D263FC44-70D1-418C-8804-DC1CDE874D1B}"/>
              </a:ext>
            </a:extLst>
          </p:cNvPr>
          <p:cNvSpPr txBox="1">
            <a:spLocks/>
          </p:cNvSpPr>
          <p:nvPr/>
        </p:nvSpPr>
        <p:spPr>
          <a:xfrm>
            <a:off x="6631314" y="2222407"/>
            <a:ext cx="2071142" cy="936104"/>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a:solidFill>
                  <a:schemeClr val="accent2"/>
                </a:solidFill>
              </a:rPr>
              <a:t>Instructing/ developing capabilities</a:t>
            </a:r>
            <a:endParaRPr lang="en-NL">
              <a:solidFill>
                <a:schemeClr val="accent2"/>
              </a:solidFill>
            </a:endParaRPr>
          </a:p>
        </p:txBody>
      </p:sp>
      <p:sp>
        <p:nvSpPr>
          <p:cNvPr id="13" name="Text Placeholder 2">
            <a:extLst>
              <a:ext uri="{FF2B5EF4-FFF2-40B4-BE49-F238E27FC236}">
                <a16:creationId xmlns:a16="http://schemas.microsoft.com/office/drawing/2014/main" id="{D4A323CE-BEF5-4E67-B207-9289DE6C6B34}"/>
              </a:ext>
            </a:extLst>
          </p:cNvPr>
          <p:cNvSpPr txBox="1">
            <a:spLocks/>
          </p:cNvSpPr>
          <p:nvPr/>
        </p:nvSpPr>
        <p:spPr>
          <a:xfrm>
            <a:off x="7035621" y="3133387"/>
            <a:ext cx="2071142" cy="93610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a:solidFill>
                  <a:schemeClr val="accent2"/>
                </a:solidFill>
              </a:rPr>
              <a:t>Inspiring</a:t>
            </a:r>
            <a:endParaRPr lang="en-NL">
              <a:solidFill>
                <a:schemeClr val="accent2"/>
              </a:solidFill>
            </a:endParaRPr>
          </a:p>
        </p:txBody>
      </p:sp>
      <p:sp>
        <p:nvSpPr>
          <p:cNvPr id="14" name="Text Placeholder 2">
            <a:extLst>
              <a:ext uri="{FF2B5EF4-FFF2-40B4-BE49-F238E27FC236}">
                <a16:creationId xmlns:a16="http://schemas.microsoft.com/office/drawing/2014/main" id="{28C16C87-9C57-4791-BDBA-6E6ECB018910}"/>
              </a:ext>
            </a:extLst>
          </p:cNvPr>
          <p:cNvSpPr txBox="1">
            <a:spLocks/>
          </p:cNvSpPr>
          <p:nvPr/>
        </p:nvSpPr>
        <p:spPr>
          <a:xfrm>
            <a:off x="7378575" y="3581223"/>
            <a:ext cx="2071142" cy="936104"/>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a:solidFill>
                  <a:schemeClr val="accent2"/>
                </a:solidFill>
              </a:rPr>
              <a:t>Providing corrective feedback</a:t>
            </a:r>
            <a:endParaRPr lang="en-NL">
              <a:solidFill>
                <a:schemeClr val="accent2"/>
              </a:solidFill>
            </a:endParaRPr>
          </a:p>
        </p:txBody>
      </p:sp>
      <p:sp>
        <p:nvSpPr>
          <p:cNvPr id="15" name="Text Placeholder 2">
            <a:extLst>
              <a:ext uri="{FF2B5EF4-FFF2-40B4-BE49-F238E27FC236}">
                <a16:creationId xmlns:a16="http://schemas.microsoft.com/office/drawing/2014/main" id="{4C228BDD-C1C2-4D59-92A7-FE4F456A1A94}"/>
              </a:ext>
            </a:extLst>
          </p:cNvPr>
          <p:cNvSpPr txBox="1">
            <a:spLocks/>
          </p:cNvSpPr>
          <p:nvPr/>
        </p:nvSpPr>
        <p:spPr>
          <a:xfrm>
            <a:off x="7308113" y="4608765"/>
            <a:ext cx="2071142" cy="93610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accent2"/>
                </a:solidFill>
              </a:rPr>
              <a:t>Managing risks</a:t>
            </a:r>
            <a:endParaRPr lang="en-NL">
              <a:solidFill>
                <a:schemeClr val="accent2"/>
              </a:solidFill>
            </a:endParaRPr>
          </a:p>
        </p:txBody>
      </p:sp>
      <p:sp>
        <p:nvSpPr>
          <p:cNvPr id="16" name="Text Placeholder 2">
            <a:extLst>
              <a:ext uri="{FF2B5EF4-FFF2-40B4-BE49-F238E27FC236}">
                <a16:creationId xmlns:a16="http://schemas.microsoft.com/office/drawing/2014/main" id="{D9D2F890-2070-47DC-AD00-287878DC3627}"/>
              </a:ext>
            </a:extLst>
          </p:cNvPr>
          <p:cNvSpPr txBox="1">
            <a:spLocks/>
          </p:cNvSpPr>
          <p:nvPr/>
        </p:nvSpPr>
        <p:spPr>
          <a:xfrm>
            <a:off x="7187028" y="5220240"/>
            <a:ext cx="2071142" cy="93610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accent2"/>
                </a:solidFill>
              </a:rPr>
              <a:t>Opening </a:t>
            </a:r>
            <a:br>
              <a:rPr lang="en-US">
                <a:solidFill>
                  <a:schemeClr val="accent2"/>
                </a:solidFill>
              </a:rPr>
            </a:br>
            <a:r>
              <a:rPr lang="en-US">
                <a:solidFill>
                  <a:schemeClr val="accent2"/>
                </a:solidFill>
              </a:rPr>
              <a:t>doors</a:t>
            </a:r>
            <a:endParaRPr lang="en-NL">
              <a:solidFill>
                <a:schemeClr val="accent2"/>
              </a:solidFill>
            </a:endParaRPr>
          </a:p>
        </p:txBody>
      </p:sp>
      <p:sp>
        <p:nvSpPr>
          <p:cNvPr id="17" name="Text Placeholder 2">
            <a:extLst>
              <a:ext uri="{FF2B5EF4-FFF2-40B4-BE49-F238E27FC236}">
                <a16:creationId xmlns:a16="http://schemas.microsoft.com/office/drawing/2014/main" id="{009425C1-D954-427B-8394-165DD547AF1A}"/>
              </a:ext>
            </a:extLst>
          </p:cNvPr>
          <p:cNvSpPr txBox="1">
            <a:spLocks/>
          </p:cNvSpPr>
          <p:nvPr/>
        </p:nvSpPr>
        <p:spPr>
          <a:xfrm>
            <a:off x="5086362" y="2769867"/>
            <a:ext cx="2071142" cy="667271"/>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t>Listening actively</a:t>
            </a:r>
            <a:endParaRPr lang="en-NL"/>
          </a:p>
        </p:txBody>
      </p:sp>
      <p:sp>
        <p:nvSpPr>
          <p:cNvPr id="18" name="Text Placeholder 2">
            <a:extLst>
              <a:ext uri="{FF2B5EF4-FFF2-40B4-BE49-F238E27FC236}">
                <a16:creationId xmlns:a16="http://schemas.microsoft.com/office/drawing/2014/main" id="{22837BC3-A958-449F-9DC8-E8FE468E407D}"/>
              </a:ext>
            </a:extLst>
          </p:cNvPr>
          <p:cNvSpPr txBox="1">
            <a:spLocks/>
          </p:cNvSpPr>
          <p:nvPr/>
        </p:nvSpPr>
        <p:spPr>
          <a:xfrm>
            <a:off x="5065645" y="3489603"/>
            <a:ext cx="2071142" cy="66727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t>Building trust</a:t>
            </a:r>
            <a:endParaRPr lang="en-NL"/>
          </a:p>
        </p:txBody>
      </p:sp>
      <p:sp>
        <p:nvSpPr>
          <p:cNvPr id="19" name="Text Placeholder 2">
            <a:extLst>
              <a:ext uri="{FF2B5EF4-FFF2-40B4-BE49-F238E27FC236}">
                <a16:creationId xmlns:a16="http://schemas.microsoft.com/office/drawing/2014/main" id="{115A89AB-FB0D-4D50-8CFA-EE1CCD9C00A6}"/>
              </a:ext>
            </a:extLst>
          </p:cNvPr>
          <p:cNvSpPr txBox="1">
            <a:spLocks/>
          </p:cNvSpPr>
          <p:nvPr/>
        </p:nvSpPr>
        <p:spPr>
          <a:xfrm>
            <a:off x="5110103" y="4004155"/>
            <a:ext cx="2071142" cy="66727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t>Encouraging</a:t>
            </a:r>
            <a:endParaRPr lang="en-NL"/>
          </a:p>
        </p:txBody>
      </p:sp>
      <p:sp>
        <p:nvSpPr>
          <p:cNvPr id="20" name="Text Placeholder 2">
            <a:extLst>
              <a:ext uri="{FF2B5EF4-FFF2-40B4-BE49-F238E27FC236}">
                <a16:creationId xmlns:a16="http://schemas.microsoft.com/office/drawing/2014/main" id="{913BAB28-60E5-42D5-9ABE-75619AF905B1}"/>
              </a:ext>
            </a:extLst>
          </p:cNvPr>
          <p:cNvSpPr txBox="1">
            <a:spLocks/>
          </p:cNvSpPr>
          <p:nvPr/>
        </p:nvSpPr>
        <p:spPr>
          <a:xfrm>
            <a:off x="5110103" y="4547125"/>
            <a:ext cx="2071142" cy="960895"/>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t>Identifying goals &amp; current reality</a:t>
            </a:r>
            <a:endParaRPr lang="en-NL"/>
          </a:p>
        </p:txBody>
      </p:sp>
      <p:sp>
        <p:nvSpPr>
          <p:cNvPr id="21" name="TextBox 20">
            <a:extLst>
              <a:ext uri="{FF2B5EF4-FFF2-40B4-BE49-F238E27FC236}">
                <a16:creationId xmlns:a16="http://schemas.microsoft.com/office/drawing/2014/main" id="{9781A1F8-86DE-4156-9583-C1E18EB803CB}"/>
              </a:ext>
            </a:extLst>
          </p:cNvPr>
          <p:cNvSpPr txBox="1"/>
          <p:nvPr/>
        </p:nvSpPr>
        <p:spPr>
          <a:xfrm>
            <a:off x="1575740" y="3498818"/>
            <a:ext cx="1163435" cy="1015663"/>
          </a:xfrm>
          <a:prstGeom prst="rect">
            <a:avLst/>
          </a:prstGeom>
          <a:noFill/>
          <a:ln>
            <a:noFill/>
          </a:ln>
        </p:spPr>
        <p:txBody>
          <a:bodyPr wrap="square" rtlCol="0">
            <a:spAutoFit/>
          </a:bodyPr>
          <a:lstStyle/>
          <a:p>
            <a:r>
              <a:rPr lang="en-GB" sz="2000" b="1">
                <a:solidFill>
                  <a:srgbClr val="004D79"/>
                </a:solidFill>
                <a:latin typeface="Helvetica" panose="020B0604020202020204" pitchFamily="34" charset="0"/>
                <a:cs typeface="Helvetica" panose="020B0604020202020204" pitchFamily="34" charset="0"/>
              </a:rPr>
              <a:t>Mentee specific skills</a:t>
            </a:r>
            <a:endParaRPr lang="en-US" sz="2000">
              <a:solidFill>
                <a:srgbClr val="004D79"/>
              </a:solidFill>
              <a:latin typeface="Helvetica" panose="020B0604020202020204" pitchFamily="34" charset="0"/>
              <a:cs typeface="Helvetica" panose="020B0604020202020204" pitchFamily="34" charset="0"/>
            </a:endParaRPr>
          </a:p>
        </p:txBody>
      </p:sp>
      <p:sp>
        <p:nvSpPr>
          <p:cNvPr id="22" name="TextBox 21">
            <a:extLst>
              <a:ext uri="{FF2B5EF4-FFF2-40B4-BE49-F238E27FC236}">
                <a16:creationId xmlns:a16="http://schemas.microsoft.com/office/drawing/2014/main" id="{B2C26584-34C2-4C5D-B4A5-B63CDAA46814}"/>
              </a:ext>
            </a:extLst>
          </p:cNvPr>
          <p:cNvSpPr txBox="1"/>
          <p:nvPr/>
        </p:nvSpPr>
        <p:spPr>
          <a:xfrm>
            <a:off x="9477908" y="3461945"/>
            <a:ext cx="1163435" cy="1015663"/>
          </a:xfrm>
          <a:prstGeom prst="rect">
            <a:avLst/>
          </a:prstGeom>
          <a:noFill/>
          <a:ln>
            <a:noFill/>
          </a:ln>
        </p:spPr>
        <p:txBody>
          <a:bodyPr wrap="square" rtlCol="0">
            <a:spAutoFit/>
          </a:bodyPr>
          <a:lstStyle/>
          <a:p>
            <a:pPr algn="r"/>
            <a:r>
              <a:rPr lang="en-GB" sz="2000" b="1">
                <a:solidFill>
                  <a:srgbClr val="004D79"/>
                </a:solidFill>
                <a:latin typeface="Helvetica" panose="020B0604020202020204" pitchFamily="34" charset="0"/>
                <a:cs typeface="Helvetica" panose="020B0604020202020204" pitchFamily="34" charset="0"/>
              </a:rPr>
              <a:t>Mentor specific skills</a:t>
            </a:r>
            <a:endParaRPr lang="en-US" sz="2000">
              <a:solidFill>
                <a:srgbClr val="004D79"/>
              </a:solidFill>
              <a:latin typeface="Helvetica" panose="020B0604020202020204" pitchFamily="34" charset="0"/>
              <a:cs typeface="Helvetica" panose="020B0604020202020204" pitchFamily="34" charset="0"/>
            </a:endParaRPr>
          </a:p>
        </p:txBody>
      </p:sp>
      <p:sp>
        <p:nvSpPr>
          <p:cNvPr id="5" name="Rectangle 4">
            <a:extLst>
              <a:ext uri="{FF2B5EF4-FFF2-40B4-BE49-F238E27FC236}">
                <a16:creationId xmlns:a16="http://schemas.microsoft.com/office/drawing/2014/main" id="{5F84D86F-BF85-470B-ACDB-545913A1886F}"/>
              </a:ext>
            </a:extLst>
          </p:cNvPr>
          <p:cNvSpPr/>
          <p:nvPr/>
        </p:nvSpPr>
        <p:spPr>
          <a:xfrm>
            <a:off x="7035622" y="1916832"/>
            <a:ext cx="2492993" cy="4330950"/>
          </a:xfrm>
          <a:prstGeom prst="rect">
            <a:avLst/>
          </a:prstGeom>
          <a:noFill/>
          <a:ln w="38100">
            <a:solidFill>
              <a:srgbClr val="F46E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24" name="Footer Placeholder 23">
            <a:extLst>
              <a:ext uri="{FF2B5EF4-FFF2-40B4-BE49-F238E27FC236}">
                <a16:creationId xmlns:a16="http://schemas.microsoft.com/office/drawing/2014/main" id="{AAAD790C-3664-CBC5-B506-F2625FB47170}"/>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495376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59470"/>
            <a:ext cx="10515600" cy="709862"/>
          </a:xfrm>
        </p:spPr>
        <p:txBody>
          <a:bodyPr>
            <a:normAutofit/>
          </a:bodyPr>
          <a:lstStyle/>
          <a:p>
            <a:r>
              <a:rPr lang="en-GB" sz="4000"/>
              <a:t>Instructing/developing capabilities</a:t>
            </a:r>
            <a:endParaRPr lang="en-US" sz="4000"/>
          </a:p>
        </p:txBody>
      </p:sp>
      <p:graphicFrame>
        <p:nvGraphicFramePr>
          <p:cNvPr id="4" name="Diagram 3">
            <a:extLst>
              <a:ext uri="{FF2B5EF4-FFF2-40B4-BE49-F238E27FC236}">
                <a16:creationId xmlns:a16="http://schemas.microsoft.com/office/drawing/2014/main" id="{69692DC6-104C-AAF8-A50D-FCB997FDB842}"/>
              </a:ext>
            </a:extLst>
          </p:cNvPr>
          <p:cNvGraphicFramePr/>
          <p:nvPr>
            <p:extLst>
              <p:ext uri="{D42A27DB-BD31-4B8C-83A1-F6EECF244321}">
                <p14:modId xmlns:p14="http://schemas.microsoft.com/office/powerpoint/2010/main" val="4125541728"/>
              </p:ext>
            </p:extLst>
          </p:nvPr>
        </p:nvGraphicFramePr>
        <p:xfrm>
          <a:off x="1414827" y="1269332"/>
          <a:ext cx="9782629" cy="462346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Google Shape;1091;p75">
            <a:extLst>
              <a:ext uri="{FF2B5EF4-FFF2-40B4-BE49-F238E27FC236}">
                <a16:creationId xmlns:a16="http://schemas.microsoft.com/office/drawing/2014/main" id="{4BE5DB6F-C94D-5DC7-14A4-89B3D3B62AB3}"/>
              </a:ext>
            </a:extLst>
          </p:cNvPr>
          <p:cNvSpPr txBox="1">
            <a:spLocks noGrp="1"/>
          </p:cNvSpPr>
          <p:nvPr>
            <p:ph type="sldNum" idx="12"/>
          </p:nvPr>
        </p:nvSpPr>
        <p:spPr>
          <a:xfrm>
            <a:off x="10821546" y="6210970"/>
            <a:ext cx="532255" cy="365125"/>
          </a:xfrm>
          <a:prstGeom prst="rect">
            <a:avLst/>
          </a:prstGeom>
          <a:noFill/>
          <a:ln>
            <a:noFill/>
          </a:ln>
        </p:spPr>
        <p:txBody>
          <a:bodyPr spcFirstLastPara="1" wrap="square" lIns="0" tIns="0" rIns="0" bIns="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fr-FR" sz="1600" b="0" i="0" u="none" strike="noStrike" kern="0" cap="none" spc="0" normalizeH="0" baseline="0" noProof="0">
                <a:ln>
                  <a:noFill/>
                </a:ln>
                <a:solidFill>
                  <a:srgbClr val="888888"/>
                </a:solidFill>
                <a:effectLst/>
                <a:uLnTx/>
                <a:uFillTx/>
                <a:latin typeface="Trebuchet MS"/>
                <a:sym typeface="Trebuchet MS"/>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35</a:t>
            </a:fld>
            <a:endParaRPr kumimoji="0" sz="1600" b="0" i="0" u="none" strike="noStrike" kern="0" cap="none" spc="0" normalizeH="0" baseline="0" noProof="0">
              <a:ln>
                <a:noFill/>
              </a:ln>
              <a:solidFill>
                <a:srgbClr val="888888"/>
              </a:solidFill>
              <a:effectLst/>
              <a:uLnTx/>
              <a:uFillTx/>
              <a:latin typeface="Trebuchet MS"/>
              <a:sym typeface="Trebuchet MS"/>
            </a:endParaRPr>
          </a:p>
        </p:txBody>
      </p:sp>
      <p:sp>
        <p:nvSpPr>
          <p:cNvPr id="3" name="Footer Placeholder 2">
            <a:extLst>
              <a:ext uri="{FF2B5EF4-FFF2-40B4-BE49-F238E27FC236}">
                <a16:creationId xmlns:a16="http://schemas.microsoft.com/office/drawing/2014/main" id="{68A24DF8-82D5-807C-9ED0-C819B085DC39}"/>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34119738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A9648-7CDF-F5E1-9C08-38255F3958CF}"/>
              </a:ext>
            </a:extLst>
          </p:cNvPr>
          <p:cNvSpPr>
            <a:spLocks noGrp="1"/>
          </p:cNvSpPr>
          <p:nvPr>
            <p:ph type="title"/>
          </p:nvPr>
        </p:nvSpPr>
        <p:spPr/>
        <p:txBody>
          <a:bodyPr/>
          <a:lstStyle/>
          <a:p>
            <a:r>
              <a:rPr lang="en-US" dirty="0"/>
              <a:t>Example of modeling effective </a:t>
            </a:r>
            <a:r>
              <a:rPr lang="en-US" dirty="0" err="1"/>
              <a:t>behaviour</a:t>
            </a:r>
            <a:endParaRPr lang="en-US" dirty="0"/>
          </a:p>
        </p:txBody>
      </p:sp>
      <p:sp>
        <p:nvSpPr>
          <p:cNvPr id="3" name="Text Placeholder 2">
            <a:extLst>
              <a:ext uri="{FF2B5EF4-FFF2-40B4-BE49-F238E27FC236}">
                <a16:creationId xmlns:a16="http://schemas.microsoft.com/office/drawing/2014/main" id="{2E70C3B7-23AD-4191-AA19-FA0CEC97B5C4}"/>
              </a:ext>
            </a:extLst>
          </p:cNvPr>
          <p:cNvSpPr>
            <a:spLocks noGrp="1"/>
          </p:cNvSpPr>
          <p:nvPr>
            <p:ph type="body" sz="quarter" idx="11"/>
          </p:nvPr>
        </p:nvSpPr>
        <p:spPr>
          <a:xfrm>
            <a:off x="914400" y="2209978"/>
            <a:ext cx="10515600" cy="4183552"/>
          </a:xfrm>
        </p:spPr>
        <p:txBody>
          <a:bodyPr vert="horz" lIns="0" tIns="0" rIns="0" bIns="0" rtlCol="0" anchor="t">
            <a:normAutofit/>
          </a:bodyPr>
          <a:lstStyle/>
          <a:p>
            <a:pPr marL="0" indent="0">
              <a:buNone/>
            </a:pPr>
            <a:r>
              <a:rPr lang="en-US" dirty="0"/>
              <a:t>"Hey, I noticed the data in the report was off in a few places. No worries, mistakes happen. </a:t>
            </a:r>
          </a:p>
          <a:p>
            <a:pPr marL="0" indent="0">
              <a:buNone/>
            </a:pPr>
            <a:r>
              <a:rPr lang="en-US" dirty="0"/>
              <a:t>I fixed it this time, but would you like me to show you how I did it so you can do it next time?“</a:t>
            </a:r>
          </a:p>
          <a:p>
            <a:endParaRPr lang="en-US" dirty="0"/>
          </a:p>
        </p:txBody>
      </p:sp>
      <p:sp>
        <p:nvSpPr>
          <p:cNvPr id="4" name="Slide Number Placeholder 3">
            <a:extLst>
              <a:ext uri="{FF2B5EF4-FFF2-40B4-BE49-F238E27FC236}">
                <a16:creationId xmlns:a16="http://schemas.microsoft.com/office/drawing/2014/main" id="{7F323A54-DE42-CBB6-95B9-CD8ABED41B8D}"/>
              </a:ext>
            </a:extLst>
          </p:cNvPr>
          <p:cNvSpPr>
            <a:spLocks noGrp="1"/>
          </p:cNvSpPr>
          <p:nvPr>
            <p:ph type="sldNum" sz="quarter" idx="12"/>
          </p:nvPr>
        </p:nvSpPr>
        <p:spPr/>
        <p:txBody>
          <a:bodyPr/>
          <a:lstStyle/>
          <a:p>
            <a:fld id="{5F7BECBE-D6CC-413E-AA43-2D0C4F1A49BE}" type="slidenum">
              <a:rPr lang="en-US" smtClean="0"/>
              <a:pPr/>
              <a:t>36</a:t>
            </a:fld>
            <a:endParaRPr lang="en-US"/>
          </a:p>
        </p:txBody>
      </p:sp>
      <p:sp>
        <p:nvSpPr>
          <p:cNvPr id="5" name="Footer Placeholder 4">
            <a:extLst>
              <a:ext uri="{FF2B5EF4-FFF2-40B4-BE49-F238E27FC236}">
                <a16:creationId xmlns:a16="http://schemas.microsoft.com/office/drawing/2014/main" id="{278FC26D-7720-3DA8-BED3-328713D943D1}"/>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1359235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555A6-2B06-B909-EF15-B7C4C7941675}"/>
              </a:ext>
            </a:extLst>
          </p:cNvPr>
          <p:cNvSpPr>
            <a:spLocks noGrp="1"/>
          </p:cNvSpPr>
          <p:nvPr>
            <p:ph type="title"/>
          </p:nvPr>
        </p:nvSpPr>
        <p:spPr/>
        <p:txBody>
          <a:bodyPr>
            <a:normAutofit fontScale="90000"/>
          </a:bodyPr>
          <a:lstStyle/>
          <a:p>
            <a:r>
              <a:rPr lang="en-US"/>
              <a:t>Explaining the </a:t>
            </a:r>
            <a:r>
              <a:rPr lang="en-US" err="1"/>
              <a:t>behaviour</a:t>
            </a:r>
            <a:r>
              <a:rPr lang="en-US"/>
              <a:t>:</a:t>
            </a:r>
            <a:br>
              <a:rPr lang="en-US"/>
            </a:br>
            <a:endParaRPr lang="en-US"/>
          </a:p>
        </p:txBody>
      </p:sp>
      <p:sp>
        <p:nvSpPr>
          <p:cNvPr id="3" name="Text Placeholder 2">
            <a:extLst>
              <a:ext uri="{FF2B5EF4-FFF2-40B4-BE49-F238E27FC236}">
                <a16:creationId xmlns:a16="http://schemas.microsoft.com/office/drawing/2014/main" id="{8D7E1C53-DDD5-478E-9D42-61668CDC0ED8}"/>
              </a:ext>
            </a:extLst>
          </p:cNvPr>
          <p:cNvSpPr>
            <a:spLocks noGrp="1"/>
          </p:cNvSpPr>
          <p:nvPr>
            <p:ph type="body" sz="quarter" idx="11"/>
          </p:nvPr>
        </p:nvSpPr>
        <p:spPr/>
        <p:txBody>
          <a:bodyPr vert="horz" lIns="0" tIns="0" rIns="0" bIns="0" rtlCol="0" anchor="t">
            <a:normAutofit fontScale="92500" lnSpcReduction="20000"/>
          </a:bodyPr>
          <a:lstStyle/>
          <a:p>
            <a:pPr>
              <a:lnSpc>
                <a:spcPct val="110000"/>
              </a:lnSpc>
            </a:pPr>
            <a:r>
              <a:rPr lang="en-US" b="1" dirty="0"/>
              <a:t>Staying calm and respectful</a:t>
            </a:r>
            <a:r>
              <a:rPr lang="en-US" dirty="0"/>
              <a:t>:</a:t>
            </a:r>
            <a:br>
              <a:rPr lang="en-US" dirty="0"/>
            </a:br>
            <a:r>
              <a:rPr lang="en-US" dirty="0"/>
              <a:t>Avoid blaming or shaming. Focus on the issue, not the person.</a:t>
            </a:r>
          </a:p>
          <a:p>
            <a:pPr>
              <a:lnSpc>
                <a:spcPct val="110000"/>
              </a:lnSpc>
            </a:pPr>
            <a:r>
              <a:rPr lang="en-US" b="1" dirty="0"/>
              <a:t>Being solution-oriented</a:t>
            </a:r>
            <a:r>
              <a:rPr lang="en-US" dirty="0"/>
              <a:t>:</a:t>
            </a:r>
            <a:br>
              <a:rPr lang="en-US" dirty="0"/>
            </a:br>
            <a:r>
              <a:rPr lang="en-US" dirty="0"/>
              <a:t>Fixed the mistake right away to keep things moving.</a:t>
            </a:r>
          </a:p>
          <a:p>
            <a:pPr>
              <a:lnSpc>
                <a:spcPct val="110000"/>
              </a:lnSpc>
            </a:pPr>
            <a:r>
              <a:rPr lang="en-US" b="1" dirty="0"/>
              <a:t>Offering support, not criticism</a:t>
            </a:r>
            <a:r>
              <a:rPr lang="en-US" dirty="0"/>
              <a:t>:</a:t>
            </a:r>
            <a:br>
              <a:rPr lang="en-US" dirty="0"/>
            </a:br>
            <a:r>
              <a:rPr lang="en-US" dirty="0"/>
              <a:t>Offer to help them learn, instead of pointing out that they were wrong.</a:t>
            </a:r>
          </a:p>
          <a:p>
            <a:pPr>
              <a:lnSpc>
                <a:spcPct val="110000"/>
              </a:lnSpc>
            </a:pPr>
            <a:r>
              <a:rPr lang="en-US" b="1" dirty="0"/>
              <a:t>Fostering teamwork</a:t>
            </a:r>
            <a:r>
              <a:rPr lang="en-US" dirty="0"/>
              <a:t>:</a:t>
            </a:r>
            <a:br>
              <a:rPr lang="en-US" dirty="0"/>
            </a:br>
            <a:r>
              <a:rPr lang="en-US" dirty="0"/>
              <a:t>Frame the situation as a learning opportunity, not a failure.</a:t>
            </a:r>
          </a:p>
          <a:p>
            <a:pPr>
              <a:lnSpc>
                <a:spcPct val="110000"/>
              </a:lnSpc>
            </a:pPr>
            <a:endParaRPr lang="en-US" dirty="0"/>
          </a:p>
          <a:p>
            <a:pPr>
              <a:lnSpc>
                <a:spcPct val="110000"/>
              </a:lnSpc>
            </a:pPr>
            <a:endParaRPr lang="en-US" dirty="0"/>
          </a:p>
        </p:txBody>
      </p:sp>
      <p:sp>
        <p:nvSpPr>
          <p:cNvPr id="4" name="Slide Number Placeholder 3">
            <a:extLst>
              <a:ext uri="{FF2B5EF4-FFF2-40B4-BE49-F238E27FC236}">
                <a16:creationId xmlns:a16="http://schemas.microsoft.com/office/drawing/2014/main" id="{F9A533DF-F5EC-230B-9641-11311B9ED478}"/>
              </a:ext>
            </a:extLst>
          </p:cNvPr>
          <p:cNvSpPr>
            <a:spLocks noGrp="1"/>
          </p:cNvSpPr>
          <p:nvPr>
            <p:ph type="sldNum" sz="quarter" idx="12"/>
          </p:nvPr>
        </p:nvSpPr>
        <p:spPr/>
        <p:txBody>
          <a:bodyPr/>
          <a:lstStyle/>
          <a:p>
            <a:fld id="{5F7BECBE-D6CC-413E-AA43-2D0C4F1A49BE}" type="slidenum">
              <a:rPr lang="en-US" smtClean="0"/>
              <a:pPr/>
              <a:t>37</a:t>
            </a:fld>
            <a:endParaRPr lang="en-US"/>
          </a:p>
        </p:txBody>
      </p:sp>
      <p:sp>
        <p:nvSpPr>
          <p:cNvPr id="5" name="Footer Placeholder 4">
            <a:extLst>
              <a:ext uri="{FF2B5EF4-FFF2-40B4-BE49-F238E27FC236}">
                <a16:creationId xmlns:a16="http://schemas.microsoft.com/office/drawing/2014/main" id="{220BB584-67AC-B9E2-00D8-1A4C8DE18F4F}"/>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36300189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tar: 5 Points 5">
            <a:extLst>
              <a:ext uri="{FF2B5EF4-FFF2-40B4-BE49-F238E27FC236}">
                <a16:creationId xmlns:a16="http://schemas.microsoft.com/office/drawing/2014/main" id="{36925272-E0D4-50F9-65EC-9F285A38BCDC}"/>
              </a:ext>
            </a:extLst>
          </p:cNvPr>
          <p:cNvSpPr/>
          <p:nvPr/>
        </p:nvSpPr>
        <p:spPr>
          <a:xfrm>
            <a:off x="838199" y="-1420628"/>
            <a:ext cx="11065164" cy="9699256"/>
          </a:xfrm>
          <a:prstGeom prst="star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914400" y="582157"/>
            <a:ext cx="10515600" cy="709862"/>
          </a:xfrm>
        </p:spPr>
        <p:txBody>
          <a:bodyPr>
            <a:normAutofit/>
          </a:bodyPr>
          <a:lstStyle/>
          <a:p>
            <a:r>
              <a:rPr lang="en-GB" sz="4000"/>
              <a:t>Inspiring</a:t>
            </a:r>
            <a:endParaRPr lang="en-US" sz="4000"/>
          </a:p>
        </p:txBody>
      </p:sp>
      <p:sp>
        <p:nvSpPr>
          <p:cNvPr id="3" name="Text Placeholder 2"/>
          <p:cNvSpPr>
            <a:spLocks noGrp="1"/>
          </p:cNvSpPr>
          <p:nvPr>
            <p:ph type="body" sz="quarter" idx="11"/>
          </p:nvPr>
        </p:nvSpPr>
        <p:spPr>
          <a:xfrm>
            <a:off x="2650826" y="2681993"/>
            <a:ext cx="7646581" cy="4041669"/>
          </a:xfrm>
        </p:spPr>
        <p:txBody>
          <a:bodyPr>
            <a:noAutofit/>
          </a:bodyPr>
          <a:lstStyle/>
          <a:p>
            <a:pPr marL="0" indent="0" algn="ctr">
              <a:buNone/>
            </a:pPr>
            <a:r>
              <a:rPr lang="en-GB" b="1" i="1" dirty="0">
                <a:solidFill>
                  <a:schemeClr val="accent2"/>
                </a:solidFill>
              </a:rPr>
              <a:t>“One skill that separates superb mentors from very good ones is an ability to inspire their mentees to greatness.”</a:t>
            </a:r>
            <a:endParaRPr lang="en-GB" b="1" dirty="0">
              <a:solidFill>
                <a:schemeClr val="accent2"/>
              </a:solidFill>
            </a:endParaRPr>
          </a:p>
          <a:p>
            <a:pPr marL="214313" indent="-214313">
              <a:buFont typeface="Arial" panose="020B0604020202020204" pitchFamily="34" charset="0"/>
              <a:buChar char="•"/>
            </a:pPr>
            <a:endParaRPr lang="en-GB" b="1" dirty="0">
              <a:solidFill>
                <a:srgbClr val="C00000"/>
              </a:solidFill>
            </a:endParaRPr>
          </a:p>
        </p:txBody>
      </p:sp>
      <p:sp>
        <p:nvSpPr>
          <p:cNvPr id="4" name="TextBox 3">
            <a:extLst>
              <a:ext uri="{FF2B5EF4-FFF2-40B4-BE49-F238E27FC236}">
                <a16:creationId xmlns:a16="http://schemas.microsoft.com/office/drawing/2014/main" id="{EC98B790-F78B-9E88-1D4F-A16847164C42}"/>
              </a:ext>
            </a:extLst>
          </p:cNvPr>
          <p:cNvSpPr txBox="1"/>
          <p:nvPr/>
        </p:nvSpPr>
        <p:spPr>
          <a:xfrm>
            <a:off x="4550361" y="6576093"/>
            <a:ext cx="5743880" cy="276999"/>
          </a:xfrm>
          <a:prstGeom prst="rect">
            <a:avLst/>
          </a:prstGeom>
          <a:noFill/>
        </p:spPr>
        <p:txBody>
          <a:bodyPr wrap="none" rtlCol="0">
            <a:spAutoFit/>
          </a:bodyPr>
          <a:lstStyle/>
          <a:p>
            <a:r>
              <a:rPr lang="en-US" sz="1200" dirty="0"/>
              <a:t>https://rejimaruthora.blogspot.com/2019/03/mentor-and-mentoring-skills.html</a:t>
            </a:r>
          </a:p>
        </p:txBody>
      </p:sp>
      <p:sp>
        <p:nvSpPr>
          <p:cNvPr id="5" name="Google Shape;1091;p75">
            <a:extLst>
              <a:ext uri="{FF2B5EF4-FFF2-40B4-BE49-F238E27FC236}">
                <a16:creationId xmlns:a16="http://schemas.microsoft.com/office/drawing/2014/main" id="{AF2BAFBD-BABC-5A7B-8580-AB6F424D1F38}"/>
              </a:ext>
            </a:extLst>
          </p:cNvPr>
          <p:cNvSpPr txBox="1">
            <a:spLocks noGrp="1"/>
          </p:cNvSpPr>
          <p:nvPr>
            <p:ph type="sldNum" idx="12"/>
          </p:nvPr>
        </p:nvSpPr>
        <p:spPr>
          <a:xfrm>
            <a:off x="10821546" y="6210970"/>
            <a:ext cx="532255" cy="365125"/>
          </a:xfrm>
          <a:prstGeom prst="rect">
            <a:avLst/>
          </a:prstGeom>
          <a:noFill/>
          <a:ln>
            <a:noFill/>
          </a:ln>
        </p:spPr>
        <p:txBody>
          <a:bodyPr spcFirstLastPara="1" wrap="square" lIns="0" tIns="0" rIns="0" bIns="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fr-FR" sz="1600" b="0" i="0" u="none" strike="noStrike" kern="0" cap="none" spc="0" normalizeH="0" baseline="0" noProof="0">
                <a:ln>
                  <a:noFill/>
                </a:ln>
                <a:solidFill>
                  <a:srgbClr val="888888"/>
                </a:solidFill>
                <a:effectLst/>
                <a:uLnTx/>
                <a:uFillTx/>
                <a:latin typeface="Trebuchet MS"/>
                <a:sym typeface="Trebuchet MS"/>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38</a:t>
            </a:fld>
            <a:endParaRPr kumimoji="0" sz="1600" b="0" i="0" u="none" strike="noStrike" kern="0" cap="none" spc="0" normalizeH="0" baseline="0" noProof="0">
              <a:ln>
                <a:noFill/>
              </a:ln>
              <a:solidFill>
                <a:srgbClr val="888888"/>
              </a:solidFill>
              <a:effectLst/>
              <a:uLnTx/>
              <a:uFillTx/>
              <a:latin typeface="Trebuchet MS"/>
              <a:sym typeface="Trebuchet MS"/>
            </a:endParaRPr>
          </a:p>
        </p:txBody>
      </p:sp>
      <p:sp>
        <p:nvSpPr>
          <p:cNvPr id="7" name="Footer Placeholder 6">
            <a:extLst>
              <a:ext uri="{FF2B5EF4-FFF2-40B4-BE49-F238E27FC236}">
                <a16:creationId xmlns:a16="http://schemas.microsoft.com/office/drawing/2014/main" id="{E63B7175-0077-D929-5B36-1054FAFB0DA5}"/>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30022503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14401"/>
            <a:ext cx="10515600" cy="709862"/>
          </a:xfrm>
        </p:spPr>
        <p:txBody>
          <a:bodyPr anchor="t">
            <a:normAutofit/>
          </a:bodyPr>
          <a:lstStyle/>
          <a:p>
            <a:r>
              <a:rPr lang="en-GB"/>
              <a:t>Providing corrective feedback</a:t>
            </a:r>
            <a:endParaRPr lang="en-US"/>
          </a:p>
        </p:txBody>
      </p:sp>
      <p:sp>
        <p:nvSpPr>
          <p:cNvPr id="4" name="Google Shape;1091;p75">
            <a:extLst>
              <a:ext uri="{FF2B5EF4-FFF2-40B4-BE49-F238E27FC236}">
                <a16:creationId xmlns:a16="http://schemas.microsoft.com/office/drawing/2014/main" id="{93300BD2-3EC2-8C6A-C086-53C9D2CACB64}"/>
              </a:ext>
            </a:extLst>
          </p:cNvPr>
          <p:cNvSpPr txBox="1">
            <a:spLocks noGrp="1"/>
          </p:cNvSpPr>
          <p:nvPr>
            <p:ph type="sldNum" sz="quarter" idx="12"/>
          </p:nvPr>
        </p:nvSpPr>
        <p:spPr>
          <a:xfrm>
            <a:off x="10821546" y="6210970"/>
            <a:ext cx="532255" cy="365125"/>
          </a:xfrm>
        </p:spPr>
        <p:txBody>
          <a:bodyPr spcFirstLastPara="1" lIns="0" tIns="0" rIns="0" bIns="0" anchor="b" anchorCtr="0">
            <a:normAutofit/>
          </a:bodyPr>
          <a:lstStyle/>
          <a:p>
            <a:pPr marL="0" marR="0" lvl="0" indent="0" defTabSz="914400" rtl="0" eaLnBrk="1" fontAlgn="auto" latinLnBrk="0" hangingPunct="1">
              <a:spcBef>
                <a:spcPts val="0"/>
              </a:spcBef>
              <a:spcAft>
                <a:spcPts val="600"/>
              </a:spcAft>
              <a:buClr>
                <a:srgbClr val="000000"/>
              </a:buClr>
              <a:buSzTx/>
              <a:buFont typeface="Arial"/>
              <a:buNone/>
              <a:tabLst/>
              <a:defRPr/>
            </a:pPr>
            <a:fld id="{00000000-1234-1234-1234-123412341234}" type="slidenum">
              <a:rPr kumimoji="0" lang="fr-FR" b="0" i="0" u="none" strike="noStrike" kern="0" cap="none" spc="0" normalizeH="0" baseline="0" noProof="0">
                <a:ln>
                  <a:noFill/>
                </a:ln>
                <a:effectLst/>
                <a:uLnTx/>
                <a:uFillTx/>
              </a:rPr>
              <a:pPr marL="0" marR="0" lvl="0" indent="0" defTabSz="914400" rtl="0" eaLnBrk="1" fontAlgn="auto" latinLnBrk="0" hangingPunct="1">
                <a:spcBef>
                  <a:spcPts val="0"/>
                </a:spcBef>
                <a:spcAft>
                  <a:spcPts val="600"/>
                </a:spcAft>
                <a:buClr>
                  <a:srgbClr val="000000"/>
                </a:buClr>
                <a:buSzTx/>
                <a:buFont typeface="Arial"/>
                <a:buNone/>
                <a:tabLst/>
                <a:defRPr/>
              </a:pPr>
              <a:t>39</a:t>
            </a:fld>
            <a:endParaRPr kumimoji="0" lang="fr-FR" b="0" i="0" u="none" strike="noStrike" kern="0" cap="none" spc="0" normalizeH="0" baseline="0" noProof="0">
              <a:ln>
                <a:noFill/>
              </a:ln>
              <a:effectLst/>
              <a:uLnTx/>
              <a:uFillTx/>
            </a:endParaRPr>
          </a:p>
        </p:txBody>
      </p:sp>
      <p:graphicFrame>
        <p:nvGraphicFramePr>
          <p:cNvPr id="6" name="Text Placeholder 2">
            <a:extLst>
              <a:ext uri="{FF2B5EF4-FFF2-40B4-BE49-F238E27FC236}">
                <a16:creationId xmlns:a16="http://schemas.microsoft.com/office/drawing/2014/main" id="{9AB40687-01CF-A50C-5D07-DBA5F2012470}"/>
              </a:ext>
            </a:extLst>
          </p:cNvPr>
          <p:cNvGraphicFramePr/>
          <p:nvPr>
            <p:extLst>
              <p:ext uri="{D42A27DB-BD31-4B8C-83A1-F6EECF244321}">
                <p14:modId xmlns:p14="http://schemas.microsoft.com/office/powerpoint/2010/main" val="3622054540"/>
              </p:ext>
            </p:extLst>
          </p:nvPr>
        </p:nvGraphicFramePr>
        <p:xfrm>
          <a:off x="914400" y="1961854"/>
          <a:ext cx="10515600" cy="36581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Footer Placeholder 2">
            <a:extLst>
              <a:ext uri="{FF2B5EF4-FFF2-40B4-BE49-F238E27FC236}">
                <a16:creationId xmlns:a16="http://schemas.microsoft.com/office/drawing/2014/main" id="{7CB056F0-06C8-44F0-4287-87299C2A73DC}"/>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8265266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E321-9211-1DD6-B7FC-F65B7EB251F8}"/>
              </a:ext>
            </a:extLst>
          </p:cNvPr>
          <p:cNvSpPr>
            <a:spLocks noGrp="1"/>
          </p:cNvSpPr>
          <p:nvPr>
            <p:ph type="title"/>
          </p:nvPr>
        </p:nvSpPr>
        <p:spPr/>
        <p:txBody>
          <a:bodyPr/>
          <a:lstStyle/>
          <a:p>
            <a:r>
              <a:rPr lang="fr-FR" dirty="0"/>
              <a:t>For TOT&amp;M </a:t>
            </a:r>
            <a:r>
              <a:rPr lang="fr-FR" dirty="0" err="1"/>
              <a:t>facilitators</a:t>
            </a:r>
            <a:r>
              <a:rPr lang="fr-FR" dirty="0"/>
              <a:t> </a:t>
            </a:r>
            <a:r>
              <a:rPr lang="fr-FR" dirty="0" err="1"/>
              <a:t>only</a:t>
            </a:r>
            <a:endParaRPr lang="fr-FR" dirty="0"/>
          </a:p>
        </p:txBody>
      </p:sp>
      <p:sp>
        <p:nvSpPr>
          <p:cNvPr id="3" name="Content Placeholder 2">
            <a:extLst>
              <a:ext uri="{FF2B5EF4-FFF2-40B4-BE49-F238E27FC236}">
                <a16:creationId xmlns:a16="http://schemas.microsoft.com/office/drawing/2014/main" id="{EA2FFF49-8C62-3910-C78C-217C5189AAE9}"/>
              </a:ext>
            </a:extLst>
          </p:cNvPr>
          <p:cNvSpPr>
            <a:spLocks noGrp="1"/>
          </p:cNvSpPr>
          <p:nvPr>
            <p:ph idx="1"/>
          </p:nvPr>
        </p:nvSpPr>
        <p:spPr>
          <a:xfrm>
            <a:off x="4924697" y="812394"/>
            <a:ext cx="6831873" cy="5233212"/>
          </a:xfrm>
        </p:spPr>
        <p:txBody>
          <a:bodyPr vert="horz" lIns="0" tIns="0" rIns="0" bIns="0" rtlCol="0" anchor="t">
            <a:normAutofit fontScale="92500" lnSpcReduction="20000"/>
          </a:bodyPr>
          <a:lstStyle/>
          <a:p>
            <a:pPr marL="0" indent="0">
              <a:lnSpc>
                <a:spcPct val="120000"/>
              </a:lnSpc>
              <a:buNone/>
            </a:pPr>
            <a:r>
              <a:rPr lang="en-US" sz="2400" dirty="0"/>
              <a:t>To facilitate some of the activities included in this presentation you may want to use applications that enhance virtual interactivity. If you have the possibility to subscribe to a paid account, </a:t>
            </a:r>
            <a:r>
              <a:rPr lang="en-US" sz="2400" dirty="0" err="1">
                <a:hlinkClick r:id="rId4"/>
              </a:rPr>
              <a:t>Slido</a:t>
            </a:r>
            <a:r>
              <a:rPr lang="en-US" sz="2400" dirty="0"/>
              <a:t> offers many ways to enhance the learners’ experience. The ones listed below are either completely or partially free of charge:</a:t>
            </a:r>
          </a:p>
          <a:p>
            <a:pPr>
              <a:lnSpc>
                <a:spcPct val="120000"/>
              </a:lnSpc>
            </a:pPr>
            <a:r>
              <a:rPr lang="en-US" sz="2400" dirty="0"/>
              <a:t> </a:t>
            </a:r>
            <a:r>
              <a:rPr lang="en-US" sz="2400" dirty="0" err="1"/>
              <a:t>Mentimeter</a:t>
            </a:r>
            <a:r>
              <a:rPr lang="en-US" sz="2400" dirty="0"/>
              <a:t>, more information available at: </a:t>
            </a:r>
            <a:r>
              <a:rPr lang="en-US" sz="2400" dirty="0">
                <a:hlinkClick r:id="rId5"/>
              </a:rPr>
              <a:t>https://www.mentimeter.com/</a:t>
            </a:r>
            <a:endParaRPr lang="en-US" sz="2400" dirty="0"/>
          </a:p>
          <a:p>
            <a:pPr>
              <a:lnSpc>
                <a:spcPct val="120000"/>
              </a:lnSpc>
            </a:pPr>
            <a:r>
              <a:rPr lang="en-US" sz="2400" dirty="0"/>
              <a:t> Miro, more information available at: </a:t>
            </a:r>
            <a:r>
              <a:rPr lang="en-US" sz="2400" dirty="0">
                <a:hlinkClick r:id="rId6"/>
              </a:rPr>
              <a:t>https://miro.com/</a:t>
            </a:r>
            <a:endParaRPr lang="en-US" sz="2400" dirty="0"/>
          </a:p>
          <a:p>
            <a:pPr>
              <a:lnSpc>
                <a:spcPct val="120000"/>
              </a:lnSpc>
            </a:pPr>
            <a:r>
              <a:rPr lang="en-US" sz="2400" dirty="0"/>
              <a:t>Kahoot!, more information available at: </a:t>
            </a:r>
            <a:r>
              <a:rPr lang="en-US" sz="2400" dirty="0">
                <a:hlinkClick r:id="rId7"/>
              </a:rPr>
              <a:t>https://kahoot.com/</a:t>
            </a:r>
            <a:r>
              <a:rPr lang="en-US" sz="2400" dirty="0"/>
              <a:t> </a:t>
            </a:r>
          </a:p>
        </p:txBody>
      </p:sp>
      <p:grpSp>
        <p:nvGrpSpPr>
          <p:cNvPr id="5" name="Agrupar 4">
            <a:extLst>
              <a:ext uri="{FF2B5EF4-FFF2-40B4-BE49-F238E27FC236}">
                <a16:creationId xmlns:a16="http://schemas.microsoft.com/office/drawing/2014/main" id="{A07E275A-8FB8-4F4E-59E3-C0E96E560F20}"/>
              </a:ext>
            </a:extLst>
          </p:cNvPr>
          <p:cNvGrpSpPr/>
          <p:nvPr/>
        </p:nvGrpSpPr>
        <p:grpSpPr>
          <a:xfrm>
            <a:off x="10849071" y="-15843"/>
            <a:ext cx="1335386" cy="851738"/>
            <a:chOff x="10849071" y="-15843"/>
            <a:chExt cx="1335386" cy="851738"/>
          </a:xfrm>
        </p:grpSpPr>
        <p:sp>
          <p:nvSpPr>
            <p:cNvPr id="6" name="CaixaDeTexto 1">
              <a:extLst>
                <a:ext uri="{FF2B5EF4-FFF2-40B4-BE49-F238E27FC236}">
                  <a16:creationId xmlns:a16="http://schemas.microsoft.com/office/drawing/2014/main" id="{6EB9E737-5079-991B-EECE-4107516B2C5D}"/>
                </a:ext>
              </a:extLst>
            </p:cNvPr>
            <p:cNvSpPr txBox="1"/>
            <p:nvPr/>
          </p:nvSpPr>
          <p:spPr>
            <a:xfrm>
              <a:off x="10849071" y="528118"/>
              <a:ext cx="1335386" cy="307777"/>
            </a:xfrm>
            <a:prstGeom prst="rect">
              <a:avLst/>
            </a:prstGeom>
            <a:solidFill>
              <a:schemeClr val="bg1"/>
            </a:solidFill>
            <a:ln>
              <a:solidFill>
                <a:schemeClr val="bg1"/>
              </a:solidFill>
            </a:ln>
          </p:spPr>
          <p:txBody>
            <a:bodyPr rot="0" spcFirstLastPara="0" vert="horz" wrap="square" lIns="0" tIns="45720" rIns="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PT" sz="1400" i="1" dirty="0">
                  <a:solidFill>
                    <a:srgbClr val="F26C32"/>
                  </a:solidFill>
                </a:rPr>
                <a:t>virtual </a:t>
              </a:r>
              <a:r>
                <a:rPr lang="pt-PT" sz="1400" i="1" dirty="0" err="1">
                  <a:solidFill>
                    <a:srgbClr val="F26C32"/>
                  </a:solidFill>
                </a:rPr>
                <a:t>delivery</a:t>
              </a:r>
              <a:endParaRPr lang="pt-PT" sz="1400" i="1">
                <a:solidFill>
                  <a:srgbClr val="F26C32"/>
                </a:solidFill>
              </a:endParaRPr>
            </a:p>
          </p:txBody>
        </p:sp>
        <p:pic>
          <p:nvPicPr>
            <p:cNvPr id="7" name="Gráfico 2" descr="Reunião online com preenchimento sólido">
              <a:extLst>
                <a:ext uri="{FF2B5EF4-FFF2-40B4-BE49-F238E27FC236}">
                  <a16:creationId xmlns:a16="http://schemas.microsoft.com/office/drawing/2014/main" id="{B18071BD-536A-AEAE-933A-952AC235A9A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1244405" y="-15843"/>
              <a:ext cx="642798" cy="641892"/>
            </a:xfrm>
            <a:prstGeom prst="rect">
              <a:avLst/>
            </a:prstGeom>
          </p:spPr>
        </p:pic>
      </p:grpSp>
      <p:sp>
        <p:nvSpPr>
          <p:cNvPr id="8" name="Footer Placeholder 7">
            <a:extLst>
              <a:ext uri="{FF2B5EF4-FFF2-40B4-BE49-F238E27FC236}">
                <a16:creationId xmlns:a16="http://schemas.microsoft.com/office/drawing/2014/main" id="{8DCE0221-2511-578D-F693-4E1FB1B1358B}"/>
              </a:ext>
            </a:extLst>
          </p:cNvPr>
          <p:cNvSpPr>
            <a:spLocks noGrp="1"/>
          </p:cNvSpPr>
          <p:nvPr>
            <p:ph type="ftr" sz="quarter" idx="3"/>
          </p:nvPr>
        </p:nvSpPr>
        <p:spPr/>
        <p:txBody>
          <a:bodyPr/>
          <a:lstStyle/>
          <a:p>
            <a:r>
              <a:rPr lang="nl-NL" dirty="0"/>
              <a:t>GLLP TOT&amp;M Unit 5 V1 2026</a:t>
            </a:r>
            <a:endParaRPr lang="en-US" dirty="0"/>
          </a:p>
        </p:txBody>
      </p:sp>
      <p:sp>
        <p:nvSpPr>
          <p:cNvPr id="9" name="Slide Number Placeholder 8">
            <a:extLst>
              <a:ext uri="{FF2B5EF4-FFF2-40B4-BE49-F238E27FC236}">
                <a16:creationId xmlns:a16="http://schemas.microsoft.com/office/drawing/2014/main" id="{A3F14648-5FCF-80A9-9AAE-70EB80497557}"/>
              </a:ext>
            </a:extLst>
          </p:cNvPr>
          <p:cNvSpPr>
            <a:spLocks noGrp="1"/>
          </p:cNvSpPr>
          <p:nvPr>
            <p:ph type="sldNum" sz="quarter" idx="12"/>
          </p:nvPr>
        </p:nvSpPr>
        <p:spPr/>
        <p:txBody>
          <a:bodyPr/>
          <a:lstStyle/>
          <a:p>
            <a:fld id="{15573E5C-EF74-034A-A019-612A408567C7}" type="slidenum">
              <a:rPr lang="en-US" smtClean="0"/>
              <a:pPr/>
              <a:t>4</a:t>
            </a:fld>
            <a:endParaRPr lang="en-US"/>
          </a:p>
        </p:txBody>
      </p:sp>
    </p:spTree>
    <p:custDataLst>
      <p:tags r:id="rId1"/>
    </p:custDataLst>
    <p:extLst>
      <p:ext uri="{BB962C8B-B14F-4D97-AF65-F5344CB8AC3E}">
        <p14:creationId xmlns:p14="http://schemas.microsoft.com/office/powerpoint/2010/main" val="215056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close-up of hands reaching out&#10;&#10;AI-generated content may be incorrect.">
            <a:extLst>
              <a:ext uri="{FF2B5EF4-FFF2-40B4-BE49-F238E27FC236}">
                <a16:creationId xmlns:a16="http://schemas.microsoft.com/office/drawing/2014/main" id="{DBB5D21C-12DF-6329-E81B-FCD8C1F474C3}"/>
              </a:ext>
            </a:extLst>
          </p:cNvPr>
          <p:cNvPicPr>
            <a:picLocks noChangeAspect="1"/>
          </p:cNvPicPr>
          <p:nvPr/>
        </p:nvPicPr>
        <p:blipFill>
          <a:blip r:embed="rId4" cstate="screen">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a:off x="3559277" y="-265770"/>
            <a:ext cx="8799872" cy="6541540"/>
          </a:xfrm>
          <a:prstGeom prst="pentagon">
            <a:avLst/>
          </a:prstGeom>
        </p:spPr>
      </p:pic>
      <p:sp>
        <p:nvSpPr>
          <p:cNvPr id="2" name="Title 1"/>
          <p:cNvSpPr>
            <a:spLocks noGrp="1"/>
          </p:cNvSpPr>
          <p:nvPr>
            <p:ph type="title"/>
          </p:nvPr>
        </p:nvSpPr>
        <p:spPr>
          <a:xfrm>
            <a:off x="914400" y="678095"/>
            <a:ext cx="10515600" cy="709862"/>
          </a:xfrm>
        </p:spPr>
        <p:txBody>
          <a:bodyPr>
            <a:normAutofit/>
          </a:bodyPr>
          <a:lstStyle/>
          <a:p>
            <a:r>
              <a:rPr lang="en-GB" sz="4000"/>
              <a:t>Managing risks</a:t>
            </a:r>
            <a:endParaRPr lang="en-US" sz="4000"/>
          </a:p>
        </p:txBody>
      </p:sp>
      <p:sp>
        <p:nvSpPr>
          <p:cNvPr id="3" name="Text Placeholder 2"/>
          <p:cNvSpPr>
            <a:spLocks noGrp="1"/>
          </p:cNvSpPr>
          <p:nvPr>
            <p:ph type="body" sz="quarter" idx="11"/>
          </p:nvPr>
        </p:nvSpPr>
        <p:spPr>
          <a:xfrm>
            <a:off x="122003" y="2902081"/>
            <a:ext cx="8017933" cy="4125979"/>
          </a:xfrm>
        </p:spPr>
        <p:txBody>
          <a:bodyPr vert="horz" lIns="0" tIns="0" rIns="0" bIns="0" rtlCol="0" anchor="t">
            <a:noAutofit/>
          </a:bodyPr>
          <a:lstStyle/>
          <a:p>
            <a:pPr marL="0" indent="0" algn="ctr">
              <a:buNone/>
            </a:pPr>
            <a:r>
              <a:rPr lang="en-GB" i="1" dirty="0">
                <a:solidFill>
                  <a:schemeClr val="accent2"/>
                </a:solidFill>
              </a:rPr>
              <a:t>“Another distinguishing characteristic of effective mentors is their willingness and ability to protect their mentees from disasters and making unnecessary mistakes"</a:t>
            </a:r>
          </a:p>
        </p:txBody>
      </p:sp>
      <p:sp>
        <p:nvSpPr>
          <p:cNvPr id="4" name="TextBox 3">
            <a:extLst>
              <a:ext uri="{FF2B5EF4-FFF2-40B4-BE49-F238E27FC236}">
                <a16:creationId xmlns:a16="http://schemas.microsoft.com/office/drawing/2014/main" id="{3DEF73FF-0396-151D-5943-2D1D24DAB8FB}"/>
              </a:ext>
            </a:extLst>
          </p:cNvPr>
          <p:cNvSpPr txBox="1"/>
          <p:nvPr/>
        </p:nvSpPr>
        <p:spPr>
          <a:xfrm>
            <a:off x="4970670" y="6558383"/>
            <a:ext cx="5977085" cy="553998"/>
          </a:xfrm>
          <a:prstGeom prst="rect">
            <a:avLst/>
          </a:prstGeom>
          <a:noFill/>
        </p:spPr>
        <p:txBody>
          <a:bodyPr wrap="none" rtlCol="0">
            <a:spAutoFit/>
          </a:bodyPr>
          <a:lstStyle/>
          <a:p>
            <a:r>
              <a:rPr lang="en-US" sz="1200" dirty="0"/>
              <a:t>https://my.lerner.udel.edu/wp-content/uploads/Skills_for_Sucessful_Mentoring.pdf</a:t>
            </a:r>
          </a:p>
          <a:p>
            <a:endParaRPr lang="en-US" dirty="0"/>
          </a:p>
        </p:txBody>
      </p:sp>
      <p:sp>
        <p:nvSpPr>
          <p:cNvPr id="5" name="Google Shape;1091;p75">
            <a:extLst>
              <a:ext uri="{FF2B5EF4-FFF2-40B4-BE49-F238E27FC236}">
                <a16:creationId xmlns:a16="http://schemas.microsoft.com/office/drawing/2014/main" id="{6592A263-7437-7B2E-BAD8-953C06D64EB4}"/>
              </a:ext>
            </a:extLst>
          </p:cNvPr>
          <p:cNvSpPr txBox="1">
            <a:spLocks noGrp="1"/>
          </p:cNvSpPr>
          <p:nvPr>
            <p:ph type="sldNum" sz="quarter" idx="12"/>
          </p:nvPr>
        </p:nvSpPr>
        <p:spPr>
          <a:xfrm>
            <a:off x="10821546" y="6210970"/>
            <a:ext cx="532255" cy="365125"/>
          </a:xfrm>
        </p:spPr>
        <p:txBody>
          <a:bodyPr spcFirstLastPara="1" lIns="0" tIns="0" rIns="0" bIns="0" anchor="b" anchorCtr="0">
            <a:normAutofit/>
          </a:bodyPr>
          <a:lstStyle/>
          <a:p>
            <a:pPr marL="0" marR="0" lvl="0" indent="0" defTabSz="914400" rtl="0" eaLnBrk="1" fontAlgn="auto" latinLnBrk="0" hangingPunct="1">
              <a:spcBef>
                <a:spcPts val="0"/>
              </a:spcBef>
              <a:spcAft>
                <a:spcPts val="600"/>
              </a:spcAft>
              <a:buClr>
                <a:srgbClr val="000000"/>
              </a:buClr>
              <a:buSzTx/>
              <a:buFont typeface="Arial"/>
              <a:buNone/>
              <a:tabLst/>
              <a:defRPr/>
            </a:pPr>
            <a:fld id="{00000000-1234-1234-1234-123412341234}" type="slidenum">
              <a:rPr kumimoji="0" lang="fr-FR" b="0" i="0" u="none" strike="noStrike" kern="0" cap="none" spc="0" normalizeH="0" baseline="0" noProof="0">
                <a:ln>
                  <a:noFill/>
                </a:ln>
                <a:effectLst/>
                <a:uLnTx/>
                <a:uFillTx/>
              </a:rPr>
              <a:pPr marL="0" marR="0" lvl="0" indent="0" defTabSz="914400" rtl="0" eaLnBrk="1" fontAlgn="auto" latinLnBrk="0" hangingPunct="1">
                <a:spcBef>
                  <a:spcPts val="0"/>
                </a:spcBef>
                <a:spcAft>
                  <a:spcPts val="600"/>
                </a:spcAft>
                <a:buClr>
                  <a:srgbClr val="000000"/>
                </a:buClr>
                <a:buSzTx/>
                <a:buFont typeface="Arial"/>
                <a:buNone/>
                <a:tabLst/>
                <a:defRPr/>
              </a:pPr>
              <a:t>40</a:t>
            </a:fld>
            <a:endParaRPr kumimoji="0" lang="fr-FR" b="0" i="0" u="none" strike="noStrike" kern="0" cap="none" spc="0" normalizeH="0" baseline="0" noProof="0">
              <a:ln>
                <a:noFill/>
              </a:ln>
              <a:effectLst/>
              <a:uLnTx/>
              <a:uFillTx/>
            </a:endParaRPr>
          </a:p>
        </p:txBody>
      </p:sp>
      <p:sp>
        <p:nvSpPr>
          <p:cNvPr id="6" name="Footer Placeholder 5">
            <a:extLst>
              <a:ext uri="{FF2B5EF4-FFF2-40B4-BE49-F238E27FC236}">
                <a16:creationId xmlns:a16="http://schemas.microsoft.com/office/drawing/2014/main" id="{10747EBD-38ED-CC2A-E789-643ECD3098FB}"/>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14958315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n open bathroom door">
            <a:extLst>
              <a:ext uri="{FF2B5EF4-FFF2-40B4-BE49-F238E27FC236}">
                <a16:creationId xmlns:a16="http://schemas.microsoft.com/office/drawing/2014/main" id="{0BD6F0FD-CAA1-EA1D-925B-E5794E792E99}"/>
              </a:ext>
            </a:extLst>
          </p:cNvPr>
          <p:cNvPicPr>
            <a:picLocks noChangeAspect="1"/>
          </p:cNvPicPr>
          <p:nvPr/>
        </p:nvPicPr>
        <p:blipFill>
          <a:blip r:embed="rId4" cstate="screen">
            <a:extLst>
              <a:ext uri="{28A0092B-C50C-407E-A947-70E740481C1C}">
                <a14:useLocalDpi xmlns:a14="http://schemas.microsoft.com/office/drawing/2010/main"/>
              </a:ext>
            </a:extLst>
          </a:blip>
          <a:srcRect l="-652" t="15351" r="652" b="21866"/>
          <a:stretch/>
        </p:blipFill>
        <p:spPr>
          <a:xfrm>
            <a:off x="689174" y="1253066"/>
            <a:ext cx="11172625" cy="4667845"/>
          </a:xfrm>
          <a:prstGeom prst="rect">
            <a:avLst/>
          </a:prstGeom>
        </p:spPr>
      </p:pic>
      <p:sp>
        <p:nvSpPr>
          <p:cNvPr id="2" name="Title 1"/>
          <p:cNvSpPr>
            <a:spLocks noGrp="1"/>
          </p:cNvSpPr>
          <p:nvPr>
            <p:ph type="title"/>
          </p:nvPr>
        </p:nvSpPr>
        <p:spPr>
          <a:xfrm>
            <a:off x="838201" y="582824"/>
            <a:ext cx="10515600" cy="709862"/>
          </a:xfrm>
        </p:spPr>
        <p:txBody>
          <a:bodyPr>
            <a:normAutofit/>
          </a:bodyPr>
          <a:lstStyle/>
          <a:p>
            <a:r>
              <a:rPr lang="en-GB" sz="4000"/>
              <a:t>Opening doors</a:t>
            </a:r>
            <a:endParaRPr lang="en-US" sz="4000"/>
          </a:p>
        </p:txBody>
      </p:sp>
      <p:sp>
        <p:nvSpPr>
          <p:cNvPr id="3" name="Text Placeholder 2"/>
          <p:cNvSpPr>
            <a:spLocks noGrp="1"/>
          </p:cNvSpPr>
          <p:nvPr>
            <p:ph type="body" sz="quarter" idx="11"/>
          </p:nvPr>
        </p:nvSpPr>
        <p:spPr>
          <a:xfrm>
            <a:off x="6544733" y="1337224"/>
            <a:ext cx="5105400" cy="4183552"/>
          </a:xfrm>
        </p:spPr>
        <p:txBody>
          <a:bodyPr>
            <a:normAutofit/>
          </a:bodyPr>
          <a:lstStyle/>
          <a:p>
            <a:pPr marL="214313" indent="-214313">
              <a:buFont typeface="Arial" panose="020B0604020202020204" pitchFamily="34" charset="0"/>
              <a:buChar char="•"/>
            </a:pPr>
            <a:r>
              <a:rPr lang="en-GB" dirty="0"/>
              <a:t>Make introductions</a:t>
            </a:r>
          </a:p>
          <a:p>
            <a:pPr marL="214313" indent="-214313">
              <a:buFont typeface="Arial" panose="020B0604020202020204" pitchFamily="34" charset="0"/>
              <a:buChar char="•"/>
            </a:pPr>
            <a:r>
              <a:rPr lang="en-GB" dirty="0"/>
              <a:t>Vouch for the quality of your mentee’s work</a:t>
            </a:r>
          </a:p>
          <a:p>
            <a:pPr marL="214313" indent="-214313">
              <a:buFont typeface="Arial" panose="020B0604020202020204" pitchFamily="34" charset="0"/>
              <a:buChar char="•"/>
            </a:pPr>
            <a:r>
              <a:rPr lang="en-GB" dirty="0"/>
              <a:t>Provide opportunities for engagement with leadership</a:t>
            </a:r>
          </a:p>
        </p:txBody>
      </p:sp>
      <p:sp>
        <p:nvSpPr>
          <p:cNvPr id="4" name="Google Shape;1091;p75">
            <a:extLst>
              <a:ext uri="{FF2B5EF4-FFF2-40B4-BE49-F238E27FC236}">
                <a16:creationId xmlns:a16="http://schemas.microsoft.com/office/drawing/2014/main" id="{1EAA3683-EE22-ADDC-054A-33C41CA92D7B}"/>
              </a:ext>
            </a:extLst>
          </p:cNvPr>
          <p:cNvSpPr txBox="1">
            <a:spLocks noGrp="1"/>
          </p:cNvSpPr>
          <p:nvPr>
            <p:ph type="sldNum" sz="quarter" idx="12"/>
          </p:nvPr>
        </p:nvSpPr>
        <p:spPr>
          <a:xfrm>
            <a:off x="10821546" y="6210970"/>
            <a:ext cx="532255" cy="365125"/>
          </a:xfrm>
        </p:spPr>
        <p:txBody>
          <a:bodyPr spcFirstLastPara="1" lIns="0" tIns="0" rIns="0" bIns="0" anchor="b" anchorCtr="0">
            <a:normAutofit/>
          </a:bodyPr>
          <a:lstStyle/>
          <a:p>
            <a:pPr marL="0" marR="0" lvl="0" indent="0" defTabSz="914400" rtl="0" eaLnBrk="1" fontAlgn="auto" latinLnBrk="0" hangingPunct="1">
              <a:spcBef>
                <a:spcPts val="0"/>
              </a:spcBef>
              <a:spcAft>
                <a:spcPts val="600"/>
              </a:spcAft>
              <a:buClr>
                <a:srgbClr val="000000"/>
              </a:buClr>
              <a:buSzTx/>
              <a:buFont typeface="Arial"/>
              <a:buNone/>
              <a:tabLst/>
              <a:defRPr/>
            </a:pPr>
            <a:fld id="{00000000-1234-1234-1234-123412341234}" type="slidenum">
              <a:rPr kumimoji="0" lang="fr-FR" b="0" i="0" u="none" strike="noStrike" kern="0" cap="none" spc="0" normalizeH="0" baseline="0" noProof="0">
                <a:ln>
                  <a:noFill/>
                </a:ln>
                <a:effectLst/>
                <a:uLnTx/>
                <a:uFillTx/>
              </a:rPr>
              <a:pPr marL="0" marR="0" lvl="0" indent="0" defTabSz="914400" rtl="0" eaLnBrk="1" fontAlgn="auto" latinLnBrk="0" hangingPunct="1">
                <a:spcBef>
                  <a:spcPts val="0"/>
                </a:spcBef>
                <a:spcAft>
                  <a:spcPts val="600"/>
                </a:spcAft>
                <a:buClr>
                  <a:srgbClr val="000000"/>
                </a:buClr>
                <a:buSzTx/>
                <a:buFont typeface="Arial"/>
                <a:buNone/>
                <a:tabLst/>
                <a:defRPr/>
              </a:pPr>
              <a:t>41</a:t>
            </a:fld>
            <a:endParaRPr kumimoji="0" lang="fr-FR" b="0" i="0" u="none" strike="noStrike" kern="0" cap="none" spc="0" normalizeH="0" baseline="0" noProof="0">
              <a:ln>
                <a:noFill/>
              </a:ln>
              <a:effectLst/>
              <a:uLnTx/>
              <a:uFillTx/>
            </a:endParaRPr>
          </a:p>
        </p:txBody>
      </p:sp>
      <p:sp>
        <p:nvSpPr>
          <p:cNvPr id="5" name="Footer Placeholder 4">
            <a:extLst>
              <a:ext uri="{FF2B5EF4-FFF2-40B4-BE49-F238E27FC236}">
                <a16:creationId xmlns:a16="http://schemas.microsoft.com/office/drawing/2014/main" id="{40FDDFF0-1518-9BB4-E457-7CAF79751ED1}"/>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38973695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reenshot of a web page&#10;&#10;AI-generated content may be incorrect.">
            <a:extLst>
              <a:ext uri="{FF2B5EF4-FFF2-40B4-BE49-F238E27FC236}">
                <a16:creationId xmlns:a16="http://schemas.microsoft.com/office/drawing/2014/main" id="{52C9AFB5-190A-E75D-8890-1EB49DE11D70}"/>
              </a:ext>
            </a:extLst>
          </p:cNvPr>
          <p:cNvPicPr>
            <a:picLocks noChangeAspect="1"/>
          </p:cNvPicPr>
          <p:nvPr/>
        </p:nvPicPr>
        <p:blipFill>
          <a:blip r:embed="rId4"/>
          <a:srcRect l="-40" t="12152" r="-174" b="29737"/>
          <a:stretch>
            <a:fillRect/>
          </a:stretch>
        </p:blipFill>
        <p:spPr>
          <a:xfrm>
            <a:off x="0" y="1569563"/>
            <a:ext cx="12008934" cy="5266784"/>
          </a:xfrm>
          <a:prstGeom prst="rect">
            <a:avLst/>
          </a:prstGeom>
        </p:spPr>
      </p:pic>
      <p:sp>
        <p:nvSpPr>
          <p:cNvPr id="6" name="Title 5">
            <a:extLst>
              <a:ext uri="{FF2B5EF4-FFF2-40B4-BE49-F238E27FC236}">
                <a16:creationId xmlns:a16="http://schemas.microsoft.com/office/drawing/2014/main" id="{ECD1CCBF-C967-F99B-0ACB-207AE6EC349A}"/>
              </a:ext>
            </a:extLst>
          </p:cNvPr>
          <p:cNvSpPr>
            <a:spLocks noGrp="1"/>
          </p:cNvSpPr>
          <p:nvPr>
            <p:ph type="title"/>
          </p:nvPr>
        </p:nvSpPr>
        <p:spPr>
          <a:xfrm>
            <a:off x="838200" y="565265"/>
            <a:ext cx="10515600" cy="709862"/>
          </a:xfrm>
        </p:spPr>
        <p:txBody>
          <a:bodyPr/>
          <a:lstStyle/>
          <a:p>
            <a:r>
              <a:rPr lang="en-US" dirty="0"/>
              <a:t>Scenario 3</a:t>
            </a:r>
          </a:p>
        </p:txBody>
      </p:sp>
      <p:sp>
        <p:nvSpPr>
          <p:cNvPr id="5" name="Slide Number Placeholder 4">
            <a:extLst>
              <a:ext uri="{FF2B5EF4-FFF2-40B4-BE49-F238E27FC236}">
                <a16:creationId xmlns:a16="http://schemas.microsoft.com/office/drawing/2014/main" id="{C8A3285A-C296-715B-C79E-CFBCAFE584FB}"/>
              </a:ext>
            </a:extLst>
          </p:cNvPr>
          <p:cNvSpPr>
            <a:spLocks noGrp="1"/>
          </p:cNvSpPr>
          <p:nvPr>
            <p:ph type="sldNum" sz="quarter" idx="11"/>
          </p:nvPr>
        </p:nvSpPr>
        <p:spPr/>
        <p:txBody>
          <a:bodyPr/>
          <a:lstStyle/>
          <a:p>
            <a:pPr marL="0" lvl="0" indent="0" algn="r" rtl="0">
              <a:spcBef>
                <a:spcPts val="0"/>
              </a:spcBef>
              <a:spcAft>
                <a:spcPts val="0"/>
              </a:spcAft>
              <a:buNone/>
            </a:pPr>
            <a:fld id="{00000000-1234-1234-1234-123412341234}" type="slidenum">
              <a:rPr lang="fr-FR"/>
              <a:t>42</a:t>
            </a:fld>
            <a:endParaRPr lang="fr-FR"/>
          </a:p>
        </p:txBody>
      </p:sp>
      <p:sp>
        <p:nvSpPr>
          <p:cNvPr id="2" name="TextBox 1">
            <a:extLst>
              <a:ext uri="{FF2B5EF4-FFF2-40B4-BE49-F238E27FC236}">
                <a16:creationId xmlns:a16="http://schemas.microsoft.com/office/drawing/2014/main" id="{0C545686-833C-D81D-819E-11F6447DA43B}"/>
              </a:ext>
            </a:extLst>
          </p:cNvPr>
          <p:cNvSpPr txBox="1"/>
          <p:nvPr/>
        </p:nvSpPr>
        <p:spPr>
          <a:xfrm>
            <a:off x="2520339" y="6175985"/>
            <a:ext cx="6416842"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t>What preventative measures could have been taken?</a:t>
            </a:r>
          </a:p>
        </p:txBody>
      </p:sp>
      <p:sp>
        <p:nvSpPr>
          <p:cNvPr id="3" name="Footer Placeholder 2">
            <a:extLst>
              <a:ext uri="{FF2B5EF4-FFF2-40B4-BE49-F238E27FC236}">
                <a16:creationId xmlns:a16="http://schemas.microsoft.com/office/drawing/2014/main" id="{7ADDBD30-A475-A3EC-43C4-AE7B781DA803}"/>
              </a:ext>
            </a:extLst>
          </p:cNvPr>
          <p:cNvSpPr>
            <a:spLocks noGrp="1"/>
          </p:cNvSpPr>
          <p:nvPr>
            <p:ph type="ftr" sz="quarter" idx="3"/>
          </p:nvPr>
        </p:nvSpPr>
        <p:spPr>
          <a:xfrm>
            <a:off x="8393025" y="6220600"/>
            <a:ext cx="2557272" cy="365125"/>
          </a:xfrm>
        </p:spPr>
        <p:txBody>
          <a:bodyPr/>
          <a:lstStyle/>
          <a:p>
            <a:pPr algn="r"/>
            <a:r>
              <a:rPr lang="nl-NL" sz="1200" dirty="0"/>
              <a:t>GLLP TOT&amp;M Unit 5 V1 2026</a:t>
            </a:r>
            <a:endParaRPr lang="en-US" sz="1200" dirty="0"/>
          </a:p>
        </p:txBody>
      </p:sp>
    </p:spTree>
    <p:custDataLst>
      <p:tags r:id="rId1"/>
    </p:custDataLst>
    <p:extLst>
      <p:ext uri="{BB962C8B-B14F-4D97-AF65-F5344CB8AC3E}">
        <p14:creationId xmlns:p14="http://schemas.microsoft.com/office/powerpoint/2010/main" val="274434051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086"/>
        <p:cNvGrpSpPr/>
        <p:nvPr/>
      </p:nvGrpSpPr>
      <p:grpSpPr>
        <a:xfrm>
          <a:off x="0" y="0"/>
          <a:ext cx="0" cy="0"/>
          <a:chOff x="0" y="0"/>
          <a:chExt cx="0" cy="0"/>
        </a:xfrm>
      </p:grpSpPr>
      <p:sp>
        <p:nvSpPr>
          <p:cNvPr id="1087" name="Google Shape;1087;p75"/>
          <p:cNvSpPr txBox="1">
            <a:spLocks noGrp="1"/>
          </p:cNvSpPr>
          <p:nvPr>
            <p:ph type="title"/>
          </p:nvPr>
        </p:nvSpPr>
        <p:spPr>
          <a:xfrm>
            <a:off x="914400" y="685800"/>
            <a:ext cx="10515600" cy="709862"/>
          </a:xfrm>
          <a:prstGeom prst="rect">
            <a:avLst/>
          </a:prstGeom>
          <a:noFill/>
          <a:ln>
            <a:noFill/>
          </a:ln>
        </p:spPr>
        <p:txBody>
          <a:bodyPr spcFirstLastPara="1" wrap="square" lIns="0" tIns="0" rIns="0" bIns="0" anchor="t" anchorCtr="0">
            <a:normAutofit/>
          </a:bodyPr>
          <a:lstStyle/>
          <a:p>
            <a:pPr marL="0" lvl="0" indent="0" algn="l" rtl="0">
              <a:lnSpc>
                <a:spcPct val="90000"/>
              </a:lnSpc>
              <a:spcBef>
                <a:spcPts val="0"/>
              </a:spcBef>
              <a:spcAft>
                <a:spcPts val="0"/>
              </a:spcAft>
              <a:buClr>
                <a:schemeClr val="dk2"/>
              </a:buClr>
              <a:buSzPts val="3700"/>
              <a:buFont typeface="Trebuchet MS"/>
              <a:buNone/>
            </a:pPr>
            <a:r>
              <a:rPr lang="fr-FR" sz="4000" dirty="0"/>
              <a:t>Scenario 3 debriefing</a:t>
            </a:r>
            <a:endParaRPr sz="4000" dirty="0"/>
          </a:p>
        </p:txBody>
      </p:sp>
      <p:sp>
        <p:nvSpPr>
          <p:cNvPr id="1088" name="Google Shape;1088;p75"/>
          <p:cNvSpPr txBox="1">
            <a:spLocks noGrp="1"/>
          </p:cNvSpPr>
          <p:nvPr>
            <p:ph type="body" idx="1"/>
          </p:nvPr>
        </p:nvSpPr>
        <p:spPr>
          <a:xfrm>
            <a:off x="914400" y="1250669"/>
            <a:ext cx="10714383" cy="5062853"/>
          </a:xfrm>
          <a:prstGeom prst="rect">
            <a:avLst/>
          </a:prstGeom>
          <a:noFill/>
          <a:ln>
            <a:noFill/>
          </a:ln>
        </p:spPr>
        <p:txBody>
          <a:bodyPr spcFirstLastPara="1" wrap="square" lIns="0" tIns="0" rIns="0" bIns="0" anchor="t" anchorCtr="0">
            <a:normAutofit lnSpcReduction="10000"/>
          </a:bodyPr>
          <a:lstStyle/>
          <a:p>
            <a:pPr marL="0" lvl="0" indent="0" algn="l" rtl="0">
              <a:lnSpc>
                <a:spcPct val="120000"/>
              </a:lnSpc>
              <a:spcAft>
                <a:spcPts val="0"/>
              </a:spcAft>
              <a:buSzPts val="1680"/>
              <a:buFont typeface="Trebuchet MS"/>
              <a:buNone/>
            </a:pPr>
            <a:r>
              <a:rPr lang="fr-FR" sz="2400" dirty="0"/>
              <a:t>Prevention:</a:t>
            </a:r>
          </a:p>
          <a:p>
            <a:pPr marL="342900" lvl="0" indent="-342900">
              <a:lnSpc>
                <a:spcPct val="120000"/>
              </a:lnSpc>
              <a:buFont typeface="Arial" panose="020B0604020202020204" pitchFamily="34" charset="0"/>
              <a:buChar char="•"/>
            </a:pPr>
            <a:r>
              <a:rPr lang="en-US" sz="2400" b="0" dirty="0">
                <a:solidFill>
                  <a:schemeClr val="tx1"/>
                </a:solidFill>
              </a:rPr>
              <a:t>Clarify mutual expectations at the start of the relationship </a:t>
            </a:r>
          </a:p>
          <a:p>
            <a:pPr marL="342900" lvl="0" indent="-342900">
              <a:lnSpc>
                <a:spcPct val="120000"/>
              </a:lnSpc>
              <a:buFont typeface="Arial" panose="020B0604020202020204" pitchFamily="34" charset="0"/>
              <a:buChar char="•"/>
            </a:pPr>
            <a:r>
              <a:rPr lang="en-US" sz="2400" b="0" dirty="0">
                <a:solidFill>
                  <a:schemeClr val="tx1"/>
                </a:solidFill>
              </a:rPr>
              <a:t>Be engaged and provide feedback throughout the entire process from project idea and outline development through final report</a:t>
            </a:r>
          </a:p>
          <a:p>
            <a:pPr marL="342900" lvl="0" indent="-342900">
              <a:lnSpc>
                <a:spcPct val="120000"/>
              </a:lnSpc>
              <a:buFont typeface="Arial" panose="020B0604020202020204" pitchFamily="34" charset="0"/>
              <a:buChar char="•"/>
            </a:pPr>
            <a:r>
              <a:rPr lang="en-US" sz="2400" b="0" dirty="0">
                <a:solidFill>
                  <a:schemeClr val="tx1"/>
                </a:solidFill>
              </a:rPr>
              <a:t>Provide positive feedback to your mentee for aspects of his proposal that are good. Instead of crossing out your mentee’s text, insert comments suggesting how to improve it</a:t>
            </a:r>
            <a:endParaRPr lang="fr-FR" sz="2400" b="0" dirty="0">
              <a:solidFill>
                <a:schemeClr val="tx1"/>
              </a:solidFill>
            </a:endParaRPr>
          </a:p>
          <a:p>
            <a:pPr marL="0" lvl="0" indent="0" algn="l" rtl="0">
              <a:lnSpc>
                <a:spcPct val="120000"/>
              </a:lnSpc>
              <a:spcAft>
                <a:spcPts val="0"/>
              </a:spcAft>
              <a:buSzPts val="1680"/>
              <a:buFont typeface="Trebuchet MS"/>
              <a:buNone/>
            </a:pPr>
            <a:r>
              <a:rPr lang="fr-FR" sz="2400" dirty="0" err="1"/>
              <a:t>Responses</a:t>
            </a:r>
            <a:r>
              <a:rPr lang="fr-FR" sz="2400" dirty="0"/>
              <a:t>:</a:t>
            </a:r>
          </a:p>
          <a:p>
            <a:pPr marL="342900" indent="-342900">
              <a:lnSpc>
                <a:spcPct val="120000"/>
              </a:lnSpc>
              <a:buFont typeface="Arial" panose="020B0604020202020204" pitchFamily="34" charset="0"/>
              <a:buChar char="•"/>
            </a:pPr>
            <a:r>
              <a:rPr lang="en-US" sz="2400" b="0" dirty="0">
                <a:solidFill>
                  <a:schemeClr val="tx1"/>
                </a:solidFill>
              </a:rPr>
              <a:t>Propose a call to your mentee to discuss this particular point: what he expects from you and how you can provide it</a:t>
            </a:r>
          </a:p>
          <a:p>
            <a:pPr marL="342900" indent="-342900">
              <a:lnSpc>
                <a:spcPct val="120000"/>
              </a:lnSpc>
              <a:buFont typeface="Arial" panose="020B0604020202020204" pitchFamily="34" charset="0"/>
              <a:buChar char="•"/>
            </a:pPr>
            <a:r>
              <a:rPr lang="en-US" sz="2400" b="0" dirty="0">
                <a:solidFill>
                  <a:schemeClr val="tx1"/>
                </a:solidFill>
              </a:rPr>
              <a:t>If it does not improve, talk to the GLLP organizing institution, mediation may help to improve the situation</a:t>
            </a:r>
            <a:endParaRPr lang="fr-FR" sz="2400" b="0" dirty="0">
              <a:solidFill>
                <a:schemeClr val="tx1"/>
              </a:solidFill>
            </a:endParaRPr>
          </a:p>
          <a:p>
            <a:pPr marL="342900" indent="-342900">
              <a:spcBef>
                <a:spcPts val="750"/>
              </a:spcBef>
              <a:buFont typeface="Arial" panose="020B0604020202020204" pitchFamily="34" charset="0"/>
              <a:buChar char="•"/>
            </a:pPr>
            <a:endParaRPr sz="2400" dirty="0"/>
          </a:p>
        </p:txBody>
      </p:sp>
      <p:sp>
        <p:nvSpPr>
          <p:cNvPr id="1091" name="Google Shape;1091;p75"/>
          <p:cNvSpPr txBox="1">
            <a:spLocks noGrp="1"/>
          </p:cNvSpPr>
          <p:nvPr>
            <p:ph type="sldNum" idx="12"/>
          </p:nvPr>
        </p:nvSpPr>
        <p:spPr>
          <a:xfrm>
            <a:off x="10821546" y="6210970"/>
            <a:ext cx="532255" cy="365125"/>
          </a:xfrm>
          <a:prstGeom prst="rect">
            <a:avLst/>
          </a:prstGeom>
          <a:noFill/>
          <a:ln>
            <a:noFill/>
          </a:ln>
        </p:spPr>
        <p:txBody>
          <a:bodyPr spcFirstLastPara="1" wrap="square" lIns="0" tIns="0" rIns="0" bIns="0" anchor="b" anchorCtr="0">
            <a:noAutofit/>
          </a:bodyPr>
          <a:lstStyle/>
          <a:p>
            <a:pPr marL="0" lvl="0" indent="0" algn="r" rtl="0">
              <a:spcBef>
                <a:spcPts val="0"/>
              </a:spcBef>
              <a:spcAft>
                <a:spcPts val="0"/>
              </a:spcAft>
              <a:buNone/>
            </a:pPr>
            <a:fld id="{00000000-1234-1234-1234-123412341234}" type="slidenum">
              <a:rPr lang="fr-FR"/>
              <a:t>43</a:t>
            </a:fld>
            <a:endParaRPr/>
          </a:p>
        </p:txBody>
      </p:sp>
      <p:sp>
        <p:nvSpPr>
          <p:cNvPr id="2" name="Footer Placeholder 1">
            <a:extLst>
              <a:ext uri="{FF2B5EF4-FFF2-40B4-BE49-F238E27FC236}">
                <a16:creationId xmlns:a16="http://schemas.microsoft.com/office/drawing/2014/main" id="{512BFFF0-7CF1-C6CB-12C7-E99DA7E94244}"/>
              </a:ext>
            </a:extLst>
          </p:cNvPr>
          <p:cNvSpPr>
            <a:spLocks noGrp="1"/>
          </p:cNvSpPr>
          <p:nvPr>
            <p:ph type="ftr" idx="11"/>
          </p:nvPr>
        </p:nvSpPr>
        <p:spPr/>
        <p:txBody>
          <a:bodyPr/>
          <a:lstStyle/>
          <a:p>
            <a:r>
              <a:rPr lang="nl-NL"/>
              <a:t>GLLP TOT&amp;M Unit 5 V1 2026</a:t>
            </a:r>
          </a:p>
        </p:txBody>
      </p:sp>
    </p:spTree>
    <p:custDataLst>
      <p:tags r:id="rId1"/>
    </p:custDataLst>
    <p:extLst>
      <p:ext uri="{BB962C8B-B14F-4D97-AF65-F5344CB8AC3E}">
        <p14:creationId xmlns:p14="http://schemas.microsoft.com/office/powerpoint/2010/main" val="34061030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3B5979D-B645-46A7-B709-A9E5E25512ED}"/>
              </a:ext>
            </a:extLst>
          </p:cNvPr>
          <p:cNvSpPr>
            <a:spLocks noGrp="1"/>
          </p:cNvSpPr>
          <p:nvPr>
            <p:ph type="title"/>
          </p:nvPr>
        </p:nvSpPr>
        <p:spPr/>
        <p:txBody>
          <a:bodyPr>
            <a:normAutofit/>
          </a:bodyPr>
          <a:lstStyle/>
          <a:p>
            <a:r>
              <a:rPr lang="en-US" sz="4000" dirty="0"/>
              <a:t>Critical skills for mentees</a:t>
            </a:r>
            <a:endParaRPr lang="en-NL" sz="4000" dirty="0"/>
          </a:p>
        </p:txBody>
      </p:sp>
      <p:sp>
        <p:nvSpPr>
          <p:cNvPr id="4" name="Slide Number Placeholder 3">
            <a:extLst>
              <a:ext uri="{FF2B5EF4-FFF2-40B4-BE49-F238E27FC236}">
                <a16:creationId xmlns:a16="http://schemas.microsoft.com/office/drawing/2014/main" id="{C57A9812-A958-4ABD-B410-57F170AD8B03}"/>
              </a:ext>
            </a:extLst>
          </p:cNvPr>
          <p:cNvSpPr>
            <a:spLocks noGrp="1"/>
          </p:cNvSpPr>
          <p:nvPr>
            <p:ph type="sldNum" sz="quarter" idx="14"/>
          </p:nvPr>
        </p:nvSpPr>
        <p:spPr/>
        <p:txBody>
          <a:bodyPr/>
          <a:lstStyle/>
          <a:p>
            <a:fld id="{15573E5C-EF74-034A-A019-612A408567C7}" type="slidenum">
              <a:rPr lang="en-US" smtClean="0"/>
              <a:pPr/>
              <a:t>44</a:t>
            </a:fld>
            <a:endParaRPr lang="en-US"/>
          </a:p>
        </p:txBody>
      </p:sp>
      <p:sp>
        <p:nvSpPr>
          <p:cNvPr id="2" name="Footer Placeholder 1">
            <a:extLst>
              <a:ext uri="{FF2B5EF4-FFF2-40B4-BE49-F238E27FC236}">
                <a16:creationId xmlns:a16="http://schemas.microsoft.com/office/drawing/2014/main" id="{52D5D88B-5E7D-D5F1-D345-8016B9FF701A}"/>
              </a:ext>
            </a:extLst>
          </p:cNvPr>
          <p:cNvSpPr>
            <a:spLocks noGrp="1"/>
          </p:cNvSpPr>
          <p:nvPr>
            <p:ph type="ftr" sz="quarter" idx="3"/>
          </p:nvPr>
        </p:nvSpPr>
        <p:spPr/>
        <p:txBody>
          <a:bodyPr/>
          <a:lstStyle/>
          <a:p>
            <a:pPr algn="r"/>
            <a:r>
              <a:rPr lang="nl-NL" sz="1200" dirty="0"/>
              <a:t>GLLP TOT&amp;M Unit 5 V1 2026</a:t>
            </a:r>
            <a:endParaRPr lang="en-US" sz="1200" dirty="0"/>
          </a:p>
        </p:txBody>
      </p:sp>
    </p:spTree>
    <p:custDataLst>
      <p:tags r:id="rId1"/>
    </p:custDataLst>
    <p:extLst>
      <p:ext uri="{BB962C8B-B14F-4D97-AF65-F5344CB8AC3E}">
        <p14:creationId xmlns:p14="http://schemas.microsoft.com/office/powerpoint/2010/main" val="32369859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FFE84-22A1-1BA5-D841-E8495603906C}"/>
              </a:ext>
            </a:extLst>
          </p:cNvPr>
          <p:cNvSpPr>
            <a:spLocks noGrp="1"/>
          </p:cNvSpPr>
          <p:nvPr>
            <p:ph type="title"/>
          </p:nvPr>
        </p:nvSpPr>
        <p:spPr/>
        <p:txBody>
          <a:bodyPr>
            <a:normAutofit/>
          </a:bodyPr>
          <a:lstStyle/>
          <a:p>
            <a:r>
              <a:rPr lang="en-US" sz="4000"/>
              <a:t>Phillips-Jones model – mentee skills</a:t>
            </a:r>
          </a:p>
        </p:txBody>
      </p:sp>
      <p:sp>
        <p:nvSpPr>
          <p:cNvPr id="4" name="Slide Number Placeholder 3">
            <a:extLst>
              <a:ext uri="{FF2B5EF4-FFF2-40B4-BE49-F238E27FC236}">
                <a16:creationId xmlns:a16="http://schemas.microsoft.com/office/drawing/2014/main" id="{1F0160DE-3F7A-C3C0-B790-C5523D082B63}"/>
              </a:ext>
            </a:extLst>
          </p:cNvPr>
          <p:cNvSpPr>
            <a:spLocks noGrp="1"/>
          </p:cNvSpPr>
          <p:nvPr>
            <p:ph type="sldNum" sz="quarter" idx="12"/>
          </p:nvPr>
        </p:nvSpPr>
        <p:spPr/>
        <p:txBody>
          <a:bodyPr/>
          <a:lstStyle/>
          <a:p>
            <a:fld id="{5F7BECBE-D6CC-413E-AA43-2D0C4F1A49BE}" type="slidenum">
              <a:rPr lang="en-US" smtClean="0"/>
              <a:pPr/>
              <a:t>45</a:t>
            </a:fld>
            <a:endParaRPr lang="en-US"/>
          </a:p>
        </p:txBody>
      </p:sp>
      <p:grpSp>
        <p:nvGrpSpPr>
          <p:cNvPr id="6" name="Group 5">
            <a:extLst>
              <a:ext uri="{FF2B5EF4-FFF2-40B4-BE49-F238E27FC236}">
                <a16:creationId xmlns:a16="http://schemas.microsoft.com/office/drawing/2014/main" id="{92F646A8-6C1D-C9ED-2334-C75394C3287A}"/>
              </a:ext>
            </a:extLst>
          </p:cNvPr>
          <p:cNvGrpSpPr/>
          <p:nvPr/>
        </p:nvGrpSpPr>
        <p:grpSpPr>
          <a:xfrm>
            <a:off x="2768004" y="1740590"/>
            <a:ext cx="6696744" cy="4470378"/>
            <a:chOff x="1259632" y="1790369"/>
            <a:chExt cx="6696744" cy="4470378"/>
          </a:xfrm>
        </p:grpSpPr>
        <p:sp>
          <p:nvSpPr>
            <p:cNvPr id="7" name="Oval 6">
              <a:extLst>
                <a:ext uri="{FF2B5EF4-FFF2-40B4-BE49-F238E27FC236}">
                  <a16:creationId xmlns:a16="http://schemas.microsoft.com/office/drawing/2014/main" id="{A0B6B559-603E-CF0A-FC22-9233BAB82F10}"/>
                </a:ext>
              </a:extLst>
            </p:cNvPr>
            <p:cNvSpPr/>
            <p:nvPr/>
          </p:nvSpPr>
          <p:spPr>
            <a:xfrm>
              <a:off x="1259632" y="1796251"/>
              <a:ext cx="4680520" cy="4464496"/>
            </a:xfrm>
            <a:prstGeom prst="ellipse">
              <a:avLst/>
            </a:prstGeom>
            <a:solidFill>
              <a:schemeClr val="accent1">
                <a:alpha val="2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8" name="Oval 7">
              <a:extLst>
                <a:ext uri="{FF2B5EF4-FFF2-40B4-BE49-F238E27FC236}">
                  <a16:creationId xmlns:a16="http://schemas.microsoft.com/office/drawing/2014/main" id="{26AA1085-088B-D3A4-442B-577DEA09AA22}"/>
                </a:ext>
              </a:extLst>
            </p:cNvPr>
            <p:cNvSpPr/>
            <p:nvPr/>
          </p:nvSpPr>
          <p:spPr>
            <a:xfrm>
              <a:off x="3275856" y="1790369"/>
              <a:ext cx="4680520" cy="4464496"/>
            </a:xfrm>
            <a:prstGeom prst="ellipse">
              <a:avLst/>
            </a:prstGeom>
            <a:solidFill>
              <a:schemeClr val="accent1">
                <a:alpha val="2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grpSp>
      <p:sp>
        <p:nvSpPr>
          <p:cNvPr id="9" name="Text Placeholder 2">
            <a:extLst>
              <a:ext uri="{FF2B5EF4-FFF2-40B4-BE49-F238E27FC236}">
                <a16:creationId xmlns:a16="http://schemas.microsoft.com/office/drawing/2014/main" id="{FE79FADD-0558-9C1D-3F22-3CD03D13C935}"/>
              </a:ext>
            </a:extLst>
          </p:cNvPr>
          <p:cNvSpPr txBox="1">
            <a:spLocks/>
          </p:cNvSpPr>
          <p:nvPr/>
        </p:nvSpPr>
        <p:spPr>
          <a:xfrm>
            <a:off x="3331435" y="2622125"/>
            <a:ext cx="2071142" cy="667271"/>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accent2">
                    <a:lumMod val="75000"/>
                  </a:schemeClr>
                </a:solidFill>
              </a:rPr>
              <a:t>Learning quickly</a:t>
            </a:r>
            <a:endParaRPr lang="en-NL">
              <a:solidFill>
                <a:schemeClr val="accent2">
                  <a:lumMod val="75000"/>
                </a:schemeClr>
              </a:solidFill>
            </a:endParaRPr>
          </a:p>
        </p:txBody>
      </p:sp>
      <p:sp>
        <p:nvSpPr>
          <p:cNvPr id="10" name="Text Placeholder 2">
            <a:extLst>
              <a:ext uri="{FF2B5EF4-FFF2-40B4-BE49-F238E27FC236}">
                <a16:creationId xmlns:a16="http://schemas.microsoft.com/office/drawing/2014/main" id="{EBDE145F-0B30-AFE0-6CC2-8D2FA37AC6FF}"/>
              </a:ext>
            </a:extLst>
          </p:cNvPr>
          <p:cNvSpPr txBox="1">
            <a:spLocks/>
          </p:cNvSpPr>
          <p:nvPr/>
        </p:nvSpPr>
        <p:spPr>
          <a:xfrm>
            <a:off x="3012918" y="3394377"/>
            <a:ext cx="2071142" cy="667271"/>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accent2">
                    <a:lumMod val="75000"/>
                  </a:schemeClr>
                </a:solidFill>
              </a:rPr>
              <a:t>Showing initiative</a:t>
            </a:r>
            <a:endParaRPr lang="en-NL">
              <a:solidFill>
                <a:schemeClr val="accent2">
                  <a:lumMod val="75000"/>
                </a:schemeClr>
              </a:solidFill>
            </a:endParaRPr>
          </a:p>
        </p:txBody>
      </p:sp>
      <p:sp>
        <p:nvSpPr>
          <p:cNvPr id="11" name="Text Placeholder 2">
            <a:extLst>
              <a:ext uri="{FF2B5EF4-FFF2-40B4-BE49-F238E27FC236}">
                <a16:creationId xmlns:a16="http://schemas.microsoft.com/office/drawing/2014/main" id="{C54E83FB-DEBB-01F6-4E67-F93B975DA881}"/>
              </a:ext>
            </a:extLst>
          </p:cNvPr>
          <p:cNvSpPr txBox="1">
            <a:spLocks/>
          </p:cNvSpPr>
          <p:nvPr/>
        </p:nvSpPr>
        <p:spPr>
          <a:xfrm>
            <a:off x="3579245" y="4840749"/>
            <a:ext cx="2071142" cy="667271"/>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accent2">
                    <a:lumMod val="75000"/>
                  </a:schemeClr>
                </a:solidFill>
              </a:rPr>
              <a:t>Following through</a:t>
            </a:r>
            <a:endParaRPr lang="en-NL">
              <a:solidFill>
                <a:schemeClr val="accent2">
                  <a:lumMod val="75000"/>
                </a:schemeClr>
              </a:solidFill>
            </a:endParaRPr>
          </a:p>
        </p:txBody>
      </p:sp>
      <p:sp>
        <p:nvSpPr>
          <p:cNvPr id="12" name="Text Placeholder 2">
            <a:extLst>
              <a:ext uri="{FF2B5EF4-FFF2-40B4-BE49-F238E27FC236}">
                <a16:creationId xmlns:a16="http://schemas.microsoft.com/office/drawing/2014/main" id="{0E6E6090-7AC7-99A9-3FB7-02F685085A47}"/>
              </a:ext>
            </a:extLst>
          </p:cNvPr>
          <p:cNvSpPr txBox="1">
            <a:spLocks/>
          </p:cNvSpPr>
          <p:nvPr/>
        </p:nvSpPr>
        <p:spPr>
          <a:xfrm>
            <a:off x="2917876" y="4122907"/>
            <a:ext cx="2071142" cy="667271"/>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accent2">
                    <a:lumMod val="75000"/>
                  </a:schemeClr>
                </a:solidFill>
              </a:rPr>
              <a:t>Managing the relationship</a:t>
            </a:r>
            <a:endParaRPr lang="en-NL">
              <a:solidFill>
                <a:schemeClr val="accent2">
                  <a:lumMod val="75000"/>
                </a:schemeClr>
              </a:solidFill>
            </a:endParaRPr>
          </a:p>
        </p:txBody>
      </p:sp>
      <p:sp>
        <p:nvSpPr>
          <p:cNvPr id="13" name="Text Placeholder 2">
            <a:extLst>
              <a:ext uri="{FF2B5EF4-FFF2-40B4-BE49-F238E27FC236}">
                <a16:creationId xmlns:a16="http://schemas.microsoft.com/office/drawing/2014/main" id="{123F8291-3EB2-6D90-8F0A-0366AEB7F1E6}"/>
              </a:ext>
            </a:extLst>
          </p:cNvPr>
          <p:cNvSpPr txBox="1">
            <a:spLocks/>
          </p:cNvSpPr>
          <p:nvPr/>
        </p:nvSpPr>
        <p:spPr>
          <a:xfrm>
            <a:off x="6631314" y="2222407"/>
            <a:ext cx="2071142" cy="936104"/>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a:t>Instructing/ developing capabilities</a:t>
            </a:r>
            <a:endParaRPr lang="en-NL"/>
          </a:p>
        </p:txBody>
      </p:sp>
      <p:sp>
        <p:nvSpPr>
          <p:cNvPr id="14" name="Text Placeholder 2">
            <a:extLst>
              <a:ext uri="{FF2B5EF4-FFF2-40B4-BE49-F238E27FC236}">
                <a16:creationId xmlns:a16="http://schemas.microsoft.com/office/drawing/2014/main" id="{66024640-974D-8D7E-187B-61CCB86502DC}"/>
              </a:ext>
            </a:extLst>
          </p:cNvPr>
          <p:cNvSpPr txBox="1">
            <a:spLocks/>
          </p:cNvSpPr>
          <p:nvPr/>
        </p:nvSpPr>
        <p:spPr>
          <a:xfrm>
            <a:off x="7035621" y="3133387"/>
            <a:ext cx="2071142" cy="93610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a:t>Inspiring</a:t>
            </a:r>
            <a:endParaRPr lang="en-NL"/>
          </a:p>
        </p:txBody>
      </p:sp>
      <p:sp>
        <p:nvSpPr>
          <p:cNvPr id="15" name="Text Placeholder 2">
            <a:extLst>
              <a:ext uri="{FF2B5EF4-FFF2-40B4-BE49-F238E27FC236}">
                <a16:creationId xmlns:a16="http://schemas.microsoft.com/office/drawing/2014/main" id="{1AED8FC1-A261-2DFD-B174-7F9A095DA019}"/>
              </a:ext>
            </a:extLst>
          </p:cNvPr>
          <p:cNvSpPr txBox="1">
            <a:spLocks/>
          </p:cNvSpPr>
          <p:nvPr/>
        </p:nvSpPr>
        <p:spPr>
          <a:xfrm>
            <a:off x="7378575" y="3581223"/>
            <a:ext cx="2071142" cy="936104"/>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a:t>Providing corrective feedback</a:t>
            </a:r>
            <a:endParaRPr lang="en-NL"/>
          </a:p>
        </p:txBody>
      </p:sp>
      <p:sp>
        <p:nvSpPr>
          <p:cNvPr id="16" name="Text Placeholder 2">
            <a:extLst>
              <a:ext uri="{FF2B5EF4-FFF2-40B4-BE49-F238E27FC236}">
                <a16:creationId xmlns:a16="http://schemas.microsoft.com/office/drawing/2014/main" id="{88CE9DD3-BCA1-7508-BC8F-5B1B6085140E}"/>
              </a:ext>
            </a:extLst>
          </p:cNvPr>
          <p:cNvSpPr txBox="1">
            <a:spLocks/>
          </p:cNvSpPr>
          <p:nvPr/>
        </p:nvSpPr>
        <p:spPr>
          <a:xfrm>
            <a:off x="7308113" y="4608765"/>
            <a:ext cx="2071142" cy="93610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Managing risks</a:t>
            </a:r>
            <a:endParaRPr lang="en-NL"/>
          </a:p>
        </p:txBody>
      </p:sp>
      <p:sp>
        <p:nvSpPr>
          <p:cNvPr id="17" name="Text Placeholder 2">
            <a:extLst>
              <a:ext uri="{FF2B5EF4-FFF2-40B4-BE49-F238E27FC236}">
                <a16:creationId xmlns:a16="http://schemas.microsoft.com/office/drawing/2014/main" id="{2BE659B9-FFDF-787B-4FD9-6D0EC0F2EB4E}"/>
              </a:ext>
            </a:extLst>
          </p:cNvPr>
          <p:cNvSpPr txBox="1">
            <a:spLocks/>
          </p:cNvSpPr>
          <p:nvPr/>
        </p:nvSpPr>
        <p:spPr>
          <a:xfrm>
            <a:off x="7187028" y="5220240"/>
            <a:ext cx="2071142" cy="93610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Opening </a:t>
            </a:r>
            <a:br>
              <a:rPr lang="en-US"/>
            </a:br>
            <a:r>
              <a:rPr lang="en-US"/>
              <a:t>doors</a:t>
            </a:r>
            <a:endParaRPr lang="en-NL"/>
          </a:p>
        </p:txBody>
      </p:sp>
      <p:sp>
        <p:nvSpPr>
          <p:cNvPr id="18" name="Text Placeholder 2">
            <a:extLst>
              <a:ext uri="{FF2B5EF4-FFF2-40B4-BE49-F238E27FC236}">
                <a16:creationId xmlns:a16="http://schemas.microsoft.com/office/drawing/2014/main" id="{B6398483-24E6-E83E-79FB-ECA325B31B5E}"/>
              </a:ext>
            </a:extLst>
          </p:cNvPr>
          <p:cNvSpPr txBox="1">
            <a:spLocks/>
          </p:cNvSpPr>
          <p:nvPr/>
        </p:nvSpPr>
        <p:spPr>
          <a:xfrm>
            <a:off x="5086362" y="2769867"/>
            <a:ext cx="2071142" cy="667271"/>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t>Listening actively</a:t>
            </a:r>
            <a:endParaRPr lang="en-NL"/>
          </a:p>
        </p:txBody>
      </p:sp>
      <p:sp>
        <p:nvSpPr>
          <p:cNvPr id="19" name="Text Placeholder 2">
            <a:extLst>
              <a:ext uri="{FF2B5EF4-FFF2-40B4-BE49-F238E27FC236}">
                <a16:creationId xmlns:a16="http://schemas.microsoft.com/office/drawing/2014/main" id="{641B7E39-CB86-A1DD-1F6A-01CB8DABBA93}"/>
              </a:ext>
            </a:extLst>
          </p:cNvPr>
          <p:cNvSpPr txBox="1">
            <a:spLocks/>
          </p:cNvSpPr>
          <p:nvPr/>
        </p:nvSpPr>
        <p:spPr>
          <a:xfrm>
            <a:off x="5065645" y="3489603"/>
            <a:ext cx="2071142" cy="66727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t>Building trust</a:t>
            </a:r>
            <a:endParaRPr lang="en-NL"/>
          </a:p>
        </p:txBody>
      </p:sp>
      <p:sp>
        <p:nvSpPr>
          <p:cNvPr id="20" name="Text Placeholder 2">
            <a:extLst>
              <a:ext uri="{FF2B5EF4-FFF2-40B4-BE49-F238E27FC236}">
                <a16:creationId xmlns:a16="http://schemas.microsoft.com/office/drawing/2014/main" id="{F5ADF0C1-07B2-E8F5-B6C2-E6CD355CAAA5}"/>
              </a:ext>
            </a:extLst>
          </p:cNvPr>
          <p:cNvSpPr txBox="1">
            <a:spLocks/>
          </p:cNvSpPr>
          <p:nvPr/>
        </p:nvSpPr>
        <p:spPr>
          <a:xfrm>
            <a:off x="5110103" y="4004155"/>
            <a:ext cx="2071142" cy="66727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t>Encouraging</a:t>
            </a:r>
            <a:endParaRPr lang="en-NL"/>
          </a:p>
        </p:txBody>
      </p:sp>
      <p:sp>
        <p:nvSpPr>
          <p:cNvPr id="21" name="Text Placeholder 2">
            <a:extLst>
              <a:ext uri="{FF2B5EF4-FFF2-40B4-BE49-F238E27FC236}">
                <a16:creationId xmlns:a16="http://schemas.microsoft.com/office/drawing/2014/main" id="{93F3BCAE-A4F4-1226-7377-676861F6C58E}"/>
              </a:ext>
            </a:extLst>
          </p:cNvPr>
          <p:cNvSpPr txBox="1">
            <a:spLocks/>
          </p:cNvSpPr>
          <p:nvPr/>
        </p:nvSpPr>
        <p:spPr>
          <a:xfrm>
            <a:off x="5110103" y="4547125"/>
            <a:ext cx="2071142" cy="960895"/>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Helvetica" pitchFamily="2" charset="0"/>
                <a:ea typeface="+mn-ea"/>
                <a:cs typeface="+mn-cs"/>
              </a:defRPr>
            </a:lvl1pPr>
            <a:lvl2pPr marL="685800" indent="-228600" algn="l" defTabSz="914400" rtl="0" eaLnBrk="1" latinLnBrk="0" hangingPunct="1">
              <a:lnSpc>
                <a:spcPct val="90000"/>
              </a:lnSpc>
              <a:spcBef>
                <a:spcPts val="500"/>
              </a:spcBef>
              <a:buClr>
                <a:srgbClr val="F46E32"/>
              </a:buClr>
              <a:buSzPct val="100000"/>
              <a:buFont typeface="Arial" panose="020B0604020202020204" pitchFamily="34" charset="0"/>
              <a:buChar char="•"/>
              <a:defRPr sz="2000" kern="1200">
                <a:solidFill>
                  <a:srgbClr val="004D79"/>
                </a:solidFill>
                <a:latin typeface="Helvetica" pitchFamily="2" charset="0"/>
                <a:ea typeface="+mn-ea"/>
                <a:cs typeface="+mn-cs"/>
              </a:defRPr>
            </a:lvl2pPr>
            <a:lvl3pPr marL="1257300" indent="-342900" algn="l" defTabSz="914400" rtl="0" eaLnBrk="1" latinLnBrk="0" hangingPunct="1">
              <a:lnSpc>
                <a:spcPct val="90000"/>
              </a:lnSpc>
              <a:spcBef>
                <a:spcPts val="500"/>
              </a:spcBef>
              <a:buSzPct val="75000"/>
              <a:buFontTx/>
              <a:buBlip>
                <a:blip r:embed="rId4"/>
              </a:buBlip>
              <a:defRPr sz="1800" kern="1200">
                <a:solidFill>
                  <a:srgbClr val="004D7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t>Identifying goals &amp; current reality</a:t>
            </a:r>
            <a:endParaRPr lang="en-NL"/>
          </a:p>
        </p:txBody>
      </p:sp>
      <p:sp>
        <p:nvSpPr>
          <p:cNvPr id="22" name="TextBox 21">
            <a:extLst>
              <a:ext uri="{FF2B5EF4-FFF2-40B4-BE49-F238E27FC236}">
                <a16:creationId xmlns:a16="http://schemas.microsoft.com/office/drawing/2014/main" id="{C33DB6E1-4095-EC42-120D-AE3C0B406781}"/>
              </a:ext>
            </a:extLst>
          </p:cNvPr>
          <p:cNvSpPr txBox="1"/>
          <p:nvPr/>
        </p:nvSpPr>
        <p:spPr>
          <a:xfrm>
            <a:off x="1575740" y="3498818"/>
            <a:ext cx="1163435" cy="1015663"/>
          </a:xfrm>
          <a:prstGeom prst="rect">
            <a:avLst/>
          </a:prstGeom>
          <a:noFill/>
          <a:ln>
            <a:noFill/>
          </a:ln>
        </p:spPr>
        <p:txBody>
          <a:bodyPr wrap="square" rtlCol="0">
            <a:spAutoFit/>
          </a:bodyPr>
          <a:lstStyle/>
          <a:p>
            <a:r>
              <a:rPr lang="en-GB" sz="2000" b="1">
                <a:solidFill>
                  <a:srgbClr val="004D79"/>
                </a:solidFill>
                <a:latin typeface="Helvetica" panose="020B0604020202020204" pitchFamily="34" charset="0"/>
                <a:cs typeface="Helvetica" panose="020B0604020202020204" pitchFamily="34" charset="0"/>
              </a:rPr>
              <a:t>Mentee specific skills</a:t>
            </a:r>
            <a:endParaRPr lang="en-US" sz="2000">
              <a:solidFill>
                <a:srgbClr val="004D79"/>
              </a:solidFill>
              <a:latin typeface="Helvetica" panose="020B0604020202020204" pitchFamily="34" charset="0"/>
              <a:cs typeface="Helvetica" panose="020B0604020202020204" pitchFamily="34" charset="0"/>
            </a:endParaRPr>
          </a:p>
        </p:txBody>
      </p:sp>
      <p:sp>
        <p:nvSpPr>
          <p:cNvPr id="23" name="TextBox 22">
            <a:extLst>
              <a:ext uri="{FF2B5EF4-FFF2-40B4-BE49-F238E27FC236}">
                <a16:creationId xmlns:a16="http://schemas.microsoft.com/office/drawing/2014/main" id="{776E359E-0BA0-DABB-113F-7E540193EF81}"/>
              </a:ext>
            </a:extLst>
          </p:cNvPr>
          <p:cNvSpPr txBox="1"/>
          <p:nvPr/>
        </p:nvSpPr>
        <p:spPr>
          <a:xfrm>
            <a:off x="9477908" y="3461945"/>
            <a:ext cx="1163435" cy="1015663"/>
          </a:xfrm>
          <a:prstGeom prst="rect">
            <a:avLst/>
          </a:prstGeom>
          <a:noFill/>
          <a:ln>
            <a:noFill/>
          </a:ln>
        </p:spPr>
        <p:txBody>
          <a:bodyPr wrap="square" rtlCol="0">
            <a:spAutoFit/>
          </a:bodyPr>
          <a:lstStyle/>
          <a:p>
            <a:pPr algn="r"/>
            <a:r>
              <a:rPr lang="en-GB" sz="2000" b="1">
                <a:solidFill>
                  <a:srgbClr val="004D79"/>
                </a:solidFill>
                <a:latin typeface="Helvetica" panose="020B0604020202020204" pitchFamily="34" charset="0"/>
                <a:cs typeface="Helvetica" panose="020B0604020202020204" pitchFamily="34" charset="0"/>
              </a:rPr>
              <a:t>Mentor specific skills</a:t>
            </a:r>
            <a:endParaRPr lang="en-US" sz="2000">
              <a:solidFill>
                <a:srgbClr val="004D79"/>
              </a:solidFill>
              <a:latin typeface="Helvetica" panose="020B0604020202020204" pitchFamily="34" charset="0"/>
              <a:cs typeface="Helvetica" panose="020B0604020202020204" pitchFamily="34" charset="0"/>
            </a:endParaRPr>
          </a:p>
        </p:txBody>
      </p:sp>
      <p:sp>
        <p:nvSpPr>
          <p:cNvPr id="24" name="Rectangle 23">
            <a:extLst>
              <a:ext uri="{FF2B5EF4-FFF2-40B4-BE49-F238E27FC236}">
                <a16:creationId xmlns:a16="http://schemas.microsoft.com/office/drawing/2014/main" id="{26BA7545-0584-0EDF-F178-33B64E848CF5}"/>
              </a:ext>
            </a:extLst>
          </p:cNvPr>
          <p:cNvSpPr/>
          <p:nvPr/>
        </p:nvSpPr>
        <p:spPr>
          <a:xfrm>
            <a:off x="2840169" y="1883800"/>
            <a:ext cx="2416641" cy="4330950"/>
          </a:xfrm>
          <a:prstGeom prst="rect">
            <a:avLst/>
          </a:prstGeom>
          <a:noFill/>
          <a:ln w="38100">
            <a:solidFill>
              <a:srgbClr val="F46E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3" name="Footer Placeholder 2">
            <a:extLst>
              <a:ext uri="{FF2B5EF4-FFF2-40B4-BE49-F238E27FC236}">
                <a16:creationId xmlns:a16="http://schemas.microsoft.com/office/drawing/2014/main" id="{53FD449D-110E-5825-09EB-B3ECE0464E30}"/>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168339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4CFE6-2EC1-45A0-AC3D-3B97389D2D81}"/>
              </a:ext>
            </a:extLst>
          </p:cNvPr>
          <p:cNvSpPr>
            <a:spLocks noGrp="1"/>
          </p:cNvSpPr>
          <p:nvPr>
            <p:ph type="title"/>
          </p:nvPr>
        </p:nvSpPr>
        <p:spPr>
          <a:xfrm>
            <a:off x="914400" y="914401"/>
            <a:ext cx="10515600" cy="709862"/>
          </a:xfrm>
        </p:spPr>
        <p:txBody>
          <a:bodyPr anchor="t">
            <a:normAutofit/>
          </a:bodyPr>
          <a:lstStyle/>
          <a:p>
            <a:r>
              <a:rPr lang="en-US" dirty="0"/>
              <a:t>Mentees are expected to</a:t>
            </a:r>
            <a:endParaRPr lang="en-NL"/>
          </a:p>
        </p:txBody>
      </p:sp>
      <p:sp>
        <p:nvSpPr>
          <p:cNvPr id="4" name="Slide Number Placeholder 3">
            <a:extLst>
              <a:ext uri="{FF2B5EF4-FFF2-40B4-BE49-F238E27FC236}">
                <a16:creationId xmlns:a16="http://schemas.microsoft.com/office/drawing/2014/main" id="{36782FBB-3773-42DB-B393-B6619D949235}"/>
              </a:ext>
            </a:extLst>
          </p:cNvPr>
          <p:cNvSpPr>
            <a:spLocks noGrp="1"/>
          </p:cNvSpPr>
          <p:nvPr>
            <p:ph type="sldNum" sz="quarter" idx="12"/>
          </p:nvPr>
        </p:nvSpPr>
        <p:spPr>
          <a:xfrm>
            <a:off x="10821546" y="6210968"/>
            <a:ext cx="532254" cy="365125"/>
          </a:xfrm>
        </p:spPr>
        <p:txBody>
          <a:bodyPr anchor="b">
            <a:normAutofit/>
          </a:bodyPr>
          <a:lstStyle/>
          <a:p>
            <a:pPr>
              <a:spcAft>
                <a:spcPts val="600"/>
              </a:spcAft>
            </a:pPr>
            <a:fld id="{15573E5C-EF74-034A-A019-612A408567C7}" type="slidenum">
              <a:rPr lang="en-US" smtClean="0"/>
              <a:pPr>
                <a:spcAft>
                  <a:spcPts val="600"/>
                </a:spcAft>
              </a:pPr>
              <a:t>46</a:t>
            </a:fld>
            <a:endParaRPr lang="en-US"/>
          </a:p>
        </p:txBody>
      </p:sp>
      <p:sp>
        <p:nvSpPr>
          <p:cNvPr id="12" name="Footer Placeholder 5">
            <a:extLst>
              <a:ext uri="{FF2B5EF4-FFF2-40B4-BE49-F238E27FC236}">
                <a16:creationId xmlns:a16="http://schemas.microsoft.com/office/drawing/2014/main" id="{18C21660-5E48-EB34-C769-CC328D8CCFEA}"/>
              </a:ext>
            </a:extLst>
          </p:cNvPr>
          <p:cNvSpPr>
            <a:spLocks noGrp="1"/>
          </p:cNvSpPr>
          <p:nvPr>
            <p:ph type="ftr" sz="quarter" idx="3"/>
          </p:nvPr>
        </p:nvSpPr>
        <p:spPr>
          <a:xfrm>
            <a:off x="8796528" y="6210968"/>
            <a:ext cx="2029968" cy="365125"/>
          </a:xfrm>
        </p:spPr>
        <p:txBody>
          <a:bodyPr/>
          <a:lstStyle/>
          <a:p>
            <a:pPr algn="r">
              <a:spcAft>
                <a:spcPts val="600"/>
              </a:spcAft>
            </a:pPr>
            <a:r>
              <a:rPr lang="nl-NL"/>
              <a:t>GLLP TOT&amp;M Unit 5 V1 2026</a:t>
            </a:r>
            <a:endParaRPr lang="en-US"/>
          </a:p>
        </p:txBody>
      </p:sp>
      <p:graphicFrame>
        <p:nvGraphicFramePr>
          <p:cNvPr id="6" name="Text Placeholder 2">
            <a:extLst>
              <a:ext uri="{FF2B5EF4-FFF2-40B4-BE49-F238E27FC236}">
                <a16:creationId xmlns:a16="http://schemas.microsoft.com/office/drawing/2014/main" id="{1FAEB141-003F-5250-9BB3-603816A8A835}"/>
              </a:ext>
            </a:extLst>
          </p:cNvPr>
          <p:cNvGraphicFramePr/>
          <p:nvPr>
            <p:extLst>
              <p:ext uri="{D42A27DB-BD31-4B8C-83A1-F6EECF244321}">
                <p14:modId xmlns:p14="http://schemas.microsoft.com/office/powerpoint/2010/main" val="3912921011"/>
              </p:ext>
            </p:extLst>
          </p:nvPr>
        </p:nvGraphicFramePr>
        <p:xfrm>
          <a:off x="914400" y="1624263"/>
          <a:ext cx="10515600" cy="431933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3063813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C5F2B3-E2C0-4630-8713-62B4D518D55D}"/>
              </a:ext>
            </a:extLst>
          </p:cNvPr>
          <p:cNvSpPr>
            <a:spLocks noGrp="1"/>
          </p:cNvSpPr>
          <p:nvPr>
            <p:ph type="title"/>
          </p:nvPr>
        </p:nvSpPr>
        <p:spPr/>
        <p:txBody>
          <a:bodyPr>
            <a:normAutofit/>
          </a:bodyPr>
          <a:lstStyle/>
          <a:p>
            <a:r>
              <a:rPr lang="fr-FR"/>
              <a:t>Questions?</a:t>
            </a:r>
            <a:endParaRPr lang="en-NL"/>
          </a:p>
        </p:txBody>
      </p:sp>
      <p:sp>
        <p:nvSpPr>
          <p:cNvPr id="4" name="Slide Number Placeholder 3">
            <a:extLst>
              <a:ext uri="{FF2B5EF4-FFF2-40B4-BE49-F238E27FC236}">
                <a16:creationId xmlns:a16="http://schemas.microsoft.com/office/drawing/2014/main" id="{4BA06C54-BD53-4E9B-A59B-E7B0A5AB75BC}"/>
              </a:ext>
            </a:extLst>
          </p:cNvPr>
          <p:cNvSpPr>
            <a:spLocks noGrp="1"/>
          </p:cNvSpPr>
          <p:nvPr>
            <p:ph type="sldNum" sz="quarter" idx="10"/>
          </p:nvPr>
        </p:nvSpPr>
        <p:spPr/>
        <p:txBody>
          <a:bodyPr/>
          <a:lstStyle/>
          <a:p>
            <a:fld id="{15573E5C-EF74-034A-A019-612A408567C7}" type="slidenum">
              <a:rPr lang="en-US" smtClean="0"/>
              <a:pPr/>
              <a:t>47</a:t>
            </a:fld>
            <a:endParaRPr lang="en-US"/>
          </a:p>
        </p:txBody>
      </p:sp>
      <p:sp>
        <p:nvSpPr>
          <p:cNvPr id="3" name="Footer Placeholder 2">
            <a:extLst>
              <a:ext uri="{FF2B5EF4-FFF2-40B4-BE49-F238E27FC236}">
                <a16:creationId xmlns:a16="http://schemas.microsoft.com/office/drawing/2014/main" id="{9C222ACD-65A1-A25B-43D3-78365866F63D}"/>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1179109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8A18490-BF74-EBFB-3FE6-50C9D4BF3EF9}"/>
              </a:ext>
            </a:extLst>
          </p:cNvPr>
          <p:cNvSpPr>
            <a:spLocks noGrp="1"/>
          </p:cNvSpPr>
          <p:nvPr>
            <p:ph type="title"/>
          </p:nvPr>
        </p:nvSpPr>
        <p:spPr/>
        <p:txBody>
          <a:bodyPr/>
          <a:lstStyle/>
          <a:p>
            <a:r>
              <a:rPr lang="en-US" dirty="0"/>
              <a:t>References</a:t>
            </a:r>
          </a:p>
        </p:txBody>
      </p:sp>
      <p:sp>
        <p:nvSpPr>
          <p:cNvPr id="9" name="Text Placeholder 8">
            <a:extLst>
              <a:ext uri="{FF2B5EF4-FFF2-40B4-BE49-F238E27FC236}">
                <a16:creationId xmlns:a16="http://schemas.microsoft.com/office/drawing/2014/main" id="{23A57182-6ABB-39BA-77F9-ACB66513CF95}"/>
              </a:ext>
            </a:extLst>
          </p:cNvPr>
          <p:cNvSpPr>
            <a:spLocks noGrp="1"/>
          </p:cNvSpPr>
          <p:nvPr>
            <p:ph type="body" sz="quarter" idx="11"/>
          </p:nvPr>
        </p:nvSpPr>
        <p:spPr/>
        <p:txBody>
          <a:bodyPr/>
          <a:lstStyle/>
          <a:p>
            <a:r>
              <a:rPr lang="en-US" dirty="0"/>
              <a:t>Phillips-Jones, L. 2003. Skills for Successful Mentoring: Competencies of Outstanding Mentors and Mentees. </a:t>
            </a:r>
            <a:r>
              <a:rPr lang="en-US" dirty="0">
                <a:hlinkClick r:id="rId4"/>
              </a:rPr>
              <a:t>https://my.lerner.udel.edu/wp-content/uploads/Skills_for_Sucessful_Mentoring.pdf</a:t>
            </a:r>
            <a:r>
              <a:rPr lang="en-US" dirty="0"/>
              <a:t> </a:t>
            </a:r>
          </a:p>
          <a:p>
            <a:r>
              <a:rPr lang="en-US" dirty="0"/>
              <a:t>Harvard T.H. Chan School of Public Health. The Mentor-Mentee Relationship. </a:t>
            </a:r>
            <a:r>
              <a:rPr lang="en-US" dirty="0">
                <a:hlinkClick r:id="rId5"/>
              </a:rPr>
              <a:t>https://content.sph.harvard.edu/wwwhsph/sites/36/2016/06/The-Mentor-Mentee-Relationship-Handout_October-2015.pdf</a:t>
            </a:r>
            <a:r>
              <a:rPr lang="en-US" dirty="0"/>
              <a:t> </a:t>
            </a:r>
          </a:p>
        </p:txBody>
      </p:sp>
      <p:sp>
        <p:nvSpPr>
          <p:cNvPr id="3" name="Slide Number Placeholder 2">
            <a:extLst>
              <a:ext uri="{FF2B5EF4-FFF2-40B4-BE49-F238E27FC236}">
                <a16:creationId xmlns:a16="http://schemas.microsoft.com/office/drawing/2014/main" id="{7DB15712-D943-F076-1FB1-B6DDDA334909}"/>
              </a:ext>
            </a:extLst>
          </p:cNvPr>
          <p:cNvSpPr>
            <a:spLocks noGrp="1"/>
          </p:cNvSpPr>
          <p:nvPr>
            <p:ph type="sldNum" sz="quarter" idx="12"/>
          </p:nvPr>
        </p:nvSpPr>
        <p:spPr/>
        <p:txBody>
          <a:bodyPr/>
          <a:lstStyle/>
          <a:p>
            <a:fld id="{5F7BECBE-D6CC-413E-AA43-2D0C4F1A49BE}" type="slidenum">
              <a:rPr lang="en-US" smtClean="0"/>
              <a:pPr/>
              <a:t>48</a:t>
            </a:fld>
            <a:endParaRPr lang="en-US"/>
          </a:p>
        </p:txBody>
      </p:sp>
      <p:sp>
        <p:nvSpPr>
          <p:cNvPr id="4" name="Footer Placeholder 3">
            <a:extLst>
              <a:ext uri="{FF2B5EF4-FFF2-40B4-BE49-F238E27FC236}">
                <a16:creationId xmlns:a16="http://schemas.microsoft.com/office/drawing/2014/main" id="{E28D5ED5-6177-9F06-C46D-5D3643AFFC27}"/>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71624177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914400" y="3070162"/>
            <a:ext cx="6503195" cy="715366"/>
          </a:xfrm>
        </p:spPr>
        <p:txBody>
          <a:bodyPr vert="horz" lIns="0" tIns="0" rIns="0" bIns="0" rtlCol="0" anchor="t">
            <a:noAutofit/>
          </a:bodyPr>
          <a:lstStyle/>
          <a:p>
            <a:pPr marL="0" indent="0">
              <a:buNone/>
            </a:pPr>
            <a:r>
              <a:rPr lang="en-US" sz="2200" b="1" dirty="0">
                <a:solidFill>
                  <a:schemeClr val="tx2"/>
                </a:solidFill>
              </a:rPr>
              <a:t>Click the link below or scan the QR code:</a:t>
            </a:r>
          </a:p>
          <a:p>
            <a:pPr marL="0" indent="0">
              <a:buNone/>
            </a:pPr>
            <a:r>
              <a:rPr lang="en-US" u="sng" dirty="0">
                <a:highlight>
                  <a:srgbClr val="FFFF00"/>
                </a:highlight>
                <a:ea typeface="+mn-lt"/>
                <a:cs typeface="+mn-lt"/>
              </a:rPr>
              <a:t>Insert link</a:t>
            </a:r>
          </a:p>
        </p:txBody>
      </p:sp>
      <p:sp>
        <p:nvSpPr>
          <p:cNvPr id="13" name="Slide Number Placeholder 12"/>
          <p:cNvSpPr>
            <a:spLocks noGrp="1"/>
          </p:cNvSpPr>
          <p:nvPr>
            <p:ph type="sldNum" sz="quarter" idx="12"/>
          </p:nvPr>
        </p:nvSpPr>
        <p:spPr/>
        <p:txBody>
          <a:bodyPr/>
          <a:lstStyle/>
          <a:p>
            <a:fld id="{15573E5C-EF74-034A-A019-612A408567C7}" type="slidenum">
              <a:rPr lang="en-US" smtClean="0"/>
              <a:pPr/>
              <a:t>49</a:t>
            </a:fld>
            <a:endParaRPr lang="en-US"/>
          </a:p>
        </p:txBody>
      </p:sp>
      <p:sp>
        <p:nvSpPr>
          <p:cNvPr id="3" name="Rectangle 2">
            <a:extLst>
              <a:ext uri="{FF2B5EF4-FFF2-40B4-BE49-F238E27FC236}">
                <a16:creationId xmlns:a16="http://schemas.microsoft.com/office/drawing/2014/main" id="{4F30A929-3BE4-E991-600D-C8A3E47E7EB7}"/>
              </a:ext>
            </a:extLst>
          </p:cNvPr>
          <p:cNvSpPr/>
          <p:nvPr/>
        </p:nvSpPr>
        <p:spPr>
          <a:xfrm>
            <a:off x="7830000" y="1510747"/>
            <a:ext cx="3600000" cy="360000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Insert QR code</a:t>
            </a:r>
          </a:p>
        </p:txBody>
      </p:sp>
      <p:sp>
        <p:nvSpPr>
          <p:cNvPr id="6" name="Title 1">
            <a:extLst>
              <a:ext uri="{FF2B5EF4-FFF2-40B4-BE49-F238E27FC236}">
                <a16:creationId xmlns:a16="http://schemas.microsoft.com/office/drawing/2014/main" id="{79C253F3-3BFA-FD92-1259-955DEC0EC874}"/>
              </a:ext>
            </a:extLst>
          </p:cNvPr>
          <p:cNvSpPr txBox="1">
            <a:spLocks/>
          </p:cNvSpPr>
          <p:nvPr/>
        </p:nvSpPr>
        <p:spPr>
          <a:xfrm>
            <a:off x="914400" y="737440"/>
            <a:ext cx="10515600" cy="709862"/>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a:lstStyle>
          <a:p>
            <a:r>
              <a:rPr lang="en-US" sz="3200" dirty="0"/>
              <a:t>Daily evaluation</a:t>
            </a:r>
            <a:endParaRPr lang="en-US" sz="3200" dirty="0">
              <a:solidFill>
                <a:schemeClr val="accent2"/>
              </a:solidFill>
            </a:endParaRPr>
          </a:p>
        </p:txBody>
      </p:sp>
      <p:sp>
        <p:nvSpPr>
          <p:cNvPr id="7" name="CaixaDeTexto 4">
            <a:extLst>
              <a:ext uri="{FF2B5EF4-FFF2-40B4-BE49-F238E27FC236}">
                <a16:creationId xmlns:a16="http://schemas.microsoft.com/office/drawing/2014/main" id="{F1632706-4834-5E6D-4890-C19B2D55F9A2}"/>
              </a:ext>
            </a:extLst>
          </p:cNvPr>
          <p:cNvSpPr txBox="1"/>
          <p:nvPr/>
        </p:nvSpPr>
        <p:spPr>
          <a:xfrm>
            <a:off x="4769479" y="382616"/>
            <a:ext cx="4141958" cy="584775"/>
          </a:xfrm>
          <a:prstGeom prst="rect">
            <a:avLst/>
          </a:prstGeom>
          <a:noFill/>
          <a:ln>
            <a:solidFill>
              <a:schemeClr val="bg1"/>
            </a:solidFill>
          </a:ln>
        </p:spPr>
        <p:txBody>
          <a:bodyPr rot="0" spcFirstLastPara="0" vert="horz" wrap="square" lIns="0" tIns="45720" rIns="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PT" sz="3200" dirty="0">
                <a:solidFill>
                  <a:srgbClr val="FF0000"/>
                </a:solidFill>
              </a:rPr>
              <a:t>[PLACEHOLDER SLIDE]</a:t>
            </a:r>
          </a:p>
        </p:txBody>
      </p:sp>
      <p:sp>
        <p:nvSpPr>
          <p:cNvPr id="2" name="Footer Placeholder 1">
            <a:extLst>
              <a:ext uri="{FF2B5EF4-FFF2-40B4-BE49-F238E27FC236}">
                <a16:creationId xmlns:a16="http://schemas.microsoft.com/office/drawing/2014/main" id="{D03DB807-DCC4-54AC-BF73-534BC9424AF8}"/>
              </a:ext>
            </a:extLst>
          </p:cNvPr>
          <p:cNvSpPr>
            <a:spLocks noGrp="1"/>
          </p:cNvSpPr>
          <p:nvPr>
            <p:ph type="ftr" sz="quarter" idx="3"/>
          </p:nvPr>
        </p:nvSpPr>
        <p:spPr/>
        <p:txBody>
          <a:bodyPr/>
          <a:lstStyle/>
          <a:p>
            <a:pPr algn="r"/>
            <a:r>
              <a:rPr lang="nl-NL"/>
              <a:t>GLLP TOT&amp;M Unit 5 V1 2026</a:t>
            </a:r>
            <a:endParaRPr lang="en-US" sz="1200"/>
          </a:p>
        </p:txBody>
      </p:sp>
    </p:spTree>
    <p:custDataLst>
      <p:tags r:id="rId1"/>
    </p:custDataLst>
    <p:extLst>
      <p:ext uri="{BB962C8B-B14F-4D97-AF65-F5344CB8AC3E}">
        <p14:creationId xmlns:p14="http://schemas.microsoft.com/office/powerpoint/2010/main" val="12507817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E321-9211-1DD6-B7FC-F65B7EB251F8}"/>
              </a:ext>
            </a:extLst>
          </p:cNvPr>
          <p:cNvSpPr>
            <a:spLocks noGrp="1"/>
          </p:cNvSpPr>
          <p:nvPr>
            <p:ph type="title"/>
          </p:nvPr>
        </p:nvSpPr>
        <p:spPr/>
        <p:txBody>
          <a:bodyPr/>
          <a:lstStyle/>
          <a:p>
            <a:r>
              <a:rPr lang="fr-FR"/>
              <a:t>For </a:t>
            </a:r>
            <a:r>
              <a:rPr lang="fr-FR" err="1"/>
              <a:t>facilitators</a:t>
            </a:r>
            <a:r>
              <a:rPr lang="fr-FR"/>
              <a:t> </a:t>
            </a:r>
            <a:r>
              <a:rPr lang="fr-FR" err="1"/>
              <a:t>only</a:t>
            </a:r>
            <a:endParaRPr lang="fr-FR"/>
          </a:p>
        </p:txBody>
      </p:sp>
      <p:sp>
        <p:nvSpPr>
          <p:cNvPr id="3" name="Content Placeholder 2">
            <a:extLst>
              <a:ext uri="{FF2B5EF4-FFF2-40B4-BE49-F238E27FC236}">
                <a16:creationId xmlns:a16="http://schemas.microsoft.com/office/drawing/2014/main" id="{EA2FFF49-8C62-3910-C78C-217C5189AAE9}"/>
              </a:ext>
            </a:extLst>
          </p:cNvPr>
          <p:cNvSpPr>
            <a:spLocks noGrp="1"/>
          </p:cNvSpPr>
          <p:nvPr>
            <p:ph idx="1"/>
          </p:nvPr>
        </p:nvSpPr>
        <p:spPr>
          <a:xfrm>
            <a:off x="5137484" y="811658"/>
            <a:ext cx="6448501" cy="5879598"/>
          </a:xfrm>
        </p:spPr>
        <p:txBody>
          <a:bodyPr vert="horz" lIns="0" tIns="0" rIns="0" bIns="0" rtlCol="0" anchor="t">
            <a:normAutofit fontScale="55000" lnSpcReduction="20000"/>
          </a:bodyPr>
          <a:lstStyle/>
          <a:p>
            <a:pPr>
              <a:lnSpc>
                <a:spcPct val="120000"/>
              </a:lnSpc>
            </a:pPr>
            <a:r>
              <a:rPr lang="en-US" dirty="0"/>
              <a:t>This presentation is a ‘standard’ overview of the GLLP TOT&amp;M, you are invited to adapt to your specific training.</a:t>
            </a:r>
          </a:p>
          <a:p>
            <a:pPr>
              <a:lnSpc>
                <a:spcPct val="120000"/>
              </a:lnSpc>
            </a:pPr>
            <a:r>
              <a:rPr lang="en-US" dirty="0"/>
              <a:t>When adapting it you are encouraged to take into consideration:</a:t>
            </a:r>
          </a:p>
          <a:p>
            <a:pPr lvl="1">
              <a:buFont typeface="Courier New" panose="02070309020205020404" pitchFamily="49" charset="0"/>
              <a:buChar char="o"/>
            </a:pPr>
            <a:r>
              <a:rPr lang="en-US" dirty="0"/>
              <a:t>The TOT&amp;M ‘model’ or design</a:t>
            </a:r>
          </a:p>
          <a:p>
            <a:pPr lvl="1">
              <a:buFont typeface="Courier New" panose="02070309020205020404" pitchFamily="49" charset="0"/>
              <a:buChar char="o"/>
            </a:pPr>
            <a:r>
              <a:rPr lang="en-US" dirty="0"/>
              <a:t>The time allotted to cover this unit in your final agenda</a:t>
            </a:r>
          </a:p>
          <a:p>
            <a:pPr lvl="1">
              <a:buFont typeface="Courier New" panose="02070309020205020404" pitchFamily="49" charset="0"/>
              <a:buChar char="o"/>
            </a:pPr>
            <a:r>
              <a:rPr lang="en-US" dirty="0"/>
              <a:t>The country/regional context, including from a cultural point of view</a:t>
            </a:r>
          </a:p>
          <a:p>
            <a:pPr lvl="1">
              <a:buFont typeface="Courier New" panose="02070309020205020404" pitchFamily="49" charset="0"/>
              <a:buChar char="o"/>
            </a:pPr>
            <a:r>
              <a:rPr lang="en-US" dirty="0"/>
              <a:t>The level of knowledge/awareness of your audience on the topic covered in this presentation</a:t>
            </a:r>
          </a:p>
          <a:p>
            <a:pPr lvl="1">
              <a:buFont typeface="Courier New" panose="02070309020205020404" pitchFamily="49" charset="0"/>
              <a:buChar char="o"/>
            </a:pPr>
            <a:r>
              <a:rPr lang="en-US" dirty="0"/>
              <a:t>The specific aspects you want to highlight</a:t>
            </a:r>
          </a:p>
          <a:p>
            <a:pPr lvl="1">
              <a:buFont typeface="Courier New" panose="02070309020205020404" pitchFamily="49" charset="0"/>
              <a:buChar char="o"/>
            </a:pPr>
            <a:r>
              <a:rPr lang="en-US" dirty="0"/>
              <a:t>The text highlighted in yellow is to be replaced/completed</a:t>
            </a:r>
          </a:p>
          <a:p>
            <a:pPr lvl="1">
              <a:buFont typeface="Courier New" panose="02070309020205020404" pitchFamily="49" charset="0"/>
              <a:buChar char="o"/>
            </a:pPr>
            <a:r>
              <a:rPr lang="en-US" dirty="0"/>
              <a:t>Proposed images/graphics may be replaced by images/graphics that better reflect your country/regional context. Please be sure to give the appropriate recognition to the source of any photographs and ensure they are free of copyright (or copyright permission has been obtained.)</a:t>
            </a:r>
          </a:p>
        </p:txBody>
      </p:sp>
      <p:sp>
        <p:nvSpPr>
          <p:cNvPr id="5" name="Footer Placeholder 4">
            <a:extLst>
              <a:ext uri="{FF2B5EF4-FFF2-40B4-BE49-F238E27FC236}">
                <a16:creationId xmlns:a16="http://schemas.microsoft.com/office/drawing/2014/main" id="{C938C5D2-A374-AAD1-925E-190556E7A418}"/>
              </a:ext>
            </a:extLst>
          </p:cNvPr>
          <p:cNvSpPr>
            <a:spLocks noGrp="1"/>
          </p:cNvSpPr>
          <p:nvPr>
            <p:ph type="ftr" sz="quarter" idx="3"/>
          </p:nvPr>
        </p:nvSpPr>
        <p:spPr/>
        <p:txBody>
          <a:bodyPr/>
          <a:lstStyle/>
          <a:p>
            <a:r>
              <a:rPr lang="nl-NL"/>
              <a:t>GLLP TOT&amp;M Unit 5 V1 2026</a:t>
            </a:r>
            <a:endParaRPr lang="en-US"/>
          </a:p>
        </p:txBody>
      </p:sp>
      <p:sp>
        <p:nvSpPr>
          <p:cNvPr id="6" name="Slide Number Placeholder 5">
            <a:extLst>
              <a:ext uri="{FF2B5EF4-FFF2-40B4-BE49-F238E27FC236}">
                <a16:creationId xmlns:a16="http://schemas.microsoft.com/office/drawing/2014/main" id="{52FF56F1-6A75-4980-6D29-C9BD4839CFC3}"/>
              </a:ext>
            </a:extLst>
          </p:cNvPr>
          <p:cNvSpPr>
            <a:spLocks noGrp="1"/>
          </p:cNvSpPr>
          <p:nvPr>
            <p:ph type="sldNum" sz="quarter" idx="12"/>
          </p:nvPr>
        </p:nvSpPr>
        <p:spPr/>
        <p:txBody>
          <a:bodyPr/>
          <a:lstStyle/>
          <a:p>
            <a:fld id="{15573E5C-EF74-034A-A019-612A408567C7}" type="slidenum">
              <a:rPr lang="en-US" smtClean="0"/>
              <a:pPr/>
              <a:t>5</a:t>
            </a:fld>
            <a:endParaRPr lang="en-US"/>
          </a:p>
        </p:txBody>
      </p:sp>
    </p:spTree>
    <p:custDataLst>
      <p:tags r:id="rId1"/>
    </p:custDataLst>
    <p:extLst>
      <p:ext uri="{BB962C8B-B14F-4D97-AF65-F5344CB8AC3E}">
        <p14:creationId xmlns:p14="http://schemas.microsoft.com/office/powerpoint/2010/main" val="20628022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BED12-0A8E-47D5-A5BA-FB2CCD248928}"/>
              </a:ext>
            </a:extLst>
          </p:cNvPr>
          <p:cNvSpPr>
            <a:spLocks noGrp="1"/>
          </p:cNvSpPr>
          <p:nvPr>
            <p:ph type="title"/>
          </p:nvPr>
        </p:nvSpPr>
        <p:spPr/>
        <p:txBody>
          <a:bodyPr>
            <a:normAutofit/>
          </a:bodyPr>
          <a:lstStyle/>
          <a:p>
            <a:r>
              <a:rPr lang="en-US" sz="4000"/>
              <a:t>Learning objectives</a:t>
            </a:r>
          </a:p>
        </p:txBody>
      </p:sp>
      <p:sp>
        <p:nvSpPr>
          <p:cNvPr id="6" name="Content Placeholder 5"/>
          <p:cNvSpPr>
            <a:spLocks noGrp="1"/>
          </p:cNvSpPr>
          <p:nvPr>
            <p:ph idx="1"/>
          </p:nvPr>
        </p:nvSpPr>
        <p:spPr>
          <a:xfrm>
            <a:off x="5008600" y="1731961"/>
            <a:ext cx="6628600" cy="4014011"/>
          </a:xfrm>
        </p:spPr>
        <p:txBody>
          <a:bodyPr vert="horz" lIns="0" tIns="0" rIns="0" bIns="0" rtlCol="0" anchor="t">
            <a:noAutofit/>
          </a:bodyPr>
          <a:lstStyle/>
          <a:p>
            <a:pPr>
              <a:lnSpc>
                <a:spcPct val="90000"/>
              </a:lnSpc>
              <a:spcAft>
                <a:spcPts val="1200"/>
              </a:spcAft>
              <a:buClr>
                <a:srgbClr val="F26C32"/>
              </a:buClr>
            </a:pPr>
            <a:r>
              <a:rPr lang="en-US" sz="2400" dirty="0">
                <a:cs typeface="Calibri"/>
              </a:rPr>
              <a:t>Define mentorship in the context of the GLLP</a:t>
            </a:r>
          </a:p>
          <a:p>
            <a:pPr fontAlgn="base"/>
            <a:r>
              <a:rPr lang="en-US" sz="2400" dirty="0">
                <a:ea typeface="Times New Roman" panose="02020603050405020304" pitchFamily="18" charset="0"/>
              </a:rPr>
              <a:t>Describe mentoring skills for both mentees and mentors</a:t>
            </a:r>
          </a:p>
          <a:p>
            <a:pPr fontAlgn="base"/>
            <a:r>
              <a:rPr lang="en-US" sz="2400" dirty="0">
                <a:cs typeface="Calibri"/>
              </a:rPr>
              <a:t>Demonstrate critical skills for mentors </a:t>
            </a:r>
          </a:p>
          <a:p>
            <a:pPr marL="0" indent="0">
              <a:lnSpc>
                <a:spcPct val="90000"/>
              </a:lnSpc>
              <a:spcAft>
                <a:spcPts val="1200"/>
              </a:spcAft>
              <a:buNone/>
            </a:pPr>
            <a:endParaRPr lang="en-GB" sz="2000" dirty="0">
              <a:cs typeface="Calibri"/>
            </a:endParaRPr>
          </a:p>
          <a:p>
            <a:pPr marL="356870" indent="-356870">
              <a:lnSpc>
                <a:spcPct val="90000"/>
              </a:lnSpc>
              <a:spcAft>
                <a:spcPts val="1200"/>
              </a:spcAft>
            </a:pPr>
            <a:endParaRPr lang="en-US" sz="2400" dirty="0">
              <a:cs typeface="Calibri"/>
            </a:endParaRPr>
          </a:p>
          <a:p>
            <a:pPr marL="0" indent="0">
              <a:buNone/>
            </a:pPr>
            <a:endParaRPr lang="en-US" sz="2000" dirty="0"/>
          </a:p>
        </p:txBody>
      </p:sp>
      <p:sp>
        <p:nvSpPr>
          <p:cNvPr id="5" name="Content Placeholder 4">
            <a:extLst>
              <a:ext uri="{FF2B5EF4-FFF2-40B4-BE49-F238E27FC236}">
                <a16:creationId xmlns:a16="http://schemas.microsoft.com/office/drawing/2014/main" id="{4F593FE5-C225-4372-B4F3-0A8C6ACA487A}"/>
              </a:ext>
            </a:extLst>
          </p:cNvPr>
          <p:cNvSpPr>
            <a:spLocks noGrp="1"/>
          </p:cNvSpPr>
          <p:nvPr>
            <p:ph type="body" sz="quarter" idx="13"/>
          </p:nvPr>
        </p:nvSpPr>
        <p:spPr>
          <a:xfrm>
            <a:off x="4810006" y="528803"/>
            <a:ext cx="6597651" cy="1203158"/>
          </a:xfrm>
        </p:spPr>
        <p:txBody>
          <a:bodyPr vert="horz" lIns="0" tIns="0" rIns="0" bIns="0" rtlCol="0" anchor="t">
            <a:normAutofit/>
          </a:bodyPr>
          <a:lstStyle/>
          <a:p>
            <a:pPr marL="342900" lvl="1" indent="0">
              <a:buNone/>
            </a:pPr>
            <a:r>
              <a:rPr lang="en-US" b="1" dirty="0">
                <a:solidFill>
                  <a:schemeClr val="accent2"/>
                </a:solidFill>
              </a:rPr>
              <a:t>After completing this session, you will be able to:</a:t>
            </a:r>
          </a:p>
        </p:txBody>
      </p:sp>
      <p:sp>
        <p:nvSpPr>
          <p:cNvPr id="3" name="Slide Number Placeholder 2">
            <a:extLst>
              <a:ext uri="{FF2B5EF4-FFF2-40B4-BE49-F238E27FC236}">
                <a16:creationId xmlns:a16="http://schemas.microsoft.com/office/drawing/2014/main" id="{0744B073-8401-4C8D-8D8A-3752237537AD}"/>
              </a:ext>
            </a:extLst>
          </p:cNvPr>
          <p:cNvSpPr>
            <a:spLocks noGrp="1"/>
          </p:cNvSpPr>
          <p:nvPr>
            <p:ph type="sldNum" sz="quarter" idx="14"/>
          </p:nvPr>
        </p:nvSpPr>
        <p:spPr/>
        <p:txBody>
          <a:bodyPr/>
          <a:lstStyle/>
          <a:p>
            <a:fld id="{15573E5C-EF74-034A-A019-612A408567C7}" type="slidenum">
              <a:rPr lang="en-US" smtClean="0"/>
              <a:pPr/>
              <a:t>6</a:t>
            </a:fld>
            <a:endParaRPr lang="en-US"/>
          </a:p>
        </p:txBody>
      </p:sp>
      <p:pic>
        <p:nvPicPr>
          <p:cNvPr id="7" name="Picture 6" descr="A close up of a sign&#10;&#10;Description automatically generated">
            <a:extLst>
              <a:ext uri="{FF2B5EF4-FFF2-40B4-BE49-F238E27FC236}">
                <a16:creationId xmlns:a16="http://schemas.microsoft.com/office/drawing/2014/main" id="{EF95DBD1-990B-6F4F-81A2-F8D578031285}"/>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50549" y="2410720"/>
            <a:ext cx="3141861" cy="3141861"/>
          </a:xfrm>
          <a:prstGeom prst="rect">
            <a:avLst/>
          </a:prstGeom>
        </p:spPr>
      </p:pic>
      <p:sp>
        <p:nvSpPr>
          <p:cNvPr id="4" name="Footer Placeholder 3">
            <a:extLst>
              <a:ext uri="{FF2B5EF4-FFF2-40B4-BE49-F238E27FC236}">
                <a16:creationId xmlns:a16="http://schemas.microsoft.com/office/drawing/2014/main" id="{3687A798-ADE4-B0C0-B258-E5CE1450D752}"/>
              </a:ext>
            </a:extLst>
          </p:cNvPr>
          <p:cNvSpPr>
            <a:spLocks noGrp="1"/>
          </p:cNvSpPr>
          <p:nvPr>
            <p:ph type="ftr" sz="quarter" idx="3"/>
          </p:nvPr>
        </p:nvSpPr>
        <p:spPr/>
        <p:txBody>
          <a:bodyPr/>
          <a:lstStyle/>
          <a:p>
            <a:pPr algn="r"/>
            <a:r>
              <a:rPr lang="nl-NL" sz="1200"/>
              <a:t>GLLP TOT&amp;M Unit 5 V1 2026</a:t>
            </a:r>
            <a:endParaRPr lang="en-US" sz="1200" dirty="0"/>
          </a:p>
        </p:txBody>
      </p:sp>
    </p:spTree>
    <p:custDataLst>
      <p:tags r:id="rId1"/>
    </p:custDataLst>
    <p:extLst>
      <p:ext uri="{BB962C8B-B14F-4D97-AF65-F5344CB8AC3E}">
        <p14:creationId xmlns:p14="http://schemas.microsoft.com/office/powerpoint/2010/main" val="169601766"/>
      </p:ext>
    </p:extLst>
  </p:cSld>
  <p:clrMapOvr>
    <a:masterClrMapping/>
  </p:clrMapOvr>
  <mc:AlternateContent xmlns:mc="http://schemas.openxmlformats.org/markup-compatibility/2006" xmlns:p14="http://schemas.microsoft.com/office/powerpoint/2010/main">
    <mc:Choice Requires="p14">
      <p:transition spd="slow" p14:dur="2000" advTm="4410"/>
    </mc:Choice>
    <mc:Fallback xmlns="">
      <p:transition spd="slow" advTm="441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099E7-4AC7-4C22-A03F-B5E467B1845E}"/>
              </a:ext>
            </a:extLst>
          </p:cNvPr>
          <p:cNvSpPr>
            <a:spLocks noGrp="1"/>
          </p:cNvSpPr>
          <p:nvPr>
            <p:ph type="title"/>
          </p:nvPr>
        </p:nvSpPr>
        <p:spPr/>
        <p:txBody>
          <a:bodyPr>
            <a:normAutofit/>
          </a:bodyPr>
          <a:lstStyle/>
          <a:p>
            <a:r>
              <a:rPr lang="en-US"/>
              <a:t>Agenda</a:t>
            </a:r>
          </a:p>
        </p:txBody>
      </p:sp>
      <p:sp>
        <p:nvSpPr>
          <p:cNvPr id="11" name="Slide Number Placeholder 10"/>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573E5C-EF74-034A-A019-612A408567C7}" type="slidenum">
              <a:rPr kumimoji="0" lang="en-US" sz="1200" b="0" i="0" u="none" strike="noStrike" kern="1200" cap="none" spc="0" normalizeH="0" baseline="0" noProof="0" smtClean="0">
                <a:ln>
                  <a:noFill/>
                </a:ln>
                <a:solidFill>
                  <a:srgbClr val="000000">
                    <a:tint val="75000"/>
                  </a:srgbClr>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srgbClr val="000000">
                  <a:tint val="75000"/>
                </a:srgbClr>
              </a:solidFill>
              <a:effectLst/>
              <a:uLnTx/>
              <a:uFillTx/>
              <a:latin typeface="Trebuchet MS"/>
              <a:ea typeface="+mn-ea"/>
              <a:cs typeface="+mn-cs"/>
            </a:endParaRPr>
          </a:p>
        </p:txBody>
      </p:sp>
      <p:sp>
        <p:nvSpPr>
          <p:cNvPr id="5" name="Content Placeholder 5">
            <a:extLst>
              <a:ext uri="{FF2B5EF4-FFF2-40B4-BE49-F238E27FC236}">
                <a16:creationId xmlns:a16="http://schemas.microsoft.com/office/drawing/2014/main" id="{9EE1D3DA-D0E9-F712-B128-3DAE70142C1B}"/>
              </a:ext>
            </a:extLst>
          </p:cNvPr>
          <p:cNvSpPr txBox="1">
            <a:spLocks/>
          </p:cNvSpPr>
          <p:nvPr/>
        </p:nvSpPr>
        <p:spPr>
          <a:xfrm>
            <a:off x="4934364" y="1371600"/>
            <a:ext cx="6824478" cy="5691039"/>
          </a:xfrm>
          <a:prstGeom prst="rect">
            <a:avLst/>
          </a:prstGeom>
        </p:spPr>
        <p:txBody>
          <a:bodyPr vert="horz" lIns="0" tIns="0" rIns="0" bIns="0" rtlCol="0" anchor="t">
            <a:noAutofit/>
          </a:bodyPr>
          <a:lstStyle>
            <a:lvl1pPr marL="171450" indent="-171450" algn="l" defTabSz="685800" rtl="0" eaLnBrk="1" latinLnBrk="0" hangingPunct="1">
              <a:lnSpc>
                <a:spcPct val="90000"/>
              </a:lnSpc>
              <a:spcBef>
                <a:spcPts val="0"/>
              </a:spcBef>
              <a:spcAft>
                <a:spcPts val="1200"/>
              </a:spcAft>
              <a:buClr>
                <a:schemeClr val="accent2"/>
              </a:buClr>
              <a:buSzPct val="80000"/>
              <a:buFont typeface="Wingdings" panose="05000000000000000000" pitchFamily="2" charset="2"/>
              <a:buChar char="§"/>
              <a:defRPr sz="2700" b="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r>
              <a:rPr lang="en-US" sz="2400" dirty="0">
                <a:latin typeface="Trebuchet MS"/>
                <a:ea typeface="Calibri"/>
                <a:cs typeface="Calibri"/>
              </a:rPr>
              <a:t>Definition of a mentor</a:t>
            </a:r>
          </a:p>
          <a:p>
            <a:pPr fontAlgn="base"/>
            <a:r>
              <a:rPr lang="en-US" sz="2400" dirty="0">
                <a:latin typeface="Trebuchet MS"/>
                <a:ea typeface="Calibri"/>
                <a:cs typeface="Calibri"/>
              </a:rPr>
              <a:t>The mentor-mentee relationship</a:t>
            </a:r>
          </a:p>
          <a:p>
            <a:pPr fontAlgn="base"/>
            <a:r>
              <a:rPr lang="en-US" sz="2400" dirty="0">
                <a:latin typeface="Trebuchet MS"/>
                <a:ea typeface="Calibri"/>
                <a:cs typeface="Calibri"/>
              </a:rPr>
              <a:t>Skills important for both mentor and mentee</a:t>
            </a:r>
          </a:p>
          <a:p>
            <a:pPr fontAlgn="base"/>
            <a:r>
              <a:rPr lang="en-US" sz="2400" dirty="0">
                <a:latin typeface="Trebuchet MS"/>
                <a:ea typeface="Calibri"/>
                <a:cs typeface="Calibri"/>
              </a:rPr>
              <a:t>Critical skills for mentors</a:t>
            </a:r>
          </a:p>
          <a:p>
            <a:pPr fontAlgn="base"/>
            <a:r>
              <a:rPr lang="en-US" sz="2400" dirty="0">
                <a:latin typeface="Trebuchet MS"/>
                <a:ea typeface="Calibri"/>
                <a:cs typeface="Calibri"/>
              </a:rPr>
              <a:t>Critical skills for mentees</a:t>
            </a:r>
          </a:p>
        </p:txBody>
      </p:sp>
      <p:sp>
        <p:nvSpPr>
          <p:cNvPr id="3" name="Footer Placeholder 2">
            <a:extLst>
              <a:ext uri="{FF2B5EF4-FFF2-40B4-BE49-F238E27FC236}">
                <a16:creationId xmlns:a16="http://schemas.microsoft.com/office/drawing/2014/main" id="{7F6E3263-BA10-F53A-FD54-D53779987069}"/>
              </a:ext>
            </a:extLst>
          </p:cNvPr>
          <p:cNvSpPr>
            <a:spLocks noGrp="1"/>
          </p:cNvSpPr>
          <p:nvPr>
            <p:ph type="ftr" sz="quarter" idx="3"/>
          </p:nvPr>
        </p:nvSpPr>
        <p:spPr/>
        <p:txBody>
          <a:bodyPr/>
          <a:lstStyle/>
          <a:p>
            <a:pPr algn="r"/>
            <a:r>
              <a:rPr lang="nl-NL" sz="1200"/>
              <a:t>GLLP TOT&amp;M Unit 5 V1 2026</a:t>
            </a:r>
            <a:endParaRPr lang="en-US" sz="1200"/>
          </a:p>
        </p:txBody>
      </p:sp>
    </p:spTree>
    <p:custDataLst>
      <p:tags r:id="rId1"/>
    </p:custDataLst>
    <p:extLst>
      <p:ext uri="{BB962C8B-B14F-4D97-AF65-F5344CB8AC3E}">
        <p14:creationId xmlns:p14="http://schemas.microsoft.com/office/powerpoint/2010/main" val="4095533712"/>
      </p:ext>
    </p:extLst>
  </p:cSld>
  <p:clrMapOvr>
    <a:masterClrMapping/>
  </p:clrMapOvr>
  <mc:AlternateContent xmlns:mc="http://schemas.openxmlformats.org/markup-compatibility/2006" xmlns:p14="http://schemas.microsoft.com/office/powerpoint/2010/main">
    <mc:Choice Requires="p14">
      <p:transition spd="slow" p14:dur="2000" advTm="3495"/>
    </mc:Choice>
    <mc:Fallback xmlns="">
      <p:transition spd="slow" advTm="3495"/>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US" sz="4000" dirty="0"/>
              <a:t>Definition</a:t>
            </a:r>
            <a:r>
              <a:rPr lang="en-US" sz="4000" noProof="0" dirty="0"/>
              <a:t> of a mentor</a:t>
            </a:r>
          </a:p>
        </p:txBody>
      </p:sp>
      <p:sp>
        <p:nvSpPr>
          <p:cNvPr id="3" name="Footer Placeholder 2">
            <a:extLst>
              <a:ext uri="{FF2B5EF4-FFF2-40B4-BE49-F238E27FC236}">
                <a16:creationId xmlns:a16="http://schemas.microsoft.com/office/drawing/2014/main" id="{2E2716C6-8097-CE40-C0B5-BD9F20433197}"/>
              </a:ext>
            </a:extLst>
          </p:cNvPr>
          <p:cNvSpPr>
            <a:spLocks noGrp="1"/>
          </p:cNvSpPr>
          <p:nvPr>
            <p:ph type="ftr" sz="quarter" idx="3"/>
          </p:nvPr>
        </p:nvSpPr>
        <p:spPr>
          <a:xfrm>
            <a:off x="7929563" y="6210968"/>
            <a:ext cx="2896933" cy="365125"/>
          </a:xfrm>
        </p:spPr>
        <p:txBody>
          <a:bodyPr/>
          <a:lstStyle/>
          <a:p>
            <a:pPr algn="r"/>
            <a:r>
              <a:rPr lang="nl-NL" sz="1200" dirty="0"/>
              <a:t>GLLP TOT&amp;M Unit 5 V1 2026</a:t>
            </a:r>
            <a:endParaRPr lang="en-US" sz="1200" dirty="0"/>
          </a:p>
        </p:txBody>
      </p:sp>
      <p:sp>
        <p:nvSpPr>
          <p:cNvPr id="4" name="Slide Number Placeholder 3">
            <a:extLst>
              <a:ext uri="{FF2B5EF4-FFF2-40B4-BE49-F238E27FC236}">
                <a16:creationId xmlns:a16="http://schemas.microsoft.com/office/drawing/2014/main" id="{4989D7D8-3EB1-89AD-F5E1-CF4F0008D3B2}"/>
              </a:ext>
            </a:extLst>
          </p:cNvPr>
          <p:cNvSpPr>
            <a:spLocks noGrp="1"/>
          </p:cNvSpPr>
          <p:nvPr>
            <p:ph type="sldNum" sz="quarter" idx="14"/>
          </p:nvPr>
        </p:nvSpPr>
        <p:spPr/>
        <p:txBody>
          <a:bodyPr/>
          <a:lstStyle/>
          <a:p>
            <a:fld id="{5F7BECBE-D6CC-413E-AA43-2D0C4F1A49BE}" type="slidenum">
              <a:rPr lang="en-US" smtClean="0"/>
              <a:pPr/>
              <a:t>8</a:t>
            </a:fld>
            <a:endParaRPr lang="en-US"/>
          </a:p>
        </p:txBody>
      </p:sp>
    </p:spTree>
    <p:custDataLst>
      <p:tags r:id="rId1"/>
    </p:custDataLst>
    <p:extLst>
      <p:ext uri="{BB962C8B-B14F-4D97-AF65-F5344CB8AC3E}">
        <p14:creationId xmlns:p14="http://schemas.microsoft.com/office/powerpoint/2010/main" val="39318948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phic 5" descr="Social distancing with solid fill">
            <a:extLst>
              <a:ext uri="{FF2B5EF4-FFF2-40B4-BE49-F238E27FC236}">
                <a16:creationId xmlns:a16="http://schemas.microsoft.com/office/drawing/2014/main" id="{FC0BEE18-64D6-2EC7-13E5-6F389F29BC7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892040" y="293403"/>
            <a:ext cx="6282690" cy="6282690"/>
          </a:xfrm>
          <a:prstGeom prst="rect">
            <a:avLst/>
          </a:prstGeom>
        </p:spPr>
      </p:pic>
      <p:sp>
        <p:nvSpPr>
          <p:cNvPr id="2" name="Title 1">
            <a:extLst>
              <a:ext uri="{FF2B5EF4-FFF2-40B4-BE49-F238E27FC236}">
                <a16:creationId xmlns:a16="http://schemas.microsoft.com/office/drawing/2014/main" id="{028305B4-3F3B-4369-978F-01C638E788B2}"/>
              </a:ext>
            </a:extLst>
          </p:cNvPr>
          <p:cNvSpPr>
            <a:spLocks noGrp="1"/>
          </p:cNvSpPr>
          <p:nvPr>
            <p:ph type="title"/>
          </p:nvPr>
        </p:nvSpPr>
        <p:spPr/>
        <p:txBody>
          <a:bodyPr>
            <a:normAutofit/>
          </a:bodyPr>
          <a:lstStyle/>
          <a:p>
            <a:r>
              <a:rPr lang="en-US" sz="4000" dirty="0"/>
              <a:t>What is a mentor?</a:t>
            </a:r>
            <a:endParaRPr lang="en-NL" sz="4000" dirty="0"/>
          </a:p>
        </p:txBody>
      </p:sp>
      <p:sp>
        <p:nvSpPr>
          <p:cNvPr id="5" name="Content Placeholder 4">
            <a:extLst>
              <a:ext uri="{FF2B5EF4-FFF2-40B4-BE49-F238E27FC236}">
                <a16:creationId xmlns:a16="http://schemas.microsoft.com/office/drawing/2014/main" id="{9C90233C-BBC1-482B-9B91-D29D65BDE47F}"/>
              </a:ext>
            </a:extLst>
          </p:cNvPr>
          <p:cNvSpPr>
            <a:spLocks noGrp="1"/>
          </p:cNvSpPr>
          <p:nvPr>
            <p:ph type="body" sz="quarter" idx="11"/>
          </p:nvPr>
        </p:nvSpPr>
        <p:spPr/>
        <p:txBody>
          <a:bodyPr/>
          <a:lstStyle/>
          <a:p>
            <a:pPr marL="0" indent="0">
              <a:buNone/>
            </a:pPr>
            <a:r>
              <a:rPr lang="en-US" dirty="0"/>
              <a:t>A </a:t>
            </a:r>
            <a:r>
              <a:rPr lang="en-US" b="1" dirty="0">
                <a:solidFill>
                  <a:schemeClr val="accent2">
                    <a:lumMod val="75000"/>
                  </a:schemeClr>
                </a:solidFill>
              </a:rPr>
              <a:t>mentor</a:t>
            </a:r>
            <a:r>
              <a:rPr lang="en-US" dirty="0"/>
              <a:t> is an active partner in an ongoing relationship who provides support to a mentee, in reaching his/her professional goals. </a:t>
            </a:r>
          </a:p>
          <a:p>
            <a:pPr marL="0" indent="0">
              <a:buNone/>
            </a:pPr>
            <a:r>
              <a:rPr lang="en-US" dirty="0"/>
              <a:t>Mentors provide individuals guidance, advice, and expertise to help them advance their careers, enhance their education and skills, and build their networks. </a:t>
            </a:r>
          </a:p>
          <a:p>
            <a:endParaRPr lang="en-US" sz="2000" dirty="0"/>
          </a:p>
        </p:txBody>
      </p:sp>
      <p:sp>
        <p:nvSpPr>
          <p:cNvPr id="3" name="Slide Number Placeholder 2">
            <a:extLst>
              <a:ext uri="{FF2B5EF4-FFF2-40B4-BE49-F238E27FC236}">
                <a16:creationId xmlns:a16="http://schemas.microsoft.com/office/drawing/2014/main" id="{9F770F1E-25DA-424A-A424-C8A2A5B3F729}"/>
              </a:ext>
            </a:extLst>
          </p:cNvPr>
          <p:cNvSpPr>
            <a:spLocks noGrp="1"/>
          </p:cNvSpPr>
          <p:nvPr>
            <p:ph type="sldNum" sz="quarter" idx="12"/>
          </p:nvPr>
        </p:nvSpPr>
        <p:spPr/>
        <p:txBody>
          <a:bodyPr/>
          <a:lstStyle/>
          <a:p>
            <a:fld id="{15573E5C-EF74-034A-A019-612A408567C7}" type="slidenum">
              <a:rPr lang="en-US" smtClean="0"/>
              <a:pPr/>
              <a:t>9</a:t>
            </a:fld>
            <a:endParaRPr lang="en-US"/>
          </a:p>
        </p:txBody>
      </p:sp>
      <p:sp>
        <p:nvSpPr>
          <p:cNvPr id="4" name="Footer Placeholder 3">
            <a:extLst>
              <a:ext uri="{FF2B5EF4-FFF2-40B4-BE49-F238E27FC236}">
                <a16:creationId xmlns:a16="http://schemas.microsoft.com/office/drawing/2014/main" id="{8E109FD5-1105-33F7-A75F-2EE55D1F8A64}"/>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39691898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4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1">
      <a:dk1>
        <a:srgbClr val="000000"/>
      </a:dk1>
      <a:lt1>
        <a:srgbClr val="FFFFFF"/>
      </a:lt1>
      <a:dk2>
        <a:srgbClr val="114C83"/>
      </a:dk2>
      <a:lt2>
        <a:srgbClr val="E7E6E6"/>
      </a:lt2>
      <a:accent1>
        <a:srgbClr val="07729C"/>
      </a:accent1>
      <a:accent2>
        <a:srgbClr val="F26C32"/>
      </a:accent2>
      <a:accent3>
        <a:srgbClr val="A1A09F"/>
      </a:accent3>
      <a:accent4>
        <a:srgbClr val="F1AF3D"/>
      </a:accent4>
      <a:accent5>
        <a:srgbClr val="114C83"/>
      </a:accent5>
      <a:accent6>
        <a:srgbClr val="AF3920"/>
      </a:accent6>
      <a:hlink>
        <a:srgbClr val="07729C"/>
      </a:hlink>
      <a:folHlink>
        <a:srgbClr val="727170"/>
      </a:folHlink>
    </a:clrScheme>
    <a:fontScheme name="GLLP">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5" id="{1A055E8F-465B-4841-A77B-A70258DF683C}" vid="{035D67F9-7EBA-FF41-A782-E1A2CFE7D0C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805538183E13A4D91A4BD666C52FC81" ma:contentTypeVersion="19" ma:contentTypeDescription="Create a new document." ma:contentTypeScope="" ma:versionID="37119bfc041c8681f97d3b0080710bb5">
  <xsd:schema xmlns:xsd="http://www.w3.org/2001/XMLSchema" xmlns:xs="http://www.w3.org/2001/XMLSchema" xmlns:p="http://schemas.microsoft.com/office/2006/metadata/properties" xmlns:ns2="e6f0be81-9d97-4737-97b2-7789c5062d58" xmlns:ns3="129451d6-aa90-46b8-8fd9-fbe75a80caf6" targetNamespace="http://schemas.microsoft.com/office/2006/metadata/properties" ma:root="true" ma:fieldsID="1a02c8957b1750eac46c5e00cffccf54" ns2:_="" ns3:_="">
    <xsd:import namespace="e6f0be81-9d97-4737-97b2-7789c5062d58"/>
    <xsd:import namespace="129451d6-aa90-46b8-8fd9-fbe75a80ca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6f0be81-9d97-4737-97b2-7789c5062d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29451d6-aa90-46b8-8fd9-fbe75a80caf6"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764056d1-5fb6-453f-a253-4e72b727c606}" ma:internalName="TaxCatchAll" ma:showField="CatchAllData" ma:web="129451d6-aa90-46b8-8fd9-fbe75a80caf6">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6f0be81-9d97-4737-97b2-7789c5062d58">
      <Terms xmlns="http://schemas.microsoft.com/office/infopath/2007/PartnerControls"/>
    </lcf76f155ced4ddcb4097134ff3c332f>
    <TaxCatchAll xmlns="129451d6-aa90-46b8-8fd9-fbe75a80caf6" xsi:nil="true"/>
  </documentManagement>
</p:properties>
</file>

<file path=customXml/itemProps1.xml><?xml version="1.0" encoding="utf-8"?>
<ds:datastoreItem xmlns:ds="http://schemas.openxmlformats.org/officeDocument/2006/customXml" ds:itemID="{2D11EB0D-F64D-48FB-9238-FF034B662B1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6f0be81-9d97-4737-97b2-7789c5062d58"/>
    <ds:schemaRef ds:uri="129451d6-aa90-46b8-8fd9-fbe75a80caf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0877FF2-4A92-4BF7-A3A5-290817FC2619}">
  <ds:schemaRefs>
    <ds:schemaRef ds:uri="http://schemas.microsoft.com/sharepoint/v3/contenttype/forms"/>
  </ds:schemaRefs>
</ds:datastoreItem>
</file>

<file path=customXml/itemProps3.xml><?xml version="1.0" encoding="utf-8"?>
<ds:datastoreItem xmlns:ds="http://schemas.openxmlformats.org/officeDocument/2006/customXml" ds:itemID="{D8EF5DC4-D66F-4EA2-A898-E489CBE4BE60}">
  <ds:schemaRefs>
    <ds:schemaRef ds:uri="http://purl.org/dc/dcmitype/"/>
    <ds:schemaRef ds:uri="e6f0be81-9d97-4737-97b2-7789c5062d58"/>
    <ds:schemaRef ds:uri="http://schemas.microsoft.com/office/2006/documentManagement/types"/>
    <ds:schemaRef ds:uri="http://www.w3.org/XML/1998/namespace"/>
    <ds:schemaRef ds:uri="129451d6-aa90-46b8-8fd9-fbe75a80caf6"/>
    <ds:schemaRef ds:uri="http://purl.org/dc/elements/1.1/"/>
    <ds:schemaRef ds:uri="http://schemas.microsoft.com/office/infopath/2007/PartnerControls"/>
    <ds:schemaRef ds:uri="http://schemas.openxmlformats.org/package/2006/metadata/core-properties"/>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GLLP PPT template July 2020</Template>
  <TotalTime>2243</TotalTime>
  <Words>7785</Words>
  <Application>Microsoft Office PowerPoint</Application>
  <PresentationFormat>Widescreen</PresentationFormat>
  <Paragraphs>713</Paragraphs>
  <Slides>49</Slides>
  <Notes>46</Notes>
  <HiddenSlides>4</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49</vt:i4>
      </vt:variant>
    </vt:vector>
  </HeadingPairs>
  <TitlesOfParts>
    <vt:vector size="60" baseType="lpstr">
      <vt:lpstr>Arial</vt:lpstr>
      <vt:lpstr>Arial Bold</vt:lpstr>
      <vt:lpstr>Calibri</vt:lpstr>
      <vt:lpstr>Courier New</vt:lpstr>
      <vt:lpstr>Helvetica</vt:lpstr>
      <vt:lpstr>Open Sans</vt:lpstr>
      <vt:lpstr>Segoe UI</vt:lpstr>
      <vt:lpstr>Times New Roman</vt:lpstr>
      <vt:lpstr>Trebuchet MS</vt:lpstr>
      <vt:lpstr>Wingdings</vt:lpstr>
      <vt:lpstr>Office Theme</vt:lpstr>
      <vt:lpstr>Global Laboratory  Leadership Programme   Training of Trainers and Mentors  Unit 7: Mentoring skills</vt:lpstr>
      <vt:lpstr>Zoom interface</vt:lpstr>
      <vt:lpstr>Zoom interface</vt:lpstr>
      <vt:lpstr>For TOT&amp;M facilitators only</vt:lpstr>
      <vt:lpstr>For facilitators only</vt:lpstr>
      <vt:lpstr>Learning objectives</vt:lpstr>
      <vt:lpstr>Agenda</vt:lpstr>
      <vt:lpstr>Definition of a mentor</vt:lpstr>
      <vt:lpstr>What is a mentor?</vt:lpstr>
      <vt:lpstr>How is a mentor different?</vt:lpstr>
      <vt:lpstr>Why mentorship?</vt:lpstr>
      <vt:lpstr>Why a mentor for GLLP?</vt:lpstr>
      <vt:lpstr>Benefits to mentors</vt:lpstr>
      <vt:lpstr>Benefits to mentees</vt:lpstr>
      <vt:lpstr>The mentor-mentee relationship</vt:lpstr>
      <vt:lpstr>Group Activity: Roles and responsibilities</vt:lpstr>
      <vt:lpstr>Mentor roles and responsibilities</vt:lpstr>
      <vt:lpstr>Mentee roles and responsibilities</vt:lpstr>
      <vt:lpstr>Activity: Mentoring skills and Phillips-Jones model</vt:lpstr>
      <vt:lpstr>Mentoring skills: Phillips-Jones model</vt:lpstr>
      <vt:lpstr>Scenario Introduction</vt:lpstr>
      <vt:lpstr>Scenario 1</vt:lpstr>
      <vt:lpstr>Scenario 1 debriefing</vt:lpstr>
      <vt:lpstr>Skills important for both mentor and mentee</vt:lpstr>
      <vt:lpstr>Phillips-Jones model common skills</vt:lpstr>
      <vt:lpstr>Practice active listening</vt:lpstr>
      <vt:lpstr>Remember . . .</vt:lpstr>
      <vt:lpstr>Building trust by</vt:lpstr>
      <vt:lpstr>Encouraging</vt:lpstr>
      <vt:lpstr>Identify goals and current reality</vt:lpstr>
      <vt:lpstr>Scenario 2</vt:lpstr>
      <vt:lpstr>Scenario 2 debriefing</vt:lpstr>
      <vt:lpstr>Critical skills for mentors</vt:lpstr>
      <vt:lpstr>Phillips-Jones model – Mentor skills</vt:lpstr>
      <vt:lpstr>Instructing/developing capabilities</vt:lpstr>
      <vt:lpstr>Example of modeling effective behaviour</vt:lpstr>
      <vt:lpstr>Explaining the behaviour: </vt:lpstr>
      <vt:lpstr>Inspiring</vt:lpstr>
      <vt:lpstr>Providing corrective feedback</vt:lpstr>
      <vt:lpstr>Managing risks</vt:lpstr>
      <vt:lpstr>Opening doors</vt:lpstr>
      <vt:lpstr>Scenario 3</vt:lpstr>
      <vt:lpstr>Scenario 3 debriefing</vt:lpstr>
      <vt:lpstr>Critical skills for mentees</vt:lpstr>
      <vt:lpstr>Phillips-Jones model – mentee skills</vt:lpstr>
      <vt:lpstr>Mentees are expected to</vt:lpstr>
      <vt:lpstr>Questions?</vt:lpstr>
      <vt:lpstr>References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Isadore, Jocelyn | APHL</dc:creator>
  <cp:lastModifiedBy>VAZ DRAGO, Rita Catarina</cp:lastModifiedBy>
  <cp:revision>196</cp:revision>
  <dcterms:created xsi:type="dcterms:W3CDTF">2022-09-26T12:34:29Z</dcterms:created>
  <dcterms:modified xsi:type="dcterms:W3CDTF">2026-05-06T15:53:33Z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0x0101009805538183E13A4D91A4BD666C52FC81</vt:lpwstr>
  </property>
  <property fmtid="{D5CDD505-2E9C-101B-9397-08002B2CF9AE}" pid="3" name="ArticulateGUID">
    <vt:lpwstr>EDF337AA-3DB0-4E93-931B-035C84792CD5</vt:lpwstr>
  </property>
  <property fmtid="{D5CDD505-2E9C-101B-9397-08002B2CF9AE}" pid="4" name="ArticulatePath">
    <vt:lpwstr>https://aphl8515-my.sharepoint.com/personal/jocelyn_isadore_aphl_org/Documents/Desktop/GLLP_TOT&amp;TOM_RPHLN_unit 7_Mentoring skills</vt:lpwstr>
  </property>
  <property fmtid="{D5CDD505-2E9C-101B-9397-08002B2CF9AE}" pid="5" name="MediaServiceImageTags">
    <vt:lpwstr/>
  </property>
</Properties>
</file>