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7"/>
  </p:notesMasterIdLst>
  <p:sldIdLst>
    <p:sldId id="256" r:id="rId5"/>
    <p:sldId id="297" r:id="rId6"/>
    <p:sldId id="257" r:id="rId7"/>
    <p:sldId id="323" r:id="rId8"/>
    <p:sldId id="258" r:id="rId9"/>
    <p:sldId id="331" r:id="rId10"/>
    <p:sldId id="734" r:id="rId11"/>
    <p:sldId id="726" r:id="rId12"/>
    <p:sldId id="333" r:id="rId13"/>
    <p:sldId id="727" r:id="rId14"/>
    <p:sldId id="728" r:id="rId15"/>
    <p:sldId id="337" r:id="rId16"/>
    <p:sldId id="724" r:id="rId17"/>
    <p:sldId id="725" r:id="rId18"/>
    <p:sldId id="338" r:id="rId19"/>
    <p:sldId id="335" r:id="rId20"/>
    <p:sldId id="731" r:id="rId21"/>
    <p:sldId id="339" r:id="rId22"/>
    <p:sldId id="732" r:id="rId23"/>
    <p:sldId id="730" r:id="rId24"/>
    <p:sldId id="733" r:id="rId25"/>
    <p:sldId id="294" r:id="rId26"/>
  </p:sldIdLst>
  <p:sldSz cx="12192000" cy="6858000"/>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9" roundtripDataSignature="AMtx7mijbBPNSbIxIKvwa9r0ffzcNk6cC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54308-FC1F-8E00-65F5-74748D5A4575}" name="Andre Trollip" initials="AT" userId="S::andre.trollip@finddx.org::cd0d68e3-26a3-41f7-8684-42c7438015fc" providerId="AD"/>
  <p188:author id="{CA9C4430-3D65-94B9-1178-C8D3813D652B}" name="SACKS, Jilian" initials="SJ" userId="S::sacksj@who.int::0a0e16e2-2bc6-45a0-8650-13b9c6acd5f6" providerId="AD"/>
  <p188:author id="{32478439-2249-E1EC-A7AB-8851EB8D152A}" name="andre.trollip@finddx.org" initials="an" userId="S::urn:spo:guest#andre.trollip@finddx.org::" providerId="AD"/>
  <p188:author id="{881AC7BA-753C-13A7-423D-CD0DFB00631A}" name="BARNADAS, Céline" initials="BC" userId="S::barnadasc@who.int::35dfe63f-973a-4484-af2b-caa2b0e5656e" providerId="AD"/>
  <p188:author id="{A0BF55F1-DB94-4CBA-153D-88EB9840318B}" name="natacha milhano" initials="nm" userId="88c9fc77fb725f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35CF8-2A88-42FA-9E15-02E8AE95ECB7}" v="12" dt="2022-07-18T16:08:19.066"/>
    <p1510:client id="{9DF87812-7CFE-4F2C-AFD4-D490C70C7C58}" v="11" dt="2022-06-20T12:38:21.003"/>
    <p1510:client id="{A4E50B6C-5F4D-4DB3-B5DD-5112CAB884AC}" v="1" dt="2022-07-11T08:28:04.822"/>
    <p1510:client id="{BF98407C-249C-548D-0884-76E5DC9B7062}" v="91" dt="2022-07-12T16:25:17.90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0" autoAdjust="0"/>
    <p:restoredTop sz="96296" autoAdjust="0"/>
  </p:normalViewPr>
  <p:slideViewPr>
    <p:cSldViewPr snapToGrid="0">
      <p:cViewPr varScale="1">
        <p:scale>
          <a:sx n="85" d="100"/>
          <a:sy n="85" d="100"/>
        </p:scale>
        <p:origin x="451" y="53"/>
      </p:cViewPr>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implified Arabic" panose="02020603050405020304" pitchFamily="18" charset="-78"/>
                <a:ea typeface="Simplified Arabic" panose="02020603050405020304" pitchFamily="18" charset="-78"/>
                <a:cs typeface="Simplified Arabic" panose="02020603050405020304" pitchFamily="18"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H"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implified Arabic" panose="02020603050405020304" pitchFamily="18" charset="-78"/>
                <a:ea typeface="Simplified Arabic" panose="02020603050405020304" pitchFamily="18" charset="-78"/>
                <a:cs typeface="Simplified Arabic" panose="02020603050405020304" pitchFamily="18"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H"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implified Arabic" panose="02020603050405020304" pitchFamily="18" charset="-78"/>
                <a:ea typeface="Simplified Arabic" panose="02020603050405020304" pitchFamily="18" charset="-78"/>
                <a:cs typeface="Simplified Arabic" panose="02020603050405020304" pitchFamily="18"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H"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Simplified Arabic" panose="02020603050405020304" pitchFamily="18" charset="-78"/>
                <a:cs typeface="Simplified Arabic" panose="02020603050405020304" pitchFamily="18" charset="-78"/>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indent="-285750" algn="just">
              <a:lnSpc>
                <a:spcPct val="150000"/>
              </a:lnSpc>
              <a:buFont typeface="Arial" panose="020B0604020202020204" pitchFamily="34" charset="0"/>
              <a:buChar char="•"/>
            </a:pPr>
            <a:r>
              <a:rPr lang="en-GB" sz="1200" dirty="0">
                <a:latin typeface="Simplified Arabic" panose="02020603050405020304" pitchFamily="18" charset="-78"/>
                <a:cs typeface="Simplified Arabic" panose="02020603050405020304" pitchFamily="18" charset="-78"/>
              </a:rPr>
              <a:t>Feasible- self-testers can reliably and accurately perform SARS-CoV-2 Ag-RDTs, as compared to trained testers</a:t>
            </a:r>
          </a:p>
          <a:p>
            <a:pPr marL="285750" indent="-285750" algn="just">
              <a:lnSpc>
                <a:spcPct val="150000"/>
              </a:lnSpc>
              <a:buFont typeface="Arial" panose="020B0604020202020204" pitchFamily="34" charset="0"/>
              <a:buChar char="•"/>
            </a:pPr>
            <a:r>
              <a:rPr lang="en-GB" sz="1200" dirty="0">
                <a:latin typeface="Simplified Arabic" panose="02020603050405020304" pitchFamily="18" charset="-78"/>
                <a:cs typeface="Simplified Arabic" panose="02020603050405020304" pitchFamily="18" charset="-78"/>
              </a:rPr>
              <a:t>Acceptable and has the potential to achieve good uptake</a:t>
            </a:r>
          </a:p>
          <a:p>
            <a:pPr marL="285750" indent="-285750" algn="just">
              <a:lnSpc>
                <a:spcPct val="150000"/>
              </a:lnSpc>
              <a:buFont typeface="Arial" panose="020B0604020202020204" pitchFamily="34" charset="0"/>
              <a:buChar char="•"/>
            </a:pPr>
            <a:r>
              <a:rPr lang="en-GB" sz="1200" dirty="0">
                <a:latin typeface="Simplified Arabic" panose="02020603050405020304" pitchFamily="18" charset="-78"/>
                <a:cs typeface="Simplified Arabic" panose="02020603050405020304" pitchFamily="18" charset="-78"/>
              </a:rPr>
              <a:t>Potential to enable timely diagnosis and prompt risk-based decisions and post-test actions</a:t>
            </a:r>
          </a:p>
          <a:p>
            <a:pPr marL="285750" indent="-285750" algn="just">
              <a:lnSpc>
                <a:spcPct val="150000"/>
              </a:lnSpc>
              <a:buFont typeface="Arial" panose="020B0604020202020204" pitchFamily="34" charset="0"/>
              <a:buChar char="•"/>
            </a:pPr>
            <a:r>
              <a:rPr lang="en-GB" sz="1200" dirty="0">
                <a:latin typeface="Simplified Arabic" panose="02020603050405020304" pitchFamily="18" charset="-78"/>
                <a:cs typeface="Simplified Arabic" panose="02020603050405020304" pitchFamily="18" charset="-78"/>
              </a:rPr>
              <a:t>Potential to enable additional individual and social benefits</a:t>
            </a:r>
          </a:p>
          <a:p>
            <a:pPr marL="285750" indent="-285750" algn="just">
              <a:lnSpc>
                <a:spcPct val="150000"/>
              </a:lnSpc>
              <a:buFont typeface="Arial" panose="020B0604020202020204" pitchFamily="34" charset="0"/>
              <a:buChar char="•"/>
            </a:pPr>
            <a:r>
              <a:rPr lang="en-GB" sz="1200" dirty="0">
                <a:latin typeface="Simplified Arabic" panose="02020603050405020304" pitchFamily="18" charset="-78"/>
                <a:cs typeface="Simplified Arabic" panose="02020603050405020304" pitchFamily="18" charset="-78"/>
              </a:rPr>
              <a:t>Costs and resource requirements are uncertain and variable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latin typeface="Simplified Arabic" panose="02020603050405020304" pitchFamily="18" charset="-78"/>
                <a:cs typeface="Simplified Arabic" panose="02020603050405020304" pitchFamily="18" charset="-78"/>
              </a:rPr>
              <a:t>No specific harms identified or reported following COVID-19 self-testing, however beware of false sense of security with negative test results – crucial to include messages on result interpretation and possibility of re-testing can be used to help mitigate these challenges. </a:t>
            </a:r>
          </a:p>
          <a:p>
            <a:pPr marL="171450" lvl="0" indent="-171450" algn="l" rtl="0">
              <a:spcBef>
                <a:spcPts val="0"/>
              </a:spcBef>
              <a:spcAft>
                <a:spcPts val="0"/>
              </a:spcAft>
              <a:buFont typeface="Arial" panose="020B0604020202020204" pitchFamily="34" charset="0"/>
              <a:buChar char="•"/>
            </a:pPr>
            <a:endParaRPr dirty="0">
              <a:latin typeface="Simplified Arabic" panose="02020603050405020304" pitchFamily="18" charset="-78"/>
              <a:cs typeface="Simplified Arabic" panose="02020603050405020304" pitchFamily="18" charset="-78"/>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18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Simplified Arabic" panose="02020603050405020304" pitchFamily="18" charset="-78"/>
                <a:cs typeface="Simplified Arabic" panose="02020603050405020304" pitchFamily="18" charset="-78"/>
              </a:rPr>
              <a:t>Examples of importance of clear messaging and correct interpretation of results in next slide</a:t>
            </a: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74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86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7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98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11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implified Arabic" panose="02020603050405020304" pitchFamily="18" charset="-78"/>
              <a:cs typeface="Simplified Arabic" panose="02020603050405020304" pitchFamily="18" charset="-78"/>
            </a:endParaRPr>
          </a:p>
        </p:txBody>
      </p:sp>
      <p:sp>
        <p:nvSpPr>
          <p:cNvPr id="4" name="Slide Number Placeholder 3"/>
          <p:cNvSpPr>
            <a:spLocks noGrp="1"/>
          </p:cNvSpPr>
          <p:nvPr>
            <p:ph type="sldNum" sz="quarter" idx="5"/>
          </p:nvPr>
        </p:nvSpPr>
        <p:spPr/>
        <p:txBody>
          <a:bodyPr/>
          <a:lstStyle/>
          <a:p>
            <a:fld id="{2F7A6307-915A-134B-ACFB-C4EC86CF7165}" type="slidenum">
              <a:rPr lang="en-GB" smtClean="0">
                <a:latin typeface="Simplified Arabic" panose="02020603050405020304" pitchFamily="18" charset="-78"/>
                <a:cs typeface="Simplified Arabic" panose="02020603050405020304" pitchFamily="18" charset="-78"/>
              </a:rPr>
              <a:t>22</a:t>
            </a:fld>
            <a:endParaRPr lang="en-GB"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2523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Simplified Arabic" panose="02020603050405020304" pitchFamily="18" charset="-78"/>
                <a:cs typeface="Simplified Arabic" panose="02020603050405020304" pitchFamily="18" charset="-78"/>
              </a:rPr>
              <a:t>Policymakers and implementers need to consider reasons for testing and evolving epidemiology when COVID-19 self-testing is offered along with other testing approaches. Clear and up-to-date messaging will need to be provided to health workers, individuals and communities so that self-testers can understand the meaning of their test results and what actions to take post-test</a:t>
            </a: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88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Simplified Arabic" panose="02020603050405020304" pitchFamily="18" charset="-78"/>
                <a:cs typeface="Simplified Arabic" panose="02020603050405020304" pitchFamily="18" charset="-78"/>
              </a:rPr>
              <a:t>Considerations for successful implementation</a:t>
            </a:r>
          </a:p>
          <a:p>
            <a:pPr marL="0" lvl="0" indent="0" algn="l" rtl="0">
              <a:spcBef>
                <a:spcPts val="0"/>
              </a:spcBef>
              <a:spcAft>
                <a:spcPts val="0"/>
              </a:spcAft>
              <a:buNone/>
            </a:pPr>
            <a:r>
              <a:rPr lang="en-GB" dirty="0">
                <a:latin typeface="Simplified Arabic" panose="02020603050405020304" pitchFamily="18" charset="-78"/>
                <a:cs typeface="Simplified Arabic" panose="02020603050405020304" pitchFamily="18" charset="-78"/>
              </a:rPr>
              <a:t>Last </a:t>
            </a:r>
            <a:r>
              <a:rPr lang="en-GB" dirty="0" err="1">
                <a:latin typeface="Simplified Arabic" panose="02020603050405020304" pitchFamily="18" charset="-78"/>
                <a:cs typeface="Simplified Arabic" panose="02020603050405020304" pitchFamily="18" charset="-78"/>
              </a:rPr>
              <a:t>bulletpoint</a:t>
            </a:r>
            <a:r>
              <a:rPr lang="en-GB" dirty="0">
                <a:latin typeface="Simplified Arabic" panose="02020603050405020304" pitchFamily="18" charset="-78"/>
                <a:cs typeface="Simplified Arabic" panose="02020603050405020304" pitchFamily="18" charset="-78"/>
              </a:rPr>
              <a:t> expansion- careful consideration of whether and how to adopt self-testing in different contexts, including the populations being prioritized; the disease prevalence in that population; and the impact on accessibility of testing, health care services and result reporting</a:t>
            </a: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16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Simplified Arabic" panose="02020603050405020304" pitchFamily="18" charset="-78"/>
                <a:cs typeface="Simplified Arabic" panose="02020603050405020304" pitchFamily="18" charset="-78"/>
              </a:rPr>
              <a:t>Considerations for successful implementation</a:t>
            </a:r>
          </a:p>
          <a:p>
            <a:pPr marL="0" lvl="0" indent="0" algn="l" rtl="0">
              <a:spcBef>
                <a:spcPts val="0"/>
              </a:spcBef>
              <a:spcAft>
                <a:spcPts val="0"/>
              </a:spcAft>
              <a:buNone/>
            </a:pPr>
            <a:r>
              <a:rPr lang="en-GB" dirty="0">
                <a:latin typeface="Simplified Arabic" panose="02020603050405020304" pitchFamily="18" charset="-78"/>
                <a:cs typeface="Simplified Arabic" panose="02020603050405020304" pitchFamily="18" charset="-78"/>
              </a:rPr>
              <a:t>Last </a:t>
            </a:r>
            <a:r>
              <a:rPr lang="en-GB" dirty="0" err="1">
                <a:latin typeface="Simplified Arabic" panose="02020603050405020304" pitchFamily="18" charset="-78"/>
                <a:cs typeface="Simplified Arabic" panose="02020603050405020304" pitchFamily="18" charset="-78"/>
              </a:rPr>
              <a:t>bulletpoint</a:t>
            </a:r>
            <a:r>
              <a:rPr lang="en-GB" dirty="0">
                <a:latin typeface="Simplified Arabic" panose="02020603050405020304" pitchFamily="18" charset="-78"/>
                <a:cs typeface="Simplified Arabic" panose="02020603050405020304" pitchFamily="18" charset="-78"/>
              </a:rPr>
              <a:t> expansion- careful consideration of whether and how to adopt self-testing in different contexts, including the populations being prioritized; the disease prevalence in that population; and the impact on accessibility of testing, health care services and result reporting</a:t>
            </a: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Simplified Arabic" panose="02020603050405020304" pitchFamily="18" charset="-78"/>
                <a:cs typeface="Simplified Arabic" panose="02020603050405020304" pitchFamily="18" charset="-78"/>
              </a:rPr>
              <a:t>In a similar manner to ‘regular’/professional SARS-CoV-2 Ag- </a:t>
            </a:r>
            <a:r>
              <a:rPr lang="en-GB" dirty="0" err="1">
                <a:latin typeface="Simplified Arabic" panose="02020603050405020304" pitchFamily="18" charset="-78"/>
                <a:cs typeface="Simplified Arabic" panose="02020603050405020304" pitchFamily="18" charset="-78"/>
              </a:rPr>
              <a:t>rdt</a:t>
            </a:r>
            <a:endParaRPr lang="en-GB" dirty="0">
              <a:latin typeface="Simplified Arabic" panose="02020603050405020304" pitchFamily="18" charset="-78"/>
              <a:cs typeface="Simplified Arabic" panose="02020603050405020304" pitchFamily="18" charset="-78"/>
            </a:endParaRPr>
          </a:p>
          <a:p>
            <a:pPr marL="0" lvl="0" indent="0" algn="l" rtl="0">
              <a:spcBef>
                <a:spcPts val="0"/>
              </a:spcBef>
              <a:spcAft>
                <a:spcPts val="0"/>
              </a:spcAft>
              <a:buNone/>
            </a:pPr>
            <a:endParaRPr lang="en-GB" dirty="0">
              <a:latin typeface="Simplified Arabic" panose="02020603050405020304" pitchFamily="18" charset="-78"/>
              <a:cs typeface="Simplified Arabic" panose="02020603050405020304" pitchFamily="18" charset="-78"/>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bg2"/>
                </a:solidFill>
                <a:latin typeface="Simplified Arabic" panose="02020603050405020304" pitchFamily="18" charset="-78"/>
                <a:cs typeface="Simplified Arabic" panose="02020603050405020304" pitchFamily="18" charset="-78"/>
              </a:rPr>
              <a:t>Expands access to testing, enabling additional individual and social benefits.</a:t>
            </a:r>
          </a:p>
          <a:p>
            <a:pPr marL="0" lvl="0" indent="0" algn="l" rtl="0">
              <a:spcBef>
                <a:spcPts val="0"/>
              </a:spcBef>
              <a:spcAft>
                <a:spcPts val="0"/>
              </a:spcAft>
              <a:buNone/>
            </a:pPr>
            <a:endParaRPr dirty="0">
              <a:latin typeface="Simplified Arabic" panose="02020603050405020304" pitchFamily="18" charset="-78"/>
              <a:cs typeface="Simplified Arabic" panose="02020603050405020304" pitchFamily="18" charset="-78"/>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63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90000"/>
              </a:lnSpc>
              <a:buSzPct val="100000"/>
              <a:buFont typeface="Arial" panose="020B0604020202020204" pitchFamily="34" charset="0"/>
              <a:buChar char="•"/>
            </a:pPr>
            <a:r>
              <a:rPr lang="en-GB" b="1" dirty="0">
                <a:solidFill>
                  <a:schemeClr val="accent1"/>
                </a:solidFill>
                <a:latin typeface="Simplified Arabic" panose="02020603050405020304" pitchFamily="18" charset="-78"/>
                <a:cs typeface="Simplified Arabic" panose="02020603050405020304" pitchFamily="18" charset="-78"/>
              </a:rPr>
              <a:t>Diagnostic:</a:t>
            </a:r>
            <a:r>
              <a:rPr lang="en-GB" dirty="0">
                <a:solidFill>
                  <a:schemeClr val="accent1"/>
                </a:solidFill>
                <a:latin typeface="Simplified Arabic" panose="02020603050405020304" pitchFamily="18" charset="-78"/>
                <a:cs typeface="Simplified Arabic" panose="02020603050405020304" pitchFamily="18" charset="-78"/>
              </a:rPr>
              <a:t> </a:t>
            </a:r>
            <a:r>
              <a:rPr lang="en-GB" dirty="0">
                <a:latin typeface="Simplified Arabic" panose="02020603050405020304" pitchFamily="18" charset="-78"/>
                <a:cs typeface="Simplified Arabic" panose="02020603050405020304" pitchFamily="18" charset="-78"/>
              </a:rPr>
              <a:t>in settings with ongoing community transmission and when used by symptomatic individuals or those who have been recently exposed to SARS-CoV-2</a:t>
            </a:r>
          </a:p>
          <a:p>
            <a:pPr marL="800100" lvl="1">
              <a:lnSpc>
                <a:spcPct val="90000"/>
              </a:lnSpc>
              <a:buSzPct val="100000"/>
              <a:buFont typeface="Arial" panose="020B0604020202020204" pitchFamily="34" charset="0"/>
              <a:buChar char="•"/>
            </a:pPr>
            <a:r>
              <a:rPr lang="en-GB" dirty="0">
                <a:latin typeface="Simplified Arabic" panose="02020603050405020304" pitchFamily="18" charset="-78"/>
                <a:cs typeface="Simplified Arabic" panose="02020603050405020304" pitchFamily="18" charset="-78"/>
              </a:rPr>
              <a:t>ongoing community transmission</a:t>
            </a:r>
          </a:p>
          <a:p>
            <a:pPr marL="800100" lvl="1">
              <a:lnSpc>
                <a:spcPct val="90000"/>
              </a:lnSpc>
              <a:buSzPct val="100000"/>
              <a:buFont typeface="Arial" panose="020B0604020202020204" pitchFamily="34" charset="0"/>
              <a:buChar char="•"/>
            </a:pPr>
            <a:r>
              <a:rPr lang="en-GB" dirty="0">
                <a:latin typeface="Simplified Arabic" panose="02020603050405020304" pitchFamily="18" charset="-78"/>
                <a:cs typeface="Simplified Arabic" panose="02020603050405020304" pitchFamily="18" charset="-78"/>
              </a:rPr>
              <a:t>testing in individuals with symptoms ≤ 7 days </a:t>
            </a:r>
          </a:p>
          <a:p>
            <a:pPr marL="800100" lvl="1">
              <a:lnSpc>
                <a:spcPct val="90000"/>
              </a:lnSpc>
              <a:buSzPct val="100000"/>
              <a:buFont typeface="Arial" panose="020B0604020202020204" pitchFamily="34" charset="0"/>
              <a:buChar char="•"/>
            </a:pPr>
            <a:r>
              <a:rPr lang="en-GB" dirty="0">
                <a:latin typeface="Simplified Arabic" panose="02020603050405020304" pitchFamily="18" charset="-78"/>
                <a:cs typeface="Simplified Arabic" panose="02020603050405020304" pitchFamily="18" charset="-78"/>
              </a:rPr>
              <a:t>testing in individuals with recent exposures (such as close contacts and health and care workers) who are asymptomatic </a:t>
            </a:r>
          </a:p>
          <a:p>
            <a:pPr marL="800100" lvl="1">
              <a:lnSpc>
                <a:spcPct val="90000"/>
              </a:lnSpc>
              <a:buSzPct val="100000"/>
              <a:buFont typeface="Arial" panose="020B0604020202020204" pitchFamily="34" charset="0"/>
              <a:buChar char="•"/>
            </a:pPr>
            <a:r>
              <a:rPr lang="en-GB" dirty="0">
                <a:latin typeface="Simplified Arabic" panose="02020603050405020304" pitchFamily="18" charset="-78"/>
                <a:cs typeface="Simplified Arabic" panose="02020603050405020304" pitchFamily="18" charset="-78"/>
              </a:rPr>
              <a:t>testing to detect and respond to suspected outbreaks.</a:t>
            </a:r>
          </a:p>
          <a:p>
            <a:endParaRPr lang="en-US" dirty="0">
              <a:latin typeface="Simplified Arabic" panose="02020603050405020304" pitchFamily="18" charset="-78"/>
              <a:cs typeface="Simplified Arabic" panose="02020603050405020304" pitchFamily="18" charset="-78"/>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ea typeface="Calibri"/>
                <a:sym typeface="Calibri"/>
              </a:rPr>
              <a:t>10</a:t>
            </a:fld>
            <a:endParaRPr lang="en-US" sz="1200" b="0" i="0" u="none" strike="noStrike" cap="none" dirty="0">
              <a:solidFill>
                <a:schemeClr val="dk1"/>
              </a:solidFill>
              <a:ea typeface="Calibri"/>
              <a:sym typeface="Calibri"/>
            </a:endParaRPr>
          </a:p>
        </p:txBody>
      </p:sp>
    </p:spTree>
    <p:extLst>
      <p:ext uri="{BB962C8B-B14F-4D97-AF65-F5344CB8AC3E}">
        <p14:creationId xmlns:p14="http://schemas.microsoft.com/office/powerpoint/2010/main" val="90251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90000"/>
              </a:lnSpc>
              <a:buClr>
                <a:schemeClr val="dk1"/>
              </a:buClr>
              <a:buNone/>
            </a:pPr>
            <a:endParaRPr lang="en-GB" dirty="0">
              <a:latin typeface="Simplified Arabic" panose="02020603050405020304" pitchFamily="18" charset="-78"/>
              <a:cs typeface="Simplified Arabic" panose="02020603050405020304" pitchFamily="18" charset="-78"/>
            </a:endParaRPr>
          </a:p>
          <a:p>
            <a:pPr marL="342900" lvl="0" indent="-342900">
              <a:lnSpc>
                <a:spcPct val="90000"/>
              </a:lnSpc>
              <a:buSzPct val="100000"/>
              <a:buFont typeface="Arial" panose="020B0604020202020204" pitchFamily="34" charset="0"/>
              <a:buChar char="•"/>
            </a:pPr>
            <a:r>
              <a:rPr lang="en-GB" b="1" dirty="0">
                <a:solidFill>
                  <a:schemeClr val="accent1"/>
                </a:solidFill>
                <a:latin typeface="Simplified Arabic" panose="02020603050405020304" pitchFamily="18" charset="-78"/>
                <a:cs typeface="Simplified Arabic" panose="02020603050405020304" pitchFamily="18" charset="-78"/>
              </a:rPr>
              <a:t>Screening:</a:t>
            </a:r>
            <a:r>
              <a:rPr lang="en-GB" dirty="0">
                <a:solidFill>
                  <a:schemeClr val="accent1"/>
                </a:solidFill>
                <a:latin typeface="Simplified Arabic" panose="02020603050405020304" pitchFamily="18" charset="-78"/>
                <a:cs typeface="Simplified Arabic" panose="02020603050405020304" pitchFamily="18" charset="-78"/>
              </a:rPr>
              <a:t> </a:t>
            </a:r>
            <a:r>
              <a:rPr lang="en-GB" dirty="0">
                <a:latin typeface="Simplified Arabic" panose="02020603050405020304" pitchFamily="18" charset="-78"/>
                <a:cs typeface="Simplified Arabic" panose="02020603050405020304" pitchFamily="18" charset="-78"/>
              </a:rPr>
              <a:t>irrespective of the level of community transmission:</a:t>
            </a:r>
          </a:p>
          <a:p>
            <a:pPr marL="800100" lvl="1">
              <a:lnSpc>
                <a:spcPct val="90000"/>
              </a:lnSpc>
              <a:buSzPct val="100000"/>
              <a:buFont typeface="Arial" panose="020B0604020202020204" pitchFamily="34" charset="0"/>
              <a:buChar char="•"/>
            </a:pPr>
            <a:r>
              <a:rPr lang="en-GB" dirty="0">
                <a:latin typeface="Simplified Arabic" panose="02020603050405020304" pitchFamily="18" charset="-78"/>
                <a:cs typeface="Simplified Arabic" panose="02020603050405020304" pitchFamily="18" charset="-78"/>
              </a:rPr>
              <a:t>testing in asymptomatic individuals with unknown or no known exposure who want increased confidence that they do not have a SARS-CoV-2 infection </a:t>
            </a:r>
            <a:endParaRPr lang="en-GB" dirty="0">
              <a:solidFill>
                <a:srgbClr val="000000"/>
              </a:solidFill>
              <a:latin typeface="Simplified Arabic" panose="02020603050405020304" pitchFamily="18" charset="-78"/>
              <a:cs typeface="Simplified Arabic" panose="02020603050405020304" pitchFamily="18" charset="-78"/>
            </a:endParaRPr>
          </a:p>
          <a:p>
            <a:pPr marL="800100" lvl="1">
              <a:lnSpc>
                <a:spcPct val="90000"/>
              </a:lnSpc>
              <a:buSzPct val="100000"/>
              <a:buFont typeface="Arial" panose="020B0604020202020204" pitchFamily="34" charset="0"/>
              <a:buChar char="•"/>
            </a:pPr>
            <a:r>
              <a:rPr lang="en-GB" dirty="0">
                <a:latin typeface="Simplified Arabic" panose="02020603050405020304" pitchFamily="18" charset="-78"/>
                <a:cs typeface="Simplified Arabic" panose="02020603050405020304" pitchFamily="18" charset="-78"/>
              </a:rPr>
              <a:t>For screening purposes, a negative self-test result could enable participation in an activity, such as group activities or indoor gatherings, and confirmatory testing for positive results can be considered.</a:t>
            </a:r>
            <a:endParaRPr lang="en-GB" dirty="0">
              <a:solidFill>
                <a:srgbClr val="424242"/>
              </a:solidFill>
              <a:latin typeface="Simplified Arabic" panose="02020603050405020304" pitchFamily="18" charset="-78"/>
              <a:ea typeface="Arial"/>
              <a:cs typeface="Simplified Arabic" panose="02020603050405020304" pitchFamily="18" charset="-78"/>
            </a:endParaRPr>
          </a:p>
          <a:p>
            <a:endParaRPr lang="en-US" dirty="0">
              <a:latin typeface="Simplified Arabic" panose="02020603050405020304" pitchFamily="18" charset="-78"/>
              <a:cs typeface="Simplified Arabic" panose="02020603050405020304" pitchFamily="18" charset="-78"/>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ea typeface="Calibri"/>
                <a:sym typeface="Calibri"/>
              </a:rPr>
              <a:t>11</a:t>
            </a:fld>
            <a:endParaRPr lang="en-US" sz="1200" b="0" i="0" u="none" strike="noStrike" cap="none" dirty="0">
              <a:solidFill>
                <a:schemeClr val="dk1"/>
              </a:solidFill>
              <a:ea typeface="Calibri"/>
              <a:sym typeface="Calibri"/>
            </a:endParaRPr>
          </a:p>
        </p:txBody>
      </p:sp>
    </p:spTree>
    <p:extLst>
      <p:ext uri="{BB962C8B-B14F-4D97-AF65-F5344CB8AC3E}">
        <p14:creationId xmlns:p14="http://schemas.microsoft.com/office/powerpoint/2010/main" val="4077812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 name="Picture 3">
            <a:extLst>
              <a:ext uri="{FF2B5EF4-FFF2-40B4-BE49-F238E27FC236}">
                <a16:creationId xmlns:a16="http://schemas.microsoft.com/office/drawing/2014/main" id="{0419C3A0-4146-AC76-B7FF-6BB45F70AF3F}"/>
              </a:ext>
            </a:extLst>
          </p:cNvPr>
          <p:cNvPicPr>
            <a:picLocks noChangeAspect="1"/>
          </p:cNvPicPr>
          <p:nvPr userDrawn="1"/>
        </p:nvPicPr>
        <p:blipFill rotWithShape="1">
          <a:blip r:embed="rId2"/>
          <a:srcRect b="11708"/>
          <a:stretch/>
        </p:blipFill>
        <p:spPr>
          <a:xfrm>
            <a:off x="6023113" y="1010155"/>
            <a:ext cx="5748129" cy="5075125"/>
          </a:xfrm>
          <a:prstGeom prst="rect">
            <a:avLst/>
          </a:prstGeom>
        </p:spPr>
      </p:pic>
      <p:sp>
        <p:nvSpPr>
          <p:cNvPr id="19" name="Google Shape;19;p14"/>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endParaRPr>
          </a:p>
        </p:txBody>
      </p:sp>
      <p:sp>
        <p:nvSpPr>
          <p:cNvPr id="20" name="Google Shape;20;p14"/>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1" name="Google Shape;21;p14"/>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latin typeface="Simplified Arabic" panose="02020603050405020304" pitchFamily="18" charset="-78"/>
                <a:cs typeface="Simplified Arabic" panose="02020603050405020304" pitchFamily="18" charset="-7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1" name="Google Shape;81;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implified Arabic" panose="02020603050405020304" pitchFamily="18" charset="-78"/>
                <a:cs typeface="Simplified Arabic" panose="02020603050405020304" pitchFamily="18" charset="-7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7" name="Google Shape;8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atin typeface="Simplified Arabic" panose="02020603050405020304" pitchFamily="18" charset="-78"/>
                <a:cs typeface="Simplified Arabic" panose="02020603050405020304" pitchFamily="18" charset="-78"/>
              </a:defRPr>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5"/>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plified Arabic" panose="02020603050405020304" pitchFamily="18" charset="-78"/>
              <a:ea typeface="Arial"/>
              <a:cs typeface="Simplified Arabic" panose="02020603050405020304" pitchFamily="18" charset="-78"/>
              <a:sym typeface="Arial"/>
            </a:endParaRPr>
          </a:p>
        </p:txBody>
      </p:sp>
      <p:sp>
        <p:nvSpPr>
          <p:cNvPr id="25" name="Google Shape;25;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atin typeface="Simplified Arabic" panose="02020603050405020304" pitchFamily="18" charset="-78"/>
                <a:cs typeface="Simplified Arabic" panose="02020603050405020304" pitchFamily="18" charset="-78"/>
              </a:defRPr>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7" name="Google Shape;27;p1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28" name="Google Shape;2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Simplified Arabic" panose="02020603050405020304" pitchFamily="18" charset="-78"/>
                <a:ea typeface="Simplified Arabic" panose="02020603050405020304" pitchFamily="18" charset="-78"/>
                <a:cs typeface="Simplified Arabic" panose="02020603050405020304" pitchFamily="18" charset="-78"/>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implified Arabic" panose="02020603050405020304" pitchFamily="18" charset="-78"/>
              <a:ea typeface="Arial"/>
              <a:cs typeface="Simplified Arabic" panose="02020603050405020304" pitchFamily="18" charset="-78"/>
              <a:sym typeface="Arial"/>
            </a:endParaRPr>
          </a:p>
        </p:txBody>
      </p:sp>
      <p:sp>
        <p:nvSpPr>
          <p:cNvPr id="35" name="Google Shape;35;p17"/>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17"/>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latin typeface="Simplified Arabic" panose="02020603050405020304" pitchFamily="18" charset="-78"/>
                <a:cs typeface="Simplified Arabic" panose="02020603050405020304" pitchFamily="18" charset="-78"/>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dirty="0"/>
          </a:p>
        </p:txBody>
      </p:sp>
      <p:pic>
        <p:nvPicPr>
          <p:cNvPr id="37" name="Google Shape;37;p17"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0" name="Google Shape;4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implified Arabic" panose="02020603050405020304" pitchFamily="18" charset="-78"/>
                <a:cs typeface="Simplified Arabic" panose="02020603050405020304" pitchFamily="18" charset="-7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1" name="Google Shape;4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implified Arabic" panose="02020603050405020304" pitchFamily="18" charset="-78"/>
                <a:cs typeface="Simplified Arabic" panose="02020603050405020304" pitchFamily="18" charset="-7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implified Arabic" panose="02020603050405020304" pitchFamily="18" charset="-78"/>
                <a:cs typeface="Simplified Arabic" panose="02020603050405020304" pitchFamily="18" charset="-7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8" name="Google Shape;4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implified Arabic" panose="02020603050405020304" pitchFamily="18" charset="-78"/>
                <a:cs typeface="Simplified Arabic" panose="02020603050405020304" pitchFamily="18" charset="-7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9" name="Google Shape;4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Simplified Arabic" panose="02020603050405020304" pitchFamily="18" charset="-78"/>
                <a:cs typeface="Simplified Arabic" panose="02020603050405020304" pitchFamily="18" charset="-7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50" name="Google Shape;5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implified Arabic" panose="02020603050405020304" pitchFamily="18" charset="-78"/>
                <a:cs typeface="Simplified Arabic" panose="02020603050405020304" pitchFamily="18" charset="-7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1" name="Google Shape;61;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Simplified Arabic" panose="02020603050405020304" pitchFamily="18" charset="-78"/>
                <a:cs typeface="Simplified Arabic" panose="02020603050405020304" pitchFamily="18" charset="-78"/>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2" name="Google Shape;62;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Simplified Arabic" panose="02020603050405020304" pitchFamily="18" charset="-78"/>
                <a:cs typeface="Simplified Arabic" panose="02020603050405020304" pitchFamily="18" charset="-7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Simplified Arabic" panose="02020603050405020304" pitchFamily="18" charset="-78"/>
                <a:cs typeface="Simplified Arabic" panose="02020603050405020304" pitchFamily="18" charset="-7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Simplified Arabic" panose="02020603050405020304" pitchFamily="18" charset="-78"/>
                <a:cs typeface="Simplified Arabic" panose="02020603050405020304" pitchFamily="18" charset="-7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Simplified Arabic" panose="02020603050405020304" pitchFamily="18" charset="-78"/>
                <a:ea typeface="Simplified Arabic" panose="02020603050405020304" pitchFamily="18" charset="-78"/>
                <a:cs typeface="Simplified Arabic" panose="02020603050405020304" pitchFamily="18" charset="-78"/>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CH"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Simplified Arabic" panose="02020603050405020304" pitchFamily="18" charset="-78"/>
                <a:ea typeface="Simplified Arabic" panose="02020603050405020304" pitchFamily="18" charset="-78"/>
                <a:cs typeface="Simplified Arabic" panose="02020603050405020304" pitchFamily="18" charset="-78"/>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GB" dirty="0"/>
              <a:t>SARS-CoV-2 Antigen Rapid Diagnostic Test Training Workshop – v2.0 | SARS-CoV-2 testing strategies</a:t>
            </a: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Simplified Arabic" panose="02020603050405020304" pitchFamily="18" charset="-78"/>
                <a:ea typeface="Simplified Arabic" panose="02020603050405020304" pitchFamily="18" charset="-78"/>
                <a:cs typeface="Simplified Arabic" panose="02020603050405020304" pitchFamily="18" charset="-78"/>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plified Arabic" panose="02020603050405020304" pitchFamily="18" charset="-78"/>
          <a:ea typeface="Simplified Arabic" panose="02020603050405020304" pitchFamily="18" charset="-78"/>
          <a:cs typeface="Simplified Arabic" panose="02020603050405020304" pitchFamily="18"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who.int/publications/i/item/WHO-2019-nCoV-Ag-RDTs-Self_testing-2022.1" TargetMode="External"/><Relationship Id="rId3" Type="http://schemas.openxmlformats.org/officeDocument/2006/relationships/notesSlide" Target="../notesSlides/notesSlide10.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ww.who.int/publications/i/item/WHO-2019-nCoV-Ag-RDTs-Self_testing-2022.1"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jpg"/><Relationship Id="rId5" Type="http://schemas.openxmlformats.org/officeDocument/2006/relationships/image" Target="../media/image21.jpg"/><Relationship Id="rId4" Type="http://schemas.openxmlformats.org/officeDocument/2006/relationships/hyperlink" Target="https://www.who.int/publications/i/item/WHO-2019-nCoV-Ag-RDTs-Self_testing-2022.1"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who.int/publications/i/item/WHO-2019-nCoV-Ag-RDTs-Self_testing-2022.1"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4.jp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pps.who.int/iris/bitstream/handle/10665/337551/9789240039063-ara.pdf" TargetMode="External"/><Relationship Id="rId2" Type="http://schemas.openxmlformats.org/officeDocument/2006/relationships/hyperlink" Target="mailto:rapidalert@who.i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hyperlink" Target="https://www.who.int/publications/i/item/WHO-2019-nCoV-Ag-RDTs-Self_testing-2022.1"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hyperlink" Target="https://www.who.int/publications/i/item/WHO-2019-nCoV-Ag-RDTs-Self_testing-2022.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448040" y="1174640"/>
            <a:ext cx="4588565" cy="2940351"/>
          </a:xfrm>
          <a:prstGeom prst="rect">
            <a:avLst/>
          </a:prstGeom>
          <a:noFill/>
          <a:ln>
            <a:noFill/>
          </a:ln>
        </p:spPr>
        <p:txBody>
          <a:bodyPr spcFirstLastPara="1" wrap="square" lIns="0" tIns="0" rIns="0" bIns="0" anchor="b" anchorCtr="0">
            <a:normAutofit/>
          </a:bodyPr>
          <a:lstStyle/>
          <a:p>
            <a:pPr marL="0" lvl="0" indent="0" algn="r" rtl="1">
              <a:lnSpc>
                <a:spcPct val="90000"/>
              </a:lnSpc>
              <a:spcBef>
                <a:spcPts val="0"/>
              </a:spcBef>
              <a:spcAft>
                <a:spcPts val="0"/>
              </a:spcAft>
              <a:buClr>
                <a:schemeClr val="lt1"/>
              </a:buClr>
              <a:buSzPts val="4000"/>
              <a:buFont typeface="Arial"/>
              <a:buNone/>
            </a:pPr>
            <a:r>
              <a:rPr lang="ar-SA" dirty="0"/>
              <a:t>الوحدة التكميلية 1</a:t>
            </a:r>
          </a:p>
        </p:txBody>
      </p:sp>
      <p:sp>
        <p:nvSpPr>
          <p:cNvPr id="4" name="Google Shape;93;p1">
            <a:extLst>
              <a:ext uri="{FF2B5EF4-FFF2-40B4-BE49-F238E27FC236}">
                <a16:creationId xmlns:a16="http://schemas.microsoft.com/office/drawing/2014/main" id="{554A3CC9-504E-4FE0-9C6E-8DE82A699E47}"/>
              </a:ext>
            </a:extLst>
          </p:cNvPr>
          <p:cNvSpPr txBox="1">
            <a:spLocks/>
          </p:cNvSpPr>
          <p:nvPr/>
        </p:nvSpPr>
        <p:spPr>
          <a:xfrm>
            <a:off x="335779" y="4531360"/>
            <a:ext cx="4813085" cy="1152000"/>
          </a:xfrm>
          <a:prstGeom prst="rect">
            <a:avLst/>
          </a:prstGeom>
          <a:noFill/>
          <a:ln>
            <a:noFill/>
          </a:ln>
        </p:spPr>
        <p:txBody>
          <a:bodyPr spcFirstLastPara="1" wrap="square" lIns="0" tIns="0" rIns="0" bIns="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000"/>
              <a:buFont typeface="Arial"/>
              <a:buNone/>
              <a:defRPr sz="4000" b="0" i="0" u="none" strike="noStrike" cap="none">
                <a:solidFill>
                  <a:schemeClr val="lt1"/>
                </a:solidFill>
                <a:latin typeface="Simplified Arabic" panose="02020603050405020304" pitchFamily="18" charset="-78"/>
                <a:ea typeface="Arial"/>
                <a:cs typeface="Simplified Arabic" panose="02020603050405020304" pitchFamily="18" charset="-78"/>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rtl="1"/>
            <a:r>
              <a:rPr lang="ar-SA" sz="2400" dirty="0"/>
              <a:t>استخدام الاختبارات التشخيصية السريعة للكشف عن مستضدات فيروس كورونا-سارس-2 في اختبارات التشخيص الذاتي لكوفيد-19 </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0FCA-409C-D46B-F28F-ED513E7122A9}"/>
              </a:ext>
            </a:extLst>
          </p:cNvPr>
          <p:cNvSpPr>
            <a:spLocks noGrp="1"/>
          </p:cNvSpPr>
          <p:nvPr>
            <p:ph type="title"/>
          </p:nvPr>
        </p:nvSpPr>
        <p:spPr/>
        <p:txBody>
          <a:bodyPr/>
          <a:lstStyle/>
          <a:p>
            <a:pPr algn="just" rtl="1"/>
            <a:r>
              <a:rPr lang="ar-SA" dirty="0"/>
              <a:t>يمكن للاختبار الذاتي أن يدعم التشخيص </a:t>
            </a:r>
          </a:p>
        </p:txBody>
      </p:sp>
      <p:sp>
        <p:nvSpPr>
          <p:cNvPr id="3" name="Text Placeholder 2">
            <a:extLst>
              <a:ext uri="{FF2B5EF4-FFF2-40B4-BE49-F238E27FC236}">
                <a16:creationId xmlns:a16="http://schemas.microsoft.com/office/drawing/2014/main" id="{66119105-F2E2-5655-4E15-1F5034B46B15}"/>
              </a:ext>
            </a:extLst>
          </p:cNvPr>
          <p:cNvSpPr>
            <a:spLocks noGrp="1"/>
          </p:cNvSpPr>
          <p:nvPr>
            <p:ph type="body" idx="1"/>
          </p:nvPr>
        </p:nvSpPr>
        <p:spPr>
          <a:xfrm>
            <a:off x="838201" y="1736203"/>
            <a:ext cx="4006932" cy="4440760"/>
          </a:xfrm>
        </p:spPr>
        <p:txBody>
          <a:bodyPr/>
          <a:lstStyle/>
          <a:p>
            <a:pPr algn="just" rtl="1"/>
            <a:r>
              <a:rPr lang="ar-SA" dirty="0"/>
              <a:t>يمكن النظر في إجراء الاختبارات التشخيصية السريعة للكشف عن المستضدات، المستخدمة من قبل المشغلين المدربين (المحترفين) أو لأغراض الاختبار الذاتي للكشف عن كوفيد-19، من أجل تشخيص عدوى فيروس كورونا-سارس-2، دون الحاجة إلى إجراء مزيد من الاختبارات التأكيدية</a:t>
            </a:r>
          </a:p>
        </p:txBody>
      </p:sp>
      <p:sp>
        <p:nvSpPr>
          <p:cNvPr id="5" name="Slide Number Placeholder 4">
            <a:extLst>
              <a:ext uri="{FF2B5EF4-FFF2-40B4-BE49-F238E27FC236}">
                <a16:creationId xmlns:a16="http://schemas.microsoft.com/office/drawing/2014/main" id="{2D8A974D-DE3B-0790-D22D-AD713A1A1F68}"/>
              </a:ext>
            </a:extLst>
          </p:cNvPr>
          <p:cNvSpPr>
            <a:spLocks noGrp="1"/>
          </p:cNvSpPr>
          <p:nvPr>
            <p:ph type="sldNum" idx="12"/>
          </p:nvPr>
        </p:nvSpPr>
        <p:spPr/>
        <p:txBody>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10</a:t>
            </a:fld>
            <a:endParaRPr lang="ar-SA" dirty="0"/>
          </a:p>
        </p:txBody>
      </p:sp>
      <p:sp>
        <p:nvSpPr>
          <p:cNvPr id="8" name="Google Shape;104;p2">
            <a:extLst>
              <a:ext uri="{FF2B5EF4-FFF2-40B4-BE49-F238E27FC236}">
                <a16:creationId xmlns:a16="http://schemas.microsoft.com/office/drawing/2014/main" id="{573A6E7E-AA7C-401E-BA34-01B259E07814}"/>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pic>
        <p:nvPicPr>
          <p:cNvPr id="6" name="Picture 5">
            <a:extLst>
              <a:ext uri="{FF2B5EF4-FFF2-40B4-BE49-F238E27FC236}">
                <a16:creationId xmlns:a16="http://schemas.microsoft.com/office/drawing/2014/main" id="{41705C27-6197-48C3-8F50-CC1BCB580B89}"/>
              </a:ext>
            </a:extLst>
          </p:cNvPr>
          <p:cNvPicPr>
            <a:picLocks noChangeAspect="1"/>
          </p:cNvPicPr>
          <p:nvPr/>
        </p:nvPicPr>
        <p:blipFill>
          <a:blip r:embed="rId3"/>
          <a:stretch>
            <a:fillRect/>
          </a:stretch>
        </p:blipFill>
        <p:spPr>
          <a:xfrm>
            <a:off x="4677795" y="1736203"/>
            <a:ext cx="7186256" cy="3794641"/>
          </a:xfrm>
          <a:prstGeom prst="rect">
            <a:avLst/>
          </a:prstGeom>
        </p:spPr>
      </p:pic>
    </p:spTree>
    <p:extLst>
      <p:ext uri="{BB962C8B-B14F-4D97-AF65-F5344CB8AC3E}">
        <p14:creationId xmlns:p14="http://schemas.microsoft.com/office/powerpoint/2010/main" val="306438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BD22-E074-7968-B1B1-944ECCE043FA}"/>
              </a:ext>
            </a:extLst>
          </p:cNvPr>
          <p:cNvSpPr>
            <a:spLocks noGrp="1"/>
          </p:cNvSpPr>
          <p:nvPr>
            <p:ph type="title"/>
          </p:nvPr>
        </p:nvSpPr>
        <p:spPr/>
        <p:txBody>
          <a:bodyPr/>
          <a:lstStyle/>
          <a:p>
            <a:pPr algn="just" rtl="1"/>
            <a:r>
              <a:rPr lang="ar-SA" dirty="0"/>
              <a:t>يمكن للاختبار الذاتي أن يدعم التشخيص </a:t>
            </a:r>
          </a:p>
        </p:txBody>
      </p:sp>
      <p:sp>
        <p:nvSpPr>
          <p:cNvPr id="3" name="Text Placeholder 2">
            <a:extLst>
              <a:ext uri="{FF2B5EF4-FFF2-40B4-BE49-F238E27FC236}">
                <a16:creationId xmlns:a16="http://schemas.microsoft.com/office/drawing/2014/main" id="{A6C55B30-8A60-CB9A-D219-8934847CE7C2}"/>
              </a:ext>
            </a:extLst>
          </p:cNvPr>
          <p:cNvSpPr>
            <a:spLocks noGrp="1"/>
          </p:cNvSpPr>
          <p:nvPr>
            <p:ph type="body" idx="1"/>
          </p:nvPr>
        </p:nvSpPr>
        <p:spPr>
          <a:xfrm>
            <a:off x="838200" y="1736203"/>
            <a:ext cx="6512626" cy="4440760"/>
          </a:xfrm>
        </p:spPr>
        <p:txBody>
          <a:bodyPr>
            <a:normAutofit/>
          </a:bodyPr>
          <a:lstStyle/>
          <a:p>
            <a:pPr algn="just" rtl="1"/>
            <a:r>
              <a:rPr lang="ar-SA" dirty="0"/>
              <a:t>يمكن النظر في إجراء الاختبار الذاتي للكشف عن كوفيد-19 لأغراض فحص الأفراد الذين لا تظهر عليهم أعراض ولا يُعرَف أو يُستَدَلّ على أنّهم تعرّضوا للفيروس</a:t>
            </a:r>
          </a:p>
          <a:p>
            <a:pPr algn="just" rtl="1"/>
            <a:r>
              <a:rPr lang="ar-SA" dirty="0"/>
              <a:t>يمكن أن يزيد الاختبار لدى الأفراد الذين لا تظهر عليهم أعراض من ثقتهم بعدم إصابتهم بفيروس كورونا-سارس-2</a:t>
            </a:r>
          </a:p>
          <a:p>
            <a:pPr algn="just" rtl="1"/>
            <a:r>
              <a:rPr lang="ar-SA" dirty="0"/>
              <a:t>يمكن أن تمكّن نتيجة الاختبار الذاتي السلبية من المشاركة في نشاط ما، مثل الأنشطة الجماعية أو التجمعات الداخلية.</a:t>
            </a:r>
          </a:p>
          <a:p>
            <a:pPr algn="just" rtl="1"/>
            <a:r>
              <a:rPr lang="ar-SA" dirty="0"/>
              <a:t>يمكن النظر في إجراء اختبار تأكيدي للحصول على نتائج إيجابية</a:t>
            </a:r>
          </a:p>
        </p:txBody>
      </p:sp>
      <p:sp>
        <p:nvSpPr>
          <p:cNvPr id="5" name="Slide Number Placeholder 4">
            <a:extLst>
              <a:ext uri="{FF2B5EF4-FFF2-40B4-BE49-F238E27FC236}">
                <a16:creationId xmlns:a16="http://schemas.microsoft.com/office/drawing/2014/main" id="{DB12981E-2256-BD84-224D-5CFAB2411413}"/>
              </a:ext>
            </a:extLst>
          </p:cNvPr>
          <p:cNvSpPr>
            <a:spLocks noGrp="1"/>
          </p:cNvSpPr>
          <p:nvPr>
            <p:ph type="sldNum" idx="12"/>
          </p:nvPr>
        </p:nvSpPr>
        <p:spPr/>
        <p:txBody>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11</a:t>
            </a:fld>
            <a:endParaRPr lang="ar-SA" dirty="0"/>
          </a:p>
        </p:txBody>
      </p:sp>
      <p:sp>
        <p:nvSpPr>
          <p:cNvPr id="9" name="Google Shape;104;p2">
            <a:extLst>
              <a:ext uri="{FF2B5EF4-FFF2-40B4-BE49-F238E27FC236}">
                <a16:creationId xmlns:a16="http://schemas.microsoft.com/office/drawing/2014/main" id="{2D0E9568-A423-4F80-8FB0-EF8E6FEF24AB}"/>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pic>
        <p:nvPicPr>
          <p:cNvPr id="6" name="Picture 5">
            <a:extLst>
              <a:ext uri="{FF2B5EF4-FFF2-40B4-BE49-F238E27FC236}">
                <a16:creationId xmlns:a16="http://schemas.microsoft.com/office/drawing/2014/main" id="{36EAA508-90F7-4127-9014-421D0ABFAB34}"/>
              </a:ext>
            </a:extLst>
          </p:cNvPr>
          <p:cNvPicPr>
            <a:picLocks noChangeAspect="1"/>
          </p:cNvPicPr>
          <p:nvPr/>
        </p:nvPicPr>
        <p:blipFill>
          <a:blip r:embed="rId3"/>
          <a:stretch>
            <a:fillRect/>
          </a:stretch>
        </p:blipFill>
        <p:spPr>
          <a:xfrm>
            <a:off x="7271998" y="1736203"/>
            <a:ext cx="4701947" cy="3894157"/>
          </a:xfrm>
          <a:prstGeom prst="rect">
            <a:avLst/>
          </a:prstGeom>
        </p:spPr>
      </p:pic>
    </p:spTree>
    <p:extLst>
      <p:ext uri="{BB962C8B-B14F-4D97-AF65-F5344CB8AC3E}">
        <p14:creationId xmlns:p14="http://schemas.microsoft.com/office/powerpoint/2010/main" val="39813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just" rtl="1">
              <a:lnSpc>
                <a:spcPct val="100000"/>
              </a:lnSpc>
              <a:spcBef>
                <a:spcPts val="0"/>
              </a:spcBef>
              <a:spcAft>
                <a:spcPts val="0"/>
              </a:spcAft>
              <a:buClr>
                <a:schemeClr val="accent1"/>
              </a:buClr>
              <a:buSzPts val="2000"/>
              <a:buNone/>
            </a:pPr>
            <a:endParaRPr lang="ar-SA" dirty="0"/>
          </a:p>
          <a:p>
            <a:pPr marL="228600" lvl="0" indent="-101600" algn="just" rtl="1">
              <a:lnSpc>
                <a:spcPct val="100000"/>
              </a:lnSpc>
              <a:spcBef>
                <a:spcPts val="1000"/>
              </a:spcBef>
              <a:spcAft>
                <a:spcPts val="0"/>
              </a:spcAft>
              <a:buClr>
                <a:schemeClr val="accent1"/>
              </a:buClr>
              <a:buSzPts val="2000"/>
              <a:buNone/>
            </a:pPr>
            <a:endParaRPr lang="ar-SA" dirty="0"/>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12</a:t>
            </a:fld>
            <a:endParaRPr lang="ar-SA" sz="1000" dirty="0"/>
          </a:p>
        </p:txBody>
      </p:sp>
      <p:sp>
        <p:nvSpPr>
          <p:cNvPr id="2" name="TextBox 1">
            <a:extLst>
              <a:ext uri="{FF2B5EF4-FFF2-40B4-BE49-F238E27FC236}">
                <a16:creationId xmlns:a16="http://schemas.microsoft.com/office/drawing/2014/main" id="{B0BFDE07-55AC-9F6A-2D67-9AFA803BA400}"/>
              </a:ext>
            </a:extLst>
          </p:cNvPr>
          <p:cNvSpPr txBox="1"/>
          <p:nvPr/>
        </p:nvSpPr>
        <p:spPr>
          <a:xfrm>
            <a:off x="1563778" y="1736203"/>
            <a:ext cx="10052965" cy="1323439"/>
          </a:xfrm>
          <a:prstGeom prst="rect">
            <a:avLst/>
          </a:prstGeom>
          <a:noFill/>
        </p:spPr>
        <p:txBody>
          <a:bodyPr wrap="square" rtlCol="0">
            <a:spAutoFit/>
          </a:bodyPr>
          <a:lstStyle/>
          <a:p>
            <a:pPr indent="-28575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الجدوى. </a:t>
            </a:r>
          </a:p>
          <a:p>
            <a:pPr indent="-28575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المقبولية.</a:t>
            </a:r>
          </a:p>
          <a:p>
            <a:pPr indent="-28575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التشخيص في الوقت المناسب والقرارات الفورية القائمة على المخاطر وإجراءات ما بعد الاختبار.</a:t>
            </a:r>
          </a:p>
          <a:p>
            <a:pPr indent="-28575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توسيع نطاق الوصول إلى الاختبارات، مما يتيح مزايا فردية واجتماعية إضافية. </a:t>
            </a:r>
          </a:p>
        </p:txBody>
      </p:sp>
      <p:sp>
        <p:nvSpPr>
          <p:cNvPr id="13" name="Google Shape;109;p3">
            <a:extLst>
              <a:ext uri="{FF2B5EF4-FFF2-40B4-BE49-F238E27FC236}">
                <a16:creationId xmlns:a16="http://schemas.microsoft.com/office/drawing/2014/main" id="{0DB39627-846E-C00C-C615-D8D9AAEBC2B4}"/>
              </a:ext>
            </a:extLst>
          </p:cNvPr>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algn="just" rtl="1"/>
            <a:r>
              <a:rPr lang="ar-SA" dirty="0"/>
              <a:t>باختصار، لماذا ينبغي تقديم الاختبار الذاتي؟ </a:t>
            </a:r>
          </a:p>
        </p:txBody>
      </p:sp>
      <p:pic>
        <p:nvPicPr>
          <p:cNvPr id="14" name="Graphic 13" descr="Checkmark with solid fill">
            <a:extLst>
              <a:ext uri="{FF2B5EF4-FFF2-40B4-BE49-F238E27FC236}">
                <a16:creationId xmlns:a16="http://schemas.microsoft.com/office/drawing/2014/main" id="{6DD1171B-D8D1-42ED-C674-216B82063B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536" y="2038986"/>
            <a:ext cx="914400" cy="914400"/>
          </a:xfrm>
          <a:prstGeom prst="rect">
            <a:avLst/>
          </a:prstGeom>
        </p:spPr>
      </p:pic>
      <p:sp>
        <p:nvSpPr>
          <p:cNvPr id="8" name="TextBox 7">
            <a:extLst>
              <a:ext uri="{FF2B5EF4-FFF2-40B4-BE49-F238E27FC236}">
                <a16:creationId xmlns:a16="http://schemas.microsoft.com/office/drawing/2014/main" id="{88908C2F-BBC9-C362-BB86-887FE4962CFF}"/>
              </a:ext>
            </a:extLst>
          </p:cNvPr>
          <p:cNvSpPr txBox="1"/>
          <p:nvPr/>
        </p:nvSpPr>
        <p:spPr>
          <a:xfrm>
            <a:off x="1602204" y="3854582"/>
            <a:ext cx="10014540" cy="1323439"/>
          </a:xfrm>
          <a:prstGeom prst="rect">
            <a:avLst/>
          </a:prstGeom>
          <a:noFill/>
        </p:spPr>
        <p:txBody>
          <a:bodyPr wrap="square" lIns="91440" tIns="45720" rIns="91440" bIns="45720" rtlCol="0" anchor="t">
            <a:spAutoFit/>
          </a:bodyPr>
          <a:lstStyle/>
          <a:p>
            <a:pPr indent="-285750" algn="just" rtl="1">
              <a:buFont typeface="Arial" panose="020B0604020202020204" pitchFamily="34" charset="0"/>
              <a:buChar char="•"/>
            </a:pPr>
            <a:endParaRPr lang="ar-SA" sz="2000" dirty="0">
              <a:latin typeface="Simplified Arabic" panose="02020603050405020304" pitchFamily="18" charset="-78"/>
              <a:cs typeface="Simplified Arabic" panose="02020603050405020304" pitchFamily="18" charset="-78"/>
            </a:endParaRPr>
          </a:p>
          <a:p>
            <a:pPr indent="-28575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تكاليف الاختبار الذاتي لكوفيد-19 ومتطلّباته من الموارد غير مؤكّدة ومتباينة.</a:t>
            </a:r>
          </a:p>
          <a:p>
            <a:pPr indent="-28575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قد تعطي نتائج الاختبار السلبية إحساساً زائفا بالأمان - ومن الأهمية بمكان إدراج رسائل بشأن تفسير النتائج وإمكانية إعادة الاختبار.</a:t>
            </a:r>
            <a:endParaRPr lang="ar-SA" sz="2000" dirty="0">
              <a:solidFill>
                <a:schemeClr val="dk1"/>
              </a:solidFill>
              <a:latin typeface="Simplified Arabic" panose="02020603050405020304" pitchFamily="18" charset="-78"/>
              <a:cs typeface="Simplified Arabic" panose="02020603050405020304" pitchFamily="18" charset="-78"/>
            </a:endParaRPr>
          </a:p>
        </p:txBody>
      </p:sp>
      <p:pic>
        <p:nvPicPr>
          <p:cNvPr id="16" name="Graphic 15" descr="Exclamation mark with solid fill">
            <a:extLst>
              <a:ext uri="{FF2B5EF4-FFF2-40B4-BE49-F238E27FC236}">
                <a16:creationId xmlns:a16="http://schemas.microsoft.com/office/drawing/2014/main" id="{0E2B8285-AF41-0C29-4CAB-03BBC96CA2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5316" y="4345179"/>
            <a:ext cx="914400" cy="914400"/>
          </a:xfrm>
          <a:prstGeom prst="rect">
            <a:avLst/>
          </a:prstGeom>
        </p:spPr>
      </p:pic>
      <p:sp>
        <p:nvSpPr>
          <p:cNvPr id="11" name="Google Shape;104;p2">
            <a:extLst>
              <a:ext uri="{FF2B5EF4-FFF2-40B4-BE49-F238E27FC236}">
                <a16:creationId xmlns:a16="http://schemas.microsoft.com/office/drawing/2014/main" id="{8ED8057C-3D9C-4DE1-980C-F917D02E89DE}"/>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
        <p:nvSpPr>
          <p:cNvPr id="12" name="TextBox 11">
            <a:extLst>
              <a:ext uri="{FF2B5EF4-FFF2-40B4-BE49-F238E27FC236}">
                <a16:creationId xmlns:a16="http://schemas.microsoft.com/office/drawing/2014/main" id="{F1828520-C4A3-4924-AB13-65C9C62DF60C}"/>
              </a:ext>
            </a:extLst>
          </p:cNvPr>
          <p:cNvSpPr txBox="1"/>
          <p:nvPr/>
        </p:nvSpPr>
        <p:spPr>
          <a:xfrm>
            <a:off x="327949" y="5700611"/>
            <a:ext cx="11320272" cy="523220"/>
          </a:xfrm>
          <a:prstGeom prst="rect">
            <a:avLst/>
          </a:prstGeom>
          <a:noFill/>
        </p:spPr>
        <p:txBody>
          <a:bodyPr wrap="square" rtlCol="0">
            <a:spAutoFit/>
          </a:bodyPr>
          <a:lstStyle/>
          <a:p>
            <a:r>
              <a:rPr lang="en-GB" dirty="0"/>
              <a:t>Use of SARS-CoV-2 antigen-detection rapid diagnostic tests for COVID-19 self-testing. Interim guidance- 9 March 2022. Geneva. World Health Organization. </a:t>
            </a:r>
            <a:r>
              <a:rPr lang="en-GB" dirty="0">
                <a:hlinkClick r:id="rId8"/>
              </a:rPr>
              <a:t>https://www.who.int/publications/i/item/WHO-2019-nCoV-Ag-RDTs-Self_testing-2022.1</a:t>
            </a:r>
            <a:endParaRPr lang="en-GB" dirty="0"/>
          </a:p>
        </p:txBody>
      </p:sp>
    </p:spTree>
    <p:custDataLst>
      <p:tags r:id="rId1"/>
    </p:custDataLst>
    <p:extLst>
      <p:ext uri="{BB962C8B-B14F-4D97-AF65-F5344CB8AC3E}">
        <p14:creationId xmlns:p14="http://schemas.microsoft.com/office/powerpoint/2010/main" val="179443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C2C-D581-43B3-3A68-03B205CF625A}"/>
              </a:ext>
            </a:extLst>
          </p:cNvPr>
          <p:cNvSpPr>
            <a:spLocks noGrp="1"/>
          </p:cNvSpPr>
          <p:nvPr>
            <p:ph type="title"/>
          </p:nvPr>
        </p:nvSpPr>
        <p:spPr/>
        <p:txBody>
          <a:bodyPr/>
          <a:lstStyle/>
          <a:p>
            <a:pPr algn="just" rtl="1"/>
            <a:r>
              <a:rPr lang="ar-SA" dirty="0"/>
              <a:t>معلومات أساسية للعاملين في مجال الرعاية الصحية (1) </a:t>
            </a:r>
          </a:p>
        </p:txBody>
      </p:sp>
      <p:sp>
        <p:nvSpPr>
          <p:cNvPr id="4" name="Text Placeholder 3">
            <a:extLst>
              <a:ext uri="{FF2B5EF4-FFF2-40B4-BE49-F238E27FC236}">
                <a16:creationId xmlns:a16="http://schemas.microsoft.com/office/drawing/2014/main" id="{643CD02C-9829-6543-158A-8D97F609DBC9}"/>
              </a:ext>
            </a:extLst>
          </p:cNvPr>
          <p:cNvSpPr>
            <a:spLocks noGrp="1"/>
          </p:cNvSpPr>
          <p:nvPr>
            <p:ph type="body" idx="1"/>
          </p:nvPr>
        </p:nvSpPr>
        <p:spPr>
          <a:xfrm>
            <a:off x="5383695" y="1806096"/>
            <a:ext cx="5970104" cy="4440760"/>
          </a:xfrm>
        </p:spPr>
        <p:txBody>
          <a:bodyPr/>
          <a:lstStyle/>
          <a:p>
            <a:pPr algn="just" rtl="1"/>
            <a:r>
              <a:rPr lang="ar-SA" dirty="0"/>
              <a:t>تأكدوا من أن الاختبارات التشخيصية السريعة للكشف عن مستضدات فيروس كورونا-سارس-2 المقدمة يُوصى بها لإجراء الاختبار الذاتي</a:t>
            </a:r>
          </a:p>
          <a:p>
            <a:pPr algn="just" rtl="1"/>
            <a:r>
              <a:rPr lang="ar-SA" dirty="0"/>
              <a:t>اتبعوا تعليمات الشركة المصنعة بشأن ظروف التخزين</a:t>
            </a:r>
          </a:p>
          <a:p>
            <a:pPr algn="just" rtl="1"/>
            <a:r>
              <a:rPr lang="ar-SA" dirty="0"/>
              <a:t>تحققوا من تواريخ انتهاء صلاحية الاختبارات والتأكد من استخدام الاختبارات ذات مدة الصلاحية الأقصر أولاً</a:t>
            </a:r>
          </a:p>
          <a:p>
            <a:pPr algn="just" rtl="1"/>
            <a:r>
              <a:rPr lang="ar-SA" dirty="0"/>
              <a:t>لا تقدموا اختبارات فات تاريخ صلاحيتها</a:t>
            </a:r>
          </a:p>
          <a:p>
            <a:pPr algn="just" rtl="1"/>
            <a:endParaRPr lang="ar-SA" dirty="0"/>
          </a:p>
        </p:txBody>
      </p:sp>
      <p:sp>
        <p:nvSpPr>
          <p:cNvPr id="6" name="Slide Number Placeholder 5">
            <a:extLst>
              <a:ext uri="{FF2B5EF4-FFF2-40B4-BE49-F238E27FC236}">
                <a16:creationId xmlns:a16="http://schemas.microsoft.com/office/drawing/2014/main" id="{AFB118C8-EF1F-1298-FF27-3C0EE59FA393}"/>
              </a:ext>
            </a:extLst>
          </p:cNvPr>
          <p:cNvSpPr>
            <a:spLocks noGrp="1"/>
          </p:cNvSpPr>
          <p:nvPr>
            <p:ph type="sldNum" idx="12"/>
          </p:nvPr>
        </p:nvSpPr>
        <p:spPr/>
        <p:txBody>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13</a:t>
            </a:fld>
            <a:endParaRPr lang="ar-SA" dirty="0"/>
          </a:p>
        </p:txBody>
      </p:sp>
      <p:sp>
        <p:nvSpPr>
          <p:cNvPr id="12" name="Google Shape;104;p2">
            <a:extLst>
              <a:ext uri="{FF2B5EF4-FFF2-40B4-BE49-F238E27FC236}">
                <a16:creationId xmlns:a16="http://schemas.microsoft.com/office/drawing/2014/main" id="{334A123B-0A6D-4131-832E-C69225C85F45}"/>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grpSp>
        <p:nvGrpSpPr>
          <p:cNvPr id="13" name="Group 12">
            <a:extLst>
              <a:ext uri="{FF2B5EF4-FFF2-40B4-BE49-F238E27FC236}">
                <a16:creationId xmlns:a16="http://schemas.microsoft.com/office/drawing/2014/main" id="{1A5F79EF-0C33-40ED-8B6B-3FD26274E050}"/>
              </a:ext>
            </a:extLst>
          </p:cNvPr>
          <p:cNvGrpSpPr/>
          <p:nvPr/>
        </p:nvGrpSpPr>
        <p:grpSpPr>
          <a:xfrm>
            <a:off x="838200" y="1258844"/>
            <a:ext cx="3924069" cy="596348"/>
            <a:chOff x="7861998" y="1527451"/>
            <a:chExt cx="3924069" cy="596348"/>
          </a:xfrm>
        </p:grpSpPr>
        <p:sp>
          <p:nvSpPr>
            <p:cNvPr id="14" name="TextBox 13">
              <a:extLst>
                <a:ext uri="{FF2B5EF4-FFF2-40B4-BE49-F238E27FC236}">
                  <a16:creationId xmlns:a16="http://schemas.microsoft.com/office/drawing/2014/main" id="{A64BA03E-1138-4572-B7CD-9958FFB94048}"/>
                </a:ext>
              </a:extLst>
            </p:cNvPr>
            <p:cNvSpPr txBox="1"/>
            <p:nvPr/>
          </p:nvSpPr>
          <p:spPr>
            <a:xfrm>
              <a:off x="8387592" y="1694820"/>
              <a:ext cx="3398475" cy="338554"/>
            </a:xfrm>
            <a:prstGeom prst="rect">
              <a:avLst/>
            </a:prstGeom>
            <a:solidFill>
              <a:schemeClr val="tx1"/>
            </a:solidFill>
          </p:spPr>
          <p:txBody>
            <a:bodyPr wrap="square" rtlCol="0">
              <a:spAutoFit/>
            </a:bodyPr>
            <a:lstStyle/>
            <a:p>
              <a:pPr algn="just" rtl="1"/>
              <a:r>
                <a:rPr lang="ar-SA" altLang="en-US" sz="1600" dirty="0">
                  <a:solidFill>
                    <a:srgbClr val="FFFFFF"/>
                  </a:solidFill>
                  <a:latin typeface="Simplified Arabic" panose="02020603050405020304" pitchFamily="18" charset="-78"/>
                  <a:ea typeface="Calibri" charset="0"/>
                  <a:cs typeface="Simplified Arabic" panose="02020603050405020304" pitchFamily="18" charset="-78"/>
                </a:rPr>
                <a:t>يُرجى التكييف وفقاً للمبادئ التوجيهية في بلدكم </a:t>
              </a:r>
              <a:endParaRPr lang="ar-SA" altLang="en-US" sz="1600"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15" name="Oval 14">
              <a:extLst>
                <a:ext uri="{FF2B5EF4-FFF2-40B4-BE49-F238E27FC236}">
                  <a16:creationId xmlns:a16="http://schemas.microsoft.com/office/drawing/2014/main" id="{9F6B91A5-B6C1-4BA2-B448-1CF55278BE8A}"/>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dirty="0">
                <a:latin typeface="Simplified Arabic" panose="02020603050405020304" pitchFamily="18" charset="-78"/>
              </a:endParaRPr>
            </a:p>
          </p:txBody>
        </p:sp>
        <p:pic>
          <p:nvPicPr>
            <p:cNvPr id="16" name="Graphic 15" descr="Pencil">
              <a:extLst>
                <a:ext uri="{FF2B5EF4-FFF2-40B4-BE49-F238E27FC236}">
                  <a16:creationId xmlns:a16="http://schemas.microsoft.com/office/drawing/2014/main" id="{91E02CFE-99DA-41AC-8C73-12E26A6ECB9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pic>
        <p:nvPicPr>
          <p:cNvPr id="10" name="Picture 9">
            <a:extLst>
              <a:ext uri="{FF2B5EF4-FFF2-40B4-BE49-F238E27FC236}">
                <a16:creationId xmlns:a16="http://schemas.microsoft.com/office/drawing/2014/main" id="{B72946E4-4779-4E60-8C95-72B4C14A41DE}"/>
              </a:ext>
            </a:extLst>
          </p:cNvPr>
          <p:cNvPicPr>
            <a:picLocks noChangeAspect="1"/>
          </p:cNvPicPr>
          <p:nvPr/>
        </p:nvPicPr>
        <p:blipFill rotWithShape="1">
          <a:blip r:embed="rId4"/>
          <a:srcRect t="22036"/>
          <a:stretch/>
        </p:blipFill>
        <p:spPr>
          <a:xfrm>
            <a:off x="838200" y="1988085"/>
            <a:ext cx="4359403" cy="3398785"/>
          </a:xfrm>
          <a:prstGeom prst="rect">
            <a:avLst/>
          </a:prstGeom>
        </p:spPr>
      </p:pic>
    </p:spTree>
    <p:extLst>
      <p:ext uri="{BB962C8B-B14F-4D97-AF65-F5344CB8AC3E}">
        <p14:creationId xmlns:p14="http://schemas.microsoft.com/office/powerpoint/2010/main" val="343365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A742-32B4-16FB-71D5-8C554B2D2FB8}"/>
              </a:ext>
            </a:extLst>
          </p:cNvPr>
          <p:cNvSpPr>
            <a:spLocks noGrp="1"/>
          </p:cNvSpPr>
          <p:nvPr>
            <p:ph type="title"/>
          </p:nvPr>
        </p:nvSpPr>
        <p:spPr/>
        <p:txBody>
          <a:bodyPr/>
          <a:lstStyle/>
          <a:p>
            <a:pPr algn="just" rtl="1"/>
            <a:r>
              <a:rPr lang="ar-SA" dirty="0"/>
              <a:t>معلومات أساسية للعاملين في مجال الرعاية الصحية (2) </a:t>
            </a:r>
          </a:p>
        </p:txBody>
      </p:sp>
      <p:sp>
        <p:nvSpPr>
          <p:cNvPr id="3" name="Text Placeholder 2">
            <a:extLst>
              <a:ext uri="{FF2B5EF4-FFF2-40B4-BE49-F238E27FC236}">
                <a16:creationId xmlns:a16="http://schemas.microsoft.com/office/drawing/2014/main" id="{0856E7A6-8ADA-7DE6-3593-C82A1762437B}"/>
              </a:ext>
            </a:extLst>
          </p:cNvPr>
          <p:cNvSpPr>
            <a:spLocks noGrp="1"/>
          </p:cNvSpPr>
          <p:nvPr>
            <p:ph type="body" idx="1"/>
          </p:nvPr>
        </p:nvSpPr>
        <p:spPr/>
        <p:txBody>
          <a:bodyPr/>
          <a:lstStyle/>
          <a:p>
            <a:pPr algn="just" rtl="1"/>
            <a:r>
              <a:rPr lang="ar-SA" dirty="0"/>
              <a:t>أرشدوا عضو المجتمع بشأن التقنية الصحيحة لأخذ العينات فيما يخص الاختبار الذاتي المقدم. ومن المهم بالنسبة إليهم استخدام طريقة أخذ العينات (مثل مسحة الأنف) التي يُوصى بإجراء الاختبار بشأنها. </a:t>
            </a:r>
          </a:p>
          <a:p>
            <a:pPr algn="just" rtl="1"/>
            <a:endParaRPr lang="ar-SA" dirty="0"/>
          </a:p>
          <a:p>
            <a:pPr algn="just" rtl="1"/>
            <a:r>
              <a:rPr lang="ar-SA" dirty="0"/>
              <a:t>أرشدوا عضو المجتمع بشأن التقنية الصحيحة لإجراء الاختبار فيما يخص الاختبار الذاتي المقدم. ومن المهم بالنسبة إليهم اتباع تعليمات الاستخدام الخاصة بالاختبار، إذ قد تختلف الكواشف والإجراءات بما في ذلك أوقات الحضانة بين الاختبارات المختلفة. </a:t>
            </a:r>
          </a:p>
          <a:p>
            <a:pPr algn="just" rtl="1"/>
            <a:endParaRPr lang="ar-SA" dirty="0"/>
          </a:p>
          <a:p>
            <a:pPr algn="just" rtl="1"/>
            <a:r>
              <a:rPr lang="ar-SA" dirty="0"/>
              <a:t>اتبعوا توصيات بلدكم بشأن تفسير نتائج الاختبار الذاتي والإبلاغ عنها. وقد يشمل ذلك تأكيد نتائج الاختبار والحجر الصحي وإعادة الاختبار باستخدام اختبار تفاعل البوليميراز التسلسلي المعتمد للكشف عن فيروس كورونا-سارس-2</a:t>
            </a:r>
          </a:p>
          <a:p>
            <a:pPr algn="just" rtl="1"/>
            <a:endParaRPr lang="ar-SA" dirty="0"/>
          </a:p>
        </p:txBody>
      </p:sp>
      <p:sp>
        <p:nvSpPr>
          <p:cNvPr id="5" name="Slide Number Placeholder 4">
            <a:extLst>
              <a:ext uri="{FF2B5EF4-FFF2-40B4-BE49-F238E27FC236}">
                <a16:creationId xmlns:a16="http://schemas.microsoft.com/office/drawing/2014/main" id="{3C0E9521-7AA6-3087-CEAE-27570F8653AE}"/>
              </a:ext>
            </a:extLst>
          </p:cNvPr>
          <p:cNvSpPr>
            <a:spLocks noGrp="1"/>
          </p:cNvSpPr>
          <p:nvPr>
            <p:ph type="sldNum" idx="12"/>
          </p:nvPr>
        </p:nvSpPr>
        <p:spPr/>
        <p:txBody>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14</a:t>
            </a:fld>
            <a:endParaRPr lang="ar-SA" dirty="0"/>
          </a:p>
        </p:txBody>
      </p:sp>
      <p:sp>
        <p:nvSpPr>
          <p:cNvPr id="10" name="Google Shape;104;p2">
            <a:extLst>
              <a:ext uri="{FF2B5EF4-FFF2-40B4-BE49-F238E27FC236}">
                <a16:creationId xmlns:a16="http://schemas.microsoft.com/office/drawing/2014/main" id="{E11CFE67-E427-44CE-95FF-E0568E2583E0}"/>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grpSp>
        <p:nvGrpSpPr>
          <p:cNvPr id="12" name="Group 11">
            <a:extLst>
              <a:ext uri="{FF2B5EF4-FFF2-40B4-BE49-F238E27FC236}">
                <a16:creationId xmlns:a16="http://schemas.microsoft.com/office/drawing/2014/main" id="{1566CCFD-A682-421C-9A74-641108C5A5F6}"/>
              </a:ext>
            </a:extLst>
          </p:cNvPr>
          <p:cNvGrpSpPr/>
          <p:nvPr/>
        </p:nvGrpSpPr>
        <p:grpSpPr>
          <a:xfrm>
            <a:off x="838200" y="1144703"/>
            <a:ext cx="3924069" cy="596348"/>
            <a:chOff x="7861998" y="1527451"/>
            <a:chExt cx="3924069" cy="596348"/>
          </a:xfrm>
        </p:grpSpPr>
        <p:sp>
          <p:nvSpPr>
            <p:cNvPr id="13" name="TextBox 12">
              <a:extLst>
                <a:ext uri="{FF2B5EF4-FFF2-40B4-BE49-F238E27FC236}">
                  <a16:creationId xmlns:a16="http://schemas.microsoft.com/office/drawing/2014/main" id="{C8542B27-8455-4039-85C6-679829AF3222}"/>
                </a:ext>
              </a:extLst>
            </p:cNvPr>
            <p:cNvSpPr txBox="1"/>
            <p:nvPr/>
          </p:nvSpPr>
          <p:spPr>
            <a:xfrm>
              <a:off x="8387592" y="1694820"/>
              <a:ext cx="3398475" cy="338554"/>
            </a:xfrm>
            <a:prstGeom prst="rect">
              <a:avLst/>
            </a:prstGeom>
            <a:solidFill>
              <a:schemeClr val="tx1"/>
            </a:solidFill>
          </p:spPr>
          <p:txBody>
            <a:bodyPr wrap="square" rtlCol="0">
              <a:spAutoFit/>
            </a:bodyPr>
            <a:lstStyle/>
            <a:p>
              <a:pPr algn="just" rtl="1"/>
              <a:r>
                <a:rPr lang="ar-SA" altLang="en-US" sz="1600" dirty="0">
                  <a:solidFill>
                    <a:srgbClr val="FFFFFF"/>
                  </a:solidFill>
                  <a:latin typeface="Simplified Arabic" panose="02020603050405020304" pitchFamily="18" charset="-78"/>
                  <a:ea typeface="Calibri" charset="0"/>
                  <a:cs typeface="Simplified Arabic" panose="02020603050405020304" pitchFamily="18" charset="-78"/>
                </a:rPr>
                <a:t>يُرجى التكييف وفقاً للمبادئ التوجيهية في بلدكم </a:t>
              </a:r>
              <a:endParaRPr lang="ar-SA" altLang="en-US" sz="1600"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14" name="Oval 13">
              <a:extLst>
                <a:ext uri="{FF2B5EF4-FFF2-40B4-BE49-F238E27FC236}">
                  <a16:creationId xmlns:a16="http://schemas.microsoft.com/office/drawing/2014/main" id="{DBB5460C-8DEE-44A5-AD42-F4096C2985DE}"/>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dirty="0">
                <a:latin typeface="Simplified Arabic" panose="02020603050405020304" pitchFamily="18" charset="-78"/>
              </a:endParaRPr>
            </a:p>
          </p:txBody>
        </p:sp>
        <p:pic>
          <p:nvPicPr>
            <p:cNvPr id="15" name="Graphic 14" descr="Pencil">
              <a:extLst>
                <a:ext uri="{FF2B5EF4-FFF2-40B4-BE49-F238E27FC236}">
                  <a16:creationId xmlns:a16="http://schemas.microsoft.com/office/drawing/2014/main" id="{DB66F638-784E-46EF-9A3B-DAB9C4F5A3E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Tree>
    <p:extLst>
      <p:ext uri="{BB962C8B-B14F-4D97-AF65-F5344CB8AC3E}">
        <p14:creationId xmlns:p14="http://schemas.microsoft.com/office/powerpoint/2010/main" val="246695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199" y="289689"/>
            <a:ext cx="10515600" cy="942814"/>
          </a:xfrm>
          <a:prstGeom prst="rect">
            <a:avLst/>
          </a:prstGeom>
          <a:noFill/>
          <a:ln>
            <a:noFill/>
          </a:ln>
        </p:spPr>
        <p:txBody>
          <a:bodyPr spcFirstLastPara="1" wrap="square" lIns="0" tIns="0" rIns="0" bIns="0" anchor="b" anchorCtr="0">
            <a:noAutofit/>
          </a:bodyPr>
          <a:lstStyle/>
          <a:p>
            <a:pPr algn="just" rtl="1"/>
            <a:r>
              <a:rPr lang="ar-SA" dirty="0"/>
              <a:t>المعلومات الرئيسية التي يتعين تقديمها للمستخدمين (1)*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15</a:t>
            </a:fld>
            <a:endParaRPr lang="ar-SA" sz="1000"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81009" y="1714055"/>
            <a:ext cx="9208450" cy="2347950"/>
          </a:xfrm>
          <a:prstGeom prst="rect">
            <a:avLst/>
          </a:prstGeom>
          <a:noFill/>
          <a:ln>
            <a:noFill/>
          </a:ln>
        </p:spPr>
        <p:txBody>
          <a:bodyPr spcFirstLastPara="1" wrap="square" lIns="91425" tIns="45700" rIns="91425" bIns="45700" anchor="t" anchorCtr="0">
            <a:noAutofit/>
          </a:bodyPr>
          <a:lstStyle/>
          <a:p>
            <a:pPr marL="0" indent="0" algn="just" rtl="1">
              <a:lnSpc>
                <a:spcPct val="90000"/>
              </a:lnSpc>
              <a:buClr>
                <a:srgbClr val="0070C0"/>
              </a:buClr>
              <a:buSzPts val="1800"/>
              <a:buNone/>
            </a:pPr>
            <a:endParaRPr lang="ar-SA" dirty="0">
              <a:solidFill>
                <a:srgbClr val="000000"/>
              </a:solidFill>
              <a:sym typeface="Arial"/>
            </a:endParaRPr>
          </a:p>
          <a:p>
            <a:pPr marL="0" lvl="0" indent="0" algn="just" rtl="1">
              <a:lnSpc>
                <a:spcPct val="90000"/>
              </a:lnSpc>
              <a:spcBef>
                <a:spcPts val="1000"/>
              </a:spcBef>
              <a:spcAft>
                <a:spcPts val="0"/>
              </a:spcAft>
              <a:buClr>
                <a:schemeClr val="dk1"/>
              </a:buClr>
              <a:buSzPts val="1800"/>
              <a:buNone/>
            </a:pPr>
            <a:endParaRPr lang="ar-SA" dirty="0">
              <a:solidFill>
                <a:srgbClr val="000000"/>
              </a:solidFill>
              <a:sym typeface="Arial"/>
            </a:endParaRPr>
          </a:p>
        </p:txBody>
      </p:sp>
      <p:sp>
        <p:nvSpPr>
          <p:cNvPr id="9" name="TextBox 8">
            <a:extLst>
              <a:ext uri="{FF2B5EF4-FFF2-40B4-BE49-F238E27FC236}">
                <a16:creationId xmlns:a16="http://schemas.microsoft.com/office/drawing/2014/main" id="{6E3A3E4E-4DDE-4CDA-81FA-C09B1EBCD968}"/>
              </a:ext>
            </a:extLst>
          </p:cNvPr>
          <p:cNvSpPr txBox="1"/>
          <p:nvPr/>
        </p:nvSpPr>
        <p:spPr>
          <a:xfrm>
            <a:off x="581009" y="5809720"/>
            <a:ext cx="10614212" cy="400110"/>
          </a:xfrm>
          <a:prstGeom prst="rect">
            <a:avLst/>
          </a:prstGeom>
          <a:noFill/>
        </p:spPr>
        <p:txBody>
          <a:bodyPr wrap="square">
            <a:spAutoFit/>
          </a:bodyPr>
          <a:lstStyle/>
          <a:p>
            <a:r>
              <a:rPr lang="en-GB" sz="1000" dirty="0">
                <a:solidFill>
                  <a:schemeClr val="bg2"/>
                </a:solidFill>
              </a:rPr>
              <a:t>* Use of SARS-CoV-2 antigen-detection rapid diagnostic tests for COVID-19 self-testing. Interim guidance- 9 March 2022. Geneva. World Health Organization. </a:t>
            </a:r>
            <a:r>
              <a:rPr lang="en-GB" sz="1000" dirty="0">
                <a:hlinkClick r:id="rId4"/>
              </a:rPr>
              <a:t>https://www.who.int/publications/i/item/WHO-2019-nCoV-Ag-RDTs-Self_testing-2022.1</a:t>
            </a:r>
            <a:endParaRPr lang="en-GB" sz="1000" dirty="0"/>
          </a:p>
        </p:txBody>
      </p:sp>
      <p:sp>
        <p:nvSpPr>
          <p:cNvPr id="13" name="TextBox 12">
            <a:extLst>
              <a:ext uri="{FF2B5EF4-FFF2-40B4-BE49-F238E27FC236}">
                <a16:creationId xmlns:a16="http://schemas.microsoft.com/office/drawing/2014/main" id="{1C98005A-79F4-1520-CBC9-F81CCA29E519}"/>
              </a:ext>
            </a:extLst>
          </p:cNvPr>
          <p:cNvSpPr txBox="1"/>
          <p:nvPr/>
        </p:nvSpPr>
        <p:spPr>
          <a:xfrm>
            <a:off x="838199" y="1680007"/>
            <a:ext cx="10515600" cy="2139047"/>
          </a:xfrm>
          <a:prstGeom prst="rect">
            <a:avLst/>
          </a:prstGeom>
          <a:noFill/>
        </p:spPr>
        <p:txBody>
          <a:bodyPr wrap="square" lIns="91440" tIns="45720" rIns="91440" bIns="45720" anchor="t">
            <a:spAutoFit/>
          </a:bodyPr>
          <a:lstStyle/>
          <a:p>
            <a:pPr marL="342900" indent="-342900" algn="just" rtl="1">
              <a:lnSpc>
                <a:spcPct val="90000"/>
              </a:lnSpc>
              <a:spcBef>
                <a:spcPts val="1000"/>
              </a:spcBef>
              <a:buClr>
                <a:schemeClr val="accent1"/>
              </a:buClr>
              <a:buSzPct val="100000"/>
              <a:buFont typeface="Arial"/>
              <a:buChar char="•"/>
            </a:pPr>
            <a:r>
              <a:rPr lang="ar-SA" sz="2000" dirty="0">
                <a:solidFill>
                  <a:schemeClr val="bg2"/>
                </a:solidFill>
                <a:latin typeface="Simplified Arabic" panose="02020603050405020304" pitchFamily="18" charset="-78"/>
                <a:cs typeface="Simplified Arabic" panose="02020603050405020304" pitchFamily="18" charset="-78"/>
              </a:rPr>
              <a:t>الوقت الذي ينبغي فيه إجراء الاختبار الذاتي.</a:t>
            </a:r>
          </a:p>
          <a:p>
            <a:pPr marL="342900" indent="-342900" algn="just" rtl="1">
              <a:lnSpc>
                <a:spcPct val="90000"/>
              </a:lnSpc>
              <a:spcBef>
                <a:spcPts val="1000"/>
              </a:spcBef>
              <a:buClr>
                <a:schemeClr val="accent1"/>
              </a:buClr>
              <a:buSzPct val="100000"/>
              <a:buFont typeface="Arial"/>
              <a:buChar char="•"/>
            </a:pPr>
            <a:r>
              <a:rPr lang="ar-SA" sz="2000" dirty="0">
                <a:solidFill>
                  <a:schemeClr val="bg2"/>
                </a:solidFill>
                <a:latin typeface="Simplified Arabic" panose="02020603050405020304" pitchFamily="18" charset="-78"/>
                <a:cs typeface="Simplified Arabic" panose="02020603050405020304" pitchFamily="18" charset="-78"/>
              </a:rPr>
              <a:t>تفسير النتائج الإيجابية أو السلبية.</a:t>
            </a:r>
          </a:p>
          <a:p>
            <a:pPr marL="342900" indent="-342900" algn="just" rtl="1">
              <a:lnSpc>
                <a:spcPct val="90000"/>
              </a:lnSpc>
              <a:spcBef>
                <a:spcPts val="1000"/>
              </a:spcBef>
              <a:buClr>
                <a:schemeClr val="accent1"/>
              </a:buClr>
              <a:buSzPct val="100000"/>
              <a:buFont typeface="Arial"/>
              <a:buChar char="•"/>
            </a:pPr>
            <a:r>
              <a:rPr lang="ar-SA" sz="2000" dirty="0">
                <a:solidFill>
                  <a:schemeClr val="bg2"/>
                </a:solidFill>
                <a:latin typeface="Simplified Arabic" panose="02020603050405020304" pitchFamily="18" charset="-78"/>
                <a:cs typeface="Simplified Arabic" panose="02020603050405020304" pitchFamily="18" charset="-78"/>
              </a:rPr>
              <a:t>إجراءات المتابعة الموصى بها بعد الاختبار الذاتي.</a:t>
            </a:r>
          </a:p>
          <a:p>
            <a:pPr marL="342900" indent="-342900" algn="just" rtl="1">
              <a:lnSpc>
                <a:spcPct val="90000"/>
              </a:lnSpc>
              <a:spcBef>
                <a:spcPts val="1000"/>
              </a:spcBef>
              <a:buClr>
                <a:schemeClr val="accent1"/>
              </a:buClr>
              <a:buSzPct val="100000"/>
              <a:buFont typeface="Arial"/>
              <a:buChar char="•"/>
            </a:pPr>
            <a:r>
              <a:rPr lang="ar-SA" sz="2000" dirty="0">
                <a:solidFill>
                  <a:schemeClr val="bg2"/>
                </a:solidFill>
                <a:latin typeface="Simplified Arabic" panose="02020603050405020304" pitchFamily="18" charset="-78"/>
                <a:cs typeface="Simplified Arabic" panose="02020603050405020304" pitchFamily="18" charset="-78"/>
              </a:rPr>
              <a:t>معلومات عن الإبلاغ عن النتائج، والحجر الصحي، وتتبع المخالطين، ومتى ينبغي طلب الاختبار التأكيدي وإعادة الاختبار، وتوافر خدمات العلاج، والمعلومات المحدثة عن الوقاية من العدوى ومكافحتها، ووضع الأقنعة والتباعد الجسدي، والصحة العامة والتدابير الاجتماعية.</a:t>
            </a:r>
          </a:p>
        </p:txBody>
      </p:sp>
      <p:sp>
        <p:nvSpPr>
          <p:cNvPr id="2" name="TextBox 1">
            <a:extLst>
              <a:ext uri="{FF2B5EF4-FFF2-40B4-BE49-F238E27FC236}">
                <a16:creationId xmlns:a16="http://schemas.microsoft.com/office/drawing/2014/main" id="{F5341F34-ED08-F4FB-49DC-BA4CD8D9F1B3}"/>
              </a:ext>
            </a:extLst>
          </p:cNvPr>
          <p:cNvSpPr txBox="1"/>
          <p:nvPr/>
        </p:nvSpPr>
        <p:spPr>
          <a:xfrm>
            <a:off x="709604" y="4681947"/>
            <a:ext cx="10772790" cy="707886"/>
          </a:xfrm>
          <a:prstGeom prst="rect">
            <a:avLst/>
          </a:prstGeom>
          <a:solidFill>
            <a:schemeClr val="accent1"/>
          </a:solidFill>
          <a:ln>
            <a:solidFill>
              <a:schemeClr val="accent1"/>
            </a:solidFill>
          </a:ln>
        </p:spPr>
        <p:txBody>
          <a:bodyPr wrap="square" rtlCol="0">
            <a:spAutoFit/>
          </a:bodyPr>
          <a:lstStyle/>
          <a:p>
            <a:pPr algn="just" rtl="1"/>
            <a:r>
              <a:rPr lang="ar-SA" sz="2000" dirty="0">
                <a:solidFill>
                  <a:schemeClr val="bg1"/>
                </a:solidFill>
                <a:latin typeface="Simplified Arabic" panose="02020603050405020304" pitchFamily="18" charset="-78"/>
                <a:cs typeface="Simplified Arabic" panose="02020603050405020304" pitchFamily="18" charset="-78"/>
              </a:rPr>
              <a:t>قد يختار الأفراد الاختبار الذاتي لاكتساب قدر أكبر من الثقة بعدم إصابتهم بعدوى فيروس كورونا- سارس-2 (على سبيل المثال، من أجل المشاركة في الأنشطة الجماعية والمناسبات الاجتماعية وما إلى ذلك).</a:t>
            </a:r>
            <a:endParaRPr lang="ar-SA" sz="3200" dirty="0">
              <a:solidFill>
                <a:schemeClr val="bg1"/>
              </a:solidFill>
              <a:effectLst/>
              <a:latin typeface="Simplified Arabic" panose="02020603050405020304" pitchFamily="18" charset="-78"/>
              <a:cs typeface="Simplified Arabic" panose="02020603050405020304" pitchFamily="18" charset="-78"/>
            </a:endParaRPr>
          </a:p>
        </p:txBody>
      </p:sp>
      <p:sp>
        <p:nvSpPr>
          <p:cNvPr id="17" name="Google Shape;104;p2">
            <a:extLst>
              <a:ext uri="{FF2B5EF4-FFF2-40B4-BE49-F238E27FC236}">
                <a16:creationId xmlns:a16="http://schemas.microsoft.com/office/drawing/2014/main" id="{A074409B-3ED7-4BA0-B719-7696E6A38068}"/>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grpSp>
        <p:nvGrpSpPr>
          <p:cNvPr id="18" name="Group 17">
            <a:extLst>
              <a:ext uri="{FF2B5EF4-FFF2-40B4-BE49-F238E27FC236}">
                <a16:creationId xmlns:a16="http://schemas.microsoft.com/office/drawing/2014/main" id="{AF0DCD4F-904A-4996-9BF9-3820C664B72E}"/>
              </a:ext>
            </a:extLst>
          </p:cNvPr>
          <p:cNvGrpSpPr/>
          <p:nvPr/>
        </p:nvGrpSpPr>
        <p:grpSpPr>
          <a:xfrm>
            <a:off x="838199" y="1194911"/>
            <a:ext cx="3924069" cy="596348"/>
            <a:chOff x="7861998" y="1527451"/>
            <a:chExt cx="3924069" cy="596348"/>
          </a:xfrm>
        </p:grpSpPr>
        <p:sp>
          <p:nvSpPr>
            <p:cNvPr id="19" name="TextBox 18">
              <a:extLst>
                <a:ext uri="{FF2B5EF4-FFF2-40B4-BE49-F238E27FC236}">
                  <a16:creationId xmlns:a16="http://schemas.microsoft.com/office/drawing/2014/main" id="{AED4911C-8999-43B1-920A-655C912F073B}"/>
                </a:ext>
              </a:extLst>
            </p:cNvPr>
            <p:cNvSpPr txBox="1"/>
            <p:nvPr/>
          </p:nvSpPr>
          <p:spPr>
            <a:xfrm>
              <a:off x="8387592" y="1694820"/>
              <a:ext cx="3398475" cy="338554"/>
            </a:xfrm>
            <a:prstGeom prst="rect">
              <a:avLst/>
            </a:prstGeom>
            <a:solidFill>
              <a:schemeClr val="tx1"/>
            </a:solidFill>
          </p:spPr>
          <p:txBody>
            <a:bodyPr wrap="square" rtlCol="0">
              <a:spAutoFit/>
            </a:bodyPr>
            <a:lstStyle/>
            <a:p>
              <a:pPr algn="just" rtl="1"/>
              <a:r>
                <a:rPr lang="ar-SA" altLang="en-US" sz="1600" dirty="0">
                  <a:solidFill>
                    <a:srgbClr val="FFFFFF"/>
                  </a:solidFill>
                  <a:latin typeface="Simplified Arabic" panose="02020603050405020304" pitchFamily="18" charset="-78"/>
                  <a:ea typeface="Calibri" charset="0"/>
                  <a:cs typeface="Simplified Arabic" panose="02020603050405020304" pitchFamily="18" charset="-78"/>
                </a:rPr>
                <a:t>يُرجى التكييف وفقاً للمبادئ التوجيهية في بلدكم </a:t>
              </a:r>
              <a:endParaRPr lang="ar-SA" altLang="en-US" sz="1600"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20" name="Oval 19">
              <a:extLst>
                <a:ext uri="{FF2B5EF4-FFF2-40B4-BE49-F238E27FC236}">
                  <a16:creationId xmlns:a16="http://schemas.microsoft.com/office/drawing/2014/main" id="{165683CE-4C44-409E-8B8A-F02AAF96298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dirty="0">
                <a:latin typeface="Simplified Arabic" panose="02020603050405020304" pitchFamily="18" charset="-78"/>
              </a:endParaRPr>
            </a:p>
          </p:txBody>
        </p:sp>
        <p:pic>
          <p:nvPicPr>
            <p:cNvPr id="21" name="Graphic 20" descr="Pencil">
              <a:extLst>
                <a:ext uri="{FF2B5EF4-FFF2-40B4-BE49-F238E27FC236}">
                  <a16:creationId xmlns:a16="http://schemas.microsoft.com/office/drawing/2014/main" id="{0C2CAE68-363F-42B2-9C94-AE91AC04DF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Tree>
    <p:custDataLst>
      <p:tags r:id="rId1"/>
    </p:custDataLst>
    <p:extLst>
      <p:ext uri="{BB962C8B-B14F-4D97-AF65-F5344CB8AC3E}">
        <p14:creationId xmlns:p14="http://schemas.microsoft.com/office/powerpoint/2010/main" val="332504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16</a:t>
            </a:fld>
            <a:endParaRPr lang="ar-SA" sz="1000" dirty="0"/>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473541" y="142199"/>
            <a:ext cx="10973150" cy="1006315"/>
          </a:xfrm>
          <a:prstGeom prst="rect">
            <a:avLst/>
          </a:prstGeom>
          <a:noFill/>
          <a:ln>
            <a:noFill/>
          </a:ln>
        </p:spPr>
        <p:txBody>
          <a:bodyPr spcFirstLastPara="1" wrap="square" lIns="0" tIns="0" rIns="0" bIns="0" anchor="b" anchorCtr="0">
            <a:noAutofit/>
          </a:bodyPr>
          <a:lstStyle/>
          <a:p>
            <a:pPr lvl="0" algn="just" rtl="1"/>
            <a:r>
              <a:rPr lang="ar-SA" dirty="0"/>
              <a:t>المعلومات الرئيسية التي ينبغي تقديمها إلى المستخدمين (1)*</a:t>
            </a:r>
            <a:br>
              <a:rPr lang="ar-SA" dirty="0"/>
            </a:br>
            <a:r>
              <a:rPr lang="ar-SA" dirty="0"/>
              <a:t>متى وكيف تُستخدم الاختبارات الذاتية للكشف عن فيروس كورونا-سارس-2 </a:t>
            </a:r>
          </a:p>
        </p:txBody>
      </p:sp>
      <p:sp>
        <p:nvSpPr>
          <p:cNvPr id="9" name="TextBox 8">
            <a:extLst>
              <a:ext uri="{FF2B5EF4-FFF2-40B4-BE49-F238E27FC236}">
                <a16:creationId xmlns:a16="http://schemas.microsoft.com/office/drawing/2014/main" id="{EACBA6F9-C2EC-F7D1-DC84-52946DF7351A}"/>
              </a:ext>
            </a:extLst>
          </p:cNvPr>
          <p:cNvSpPr txBox="1"/>
          <p:nvPr/>
        </p:nvSpPr>
        <p:spPr>
          <a:xfrm>
            <a:off x="242916" y="5788680"/>
            <a:ext cx="10614212" cy="461665"/>
          </a:xfrm>
          <a:prstGeom prst="rect">
            <a:avLst/>
          </a:prstGeom>
          <a:noFill/>
        </p:spPr>
        <p:txBody>
          <a:bodyPr wrap="square">
            <a:spAutoFit/>
          </a:bodyPr>
          <a:lstStyle/>
          <a:p>
            <a:r>
              <a:rPr lang="en-GB" sz="1200" dirty="0">
                <a:solidFill>
                  <a:schemeClr val="bg2"/>
                </a:solidFill>
              </a:rPr>
              <a:t>* Use of SARS-CoV-2 antigen-detection rapid diagnostic tests for COVID-19 self-testing. Interim guidance- 9 March 2022. Geneva. World Health Organization. </a:t>
            </a:r>
            <a:r>
              <a:rPr lang="en-GB" sz="1200" dirty="0">
                <a:hlinkClick r:id="rId4"/>
              </a:rPr>
              <a:t>https://www.who.int/publications/i/item/WHO-2019-nCoV-Ag-RDTs-Self_testing-2022.1</a:t>
            </a:r>
            <a:endParaRPr lang="en-GB" sz="1200" dirty="0"/>
          </a:p>
        </p:txBody>
      </p:sp>
      <p:sp>
        <p:nvSpPr>
          <p:cNvPr id="2" name="TextBox 1">
            <a:extLst>
              <a:ext uri="{FF2B5EF4-FFF2-40B4-BE49-F238E27FC236}">
                <a16:creationId xmlns:a16="http://schemas.microsoft.com/office/drawing/2014/main" id="{4AFE19C0-BED0-6414-6E40-2398E6A191E6}"/>
              </a:ext>
            </a:extLst>
          </p:cNvPr>
          <p:cNvSpPr txBox="1"/>
          <p:nvPr/>
        </p:nvSpPr>
        <p:spPr>
          <a:xfrm>
            <a:off x="6720495" y="3507476"/>
            <a:ext cx="4726196" cy="2246769"/>
          </a:xfrm>
          <a:prstGeom prst="rect">
            <a:avLst/>
          </a:prstGeom>
          <a:noFill/>
        </p:spPr>
        <p:txBody>
          <a:bodyPr wrap="square" rtlCol="0">
            <a:spAutoFit/>
          </a:bodyPr>
          <a:lstStyle/>
          <a:p>
            <a:pPr marL="342900" indent="-34290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إذا كنتم تشعرون بتوعك وأعراض يمكن أن تكون من أعراض كوفيد-19 </a:t>
            </a:r>
          </a:p>
          <a:p>
            <a:pPr marL="342900" indent="-34290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إذا كنتم تعتقدون أنكم تعرّضتم لعدوى كوفيد-19 خلال الأيام السبعة الماضية</a:t>
            </a:r>
          </a:p>
          <a:p>
            <a:pPr marL="342900" indent="-34290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إذا كنتم ترغبون في التحقق مما إذا كانت حالتكم سلبية قبيل اتخاذكم قرار المشاركة في نشاط اجتماعي داخلي </a:t>
            </a:r>
          </a:p>
        </p:txBody>
      </p:sp>
      <p:sp>
        <p:nvSpPr>
          <p:cNvPr id="3" name="TextBox 2">
            <a:extLst>
              <a:ext uri="{FF2B5EF4-FFF2-40B4-BE49-F238E27FC236}">
                <a16:creationId xmlns:a16="http://schemas.microsoft.com/office/drawing/2014/main" id="{BB4EC922-F543-E5B0-C72A-2A8FB11FEFEB}"/>
              </a:ext>
            </a:extLst>
          </p:cNvPr>
          <p:cNvSpPr txBox="1"/>
          <p:nvPr/>
        </p:nvSpPr>
        <p:spPr>
          <a:xfrm>
            <a:off x="8499149" y="2372654"/>
            <a:ext cx="825867" cy="584775"/>
          </a:xfrm>
          <a:prstGeom prst="rect">
            <a:avLst/>
          </a:prstGeom>
          <a:noFill/>
        </p:spPr>
        <p:txBody>
          <a:bodyPr wrap="none" rtlCol="0">
            <a:spAutoFit/>
          </a:bodyPr>
          <a:lstStyle/>
          <a:p>
            <a:pPr algn="just" rtl="1"/>
            <a:r>
              <a:rPr lang="ar-SA" sz="3200" b="1" dirty="0">
                <a:solidFill>
                  <a:schemeClr val="accent1"/>
                </a:solidFill>
                <a:latin typeface="Simplified Arabic" panose="02020603050405020304" pitchFamily="18" charset="-78"/>
                <a:cs typeface="Simplified Arabic" panose="02020603050405020304" pitchFamily="18" charset="-78"/>
              </a:rPr>
              <a:t>متى </a:t>
            </a:r>
          </a:p>
        </p:txBody>
      </p:sp>
      <p:sp>
        <p:nvSpPr>
          <p:cNvPr id="10" name="TextBox 9">
            <a:extLst>
              <a:ext uri="{FF2B5EF4-FFF2-40B4-BE49-F238E27FC236}">
                <a16:creationId xmlns:a16="http://schemas.microsoft.com/office/drawing/2014/main" id="{19597339-99D3-D4F4-E518-A024A97726C5}"/>
              </a:ext>
            </a:extLst>
          </p:cNvPr>
          <p:cNvSpPr txBox="1"/>
          <p:nvPr/>
        </p:nvSpPr>
        <p:spPr>
          <a:xfrm>
            <a:off x="2710256" y="2415548"/>
            <a:ext cx="899605" cy="584775"/>
          </a:xfrm>
          <a:prstGeom prst="rect">
            <a:avLst/>
          </a:prstGeom>
          <a:noFill/>
        </p:spPr>
        <p:txBody>
          <a:bodyPr wrap="none" rtlCol="0">
            <a:spAutoFit/>
          </a:bodyPr>
          <a:lstStyle/>
          <a:p>
            <a:pPr algn="just" rtl="1"/>
            <a:r>
              <a:rPr lang="ar-SA" sz="3200" b="1" dirty="0">
                <a:solidFill>
                  <a:schemeClr val="accent1"/>
                </a:solidFill>
                <a:latin typeface="Simplified Arabic" panose="02020603050405020304" pitchFamily="18" charset="-78"/>
                <a:cs typeface="Simplified Arabic" panose="02020603050405020304" pitchFamily="18" charset="-78"/>
              </a:rPr>
              <a:t>كيف </a:t>
            </a:r>
          </a:p>
        </p:txBody>
      </p:sp>
      <p:sp>
        <p:nvSpPr>
          <p:cNvPr id="4" name="TextBox 3">
            <a:extLst>
              <a:ext uri="{FF2B5EF4-FFF2-40B4-BE49-F238E27FC236}">
                <a16:creationId xmlns:a16="http://schemas.microsoft.com/office/drawing/2014/main" id="{8A5B09CF-5CB2-655D-1744-158CC3DFCC66}"/>
              </a:ext>
            </a:extLst>
          </p:cNvPr>
          <p:cNvSpPr txBox="1"/>
          <p:nvPr/>
        </p:nvSpPr>
        <p:spPr>
          <a:xfrm>
            <a:off x="192065" y="3507476"/>
            <a:ext cx="5903935" cy="2246769"/>
          </a:xfrm>
          <a:prstGeom prst="rect">
            <a:avLst/>
          </a:prstGeom>
          <a:noFill/>
        </p:spPr>
        <p:txBody>
          <a:bodyPr wrap="square" rtlCol="0">
            <a:spAutoFit/>
          </a:bodyPr>
          <a:lstStyle/>
          <a:p>
            <a:pPr marL="342900" indent="-34290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اتبعوا دائماً التعليمات المدوّنة على غلاف الاختبار الذي تستخدمونه (تتغيّر هذه التعليمات باختلاف العلامات التجارية)</a:t>
            </a:r>
          </a:p>
          <a:p>
            <a:pPr marL="342900" indent="-34290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نظِّفوا أيديكم جيداً قبل استخدام الاختبار وبعد</a:t>
            </a:r>
          </a:p>
          <a:p>
            <a:pPr marL="342900" indent="-34290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اجمعوا عيّنة من أنفكم و/أو حلقكم وابدأوا بإجراء الاختبار مع اتّباع التعليمات</a:t>
            </a:r>
          </a:p>
          <a:p>
            <a:pPr marL="342900" indent="-34290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فَسِّروا النتائج بعد انتظار المدة الزمنية المحددة الموصى بها</a:t>
            </a:r>
          </a:p>
          <a:p>
            <a:pPr marL="342900" indent="-342900" algn="just" rtl="1">
              <a:buClr>
                <a:schemeClr val="accent1"/>
              </a:buClr>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تخلَّصوا من الاختبار وفقاً للتعليمات المدوّنة عليه</a:t>
            </a:r>
          </a:p>
        </p:txBody>
      </p:sp>
      <p:pic>
        <p:nvPicPr>
          <p:cNvPr id="13" name="Picture 12" descr="A picture containing vector graphics&#10;&#10;Description automatically generated">
            <a:extLst>
              <a:ext uri="{FF2B5EF4-FFF2-40B4-BE49-F238E27FC236}">
                <a16:creationId xmlns:a16="http://schemas.microsoft.com/office/drawing/2014/main" id="{53245664-7517-E2EC-5B27-1F856D96F021}"/>
              </a:ext>
            </a:extLst>
          </p:cNvPr>
          <p:cNvPicPr>
            <a:picLocks noChangeAspect="1"/>
          </p:cNvPicPr>
          <p:nvPr/>
        </p:nvPicPr>
        <p:blipFill>
          <a:blip r:embed="rId5"/>
          <a:stretch>
            <a:fillRect/>
          </a:stretch>
        </p:blipFill>
        <p:spPr>
          <a:xfrm>
            <a:off x="9778151" y="1288889"/>
            <a:ext cx="1668540" cy="1668540"/>
          </a:xfrm>
          <a:prstGeom prst="rect">
            <a:avLst/>
          </a:prstGeom>
        </p:spPr>
      </p:pic>
      <p:pic>
        <p:nvPicPr>
          <p:cNvPr id="15" name="Picture 14">
            <a:extLst>
              <a:ext uri="{FF2B5EF4-FFF2-40B4-BE49-F238E27FC236}">
                <a16:creationId xmlns:a16="http://schemas.microsoft.com/office/drawing/2014/main" id="{B74B3D0D-F1B9-A3D8-5D3D-644BDB5322ED}"/>
              </a:ext>
            </a:extLst>
          </p:cNvPr>
          <p:cNvPicPr>
            <a:picLocks noChangeAspect="1"/>
          </p:cNvPicPr>
          <p:nvPr/>
        </p:nvPicPr>
        <p:blipFill>
          <a:blip r:embed="rId6"/>
          <a:stretch>
            <a:fillRect/>
          </a:stretch>
        </p:blipFill>
        <p:spPr>
          <a:xfrm>
            <a:off x="745309" y="1263494"/>
            <a:ext cx="1719330" cy="1719330"/>
          </a:xfrm>
          <a:prstGeom prst="rect">
            <a:avLst/>
          </a:prstGeom>
        </p:spPr>
      </p:pic>
      <p:sp>
        <p:nvSpPr>
          <p:cNvPr id="12" name="Google Shape;104;p2">
            <a:extLst>
              <a:ext uri="{FF2B5EF4-FFF2-40B4-BE49-F238E27FC236}">
                <a16:creationId xmlns:a16="http://schemas.microsoft.com/office/drawing/2014/main" id="{816F8414-AD88-409A-A5B9-A92CD6B1B74A}"/>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custDataLst>
      <p:tags r:id="rId1"/>
    </p:custDataLst>
    <p:extLst>
      <p:ext uri="{BB962C8B-B14F-4D97-AF65-F5344CB8AC3E}">
        <p14:creationId xmlns:p14="http://schemas.microsoft.com/office/powerpoint/2010/main" val="340732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17</a:t>
            </a:fld>
            <a:endParaRPr lang="ar-SA" sz="1000" dirty="0"/>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914398" y="198356"/>
            <a:ext cx="10515600" cy="942814"/>
          </a:xfrm>
          <a:prstGeom prst="rect">
            <a:avLst/>
          </a:prstGeom>
          <a:noFill/>
          <a:ln>
            <a:noFill/>
          </a:ln>
        </p:spPr>
        <p:txBody>
          <a:bodyPr spcFirstLastPara="1" wrap="square" lIns="0" tIns="0" rIns="0" bIns="0" anchor="b" anchorCtr="0">
            <a:noAutofit/>
          </a:bodyPr>
          <a:lstStyle/>
          <a:p>
            <a:pPr lvl="0" algn="ctr" rtl="1"/>
            <a:r>
              <a:rPr lang="ar-SA" dirty="0"/>
              <a:t>المعلومات الرئيسية التي يجب تقديمها إلى لمستخدمين (1)*</a:t>
            </a:r>
            <a:br>
              <a:rPr lang="ar-SA" dirty="0"/>
            </a:br>
            <a:r>
              <a:rPr lang="ar-SA" dirty="0"/>
              <a:t>نتائج الاختبار وإجراءات المتابعة</a:t>
            </a:r>
          </a:p>
        </p:txBody>
      </p:sp>
      <p:sp>
        <p:nvSpPr>
          <p:cNvPr id="9" name="TextBox 8">
            <a:extLst>
              <a:ext uri="{FF2B5EF4-FFF2-40B4-BE49-F238E27FC236}">
                <a16:creationId xmlns:a16="http://schemas.microsoft.com/office/drawing/2014/main" id="{EACBA6F9-C2EC-F7D1-DC84-52946DF7351A}"/>
              </a:ext>
            </a:extLst>
          </p:cNvPr>
          <p:cNvSpPr txBox="1"/>
          <p:nvPr/>
        </p:nvSpPr>
        <p:spPr>
          <a:xfrm>
            <a:off x="270313" y="5805854"/>
            <a:ext cx="10614212" cy="646331"/>
          </a:xfrm>
          <a:prstGeom prst="rect">
            <a:avLst/>
          </a:prstGeom>
          <a:noFill/>
        </p:spPr>
        <p:txBody>
          <a:bodyPr wrap="square">
            <a:spAutoFit/>
          </a:bodyPr>
          <a:lstStyle/>
          <a:p>
            <a:r>
              <a:rPr lang="en-GB" sz="1200" dirty="0">
                <a:solidFill>
                  <a:schemeClr val="bg2"/>
                </a:solidFill>
              </a:rPr>
              <a:t>* Use of SARS-CoV-2 antigen-detection rapid diagnostic tests for COVID-19 self-testing. Interim guidance- 9 March 2022. Geneva. World Health Organization. </a:t>
            </a:r>
            <a:r>
              <a:rPr lang="en-GB" sz="1200" dirty="0">
                <a:hlinkClick r:id="rId4"/>
              </a:rPr>
              <a:t>https://www.who.int/publications/i/item/WHO-2019-nCoV-Ag-RDTs-Self_testing-2022.1</a:t>
            </a:r>
            <a:endParaRPr lang="en-GB" sz="1200" dirty="0"/>
          </a:p>
          <a:p>
            <a:endParaRPr lang="en-GB" sz="1200" dirty="0"/>
          </a:p>
        </p:txBody>
      </p:sp>
      <p:sp>
        <p:nvSpPr>
          <p:cNvPr id="2" name="TextBox 1">
            <a:extLst>
              <a:ext uri="{FF2B5EF4-FFF2-40B4-BE49-F238E27FC236}">
                <a16:creationId xmlns:a16="http://schemas.microsoft.com/office/drawing/2014/main" id="{4AFE19C0-BED0-6414-6E40-2398E6A191E6}"/>
              </a:ext>
            </a:extLst>
          </p:cNvPr>
          <p:cNvSpPr txBox="1"/>
          <p:nvPr/>
        </p:nvSpPr>
        <p:spPr>
          <a:xfrm>
            <a:off x="6627603" y="2824406"/>
            <a:ext cx="4726196" cy="2585323"/>
          </a:xfrm>
          <a:prstGeom prst="rect">
            <a:avLst/>
          </a:prstGeom>
          <a:noFill/>
        </p:spPr>
        <p:txBody>
          <a:bodyPr wrap="square" rtlCol="0">
            <a:spAutoFit/>
          </a:bodyPr>
          <a:lstStyle/>
          <a:p>
            <a:pPr marL="342900" indent="-342900" algn="just" rtl="1">
              <a:buClr>
                <a:schemeClr val="accent1"/>
              </a:buClr>
              <a:buFont typeface="Arial" panose="020B0604020202020204" pitchFamily="34" charset="0"/>
              <a:buChar char="•"/>
            </a:pPr>
            <a:r>
              <a:rPr lang="ar-SA" sz="1800" dirty="0">
                <a:solidFill>
                  <a:schemeClr val="bg2"/>
                </a:solidFill>
                <a:latin typeface="Simplified Arabic" panose="02020603050405020304" pitchFamily="18" charset="-78"/>
                <a:cs typeface="Simplified Arabic" panose="02020603050405020304" pitchFamily="18" charset="-78"/>
              </a:rPr>
              <a:t>إذا ظهرت عليكم أعراض، اطلبوا المشورة من العامل الصحي المختص حول ما إذا كنتم بحاجة إلى علاج أو رعاية، خاصةً إذا كنتم من كبار السن، أو تعانون من ظروف صحية راهنة، أو لم تتلقوا التطعيم ضد كوفيد-19. </a:t>
            </a:r>
          </a:p>
          <a:p>
            <a:pPr marL="342900" indent="-342900" algn="just" rtl="1">
              <a:buClr>
                <a:schemeClr val="accent1"/>
              </a:buClr>
              <a:buFont typeface="Arial" panose="020B0604020202020204" pitchFamily="34" charset="0"/>
              <a:buChar char="•"/>
            </a:pPr>
            <a:r>
              <a:rPr lang="ar-SA" sz="1800" dirty="0">
                <a:solidFill>
                  <a:schemeClr val="bg2"/>
                </a:solidFill>
                <a:latin typeface="Simplified Arabic" panose="02020603050405020304" pitchFamily="18" charset="-78"/>
                <a:cs typeface="Simplified Arabic" panose="02020603050405020304" pitchFamily="18" charset="-78"/>
              </a:rPr>
              <a:t>اطلبوا الرعاية الطبية العاجلة إذا كنتم تعانون من ألم في الصدر أو صعوبة في التنفس أو دوار.</a:t>
            </a:r>
          </a:p>
          <a:p>
            <a:pPr marL="342900" indent="-342900" algn="just" rtl="1">
              <a:buClr>
                <a:schemeClr val="accent1"/>
              </a:buClr>
              <a:buFont typeface="Arial" panose="020B0604020202020204" pitchFamily="34" charset="0"/>
              <a:buChar char="•"/>
            </a:pPr>
            <a:r>
              <a:rPr lang="ar-SA" sz="1800" dirty="0">
                <a:solidFill>
                  <a:schemeClr val="bg2"/>
                </a:solidFill>
                <a:latin typeface="Simplified Arabic" panose="02020603050405020304" pitchFamily="18" charset="-78"/>
                <a:cs typeface="Simplified Arabic" panose="02020603050405020304" pitchFamily="18" charset="-78"/>
              </a:rPr>
              <a:t>اتّبعوا إرشاداتكم المبادئ التوجيهية الوطنية لديكم بشأن ما يجب القيام به بعد ذلك للإبلاغ عن نتائج اختباركم وما إذا كنتم مطالبين بالخضوع للعزل.</a:t>
            </a:r>
          </a:p>
        </p:txBody>
      </p:sp>
      <p:sp>
        <p:nvSpPr>
          <p:cNvPr id="3" name="TextBox 2">
            <a:extLst>
              <a:ext uri="{FF2B5EF4-FFF2-40B4-BE49-F238E27FC236}">
                <a16:creationId xmlns:a16="http://schemas.microsoft.com/office/drawing/2014/main" id="{BB4EC922-F543-E5B0-C72A-2A8FB11FEFEB}"/>
              </a:ext>
            </a:extLst>
          </p:cNvPr>
          <p:cNvSpPr txBox="1"/>
          <p:nvPr/>
        </p:nvSpPr>
        <p:spPr>
          <a:xfrm>
            <a:off x="8280272" y="1802454"/>
            <a:ext cx="1221809" cy="584775"/>
          </a:xfrm>
          <a:prstGeom prst="rect">
            <a:avLst/>
          </a:prstGeom>
          <a:noFill/>
        </p:spPr>
        <p:txBody>
          <a:bodyPr wrap="none" rtlCol="0">
            <a:spAutoFit/>
          </a:bodyPr>
          <a:lstStyle/>
          <a:p>
            <a:pPr algn="just" rtl="1"/>
            <a:r>
              <a:rPr lang="ar-SA" sz="3200" b="1" dirty="0">
                <a:solidFill>
                  <a:schemeClr val="accent1"/>
                </a:solidFill>
                <a:latin typeface="Simplified Arabic" panose="02020603050405020304" pitchFamily="18" charset="-78"/>
                <a:cs typeface="Simplified Arabic" panose="02020603050405020304" pitchFamily="18" charset="-78"/>
              </a:rPr>
              <a:t>إيجابية </a:t>
            </a:r>
          </a:p>
        </p:txBody>
      </p:sp>
      <p:sp>
        <p:nvSpPr>
          <p:cNvPr id="10" name="TextBox 9">
            <a:extLst>
              <a:ext uri="{FF2B5EF4-FFF2-40B4-BE49-F238E27FC236}">
                <a16:creationId xmlns:a16="http://schemas.microsoft.com/office/drawing/2014/main" id="{19597339-99D3-D4F4-E518-A024A97726C5}"/>
              </a:ext>
            </a:extLst>
          </p:cNvPr>
          <p:cNvSpPr txBox="1"/>
          <p:nvPr/>
        </p:nvSpPr>
        <p:spPr>
          <a:xfrm>
            <a:off x="2856632" y="1802454"/>
            <a:ext cx="1055097" cy="584775"/>
          </a:xfrm>
          <a:prstGeom prst="rect">
            <a:avLst/>
          </a:prstGeom>
          <a:noFill/>
        </p:spPr>
        <p:txBody>
          <a:bodyPr wrap="none" rtlCol="0">
            <a:spAutoFit/>
          </a:bodyPr>
          <a:lstStyle/>
          <a:p>
            <a:pPr algn="just" rtl="1"/>
            <a:r>
              <a:rPr lang="ar-SA" sz="3200" b="1" dirty="0">
                <a:solidFill>
                  <a:schemeClr val="accent1"/>
                </a:solidFill>
                <a:latin typeface="Simplified Arabic" panose="02020603050405020304" pitchFamily="18" charset="-78"/>
                <a:cs typeface="Simplified Arabic" panose="02020603050405020304" pitchFamily="18" charset="-78"/>
              </a:rPr>
              <a:t>سلبية </a:t>
            </a:r>
          </a:p>
        </p:txBody>
      </p:sp>
      <p:sp>
        <p:nvSpPr>
          <p:cNvPr id="11" name="TextBox 10">
            <a:extLst>
              <a:ext uri="{FF2B5EF4-FFF2-40B4-BE49-F238E27FC236}">
                <a16:creationId xmlns:a16="http://schemas.microsoft.com/office/drawing/2014/main" id="{47B1EBF3-B64A-2110-15D9-50CCB899F06D}"/>
              </a:ext>
            </a:extLst>
          </p:cNvPr>
          <p:cNvSpPr txBox="1"/>
          <p:nvPr/>
        </p:nvSpPr>
        <p:spPr>
          <a:xfrm>
            <a:off x="1050214" y="3114567"/>
            <a:ext cx="4589813" cy="2031325"/>
          </a:xfrm>
          <a:prstGeom prst="rect">
            <a:avLst/>
          </a:prstGeom>
          <a:noFill/>
        </p:spPr>
        <p:txBody>
          <a:bodyPr wrap="square" rtlCol="0">
            <a:spAutoFit/>
          </a:bodyPr>
          <a:lstStyle/>
          <a:p>
            <a:pPr marL="285750" indent="-285750" algn="just" rtl="1">
              <a:buClr>
                <a:schemeClr val="accent1"/>
              </a:buClr>
              <a:buFont typeface="Arial" panose="020B0604020202020204" pitchFamily="34" charset="0"/>
              <a:buChar char="•"/>
            </a:pPr>
            <a:r>
              <a:rPr lang="ar-SA" sz="1800" dirty="0">
                <a:solidFill>
                  <a:schemeClr val="bg2"/>
                </a:solidFill>
                <a:latin typeface="Simplified Arabic" panose="02020603050405020304" pitchFamily="18" charset="-78"/>
                <a:cs typeface="Simplified Arabic" panose="02020603050405020304" pitchFamily="18" charset="-78"/>
              </a:rPr>
              <a:t>تمنحكم نتيجة الاختبار السلبية مزيداً من الثقة بأنكم لم تكونوا مصابين بالعدوى عند إجرائكم للاختبار.</a:t>
            </a:r>
          </a:p>
          <a:p>
            <a:pPr marL="285750" indent="-285750" algn="just" rtl="1">
              <a:buClr>
                <a:schemeClr val="accent1"/>
              </a:buClr>
              <a:buFont typeface="Arial" panose="020B0604020202020204" pitchFamily="34" charset="0"/>
              <a:buChar char="•"/>
            </a:pPr>
            <a:r>
              <a:rPr lang="ar-SA" sz="1800" dirty="0">
                <a:solidFill>
                  <a:schemeClr val="bg2"/>
                </a:solidFill>
                <a:latin typeface="Simplified Arabic" panose="02020603050405020304" pitchFamily="18" charset="-78"/>
                <a:cs typeface="Simplified Arabic" panose="02020603050405020304" pitchFamily="18" charset="-78"/>
              </a:rPr>
              <a:t>تَذَكَّروا! من الوارد حدوث نتائج سلبية خاطئة، خاصةً إذا قمتم بالاختبار بعد فترة وجيزة من التعرُّض للعدوى.</a:t>
            </a:r>
          </a:p>
          <a:p>
            <a:pPr marL="285750" indent="-285750" algn="just" rtl="1">
              <a:buClr>
                <a:schemeClr val="accent1"/>
              </a:buClr>
              <a:buFont typeface="Arial" panose="020B0604020202020204" pitchFamily="34" charset="0"/>
              <a:buChar char="•"/>
            </a:pPr>
            <a:r>
              <a:rPr lang="ar-SA" sz="1800" dirty="0">
                <a:solidFill>
                  <a:schemeClr val="bg2"/>
                </a:solidFill>
                <a:latin typeface="Simplified Arabic" panose="02020603050405020304" pitchFamily="18" charset="-78"/>
                <a:cs typeface="Simplified Arabic" panose="02020603050405020304" pitchFamily="18" charset="-78"/>
              </a:rPr>
              <a:t>إذا كنتم تعرفون أنكم تعرّضتم لعدوى مؤخراً، و/أو ظهرت عليكم أعراض يمكن أن تكون أعراض كوفيد-19، قوموا بإجراء اختبار آخر بعد 24 إلى 48 ساعة. </a:t>
            </a:r>
          </a:p>
        </p:txBody>
      </p:sp>
      <p:sp>
        <p:nvSpPr>
          <p:cNvPr id="12" name="Google Shape;104;p2">
            <a:extLst>
              <a:ext uri="{FF2B5EF4-FFF2-40B4-BE49-F238E27FC236}">
                <a16:creationId xmlns:a16="http://schemas.microsoft.com/office/drawing/2014/main" id="{0E899FB1-E1EC-4371-832A-22470F133736}"/>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pic>
        <p:nvPicPr>
          <p:cNvPr id="13" name="Picture 12" descr="Text, icon&#10;&#10;Description automatically generated with medium confidence">
            <a:extLst>
              <a:ext uri="{FF2B5EF4-FFF2-40B4-BE49-F238E27FC236}">
                <a16:creationId xmlns:a16="http://schemas.microsoft.com/office/drawing/2014/main" id="{A1BBF027-4B6E-4734-95A4-550A974A900C}"/>
              </a:ext>
            </a:extLst>
          </p:cNvPr>
          <p:cNvPicPr>
            <a:picLocks noChangeAspect="1"/>
          </p:cNvPicPr>
          <p:nvPr/>
        </p:nvPicPr>
        <p:blipFill>
          <a:blip r:embed="rId5"/>
          <a:stretch>
            <a:fillRect/>
          </a:stretch>
        </p:blipFill>
        <p:spPr>
          <a:xfrm>
            <a:off x="914398" y="888208"/>
            <a:ext cx="1605943" cy="1936198"/>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2E26184A-2726-4D38-AEBF-55BC21ACD5D2}"/>
              </a:ext>
            </a:extLst>
          </p:cNvPr>
          <p:cNvPicPr>
            <a:picLocks noChangeAspect="1"/>
          </p:cNvPicPr>
          <p:nvPr/>
        </p:nvPicPr>
        <p:blipFill>
          <a:blip r:embed="rId6"/>
          <a:stretch>
            <a:fillRect/>
          </a:stretch>
        </p:blipFill>
        <p:spPr>
          <a:xfrm>
            <a:off x="10000599" y="502277"/>
            <a:ext cx="1608326" cy="2342078"/>
          </a:xfrm>
          <a:prstGeom prst="rect">
            <a:avLst/>
          </a:prstGeom>
        </p:spPr>
      </p:pic>
    </p:spTree>
    <p:custDataLst>
      <p:tags r:id="rId1"/>
    </p:custDataLst>
    <p:extLst>
      <p:ext uri="{BB962C8B-B14F-4D97-AF65-F5344CB8AC3E}">
        <p14:creationId xmlns:p14="http://schemas.microsoft.com/office/powerpoint/2010/main" val="404473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dirty="0"/>
              <a:t>أهمية التفسير الصحيح لنتائج الاختبار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18</a:t>
            </a:fld>
            <a:endParaRPr lang="ar-SA" sz="1000" dirty="0"/>
          </a:p>
        </p:txBody>
      </p:sp>
      <p:sp>
        <p:nvSpPr>
          <p:cNvPr id="13" name="TextBox 12">
            <a:extLst>
              <a:ext uri="{FF2B5EF4-FFF2-40B4-BE49-F238E27FC236}">
                <a16:creationId xmlns:a16="http://schemas.microsoft.com/office/drawing/2014/main" id="{1C98005A-79F4-1520-CBC9-F81CCA29E519}"/>
              </a:ext>
            </a:extLst>
          </p:cNvPr>
          <p:cNvSpPr txBox="1"/>
          <p:nvPr/>
        </p:nvSpPr>
        <p:spPr>
          <a:xfrm>
            <a:off x="4549270" y="1903212"/>
            <a:ext cx="6804529" cy="2849498"/>
          </a:xfrm>
          <a:prstGeom prst="rect">
            <a:avLst/>
          </a:prstGeom>
          <a:noFill/>
        </p:spPr>
        <p:txBody>
          <a:bodyPr wrap="square" lIns="91440" tIns="45720" rIns="91440" bIns="45720" anchor="t">
            <a:spAutoFit/>
          </a:bodyPr>
          <a:lstStyle/>
          <a:p>
            <a:pPr marL="342900" indent="-342900" algn="just" rtl="1">
              <a:lnSpc>
                <a:spcPct val="90000"/>
              </a:lnSpc>
              <a:spcBef>
                <a:spcPts val="1000"/>
              </a:spcBef>
              <a:buClr>
                <a:schemeClr val="accent1"/>
              </a:buClr>
              <a:buSzPct val="100000"/>
              <a:buFont typeface="Arial"/>
              <a:buChar char="•"/>
            </a:pPr>
            <a:r>
              <a:rPr lang="ar-SA" sz="2000" dirty="0">
                <a:solidFill>
                  <a:schemeClr val="bg2"/>
                </a:solidFill>
                <a:latin typeface="Simplified Arabic" panose="02020603050405020304" pitchFamily="18" charset="-78"/>
                <a:cs typeface="Simplified Arabic" panose="02020603050405020304" pitchFamily="18" charset="-78"/>
              </a:rPr>
              <a:t>يشير ظهور نتيجة إيجابية في الاختبار الذاتي إلى عدوى نشطة بفيروس كورونا-سارس-2 على الأرجح، لكنّ النتائج الإيجابية الخاطئة قد تكون أكثر احتمالاً عندما يغيب التعرض المعروف للعدوى لدى المختَبَرين ذاتيّاً وعند تواجدهم في أماكن يقلّ فيها حدوث انتقال مجتمعي أو ينعدم.</a:t>
            </a:r>
          </a:p>
          <a:p>
            <a:pPr algn="just" rtl="1">
              <a:lnSpc>
                <a:spcPct val="90000"/>
              </a:lnSpc>
              <a:spcBef>
                <a:spcPts val="1000"/>
              </a:spcBef>
              <a:buClr>
                <a:schemeClr val="accent1"/>
              </a:buClr>
              <a:buSzPct val="100000"/>
            </a:pPr>
            <a:endParaRPr lang="ar-SA" sz="2000" dirty="0">
              <a:solidFill>
                <a:schemeClr val="bg2"/>
              </a:solidFill>
              <a:latin typeface="Simplified Arabic" panose="02020603050405020304" pitchFamily="18" charset="-78"/>
              <a:cs typeface="Simplified Arabic" panose="02020603050405020304" pitchFamily="18" charset="-78"/>
            </a:endParaRPr>
          </a:p>
          <a:p>
            <a:pPr marL="342900" lvl="1" indent="-342900" algn="just" rtl="1">
              <a:lnSpc>
                <a:spcPct val="90000"/>
              </a:lnSpc>
              <a:spcBef>
                <a:spcPts val="1000"/>
              </a:spcBef>
              <a:buClr>
                <a:schemeClr val="accent1"/>
              </a:buClr>
              <a:buSzPct val="100000"/>
              <a:buFont typeface="Arial"/>
              <a:buChar char="•"/>
            </a:pPr>
            <a:r>
              <a:rPr lang="ar-SA" sz="2000" dirty="0">
                <a:solidFill>
                  <a:schemeClr val="bg2"/>
                </a:solidFill>
                <a:latin typeface="Simplified Arabic" panose="02020603050405020304" pitchFamily="18" charset="-78"/>
                <a:cs typeface="Simplified Arabic" panose="02020603050405020304" pitchFamily="18" charset="-78"/>
              </a:rPr>
              <a:t>يشير ظهور نتيجة اختبار سلبية إلى انخفاض احتمال وجود عدوى حالية بفيروس كورونا-سارس-2، لكن يمكن أن تظهر نتائج سلبية خاطئة وقد تكون أكثر احتمالاً لدى الأفراد الذين يخضعون للاختبار في وقت مبكر جداً بعد العدوى بهذا الفيروس.</a:t>
            </a:r>
          </a:p>
        </p:txBody>
      </p:sp>
      <p:sp>
        <p:nvSpPr>
          <p:cNvPr id="11" name="Google Shape;104;p2">
            <a:extLst>
              <a:ext uri="{FF2B5EF4-FFF2-40B4-BE49-F238E27FC236}">
                <a16:creationId xmlns:a16="http://schemas.microsoft.com/office/drawing/2014/main" id="{DCF79F82-3818-49AE-B532-13B5BE83D8CC}"/>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grpSp>
        <p:nvGrpSpPr>
          <p:cNvPr id="12" name="Group 11">
            <a:extLst>
              <a:ext uri="{FF2B5EF4-FFF2-40B4-BE49-F238E27FC236}">
                <a16:creationId xmlns:a16="http://schemas.microsoft.com/office/drawing/2014/main" id="{16B51F8E-D751-4782-8627-CA588B12C81C}"/>
              </a:ext>
            </a:extLst>
          </p:cNvPr>
          <p:cNvGrpSpPr/>
          <p:nvPr/>
        </p:nvGrpSpPr>
        <p:grpSpPr>
          <a:xfrm>
            <a:off x="838200" y="1059513"/>
            <a:ext cx="3924069" cy="596348"/>
            <a:chOff x="7861998" y="1527451"/>
            <a:chExt cx="3924069" cy="596348"/>
          </a:xfrm>
        </p:grpSpPr>
        <p:sp>
          <p:nvSpPr>
            <p:cNvPr id="15" name="TextBox 14">
              <a:extLst>
                <a:ext uri="{FF2B5EF4-FFF2-40B4-BE49-F238E27FC236}">
                  <a16:creationId xmlns:a16="http://schemas.microsoft.com/office/drawing/2014/main" id="{591A2041-BA25-43E9-9407-95714DFEDF47}"/>
                </a:ext>
              </a:extLst>
            </p:cNvPr>
            <p:cNvSpPr txBox="1"/>
            <p:nvPr/>
          </p:nvSpPr>
          <p:spPr>
            <a:xfrm>
              <a:off x="8387592" y="1694820"/>
              <a:ext cx="3398475" cy="338554"/>
            </a:xfrm>
            <a:prstGeom prst="rect">
              <a:avLst/>
            </a:prstGeom>
            <a:solidFill>
              <a:schemeClr val="tx1"/>
            </a:solidFill>
          </p:spPr>
          <p:txBody>
            <a:bodyPr wrap="square" rtlCol="0">
              <a:spAutoFit/>
            </a:bodyPr>
            <a:lstStyle/>
            <a:p>
              <a:pPr algn="just" rtl="1"/>
              <a:r>
                <a:rPr lang="ar-SA" altLang="en-US" sz="1600" dirty="0">
                  <a:solidFill>
                    <a:srgbClr val="FFFFFF"/>
                  </a:solidFill>
                  <a:latin typeface="Simplified Arabic" panose="02020603050405020304" pitchFamily="18" charset="-78"/>
                  <a:ea typeface="Calibri" charset="0"/>
                  <a:cs typeface="Simplified Arabic" panose="02020603050405020304" pitchFamily="18" charset="-78"/>
                </a:rPr>
                <a:t>يُرجى التكييف وفقاً للمبادئ التوجيهية في بلدكم </a:t>
              </a:r>
              <a:endParaRPr lang="ar-SA" altLang="en-US" sz="1600"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16" name="Oval 15">
              <a:extLst>
                <a:ext uri="{FF2B5EF4-FFF2-40B4-BE49-F238E27FC236}">
                  <a16:creationId xmlns:a16="http://schemas.microsoft.com/office/drawing/2014/main" id="{5DF4E518-F228-4C07-8C43-EB4843C3367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dirty="0">
                <a:latin typeface="Simplified Arabic" panose="02020603050405020304" pitchFamily="18" charset="-78"/>
              </a:endParaRPr>
            </a:p>
          </p:txBody>
        </p:sp>
        <p:pic>
          <p:nvPicPr>
            <p:cNvPr id="17" name="Graphic 16" descr="Pencil">
              <a:extLst>
                <a:ext uri="{FF2B5EF4-FFF2-40B4-BE49-F238E27FC236}">
                  <a16:creationId xmlns:a16="http://schemas.microsoft.com/office/drawing/2014/main" id="{FC948F93-64C6-4BFD-8A1D-54D53338FA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pic>
        <p:nvPicPr>
          <p:cNvPr id="18" name="Picture 17">
            <a:extLst>
              <a:ext uri="{FF2B5EF4-FFF2-40B4-BE49-F238E27FC236}">
                <a16:creationId xmlns:a16="http://schemas.microsoft.com/office/drawing/2014/main" id="{BF51D675-FEC5-477E-901F-9572706F732F}"/>
              </a:ext>
            </a:extLst>
          </p:cNvPr>
          <p:cNvPicPr>
            <a:picLocks noChangeAspect="1"/>
          </p:cNvPicPr>
          <p:nvPr/>
        </p:nvPicPr>
        <p:blipFill>
          <a:blip r:embed="rId6"/>
          <a:stretch>
            <a:fillRect/>
          </a:stretch>
        </p:blipFill>
        <p:spPr>
          <a:xfrm>
            <a:off x="214883" y="1720017"/>
            <a:ext cx="4334387" cy="4334387"/>
          </a:xfrm>
          <a:prstGeom prst="rect">
            <a:avLst/>
          </a:prstGeom>
        </p:spPr>
      </p:pic>
    </p:spTree>
    <p:custDataLst>
      <p:tags r:id="rId1"/>
    </p:custDataLst>
    <p:extLst>
      <p:ext uri="{BB962C8B-B14F-4D97-AF65-F5344CB8AC3E}">
        <p14:creationId xmlns:p14="http://schemas.microsoft.com/office/powerpoint/2010/main" val="66366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ED98-D2CF-468F-AE71-795ECED7C71F}"/>
              </a:ext>
            </a:extLst>
          </p:cNvPr>
          <p:cNvSpPr>
            <a:spLocks noGrp="1"/>
          </p:cNvSpPr>
          <p:nvPr>
            <p:ph type="title"/>
          </p:nvPr>
        </p:nvSpPr>
        <p:spPr/>
        <p:txBody>
          <a:bodyPr/>
          <a:lstStyle/>
          <a:p>
            <a:pPr algn="just" rtl="1"/>
            <a:r>
              <a:rPr lang="ar-SA" dirty="0"/>
              <a:t>دعونا نتدرب </a:t>
            </a:r>
          </a:p>
        </p:txBody>
      </p:sp>
      <p:sp>
        <p:nvSpPr>
          <p:cNvPr id="3" name="Text Placeholder 2">
            <a:extLst>
              <a:ext uri="{FF2B5EF4-FFF2-40B4-BE49-F238E27FC236}">
                <a16:creationId xmlns:a16="http://schemas.microsoft.com/office/drawing/2014/main" id="{37B453FD-A175-4ED4-B110-C2D8CDA2CCC1}"/>
              </a:ext>
            </a:extLst>
          </p:cNvPr>
          <p:cNvSpPr>
            <a:spLocks noGrp="1"/>
          </p:cNvSpPr>
          <p:nvPr>
            <p:ph type="body" idx="1"/>
          </p:nvPr>
        </p:nvSpPr>
        <p:spPr>
          <a:xfrm>
            <a:off x="5288923" y="1763501"/>
            <a:ext cx="6064876" cy="4440760"/>
          </a:xfrm>
        </p:spPr>
        <p:txBody>
          <a:bodyPr>
            <a:normAutofit/>
          </a:bodyPr>
          <a:lstStyle/>
          <a:p>
            <a:pPr algn="just" rtl="1"/>
            <a:r>
              <a:rPr lang="ar-SA" dirty="0"/>
              <a:t>خذوا بضع دقائق لممارسة السيناريوهات التي يؤدي فيها أحد المشاركين دور عامل صحي والمشارك الآخر دور عضو </a:t>
            </a:r>
            <a:r>
              <a:rPr lang="ar-SA"/>
              <a:t>في المجتمع المحلي: </a:t>
            </a:r>
            <a:endParaRPr lang="ar-SA" dirty="0"/>
          </a:p>
          <a:p>
            <a:pPr marL="101600" indent="0" algn="just" rtl="1">
              <a:buNone/>
            </a:pPr>
            <a:endParaRPr lang="ar-SA" dirty="0"/>
          </a:p>
          <a:p>
            <a:pPr lvl="1" algn="just" rtl="1"/>
            <a:r>
              <a:rPr lang="ar-SA" sz="2000" dirty="0">
                <a:latin typeface="Simplified Arabic" panose="02020603050405020304" pitchFamily="18" charset="-78"/>
                <a:cs typeface="Simplified Arabic" panose="02020603050405020304" pitchFamily="18" charset="-78"/>
              </a:rPr>
              <a:t>طلب الاختبارات الذاتية ومعلومات عن كيفية استخدام الاختبار (أخذ العينات، إجراء الاختبارات)</a:t>
            </a:r>
          </a:p>
          <a:p>
            <a:pPr lvl="1" algn="just" rtl="1"/>
            <a:r>
              <a:rPr lang="ar-SA" sz="2000" dirty="0">
                <a:latin typeface="Simplified Arabic" panose="02020603050405020304" pitchFamily="18" charset="-78"/>
                <a:cs typeface="Simplified Arabic" panose="02020603050405020304" pitchFamily="18" charset="-78"/>
              </a:rPr>
              <a:t>إجراءات المتابعة بعد نتيجة إيجابية</a:t>
            </a:r>
          </a:p>
          <a:p>
            <a:pPr lvl="1" algn="just" rtl="1"/>
            <a:r>
              <a:rPr lang="ar-SA" sz="2000" dirty="0">
                <a:latin typeface="Simplified Arabic" panose="02020603050405020304" pitchFamily="18" charset="-78"/>
                <a:cs typeface="Simplified Arabic" panose="02020603050405020304" pitchFamily="18" charset="-78"/>
              </a:rPr>
              <a:t>إجراءات المتابعة بعد نتيجة سلبية</a:t>
            </a:r>
          </a:p>
          <a:p>
            <a:pPr lvl="1" algn="just" rtl="1"/>
            <a:endParaRPr lang="ar-SA" sz="2000" dirty="0">
              <a:latin typeface="Simplified Arabic" panose="02020603050405020304" pitchFamily="18" charset="-78"/>
              <a:cs typeface="Simplified Arabic" panose="02020603050405020304" pitchFamily="18" charset="-78"/>
            </a:endParaRPr>
          </a:p>
        </p:txBody>
      </p:sp>
      <p:sp>
        <p:nvSpPr>
          <p:cNvPr id="5" name="Slide Number Placeholder 4">
            <a:extLst>
              <a:ext uri="{FF2B5EF4-FFF2-40B4-BE49-F238E27FC236}">
                <a16:creationId xmlns:a16="http://schemas.microsoft.com/office/drawing/2014/main" id="{7F74500E-2986-4EB2-BD32-90AAE300383A}"/>
              </a:ext>
            </a:extLst>
          </p:cNvPr>
          <p:cNvSpPr>
            <a:spLocks noGrp="1"/>
          </p:cNvSpPr>
          <p:nvPr>
            <p:ph type="sldNum" idx="12"/>
          </p:nvPr>
        </p:nvSpPr>
        <p:spPr/>
        <p:txBody>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19</a:t>
            </a:fld>
            <a:endParaRPr lang="ar-SA" dirty="0"/>
          </a:p>
        </p:txBody>
      </p:sp>
      <p:grpSp>
        <p:nvGrpSpPr>
          <p:cNvPr id="6" name="Group 5">
            <a:extLst>
              <a:ext uri="{FF2B5EF4-FFF2-40B4-BE49-F238E27FC236}">
                <a16:creationId xmlns:a16="http://schemas.microsoft.com/office/drawing/2014/main" id="{9E66E0D6-191C-496B-86D6-8E6C3FCC4F32}"/>
              </a:ext>
            </a:extLst>
          </p:cNvPr>
          <p:cNvGrpSpPr/>
          <p:nvPr/>
        </p:nvGrpSpPr>
        <p:grpSpPr>
          <a:xfrm>
            <a:off x="838200" y="1059513"/>
            <a:ext cx="3924069" cy="596348"/>
            <a:chOff x="7861998" y="1527451"/>
            <a:chExt cx="3924069" cy="596348"/>
          </a:xfrm>
        </p:grpSpPr>
        <p:sp>
          <p:nvSpPr>
            <p:cNvPr id="7" name="TextBox 6">
              <a:extLst>
                <a:ext uri="{FF2B5EF4-FFF2-40B4-BE49-F238E27FC236}">
                  <a16:creationId xmlns:a16="http://schemas.microsoft.com/office/drawing/2014/main" id="{3B1D393B-B45A-4E98-B32D-1186D4766695}"/>
                </a:ext>
              </a:extLst>
            </p:cNvPr>
            <p:cNvSpPr txBox="1"/>
            <p:nvPr/>
          </p:nvSpPr>
          <p:spPr>
            <a:xfrm>
              <a:off x="8387592" y="1694820"/>
              <a:ext cx="3398475" cy="338554"/>
            </a:xfrm>
            <a:prstGeom prst="rect">
              <a:avLst/>
            </a:prstGeom>
            <a:solidFill>
              <a:schemeClr val="tx1"/>
            </a:solidFill>
          </p:spPr>
          <p:txBody>
            <a:bodyPr wrap="square" rtlCol="0">
              <a:spAutoFit/>
            </a:bodyPr>
            <a:lstStyle/>
            <a:p>
              <a:pPr algn="just" rtl="1"/>
              <a:r>
                <a:rPr lang="ar-SA" altLang="en-US" sz="1600" dirty="0">
                  <a:solidFill>
                    <a:srgbClr val="FFFFFF"/>
                  </a:solidFill>
                  <a:latin typeface="Simplified Arabic" panose="02020603050405020304" pitchFamily="18" charset="-78"/>
                  <a:ea typeface="Calibri" charset="0"/>
                  <a:cs typeface="Simplified Arabic" panose="02020603050405020304" pitchFamily="18" charset="-78"/>
                </a:rPr>
                <a:t>يُرجى التكييف وفقاً للمبادئ التوجيهية في بلدكم </a:t>
              </a:r>
              <a:endParaRPr lang="ar-SA" altLang="en-US" sz="1600" u="sng" dirty="0">
                <a:solidFill>
                  <a:srgbClr val="FFFFFF"/>
                </a:solidFill>
                <a:latin typeface="Simplified Arabic" panose="02020603050405020304" pitchFamily="18" charset="-78"/>
                <a:ea typeface="Calibri" charset="0"/>
                <a:cs typeface="Simplified Arabic" panose="02020603050405020304" pitchFamily="18" charset="-78"/>
              </a:endParaRPr>
            </a:p>
          </p:txBody>
        </p:sp>
        <p:sp>
          <p:nvSpPr>
            <p:cNvPr id="8" name="Oval 7">
              <a:extLst>
                <a:ext uri="{FF2B5EF4-FFF2-40B4-BE49-F238E27FC236}">
                  <a16:creationId xmlns:a16="http://schemas.microsoft.com/office/drawing/2014/main" id="{DC890D95-8781-4AFC-9F08-F284CD5F585B}"/>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en-US" dirty="0">
                <a:latin typeface="Simplified Arabic" panose="02020603050405020304" pitchFamily="18" charset="-78"/>
              </a:endParaRPr>
            </a:p>
          </p:txBody>
        </p:sp>
        <p:pic>
          <p:nvPicPr>
            <p:cNvPr id="9" name="Graphic 8" descr="Pencil">
              <a:extLst>
                <a:ext uri="{FF2B5EF4-FFF2-40B4-BE49-F238E27FC236}">
                  <a16:creationId xmlns:a16="http://schemas.microsoft.com/office/drawing/2014/main" id="{4F609EEC-3CC7-40A0-90B1-3C8C503937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0" name="Google Shape;104;p2">
            <a:extLst>
              <a:ext uri="{FF2B5EF4-FFF2-40B4-BE49-F238E27FC236}">
                <a16:creationId xmlns:a16="http://schemas.microsoft.com/office/drawing/2014/main" id="{BEFF1D6C-50A3-490C-A18F-F80ADAFE905D}"/>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pic>
        <p:nvPicPr>
          <p:cNvPr id="11" name="Picture 10">
            <a:extLst>
              <a:ext uri="{FF2B5EF4-FFF2-40B4-BE49-F238E27FC236}">
                <a16:creationId xmlns:a16="http://schemas.microsoft.com/office/drawing/2014/main" id="{6AAF8B8E-03FF-4F01-ACDB-E03F4FF0A94F}"/>
              </a:ext>
            </a:extLst>
          </p:cNvPr>
          <p:cNvPicPr>
            <a:picLocks noChangeAspect="1"/>
          </p:cNvPicPr>
          <p:nvPr/>
        </p:nvPicPr>
        <p:blipFill>
          <a:blip r:embed="rId4"/>
          <a:stretch>
            <a:fillRect/>
          </a:stretch>
        </p:blipFill>
        <p:spPr>
          <a:xfrm>
            <a:off x="725861" y="1655861"/>
            <a:ext cx="4459089" cy="4459089"/>
          </a:xfrm>
          <a:prstGeom prst="rect">
            <a:avLst/>
          </a:prstGeom>
        </p:spPr>
      </p:pic>
    </p:spTree>
    <p:extLst>
      <p:ext uri="{BB962C8B-B14F-4D97-AF65-F5344CB8AC3E}">
        <p14:creationId xmlns:p14="http://schemas.microsoft.com/office/powerpoint/2010/main" val="311242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pPr algn="just" rtl="1"/>
            <a:r>
              <a:rPr lang="ar-SA" dirty="0"/>
              <a:t>إخلاء مسؤولية </a:t>
            </a:r>
          </a:p>
        </p:txBody>
      </p:sp>
      <p:sp>
        <p:nvSpPr>
          <p:cNvPr id="3" name="Content Placeholder 2"/>
          <p:cNvSpPr>
            <a:spLocks noGrp="1"/>
          </p:cNvSpPr>
          <p:nvPr>
            <p:ph idx="1"/>
          </p:nvPr>
        </p:nvSpPr>
        <p:spPr>
          <a:xfrm>
            <a:off x="718277" y="1611765"/>
            <a:ext cx="10515600" cy="4440760"/>
          </a:xfrm>
        </p:spPr>
        <p:txBody>
          <a:bodyPr>
            <a:normAutofit fontScale="92500" lnSpcReduction="20000"/>
          </a:bodyPr>
          <a:lstStyle/>
          <a:p>
            <a:pPr marL="0" indent="0" algn="just" rtl="1">
              <a:buNone/>
              <a:defRPr/>
            </a:pPr>
            <a:r>
              <a:rPr lang="ar-SA" b="1" dirty="0"/>
              <a:t>منصة منظمة الصحة العالمية للتعلم في مجال الأمن الصحي - مواد تدريبية </a:t>
            </a:r>
            <a:endParaRPr lang="ar-SA" dirty="0"/>
          </a:p>
          <a:p>
            <a:pPr algn="just" rtl="1">
              <a:defRPr/>
            </a:pPr>
            <a:endParaRPr lang="ar-SA" dirty="0"/>
          </a:p>
          <a:p>
            <a:pPr marL="0" indent="0" algn="just" rtl="1">
              <a:buNone/>
              <a:defRPr/>
            </a:pPr>
            <a:r>
              <a:rPr lang="ar-SA" dirty="0"/>
              <a:t>إن هذه المواد التدريبية لمنظمة الصحة العالمية هي من حقوق منظمة الصحة العالمية </a:t>
            </a:r>
            <a:r>
              <a:rPr lang="en-US" dirty="0"/>
              <a:t>©</a:t>
            </a:r>
            <a:r>
              <a:rPr lang="ar-SA" dirty="0"/>
              <a:t> (المنظمة) 2022. جميع الحقوق محفوظة. </a:t>
            </a:r>
          </a:p>
          <a:p>
            <a:pPr marL="0" indent="0" algn="just" rtl="1">
              <a:buNone/>
              <a:defRPr/>
            </a:pPr>
            <a:endParaRPr lang="ar-SA" dirty="0"/>
          </a:p>
          <a:p>
            <a:pPr marL="0" indent="0" algn="just" rtl="1">
              <a:buNone/>
              <a:defRPr/>
            </a:pPr>
            <a:r>
              <a:rPr lang="ar-SA" dirty="0"/>
              <a:t>ويخضع استخدامكم لهذه المواد للشروط المذكورة في "</a:t>
            </a:r>
            <a:r>
              <a:rPr lang="ar-SA" dirty="0">
                <a:hlinkClick r:id="rId3"/>
              </a:rPr>
              <a:t>منصة منظمة الصحة العالمية للتعلّم في مجال الأمن الصحي، المواد التدريبية - شروط الاستخدام</a:t>
            </a:r>
            <a:r>
              <a:rPr lang="ar-SA" dirty="0"/>
              <a:t>" التي قبلتموها عند تنزيل المواد، وتُتاح شروط الاستخدام هذه على منصة التعلّم في مجال الأمن الصحي في الرابط التالي: </a:t>
            </a:r>
            <a:r>
              <a:rPr lang="en-US" u="sng" dirty="0">
                <a:hlinkClick r:id="rId4"/>
              </a:rPr>
              <a:t>https://extranet.who.int/hslp</a:t>
            </a:r>
            <a:r>
              <a:rPr lang="ar-SA" dirty="0"/>
              <a:t>. </a:t>
            </a:r>
          </a:p>
          <a:p>
            <a:pPr marL="0" indent="0" algn="just" rtl="1">
              <a:buNone/>
              <a:defRPr/>
            </a:pPr>
            <a:endParaRPr lang="ar-SA" dirty="0"/>
          </a:p>
          <a:p>
            <a:pPr marL="0" indent="0" algn="just" rtl="1">
              <a:buNone/>
              <a:defRPr/>
            </a:pPr>
            <a:r>
              <a:rPr lang="ar-SA" dirty="0"/>
              <a:t>وفي حال قيامكم بتكييف محتويات هذه المواد أو تعديلها أو ترجمتها أو تنقيحها بأي طريقة أخرى، فلا يجوز لكم أن تلمحوا إلى أن المنظمة مرتبطة بأي شكل من الأشكال بهذه التعديلات، ولا يجوز لكم استخدام اسم المنظمة أو شعارها في هذه المواد المعدلة. </a:t>
            </a:r>
          </a:p>
          <a:p>
            <a:pPr algn="just" rtl="1">
              <a:defRPr/>
            </a:pPr>
            <a:endParaRPr lang="ar-SA" dirty="0"/>
          </a:p>
          <a:p>
            <a:pPr marL="0" indent="0" algn="just" rtl="1">
              <a:buNone/>
              <a:defRPr/>
            </a:pPr>
            <a:r>
              <a:rPr lang="ar-SA" dirty="0"/>
              <a:t>وعلاوة على ذلك، يُرجى إبلاغ المنظمة بأي تعديلات تجرونها على هذه المواد وتستخدمونها أمام الجمهور، لأغراض حفظ السجلات والتطوير المستمر، وذلك عن طريق إرسال رسالة إلى البريد الإلكتروني التالي: </a:t>
            </a:r>
            <a:r>
              <a:rPr lang="en-US" u="sng" dirty="0">
                <a:hlinkClick r:id="rId5"/>
              </a:rPr>
              <a:t>ihrhrt@who.int</a:t>
            </a:r>
            <a:r>
              <a:rPr lang="ar-SA" dirty="0"/>
              <a:t>.</a:t>
            </a:r>
          </a:p>
          <a:p>
            <a:pPr algn="just" rtl="1"/>
            <a:endParaRPr lang="ar-SA" dirty="0"/>
          </a:p>
        </p:txBody>
      </p:sp>
      <p:sp>
        <p:nvSpPr>
          <p:cNvPr id="5" name="Slide Number Placeholder 4"/>
          <p:cNvSpPr>
            <a:spLocks noGrp="1"/>
          </p:cNvSpPr>
          <p:nvPr>
            <p:ph type="sldNum" sz="quarter" idx="12"/>
          </p:nvPr>
        </p:nvSpPr>
        <p:spPr/>
        <p:txBody>
          <a:bodyPr/>
          <a:lstStyle/>
          <a:p>
            <a:pPr algn="just" rtl="1"/>
            <a:fld id="{42D34DE6-22C6-0E40-B20E-F2D718CBADB2}" type="slidenum">
              <a:rPr lang="ar-SA" smtClean="0"/>
              <a:pPr algn="just" rtl="1"/>
              <a:t>2</a:t>
            </a:fld>
            <a:endParaRPr lang="ar-SA" sz="1000" dirty="0"/>
          </a:p>
        </p:txBody>
      </p:sp>
      <p:sp>
        <p:nvSpPr>
          <p:cNvPr id="7" name="Google Shape;104;p2">
            <a:extLst>
              <a:ext uri="{FF2B5EF4-FFF2-40B4-BE49-F238E27FC236}">
                <a16:creationId xmlns:a16="http://schemas.microsoft.com/office/drawing/2014/main" id="{838DC33C-F669-1CC1-F600-3DB3AB745624}"/>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C77E-3085-E52D-A079-735E84AC7A29}"/>
              </a:ext>
            </a:extLst>
          </p:cNvPr>
          <p:cNvSpPr>
            <a:spLocks noGrp="1"/>
          </p:cNvSpPr>
          <p:nvPr>
            <p:ph type="title"/>
          </p:nvPr>
        </p:nvSpPr>
        <p:spPr/>
        <p:txBody>
          <a:bodyPr/>
          <a:lstStyle/>
          <a:p>
            <a:pPr algn="just" rtl="1"/>
            <a:r>
              <a:rPr lang="ar-SA" dirty="0"/>
              <a:t>الترصّد في مرحلة ما بعد التسويق*</a:t>
            </a:r>
          </a:p>
        </p:txBody>
      </p:sp>
      <p:sp>
        <p:nvSpPr>
          <p:cNvPr id="3" name="Text Placeholder 2">
            <a:extLst>
              <a:ext uri="{FF2B5EF4-FFF2-40B4-BE49-F238E27FC236}">
                <a16:creationId xmlns:a16="http://schemas.microsoft.com/office/drawing/2014/main" id="{27D20738-135F-9622-6801-37E6572A1E1A}"/>
              </a:ext>
            </a:extLst>
          </p:cNvPr>
          <p:cNvSpPr>
            <a:spLocks noGrp="1"/>
          </p:cNvSpPr>
          <p:nvPr>
            <p:ph type="body" idx="1"/>
          </p:nvPr>
        </p:nvSpPr>
        <p:spPr/>
        <p:txBody>
          <a:bodyPr/>
          <a:lstStyle/>
          <a:p>
            <a:pPr algn="just" rtl="1">
              <a:buClr>
                <a:srgbClr val="009AC9"/>
              </a:buClr>
            </a:pPr>
            <a:r>
              <a:rPr lang="ar-SA" dirty="0">
                <a:solidFill>
                  <a:schemeClr val="tx1"/>
                </a:solidFill>
              </a:rPr>
              <a:t>ينبغي لجميع المستخدمين المساهمة في الترصد في مرحلة ما بعد التسويق من خلال </a:t>
            </a:r>
            <a:r>
              <a:rPr lang="ar-SA" b="1" dirty="0">
                <a:solidFill>
                  <a:schemeClr val="tx1"/>
                </a:solidFill>
              </a:rPr>
              <a:t>إبلاغ الشركات المصنعة على الفور بأي مشاكل يواجهونها</a:t>
            </a:r>
            <a:r>
              <a:rPr lang="ar-SA" dirty="0">
                <a:solidFill>
                  <a:schemeClr val="tx1"/>
                </a:solidFill>
              </a:rPr>
              <a:t>. </a:t>
            </a:r>
          </a:p>
          <a:p>
            <a:pPr algn="just" rtl="1" fontAlgn="base"/>
            <a:r>
              <a:rPr lang="ar-SA" b="1" dirty="0">
                <a:solidFill>
                  <a:schemeClr val="tx1"/>
                </a:solidFill>
              </a:rPr>
              <a:t>إلى من تُقدم تعليقات المستخدمين؟ </a:t>
            </a:r>
          </a:p>
          <a:p>
            <a:pPr lvl="1" algn="just" rtl="1" fontAlgn="base"/>
            <a:r>
              <a:rPr lang="ar-SA" dirty="0">
                <a:cs typeface="Simplified Arabic" panose="02020603050405020304" pitchFamily="18" charset="-78"/>
              </a:rPr>
              <a:t>أبلغوا الشركة المصنعة (توجد تفاصيل الاتصال بها في تعليمات الاستخدام) أو ممثلها المحلي المعتمد في بلدكم</a:t>
            </a:r>
            <a:r>
              <a:rPr lang="ar-SA" dirty="0">
                <a:solidFill>
                  <a:schemeClr val="tx1"/>
                </a:solidFill>
                <a:latin typeface="Simplified Arabic" panose="02020603050405020304" pitchFamily="18" charset="-78"/>
                <a:cs typeface="Simplified Arabic" panose="02020603050405020304" pitchFamily="18" charset="-78"/>
              </a:rPr>
              <a:t>.</a:t>
            </a:r>
          </a:p>
          <a:p>
            <a:pPr lvl="1" algn="just" rtl="1" fontAlgn="base"/>
            <a:r>
              <a:rPr lang="ar-SA" dirty="0">
                <a:cs typeface="Simplified Arabic" panose="02020603050405020304" pitchFamily="18" charset="-78"/>
              </a:rPr>
              <a:t>أبلغوا منظمة الصحة العالمية عن طريق البريد الإلكتروني التالي </a:t>
            </a:r>
            <a:r>
              <a:rPr lang="ar-SA" dirty="0">
                <a:cs typeface="Simplified Arabic" panose="02020603050405020304" pitchFamily="18" charset="-78"/>
                <a:hlinkClick r:id="rId2"/>
              </a:rPr>
              <a:t>rapidalert@who.int</a:t>
            </a:r>
            <a:r>
              <a:rPr lang="ar-SA" dirty="0">
                <a:cs typeface="Simplified Arabic" panose="02020603050405020304" pitchFamily="18" charset="-78"/>
              </a:rPr>
              <a:t>، إذا كُتب على المنتج اسم المنظمة أو بروتوكول الاستعمالات الطارئة.</a:t>
            </a:r>
            <a:r>
              <a:rPr lang="ar-SA" dirty="0">
                <a:solidFill>
                  <a:schemeClr val="tx1"/>
                </a:solidFill>
                <a:latin typeface="Simplified Arabic" panose="02020603050405020304" pitchFamily="18" charset="-78"/>
                <a:cs typeface="Simplified Arabic" panose="02020603050405020304" pitchFamily="18" charset="-78"/>
              </a:rPr>
              <a:t> </a:t>
            </a:r>
          </a:p>
          <a:p>
            <a:pPr algn="just" rtl="1" fontAlgn="base"/>
            <a:r>
              <a:rPr lang="ar-SA" sz="1800" b="1" dirty="0"/>
              <a:t>متى تُقدّم تعليقات المستخدمين؟ </a:t>
            </a:r>
          </a:p>
          <a:p>
            <a:pPr marL="645795" lvl="1" indent="-285750" algn="just" rtl="1" fontAlgn="base"/>
            <a:r>
              <a:rPr lang="ar-SA" u="sng" dirty="0">
                <a:cs typeface="Simplified Arabic" panose="02020603050405020304" pitchFamily="18" charset="-78"/>
              </a:rPr>
              <a:t>على الفور (أو في أقرب وقت ممكن) </a:t>
            </a:r>
            <a:endParaRPr lang="ar-SA" dirty="0">
              <a:cs typeface="Simplified Arabic" panose="02020603050405020304" pitchFamily="18" charset="-78"/>
            </a:endParaRPr>
          </a:p>
          <a:p>
            <a:pPr marL="645795" lvl="1" indent="-285750" algn="just" rtl="1" fontAlgn="base"/>
            <a:r>
              <a:rPr lang="ar-SA" dirty="0">
                <a:cs typeface="Simplified Arabic" panose="02020603050405020304" pitchFamily="18" charset="-78"/>
              </a:rPr>
              <a:t>عليكم بالتوثيق بدلاً من التحقيق</a:t>
            </a:r>
          </a:p>
          <a:p>
            <a:pPr marL="645795" lvl="1" indent="-285750" algn="just" rtl="1" fontAlgn="base"/>
            <a:r>
              <a:rPr lang="ar-SA" dirty="0">
                <a:cs typeface="Simplified Arabic" panose="02020603050405020304" pitchFamily="18" charset="-78"/>
              </a:rPr>
              <a:t>قد لا تكونون المستخدمين الوحيدين الذين يعانون من هذه المشكلة - يمكنكم تجنب تعرض الآخرين للأذى</a:t>
            </a:r>
          </a:p>
        </p:txBody>
      </p:sp>
      <p:sp>
        <p:nvSpPr>
          <p:cNvPr id="5" name="Slide Number Placeholder 4">
            <a:extLst>
              <a:ext uri="{FF2B5EF4-FFF2-40B4-BE49-F238E27FC236}">
                <a16:creationId xmlns:a16="http://schemas.microsoft.com/office/drawing/2014/main" id="{69A5DF84-97D6-A546-F1E9-B236319D772A}"/>
              </a:ext>
            </a:extLst>
          </p:cNvPr>
          <p:cNvSpPr>
            <a:spLocks noGrp="1"/>
          </p:cNvSpPr>
          <p:nvPr>
            <p:ph type="sldNum" idx="12"/>
          </p:nvPr>
        </p:nvSpPr>
        <p:spPr/>
        <p:txBody>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20</a:t>
            </a:fld>
            <a:endParaRPr lang="ar-SA" dirty="0"/>
          </a:p>
        </p:txBody>
      </p:sp>
      <p:sp>
        <p:nvSpPr>
          <p:cNvPr id="6" name="TextBox 5">
            <a:extLst>
              <a:ext uri="{FF2B5EF4-FFF2-40B4-BE49-F238E27FC236}">
                <a16:creationId xmlns:a16="http://schemas.microsoft.com/office/drawing/2014/main" id="{B29443C9-F7D8-37AF-5B6F-B920A3D71A20}"/>
              </a:ext>
            </a:extLst>
          </p:cNvPr>
          <p:cNvSpPr txBox="1"/>
          <p:nvPr/>
        </p:nvSpPr>
        <p:spPr>
          <a:xfrm>
            <a:off x="713433" y="5653743"/>
            <a:ext cx="10720324" cy="523220"/>
          </a:xfrm>
          <a:prstGeom prst="rect">
            <a:avLst/>
          </a:prstGeom>
          <a:noFill/>
        </p:spPr>
        <p:txBody>
          <a:bodyPr wrap="square" rtlCol="0">
            <a:spAutoFit/>
          </a:bodyPr>
          <a:lstStyle/>
          <a:p>
            <a:pPr algn="just" rtl="1"/>
            <a:r>
              <a:rPr lang="ar-SA" dirty="0">
                <a:solidFill>
                  <a:schemeClr val="tx1"/>
                </a:solidFill>
                <a:latin typeface="Simplified Arabic" panose="02020603050405020304" pitchFamily="18" charset="-78"/>
                <a:cs typeface="Simplified Arabic" panose="02020603050405020304" pitchFamily="18" charset="-78"/>
              </a:rPr>
              <a:t>* للاطلاع على المزيد من المعلومات عن الترصد في مرحلة ما بعد التسويق، انظر: </a:t>
            </a:r>
            <a:r>
              <a:rPr lang="ar-SA" dirty="0">
                <a:solidFill>
                  <a:schemeClr val="tx1"/>
                </a:solidFill>
                <a:latin typeface="Simplified Arabic" panose="02020603050405020304" pitchFamily="18" charset="-78"/>
                <a:cs typeface="Simplified Arabic" panose="02020603050405020304" pitchFamily="18" charset="-78"/>
                <a:hlinkClick r:id="rId3"/>
              </a:rPr>
              <a:t>إرشادات بشأن مراقبة ما بعد التسويق ومراقبة السوق للأجهزة الطبية، خاصة وسائل التشخيص في المختبر</a:t>
            </a:r>
            <a:r>
              <a:rPr lang="ar-SA" dirty="0">
                <a:solidFill>
                  <a:schemeClr val="tx1"/>
                </a:solidFill>
                <a:latin typeface="Simplified Arabic" panose="02020603050405020304" pitchFamily="18" charset="-78"/>
                <a:cs typeface="Simplified Arabic" panose="02020603050405020304" pitchFamily="18" charset="-78"/>
              </a:rPr>
              <a:t>. حزيران/يونيو 2021</a:t>
            </a:r>
          </a:p>
        </p:txBody>
      </p:sp>
      <p:sp>
        <p:nvSpPr>
          <p:cNvPr id="7" name="Google Shape;104;p2">
            <a:extLst>
              <a:ext uri="{FF2B5EF4-FFF2-40B4-BE49-F238E27FC236}">
                <a16:creationId xmlns:a16="http://schemas.microsoft.com/office/drawing/2014/main" id="{F8EC8661-4C4F-425E-8375-90C4987B3BFB}"/>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extLst>
      <p:ext uri="{BB962C8B-B14F-4D97-AF65-F5344CB8AC3E}">
        <p14:creationId xmlns:p14="http://schemas.microsoft.com/office/powerpoint/2010/main" val="193498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21</a:t>
            </a:fld>
            <a:endParaRPr lang="ar-SA" dirty="0"/>
          </a:p>
        </p:txBody>
      </p:sp>
      <p:pic>
        <p:nvPicPr>
          <p:cNvPr id="230" name="Google Shape;230;p12"/>
          <p:cNvPicPr preferRelativeResize="0"/>
          <p:nvPr/>
        </p:nvPicPr>
        <p:blipFill rotWithShape="1">
          <a:blip r:embed="rId4">
            <a:alphaModFix/>
          </a:blip>
          <a:srcRect/>
          <a:stretch/>
        </p:blipFill>
        <p:spPr>
          <a:xfrm>
            <a:off x="1" y="0"/>
            <a:ext cx="1981364" cy="1550126"/>
          </a:xfrm>
          <a:prstGeom prst="rect">
            <a:avLst/>
          </a:prstGeom>
          <a:noFill/>
          <a:ln>
            <a:noFill/>
          </a:ln>
        </p:spPr>
      </p:pic>
      <p:sp>
        <p:nvSpPr>
          <p:cNvPr id="232" name="Google Shape;232;p12"/>
          <p:cNvSpPr/>
          <p:nvPr/>
        </p:nvSpPr>
        <p:spPr>
          <a:xfrm>
            <a:off x="258097"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endParaRPr lang="ar-SA" sz="1800" dirty="0">
              <a:solidFill>
                <a:schemeClr val="lt1"/>
              </a:solidFill>
              <a:latin typeface="Simplified Arabic" panose="02020603050405020304" pitchFamily="18" charset="-78"/>
              <a:cs typeface="Simplified Arabic" panose="02020603050405020304" pitchFamily="18" charset="-78"/>
              <a:sym typeface="Arial"/>
            </a:endParaRPr>
          </a:p>
        </p:txBody>
      </p:sp>
      <p:sp>
        <p:nvSpPr>
          <p:cNvPr id="233" name="Google Shape;233;p12"/>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just" rtl="1">
              <a:lnSpc>
                <a:spcPct val="90000"/>
              </a:lnSpc>
              <a:spcBef>
                <a:spcPts val="0"/>
              </a:spcBef>
              <a:spcAft>
                <a:spcPts val="0"/>
              </a:spcAft>
              <a:buClr>
                <a:schemeClr val="lt1"/>
              </a:buClr>
              <a:buSzPts val="4400"/>
              <a:buFont typeface="Arial"/>
              <a:buNone/>
            </a:pPr>
            <a:r>
              <a:rPr lang="ar-SA" sz="4400" dirty="0">
                <a:solidFill>
                  <a:schemeClr val="lt1"/>
                </a:solidFill>
                <a:latin typeface="Simplified Arabic" panose="02020603050405020304" pitchFamily="18" charset="-78"/>
                <a:cs typeface="Simplified Arabic" panose="02020603050405020304" pitchFamily="18" charset="-78"/>
                <a:sym typeface="Arial"/>
              </a:rPr>
              <a:t>النقاط الرئيسية </a:t>
            </a:r>
            <a:endParaRPr lang="ar-SA" dirty="0">
              <a:latin typeface="Simplified Arabic" panose="02020603050405020304" pitchFamily="18" charset="-78"/>
              <a:cs typeface="Simplified Arabic" panose="02020603050405020304" pitchFamily="18" charset="-78"/>
            </a:endParaRPr>
          </a:p>
        </p:txBody>
      </p:sp>
      <p:sp>
        <p:nvSpPr>
          <p:cNvPr id="234" name="Google Shape;234;p12"/>
          <p:cNvSpPr txBox="1"/>
          <p:nvPr/>
        </p:nvSpPr>
        <p:spPr>
          <a:xfrm>
            <a:off x="2062418" y="1904924"/>
            <a:ext cx="8494676" cy="4003982"/>
          </a:xfrm>
          <a:prstGeom prst="rect">
            <a:avLst/>
          </a:prstGeom>
          <a:noFill/>
          <a:ln>
            <a:noFill/>
          </a:ln>
        </p:spPr>
        <p:txBody>
          <a:bodyPr spcFirstLastPara="1" wrap="square" lIns="91425" tIns="45700" rIns="91425" bIns="45700" anchor="t" anchorCtr="0">
            <a:noAutofit/>
          </a:bodyPr>
          <a:lstStyle/>
          <a:p>
            <a:pPr marL="342900" marR="0" lvl="0" indent="-342900" algn="just" rtl="1">
              <a:spcBef>
                <a:spcPts val="1000"/>
              </a:spcBef>
              <a:spcAft>
                <a:spcPts val="0"/>
              </a:spcAft>
              <a:buClr>
                <a:schemeClr val="lt1"/>
              </a:buClr>
              <a:buSzPts val="2000"/>
              <a:buFont typeface="Arial" panose="020B0604020202020204" pitchFamily="34" charset="0"/>
              <a:buChar char="•"/>
            </a:pPr>
            <a:r>
              <a:rPr lang="ar-SA" sz="2000" dirty="0">
                <a:solidFill>
                  <a:schemeClr val="bg1"/>
                </a:solidFill>
                <a:latin typeface="Simplified Arabic" panose="02020603050405020304" pitchFamily="18" charset="-78"/>
                <a:cs typeface="Simplified Arabic" panose="02020603050405020304" pitchFamily="18" charset="-78"/>
                <a:sym typeface="Arial"/>
              </a:rPr>
              <a:t>ينبغي إتاحة الاختبار الذاتي باستخدام الاختبارات التشخيصية السريعة للكشف عن مستضدات فيروس كورونا- سارس-2 كجزء من خدمات اختبار فيروس كورونا-سارس-2.</a:t>
            </a:r>
          </a:p>
          <a:p>
            <a:pPr marL="342900" lvl="0" indent="-342900" algn="just" rtl="1">
              <a:spcBef>
                <a:spcPts val="1000"/>
              </a:spcBef>
              <a:buClr>
                <a:schemeClr val="lt1"/>
              </a:buClr>
              <a:buSzPts val="2000"/>
              <a:buFont typeface="Arial" panose="020B0604020202020204" pitchFamily="34" charset="0"/>
              <a:buChar char="•"/>
            </a:pPr>
            <a:r>
              <a:rPr lang="ar-SA" sz="2000" dirty="0">
                <a:solidFill>
                  <a:schemeClr val="bg1"/>
                </a:solidFill>
                <a:latin typeface="Simplified Arabic" panose="02020603050405020304" pitchFamily="18" charset="-78"/>
                <a:cs typeface="Simplified Arabic" panose="02020603050405020304" pitchFamily="18" charset="-78"/>
              </a:rPr>
              <a:t>ينبغي أن يكون الاختبار الذاتي الذي يستخدم الاختبارات التشخيصية السريعة للكشف عن مستضدات فيروس كورونا- سارس-2 مضمون الجودة ويستوفي الحد الأدنى من متطلبات الأداء، الحساسية أكثر من أو تساوي 80% والنوعية أكثر أو تساوي 97%، ويُحبذ أن يكون قد حصل على الموافقة للاستعمال بموجب بروتوكول الاستعمالات الطارئة.</a:t>
            </a:r>
          </a:p>
          <a:p>
            <a:pPr marL="342900" marR="0" lvl="0" indent="-342900" algn="just" rtl="1">
              <a:spcBef>
                <a:spcPts val="1000"/>
              </a:spcBef>
              <a:spcAft>
                <a:spcPts val="0"/>
              </a:spcAft>
              <a:buClr>
                <a:schemeClr val="lt1"/>
              </a:buClr>
              <a:buSzPts val="2000"/>
              <a:buFont typeface="Arial" panose="020B0604020202020204" pitchFamily="34" charset="0"/>
              <a:buChar char="•"/>
            </a:pPr>
            <a:r>
              <a:rPr lang="ar-SA" sz="2000" dirty="0">
                <a:solidFill>
                  <a:schemeClr val="bg1"/>
                </a:solidFill>
                <a:latin typeface="Simplified Arabic" panose="02020603050405020304" pitchFamily="18" charset="-78"/>
                <a:cs typeface="Simplified Arabic" panose="02020603050405020304" pitchFamily="18" charset="-78"/>
              </a:rPr>
              <a:t>ينبغي أن يكون الفحص الذاتي طوعيّاً في كلّ الأحوال وليس إلزاميّاً أو قسريّاً على الإطلاق، وينبغي ألّا يتحمّل الطلّاب أو العاملون تكاليف الفحص الذاتي.</a:t>
            </a:r>
          </a:p>
          <a:p>
            <a:pPr marL="342900" marR="0" lvl="0" indent="-342900" algn="just" rtl="1">
              <a:spcBef>
                <a:spcPts val="1000"/>
              </a:spcBef>
              <a:spcAft>
                <a:spcPts val="0"/>
              </a:spcAft>
              <a:buClr>
                <a:schemeClr val="lt1"/>
              </a:buClr>
              <a:buSzPts val="2000"/>
              <a:buFont typeface="Arial" panose="020B0604020202020204" pitchFamily="34" charset="0"/>
              <a:buChar char="•"/>
            </a:pPr>
            <a:r>
              <a:rPr lang="ar-SA" sz="2000" dirty="0">
                <a:solidFill>
                  <a:schemeClr val="bg1"/>
                </a:solidFill>
                <a:latin typeface="Simplified Arabic" panose="02020603050405020304" pitchFamily="18" charset="-78"/>
                <a:cs typeface="Simplified Arabic" panose="02020603050405020304" pitchFamily="18" charset="-78"/>
              </a:rPr>
              <a:t>مع تغيُّر الحالة الوبائية المحلية، ينبغي إتاحة معلومات عن الفحص الذاتي والاجراءات التي ينبغي اتخاذها في حالة الحصول على نتيجة إيجابية أو سلبية، وأن تكون هذه المعلومات محدّدة السياق وصحيحة وواضحة وموجزة ومناسبة للفئات العمرية.</a:t>
            </a:r>
          </a:p>
          <a:p>
            <a:pPr marL="342900" marR="0" lvl="0" indent="-342900" algn="just" rtl="1">
              <a:spcBef>
                <a:spcPts val="1000"/>
              </a:spcBef>
              <a:spcAft>
                <a:spcPts val="0"/>
              </a:spcAft>
              <a:buClr>
                <a:schemeClr val="lt1"/>
              </a:buClr>
              <a:buSzPts val="2000"/>
              <a:buFont typeface="Arial" panose="020B0604020202020204" pitchFamily="34" charset="0"/>
              <a:buChar char="•"/>
            </a:pPr>
            <a:endParaRPr lang="ar-SA" sz="2000" dirty="0">
              <a:solidFill>
                <a:schemeClr val="bg1"/>
              </a:solidFill>
              <a:latin typeface="Simplified Arabic" panose="02020603050405020304" pitchFamily="18" charset="-78"/>
              <a:cs typeface="Simplified Arabic" panose="02020603050405020304" pitchFamily="18" charset="-78"/>
            </a:endParaRPr>
          </a:p>
          <a:p>
            <a:pPr marL="342900" marR="0" lvl="0" indent="-342900" algn="just" rtl="1">
              <a:spcBef>
                <a:spcPts val="1000"/>
              </a:spcBef>
              <a:spcAft>
                <a:spcPts val="0"/>
              </a:spcAft>
              <a:buClr>
                <a:schemeClr val="lt1"/>
              </a:buClr>
              <a:buSzPts val="2000"/>
              <a:buFont typeface="Arial" panose="020B0604020202020204" pitchFamily="34" charset="0"/>
              <a:buChar char="•"/>
            </a:pPr>
            <a:endParaRPr lang="ar-SA" sz="2000" dirty="0">
              <a:solidFill>
                <a:schemeClr val="bg1"/>
              </a:solidFill>
              <a:latin typeface="Simplified Arabic" panose="02020603050405020304" pitchFamily="18" charset="-78"/>
              <a:cs typeface="Simplified Arabic" panose="02020603050405020304" pitchFamily="18" charset="-78"/>
              <a:sym typeface="Arial"/>
            </a:endParaRPr>
          </a:p>
          <a:p>
            <a:pPr marL="469900" marR="0" lvl="0" indent="-342900" algn="just" rtl="1">
              <a:spcBef>
                <a:spcPts val="1000"/>
              </a:spcBef>
              <a:spcAft>
                <a:spcPts val="0"/>
              </a:spcAft>
              <a:buClr>
                <a:schemeClr val="dk1"/>
              </a:buClr>
              <a:buSzPts val="2000"/>
              <a:buFont typeface="Arial" panose="020B0604020202020204" pitchFamily="34" charset="0"/>
              <a:buChar char="•"/>
            </a:pPr>
            <a:endParaRPr lang="ar-SA" sz="2000" dirty="0">
              <a:solidFill>
                <a:schemeClr val="bg1"/>
              </a:solidFill>
              <a:latin typeface="Simplified Arabic" panose="02020603050405020304" pitchFamily="18" charset="-78"/>
              <a:cs typeface="Simplified Arabic" panose="02020603050405020304" pitchFamily="18" charset="-78"/>
              <a:sym typeface="Arial"/>
            </a:endParaRPr>
          </a:p>
        </p:txBody>
      </p:sp>
      <p:sp>
        <p:nvSpPr>
          <p:cNvPr id="8" name="Google Shape;104;p2">
            <a:extLst>
              <a:ext uri="{FF2B5EF4-FFF2-40B4-BE49-F238E27FC236}">
                <a16:creationId xmlns:a16="http://schemas.microsoft.com/office/drawing/2014/main" id="{75622D7E-7B20-4C30-A993-B1B026098212}"/>
              </a:ext>
            </a:extLst>
          </p:cNvPr>
          <p:cNvSpPr txBox="1">
            <a:spLocks noGrp="1"/>
          </p:cNvSpPr>
          <p:nvPr>
            <p:ph type="ftr" idx="11"/>
          </p:nvPr>
        </p:nvSpPr>
        <p:spPr>
          <a:xfrm>
            <a:off x="477520" y="6311900"/>
            <a:ext cx="9560560" cy="501650"/>
          </a:xfrm>
          <a:prstGeom prst="rect">
            <a:avLst/>
          </a:prstGeom>
          <a:noFill/>
          <a:ln>
            <a:noFill/>
          </a:ln>
        </p:spPr>
        <p:txBody>
          <a:bodyPr spcFirstLastPara="1" wrap="square" lIns="0" tIns="0" rIns="0" bIns="0" anchor="ctr" anchorCtr="0">
            <a:noAutofit/>
          </a:bodyPr>
          <a:lstStyle/>
          <a:p>
            <a:pPr lvl="0" algn="just" rtl="1">
              <a:buSzTx/>
              <a:defRPr/>
            </a:pPr>
            <a:r>
              <a:rPr lang="ar-SA" b="1" dirty="0">
                <a:solidFill>
                  <a:schemeClr val="bg1"/>
                </a:solidFill>
              </a:rPr>
              <a:t>حلقة العمل التدريبية بشأن الاختبارات التشخيصية السريعة للكشف عن مستضدات فيروس كورونا</a:t>
            </a:r>
            <a:r>
              <a:rPr lang="en-US" b="1" dirty="0">
                <a:solidFill>
                  <a:schemeClr val="bg1"/>
                </a:solidFill>
              </a:rPr>
              <a:t>- </a:t>
            </a:r>
            <a:r>
              <a:rPr lang="ar-SA" b="1" dirty="0">
                <a:solidFill>
                  <a:schemeClr val="bg1"/>
                </a:solidFill>
              </a:rPr>
              <a:t>سارس-2 الإصدار 3.0 | </a:t>
            </a:r>
            <a:r>
              <a:rPr lang="ar-SA" b="1" dirty="0">
                <a:solidFill>
                  <a:schemeClr val="bg1"/>
                </a:solidFill>
                <a:ea typeface="Arial"/>
              </a:rPr>
              <a:t>استخدام الاختبارات التشخيصية السريعة للكشف عن مستضدات فيروس كورونا-سارس-2 في اختبارات التشخيص الذاتي لكوفيد-19</a:t>
            </a:r>
            <a:endParaRPr lang="ar-SA" b="1" dirty="0">
              <a:solidFill>
                <a:schemeClr val="bg1"/>
              </a:solidFill>
            </a:endParaRPr>
          </a:p>
        </p:txBody>
      </p:sp>
    </p:spTree>
    <p:custDataLst>
      <p:tags r:id="rId1"/>
    </p:custDataLst>
    <p:extLst>
      <p:ext uri="{BB962C8B-B14F-4D97-AF65-F5344CB8AC3E}">
        <p14:creationId xmlns:p14="http://schemas.microsoft.com/office/powerpoint/2010/main" val="129547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a:xfrm>
            <a:off x="580641" y="1738365"/>
            <a:ext cx="3890621" cy="1413001"/>
          </a:xfrm>
        </p:spPr>
        <p:txBody>
          <a:bodyPr/>
          <a:lstStyle/>
          <a:p>
            <a:pPr algn="just" rtl="1"/>
            <a:r>
              <a:rPr lang="ar-SA" dirty="0"/>
              <a:t>هل لديكم أسئلة تودون طرحها؟</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ar-SA" smtClean="0"/>
              <a:t>22</a:t>
            </a:fld>
            <a:endParaRPr lang="ar-SA" dirty="0"/>
          </a:p>
        </p:txBody>
      </p:sp>
    </p:spTree>
    <p:extLst>
      <p:ext uri="{BB962C8B-B14F-4D97-AF65-F5344CB8AC3E}">
        <p14:creationId xmlns:p14="http://schemas.microsoft.com/office/powerpoint/2010/main" val="152764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dirty="0"/>
              <a:t>أهداف التعلّم </a:t>
            </a:r>
          </a:p>
        </p:txBody>
      </p:sp>
      <p:sp>
        <p:nvSpPr>
          <p:cNvPr id="102" name="Google Shape;102;p2"/>
          <p:cNvSpPr txBox="1">
            <a:spLocks noGrp="1"/>
          </p:cNvSpPr>
          <p:nvPr>
            <p:ph type="body" idx="1"/>
          </p:nvPr>
        </p:nvSpPr>
        <p:spPr>
          <a:xfrm>
            <a:off x="838200" y="1684163"/>
            <a:ext cx="10515600" cy="4440760"/>
          </a:xfrm>
          <a:prstGeom prst="rect">
            <a:avLst/>
          </a:prstGeom>
          <a:noFill/>
          <a:ln>
            <a:noFill/>
          </a:ln>
        </p:spPr>
        <p:txBody>
          <a:bodyPr spcFirstLastPara="1" wrap="square" lIns="91425" tIns="45700" rIns="91425" bIns="45700" anchor="t" anchorCtr="0">
            <a:normAutofit/>
          </a:bodyPr>
          <a:lstStyle/>
          <a:p>
            <a:pPr marL="0" lvl="0" indent="0" algn="just" rtl="1">
              <a:lnSpc>
                <a:spcPct val="100000"/>
              </a:lnSpc>
              <a:spcBef>
                <a:spcPts val="0"/>
              </a:spcBef>
              <a:spcAft>
                <a:spcPts val="0"/>
              </a:spcAft>
              <a:buSzPts val="2000"/>
              <a:buNone/>
            </a:pPr>
            <a:r>
              <a:rPr lang="ar-SA" dirty="0">
                <a:solidFill>
                  <a:schemeClr val="tx1"/>
                </a:solidFill>
              </a:rPr>
              <a:t>في نهاية هذه الوحدة، ينبغي أن تكونوا قادرين على القيام بما يلي:</a:t>
            </a:r>
          </a:p>
          <a:p>
            <a:pPr marL="228600" indent="-228600" algn="just" rtl="1">
              <a:buFont typeface="Arial,Sans-Serif"/>
            </a:pPr>
            <a:r>
              <a:rPr lang="ar-SA" dirty="0">
                <a:solidFill>
                  <a:schemeClr val="tx1"/>
                </a:solidFill>
              </a:rPr>
              <a:t>فهم دور الاختبار الذاتي بالإضافة إلى الاختبار المتخصص للكشف عن فيروس كورونا-سارس-2 </a:t>
            </a:r>
          </a:p>
          <a:p>
            <a:pPr marL="228600" lvl="0" indent="-228600" algn="just" rtl="1">
              <a:lnSpc>
                <a:spcPct val="100000"/>
              </a:lnSpc>
              <a:spcBef>
                <a:spcPts val="1000"/>
              </a:spcBef>
              <a:spcAft>
                <a:spcPts val="0"/>
              </a:spcAft>
              <a:buClr>
                <a:schemeClr val="accent1"/>
              </a:buClr>
              <a:buSzPts val="2000"/>
              <a:buChar char="•"/>
            </a:pPr>
            <a:r>
              <a:rPr lang="ar-SA" dirty="0">
                <a:solidFill>
                  <a:schemeClr val="tx1"/>
                </a:solidFill>
              </a:rPr>
              <a:t>سرد التوصيات الخاصة بتنفيذ الاختبار الذاتي باستخدام الاختبارات التشخيصية السريعة للكشف عن مستضدات فيروس كورونا-سارس-2؛ </a:t>
            </a:r>
          </a:p>
          <a:p>
            <a:pPr marL="228600" lvl="0" indent="-228600" algn="just" rtl="1">
              <a:lnSpc>
                <a:spcPct val="100000"/>
              </a:lnSpc>
              <a:spcBef>
                <a:spcPts val="1000"/>
              </a:spcBef>
              <a:spcAft>
                <a:spcPts val="0"/>
              </a:spcAft>
              <a:buClr>
                <a:schemeClr val="accent1"/>
              </a:buClr>
              <a:buSzPts val="2000"/>
              <a:buChar char="•"/>
            </a:pPr>
            <a:r>
              <a:rPr lang="ar-SA" dirty="0">
                <a:solidFill>
                  <a:schemeClr val="tx1"/>
                </a:solidFill>
              </a:rPr>
              <a:t>تحديد الفئات السكانية التي لها الأولوية في الحصول على الاختبار الذاتي</a:t>
            </a:r>
          </a:p>
          <a:p>
            <a:pPr marL="228600" lvl="0" indent="-228600" algn="just" rtl="1">
              <a:lnSpc>
                <a:spcPct val="100000"/>
              </a:lnSpc>
              <a:spcBef>
                <a:spcPts val="1000"/>
              </a:spcBef>
              <a:spcAft>
                <a:spcPts val="0"/>
              </a:spcAft>
              <a:buClr>
                <a:schemeClr val="accent1"/>
              </a:buClr>
              <a:buSzPts val="2000"/>
              <a:buChar char="•"/>
            </a:pPr>
            <a:r>
              <a:rPr lang="ar-SA" dirty="0">
                <a:solidFill>
                  <a:schemeClr val="tx1"/>
                </a:solidFill>
              </a:rPr>
              <a:t>فهم متى وكيف ينبغي لأعضاء المجتمع إجراء الاختبار الذاتي، والتمتع بالقدرة على التواصل في هذا الصدد</a:t>
            </a:r>
          </a:p>
          <a:p>
            <a:pPr marL="228600" lvl="0" indent="-228600" algn="just" rtl="1">
              <a:lnSpc>
                <a:spcPct val="100000"/>
              </a:lnSpc>
              <a:spcBef>
                <a:spcPts val="1000"/>
              </a:spcBef>
              <a:spcAft>
                <a:spcPts val="0"/>
              </a:spcAft>
              <a:buClr>
                <a:schemeClr val="accent1"/>
              </a:buClr>
              <a:buSzPts val="2000"/>
              <a:buChar char="•"/>
            </a:pPr>
            <a:r>
              <a:rPr lang="ar-SA" dirty="0">
                <a:solidFill>
                  <a:schemeClr val="tx1"/>
                </a:solidFill>
              </a:rPr>
              <a:t>فهم الإجراءات التي ينبغي لأعضاء المجتمع اتخاذها بناءً على نتائج الاختبارات، والتمتع بالقدرة على التواصل في هذا الصدد</a:t>
            </a:r>
          </a:p>
          <a:p>
            <a:pPr marL="0" lvl="0" indent="0" algn="just" rtl="1">
              <a:lnSpc>
                <a:spcPct val="100000"/>
              </a:lnSpc>
              <a:spcBef>
                <a:spcPts val="1000"/>
              </a:spcBef>
              <a:spcAft>
                <a:spcPts val="0"/>
              </a:spcAft>
              <a:buClr>
                <a:schemeClr val="accent1"/>
              </a:buClr>
              <a:buSzPts val="2000"/>
              <a:buNone/>
            </a:pPr>
            <a:endParaRPr lang="ar-SA" dirty="0">
              <a:highlight>
                <a:srgbClr val="FFFF00"/>
              </a:highlight>
            </a:endParaRPr>
          </a:p>
          <a:p>
            <a:pPr marL="228600" lvl="0" indent="-228600" algn="just" rtl="1">
              <a:lnSpc>
                <a:spcPct val="100000"/>
              </a:lnSpc>
              <a:spcBef>
                <a:spcPts val="1000"/>
              </a:spcBef>
              <a:spcAft>
                <a:spcPts val="0"/>
              </a:spcAft>
              <a:buClr>
                <a:schemeClr val="accent1"/>
              </a:buClr>
              <a:buSzPts val="2000"/>
              <a:buChar char="•"/>
            </a:pPr>
            <a:endParaRPr lang="ar-SA" dirty="0"/>
          </a:p>
          <a:p>
            <a:pPr marL="0" lvl="0" indent="0" algn="just" rtl="1">
              <a:lnSpc>
                <a:spcPct val="100000"/>
              </a:lnSpc>
              <a:spcBef>
                <a:spcPts val="1000"/>
              </a:spcBef>
              <a:spcAft>
                <a:spcPts val="0"/>
              </a:spcAft>
              <a:buClr>
                <a:schemeClr val="accent1"/>
              </a:buClr>
              <a:buSzPts val="2000"/>
              <a:buNone/>
            </a:pPr>
            <a:r>
              <a:rPr lang="ar-SA" dirty="0"/>
              <a:t> </a:t>
            </a:r>
          </a:p>
          <a:p>
            <a:pPr marL="228600" lvl="0" indent="-101600" algn="just" rtl="1">
              <a:lnSpc>
                <a:spcPct val="100000"/>
              </a:lnSpc>
              <a:spcBef>
                <a:spcPts val="1000"/>
              </a:spcBef>
              <a:spcAft>
                <a:spcPts val="0"/>
              </a:spcAft>
              <a:buClr>
                <a:schemeClr val="accent1"/>
              </a:buClr>
              <a:buSzPts val="2000"/>
              <a:buNone/>
            </a:pPr>
            <a:endParaRPr lang="ar-SA" dirty="0"/>
          </a:p>
          <a:p>
            <a:pPr marL="228600" lvl="0" indent="-101600" algn="just" rtl="1">
              <a:lnSpc>
                <a:spcPct val="100000"/>
              </a:lnSpc>
              <a:spcBef>
                <a:spcPts val="1000"/>
              </a:spcBef>
              <a:spcAft>
                <a:spcPts val="0"/>
              </a:spcAft>
              <a:buClr>
                <a:schemeClr val="accent1"/>
              </a:buClr>
              <a:buSzPts val="2000"/>
              <a:buNone/>
            </a:pPr>
            <a:endParaRPr lang="ar-SA" dirty="0"/>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3</a:t>
            </a:fld>
            <a:endParaRPr lang="ar-SA" sz="1000" dirty="0"/>
          </a:p>
        </p:txBody>
      </p:sp>
      <p:sp>
        <p:nvSpPr>
          <p:cNvPr id="6" name="Google Shape;104;p2">
            <a:extLst>
              <a:ext uri="{FF2B5EF4-FFF2-40B4-BE49-F238E27FC236}">
                <a16:creationId xmlns:a16="http://schemas.microsoft.com/office/drawing/2014/main" id="{E6E6827F-70FF-42C2-A8F8-CB2184775C95}"/>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algn="just" rtl="1"/>
            <a:r>
              <a:rPr lang="ar-SA" dirty="0"/>
              <a:t>الاختبار الذاتي باستخدام الاختبارات التشخيصية السريعة للكشف عن مستضدات فيروس كورونا-سارس-2: توصيات عامة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4</a:t>
            </a:fld>
            <a:endParaRPr lang="ar-SA" sz="1000"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90891" y="1457280"/>
            <a:ext cx="9208450" cy="2347950"/>
          </a:xfrm>
          <a:prstGeom prst="rect">
            <a:avLst/>
          </a:prstGeom>
          <a:noFill/>
          <a:ln>
            <a:noFill/>
          </a:ln>
        </p:spPr>
        <p:txBody>
          <a:bodyPr spcFirstLastPara="1" wrap="square" lIns="91425" tIns="45700" rIns="91425" bIns="45700" anchor="t" anchorCtr="0">
            <a:noAutofit/>
          </a:bodyPr>
          <a:lstStyle/>
          <a:p>
            <a:pPr marL="342900" indent="-342900" algn="just" rtl="1">
              <a:lnSpc>
                <a:spcPct val="90000"/>
              </a:lnSpc>
              <a:buClr>
                <a:srgbClr val="0070C0"/>
              </a:buClr>
              <a:buSzPts val="1800"/>
            </a:pPr>
            <a:r>
              <a:rPr lang="ar-SA" dirty="0">
                <a:solidFill>
                  <a:schemeClr val="bg2"/>
                </a:solidFill>
              </a:rPr>
              <a:t>يتعيّن تكييف الدور والاستخدام المحدّدين للاختبار الذاتي لكي يناسبان الأولويات الوطنية والحالة الوبائية ومدى توافر الموارد والسياق المحلي والنظام الصحي.</a:t>
            </a:r>
          </a:p>
          <a:p>
            <a:pPr marL="0" indent="0" algn="just" rtl="1">
              <a:lnSpc>
                <a:spcPct val="90000"/>
              </a:lnSpc>
              <a:buClr>
                <a:srgbClr val="0070C0"/>
              </a:buClr>
              <a:buSzPts val="1800"/>
              <a:buNone/>
            </a:pPr>
            <a:endParaRPr lang="ar-SA" dirty="0">
              <a:solidFill>
                <a:schemeClr val="bg2"/>
              </a:solidFill>
            </a:endParaRPr>
          </a:p>
          <a:p>
            <a:pPr marL="342900" indent="-342900" algn="just" rtl="1">
              <a:lnSpc>
                <a:spcPct val="90000"/>
              </a:lnSpc>
              <a:buClr>
                <a:srgbClr val="0070C0"/>
              </a:buClr>
              <a:buSzPts val="1800"/>
            </a:pPr>
            <a:r>
              <a:rPr lang="ar-SA" dirty="0">
                <a:solidFill>
                  <a:schemeClr val="bg2"/>
                </a:solidFill>
              </a:rPr>
              <a:t>ينبغي توفيره كجزء من خدمات إجراء الاختبارات لفيروس كورونا-سارس-2، بالإضافة إلى خدمات الاختبار التي تُدار بشكل مهني.</a:t>
            </a:r>
          </a:p>
          <a:p>
            <a:pPr marL="800100" lvl="1" algn="just" rtl="1">
              <a:lnSpc>
                <a:spcPct val="90000"/>
              </a:lnSpc>
              <a:buClr>
                <a:srgbClr val="0070C0"/>
              </a:buClr>
            </a:pPr>
            <a:r>
              <a:rPr lang="ar-SA" sz="1800" dirty="0">
                <a:solidFill>
                  <a:schemeClr val="bg2"/>
                </a:solidFill>
                <a:latin typeface="Simplified Arabic" panose="02020603050405020304" pitchFamily="18" charset="-78"/>
                <a:cs typeface="Simplified Arabic" panose="02020603050405020304" pitchFamily="18" charset="-78"/>
              </a:rPr>
              <a:t>توسيع نطاق الوصول إلى الاختبارات، مما يتيح مزايا فردية واجتماعية إضافية.</a:t>
            </a:r>
          </a:p>
          <a:p>
            <a:pPr marL="0" indent="0" algn="just" rtl="1">
              <a:lnSpc>
                <a:spcPct val="90000"/>
              </a:lnSpc>
              <a:buClr>
                <a:srgbClr val="0070C0"/>
              </a:buClr>
              <a:buSzPts val="1800"/>
              <a:buNone/>
            </a:pPr>
            <a:endParaRPr lang="ar-SA" dirty="0">
              <a:solidFill>
                <a:schemeClr val="bg2"/>
              </a:solidFill>
            </a:endParaRPr>
          </a:p>
          <a:p>
            <a:pPr marL="342900" indent="-342900" algn="just" rtl="1">
              <a:lnSpc>
                <a:spcPct val="90000"/>
              </a:lnSpc>
              <a:buClr>
                <a:srgbClr val="0070C0"/>
              </a:buClr>
              <a:buSzPts val="1800"/>
            </a:pPr>
            <a:r>
              <a:rPr lang="ar-SA" dirty="0">
                <a:solidFill>
                  <a:schemeClr val="bg2"/>
                </a:solidFill>
              </a:rPr>
              <a:t>ينبغي أن يكون طوعيّاً في كلّ الأحوال وليس إلزاميّاً أو قسريّاً على الإطلاق. وينبغي ألًا يتحمل الطلاب أو العمال التكاليف.</a:t>
            </a:r>
          </a:p>
          <a:p>
            <a:pPr marL="0" indent="0" algn="just" rtl="1">
              <a:lnSpc>
                <a:spcPct val="90000"/>
              </a:lnSpc>
              <a:buClr>
                <a:srgbClr val="0070C0"/>
              </a:buClr>
              <a:buSzPts val="1800"/>
              <a:buNone/>
            </a:pPr>
            <a:endParaRPr lang="ar-SA" dirty="0">
              <a:solidFill>
                <a:schemeClr val="bg2"/>
              </a:solidFill>
            </a:endParaRPr>
          </a:p>
          <a:p>
            <a:pPr marL="342900" indent="-342900" algn="just" rtl="1">
              <a:lnSpc>
                <a:spcPct val="90000"/>
              </a:lnSpc>
              <a:buClr>
                <a:srgbClr val="0070C0"/>
              </a:buClr>
              <a:buSzPts val="1800"/>
            </a:pPr>
            <a:r>
              <a:rPr lang="ar-SA" dirty="0">
                <a:solidFill>
                  <a:schemeClr val="bg2"/>
                </a:solidFill>
              </a:rPr>
              <a:t>ينبغي توفير معلومات مناسبة للعمر ودقيقة ومتاحة بيسر.</a:t>
            </a:r>
            <a:endParaRPr lang="ar-SA" dirty="0">
              <a:solidFill>
                <a:schemeClr val="bg2"/>
              </a:solidFill>
              <a:sym typeface="Arial"/>
            </a:endParaRPr>
          </a:p>
        </p:txBody>
      </p:sp>
      <p:sp>
        <p:nvSpPr>
          <p:cNvPr id="9" name="TextBox 8">
            <a:extLst>
              <a:ext uri="{FF2B5EF4-FFF2-40B4-BE49-F238E27FC236}">
                <a16:creationId xmlns:a16="http://schemas.microsoft.com/office/drawing/2014/main" id="{6E3A3E4E-4DDE-4CDA-81FA-C09B1EBCD968}"/>
              </a:ext>
            </a:extLst>
          </p:cNvPr>
          <p:cNvSpPr txBox="1"/>
          <p:nvPr/>
        </p:nvSpPr>
        <p:spPr>
          <a:xfrm>
            <a:off x="619665" y="5715852"/>
            <a:ext cx="10614212" cy="523220"/>
          </a:xfrm>
          <a:prstGeom prst="rect">
            <a:avLst/>
          </a:prstGeom>
          <a:noFill/>
        </p:spPr>
        <p:txBody>
          <a:bodyPr wrap="square">
            <a:spAutoFit/>
          </a:bodyPr>
          <a:lstStyle/>
          <a:p>
            <a:r>
              <a:rPr lang="en-GB" dirty="0"/>
              <a:t>Use of SARS-CoV-2 antigen-detection rapid diagnostic tests for COVID-19 self-testing. Interim guidance- 9 March 2022. Geneva. World Health Organization. </a:t>
            </a:r>
            <a:r>
              <a:rPr lang="en-GB" dirty="0">
                <a:hlinkClick r:id="rId4"/>
              </a:rPr>
              <a:t>https://www.who.int/publications/i/item/WHO-2019-nCoV-Ag-RDTs-Self_testing-2022.1</a:t>
            </a:r>
            <a:endParaRPr lang="en-GB" dirty="0"/>
          </a:p>
        </p:txBody>
      </p:sp>
      <p:pic>
        <p:nvPicPr>
          <p:cNvPr id="3" name="Graphic 2" descr="Subtitles with solid fill">
            <a:extLst>
              <a:ext uri="{FF2B5EF4-FFF2-40B4-BE49-F238E27FC236}">
                <a16:creationId xmlns:a16="http://schemas.microsoft.com/office/drawing/2014/main" id="{0ED65244-B1FB-8FEA-3AA7-5872174F32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80162" y="3747744"/>
            <a:ext cx="914400" cy="914400"/>
          </a:xfrm>
          <a:prstGeom prst="rect">
            <a:avLst/>
          </a:prstGeom>
        </p:spPr>
      </p:pic>
      <p:pic>
        <p:nvPicPr>
          <p:cNvPr id="5" name="Graphic 4" descr="Handshake with solid fill">
            <a:extLst>
              <a:ext uri="{FF2B5EF4-FFF2-40B4-BE49-F238E27FC236}">
                <a16:creationId xmlns:a16="http://schemas.microsoft.com/office/drawing/2014/main" id="{8847408C-1363-0862-C03D-7275B305C1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1179" y="2629646"/>
            <a:ext cx="914400" cy="914400"/>
          </a:xfrm>
          <a:prstGeom prst="rect">
            <a:avLst/>
          </a:prstGeom>
        </p:spPr>
      </p:pic>
      <p:pic>
        <p:nvPicPr>
          <p:cNvPr id="10" name="Graphic 9" descr="Schoolhouse with solid fill">
            <a:extLst>
              <a:ext uri="{FF2B5EF4-FFF2-40B4-BE49-F238E27FC236}">
                <a16:creationId xmlns:a16="http://schemas.microsoft.com/office/drawing/2014/main" id="{6CD65E90-4814-B437-4724-5980489138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9771" y="1327033"/>
            <a:ext cx="914400" cy="914400"/>
          </a:xfrm>
          <a:prstGeom prst="rect">
            <a:avLst/>
          </a:prstGeom>
        </p:spPr>
      </p:pic>
      <p:pic>
        <p:nvPicPr>
          <p:cNvPr id="12" name="Graphic 11" descr="Test tubes with solid fill">
            <a:extLst>
              <a:ext uri="{FF2B5EF4-FFF2-40B4-BE49-F238E27FC236}">
                <a16:creationId xmlns:a16="http://schemas.microsoft.com/office/drawing/2014/main" id="{C9EEA24B-5CCA-84C8-27B6-02D69D8C83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72029" y="4849286"/>
            <a:ext cx="914400" cy="914400"/>
          </a:xfrm>
          <a:prstGeom prst="rect">
            <a:avLst/>
          </a:prstGeom>
        </p:spPr>
      </p:pic>
      <p:sp>
        <p:nvSpPr>
          <p:cNvPr id="11" name="Google Shape;104;p2">
            <a:extLst>
              <a:ext uri="{FF2B5EF4-FFF2-40B4-BE49-F238E27FC236}">
                <a16:creationId xmlns:a16="http://schemas.microsoft.com/office/drawing/2014/main" id="{389D623A-D75C-479D-9901-63B26A7F1C27}"/>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custDataLst>
      <p:tags r:id="rId1"/>
    </p:custDataLst>
    <p:extLst>
      <p:ext uri="{BB962C8B-B14F-4D97-AF65-F5344CB8AC3E}">
        <p14:creationId xmlns:p14="http://schemas.microsoft.com/office/powerpoint/2010/main" val="353176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288853"/>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dirty="0"/>
              <a:t>إرشادات عالمية </a:t>
            </a:r>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just" rtl="1">
              <a:lnSpc>
                <a:spcPct val="100000"/>
              </a:lnSpc>
              <a:spcBef>
                <a:spcPts val="0"/>
              </a:spcBef>
              <a:spcAft>
                <a:spcPts val="0"/>
              </a:spcAft>
              <a:buClr>
                <a:schemeClr val="accent1"/>
              </a:buClr>
              <a:buSzPts val="2000"/>
              <a:buNone/>
            </a:pPr>
            <a:endParaRPr lang="ar-SA" dirty="0"/>
          </a:p>
          <a:p>
            <a:pPr marL="228600" lvl="0" indent="-101600" algn="just" rtl="1">
              <a:lnSpc>
                <a:spcPct val="100000"/>
              </a:lnSpc>
              <a:spcBef>
                <a:spcPts val="1000"/>
              </a:spcBef>
              <a:spcAft>
                <a:spcPts val="0"/>
              </a:spcAft>
              <a:buClr>
                <a:schemeClr val="accent1"/>
              </a:buClr>
              <a:buSzPts val="2000"/>
              <a:buNone/>
            </a:pPr>
            <a:endParaRPr lang="ar-SA" dirty="0"/>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5</a:t>
            </a:fld>
            <a:endParaRPr lang="ar-SA" sz="1000" dirty="0"/>
          </a:p>
        </p:txBody>
      </p:sp>
      <p:sp>
        <p:nvSpPr>
          <p:cNvPr id="113" name="Google Shape;113;p3"/>
          <p:cNvSpPr txBox="1"/>
          <p:nvPr/>
        </p:nvSpPr>
        <p:spPr>
          <a:xfrm>
            <a:off x="595638" y="1565159"/>
            <a:ext cx="11163679" cy="2092840"/>
          </a:xfrm>
          <a:prstGeom prst="rect">
            <a:avLst/>
          </a:prstGeom>
          <a:noFill/>
          <a:ln>
            <a:noFill/>
          </a:ln>
        </p:spPr>
        <p:txBody>
          <a:bodyPr spcFirstLastPara="1" wrap="square" lIns="91425" tIns="45700" rIns="91425" bIns="45700" anchor="t" anchorCtr="0">
            <a:spAutoFit/>
          </a:bodyPr>
          <a:lstStyle/>
          <a:p>
            <a:pPr marL="342900" marR="0" lvl="0" indent="-342900" algn="just" rtl="1">
              <a:spcBef>
                <a:spcPts val="0"/>
              </a:spcBef>
              <a:spcAft>
                <a:spcPts val="0"/>
              </a:spcAft>
              <a:buClr>
                <a:schemeClr val="accent1"/>
              </a:buClr>
              <a:buFont typeface="Arial" panose="020B0604020202020204" pitchFamily="34" charset="0"/>
              <a:buChar char="•"/>
            </a:pPr>
            <a:r>
              <a:rPr lang="ar-SA" sz="2000" b="0" i="0" u="none" strike="noStrike" cap="none" dirty="0">
                <a:solidFill>
                  <a:schemeClr val="bg2"/>
                </a:solidFill>
                <a:latin typeface="Simplified Arabic" panose="02020603050405020304" pitchFamily="18" charset="-78"/>
                <a:cs typeface="Simplified Arabic" panose="02020603050405020304" pitchFamily="18" charset="-78"/>
                <a:sym typeface="Arial"/>
              </a:rPr>
              <a:t>أصدرت المنظمة أول إرشادات مبدئية بشأن استخدام الاختبارات التشخيصية السريعة للكشف عن مستضدات فيروس كورونا-سارس-2 في الاختبارات الذاتية في 9 آذار/ آذار/مارس 2022* </a:t>
            </a:r>
          </a:p>
          <a:p>
            <a:pPr marL="0" marR="0" lvl="0" indent="0" algn="just" rtl="1">
              <a:spcBef>
                <a:spcPts val="0"/>
              </a:spcBef>
              <a:spcAft>
                <a:spcPts val="0"/>
              </a:spcAft>
              <a:buNone/>
            </a:pPr>
            <a:endParaRPr lang="ar-SA" sz="2000" dirty="0">
              <a:solidFill>
                <a:schemeClr val="dk1"/>
              </a:solidFill>
              <a:latin typeface="Simplified Arabic" panose="02020603050405020304" pitchFamily="18" charset="-78"/>
              <a:cs typeface="Simplified Arabic" panose="02020603050405020304" pitchFamily="18" charset="-78"/>
            </a:endParaRPr>
          </a:p>
          <a:p>
            <a:pPr algn="just" rtl="1"/>
            <a:endParaRPr lang="ar-SA" sz="1800" dirty="0">
              <a:latin typeface="Simplified Arabic" panose="02020603050405020304" pitchFamily="18" charset="-78"/>
              <a:cs typeface="Simplified Arabic" panose="02020603050405020304" pitchFamily="18" charset="-78"/>
            </a:endParaRPr>
          </a:p>
          <a:p>
            <a:pPr marL="0" marR="0" lvl="0" indent="0" algn="just" rtl="1">
              <a:spcBef>
                <a:spcPts val="0"/>
              </a:spcBef>
              <a:spcAft>
                <a:spcPts val="0"/>
              </a:spcAft>
              <a:buNone/>
            </a:pPr>
            <a:endParaRPr lang="ar-SA" dirty="0">
              <a:latin typeface="Simplified Arabic" panose="02020603050405020304" pitchFamily="18" charset="-78"/>
              <a:cs typeface="Simplified Arabic" panose="02020603050405020304" pitchFamily="18" charset="-78"/>
            </a:endParaRPr>
          </a:p>
          <a:p>
            <a:pPr marL="0" marR="0" lvl="0" indent="0" algn="just" rtl="1">
              <a:spcBef>
                <a:spcPts val="0"/>
              </a:spcBef>
              <a:spcAft>
                <a:spcPts val="0"/>
              </a:spcAft>
              <a:buNone/>
            </a:pPr>
            <a:endParaRPr lang="ar-SA" sz="2000" dirty="0">
              <a:solidFill>
                <a:schemeClr val="dk1"/>
              </a:solidFill>
              <a:latin typeface="Simplified Arabic" panose="02020603050405020304" pitchFamily="18" charset="-78"/>
              <a:cs typeface="Simplified Arabic" panose="02020603050405020304" pitchFamily="18" charset="-78"/>
              <a:sym typeface="Arial"/>
            </a:endParaRPr>
          </a:p>
          <a:p>
            <a:pPr marL="0" marR="0" lvl="0" indent="0" algn="just" rtl="1">
              <a:spcBef>
                <a:spcPts val="0"/>
              </a:spcBef>
              <a:spcAft>
                <a:spcPts val="0"/>
              </a:spcAft>
              <a:buNone/>
            </a:pPr>
            <a:endParaRPr lang="ar-SA" sz="1800" dirty="0">
              <a:solidFill>
                <a:schemeClr val="dk1"/>
              </a:solidFill>
              <a:latin typeface="Simplified Arabic" panose="02020603050405020304" pitchFamily="18" charset="-78"/>
              <a:cs typeface="Simplified Arabic" panose="02020603050405020304" pitchFamily="18" charset="-78"/>
              <a:sym typeface="Arial"/>
            </a:endParaRPr>
          </a:p>
        </p:txBody>
      </p:sp>
      <p:sp>
        <p:nvSpPr>
          <p:cNvPr id="3" name="TextBox 2">
            <a:extLst>
              <a:ext uri="{FF2B5EF4-FFF2-40B4-BE49-F238E27FC236}">
                <a16:creationId xmlns:a16="http://schemas.microsoft.com/office/drawing/2014/main" id="{41999EF1-E9F4-84C8-E1EE-0C72F2788EB5}"/>
              </a:ext>
            </a:extLst>
          </p:cNvPr>
          <p:cNvSpPr txBox="1"/>
          <p:nvPr/>
        </p:nvSpPr>
        <p:spPr>
          <a:xfrm>
            <a:off x="327949" y="5700611"/>
            <a:ext cx="11320272" cy="523220"/>
          </a:xfrm>
          <a:prstGeom prst="rect">
            <a:avLst/>
          </a:prstGeom>
          <a:noFill/>
        </p:spPr>
        <p:txBody>
          <a:bodyPr wrap="square" rtlCol="0">
            <a:spAutoFit/>
          </a:bodyPr>
          <a:lstStyle/>
          <a:p>
            <a:r>
              <a:rPr lang="en-GB" dirty="0"/>
              <a:t>Use of SARS-CoV-2 antigen-detection rapid diagnostic tests for COVID-19 self-testing. Interim guidance- 9 March 2022. Geneva. World Health Organization. </a:t>
            </a:r>
            <a:r>
              <a:rPr lang="en-GB" dirty="0">
                <a:hlinkClick r:id="rId4"/>
              </a:rPr>
              <a:t>https://www.who.int/publications/i/item/WHO-2019-nCoV-Ag-RDTs-Self_testing-2022.1</a:t>
            </a:r>
            <a:endParaRPr lang="en-GB" dirty="0"/>
          </a:p>
        </p:txBody>
      </p:sp>
      <p:pic>
        <p:nvPicPr>
          <p:cNvPr id="5" name="Picture 4" descr="Graphical user interface&#10;&#10;Description automatically generated with medium confidence">
            <a:extLst>
              <a:ext uri="{FF2B5EF4-FFF2-40B4-BE49-F238E27FC236}">
                <a16:creationId xmlns:a16="http://schemas.microsoft.com/office/drawing/2014/main" id="{E7BA7BA4-2624-FBCC-87CD-72ACAB61CB6F}"/>
              </a:ext>
            </a:extLst>
          </p:cNvPr>
          <p:cNvPicPr>
            <a:picLocks noChangeAspect="1"/>
          </p:cNvPicPr>
          <p:nvPr/>
        </p:nvPicPr>
        <p:blipFill>
          <a:blip r:embed="rId5"/>
          <a:stretch>
            <a:fillRect/>
          </a:stretch>
        </p:blipFill>
        <p:spPr>
          <a:xfrm>
            <a:off x="2778826" y="2462011"/>
            <a:ext cx="6797304" cy="2734064"/>
          </a:xfrm>
          <a:prstGeom prst="rect">
            <a:avLst/>
          </a:prstGeom>
        </p:spPr>
      </p:pic>
      <p:sp>
        <p:nvSpPr>
          <p:cNvPr id="9" name="Google Shape;104;p2">
            <a:extLst>
              <a:ext uri="{FF2B5EF4-FFF2-40B4-BE49-F238E27FC236}">
                <a16:creationId xmlns:a16="http://schemas.microsoft.com/office/drawing/2014/main" id="{086329BF-25D8-4762-97EA-65226C502EAC}"/>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283707"/>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dirty="0"/>
              <a:t>تنفيذ الاختبار الذاتي للكشف عن فيروس كورونا-سارس-2</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6</a:t>
            </a:fld>
            <a:endParaRPr lang="ar-SA" sz="1000"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33354" y="1889760"/>
            <a:ext cx="10990822" cy="3464560"/>
          </a:xfrm>
          <a:prstGeom prst="rect">
            <a:avLst/>
          </a:prstGeom>
          <a:noFill/>
          <a:ln>
            <a:noFill/>
          </a:ln>
        </p:spPr>
        <p:txBody>
          <a:bodyPr spcFirstLastPara="1" wrap="square" lIns="91425" tIns="45700" rIns="91425" bIns="45700" anchor="t" anchorCtr="0">
            <a:noAutofit/>
          </a:bodyPr>
          <a:lstStyle/>
          <a:p>
            <a:pPr marL="342900" indent="-342900" algn="just" rtl="1">
              <a:lnSpc>
                <a:spcPct val="90000"/>
              </a:lnSpc>
              <a:buSzPts val="1800"/>
              <a:buFont typeface="Arial" panose="020B0604020202020204" pitchFamily="34" charset="0"/>
              <a:buChar char="•"/>
            </a:pPr>
            <a:r>
              <a:rPr lang="ar-SA" dirty="0">
                <a:solidFill>
                  <a:schemeClr val="bg2"/>
                </a:solidFill>
              </a:rPr>
              <a:t>ينبغي إتاحة الاختبار الذاتي لكوفيد-19 باستخدام الاختبارات التشخيصية السريعة للكشف عن مستضدّات فيروس كورونا-سارس-2، بالإضافة إلى خدمات الاختبار التي تُدار بشكل مهني </a:t>
            </a:r>
          </a:p>
          <a:p>
            <a:pPr marL="342900" indent="-342900" algn="just" rtl="1">
              <a:lnSpc>
                <a:spcPct val="90000"/>
              </a:lnSpc>
              <a:buSzPts val="1800"/>
              <a:buFont typeface="Arial" panose="020B0604020202020204" pitchFamily="34" charset="0"/>
              <a:buChar char="•"/>
            </a:pPr>
            <a:r>
              <a:rPr lang="ar-SA" dirty="0">
                <a:solidFill>
                  <a:schemeClr val="bg2"/>
                </a:solidFill>
              </a:rPr>
              <a:t>من الأمور الأساسية للتفاعل مع العاملين الصحيين والمجتمعات المحلية</a:t>
            </a:r>
          </a:p>
          <a:p>
            <a:pPr marL="342900" indent="-342900" algn="just" rtl="1">
              <a:lnSpc>
                <a:spcPct val="90000"/>
              </a:lnSpc>
              <a:buSzPts val="1800"/>
              <a:buFont typeface="Arial" panose="020B0604020202020204" pitchFamily="34" charset="0"/>
              <a:buChar char="•"/>
            </a:pPr>
            <a:r>
              <a:rPr lang="ar-SA" dirty="0">
                <a:solidFill>
                  <a:schemeClr val="bg2"/>
                </a:solidFill>
              </a:rPr>
              <a:t>اختاروا الاختبارات التشخيصية السريعة للكشف عن مستضدّات فيروس كورونا-سارس-2 الميسورة الكلفة والمعتمدة من أجل الاختبار الذاتي، والتي تلبي الحد الأدنى من متطلبات الأداء (الحساسية أكثر من أو تساوي 80% والنوعية أكثر من أو تساوي 97%). </a:t>
            </a:r>
          </a:p>
          <a:p>
            <a:pPr marL="800100" lvl="1" indent="-342900" algn="just" rtl="1">
              <a:lnSpc>
                <a:spcPct val="90000"/>
              </a:lnSpc>
              <a:buSzPts val="1800"/>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استخدموا الاختبارات الذاتية للكشف عن كوفيد-19 المعتمدة بموجب بروتوكول الاستعمالات الطارئة. </a:t>
            </a:r>
          </a:p>
          <a:p>
            <a:pPr marL="800100" lvl="1" algn="just" rtl="1">
              <a:lnSpc>
                <a:spcPct val="90000"/>
              </a:lnSpc>
              <a:buFont typeface="Arial" panose="020B0604020202020204" pitchFamily="34" charset="0"/>
              <a:buChar char="•"/>
            </a:pPr>
            <a:r>
              <a:rPr lang="ar-SA" sz="2000" dirty="0">
                <a:solidFill>
                  <a:schemeClr val="bg2"/>
                </a:solidFill>
                <a:latin typeface="Simplified Arabic" panose="02020603050405020304" pitchFamily="18" charset="-78"/>
                <a:cs typeface="Simplified Arabic" panose="02020603050405020304" pitchFamily="18" charset="-78"/>
              </a:rPr>
              <a:t>تنبيه: لم تحصل جميع الاختبارات التشخيصية السريعة للكشف عن مستضدّات فيروس كورونا-سارس-2 على الموافقة من أجل استخدامها في الاختبارات الذاتية</a:t>
            </a:r>
          </a:p>
        </p:txBody>
      </p:sp>
      <p:sp>
        <p:nvSpPr>
          <p:cNvPr id="6" name="Google Shape;104;p2">
            <a:extLst>
              <a:ext uri="{FF2B5EF4-FFF2-40B4-BE49-F238E27FC236}">
                <a16:creationId xmlns:a16="http://schemas.microsoft.com/office/drawing/2014/main" id="{C7B4452E-7A85-4AB6-AE44-851F380FC44C}"/>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custDataLst>
      <p:tags r:id="rId1"/>
    </p:custDataLst>
    <p:extLst>
      <p:ext uri="{BB962C8B-B14F-4D97-AF65-F5344CB8AC3E}">
        <p14:creationId xmlns:p14="http://schemas.microsoft.com/office/powerpoint/2010/main" val="125607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283707"/>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dirty="0"/>
              <a:t>تنفيذ الاختبار الذاتي لفيروس كورونا- سارس-2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7</a:t>
            </a:fld>
            <a:endParaRPr lang="ar-SA" sz="1000"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600589" y="1861270"/>
            <a:ext cx="10990822" cy="3127289"/>
          </a:xfrm>
          <a:prstGeom prst="rect">
            <a:avLst/>
          </a:prstGeom>
          <a:noFill/>
          <a:ln>
            <a:noFill/>
          </a:ln>
        </p:spPr>
        <p:txBody>
          <a:bodyPr spcFirstLastPara="1" wrap="square" lIns="91425" tIns="45700" rIns="91425" bIns="45700" anchor="t" anchorCtr="0">
            <a:noAutofit/>
          </a:bodyPr>
          <a:lstStyle/>
          <a:p>
            <a:pPr marL="0" indent="0" algn="just" rtl="1">
              <a:lnSpc>
                <a:spcPct val="90000"/>
              </a:lnSpc>
              <a:buSzPts val="1800"/>
              <a:buNone/>
            </a:pPr>
            <a:endParaRPr lang="ar-SA" dirty="0">
              <a:solidFill>
                <a:schemeClr val="bg2"/>
              </a:solidFill>
            </a:endParaRPr>
          </a:p>
          <a:p>
            <a:pPr marL="342900" indent="-342900" algn="just" rtl="1">
              <a:lnSpc>
                <a:spcPct val="90000"/>
              </a:lnSpc>
              <a:buSzPts val="1800"/>
              <a:buFont typeface="Arial" panose="020B0604020202020204" pitchFamily="34" charset="0"/>
              <a:buChar char="•"/>
            </a:pPr>
            <a:r>
              <a:rPr lang="ar-SA" dirty="0">
                <a:solidFill>
                  <a:schemeClr val="bg2"/>
                </a:solidFill>
              </a:rPr>
              <a:t>تخزين مجموعة أدوات الاختبار الذاتي لكوفيد-19 واستخدامها وفقاً لتعليمات الاستخدام: نطاق درجة الحرارة، ونوع العينة، وأحجام التفاعل، ووقت التشغيل، وما إلى ذلك. </a:t>
            </a:r>
          </a:p>
          <a:p>
            <a:pPr marL="342900" lvl="0" indent="-342900" algn="just" rtl="1">
              <a:lnSpc>
                <a:spcPct val="90000"/>
              </a:lnSpc>
              <a:buSzPts val="1800"/>
              <a:buFont typeface="Arial" panose="020B0604020202020204" pitchFamily="34" charset="0"/>
              <a:buChar char="•"/>
            </a:pPr>
            <a:r>
              <a:rPr lang="ar-SA" dirty="0">
                <a:solidFill>
                  <a:schemeClr val="bg2"/>
                </a:solidFill>
              </a:rPr>
              <a:t>تكييف إجراءات ضمان الجودة الحالية لتشمل مجموعة أدوات الاختبار الذاتي للكشف عن كوفيد-19، بما في ذلك اختبار الدفعة وأنشطة الترصد الأخرى في مرحلة ما بعد التسويق. </a:t>
            </a:r>
          </a:p>
          <a:p>
            <a:pPr marL="342900" lvl="0" indent="-342900" algn="just" rtl="1">
              <a:lnSpc>
                <a:spcPct val="90000"/>
              </a:lnSpc>
              <a:buSzPts val="1800"/>
              <a:buFont typeface="Arial" panose="020B0604020202020204" pitchFamily="34" charset="0"/>
              <a:buChar char="•"/>
            </a:pPr>
            <a:r>
              <a:rPr lang="ar-SA" dirty="0">
                <a:solidFill>
                  <a:schemeClr val="bg2"/>
                </a:solidFill>
              </a:rPr>
              <a:t>ينبغي للبرامج الوطنية أن تستعرض بشكل روتيني دور الاختبار الذاتي لكوفيد-19 - فمع استمرار الجائحة وتطور الفيروس، ستكون هناك حاجة إلى إجراء تعديلات في السياسات المتعلقة بنُهُج وخدمات اختبارات الكشف عن فيروس كورونا-سارس-2، بما في ذلك الاختبار الذاتي لكوفيد-19. </a:t>
            </a:r>
          </a:p>
          <a:p>
            <a:pPr marL="0" indent="0" algn="just" rtl="1">
              <a:lnSpc>
                <a:spcPct val="90000"/>
              </a:lnSpc>
              <a:buClr>
                <a:schemeClr val="dk1"/>
              </a:buClr>
              <a:buSzPts val="1800"/>
              <a:buNone/>
            </a:pPr>
            <a:endParaRPr lang="ar-SA" dirty="0"/>
          </a:p>
        </p:txBody>
      </p:sp>
      <p:sp>
        <p:nvSpPr>
          <p:cNvPr id="6" name="Google Shape;104;p2">
            <a:extLst>
              <a:ext uri="{FF2B5EF4-FFF2-40B4-BE49-F238E27FC236}">
                <a16:creationId xmlns:a16="http://schemas.microsoft.com/office/drawing/2014/main" id="{B35C06AA-B06F-4B48-88F9-3F945DE76297}"/>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custDataLst>
      <p:tags r:id="rId1"/>
    </p:custDataLst>
    <p:extLst>
      <p:ext uri="{BB962C8B-B14F-4D97-AF65-F5344CB8AC3E}">
        <p14:creationId xmlns:p14="http://schemas.microsoft.com/office/powerpoint/2010/main" val="296675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9F19-744C-F2ED-8EEA-42284B02EA3E}"/>
              </a:ext>
            </a:extLst>
          </p:cNvPr>
          <p:cNvSpPr>
            <a:spLocks noGrp="1"/>
          </p:cNvSpPr>
          <p:nvPr>
            <p:ph type="title"/>
          </p:nvPr>
        </p:nvSpPr>
        <p:spPr>
          <a:xfrm>
            <a:off x="838200" y="254514"/>
            <a:ext cx="10515600" cy="942814"/>
          </a:xfrm>
        </p:spPr>
        <p:txBody>
          <a:bodyPr/>
          <a:lstStyle/>
          <a:p>
            <a:pPr algn="just" rtl="1"/>
            <a:r>
              <a:rPr lang="ar-SA" dirty="0"/>
              <a:t>تحديد الفئات السكانية التي لها الأولوية في الحصول على الاختبار الذاتي</a:t>
            </a:r>
          </a:p>
        </p:txBody>
      </p:sp>
      <p:sp>
        <p:nvSpPr>
          <p:cNvPr id="3" name="Text Placeholder 2">
            <a:extLst>
              <a:ext uri="{FF2B5EF4-FFF2-40B4-BE49-F238E27FC236}">
                <a16:creationId xmlns:a16="http://schemas.microsoft.com/office/drawing/2014/main" id="{1AEBB566-78D5-5A1F-B7F5-6366F68531B3}"/>
              </a:ext>
            </a:extLst>
          </p:cNvPr>
          <p:cNvSpPr>
            <a:spLocks noGrp="1"/>
          </p:cNvSpPr>
          <p:nvPr>
            <p:ph type="body" idx="1"/>
          </p:nvPr>
        </p:nvSpPr>
        <p:spPr>
          <a:xfrm>
            <a:off x="838199" y="1512009"/>
            <a:ext cx="10515600" cy="4440760"/>
          </a:xfrm>
        </p:spPr>
        <p:txBody>
          <a:bodyPr/>
          <a:lstStyle/>
          <a:p>
            <a:pPr marL="342900" indent="-342900" algn="just" rtl="1">
              <a:lnSpc>
                <a:spcPct val="90000"/>
              </a:lnSpc>
              <a:buSzPct val="100000"/>
            </a:pPr>
            <a:r>
              <a:rPr lang="ar-SA" dirty="0">
                <a:solidFill>
                  <a:schemeClr val="bg2"/>
                </a:solidFill>
              </a:rPr>
              <a:t>العاملون الأساسيون </a:t>
            </a:r>
          </a:p>
          <a:p>
            <a:pPr marL="342900" indent="-342900" algn="just" rtl="1">
              <a:lnSpc>
                <a:spcPct val="90000"/>
              </a:lnSpc>
              <a:buSzPct val="100000"/>
            </a:pPr>
            <a:r>
              <a:rPr lang="ar-SA" dirty="0">
                <a:solidFill>
                  <a:schemeClr val="bg2"/>
                </a:solidFill>
              </a:rPr>
              <a:t>المخالطون المقربون لحالات مؤكدة أو محتملة بالإصابة بفيروس كورونا- سارس-2</a:t>
            </a:r>
          </a:p>
          <a:p>
            <a:pPr marL="342900" indent="-342900" algn="just" rtl="1">
              <a:lnSpc>
                <a:spcPct val="90000"/>
              </a:lnSpc>
              <a:buSzPct val="100000"/>
            </a:pPr>
            <a:r>
              <a:rPr lang="ar-SA" dirty="0">
                <a:solidFill>
                  <a:schemeClr val="bg2"/>
                </a:solidFill>
              </a:rPr>
              <a:t>الأفراد الأكثر عرضة لخطر دخول المستشفى أو التعرض لمرض كوفيد-19 الوخيم</a:t>
            </a:r>
          </a:p>
          <a:p>
            <a:pPr marL="342900" indent="-342900" algn="just" rtl="1">
              <a:lnSpc>
                <a:spcPct val="90000"/>
              </a:lnSpc>
              <a:buSzPct val="100000"/>
            </a:pPr>
            <a:r>
              <a:rPr lang="ar-SA" dirty="0">
                <a:solidFill>
                  <a:schemeClr val="bg2"/>
                </a:solidFill>
              </a:rPr>
              <a:t>الأفراد الذين يواجهون تحديات أكبر في الحصول على خدمات </a:t>
            </a:r>
            <a:r>
              <a:rPr lang="ar-SA">
                <a:solidFill>
                  <a:schemeClr val="bg2"/>
                </a:solidFill>
              </a:rPr>
              <a:t>الاختبار الحالية</a:t>
            </a:r>
            <a:endParaRPr lang="ar-SA" dirty="0"/>
          </a:p>
          <a:p>
            <a:pPr algn="just" rtl="1"/>
            <a:endParaRPr lang="ar-SA" dirty="0"/>
          </a:p>
        </p:txBody>
      </p:sp>
      <p:sp>
        <p:nvSpPr>
          <p:cNvPr id="5" name="Slide Number Placeholder 4">
            <a:extLst>
              <a:ext uri="{FF2B5EF4-FFF2-40B4-BE49-F238E27FC236}">
                <a16:creationId xmlns:a16="http://schemas.microsoft.com/office/drawing/2014/main" id="{3F69DC28-E344-D1D9-3EE0-F220AEB565D7}"/>
              </a:ext>
            </a:extLst>
          </p:cNvPr>
          <p:cNvSpPr>
            <a:spLocks noGrp="1"/>
          </p:cNvSpPr>
          <p:nvPr>
            <p:ph type="sldNum" idx="12"/>
          </p:nvPr>
        </p:nvSpPr>
        <p:spPr/>
        <p:txBody>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8</a:t>
            </a:fld>
            <a:endParaRPr lang="ar-SA" dirty="0"/>
          </a:p>
        </p:txBody>
      </p:sp>
      <p:sp>
        <p:nvSpPr>
          <p:cNvPr id="6" name="TextBox 5">
            <a:extLst>
              <a:ext uri="{FF2B5EF4-FFF2-40B4-BE49-F238E27FC236}">
                <a16:creationId xmlns:a16="http://schemas.microsoft.com/office/drawing/2014/main" id="{70D5421D-7C23-4D39-DDCC-BA285192E53F}"/>
              </a:ext>
            </a:extLst>
          </p:cNvPr>
          <p:cNvSpPr txBox="1"/>
          <p:nvPr/>
        </p:nvSpPr>
        <p:spPr>
          <a:xfrm>
            <a:off x="1015999" y="3858105"/>
            <a:ext cx="4602609" cy="20313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rtl="1"/>
            <a:r>
              <a:rPr lang="ar-SA" sz="2800" b="1" dirty="0">
                <a:solidFill>
                  <a:schemeClr val="bg1"/>
                </a:solidFill>
                <a:latin typeface="Simplified Arabic" panose="02020603050405020304" pitchFamily="18" charset="-78"/>
                <a:cs typeface="Simplified Arabic" panose="02020603050405020304" pitchFamily="18" charset="-78"/>
              </a:rPr>
              <a:t>لا</a:t>
            </a:r>
            <a:r>
              <a:rPr lang="ar-SA" sz="2000" dirty="0">
                <a:solidFill>
                  <a:schemeClr val="bg1"/>
                </a:solidFill>
                <a:latin typeface="Simplified Arabic" panose="02020603050405020304" pitchFamily="18" charset="-78"/>
                <a:cs typeface="Simplified Arabic" panose="02020603050405020304" pitchFamily="18" charset="-78"/>
              </a:rPr>
              <a:t> ينصح في الوقت الحالي بإجراء اختبار واسع النطاق/روتيني للأفراد الذين لا تظهر عليهم أعراض ولا يُعرَف أو يُستَدَلّ على أنّهم تعرّضوا للعدوى. </a:t>
            </a:r>
          </a:p>
          <a:p>
            <a:pPr algn="just" rtl="1"/>
            <a:endParaRPr lang="ar-SA" sz="2000" dirty="0">
              <a:solidFill>
                <a:schemeClr val="bg1"/>
              </a:solidFill>
              <a:latin typeface="Simplified Arabic" panose="02020603050405020304" pitchFamily="18" charset="-78"/>
              <a:cs typeface="Simplified Arabic" panose="02020603050405020304" pitchFamily="18" charset="-78"/>
            </a:endParaRPr>
          </a:p>
          <a:p>
            <a:pPr algn="just" rtl="1"/>
            <a:endParaRPr lang="ar-SA" sz="2000" dirty="0">
              <a:solidFill>
                <a:schemeClr val="bg1"/>
              </a:solidFill>
              <a:latin typeface="Simplified Arabic" panose="02020603050405020304" pitchFamily="18" charset="-78"/>
              <a:cs typeface="Simplified Arabic" panose="02020603050405020304" pitchFamily="18" charset="-78"/>
            </a:endParaRPr>
          </a:p>
          <a:p>
            <a:pPr algn="just" rtl="1"/>
            <a:endParaRPr lang="ar-SA" sz="1800" dirty="0">
              <a:solidFill>
                <a:schemeClr val="bg1"/>
              </a:solidFill>
              <a:latin typeface="Simplified Arabic" panose="02020603050405020304" pitchFamily="18" charset="-78"/>
              <a:cs typeface="Simplified Arabic" panose="02020603050405020304" pitchFamily="18" charset="-78"/>
            </a:endParaRPr>
          </a:p>
        </p:txBody>
      </p:sp>
      <p:sp>
        <p:nvSpPr>
          <p:cNvPr id="7" name="TextBox 6">
            <a:extLst>
              <a:ext uri="{FF2B5EF4-FFF2-40B4-BE49-F238E27FC236}">
                <a16:creationId xmlns:a16="http://schemas.microsoft.com/office/drawing/2014/main" id="{F86EEEDD-D870-700F-7018-63BA9186E3C0}"/>
              </a:ext>
            </a:extLst>
          </p:cNvPr>
          <p:cNvSpPr txBox="1"/>
          <p:nvPr/>
        </p:nvSpPr>
        <p:spPr>
          <a:xfrm>
            <a:off x="6431280" y="3858104"/>
            <a:ext cx="4323410" cy="1938992"/>
          </a:xfrm>
          <a:prstGeom prst="rect">
            <a:avLst/>
          </a:prstGeom>
          <a:solidFill>
            <a:schemeClr val="accent1"/>
          </a:solidFill>
          <a:ln>
            <a:solidFill>
              <a:schemeClr val="accent1"/>
            </a:solidFill>
          </a:ln>
        </p:spPr>
        <p:txBody>
          <a:bodyPr wrap="square" rtlCol="0">
            <a:spAutoFit/>
          </a:bodyPr>
          <a:lstStyle/>
          <a:p>
            <a:pPr algn="just" rtl="1"/>
            <a:r>
              <a:rPr lang="ar-SA" sz="2000" dirty="0">
                <a:solidFill>
                  <a:schemeClr val="bg1"/>
                </a:solidFill>
                <a:latin typeface="Simplified Arabic" panose="02020603050405020304" pitchFamily="18" charset="-78"/>
                <a:cs typeface="Simplified Arabic" panose="02020603050405020304" pitchFamily="18" charset="-78"/>
              </a:rPr>
              <a:t>قد يختار الأفراد الاختبار الذاتي لاكتساب قدر أكبر من الثقة بعدم إصابتهم بعدوى فيروس كورونا- سارس-2 (على سبيل المثال، من أجل المشاركة في الأنشطة الجماعية والمناسبات الاجتماعية وما إلى ذلك). </a:t>
            </a:r>
          </a:p>
          <a:p>
            <a:pPr algn="just" rtl="1"/>
            <a:endParaRPr lang="ar-SA" sz="2000" dirty="0">
              <a:solidFill>
                <a:schemeClr val="bg1"/>
              </a:solidFill>
              <a:latin typeface="Simplified Arabic" panose="02020603050405020304" pitchFamily="18" charset="-78"/>
              <a:cs typeface="Simplified Arabic" panose="02020603050405020304" pitchFamily="18" charset="-78"/>
            </a:endParaRPr>
          </a:p>
        </p:txBody>
      </p:sp>
      <p:sp>
        <p:nvSpPr>
          <p:cNvPr id="8" name="Google Shape;104;p2">
            <a:extLst>
              <a:ext uri="{FF2B5EF4-FFF2-40B4-BE49-F238E27FC236}">
                <a16:creationId xmlns:a16="http://schemas.microsoft.com/office/drawing/2014/main" id="{4D29FB2D-0DC1-4F84-838F-C94E440EA30A}"/>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extLst>
      <p:ext uri="{BB962C8B-B14F-4D97-AF65-F5344CB8AC3E}">
        <p14:creationId xmlns:p14="http://schemas.microsoft.com/office/powerpoint/2010/main" val="422060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just" rtl="1">
              <a:spcBef>
                <a:spcPts val="0"/>
              </a:spcBef>
              <a:spcAft>
                <a:spcPts val="0"/>
              </a:spcAft>
              <a:buNone/>
            </a:pPr>
            <a:fld id="{00000000-1234-1234-1234-123412341234}" type="slidenum">
              <a:rPr lang="ar-SA" smtClean="0"/>
              <a:pPr marL="0" lvl="0" indent="0" algn="just" rtl="1">
                <a:spcBef>
                  <a:spcPts val="0"/>
                </a:spcBef>
                <a:spcAft>
                  <a:spcPts val="0"/>
                </a:spcAft>
                <a:buNone/>
              </a:pPr>
              <a:t>9</a:t>
            </a:fld>
            <a:endParaRPr lang="ar-SA" sz="1000" dirty="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25285" y="1625127"/>
            <a:ext cx="10990822" cy="2347950"/>
          </a:xfrm>
          <a:prstGeom prst="rect">
            <a:avLst/>
          </a:prstGeom>
          <a:noFill/>
          <a:ln>
            <a:noFill/>
          </a:ln>
        </p:spPr>
        <p:txBody>
          <a:bodyPr spcFirstLastPara="1" wrap="square" lIns="91425" tIns="45700" rIns="91425" bIns="45700" anchor="t" anchorCtr="0">
            <a:noAutofit/>
          </a:bodyPr>
          <a:lstStyle/>
          <a:p>
            <a:pPr marL="342900" lvl="0" indent="-342900" algn="just" rtl="1">
              <a:lnSpc>
                <a:spcPct val="90000"/>
              </a:lnSpc>
              <a:buSzPct val="100000"/>
              <a:buFont typeface="Arial" panose="020B0604020202020204" pitchFamily="34" charset="0"/>
              <a:buChar char="•"/>
            </a:pPr>
            <a:r>
              <a:rPr lang="ar-SA" b="1" dirty="0">
                <a:solidFill>
                  <a:schemeClr val="accent1"/>
                </a:solidFill>
              </a:rPr>
              <a:t>التشخيص: </a:t>
            </a:r>
            <a:r>
              <a:rPr lang="ar-SA" dirty="0">
                <a:solidFill>
                  <a:schemeClr val="tx1"/>
                </a:solidFill>
              </a:rPr>
              <a:t>في السياقات التي تشهد سرياناً مجتمعياً مستمراً وعند استخدامها من قبل الأفراد الذين تظهر عليهم الأعراض أو أولئك الذين تعرضوا مؤخراً لفيروس كورونا-سارس-2</a:t>
            </a:r>
          </a:p>
          <a:p>
            <a:pPr marL="800100" lvl="1" algn="just" rtl="1">
              <a:lnSpc>
                <a:spcPct val="90000"/>
              </a:lnSpc>
              <a:buSzPct val="1000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السريان المجتمعي المستمرّ </a:t>
            </a:r>
          </a:p>
          <a:p>
            <a:pPr marL="800100" lvl="1" algn="just" rtl="1">
              <a:lnSpc>
                <a:spcPct val="90000"/>
              </a:lnSpc>
              <a:buSzPct val="1000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إجراء اختبار للأفراد الذين يعانون من أعراض لمدّة 7 أيام أو أقلّ</a:t>
            </a:r>
          </a:p>
          <a:p>
            <a:pPr marL="800100" lvl="1" algn="just" rtl="1">
              <a:lnSpc>
                <a:spcPct val="90000"/>
              </a:lnSpc>
              <a:buSzPct val="1000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إجراء اختبار للأفراد الذين تعرّضوا مؤخّراً للعدوى (مثل المخالِطين المقرّبين والعاملين في مجال الرعاية الصحية) ولا تظهر عليهم أعراض </a:t>
            </a:r>
          </a:p>
          <a:p>
            <a:pPr marL="800100" lvl="1" algn="just" rtl="1">
              <a:lnSpc>
                <a:spcPct val="90000"/>
              </a:lnSpc>
              <a:buSzPct val="1000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إجراء اختبار للكشف عن فاشيات مشتبه فيها والاستجابة لها.</a:t>
            </a:r>
          </a:p>
          <a:p>
            <a:pPr marL="457200" lvl="1" indent="0" algn="just" rtl="1">
              <a:lnSpc>
                <a:spcPct val="90000"/>
              </a:lnSpc>
              <a:buClr>
                <a:schemeClr val="dk1"/>
              </a:buClr>
              <a:buNone/>
            </a:pPr>
            <a:endParaRPr lang="ar-SA" dirty="0">
              <a:latin typeface="Simplified Arabic" panose="02020603050405020304" pitchFamily="18" charset="-78"/>
              <a:cs typeface="Simplified Arabic" panose="02020603050405020304" pitchFamily="18" charset="-78"/>
            </a:endParaRPr>
          </a:p>
          <a:p>
            <a:pPr marL="342900" lvl="0" indent="-342900" algn="just" rtl="1">
              <a:lnSpc>
                <a:spcPct val="90000"/>
              </a:lnSpc>
              <a:buSzPct val="100000"/>
              <a:buFont typeface="Arial" panose="020B0604020202020204" pitchFamily="34" charset="0"/>
              <a:buChar char="•"/>
            </a:pPr>
            <a:r>
              <a:rPr lang="ar-SA" b="1" dirty="0">
                <a:solidFill>
                  <a:schemeClr val="accent1"/>
                </a:solidFill>
              </a:rPr>
              <a:t>الفحص: </a:t>
            </a:r>
            <a:r>
              <a:rPr lang="ar-SA" dirty="0">
                <a:solidFill>
                  <a:schemeClr val="tx1"/>
                </a:solidFill>
              </a:rPr>
              <a:t>بغض النظر عن مستوى سريان العدوى في المجتمع: </a:t>
            </a:r>
          </a:p>
          <a:p>
            <a:pPr marL="800100" lvl="1" algn="just" rtl="1">
              <a:lnSpc>
                <a:spcPct val="90000"/>
              </a:lnSpc>
              <a:buSzPct val="1000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إجراء اختبار للأفراد الذين لا تظهر عليهم أعراض ولا يُعرَف أو يُستَدَلّ على أنّهم تعرّضوا للعدوى ويريدون زيادة مستوى الثقة بعدم إصابتهم بعدوى فيروس كورونا-سارس-2.</a:t>
            </a:r>
            <a:endParaRPr lang="ar-SA" dirty="0">
              <a:solidFill>
                <a:srgbClr val="000000"/>
              </a:solidFill>
              <a:latin typeface="Simplified Arabic" panose="02020603050405020304" pitchFamily="18" charset="-78"/>
              <a:cs typeface="Simplified Arabic" panose="02020603050405020304" pitchFamily="18" charset="-78"/>
            </a:endParaRPr>
          </a:p>
          <a:p>
            <a:pPr marL="800100" lvl="1" algn="just" rtl="1">
              <a:lnSpc>
                <a:spcPct val="90000"/>
              </a:lnSpc>
              <a:buSzPct val="100000"/>
              <a:buFont typeface="Arial" panose="020B0604020202020204" pitchFamily="34" charset="0"/>
              <a:buChar char="•"/>
            </a:pPr>
            <a:r>
              <a:rPr lang="ar-SA" dirty="0">
                <a:latin typeface="Simplified Arabic" panose="02020603050405020304" pitchFamily="18" charset="-78"/>
                <a:cs typeface="Simplified Arabic" panose="02020603050405020304" pitchFamily="18" charset="-78"/>
              </a:rPr>
              <a:t>لأغراض الفحص، قد تتيح نتائج الاختبار الذاتي السلبية المشاركة في الأنشطة، مثل الأنشطة الجماعية أو التجمعات الداخلية، ويمكن النظر في إجراء اختبار تأكيدي للنتائج الموجبة.</a:t>
            </a:r>
            <a:endParaRPr lang="ar-SA" dirty="0">
              <a:solidFill>
                <a:srgbClr val="424242"/>
              </a:solidFill>
              <a:latin typeface="Simplified Arabic" panose="02020603050405020304" pitchFamily="18" charset="-78"/>
              <a:cs typeface="Simplified Arabic" panose="02020603050405020304" pitchFamily="18" charset="-78"/>
            </a:endParaRPr>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just" rtl="1">
              <a:lnSpc>
                <a:spcPct val="90000"/>
              </a:lnSpc>
              <a:spcBef>
                <a:spcPts val="0"/>
              </a:spcBef>
              <a:spcAft>
                <a:spcPts val="0"/>
              </a:spcAft>
              <a:buClr>
                <a:schemeClr val="accent1"/>
              </a:buClr>
              <a:buSzPts val="3600"/>
              <a:buFont typeface="Arial"/>
              <a:buNone/>
            </a:pPr>
            <a:r>
              <a:rPr lang="ar-SA" dirty="0"/>
              <a:t>إجراء اختبارات الكشف عن فيروس كورونا سارس-2</a:t>
            </a:r>
          </a:p>
        </p:txBody>
      </p:sp>
      <p:sp>
        <p:nvSpPr>
          <p:cNvPr id="6" name="Google Shape;104;p2">
            <a:extLst>
              <a:ext uri="{FF2B5EF4-FFF2-40B4-BE49-F238E27FC236}">
                <a16:creationId xmlns:a16="http://schemas.microsoft.com/office/drawing/2014/main" id="{2E03E510-3575-472B-A56E-12ED76F9DB9E}"/>
              </a:ext>
            </a:extLst>
          </p:cNvPr>
          <p:cNvSpPr txBox="1">
            <a:spLocks noGrp="1"/>
          </p:cNvSpPr>
          <p:nvPr>
            <p:ph type="ftr" idx="11"/>
          </p:nvPr>
        </p:nvSpPr>
        <p:spPr>
          <a:xfrm>
            <a:off x="270313" y="6311900"/>
            <a:ext cx="10963564" cy="501650"/>
          </a:xfrm>
          <a:prstGeom prst="rect">
            <a:avLst/>
          </a:prstGeom>
          <a:noFill/>
          <a:ln>
            <a:noFill/>
          </a:ln>
        </p:spPr>
        <p:txBody>
          <a:bodyPr spcFirstLastPara="1" wrap="square" lIns="0" tIns="0" rIns="0" bIns="0" anchor="ctr" anchorCtr="0">
            <a:noAutofit/>
          </a:bodyPr>
          <a:lstStyle/>
          <a:p>
            <a:pPr lvl="0" algn="just" rtl="1">
              <a:buSzTx/>
              <a:defRPr/>
            </a:pPr>
            <a:r>
              <a:rPr lang="ar-SA" dirty="0"/>
              <a:t>حلقة العمل التدريبية بشأن الاختبارات التشخيصية السريعة للكشف عن مستضدات فيروس كورونا</a:t>
            </a:r>
            <a:r>
              <a:rPr lang="en-US" dirty="0"/>
              <a:t>- </a:t>
            </a:r>
            <a:r>
              <a:rPr lang="ar-SA" dirty="0"/>
              <a:t>سارس-2 الإصدار 3.0 | </a:t>
            </a:r>
            <a:r>
              <a:rPr lang="ar-SA" dirty="0">
                <a:ea typeface="Arial"/>
              </a:rPr>
              <a:t>استخدام الاختبارات التشخيصية السريعة للكشف عن مستضدات فيروس كورونا-سارس-2 في اختبارات التشخيص الذاتي لكوفيد-19</a:t>
            </a:r>
            <a:endParaRPr lang="ar-SA" dirty="0"/>
          </a:p>
        </p:txBody>
      </p:sp>
    </p:spTree>
    <p:custDataLst>
      <p:tags r:id="rId1"/>
    </p:custDataLst>
    <p:extLst>
      <p:ext uri="{BB962C8B-B14F-4D97-AF65-F5344CB8AC3E}">
        <p14:creationId xmlns:p14="http://schemas.microsoft.com/office/powerpoint/2010/main" val="4278725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2F18066C03F5499150099924B49185" ma:contentTypeVersion="13" ma:contentTypeDescription="Create a new document." ma:contentTypeScope="" ma:versionID="2315772953c8bd93a8996c238dcba93d">
  <xsd:schema xmlns:xsd="http://www.w3.org/2001/XMLSchema" xmlns:xs="http://www.w3.org/2001/XMLSchema" xmlns:p="http://schemas.microsoft.com/office/2006/metadata/properties" xmlns:ns2="759e0dc5-5fc7-4b1a-9988-0ec5a3af862d" xmlns:ns3="450f158c-397a-4a9d-b005-a44c92e0fccb" targetNamespace="http://schemas.microsoft.com/office/2006/metadata/properties" ma:root="true" ma:fieldsID="5d6c42228201fd9bf3b58f2a45ac1aa4" ns2:_="" ns3:_="">
    <xsd:import namespace="759e0dc5-5fc7-4b1a-9988-0ec5a3af862d"/>
    <xsd:import namespace="450f158c-397a-4a9d-b005-a44c92e0f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e0dc5-5fc7-4b1a-9988-0ec5a3af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0f158c-397a-4a9d-b005-a44c92e0fc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50f158c-397a-4a9d-b005-a44c92e0fccb">
      <UserInfo>
        <DisplayName>BARNADAS, Céline</DisplayName>
        <AccountId>27</AccountId>
        <AccountType/>
      </UserInfo>
    </SharedWithUsers>
  </documentManagement>
</p:properties>
</file>

<file path=customXml/itemProps1.xml><?xml version="1.0" encoding="utf-8"?>
<ds:datastoreItem xmlns:ds="http://schemas.openxmlformats.org/officeDocument/2006/customXml" ds:itemID="{FCCF077F-73A2-4548-ABB8-B115369DC6DD}">
  <ds:schemaRefs>
    <ds:schemaRef ds:uri="http://schemas.microsoft.com/sharepoint/v3/contenttype/forms"/>
  </ds:schemaRefs>
</ds:datastoreItem>
</file>

<file path=customXml/itemProps2.xml><?xml version="1.0" encoding="utf-8"?>
<ds:datastoreItem xmlns:ds="http://schemas.openxmlformats.org/officeDocument/2006/customXml" ds:itemID="{BAE6A0F8-F1CB-41E0-921E-03FCC6B7BB03}">
  <ds:schemaRefs>
    <ds:schemaRef ds:uri="450f158c-397a-4a9d-b005-a44c92e0fccb"/>
    <ds:schemaRef ds:uri="759e0dc5-5fc7-4b1a-9988-0ec5a3af8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B9635E-1B7C-43A9-8B05-B2A007CE2875}">
  <ds:schemaRefs>
    <ds:schemaRef ds:uri="http://purl.org/dc/elements/1.1/"/>
    <ds:schemaRef ds:uri="450f158c-397a-4a9d-b005-a44c92e0fccb"/>
    <ds:schemaRef ds:uri="http://schemas.microsoft.com/office/2006/documentManagement/types"/>
    <ds:schemaRef ds:uri="759e0dc5-5fc7-4b1a-9988-0ec5a3af862d"/>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273</TotalTime>
  <Words>3392</Words>
  <Application>Microsoft Office PowerPoint</Application>
  <PresentationFormat>Widescreen</PresentationFormat>
  <Paragraphs>223</Paragraphs>
  <Slides>22</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Arial,Sans-Serif</vt:lpstr>
      <vt:lpstr>Calibri</vt:lpstr>
      <vt:lpstr>Simplified Arabic</vt:lpstr>
      <vt:lpstr>Office Theme</vt:lpstr>
      <vt:lpstr>الوحدة التكميلية 1</vt:lpstr>
      <vt:lpstr>إخلاء مسؤولية </vt:lpstr>
      <vt:lpstr>أهداف التعلّم </vt:lpstr>
      <vt:lpstr>الاختبار الذاتي باستخدام الاختبارات التشخيصية السريعة للكشف عن مستضدات فيروس كورونا-سارس-2: توصيات عامة </vt:lpstr>
      <vt:lpstr>إرشادات عالمية </vt:lpstr>
      <vt:lpstr>تنفيذ الاختبار الذاتي للكشف عن فيروس كورونا-سارس-2</vt:lpstr>
      <vt:lpstr>تنفيذ الاختبار الذاتي لفيروس كورونا- سارس-2 </vt:lpstr>
      <vt:lpstr>تحديد الفئات السكانية التي لها الأولوية في الحصول على الاختبار الذاتي</vt:lpstr>
      <vt:lpstr>إجراء اختبارات الكشف عن فيروس كورونا سارس-2</vt:lpstr>
      <vt:lpstr>يمكن للاختبار الذاتي أن يدعم التشخيص </vt:lpstr>
      <vt:lpstr>يمكن للاختبار الذاتي أن يدعم التشخيص </vt:lpstr>
      <vt:lpstr>باختصار، لماذا ينبغي تقديم الاختبار الذاتي؟ </vt:lpstr>
      <vt:lpstr>معلومات أساسية للعاملين في مجال الرعاية الصحية (1) </vt:lpstr>
      <vt:lpstr>معلومات أساسية للعاملين في مجال الرعاية الصحية (2) </vt:lpstr>
      <vt:lpstr>المعلومات الرئيسية التي يتعين تقديمها للمستخدمين (1)* </vt:lpstr>
      <vt:lpstr>المعلومات الرئيسية التي ينبغي تقديمها إلى المستخدمين (1)* متى وكيف تُستخدم الاختبارات الذاتية للكشف عن فيروس كورونا-سارس-2 </vt:lpstr>
      <vt:lpstr>المعلومات الرئيسية التي يجب تقديمها إلى لمستخدمين (1)* نتائج الاختبار وإجراءات المتابعة</vt:lpstr>
      <vt:lpstr>أهمية التفسير الصحيح لنتائج الاختبار </vt:lpstr>
      <vt:lpstr>دعونا نتدرب </vt:lpstr>
      <vt:lpstr>الترصّد في مرحلة ما بعد التسويق*</vt:lpstr>
      <vt:lpstr>PowerPoint Presentation</vt:lpstr>
      <vt:lpstr>هل لديكم أسئلة تودون طرحها؟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JOHN ROSS PAPA</dc:creator>
  <cp:lastModifiedBy>natacha milhano</cp:lastModifiedBy>
  <cp:revision>236</cp:revision>
  <dcterms:created xsi:type="dcterms:W3CDTF">2020-10-08T10:02:18Z</dcterms:created>
  <dcterms:modified xsi:type="dcterms:W3CDTF">2022-09-29T10:54:01Z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DE4A125E-6A51-4914-9CAB-2C3A6913DC93</vt:lpwstr>
  </property>
  <property fmtid="{D5CDD505-2E9C-101B-9397-08002B2CF9AE}" pid="4" name="ArticulatePath">
    <vt:lpwstr>https://worldhealthorg-my.sharepoint.com/personal/traorez_who_int/Documents/Track changes_EN/3_SARS-CoV-2 RDT OpenWHO_03_Strategies_v1.0</vt:lpwstr>
  </property>
</Properties>
</file>