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ags/tag1.xml" ContentType="application/vnd.openxmlformats-officedocument.presentationml.tags+xml"/>
  <Override PartName="/ppt/notesSlides/notesSlide1.xml" ContentType="application/vnd.openxmlformats-officedocument.presentationml.notesSlide+xml"/>
  <Override PartName="/ppt/tags/tag2.xml" ContentType="application/vnd.openxmlformats-officedocument.presentationml.tags+xml"/>
  <Override PartName="/ppt/notesSlides/notesSlide2.xml" ContentType="application/vnd.openxmlformats-officedocument.presentationml.notesSlide+xml"/>
  <Override PartName="/ppt/tags/tag3.xml" ContentType="application/vnd.openxmlformats-officedocument.presentationml.tags+xml"/>
  <Override PartName="/ppt/notesSlides/notesSlide3.xml" ContentType="application/vnd.openxmlformats-officedocument.presentationml.notesSlide+xml"/>
  <Override PartName="/ppt/tags/tag4.xml" ContentType="application/vnd.openxmlformats-officedocument.presentationml.tags+xml"/>
  <Override PartName="/ppt/notesSlides/notesSlide4.xml" ContentType="application/vnd.openxmlformats-officedocument.presentationml.notesSlide+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notesSlides/notesSlide5.xml" ContentType="application/vnd.openxmlformats-officedocument.presentationml.notesSlide+xml"/>
  <Override PartName="/ppt/tags/tag9.xml" ContentType="application/vnd.openxmlformats-officedocument.presentationml.tags+xml"/>
  <Override PartName="/ppt/notesSlides/notesSlide6.xml" ContentType="application/vnd.openxmlformats-officedocument.presentationml.notesSlide+xml"/>
  <Override PartName="/ppt/tags/tag10.xml" ContentType="application/vnd.openxmlformats-officedocument.presentationml.tags+xml"/>
  <Override PartName="/ppt/notesSlides/notesSlide7.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rtl="1" saveSubsetFonts="1" autoCompressPictures="0">
  <p:sldMasterIdLst>
    <p:sldMasterId id="2147483648" r:id="rId4"/>
  </p:sldMasterIdLst>
  <p:notesMasterIdLst>
    <p:notesMasterId r:id="rId33"/>
  </p:notesMasterIdLst>
  <p:sldIdLst>
    <p:sldId id="256" r:id="rId5"/>
    <p:sldId id="257" r:id="rId6"/>
    <p:sldId id="294" r:id="rId7"/>
    <p:sldId id="273" r:id="rId8"/>
    <p:sldId id="290" r:id="rId9"/>
    <p:sldId id="274" r:id="rId10"/>
    <p:sldId id="275" r:id="rId11"/>
    <p:sldId id="276" r:id="rId12"/>
    <p:sldId id="263" r:id="rId13"/>
    <p:sldId id="279" r:id="rId14"/>
    <p:sldId id="293" r:id="rId15"/>
    <p:sldId id="272" r:id="rId16"/>
    <p:sldId id="281" r:id="rId17"/>
    <p:sldId id="266" r:id="rId18"/>
    <p:sldId id="292" r:id="rId19"/>
    <p:sldId id="282" r:id="rId20"/>
    <p:sldId id="283" r:id="rId21"/>
    <p:sldId id="284" r:id="rId22"/>
    <p:sldId id="285" r:id="rId23"/>
    <p:sldId id="288" r:id="rId24"/>
    <p:sldId id="299" r:id="rId25"/>
    <p:sldId id="302" r:id="rId26"/>
    <p:sldId id="301" r:id="rId27"/>
    <p:sldId id="300" r:id="rId28"/>
    <p:sldId id="303" r:id="rId29"/>
    <p:sldId id="304" r:id="rId30"/>
    <p:sldId id="305" r:id="rId31"/>
    <p:sldId id="271" r:id="rId32"/>
  </p:sldIdLst>
  <p:sldSz cx="12192000" cy="6858000"/>
  <p:notesSz cx="6858000" cy="9144000"/>
  <p:defaultTextStyle>
    <a:defPPr algn="r" rtl="1">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Talya Underwood" initials="TU" lastIdx="5" clrIdx="0">
    <p:extLst>
      <p:ext uri="{19B8F6BF-5375-455C-9EA6-DF929625EA0E}">
        <p15:presenceInfo xmlns:p15="http://schemas.microsoft.com/office/powerpoint/2012/main" userId="d1b78f39f2660855"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9AC9"/>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A1B971FF-520A-4411-9A45-8EAD6FC41CD8}" v="2" dt="2021-01-15T12:24:54.180"/>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0146" autoAdjust="0"/>
    <p:restoredTop sz="94625"/>
  </p:normalViewPr>
  <p:slideViewPr>
    <p:cSldViewPr snapToGrid="0" snapToObjects="1">
      <p:cViewPr varScale="1">
        <p:scale>
          <a:sx n="80" d="100"/>
          <a:sy n="80" d="100"/>
        </p:scale>
        <p:origin x="562" y="53"/>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microsoft.com/office/2016/11/relationships/changesInfo" Target="changesInfos/changesInfo1.xml"/><Relationship Id="rId21" Type="http://schemas.openxmlformats.org/officeDocument/2006/relationships/slide" Target="slides/slide17.xml"/><Relationship Id="rId34" Type="http://schemas.openxmlformats.org/officeDocument/2006/relationships/commentAuthors" Target="commentAuthor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notesMaster" Target="notesMasters/notesMaster1.xml"/><Relationship Id="rId38"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theme" Target="theme/theme1.xml"/><Relationship Id="rId40" Type="http://schemas.microsoft.com/office/2015/10/relationships/revisionInfo" Target="revisionInfo.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presProps" Target="presProps.xml"/><Relationship Id="rId8" Type="http://schemas.openxmlformats.org/officeDocument/2006/relationships/slide" Target="slides/slide4.xml"/><Relationship Id="rId3" Type="http://schemas.openxmlformats.org/officeDocument/2006/relationships/customXml" Target="../customXml/item3.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BARNADAS, Céline" userId="35dfe63f-973a-4484-af2b-caa2b0e5656e" providerId="ADAL" clId="{A1B971FF-520A-4411-9A45-8EAD6FC41CD8}"/>
    <pc:docChg chg="modSld">
      <pc:chgData name="BARNADAS, Céline" userId="35dfe63f-973a-4484-af2b-caa2b0e5656e" providerId="ADAL" clId="{A1B971FF-520A-4411-9A45-8EAD6FC41CD8}" dt="2021-01-15T12:24:54.180" v="1"/>
      <pc:docMkLst>
        <pc:docMk/>
      </pc:docMkLst>
      <pc:sldChg chg="addSp delSp">
        <pc:chgData name="BARNADAS, Céline" userId="35dfe63f-973a-4484-af2b-caa2b0e5656e" providerId="ADAL" clId="{A1B971FF-520A-4411-9A45-8EAD6FC41CD8}" dt="2021-01-15T12:24:54.180" v="1"/>
        <pc:sldMkLst>
          <pc:docMk/>
          <pc:sldMk cId="2865038571" sldId="256"/>
        </pc:sldMkLst>
        <pc:picChg chg="del">
          <ac:chgData name="BARNADAS, Céline" userId="35dfe63f-973a-4484-af2b-caa2b0e5656e" providerId="ADAL" clId="{A1B971FF-520A-4411-9A45-8EAD6FC41CD8}" dt="2021-01-15T12:24:53.719" v="0" actId="478"/>
          <ac:picMkLst>
            <pc:docMk/>
            <pc:sldMk cId="2865038571" sldId="256"/>
            <ac:picMk id="4" creationId="{356AEEED-381A-1B41-9A6C-74F2BCBC631C}"/>
          </ac:picMkLst>
        </pc:picChg>
        <pc:picChg chg="add">
          <ac:chgData name="BARNADAS, Céline" userId="35dfe63f-973a-4484-af2b-caa2b0e5656e" providerId="ADAL" clId="{A1B971FF-520A-4411-9A45-8EAD6FC41CD8}" dt="2021-01-15T12:24:54.180" v="1"/>
          <ac:picMkLst>
            <pc:docMk/>
            <pc:sldMk cId="2865038571" sldId="256"/>
            <ac:picMk id="6" creationId="{42DF7D50-B302-471E-94FB-06B1C55EAA8A}"/>
          </ac:picMkLst>
        </pc:pic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1"/>
          <a:lstStyle>
            <a:lvl1pPr algn="r" rtl="1">
              <a:defRPr sz="1200"/>
            </a:lvl1pPr>
          </a:lstStyle>
          <a:p>
            <a:pPr rtl="1"/>
            <a:endParaRPr lang="en-GB"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1"/>
          <a:lstStyle>
            <a:lvl1pPr algn="r" rtl="1">
              <a:defRPr sz="1200"/>
            </a:lvl1pPr>
          </a:lstStyle>
          <a:p>
            <a:pPr rtl="1"/>
            <a:fld id="{0BEDBD40-84B1-2349-A508-11CBED669F65}" type="datetimeFigureOut">
              <a:rPr lang="en-GB" smtClean="0"/>
              <a:t>29/09/2022</a:t>
            </a:fld>
            <a:endParaRPr lang="en-GB"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1" anchor="ctr"/>
          <a:lstStyle/>
          <a:p>
            <a:pPr rtl="1"/>
            <a:endParaRPr lang="en-GB"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1"/>
          <a:lstStyle/>
          <a:p>
            <a:pPr lvl="0" rtl="1"/>
            <a:r>
              <a:rPr lang="ar"/>
              <a:t>Click to edit Master text styles</a:t>
            </a:r>
          </a:p>
          <a:p>
            <a:pPr lvl="1" rtl="1"/>
            <a:r>
              <a:rPr lang="ar"/>
              <a:t>Second level</a:t>
            </a:r>
          </a:p>
          <a:p>
            <a:pPr lvl="2" rtl="1"/>
            <a:r>
              <a:rPr lang="ar"/>
              <a:t>Third level</a:t>
            </a:r>
          </a:p>
          <a:p>
            <a:pPr lvl="3" rtl="1"/>
            <a:r>
              <a:rPr lang="ar"/>
              <a:t>Fourth level</a:t>
            </a:r>
          </a:p>
          <a:p>
            <a:pPr lvl="4" rtl="1"/>
            <a:r>
              <a:rPr lang="ar"/>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1" anchor="b"/>
          <a:lstStyle>
            <a:lvl1pPr algn="r" rtl="1">
              <a:defRPr sz="1200"/>
            </a:lvl1pPr>
          </a:lstStyle>
          <a:p>
            <a:pPr rtl="1"/>
            <a:endParaRPr lang="en-GB"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1" anchor="b"/>
          <a:lstStyle>
            <a:lvl1pPr algn="r" rtl="1">
              <a:defRPr sz="1200"/>
            </a:lvl1pPr>
          </a:lstStyle>
          <a:p>
            <a:pPr rtl="1"/>
            <a:fld id="{2F7A6307-915A-134B-ACFB-C4EC86CF7165}" type="slidenum">
              <a:rPr lang="en-GB" smtClean="0"/>
              <a:t>‹#›</a:t>
            </a:fld>
            <a:endParaRPr lang="en-GB" dirty="0"/>
          </a:p>
        </p:txBody>
      </p:sp>
    </p:spTree>
    <p:extLst>
      <p:ext uri="{BB962C8B-B14F-4D97-AF65-F5344CB8AC3E}">
        <p14:creationId xmlns:p14="http://schemas.microsoft.com/office/powerpoint/2010/main" val="1794106035"/>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7"/>
        <p:cNvGrpSpPr/>
        <p:nvPr/>
      </p:nvGrpSpPr>
      <p:grpSpPr>
        <a:xfrm>
          <a:off x="0" y="0"/>
          <a:ext cx="0" cy="0"/>
          <a:chOff x="0" y="0"/>
          <a:chExt cx="0" cy="0"/>
        </a:xfrm>
      </p:grpSpPr>
      <p:sp>
        <p:nvSpPr>
          <p:cNvPr id="98" name="Google Shape;98;p2: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dirty="0">
              <a:latin typeface="Simplified Arabic" panose="02020603050405020304" pitchFamily="18" charset="-78"/>
              <a:cs typeface="Simplified Arabic" panose="02020603050405020304" pitchFamily="18" charset="-78"/>
            </a:endParaRPr>
          </a:p>
        </p:txBody>
      </p:sp>
      <p:sp>
        <p:nvSpPr>
          <p:cNvPr id="99" name="Google Shape;99;p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6"/>
        <p:cNvGrpSpPr/>
        <p:nvPr/>
      </p:nvGrpSpPr>
      <p:grpSpPr>
        <a:xfrm>
          <a:off x="0" y="0"/>
          <a:ext cx="0" cy="0"/>
          <a:chOff x="0" y="0"/>
          <a:chExt cx="0" cy="0"/>
        </a:xfrm>
      </p:grpSpPr>
      <p:sp>
        <p:nvSpPr>
          <p:cNvPr id="147" name="Google Shape;147;p8: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dirty="0">
              <a:latin typeface="Simplified Arabic" panose="02020603050405020304" pitchFamily="18" charset="-78"/>
              <a:cs typeface="Simplified Arabic" panose="02020603050405020304" pitchFamily="18" charset="-78"/>
            </a:endParaRPr>
          </a:p>
        </p:txBody>
      </p:sp>
      <p:sp>
        <p:nvSpPr>
          <p:cNvPr id="148" name="Google Shape;148;p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7"/>
        <p:cNvGrpSpPr/>
        <p:nvPr/>
      </p:nvGrpSpPr>
      <p:grpSpPr>
        <a:xfrm>
          <a:off x="0" y="0"/>
          <a:ext cx="0" cy="0"/>
          <a:chOff x="0" y="0"/>
          <a:chExt cx="0" cy="0"/>
        </a:xfrm>
      </p:grpSpPr>
      <p:sp>
        <p:nvSpPr>
          <p:cNvPr id="168" name="Google Shape;168;p11: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dirty="0">
              <a:latin typeface="Simplified Arabic" panose="02020603050405020304" pitchFamily="18" charset="-78"/>
              <a:cs typeface="Simplified Arabic" panose="02020603050405020304" pitchFamily="18" charset="-78"/>
            </a:endParaRPr>
          </a:p>
        </p:txBody>
      </p:sp>
      <p:sp>
        <p:nvSpPr>
          <p:cNvPr id="169" name="Google Shape;169;p1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4"/>
        <p:cNvGrpSpPr/>
        <p:nvPr/>
      </p:nvGrpSpPr>
      <p:grpSpPr>
        <a:xfrm>
          <a:off x="0" y="0"/>
          <a:ext cx="0" cy="0"/>
          <a:chOff x="0" y="0"/>
          <a:chExt cx="0" cy="0"/>
        </a:xfrm>
      </p:grpSpPr>
      <p:sp>
        <p:nvSpPr>
          <p:cNvPr id="155" name="Google Shape;155;p9: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56" name="Google Shape;156;p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96104325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5"/>
        <p:cNvGrpSpPr/>
        <p:nvPr/>
      </p:nvGrpSpPr>
      <p:grpSpPr>
        <a:xfrm>
          <a:off x="0" y="0"/>
          <a:ext cx="0" cy="0"/>
          <a:chOff x="0" y="0"/>
          <a:chExt cx="0" cy="0"/>
        </a:xfrm>
      </p:grpSpPr>
      <p:sp>
        <p:nvSpPr>
          <p:cNvPr id="226" name="Google Shape;226;p18: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dirty="0">
              <a:latin typeface="Simplified Arabic" panose="02020603050405020304" pitchFamily="18" charset="-78"/>
              <a:cs typeface="Simplified Arabic" panose="02020603050405020304" pitchFamily="18" charset="-78"/>
            </a:endParaRPr>
          </a:p>
        </p:txBody>
      </p:sp>
      <p:sp>
        <p:nvSpPr>
          <p:cNvPr id="227" name="Google Shape;227;p1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6"/>
        <p:cNvGrpSpPr/>
        <p:nvPr/>
      </p:nvGrpSpPr>
      <p:grpSpPr>
        <a:xfrm>
          <a:off x="0" y="0"/>
          <a:ext cx="0" cy="0"/>
          <a:chOff x="0" y="0"/>
          <a:chExt cx="0" cy="0"/>
        </a:xfrm>
      </p:grpSpPr>
      <p:sp>
        <p:nvSpPr>
          <p:cNvPr id="237" name="Google Shape;237;p19: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dirty="0">
              <a:latin typeface="Simplified Arabic" panose="02020603050405020304" pitchFamily="18" charset="-78"/>
              <a:cs typeface="Simplified Arabic" panose="02020603050405020304" pitchFamily="18" charset="-78"/>
            </a:endParaRPr>
          </a:p>
        </p:txBody>
      </p:sp>
      <p:sp>
        <p:nvSpPr>
          <p:cNvPr id="238" name="Google Shape;238;p1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6"/>
        <p:cNvGrpSpPr/>
        <p:nvPr/>
      </p:nvGrpSpPr>
      <p:grpSpPr>
        <a:xfrm>
          <a:off x="0" y="0"/>
          <a:ext cx="0" cy="0"/>
          <a:chOff x="0" y="0"/>
          <a:chExt cx="0" cy="0"/>
        </a:xfrm>
      </p:grpSpPr>
      <p:sp>
        <p:nvSpPr>
          <p:cNvPr id="237" name="Google Shape;237;p19: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dirty="0">
              <a:latin typeface="Simplified Arabic" panose="02020603050405020304" pitchFamily="18" charset="-78"/>
              <a:cs typeface="Simplified Arabic" panose="02020603050405020304" pitchFamily="18" charset="-78"/>
            </a:endParaRPr>
          </a:p>
        </p:txBody>
      </p:sp>
      <p:sp>
        <p:nvSpPr>
          <p:cNvPr id="238" name="Google Shape;238;p1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33178950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FBA0A1A0-4D4D-CE47-A67E-A9F4DBB197A3}"/>
              </a:ext>
            </a:extLst>
          </p:cNvPr>
          <p:cNvSpPr>
            <a:spLocks noGrp="1"/>
          </p:cNvSpPr>
          <p:nvPr>
            <p:ph type="dt" sz="half" idx="10"/>
          </p:nvPr>
        </p:nvSpPr>
        <p:spPr/>
        <p:txBody>
          <a:bodyPr rtlCol="1"/>
          <a:lstStyle/>
          <a:p>
            <a:pPr rtl="1"/>
            <a:r>
              <a:rPr lang="en-GB"/>
              <a:t>12/11/2020</a:t>
            </a:r>
            <a:endParaRPr lang="en-GB" dirty="0"/>
          </a:p>
        </p:txBody>
      </p:sp>
      <p:sp>
        <p:nvSpPr>
          <p:cNvPr id="5" name="Footer Placeholder 4">
            <a:extLst>
              <a:ext uri="{FF2B5EF4-FFF2-40B4-BE49-F238E27FC236}">
                <a16:creationId xmlns:a16="http://schemas.microsoft.com/office/drawing/2014/main" id="{CF9E9A00-C2FB-0A47-AD17-4BC42A25DA12}"/>
              </a:ext>
            </a:extLst>
          </p:cNvPr>
          <p:cNvSpPr>
            <a:spLocks noGrp="1"/>
          </p:cNvSpPr>
          <p:nvPr>
            <p:ph type="ftr" sz="quarter" idx="11"/>
          </p:nvPr>
        </p:nvSpPr>
        <p:spPr/>
        <p:txBody>
          <a:bodyPr rtlCol="1"/>
          <a:lstStyle/>
          <a:p>
            <a:pPr rtl="1"/>
            <a:r>
              <a:rPr lang="ar"/>
              <a:t>Conference     |     Presentation title</a:t>
            </a:r>
          </a:p>
        </p:txBody>
      </p:sp>
      <p:sp>
        <p:nvSpPr>
          <p:cNvPr id="6" name="Slide Number Placeholder 5">
            <a:extLst>
              <a:ext uri="{FF2B5EF4-FFF2-40B4-BE49-F238E27FC236}">
                <a16:creationId xmlns:a16="http://schemas.microsoft.com/office/drawing/2014/main" id="{CEDE29F7-DCB0-094C-851F-A0968DD4F817}"/>
              </a:ext>
            </a:extLst>
          </p:cNvPr>
          <p:cNvSpPr>
            <a:spLocks noGrp="1"/>
          </p:cNvSpPr>
          <p:nvPr>
            <p:ph type="sldNum" sz="quarter" idx="12"/>
          </p:nvPr>
        </p:nvSpPr>
        <p:spPr/>
        <p:txBody>
          <a:bodyPr rtlCol="1"/>
          <a:lstStyle/>
          <a:p>
            <a:pPr rtl="1"/>
            <a:fld id="{42D34DE6-22C6-0E40-B20E-F2D718CBADB2}" type="slidenum">
              <a:rPr lang="en-GB" smtClean="0"/>
              <a:t>‹#›</a:t>
            </a:fld>
            <a:endParaRPr lang="en-GB" dirty="0"/>
          </a:p>
        </p:txBody>
      </p:sp>
      <p:sp>
        <p:nvSpPr>
          <p:cNvPr id="11" name="Freeform 10">
            <a:extLst>
              <a:ext uri="{FF2B5EF4-FFF2-40B4-BE49-F238E27FC236}">
                <a16:creationId xmlns:a16="http://schemas.microsoft.com/office/drawing/2014/main" id="{9BADA697-CC04-904E-A093-84FF3BFDB055}"/>
              </a:ext>
            </a:extLst>
          </p:cNvPr>
          <p:cNvSpPr/>
          <p:nvPr userDrawn="1"/>
        </p:nvSpPr>
        <p:spPr>
          <a:xfrm>
            <a:off x="0" y="1010155"/>
            <a:ext cx="6394174" cy="5036476"/>
          </a:xfrm>
          <a:custGeom>
            <a:avLst/>
            <a:gdLst>
              <a:gd name="connsiteX0" fmla="*/ 0 w 6394174"/>
              <a:gd name="connsiteY0" fmla="*/ 0 h 5036476"/>
              <a:gd name="connsiteX1" fmla="*/ 6394174 w 6394174"/>
              <a:gd name="connsiteY1" fmla="*/ 0 h 5036476"/>
              <a:gd name="connsiteX2" fmla="*/ 5135055 w 6394174"/>
              <a:gd name="connsiteY2" fmla="*/ 5036476 h 5036476"/>
              <a:gd name="connsiteX3" fmla="*/ 0 w 6394174"/>
              <a:gd name="connsiteY3" fmla="*/ 5036476 h 5036476"/>
            </a:gdLst>
            <a:ahLst/>
            <a:cxnLst>
              <a:cxn ang="0">
                <a:pos x="connsiteX0" y="connsiteY0"/>
              </a:cxn>
              <a:cxn ang="0">
                <a:pos x="connsiteX1" y="connsiteY1"/>
              </a:cxn>
              <a:cxn ang="0">
                <a:pos x="connsiteX2" y="connsiteY2"/>
              </a:cxn>
              <a:cxn ang="0">
                <a:pos x="connsiteX3" y="connsiteY3"/>
              </a:cxn>
            </a:cxnLst>
            <a:rect l="l" t="t" r="r" b="b"/>
            <a:pathLst>
              <a:path w="6394174" h="5036476">
                <a:moveTo>
                  <a:pt x="0" y="0"/>
                </a:moveTo>
                <a:lnTo>
                  <a:pt x="6394174" y="0"/>
                </a:lnTo>
                <a:lnTo>
                  <a:pt x="5135055" y="5036476"/>
                </a:lnTo>
                <a:lnTo>
                  <a:pt x="0" y="503647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1" anchor="ctr">
            <a:noAutofit/>
          </a:bodyPr>
          <a:lstStyle/>
          <a:p>
            <a:pPr algn="ctr" rtl="1"/>
            <a:endParaRPr lang="en-GB" dirty="0"/>
          </a:p>
        </p:txBody>
      </p:sp>
      <p:sp>
        <p:nvSpPr>
          <p:cNvPr id="2" name="Title 1">
            <a:extLst>
              <a:ext uri="{FF2B5EF4-FFF2-40B4-BE49-F238E27FC236}">
                <a16:creationId xmlns:a16="http://schemas.microsoft.com/office/drawing/2014/main" id="{E3B9F9C4-72BA-474A-85F1-51D0937124B8}"/>
              </a:ext>
            </a:extLst>
          </p:cNvPr>
          <p:cNvSpPr>
            <a:spLocks noGrp="1"/>
          </p:cNvSpPr>
          <p:nvPr>
            <p:ph type="ctrTitle"/>
          </p:nvPr>
        </p:nvSpPr>
        <p:spPr>
          <a:xfrm>
            <a:off x="838200" y="1122362"/>
            <a:ext cx="4588565" cy="2940351"/>
          </a:xfrm>
        </p:spPr>
        <p:txBody>
          <a:bodyPr lIns="0" tIns="0" rIns="0" bIns="0" rtlCol="1" anchor="b"/>
          <a:lstStyle>
            <a:lvl1pPr algn="r" rtl="1">
              <a:defRPr sz="4000">
                <a:solidFill>
                  <a:schemeClr val="bg1"/>
                </a:solidFill>
              </a:defRPr>
            </a:lvl1pPr>
          </a:lstStyle>
          <a:p>
            <a:pPr rtl="1"/>
            <a:r>
              <a:rPr lang="ar"/>
              <a:t>Click to edit Master title style</a:t>
            </a:r>
          </a:p>
        </p:txBody>
      </p:sp>
      <p:sp>
        <p:nvSpPr>
          <p:cNvPr id="3" name="Subtitle 2">
            <a:extLst>
              <a:ext uri="{FF2B5EF4-FFF2-40B4-BE49-F238E27FC236}">
                <a16:creationId xmlns:a16="http://schemas.microsoft.com/office/drawing/2014/main" id="{5EB50E9B-DD61-564D-A61F-AAAC18591A98}"/>
              </a:ext>
            </a:extLst>
          </p:cNvPr>
          <p:cNvSpPr>
            <a:spLocks noGrp="1"/>
          </p:cNvSpPr>
          <p:nvPr>
            <p:ph type="subTitle" idx="1"/>
          </p:nvPr>
        </p:nvSpPr>
        <p:spPr>
          <a:xfrm>
            <a:off x="838200" y="4213184"/>
            <a:ext cx="3992217" cy="1044615"/>
          </a:xfrm>
        </p:spPr>
        <p:txBody>
          <a:bodyPr lIns="0" tIns="0" rIns="0" bIns="0" rtlCol="1"/>
          <a:lstStyle>
            <a:lvl1pPr marL="0" indent="0" algn="r" rtl="1">
              <a:buNone/>
              <a:defRPr sz="1800">
                <a:solidFill>
                  <a:schemeClr val="bg1"/>
                </a:solidFill>
              </a:defRPr>
            </a:lvl1pPr>
            <a:lvl2pPr marL="457200" indent="0" algn="ctr" rtl="1">
              <a:buNone/>
              <a:defRPr sz="2000"/>
            </a:lvl2pPr>
            <a:lvl3pPr marL="914400" indent="0" algn="ctr" rtl="1">
              <a:buNone/>
              <a:defRPr sz="1800"/>
            </a:lvl3pPr>
            <a:lvl4pPr marL="1371600" indent="0" algn="ctr" rtl="1">
              <a:buNone/>
              <a:defRPr sz="1600"/>
            </a:lvl4pPr>
            <a:lvl5pPr marL="1828800" indent="0" algn="ctr" rtl="1">
              <a:buNone/>
              <a:defRPr sz="1600"/>
            </a:lvl5pPr>
            <a:lvl6pPr marL="2286000" indent="0" algn="ctr" rtl="1">
              <a:buNone/>
              <a:defRPr sz="1600"/>
            </a:lvl6pPr>
            <a:lvl7pPr marL="2743200" indent="0" algn="ctr" rtl="1">
              <a:buNone/>
              <a:defRPr sz="1600"/>
            </a:lvl7pPr>
            <a:lvl8pPr marL="3200400" indent="0" algn="ctr" rtl="1">
              <a:buNone/>
              <a:defRPr sz="1600"/>
            </a:lvl8pPr>
            <a:lvl9pPr marL="3657600" indent="0" algn="ctr" rtl="1">
              <a:buNone/>
              <a:defRPr sz="1600"/>
            </a:lvl9pPr>
          </a:lstStyle>
          <a:p>
            <a:pPr rtl="1"/>
            <a:r>
              <a:rPr lang="ar"/>
              <a:t>Click to edit Master subtitle style</a:t>
            </a:r>
          </a:p>
        </p:txBody>
      </p:sp>
      <p:pic>
        <p:nvPicPr>
          <p:cNvPr id="8" name="Picture 7" descr="A close up of a logo&#10;&#10;Description automatically generated">
            <a:extLst>
              <a:ext uri="{FF2B5EF4-FFF2-40B4-BE49-F238E27FC236}">
                <a16:creationId xmlns:a16="http://schemas.microsoft.com/office/drawing/2014/main" id="{50149D75-4698-6E4A-838F-55B9F3D4504E}"/>
              </a:ext>
            </a:extLst>
          </p:cNvPr>
          <p:cNvPicPr>
            <a:picLocks noChangeAspect="1"/>
          </p:cNvPicPr>
          <p:nvPr userDrawn="1"/>
        </p:nvPicPr>
        <p:blipFill>
          <a:blip r:embed="rId2"/>
          <a:stretch>
            <a:fillRect/>
          </a:stretch>
        </p:blipFill>
        <p:spPr>
          <a:xfrm>
            <a:off x="6394174" y="1010155"/>
            <a:ext cx="5195578" cy="4558150"/>
          </a:xfrm>
          <a:prstGeom prst="rect">
            <a:avLst/>
          </a:prstGeom>
        </p:spPr>
      </p:pic>
    </p:spTree>
    <p:extLst>
      <p:ext uri="{BB962C8B-B14F-4D97-AF65-F5344CB8AC3E}">
        <p14:creationId xmlns:p14="http://schemas.microsoft.com/office/powerpoint/2010/main" val="273549015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954B2D-1D08-1F42-82CC-C7AF542F0459}"/>
              </a:ext>
            </a:extLst>
          </p:cNvPr>
          <p:cNvSpPr>
            <a:spLocks noGrp="1"/>
          </p:cNvSpPr>
          <p:nvPr>
            <p:ph type="title"/>
          </p:nvPr>
        </p:nvSpPr>
        <p:spPr/>
        <p:txBody>
          <a:bodyPr rtlCol="1"/>
          <a:lstStyle/>
          <a:p>
            <a:pPr rtl="1"/>
            <a:r>
              <a:rPr lang="ar"/>
              <a:t>Click to edit Master title style</a:t>
            </a:r>
          </a:p>
        </p:txBody>
      </p:sp>
      <p:sp>
        <p:nvSpPr>
          <p:cNvPr id="3" name="Vertical Text Placeholder 2">
            <a:extLst>
              <a:ext uri="{FF2B5EF4-FFF2-40B4-BE49-F238E27FC236}">
                <a16:creationId xmlns:a16="http://schemas.microsoft.com/office/drawing/2014/main" id="{8EB9826E-1933-D045-AF5A-BA3BD571F22E}"/>
              </a:ext>
            </a:extLst>
          </p:cNvPr>
          <p:cNvSpPr>
            <a:spLocks noGrp="1"/>
          </p:cNvSpPr>
          <p:nvPr>
            <p:ph type="body" orient="vert" idx="1"/>
          </p:nvPr>
        </p:nvSpPr>
        <p:spPr/>
        <p:txBody>
          <a:bodyPr vert="eaVert" rtlCol="1"/>
          <a:lstStyle/>
          <a:p>
            <a:pPr lvl="0" rtl="1"/>
            <a:r>
              <a:rPr lang="ar"/>
              <a:t>Click to edit Master text styles</a:t>
            </a:r>
          </a:p>
          <a:p>
            <a:pPr lvl="1" rtl="1"/>
            <a:r>
              <a:rPr lang="ar"/>
              <a:t>Second level</a:t>
            </a:r>
          </a:p>
          <a:p>
            <a:pPr lvl="2" rtl="1"/>
            <a:r>
              <a:rPr lang="ar"/>
              <a:t>Third level</a:t>
            </a:r>
          </a:p>
          <a:p>
            <a:pPr lvl="3" rtl="1"/>
            <a:r>
              <a:rPr lang="ar"/>
              <a:t>Fourth level</a:t>
            </a:r>
          </a:p>
          <a:p>
            <a:pPr lvl="4" rtl="1"/>
            <a:r>
              <a:rPr lang="ar"/>
              <a:t>Fifth level</a:t>
            </a:r>
          </a:p>
        </p:txBody>
      </p:sp>
      <p:sp>
        <p:nvSpPr>
          <p:cNvPr id="4" name="Date Placeholder 3">
            <a:extLst>
              <a:ext uri="{FF2B5EF4-FFF2-40B4-BE49-F238E27FC236}">
                <a16:creationId xmlns:a16="http://schemas.microsoft.com/office/drawing/2014/main" id="{1ABA51D4-D759-BF40-A039-E4FAA312765B}"/>
              </a:ext>
            </a:extLst>
          </p:cNvPr>
          <p:cNvSpPr>
            <a:spLocks noGrp="1"/>
          </p:cNvSpPr>
          <p:nvPr>
            <p:ph type="dt" sz="half" idx="10"/>
          </p:nvPr>
        </p:nvSpPr>
        <p:spPr/>
        <p:txBody>
          <a:bodyPr rtlCol="1"/>
          <a:lstStyle/>
          <a:p>
            <a:pPr rtl="1"/>
            <a:r>
              <a:rPr lang="en-GB"/>
              <a:t>12/11/2020</a:t>
            </a:r>
            <a:endParaRPr lang="en-GB" dirty="0"/>
          </a:p>
        </p:txBody>
      </p:sp>
      <p:sp>
        <p:nvSpPr>
          <p:cNvPr id="5" name="Footer Placeholder 4">
            <a:extLst>
              <a:ext uri="{FF2B5EF4-FFF2-40B4-BE49-F238E27FC236}">
                <a16:creationId xmlns:a16="http://schemas.microsoft.com/office/drawing/2014/main" id="{9772C1AD-DD21-8840-A024-D910B5ADD3D3}"/>
              </a:ext>
            </a:extLst>
          </p:cNvPr>
          <p:cNvSpPr>
            <a:spLocks noGrp="1"/>
          </p:cNvSpPr>
          <p:nvPr>
            <p:ph type="ftr" sz="quarter" idx="11"/>
          </p:nvPr>
        </p:nvSpPr>
        <p:spPr/>
        <p:txBody>
          <a:bodyPr rtlCol="1"/>
          <a:lstStyle/>
          <a:p>
            <a:pPr rtl="1"/>
            <a:r>
              <a:rPr lang="ar"/>
              <a:t>Conference     |     Presentation title</a:t>
            </a:r>
          </a:p>
        </p:txBody>
      </p:sp>
      <p:sp>
        <p:nvSpPr>
          <p:cNvPr id="6" name="Slide Number Placeholder 5">
            <a:extLst>
              <a:ext uri="{FF2B5EF4-FFF2-40B4-BE49-F238E27FC236}">
                <a16:creationId xmlns:a16="http://schemas.microsoft.com/office/drawing/2014/main" id="{C6DDF021-28A2-0E47-939B-CB6C5AFF24DF}"/>
              </a:ext>
            </a:extLst>
          </p:cNvPr>
          <p:cNvSpPr>
            <a:spLocks noGrp="1"/>
          </p:cNvSpPr>
          <p:nvPr>
            <p:ph type="sldNum" sz="quarter" idx="12"/>
          </p:nvPr>
        </p:nvSpPr>
        <p:spPr/>
        <p:txBody>
          <a:bodyPr rtlCol="1"/>
          <a:lstStyle/>
          <a:p>
            <a:pPr rtl="1"/>
            <a:fld id="{42D34DE6-22C6-0E40-B20E-F2D718CBADB2}" type="slidenum">
              <a:rPr lang="en-GB" smtClean="0"/>
              <a:t>‹#›</a:t>
            </a:fld>
            <a:endParaRPr lang="en-GB" dirty="0"/>
          </a:p>
        </p:txBody>
      </p:sp>
    </p:spTree>
    <p:extLst>
      <p:ext uri="{BB962C8B-B14F-4D97-AF65-F5344CB8AC3E}">
        <p14:creationId xmlns:p14="http://schemas.microsoft.com/office/powerpoint/2010/main" val="115282659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CC505180-52A3-D34D-9AA3-CB39D7876EE6}"/>
              </a:ext>
            </a:extLst>
          </p:cNvPr>
          <p:cNvSpPr>
            <a:spLocks noGrp="1"/>
          </p:cNvSpPr>
          <p:nvPr>
            <p:ph type="title" orient="vert"/>
          </p:nvPr>
        </p:nvSpPr>
        <p:spPr>
          <a:xfrm>
            <a:off x="8724900" y="365125"/>
            <a:ext cx="2628900" cy="5811838"/>
          </a:xfrm>
        </p:spPr>
        <p:txBody>
          <a:bodyPr vert="eaVert" rtlCol="1"/>
          <a:lstStyle/>
          <a:p>
            <a:pPr rtl="1"/>
            <a:r>
              <a:rPr lang="ar"/>
              <a:t>Click to edit Master title style</a:t>
            </a:r>
          </a:p>
        </p:txBody>
      </p:sp>
      <p:sp>
        <p:nvSpPr>
          <p:cNvPr id="3" name="Vertical Text Placeholder 2">
            <a:extLst>
              <a:ext uri="{FF2B5EF4-FFF2-40B4-BE49-F238E27FC236}">
                <a16:creationId xmlns:a16="http://schemas.microsoft.com/office/drawing/2014/main" id="{BA89CAB5-C205-214E-BF83-E135B9869C4E}"/>
              </a:ext>
            </a:extLst>
          </p:cNvPr>
          <p:cNvSpPr>
            <a:spLocks noGrp="1"/>
          </p:cNvSpPr>
          <p:nvPr>
            <p:ph type="body" orient="vert" idx="1"/>
          </p:nvPr>
        </p:nvSpPr>
        <p:spPr>
          <a:xfrm>
            <a:off x="838200" y="365125"/>
            <a:ext cx="7734300" cy="5811838"/>
          </a:xfrm>
        </p:spPr>
        <p:txBody>
          <a:bodyPr vert="eaVert" rtlCol="1"/>
          <a:lstStyle/>
          <a:p>
            <a:pPr lvl="0" rtl="1"/>
            <a:r>
              <a:rPr lang="ar"/>
              <a:t>Click to edit Master text styles</a:t>
            </a:r>
          </a:p>
          <a:p>
            <a:pPr lvl="1" rtl="1"/>
            <a:r>
              <a:rPr lang="ar"/>
              <a:t>Second level</a:t>
            </a:r>
          </a:p>
          <a:p>
            <a:pPr lvl="2" rtl="1"/>
            <a:r>
              <a:rPr lang="ar"/>
              <a:t>Third level</a:t>
            </a:r>
          </a:p>
          <a:p>
            <a:pPr lvl="3" rtl="1"/>
            <a:r>
              <a:rPr lang="ar"/>
              <a:t>Fourth level</a:t>
            </a:r>
          </a:p>
          <a:p>
            <a:pPr lvl="4" rtl="1"/>
            <a:r>
              <a:rPr lang="ar"/>
              <a:t>Fifth level</a:t>
            </a:r>
          </a:p>
        </p:txBody>
      </p:sp>
      <p:sp>
        <p:nvSpPr>
          <p:cNvPr id="4" name="Date Placeholder 3">
            <a:extLst>
              <a:ext uri="{FF2B5EF4-FFF2-40B4-BE49-F238E27FC236}">
                <a16:creationId xmlns:a16="http://schemas.microsoft.com/office/drawing/2014/main" id="{BF0D129C-15AC-1A4E-8785-88A1FA6D267B}"/>
              </a:ext>
            </a:extLst>
          </p:cNvPr>
          <p:cNvSpPr>
            <a:spLocks noGrp="1"/>
          </p:cNvSpPr>
          <p:nvPr>
            <p:ph type="dt" sz="half" idx="10"/>
          </p:nvPr>
        </p:nvSpPr>
        <p:spPr/>
        <p:txBody>
          <a:bodyPr rtlCol="1"/>
          <a:lstStyle/>
          <a:p>
            <a:pPr rtl="1"/>
            <a:r>
              <a:rPr lang="en-GB"/>
              <a:t>12/11/2020</a:t>
            </a:r>
            <a:endParaRPr lang="en-GB" dirty="0"/>
          </a:p>
        </p:txBody>
      </p:sp>
      <p:sp>
        <p:nvSpPr>
          <p:cNvPr id="5" name="Footer Placeholder 4">
            <a:extLst>
              <a:ext uri="{FF2B5EF4-FFF2-40B4-BE49-F238E27FC236}">
                <a16:creationId xmlns:a16="http://schemas.microsoft.com/office/drawing/2014/main" id="{F9D5B4E7-1AB3-7F41-95D0-6BD052ED4B63}"/>
              </a:ext>
            </a:extLst>
          </p:cNvPr>
          <p:cNvSpPr>
            <a:spLocks noGrp="1"/>
          </p:cNvSpPr>
          <p:nvPr>
            <p:ph type="ftr" sz="quarter" idx="11"/>
          </p:nvPr>
        </p:nvSpPr>
        <p:spPr/>
        <p:txBody>
          <a:bodyPr rtlCol="1"/>
          <a:lstStyle/>
          <a:p>
            <a:pPr rtl="1"/>
            <a:r>
              <a:rPr lang="ar"/>
              <a:t>Conference     |     Presentation title</a:t>
            </a:r>
          </a:p>
        </p:txBody>
      </p:sp>
      <p:sp>
        <p:nvSpPr>
          <p:cNvPr id="6" name="Slide Number Placeholder 5">
            <a:extLst>
              <a:ext uri="{FF2B5EF4-FFF2-40B4-BE49-F238E27FC236}">
                <a16:creationId xmlns:a16="http://schemas.microsoft.com/office/drawing/2014/main" id="{C5D1B791-FCAC-4049-BD9A-ED3978986234}"/>
              </a:ext>
            </a:extLst>
          </p:cNvPr>
          <p:cNvSpPr>
            <a:spLocks noGrp="1"/>
          </p:cNvSpPr>
          <p:nvPr>
            <p:ph type="sldNum" sz="quarter" idx="12"/>
          </p:nvPr>
        </p:nvSpPr>
        <p:spPr/>
        <p:txBody>
          <a:bodyPr rtlCol="1"/>
          <a:lstStyle/>
          <a:p>
            <a:pPr rtl="1"/>
            <a:fld id="{42D34DE6-22C6-0E40-B20E-F2D718CBADB2}" type="slidenum">
              <a:rPr lang="en-GB" smtClean="0"/>
              <a:t>‹#›</a:t>
            </a:fld>
            <a:endParaRPr lang="en-GB" dirty="0"/>
          </a:p>
        </p:txBody>
      </p:sp>
    </p:spTree>
    <p:extLst>
      <p:ext uri="{BB962C8B-B14F-4D97-AF65-F5344CB8AC3E}">
        <p14:creationId xmlns:p14="http://schemas.microsoft.com/office/powerpoint/2010/main" val="310253968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x">
  <p:cSld name="Bullet List">
    <p:spTree>
      <p:nvGrpSpPr>
        <p:cNvPr id="1" name=""/>
        <p:cNvGrpSpPr/>
        <p:nvPr/>
      </p:nvGrpSpPr>
      <p:grpSpPr>
        <a:xfrm>
          <a:off x="0" y="0"/>
          <a:ext cx="0" cy="0"/>
          <a:chOff x="0" y="0"/>
          <a:chExt cx="0" cy="0"/>
        </a:xfrm>
      </p:grpSpPr>
      <p:sp>
        <p:nvSpPr>
          <p:cNvPr id="53" name="Title Text"/>
          <p:cNvSpPr txBox="1">
            <a:spLocks noGrp="1"/>
          </p:cNvSpPr>
          <p:nvPr>
            <p:ph type="title"/>
          </p:nvPr>
        </p:nvSpPr>
        <p:spPr>
          <a:prstGeom prst="rect">
            <a:avLst/>
          </a:prstGeom>
        </p:spPr>
        <p:txBody>
          <a:bodyPr rtlCol="1"/>
          <a:lstStyle/>
          <a:p>
            <a:pPr rtl="1"/>
            <a:r>
              <a:rPr lang="ar"/>
              <a:t>Click to edit Master title style</a:t>
            </a:r>
            <a:endParaRPr/>
          </a:p>
        </p:txBody>
      </p:sp>
      <p:sp>
        <p:nvSpPr>
          <p:cNvPr id="54" name="Body Level One…"/>
          <p:cNvSpPr txBox="1">
            <a:spLocks noGrp="1"/>
          </p:cNvSpPr>
          <p:nvPr>
            <p:ph type="body" idx="1"/>
          </p:nvPr>
        </p:nvSpPr>
        <p:spPr>
          <a:prstGeom prst="rect">
            <a:avLst/>
          </a:prstGeom>
        </p:spPr>
        <p:txBody>
          <a:bodyPr numCol="1" spcCol="38100" rtlCol="1"/>
          <a:lstStyle>
            <a:lvl1pPr marL="381000" indent="-381000" algn="r" rtl="1">
              <a:spcBef>
                <a:spcPts val="2100"/>
              </a:spcBef>
              <a:buSzPct val="50000"/>
              <a:buBlip>
                <a:blip r:embed="rId2"/>
              </a:buBlip>
              <a:defRPr sz="2100"/>
            </a:lvl1pPr>
            <a:lvl2pPr marL="381000" indent="-381000" algn="r" rtl="1">
              <a:spcBef>
                <a:spcPts val="2100"/>
              </a:spcBef>
              <a:buSzPct val="50000"/>
              <a:buBlip>
                <a:blip r:embed="rId2"/>
              </a:buBlip>
              <a:defRPr sz="2100"/>
            </a:lvl2pPr>
            <a:lvl3pPr marL="381000" indent="-381000" algn="r" rtl="1">
              <a:spcBef>
                <a:spcPts val="2100"/>
              </a:spcBef>
              <a:buSzPct val="50000"/>
              <a:buBlip>
                <a:blip r:embed="rId2"/>
              </a:buBlip>
              <a:defRPr sz="2100"/>
            </a:lvl3pPr>
            <a:lvl4pPr marL="381000" indent="-381000" algn="r" rtl="1">
              <a:spcBef>
                <a:spcPts val="2100"/>
              </a:spcBef>
              <a:buSzPct val="50000"/>
              <a:buBlip>
                <a:blip r:embed="rId2"/>
              </a:buBlip>
              <a:defRPr sz="2100"/>
            </a:lvl4pPr>
            <a:lvl5pPr marL="381000" indent="-381000" algn="r" rtl="1">
              <a:spcBef>
                <a:spcPts val="2100"/>
              </a:spcBef>
              <a:buSzPct val="50000"/>
              <a:buBlip>
                <a:blip r:embed="rId2"/>
              </a:buBlip>
              <a:defRPr sz="2100"/>
            </a:lvl5pPr>
          </a:lstStyle>
          <a:p>
            <a:pPr lvl="0" rtl="1"/>
            <a:r>
              <a:rPr lang="ar"/>
              <a:t>Click to edit Master text styles</a:t>
            </a:r>
          </a:p>
          <a:p>
            <a:pPr lvl="1" rtl="1"/>
            <a:r>
              <a:rPr lang="ar"/>
              <a:t>Second level</a:t>
            </a:r>
          </a:p>
          <a:p>
            <a:pPr lvl="2" rtl="1"/>
            <a:r>
              <a:rPr lang="ar"/>
              <a:t>Third level</a:t>
            </a:r>
          </a:p>
          <a:p>
            <a:pPr lvl="3" rtl="1"/>
            <a:r>
              <a:rPr lang="ar"/>
              <a:t>Fourth level</a:t>
            </a:r>
          </a:p>
          <a:p>
            <a:pPr lvl="4" rtl="1"/>
            <a:r>
              <a:rPr lang="ar"/>
              <a:t>Fifth level</a:t>
            </a:r>
            <a:endParaRPr/>
          </a:p>
        </p:txBody>
      </p:sp>
      <p:sp>
        <p:nvSpPr>
          <p:cNvPr id="55" name="Slide Number"/>
          <p:cNvSpPr txBox="1">
            <a:spLocks noGrp="1"/>
          </p:cNvSpPr>
          <p:nvPr>
            <p:ph type="sldNum" sz="quarter" idx="2"/>
          </p:nvPr>
        </p:nvSpPr>
        <p:spPr>
          <a:prstGeom prst="rect">
            <a:avLst/>
          </a:prstGeom>
        </p:spPr>
        <p:txBody>
          <a:bodyPr rtlCol="1"/>
          <a:lstStyle/>
          <a:p>
            <a:pPr rtl="1"/>
            <a:fld id="{8B709DE2-93F8-7E45-91D0-E19ACC3ADA42}" type="slidenum">
              <a:rPr lang="en-US" smtClean="0"/>
              <a:t>‹#›</a:t>
            </a:fld>
            <a:endParaRPr lang="en-US" dirty="0"/>
          </a:p>
        </p:txBody>
      </p:sp>
    </p:spTree>
    <p:extLst>
      <p:ext uri="{BB962C8B-B14F-4D97-AF65-F5344CB8AC3E}">
        <p14:creationId xmlns:p14="http://schemas.microsoft.com/office/powerpoint/2010/main" val="1730535582"/>
      </p:ext>
    </p:extLst>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11" name="Freeform 10">
            <a:extLst>
              <a:ext uri="{FF2B5EF4-FFF2-40B4-BE49-F238E27FC236}">
                <a16:creationId xmlns:a16="http://schemas.microsoft.com/office/drawing/2014/main" id="{86BA4622-83E5-E847-BA04-456FB7316A72}"/>
              </a:ext>
            </a:extLst>
          </p:cNvPr>
          <p:cNvSpPr/>
          <p:nvPr userDrawn="1"/>
        </p:nvSpPr>
        <p:spPr>
          <a:xfrm>
            <a:off x="-1" y="6311900"/>
            <a:ext cx="11353800" cy="570346"/>
          </a:xfrm>
          <a:custGeom>
            <a:avLst/>
            <a:gdLst>
              <a:gd name="connsiteX0" fmla="*/ 0 w 11353800"/>
              <a:gd name="connsiteY0" fmla="*/ 0 h 570346"/>
              <a:gd name="connsiteX1" fmla="*/ 4419175 w 11353800"/>
              <a:gd name="connsiteY1" fmla="*/ 0 h 570346"/>
              <a:gd name="connsiteX2" fmla="*/ 6934625 w 11353800"/>
              <a:gd name="connsiteY2" fmla="*/ 0 h 570346"/>
              <a:gd name="connsiteX3" fmla="*/ 11353800 w 11353800"/>
              <a:gd name="connsiteY3" fmla="*/ 0 h 570346"/>
              <a:gd name="connsiteX4" fmla="*/ 11211214 w 11353800"/>
              <a:gd name="connsiteY4" fmla="*/ 570346 h 570346"/>
              <a:gd name="connsiteX5" fmla="*/ 6792039 w 11353800"/>
              <a:gd name="connsiteY5" fmla="*/ 570346 h 570346"/>
              <a:gd name="connsiteX6" fmla="*/ 4419175 w 11353800"/>
              <a:gd name="connsiteY6" fmla="*/ 570346 h 570346"/>
              <a:gd name="connsiteX7" fmla="*/ 0 w 11353800"/>
              <a:gd name="connsiteY7" fmla="*/ 570346 h 5703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353800" h="570346">
                <a:moveTo>
                  <a:pt x="0" y="0"/>
                </a:moveTo>
                <a:lnTo>
                  <a:pt x="4419175" y="0"/>
                </a:lnTo>
                <a:lnTo>
                  <a:pt x="6934625" y="0"/>
                </a:lnTo>
                <a:lnTo>
                  <a:pt x="11353800" y="0"/>
                </a:lnTo>
                <a:lnTo>
                  <a:pt x="11211214" y="570346"/>
                </a:lnTo>
                <a:lnTo>
                  <a:pt x="6792039" y="570346"/>
                </a:lnTo>
                <a:lnTo>
                  <a:pt x="4419175" y="570346"/>
                </a:lnTo>
                <a:lnTo>
                  <a:pt x="0" y="57034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1" anchor="ctr">
            <a:noAutofit/>
          </a:bodyPr>
          <a:lstStyle/>
          <a:p>
            <a:pPr algn="ctr" rtl="1"/>
            <a:endParaRPr lang="en-GB" dirty="0"/>
          </a:p>
        </p:txBody>
      </p:sp>
      <p:sp>
        <p:nvSpPr>
          <p:cNvPr id="2" name="Title 1">
            <a:extLst>
              <a:ext uri="{FF2B5EF4-FFF2-40B4-BE49-F238E27FC236}">
                <a16:creationId xmlns:a16="http://schemas.microsoft.com/office/drawing/2014/main" id="{F102B227-2D66-E544-9105-EE5DA5C66C49}"/>
              </a:ext>
            </a:extLst>
          </p:cNvPr>
          <p:cNvSpPr>
            <a:spLocks noGrp="1"/>
          </p:cNvSpPr>
          <p:nvPr>
            <p:ph type="title"/>
          </p:nvPr>
        </p:nvSpPr>
        <p:spPr>
          <a:xfrm>
            <a:off x="838200" y="365126"/>
            <a:ext cx="10515600" cy="942814"/>
          </a:xfrm>
        </p:spPr>
        <p:txBody>
          <a:bodyPr lIns="0" tIns="0" rIns="0" bIns="0" rtlCol="1" anchor="b" anchorCtr="0">
            <a:noAutofit/>
          </a:bodyPr>
          <a:lstStyle>
            <a:lvl1pPr algn="r" rtl="1">
              <a:defRPr sz="3600">
                <a:solidFill>
                  <a:schemeClr val="accent1"/>
                </a:solidFill>
              </a:defRPr>
            </a:lvl1pPr>
          </a:lstStyle>
          <a:p>
            <a:pPr rtl="1"/>
            <a:r>
              <a:rPr lang="ar"/>
              <a:t>Click to edit Master title style</a:t>
            </a:r>
          </a:p>
        </p:txBody>
      </p:sp>
      <p:sp>
        <p:nvSpPr>
          <p:cNvPr id="3" name="Content Placeholder 2">
            <a:extLst>
              <a:ext uri="{FF2B5EF4-FFF2-40B4-BE49-F238E27FC236}">
                <a16:creationId xmlns:a16="http://schemas.microsoft.com/office/drawing/2014/main" id="{A45AB8C6-127C-3040-936B-39878DE50A70}"/>
              </a:ext>
            </a:extLst>
          </p:cNvPr>
          <p:cNvSpPr>
            <a:spLocks noGrp="1"/>
          </p:cNvSpPr>
          <p:nvPr>
            <p:ph idx="1"/>
          </p:nvPr>
        </p:nvSpPr>
        <p:spPr>
          <a:xfrm>
            <a:off x="838200" y="1736203"/>
            <a:ext cx="10515600" cy="4440760"/>
          </a:xfrm>
        </p:spPr>
        <p:txBody>
          <a:bodyPr rtlCol="1"/>
          <a:lstStyle>
            <a:lvl1pPr algn="r" rtl="1">
              <a:lnSpc>
                <a:spcPct val="100000"/>
              </a:lnSpc>
              <a:buClr>
                <a:schemeClr val="accent1"/>
              </a:buClr>
              <a:defRPr sz="2000"/>
            </a:lvl1pPr>
            <a:lvl2pPr algn="r" rtl="1">
              <a:lnSpc>
                <a:spcPct val="100000"/>
              </a:lnSpc>
              <a:buClr>
                <a:schemeClr val="accent1"/>
              </a:buClr>
              <a:defRPr sz="1800"/>
            </a:lvl2pPr>
            <a:lvl3pPr algn="r" rtl="1">
              <a:lnSpc>
                <a:spcPct val="100000"/>
              </a:lnSpc>
              <a:buClr>
                <a:schemeClr val="accent1"/>
              </a:buClr>
              <a:defRPr sz="1800"/>
            </a:lvl3pPr>
            <a:lvl4pPr algn="r" rtl="1">
              <a:lnSpc>
                <a:spcPct val="100000"/>
              </a:lnSpc>
              <a:buClr>
                <a:schemeClr val="accent1"/>
              </a:buClr>
              <a:defRPr sz="1800"/>
            </a:lvl4pPr>
            <a:lvl5pPr algn="r" rtl="1">
              <a:lnSpc>
                <a:spcPct val="100000"/>
              </a:lnSpc>
              <a:buClr>
                <a:schemeClr val="accent1"/>
              </a:buClr>
              <a:defRPr sz="1800"/>
            </a:lvl5pPr>
          </a:lstStyle>
          <a:p>
            <a:pPr lvl="0" rtl="1"/>
            <a:r>
              <a:rPr lang="ar"/>
              <a:t>Click to edit Master text styles</a:t>
            </a:r>
          </a:p>
          <a:p>
            <a:pPr lvl="1" rtl="1"/>
            <a:r>
              <a:rPr lang="ar"/>
              <a:t>Second level</a:t>
            </a:r>
          </a:p>
          <a:p>
            <a:pPr lvl="2" rtl="1"/>
            <a:r>
              <a:rPr lang="ar"/>
              <a:t>Third level</a:t>
            </a:r>
          </a:p>
          <a:p>
            <a:pPr lvl="3" rtl="1"/>
            <a:r>
              <a:rPr lang="ar"/>
              <a:t>Fourth level</a:t>
            </a:r>
          </a:p>
          <a:p>
            <a:pPr lvl="4" rtl="1"/>
            <a:r>
              <a:rPr lang="ar"/>
              <a:t>Fifth level</a:t>
            </a:r>
          </a:p>
        </p:txBody>
      </p:sp>
      <p:sp>
        <p:nvSpPr>
          <p:cNvPr id="5" name="Footer Placeholder 4">
            <a:extLst>
              <a:ext uri="{FF2B5EF4-FFF2-40B4-BE49-F238E27FC236}">
                <a16:creationId xmlns:a16="http://schemas.microsoft.com/office/drawing/2014/main" id="{1F56D4B9-1016-B343-8E4B-4618CD651481}"/>
              </a:ext>
            </a:extLst>
          </p:cNvPr>
          <p:cNvSpPr>
            <a:spLocks noGrp="1"/>
          </p:cNvSpPr>
          <p:nvPr>
            <p:ph type="ftr" sz="quarter" idx="11"/>
          </p:nvPr>
        </p:nvSpPr>
        <p:spPr>
          <a:xfrm>
            <a:off x="838200" y="6356350"/>
            <a:ext cx="7315200" cy="501650"/>
          </a:xfrm>
        </p:spPr>
        <p:txBody>
          <a:bodyPr lIns="0" tIns="0" rIns="0" bIns="0" rtlCol="1"/>
          <a:lstStyle>
            <a:lvl1pPr algn="r" rtl="1">
              <a:defRPr sz="1000" b="1" i="0" baseline="0">
                <a:solidFill>
                  <a:schemeClr val="bg1"/>
                </a:solidFill>
              </a:defRPr>
            </a:lvl1pPr>
          </a:lstStyle>
          <a:p>
            <a:pPr algn="l" rtl="1"/>
            <a:r>
              <a:rPr lang="ar"/>
              <a:t>Conference     |     Presentation title</a:t>
            </a:r>
          </a:p>
        </p:txBody>
      </p:sp>
      <p:sp>
        <p:nvSpPr>
          <p:cNvPr id="6" name="Slide Number Placeholder 5">
            <a:extLst>
              <a:ext uri="{FF2B5EF4-FFF2-40B4-BE49-F238E27FC236}">
                <a16:creationId xmlns:a16="http://schemas.microsoft.com/office/drawing/2014/main" id="{11302264-516E-964D-B79B-B9C1965FB830}"/>
              </a:ext>
            </a:extLst>
          </p:cNvPr>
          <p:cNvSpPr>
            <a:spLocks noGrp="1"/>
          </p:cNvSpPr>
          <p:nvPr>
            <p:ph type="sldNum" sz="quarter" idx="12"/>
          </p:nvPr>
        </p:nvSpPr>
        <p:spPr>
          <a:xfrm>
            <a:off x="11353799" y="6311900"/>
            <a:ext cx="510252" cy="575037"/>
          </a:xfrm>
        </p:spPr>
        <p:txBody>
          <a:bodyPr lIns="0" tIns="0" rIns="0" bIns="0" rtlCol="1"/>
          <a:lstStyle>
            <a:lvl1pPr algn="r" rtl="1">
              <a:defRPr sz="1000">
                <a:solidFill>
                  <a:schemeClr val="tx1"/>
                </a:solidFill>
              </a:defRPr>
            </a:lvl1pPr>
          </a:lstStyle>
          <a:p>
            <a:pPr rtl="1"/>
            <a:fld id="{42D34DE6-22C6-0E40-B20E-F2D718CBADB2}" type="slidenum">
              <a:rPr lang="en-GB" smtClean="0"/>
              <a:pPr/>
              <a:t>‹#›</a:t>
            </a:fld>
            <a:endParaRPr lang="en-GB" sz="1000" dirty="0"/>
          </a:p>
        </p:txBody>
      </p:sp>
    </p:spTree>
    <p:extLst>
      <p:ext uri="{BB962C8B-B14F-4D97-AF65-F5344CB8AC3E}">
        <p14:creationId xmlns:p14="http://schemas.microsoft.com/office/powerpoint/2010/main" val="201722149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11" name="Freeform 10">
            <a:extLst>
              <a:ext uri="{FF2B5EF4-FFF2-40B4-BE49-F238E27FC236}">
                <a16:creationId xmlns:a16="http://schemas.microsoft.com/office/drawing/2014/main" id="{7748E0C6-1E0E-0145-A42F-24A2CFE1B039}"/>
              </a:ext>
            </a:extLst>
          </p:cNvPr>
          <p:cNvSpPr/>
          <p:nvPr userDrawn="1"/>
        </p:nvSpPr>
        <p:spPr>
          <a:xfrm>
            <a:off x="0" y="0"/>
            <a:ext cx="5627866" cy="6858000"/>
          </a:xfrm>
          <a:custGeom>
            <a:avLst/>
            <a:gdLst>
              <a:gd name="connsiteX0" fmla="*/ 0 w 5627866"/>
              <a:gd name="connsiteY0" fmla="*/ 0 h 6858000"/>
              <a:gd name="connsiteX1" fmla="*/ 381000 w 5627866"/>
              <a:gd name="connsiteY1" fmla="*/ 0 h 6858000"/>
              <a:gd name="connsiteX2" fmla="*/ 5246866 w 5627866"/>
              <a:gd name="connsiteY2" fmla="*/ 0 h 6858000"/>
              <a:gd name="connsiteX3" fmla="*/ 5627866 w 5627866"/>
              <a:gd name="connsiteY3" fmla="*/ 0 h 6858000"/>
              <a:gd name="connsiteX4" fmla="*/ 3913366 w 5627866"/>
              <a:gd name="connsiteY4" fmla="*/ 6858000 h 6858000"/>
              <a:gd name="connsiteX5" fmla="*/ 3532366 w 5627866"/>
              <a:gd name="connsiteY5" fmla="*/ 6858000 h 6858000"/>
              <a:gd name="connsiteX6" fmla="*/ 381000 w 5627866"/>
              <a:gd name="connsiteY6" fmla="*/ 6858000 h 6858000"/>
              <a:gd name="connsiteX7" fmla="*/ 0 w 5627866"/>
              <a:gd name="connsiteY7"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627866" h="6858000">
                <a:moveTo>
                  <a:pt x="0" y="0"/>
                </a:moveTo>
                <a:lnTo>
                  <a:pt x="381000" y="0"/>
                </a:lnTo>
                <a:lnTo>
                  <a:pt x="5246866" y="0"/>
                </a:lnTo>
                <a:lnTo>
                  <a:pt x="5627866" y="0"/>
                </a:lnTo>
                <a:lnTo>
                  <a:pt x="3913366" y="6858000"/>
                </a:lnTo>
                <a:lnTo>
                  <a:pt x="3532366" y="6858000"/>
                </a:lnTo>
                <a:lnTo>
                  <a:pt x="381000" y="6858000"/>
                </a:lnTo>
                <a:lnTo>
                  <a:pt x="0" y="685800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1" anchor="ctr">
            <a:noAutofit/>
          </a:bodyPr>
          <a:lstStyle/>
          <a:p>
            <a:pPr algn="ctr" rtl="1"/>
            <a:endParaRPr lang="en-GB" dirty="0"/>
          </a:p>
        </p:txBody>
      </p:sp>
      <p:sp>
        <p:nvSpPr>
          <p:cNvPr id="2" name="Title 1">
            <a:extLst>
              <a:ext uri="{FF2B5EF4-FFF2-40B4-BE49-F238E27FC236}">
                <a16:creationId xmlns:a16="http://schemas.microsoft.com/office/drawing/2014/main" id="{BC97AFCD-3DCC-884C-BB69-FD42AF5FF706}"/>
              </a:ext>
            </a:extLst>
          </p:cNvPr>
          <p:cNvSpPr>
            <a:spLocks noGrp="1"/>
          </p:cNvSpPr>
          <p:nvPr>
            <p:ph type="title"/>
          </p:nvPr>
        </p:nvSpPr>
        <p:spPr>
          <a:xfrm>
            <a:off x="831850" y="0"/>
            <a:ext cx="3890621" cy="2257063"/>
          </a:xfrm>
        </p:spPr>
        <p:txBody>
          <a:bodyPr lIns="0" tIns="0" rIns="0" bIns="0" rtlCol="1" anchor="b" anchorCtr="0"/>
          <a:lstStyle>
            <a:lvl1pPr algn="r" rtl="1">
              <a:defRPr sz="3600">
                <a:solidFill>
                  <a:schemeClr val="bg1"/>
                </a:solidFill>
              </a:defRPr>
            </a:lvl1pPr>
          </a:lstStyle>
          <a:p>
            <a:pPr rtl="1"/>
            <a:r>
              <a:rPr lang="ar"/>
              <a:t>Click to edit Master title style</a:t>
            </a:r>
          </a:p>
        </p:txBody>
      </p:sp>
      <p:sp>
        <p:nvSpPr>
          <p:cNvPr id="3" name="Text Placeholder 2">
            <a:extLst>
              <a:ext uri="{FF2B5EF4-FFF2-40B4-BE49-F238E27FC236}">
                <a16:creationId xmlns:a16="http://schemas.microsoft.com/office/drawing/2014/main" id="{62AAC5F8-D261-4C47-A63E-7E1CC0500C1C}"/>
              </a:ext>
            </a:extLst>
          </p:cNvPr>
          <p:cNvSpPr>
            <a:spLocks noGrp="1"/>
          </p:cNvSpPr>
          <p:nvPr>
            <p:ph type="body" idx="1"/>
          </p:nvPr>
        </p:nvSpPr>
        <p:spPr>
          <a:xfrm>
            <a:off x="831850" y="2650603"/>
            <a:ext cx="3890621" cy="1660967"/>
          </a:xfrm>
        </p:spPr>
        <p:txBody>
          <a:bodyPr rtlCol="1"/>
          <a:lstStyle>
            <a:lvl1pPr marL="0" indent="0" algn="r" rtl="1">
              <a:buNone/>
              <a:defRPr sz="2000">
                <a:solidFill>
                  <a:schemeClr val="bg1"/>
                </a:solidFill>
              </a:defRPr>
            </a:lvl1pPr>
            <a:lvl2pPr marL="457200" indent="0" algn="r" rtl="1">
              <a:buNone/>
              <a:defRPr sz="2000">
                <a:solidFill>
                  <a:schemeClr val="tx1">
                    <a:tint val="75000"/>
                  </a:schemeClr>
                </a:solidFill>
              </a:defRPr>
            </a:lvl2pPr>
            <a:lvl3pPr marL="914400" indent="0" algn="r" rtl="1">
              <a:buNone/>
              <a:defRPr sz="1800">
                <a:solidFill>
                  <a:schemeClr val="tx1">
                    <a:tint val="75000"/>
                  </a:schemeClr>
                </a:solidFill>
              </a:defRPr>
            </a:lvl3pPr>
            <a:lvl4pPr marL="1371600" indent="0" algn="r" rtl="1">
              <a:buNone/>
              <a:defRPr sz="1600">
                <a:solidFill>
                  <a:schemeClr val="tx1">
                    <a:tint val="75000"/>
                  </a:schemeClr>
                </a:solidFill>
              </a:defRPr>
            </a:lvl4pPr>
            <a:lvl5pPr marL="1828800" indent="0" algn="r" rtl="1">
              <a:buNone/>
              <a:defRPr sz="1600">
                <a:solidFill>
                  <a:schemeClr val="tx1">
                    <a:tint val="75000"/>
                  </a:schemeClr>
                </a:solidFill>
              </a:defRPr>
            </a:lvl5pPr>
            <a:lvl6pPr marL="2286000" indent="0" algn="r" rtl="1">
              <a:buNone/>
              <a:defRPr sz="1600">
                <a:solidFill>
                  <a:schemeClr val="tx1">
                    <a:tint val="75000"/>
                  </a:schemeClr>
                </a:solidFill>
              </a:defRPr>
            </a:lvl6pPr>
            <a:lvl7pPr marL="2743200" indent="0" algn="r" rtl="1">
              <a:buNone/>
              <a:defRPr sz="1600">
                <a:solidFill>
                  <a:schemeClr val="tx1">
                    <a:tint val="75000"/>
                  </a:schemeClr>
                </a:solidFill>
              </a:defRPr>
            </a:lvl7pPr>
            <a:lvl8pPr marL="3200400" indent="0" algn="r" rtl="1">
              <a:buNone/>
              <a:defRPr sz="1600">
                <a:solidFill>
                  <a:schemeClr val="tx1">
                    <a:tint val="75000"/>
                  </a:schemeClr>
                </a:solidFill>
              </a:defRPr>
            </a:lvl8pPr>
            <a:lvl9pPr marL="3657600" indent="0" algn="r" rtl="1">
              <a:buNone/>
              <a:defRPr sz="1600">
                <a:solidFill>
                  <a:schemeClr val="tx1">
                    <a:tint val="75000"/>
                  </a:schemeClr>
                </a:solidFill>
              </a:defRPr>
            </a:lvl9pPr>
          </a:lstStyle>
          <a:p>
            <a:pPr lvl="0" rtl="1"/>
            <a:r>
              <a:rPr lang="ar"/>
              <a:t>Click to edit Master text styles</a:t>
            </a:r>
          </a:p>
        </p:txBody>
      </p:sp>
      <p:pic>
        <p:nvPicPr>
          <p:cNvPr id="7" name="Picture 6" descr="A picture containing square&#10;&#10;Description automatically generated">
            <a:extLst>
              <a:ext uri="{FF2B5EF4-FFF2-40B4-BE49-F238E27FC236}">
                <a16:creationId xmlns:a16="http://schemas.microsoft.com/office/drawing/2014/main" id="{EDBB7E9E-5A62-B247-B27B-60DE021B8789}"/>
              </a:ext>
            </a:extLst>
          </p:cNvPr>
          <p:cNvPicPr>
            <a:picLocks noChangeAspect="1"/>
          </p:cNvPicPr>
          <p:nvPr userDrawn="1"/>
        </p:nvPicPr>
        <p:blipFill>
          <a:blip r:embed="rId2"/>
          <a:stretch>
            <a:fillRect/>
          </a:stretch>
        </p:blipFill>
        <p:spPr>
          <a:xfrm>
            <a:off x="5756744" y="420327"/>
            <a:ext cx="6017346" cy="6017346"/>
          </a:xfrm>
          <a:prstGeom prst="rect">
            <a:avLst/>
          </a:prstGeom>
        </p:spPr>
      </p:pic>
    </p:spTree>
    <p:extLst>
      <p:ext uri="{BB962C8B-B14F-4D97-AF65-F5344CB8AC3E}">
        <p14:creationId xmlns:p14="http://schemas.microsoft.com/office/powerpoint/2010/main" val="335328263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CECAD3-6446-D145-AF2B-16D7CE0C4359}"/>
              </a:ext>
            </a:extLst>
          </p:cNvPr>
          <p:cNvSpPr>
            <a:spLocks noGrp="1"/>
          </p:cNvSpPr>
          <p:nvPr>
            <p:ph type="title"/>
          </p:nvPr>
        </p:nvSpPr>
        <p:spPr/>
        <p:txBody>
          <a:bodyPr rtlCol="1"/>
          <a:lstStyle/>
          <a:p>
            <a:pPr rtl="1"/>
            <a:r>
              <a:rPr lang="ar"/>
              <a:t>Click to edit Master title style</a:t>
            </a:r>
          </a:p>
        </p:txBody>
      </p:sp>
      <p:sp>
        <p:nvSpPr>
          <p:cNvPr id="3" name="Content Placeholder 2">
            <a:extLst>
              <a:ext uri="{FF2B5EF4-FFF2-40B4-BE49-F238E27FC236}">
                <a16:creationId xmlns:a16="http://schemas.microsoft.com/office/drawing/2014/main" id="{A2E767B6-2508-0149-AF8A-B9E9CEC560CB}"/>
              </a:ext>
            </a:extLst>
          </p:cNvPr>
          <p:cNvSpPr>
            <a:spLocks noGrp="1"/>
          </p:cNvSpPr>
          <p:nvPr>
            <p:ph sz="half" idx="1"/>
          </p:nvPr>
        </p:nvSpPr>
        <p:spPr>
          <a:xfrm>
            <a:off x="838200" y="1825625"/>
            <a:ext cx="5181600" cy="4351338"/>
          </a:xfrm>
        </p:spPr>
        <p:txBody>
          <a:bodyPr rtlCol="1"/>
          <a:lstStyle/>
          <a:p>
            <a:pPr lvl="0" rtl="1"/>
            <a:r>
              <a:rPr lang="ar"/>
              <a:t>Click to edit Master text styles</a:t>
            </a:r>
          </a:p>
          <a:p>
            <a:pPr lvl="1" rtl="1"/>
            <a:r>
              <a:rPr lang="ar"/>
              <a:t>Second level</a:t>
            </a:r>
          </a:p>
          <a:p>
            <a:pPr lvl="2" rtl="1"/>
            <a:r>
              <a:rPr lang="ar"/>
              <a:t>Third level</a:t>
            </a:r>
          </a:p>
          <a:p>
            <a:pPr lvl="3" rtl="1"/>
            <a:r>
              <a:rPr lang="ar"/>
              <a:t>Fourth level</a:t>
            </a:r>
          </a:p>
          <a:p>
            <a:pPr lvl="4" rtl="1"/>
            <a:r>
              <a:rPr lang="ar"/>
              <a:t>Fifth level</a:t>
            </a:r>
          </a:p>
        </p:txBody>
      </p:sp>
      <p:sp>
        <p:nvSpPr>
          <p:cNvPr id="4" name="Content Placeholder 3">
            <a:extLst>
              <a:ext uri="{FF2B5EF4-FFF2-40B4-BE49-F238E27FC236}">
                <a16:creationId xmlns:a16="http://schemas.microsoft.com/office/drawing/2014/main" id="{97839A89-3A8B-044B-A1D6-D9DA9D98345E}"/>
              </a:ext>
            </a:extLst>
          </p:cNvPr>
          <p:cNvSpPr>
            <a:spLocks noGrp="1"/>
          </p:cNvSpPr>
          <p:nvPr>
            <p:ph sz="half" idx="2"/>
          </p:nvPr>
        </p:nvSpPr>
        <p:spPr>
          <a:xfrm>
            <a:off x="6172200" y="1825625"/>
            <a:ext cx="5181600" cy="4351338"/>
          </a:xfrm>
        </p:spPr>
        <p:txBody>
          <a:bodyPr rtlCol="1"/>
          <a:lstStyle/>
          <a:p>
            <a:pPr lvl="0" rtl="1"/>
            <a:r>
              <a:rPr lang="ar"/>
              <a:t>Click to edit Master text styles</a:t>
            </a:r>
          </a:p>
          <a:p>
            <a:pPr lvl="1" rtl="1"/>
            <a:r>
              <a:rPr lang="ar"/>
              <a:t>Second level</a:t>
            </a:r>
          </a:p>
          <a:p>
            <a:pPr lvl="2" rtl="1"/>
            <a:r>
              <a:rPr lang="ar"/>
              <a:t>Third level</a:t>
            </a:r>
          </a:p>
          <a:p>
            <a:pPr lvl="3" rtl="1"/>
            <a:r>
              <a:rPr lang="ar"/>
              <a:t>Fourth level</a:t>
            </a:r>
          </a:p>
          <a:p>
            <a:pPr lvl="4" rtl="1"/>
            <a:r>
              <a:rPr lang="ar"/>
              <a:t>Fifth level</a:t>
            </a:r>
          </a:p>
        </p:txBody>
      </p:sp>
      <p:sp>
        <p:nvSpPr>
          <p:cNvPr id="5" name="Date Placeholder 4">
            <a:extLst>
              <a:ext uri="{FF2B5EF4-FFF2-40B4-BE49-F238E27FC236}">
                <a16:creationId xmlns:a16="http://schemas.microsoft.com/office/drawing/2014/main" id="{C4E3B457-967E-6B42-884D-3B0448940C41}"/>
              </a:ext>
            </a:extLst>
          </p:cNvPr>
          <p:cNvSpPr>
            <a:spLocks noGrp="1"/>
          </p:cNvSpPr>
          <p:nvPr>
            <p:ph type="dt" sz="half" idx="10"/>
          </p:nvPr>
        </p:nvSpPr>
        <p:spPr/>
        <p:txBody>
          <a:bodyPr rtlCol="1"/>
          <a:lstStyle/>
          <a:p>
            <a:pPr rtl="1"/>
            <a:r>
              <a:rPr lang="en-GB"/>
              <a:t>12/11/2020</a:t>
            </a:r>
            <a:endParaRPr lang="en-GB" dirty="0"/>
          </a:p>
        </p:txBody>
      </p:sp>
      <p:sp>
        <p:nvSpPr>
          <p:cNvPr id="6" name="Footer Placeholder 5">
            <a:extLst>
              <a:ext uri="{FF2B5EF4-FFF2-40B4-BE49-F238E27FC236}">
                <a16:creationId xmlns:a16="http://schemas.microsoft.com/office/drawing/2014/main" id="{F1FB79E8-17F4-3341-A65E-F5612BD492B3}"/>
              </a:ext>
            </a:extLst>
          </p:cNvPr>
          <p:cNvSpPr>
            <a:spLocks noGrp="1"/>
          </p:cNvSpPr>
          <p:nvPr>
            <p:ph type="ftr" sz="quarter" idx="11"/>
          </p:nvPr>
        </p:nvSpPr>
        <p:spPr/>
        <p:txBody>
          <a:bodyPr rtlCol="1"/>
          <a:lstStyle/>
          <a:p>
            <a:pPr rtl="1"/>
            <a:r>
              <a:rPr lang="ar"/>
              <a:t>Conference     |     Presentation title</a:t>
            </a:r>
          </a:p>
        </p:txBody>
      </p:sp>
      <p:sp>
        <p:nvSpPr>
          <p:cNvPr id="7" name="Slide Number Placeholder 6">
            <a:extLst>
              <a:ext uri="{FF2B5EF4-FFF2-40B4-BE49-F238E27FC236}">
                <a16:creationId xmlns:a16="http://schemas.microsoft.com/office/drawing/2014/main" id="{87D46CE2-B782-A649-AAF6-4DDE7BB0EDA7}"/>
              </a:ext>
            </a:extLst>
          </p:cNvPr>
          <p:cNvSpPr>
            <a:spLocks noGrp="1"/>
          </p:cNvSpPr>
          <p:nvPr>
            <p:ph type="sldNum" sz="quarter" idx="12"/>
          </p:nvPr>
        </p:nvSpPr>
        <p:spPr/>
        <p:txBody>
          <a:bodyPr rtlCol="1"/>
          <a:lstStyle/>
          <a:p>
            <a:pPr rtl="1"/>
            <a:fld id="{42D34DE6-22C6-0E40-B20E-F2D718CBADB2}" type="slidenum">
              <a:rPr lang="en-GB" smtClean="0"/>
              <a:t>‹#›</a:t>
            </a:fld>
            <a:endParaRPr lang="en-GB" dirty="0"/>
          </a:p>
        </p:txBody>
      </p:sp>
    </p:spTree>
    <p:extLst>
      <p:ext uri="{BB962C8B-B14F-4D97-AF65-F5344CB8AC3E}">
        <p14:creationId xmlns:p14="http://schemas.microsoft.com/office/powerpoint/2010/main" val="23765116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F03FBAE-EAA0-2F4D-988D-A34F73903E5C}"/>
              </a:ext>
            </a:extLst>
          </p:cNvPr>
          <p:cNvSpPr>
            <a:spLocks noGrp="1"/>
          </p:cNvSpPr>
          <p:nvPr>
            <p:ph type="title"/>
          </p:nvPr>
        </p:nvSpPr>
        <p:spPr>
          <a:xfrm>
            <a:off x="839788" y="365125"/>
            <a:ext cx="10515600" cy="1325563"/>
          </a:xfrm>
        </p:spPr>
        <p:txBody>
          <a:bodyPr rtlCol="1"/>
          <a:lstStyle/>
          <a:p>
            <a:pPr rtl="1"/>
            <a:r>
              <a:rPr lang="ar"/>
              <a:t>Click to edit Master title style</a:t>
            </a:r>
          </a:p>
        </p:txBody>
      </p:sp>
      <p:sp>
        <p:nvSpPr>
          <p:cNvPr id="3" name="Text Placeholder 2">
            <a:extLst>
              <a:ext uri="{FF2B5EF4-FFF2-40B4-BE49-F238E27FC236}">
                <a16:creationId xmlns:a16="http://schemas.microsoft.com/office/drawing/2014/main" id="{10E0E640-9D76-AC4F-BDEF-8C44E712FD86}"/>
              </a:ext>
            </a:extLst>
          </p:cNvPr>
          <p:cNvSpPr>
            <a:spLocks noGrp="1"/>
          </p:cNvSpPr>
          <p:nvPr>
            <p:ph type="body" idx="1"/>
          </p:nvPr>
        </p:nvSpPr>
        <p:spPr>
          <a:xfrm>
            <a:off x="839788" y="1681163"/>
            <a:ext cx="5157787" cy="823912"/>
          </a:xfrm>
        </p:spPr>
        <p:txBody>
          <a:bodyPr rtlCol="1" anchor="b"/>
          <a:lstStyle>
            <a:lvl1pPr marL="0" indent="0" algn="r" rtl="1">
              <a:buNone/>
              <a:defRPr sz="2400" b="1"/>
            </a:lvl1pPr>
            <a:lvl2pPr marL="457200" indent="0" algn="r" rtl="1">
              <a:buNone/>
              <a:defRPr sz="2000" b="1"/>
            </a:lvl2pPr>
            <a:lvl3pPr marL="914400" indent="0" algn="r" rtl="1">
              <a:buNone/>
              <a:defRPr sz="1800" b="1"/>
            </a:lvl3pPr>
            <a:lvl4pPr marL="1371600" indent="0" algn="r" rtl="1">
              <a:buNone/>
              <a:defRPr sz="1600" b="1"/>
            </a:lvl4pPr>
            <a:lvl5pPr marL="1828800" indent="0" algn="r" rtl="1">
              <a:buNone/>
              <a:defRPr sz="1600" b="1"/>
            </a:lvl5pPr>
            <a:lvl6pPr marL="2286000" indent="0" algn="r" rtl="1">
              <a:buNone/>
              <a:defRPr sz="1600" b="1"/>
            </a:lvl6pPr>
            <a:lvl7pPr marL="2743200" indent="0" algn="r" rtl="1">
              <a:buNone/>
              <a:defRPr sz="1600" b="1"/>
            </a:lvl7pPr>
            <a:lvl8pPr marL="3200400" indent="0" algn="r" rtl="1">
              <a:buNone/>
              <a:defRPr sz="1600" b="1"/>
            </a:lvl8pPr>
            <a:lvl9pPr marL="3657600" indent="0" algn="r" rtl="1">
              <a:buNone/>
              <a:defRPr sz="1600" b="1"/>
            </a:lvl9pPr>
          </a:lstStyle>
          <a:p>
            <a:pPr lvl="0" rtl="1"/>
            <a:r>
              <a:rPr lang="ar"/>
              <a:t>Click to edit Master text styles</a:t>
            </a:r>
          </a:p>
        </p:txBody>
      </p:sp>
      <p:sp>
        <p:nvSpPr>
          <p:cNvPr id="4" name="Content Placeholder 3">
            <a:extLst>
              <a:ext uri="{FF2B5EF4-FFF2-40B4-BE49-F238E27FC236}">
                <a16:creationId xmlns:a16="http://schemas.microsoft.com/office/drawing/2014/main" id="{C9BB0BB9-5E42-954D-ABDF-3CCCB0BCDE0C}"/>
              </a:ext>
            </a:extLst>
          </p:cNvPr>
          <p:cNvSpPr>
            <a:spLocks noGrp="1"/>
          </p:cNvSpPr>
          <p:nvPr>
            <p:ph sz="half" idx="2"/>
          </p:nvPr>
        </p:nvSpPr>
        <p:spPr>
          <a:xfrm>
            <a:off x="839788" y="2505075"/>
            <a:ext cx="5157787" cy="3684588"/>
          </a:xfrm>
        </p:spPr>
        <p:txBody>
          <a:bodyPr rtlCol="1"/>
          <a:lstStyle/>
          <a:p>
            <a:pPr lvl="0" rtl="1"/>
            <a:r>
              <a:rPr lang="ar"/>
              <a:t>Click to edit Master text styles</a:t>
            </a:r>
          </a:p>
          <a:p>
            <a:pPr lvl="1" rtl="1"/>
            <a:r>
              <a:rPr lang="ar"/>
              <a:t>Second level</a:t>
            </a:r>
          </a:p>
          <a:p>
            <a:pPr lvl="2" rtl="1"/>
            <a:r>
              <a:rPr lang="ar"/>
              <a:t>Third level</a:t>
            </a:r>
          </a:p>
          <a:p>
            <a:pPr lvl="3" rtl="1"/>
            <a:r>
              <a:rPr lang="ar"/>
              <a:t>Fourth level</a:t>
            </a:r>
          </a:p>
          <a:p>
            <a:pPr lvl="4" rtl="1"/>
            <a:r>
              <a:rPr lang="ar"/>
              <a:t>Fifth level</a:t>
            </a:r>
          </a:p>
        </p:txBody>
      </p:sp>
      <p:sp>
        <p:nvSpPr>
          <p:cNvPr id="5" name="Text Placeholder 4">
            <a:extLst>
              <a:ext uri="{FF2B5EF4-FFF2-40B4-BE49-F238E27FC236}">
                <a16:creationId xmlns:a16="http://schemas.microsoft.com/office/drawing/2014/main" id="{9062C029-1033-264F-8D7E-7FCA997D5538}"/>
              </a:ext>
            </a:extLst>
          </p:cNvPr>
          <p:cNvSpPr>
            <a:spLocks noGrp="1"/>
          </p:cNvSpPr>
          <p:nvPr>
            <p:ph type="body" sz="quarter" idx="3"/>
          </p:nvPr>
        </p:nvSpPr>
        <p:spPr>
          <a:xfrm>
            <a:off x="6172200" y="1681163"/>
            <a:ext cx="5183188" cy="823912"/>
          </a:xfrm>
        </p:spPr>
        <p:txBody>
          <a:bodyPr rtlCol="1" anchor="b"/>
          <a:lstStyle>
            <a:lvl1pPr marL="0" indent="0" algn="r" rtl="1">
              <a:buNone/>
              <a:defRPr sz="2400" b="1"/>
            </a:lvl1pPr>
            <a:lvl2pPr marL="457200" indent="0" algn="r" rtl="1">
              <a:buNone/>
              <a:defRPr sz="2000" b="1"/>
            </a:lvl2pPr>
            <a:lvl3pPr marL="914400" indent="0" algn="r" rtl="1">
              <a:buNone/>
              <a:defRPr sz="1800" b="1"/>
            </a:lvl3pPr>
            <a:lvl4pPr marL="1371600" indent="0" algn="r" rtl="1">
              <a:buNone/>
              <a:defRPr sz="1600" b="1"/>
            </a:lvl4pPr>
            <a:lvl5pPr marL="1828800" indent="0" algn="r" rtl="1">
              <a:buNone/>
              <a:defRPr sz="1600" b="1"/>
            </a:lvl5pPr>
            <a:lvl6pPr marL="2286000" indent="0" algn="r" rtl="1">
              <a:buNone/>
              <a:defRPr sz="1600" b="1"/>
            </a:lvl6pPr>
            <a:lvl7pPr marL="2743200" indent="0" algn="r" rtl="1">
              <a:buNone/>
              <a:defRPr sz="1600" b="1"/>
            </a:lvl7pPr>
            <a:lvl8pPr marL="3200400" indent="0" algn="r" rtl="1">
              <a:buNone/>
              <a:defRPr sz="1600" b="1"/>
            </a:lvl8pPr>
            <a:lvl9pPr marL="3657600" indent="0" algn="r" rtl="1">
              <a:buNone/>
              <a:defRPr sz="1600" b="1"/>
            </a:lvl9pPr>
          </a:lstStyle>
          <a:p>
            <a:pPr lvl="0" rtl="1"/>
            <a:r>
              <a:rPr lang="ar"/>
              <a:t>Click to edit Master text styles</a:t>
            </a:r>
          </a:p>
        </p:txBody>
      </p:sp>
      <p:sp>
        <p:nvSpPr>
          <p:cNvPr id="6" name="Content Placeholder 5">
            <a:extLst>
              <a:ext uri="{FF2B5EF4-FFF2-40B4-BE49-F238E27FC236}">
                <a16:creationId xmlns:a16="http://schemas.microsoft.com/office/drawing/2014/main" id="{0A85DB44-4374-0A42-AEFD-64E65638CE08}"/>
              </a:ext>
            </a:extLst>
          </p:cNvPr>
          <p:cNvSpPr>
            <a:spLocks noGrp="1"/>
          </p:cNvSpPr>
          <p:nvPr>
            <p:ph sz="quarter" idx="4"/>
          </p:nvPr>
        </p:nvSpPr>
        <p:spPr>
          <a:xfrm>
            <a:off x="6172200" y="2505075"/>
            <a:ext cx="5183188" cy="3684588"/>
          </a:xfrm>
        </p:spPr>
        <p:txBody>
          <a:bodyPr rtlCol="1"/>
          <a:lstStyle/>
          <a:p>
            <a:pPr lvl="0" rtl="1"/>
            <a:r>
              <a:rPr lang="ar"/>
              <a:t>Click to edit Master text styles</a:t>
            </a:r>
          </a:p>
          <a:p>
            <a:pPr lvl="1" rtl="1"/>
            <a:r>
              <a:rPr lang="ar"/>
              <a:t>Second level</a:t>
            </a:r>
          </a:p>
          <a:p>
            <a:pPr lvl="2" rtl="1"/>
            <a:r>
              <a:rPr lang="ar"/>
              <a:t>Third level</a:t>
            </a:r>
          </a:p>
          <a:p>
            <a:pPr lvl="3" rtl="1"/>
            <a:r>
              <a:rPr lang="ar"/>
              <a:t>Fourth level</a:t>
            </a:r>
          </a:p>
          <a:p>
            <a:pPr lvl="4" rtl="1"/>
            <a:r>
              <a:rPr lang="ar"/>
              <a:t>Fifth level</a:t>
            </a:r>
          </a:p>
        </p:txBody>
      </p:sp>
      <p:sp>
        <p:nvSpPr>
          <p:cNvPr id="7" name="Date Placeholder 6">
            <a:extLst>
              <a:ext uri="{FF2B5EF4-FFF2-40B4-BE49-F238E27FC236}">
                <a16:creationId xmlns:a16="http://schemas.microsoft.com/office/drawing/2014/main" id="{D519BF20-25AE-AC4D-9A30-F6CE735F8FBE}"/>
              </a:ext>
            </a:extLst>
          </p:cNvPr>
          <p:cNvSpPr>
            <a:spLocks noGrp="1"/>
          </p:cNvSpPr>
          <p:nvPr>
            <p:ph type="dt" sz="half" idx="10"/>
          </p:nvPr>
        </p:nvSpPr>
        <p:spPr/>
        <p:txBody>
          <a:bodyPr rtlCol="1"/>
          <a:lstStyle/>
          <a:p>
            <a:pPr rtl="1"/>
            <a:r>
              <a:rPr lang="en-GB"/>
              <a:t>12/11/2020</a:t>
            </a:r>
            <a:endParaRPr lang="en-GB" dirty="0"/>
          </a:p>
        </p:txBody>
      </p:sp>
      <p:sp>
        <p:nvSpPr>
          <p:cNvPr id="8" name="Footer Placeholder 7">
            <a:extLst>
              <a:ext uri="{FF2B5EF4-FFF2-40B4-BE49-F238E27FC236}">
                <a16:creationId xmlns:a16="http://schemas.microsoft.com/office/drawing/2014/main" id="{14C877BB-6513-5B42-ACD8-1EEC92877949}"/>
              </a:ext>
            </a:extLst>
          </p:cNvPr>
          <p:cNvSpPr>
            <a:spLocks noGrp="1"/>
          </p:cNvSpPr>
          <p:nvPr>
            <p:ph type="ftr" sz="quarter" idx="11"/>
          </p:nvPr>
        </p:nvSpPr>
        <p:spPr/>
        <p:txBody>
          <a:bodyPr rtlCol="1"/>
          <a:lstStyle/>
          <a:p>
            <a:pPr rtl="1"/>
            <a:r>
              <a:rPr lang="ar"/>
              <a:t>Conference     |     Presentation title</a:t>
            </a:r>
          </a:p>
        </p:txBody>
      </p:sp>
      <p:sp>
        <p:nvSpPr>
          <p:cNvPr id="9" name="Slide Number Placeholder 8">
            <a:extLst>
              <a:ext uri="{FF2B5EF4-FFF2-40B4-BE49-F238E27FC236}">
                <a16:creationId xmlns:a16="http://schemas.microsoft.com/office/drawing/2014/main" id="{93F6BAEB-8A97-A349-A792-18111CA8B10C}"/>
              </a:ext>
            </a:extLst>
          </p:cNvPr>
          <p:cNvSpPr>
            <a:spLocks noGrp="1"/>
          </p:cNvSpPr>
          <p:nvPr>
            <p:ph type="sldNum" sz="quarter" idx="12"/>
          </p:nvPr>
        </p:nvSpPr>
        <p:spPr/>
        <p:txBody>
          <a:bodyPr rtlCol="1"/>
          <a:lstStyle/>
          <a:p>
            <a:pPr rtl="1"/>
            <a:fld id="{42D34DE6-22C6-0E40-B20E-F2D718CBADB2}" type="slidenum">
              <a:rPr lang="en-GB" smtClean="0"/>
              <a:t>‹#›</a:t>
            </a:fld>
            <a:endParaRPr lang="en-GB" dirty="0"/>
          </a:p>
        </p:txBody>
      </p:sp>
    </p:spTree>
    <p:extLst>
      <p:ext uri="{BB962C8B-B14F-4D97-AF65-F5344CB8AC3E}">
        <p14:creationId xmlns:p14="http://schemas.microsoft.com/office/powerpoint/2010/main" val="45632697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DDDAA7-E73C-334C-88FE-E0F9958AB3A5}"/>
              </a:ext>
            </a:extLst>
          </p:cNvPr>
          <p:cNvSpPr>
            <a:spLocks noGrp="1"/>
          </p:cNvSpPr>
          <p:nvPr>
            <p:ph type="title"/>
          </p:nvPr>
        </p:nvSpPr>
        <p:spPr/>
        <p:txBody>
          <a:bodyPr rtlCol="1"/>
          <a:lstStyle/>
          <a:p>
            <a:pPr rtl="1"/>
            <a:r>
              <a:rPr lang="ar"/>
              <a:t>Click to edit Master title style</a:t>
            </a:r>
          </a:p>
        </p:txBody>
      </p:sp>
      <p:sp>
        <p:nvSpPr>
          <p:cNvPr id="3" name="Date Placeholder 2">
            <a:extLst>
              <a:ext uri="{FF2B5EF4-FFF2-40B4-BE49-F238E27FC236}">
                <a16:creationId xmlns:a16="http://schemas.microsoft.com/office/drawing/2014/main" id="{4A3E8015-A471-C143-8C19-C0EDA6291F04}"/>
              </a:ext>
            </a:extLst>
          </p:cNvPr>
          <p:cNvSpPr>
            <a:spLocks noGrp="1"/>
          </p:cNvSpPr>
          <p:nvPr>
            <p:ph type="dt" sz="half" idx="10"/>
          </p:nvPr>
        </p:nvSpPr>
        <p:spPr/>
        <p:txBody>
          <a:bodyPr rtlCol="1"/>
          <a:lstStyle/>
          <a:p>
            <a:pPr rtl="1"/>
            <a:r>
              <a:rPr lang="en-GB"/>
              <a:t>12/11/2020</a:t>
            </a:r>
            <a:endParaRPr lang="en-GB" dirty="0"/>
          </a:p>
        </p:txBody>
      </p:sp>
      <p:sp>
        <p:nvSpPr>
          <p:cNvPr id="4" name="Footer Placeholder 3">
            <a:extLst>
              <a:ext uri="{FF2B5EF4-FFF2-40B4-BE49-F238E27FC236}">
                <a16:creationId xmlns:a16="http://schemas.microsoft.com/office/drawing/2014/main" id="{1BEA3E89-4654-2143-9236-7D0F11AD91B3}"/>
              </a:ext>
            </a:extLst>
          </p:cNvPr>
          <p:cNvSpPr>
            <a:spLocks noGrp="1"/>
          </p:cNvSpPr>
          <p:nvPr>
            <p:ph type="ftr" sz="quarter" idx="11"/>
          </p:nvPr>
        </p:nvSpPr>
        <p:spPr/>
        <p:txBody>
          <a:bodyPr rtlCol="1"/>
          <a:lstStyle/>
          <a:p>
            <a:pPr rtl="1"/>
            <a:r>
              <a:rPr lang="ar"/>
              <a:t>Conference     |     Presentation title</a:t>
            </a:r>
          </a:p>
        </p:txBody>
      </p:sp>
      <p:sp>
        <p:nvSpPr>
          <p:cNvPr id="5" name="Slide Number Placeholder 4">
            <a:extLst>
              <a:ext uri="{FF2B5EF4-FFF2-40B4-BE49-F238E27FC236}">
                <a16:creationId xmlns:a16="http://schemas.microsoft.com/office/drawing/2014/main" id="{63115C60-0EF0-694E-A714-BD8EB7C07DD1}"/>
              </a:ext>
            </a:extLst>
          </p:cNvPr>
          <p:cNvSpPr>
            <a:spLocks noGrp="1"/>
          </p:cNvSpPr>
          <p:nvPr>
            <p:ph type="sldNum" sz="quarter" idx="12"/>
          </p:nvPr>
        </p:nvSpPr>
        <p:spPr/>
        <p:txBody>
          <a:bodyPr rtlCol="1"/>
          <a:lstStyle/>
          <a:p>
            <a:pPr rtl="1"/>
            <a:fld id="{42D34DE6-22C6-0E40-B20E-F2D718CBADB2}" type="slidenum">
              <a:rPr lang="en-GB" smtClean="0"/>
              <a:t>‹#›</a:t>
            </a:fld>
            <a:endParaRPr lang="en-GB" dirty="0"/>
          </a:p>
        </p:txBody>
      </p:sp>
    </p:spTree>
    <p:extLst>
      <p:ext uri="{BB962C8B-B14F-4D97-AF65-F5344CB8AC3E}">
        <p14:creationId xmlns:p14="http://schemas.microsoft.com/office/powerpoint/2010/main" val="328906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2DED3233-3DEE-5A45-A6C6-D9FC972F8863}"/>
              </a:ext>
            </a:extLst>
          </p:cNvPr>
          <p:cNvSpPr>
            <a:spLocks noGrp="1"/>
          </p:cNvSpPr>
          <p:nvPr>
            <p:ph type="dt" sz="half" idx="10"/>
          </p:nvPr>
        </p:nvSpPr>
        <p:spPr/>
        <p:txBody>
          <a:bodyPr rtlCol="1"/>
          <a:lstStyle/>
          <a:p>
            <a:pPr rtl="1"/>
            <a:r>
              <a:rPr lang="en-GB"/>
              <a:t>12/11/2020</a:t>
            </a:r>
            <a:endParaRPr lang="en-GB" dirty="0"/>
          </a:p>
        </p:txBody>
      </p:sp>
      <p:sp>
        <p:nvSpPr>
          <p:cNvPr id="3" name="Footer Placeholder 2">
            <a:extLst>
              <a:ext uri="{FF2B5EF4-FFF2-40B4-BE49-F238E27FC236}">
                <a16:creationId xmlns:a16="http://schemas.microsoft.com/office/drawing/2014/main" id="{8C6C40E5-9D2B-AD4F-896A-6231FB8972D0}"/>
              </a:ext>
            </a:extLst>
          </p:cNvPr>
          <p:cNvSpPr>
            <a:spLocks noGrp="1"/>
          </p:cNvSpPr>
          <p:nvPr>
            <p:ph type="ftr" sz="quarter" idx="11"/>
          </p:nvPr>
        </p:nvSpPr>
        <p:spPr/>
        <p:txBody>
          <a:bodyPr rtlCol="1"/>
          <a:lstStyle/>
          <a:p>
            <a:pPr rtl="1"/>
            <a:r>
              <a:rPr lang="ar"/>
              <a:t>Conference     |     Presentation title</a:t>
            </a:r>
          </a:p>
        </p:txBody>
      </p:sp>
      <p:sp>
        <p:nvSpPr>
          <p:cNvPr id="4" name="Slide Number Placeholder 3">
            <a:extLst>
              <a:ext uri="{FF2B5EF4-FFF2-40B4-BE49-F238E27FC236}">
                <a16:creationId xmlns:a16="http://schemas.microsoft.com/office/drawing/2014/main" id="{14290E80-B698-1949-B3E4-6A7FFA04C3AF}"/>
              </a:ext>
            </a:extLst>
          </p:cNvPr>
          <p:cNvSpPr>
            <a:spLocks noGrp="1"/>
          </p:cNvSpPr>
          <p:nvPr>
            <p:ph type="sldNum" sz="quarter" idx="12"/>
          </p:nvPr>
        </p:nvSpPr>
        <p:spPr/>
        <p:txBody>
          <a:bodyPr rtlCol="1"/>
          <a:lstStyle/>
          <a:p>
            <a:pPr rtl="1"/>
            <a:fld id="{42D34DE6-22C6-0E40-B20E-F2D718CBADB2}" type="slidenum">
              <a:rPr lang="en-GB" smtClean="0"/>
              <a:t>‹#›</a:t>
            </a:fld>
            <a:endParaRPr lang="en-GB" dirty="0"/>
          </a:p>
        </p:txBody>
      </p:sp>
    </p:spTree>
    <p:extLst>
      <p:ext uri="{BB962C8B-B14F-4D97-AF65-F5344CB8AC3E}">
        <p14:creationId xmlns:p14="http://schemas.microsoft.com/office/powerpoint/2010/main" val="127295780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88CF3E-6C35-5846-93E3-D451438928B4}"/>
              </a:ext>
            </a:extLst>
          </p:cNvPr>
          <p:cNvSpPr>
            <a:spLocks noGrp="1"/>
          </p:cNvSpPr>
          <p:nvPr>
            <p:ph type="title"/>
          </p:nvPr>
        </p:nvSpPr>
        <p:spPr>
          <a:xfrm>
            <a:off x="839788" y="457200"/>
            <a:ext cx="3932237" cy="1600200"/>
          </a:xfrm>
        </p:spPr>
        <p:txBody>
          <a:bodyPr rtlCol="1" anchor="b"/>
          <a:lstStyle>
            <a:lvl1pPr algn="r" rtl="1">
              <a:defRPr sz="3200"/>
            </a:lvl1pPr>
          </a:lstStyle>
          <a:p>
            <a:pPr rtl="1"/>
            <a:r>
              <a:rPr lang="ar"/>
              <a:t>Click to edit Master title style</a:t>
            </a:r>
          </a:p>
        </p:txBody>
      </p:sp>
      <p:sp>
        <p:nvSpPr>
          <p:cNvPr id="3" name="Content Placeholder 2">
            <a:extLst>
              <a:ext uri="{FF2B5EF4-FFF2-40B4-BE49-F238E27FC236}">
                <a16:creationId xmlns:a16="http://schemas.microsoft.com/office/drawing/2014/main" id="{A429643A-5345-BC40-B12E-E0C1D2081AEA}"/>
              </a:ext>
            </a:extLst>
          </p:cNvPr>
          <p:cNvSpPr>
            <a:spLocks noGrp="1"/>
          </p:cNvSpPr>
          <p:nvPr>
            <p:ph idx="1"/>
          </p:nvPr>
        </p:nvSpPr>
        <p:spPr>
          <a:xfrm>
            <a:off x="5183188" y="987425"/>
            <a:ext cx="6172200" cy="4873625"/>
          </a:xfrm>
        </p:spPr>
        <p:txBody>
          <a:bodyPr rtlCol="1"/>
          <a:lstStyle>
            <a:lvl1pPr algn="r" rtl="1">
              <a:defRPr sz="3200"/>
            </a:lvl1pPr>
            <a:lvl2pPr algn="r" rtl="1">
              <a:defRPr sz="2800"/>
            </a:lvl2pPr>
            <a:lvl3pPr algn="r" rtl="1">
              <a:defRPr sz="2400"/>
            </a:lvl3pPr>
            <a:lvl4pPr algn="r" rtl="1">
              <a:defRPr sz="2000"/>
            </a:lvl4pPr>
            <a:lvl5pPr algn="r" rtl="1">
              <a:defRPr sz="2000"/>
            </a:lvl5pPr>
            <a:lvl6pPr algn="r" rtl="1">
              <a:defRPr sz="2000"/>
            </a:lvl6pPr>
            <a:lvl7pPr algn="r" rtl="1">
              <a:defRPr sz="2000"/>
            </a:lvl7pPr>
            <a:lvl8pPr algn="r" rtl="1">
              <a:defRPr sz="2000"/>
            </a:lvl8pPr>
            <a:lvl9pPr algn="r" rtl="1">
              <a:defRPr sz="2000"/>
            </a:lvl9pPr>
          </a:lstStyle>
          <a:p>
            <a:pPr lvl="0" rtl="1"/>
            <a:r>
              <a:rPr lang="ar"/>
              <a:t>Click to edit Master text styles</a:t>
            </a:r>
          </a:p>
          <a:p>
            <a:pPr lvl="1" rtl="1"/>
            <a:r>
              <a:rPr lang="ar"/>
              <a:t>Second level</a:t>
            </a:r>
          </a:p>
          <a:p>
            <a:pPr lvl="2" rtl="1"/>
            <a:r>
              <a:rPr lang="ar"/>
              <a:t>Third level</a:t>
            </a:r>
          </a:p>
          <a:p>
            <a:pPr lvl="3" rtl="1"/>
            <a:r>
              <a:rPr lang="ar"/>
              <a:t>Fourth level</a:t>
            </a:r>
          </a:p>
          <a:p>
            <a:pPr lvl="4" rtl="1"/>
            <a:r>
              <a:rPr lang="ar"/>
              <a:t>Fifth level</a:t>
            </a:r>
          </a:p>
        </p:txBody>
      </p:sp>
      <p:sp>
        <p:nvSpPr>
          <p:cNvPr id="4" name="Text Placeholder 3">
            <a:extLst>
              <a:ext uri="{FF2B5EF4-FFF2-40B4-BE49-F238E27FC236}">
                <a16:creationId xmlns:a16="http://schemas.microsoft.com/office/drawing/2014/main" id="{522AB1CD-EEAC-1642-9967-C87C60F3C959}"/>
              </a:ext>
            </a:extLst>
          </p:cNvPr>
          <p:cNvSpPr>
            <a:spLocks noGrp="1"/>
          </p:cNvSpPr>
          <p:nvPr>
            <p:ph type="body" sz="half" idx="2"/>
          </p:nvPr>
        </p:nvSpPr>
        <p:spPr>
          <a:xfrm>
            <a:off x="839788" y="2057400"/>
            <a:ext cx="3932237" cy="3811588"/>
          </a:xfrm>
        </p:spPr>
        <p:txBody>
          <a:bodyPr rtlCol="1"/>
          <a:lstStyle>
            <a:lvl1pPr marL="0" indent="0" algn="r" rtl="1">
              <a:buNone/>
              <a:defRPr sz="1600"/>
            </a:lvl1pPr>
            <a:lvl2pPr marL="457200" indent="0" algn="r" rtl="1">
              <a:buNone/>
              <a:defRPr sz="1400"/>
            </a:lvl2pPr>
            <a:lvl3pPr marL="914400" indent="0" algn="r" rtl="1">
              <a:buNone/>
              <a:defRPr sz="1200"/>
            </a:lvl3pPr>
            <a:lvl4pPr marL="1371600" indent="0" algn="r" rtl="1">
              <a:buNone/>
              <a:defRPr sz="1000"/>
            </a:lvl4pPr>
            <a:lvl5pPr marL="1828800" indent="0" algn="r" rtl="1">
              <a:buNone/>
              <a:defRPr sz="1000"/>
            </a:lvl5pPr>
            <a:lvl6pPr marL="2286000" indent="0" algn="r" rtl="1">
              <a:buNone/>
              <a:defRPr sz="1000"/>
            </a:lvl6pPr>
            <a:lvl7pPr marL="2743200" indent="0" algn="r" rtl="1">
              <a:buNone/>
              <a:defRPr sz="1000"/>
            </a:lvl7pPr>
            <a:lvl8pPr marL="3200400" indent="0" algn="r" rtl="1">
              <a:buNone/>
              <a:defRPr sz="1000"/>
            </a:lvl8pPr>
            <a:lvl9pPr marL="3657600" indent="0" algn="r" rtl="1">
              <a:buNone/>
              <a:defRPr sz="1000"/>
            </a:lvl9pPr>
          </a:lstStyle>
          <a:p>
            <a:pPr lvl="0" rtl="1"/>
            <a:r>
              <a:rPr lang="ar"/>
              <a:t>Click to edit Master text styles</a:t>
            </a:r>
          </a:p>
        </p:txBody>
      </p:sp>
      <p:sp>
        <p:nvSpPr>
          <p:cNvPr id="5" name="Date Placeholder 4">
            <a:extLst>
              <a:ext uri="{FF2B5EF4-FFF2-40B4-BE49-F238E27FC236}">
                <a16:creationId xmlns:a16="http://schemas.microsoft.com/office/drawing/2014/main" id="{475E5DAF-15E6-0540-8E1C-C3441C749BD7}"/>
              </a:ext>
            </a:extLst>
          </p:cNvPr>
          <p:cNvSpPr>
            <a:spLocks noGrp="1"/>
          </p:cNvSpPr>
          <p:nvPr>
            <p:ph type="dt" sz="half" idx="10"/>
          </p:nvPr>
        </p:nvSpPr>
        <p:spPr/>
        <p:txBody>
          <a:bodyPr rtlCol="1"/>
          <a:lstStyle/>
          <a:p>
            <a:pPr rtl="1"/>
            <a:r>
              <a:rPr lang="en-GB"/>
              <a:t>12/11/2020</a:t>
            </a:r>
            <a:endParaRPr lang="en-GB" dirty="0"/>
          </a:p>
        </p:txBody>
      </p:sp>
      <p:sp>
        <p:nvSpPr>
          <p:cNvPr id="6" name="Footer Placeholder 5">
            <a:extLst>
              <a:ext uri="{FF2B5EF4-FFF2-40B4-BE49-F238E27FC236}">
                <a16:creationId xmlns:a16="http://schemas.microsoft.com/office/drawing/2014/main" id="{585128F8-C557-474C-84AB-B7EDF4EC6D55}"/>
              </a:ext>
            </a:extLst>
          </p:cNvPr>
          <p:cNvSpPr>
            <a:spLocks noGrp="1"/>
          </p:cNvSpPr>
          <p:nvPr>
            <p:ph type="ftr" sz="quarter" idx="11"/>
          </p:nvPr>
        </p:nvSpPr>
        <p:spPr/>
        <p:txBody>
          <a:bodyPr rtlCol="1"/>
          <a:lstStyle/>
          <a:p>
            <a:pPr rtl="1"/>
            <a:r>
              <a:rPr lang="ar"/>
              <a:t>Conference     |     Presentation title</a:t>
            </a:r>
          </a:p>
        </p:txBody>
      </p:sp>
      <p:sp>
        <p:nvSpPr>
          <p:cNvPr id="7" name="Slide Number Placeholder 6">
            <a:extLst>
              <a:ext uri="{FF2B5EF4-FFF2-40B4-BE49-F238E27FC236}">
                <a16:creationId xmlns:a16="http://schemas.microsoft.com/office/drawing/2014/main" id="{791CE386-E8FD-6545-A389-85C6830D0696}"/>
              </a:ext>
            </a:extLst>
          </p:cNvPr>
          <p:cNvSpPr>
            <a:spLocks noGrp="1"/>
          </p:cNvSpPr>
          <p:nvPr>
            <p:ph type="sldNum" sz="quarter" idx="12"/>
          </p:nvPr>
        </p:nvSpPr>
        <p:spPr/>
        <p:txBody>
          <a:bodyPr rtlCol="1"/>
          <a:lstStyle/>
          <a:p>
            <a:pPr rtl="1"/>
            <a:fld id="{42D34DE6-22C6-0E40-B20E-F2D718CBADB2}" type="slidenum">
              <a:rPr lang="en-GB" smtClean="0"/>
              <a:t>‹#›</a:t>
            </a:fld>
            <a:endParaRPr lang="en-GB" dirty="0"/>
          </a:p>
        </p:txBody>
      </p:sp>
    </p:spTree>
    <p:extLst>
      <p:ext uri="{BB962C8B-B14F-4D97-AF65-F5344CB8AC3E}">
        <p14:creationId xmlns:p14="http://schemas.microsoft.com/office/powerpoint/2010/main" val="18849217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68D352-66D6-9641-93B4-91BFA72B11A5}"/>
              </a:ext>
            </a:extLst>
          </p:cNvPr>
          <p:cNvSpPr>
            <a:spLocks noGrp="1"/>
          </p:cNvSpPr>
          <p:nvPr>
            <p:ph type="title"/>
          </p:nvPr>
        </p:nvSpPr>
        <p:spPr>
          <a:xfrm>
            <a:off x="839788" y="457200"/>
            <a:ext cx="3932237" cy="1600200"/>
          </a:xfrm>
        </p:spPr>
        <p:txBody>
          <a:bodyPr rtlCol="1" anchor="b"/>
          <a:lstStyle>
            <a:lvl1pPr algn="r" rtl="1">
              <a:defRPr sz="3200"/>
            </a:lvl1pPr>
          </a:lstStyle>
          <a:p>
            <a:pPr rtl="1"/>
            <a:r>
              <a:rPr lang="ar"/>
              <a:t>Click to edit Master title style</a:t>
            </a:r>
          </a:p>
        </p:txBody>
      </p:sp>
      <p:sp>
        <p:nvSpPr>
          <p:cNvPr id="3" name="Picture Placeholder 2">
            <a:extLst>
              <a:ext uri="{FF2B5EF4-FFF2-40B4-BE49-F238E27FC236}">
                <a16:creationId xmlns:a16="http://schemas.microsoft.com/office/drawing/2014/main" id="{DD7A392A-D9F5-F445-8AE8-B638F21A62BB}"/>
              </a:ext>
            </a:extLst>
          </p:cNvPr>
          <p:cNvSpPr>
            <a:spLocks noGrp="1"/>
          </p:cNvSpPr>
          <p:nvPr>
            <p:ph type="pic" idx="1"/>
          </p:nvPr>
        </p:nvSpPr>
        <p:spPr>
          <a:xfrm>
            <a:off x="5183188" y="987425"/>
            <a:ext cx="6172200" cy="4873625"/>
          </a:xfrm>
        </p:spPr>
        <p:txBody>
          <a:bodyPr rtlCol="1"/>
          <a:lstStyle>
            <a:lvl1pPr marL="0" indent="0" algn="r" rtl="1">
              <a:buNone/>
              <a:defRPr sz="3200"/>
            </a:lvl1pPr>
            <a:lvl2pPr marL="457200" indent="0" algn="r" rtl="1">
              <a:buNone/>
              <a:defRPr sz="2800"/>
            </a:lvl2pPr>
            <a:lvl3pPr marL="914400" indent="0" algn="r" rtl="1">
              <a:buNone/>
              <a:defRPr sz="2400"/>
            </a:lvl3pPr>
            <a:lvl4pPr marL="1371600" indent="0" algn="r" rtl="1">
              <a:buNone/>
              <a:defRPr sz="2000"/>
            </a:lvl4pPr>
            <a:lvl5pPr marL="1828800" indent="0" algn="r" rtl="1">
              <a:buNone/>
              <a:defRPr sz="2000"/>
            </a:lvl5pPr>
            <a:lvl6pPr marL="2286000" indent="0" algn="r" rtl="1">
              <a:buNone/>
              <a:defRPr sz="2000"/>
            </a:lvl6pPr>
            <a:lvl7pPr marL="2743200" indent="0" algn="r" rtl="1">
              <a:buNone/>
              <a:defRPr sz="2000"/>
            </a:lvl7pPr>
            <a:lvl8pPr marL="3200400" indent="0" algn="r" rtl="1">
              <a:buNone/>
              <a:defRPr sz="2000"/>
            </a:lvl8pPr>
            <a:lvl9pPr marL="3657600" indent="0" algn="r" rtl="1">
              <a:buNone/>
              <a:defRPr sz="2000"/>
            </a:lvl9pPr>
          </a:lstStyle>
          <a:p>
            <a:pPr rtl="1"/>
            <a:endParaRPr lang="en-GB" dirty="0"/>
          </a:p>
        </p:txBody>
      </p:sp>
      <p:sp>
        <p:nvSpPr>
          <p:cNvPr id="4" name="Text Placeholder 3">
            <a:extLst>
              <a:ext uri="{FF2B5EF4-FFF2-40B4-BE49-F238E27FC236}">
                <a16:creationId xmlns:a16="http://schemas.microsoft.com/office/drawing/2014/main" id="{E5DC4E67-8857-8741-9AD4-624EEA528B00}"/>
              </a:ext>
            </a:extLst>
          </p:cNvPr>
          <p:cNvSpPr>
            <a:spLocks noGrp="1"/>
          </p:cNvSpPr>
          <p:nvPr>
            <p:ph type="body" sz="half" idx="2"/>
          </p:nvPr>
        </p:nvSpPr>
        <p:spPr>
          <a:xfrm>
            <a:off x="839788" y="2057400"/>
            <a:ext cx="3932237" cy="3811588"/>
          </a:xfrm>
        </p:spPr>
        <p:txBody>
          <a:bodyPr rtlCol="1"/>
          <a:lstStyle>
            <a:lvl1pPr marL="0" indent="0" algn="r" rtl="1">
              <a:buNone/>
              <a:defRPr sz="1600"/>
            </a:lvl1pPr>
            <a:lvl2pPr marL="457200" indent="0" algn="r" rtl="1">
              <a:buNone/>
              <a:defRPr sz="1400"/>
            </a:lvl2pPr>
            <a:lvl3pPr marL="914400" indent="0" algn="r" rtl="1">
              <a:buNone/>
              <a:defRPr sz="1200"/>
            </a:lvl3pPr>
            <a:lvl4pPr marL="1371600" indent="0" algn="r" rtl="1">
              <a:buNone/>
              <a:defRPr sz="1000"/>
            </a:lvl4pPr>
            <a:lvl5pPr marL="1828800" indent="0" algn="r" rtl="1">
              <a:buNone/>
              <a:defRPr sz="1000"/>
            </a:lvl5pPr>
            <a:lvl6pPr marL="2286000" indent="0" algn="r" rtl="1">
              <a:buNone/>
              <a:defRPr sz="1000"/>
            </a:lvl6pPr>
            <a:lvl7pPr marL="2743200" indent="0" algn="r" rtl="1">
              <a:buNone/>
              <a:defRPr sz="1000"/>
            </a:lvl7pPr>
            <a:lvl8pPr marL="3200400" indent="0" algn="r" rtl="1">
              <a:buNone/>
              <a:defRPr sz="1000"/>
            </a:lvl8pPr>
            <a:lvl9pPr marL="3657600" indent="0" algn="r" rtl="1">
              <a:buNone/>
              <a:defRPr sz="1000"/>
            </a:lvl9pPr>
          </a:lstStyle>
          <a:p>
            <a:pPr lvl="0" rtl="1"/>
            <a:r>
              <a:rPr lang="ar"/>
              <a:t>Click to edit Master text styles</a:t>
            </a:r>
          </a:p>
        </p:txBody>
      </p:sp>
      <p:sp>
        <p:nvSpPr>
          <p:cNvPr id="5" name="Date Placeholder 4">
            <a:extLst>
              <a:ext uri="{FF2B5EF4-FFF2-40B4-BE49-F238E27FC236}">
                <a16:creationId xmlns:a16="http://schemas.microsoft.com/office/drawing/2014/main" id="{1C659789-AC40-3048-9292-15C98E267EAC}"/>
              </a:ext>
            </a:extLst>
          </p:cNvPr>
          <p:cNvSpPr>
            <a:spLocks noGrp="1"/>
          </p:cNvSpPr>
          <p:nvPr>
            <p:ph type="dt" sz="half" idx="10"/>
          </p:nvPr>
        </p:nvSpPr>
        <p:spPr/>
        <p:txBody>
          <a:bodyPr rtlCol="1"/>
          <a:lstStyle/>
          <a:p>
            <a:pPr rtl="1"/>
            <a:r>
              <a:rPr lang="en-GB"/>
              <a:t>12/11/2020</a:t>
            </a:r>
            <a:endParaRPr lang="en-GB" dirty="0"/>
          </a:p>
        </p:txBody>
      </p:sp>
      <p:sp>
        <p:nvSpPr>
          <p:cNvPr id="6" name="Footer Placeholder 5">
            <a:extLst>
              <a:ext uri="{FF2B5EF4-FFF2-40B4-BE49-F238E27FC236}">
                <a16:creationId xmlns:a16="http://schemas.microsoft.com/office/drawing/2014/main" id="{B7170A3F-D293-5D45-9AB1-FF61EDCD97EB}"/>
              </a:ext>
            </a:extLst>
          </p:cNvPr>
          <p:cNvSpPr>
            <a:spLocks noGrp="1"/>
          </p:cNvSpPr>
          <p:nvPr>
            <p:ph type="ftr" sz="quarter" idx="11"/>
          </p:nvPr>
        </p:nvSpPr>
        <p:spPr/>
        <p:txBody>
          <a:bodyPr rtlCol="1"/>
          <a:lstStyle/>
          <a:p>
            <a:pPr rtl="1"/>
            <a:r>
              <a:rPr lang="ar"/>
              <a:t>Conference     |     Presentation title</a:t>
            </a:r>
          </a:p>
        </p:txBody>
      </p:sp>
      <p:sp>
        <p:nvSpPr>
          <p:cNvPr id="7" name="Slide Number Placeholder 6">
            <a:extLst>
              <a:ext uri="{FF2B5EF4-FFF2-40B4-BE49-F238E27FC236}">
                <a16:creationId xmlns:a16="http://schemas.microsoft.com/office/drawing/2014/main" id="{CD2B310E-2310-DD45-8C82-2535B762B104}"/>
              </a:ext>
            </a:extLst>
          </p:cNvPr>
          <p:cNvSpPr>
            <a:spLocks noGrp="1"/>
          </p:cNvSpPr>
          <p:nvPr>
            <p:ph type="sldNum" sz="quarter" idx="12"/>
          </p:nvPr>
        </p:nvSpPr>
        <p:spPr/>
        <p:txBody>
          <a:bodyPr rtlCol="1"/>
          <a:lstStyle/>
          <a:p>
            <a:pPr rtl="1"/>
            <a:fld id="{42D34DE6-22C6-0E40-B20E-F2D718CBADB2}" type="slidenum">
              <a:rPr lang="en-GB" smtClean="0"/>
              <a:t>‹#›</a:t>
            </a:fld>
            <a:endParaRPr lang="en-GB" dirty="0"/>
          </a:p>
        </p:txBody>
      </p:sp>
    </p:spTree>
    <p:extLst>
      <p:ext uri="{BB962C8B-B14F-4D97-AF65-F5344CB8AC3E}">
        <p14:creationId xmlns:p14="http://schemas.microsoft.com/office/powerpoint/2010/main" val="9582374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8873A8CB-F6B3-BB43-A93A-688C17F15E4A}"/>
              </a:ext>
            </a:extLst>
          </p:cNvPr>
          <p:cNvSpPr>
            <a:spLocks noGrp="1"/>
          </p:cNvSpPr>
          <p:nvPr>
            <p:ph type="title"/>
          </p:nvPr>
        </p:nvSpPr>
        <p:spPr>
          <a:xfrm>
            <a:off x="838200" y="365125"/>
            <a:ext cx="10515600" cy="1325563"/>
          </a:xfrm>
          <a:prstGeom prst="rect">
            <a:avLst/>
          </a:prstGeom>
        </p:spPr>
        <p:txBody>
          <a:bodyPr vert="horz" lIns="91440" tIns="45720" rIns="91440" bIns="45720" rtlCol="1" anchor="ctr">
            <a:normAutofit/>
          </a:bodyPr>
          <a:lstStyle/>
          <a:p>
            <a:pPr rtl="1"/>
            <a:r>
              <a:rPr lang="ar"/>
              <a:t>Click to edit Master title style</a:t>
            </a:r>
          </a:p>
        </p:txBody>
      </p:sp>
      <p:sp>
        <p:nvSpPr>
          <p:cNvPr id="3" name="Text Placeholder 2">
            <a:extLst>
              <a:ext uri="{FF2B5EF4-FFF2-40B4-BE49-F238E27FC236}">
                <a16:creationId xmlns:a16="http://schemas.microsoft.com/office/drawing/2014/main" id="{6A826407-3A76-AF48-8D65-CED9267E6A3E}"/>
              </a:ext>
            </a:extLst>
          </p:cNvPr>
          <p:cNvSpPr>
            <a:spLocks noGrp="1"/>
          </p:cNvSpPr>
          <p:nvPr>
            <p:ph type="body" idx="1"/>
          </p:nvPr>
        </p:nvSpPr>
        <p:spPr>
          <a:xfrm>
            <a:off x="838200" y="1825625"/>
            <a:ext cx="10515600" cy="4351338"/>
          </a:xfrm>
          <a:prstGeom prst="rect">
            <a:avLst/>
          </a:prstGeom>
        </p:spPr>
        <p:txBody>
          <a:bodyPr vert="horz" lIns="91440" tIns="45720" rIns="91440" bIns="45720" rtlCol="1">
            <a:normAutofit/>
          </a:bodyPr>
          <a:lstStyle/>
          <a:p>
            <a:pPr lvl="0" rtl="1"/>
            <a:r>
              <a:rPr lang="ar"/>
              <a:t>Click to edit Master text styles</a:t>
            </a:r>
          </a:p>
          <a:p>
            <a:pPr lvl="1" rtl="1"/>
            <a:r>
              <a:rPr lang="ar"/>
              <a:t>Second level</a:t>
            </a:r>
          </a:p>
          <a:p>
            <a:pPr lvl="2" rtl="1"/>
            <a:r>
              <a:rPr lang="ar"/>
              <a:t>Third level</a:t>
            </a:r>
          </a:p>
          <a:p>
            <a:pPr lvl="3" rtl="1"/>
            <a:r>
              <a:rPr lang="ar"/>
              <a:t>Fourth level</a:t>
            </a:r>
          </a:p>
          <a:p>
            <a:pPr lvl="4" rtl="1"/>
            <a:r>
              <a:rPr lang="ar"/>
              <a:t>Fifth level</a:t>
            </a:r>
          </a:p>
        </p:txBody>
      </p:sp>
      <p:sp>
        <p:nvSpPr>
          <p:cNvPr id="4" name="Date Placeholder 3">
            <a:extLst>
              <a:ext uri="{FF2B5EF4-FFF2-40B4-BE49-F238E27FC236}">
                <a16:creationId xmlns:a16="http://schemas.microsoft.com/office/drawing/2014/main" id="{439725CB-8A3D-F342-BC98-EE4E99D74E5B}"/>
              </a:ext>
            </a:extLst>
          </p:cNvPr>
          <p:cNvSpPr>
            <a:spLocks noGrp="1"/>
          </p:cNvSpPr>
          <p:nvPr>
            <p:ph type="dt" sz="half" idx="2"/>
          </p:nvPr>
        </p:nvSpPr>
        <p:spPr>
          <a:xfrm>
            <a:off x="838200" y="6356350"/>
            <a:ext cx="2743200" cy="365125"/>
          </a:xfrm>
          <a:prstGeom prst="rect">
            <a:avLst/>
          </a:prstGeom>
        </p:spPr>
        <p:txBody>
          <a:bodyPr vert="horz" lIns="91440" tIns="45720" rIns="91440" bIns="45720" rtlCol="1" anchor="ctr"/>
          <a:lstStyle>
            <a:lvl1pPr algn="r" rtl="1">
              <a:defRPr sz="1200">
                <a:solidFill>
                  <a:schemeClr val="tx1">
                    <a:tint val="75000"/>
                  </a:schemeClr>
                </a:solidFill>
              </a:defRPr>
            </a:lvl1pPr>
          </a:lstStyle>
          <a:p>
            <a:pPr rtl="1"/>
            <a:r>
              <a:rPr lang="en-GB"/>
              <a:t>12/11/2020</a:t>
            </a:r>
            <a:endParaRPr lang="en-GB" dirty="0"/>
          </a:p>
        </p:txBody>
      </p:sp>
      <p:sp>
        <p:nvSpPr>
          <p:cNvPr id="5" name="Footer Placeholder 4">
            <a:extLst>
              <a:ext uri="{FF2B5EF4-FFF2-40B4-BE49-F238E27FC236}">
                <a16:creationId xmlns:a16="http://schemas.microsoft.com/office/drawing/2014/main" id="{53B3676D-A92F-A047-99E3-6A01C4EBA44E}"/>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1" anchor="ctr"/>
          <a:lstStyle>
            <a:lvl1pPr algn="ctr" rtl="1">
              <a:defRPr sz="1200">
                <a:solidFill>
                  <a:schemeClr val="tx1">
                    <a:tint val="75000"/>
                  </a:schemeClr>
                </a:solidFill>
              </a:defRPr>
            </a:lvl1pPr>
          </a:lstStyle>
          <a:p>
            <a:pPr rtl="1"/>
            <a:r>
              <a:rPr lang="ar"/>
              <a:t>Conference     |     Presentation title</a:t>
            </a:r>
          </a:p>
        </p:txBody>
      </p:sp>
      <p:sp>
        <p:nvSpPr>
          <p:cNvPr id="6" name="Slide Number Placeholder 5">
            <a:extLst>
              <a:ext uri="{FF2B5EF4-FFF2-40B4-BE49-F238E27FC236}">
                <a16:creationId xmlns:a16="http://schemas.microsoft.com/office/drawing/2014/main" id="{ADFBA815-ADFE-8B4B-B1C6-139AAE048F4C}"/>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1" anchor="ctr"/>
          <a:lstStyle>
            <a:lvl1pPr algn="r" rtl="1">
              <a:defRPr sz="1200">
                <a:solidFill>
                  <a:schemeClr val="tx1">
                    <a:tint val="75000"/>
                  </a:schemeClr>
                </a:solidFill>
              </a:defRPr>
            </a:lvl1pPr>
          </a:lstStyle>
          <a:p>
            <a:pPr rtl="1"/>
            <a:fld id="{42D34DE6-22C6-0E40-B20E-F2D718CBADB2}" type="slidenum">
              <a:rPr lang="en-GB" smtClean="0"/>
              <a:t>‹#›</a:t>
            </a:fld>
            <a:endParaRPr lang="en-GB" dirty="0"/>
          </a:p>
        </p:txBody>
      </p:sp>
    </p:spTree>
    <p:extLst>
      <p:ext uri="{BB962C8B-B14F-4D97-AF65-F5344CB8AC3E}">
        <p14:creationId xmlns:p14="http://schemas.microsoft.com/office/powerpoint/2010/main" val="223027954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hdr="0" dt="0"/>
  <p:txStyles>
    <p:titleStyle>
      <a:lvl1pPr algn="r" defTabSz="914400" rtl="1"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r" defTabSz="914400" rtl="1"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r" defTabSz="914400" rtl="1"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r" defTabSz="914400" rtl="1"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8.sv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2.xml"/><Relationship Id="rId1" Type="http://schemas.openxmlformats.org/officeDocument/2006/relationships/tags" Target="../tags/tag3.xml"/><Relationship Id="rId6" Type="http://schemas.openxmlformats.org/officeDocument/2006/relationships/image" Target="../media/image10.svg"/><Relationship Id="rId5" Type="http://schemas.openxmlformats.org/officeDocument/2006/relationships/image" Target="../media/image9.png"/><Relationship Id="rId4" Type="http://schemas.openxmlformats.org/officeDocument/2006/relationships/hyperlink" Target="https://extranet.who.int/hslp/content/sars-cov-2-antigen-rapid-diagnostic-test-training-package" TargetMode="External"/></Relationships>
</file>

<file path=ppt/slides/_rels/slide15.xml.rels><?xml version="1.0" encoding="UTF-8" standalone="yes"?>
<Relationships xmlns="http://schemas.openxmlformats.org/package/2006/relationships"><Relationship Id="rId3" Type="http://schemas.openxmlformats.org/officeDocument/2006/relationships/image" Target="../media/image8.sv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8.sv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1.jpeg"/><Relationship Id="rId1" Type="http://schemas.openxmlformats.org/officeDocument/2006/relationships/slideLayout" Target="../slideLayouts/slideLayout2.xml"/><Relationship Id="rId4" Type="http://schemas.openxmlformats.org/officeDocument/2006/relationships/image" Target="../media/image8.svg"/></Relationships>
</file>

<file path=ppt/slides/_rels/slide19.xml.rels><?xml version="1.0" encoding="UTF-8" standalone="yes"?>
<Relationships xmlns="http://schemas.openxmlformats.org/package/2006/relationships"><Relationship Id="rId3" Type="http://schemas.openxmlformats.org/officeDocument/2006/relationships/image" Target="../media/image8.sv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hyperlink" Target="https://extranet.who.int/hslp" TargetMode="External"/><Relationship Id="rId2" Type="http://schemas.openxmlformats.org/officeDocument/2006/relationships/hyperlink" Target="https://extranet.who.int/hslp/?q=content/terms-use" TargetMode="External"/><Relationship Id="rId1" Type="http://schemas.openxmlformats.org/officeDocument/2006/relationships/slideLayout" Target="../slideLayouts/slideLayout2.xml"/><Relationship Id="rId4" Type="http://schemas.openxmlformats.org/officeDocument/2006/relationships/hyperlink" Target="mailto:ihrhrt@who.int" TargetMode="External"/></Relationships>
</file>

<file path=ppt/slides/_rels/slide20.xml.rels><?xml version="1.0" encoding="UTF-8" standalone="yes"?>
<Relationships xmlns="http://schemas.openxmlformats.org/package/2006/relationships"><Relationship Id="rId3" Type="http://schemas.openxmlformats.org/officeDocument/2006/relationships/image" Target="../media/image8.sv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3.xml"/><Relationship Id="rId1" Type="http://schemas.openxmlformats.org/officeDocument/2006/relationships/tags" Target="../tags/tag4.xml"/></Relationships>
</file>

<file path=ppt/slides/_rels/slide22.xml.rels><?xml version="1.0" encoding="UTF-8" standalone="yes"?>
<Relationships xmlns="http://schemas.openxmlformats.org/package/2006/relationships"><Relationship Id="rId3" Type="http://schemas.openxmlformats.org/officeDocument/2006/relationships/hyperlink" Target="https://apps.who.int/iris/bitstream/handle/10665/337551/9789240039063-ara.pdf" TargetMode="External"/><Relationship Id="rId2" Type="http://schemas.openxmlformats.org/officeDocument/2006/relationships/slideLayout" Target="../slideLayouts/slideLayout2.xml"/><Relationship Id="rId1" Type="http://schemas.openxmlformats.org/officeDocument/2006/relationships/tags" Target="../tags/tag5.xml"/><Relationship Id="rId5" Type="http://schemas.openxmlformats.org/officeDocument/2006/relationships/image" Target="../media/image13.svg"/><Relationship Id="rId4" Type="http://schemas.openxmlformats.org/officeDocument/2006/relationships/image" Target="../media/image12.png"/></Relationships>
</file>

<file path=ppt/slides/_rels/slide23.xml.rels><?xml version="1.0" encoding="UTF-8" standalone="yes"?>
<Relationships xmlns="http://schemas.openxmlformats.org/package/2006/relationships"><Relationship Id="rId3" Type="http://schemas.openxmlformats.org/officeDocument/2006/relationships/hyperlink" Target="mailto:rapidalert@who.int" TargetMode="External"/><Relationship Id="rId2" Type="http://schemas.openxmlformats.org/officeDocument/2006/relationships/slideLayout" Target="../slideLayouts/slideLayout2.xml"/><Relationship Id="rId1" Type="http://schemas.openxmlformats.org/officeDocument/2006/relationships/tags" Target="../tags/tag6.xml"/><Relationship Id="rId4" Type="http://schemas.openxmlformats.org/officeDocument/2006/relationships/hyperlink" Target="https://apps.who.int/iris/bitstream/handle/10665/337551/9789240039063-ara.pdf" TargetMode="External"/></Relationships>
</file>

<file path=ppt/slides/_rels/slide24.xml.rels><?xml version="1.0" encoding="UTF-8" standalone="yes"?>
<Relationships xmlns="http://schemas.openxmlformats.org/package/2006/relationships"><Relationship Id="rId3" Type="http://schemas.openxmlformats.org/officeDocument/2006/relationships/hyperlink" Target="https://cdn.who.int/media/docs/default-source/substandard-and-falsified/pms_user_feedback_form.docx?sfvrsn=3856959_17" TargetMode="External"/><Relationship Id="rId2" Type="http://schemas.openxmlformats.org/officeDocument/2006/relationships/slideLayout" Target="../slideLayouts/slideLayout2.xml"/><Relationship Id="rId1" Type="http://schemas.openxmlformats.org/officeDocument/2006/relationships/tags" Target="../tags/tag7.xml"/><Relationship Id="rId4" Type="http://schemas.openxmlformats.org/officeDocument/2006/relationships/image" Target="../media/image14.png"/></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7.xml"/><Relationship Id="rId1" Type="http://schemas.openxmlformats.org/officeDocument/2006/relationships/tags" Target="../tags/tag8.xml"/><Relationship Id="rId4" Type="http://schemas.openxmlformats.org/officeDocument/2006/relationships/image" Target="../media/image15.png"/></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7.xml"/><Relationship Id="rId1" Type="http://schemas.openxmlformats.org/officeDocument/2006/relationships/tags" Target="../tags/tag9.xml"/><Relationship Id="rId4" Type="http://schemas.openxmlformats.org/officeDocument/2006/relationships/image" Target="../media/image15.png"/></Relationships>
</file>

<file path=ppt/slides/_rels/slide2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7.xml"/><Relationship Id="rId1" Type="http://schemas.openxmlformats.org/officeDocument/2006/relationships/tags" Target="../tags/tag10.xml"/><Relationship Id="rId4" Type="http://schemas.openxmlformats.org/officeDocument/2006/relationships/image" Target="../media/image15.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2.xml"/><Relationship Id="rId1" Type="http://schemas.openxmlformats.org/officeDocument/2006/relationships/tags" Target="../tags/tag1.xml"/></Relationships>
</file>

<file path=ppt/slides/_rels/slide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8.sv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2.xml"/><Relationship Id="rId1" Type="http://schemas.openxmlformats.org/officeDocument/2006/relationships/tags" Target="../tags/tag2.xml"/><Relationship Id="rId6" Type="http://schemas.openxmlformats.org/officeDocument/2006/relationships/image" Target="../media/image10.svg"/><Relationship Id="rId5" Type="http://schemas.openxmlformats.org/officeDocument/2006/relationships/image" Target="../media/image9.png"/><Relationship Id="rId4" Type="http://schemas.openxmlformats.org/officeDocument/2006/relationships/hyperlink" Target="https://cdn.who.int/media/docs/default-source/substandard-and-falsified/pms_user_feedback_form.docx?sfvrsn=3856959_17"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67B4B2-1362-8E48-9BA4-CEEE750729F8}"/>
              </a:ext>
            </a:extLst>
          </p:cNvPr>
          <p:cNvSpPr>
            <a:spLocks noGrp="1"/>
          </p:cNvSpPr>
          <p:nvPr>
            <p:ph type="ctrTitle"/>
          </p:nvPr>
        </p:nvSpPr>
        <p:spPr/>
        <p:txBody>
          <a:bodyPr rtlCol="1"/>
          <a:lstStyle/>
          <a:p>
            <a:pPr rtl="1"/>
            <a:r>
              <a:rPr lang="ar"/>
              <a:t>10</a:t>
            </a:r>
          </a:p>
        </p:txBody>
      </p:sp>
      <p:sp>
        <p:nvSpPr>
          <p:cNvPr id="3" name="Subtitle 2">
            <a:extLst>
              <a:ext uri="{FF2B5EF4-FFF2-40B4-BE49-F238E27FC236}">
                <a16:creationId xmlns:a16="http://schemas.microsoft.com/office/drawing/2014/main" id="{BD7729C4-0A5B-5B46-AF7E-D455DC7D5FF9}"/>
              </a:ext>
            </a:extLst>
          </p:cNvPr>
          <p:cNvSpPr>
            <a:spLocks noGrp="1"/>
          </p:cNvSpPr>
          <p:nvPr>
            <p:ph type="subTitle" idx="1"/>
          </p:nvPr>
        </p:nvSpPr>
        <p:spPr/>
        <p:txBody>
          <a:bodyPr rtlCol="1">
            <a:normAutofit/>
          </a:bodyPr>
          <a:lstStyle/>
          <a:p>
            <a:pPr rtl="1"/>
            <a:r>
              <a:rPr lang="ar" sz="3600"/>
              <a:t>ضمان النتائج الجيدة</a:t>
            </a:r>
          </a:p>
        </p:txBody>
      </p:sp>
      <p:pic>
        <p:nvPicPr>
          <p:cNvPr id="5" name="Picture 4">
            <a:extLst>
              <a:ext uri="{FF2B5EF4-FFF2-40B4-BE49-F238E27FC236}">
                <a16:creationId xmlns:a16="http://schemas.microsoft.com/office/drawing/2014/main" id="{161FA561-256F-A242-81EF-6F0A47278AB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467595" y="162817"/>
            <a:ext cx="2257794" cy="791235"/>
          </a:xfrm>
          <a:prstGeom prst="rect">
            <a:avLst/>
          </a:prstGeom>
        </p:spPr>
      </p:pic>
      <p:pic>
        <p:nvPicPr>
          <p:cNvPr id="6" name="Picture 5">
            <a:extLst>
              <a:ext uri="{FF2B5EF4-FFF2-40B4-BE49-F238E27FC236}">
                <a16:creationId xmlns:a16="http://schemas.microsoft.com/office/drawing/2014/main" id="{42DF7D50-B302-471E-94FB-06B1C55EAA8A}"/>
              </a:ext>
            </a:extLst>
          </p:cNvPr>
          <p:cNvPicPr>
            <a:picLocks noChangeAspect="1"/>
          </p:cNvPicPr>
          <p:nvPr/>
        </p:nvPicPr>
        <p:blipFill>
          <a:blip r:embed="rId3"/>
          <a:stretch>
            <a:fillRect/>
          </a:stretch>
        </p:blipFill>
        <p:spPr>
          <a:xfrm>
            <a:off x="386398" y="52252"/>
            <a:ext cx="2696315" cy="788520"/>
          </a:xfrm>
          <a:prstGeom prst="rect">
            <a:avLst/>
          </a:prstGeom>
        </p:spPr>
      </p:pic>
    </p:spTree>
    <p:extLst>
      <p:ext uri="{BB962C8B-B14F-4D97-AF65-F5344CB8AC3E}">
        <p14:creationId xmlns:p14="http://schemas.microsoft.com/office/powerpoint/2010/main" val="286503857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500738-71C5-9249-96CA-36528ECCDFFD}"/>
              </a:ext>
            </a:extLst>
          </p:cNvPr>
          <p:cNvSpPr>
            <a:spLocks noGrp="1"/>
          </p:cNvSpPr>
          <p:nvPr>
            <p:ph type="title"/>
          </p:nvPr>
        </p:nvSpPr>
        <p:spPr>
          <a:xfrm>
            <a:off x="838199" y="614002"/>
            <a:ext cx="10515600" cy="942814"/>
          </a:xfrm>
        </p:spPr>
        <p:txBody>
          <a:bodyPr rtlCol="1"/>
          <a:lstStyle/>
          <a:p>
            <a:pPr rtl="1"/>
            <a:r>
              <a:rPr lang="ar"/>
              <a:t>العروض التوضيحية وتقييمات الكفاءة</a:t>
            </a:r>
            <a:endParaRPr lang="en-GB" dirty="0"/>
          </a:p>
        </p:txBody>
      </p:sp>
      <p:sp>
        <p:nvSpPr>
          <p:cNvPr id="3" name="Content Placeholder 2">
            <a:extLst>
              <a:ext uri="{FF2B5EF4-FFF2-40B4-BE49-F238E27FC236}">
                <a16:creationId xmlns:a16="http://schemas.microsoft.com/office/drawing/2014/main" id="{9154FDA1-8167-5945-BD3B-C52398ED4E1E}"/>
              </a:ext>
            </a:extLst>
          </p:cNvPr>
          <p:cNvSpPr>
            <a:spLocks noGrp="1"/>
          </p:cNvSpPr>
          <p:nvPr>
            <p:ph idx="1"/>
          </p:nvPr>
        </p:nvSpPr>
        <p:spPr/>
        <p:txBody>
          <a:bodyPr rtlCol="1">
            <a:normAutofit/>
          </a:bodyPr>
          <a:lstStyle/>
          <a:p>
            <a:pPr rtl="1"/>
            <a:r>
              <a:rPr lang="ar" dirty="0"/>
              <a:t>يجب استخدام مواد مراقبة الجودة لتوضيح كيفية إجراء الاختبار التشخيصي السريع للكشف عن مستضدات فيروس كورونا-سارس-2.</a:t>
            </a:r>
          </a:p>
          <a:p>
            <a:pPr rtl="1"/>
            <a:r>
              <a:rPr lang="ar" dirty="0"/>
              <a:t>بعد التدريب، يُطلب من جميع القائمين بإجراء الاختبار أداء تقييم للكفاءة للإشهاد على كفاءتهم في إجراء الاختبار.</a:t>
            </a:r>
          </a:p>
          <a:p>
            <a:pPr rtl="1"/>
            <a:r>
              <a:rPr lang="ar" dirty="0"/>
              <a:t>انظر الوحدة الحادية عشر: تدريب المستخدمين، لمزيد من المعلومات عن إجراء تقييم الكفاءة.</a:t>
            </a:r>
          </a:p>
          <a:p>
            <a:pPr rtl="1"/>
            <a:r>
              <a:rPr lang="ar" dirty="0"/>
              <a:t>وتجري تقييمات الكفاءة باستخدام مواد مراقبة الجودة.</a:t>
            </a:r>
          </a:p>
          <a:p>
            <a:pPr rtl="1"/>
            <a:r>
              <a:rPr lang="ar" dirty="0"/>
              <a:t>إذا كان ذلك ممكناً، ينبغي عدم إخبار القائمين على إجراء الاختبار بنتائج مواد مراقبة الجودة لتقييم الكفاءة. </a:t>
            </a:r>
          </a:p>
          <a:p>
            <a:pPr marL="0" indent="0" rtl="1">
              <a:buNone/>
            </a:pPr>
            <a:endParaRPr lang="en-US" dirty="0"/>
          </a:p>
          <a:p>
            <a:pPr rtl="1"/>
            <a:endParaRPr lang="en-GB" dirty="0"/>
          </a:p>
          <a:p>
            <a:pPr rtl="1"/>
            <a:endParaRPr lang="en-GB" dirty="0"/>
          </a:p>
        </p:txBody>
      </p:sp>
      <p:sp>
        <p:nvSpPr>
          <p:cNvPr id="5" name="Slide Number Placeholder 4">
            <a:extLst>
              <a:ext uri="{FF2B5EF4-FFF2-40B4-BE49-F238E27FC236}">
                <a16:creationId xmlns:a16="http://schemas.microsoft.com/office/drawing/2014/main" id="{A0E33E1D-B2FF-4C4B-8017-665310052F06}"/>
              </a:ext>
            </a:extLst>
          </p:cNvPr>
          <p:cNvSpPr>
            <a:spLocks noGrp="1"/>
          </p:cNvSpPr>
          <p:nvPr>
            <p:ph type="sldNum" sz="quarter" idx="12"/>
          </p:nvPr>
        </p:nvSpPr>
        <p:spPr/>
        <p:txBody>
          <a:bodyPr rtlCol="1"/>
          <a:lstStyle/>
          <a:p>
            <a:pPr rtl="1"/>
            <a:fld id="{42D34DE6-22C6-0E40-B20E-F2D718CBADB2}" type="slidenum">
              <a:rPr lang="en-GB" smtClean="0"/>
              <a:pPr rtl="1"/>
              <a:t>10</a:t>
            </a:fld>
            <a:endParaRPr lang="en-GB" sz="1000" dirty="0"/>
          </a:p>
        </p:txBody>
      </p:sp>
      <p:sp>
        <p:nvSpPr>
          <p:cNvPr id="4" name="Footer Placeholder 3">
            <a:extLst>
              <a:ext uri="{FF2B5EF4-FFF2-40B4-BE49-F238E27FC236}">
                <a16:creationId xmlns:a16="http://schemas.microsoft.com/office/drawing/2014/main" id="{17BDA27A-59BC-D179-2E07-11823DC1B529}"/>
              </a:ext>
            </a:extLst>
          </p:cNvPr>
          <p:cNvSpPr>
            <a:spLocks noGrp="1"/>
          </p:cNvSpPr>
          <p:nvPr>
            <p:ph type="ftr" sz="quarter" idx="11"/>
          </p:nvPr>
        </p:nvSpPr>
        <p:spPr>
          <a:xfrm>
            <a:off x="2438400" y="6348593"/>
            <a:ext cx="7315200" cy="501650"/>
          </a:xfrm>
        </p:spPr>
        <p:txBody>
          <a:bodyPr/>
          <a:lstStyle/>
          <a:p>
            <a:pPr algn="r" rtl="1"/>
            <a:r>
              <a:rPr lang="ar-SA" dirty="0"/>
              <a:t>حلقة العمل التدريبية بشأن الاختبارات التشخيصية السريعة للكشف عن مستضدات فيروس كورونا- سارس-2 - الإصدار 3.0 | ضمان جودة النتائج </a:t>
            </a:r>
          </a:p>
        </p:txBody>
      </p:sp>
    </p:spTree>
    <p:extLst>
      <p:ext uri="{BB962C8B-B14F-4D97-AF65-F5344CB8AC3E}">
        <p14:creationId xmlns:p14="http://schemas.microsoft.com/office/powerpoint/2010/main" val="95000340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500738-71C5-9249-96CA-36528ECCDFFD}"/>
              </a:ext>
            </a:extLst>
          </p:cNvPr>
          <p:cNvSpPr>
            <a:spLocks noGrp="1"/>
          </p:cNvSpPr>
          <p:nvPr>
            <p:ph type="title"/>
          </p:nvPr>
        </p:nvSpPr>
        <p:spPr>
          <a:xfrm>
            <a:off x="838200" y="636641"/>
            <a:ext cx="10515600" cy="942814"/>
          </a:xfrm>
        </p:spPr>
        <p:txBody>
          <a:bodyPr rtlCol="1"/>
          <a:lstStyle/>
          <a:p>
            <a:pPr rtl="1"/>
            <a:r>
              <a:rPr lang="ar"/>
              <a:t>تحضير مواد مراقبة الجودة للعرض التوضيحي وتقييمات الكفاءة  </a:t>
            </a:r>
          </a:p>
        </p:txBody>
      </p:sp>
      <p:sp>
        <p:nvSpPr>
          <p:cNvPr id="3" name="Content Placeholder 2">
            <a:extLst>
              <a:ext uri="{FF2B5EF4-FFF2-40B4-BE49-F238E27FC236}">
                <a16:creationId xmlns:a16="http://schemas.microsoft.com/office/drawing/2014/main" id="{9154FDA1-8167-5945-BD3B-C52398ED4E1E}"/>
              </a:ext>
            </a:extLst>
          </p:cNvPr>
          <p:cNvSpPr>
            <a:spLocks noGrp="1"/>
          </p:cNvSpPr>
          <p:nvPr>
            <p:ph idx="1"/>
          </p:nvPr>
        </p:nvSpPr>
        <p:spPr>
          <a:xfrm>
            <a:off x="838200" y="2207369"/>
            <a:ext cx="10515600" cy="4440760"/>
          </a:xfrm>
        </p:spPr>
        <p:txBody>
          <a:bodyPr rtlCol="1"/>
          <a:lstStyle/>
          <a:p>
            <a:pPr rtl="1" fontAlgn="base"/>
            <a:endParaRPr lang="en-US" dirty="0"/>
          </a:p>
          <a:p>
            <a:pPr rtl="1" fontAlgn="base"/>
            <a:r>
              <a:rPr lang="ar" dirty="0"/>
              <a:t>يجب إعادة تشكيل مواد اختبار مراقبة الجودة و/أو اختبارها وفقاً لتعليمات الشركة المُصنِّعة:</a:t>
            </a:r>
          </a:p>
          <a:p>
            <a:pPr lvl="1" rtl="1" fontAlgn="base"/>
            <a:r>
              <a:rPr lang="ar" b="1" dirty="0">
                <a:solidFill>
                  <a:srgbClr val="009AC9"/>
                </a:solidFill>
              </a:rPr>
              <a:t>عينات الضبط المُعاد تشكيلها</a:t>
            </a:r>
          </a:p>
          <a:p>
            <a:pPr marL="457200" lvl="1" indent="0" rtl="1" fontAlgn="base">
              <a:buNone/>
            </a:pPr>
            <a:r>
              <a:rPr lang="ar" b="1" dirty="0">
                <a:solidFill>
                  <a:srgbClr val="009AC9"/>
                </a:solidFill>
              </a:rPr>
              <a:t>	</a:t>
            </a:r>
            <a:r>
              <a:rPr lang="ar" dirty="0"/>
              <a:t>أضف أقراص الضبط الإيجابية والسلبية إلى أنابيب محلول التحلل (أنبوب واحد لكل عينة ضبط)، وأغلق باستخدام الغطاء. 	 اخلط عينات الضبط باليد أو باستخدام الدوَّارة. وأجرِ الاختبار التشخيصي السريع للكشف عن مستضدات فيروس كورونا-سارس-2 حسب التعليمات. 	</a:t>
            </a:r>
          </a:p>
          <a:p>
            <a:pPr lvl="1" rtl="1" fontAlgn="base"/>
            <a:r>
              <a:rPr lang="ar" b="1" dirty="0">
                <a:solidFill>
                  <a:srgbClr val="009AC9"/>
                </a:solidFill>
              </a:rPr>
              <a:t>مسحات الضبط</a:t>
            </a:r>
          </a:p>
          <a:p>
            <a:pPr marL="457200" lvl="1" indent="0" rtl="1" fontAlgn="base">
              <a:buNone/>
            </a:pPr>
            <a:r>
              <a:rPr lang="ar" dirty="0"/>
              <a:t>	ضع مسحات الضبط الإيجابية والسلبية إلى أنابيب محلول التحلل (أنبوب واحد لكل عينة ضبط)، وأغلق باستخدام الغطاء. 	 وأجرِ الاختبار التشخيصي السريع للكشف عن مستضدات فيروس كورونا-سارس-2 حسب التعليمات. 	</a:t>
            </a:r>
          </a:p>
          <a:p>
            <a:pPr rtl="1" fontAlgn="base"/>
            <a:endParaRPr lang="en-US" dirty="0"/>
          </a:p>
          <a:p>
            <a:pPr rtl="1"/>
            <a:endParaRPr lang="en-GB" dirty="0"/>
          </a:p>
          <a:p>
            <a:pPr rtl="1"/>
            <a:endParaRPr lang="en-GB" dirty="0"/>
          </a:p>
        </p:txBody>
      </p:sp>
      <p:sp>
        <p:nvSpPr>
          <p:cNvPr id="5" name="Slide Number Placeholder 4">
            <a:extLst>
              <a:ext uri="{FF2B5EF4-FFF2-40B4-BE49-F238E27FC236}">
                <a16:creationId xmlns:a16="http://schemas.microsoft.com/office/drawing/2014/main" id="{A0E33E1D-B2FF-4C4B-8017-665310052F06}"/>
              </a:ext>
            </a:extLst>
          </p:cNvPr>
          <p:cNvSpPr>
            <a:spLocks noGrp="1"/>
          </p:cNvSpPr>
          <p:nvPr>
            <p:ph type="sldNum" sz="quarter" idx="12"/>
          </p:nvPr>
        </p:nvSpPr>
        <p:spPr/>
        <p:txBody>
          <a:bodyPr rtlCol="1"/>
          <a:lstStyle/>
          <a:p>
            <a:pPr rtl="1"/>
            <a:fld id="{42D34DE6-22C6-0E40-B20E-F2D718CBADB2}" type="slidenum">
              <a:rPr lang="en-GB" smtClean="0"/>
              <a:pPr rtl="1"/>
              <a:t>11</a:t>
            </a:fld>
            <a:endParaRPr lang="en-GB" sz="1000" dirty="0"/>
          </a:p>
        </p:txBody>
      </p:sp>
      <p:grpSp>
        <p:nvGrpSpPr>
          <p:cNvPr id="6" name="Group 5">
            <a:extLst>
              <a:ext uri="{FF2B5EF4-FFF2-40B4-BE49-F238E27FC236}">
                <a16:creationId xmlns:a16="http://schemas.microsoft.com/office/drawing/2014/main" id="{578C277B-D179-FE45-927F-98BFA273C4AE}"/>
              </a:ext>
            </a:extLst>
          </p:cNvPr>
          <p:cNvGrpSpPr/>
          <p:nvPr/>
        </p:nvGrpSpPr>
        <p:grpSpPr>
          <a:xfrm>
            <a:off x="2049162" y="1696320"/>
            <a:ext cx="3888782" cy="596348"/>
            <a:chOff x="7861998" y="1527451"/>
            <a:chExt cx="3888782" cy="596348"/>
          </a:xfrm>
        </p:grpSpPr>
        <p:sp>
          <p:nvSpPr>
            <p:cNvPr id="7" name="Oval 6">
              <a:extLst>
                <a:ext uri="{FF2B5EF4-FFF2-40B4-BE49-F238E27FC236}">
                  <a16:creationId xmlns:a16="http://schemas.microsoft.com/office/drawing/2014/main" id="{BD0EA4BA-6F1E-5948-910A-BC5D8E293BF4}"/>
                </a:ext>
              </a:extLst>
            </p:cNvPr>
            <p:cNvSpPr/>
            <p:nvPr/>
          </p:nvSpPr>
          <p:spPr>
            <a:xfrm>
              <a:off x="7861998" y="1527451"/>
              <a:ext cx="596348" cy="596348"/>
            </a:xfrm>
            <a:prstGeom prst="ellipse">
              <a:avLst/>
            </a:prstGeom>
            <a:solidFill>
              <a:srgbClr val="009AC9"/>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rtl="1"/>
              <a:endParaRPr lang="en-US" dirty="0"/>
            </a:p>
          </p:txBody>
        </p:sp>
        <p:pic>
          <p:nvPicPr>
            <p:cNvPr id="8" name="Graphic 7" descr="Pencil">
              <a:extLst>
                <a:ext uri="{FF2B5EF4-FFF2-40B4-BE49-F238E27FC236}">
                  <a16:creationId xmlns:a16="http://schemas.microsoft.com/office/drawing/2014/main" id="{6B98FD9B-1279-3142-AC31-C98C06E34D3E}"/>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7983941" y="1649394"/>
              <a:ext cx="352462" cy="352462"/>
            </a:xfrm>
            <a:prstGeom prst="rect">
              <a:avLst/>
            </a:prstGeom>
          </p:spPr>
        </p:pic>
        <p:sp>
          <p:nvSpPr>
            <p:cNvPr id="9" name="TextBox 8">
              <a:extLst>
                <a:ext uri="{FF2B5EF4-FFF2-40B4-BE49-F238E27FC236}">
                  <a16:creationId xmlns:a16="http://schemas.microsoft.com/office/drawing/2014/main" id="{4286B89B-6C12-D14F-A1F1-5902CF1BC437}"/>
                </a:ext>
              </a:extLst>
            </p:cNvPr>
            <p:cNvSpPr txBox="1"/>
            <p:nvPr/>
          </p:nvSpPr>
          <p:spPr>
            <a:xfrm>
              <a:off x="8352305" y="1626785"/>
              <a:ext cx="3398475" cy="430887"/>
            </a:xfrm>
            <a:prstGeom prst="rect">
              <a:avLst/>
            </a:prstGeom>
            <a:solidFill>
              <a:srgbClr val="009AC9"/>
            </a:solidFill>
            <a:ln>
              <a:noFill/>
            </a:ln>
          </p:spPr>
          <p:txBody>
            <a:bodyPr wrap="square" rtlCol="1">
              <a:spAutoFit/>
            </a:bodyPr>
            <a:lstStyle/>
            <a:p>
              <a:pPr rtl="1"/>
              <a:r>
                <a:rPr lang="ar" sz="1100">
                  <a:solidFill>
                    <a:srgbClr val="FFFFFF"/>
                  </a:solidFill>
                  <a:ea typeface="Calibri" charset="0"/>
                  <a:cs typeface="Calibri" charset="0"/>
                </a:rPr>
                <a:t>قد تحتاج هذه الشريحة إلى التعديل بناءً على الاختبار التشخيصي السريع المستخدم للكشف عن مستضدات فيروس كورونا-سارس-2 </a:t>
              </a:r>
            </a:p>
          </p:txBody>
        </p:sp>
      </p:grpSp>
      <p:sp>
        <p:nvSpPr>
          <p:cNvPr id="4" name="Footer Placeholder 3">
            <a:extLst>
              <a:ext uri="{FF2B5EF4-FFF2-40B4-BE49-F238E27FC236}">
                <a16:creationId xmlns:a16="http://schemas.microsoft.com/office/drawing/2014/main" id="{D2A33A4A-4980-AE0F-3FE8-F2EDF24C54B4}"/>
              </a:ext>
            </a:extLst>
          </p:cNvPr>
          <p:cNvSpPr>
            <a:spLocks noGrp="1"/>
          </p:cNvSpPr>
          <p:nvPr>
            <p:ph type="ftr" sz="quarter" idx="11"/>
          </p:nvPr>
        </p:nvSpPr>
        <p:spPr>
          <a:xfrm>
            <a:off x="2438400" y="6348593"/>
            <a:ext cx="7315200" cy="501650"/>
          </a:xfrm>
        </p:spPr>
        <p:txBody>
          <a:bodyPr/>
          <a:lstStyle/>
          <a:p>
            <a:pPr algn="r" rtl="1"/>
            <a:r>
              <a:rPr lang="ar-SA" dirty="0"/>
              <a:t>حلقة العمل التدريبية بشأن الاختبارات التشخيصية السريعة للكشف عن مستضدات فيروس كورونا- سارس-2 - الإصدار 3.0 | ضمان جودة النتائج </a:t>
            </a:r>
          </a:p>
        </p:txBody>
      </p:sp>
    </p:spTree>
    <p:extLst>
      <p:ext uri="{BB962C8B-B14F-4D97-AF65-F5344CB8AC3E}">
        <p14:creationId xmlns:p14="http://schemas.microsoft.com/office/powerpoint/2010/main" val="403400013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E80B71-4693-6241-AB98-F41A8A54DDE8}"/>
              </a:ext>
            </a:extLst>
          </p:cNvPr>
          <p:cNvSpPr>
            <a:spLocks noGrp="1"/>
          </p:cNvSpPr>
          <p:nvPr>
            <p:ph type="title"/>
          </p:nvPr>
        </p:nvSpPr>
        <p:spPr/>
        <p:txBody>
          <a:bodyPr rtlCol="1"/>
          <a:lstStyle/>
          <a:p>
            <a:pPr rtl="1"/>
            <a:r>
              <a:rPr lang="ar"/>
              <a:t>تقييم الجودة الخارجي</a:t>
            </a:r>
          </a:p>
        </p:txBody>
      </p:sp>
    </p:spTree>
    <p:extLst>
      <p:ext uri="{BB962C8B-B14F-4D97-AF65-F5344CB8AC3E}">
        <p14:creationId xmlns:p14="http://schemas.microsoft.com/office/powerpoint/2010/main" val="358494869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500738-71C5-9249-96CA-36528ECCDFFD}"/>
              </a:ext>
            </a:extLst>
          </p:cNvPr>
          <p:cNvSpPr>
            <a:spLocks noGrp="1"/>
          </p:cNvSpPr>
          <p:nvPr>
            <p:ph type="title"/>
          </p:nvPr>
        </p:nvSpPr>
        <p:spPr/>
        <p:txBody>
          <a:bodyPr rtlCol="1"/>
          <a:lstStyle/>
          <a:p>
            <a:pPr rtl="1"/>
            <a:r>
              <a:rPr lang="ar"/>
              <a:t>تقييم الجودة الخارجي</a:t>
            </a:r>
            <a:endParaRPr lang="en-GB" dirty="0"/>
          </a:p>
        </p:txBody>
      </p:sp>
      <p:sp>
        <p:nvSpPr>
          <p:cNvPr id="3" name="Content Placeholder 2">
            <a:extLst>
              <a:ext uri="{FF2B5EF4-FFF2-40B4-BE49-F238E27FC236}">
                <a16:creationId xmlns:a16="http://schemas.microsoft.com/office/drawing/2014/main" id="{9154FDA1-8167-5945-BD3B-C52398ED4E1E}"/>
              </a:ext>
            </a:extLst>
          </p:cNvPr>
          <p:cNvSpPr>
            <a:spLocks noGrp="1"/>
          </p:cNvSpPr>
          <p:nvPr>
            <p:ph idx="1"/>
          </p:nvPr>
        </p:nvSpPr>
        <p:spPr/>
        <p:txBody>
          <a:bodyPr rtlCol="1"/>
          <a:lstStyle/>
          <a:p>
            <a:pPr rtl="1"/>
            <a:r>
              <a:rPr lang="ar"/>
              <a:t>تقييم الجودة الخارجي عملية تقييم جودة الاختبارات التشخيصية.</a:t>
            </a:r>
          </a:p>
          <a:p>
            <a:pPr rtl="1"/>
            <a:r>
              <a:rPr lang="ar"/>
              <a:t>وتتألف من:</a:t>
            </a:r>
          </a:p>
          <a:p>
            <a:pPr lvl="1" rtl="1"/>
            <a:r>
              <a:rPr lang="ar"/>
              <a:t>الزيارات الإشرافية</a:t>
            </a:r>
            <a:endParaRPr lang="en-GB" altLang="en-US" dirty="0"/>
          </a:p>
          <a:p>
            <a:pPr lvl="1" rtl="1"/>
            <a:r>
              <a:rPr lang="ar"/>
              <a:t>اختبار الكفاءة</a:t>
            </a:r>
          </a:p>
          <a:p>
            <a:pPr lvl="1" rtl="1"/>
            <a:r>
              <a:rPr lang="ar"/>
              <a:t>إعادة الاختبار</a:t>
            </a:r>
          </a:p>
          <a:p>
            <a:pPr rtl="1"/>
            <a:endParaRPr lang="en-GB" dirty="0"/>
          </a:p>
          <a:p>
            <a:pPr rtl="1"/>
            <a:endParaRPr lang="en-GB" dirty="0"/>
          </a:p>
        </p:txBody>
      </p:sp>
      <p:sp>
        <p:nvSpPr>
          <p:cNvPr id="5" name="Slide Number Placeholder 4">
            <a:extLst>
              <a:ext uri="{FF2B5EF4-FFF2-40B4-BE49-F238E27FC236}">
                <a16:creationId xmlns:a16="http://schemas.microsoft.com/office/drawing/2014/main" id="{A0E33E1D-B2FF-4C4B-8017-665310052F06}"/>
              </a:ext>
            </a:extLst>
          </p:cNvPr>
          <p:cNvSpPr>
            <a:spLocks noGrp="1"/>
          </p:cNvSpPr>
          <p:nvPr>
            <p:ph type="sldNum" sz="quarter" idx="12"/>
          </p:nvPr>
        </p:nvSpPr>
        <p:spPr/>
        <p:txBody>
          <a:bodyPr rtlCol="1"/>
          <a:lstStyle/>
          <a:p>
            <a:pPr rtl="1"/>
            <a:fld id="{42D34DE6-22C6-0E40-B20E-F2D718CBADB2}" type="slidenum">
              <a:rPr lang="en-GB" smtClean="0"/>
              <a:pPr rtl="1"/>
              <a:t>13</a:t>
            </a:fld>
            <a:endParaRPr lang="en-GB" sz="1000" dirty="0"/>
          </a:p>
        </p:txBody>
      </p:sp>
      <p:sp>
        <p:nvSpPr>
          <p:cNvPr id="4" name="Footer Placeholder 3">
            <a:extLst>
              <a:ext uri="{FF2B5EF4-FFF2-40B4-BE49-F238E27FC236}">
                <a16:creationId xmlns:a16="http://schemas.microsoft.com/office/drawing/2014/main" id="{ED7C1067-B954-7B92-5B9B-ACBB4C19E87C}"/>
              </a:ext>
            </a:extLst>
          </p:cNvPr>
          <p:cNvSpPr>
            <a:spLocks noGrp="1"/>
          </p:cNvSpPr>
          <p:nvPr>
            <p:ph type="ftr" sz="quarter" idx="11"/>
          </p:nvPr>
        </p:nvSpPr>
        <p:spPr>
          <a:xfrm>
            <a:off x="2438400" y="6348593"/>
            <a:ext cx="7315200" cy="501650"/>
          </a:xfrm>
        </p:spPr>
        <p:txBody>
          <a:bodyPr/>
          <a:lstStyle/>
          <a:p>
            <a:pPr algn="r" rtl="1"/>
            <a:r>
              <a:rPr lang="ar-SA" dirty="0"/>
              <a:t>حلقة العمل التدريبية بشأن الاختبارات التشخيصية السريعة للكشف عن مستضدات فيروس كورونا- سارس-2 - الإصدار 3.0 | ضمان جودة النتائج </a:t>
            </a:r>
          </a:p>
        </p:txBody>
      </p:sp>
    </p:spTree>
    <p:extLst>
      <p:ext uri="{BB962C8B-B14F-4D97-AF65-F5344CB8AC3E}">
        <p14:creationId xmlns:p14="http://schemas.microsoft.com/office/powerpoint/2010/main" val="399978203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70"/>
        <p:cNvGrpSpPr/>
        <p:nvPr/>
      </p:nvGrpSpPr>
      <p:grpSpPr>
        <a:xfrm>
          <a:off x="0" y="0"/>
          <a:ext cx="0" cy="0"/>
          <a:chOff x="0" y="0"/>
          <a:chExt cx="0" cy="0"/>
        </a:xfrm>
      </p:grpSpPr>
      <p:sp>
        <p:nvSpPr>
          <p:cNvPr id="171" name="Google Shape;171;p11"/>
          <p:cNvSpPr txBox="1">
            <a:spLocks noGrp="1"/>
          </p:cNvSpPr>
          <p:nvPr>
            <p:ph type="title"/>
          </p:nvPr>
        </p:nvSpPr>
        <p:spPr>
          <a:xfrm>
            <a:off x="716257" y="307422"/>
            <a:ext cx="10515600" cy="942814"/>
          </a:xfrm>
          <a:prstGeom prst="rect">
            <a:avLst/>
          </a:prstGeom>
          <a:noFill/>
          <a:ln>
            <a:noFill/>
          </a:ln>
        </p:spPr>
        <p:txBody>
          <a:bodyPr spcFirstLastPara="1" wrap="square" lIns="0" tIns="0" rIns="0" bIns="0" anchor="b" anchorCtr="0">
            <a:noAutofit/>
          </a:bodyPr>
          <a:lstStyle/>
          <a:p>
            <a:pPr algn="r" rtl="1"/>
            <a:r>
              <a:rPr lang="ar-SA" dirty="0"/>
              <a:t>الزيارات الإشرافية (1) </a:t>
            </a:r>
            <a:br>
              <a:rPr lang="ar-SA" dirty="0"/>
            </a:br>
            <a:endParaRPr lang="ar-SA" sz="2200" dirty="0"/>
          </a:p>
        </p:txBody>
      </p:sp>
      <p:sp>
        <p:nvSpPr>
          <p:cNvPr id="172" name="Google Shape;172;p11"/>
          <p:cNvSpPr txBox="1">
            <a:spLocks noGrp="1"/>
          </p:cNvSpPr>
          <p:nvPr>
            <p:ph type="body" idx="1"/>
          </p:nvPr>
        </p:nvSpPr>
        <p:spPr>
          <a:xfrm>
            <a:off x="838200" y="1599679"/>
            <a:ext cx="10515600" cy="2676757"/>
          </a:xfrm>
          <a:prstGeom prst="rect">
            <a:avLst/>
          </a:prstGeom>
          <a:noFill/>
          <a:ln>
            <a:noFill/>
          </a:ln>
        </p:spPr>
        <p:txBody>
          <a:bodyPr spcFirstLastPara="1" wrap="square" lIns="91425" tIns="45700" rIns="91425" bIns="45700" anchor="t" anchorCtr="0">
            <a:normAutofit lnSpcReduction="10000"/>
          </a:bodyPr>
          <a:lstStyle/>
          <a:p>
            <a:pPr marL="228600" lvl="0" indent="-228600" algn="just" rtl="1">
              <a:lnSpc>
                <a:spcPct val="100000"/>
              </a:lnSpc>
              <a:spcBef>
                <a:spcPts val="0"/>
              </a:spcBef>
              <a:spcAft>
                <a:spcPts val="0"/>
              </a:spcAft>
              <a:buClr>
                <a:schemeClr val="accent1"/>
              </a:buClr>
              <a:buSzPts val="2000"/>
              <a:buChar char="•"/>
            </a:pPr>
            <a:r>
              <a:rPr lang="ar-SA" dirty="0"/>
              <a:t>بعد التدريب على الاختبارات التشخيصية السريعة للكشف عن مستضدات فيروس كورونا-سارس- 2 ونشرها، تُعدّ المتابعة الفورية والمستمرة أمراً هاماً لتيسير ودعم إدراج العاملين في المختبرات وفي مجال الرعاية الصحية لهذه الاختبارات التشخيصية السريعة للكشف عن مستضدات فيروس كورونا-سارس-2 في التدبير العلاجي الروتيني للمرضى وحفظ السجلات. </a:t>
            </a:r>
          </a:p>
          <a:p>
            <a:pPr marL="228600" lvl="0" indent="-101600" algn="just" rtl="1">
              <a:lnSpc>
                <a:spcPct val="100000"/>
              </a:lnSpc>
              <a:spcBef>
                <a:spcPts val="1000"/>
              </a:spcBef>
              <a:spcAft>
                <a:spcPts val="0"/>
              </a:spcAft>
              <a:buClr>
                <a:schemeClr val="accent1"/>
              </a:buClr>
              <a:buSzPts val="2000"/>
              <a:buNone/>
            </a:pPr>
            <a:endParaRPr lang="ar-SA" b="1" dirty="0"/>
          </a:p>
          <a:p>
            <a:pPr marL="228600" lvl="0" indent="-228600" algn="just" rtl="1">
              <a:lnSpc>
                <a:spcPct val="100000"/>
              </a:lnSpc>
              <a:spcBef>
                <a:spcPts val="1000"/>
              </a:spcBef>
              <a:spcAft>
                <a:spcPts val="0"/>
              </a:spcAft>
              <a:buClr>
                <a:schemeClr val="accent1"/>
              </a:buClr>
              <a:buSzPts val="2000"/>
              <a:buChar char="•"/>
            </a:pPr>
            <a:r>
              <a:rPr lang="ar-SA" b="1" dirty="0"/>
              <a:t>قبل </a:t>
            </a:r>
            <a:r>
              <a:rPr lang="ar-SA" dirty="0"/>
              <a:t>بدء الاختبار، ينبغي تقييم جاهزية موقع الاختبار</a:t>
            </a:r>
            <a:r>
              <a:rPr lang="ar-SA" b="1" dirty="0"/>
              <a:t>.* </a:t>
            </a:r>
          </a:p>
          <a:p>
            <a:pPr marL="228600" lvl="0" indent="-101600" algn="just" rtl="1">
              <a:lnSpc>
                <a:spcPct val="100000"/>
              </a:lnSpc>
              <a:spcBef>
                <a:spcPts val="1000"/>
              </a:spcBef>
              <a:spcAft>
                <a:spcPts val="0"/>
              </a:spcAft>
              <a:buClr>
                <a:schemeClr val="accent1"/>
              </a:buClr>
              <a:buSzPts val="2000"/>
              <a:buNone/>
            </a:pPr>
            <a:endParaRPr lang="ar-SA" b="1" dirty="0"/>
          </a:p>
          <a:p>
            <a:pPr marL="228600" lvl="0" indent="-228600" algn="just" rtl="1">
              <a:lnSpc>
                <a:spcPct val="100000"/>
              </a:lnSpc>
              <a:spcBef>
                <a:spcPts val="1000"/>
              </a:spcBef>
              <a:spcAft>
                <a:spcPts val="0"/>
              </a:spcAft>
              <a:buClr>
                <a:schemeClr val="accent1"/>
              </a:buClr>
              <a:buSzPts val="2000"/>
              <a:buChar char="•"/>
            </a:pPr>
            <a:r>
              <a:rPr lang="ar-SA" b="1" dirty="0"/>
              <a:t>بعد </a:t>
            </a:r>
            <a:r>
              <a:rPr lang="ar-SA" dirty="0"/>
              <a:t>بدء الاختبار، ينبغي تقييم موقع الاختبار</a:t>
            </a:r>
            <a:r>
              <a:rPr lang="ar-SA" b="1" dirty="0"/>
              <a:t>.* </a:t>
            </a:r>
          </a:p>
          <a:p>
            <a:pPr marL="0" lvl="0" indent="0" algn="just" rtl="1">
              <a:lnSpc>
                <a:spcPct val="100000"/>
              </a:lnSpc>
              <a:spcBef>
                <a:spcPts val="1000"/>
              </a:spcBef>
              <a:spcAft>
                <a:spcPts val="0"/>
              </a:spcAft>
              <a:buSzPts val="2000"/>
              <a:buNone/>
            </a:pPr>
            <a:endParaRPr lang="ar-SA" dirty="0"/>
          </a:p>
        </p:txBody>
      </p:sp>
      <p:sp>
        <p:nvSpPr>
          <p:cNvPr id="173" name="Google Shape;173;p11"/>
          <p:cNvSpPr txBox="1">
            <a:spLocks noGrp="1"/>
          </p:cNvSpPr>
          <p:nvPr>
            <p:ph type="sldNum" idx="12"/>
          </p:nvPr>
        </p:nvSpPr>
        <p:spPr>
          <a:xfrm>
            <a:off x="11353799" y="6311900"/>
            <a:ext cx="510252" cy="575037"/>
          </a:xfrm>
          <a:prstGeom prst="rect">
            <a:avLst/>
          </a:prstGeom>
          <a:noFill/>
          <a:ln>
            <a:noFill/>
          </a:ln>
        </p:spPr>
        <p:txBody>
          <a:bodyPr spcFirstLastPara="1" wrap="square" lIns="0" tIns="0" rIns="0" bIns="0" anchor="ctr" anchorCtr="0">
            <a:noAutofit/>
          </a:bodyPr>
          <a:lstStyle/>
          <a:p>
            <a:pPr marL="0" lvl="0" indent="0" algn="l" rtl="1">
              <a:spcBef>
                <a:spcPts val="0"/>
              </a:spcBef>
              <a:spcAft>
                <a:spcPts val="0"/>
              </a:spcAft>
              <a:buNone/>
            </a:pPr>
            <a:fld id="{00000000-1234-1234-1234-123412341234}" type="slidenum">
              <a:rPr lang="ar-SA" smtClean="0"/>
              <a:pPr marL="0" lvl="0" indent="0" algn="l" rtl="1">
                <a:spcBef>
                  <a:spcPts val="0"/>
                </a:spcBef>
                <a:spcAft>
                  <a:spcPts val="0"/>
                </a:spcAft>
                <a:buNone/>
              </a:pPr>
              <a:t>14</a:t>
            </a:fld>
            <a:endParaRPr lang="ar-SA" sz="1000" dirty="0"/>
          </a:p>
        </p:txBody>
      </p:sp>
      <p:sp>
        <p:nvSpPr>
          <p:cNvPr id="175" name="Google Shape;175;p11"/>
          <p:cNvSpPr txBox="1"/>
          <p:nvPr/>
        </p:nvSpPr>
        <p:spPr>
          <a:xfrm>
            <a:off x="960143" y="4789334"/>
            <a:ext cx="10515599" cy="523180"/>
          </a:xfrm>
          <a:prstGeom prst="rect">
            <a:avLst/>
          </a:prstGeom>
          <a:noFill/>
          <a:ln>
            <a:noFill/>
          </a:ln>
        </p:spPr>
        <p:txBody>
          <a:bodyPr spcFirstLastPara="1" wrap="square" lIns="91425" tIns="45700" rIns="91425" bIns="45700" anchor="t" anchorCtr="0">
            <a:spAutoFit/>
          </a:bodyPr>
          <a:lstStyle/>
          <a:p>
            <a:pPr marL="285750" marR="0" lvl="0" indent="-285750" algn="just" rtl="1">
              <a:spcBef>
                <a:spcPts val="0"/>
              </a:spcBef>
              <a:spcAft>
                <a:spcPts val="0"/>
              </a:spcAft>
              <a:buFont typeface="Arial" panose="020B0604020202020204" pitchFamily="34" charset="0"/>
              <a:buChar char="•"/>
            </a:pPr>
            <a:r>
              <a:rPr lang="ar-SA" b="0" i="0" u="none" strike="noStrike" cap="none" dirty="0">
                <a:solidFill>
                  <a:schemeClr val="dk1"/>
                </a:solidFill>
                <a:latin typeface="Simplified Arabic" panose="02020603050405020304" pitchFamily="18" charset="-78"/>
                <a:cs typeface="Simplified Arabic" panose="02020603050405020304" pitchFamily="18" charset="-78"/>
                <a:sym typeface="Arial"/>
              </a:rPr>
              <a:t>تُتاح نماذج </a:t>
            </a:r>
            <a:r>
              <a:rPr lang="ar-SA" b="1" i="0" u="none" strike="noStrike" cap="none" dirty="0">
                <a:solidFill>
                  <a:srgbClr val="00B0F0"/>
                </a:solidFill>
                <a:latin typeface="Simplified Arabic" panose="02020603050405020304" pitchFamily="18" charset="-78"/>
                <a:cs typeface="Simplified Arabic" panose="02020603050405020304" pitchFamily="18" charset="-78"/>
                <a:sym typeface="Arial"/>
              </a:rPr>
              <a:t>قائمة التحقق من تأهب موقع الاختبار </a:t>
            </a:r>
            <a:r>
              <a:rPr lang="ar-SA" b="0" i="0" u="none" strike="noStrike" cap="none" dirty="0">
                <a:solidFill>
                  <a:schemeClr val="dk1"/>
                </a:solidFill>
                <a:latin typeface="Simplified Arabic" panose="02020603050405020304" pitchFamily="18" charset="-78"/>
                <a:cs typeface="Simplified Arabic" panose="02020603050405020304" pitchFamily="18" charset="-78"/>
                <a:sym typeface="Arial"/>
              </a:rPr>
              <a:t>و</a:t>
            </a:r>
            <a:r>
              <a:rPr lang="ar-SA" b="1" i="0" u="none" strike="noStrike" cap="none" dirty="0">
                <a:solidFill>
                  <a:srgbClr val="00B0F0"/>
                </a:solidFill>
                <a:latin typeface="Simplified Arabic" panose="02020603050405020304" pitchFamily="18" charset="-78"/>
                <a:cs typeface="Simplified Arabic" panose="02020603050405020304" pitchFamily="18" charset="-78"/>
                <a:sym typeface="Arial"/>
              </a:rPr>
              <a:t>قائمة التحقق الإشرافية لموقع الاختبار </a:t>
            </a:r>
            <a:r>
              <a:rPr lang="ar-SA" b="0" i="0" u="none" strike="noStrike" cap="none" dirty="0">
                <a:solidFill>
                  <a:schemeClr val="dk1"/>
                </a:solidFill>
                <a:latin typeface="Simplified Arabic" panose="02020603050405020304" pitchFamily="18" charset="-78"/>
                <a:cs typeface="Simplified Arabic" panose="02020603050405020304" pitchFamily="18" charset="-78"/>
                <a:sym typeface="Arial"/>
              </a:rPr>
              <a:t>كجزء من حزمة التدريب على الاختبارات التشخيصية السريعة للكشف عن مستضدات فيروس كورونا-سارس-2 </a:t>
            </a:r>
            <a:r>
              <a:rPr lang="en-US" u="sng" dirty="0">
                <a:solidFill>
                  <a:schemeClr val="dk1"/>
                </a:solidFill>
                <a:hlinkClick r:id="rId4">
                  <a:extLst>
                    <a:ext uri="{A12FA001-AC4F-418D-AE19-62706E023703}">
                      <ahyp:hlinkClr xmlns:ahyp="http://schemas.microsoft.com/office/drawing/2018/hyperlinkcolor" val="tx"/>
                    </a:ext>
                  </a:extLst>
                </a:hlinkClick>
              </a:rPr>
              <a:t>https://extranet.who.int/hslp/content/sars-cov-2-antigen-rapid-diagnostic-test-training-package</a:t>
            </a:r>
            <a:endParaRPr lang="en-US" dirty="0">
              <a:solidFill>
                <a:schemeClr val="dk1"/>
              </a:solidFill>
            </a:endParaRPr>
          </a:p>
        </p:txBody>
      </p:sp>
      <p:sp>
        <p:nvSpPr>
          <p:cNvPr id="12" name="Footer Placeholder 3">
            <a:extLst>
              <a:ext uri="{FF2B5EF4-FFF2-40B4-BE49-F238E27FC236}">
                <a16:creationId xmlns:a16="http://schemas.microsoft.com/office/drawing/2014/main" id="{D52AA5F6-BBB5-4967-A810-ED07EF2C5477}"/>
              </a:ext>
            </a:extLst>
          </p:cNvPr>
          <p:cNvSpPr>
            <a:spLocks noGrp="1"/>
          </p:cNvSpPr>
          <p:nvPr>
            <p:ph type="ftr" sz="quarter" idx="11"/>
          </p:nvPr>
        </p:nvSpPr>
        <p:spPr>
          <a:xfrm>
            <a:off x="2438400" y="6348593"/>
            <a:ext cx="7315200" cy="501650"/>
          </a:xfrm>
        </p:spPr>
        <p:txBody>
          <a:bodyPr/>
          <a:lstStyle/>
          <a:p>
            <a:pPr algn="r" rtl="1"/>
            <a:r>
              <a:rPr lang="ar-SA" dirty="0"/>
              <a:t>حلقة العمل التدريبية بشأن الاختبارات التشخيصية السريعة للكشف عن مستضدات فيروس كورونا- سارس-2 - الإصدار 3.0 | ضمان جودة النتائج </a:t>
            </a:r>
          </a:p>
        </p:txBody>
      </p:sp>
      <p:grpSp>
        <p:nvGrpSpPr>
          <p:cNvPr id="13" name="Group 12">
            <a:extLst>
              <a:ext uri="{FF2B5EF4-FFF2-40B4-BE49-F238E27FC236}">
                <a16:creationId xmlns:a16="http://schemas.microsoft.com/office/drawing/2014/main" id="{5698EB10-D45B-4093-9A78-7DC0DF8B5CF1}"/>
              </a:ext>
            </a:extLst>
          </p:cNvPr>
          <p:cNvGrpSpPr/>
          <p:nvPr/>
        </p:nvGrpSpPr>
        <p:grpSpPr>
          <a:xfrm>
            <a:off x="838200" y="782484"/>
            <a:ext cx="3924069" cy="596348"/>
            <a:chOff x="7861998" y="1527451"/>
            <a:chExt cx="3924069" cy="596348"/>
          </a:xfrm>
        </p:grpSpPr>
        <p:sp>
          <p:nvSpPr>
            <p:cNvPr id="14" name="TextBox 13">
              <a:extLst>
                <a:ext uri="{FF2B5EF4-FFF2-40B4-BE49-F238E27FC236}">
                  <a16:creationId xmlns:a16="http://schemas.microsoft.com/office/drawing/2014/main" id="{A64467CF-836D-4CE1-98AD-CC936D5CE603}"/>
                </a:ext>
              </a:extLst>
            </p:cNvPr>
            <p:cNvSpPr txBox="1"/>
            <p:nvPr/>
          </p:nvSpPr>
          <p:spPr>
            <a:xfrm>
              <a:off x="8387592" y="1694820"/>
              <a:ext cx="3398475" cy="307777"/>
            </a:xfrm>
            <a:prstGeom prst="rect">
              <a:avLst/>
            </a:prstGeom>
            <a:solidFill>
              <a:schemeClr val="tx1"/>
            </a:solidFill>
          </p:spPr>
          <p:txBody>
            <a:bodyPr wrap="square" rtlCol="0">
              <a:spAutoFit/>
            </a:bodyPr>
            <a:lstStyle/>
            <a:p>
              <a:pPr algn="r" rtl="1"/>
              <a:r>
                <a:rPr lang="ar-SA" altLang="en-US">
                  <a:solidFill>
                    <a:srgbClr val="FFFFFF"/>
                  </a:solidFill>
                  <a:latin typeface="Simplified Arabic" panose="02020603050405020304" pitchFamily="18" charset="-78"/>
                  <a:ea typeface="Calibri" charset="0"/>
                  <a:cs typeface="Simplified Arabic" panose="02020603050405020304" pitchFamily="18" charset="-78"/>
                </a:rPr>
                <a:t>يُرجى </a:t>
              </a:r>
              <a:r>
                <a:rPr lang="en-US" altLang="en-US">
                  <a:solidFill>
                    <a:srgbClr val="FFFFFF"/>
                  </a:solidFill>
                  <a:latin typeface="Simplified Arabic" panose="02020603050405020304" pitchFamily="18" charset="-78"/>
                  <a:ea typeface="Calibri" charset="0"/>
                  <a:cs typeface="Simplified Arabic" panose="02020603050405020304" pitchFamily="18" charset="-78"/>
                </a:rPr>
                <a:t>التكييف</a:t>
              </a:r>
              <a:r>
                <a:rPr lang="en-US" altLang="en-US" dirty="0">
                  <a:solidFill>
                    <a:srgbClr val="FFFFFF"/>
                  </a:solidFill>
                  <a:latin typeface="Simplified Arabic" panose="02020603050405020304" pitchFamily="18" charset="-78"/>
                  <a:ea typeface="Calibri" charset="0"/>
                  <a:cs typeface="Simplified Arabic" panose="02020603050405020304" pitchFamily="18" charset="-78"/>
                </a:rPr>
                <a:t> وفقاً للمبادئ التوجيهية في بلدكم </a:t>
              </a:r>
              <a:endParaRPr lang="en-US" altLang="en-US" u="sng" dirty="0">
                <a:solidFill>
                  <a:srgbClr val="FFFFFF"/>
                </a:solidFill>
                <a:latin typeface="Simplified Arabic" panose="02020603050405020304" pitchFamily="18" charset="-78"/>
                <a:ea typeface="Calibri" charset="0"/>
                <a:cs typeface="Simplified Arabic" panose="02020603050405020304" pitchFamily="18" charset="-78"/>
              </a:endParaRPr>
            </a:p>
          </p:txBody>
        </p:sp>
        <p:sp>
          <p:nvSpPr>
            <p:cNvPr id="15" name="Oval 14">
              <a:extLst>
                <a:ext uri="{FF2B5EF4-FFF2-40B4-BE49-F238E27FC236}">
                  <a16:creationId xmlns:a16="http://schemas.microsoft.com/office/drawing/2014/main" id="{26BCCB2D-757F-48FA-89B8-A42EEF142541}"/>
                </a:ext>
              </a:extLst>
            </p:cNvPr>
            <p:cNvSpPr/>
            <p:nvPr/>
          </p:nvSpPr>
          <p:spPr>
            <a:xfrm>
              <a:off x="7861998" y="1527451"/>
              <a:ext cx="596348" cy="596348"/>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US" dirty="0">
                <a:latin typeface="Simplified Arabic" panose="02020603050405020304" pitchFamily="18" charset="-78"/>
              </a:endParaRPr>
            </a:p>
          </p:txBody>
        </p:sp>
        <p:pic>
          <p:nvPicPr>
            <p:cNvPr id="16" name="Graphic 15" descr="Pencil">
              <a:extLst>
                <a:ext uri="{FF2B5EF4-FFF2-40B4-BE49-F238E27FC236}">
                  <a16:creationId xmlns:a16="http://schemas.microsoft.com/office/drawing/2014/main" id="{663D37F5-1937-47F4-BBC2-E5AF5347430D}"/>
                </a:ext>
              </a:extLst>
            </p:cNvPr>
            <p:cNvPicPr>
              <a:picLocks noChangeAspect="1"/>
            </p:cNvPicPr>
            <p:nvPr/>
          </p:nvPicPr>
          <p:blipFill>
            <a:blip r:embed="rId5" cstate="print">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7983941" y="1649394"/>
              <a:ext cx="352462" cy="352462"/>
            </a:xfrm>
            <a:prstGeom prst="rect">
              <a:avLst/>
            </a:prstGeom>
          </p:spPr>
        </p:pic>
      </p:grpSp>
    </p:spTree>
    <p:custDataLst>
      <p:tags r:id="rId1"/>
    </p:custData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500738-71C5-9249-96CA-36528ECCDFFD}"/>
              </a:ext>
            </a:extLst>
          </p:cNvPr>
          <p:cNvSpPr>
            <a:spLocks noGrp="1"/>
          </p:cNvSpPr>
          <p:nvPr>
            <p:ph type="title"/>
          </p:nvPr>
        </p:nvSpPr>
        <p:spPr/>
        <p:txBody>
          <a:bodyPr rtlCol="1"/>
          <a:lstStyle/>
          <a:p>
            <a:pPr rtl="1"/>
            <a:r>
              <a:rPr lang="ar"/>
              <a:t>الزيارات الإشرافية (2)</a:t>
            </a:r>
            <a:endParaRPr lang="en-GB" dirty="0"/>
          </a:p>
        </p:txBody>
      </p:sp>
      <p:sp>
        <p:nvSpPr>
          <p:cNvPr id="3" name="Content Placeholder 2">
            <a:extLst>
              <a:ext uri="{FF2B5EF4-FFF2-40B4-BE49-F238E27FC236}">
                <a16:creationId xmlns:a16="http://schemas.microsoft.com/office/drawing/2014/main" id="{9154FDA1-8167-5945-BD3B-C52398ED4E1E}"/>
              </a:ext>
            </a:extLst>
          </p:cNvPr>
          <p:cNvSpPr>
            <a:spLocks noGrp="1"/>
          </p:cNvSpPr>
          <p:nvPr>
            <p:ph idx="1"/>
          </p:nvPr>
        </p:nvSpPr>
        <p:spPr>
          <a:xfrm>
            <a:off x="838200" y="1599679"/>
            <a:ext cx="10515600" cy="4756671"/>
          </a:xfrm>
        </p:spPr>
        <p:txBody>
          <a:bodyPr rtlCol="1">
            <a:normAutofit/>
          </a:bodyPr>
          <a:lstStyle/>
          <a:p>
            <a:pPr rtl="1"/>
            <a:r>
              <a:rPr lang="ar" dirty="0"/>
              <a:t>توفر الزيارات الإشرافية فرصة لدعم الاختبارات في موقع الاختبار ولتقديم ملاحظات بشأن تحسين الاختبار.</a:t>
            </a:r>
          </a:p>
          <a:p>
            <a:pPr rtl="1"/>
            <a:r>
              <a:rPr lang="ar" dirty="0"/>
              <a:t>يجب إجراء الزيارات الإشرافية بشكل دوري (يوصى بها أربع مرات في السنة).</a:t>
            </a:r>
          </a:p>
          <a:p>
            <a:pPr rtl="1"/>
            <a:r>
              <a:rPr lang="ar" dirty="0"/>
              <a:t>يجب ترتيب عدد أكبر من الزيارات، لا سيما عند إدخال اختبار جديد (مثل، الاختبار التشخيصي السريع للكشف عن مستضدات فيروس كورونا-سارس-2)، أو عند تحديد مشاكل متكررة أو مستمرة أو مطولة في موقع الاختبار.</a:t>
            </a:r>
          </a:p>
          <a:p>
            <a:pPr rtl="1"/>
            <a:endParaRPr lang="en-GB" dirty="0"/>
          </a:p>
        </p:txBody>
      </p:sp>
      <p:sp>
        <p:nvSpPr>
          <p:cNvPr id="5" name="Slide Number Placeholder 4">
            <a:extLst>
              <a:ext uri="{FF2B5EF4-FFF2-40B4-BE49-F238E27FC236}">
                <a16:creationId xmlns:a16="http://schemas.microsoft.com/office/drawing/2014/main" id="{A0E33E1D-B2FF-4C4B-8017-665310052F06}"/>
              </a:ext>
            </a:extLst>
          </p:cNvPr>
          <p:cNvSpPr>
            <a:spLocks noGrp="1"/>
          </p:cNvSpPr>
          <p:nvPr>
            <p:ph type="sldNum" sz="quarter" idx="12"/>
          </p:nvPr>
        </p:nvSpPr>
        <p:spPr/>
        <p:txBody>
          <a:bodyPr rtlCol="1"/>
          <a:lstStyle/>
          <a:p>
            <a:pPr rtl="1"/>
            <a:fld id="{42D34DE6-22C6-0E40-B20E-F2D718CBADB2}" type="slidenum">
              <a:rPr lang="en-GB" smtClean="0"/>
              <a:pPr rtl="1"/>
              <a:t>15</a:t>
            </a:fld>
            <a:endParaRPr lang="en-GB" sz="1000" dirty="0"/>
          </a:p>
        </p:txBody>
      </p:sp>
      <p:grpSp>
        <p:nvGrpSpPr>
          <p:cNvPr id="10" name="Group 9">
            <a:extLst>
              <a:ext uri="{FF2B5EF4-FFF2-40B4-BE49-F238E27FC236}">
                <a16:creationId xmlns:a16="http://schemas.microsoft.com/office/drawing/2014/main" id="{FF3B3801-5AAF-EC4F-ABBC-B868109AA8A0}"/>
              </a:ext>
            </a:extLst>
          </p:cNvPr>
          <p:cNvGrpSpPr/>
          <p:nvPr/>
        </p:nvGrpSpPr>
        <p:grpSpPr>
          <a:xfrm>
            <a:off x="1403258" y="770918"/>
            <a:ext cx="3924069" cy="596348"/>
            <a:chOff x="7861998" y="1527451"/>
            <a:chExt cx="3924069" cy="596348"/>
          </a:xfrm>
        </p:grpSpPr>
        <p:sp>
          <p:nvSpPr>
            <p:cNvPr id="11" name="TextBox 10">
              <a:extLst>
                <a:ext uri="{FF2B5EF4-FFF2-40B4-BE49-F238E27FC236}">
                  <a16:creationId xmlns:a16="http://schemas.microsoft.com/office/drawing/2014/main" id="{6C6DA2DA-C40C-2B42-A713-72E1086CB7D7}"/>
                </a:ext>
              </a:extLst>
            </p:cNvPr>
            <p:cNvSpPr txBox="1"/>
            <p:nvPr/>
          </p:nvSpPr>
          <p:spPr>
            <a:xfrm>
              <a:off x="8387592" y="1694820"/>
              <a:ext cx="3398475" cy="261610"/>
            </a:xfrm>
            <a:prstGeom prst="rect">
              <a:avLst/>
            </a:prstGeom>
            <a:solidFill>
              <a:schemeClr val="tx1"/>
            </a:solidFill>
          </p:spPr>
          <p:txBody>
            <a:bodyPr wrap="square" rtlCol="1">
              <a:spAutoFit/>
            </a:bodyPr>
            <a:lstStyle/>
            <a:p>
              <a:pPr rtl="1"/>
              <a:r>
                <a:rPr lang="ar" sz="1100">
                  <a:solidFill>
                    <a:srgbClr val="FFFFFF"/>
                  </a:solidFill>
                  <a:ea typeface="Calibri" charset="0"/>
                  <a:cs typeface="Calibri" charset="0"/>
                </a:rPr>
                <a:t>ينبغي التكييف وفقاً للمبادئ التوجيهية المتبعة في بلدك</a:t>
              </a:r>
              <a:endParaRPr lang="en-US" altLang="en-US" sz="1100" u="sng" dirty="0">
                <a:solidFill>
                  <a:srgbClr val="FFFFFF"/>
                </a:solidFill>
                <a:ea typeface="Calibri" charset="0"/>
                <a:cs typeface="Calibri" charset="0"/>
              </a:endParaRPr>
            </a:p>
          </p:txBody>
        </p:sp>
        <p:sp>
          <p:nvSpPr>
            <p:cNvPr id="12" name="Oval 11">
              <a:extLst>
                <a:ext uri="{FF2B5EF4-FFF2-40B4-BE49-F238E27FC236}">
                  <a16:creationId xmlns:a16="http://schemas.microsoft.com/office/drawing/2014/main" id="{1D9A4B13-DE32-EA4F-8464-C38D2912F249}"/>
                </a:ext>
              </a:extLst>
            </p:cNvPr>
            <p:cNvSpPr/>
            <p:nvPr/>
          </p:nvSpPr>
          <p:spPr>
            <a:xfrm>
              <a:off x="7861998" y="1527451"/>
              <a:ext cx="596348" cy="596348"/>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rtl="1"/>
              <a:endParaRPr lang="en-US" dirty="0"/>
            </a:p>
          </p:txBody>
        </p:sp>
        <p:pic>
          <p:nvPicPr>
            <p:cNvPr id="13" name="Graphic 12" descr="Pencil">
              <a:extLst>
                <a:ext uri="{FF2B5EF4-FFF2-40B4-BE49-F238E27FC236}">
                  <a16:creationId xmlns:a16="http://schemas.microsoft.com/office/drawing/2014/main" id="{EF7D4740-F90D-C14E-B857-F1F0D5662578}"/>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7983941" y="1649394"/>
              <a:ext cx="352462" cy="352462"/>
            </a:xfrm>
            <a:prstGeom prst="rect">
              <a:avLst/>
            </a:prstGeom>
          </p:spPr>
        </p:pic>
      </p:grpSp>
      <p:sp>
        <p:nvSpPr>
          <p:cNvPr id="4" name="Footer Placeholder 3">
            <a:extLst>
              <a:ext uri="{FF2B5EF4-FFF2-40B4-BE49-F238E27FC236}">
                <a16:creationId xmlns:a16="http://schemas.microsoft.com/office/drawing/2014/main" id="{7F79736F-660E-ADBE-9B68-03BC68C2BDBC}"/>
              </a:ext>
            </a:extLst>
          </p:cNvPr>
          <p:cNvSpPr>
            <a:spLocks noGrp="1"/>
          </p:cNvSpPr>
          <p:nvPr>
            <p:ph type="ftr" sz="quarter" idx="11"/>
          </p:nvPr>
        </p:nvSpPr>
        <p:spPr>
          <a:xfrm>
            <a:off x="2438400" y="6348593"/>
            <a:ext cx="7315200" cy="501650"/>
          </a:xfrm>
        </p:spPr>
        <p:txBody>
          <a:bodyPr/>
          <a:lstStyle/>
          <a:p>
            <a:pPr algn="r" rtl="1"/>
            <a:r>
              <a:rPr lang="ar-SA" dirty="0"/>
              <a:t>حلقة العمل التدريبية بشأن الاختبارات التشخيصية السريعة للكشف عن مستضدات فيروس كورونا- سارس-2 - الإصدار 3.0 | ضمان جودة النتائج </a:t>
            </a:r>
          </a:p>
        </p:txBody>
      </p:sp>
    </p:spTree>
    <p:extLst>
      <p:ext uri="{BB962C8B-B14F-4D97-AF65-F5344CB8AC3E}">
        <p14:creationId xmlns:p14="http://schemas.microsoft.com/office/powerpoint/2010/main" val="283869640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500738-71C5-9249-96CA-36528ECCDFFD}"/>
              </a:ext>
            </a:extLst>
          </p:cNvPr>
          <p:cNvSpPr>
            <a:spLocks noGrp="1"/>
          </p:cNvSpPr>
          <p:nvPr>
            <p:ph type="title"/>
          </p:nvPr>
        </p:nvSpPr>
        <p:spPr/>
        <p:txBody>
          <a:bodyPr rtlCol="1"/>
          <a:lstStyle/>
          <a:p>
            <a:pPr rtl="1"/>
            <a:r>
              <a:rPr lang="ar"/>
              <a:t>اختبار الكفاءة (1)</a:t>
            </a:r>
          </a:p>
        </p:txBody>
      </p:sp>
      <p:sp>
        <p:nvSpPr>
          <p:cNvPr id="3" name="Content Placeholder 2">
            <a:extLst>
              <a:ext uri="{FF2B5EF4-FFF2-40B4-BE49-F238E27FC236}">
                <a16:creationId xmlns:a16="http://schemas.microsoft.com/office/drawing/2014/main" id="{9154FDA1-8167-5945-BD3B-C52398ED4E1E}"/>
              </a:ext>
            </a:extLst>
          </p:cNvPr>
          <p:cNvSpPr>
            <a:spLocks noGrp="1"/>
          </p:cNvSpPr>
          <p:nvPr>
            <p:ph idx="1"/>
          </p:nvPr>
        </p:nvSpPr>
        <p:spPr/>
        <p:txBody>
          <a:bodyPr rtlCol="1"/>
          <a:lstStyle/>
          <a:p>
            <a:pPr rtl="1"/>
            <a:r>
              <a:rPr lang="ar"/>
              <a:t>يعد اختبار الكفاءة أداة مهمة للتواصل مع القائمين بإجراء الاختبار وتحفيزهم. وعند استخدام اختبار الكفاءة بشكل صحيح، يمكن استخدامه للتعرف على المشاكل في الاختبارات التشخيصية وحلها. </a:t>
            </a:r>
          </a:p>
          <a:p>
            <a:pPr rtl="1"/>
            <a:r>
              <a:rPr lang="ar"/>
              <a:t>وتتضمن عملية اختبار الكفاءة المكونات التالية:</a:t>
            </a:r>
          </a:p>
          <a:p>
            <a:pPr lvl="1" rtl="1"/>
            <a:r>
              <a:rPr lang="ar"/>
              <a:t>تتولى جهة خارجية أو داخلية (تسمى مقدِّم اختبارات الكفاءة) بانتظام تقديم عينات جيدة التوصيف إلى موقع الاختبار.</a:t>
            </a:r>
          </a:p>
          <a:p>
            <a:pPr lvl="1" rtl="1"/>
            <a:r>
              <a:rPr lang="ar"/>
              <a:t>يختبر الشخص القائم بإجراء الاختبار التشخيصي السريع العينات الجيدة التوصيف، ويرفع تقارير بالنتائج إلى الجهة الخارجية أو الداخلية. </a:t>
            </a:r>
          </a:p>
          <a:p>
            <a:pPr lvl="1" rtl="1"/>
            <a:r>
              <a:rPr lang="ar"/>
              <a:t>يحلِّل مقدِّم اختبارات الكفاءة النتائج مقابل النتائج المعروفة، ويقارن النتائج بنتائج القائمين بإجراء الاختبار الآخرين من نفس الموقع (أو من مواقع الاختبار المختلفة)، ويبلِّغ النتيجة إلى القائم بإجراء الاختبار.</a:t>
            </a:r>
          </a:p>
          <a:p>
            <a:pPr rtl="1"/>
            <a:endParaRPr lang="en-GB" dirty="0"/>
          </a:p>
          <a:p>
            <a:pPr rtl="1"/>
            <a:endParaRPr lang="en-GB" dirty="0"/>
          </a:p>
        </p:txBody>
      </p:sp>
      <p:sp>
        <p:nvSpPr>
          <p:cNvPr id="5" name="Slide Number Placeholder 4">
            <a:extLst>
              <a:ext uri="{FF2B5EF4-FFF2-40B4-BE49-F238E27FC236}">
                <a16:creationId xmlns:a16="http://schemas.microsoft.com/office/drawing/2014/main" id="{A0E33E1D-B2FF-4C4B-8017-665310052F06}"/>
              </a:ext>
            </a:extLst>
          </p:cNvPr>
          <p:cNvSpPr>
            <a:spLocks noGrp="1"/>
          </p:cNvSpPr>
          <p:nvPr>
            <p:ph type="sldNum" sz="quarter" idx="12"/>
          </p:nvPr>
        </p:nvSpPr>
        <p:spPr/>
        <p:txBody>
          <a:bodyPr rtlCol="1"/>
          <a:lstStyle/>
          <a:p>
            <a:pPr rtl="1"/>
            <a:fld id="{42D34DE6-22C6-0E40-B20E-F2D718CBADB2}" type="slidenum">
              <a:rPr lang="en-GB" smtClean="0"/>
              <a:pPr rtl="1"/>
              <a:t>16</a:t>
            </a:fld>
            <a:endParaRPr lang="en-GB" sz="1000" dirty="0"/>
          </a:p>
        </p:txBody>
      </p:sp>
      <p:sp>
        <p:nvSpPr>
          <p:cNvPr id="4" name="Footer Placeholder 3">
            <a:extLst>
              <a:ext uri="{FF2B5EF4-FFF2-40B4-BE49-F238E27FC236}">
                <a16:creationId xmlns:a16="http://schemas.microsoft.com/office/drawing/2014/main" id="{4F3361E5-7491-6639-E1FB-A79F28952814}"/>
              </a:ext>
            </a:extLst>
          </p:cNvPr>
          <p:cNvSpPr>
            <a:spLocks noGrp="1"/>
          </p:cNvSpPr>
          <p:nvPr>
            <p:ph type="ftr" sz="quarter" idx="11"/>
          </p:nvPr>
        </p:nvSpPr>
        <p:spPr>
          <a:xfrm>
            <a:off x="2438400" y="6348593"/>
            <a:ext cx="7315200" cy="501650"/>
          </a:xfrm>
        </p:spPr>
        <p:txBody>
          <a:bodyPr/>
          <a:lstStyle/>
          <a:p>
            <a:pPr algn="r" rtl="1"/>
            <a:r>
              <a:rPr lang="ar-SA" dirty="0"/>
              <a:t>حلقة العمل التدريبية بشأن الاختبارات التشخيصية السريعة للكشف عن مستضدات فيروس كورونا- سارس-2 - الإصدار 3.0 | ضمان جودة النتائج </a:t>
            </a:r>
          </a:p>
        </p:txBody>
      </p:sp>
    </p:spTree>
    <p:extLst>
      <p:ext uri="{BB962C8B-B14F-4D97-AF65-F5344CB8AC3E}">
        <p14:creationId xmlns:p14="http://schemas.microsoft.com/office/powerpoint/2010/main" val="160031378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500738-71C5-9249-96CA-36528ECCDFFD}"/>
              </a:ext>
            </a:extLst>
          </p:cNvPr>
          <p:cNvSpPr>
            <a:spLocks noGrp="1"/>
          </p:cNvSpPr>
          <p:nvPr>
            <p:ph type="title"/>
          </p:nvPr>
        </p:nvSpPr>
        <p:spPr/>
        <p:txBody>
          <a:bodyPr rtlCol="1"/>
          <a:lstStyle/>
          <a:p>
            <a:pPr rtl="1"/>
            <a:r>
              <a:rPr lang="ar"/>
              <a:t>اختبار الكفاءة (2)</a:t>
            </a:r>
            <a:endParaRPr lang="en-GB" b="1" dirty="0"/>
          </a:p>
        </p:txBody>
      </p:sp>
      <p:sp>
        <p:nvSpPr>
          <p:cNvPr id="3" name="Content Placeholder 2">
            <a:extLst>
              <a:ext uri="{FF2B5EF4-FFF2-40B4-BE49-F238E27FC236}">
                <a16:creationId xmlns:a16="http://schemas.microsoft.com/office/drawing/2014/main" id="{9154FDA1-8167-5945-BD3B-C52398ED4E1E}"/>
              </a:ext>
            </a:extLst>
          </p:cNvPr>
          <p:cNvSpPr>
            <a:spLocks noGrp="1"/>
          </p:cNvSpPr>
          <p:nvPr>
            <p:ph idx="1"/>
          </p:nvPr>
        </p:nvSpPr>
        <p:spPr/>
        <p:txBody>
          <a:bodyPr rtlCol="1"/>
          <a:lstStyle/>
          <a:p>
            <a:pPr rtl="1"/>
            <a:endParaRPr lang="en-US" dirty="0"/>
          </a:p>
          <a:p>
            <a:pPr rtl="1"/>
            <a:r>
              <a:rPr lang="ar" dirty="0"/>
              <a:t>تقدِّم جهات خارجية (مثل الكلية الملكية لعلماء الأمراض في أستراليا أو هيئة تقييم الجودة الخارجية الوطني بالمملكة المتحدة) عينات جيدة التوصيف لاختبار فيروس كورونا-سارس-2 (لاختبار تضخيم الحمض النووي).</a:t>
            </a:r>
          </a:p>
          <a:p>
            <a:pPr rtl="1"/>
            <a:r>
              <a:rPr lang="ar" dirty="0"/>
              <a:t>قد تنتج جهات داخلية (مثل، برنامج تقييم الجودة الخارجي للأنفلونزا) كذلك عينات جيدة التوصيف للاختبار.</a:t>
            </a:r>
          </a:p>
          <a:p>
            <a:pPr marL="0" indent="0" rtl="1">
              <a:buNone/>
            </a:pPr>
            <a:endParaRPr lang="en-GB" dirty="0"/>
          </a:p>
          <a:p>
            <a:pPr rtl="1"/>
            <a:endParaRPr lang="en-GB" dirty="0"/>
          </a:p>
        </p:txBody>
      </p:sp>
      <p:sp>
        <p:nvSpPr>
          <p:cNvPr id="5" name="Slide Number Placeholder 4">
            <a:extLst>
              <a:ext uri="{FF2B5EF4-FFF2-40B4-BE49-F238E27FC236}">
                <a16:creationId xmlns:a16="http://schemas.microsoft.com/office/drawing/2014/main" id="{A0E33E1D-B2FF-4C4B-8017-665310052F06}"/>
              </a:ext>
            </a:extLst>
          </p:cNvPr>
          <p:cNvSpPr>
            <a:spLocks noGrp="1"/>
          </p:cNvSpPr>
          <p:nvPr>
            <p:ph type="sldNum" sz="quarter" idx="12"/>
          </p:nvPr>
        </p:nvSpPr>
        <p:spPr/>
        <p:txBody>
          <a:bodyPr rtlCol="1"/>
          <a:lstStyle/>
          <a:p>
            <a:pPr rtl="1"/>
            <a:fld id="{42D34DE6-22C6-0E40-B20E-F2D718CBADB2}" type="slidenum">
              <a:rPr lang="en-GB" smtClean="0"/>
              <a:pPr rtl="1"/>
              <a:t>17</a:t>
            </a:fld>
            <a:endParaRPr lang="en-GB" sz="1000" dirty="0"/>
          </a:p>
        </p:txBody>
      </p:sp>
      <p:grpSp>
        <p:nvGrpSpPr>
          <p:cNvPr id="10" name="Group 9">
            <a:extLst>
              <a:ext uri="{FF2B5EF4-FFF2-40B4-BE49-F238E27FC236}">
                <a16:creationId xmlns:a16="http://schemas.microsoft.com/office/drawing/2014/main" id="{C01899D7-63F7-C94B-9039-BD64B942C0CC}"/>
              </a:ext>
            </a:extLst>
          </p:cNvPr>
          <p:cNvGrpSpPr/>
          <p:nvPr/>
        </p:nvGrpSpPr>
        <p:grpSpPr>
          <a:xfrm>
            <a:off x="2171931" y="1004918"/>
            <a:ext cx="3924069" cy="596348"/>
            <a:chOff x="7861998" y="1527451"/>
            <a:chExt cx="3924069" cy="596348"/>
          </a:xfrm>
        </p:grpSpPr>
        <p:sp>
          <p:nvSpPr>
            <p:cNvPr id="11" name="TextBox 10">
              <a:extLst>
                <a:ext uri="{FF2B5EF4-FFF2-40B4-BE49-F238E27FC236}">
                  <a16:creationId xmlns:a16="http://schemas.microsoft.com/office/drawing/2014/main" id="{9C572984-4907-3249-9887-A8DF517F88B8}"/>
                </a:ext>
              </a:extLst>
            </p:cNvPr>
            <p:cNvSpPr txBox="1"/>
            <p:nvPr/>
          </p:nvSpPr>
          <p:spPr>
            <a:xfrm>
              <a:off x="8387592" y="1694820"/>
              <a:ext cx="3398475" cy="261610"/>
            </a:xfrm>
            <a:prstGeom prst="rect">
              <a:avLst/>
            </a:prstGeom>
            <a:solidFill>
              <a:schemeClr val="tx1"/>
            </a:solidFill>
          </p:spPr>
          <p:txBody>
            <a:bodyPr wrap="square" rtlCol="1">
              <a:spAutoFit/>
            </a:bodyPr>
            <a:lstStyle/>
            <a:p>
              <a:pPr rtl="1"/>
              <a:r>
                <a:rPr lang="ar" sz="1100">
                  <a:solidFill>
                    <a:srgbClr val="FFFFFF"/>
                  </a:solidFill>
                  <a:ea typeface="Calibri" charset="0"/>
                  <a:cs typeface="Calibri" charset="0"/>
                </a:rPr>
                <a:t>ينبغي التكييف وفقاً للمبادئ التوجيهية المتبعة في بلدك</a:t>
              </a:r>
              <a:endParaRPr lang="en-US" altLang="en-US" sz="1100" u="sng" dirty="0">
                <a:solidFill>
                  <a:srgbClr val="FFFFFF"/>
                </a:solidFill>
                <a:ea typeface="Calibri" charset="0"/>
                <a:cs typeface="Calibri" charset="0"/>
              </a:endParaRPr>
            </a:p>
          </p:txBody>
        </p:sp>
        <p:sp>
          <p:nvSpPr>
            <p:cNvPr id="12" name="Oval 11">
              <a:extLst>
                <a:ext uri="{FF2B5EF4-FFF2-40B4-BE49-F238E27FC236}">
                  <a16:creationId xmlns:a16="http://schemas.microsoft.com/office/drawing/2014/main" id="{55A4B6AD-7C17-8D4E-8763-0D28F1EDC62F}"/>
                </a:ext>
              </a:extLst>
            </p:cNvPr>
            <p:cNvSpPr/>
            <p:nvPr/>
          </p:nvSpPr>
          <p:spPr>
            <a:xfrm>
              <a:off x="7861998" y="1527451"/>
              <a:ext cx="596348" cy="596348"/>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rtl="1"/>
              <a:endParaRPr lang="en-US" dirty="0"/>
            </a:p>
          </p:txBody>
        </p:sp>
        <p:pic>
          <p:nvPicPr>
            <p:cNvPr id="13" name="Graphic 12" descr="Pencil">
              <a:extLst>
                <a:ext uri="{FF2B5EF4-FFF2-40B4-BE49-F238E27FC236}">
                  <a16:creationId xmlns:a16="http://schemas.microsoft.com/office/drawing/2014/main" id="{74DB8878-7411-354E-B52A-F8AD4A70284A}"/>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7983941" y="1649394"/>
              <a:ext cx="352462" cy="352462"/>
            </a:xfrm>
            <a:prstGeom prst="rect">
              <a:avLst/>
            </a:prstGeom>
          </p:spPr>
        </p:pic>
      </p:grpSp>
      <p:sp>
        <p:nvSpPr>
          <p:cNvPr id="4" name="Footer Placeholder 3">
            <a:extLst>
              <a:ext uri="{FF2B5EF4-FFF2-40B4-BE49-F238E27FC236}">
                <a16:creationId xmlns:a16="http://schemas.microsoft.com/office/drawing/2014/main" id="{9DB7BA7C-5F91-3D24-4E7C-DB474D5D8158}"/>
              </a:ext>
            </a:extLst>
          </p:cNvPr>
          <p:cNvSpPr>
            <a:spLocks noGrp="1"/>
          </p:cNvSpPr>
          <p:nvPr>
            <p:ph type="ftr" sz="quarter" idx="11"/>
          </p:nvPr>
        </p:nvSpPr>
        <p:spPr>
          <a:xfrm>
            <a:off x="2438400" y="6348593"/>
            <a:ext cx="7315200" cy="501650"/>
          </a:xfrm>
        </p:spPr>
        <p:txBody>
          <a:bodyPr/>
          <a:lstStyle/>
          <a:p>
            <a:pPr algn="r" rtl="1"/>
            <a:r>
              <a:rPr lang="ar-SA" dirty="0"/>
              <a:t>حلقة العمل التدريبية بشأن الاختبارات التشخيصية السريعة للكشف عن مستضدات فيروس كورونا- سارس-2 - الإصدار 3.0 | ضمان جودة النتائج </a:t>
            </a:r>
          </a:p>
        </p:txBody>
      </p:sp>
    </p:spTree>
    <p:extLst>
      <p:ext uri="{BB962C8B-B14F-4D97-AF65-F5344CB8AC3E}">
        <p14:creationId xmlns:p14="http://schemas.microsoft.com/office/powerpoint/2010/main" val="355282890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500738-71C5-9249-96CA-36528ECCDFFD}"/>
              </a:ext>
            </a:extLst>
          </p:cNvPr>
          <p:cNvSpPr>
            <a:spLocks noGrp="1"/>
          </p:cNvSpPr>
          <p:nvPr>
            <p:ph type="title"/>
          </p:nvPr>
        </p:nvSpPr>
        <p:spPr/>
        <p:txBody>
          <a:bodyPr rtlCol="1"/>
          <a:lstStyle/>
          <a:p>
            <a:pPr rtl="1"/>
            <a:r>
              <a:rPr lang="ar"/>
              <a:t>اختبار الكفاءة (3)</a:t>
            </a:r>
          </a:p>
        </p:txBody>
      </p:sp>
      <p:sp>
        <p:nvSpPr>
          <p:cNvPr id="3" name="Content Placeholder 2">
            <a:extLst>
              <a:ext uri="{FF2B5EF4-FFF2-40B4-BE49-F238E27FC236}">
                <a16:creationId xmlns:a16="http://schemas.microsoft.com/office/drawing/2014/main" id="{9154FDA1-8167-5945-BD3B-C52398ED4E1E}"/>
              </a:ext>
            </a:extLst>
          </p:cNvPr>
          <p:cNvSpPr>
            <a:spLocks noGrp="1"/>
          </p:cNvSpPr>
          <p:nvPr>
            <p:ph idx="1"/>
          </p:nvPr>
        </p:nvSpPr>
        <p:spPr>
          <a:xfrm>
            <a:off x="838200" y="1736203"/>
            <a:ext cx="6256283" cy="4440760"/>
          </a:xfrm>
        </p:spPr>
        <p:txBody>
          <a:bodyPr rtlCol="1"/>
          <a:lstStyle/>
          <a:p>
            <a:pPr rtl="1"/>
            <a:endParaRPr lang="en-GB" dirty="0"/>
          </a:p>
          <a:p>
            <a:pPr rtl="1"/>
            <a:r>
              <a:rPr lang="ar" dirty="0"/>
              <a:t>بوصفك قائم</a:t>
            </a:r>
            <a:r>
              <a:rPr lang="ar-SA" dirty="0"/>
              <a:t>اً</a:t>
            </a:r>
            <a:r>
              <a:rPr lang="ar" dirty="0"/>
              <a:t> بإجراء الاختبار، أجرِ اختبار الكفاءة للاختبار التشخيصي السريع للكشف عن مستضدات فيروس كورونا-سارس-2  وفقاً لتوجيهات برنامج اختبار الكفاءة.</a:t>
            </a:r>
          </a:p>
          <a:p>
            <a:pPr rtl="1"/>
            <a:r>
              <a:rPr lang="ar" dirty="0"/>
              <a:t>أبلغ نتائج اختبارات الكفاءة على النحو المطلوب.</a:t>
            </a:r>
          </a:p>
          <a:p>
            <a:pPr rtl="1"/>
            <a:r>
              <a:rPr lang="ar" dirty="0"/>
              <a:t>إذا أبلغ برنامج اختبارات الكفاءة بأن نتائج اختبارات الكفاءة غير صحيحة، ينبغي استقصاء المسألة واتخاذ الإجراء التصحيحي.</a:t>
            </a:r>
          </a:p>
          <a:p>
            <a:pPr rtl="1"/>
            <a:endParaRPr lang="en-GB" dirty="0"/>
          </a:p>
          <a:p>
            <a:pPr rtl="1"/>
            <a:endParaRPr lang="en-GB" dirty="0"/>
          </a:p>
        </p:txBody>
      </p:sp>
      <p:sp>
        <p:nvSpPr>
          <p:cNvPr id="5" name="Slide Number Placeholder 4">
            <a:extLst>
              <a:ext uri="{FF2B5EF4-FFF2-40B4-BE49-F238E27FC236}">
                <a16:creationId xmlns:a16="http://schemas.microsoft.com/office/drawing/2014/main" id="{A0E33E1D-B2FF-4C4B-8017-665310052F06}"/>
              </a:ext>
            </a:extLst>
          </p:cNvPr>
          <p:cNvSpPr>
            <a:spLocks noGrp="1"/>
          </p:cNvSpPr>
          <p:nvPr>
            <p:ph type="sldNum" sz="quarter" idx="12"/>
          </p:nvPr>
        </p:nvSpPr>
        <p:spPr/>
        <p:txBody>
          <a:bodyPr rtlCol="1"/>
          <a:lstStyle/>
          <a:p>
            <a:pPr rtl="1"/>
            <a:fld id="{42D34DE6-22C6-0E40-B20E-F2D718CBADB2}" type="slidenum">
              <a:rPr lang="en-GB" smtClean="0"/>
              <a:pPr rtl="1"/>
              <a:t>18</a:t>
            </a:fld>
            <a:endParaRPr lang="en-GB" sz="1000" dirty="0"/>
          </a:p>
        </p:txBody>
      </p:sp>
      <p:pic>
        <p:nvPicPr>
          <p:cNvPr id="11" name="Picture 10" descr="A picture containing circle&#10;&#10;Description automatically generated">
            <a:extLst>
              <a:ext uri="{FF2B5EF4-FFF2-40B4-BE49-F238E27FC236}">
                <a16:creationId xmlns:a16="http://schemas.microsoft.com/office/drawing/2014/main" id="{7B244749-5605-0440-B49B-E49EEF6B97B5}"/>
              </a:ext>
            </a:extLst>
          </p:cNvPr>
          <p:cNvPicPr>
            <a:picLocks noChangeAspect="1"/>
          </p:cNvPicPr>
          <p:nvPr/>
        </p:nvPicPr>
        <p:blipFill>
          <a:blip r:embed="rId2"/>
          <a:stretch>
            <a:fillRect/>
          </a:stretch>
        </p:blipFill>
        <p:spPr>
          <a:xfrm>
            <a:off x="7141993" y="1508669"/>
            <a:ext cx="4466932" cy="4466932"/>
          </a:xfrm>
          <a:prstGeom prst="rect">
            <a:avLst/>
          </a:prstGeom>
        </p:spPr>
      </p:pic>
      <p:grpSp>
        <p:nvGrpSpPr>
          <p:cNvPr id="12" name="Group 11">
            <a:extLst>
              <a:ext uri="{FF2B5EF4-FFF2-40B4-BE49-F238E27FC236}">
                <a16:creationId xmlns:a16="http://schemas.microsoft.com/office/drawing/2014/main" id="{72AA9C8B-41CC-514A-934E-117B3B8EC5A6}"/>
              </a:ext>
            </a:extLst>
          </p:cNvPr>
          <p:cNvGrpSpPr/>
          <p:nvPr/>
        </p:nvGrpSpPr>
        <p:grpSpPr>
          <a:xfrm>
            <a:off x="2998786" y="959630"/>
            <a:ext cx="3924069" cy="596348"/>
            <a:chOff x="7861998" y="1527451"/>
            <a:chExt cx="3924069" cy="596348"/>
          </a:xfrm>
        </p:grpSpPr>
        <p:sp>
          <p:nvSpPr>
            <p:cNvPr id="13" name="TextBox 12">
              <a:extLst>
                <a:ext uri="{FF2B5EF4-FFF2-40B4-BE49-F238E27FC236}">
                  <a16:creationId xmlns:a16="http://schemas.microsoft.com/office/drawing/2014/main" id="{5289E249-8F09-1D44-84DF-ADD03DD757FC}"/>
                </a:ext>
              </a:extLst>
            </p:cNvPr>
            <p:cNvSpPr txBox="1"/>
            <p:nvPr/>
          </p:nvSpPr>
          <p:spPr>
            <a:xfrm>
              <a:off x="8387592" y="1694820"/>
              <a:ext cx="3398475" cy="261610"/>
            </a:xfrm>
            <a:prstGeom prst="rect">
              <a:avLst/>
            </a:prstGeom>
            <a:solidFill>
              <a:schemeClr val="tx1"/>
            </a:solidFill>
          </p:spPr>
          <p:txBody>
            <a:bodyPr wrap="square" rtlCol="1">
              <a:spAutoFit/>
            </a:bodyPr>
            <a:lstStyle/>
            <a:p>
              <a:pPr rtl="1"/>
              <a:r>
                <a:rPr lang="ar" sz="1100" dirty="0">
                  <a:solidFill>
                    <a:srgbClr val="FFFFFF"/>
                  </a:solidFill>
                  <a:ea typeface="Calibri" charset="0"/>
                  <a:cs typeface="Calibri" charset="0"/>
                </a:rPr>
                <a:t>ينبغي التكييف وفقاً للمبادئ التوجيهية المتبعة في بلدك</a:t>
              </a:r>
              <a:endParaRPr lang="en-US" altLang="en-US" sz="1100" u="sng" dirty="0">
                <a:solidFill>
                  <a:srgbClr val="FFFFFF"/>
                </a:solidFill>
                <a:ea typeface="Calibri" charset="0"/>
                <a:cs typeface="Calibri" charset="0"/>
              </a:endParaRPr>
            </a:p>
          </p:txBody>
        </p:sp>
        <p:sp>
          <p:nvSpPr>
            <p:cNvPr id="14" name="Oval 13">
              <a:extLst>
                <a:ext uri="{FF2B5EF4-FFF2-40B4-BE49-F238E27FC236}">
                  <a16:creationId xmlns:a16="http://schemas.microsoft.com/office/drawing/2014/main" id="{99918AEC-9C11-4E42-B663-BDEDC2C64EF1}"/>
                </a:ext>
              </a:extLst>
            </p:cNvPr>
            <p:cNvSpPr/>
            <p:nvPr/>
          </p:nvSpPr>
          <p:spPr>
            <a:xfrm>
              <a:off x="7861998" y="1527451"/>
              <a:ext cx="596348" cy="596348"/>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rtl="1"/>
              <a:endParaRPr lang="en-US" dirty="0"/>
            </a:p>
          </p:txBody>
        </p:sp>
        <p:pic>
          <p:nvPicPr>
            <p:cNvPr id="15" name="Graphic 14" descr="Pencil">
              <a:extLst>
                <a:ext uri="{FF2B5EF4-FFF2-40B4-BE49-F238E27FC236}">
                  <a16:creationId xmlns:a16="http://schemas.microsoft.com/office/drawing/2014/main" id="{B374EE3A-8E0F-B544-8853-C1F3C4AE8BFB}"/>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7983941" y="1649394"/>
              <a:ext cx="352462" cy="352462"/>
            </a:xfrm>
            <a:prstGeom prst="rect">
              <a:avLst/>
            </a:prstGeom>
          </p:spPr>
        </p:pic>
      </p:grpSp>
      <p:sp>
        <p:nvSpPr>
          <p:cNvPr id="4" name="Footer Placeholder 3">
            <a:extLst>
              <a:ext uri="{FF2B5EF4-FFF2-40B4-BE49-F238E27FC236}">
                <a16:creationId xmlns:a16="http://schemas.microsoft.com/office/drawing/2014/main" id="{D34A6955-0133-18A5-16C4-0861BE19D394}"/>
              </a:ext>
            </a:extLst>
          </p:cNvPr>
          <p:cNvSpPr>
            <a:spLocks noGrp="1"/>
          </p:cNvSpPr>
          <p:nvPr>
            <p:ph type="ftr" sz="quarter" idx="11"/>
          </p:nvPr>
        </p:nvSpPr>
        <p:spPr>
          <a:xfrm>
            <a:off x="2438400" y="6348593"/>
            <a:ext cx="7315200" cy="501650"/>
          </a:xfrm>
        </p:spPr>
        <p:txBody>
          <a:bodyPr/>
          <a:lstStyle/>
          <a:p>
            <a:pPr algn="r" rtl="1"/>
            <a:r>
              <a:rPr lang="ar-SA" dirty="0"/>
              <a:t>حلقة العمل التدريبية بشأن الاختبارات التشخيصية السريعة للكشف عن مستضدات فيروس كورونا- سارس-2 - الإصدار 3.0 | ضمان جودة النتائج </a:t>
            </a:r>
          </a:p>
        </p:txBody>
      </p:sp>
    </p:spTree>
    <p:extLst>
      <p:ext uri="{BB962C8B-B14F-4D97-AF65-F5344CB8AC3E}">
        <p14:creationId xmlns:p14="http://schemas.microsoft.com/office/powerpoint/2010/main" val="265423467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500738-71C5-9249-96CA-36528ECCDFFD}"/>
              </a:ext>
            </a:extLst>
          </p:cNvPr>
          <p:cNvSpPr>
            <a:spLocks noGrp="1"/>
          </p:cNvSpPr>
          <p:nvPr>
            <p:ph type="title"/>
          </p:nvPr>
        </p:nvSpPr>
        <p:spPr/>
        <p:txBody>
          <a:bodyPr rtlCol="1"/>
          <a:lstStyle/>
          <a:p>
            <a:pPr rtl="1"/>
            <a:r>
              <a:rPr lang="ar"/>
              <a:t>إعادة الاختبار</a:t>
            </a:r>
          </a:p>
        </p:txBody>
      </p:sp>
      <p:sp>
        <p:nvSpPr>
          <p:cNvPr id="3" name="Content Placeholder 2">
            <a:extLst>
              <a:ext uri="{FF2B5EF4-FFF2-40B4-BE49-F238E27FC236}">
                <a16:creationId xmlns:a16="http://schemas.microsoft.com/office/drawing/2014/main" id="{9154FDA1-8167-5945-BD3B-C52398ED4E1E}"/>
              </a:ext>
            </a:extLst>
          </p:cNvPr>
          <p:cNvSpPr>
            <a:spLocks noGrp="1"/>
          </p:cNvSpPr>
          <p:nvPr>
            <p:ph idx="1"/>
          </p:nvPr>
        </p:nvSpPr>
        <p:spPr/>
        <p:txBody>
          <a:bodyPr rtlCol="1"/>
          <a:lstStyle/>
          <a:p>
            <a:pPr rtl="1"/>
            <a:endParaRPr lang="en-US" dirty="0"/>
          </a:p>
          <a:p>
            <a:pPr rtl="1"/>
            <a:r>
              <a:rPr lang="ar" dirty="0"/>
              <a:t>إعادة الاختبار عملية يجري من خلالها إرسال بعض الاختبارات التي تُجرَى في موقع اختبار إلى موقع اختبار آخر لإعادة الاختبار.</a:t>
            </a:r>
          </a:p>
          <a:p>
            <a:pPr rtl="1"/>
            <a:r>
              <a:rPr lang="ar" b="1" dirty="0">
                <a:solidFill>
                  <a:srgbClr val="009AC9"/>
                </a:solidFill>
              </a:rPr>
              <a:t>لا يُنصح</a:t>
            </a:r>
            <a:r>
              <a:rPr lang="ar" dirty="0"/>
              <a:t> بإعادة الاختبارات التشخيصية السريعة للكشف عن مستضدات فيروس كورونا-سارس-2 بسبب المتطلبات العملية لجمع عينات متعددة وعنصر السلامة المرتبط بنقلها.</a:t>
            </a:r>
          </a:p>
          <a:p>
            <a:pPr rtl="1"/>
            <a:endParaRPr lang="en-GB" dirty="0"/>
          </a:p>
          <a:p>
            <a:pPr rtl="1"/>
            <a:endParaRPr lang="en-GB" dirty="0"/>
          </a:p>
        </p:txBody>
      </p:sp>
      <p:sp>
        <p:nvSpPr>
          <p:cNvPr id="5" name="Slide Number Placeholder 4">
            <a:extLst>
              <a:ext uri="{FF2B5EF4-FFF2-40B4-BE49-F238E27FC236}">
                <a16:creationId xmlns:a16="http://schemas.microsoft.com/office/drawing/2014/main" id="{A0E33E1D-B2FF-4C4B-8017-665310052F06}"/>
              </a:ext>
            </a:extLst>
          </p:cNvPr>
          <p:cNvSpPr>
            <a:spLocks noGrp="1"/>
          </p:cNvSpPr>
          <p:nvPr>
            <p:ph type="sldNum" sz="quarter" idx="12"/>
          </p:nvPr>
        </p:nvSpPr>
        <p:spPr/>
        <p:txBody>
          <a:bodyPr rtlCol="1"/>
          <a:lstStyle/>
          <a:p>
            <a:pPr rtl="1"/>
            <a:fld id="{42D34DE6-22C6-0E40-B20E-F2D718CBADB2}" type="slidenum">
              <a:rPr lang="en-GB" smtClean="0"/>
              <a:pPr rtl="1"/>
              <a:t>19</a:t>
            </a:fld>
            <a:endParaRPr lang="en-GB" sz="1000" dirty="0"/>
          </a:p>
        </p:txBody>
      </p:sp>
      <p:grpSp>
        <p:nvGrpSpPr>
          <p:cNvPr id="10" name="Group 9">
            <a:extLst>
              <a:ext uri="{FF2B5EF4-FFF2-40B4-BE49-F238E27FC236}">
                <a16:creationId xmlns:a16="http://schemas.microsoft.com/office/drawing/2014/main" id="{1AE25772-2DF7-EF4C-ACD8-F91E96E414C8}"/>
              </a:ext>
            </a:extLst>
          </p:cNvPr>
          <p:cNvGrpSpPr/>
          <p:nvPr/>
        </p:nvGrpSpPr>
        <p:grpSpPr>
          <a:xfrm>
            <a:off x="1281138" y="886539"/>
            <a:ext cx="3924069" cy="596348"/>
            <a:chOff x="7861998" y="1527451"/>
            <a:chExt cx="3924069" cy="596348"/>
          </a:xfrm>
        </p:grpSpPr>
        <p:sp>
          <p:nvSpPr>
            <p:cNvPr id="11" name="TextBox 10">
              <a:extLst>
                <a:ext uri="{FF2B5EF4-FFF2-40B4-BE49-F238E27FC236}">
                  <a16:creationId xmlns:a16="http://schemas.microsoft.com/office/drawing/2014/main" id="{A81BD390-D550-6A45-92B9-E6219D75ECED}"/>
                </a:ext>
              </a:extLst>
            </p:cNvPr>
            <p:cNvSpPr txBox="1"/>
            <p:nvPr/>
          </p:nvSpPr>
          <p:spPr>
            <a:xfrm>
              <a:off x="8387592" y="1694820"/>
              <a:ext cx="3398475" cy="261610"/>
            </a:xfrm>
            <a:prstGeom prst="rect">
              <a:avLst/>
            </a:prstGeom>
            <a:solidFill>
              <a:schemeClr val="tx1"/>
            </a:solidFill>
          </p:spPr>
          <p:txBody>
            <a:bodyPr wrap="square" rtlCol="1">
              <a:spAutoFit/>
            </a:bodyPr>
            <a:lstStyle/>
            <a:p>
              <a:pPr rtl="1"/>
              <a:r>
                <a:rPr lang="ar" sz="1100">
                  <a:solidFill>
                    <a:srgbClr val="FFFFFF"/>
                  </a:solidFill>
                  <a:ea typeface="Calibri" charset="0"/>
                  <a:cs typeface="Calibri" charset="0"/>
                </a:rPr>
                <a:t>ينبغي التكييف وفقاً للمبادئ التوجيهية المتبعة في بلدك</a:t>
              </a:r>
              <a:endParaRPr lang="en-US" altLang="en-US" sz="1100" u="sng" dirty="0">
                <a:solidFill>
                  <a:srgbClr val="FFFFFF"/>
                </a:solidFill>
                <a:ea typeface="Calibri" charset="0"/>
                <a:cs typeface="Calibri" charset="0"/>
              </a:endParaRPr>
            </a:p>
          </p:txBody>
        </p:sp>
        <p:sp>
          <p:nvSpPr>
            <p:cNvPr id="12" name="Oval 11">
              <a:extLst>
                <a:ext uri="{FF2B5EF4-FFF2-40B4-BE49-F238E27FC236}">
                  <a16:creationId xmlns:a16="http://schemas.microsoft.com/office/drawing/2014/main" id="{02419EAA-514A-874D-9CB6-D19270C2282F}"/>
                </a:ext>
              </a:extLst>
            </p:cNvPr>
            <p:cNvSpPr/>
            <p:nvPr/>
          </p:nvSpPr>
          <p:spPr>
            <a:xfrm>
              <a:off x="7861998" y="1527451"/>
              <a:ext cx="596348" cy="596348"/>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rtl="1"/>
              <a:endParaRPr lang="en-US" dirty="0"/>
            </a:p>
          </p:txBody>
        </p:sp>
        <p:pic>
          <p:nvPicPr>
            <p:cNvPr id="13" name="Graphic 12" descr="Pencil">
              <a:extLst>
                <a:ext uri="{FF2B5EF4-FFF2-40B4-BE49-F238E27FC236}">
                  <a16:creationId xmlns:a16="http://schemas.microsoft.com/office/drawing/2014/main" id="{15E3938C-BE47-E043-813A-177F243C11B9}"/>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7983941" y="1649394"/>
              <a:ext cx="352462" cy="352462"/>
            </a:xfrm>
            <a:prstGeom prst="rect">
              <a:avLst/>
            </a:prstGeom>
          </p:spPr>
        </p:pic>
      </p:grpSp>
      <p:sp>
        <p:nvSpPr>
          <p:cNvPr id="4" name="Footer Placeholder 3">
            <a:extLst>
              <a:ext uri="{FF2B5EF4-FFF2-40B4-BE49-F238E27FC236}">
                <a16:creationId xmlns:a16="http://schemas.microsoft.com/office/drawing/2014/main" id="{EB49F23D-0314-1E91-5077-5F773464283F}"/>
              </a:ext>
            </a:extLst>
          </p:cNvPr>
          <p:cNvSpPr>
            <a:spLocks noGrp="1"/>
          </p:cNvSpPr>
          <p:nvPr>
            <p:ph type="ftr" sz="quarter" idx="11"/>
          </p:nvPr>
        </p:nvSpPr>
        <p:spPr>
          <a:xfrm>
            <a:off x="2438400" y="6348593"/>
            <a:ext cx="7315200" cy="501650"/>
          </a:xfrm>
        </p:spPr>
        <p:txBody>
          <a:bodyPr/>
          <a:lstStyle/>
          <a:p>
            <a:pPr algn="r" rtl="1"/>
            <a:r>
              <a:rPr lang="ar-SA" dirty="0"/>
              <a:t>حلقة العمل التدريبية بشأن الاختبارات التشخيصية السريعة للكشف عن مستضدات فيروس كورونا- سارس-2 - الإصدار 3.0 | ضمان جودة النتائج </a:t>
            </a:r>
          </a:p>
        </p:txBody>
      </p:sp>
    </p:spTree>
    <p:extLst>
      <p:ext uri="{BB962C8B-B14F-4D97-AF65-F5344CB8AC3E}">
        <p14:creationId xmlns:p14="http://schemas.microsoft.com/office/powerpoint/2010/main" val="423230225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500738-71C5-9249-96CA-36528ECCDFFD}"/>
              </a:ext>
            </a:extLst>
          </p:cNvPr>
          <p:cNvSpPr>
            <a:spLocks noGrp="1"/>
          </p:cNvSpPr>
          <p:nvPr>
            <p:ph type="title"/>
          </p:nvPr>
        </p:nvSpPr>
        <p:spPr/>
        <p:txBody>
          <a:bodyPr rtlCol="1"/>
          <a:lstStyle/>
          <a:p>
            <a:pPr rtl="1"/>
            <a:r>
              <a:rPr lang="ar"/>
              <a:t>إخلاء المسؤولية</a:t>
            </a:r>
          </a:p>
        </p:txBody>
      </p:sp>
      <p:sp>
        <p:nvSpPr>
          <p:cNvPr id="3" name="Content Placeholder 2">
            <a:extLst>
              <a:ext uri="{FF2B5EF4-FFF2-40B4-BE49-F238E27FC236}">
                <a16:creationId xmlns:a16="http://schemas.microsoft.com/office/drawing/2014/main" id="{9154FDA1-8167-5945-BD3B-C52398ED4E1E}"/>
              </a:ext>
            </a:extLst>
          </p:cNvPr>
          <p:cNvSpPr>
            <a:spLocks noGrp="1"/>
          </p:cNvSpPr>
          <p:nvPr>
            <p:ph idx="1"/>
          </p:nvPr>
        </p:nvSpPr>
        <p:spPr>
          <a:xfrm>
            <a:off x="838200" y="1589540"/>
            <a:ext cx="10515600" cy="4440760"/>
          </a:xfrm>
        </p:spPr>
        <p:txBody>
          <a:bodyPr rtlCol="1">
            <a:normAutofit fontScale="92500" lnSpcReduction="10000"/>
          </a:bodyPr>
          <a:lstStyle/>
          <a:p>
            <a:pPr marL="0" indent="0" rtl="1">
              <a:buNone/>
              <a:defRPr/>
            </a:pPr>
            <a:r>
              <a:rPr lang="ar" b="1" dirty="0"/>
              <a:t>منصة تعلم الأمن الصحي لمنظمة الصحة العالمية - مواد تدريبية</a:t>
            </a:r>
            <a:endParaRPr lang="en-US" dirty="0"/>
          </a:p>
          <a:p>
            <a:pPr rtl="1">
              <a:defRPr/>
            </a:pPr>
            <a:endParaRPr lang="en-US" dirty="0"/>
          </a:p>
          <a:p>
            <a:pPr marL="0" indent="0" rtl="1">
              <a:buNone/>
              <a:defRPr/>
            </a:pPr>
            <a:r>
              <a:rPr lang="ar" dirty="0"/>
              <a:t>هذه المواد التدريبية لمنظمة الصحة العالمية محفوظة © منظمة الصحة العالمية 202</a:t>
            </a:r>
            <a:r>
              <a:rPr lang="en-GB" dirty="0"/>
              <a:t>2</a:t>
            </a:r>
            <a:r>
              <a:rPr lang="ar" dirty="0"/>
              <a:t>. كل الحقوق محفوظة.</a:t>
            </a:r>
          </a:p>
          <a:p>
            <a:pPr marL="0" indent="0" rtl="1">
              <a:buNone/>
              <a:defRPr/>
            </a:pPr>
            <a:endParaRPr lang="en-US" dirty="0"/>
          </a:p>
          <a:p>
            <a:pPr marL="0" indent="0" rtl="1">
              <a:buNone/>
              <a:defRPr/>
            </a:pPr>
            <a:r>
              <a:rPr lang="ar" dirty="0"/>
              <a:t>يخضع استخدامك لهذه المواد لـ</a:t>
            </a:r>
            <a:r>
              <a:rPr lang="ar-SA" dirty="0"/>
              <a:t>"</a:t>
            </a:r>
            <a:r>
              <a:rPr lang="ar" u="sng" dirty="0">
                <a:hlinkClick r:id="rId2"/>
              </a:rPr>
              <a:t>شروط استخدام منصة تعلم الأمن الصحي لمنظمة الصحة العالمية، المواد التدريبية</a:t>
            </a:r>
            <a:r>
              <a:rPr lang="ar-SA" u="sng" dirty="0"/>
              <a:t>"</a:t>
            </a:r>
            <a:r>
              <a:rPr lang="ar" dirty="0"/>
              <a:t>، التي وافقت عليها عند تنزيلها والمتاحة على منصة تعلم الأمن الصحي على الرابط:</a:t>
            </a:r>
            <a:r>
              <a:rPr lang="ar-SA" dirty="0"/>
              <a:t> </a:t>
            </a:r>
            <a:r>
              <a:rPr lang="en-US" u="sng" dirty="0">
                <a:hlinkClick r:id="rId3"/>
              </a:rPr>
              <a:t>https://extranet.who.int/hslp</a:t>
            </a:r>
            <a:r>
              <a:rPr lang="ar" dirty="0"/>
              <a:t>.  </a:t>
            </a:r>
          </a:p>
          <a:p>
            <a:pPr marL="0" indent="0" rtl="1">
              <a:buNone/>
              <a:defRPr/>
            </a:pPr>
            <a:r>
              <a:rPr lang="ar" dirty="0"/>
              <a:t> </a:t>
            </a:r>
          </a:p>
          <a:p>
            <a:pPr marL="0" indent="0" rtl="1">
              <a:buNone/>
              <a:defRPr/>
            </a:pPr>
            <a:r>
              <a:rPr lang="ar" dirty="0"/>
              <a:t>وفي حالة تكييف محتويات هذه المواد أو تعديلها أو تغييرها أو ترجمتها أو تنقيحها بأي شكل من الأشكال، لا تجوز الإشارة ضمناً إلى ارتباط منظمة الصحة العالمية بأي شكل بهذه التعديلات ولا يجوز استخدام اسم منظمة الصحة العالمية أو شعارها في تلك المواد المعدَّلة.  </a:t>
            </a:r>
          </a:p>
          <a:p>
            <a:pPr rtl="1">
              <a:defRPr/>
            </a:pPr>
            <a:endParaRPr lang="en-US" dirty="0"/>
          </a:p>
          <a:p>
            <a:pPr marL="0" indent="0" rtl="1">
              <a:buNone/>
              <a:defRPr/>
            </a:pPr>
            <a:r>
              <a:rPr lang="ar" dirty="0"/>
              <a:t>وعلاوة على ذلك، يرجى إبلاغ منظمة الصحة العالمية بأي تعديلات تطرأ على هذه المواد التي تستخدمها علانية وذلك لأغراض حفظ السجلات والتطوير المستمر من خلال البريد الإلكتروني </a:t>
            </a:r>
            <a:r>
              <a:rPr lang="en" u="sng" dirty="0">
                <a:hlinkClick r:id="rId4"/>
              </a:rPr>
              <a:t>ihrhrt@who.int</a:t>
            </a:r>
            <a:r>
              <a:rPr lang="en" dirty="0"/>
              <a:t>. </a:t>
            </a:r>
          </a:p>
          <a:p>
            <a:pPr rtl="1"/>
            <a:endParaRPr lang="en-GB" dirty="0"/>
          </a:p>
          <a:p>
            <a:pPr rtl="1"/>
            <a:endParaRPr lang="en-GB" dirty="0"/>
          </a:p>
        </p:txBody>
      </p:sp>
      <p:sp>
        <p:nvSpPr>
          <p:cNvPr id="5" name="Slide Number Placeholder 4">
            <a:extLst>
              <a:ext uri="{FF2B5EF4-FFF2-40B4-BE49-F238E27FC236}">
                <a16:creationId xmlns:a16="http://schemas.microsoft.com/office/drawing/2014/main" id="{A0E33E1D-B2FF-4C4B-8017-665310052F06}"/>
              </a:ext>
            </a:extLst>
          </p:cNvPr>
          <p:cNvSpPr>
            <a:spLocks noGrp="1"/>
          </p:cNvSpPr>
          <p:nvPr>
            <p:ph type="sldNum" sz="quarter" idx="12"/>
          </p:nvPr>
        </p:nvSpPr>
        <p:spPr/>
        <p:txBody>
          <a:bodyPr rtlCol="1"/>
          <a:lstStyle/>
          <a:p>
            <a:pPr rtl="1"/>
            <a:fld id="{42D34DE6-22C6-0E40-B20E-F2D718CBADB2}" type="slidenum">
              <a:rPr lang="en-GB" smtClean="0"/>
              <a:pPr/>
              <a:t>2</a:t>
            </a:fld>
            <a:endParaRPr lang="en-GB" sz="1000" dirty="0"/>
          </a:p>
        </p:txBody>
      </p:sp>
      <p:sp>
        <p:nvSpPr>
          <p:cNvPr id="6" name="Footer Placeholder 3">
            <a:extLst>
              <a:ext uri="{FF2B5EF4-FFF2-40B4-BE49-F238E27FC236}">
                <a16:creationId xmlns:a16="http://schemas.microsoft.com/office/drawing/2014/main" id="{83279C5F-E639-6ECE-1D33-36CE7C2D910F}"/>
              </a:ext>
            </a:extLst>
          </p:cNvPr>
          <p:cNvSpPr>
            <a:spLocks noGrp="1"/>
          </p:cNvSpPr>
          <p:nvPr>
            <p:ph type="ftr" sz="quarter" idx="11"/>
          </p:nvPr>
        </p:nvSpPr>
        <p:spPr>
          <a:xfrm>
            <a:off x="2438400" y="6348593"/>
            <a:ext cx="7315200" cy="501650"/>
          </a:xfrm>
        </p:spPr>
        <p:txBody>
          <a:bodyPr/>
          <a:lstStyle/>
          <a:p>
            <a:pPr algn="r" rtl="1"/>
            <a:r>
              <a:rPr lang="ar-SA" dirty="0"/>
              <a:t>حلقة العمل التدريبية بشأن الاختبارات التشخيصية السريعة للكشف عن مستضدات فيروس كورونا- سارس-2 - الإصدار 3.0 | ضمان جودة النتائج </a:t>
            </a:r>
          </a:p>
        </p:txBody>
      </p:sp>
    </p:spTree>
    <p:extLst>
      <p:ext uri="{BB962C8B-B14F-4D97-AF65-F5344CB8AC3E}">
        <p14:creationId xmlns:p14="http://schemas.microsoft.com/office/powerpoint/2010/main" val="371447528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500738-71C5-9249-96CA-36528ECCDFFD}"/>
              </a:ext>
            </a:extLst>
          </p:cNvPr>
          <p:cNvSpPr>
            <a:spLocks noGrp="1"/>
          </p:cNvSpPr>
          <p:nvPr>
            <p:ph type="title"/>
          </p:nvPr>
        </p:nvSpPr>
        <p:spPr/>
        <p:txBody>
          <a:bodyPr rtlCol="1"/>
          <a:lstStyle/>
          <a:p>
            <a:pPr rtl="1"/>
            <a:r>
              <a:rPr lang="ar"/>
              <a:t>اتخاذ الإجراء</a:t>
            </a:r>
          </a:p>
        </p:txBody>
      </p:sp>
      <p:sp>
        <p:nvSpPr>
          <p:cNvPr id="3" name="Content Placeholder 2">
            <a:extLst>
              <a:ext uri="{FF2B5EF4-FFF2-40B4-BE49-F238E27FC236}">
                <a16:creationId xmlns:a16="http://schemas.microsoft.com/office/drawing/2014/main" id="{9154FDA1-8167-5945-BD3B-C52398ED4E1E}"/>
              </a:ext>
            </a:extLst>
          </p:cNvPr>
          <p:cNvSpPr>
            <a:spLocks noGrp="1"/>
          </p:cNvSpPr>
          <p:nvPr>
            <p:ph idx="1"/>
          </p:nvPr>
        </p:nvSpPr>
        <p:spPr/>
        <p:txBody>
          <a:bodyPr rtlCol="1"/>
          <a:lstStyle/>
          <a:p>
            <a:pPr rtl="1"/>
            <a:endParaRPr lang="en-GB" dirty="0"/>
          </a:p>
          <a:p>
            <a:pPr rtl="1"/>
            <a:r>
              <a:rPr lang="ar" dirty="0"/>
              <a:t>تتطلب اختبارات الكفاءة الفاشلة وتحديد مجالات التحسين أثناء الزيارات الإشرافية إجراء استقصاء لتحديد سبب الخطأ أو الخلل في جودة الاختبار (غالباً ما يسمى تحليل الأسباب الجذرية).</a:t>
            </a:r>
          </a:p>
          <a:p>
            <a:pPr rtl="1"/>
            <a:r>
              <a:rPr lang="ar" dirty="0"/>
              <a:t>عند تحديد السبب الجذري، يجب معالجته من خلال اتخاذ إجراءات تصحيحية.</a:t>
            </a:r>
          </a:p>
          <a:p>
            <a:pPr rtl="1"/>
            <a:r>
              <a:rPr lang="ar" dirty="0"/>
              <a:t>تحول الإجراءات الوقائية دون تكرار الخطأ أو الخلل في جودة الاختبار. </a:t>
            </a:r>
          </a:p>
          <a:p>
            <a:pPr rtl="1"/>
            <a:r>
              <a:rPr lang="ar" dirty="0"/>
              <a:t>يجب أن يوثِّق موقع الاختبار تحليل الأسباب الجذرية للمشاكل، وكذلك الإجراءات التصحيحية والوقائية المتخذة.</a:t>
            </a:r>
          </a:p>
          <a:p>
            <a:pPr rtl="1"/>
            <a:endParaRPr lang="en-GB" dirty="0"/>
          </a:p>
        </p:txBody>
      </p:sp>
      <p:sp>
        <p:nvSpPr>
          <p:cNvPr id="5" name="Slide Number Placeholder 4">
            <a:extLst>
              <a:ext uri="{FF2B5EF4-FFF2-40B4-BE49-F238E27FC236}">
                <a16:creationId xmlns:a16="http://schemas.microsoft.com/office/drawing/2014/main" id="{A0E33E1D-B2FF-4C4B-8017-665310052F06}"/>
              </a:ext>
            </a:extLst>
          </p:cNvPr>
          <p:cNvSpPr>
            <a:spLocks noGrp="1"/>
          </p:cNvSpPr>
          <p:nvPr>
            <p:ph type="sldNum" sz="quarter" idx="12"/>
          </p:nvPr>
        </p:nvSpPr>
        <p:spPr/>
        <p:txBody>
          <a:bodyPr rtlCol="1"/>
          <a:lstStyle/>
          <a:p>
            <a:pPr rtl="1"/>
            <a:fld id="{42D34DE6-22C6-0E40-B20E-F2D718CBADB2}" type="slidenum">
              <a:rPr lang="en-GB" smtClean="0"/>
              <a:pPr rtl="1"/>
              <a:t>20</a:t>
            </a:fld>
            <a:endParaRPr lang="en-GB" sz="1000" dirty="0"/>
          </a:p>
        </p:txBody>
      </p:sp>
      <p:grpSp>
        <p:nvGrpSpPr>
          <p:cNvPr id="10" name="Group 9">
            <a:extLst>
              <a:ext uri="{FF2B5EF4-FFF2-40B4-BE49-F238E27FC236}">
                <a16:creationId xmlns:a16="http://schemas.microsoft.com/office/drawing/2014/main" id="{FF2A70D7-1103-EE46-82C0-9FCC16EF3699}"/>
              </a:ext>
            </a:extLst>
          </p:cNvPr>
          <p:cNvGrpSpPr/>
          <p:nvPr/>
        </p:nvGrpSpPr>
        <p:grpSpPr>
          <a:xfrm>
            <a:off x="1206996" y="890979"/>
            <a:ext cx="3924069" cy="596348"/>
            <a:chOff x="7861998" y="1527451"/>
            <a:chExt cx="3924069" cy="596348"/>
          </a:xfrm>
        </p:grpSpPr>
        <p:sp>
          <p:nvSpPr>
            <p:cNvPr id="11" name="TextBox 10">
              <a:extLst>
                <a:ext uri="{FF2B5EF4-FFF2-40B4-BE49-F238E27FC236}">
                  <a16:creationId xmlns:a16="http://schemas.microsoft.com/office/drawing/2014/main" id="{6800F194-24F7-CC4E-88F7-EE848714EB0E}"/>
                </a:ext>
              </a:extLst>
            </p:cNvPr>
            <p:cNvSpPr txBox="1"/>
            <p:nvPr/>
          </p:nvSpPr>
          <p:spPr>
            <a:xfrm>
              <a:off x="8387592" y="1694820"/>
              <a:ext cx="3398475" cy="261610"/>
            </a:xfrm>
            <a:prstGeom prst="rect">
              <a:avLst/>
            </a:prstGeom>
            <a:solidFill>
              <a:schemeClr val="tx1"/>
            </a:solidFill>
          </p:spPr>
          <p:txBody>
            <a:bodyPr wrap="square" rtlCol="1">
              <a:spAutoFit/>
            </a:bodyPr>
            <a:lstStyle/>
            <a:p>
              <a:pPr rtl="1"/>
              <a:r>
                <a:rPr lang="ar" sz="1100">
                  <a:solidFill>
                    <a:srgbClr val="FFFFFF"/>
                  </a:solidFill>
                  <a:ea typeface="Calibri" charset="0"/>
                  <a:cs typeface="Calibri" charset="0"/>
                </a:rPr>
                <a:t>ينبغي التكييف وفقاً للمبادئ التوجيهية المتبعة في بلدك</a:t>
              </a:r>
              <a:endParaRPr lang="en-US" altLang="en-US" sz="1100" u="sng" dirty="0">
                <a:solidFill>
                  <a:srgbClr val="FFFFFF"/>
                </a:solidFill>
                <a:ea typeface="Calibri" charset="0"/>
                <a:cs typeface="Calibri" charset="0"/>
              </a:endParaRPr>
            </a:p>
          </p:txBody>
        </p:sp>
        <p:sp>
          <p:nvSpPr>
            <p:cNvPr id="12" name="Oval 11">
              <a:extLst>
                <a:ext uri="{FF2B5EF4-FFF2-40B4-BE49-F238E27FC236}">
                  <a16:creationId xmlns:a16="http://schemas.microsoft.com/office/drawing/2014/main" id="{94833B90-5F01-FA4A-8F27-6686D177756F}"/>
                </a:ext>
              </a:extLst>
            </p:cNvPr>
            <p:cNvSpPr/>
            <p:nvPr/>
          </p:nvSpPr>
          <p:spPr>
            <a:xfrm>
              <a:off x="7861998" y="1527451"/>
              <a:ext cx="596348" cy="596348"/>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rtl="1"/>
              <a:endParaRPr lang="en-US" dirty="0"/>
            </a:p>
          </p:txBody>
        </p:sp>
        <p:pic>
          <p:nvPicPr>
            <p:cNvPr id="13" name="Graphic 12" descr="Pencil">
              <a:extLst>
                <a:ext uri="{FF2B5EF4-FFF2-40B4-BE49-F238E27FC236}">
                  <a16:creationId xmlns:a16="http://schemas.microsoft.com/office/drawing/2014/main" id="{78363EEA-A7FD-F848-B5B4-E0A0C04D33A5}"/>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7983941" y="1649394"/>
              <a:ext cx="352462" cy="352462"/>
            </a:xfrm>
            <a:prstGeom prst="rect">
              <a:avLst/>
            </a:prstGeom>
          </p:spPr>
        </p:pic>
      </p:grpSp>
      <p:sp>
        <p:nvSpPr>
          <p:cNvPr id="4" name="Footer Placeholder 3">
            <a:extLst>
              <a:ext uri="{FF2B5EF4-FFF2-40B4-BE49-F238E27FC236}">
                <a16:creationId xmlns:a16="http://schemas.microsoft.com/office/drawing/2014/main" id="{9F04A321-E2DB-495C-5C23-2A6C0B7686F2}"/>
              </a:ext>
            </a:extLst>
          </p:cNvPr>
          <p:cNvSpPr>
            <a:spLocks noGrp="1"/>
          </p:cNvSpPr>
          <p:nvPr>
            <p:ph type="ftr" sz="quarter" idx="11"/>
          </p:nvPr>
        </p:nvSpPr>
        <p:spPr>
          <a:xfrm>
            <a:off x="2438400" y="6348593"/>
            <a:ext cx="7315200" cy="501650"/>
          </a:xfrm>
        </p:spPr>
        <p:txBody>
          <a:bodyPr/>
          <a:lstStyle/>
          <a:p>
            <a:pPr algn="r" rtl="1"/>
            <a:r>
              <a:rPr lang="ar-SA" dirty="0"/>
              <a:t>حلقة العمل التدريبية بشأن الاختبارات التشخيصية السريعة للكشف عن مستضدات فيروس كورونا- سارس-2 - الإصدار 3.0 | ضمان جودة النتائج </a:t>
            </a:r>
          </a:p>
        </p:txBody>
      </p:sp>
    </p:spTree>
    <p:extLst>
      <p:ext uri="{BB962C8B-B14F-4D97-AF65-F5344CB8AC3E}">
        <p14:creationId xmlns:p14="http://schemas.microsoft.com/office/powerpoint/2010/main" val="419783032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157"/>
        <p:cNvGrpSpPr/>
        <p:nvPr/>
      </p:nvGrpSpPr>
      <p:grpSpPr>
        <a:xfrm>
          <a:off x="0" y="0"/>
          <a:ext cx="0" cy="0"/>
          <a:chOff x="0" y="0"/>
          <a:chExt cx="0" cy="0"/>
        </a:xfrm>
      </p:grpSpPr>
      <p:sp>
        <p:nvSpPr>
          <p:cNvPr id="158" name="Google Shape;158;p9"/>
          <p:cNvSpPr txBox="1">
            <a:spLocks noGrp="1"/>
          </p:cNvSpPr>
          <p:nvPr>
            <p:ph type="title"/>
          </p:nvPr>
        </p:nvSpPr>
        <p:spPr>
          <a:xfrm>
            <a:off x="831850" y="0"/>
            <a:ext cx="3890621" cy="2257063"/>
          </a:xfrm>
          <a:prstGeom prst="rect">
            <a:avLst/>
          </a:prstGeom>
          <a:noFill/>
          <a:ln>
            <a:noFill/>
          </a:ln>
        </p:spPr>
        <p:txBody>
          <a:bodyPr spcFirstLastPara="1" wrap="square" lIns="0" tIns="0" rIns="0" bIns="0" anchor="b" anchorCtr="0">
            <a:normAutofit/>
          </a:bodyPr>
          <a:lstStyle/>
          <a:p>
            <a:pPr algn="r" rtl="1"/>
            <a:r>
              <a:rPr lang="ar-SA" dirty="0"/>
              <a:t>الترصد في مرحلة ما بعد التسويق</a:t>
            </a:r>
            <a:endParaRPr dirty="0"/>
          </a:p>
        </p:txBody>
      </p:sp>
    </p:spTree>
    <p:custDataLst>
      <p:tags r:id="rId1"/>
    </p:custDataLst>
    <p:extLst>
      <p:ext uri="{BB962C8B-B14F-4D97-AF65-F5344CB8AC3E}">
        <p14:creationId xmlns:p14="http://schemas.microsoft.com/office/powerpoint/2010/main" val="220347289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983CA1-233E-8D49-BDD4-DEF8A2E61E09}"/>
              </a:ext>
            </a:extLst>
          </p:cNvPr>
          <p:cNvSpPr>
            <a:spLocks noGrp="1"/>
          </p:cNvSpPr>
          <p:nvPr>
            <p:ph type="title"/>
          </p:nvPr>
        </p:nvSpPr>
        <p:spPr>
          <a:xfrm>
            <a:off x="838200" y="234857"/>
            <a:ext cx="10515600" cy="942814"/>
          </a:xfrm>
        </p:spPr>
        <p:txBody>
          <a:bodyPr/>
          <a:lstStyle/>
          <a:p>
            <a:pPr algn="r" rtl="1"/>
            <a:r>
              <a:rPr lang="ar-SA" dirty="0">
                <a:cs typeface="Simplified Arabic" panose="02020603050405020304" pitchFamily="18" charset="-78"/>
              </a:rPr>
              <a:t>الترصد في مرحلة ما بعد التسويق * </a:t>
            </a:r>
          </a:p>
        </p:txBody>
      </p:sp>
      <p:sp>
        <p:nvSpPr>
          <p:cNvPr id="5" name="Slide Number Placeholder 4">
            <a:extLst>
              <a:ext uri="{FF2B5EF4-FFF2-40B4-BE49-F238E27FC236}">
                <a16:creationId xmlns:a16="http://schemas.microsoft.com/office/drawing/2014/main" id="{92FAE5F5-7331-9C4C-BA54-BE91D7A85350}"/>
              </a:ext>
            </a:extLst>
          </p:cNvPr>
          <p:cNvSpPr>
            <a:spLocks noGrp="1"/>
          </p:cNvSpPr>
          <p:nvPr>
            <p:ph type="sldNum" sz="quarter" idx="12"/>
          </p:nvPr>
        </p:nvSpPr>
        <p:spPr/>
        <p:txBody>
          <a:bodyPr/>
          <a:lstStyle/>
          <a:p>
            <a:pPr algn="l" rtl="1"/>
            <a:fld id="{42D34DE6-22C6-0E40-B20E-F2D718CBADB2}" type="slidenum">
              <a:rPr lang="ar-SA" smtClean="0"/>
              <a:pPr algn="l" rtl="1"/>
              <a:t>22</a:t>
            </a:fld>
            <a:endParaRPr lang="ar-SA" sz="1000" dirty="0"/>
          </a:p>
        </p:txBody>
      </p:sp>
      <p:sp>
        <p:nvSpPr>
          <p:cNvPr id="6" name="Content Placeholder 10">
            <a:extLst>
              <a:ext uri="{FF2B5EF4-FFF2-40B4-BE49-F238E27FC236}">
                <a16:creationId xmlns:a16="http://schemas.microsoft.com/office/drawing/2014/main" id="{AB668BCF-5045-4359-BCC7-BD2E48BA0829}"/>
              </a:ext>
            </a:extLst>
          </p:cNvPr>
          <p:cNvSpPr>
            <a:spLocks noGrp="1"/>
          </p:cNvSpPr>
          <p:nvPr>
            <p:ph idx="1"/>
          </p:nvPr>
        </p:nvSpPr>
        <p:spPr>
          <a:xfrm>
            <a:off x="674325" y="1547324"/>
            <a:ext cx="7963859" cy="2806015"/>
          </a:xfrm>
        </p:spPr>
        <p:txBody>
          <a:bodyPr vert="horz" lIns="18000" tIns="0" rIns="18000" bIns="0" rtlCol="0" anchor="t">
            <a:noAutofit/>
          </a:bodyPr>
          <a:lstStyle/>
          <a:p>
            <a:pPr algn="just" rtl="1">
              <a:buClr>
                <a:srgbClr val="009AC9"/>
              </a:buClr>
            </a:pPr>
            <a:r>
              <a:rPr lang="ar-SA" sz="1800" dirty="0">
                <a:ea typeface="+mn-lt"/>
                <a:cs typeface="Simplified Arabic" panose="02020603050405020304" pitchFamily="18" charset="-78"/>
              </a:rPr>
              <a:t>الترصد في مرحلة ما بعد التسويق - هي العملية التي تجريها </a:t>
            </a:r>
            <a:r>
              <a:rPr lang="ar-SA" sz="1800" b="1" dirty="0">
                <a:ea typeface="+mn-lt"/>
                <a:cs typeface="Simplified Arabic" panose="02020603050405020304" pitchFamily="18" charset="-78"/>
              </a:rPr>
              <a:t>الشركة المصنّعة لجمع التجارب وتحليلها</a:t>
            </a:r>
            <a:r>
              <a:rPr lang="ar-SA" sz="1800" dirty="0">
                <a:ea typeface="+mn-lt"/>
                <a:cs typeface="Simplified Arabic" panose="02020603050405020304" pitchFamily="18" charset="-78"/>
              </a:rPr>
              <a:t> بشأن منتج معروض في السوق. </a:t>
            </a:r>
          </a:p>
          <a:p>
            <a:pPr algn="just" rtl="1">
              <a:buClr>
                <a:srgbClr val="009AC9"/>
              </a:buClr>
            </a:pPr>
            <a:endParaRPr lang="ar-SA" sz="1800" dirty="0">
              <a:ea typeface="+mn-lt"/>
              <a:cs typeface="Simplified Arabic" panose="02020603050405020304" pitchFamily="18" charset="-78"/>
            </a:endParaRPr>
          </a:p>
          <a:p>
            <a:pPr algn="just" rtl="1">
              <a:buClr>
                <a:srgbClr val="009AC9"/>
              </a:buClr>
            </a:pPr>
            <a:r>
              <a:rPr lang="ar-SA" sz="1800" dirty="0">
                <a:ea typeface="+mn-lt"/>
                <a:cs typeface="Simplified Arabic" panose="02020603050405020304" pitchFamily="18" charset="-78"/>
              </a:rPr>
              <a:t>أمثلة على المشاكل التي يمكن الإبلاغ عنها: </a:t>
            </a:r>
          </a:p>
          <a:p>
            <a:pPr marL="466090" lvl="1" indent="-285750" algn="just" rtl="1">
              <a:buClr>
                <a:srgbClr val="009AC9"/>
              </a:buClr>
            </a:pPr>
            <a:r>
              <a:rPr lang="ar-SA" sz="1600" dirty="0">
                <a:cs typeface="Simplified Arabic" panose="02020603050405020304" pitchFamily="18" charset="-78"/>
              </a:rPr>
              <a:t>تدهور استقرار الكاشف.</a:t>
            </a:r>
          </a:p>
          <a:p>
            <a:pPr marL="466090" lvl="1" indent="-285750" algn="just" rtl="1">
              <a:buClr>
                <a:srgbClr val="009AC9"/>
              </a:buClr>
            </a:pPr>
            <a:r>
              <a:rPr lang="ar-SA" sz="1600" dirty="0">
                <a:cs typeface="Simplified Arabic" panose="02020603050405020304" pitchFamily="18" charset="-78"/>
              </a:rPr>
              <a:t>المخاطر - نتيجة سلبية خاطئة، نتيجة منخفضة للغاية.</a:t>
            </a:r>
          </a:p>
          <a:p>
            <a:pPr marL="466090" lvl="1" indent="-285750" algn="just" rtl="1">
              <a:buClr>
                <a:srgbClr val="009AC9"/>
              </a:buClr>
            </a:pPr>
            <a:r>
              <a:rPr lang="ar-SA" sz="1600" dirty="0">
                <a:ea typeface="+mn-lt"/>
                <a:cs typeface="Simplified Arabic" panose="02020603050405020304" pitchFamily="18" charset="-78"/>
              </a:rPr>
              <a:t>الأضرار- تأخر التشخيص، وتأخر العلاج، وانتقال المرض من شخص إلى آخر.</a:t>
            </a:r>
            <a:endParaRPr lang="ar-SA" sz="1600" dirty="0">
              <a:cs typeface="Simplified Arabic" panose="02020603050405020304" pitchFamily="18" charset="-78"/>
            </a:endParaRPr>
          </a:p>
          <a:p>
            <a:pPr marL="466090" lvl="1" indent="-285750" algn="just" rtl="1">
              <a:buClr>
                <a:srgbClr val="009AC9"/>
              </a:buClr>
            </a:pPr>
            <a:r>
              <a:rPr lang="ar-SA" sz="1600" dirty="0">
                <a:ea typeface="+mn-lt"/>
                <a:cs typeface="Simplified Arabic" panose="02020603050405020304" pitchFamily="18" charset="-78"/>
              </a:rPr>
              <a:t>تعطيل الإجراء، وتقصير العمر الافتراضي.</a:t>
            </a:r>
            <a:endParaRPr lang="ar-SA" sz="1600" dirty="0">
              <a:cs typeface="Simplified Arabic" panose="02020603050405020304" pitchFamily="18" charset="-78"/>
            </a:endParaRPr>
          </a:p>
        </p:txBody>
      </p:sp>
      <p:sp>
        <p:nvSpPr>
          <p:cNvPr id="8" name="TextBox 7">
            <a:extLst>
              <a:ext uri="{FF2B5EF4-FFF2-40B4-BE49-F238E27FC236}">
                <a16:creationId xmlns:a16="http://schemas.microsoft.com/office/drawing/2014/main" id="{017193F1-680D-4102-AC62-617AA006851F}"/>
              </a:ext>
            </a:extLst>
          </p:cNvPr>
          <p:cNvSpPr txBox="1"/>
          <p:nvPr/>
        </p:nvSpPr>
        <p:spPr>
          <a:xfrm>
            <a:off x="207500" y="5318673"/>
            <a:ext cx="11363325" cy="307777"/>
          </a:xfrm>
          <a:prstGeom prst="rect">
            <a:avLst/>
          </a:prstGeom>
          <a:noFill/>
        </p:spPr>
        <p:txBody>
          <a:bodyPr wrap="square" rtlCol="0">
            <a:spAutoFit/>
          </a:bodyPr>
          <a:lstStyle/>
          <a:p>
            <a:pPr algn="r" rtl="1"/>
            <a:r>
              <a:rPr lang="ar-SA" dirty="0">
                <a:solidFill>
                  <a:schemeClr val="tx1"/>
                </a:solidFill>
                <a:latin typeface="Simplified Arabic" panose="02020603050405020304" pitchFamily="18" charset="-78"/>
                <a:cs typeface="Simplified Arabic" panose="02020603050405020304" pitchFamily="18" charset="-78"/>
              </a:rPr>
              <a:t>* للمزيد من المعلومات عن الترصد في مرحلة ما بعد التسويق انظر: </a:t>
            </a:r>
            <a:r>
              <a:rPr lang="ar-SA" dirty="0">
                <a:solidFill>
                  <a:schemeClr val="tx1"/>
                </a:solidFill>
                <a:latin typeface="Simplified Arabic" panose="02020603050405020304" pitchFamily="18" charset="-78"/>
                <a:cs typeface="Simplified Arabic" panose="02020603050405020304" pitchFamily="18" charset="-78"/>
                <a:hlinkClick r:id="rId3"/>
              </a:rPr>
              <a:t>إرشادات بشأن مراقبة ما بعد التسويق ومراقبة السوق للأجهزة الطبية، خاصة وسائل التشخيص في المختبر</a:t>
            </a:r>
            <a:r>
              <a:rPr lang="ar-SA" dirty="0">
                <a:solidFill>
                  <a:schemeClr val="tx1"/>
                </a:solidFill>
                <a:latin typeface="Simplified Arabic" panose="02020603050405020304" pitchFamily="18" charset="-78"/>
                <a:cs typeface="Simplified Arabic" panose="02020603050405020304" pitchFamily="18" charset="-78"/>
              </a:rPr>
              <a:t>. حزيران/يونيو 2021.</a:t>
            </a:r>
          </a:p>
        </p:txBody>
      </p:sp>
      <p:sp>
        <p:nvSpPr>
          <p:cNvPr id="7" name="Footer Placeholder 3">
            <a:extLst>
              <a:ext uri="{FF2B5EF4-FFF2-40B4-BE49-F238E27FC236}">
                <a16:creationId xmlns:a16="http://schemas.microsoft.com/office/drawing/2014/main" id="{E00E5794-8576-4AB3-B12A-E6071B8F3B59}"/>
              </a:ext>
            </a:extLst>
          </p:cNvPr>
          <p:cNvSpPr>
            <a:spLocks noGrp="1"/>
          </p:cNvSpPr>
          <p:nvPr>
            <p:ph type="ftr" sz="quarter" idx="11"/>
          </p:nvPr>
        </p:nvSpPr>
        <p:spPr>
          <a:xfrm>
            <a:off x="2438400" y="6348593"/>
            <a:ext cx="7315200" cy="501650"/>
          </a:xfrm>
        </p:spPr>
        <p:txBody>
          <a:bodyPr/>
          <a:lstStyle/>
          <a:p>
            <a:pPr algn="r" rtl="1"/>
            <a:r>
              <a:rPr lang="ar-SA" dirty="0"/>
              <a:t>حلقة العمل التدريبية بشأن الاختبارات التشخيصية السريعة للكشف عن مستضدات فيروس كورونا- سارس-2 - الإصدار 3.0 | ضمان جودة النتائج </a:t>
            </a:r>
          </a:p>
        </p:txBody>
      </p:sp>
      <p:pic>
        <p:nvPicPr>
          <p:cNvPr id="10" name="Graphic 8" descr="Research with solid fill">
            <a:extLst>
              <a:ext uri="{FF2B5EF4-FFF2-40B4-BE49-F238E27FC236}">
                <a16:creationId xmlns:a16="http://schemas.microsoft.com/office/drawing/2014/main" id="{C8972032-A540-4223-8BBA-30DD7F10B393}"/>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8638184" y="1681316"/>
            <a:ext cx="3495367" cy="3495367"/>
          </a:xfrm>
          <a:prstGeom prst="rect">
            <a:avLst/>
          </a:prstGeom>
        </p:spPr>
      </p:pic>
    </p:spTree>
    <p:custDataLst>
      <p:tags r:id="rId1"/>
    </p:custDataLst>
    <p:extLst>
      <p:ext uri="{BB962C8B-B14F-4D97-AF65-F5344CB8AC3E}">
        <p14:creationId xmlns:p14="http://schemas.microsoft.com/office/powerpoint/2010/main" val="383389629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983CA1-233E-8D49-BDD4-DEF8A2E61E09}"/>
              </a:ext>
            </a:extLst>
          </p:cNvPr>
          <p:cNvSpPr>
            <a:spLocks noGrp="1"/>
          </p:cNvSpPr>
          <p:nvPr>
            <p:ph type="title"/>
          </p:nvPr>
        </p:nvSpPr>
        <p:spPr>
          <a:xfrm>
            <a:off x="838199" y="259741"/>
            <a:ext cx="10515600" cy="942814"/>
          </a:xfrm>
        </p:spPr>
        <p:txBody>
          <a:bodyPr/>
          <a:lstStyle/>
          <a:p>
            <a:pPr algn="r" rtl="1"/>
            <a:r>
              <a:rPr lang="ar-SA" dirty="0">
                <a:cs typeface="Simplified Arabic" panose="02020603050405020304" pitchFamily="18" charset="-78"/>
              </a:rPr>
              <a:t>نصائح لمستخدمي الاختبارات التشخيصية السريعة للكشف عن مستضدات فيروس كورونا-سارس-2</a:t>
            </a:r>
          </a:p>
        </p:txBody>
      </p:sp>
      <p:sp>
        <p:nvSpPr>
          <p:cNvPr id="5" name="Slide Number Placeholder 4">
            <a:extLst>
              <a:ext uri="{FF2B5EF4-FFF2-40B4-BE49-F238E27FC236}">
                <a16:creationId xmlns:a16="http://schemas.microsoft.com/office/drawing/2014/main" id="{92FAE5F5-7331-9C4C-BA54-BE91D7A85350}"/>
              </a:ext>
            </a:extLst>
          </p:cNvPr>
          <p:cNvSpPr>
            <a:spLocks noGrp="1"/>
          </p:cNvSpPr>
          <p:nvPr>
            <p:ph type="sldNum" sz="quarter" idx="12"/>
          </p:nvPr>
        </p:nvSpPr>
        <p:spPr/>
        <p:txBody>
          <a:bodyPr/>
          <a:lstStyle/>
          <a:p>
            <a:pPr algn="l" rtl="1"/>
            <a:fld id="{42D34DE6-22C6-0E40-B20E-F2D718CBADB2}" type="slidenum">
              <a:rPr lang="ar-SA" smtClean="0"/>
              <a:pPr algn="l" rtl="1"/>
              <a:t>23</a:t>
            </a:fld>
            <a:endParaRPr lang="ar-SA" sz="1000" dirty="0"/>
          </a:p>
        </p:txBody>
      </p:sp>
      <p:sp>
        <p:nvSpPr>
          <p:cNvPr id="10" name="Content Placeholder 10">
            <a:extLst>
              <a:ext uri="{FF2B5EF4-FFF2-40B4-BE49-F238E27FC236}">
                <a16:creationId xmlns:a16="http://schemas.microsoft.com/office/drawing/2014/main" id="{67D4C7EA-8964-4D4D-B9E2-3739296F39A1}"/>
              </a:ext>
            </a:extLst>
          </p:cNvPr>
          <p:cNvSpPr>
            <a:spLocks noGrp="1"/>
          </p:cNvSpPr>
          <p:nvPr>
            <p:ph idx="1"/>
          </p:nvPr>
        </p:nvSpPr>
        <p:spPr>
          <a:xfrm>
            <a:off x="899494" y="1510299"/>
            <a:ext cx="10073305" cy="3876710"/>
          </a:xfrm>
        </p:spPr>
        <p:txBody>
          <a:bodyPr vert="horz" lIns="18000" tIns="0" rIns="18000" bIns="0" rtlCol="0" anchor="t">
            <a:noAutofit/>
          </a:bodyPr>
          <a:lstStyle/>
          <a:p>
            <a:pPr algn="just" rtl="1">
              <a:buClr>
                <a:srgbClr val="009AC9"/>
              </a:buClr>
            </a:pPr>
            <a:r>
              <a:rPr lang="ar-SA" sz="1800" dirty="0">
                <a:cs typeface="Simplified Arabic" panose="02020603050405020304" pitchFamily="18" charset="-78"/>
              </a:rPr>
              <a:t>ينبغي لجميع المستخدمين (مقدمي الخدمات العاديين، والمتخصصين في مجال الرعاية الصحية، والموظفين في المختبرات، والمختبرين ذاتياً) المساهمة في الترصد في مرحلة ما بعد التسويق من خلال </a:t>
            </a:r>
            <a:r>
              <a:rPr lang="ar-SA" sz="1800" b="1" dirty="0">
                <a:cs typeface="Simplified Arabic" panose="02020603050405020304" pitchFamily="18" charset="-78"/>
              </a:rPr>
              <a:t>إبلاغ الشركات المصنعة بأي مشاكل في الاختبارات التشخيصية السريعة</a:t>
            </a:r>
            <a:r>
              <a:rPr lang="ar-SA" sz="1800" dirty="0">
                <a:cs typeface="Simplified Arabic" panose="02020603050405020304" pitchFamily="18" charset="-78"/>
              </a:rPr>
              <a:t> بمجرد ملاحظتهم لها. </a:t>
            </a:r>
          </a:p>
          <a:p>
            <a:pPr algn="just" rtl="1" fontAlgn="base"/>
            <a:r>
              <a:rPr lang="ar-SA" sz="1800" b="1" dirty="0">
                <a:cs typeface="Simplified Arabic" panose="02020603050405020304" pitchFamily="18" charset="-78"/>
              </a:rPr>
              <a:t>لمن تقدّم تعليقات المستخدمين؟ </a:t>
            </a:r>
            <a:endParaRPr lang="ar-SA" sz="1800" dirty="0">
              <a:cs typeface="Simplified Arabic" panose="02020603050405020304" pitchFamily="18" charset="-78"/>
            </a:endParaRPr>
          </a:p>
          <a:p>
            <a:pPr marL="645795" lvl="1" indent="-285750" algn="just" rtl="1" fontAlgn="base">
              <a:buFont typeface="Wingdings" panose="05000000000000000000" pitchFamily="2" charset="2"/>
              <a:buChar char="Ø"/>
            </a:pPr>
            <a:r>
              <a:rPr lang="ar-SA" sz="1800" dirty="0">
                <a:cs typeface="Simplified Arabic" panose="02020603050405020304" pitchFamily="18" charset="-78"/>
              </a:rPr>
              <a:t>أبلغوا الشركة المصنعة (توجد تفاصيل الاتصال بها في تعليمات الاستخدام) أو ممثلها المحلي المعتمد في بلدكم. </a:t>
            </a:r>
          </a:p>
          <a:p>
            <a:pPr marL="645795" lvl="1" indent="-285750" algn="just" rtl="1" fontAlgn="base">
              <a:buFont typeface="Wingdings" panose="05000000000000000000" pitchFamily="2" charset="2"/>
              <a:buChar char="Ø"/>
            </a:pPr>
            <a:r>
              <a:rPr lang="ar-SA" sz="1800" dirty="0">
                <a:cs typeface="Simplified Arabic" panose="02020603050405020304" pitchFamily="18" charset="-78"/>
              </a:rPr>
              <a:t>أبلغوا منظمة الصحة العالمية عن طريق البريد الإلكتروني التالي </a:t>
            </a:r>
            <a:r>
              <a:rPr lang="ar-SA" sz="1800" dirty="0">
                <a:cs typeface="Simplified Arabic" panose="02020603050405020304" pitchFamily="18" charset="-78"/>
                <a:hlinkClick r:id="rId3"/>
              </a:rPr>
              <a:t>rapidalert@who.int</a:t>
            </a:r>
            <a:r>
              <a:rPr lang="ar-SA" dirty="0">
                <a:cs typeface="Simplified Arabic" panose="02020603050405020304" pitchFamily="18" charset="-78"/>
              </a:rPr>
              <a:t>، </a:t>
            </a:r>
            <a:r>
              <a:rPr lang="ar-SA" sz="1800" dirty="0">
                <a:cs typeface="Simplified Arabic" panose="02020603050405020304" pitchFamily="18" charset="-78"/>
              </a:rPr>
              <a:t>إذا كُتب على المنتج اسم المنظمة أو بروتوكول الاستعمالات الطارئة. </a:t>
            </a:r>
          </a:p>
          <a:p>
            <a:pPr algn="just" rtl="1" fontAlgn="base"/>
            <a:r>
              <a:rPr lang="ar-SA" sz="1800" b="1" dirty="0">
                <a:cs typeface="Simplified Arabic" panose="02020603050405020304" pitchFamily="18" charset="-78"/>
              </a:rPr>
              <a:t>متى تُقدّم تعليقات المستخدمين؟ </a:t>
            </a:r>
          </a:p>
          <a:p>
            <a:pPr marL="645795" lvl="1" indent="-285750" algn="just" rtl="1" fontAlgn="base">
              <a:buFont typeface="Wingdings" panose="05000000000000000000" pitchFamily="2" charset="2"/>
              <a:buChar char="Ø"/>
            </a:pPr>
            <a:r>
              <a:rPr lang="ar-SA" sz="1800" u="sng" dirty="0">
                <a:cs typeface="Simplified Arabic" panose="02020603050405020304" pitchFamily="18" charset="-78"/>
              </a:rPr>
              <a:t>على الفور (أو في أقرب وقت ممكن) </a:t>
            </a:r>
            <a:endParaRPr lang="ar-SA" dirty="0">
              <a:cs typeface="Simplified Arabic" panose="02020603050405020304" pitchFamily="18" charset="-78"/>
            </a:endParaRPr>
          </a:p>
          <a:p>
            <a:pPr marL="645795" lvl="1" indent="-285750" algn="just" rtl="1" fontAlgn="base">
              <a:buFont typeface="Wingdings" panose="05000000000000000000" pitchFamily="2" charset="2"/>
              <a:buChar char="Ø"/>
            </a:pPr>
            <a:r>
              <a:rPr lang="ar-SA" sz="1800" dirty="0">
                <a:cs typeface="Simplified Arabic" panose="02020603050405020304" pitchFamily="18" charset="-78"/>
              </a:rPr>
              <a:t>عليكم بالتوثيق بدلاً من التحقيق</a:t>
            </a:r>
          </a:p>
          <a:p>
            <a:pPr marL="645795" lvl="1" indent="-285750" algn="just" rtl="1" fontAlgn="base">
              <a:buFont typeface="Wingdings" panose="05000000000000000000" pitchFamily="2" charset="2"/>
              <a:buChar char="Ø"/>
            </a:pPr>
            <a:r>
              <a:rPr lang="ar-SA" sz="1800" dirty="0">
                <a:cs typeface="Simplified Arabic" panose="02020603050405020304" pitchFamily="18" charset="-78"/>
              </a:rPr>
              <a:t>قد لا تكونون المستخدمين الوحيدين الذين يعانون من هذه المشكلة - يمكنكم تجنب تعرض الآخرين للأذى </a:t>
            </a:r>
          </a:p>
          <a:p>
            <a:pPr marL="0" indent="0" algn="just" rtl="1">
              <a:buClr>
                <a:srgbClr val="000000"/>
              </a:buClr>
              <a:buNone/>
            </a:pPr>
            <a:endParaRPr lang="ar-SA" dirty="0">
              <a:cs typeface="Simplified Arabic" panose="02020603050405020304" pitchFamily="18" charset="-78"/>
            </a:endParaRPr>
          </a:p>
          <a:p>
            <a:pPr marL="342900" indent="-342900" algn="just" rtl="1">
              <a:buClr>
                <a:srgbClr val="000000"/>
              </a:buClr>
              <a:buFont typeface="Wingdings" panose="05000000000000000000" pitchFamily="2" charset="2"/>
              <a:buChar char="§"/>
            </a:pPr>
            <a:endParaRPr lang="ar-SA" dirty="0">
              <a:cs typeface="Simplified Arabic" panose="02020603050405020304" pitchFamily="18" charset="-78"/>
            </a:endParaRPr>
          </a:p>
          <a:p>
            <a:pPr algn="just" rtl="1">
              <a:buClr>
                <a:prstClr val="black"/>
              </a:buClr>
            </a:pPr>
            <a:endParaRPr lang="ar-SA" dirty="0">
              <a:cs typeface="Simplified Arabic" panose="02020603050405020304" pitchFamily="18" charset="-78"/>
            </a:endParaRPr>
          </a:p>
        </p:txBody>
      </p:sp>
      <p:sp>
        <p:nvSpPr>
          <p:cNvPr id="11" name="TextBox 10">
            <a:extLst>
              <a:ext uri="{FF2B5EF4-FFF2-40B4-BE49-F238E27FC236}">
                <a16:creationId xmlns:a16="http://schemas.microsoft.com/office/drawing/2014/main" id="{9C777088-944D-4B9F-A027-B8F94B2CD023}"/>
              </a:ext>
            </a:extLst>
          </p:cNvPr>
          <p:cNvSpPr txBox="1"/>
          <p:nvPr/>
        </p:nvSpPr>
        <p:spPr>
          <a:xfrm>
            <a:off x="133349" y="5389045"/>
            <a:ext cx="11363325" cy="307777"/>
          </a:xfrm>
          <a:prstGeom prst="rect">
            <a:avLst/>
          </a:prstGeom>
          <a:noFill/>
        </p:spPr>
        <p:txBody>
          <a:bodyPr wrap="square" rtlCol="0">
            <a:spAutoFit/>
          </a:bodyPr>
          <a:lstStyle/>
          <a:p>
            <a:pPr algn="r" rtl="1"/>
            <a:r>
              <a:rPr lang="ar-SA" dirty="0">
                <a:solidFill>
                  <a:srgbClr val="424242"/>
                </a:solidFill>
                <a:latin typeface="Simplified Arabic" panose="02020603050405020304" pitchFamily="18" charset="-78"/>
                <a:cs typeface="Simplified Arabic" panose="02020603050405020304" pitchFamily="18" charset="-78"/>
              </a:rPr>
              <a:t>للمزيد من المعلومات عن الترصد في مرحلة ما بعد التسويق انظر: </a:t>
            </a:r>
            <a:r>
              <a:rPr lang="ar-SA" dirty="0">
                <a:solidFill>
                  <a:srgbClr val="424242"/>
                </a:solidFill>
                <a:latin typeface="Simplified Arabic" panose="02020603050405020304" pitchFamily="18" charset="-78"/>
                <a:cs typeface="Simplified Arabic" panose="02020603050405020304" pitchFamily="18" charset="-78"/>
                <a:hlinkClick r:id="rId4">
                  <a:extLst>
                    <a:ext uri="{A12FA001-AC4F-418D-AE19-62706E023703}">
                      <ahyp:hlinkClr xmlns:ahyp="http://schemas.microsoft.com/office/drawing/2018/hyperlinkcolor" val="tx"/>
                    </a:ext>
                  </a:extLst>
                </a:hlinkClick>
              </a:rPr>
              <a:t>إرشادات بشأن مراقبة ما بعد التسويق ومراقبة السوق للأجهزة الطبية، خاصة وسائل التشخيص في المختبر</a:t>
            </a:r>
            <a:r>
              <a:rPr lang="ar-SA" dirty="0">
                <a:solidFill>
                  <a:srgbClr val="424242"/>
                </a:solidFill>
                <a:latin typeface="Simplified Arabic" panose="02020603050405020304" pitchFamily="18" charset="-78"/>
                <a:cs typeface="Simplified Arabic" panose="02020603050405020304" pitchFamily="18" charset="-78"/>
              </a:rPr>
              <a:t>. حزيران/يونيو 2021.</a:t>
            </a:r>
            <a:endParaRPr lang="ar-SA" sz="1100" dirty="0">
              <a:latin typeface="Simplified Arabic" panose="02020603050405020304" pitchFamily="18" charset="-78"/>
              <a:cs typeface="Simplified Arabic" panose="02020603050405020304" pitchFamily="18" charset="-78"/>
            </a:endParaRPr>
          </a:p>
        </p:txBody>
      </p:sp>
      <p:sp>
        <p:nvSpPr>
          <p:cNvPr id="8" name="Footer Placeholder 3">
            <a:extLst>
              <a:ext uri="{FF2B5EF4-FFF2-40B4-BE49-F238E27FC236}">
                <a16:creationId xmlns:a16="http://schemas.microsoft.com/office/drawing/2014/main" id="{DA4ECB5B-F84C-431F-B142-103EF81A4BA4}"/>
              </a:ext>
            </a:extLst>
          </p:cNvPr>
          <p:cNvSpPr>
            <a:spLocks noGrp="1"/>
          </p:cNvSpPr>
          <p:nvPr>
            <p:ph type="ftr" sz="quarter" idx="11"/>
          </p:nvPr>
        </p:nvSpPr>
        <p:spPr>
          <a:xfrm>
            <a:off x="2438400" y="6348593"/>
            <a:ext cx="7315200" cy="501650"/>
          </a:xfrm>
        </p:spPr>
        <p:txBody>
          <a:bodyPr/>
          <a:lstStyle/>
          <a:p>
            <a:pPr algn="r" rtl="1"/>
            <a:r>
              <a:rPr lang="ar-SA" dirty="0"/>
              <a:t>حلقة العمل التدريبية بشأن الاختبارات التشخيصية السريعة للكشف عن مستضدات فيروس كورونا- سارس-2 - الإصدار 3.0 | ضمان جودة النتائج </a:t>
            </a:r>
          </a:p>
        </p:txBody>
      </p:sp>
    </p:spTree>
    <p:custDataLst>
      <p:tags r:id="rId1"/>
    </p:custDataLst>
    <p:extLst>
      <p:ext uri="{BB962C8B-B14F-4D97-AF65-F5344CB8AC3E}">
        <p14:creationId xmlns:p14="http://schemas.microsoft.com/office/powerpoint/2010/main" val="428034279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983CA1-233E-8D49-BDD4-DEF8A2E61E09}"/>
              </a:ext>
            </a:extLst>
          </p:cNvPr>
          <p:cNvSpPr>
            <a:spLocks noGrp="1"/>
          </p:cNvSpPr>
          <p:nvPr>
            <p:ph type="title"/>
          </p:nvPr>
        </p:nvSpPr>
        <p:spPr>
          <a:xfrm>
            <a:off x="838200" y="260424"/>
            <a:ext cx="10515600" cy="942814"/>
          </a:xfrm>
        </p:spPr>
        <p:txBody>
          <a:bodyPr/>
          <a:lstStyle/>
          <a:p>
            <a:pPr algn="r" rtl="1"/>
            <a:r>
              <a:rPr lang="ar-SA" dirty="0">
                <a:cs typeface="Simplified Arabic" panose="02020603050405020304" pitchFamily="18" charset="-78"/>
              </a:rPr>
              <a:t>استمارة تعليقات المستخدم الخاصة بوسائل التشخيص المختبري </a:t>
            </a:r>
          </a:p>
        </p:txBody>
      </p:sp>
      <p:sp>
        <p:nvSpPr>
          <p:cNvPr id="5" name="Slide Number Placeholder 4">
            <a:extLst>
              <a:ext uri="{FF2B5EF4-FFF2-40B4-BE49-F238E27FC236}">
                <a16:creationId xmlns:a16="http://schemas.microsoft.com/office/drawing/2014/main" id="{92FAE5F5-7331-9C4C-BA54-BE91D7A85350}"/>
              </a:ext>
            </a:extLst>
          </p:cNvPr>
          <p:cNvSpPr>
            <a:spLocks noGrp="1"/>
          </p:cNvSpPr>
          <p:nvPr>
            <p:ph type="sldNum" sz="quarter" idx="12"/>
          </p:nvPr>
        </p:nvSpPr>
        <p:spPr/>
        <p:txBody>
          <a:bodyPr/>
          <a:lstStyle/>
          <a:p>
            <a:pPr algn="l" rtl="1"/>
            <a:fld id="{42D34DE6-22C6-0E40-B20E-F2D718CBADB2}" type="slidenum">
              <a:rPr lang="ar-SA" smtClean="0"/>
              <a:pPr algn="l" rtl="1"/>
              <a:t>24</a:t>
            </a:fld>
            <a:endParaRPr lang="ar-SA" sz="1000" dirty="0"/>
          </a:p>
        </p:txBody>
      </p:sp>
      <p:sp>
        <p:nvSpPr>
          <p:cNvPr id="6" name="Content Placeholder 10">
            <a:extLst>
              <a:ext uri="{FF2B5EF4-FFF2-40B4-BE49-F238E27FC236}">
                <a16:creationId xmlns:a16="http://schemas.microsoft.com/office/drawing/2014/main" id="{921C9D70-80CC-4366-AD7F-9E81EDE5C525}"/>
              </a:ext>
            </a:extLst>
          </p:cNvPr>
          <p:cNvSpPr>
            <a:spLocks noGrp="1"/>
          </p:cNvSpPr>
          <p:nvPr>
            <p:ph idx="1"/>
          </p:nvPr>
        </p:nvSpPr>
        <p:spPr>
          <a:xfrm>
            <a:off x="871878" y="1712476"/>
            <a:ext cx="5958451" cy="2438026"/>
          </a:xfrm>
        </p:spPr>
        <p:txBody>
          <a:bodyPr vert="horz" lIns="18000" tIns="0" rIns="18000" bIns="0" rtlCol="0" anchor="t">
            <a:noAutofit/>
          </a:bodyPr>
          <a:lstStyle/>
          <a:p>
            <a:pPr algn="just" rtl="1">
              <a:buClr>
                <a:srgbClr val="009AC9"/>
              </a:buClr>
            </a:pPr>
            <a:r>
              <a:rPr lang="ar-SA" sz="1800" b="1" dirty="0">
                <a:cs typeface="Simplified Arabic" panose="02020603050405020304" pitchFamily="18" charset="-78"/>
              </a:rPr>
              <a:t>المنتج - </a:t>
            </a:r>
            <a:r>
              <a:rPr lang="ar-SA" sz="1800" dirty="0">
                <a:cs typeface="Simplified Arabic" panose="02020603050405020304" pitchFamily="18" charset="-78"/>
              </a:rPr>
              <a:t>رقم الدفعة وتاريخ انتهاء الصلاحية</a:t>
            </a:r>
          </a:p>
          <a:p>
            <a:pPr algn="just" rtl="1">
              <a:buClr>
                <a:srgbClr val="009AC9"/>
              </a:buClr>
            </a:pPr>
            <a:r>
              <a:rPr lang="ar-SA" sz="1800" b="1" dirty="0">
                <a:cs typeface="Simplified Arabic" panose="02020603050405020304" pitchFamily="18" charset="-78"/>
              </a:rPr>
              <a:t>الحدث - </a:t>
            </a:r>
            <a:r>
              <a:rPr lang="ar-SA" sz="1800" dirty="0">
                <a:cs typeface="Simplified Arabic" panose="02020603050405020304" pitchFamily="18" charset="-78"/>
              </a:rPr>
              <a:t>نوع العينة وعدد الاختبارات وعدد المرضى المعنيين</a:t>
            </a:r>
          </a:p>
          <a:p>
            <a:pPr algn="just" rtl="1">
              <a:buClr>
                <a:srgbClr val="009AC9"/>
              </a:buClr>
            </a:pPr>
            <a:r>
              <a:rPr lang="ar-SA" sz="1800" b="1" dirty="0">
                <a:cs typeface="Simplified Arabic" panose="02020603050405020304" pitchFamily="18" charset="-78"/>
              </a:rPr>
              <a:t>الأثر الصحي - </a:t>
            </a:r>
            <a:r>
              <a:rPr lang="ar-SA" sz="1800" dirty="0">
                <a:cs typeface="Simplified Arabic" panose="02020603050405020304" pitchFamily="18" charset="-78"/>
              </a:rPr>
              <a:t>التشخيص الخاطئ والتشخيص المتأخر والعلاج المتأخر وما إلى ذلك. </a:t>
            </a:r>
          </a:p>
          <a:p>
            <a:pPr algn="just" rtl="1">
              <a:buClr>
                <a:srgbClr val="009AC9"/>
              </a:buClr>
            </a:pPr>
            <a:r>
              <a:rPr lang="ar-SA" sz="1800" b="1" i="1" dirty="0">
                <a:cs typeface="Simplified Arabic" panose="02020603050405020304" pitchFamily="18" charset="-78"/>
              </a:rPr>
              <a:t>ضعوا بعين الاعتبار استخدام استمارة تعليقات المستخدمين الصادرة عن المنظمة </a:t>
            </a:r>
            <a:r>
              <a:rPr lang="ar-SA" sz="1800" b="1" i="1" dirty="0">
                <a:cs typeface="Simplified Arabic" panose="02020603050405020304" pitchFamily="18" charset="-78"/>
                <a:hlinkClick r:id="rId3"/>
              </a:rPr>
              <a:t>هنا</a:t>
            </a:r>
            <a:endParaRPr lang="ar-SA" sz="1800" dirty="0">
              <a:cs typeface="Simplified Arabic" panose="02020603050405020304" pitchFamily="18" charset="-78"/>
            </a:endParaRPr>
          </a:p>
        </p:txBody>
      </p:sp>
      <p:sp>
        <p:nvSpPr>
          <p:cNvPr id="8" name="Footer Placeholder 3">
            <a:extLst>
              <a:ext uri="{FF2B5EF4-FFF2-40B4-BE49-F238E27FC236}">
                <a16:creationId xmlns:a16="http://schemas.microsoft.com/office/drawing/2014/main" id="{EAE3311F-29F5-4814-8D28-6FBEC3C0EBC0}"/>
              </a:ext>
            </a:extLst>
          </p:cNvPr>
          <p:cNvSpPr>
            <a:spLocks noGrp="1"/>
          </p:cNvSpPr>
          <p:nvPr>
            <p:ph type="ftr" sz="quarter" idx="11"/>
          </p:nvPr>
        </p:nvSpPr>
        <p:spPr>
          <a:xfrm>
            <a:off x="2438400" y="6348593"/>
            <a:ext cx="7315200" cy="501650"/>
          </a:xfrm>
        </p:spPr>
        <p:txBody>
          <a:bodyPr/>
          <a:lstStyle/>
          <a:p>
            <a:pPr algn="r" rtl="1"/>
            <a:r>
              <a:rPr lang="ar-SA" dirty="0"/>
              <a:t>حلقة العمل التدريبية بشأن الاختبارات التشخيصية السريعة للكشف عن مستضدات فيروس كورونا- سارس-2 - الإصدار 3.0 | ضمان جودة النتائج </a:t>
            </a:r>
          </a:p>
        </p:txBody>
      </p:sp>
      <p:pic>
        <p:nvPicPr>
          <p:cNvPr id="9" name="Picture 8">
            <a:extLst>
              <a:ext uri="{FF2B5EF4-FFF2-40B4-BE49-F238E27FC236}">
                <a16:creationId xmlns:a16="http://schemas.microsoft.com/office/drawing/2014/main" id="{DFB23963-49D4-4ACB-A888-CD755F996D00}"/>
              </a:ext>
            </a:extLst>
          </p:cNvPr>
          <p:cNvPicPr>
            <a:picLocks noChangeAspect="1"/>
          </p:cNvPicPr>
          <p:nvPr/>
        </p:nvPicPr>
        <p:blipFill>
          <a:blip r:embed="rId4"/>
          <a:stretch>
            <a:fillRect/>
          </a:stretch>
        </p:blipFill>
        <p:spPr>
          <a:xfrm>
            <a:off x="6991586" y="1556903"/>
            <a:ext cx="4362213" cy="4476673"/>
          </a:xfrm>
          <a:prstGeom prst="rect">
            <a:avLst/>
          </a:prstGeom>
        </p:spPr>
      </p:pic>
    </p:spTree>
    <p:custDataLst>
      <p:tags r:id="rId1"/>
    </p:custDataLst>
    <p:extLst>
      <p:ext uri="{BB962C8B-B14F-4D97-AF65-F5344CB8AC3E}">
        <p14:creationId xmlns:p14="http://schemas.microsoft.com/office/powerpoint/2010/main" val="23840863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228"/>
        <p:cNvGrpSpPr/>
        <p:nvPr/>
      </p:nvGrpSpPr>
      <p:grpSpPr>
        <a:xfrm>
          <a:off x="0" y="0"/>
          <a:ext cx="0" cy="0"/>
          <a:chOff x="0" y="0"/>
          <a:chExt cx="0" cy="0"/>
        </a:xfrm>
      </p:grpSpPr>
      <p:sp>
        <p:nvSpPr>
          <p:cNvPr id="229" name="Google Shape;229;p18"/>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p>
            <a:pPr marL="0" lvl="0" indent="0" algn="l" rtl="1">
              <a:spcBef>
                <a:spcPts val="0"/>
              </a:spcBef>
              <a:spcAft>
                <a:spcPts val="0"/>
              </a:spcAft>
              <a:buNone/>
            </a:pPr>
            <a:fld id="{00000000-1234-1234-1234-123412341234}" type="slidenum">
              <a:rPr lang="ar-SA" smtClean="0"/>
              <a:pPr marL="0" lvl="0" indent="0" algn="l" rtl="1">
                <a:spcBef>
                  <a:spcPts val="0"/>
                </a:spcBef>
                <a:spcAft>
                  <a:spcPts val="0"/>
                </a:spcAft>
                <a:buNone/>
              </a:pPr>
              <a:t>25</a:t>
            </a:fld>
            <a:endParaRPr lang="ar-SA" dirty="0"/>
          </a:p>
        </p:txBody>
      </p:sp>
      <p:sp>
        <p:nvSpPr>
          <p:cNvPr id="231" name="Google Shape;231;p18"/>
          <p:cNvSpPr/>
          <p:nvPr/>
        </p:nvSpPr>
        <p:spPr>
          <a:xfrm>
            <a:off x="0" y="9144"/>
            <a:ext cx="12192000" cy="6858000"/>
          </a:xfrm>
          <a:prstGeom prst="flowChartInputOutput">
            <a:avLst/>
          </a:prstGeom>
          <a:solidFill>
            <a:schemeClr val="accent1"/>
          </a:solidFill>
          <a:ln w="12700" cap="flat" cmpd="sng">
            <a:solidFill>
              <a:srgbClr val="006289"/>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1">
              <a:spcBef>
                <a:spcPts val="0"/>
              </a:spcBef>
              <a:spcAft>
                <a:spcPts val="0"/>
              </a:spcAft>
              <a:buNone/>
            </a:pPr>
            <a:endParaRPr lang="ar-SA" sz="1800" b="0" i="0" u="none" strike="noStrike" cap="none" dirty="0">
              <a:solidFill>
                <a:schemeClr val="lt1"/>
              </a:solidFill>
              <a:latin typeface="Simplified Arabic" panose="02020603050405020304" pitchFamily="18" charset="-78"/>
              <a:cs typeface="Simplified Arabic" panose="02020603050405020304" pitchFamily="18" charset="-78"/>
              <a:sym typeface="Arial"/>
            </a:endParaRPr>
          </a:p>
        </p:txBody>
      </p:sp>
      <p:sp>
        <p:nvSpPr>
          <p:cNvPr id="232" name="Google Shape;232;p18"/>
          <p:cNvSpPr txBox="1"/>
          <p:nvPr/>
        </p:nvSpPr>
        <p:spPr>
          <a:xfrm>
            <a:off x="2858589" y="303656"/>
            <a:ext cx="4674326" cy="942814"/>
          </a:xfrm>
          <a:prstGeom prst="rect">
            <a:avLst/>
          </a:prstGeom>
          <a:noFill/>
          <a:ln>
            <a:noFill/>
          </a:ln>
        </p:spPr>
        <p:txBody>
          <a:bodyPr spcFirstLastPara="1" wrap="square" lIns="91425" tIns="45700" rIns="91425" bIns="45700" anchor="t" anchorCtr="0">
            <a:noAutofit/>
          </a:bodyPr>
          <a:lstStyle/>
          <a:p>
            <a:pPr marL="0" marR="0" lvl="0" indent="0" algn="r" rtl="1">
              <a:lnSpc>
                <a:spcPct val="90000"/>
              </a:lnSpc>
              <a:spcBef>
                <a:spcPts val="0"/>
              </a:spcBef>
              <a:spcAft>
                <a:spcPts val="0"/>
              </a:spcAft>
              <a:buClr>
                <a:schemeClr val="lt1"/>
              </a:buClr>
              <a:buSzPts val="4400"/>
              <a:buFont typeface="Arial"/>
              <a:buNone/>
            </a:pPr>
            <a:r>
              <a:rPr lang="ar-SA" sz="4400" b="0" i="0" u="none" strike="noStrike" cap="none" dirty="0">
                <a:solidFill>
                  <a:schemeClr val="lt1"/>
                </a:solidFill>
                <a:latin typeface="Simplified Arabic" panose="02020603050405020304" pitchFamily="18" charset="-78"/>
                <a:cs typeface="Simplified Arabic" panose="02020603050405020304" pitchFamily="18" charset="-78"/>
                <a:sym typeface="Arial"/>
              </a:rPr>
              <a:t>النقاط الرئيسية (1)</a:t>
            </a:r>
            <a:endParaRPr lang="ar-SA" sz="4400" dirty="0">
              <a:solidFill>
                <a:schemeClr val="lt1"/>
              </a:solidFill>
              <a:latin typeface="Simplified Arabic" panose="02020603050405020304" pitchFamily="18" charset="-78"/>
              <a:cs typeface="Simplified Arabic" panose="02020603050405020304" pitchFamily="18" charset="-78"/>
            </a:endParaRPr>
          </a:p>
        </p:txBody>
      </p:sp>
      <p:sp>
        <p:nvSpPr>
          <p:cNvPr id="233" name="Google Shape;233;p18"/>
          <p:cNvSpPr txBox="1"/>
          <p:nvPr/>
        </p:nvSpPr>
        <p:spPr>
          <a:xfrm>
            <a:off x="2118360" y="1945784"/>
            <a:ext cx="8180185" cy="4440760"/>
          </a:xfrm>
          <a:prstGeom prst="rect">
            <a:avLst/>
          </a:prstGeom>
          <a:noFill/>
          <a:ln>
            <a:noFill/>
          </a:ln>
        </p:spPr>
        <p:txBody>
          <a:bodyPr spcFirstLastPara="1" wrap="square" lIns="91425" tIns="45700" rIns="91425" bIns="45700" anchor="t" anchorCtr="0">
            <a:noAutofit/>
          </a:bodyPr>
          <a:lstStyle/>
          <a:p>
            <a:pPr marL="228600" marR="0" lvl="0" indent="-228600" algn="just" rtl="1">
              <a:lnSpc>
                <a:spcPct val="90000"/>
              </a:lnSpc>
              <a:spcBef>
                <a:spcPts val="0"/>
              </a:spcBef>
              <a:spcAft>
                <a:spcPts val="0"/>
              </a:spcAft>
              <a:buClr>
                <a:schemeClr val="lt1"/>
              </a:buClr>
              <a:buSzPts val="2000"/>
              <a:buFont typeface="Arial"/>
              <a:buChar char="•"/>
            </a:pPr>
            <a:r>
              <a:rPr lang="ar-SA" sz="2000" b="0" i="0" u="none" strike="noStrike" cap="none" dirty="0">
                <a:solidFill>
                  <a:schemeClr val="lt1"/>
                </a:solidFill>
                <a:latin typeface="Simplified Arabic" panose="02020603050405020304" pitchFamily="18" charset="-78"/>
                <a:cs typeface="Simplified Arabic" panose="02020603050405020304" pitchFamily="18" charset="-78"/>
                <a:sym typeface="Arial"/>
              </a:rPr>
              <a:t>يهدف ضمان الجودة إلى ضمان إصدار نتائج اختبار دقيقة وموثوقة وذات صلة ومناسبة التوقيت.</a:t>
            </a:r>
            <a:endParaRPr lang="ar-SA" dirty="0">
              <a:latin typeface="Simplified Arabic" panose="02020603050405020304" pitchFamily="18" charset="-78"/>
              <a:cs typeface="Simplified Arabic" panose="02020603050405020304" pitchFamily="18" charset="-78"/>
            </a:endParaRPr>
          </a:p>
          <a:p>
            <a:pPr marL="228600" marR="0" lvl="0" indent="-101600" algn="just" rtl="1">
              <a:lnSpc>
                <a:spcPct val="90000"/>
              </a:lnSpc>
              <a:spcBef>
                <a:spcPts val="1000"/>
              </a:spcBef>
              <a:spcAft>
                <a:spcPts val="0"/>
              </a:spcAft>
              <a:buClr>
                <a:schemeClr val="dk1"/>
              </a:buClr>
              <a:buSzPts val="2000"/>
              <a:buFont typeface="Arial"/>
              <a:buNone/>
            </a:pPr>
            <a:endParaRPr lang="ar-SA" sz="2000" b="0" i="0" u="none" strike="noStrike" cap="none" dirty="0">
              <a:solidFill>
                <a:schemeClr val="lt1"/>
              </a:solidFill>
              <a:latin typeface="Simplified Arabic" panose="02020603050405020304" pitchFamily="18" charset="-78"/>
              <a:cs typeface="Simplified Arabic" panose="02020603050405020304" pitchFamily="18" charset="-78"/>
              <a:sym typeface="Arial"/>
            </a:endParaRPr>
          </a:p>
          <a:p>
            <a:pPr marL="228600" marR="0" lvl="0" indent="-228600" algn="just" rtl="1">
              <a:lnSpc>
                <a:spcPct val="90000"/>
              </a:lnSpc>
              <a:spcBef>
                <a:spcPts val="1000"/>
              </a:spcBef>
              <a:spcAft>
                <a:spcPts val="0"/>
              </a:spcAft>
              <a:buClr>
                <a:schemeClr val="lt1"/>
              </a:buClr>
              <a:buSzPts val="2000"/>
              <a:buFont typeface="Arial"/>
              <a:buChar char="•"/>
            </a:pPr>
            <a:r>
              <a:rPr lang="ar-SA" sz="2000" b="0" i="0" u="none" strike="noStrike" cap="none" dirty="0">
                <a:solidFill>
                  <a:schemeClr val="lt1"/>
                </a:solidFill>
                <a:latin typeface="Simplified Arabic" panose="02020603050405020304" pitchFamily="18" charset="-78"/>
                <a:cs typeface="Simplified Arabic" panose="02020603050405020304" pitchFamily="18" charset="-78"/>
                <a:sym typeface="Arial"/>
              </a:rPr>
              <a:t>تتضمن مراقبة الجودة رصد خصائص أداء الاختبارات التشخيصية السريعة للكشف عن مستضدات فيروس كورونا-سارس-2 باستخدام مواد ذات نتائج إيجابية أو سلبية معروفة.</a:t>
            </a:r>
            <a:endParaRPr lang="ar-SA" dirty="0">
              <a:latin typeface="Simplified Arabic" panose="02020603050405020304" pitchFamily="18" charset="-78"/>
              <a:cs typeface="Simplified Arabic" panose="02020603050405020304" pitchFamily="18" charset="-78"/>
            </a:endParaRPr>
          </a:p>
          <a:p>
            <a:pPr marL="228600" marR="0" lvl="0" indent="-101600" algn="just" rtl="1">
              <a:lnSpc>
                <a:spcPct val="90000"/>
              </a:lnSpc>
              <a:spcBef>
                <a:spcPts val="1000"/>
              </a:spcBef>
              <a:spcAft>
                <a:spcPts val="0"/>
              </a:spcAft>
              <a:buClr>
                <a:schemeClr val="dk1"/>
              </a:buClr>
              <a:buSzPts val="2000"/>
              <a:buFont typeface="Arial"/>
              <a:buNone/>
            </a:pPr>
            <a:endParaRPr lang="ar-SA" sz="2000" b="0" i="0" u="none" strike="noStrike" cap="none" dirty="0">
              <a:solidFill>
                <a:schemeClr val="lt1"/>
              </a:solidFill>
              <a:latin typeface="Simplified Arabic" panose="02020603050405020304" pitchFamily="18" charset="-78"/>
              <a:cs typeface="Simplified Arabic" panose="02020603050405020304" pitchFamily="18" charset="-78"/>
              <a:sym typeface="Arial"/>
            </a:endParaRPr>
          </a:p>
          <a:p>
            <a:pPr marL="228600" marR="0" lvl="0" indent="-228600" algn="just" rtl="1">
              <a:lnSpc>
                <a:spcPct val="90000"/>
              </a:lnSpc>
              <a:spcBef>
                <a:spcPts val="1000"/>
              </a:spcBef>
              <a:spcAft>
                <a:spcPts val="0"/>
              </a:spcAft>
              <a:buClr>
                <a:schemeClr val="lt1"/>
              </a:buClr>
              <a:buSzPts val="2000"/>
              <a:buFont typeface="Arial"/>
              <a:buChar char="•"/>
            </a:pPr>
            <a:r>
              <a:rPr lang="ar-SA" sz="2000" b="0" i="0" u="none" strike="noStrike" cap="none" dirty="0">
                <a:solidFill>
                  <a:schemeClr val="lt1"/>
                </a:solidFill>
                <a:latin typeface="Simplified Arabic" panose="02020603050405020304" pitchFamily="18" charset="-78"/>
                <a:cs typeface="Simplified Arabic" panose="02020603050405020304" pitchFamily="18" charset="-78"/>
                <a:sym typeface="Arial"/>
              </a:rPr>
              <a:t>لا يمكن إصدار نتائج اختبار المريض إذا فشلت مراقبة الجودة.</a:t>
            </a:r>
            <a:endParaRPr lang="ar-SA" dirty="0">
              <a:latin typeface="Simplified Arabic" panose="02020603050405020304" pitchFamily="18" charset="-78"/>
              <a:cs typeface="Simplified Arabic" panose="02020603050405020304" pitchFamily="18" charset="-78"/>
            </a:endParaRPr>
          </a:p>
          <a:p>
            <a:pPr marL="228600" marR="0" lvl="0" indent="-101600" algn="just" rtl="1">
              <a:lnSpc>
                <a:spcPct val="90000"/>
              </a:lnSpc>
              <a:spcBef>
                <a:spcPts val="1000"/>
              </a:spcBef>
              <a:spcAft>
                <a:spcPts val="0"/>
              </a:spcAft>
              <a:buClr>
                <a:schemeClr val="dk1"/>
              </a:buClr>
              <a:buSzPts val="2000"/>
              <a:buFont typeface="Arial"/>
              <a:buNone/>
            </a:pPr>
            <a:endParaRPr lang="ar-SA" sz="2000" b="0" i="0" u="none" strike="noStrike" cap="none" dirty="0">
              <a:solidFill>
                <a:schemeClr val="lt1"/>
              </a:solidFill>
              <a:latin typeface="Simplified Arabic" panose="02020603050405020304" pitchFamily="18" charset="-78"/>
              <a:cs typeface="Simplified Arabic" panose="02020603050405020304" pitchFamily="18" charset="-78"/>
              <a:sym typeface="Arial"/>
            </a:endParaRPr>
          </a:p>
          <a:p>
            <a:pPr marL="228600" marR="0" lvl="0" indent="-228600" algn="just" rtl="1">
              <a:lnSpc>
                <a:spcPct val="90000"/>
              </a:lnSpc>
              <a:spcBef>
                <a:spcPts val="1000"/>
              </a:spcBef>
              <a:spcAft>
                <a:spcPts val="0"/>
              </a:spcAft>
              <a:buClr>
                <a:schemeClr val="lt1"/>
              </a:buClr>
              <a:buSzPts val="2000"/>
              <a:buFont typeface="Arial"/>
              <a:buChar char="•"/>
            </a:pPr>
            <a:r>
              <a:rPr lang="ar-SA" sz="2000" b="0" i="0" u="none" strike="noStrike" cap="none" dirty="0">
                <a:solidFill>
                  <a:schemeClr val="lt1"/>
                </a:solidFill>
                <a:latin typeface="Simplified Arabic" panose="02020603050405020304" pitchFamily="18" charset="-78"/>
                <a:cs typeface="Simplified Arabic" panose="02020603050405020304" pitchFamily="18" charset="-78"/>
                <a:sym typeface="Arial"/>
              </a:rPr>
              <a:t>ينبغي إجراء اختبار الدفعة الجديدة مركزياً باستخدام مواد مراقبة الجودة قبل استخدام مجموعات الأدوات.</a:t>
            </a:r>
            <a:endParaRPr lang="ar-SA" dirty="0">
              <a:latin typeface="Simplified Arabic" panose="02020603050405020304" pitchFamily="18" charset="-78"/>
              <a:cs typeface="Simplified Arabic" panose="02020603050405020304" pitchFamily="18" charset="-78"/>
            </a:endParaRPr>
          </a:p>
        </p:txBody>
      </p:sp>
      <p:sp>
        <p:nvSpPr>
          <p:cNvPr id="8" name="Footer Placeholder 3">
            <a:extLst>
              <a:ext uri="{FF2B5EF4-FFF2-40B4-BE49-F238E27FC236}">
                <a16:creationId xmlns:a16="http://schemas.microsoft.com/office/drawing/2014/main" id="{3AF7D85A-9CE4-4063-B6B2-B7782FFE8080}"/>
              </a:ext>
            </a:extLst>
          </p:cNvPr>
          <p:cNvSpPr>
            <a:spLocks noGrp="1"/>
          </p:cNvSpPr>
          <p:nvPr>
            <p:ph type="ftr" sz="quarter" idx="11"/>
          </p:nvPr>
        </p:nvSpPr>
        <p:spPr>
          <a:xfrm>
            <a:off x="2279374" y="6356350"/>
            <a:ext cx="7315200" cy="501650"/>
          </a:xfrm>
        </p:spPr>
        <p:txBody>
          <a:bodyPr/>
          <a:lstStyle/>
          <a:p>
            <a:pPr algn="r" rtl="1"/>
            <a:r>
              <a:rPr lang="ar-SA" b="1" dirty="0">
                <a:solidFill>
                  <a:schemeClr val="bg1"/>
                </a:solidFill>
              </a:rPr>
              <a:t>حلقة العمل التدريبية بشأن الاختبارات التشخيصية السريعة للكشف عن مستضدات فيروس كورونا- سارس-2 - الإصدار 3.0 | ضمان جودة النتائج </a:t>
            </a:r>
          </a:p>
        </p:txBody>
      </p:sp>
      <p:pic>
        <p:nvPicPr>
          <p:cNvPr id="10" name="Google Shape;235;p18">
            <a:extLst>
              <a:ext uri="{FF2B5EF4-FFF2-40B4-BE49-F238E27FC236}">
                <a16:creationId xmlns:a16="http://schemas.microsoft.com/office/drawing/2014/main" id="{2D8A9E61-3AEE-49B8-AD28-2B6DA3B8244E}"/>
              </a:ext>
            </a:extLst>
          </p:cNvPr>
          <p:cNvPicPr preferRelativeResize="0"/>
          <p:nvPr/>
        </p:nvPicPr>
        <p:blipFill rotWithShape="1">
          <a:blip r:embed="rId4">
            <a:alphaModFix/>
          </a:blip>
          <a:srcRect/>
          <a:stretch/>
        </p:blipFill>
        <p:spPr>
          <a:xfrm>
            <a:off x="10584873" y="4743021"/>
            <a:ext cx="1569538" cy="1504510"/>
          </a:xfrm>
          <a:prstGeom prst="rect">
            <a:avLst/>
          </a:prstGeom>
          <a:noFill/>
          <a:ln>
            <a:noFill/>
          </a:ln>
        </p:spPr>
      </p:pic>
    </p:spTree>
    <p:custDataLst>
      <p:tags r:id="rId1"/>
    </p:custData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239"/>
        <p:cNvGrpSpPr/>
        <p:nvPr/>
      </p:nvGrpSpPr>
      <p:grpSpPr>
        <a:xfrm>
          <a:off x="0" y="0"/>
          <a:ext cx="0" cy="0"/>
          <a:chOff x="0" y="0"/>
          <a:chExt cx="0" cy="0"/>
        </a:xfrm>
      </p:grpSpPr>
      <p:sp>
        <p:nvSpPr>
          <p:cNvPr id="240" name="Google Shape;240;p19"/>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p>
            <a:pPr marL="0" lvl="0" indent="0" algn="l" rtl="1">
              <a:spcBef>
                <a:spcPts val="0"/>
              </a:spcBef>
              <a:spcAft>
                <a:spcPts val="0"/>
              </a:spcAft>
              <a:buNone/>
            </a:pPr>
            <a:fld id="{00000000-1234-1234-1234-123412341234}" type="slidenum">
              <a:rPr lang="ar-SA" smtClean="0"/>
              <a:pPr marL="0" lvl="0" indent="0" algn="l" rtl="1">
                <a:spcBef>
                  <a:spcPts val="0"/>
                </a:spcBef>
                <a:spcAft>
                  <a:spcPts val="0"/>
                </a:spcAft>
                <a:buNone/>
              </a:pPr>
              <a:t>26</a:t>
            </a:fld>
            <a:endParaRPr lang="ar-SA" dirty="0"/>
          </a:p>
        </p:txBody>
      </p:sp>
      <p:sp>
        <p:nvSpPr>
          <p:cNvPr id="242" name="Google Shape;242;p19"/>
          <p:cNvSpPr/>
          <p:nvPr/>
        </p:nvSpPr>
        <p:spPr>
          <a:xfrm>
            <a:off x="0" y="0"/>
            <a:ext cx="12192000" cy="6858000"/>
          </a:xfrm>
          <a:prstGeom prst="flowChartInputOutput">
            <a:avLst/>
          </a:prstGeom>
          <a:solidFill>
            <a:schemeClr val="accent1"/>
          </a:solidFill>
          <a:ln w="12700" cap="flat" cmpd="sng">
            <a:solidFill>
              <a:srgbClr val="006289"/>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1">
              <a:spcBef>
                <a:spcPts val="0"/>
              </a:spcBef>
              <a:spcAft>
                <a:spcPts val="0"/>
              </a:spcAft>
              <a:buNone/>
            </a:pPr>
            <a:endParaRPr lang="ar-SA" sz="1800" b="0" i="0" u="none" strike="noStrike" cap="none" dirty="0">
              <a:solidFill>
                <a:schemeClr val="lt1"/>
              </a:solidFill>
              <a:latin typeface="Simplified Arabic" panose="02020603050405020304" pitchFamily="18" charset="-78"/>
              <a:cs typeface="Simplified Arabic" panose="02020603050405020304" pitchFamily="18" charset="-78"/>
              <a:sym typeface="Arial"/>
            </a:endParaRPr>
          </a:p>
        </p:txBody>
      </p:sp>
      <p:sp>
        <p:nvSpPr>
          <p:cNvPr id="243" name="Google Shape;243;p19"/>
          <p:cNvSpPr txBox="1"/>
          <p:nvPr/>
        </p:nvSpPr>
        <p:spPr>
          <a:xfrm>
            <a:off x="2858589" y="303656"/>
            <a:ext cx="4674326" cy="942814"/>
          </a:xfrm>
          <a:prstGeom prst="rect">
            <a:avLst/>
          </a:prstGeom>
          <a:noFill/>
          <a:ln>
            <a:noFill/>
          </a:ln>
        </p:spPr>
        <p:txBody>
          <a:bodyPr spcFirstLastPara="1" wrap="square" lIns="91425" tIns="45700" rIns="91425" bIns="45700" anchor="t" anchorCtr="0">
            <a:noAutofit/>
          </a:bodyPr>
          <a:lstStyle/>
          <a:p>
            <a:pPr marL="0" marR="0" lvl="0" indent="0" algn="r" rtl="1">
              <a:lnSpc>
                <a:spcPct val="90000"/>
              </a:lnSpc>
              <a:spcBef>
                <a:spcPts val="0"/>
              </a:spcBef>
              <a:spcAft>
                <a:spcPts val="0"/>
              </a:spcAft>
              <a:buClr>
                <a:schemeClr val="lt1"/>
              </a:buClr>
              <a:buSzPts val="4400"/>
              <a:buFont typeface="Arial"/>
              <a:buNone/>
            </a:pPr>
            <a:r>
              <a:rPr lang="ar-SA" sz="4400" b="0" i="0" u="none" strike="noStrike" cap="none" dirty="0">
                <a:solidFill>
                  <a:schemeClr val="lt1"/>
                </a:solidFill>
                <a:latin typeface="Simplified Arabic" panose="02020603050405020304" pitchFamily="18" charset="-78"/>
                <a:cs typeface="Simplified Arabic" panose="02020603050405020304" pitchFamily="18" charset="-78"/>
                <a:sym typeface="Arial"/>
              </a:rPr>
              <a:t>النقاط الرئيسية (2) </a:t>
            </a:r>
          </a:p>
        </p:txBody>
      </p:sp>
      <p:sp>
        <p:nvSpPr>
          <p:cNvPr id="244" name="Google Shape;244;p19"/>
          <p:cNvSpPr txBox="1"/>
          <p:nvPr/>
        </p:nvSpPr>
        <p:spPr>
          <a:xfrm>
            <a:off x="2118360" y="1927496"/>
            <a:ext cx="8106295" cy="4075739"/>
          </a:xfrm>
          <a:prstGeom prst="rect">
            <a:avLst/>
          </a:prstGeom>
          <a:noFill/>
          <a:ln>
            <a:noFill/>
          </a:ln>
        </p:spPr>
        <p:txBody>
          <a:bodyPr spcFirstLastPara="1" wrap="square" lIns="91425" tIns="45700" rIns="91425" bIns="45700" anchor="t" anchorCtr="0">
            <a:noAutofit/>
          </a:bodyPr>
          <a:lstStyle/>
          <a:p>
            <a:pPr marL="228600" marR="0" lvl="0" indent="-228600" algn="just" rtl="1">
              <a:lnSpc>
                <a:spcPct val="90000"/>
              </a:lnSpc>
              <a:spcBef>
                <a:spcPts val="0"/>
              </a:spcBef>
              <a:spcAft>
                <a:spcPts val="0"/>
              </a:spcAft>
              <a:buClr>
                <a:schemeClr val="lt1"/>
              </a:buClr>
              <a:buSzPts val="2000"/>
              <a:buFont typeface="Arial"/>
              <a:buChar char="•"/>
            </a:pPr>
            <a:r>
              <a:rPr lang="ar-SA" sz="2000" b="0" i="0" u="none" strike="noStrike" cap="none" dirty="0">
                <a:solidFill>
                  <a:schemeClr val="lt1"/>
                </a:solidFill>
                <a:latin typeface="Simplified Arabic" panose="02020603050405020304" pitchFamily="18" charset="-78"/>
                <a:cs typeface="Simplified Arabic" panose="02020603050405020304" pitchFamily="18" charset="-78"/>
                <a:sym typeface="Arial"/>
              </a:rPr>
              <a:t>يتكون التقييم الخارجي للجودة مما يلي: </a:t>
            </a:r>
            <a:endParaRPr lang="ar-SA" dirty="0">
              <a:latin typeface="Simplified Arabic" panose="02020603050405020304" pitchFamily="18" charset="-78"/>
              <a:cs typeface="Simplified Arabic" panose="02020603050405020304" pitchFamily="18" charset="-78"/>
            </a:endParaRPr>
          </a:p>
          <a:p>
            <a:pPr marL="685800" marR="0" lvl="1" indent="-228600" algn="just" rtl="1">
              <a:lnSpc>
                <a:spcPct val="90000"/>
              </a:lnSpc>
              <a:spcBef>
                <a:spcPts val="500"/>
              </a:spcBef>
              <a:spcAft>
                <a:spcPts val="0"/>
              </a:spcAft>
              <a:buClr>
                <a:schemeClr val="lt1"/>
              </a:buClr>
              <a:buSzPts val="2000"/>
              <a:buFont typeface="Arial"/>
              <a:buChar char="•"/>
            </a:pPr>
            <a:r>
              <a:rPr lang="ar-SA" sz="2000" b="0" i="0" u="none" strike="noStrike" cap="none" dirty="0">
                <a:solidFill>
                  <a:schemeClr val="lt1"/>
                </a:solidFill>
                <a:latin typeface="Simplified Arabic" panose="02020603050405020304" pitchFamily="18" charset="-78"/>
                <a:cs typeface="Simplified Arabic" panose="02020603050405020304" pitchFamily="18" charset="-78"/>
                <a:sym typeface="Arial"/>
              </a:rPr>
              <a:t>الزيارات الإشرافية </a:t>
            </a:r>
          </a:p>
          <a:p>
            <a:pPr marL="685800" marR="0" lvl="1" indent="-228600" algn="just" rtl="1">
              <a:lnSpc>
                <a:spcPct val="90000"/>
              </a:lnSpc>
              <a:spcBef>
                <a:spcPts val="500"/>
              </a:spcBef>
              <a:spcAft>
                <a:spcPts val="0"/>
              </a:spcAft>
              <a:buClr>
                <a:schemeClr val="lt1"/>
              </a:buClr>
              <a:buSzPts val="2000"/>
              <a:buFont typeface="Arial"/>
              <a:buChar char="•"/>
            </a:pPr>
            <a:r>
              <a:rPr lang="ar-SA" sz="2000" b="0" i="0" u="none" strike="noStrike" cap="none" dirty="0">
                <a:solidFill>
                  <a:schemeClr val="lt1"/>
                </a:solidFill>
                <a:latin typeface="Simplified Arabic" panose="02020603050405020304" pitchFamily="18" charset="-78"/>
                <a:cs typeface="Simplified Arabic" panose="02020603050405020304" pitchFamily="18" charset="-78"/>
                <a:sym typeface="Arial"/>
              </a:rPr>
              <a:t>اختبار الكفاءة </a:t>
            </a:r>
            <a:endParaRPr lang="ar-SA" dirty="0">
              <a:latin typeface="Simplified Arabic" panose="02020603050405020304" pitchFamily="18" charset="-78"/>
              <a:cs typeface="Simplified Arabic" panose="02020603050405020304" pitchFamily="18" charset="-78"/>
            </a:endParaRPr>
          </a:p>
          <a:p>
            <a:pPr marL="685800" marR="0" lvl="1" indent="-228600" algn="just" rtl="1">
              <a:lnSpc>
                <a:spcPct val="90000"/>
              </a:lnSpc>
              <a:spcBef>
                <a:spcPts val="500"/>
              </a:spcBef>
              <a:spcAft>
                <a:spcPts val="0"/>
              </a:spcAft>
              <a:buClr>
                <a:schemeClr val="lt1"/>
              </a:buClr>
              <a:buSzPts val="2000"/>
              <a:buFont typeface="Arial"/>
              <a:buChar char="•"/>
            </a:pPr>
            <a:r>
              <a:rPr lang="ar-SA" sz="2000" b="0" i="0" u="none" strike="noStrike" cap="none" dirty="0">
                <a:solidFill>
                  <a:schemeClr val="lt1"/>
                </a:solidFill>
                <a:latin typeface="Simplified Arabic" panose="02020603050405020304" pitchFamily="18" charset="-78"/>
                <a:cs typeface="Simplified Arabic" panose="02020603050405020304" pitchFamily="18" charset="-78"/>
                <a:sym typeface="Arial"/>
              </a:rPr>
              <a:t>إعادة إجراء الاختبار. </a:t>
            </a:r>
            <a:endParaRPr lang="ar-SA" dirty="0">
              <a:latin typeface="Simplified Arabic" panose="02020603050405020304" pitchFamily="18" charset="-78"/>
              <a:cs typeface="Simplified Arabic" panose="02020603050405020304" pitchFamily="18" charset="-78"/>
            </a:endParaRPr>
          </a:p>
          <a:p>
            <a:pPr marL="685800" marR="0" lvl="1" indent="-101600" algn="just" rtl="1">
              <a:lnSpc>
                <a:spcPct val="90000"/>
              </a:lnSpc>
              <a:spcBef>
                <a:spcPts val="500"/>
              </a:spcBef>
              <a:spcAft>
                <a:spcPts val="0"/>
              </a:spcAft>
              <a:buClr>
                <a:schemeClr val="dk1"/>
              </a:buClr>
              <a:buSzPts val="2000"/>
              <a:buFont typeface="Arial"/>
              <a:buNone/>
            </a:pPr>
            <a:endParaRPr lang="ar-SA" sz="2000" b="0" i="0" u="none" strike="noStrike" cap="none" dirty="0">
              <a:solidFill>
                <a:schemeClr val="lt1"/>
              </a:solidFill>
              <a:latin typeface="Simplified Arabic" panose="02020603050405020304" pitchFamily="18" charset="-78"/>
              <a:cs typeface="Simplified Arabic" panose="02020603050405020304" pitchFamily="18" charset="-78"/>
              <a:sym typeface="Arial"/>
            </a:endParaRPr>
          </a:p>
          <a:p>
            <a:pPr marL="228600" marR="0" lvl="0" indent="-228600" algn="just" rtl="1">
              <a:lnSpc>
                <a:spcPct val="90000"/>
              </a:lnSpc>
              <a:spcBef>
                <a:spcPts val="1000"/>
              </a:spcBef>
              <a:spcAft>
                <a:spcPts val="0"/>
              </a:spcAft>
              <a:buClr>
                <a:schemeClr val="lt1"/>
              </a:buClr>
              <a:buSzPts val="2000"/>
              <a:buFont typeface="Arial"/>
              <a:buChar char="•"/>
            </a:pPr>
            <a:r>
              <a:rPr lang="ar-SA" sz="2000" b="0" i="0" u="none" strike="noStrike" cap="none">
                <a:solidFill>
                  <a:schemeClr val="lt1"/>
                </a:solidFill>
                <a:latin typeface="Simplified Arabic" panose="02020603050405020304" pitchFamily="18" charset="-78"/>
                <a:cs typeface="Simplified Arabic" panose="02020603050405020304" pitchFamily="18" charset="-78"/>
                <a:sym typeface="Arial"/>
              </a:rPr>
              <a:t>تتضمن </a:t>
            </a:r>
            <a:r>
              <a:rPr lang="ar-SA" sz="2000" b="0" i="0" u="none" strike="noStrike" cap="none" dirty="0">
                <a:solidFill>
                  <a:schemeClr val="lt1"/>
                </a:solidFill>
                <a:latin typeface="Simplified Arabic" panose="02020603050405020304" pitchFamily="18" charset="-78"/>
                <a:cs typeface="Simplified Arabic" panose="02020603050405020304" pitchFamily="18" charset="-78"/>
                <a:sym typeface="Arial"/>
              </a:rPr>
              <a:t>عملية اختبار الكفاءة اختبار عينات مميزة بشكل جيد، تقدمها وكالة خارجية أو داخلية إلى موقع الاختبار، والإبلاغ عن النتائج، وتلقي التعليقات من مزود الخدمة بشأن أداء موقع الاختبار باستخدام اختبار الكفاءة. </a:t>
            </a:r>
            <a:endParaRPr lang="ar-SA" dirty="0">
              <a:latin typeface="Simplified Arabic" panose="02020603050405020304" pitchFamily="18" charset="-78"/>
              <a:cs typeface="Simplified Arabic" panose="02020603050405020304" pitchFamily="18" charset="-78"/>
            </a:endParaRPr>
          </a:p>
          <a:p>
            <a:pPr marL="228600" marR="0" lvl="0" indent="-101600" algn="just" rtl="1">
              <a:lnSpc>
                <a:spcPct val="90000"/>
              </a:lnSpc>
              <a:spcBef>
                <a:spcPts val="1000"/>
              </a:spcBef>
              <a:spcAft>
                <a:spcPts val="0"/>
              </a:spcAft>
              <a:buClr>
                <a:schemeClr val="dk1"/>
              </a:buClr>
              <a:buSzPts val="2000"/>
              <a:buFont typeface="Arial"/>
              <a:buNone/>
            </a:pPr>
            <a:endParaRPr lang="ar-SA" sz="2000" b="0" i="0" u="none" strike="noStrike" cap="none" dirty="0">
              <a:solidFill>
                <a:schemeClr val="lt1"/>
              </a:solidFill>
              <a:latin typeface="Simplified Arabic" panose="02020603050405020304" pitchFamily="18" charset="-78"/>
              <a:cs typeface="Simplified Arabic" panose="02020603050405020304" pitchFamily="18" charset="-78"/>
              <a:sym typeface="Arial"/>
            </a:endParaRPr>
          </a:p>
          <a:p>
            <a:pPr marL="228600" marR="0" lvl="0" indent="-228600" algn="just" rtl="1">
              <a:lnSpc>
                <a:spcPct val="90000"/>
              </a:lnSpc>
              <a:spcBef>
                <a:spcPts val="1000"/>
              </a:spcBef>
              <a:spcAft>
                <a:spcPts val="0"/>
              </a:spcAft>
              <a:buClr>
                <a:schemeClr val="lt1"/>
              </a:buClr>
              <a:buSzPts val="2000"/>
              <a:buFont typeface="Arial"/>
              <a:buChar char="•"/>
            </a:pPr>
            <a:r>
              <a:rPr lang="ar-SA" sz="2000" b="1" i="0" u="none" strike="noStrike" cap="none" dirty="0">
                <a:solidFill>
                  <a:schemeClr val="lt1"/>
                </a:solidFill>
                <a:latin typeface="Simplified Arabic" panose="02020603050405020304" pitchFamily="18" charset="-78"/>
                <a:cs typeface="Simplified Arabic" panose="02020603050405020304" pitchFamily="18" charset="-78"/>
                <a:sym typeface="Arial"/>
              </a:rPr>
              <a:t>اتخاذ الإجراءات</a:t>
            </a:r>
            <a:r>
              <a:rPr lang="ar-SA" sz="2000" b="0" i="0" u="none" strike="noStrike" cap="none" dirty="0">
                <a:solidFill>
                  <a:schemeClr val="lt1"/>
                </a:solidFill>
                <a:latin typeface="Simplified Arabic" panose="02020603050405020304" pitchFamily="18" charset="-78"/>
                <a:cs typeface="Simplified Arabic" panose="02020603050405020304" pitchFamily="18" charset="-78"/>
                <a:sym typeface="Arial"/>
              </a:rPr>
              <a:t>: التحقيق، وتحديد الأسباب الجذرية إذا كانت جودة الاختبار غير كافية، وتنفيذ الإجراءات التصحيحية والوقائية لحلها. </a:t>
            </a:r>
            <a:endParaRPr lang="ar-SA" dirty="0">
              <a:latin typeface="Simplified Arabic" panose="02020603050405020304" pitchFamily="18" charset="-78"/>
              <a:cs typeface="Simplified Arabic" panose="02020603050405020304" pitchFamily="18" charset="-78"/>
            </a:endParaRPr>
          </a:p>
          <a:p>
            <a:pPr marL="685800" marR="0" lvl="1" indent="-101600" algn="just" rtl="1">
              <a:lnSpc>
                <a:spcPct val="90000"/>
              </a:lnSpc>
              <a:spcBef>
                <a:spcPts val="500"/>
              </a:spcBef>
              <a:spcAft>
                <a:spcPts val="0"/>
              </a:spcAft>
              <a:buClr>
                <a:schemeClr val="dk1"/>
              </a:buClr>
              <a:buSzPts val="2000"/>
              <a:buFont typeface="Arial"/>
              <a:buNone/>
            </a:pPr>
            <a:endParaRPr lang="ar-SA" sz="2000" b="0" i="0" u="none" strike="noStrike" cap="none" dirty="0">
              <a:solidFill>
                <a:schemeClr val="lt1"/>
              </a:solidFill>
              <a:latin typeface="Simplified Arabic" panose="02020603050405020304" pitchFamily="18" charset="-78"/>
              <a:cs typeface="Simplified Arabic" panose="02020603050405020304" pitchFamily="18" charset="-78"/>
              <a:sym typeface="Arial"/>
            </a:endParaRPr>
          </a:p>
        </p:txBody>
      </p:sp>
      <p:sp>
        <p:nvSpPr>
          <p:cNvPr id="7" name="Footer Placeholder 3">
            <a:extLst>
              <a:ext uri="{FF2B5EF4-FFF2-40B4-BE49-F238E27FC236}">
                <a16:creationId xmlns:a16="http://schemas.microsoft.com/office/drawing/2014/main" id="{65E0C12E-B224-4B44-A9EC-98612B913FC1}"/>
              </a:ext>
            </a:extLst>
          </p:cNvPr>
          <p:cNvSpPr>
            <a:spLocks noGrp="1"/>
          </p:cNvSpPr>
          <p:nvPr>
            <p:ph type="ftr" sz="quarter" idx="11"/>
          </p:nvPr>
        </p:nvSpPr>
        <p:spPr>
          <a:xfrm>
            <a:off x="2279374" y="6356350"/>
            <a:ext cx="7315200" cy="501650"/>
          </a:xfrm>
        </p:spPr>
        <p:txBody>
          <a:bodyPr/>
          <a:lstStyle/>
          <a:p>
            <a:pPr algn="r" rtl="1"/>
            <a:r>
              <a:rPr lang="ar-SA" b="1" dirty="0">
                <a:solidFill>
                  <a:schemeClr val="bg1"/>
                </a:solidFill>
              </a:rPr>
              <a:t>حلقة العمل التدريبية بشأن الاختبارات التشخيصية السريعة للكشف عن مستضدات فيروس كورونا- سارس-2 - الإصدار 3.0 | ضمان جودة النتائج </a:t>
            </a:r>
          </a:p>
        </p:txBody>
      </p:sp>
      <p:pic>
        <p:nvPicPr>
          <p:cNvPr id="8" name="Google Shape;235;p18">
            <a:extLst>
              <a:ext uri="{FF2B5EF4-FFF2-40B4-BE49-F238E27FC236}">
                <a16:creationId xmlns:a16="http://schemas.microsoft.com/office/drawing/2014/main" id="{D3CD54A0-2EE7-482F-8CE8-1A49B342EA76}"/>
              </a:ext>
            </a:extLst>
          </p:cNvPr>
          <p:cNvPicPr preferRelativeResize="0"/>
          <p:nvPr/>
        </p:nvPicPr>
        <p:blipFill rotWithShape="1">
          <a:blip r:embed="rId4">
            <a:alphaModFix/>
          </a:blip>
          <a:srcRect/>
          <a:stretch/>
        </p:blipFill>
        <p:spPr>
          <a:xfrm>
            <a:off x="10584873" y="4743021"/>
            <a:ext cx="1569538" cy="1504510"/>
          </a:xfrm>
          <a:prstGeom prst="rect">
            <a:avLst/>
          </a:prstGeom>
          <a:noFill/>
          <a:ln>
            <a:noFill/>
          </a:ln>
        </p:spPr>
      </p:pic>
    </p:spTree>
    <p:custDataLst>
      <p:tags r:id="rId1"/>
    </p:custData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239"/>
        <p:cNvGrpSpPr/>
        <p:nvPr/>
      </p:nvGrpSpPr>
      <p:grpSpPr>
        <a:xfrm>
          <a:off x="0" y="0"/>
          <a:ext cx="0" cy="0"/>
          <a:chOff x="0" y="0"/>
          <a:chExt cx="0" cy="0"/>
        </a:xfrm>
      </p:grpSpPr>
      <p:sp>
        <p:nvSpPr>
          <p:cNvPr id="240" name="Google Shape;240;p19"/>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p>
            <a:pPr marL="0" lvl="0" indent="0" algn="l" rtl="1">
              <a:spcBef>
                <a:spcPts val="0"/>
              </a:spcBef>
              <a:spcAft>
                <a:spcPts val="0"/>
              </a:spcAft>
              <a:buNone/>
            </a:pPr>
            <a:fld id="{00000000-1234-1234-1234-123412341234}" type="slidenum">
              <a:rPr lang="ar-SA" smtClean="0"/>
              <a:pPr marL="0" lvl="0" indent="0" algn="l" rtl="1">
                <a:spcBef>
                  <a:spcPts val="0"/>
                </a:spcBef>
                <a:spcAft>
                  <a:spcPts val="0"/>
                </a:spcAft>
                <a:buNone/>
              </a:pPr>
              <a:t>27</a:t>
            </a:fld>
            <a:endParaRPr lang="ar-SA" dirty="0"/>
          </a:p>
        </p:txBody>
      </p:sp>
      <p:sp>
        <p:nvSpPr>
          <p:cNvPr id="242" name="Google Shape;242;p19"/>
          <p:cNvSpPr/>
          <p:nvPr/>
        </p:nvSpPr>
        <p:spPr>
          <a:xfrm>
            <a:off x="0" y="0"/>
            <a:ext cx="12192000" cy="6858000"/>
          </a:xfrm>
          <a:prstGeom prst="flowChartInputOutput">
            <a:avLst/>
          </a:prstGeom>
          <a:solidFill>
            <a:schemeClr val="accent1"/>
          </a:solidFill>
          <a:ln w="12700" cap="flat" cmpd="sng">
            <a:solidFill>
              <a:srgbClr val="006289"/>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1">
              <a:spcBef>
                <a:spcPts val="0"/>
              </a:spcBef>
              <a:spcAft>
                <a:spcPts val="0"/>
              </a:spcAft>
              <a:buNone/>
            </a:pPr>
            <a:endParaRPr lang="ar-SA" sz="1800" b="0" i="0" u="none" strike="noStrike" cap="none" dirty="0">
              <a:solidFill>
                <a:schemeClr val="lt1"/>
              </a:solidFill>
              <a:latin typeface="Simplified Arabic" panose="02020603050405020304" pitchFamily="18" charset="-78"/>
              <a:cs typeface="Simplified Arabic" panose="02020603050405020304" pitchFamily="18" charset="-78"/>
              <a:sym typeface="Arial"/>
            </a:endParaRPr>
          </a:p>
        </p:txBody>
      </p:sp>
      <p:sp>
        <p:nvSpPr>
          <p:cNvPr id="243" name="Google Shape;243;p19"/>
          <p:cNvSpPr txBox="1"/>
          <p:nvPr/>
        </p:nvSpPr>
        <p:spPr>
          <a:xfrm>
            <a:off x="2913888" y="281853"/>
            <a:ext cx="4674326" cy="942814"/>
          </a:xfrm>
          <a:prstGeom prst="rect">
            <a:avLst/>
          </a:prstGeom>
          <a:noFill/>
          <a:ln>
            <a:noFill/>
          </a:ln>
        </p:spPr>
        <p:txBody>
          <a:bodyPr spcFirstLastPara="1" wrap="square" lIns="91425" tIns="45700" rIns="91425" bIns="45700" anchor="t" anchorCtr="0">
            <a:noAutofit/>
          </a:bodyPr>
          <a:lstStyle/>
          <a:p>
            <a:pPr algn="r" rtl="1">
              <a:lnSpc>
                <a:spcPct val="90000"/>
              </a:lnSpc>
              <a:buClr>
                <a:schemeClr val="lt1"/>
              </a:buClr>
              <a:buSzPts val="4400"/>
            </a:pPr>
            <a:r>
              <a:rPr lang="ar-SA" sz="4400" b="0" i="0" u="none" strike="noStrike" cap="none" dirty="0">
                <a:solidFill>
                  <a:schemeClr val="lt1"/>
                </a:solidFill>
                <a:latin typeface="Simplified Arabic" panose="02020603050405020304" pitchFamily="18" charset="-78"/>
                <a:cs typeface="Simplified Arabic" panose="02020603050405020304" pitchFamily="18" charset="-78"/>
                <a:sym typeface="Arial"/>
              </a:rPr>
              <a:t>النقاط الرئيسية (3) </a:t>
            </a:r>
            <a:endParaRPr lang="ar-SA" sz="2200" dirty="0">
              <a:solidFill>
                <a:schemeClr val="lt1"/>
              </a:solidFill>
              <a:latin typeface="Simplified Arabic" panose="02020603050405020304" pitchFamily="18" charset="-78"/>
              <a:cs typeface="Simplified Arabic" panose="02020603050405020304" pitchFamily="18" charset="-78"/>
            </a:endParaRPr>
          </a:p>
        </p:txBody>
      </p:sp>
      <p:sp>
        <p:nvSpPr>
          <p:cNvPr id="244" name="Google Shape;244;p19"/>
          <p:cNvSpPr txBox="1"/>
          <p:nvPr/>
        </p:nvSpPr>
        <p:spPr>
          <a:xfrm>
            <a:off x="2042852" y="2046611"/>
            <a:ext cx="8106295" cy="3023195"/>
          </a:xfrm>
          <a:prstGeom prst="rect">
            <a:avLst/>
          </a:prstGeom>
          <a:noFill/>
          <a:ln>
            <a:noFill/>
          </a:ln>
        </p:spPr>
        <p:txBody>
          <a:bodyPr spcFirstLastPara="1" wrap="square" lIns="91425" tIns="45700" rIns="91425" bIns="45700" anchor="t" anchorCtr="0">
            <a:noAutofit/>
          </a:bodyPr>
          <a:lstStyle/>
          <a:p>
            <a:pPr marL="228600" indent="-228600" algn="just" rtl="1">
              <a:lnSpc>
                <a:spcPct val="90000"/>
              </a:lnSpc>
              <a:buClr>
                <a:schemeClr val="lt1"/>
              </a:buClr>
              <a:buSzPts val="2000"/>
              <a:buFont typeface="Arial"/>
              <a:buChar char="•"/>
            </a:pPr>
            <a:r>
              <a:rPr lang="ar-SA" sz="2000" dirty="0">
                <a:solidFill>
                  <a:schemeClr val="lt1"/>
                </a:solidFill>
                <a:latin typeface="Simplified Arabic" panose="02020603050405020304" pitchFamily="18" charset="-78"/>
                <a:cs typeface="Simplified Arabic" panose="02020603050405020304" pitchFamily="18" charset="-78"/>
              </a:rPr>
              <a:t>أدوا أدواركم في الترصد في مرحلة ما بعد التسويق - ينبغي لكم الإبلاغ عن أي مشاكل في مجموعة الأدوات إلى الشركات المصنعة على الفور. </a:t>
            </a:r>
          </a:p>
          <a:p>
            <a:pPr marL="228600" indent="-228600" algn="just" rtl="1">
              <a:lnSpc>
                <a:spcPct val="90000"/>
              </a:lnSpc>
              <a:buClr>
                <a:schemeClr val="lt1"/>
              </a:buClr>
              <a:buSzPts val="2000"/>
              <a:buFont typeface="Arial"/>
              <a:buChar char="•"/>
            </a:pPr>
            <a:endParaRPr lang="ar-SA" sz="2000" dirty="0">
              <a:solidFill>
                <a:schemeClr val="bg1"/>
              </a:solidFill>
              <a:latin typeface="Simplified Arabic" panose="02020603050405020304" pitchFamily="18" charset="-78"/>
              <a:cs typeface="Simplified Arabic" panose="02020603050405020304" pitchFamily="18" charset="-78"/>
            </a:endParaRPr>
          </a:p>
          <a:p>
            <a:pPr marL="228600" indent="-228600" algn="just" rtl="1">
              <a:lnSpc>
                <a:spcPct val="90000"/>
              </a:lnSpc>
              <a:buClr>
                <a:schemeClr val="lt1"/>
              </a:buClr>
              <a:buSzPts val="2000"/>
              <a:buFont typeface="Arial"/>
              <a:buChar char="•"/>
            </a:pPr>
            <a:r>
              <a:rPr lang="ar-SA" sz="2000" dirty="0">
                <a:solidFill>
                  <a:schemeClr val="bg1"/>
                </a:solidFill>
                <a:latin typeface="Simplified Arabic" panose="02020603050405020304" pitchFamily="18" charset="-78"/>
                <a:cs typeface="Simplified Arabic" panose="02020603050405020304" pitchFamily="18" charset="-78"/>
              </a:rPr>
              <a:t>قدموا تعليقات المستخدمين إلى الشركة المصنعة، وإذا كان كُتب </a:t>
            </a:r>
            <a:r>
              <a:rPr lang="ar-SA" sz="2000">
                <a:solidFill>
                  <a:schemeClr val="bg1"/>
                </a:solidFill>
                <a:latin typeface="Simplified Arabic" panose="02020603050405020304" pitchFamily="18" charset="-78"/>
                <a:cs typeface="Simplified Arabic" panose="02020603050405020304" pitchFamily="18" charset="-78"/>
              </a:rPr>
              <a:t>على المنتج "بروتوكول </a:t>
            </a:r>
            <a:r>
              <a:rPr lang="ar-SA" sz="2000" dirty="0">
                <a:solidFill>
                  <a:schemeClr val="bg1"/>
                </a:solidFill>
                <a:latin typeface="Simplified Arabic" panose="02020603050405020304" pitchFamily="18" charset="-78"/>
                <a:cs typeface="Simplified Arabic" panose="02020603050405020304" pitchFamily="18" charset="-78"/>
              </a:rPr>
              <a:t>الاستعمالات </a:t>
            </a:r>
            <a:r>
              <a:rPr lang="ar-SA" sz="2000">
                <a:solidFill>
                  <a:schemeClr val="bg1"/>
                </a:solidFill>
                <a:latin typeface="Simplified Arabic" panose="02020603050405020304" pitchFamily="18" charset="-78"/>
                <a:cs typeface="Simplified Arabic" panose="02020603050405020304" pitchFamily="18" charset="-78"/>
              </a:rPr>
              <a:t>الطارئة لمنظمة الصحة العالمية"، </a:t>
            </a:r>
            <a:r>
              <a:rPr lang="ar-SA" sz="2000" dirty="0">
                <a:solidFill>
                  <a:schemeClr val="bg1"/>
                </a:solidFill>
                <a:latin typeface="Simplified Arabic" panose="02020603050405020304" pitchFamily="18" charset="-78"/>
                <a:cs typeface="Simplified Arabic" panose="02020603050405020304" pitchFamily="18" charset="-78"/>
              </a:rPr>
              <a:t>قدموا هذه التعليقات إلى المنظمة. </a:t>
            </a:r>
          </a:p>
        </p:txBody>
      </p:sp>
      <p:sp>
        <p:nvSpPr>
          <p:cNvPr id="7" name="Footer Placeholder 3">
            <a:extLst>
              <a:ext uri="{FF2B5EF4-FFF2-40B4-BE49-F238E27FC236}">
                <a16:creationId xmlns:a16="http://schemas.microsoft.com/office/drawing/2014/main" id="{B919E8BF-E8E8-4285-B5B1-B3CF93764BA4}"/>
              </a:ext>
            </a:extLst>
          </p:cNvPr>
          <p:cNvSpPr>
            <a:spLocks noGrp="1"/>
          </p:cNvSpPr>
          <p:nvPr>
            <p:ph type="ftr" sz="quarter" idx="11"/>
          </p:nvPr>
        </p:nvSpPr>
        <p:spPr>
          <a:xfrm>
            <a:off x="2279374" y="6356350"/>
            <a:ext cx="7315200" cy="501650"/>
          </a:xfrm>
        </p:spPr>
        <p:txBody>
          <a:bodyPr/>
          <a:lstStyle/>
          <a:p>
            <a:pPr algn="r" rtl="1"/>
            <a:r>
              <a:rPr lang="ar-SA" b="1" dirty="0">
                <a:solidFill>
                  <a:schemeClr val="bg1"/>
                </a:solidFill>
              </a:rPr>
              <a:t>حلقة العمل التدريبية بشأن الاختبارات التشخيصية السريعة للكشف عن مستضدات فيروس كورونا- سارس-2 - الإصدار 3.0 | ضمان جودة النتائج </a:t>
            </a:r>
          </a:p>
        </p:txBody>
      </p:sp>
      <p:pic>
        <p:nvPicPr>
          <p:cNvPr id="8" name="Google Shape;235;p18">
            <a:extLst>
              <a:ext uri="{FF2B5EF4-FFF2-40B4-BE49-F238E27FC236}">
                <a16:creationId xmlns:a16="http://schemas.microsoft.com/office/drawing/2014/main" id="{46605731-1A12-49E2-87F3-DDBAEBB77F98}"/>
              </a:ext>
            </a:extLst>
          </p:cNvPr>
          <p:cNvPicPr preferRelativeResize="0"/>
          <p:nvPr/>
        </p:nvPicPr>
        <p:blipFill rotWithShape="1">
          <a:blip r:embed="rId4">
            <a:alphaModFix/>
          </a:blip>
          <a:srcRect/>
          <a:stretch/>
        </p:blipFill>
        <p:spPr>
          <a:xfrm>
            <a:off x="10584873" y="4743021"/>
            <a:ext cx="1569538" cy="1504510"/>
          </a:xfrm>
          <a:prstGeom prst="rect">
            <a:avLst/>
          </a:prstGeom>
          <a:noFill/>
          <a:ln>
            <a:noFill/>
          </a:ln>
        </p:spPr>
      </p:pic>
    </p:spTree>
    <p:custDataLst>
      <p:tags r:id="rId1"/>
    </p:custDataLst>
    <p:extLst>
      <p:ext uri="{BB962C8B-B14F-4D97-AF65-F5344CB8AC3E}">
        <p14:creationId xmlns:p14="http://schemas.microsoft.com/office/powerpoint/2010/main" val="237148016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13C16B9F-E4DF-0B4D-8F6D-CDAE169A5E2D}"/>
              </a:ext>
            </a:extLst>
          </p:cNvPr>
          <p:cNvSpPr>
            <a:spLocks noGrp="1"/>
          </p:cNvSpPr>
          <p:nvPr>
            <p:ph type="title"/>
          </p:nvPr>
        </p:nvSpPr>
        <p:spPr/>
        <p:txBody>
          <a:bodyPr rtlCol="1"/>
          <a:lstStyle/>
          <a:p>
            <a:pPr rtl="1"/>
            <a:r>
              <a:rPr lang="ar"/>
              <a:t>أسئلة؟</a:t>
            </a:r>
          </a:p>
        </p:txBody>
      </p:sp>
      <p:sp>
        <p:nvSpPr>
          <p:cNvPr id="4" name="Slide Number Placeholder 3">
            <a:extLst>
              <a:ext uri="{FF2B5EF4-FFF2-40B4-BE49-F238E27FC236}">
                <a16:creationId xmlns:a16="http://schemas.microsoft.com/office/drawing/2014/main" id="{ABDB6F39-695C-004B-B1C1-C240CDD05DD7}"/>
              </a:ext>
            </a:extLst>
          </p:cNvPr>
          <p:cNvSpPr>
            <a:spLocks noGrp="1"/>
          </p:cNvSpPr>
          <p:nvPr>
            <p:ph type="sldNum" sz="quarter" idx="4294967295"/>
          </p:nvPr>
        </p:nvSpPr>
        <p:spPr>
          <a:xfrm>
            <a:off x="9448800" y="6356350"/>
            <a:ext cx="2743200" cy="365125"/>
          </a:xfrm>
        </p:spPr>
        <p:txBody>
          <a:bodyPr rtlCol="1"/>
          <a:lstStyle/>
          <a:p>
            <a:pPr rtl="1"/>
            <a:fld id="{8B709DE2-93F8-7E45-91D0-E19ACC3ADA42}" type="slidenum">
              <a:rPr lang="en-US" smtClean="0"/>
              <a:t>28</a:t>
            </a:fld>
            <a:endParaRPr lang="en-US" dirty="0"/>
          </a:p>
        </p:txBody>
      </p:sp>
    </p:spTree>
    <p:extLst>
      <p:ext uri="{BB962C8B-B14F-4D97-AF65-F5344CB8AC3E}">
        <p14:creationId xmlns:p14="http://schemas.microsoft.com/office/powerpoint/2010/main" val="89267794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00"/>
        <p:cNvGrpSpPr/>
        <p:nvPr/>
      </p:nvGrpSpPr>
      <p:grpSpPr>
        <a:xfrm>
          <a:off x="0" y="0"/>
          <a:ext cx="0" cy="0"/>
          <a:chOff x="0" y="0"/>
          <a:chExt cx="0" cy="0"/>
        </a:xfrm>
      </p:grpSpPr>
      <p:sp>
        <p:nvSpPr>
          <p:cNvPr id="101" name="Google Shape;101;p2"/>
          <p:cNvSpPr txBox="1">
            <a:spLocks noGrp="1"/>
          </p:cNvSpPr>
          <p:nvPr>
            <p:ph type="title"/>
          </p:nvPr>
        </p:nvSpPr>
        <p:spPr>
          <a:xfrm>
            <a:off x="838200" y="524152"/>
            <a:ext cx="10515600" cy="942814"/>
          </a:xfrm>
          <a:prstGeom prst="rect">
            <a:avLst/>
          </a:prstGeom>
          <a:noFill/>
          <a:ln>
            <a:noFill/>
          </a:ln>
        </p:spPr>
        <p:txBody>
          <a:bodyPr spcFirstLastPara="1" wrap="square" lIns="0" tIns="0" rIns="0" bIns="0" anchor="b" anchorCtr="0">
            <a:noAutofit/>
          </a:bodyPr>
          <a:lstStyle/>
          <a:p>
            <a:pPr algn="r" rtl="1"/>
            <a:r>
              <a:rPr lang="ar-SA" dirty="0"/>
              <a:t>أهداف التعلم</a:t>
            </a:r>
          </a:p>
        </p:txBody>
      </p:sp>
      <p:sp>
        <p:nvSpPr>
          <p:cNvPr id="102" name="Google Shape;102;p2"/>
          <p:cNvSpPr txBox="1">
            <a:spLocks noGrp="1"/>
          </p:cNvSpPr>
          <p:nvPr>
            <p:ph type="body" idx="1"/>
          </p:nvPr>
        </p:nvSpPr>
        <p:spPr>
          <a:xfrm>
            <a:off x="838200" y="1736203"/>
            <a:ext cx="10515600" cy="4440760"/>
          </a:xfrm>
          <a:prstGeom prst="rect">
            <a:avLst/>
          </a:prstGeom>
          <a:noFill/>
          <a:ln>
            <a:noFill/>
          </a:ln>
        </p:spPr>
        <p:txBody>
          <a:bodyPr spcFirstLastPara="1" wrap="square" lIns="91425" tIns="45700" rIns="91425" bIns="45700" anchor="t" anchorCtr="0">
            <a:normAutofit/>
          </a:bodyPr>
          <a:lstStyle/>
          <a:p>
            <a:pPr marL="0" indent="0" algn="r" rtl="1">
              <a:spcBef>
                <a:spcPts val="0"/>
              </a:spcBef>
              <a:buNone/>
            </a:pPr>
            <a:r>
              <a:rPr lang="ar-SA" dirty="0"/>
              <a:t>في نهاية هذه الوحدة، ينبغي أن تكونوا قادرين على القيام بما يلي: </a:t>
            </a:r>
          </a:p>
          <a:p>
            <a:pPr marL="228600" lvl="0" indent="-228600" algn="r" rtl="1">
              <a:lnSpc>
                <a:spcPct val="100000"/>
              </a:lnSpc>
              <a:spcBef>
                <a:spcPts val="1000"/>
              </a:spcBef>
              <a:spcAft>
                <a:spcPts val="0"/>
              </a:spcAft>
              <a:buClr>
                <a:schemeClr val="accent1"/>
              </a:buClr>
              <a:buSzPts val="2000"/>
              <a:buChar char="•"/>
            </a:pPr>
            <a:r>
              <a:rPr lang="ar-SA" dirty="0"/>
              <a:t>تحديد ضمان الجودة ومكوناته الرئيسية؛ </a:t>
            </a:r>
          </a:p>
          <a:p>
            <a:pPr marL="228600" lvl="0" indent="-228600" algn="r" rtl="1">
              <a:lnSpc>
                <a:spcPct val="100000"/>
              </a:lnSpc>
              <a:spcBef>
                <a:spcPts val="1000"/>
              </a:spcBef>
              <a:spcAft>
                <a:spcPts val="0"/>
              </a:spcAft>
              <a:buClr>
                <a:schemeClr val="accent1"/>
              </a:buClr>
              <a:buSzPts val="2000"/>
              <a:buChar char="•"/>
            </a:pPr>
            <a:r>
              <a:rPr lang="ar-SA" dirty="0"/>
              <a:t>وصف أصل مواد مراقبة الجودة؛ </a:t>
            </a:r>
          </a:p>
          <a:p>
            <a:pPr marL="228600" lvl="0" indent="-228600" algn="r" rtl="1">
              <a:lnSpc>
                <a:spcPct val="100000"/>
              </a:lnSpc>
              <a:spcBef>
                <a:spcPts val="1000"/>
              </a:spcBef>
              <a:spcAft>
                <a:spcPts val="0"/>
              </a:spcAft>
              <a:buClr>
                <a:schemeClr val="accent1"/>
              </a:buClr>
              <a:buSzPts val="2000"/>
              <a:buChar char="•"/>
            </a:pPr>
            <a:r>
              <a:rPr lang="ar-SA" dirty="0"/>
              <a:t>تعريف التقييم الخارجي للجودة ومكوناته الرئيسية؛ </a:t>
            </a:r>
          </a:p>
          <a:p>
            <a:pPr marL="228600" indent="-228600" algn="r" rtl="1"/>
            <a:r>
              <a:rPr lang="ar-SA" dirty="0"/>
              <a:t>وصف عملية الزيارات الإشرافية. </a:t>
            </a:r>
          </a:p>
          <a:p>
            <a:pPr marL="228600" lvl="0" indent="-101600" algn="r" rtl="1">
              <a:lnSpc>
                <a:spcPct val="100000"/>
              </a:lnSpc>
              <a:spcBef>
                <a:spcPts val="1000"/>
              </a:spcBef>
              <a:spcAft>
                <a:spcPts val="0"/>
              </a:spcAft>
              <a:buClr>
                <a:schemeClr val="accent1"/>
              </a:buClr>
              <a:buSzPts val="2000"/>
              <a:buNone/>
            </a:pPr>
            <a:endParaRPr lang="ar-SA" dirty="0"/>
          </a:p>
          <a:p>
            <a:pPr marL="228600" lvl="0" indent="-101600" algn="r" rtl="1">
              <a:lnSpc>
                <a:spcPct val="100000"/>
              </a:lnSpc>
              <a:spcBef>
                <a:spcPts val="1000"/>
              </a:spcBef>
              <a:spcAft>
                <a:spcPts val="0"/>
              </a:spcAft>
              <a:buClr>
                <a:schemeClr val="accent1"/>
              </a:buClr>
              <a:buSzPts val="2000"/>
              <a:buNone/>
            </a:pPr>
            <a:endParaRPr lang="ar-SA" dirty="0"/>
          </a:p>
        </p:txBody>
      </p:sp>
      <p:sp>
        <p:nvSpPr>
          <p:cNvPr id="103" name="Google Shape;103;p2"/>
          <p:cNvSpPr txBox="1">
            <a:spLocks noGrp="1"/>
          </p:cNvSpPr>
          <p:nvPr>
            <p:ph type="sldNum" idx="12"/>
          </p:nvPr>
        </p:nvSpPr>
        <p:spPr>
          <a:xfrm>
            <a:off x="11353799" y="6311900"/>
            <a:ext cx="510252" cy="575037"/>
          </a:xfrm>
          <a:prstGeom prst="rect">
            <a:avLst/>
          </a:prstGeom>
          <a:noFill/>
          <a:ln>
            <a:noFill/>
          </a:ln>
        </p:spPr>
        <p:txBody>
          <a:bodyPr spcFirstLastPara="1" wrap="square" lIns="0" tIns="0" rIns="0" bIns="0" anchor="ctr" anchorCtr="0">
            <a:noAutofit/>
          </a:bodyPr>
          <a:lstStyle/>
          <a:p>
            <a:pPr marL="0" lvl="0" indent="0" algn="l" rtl="1">
              <a:spcBef>
                <a:spcPts val="0"/>
              </a:spcBef>
              <a:spcAft>
                <a:spcPts val="0"/>
              </a:spcAft>
              <a:buNone/>
            </a:pPr>
            <a:fld id="{00000000-1234-1234-1234-123412341234}" type="slidenum">
              <a:rPr lang="ar-SA" smtClean="0"/>
              <a:pPr marL="0" lvl="0" indent="0" algn="l" rtl="1">
                <a:spcBef>
                  <a:spcPts val="0"/>
                </a:spcBef>
                <a:spcAft>
                  <a:spcPts val="0"/>
                </a:spcAft>
                <a:buNone/>
              </a:pPr>
              <a:t>3</a:t>
            </a:fld>
            <a:endParaRPr lang="ar-SA" sz="1000" dirty="0"/>
          </a:p>
        </p:txBody>
      </p:sp>
      <p:sp>
        <p:nvSpPr>
          <p:cNvPr id="6" name="Footer Placeholder 3">
            <a:extLst>
              <a:ext uri="{FF2B5EF4-FFF2-40B4-BE49-F238E27FC236}">
                <a16:creationId xmlns:a16="http://schemas.microsoft.com/office/drawing/2014/main" id="{0988566B-AEE1-432B-A787-D5593E882810}"/>
              </a:ext>
            </a:extLst>
          </p:cNvPr>
          <p:cNvSpPr>
            <a:spLocks noGrp="1"/>
          </p:cNvSpPr>
          <p:nvPr>
            <p:ph type="ftr" sz="quarter" idx="11"/>
          </p:nvPr>
        </p:nvSpPr>
        <p:spPr>
          <a:xfrm>
            <a:off x="2438400" y="6348593"/>
            <a:ext cx="7315200" cy="501650"/>
          </a:xfrm>
        </p:spPr>
        <p:txBody>
          <a:bodyPr/>
          <a:lstStyle/>
          <a:p>
            <a:pPr algn="r" rtl="1"/>
            <a:r>
              <a:rPr lang="ar-SA" dirty="0"/>
              <a:t>حلقة العمل التدريبية بشأن الاختبارات التشخيصية السريعة للكشف عن مستضدات فيروس كورونا- سارس-2 - الإصدار 3.0 | ضمان جودة النتائج </a:t>
            </a:r>
          </a:p>
        </p:txBody>
      </p:sp>
    </p:spTree>
    <p:custDataLst>
      <p:tags r:id="rId1"/>
    </p:custData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A picture containing table&#10;&#10;Description automatically generated">
            <a:extLst>
              <a:ext uri="{FF2B5EF4-FFF2-40B4-BE49-F238E27FC236}">
                <a16:creationId xmlns:a16="http://schemas.microsoft.com/office/drawing/2014/main" id="{27185B5A-2F0D-8D49-8624-44E9F16B696D}"/>
              </a:ext>
            </a:extLst>
          </p:cNvPr>
          <p:cNvPicPr>
            <a:picLocks noChangeAspect="1"/>
          </p:cNvPicPr>
          <p:nvPr/>
        </p:nvPicPr>
        <p:blipFill>
          <a:blip r:embed="rId2"/>
          <a:stretch>
            <a:fillRect/>
          </a:stretch>
        </p:blipFill>
        <p:spPr>
          <a:xfrm>
            <a:off x="6819078" y="681037"/>
            <a:ext cx="5372922" cy="5372922"/>
          </a:xfrm>
          <a:prstGeom prst="rect">
            <a:avLst/>
          </a:prstGeom>
        </p:spPr>
      </p:pic>
      <p:sp>
        <p:nvSpPr>
          <p:cNvPr id="2" name="Title 1">
            <a:extLst>
              <a:ext uri="{FF2B5EF4-FFF2-40B4-BE49-F238E27FC236}">
                <a16:creationId xmlns:a16="http://schemas.microsoft.com/office/drawing/2014/main" id="{F9500738-71C5-9249-96CA-36528ECCDFFD}"/>
              </a:ext>
            </a:extLst>
          </p:cNvPr>
          <p:cNvSpPr>
            <a:spLocks noGrp="1"/>
          </p:cNvSpPr>
          <p:nvPr>
            <p:ph type="title"/>
          </p:nvPr>
        </p:nvSpPr>
        <p:spPr/>
        <p:txBody>
          <a:bodyPr rtlCol="1"/>
          <a:lstStyle/>
          <a:p>
            <a:pPr rtl="1"/>
            <a:r>
              <a:rPr lang="ar"/>
              <a:t>ضمان الجودة</a:t>
            </a:r>
          </a:p>
        </p:txBody>
      </p:sp>
      <p:sp>
        <p:nvSpPr>
          <p:cNvPr id="3" name="Content Placeholder 2">
            <a:extLst>
              <a:ext uri="{FF2B5EF4-FFF2-40B4-BE49-F238E27FC236}">
                <a16:creationId xmlns:a16="http://schemas.microsoft.com/office/drawing/2014/main" id="{9154FDA1-8167-5945-BD3B-C52398ED4E1E}"/>
              </a:ext>
            </a:extLst>
          </p:cNvPr>
          <p:cNvSpPr>
            <a:spLocks noGrp="1"/>
          </p:cNvSpPr>
          <p:nvPr>
            <p:ph idx="1"/>
          </p:nvPr>
        </p:nvSpPr>
        <p:spPr>
          <a:xfrm>
            <a:off x="419100" y="1736203"/>
            <a:ext cx="7195056" cy="4440760"/>
          </a:xfrm>
        </p:spPr>
        <p:txBody>
          <a:bodyPr rtlCol="1"/>
          <a:lstStyle/>
          <a:p>
            <a:pPr rtl="1" fontAlgn="base"/>
            <a:r>
              <a:rPr lang="ar" dirty="0"/>
              <a:t>يشير ضمان الجودة إلى العمليات المُطبَّقة للتأكد من أن موقع الاختبار يصدر نتائج جيدة.</a:t>
            </a:r>
          </a:p>
          <a:p>
            <a:pPr rtl="1" fontAlgn="base"/>
            <a:r>
              <a:rPr lang="ar" dirty="0"/>
              <a:t>النتائج الجيدة هي نتائج دقيقة وموثوقة وملائمة وجيدة التوقيت.</a:t>
            </a:r>
          </a:p>
          <a:p>
            <a:pPr rtl="1" fontAlgn="base"/>
            <a:r>
              <a:rPr lang="ar" dirty="0"/>
              <a:t>المكونان الرئيسيان لضمان الجودة هما:</a:t>
            </a:r>
            <a:endParaRPr lang="en-ZA" dirty="0"/>
          </a:p>
          <a:p>
            <a:pPr lvl="1" rtl="1" fontAlgn="base"/>
            <a:r>
              <a:rPr lang="ar" b="1" dirty="0">
                <a:solidFill>
                  <a:srgbClr val="009AC9"/>
                </a:solidFill>
              </a:rPr>
              <a:t>مراقبة العملية</a:t>
            </a:r>
            <a:r>
              <a:rPr lang="ar" dirty="0"/>
              <a:t> (مراقبة الجودة) </a:t>
            </a:r>
          </a:p>
          <a:p>
            <a:pPr lvl="1" rtl="1" fontAlgn="base"/>
            <a:r>
              <a:rPr lang="ar" b="1" dirty="0">
                <a:solidFill>
                  <a:srgbClr val="009AC9"/>
                </a:solidFill>
              </a:rPr>
              <a:t>التقييم</a:t>
            </a:r>
            <a:r>
              <a:rPr lang="ar" dirty="0"/>
              <a:t> (تقييم الجودة الخارجي)</a:t>
            </a:r>
          </a:p>
          <a:p>
            <a:pPr rtl="1"/>
            <a:endParaRPr lang="en-GB" dirty="0"/>
          </a:p>
          <a:p>
            <a:pPr rtl="1"/>
            <a:endParaRPr lang="en-GB" dirty="0"/>
          </a:p>
        </p:txBody>
      </p:sp>
      <p:sp>
        <p:nvSpPr>
          <p:cNvPr id="5" name="Slide Number Placeholder 4">
            <a:extLst>
              <a:ext uri="{FF2B5EF4-FFF2-40B4-BE49-F238E27FC236}">
                <a16:creationId xmlns:a16="http://schemas.microsoft.com/office/drawing/2014/main" id="{A0E33E1D-B2FF-4C4B-8017-665310052F06}"/>
              </a:ext>
            </a:extLst>
          </p:cNvPr>
          <p:cNvSpPr>
            <a:spLocks noGrp="1"/>
          </p:cNvSpPr>
          <p:nvPr>
            <p:ph type="sldNum" sz="quarter" idx="12"/>
          </p:nvPr>
        </p:nvSpPr>
        <p:spPr/>
        <p:txBody>
          <a:bodyPr rtlCol="1"/>
          <a:lstStyle/>
          <a:p>
            <a:pPr rtl="1"/>
            <a:fld id="{42D34DE6-22C6-0E40-B20E-F2D718CBADB2}" type="slidenum">
              <a:rPr lang="en-GB" smtClean="0"/>
              <a:pPr rtl="1"/>
              <a:t>4</a:t>
            </a:fld>
            <a:endParaRPr lang="en-GB" sz="1000" dirty="0"/>
          </a:p>
        </p:txBody>
      </p:sp>
      <p:sp>
        <p:nvSpPr>
          <p:cNvPr id="4" name="Footer Placeholder 3">
            <a:extLst>
              <a:ext uri="{FF2B5EF4-FFF2-40B4-BE49-F238E27FC236}">
                <a16:creationId xmlns:a16="http://schemas.microsoft.com/office/drawing/2014/main" id="{EBE345CF-6A6D-424F-600C-CA154F4791E1}"/>
              </a:ext>
            </a:extLst>
          </p:cNvPr>
          <p:cNvSpPr>
            <a:spLocks noGrp="1"/>
          </p:cNvSpPr>
          <p:nvPr>
            <p:ph type="ftr" sz="quarter" idx="11"/>
          </p:nvPr>
        </p:nvSpPr>
        <p:spPr>
          <a:xfrm>
            <a:off x="2438400" y="6348593"/>
            <a:ext cx="7315200" cy="501650"/>
          </a:xfrm>
        </p:spPr>
        <p:txBody>
          <a:bodyPr/>
          <a:lstStyle/>
          <a:p>
            <a:pPr algn="r" rtl="1"/>
            <a:r>
              <a:rPr lang="ar-SA" dirty="0"/>
              <a:t>حلقة العمل التدريبية بشأن الاختبارات التشخيصية السريعة للكشف عن مستضدات فيروس كورونا- سارس-2 - الإصدار 3.0 | ضمان جودة النتائج </a:t>
            </a:r>
          </a:p>
        </p:txBody>
      </p:sp>
    </p:spTree>
    <p:extLst>
      <p:ext uri="{BB962C8B-B14F-4D97-AF65-F5344CB8AC3E}">
        <p14:creationId xmlns:p14="http://schemas.microsoft.com/office/powerpoint/2010/main" val="87543348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500738-71C5-9249-96CA-36528ECCDFFD}"/>
              </a:ext>
            </a:extLst>
          </p:cNvPr>
          <p:cNvSpPr>
            <a:spLocks noGrp="1"/>
          </p:cNvSpPr>
          <p:nvPr>
            <p:ph type="title"/>
          </p:nvPr>
        </p:nvSpPr>
        <p:spPr/>
        <p:txBody>
          <a:bodyPr rtlCol="1"/>
          <a:lstStyle/>
          <a:p>
            <a:pPr rtl="1"/>
            <a:r>
              <a:rPr lang="ar"/>
              <a:t>نشر ضمان الجودة</a:t>
            </a:r>
          </a:p>
        </p:txBody>
      </p:sp>
      <p:sp>
        <p:nvSpPr>
          <p:cNvPr id="3" name="Content Placeholder 2">
            <a:extLst>
              <a:ext uri="{FF2B5EF4-FFF2-40B4-BE49-F238E27FC236}">
                <a16:creationId xmlns:a16="http://schemas.microsoft.com/office/drawing/2014/main" id="{9154FDA1-8167-5945-BD3B-C52398ED4E1E}"/>
              </a:ext>
            </a:extLst>
          </p:cNvPr>
          <p:cNvSpPr>
            <a:spLocks noGrp="1"/>
          </p:cNvSpPr>
          <p:nvPr>
            <p:ph idx="1"/>
          </p:nvPr>
        </p:nvSpPr>
        <p:spPr/>
        <p:txBody>
          <a:bodyPr rtlCol="1">
            <a:normAutofit/>
          </a:bodyPr>
          <a:lstStyle/>
          <a:p>
            <a:pPr rtl="1"/>
            <a:r>
              <a:rPr lang="ar"/>
              <a:t>نظراً للحاجة إلى نشر الاختبارات التشخيصية السريعة للكشف عن مستضدات فيروس كورونا-سارس-2، فقد لا يُطبَّق نظام ضمان الجودة كاملاً عند بدء الاختبارات.</a:t>
            </a:r>
          </a:p>
          <a:p>
            <a:pPr rtl="1"/>
            <a:r>
              <a:rPr lang="ar"/>
              <a:t>وبالتالي، لتحقيق أقصى قدر من الجودة، من الضروري شراء منتج عالي الجودة من الاختبار التشخيصي السريع، ثم نقله وتخزينه وفقاً لتعليمات الشركة المُصنِّعة.</a:t>
            </a:r>
          </a:p>
          <a:p>
            <a:pPr rtl="1"/>
            <a:r>
              <a:rPr lang="ar"/>
              <a:t>يجب تدريب المستخدمين والإشراف عليهم، مع وجود آلية يتَّبعونها للإبلاغ عن المخاوف/الشكاوى.</a:t>
            </a:r>
          </a:p>
          <a:p>
            <a:pPr rtl="1"/>
            <a:r>
              <a:rPr lang="ar"/>
              <a:t>يجب تقديم المكونات الأساسية لضمان الجودة بالترتيب التالي:</a:t>
            </a:r>
          </a:p>
          <a:p>
            <a:pPr marL="800100" lvl="1" indent="-342900" rtl="1">
              <a:buFont typeface="+mj-lt"/>
              <a:buAutoNum type="arabicPeriod"/>
            </a:pPr>
            <a:r>
              <a:rPr lang="ar"/>
              <a:t>اختبار ضمان الجودة</a:t>
            </a:r>
          </a:p>
          <a:p>
            <a:pPr marL="800100" lvl="1" indent="-342900" rtl="1">
              <a:buFont typeface="+mj-lt"/>
              <a:buAutoNum type="arabicPeriod"/>
            </a:pPr>
            <a:r>
              <a:rPr lang="ar"/>
              <a:t>الزيارات الإشرافية</a:t>
            </a:r>
          </a:p>
          <a:p>
            <a:pPr marL="800100" lvl="1" indent="-342900" rtl="1">
              <a:buFont typeface="+mj-lt"/>
              <a:buAutoNum type="arabicPeriod"/>
            </a:pPr>
            <a:r>
              <a:rPr lang="ar"/>
              <a:t>اختبار التشغيلة الجديدة (أو التحقق من التشغيلة الجديدة) لمجموعات الاختبار الواردة</a:t>
            </a:r>
          </a:p>
          <a:p>
            <a:pPr marL="800100" lvl="1" indent="-342900" rtl="1">
              <a:buFont typeface="+mj-lt"/>
              <a:buAutoNum type="arabicPeriod"/>
            </a:pPr>
            <a:r>
              <a:rPr lang="ar"/>
              <a:t>اختبار الكفاءة</a:t>
            </a:r>
          </a:p>
          <a:p>
            <a:pPr rtl="1"/>
            <a:endParaRPr lang="en-GB" dirty="0"/>
          </a:p>
        </p:txBody>
      </p:sp>
      <p:sp>
        <p:nvSpPr>
          <p:cNvPr id="5" name="Slide Number Placeholder 4">
            <a:extLst>
              <a:ext uri="{FF2B5EF4-FFF2-40B4-BE49-F238E27FC236}">
                <a16:creationId xmlns:a16="http://schemas.microsoft.com/office/drawing/2014/main" id="{A0E33E1D-B2FF-4C4B-8017-665310052F06}"/>
              </a:ext>
            </a:extLst>
          </p:cNvPr>
          <p:cNvSpPr>
            <a:spLocks noGrp="1"/>
          </p:cNvSpPr>
          <p:nvPr>
            <p:ph type="sldNum" sz="quarter" idx="12"/>
          </p:nvPr>
        </p:nvSpPr>
        <p:spPr/>
        <p:txBody>
          <a:bodyPr rtlCol="1"/>
          <a:lstStyle/>
          <a:p>
            <a:pPr rtl="1"/>
            <a:fld id="{42D34DE6-22C6-0E40-B20E-F2D718CBADB2}" type="slidenum">
              <a:rPr lang="en-GB" smtClean="0"/>
              <a:pPr rtl="1"/>
              <a:t>5</a:t>
            </a:fld>
            <a:endParaRPr lang="en-GB" sz="1000" dirty="0"/>
          </a:p>
        </p:txBody>
      </p:sp>
      <p:sp>
        <p:nvSpPr>
          <p:cNvPr id="4" name="Footer Placeholder 3">
            <a:extLst>
              <a:ext uri="{FF2B5EF4-FFF2-40B4-BE49-F238E27FC236}">
                <a16:creationId xmlns:a16="http://schemas.microsoft.com/office/drawing/2014/main" id="{69463234-8B20-9011-BB63-67225E025F01}"/>
              </a:ext>
            </a:extLst>
          </p:cNvPr>
          <p:cNvSpPr>
            <a:spLocks noGrp="1"/>
          </p:cNvSpPr>
          <p:nvPr>
            <p:ph type="ftr" sz="quarter" idx="11"/>
          </p:nvPr>
        </p:nvSpPr>
        <p:spPr>
          <a:xfrm>
            <a:off x="2438400" y="6348593"/>
            <a:ext cx="7315200" cy="501650"/>
          </a:xfrm>
        </p:spPr>
        <p:txBody>
          <a:bodyPr/>
          <a:lstStyle/>
          <a:p>
            <a:pPr algn="r" rtl="1"/>
            <a:r>
              <a:rPr lang="ar-SA" dirty="0"/>
              <a:t>حلقة العمل التدريبية بشأن الاختبارات التشخيصية السريعة للكشف عن مستضدات فيروس كورونا- سارس-2 - الإصدار 3.0 | ضمان جودة النتائج </a:t>
            </a:r>
          </a:p>
        </p:txBody>
      </p:sp>
    </p:spTree>
    <p:extLst>
      <p:ext uri="{BB962C8B-B14F-4D97-AF65-F5344CB8AC3E}">
        <p14:creationId xmlns:p14="http://schemas.microsoft.com/office/powerpoint/2010/main" val="37014546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500738-71C5-9249-96CA-36528ECCDFFD}"/>
              </a:ext>
            </a:extLst>
          </p:cNvPr>
          <p:cNvSpPr>
            <a:spLocks noGrp="1"/>
          </p:cNvSpPr>
          <p:nvPr>
            <p:ph type="title"/>
          </p:nvPr>
        </p:nvSpPr>
        <p:spPr/>
        <p:txBody>
          <a:bodyPr rtlCol="1"/>
          <a:lstStyle/>
          <a:p>
            <a:pPr rtl="1"/>
            <a:r>
              <a:rPr lang="ar"/>
              <a:t>مراقبة الجودة (1)</a:t>
            </a:r>
          </a:p>
        </p:txBody>
      </p:sp>
      <p:sp>
        <p:nvSpPr>
          <p:cNvPr id="3" name="Content Placeholder 2">
            <a:extLst>
              <a:ext uri="{FF2B5EF4-FFF2-40B4-BE49-F238E27FC236}">
                <a16:creationId xmlns:a16="http://schemas.microsoft.com/office/drawing/2014/main" id="{9154FDA1-8167-5945-BD3B-C52398ED4E1E}"/>
              </a:ext>
            </a:extLst>
          </p:cNvPr>
          <p:cNvSpPr>
            <a:spLocks noGrp="1"/>
          </p:cNvSpPr>
          <p:nvPr>
            <p:ph idx="1"/>
          </p:nvPr>
        </p:nvSpPr>
        <p:spPr/>
        <p:txBody>
          <a:bodyPr rtlCol="1"/>
          <a:lstStyle/>
          <a:p>
            <a:pPr rtl="1"/>
            <a:r>
              <a:rPr lang="ar" dirty="0"/>
              <a:t>تنطوي مراقبة الجودة على التقييم </a:t>
            </a:r>
            <a:r>
              <a:rPr lang="ar" b="1" dirty="0">
                <a:solidFill>
                  <a:srgbClr val="009AC9"/>
                </a:solidFill>
              </a:rPr>
              <a:t>المستمر والمتواصل</a:t>
            </a:r>
            <a:r>
              <a:rPr lang="ar" dirty="0"/>
              <a:t> لخصائص أداء لاختبار التشخيصي السريع للكشف عن مستضدات فيروس كورونا-سارس-2، أو رصد تلك الخصائص، من أجل ضمان امتثالها للخصائص المطلوبة للتشخيص الدقيق.</a:t>
            </a:r>
          </a:p>
          <a:p>
            <a:pPr rtl="1"/>
            <a:r>
              <a:rPr lang="ar" dirty="0"/>
              <a:t>تتكون مراقبة الجودة من عينات ذات نتائج </a:t>
            </a:r>
            <a:r>
              <a:rPr lang="ar" b="1" dirty="0">
                <a:solidFill>
                  <a:srgbClr val="009AC9"/>
                </a:solidFill>
              </a:rPr>
              <a:t>إيجابية</a:t>
            </a:r>
            <a:r>
              <a:rPr lang="ar" dirty="0"/>
              <a:t> أو </a:t>
            </a:r>
            <a:r>
              <a:rPr lang="ar" b="1" dirty="0">
                <a:solidFill>
                  <a:srgbClr val="009AC9"/>
                </a:solidFill>
              </a:rPr>
              <a:t>سلبية</a:t>
            </a:r>
            <a:r>
              <a:rPr lang="ar" dirty="0"/>
              <a:t> معروفة تخضع للاختبار مع دفعات من عينات المرضى.</a:t>
            </a:r>
          </a:p>
          <a:p>
            <a:pPr rtl="1"/>
            <a:r>
              <a:rPr lang="ar" dirty="0"/>
              <a:t>وتُحلَّل نتائج مراقبة الجودة وتُقارَن مع النتائج المتوقعة.</a:t>
            </a:r>
          </a:p>
          <a:p>
            <a:pPr rtl="1"/>
            <a:r>
              <a:rPr lang="ar" dirty="0"/>
              <a:t>إذا لم تتطابق نتائج مراقبة الجودة مع النتائج المتوقعة، فهذا يعني أن </a:t>
            </a:r>
            <a:r>
              <a:rPr lang="en" b="1" dirty="0">
                <a:solidFill>
                  <a:srgbClr val="009AC9"/>
                </a:solidFill>
              </a:rPr>
              <a:t>مراقبة الجودة قد فشلت،</a:t>
            </a:r>
            <a:r>
              <a:rPr lang="en" dirty="0"/>
              <a:t> وأن هناك حاجة إلى إجراء استقصاء واتخاذ إجراءات تصحيحية. </a:t>
            </a:r>
          </a:p>
          <a:p>
            <a:pPr rtl="1"/>
            <a:r>
              <a:rPr lang="ar" b="1" dirty="0">
                <a:solidFill>
                  <a:srgbClr val="009AC9"/>
                </a:solidFill>
              </a:rPr>
              <a:t>لا يمكن إصدار نتائج اختبارات المرضى في حالة فشل مراقبة الجودة.</a:t>
            </a:r>
          </a:p>
          <a:p>
            <a:pPr rtl="1"/>
            <a:endParaRPr lang="en-GB" dirty="0"/>
          </a:p>
          <a:p>
            <a:pPr rtl="1"/>
            <a:endParaRPr lang="en-GB" dirty="0"/>
          </a:p>
        </p:txBody>
      </p:sp>
      <p:sp>
        <p:nvSpPr>
          <p:cNvPr id="5" name="Slide Number Placeholder 4">
            <a:extLst>
              <a:ext uri="{FF2B5EF4-FFF2-40B4-BE49-F238E27FC236}">
                <a16:creationId xmlns:a16="http://schemas.microsoft.com/office/drawing/2014/main" id="{A0E33E1D-B2FF-4C4B-8017-665310052F06}"/>
              </a:ext>
            </a:extLst>
          </p:cNvPr>
          <p:cNvSpPr>
            <a:spLocks noGrp="1"/>
          </p:cNvSpPr>
          <p:nvPr>
            <p:ph type="sldNum" sz="quarter" idx="12"/>
          </p:nvPr>
        </p:nvSpPr>
        <p:spPr/>
        <p:txBody>
          <a:bodyPr rtlCol="1"/>
          <a:lstStyle/>
          <a:p>
            <a:pPr rtl="1"/>
            <a:fld id="{42D34DE6-22C6-0E40-B20E-F2D718CBADB2}" type="slidenum">
              <a:rPr lang="en-GB" smtClean="0"/>
              <a:pPr rtl="1"/>
              <a:t>6</a:t>
            </a:fld>
            <a:endParaRPr lang="en-GB" sz="1000" dirty="0"/>
          </a:p>
        </p:txBody>
      </p:sp>
      <p:sp>
        <p:nvSpPr>
          <p:cNvPr id="4" name="Footer Placeholder 3">
            <a:extLst>
              <a:ext uri="{FF2B5EF4-FFF2-40B4-BE49-F238E27FC236}">
                <a16:creationId xmlns:a16="http://schemas.microsoft.com/office/drawing/2014/main" id="{C18616D6-B7F5-467F-7514-51B0043B7BB4}"/>
              </a:ext>
            </a:extLst>
          </p:cNvPr>
          <p:cNvSpPr>
            <a:spLocks noGrp="1"/>
          </p:cNvSpPr>
          <p:nvPr>
            <p:ph type="ftr" sz="quarter" idx="11"/>
          </p:nvPr>
        </p:nvSpPr>
        <p:spPr>
          <a:xfrm>
            <a:off x="2438400" y="6348593"/>
            <a:ext cx="7315200" cy="501650"/>
          </a:xfrm>
        </p:spPr>
        <p:txBody>
          <a:bodyPr/>
          <a:lstStyle/>
          <a:p>
            <a:pPr algn="r" rtl="1"/>
            <a:r>
              <a:rPr lang="ar-SA" dirty="0"/>
              <a:t>حلقة العمل التدريبية بشأن الاختبارات التشخيصية السريعة للكشف عن مستضدات فيروس كورونا- سارس-2 - الإصدار 3.0 | ضمان جودة النتائج </a:t>
            </a:r>
          </a:p>
        </p:txBody>
      </p:sp>
    </p:spTree>
    <p:extLst>
      <p:ext uri="{BB962C8B-B14F-4D97-AF65-F5344CB8AC3E}">
        <p14:creationId xmlns:p14="http://schemas.microsoft.com/office/powerpoint/2010/main" val="107714163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500738-71C5-9249-96CA-36528ECCDFFD}"/>
              </a:ext>
            </a:extLst>
          </p:cNvPr>
          <p:cNvSpPr>
            <a:spLocks noGrp="1"/>
          </p:cNvSpPr>
          <p:nvPr>
            <p:ph type="title"/>
          </p:nvPr>
        </p:nvSpPr>
        <p:spPr/>
        <p:txBody>
          <a:bodyPr rtlCol="1"/>
          <a:lstStyle/>
          <a:p>
            <a:pPr rtl="1"/>
            <a:r>
              <a:rPr lang="ar"/>
              <a:t>مراقبة الجودة (2)</a:t>
            </a:r>
          </a:p>
        </p:txBody>
      </p:sp>
      <p:sp>
        <p:nvSpPr>
          <p:cNvPr id="3" name="Content Placeholder 2">
            <a:extLst>
              <a:ext uri="{FF2B5EF4-FFF2-40B4-BE49-F238E27FC236}">
                <a16:creationId xmlns:a16="http://schemas.microsoft.com/office/drawing/2014/main" id="{9154FDA1-8167-5945-BD3B-C52398ED4E1E}"/>
              </a:ext>
            </a:extLst>
          </p:cNvPr>
          <p:cNvSpPr>
            <a:spLocks noGrp="1"/>
          </p:cNvSpPr>
          <p:nvPr>
            <p:ph idx="1"/>
          </p:nvPr>
        </p:nvSpPr>
        <p:spPr>
          <a:xfrm>
            <a:off x="838200" y="1736203"/>
            <a:ext cx="10515599" cy="4440760"/>
          </a:xfrm>
        </p:spPr>
        <p:txBody>
          <a:bodyPr rtlCol="1">
            <a:normAutofit/>
          </a:bodyPr>
          <a:lstStyle/>
          <a:p>
            <a:pPr rtl="1" fontAlgn="base"/>
            <a:r>
              <a:rPr lang="ar"/>
              <a:t>يمكن توفير مواد مراقبة الجودة مع مجموعة الاختبار الخاصة بالاختبار التشخيصي السريع للكشف عن مستضدات فيروس كورونا-سارس-2.</a:t>
            </a:r>
          </a:p>
          <a:p>
            <a:pPr rtl="1" fontAlgn="base"/>
            <a:r>
              <a:rPr lang="ar"/>
              <a:t>وإذا لم تُورَّد مواد مراقبة الجودة مع مجموعة الاختبار:</a:t>
            </a:r>
          </a:p>
          <a:p>
            <a:pPr lvl="1" rtl="1" fontAlgn="base"/>
            <a:r>
              <a:rPr lang="ar"/>
              <a:t>يمكن شراؤها من مُورِّد مجموعة الاختبار أو مقدِّم خدمة آخر</a:t>
            </a:r>
          </a:p>
          <a:p>
            <a:pPr lvl="1" rtl="1" fontAlgn="base"/>
            <a:r>
              <a:rPr lang="ar"/>
              <a:t>يمكن الحصول عليها من المختبرات المركزية أو المرجعية (مثل، مواد الضبط المعيارية أو المصنوعة داخلياً عن طريق تجميع عينات من مرضى مختلفين). ومع ذلك، لم يتحدد بعد أفضل الخيارات لتحضير وتوصيف وحفظ مواد مراقبة الجودة للاختبارات التشخيصية السريعة للكشف عن مستضدات فيروس كورونا-سارس-2.</a:t>
            </a:r>
          </a:p>
          <a:p>
            <a:pPr rtl="1" fontAlgn="base"/>
            <a:r>
              <a:rPr lang="ar"/>
              <a:t>في الوقت الحالي، يُوصَى باستخدام مواد مراقبة الجودة المقدَّمة من الشركة المُصنِّعة للتحقق من أداء الاختبار قبل النشر الأولي للاختبارات التشخيصية السريعة، على فترات متقطعة (مثلاً، لاختبار تشغيلة جديدة وأثناء الزيارات الإشرافية)، وللتحقيق في أي شكاوى/مخاوف.</a:t>
            </a:r>
          </a:p>
          <a:p>
            <a:pPr rtl="1"/>
            <a:endParaRPr lang="en-GB" dirty="0"/>
          </a:p>
        </p:txBody>
      </p:sp>
      <p:sp>
        <p:nvSpPr>
          <p:cNvPr id="5" name="Slide Number Placeholder 4">
            <a:extLst>
              <a:ext uri="{FF2B5EF4-FFF2-40B4-BE49-F238E27FC236}">
                <a16:creationId xmlns:a16="http://schemas.microsoft.com/office/drawing/2014/main" id="{A0E33E1D-B2FF-4C4B-8017-665310052F06}"/>
              </a:ext>
            </a:extLst>
          </p:cNvPr>
          <p:cNvSpPr>
            <a:spLocks noGrp="1"/>
          </p:cNvSpPr>
          <p:nvPr>
            <p:ph type="sldNum" sz="quarter" idx="12"/>
          </p:nvPr>
        </p:nvSpPr>
        <p:spPr/>
        <p:txBody>
          <a:bodyPr rtlCol="1"/>
          <a:lstStyle/>
          <a:p>
            <a:pPr rtl="1"/>
            <a:fld id="{42D34DE6-22C6-0E40-B20E-F2D718CBADB2}" type="slidenum">
              <a:rPr lang="en-GB" smtClean="0"/>
              <a:pPr rtl="1"/>
              <a:t>7</a:t>
            </a:fld>
            <a:endParaRPr lang="en-GB" sz="1000" dirty="0"/>
          </a:p>
        </p:txBody>
      </p:sp>
      <p:sp>
        <p:nvSpPr>
          <p:cNvPr id="4" name="Footer Placeholder 3">
            <a:extLst>
              <a:ext uri="{FF2B5EF4-FFF2-40B4-BE49-F238E27FC236}">
                <a16:creationId xmlns:a16="http://schemas.microsoft.com/office/drawing/2014/main" id="{CCB8811C-5462-F48C-F863-F3142F51412E}"/>
              </a:ext>
            </a:extLst>
          </p:cNvPr>
          <p:cNvSpPr>
            <a:spLocks noGrp="1"/>
          </p:cNvSpPr>
          <p:nvPr>
            <p:ph type="ftr" sz="quarter" idx="11"/>
          </p:nvPr>
        </p:nvSpPr>
        <p:spPr>
          <a:xfrm>
            <a:off x="2438400" y="6348593"/>
            <a:ext cx="7315200" cy="501650"/>
          </a:xfrm>
        </p:spPr>
        <p:txBody>
          <a:bodyPr/>
          <a:lstStyle/>
          <a:p>
            <a:pPr algn="r" rtl="1"/>
            <a:r>
              <a:rPr lang="ar-SA" dirty="0"/>
              <a:t>حلقة العمل التدريبية بشأن الاختبارات التشخيصية السريعة للكشف عن مستضدات فيروس كورونا- سارس-2 - الإصدار 3.0 | ضمان جودة النتائج </a:t>
            </a:r>
          </a:p>
        </p:txBody>
      </p:sp>
    </p:spTree>
    <p:extLst>
      <p:ext uri="{BB962C8B-B14F-4D97-AF65-F5344CB8AC3E}">
        <p14:creationId xmlns:p14="http://schemas.microsoft.com/office/powerpoint/2010/main" val="2693998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500738-71C5-9249-96CA-36528ECCDFFD}"/>
              </a:ext>
            </a:extLst>
          </p:cNvPr>
          <p:cNvSpPr>
            <a:spLocks noGrp="1"/>
          </p:cNvSpPr>
          <p:nvPr>
            <p:ph type="title"/>
          </p:nvPr>
        </p:nvSpPr>
        <p:spPr/>
        <p:txBody>
          <a:bodyPr rtlCol="1"/>
          <a:lstStyle/>
          <a:p>
            <a:pPr rtl="1"/>
            <a:r>
              <a:rPr lang="ar"/>
              <a:t>مراقبة الجودة (3)</a:t>
            </a:r>
          </a:p>
        </p:txBody>
      </p:sp>
      <p:sp>
        <p:nvSpPr>
          <p:cNvPr id="3" name="Content Placeholder 2">
            <a:extLst>
              <a:ext uri="{FF2B5EF4-FFF2-40B4-BE49-F238E27FC236}">
                <a16:creationId xmlns:a16="http://schemas.microsoft.com/office/drawing/2014/main" id="{9154FDA1-8167-5945-BD3B-C52398ED4E1E}"/>
              </a:ext>
            </a:extLst>
          </p:cNvPr>
          <p:cNvSpPr>
            <a:spLocks noGrp="1"/>
          </p:cNvSpPr>
          <p:nvPr>
            <p:ph idx="1"/>
          </p:nvPr>
        </p:nvSpPr>
        <p:spPr/>
        <p:txBody>
          <a:bodyPr rtlCol="1"/>
          <a:lstStyle/>
          <a:p>
            <a:pPr rtl="1" fontAlgn="base"/>
            <a:endParaRPr lang="en-US" dirty="0"/>
          </a:p>
          <a:p>
            <a:pPr rtl="1" fontAlgn="base"/>
            <a:r>
              <a:rPr lang="ar" dirty="0"/>
              <a:t>يجب إجراء مراقبة الجودة بانتظام وفقاً لتعليمات الشركة المُصنِّعة والسياسة الوطنية. </a:t>
            </a:r>
          </a:p>
          <a:p>
            <a:pPr rtl="1" fontAlgn="base"/>
            <a:r>
              <a:rPr lang="ar" dirty="0"/>
              <a:t>يُنصَح بإجراء مراقبة الجودة مرة واحدة على الأقل أو أكثر في الأسبوع إذا كان موقع الاختبار قد أجرى عدداً كبيراً من الاختبارات. </a:t>
            </a:r>
          </a:p>
          <a:p>
            <a:pPr rtl="1"/>
            <a:endParaRPr lang="en-GB" dirty="0"/>
          </a:p>
          <a:p>
            <a:pPr rtl="1"/>
            <a:endParaRPr lang="en-GB" dirty="0"/>
          </a:p>
        </p:txBody>
      </p:sp>
      <p:sp>
        <p:nvSpPr>
          <p:cNvPr id="5" name="Slide Number Placeholder 4">
            <a:extLst>
              <a:ext uri="{FF2B5EF4-FFF2-40B4-BE49-F238E27FC236}">
                <a16:creationId xmlns:a16="http://schemas.microsoft.com/office/drawing/2014/main" id="{A0E33E1D-B2FF-4C4B-8017-665310052F06}"/>
              </a:ext>
            </a:extLst>
          </p:cNvPr>
          <p:cNvSpPr>
            <a:spLocks noGrp="1"/>
          </p:cNvSpPr>
          <p:nvPr>
            <p:ph type="sldNum" sz="quarter" idx="12"/>
          </p:nvPr>
        </p:nvSpPr>
        <p:spPr/>
        <p:txBody>
          <a:bodyPr rtlCol="1"/>
          <a:lstStyle/>
          <a:p>
            <a:pPr rtl="1"/>
            <a:fld id="{42D34DE6-22C6-0E40-B20E-F2D718CBADB2}" type="slidenum">
              <a:rPr lang="en-GB" smtClean="0"/>
              <a:pPr rtl="1"/>
              <a:t>8</a:t>
            </a:fld>
            <a:endParaRPr lang="en-GB" sz="1000" dirty="0"/>
          </a:p>
        </p:txBody>
      </p:sp>
      <p:grpSp>
        <p:nvGrpSpPr>
          <p:cNvPr id="6" name="Group 5">
            <a:extLst>
              <a:ext uri="{FF2B5EF4-FFF2-40B4-BE49-F238E27FC236}">
                <a16:creationId xmlns:a16="http://schemas.microsoft.com/office/drawing/2014/main" id="{0935CA87-8EED-7041-967E-CCA77971D3A2}"/>
              </a:ext>
            </a:extLst>
          </p:cNvPr>
          <p:cNvGrpSpPr/>
          <p:nvPr/>
        </p:nvGrpSpPr>
        <p:grpSpPr>
          <a:xfrm>
            <a:off x="1644058" y="1379188"/>
            <a:ext cx="3924069" cy="596348"/>
            <a:chOff x="7861998" y="1527451"/>
            <a:chExt cx="3924069" cy="596348"/>
          </a:xfrm>
        </p:grpSpPr>
        <p:sp>
          <p:nvSpPr>
            <p:cNvPr id="7" name="TextBox 6">
              <a:extLst>
                <a:ext uri="{FF2B5EF4-FFF2-40B4-BE49-F238E27FC236}">
                  <a16:creationId xmlns:a16="http://schemas.microsoft.com/office/drawing/2014/main" id="{20B5E95B-2ADD-944D-860C-93429472C9E9}"/>
                </a:ext>
              </a:extLst>
            </p:cNvPr>
            <p:cNvSpPr txBox="1"/>
            <p:nvPr/>
          </p:nvSpPr>
          <p:spPr>
            <a:xfrm>
              <a:off x="8387592" y="1694820"/>
              <a:ext cx="3398475" cy="261610"/>
            </a:xfrm>
            <a:prstGeom prst="rect">
              <a:avLst/>
            </a:prstGeom>
            <a:solidFill>
              <a:schemeClr val="tx1"/>
            </a:solidFill>
          </p:spPr>
          <p:txBody>
            <a:bodyPr wrap="square" rtlCol="1">
              <a:spAutoFit/>
            </a:bodyPr>
            <a:lstStyle/>
            <a:p>
              <a:pPr rtl="1"/>
              <a:r>
                <a:rPr lang="ar" sz="1100">
                  <a:solidFill>
                    <a:srgbClr val="FFFFFF"/>
                  </a:solidFill>
                  <a:ea typeface="Calibri" charset="0"/>
                  <a:cs typeface="Calibri" charset="0"/>
                </a:rPr>
                <a:t>ينبغي التكييف وفقاً للمبادئ التوجيهية المتبعة في بلدك</a:t>
              </a:r>
              <a:endParaRPr lang="en-US" altLang="en-US" sz="1100" u="sng" dirty="0">
                <a:solidFill>
                  <a:srgbClr val="FFFFFF"/>
                </a:solidFill>
                <a:ea typeface="Calibri" charset="0"/>
                <a:cs typeface="Calibri" charset="0"/>
              </a:endParaRPr>
            </a:p>
          </p:txBody>
        </p:sp>
        <p:sp>
          <p:nvSpPr>
            <p:cNvPr id="8" name="Oval 7">
              <a:extLst>
                <a:ext uri="{FF2B5EF4-FFF2-40B4-BE49-F238E27FC236}">
                  <a16:creationId xmlns:a16="http://schemas.microsoft.com/office/drawing/2014/main" id="{FB769B47-91B9-9240-87AE-4CD90CCEC3E1}"/>
                </a:ext>
              </a:extLst>
            </p:cNvPr>
            <p:cNvSpPr/>
            <p:nvPr/>
          </p:nvSpPr>
          <p:spPr>
            <a:xfrm>
              <a:off x="7861998" y="1527451"/>
              <a:ext cx="596348" cy="596348"/>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rtl="1"/>
              <a:endParaRPr lang="en-US" dirty="0"/>
            </a:p>
          </p:txBody>
        </p:sp>
        <p:pic>
          <p:nvPicPr>
            <p:cNvPr id="9" name="Graphic 8" descr="Pencil">
              <a:extLst>
                <a:ext uri="{FF2B5EF4-FFF2-40B4-BE49-F238E27FC236}">
                  <a16:creationId xmlns:a16="http://schemas.microsoft.com/office/drawing/2014/main" id="{25BE39AE-BF22-7B4C-AE76-5754ACC43CCD}"/>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7983941" y="1649394"/>
              <a:ext cx="352462" cy="352462"/>
            </a:xfrm>
            <a:prstGeom prst="rect">
              <a:avLst/>
            </a:prstGeom>
          </p:spPr>
        </p:pic>
      </p:grpSp>
      <p:sp>
        <p:nvSpPr>
          <p:cNvPr id="4" name="Footer Placeholder 3">
            <a:extLst>
              <a:ext uri="{FF2B5EF4-FFF2-40B4-BE49-F238E27FC236}">
                <a16:creationId xmlns:a16="http://schemas.microsoft.com/office/drawing/2014/main" id="{B5EA9C50-9FC3-0DCD-CCDC-E844A502B32D}"/>
              </a:ext>
            </a:extLst>
          </p:cNvPr>
          <p:cNvSpPr>
            <a:spLocks noGrp="1"/>
          </p:cNvSpPr>
          <p:nvPr>
            <p:ph type="ftr" sz="quarter" idx="11"/>
          </p:nvPr>
        </p:nvSpPr>
        <p:spPr>
          <a:xfrm>
            <a:off x="2438400" y="6348593"/>
            <a:ext cx="7315200" cy="501650"/>
          </a:xfrm>
        </p:spPr>
        <p:txBody>
          <a:bodyPr/>
          <a:lstStyle/>
          <a:p>
            <a:pPr algn="r" rtl="1"/>
            <a:r>
              <a:rPr lang="ar-SA" dirty="0"/>
              <a:t>حلقة العمل التدريبية بشأن الاختبارات التشخيصية السريعة للكشف عن مستضدات فيروس كورونا- سارس-2 - الإصدار 3.0 | ضمان جودة النتائج </a:t>
            </a:r>
          </a:p>
        </p:txBody>
      </p:sp>
    </p:spTree>
    <p:extLst>
      <p:ext uri="{BB962C8B-B14F-4D97-AF65-F5344CB8AC3E}">
        <p14:creationId xmlns:p14="http://schemas.microsoft.com/office/powerpoint/2010/main" val="381569183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49"/>
        <p:cNvGrpSpPr/>
        <p:nvPr/>
      </p:nvGrpSpPr>
      <p:grpSpPr>
        <a:xfrm>
          <a:off x="0" y="0"/>
          <a:ext cx="0" cy="0"/>
          <a:chOff x="0" y="0"/>
          <a:chExt cx="0" cy="0"/>
        </a:xfrm>
      </p:grpSpPr>
      <p:sp>
        <p:nvSpPr>
          <p:cNvPr id="150" name="Google Shape;150;p8"/>
          <p:cNvSpPr txBox="1">
            <a:spLocks noGrp="1"/>
          </p:cNvSpPr>
          <p:nvPr>
            <p:ph type="title"/>
          </p:nvPr>
        </p:nvSpPr>
        <p:spPr>
          <a:xfrm>
            <a:off x="838200" y="365126"/>
            <a:ext cx="10515600" cy="942814"/>
          </a:xfrm>
          <a:prstGeom prst="rect">
            <a:avLst/>
          </a:prstGeom>
          <a:noFill/>
          <a:ln>
            <a:noFill/>
          </a:ln>
        </p:spPr>
        <p:txBody>
          <a:bodyPr spcFirstLastPara="1" wrap="square" lIns="0" tIns="0" rIns="0" bIns="0" anchor="b" anchorCtr="0">
            <a:noAutofit/>
          </a:bodyPr>
          <a:lstStyle/>
          <a:p>
            <a:pPr marL="0" lvl="0" indent="0" algn="r" rtl="1">
              <a:lnSpc>
                <a:spcPct val="90000"/>
              </a:lnSpc>
              <a:spcBef>
                <a:spcPts val="0"/>
              </a:spcBef>
              <a:spcAft>
                <a:spcPts val="0"/>
              </a:spcAft>
              <a:buClr>
                <a:schemeClr val="accent1"/>
              </a:buClr>
              <a:buSzPts val="3600"/>
              <a:buFont typeface="Arial"/>
              <a:buNone/>
            </a:pPr>
            <a:r>
              <a:rPr lang="ar-SA" dirty="0"/>
              <a:t>اختبار الدفعات الجديدة </a:t>
            </a:r>
          </a:p>
        </p:txBody>
      </p:sp>
      <p:sp>
        <p:nvSpPr>
          <p:cNvPr id="151" name="Google Shape;151;p8"/>
          <p:cNvSpPr txBox="1">
            <a:spLocks noGrp="1"/>
          </p:cNvSpPr>
          <p:nvPr>
            <p:ph type="body" idx="1"/>
          </p:nvPr>
        </p:nvSpPr>
        <p:spPr>
          <a:xfrm>
            <a:off x="838200" y="1736202"/>
            <a:ext cx="10515600" cy="4756671"/>
          </a:xfrm>
          <a:prstGeom prst="rect">
            <a:avLst/>
          </a:prstGeom>
          <a:noFill/>
          <a:ln>
            <a:noFill/>
          </a:ln>
        </p:spPr>
        <p:txBody>
          <a:bodyPr spcFirstLastPara="1" wrap="square" lIns="91425" tIns="45700" rIns="91425" bIns="45700" anchor="t" anchorCtr="0">
            <a:noAutofit/>
          </a:bodyPr>
          <a:lstStyle/>
          <a:p>
            <a:pPr marL="228600" lvl="0" indent="-228600" algn="just" rtl="1">
              <a:lnSpc>
                <a:spcPct val="100000"/>
              </a:lnSpc>
              <a:spcBef>
                <a:spcPts val="0"/>
              </a:spcBef>
              <a:spcAft>
                <a:spcPts val="0"/>
              </a:spcAft>
              <a:buClr>
                <a:schemeClr val="accent1"/>
              </a:buClr>
              <a:buSzPts val="2000"/>
              <a:buChar char="•"/>
            </a:pPr>
            <a:r>
              <a:rPr lang="ar-SA" dirty="0"/>
              <a:t>عند شراء الاختبارات التشخيصية السريعة للكشف عن مستضدات فيروس كورونا-سارس-2، ينبغي فحص الاختبارات عن طريق اختبار الدفعات، أي عن طريق تقييم أداء دفعات الإنتاج (الدفعات) قبل نشرها في الميدان.</a:t>
            </a:r>
          </a:p>
          <a:p>
            <a:pPr marL="228600" indent="-228600" algn="just" rtl="1"/>
            <a:r>
              <a:rPr lang="ar-SA" dirty="0"/>
              <a:t>يساعد اختبار الدفعات الجديد على ضمان أن الاختبارات التشخيصية السريعة للكشف عن مستضدات فيروس كورونا-سارس-2 المسلّمة إلى الميدان تعمل وفقاً لمواصفات الشركة المصنعة، وإذا لم يكن الأمر كذلك، فينبغي إبلاغ الشركة المصنعة بذلك على الفور (</a:t>
            </a:r>
            <a:r>
              <a:rPr lang="ar-SA" i="1" dirty="0"/>
              <a:t>يُرجى النظر في استخدام استمارة تعليقات المستخدمين الخاصة بمنظمة الصحة العالمية </a:t>
            </a:r>
            <a:r>
              <a:rPr lang="ar-SA" i="1" dirty="0">
                <a:hlinkClick r:id="rId4"/>
              </a:rPr>
              <a:t>هنا</a:t>
            </a:r>
            <a:r>
              <a:rPr lang="ar-SA" dirty="0"/>
              <a:t>) </a:t>
            </a:r>
          </a:p>
          <a:p>
            <a:pPr marL="228600" lvl="0" indent="-228600" algn="just" rtl="1">
              <a:lnSpc>
                <a:spcPct val="100000"/>
              </a:lnSpc>
              <a:spcBef>
                <a:spcPts val="1000"/>
              </a:spcBef>
              <a:spcAft>
                <a:spcPts val="0"/>
              </a:spcAft>
              <a:buClr>
                <a:schemeClr val="accent1"/>
              </a:buClr>
              <a:buSzPts val="2000"/>
              <a:buChar char="•"/>
            </a:pPr>
            <a:r>
              <a:rPr lang="ar-SA" dirty="0"/>
              <a:t>عادة ما تُجرى اختبارات الدفعات الجديدة في المختبر، وذلك باتباع إجراءات موحّدة واستخدام مواد مراقبة الجودة (الضوابط الإيجابية والسلبية). </a:t>
            </a:r>
          </a:p>
          <a:p>
            <a:pPr marL="228600" lvl="0" indent="-228600" algn="just" rtl="1">
              <a:lnSpc>
                <a:spcPct val="100000"/>
              </a:lnSpc>
              <a:spcBef>
                <a:spcPts val="1000"/>
              </a:spcBef>
              <a:spcAft>
                <a:spcPts val="0"/>
              </a:spcAft>
              <a:buClr>
                <a:schemeClr val="accent1"/>
              </a:buClr>
              <a:buSzPts val="2000"/>
              <a:buChar char="•"/>
            </a:pPr>
            <a:r>
              <a:rPr lang="ar-SA" dirty="0"/>
              <a:t>ينبغي إجراء خمس عمليات مراقبة (ثلاث ضوابط إيجابية وضابطان سلبيان) لكل دفعة جديدة. </a:t>
            </a:r>
          </a:p>
          <a:p>
            <a:pPr marL="228600" lvl="0" indent="-101600" algn="just" rtl="1">
              <a:lnSpc>
                <a:spcPct val="100000"/>
              </a:lnSpc>
              <a:spcBef>
                <a:spcPts val="1000"/>
              </a:spcBef>
              <a:spcAft>
                <a:spcPts val="0"/>
              </a:spcAft>
              <a:buClr>
                <a:schemeClr val="accent1"/>
              </a:buClr>
              <a:buSzPts val="2000"/>
              <a:buNone/>
            </a:pPr>
            <a:endParaRPr lang="ar-SA" dirty="0"/>
          </a:p>
        </p:txBody>
      </p:sp>
      <p:sp>
        <p:nvSpPr>
          <p:cNvPr id="152" name="Google Shape;152;p8"/>
          <p:cNvSpPr txBox="1">
            <a:spLocks noGrp="1"/>
          </p:cNvSpPr>
          <p:nvPr>
            <p:ph type="sldNum" idx="12"/>
          </p:nvPr>
        </p:nvSpPr>
        <p:spPr>
          <a:xfrm>
            <a:off x="11353799" y="6311900"/>
            <a:ext cx="510252" cy="575037"/>
          </a:xfrm>
          <a:prstGeom prst="rect">
            <a:avLst/>
          </a:prstGeom>
          <a:noFill/>
          <a:ln>
            <a:noFill/>
          </a:ln>
        </p:spPr>
        <p:txBody>
          <a:bodyPr spcFirstLastPara="1" wrap="square" lIns="0" tIns="0" rIns="0" bIns="0" anchor="ctr" anchorCtr="0">
            <a:noAutofit/>
          </a:bodyPr>
          <a:lstStyle/>
          <a:p>
            <a:pPr marL="0" lvl="0" indent="0" algn="l" rtl="1">
              <a:spcBef>
                <a:spcPts val="0"/>
              </a:spcBef>
              <a:spcAft>
                <a:spcPts val="0"/>
              </a:spcAft>
              <a:buNone/>
            </a:pPr>
            <a:fld id="{00000000-1234-1234-1234-123412341234}" type="slidenum">
              <a:rPr lang="ar-SA" smtClean="0"/>
              <a:pPr marL="0" lvl="0" indent="0" algn="l" rtl="1">
                <a:spcBef>
                  <a:spcPts val="0"/>
                </a:spcBef>
                <a:spcAft>
                  <a:spcPts val="0"/>
                </a:spcAft>
                <a:buNone/>
              </a:pPr>
              <a:t>9</a:t>
            </a:fld>
            <a:endParaRPr lang="ar-SA" sz="1000" dirty="0"/>
          </a:p>
        </p:txBody>
      </p:sp>
      <p:grpSp>
        <p:nvGrpSpPr>
          <p:cNvPr id="7" name="Group 6">
            <a:extLst>
              <a:ext uri="{FF2B5EF4-FFF2-40B4-BE49-F238E27FC236}">
                <a16:creationId xmlns:a16="http://schemas.microsoft.com/office/drawing/2014/main" id="{C6376BC7-8C5A-4247-9529-C602A58E9CA6}"/>
              </a:ext>
            </a:extLst>
          </p:cNvPr>
          <p:cNvGrpSpPr/>
          <p:nvPr/>
        </p:nvGrpSpPr>
        <p:grpSpPr>
          <a:xfrm>
            <a:off x="838200" y="782484"/>
            <a:ext cx="3924069" cy="596348"/>
            <a:chOff x="7861998" y="1527451"/>
            <a:chExt cx="3924069" cy="596348"/>
          </a:xfrm>
        </p:grpSpPr>
        <p:sp>
          <p:nvSpPr>
            <p:cNvPr id="8" name="TextBox 7">
              <a:extLst>
                <a:ext uri="{FF2B5EF4-FFF2-40B4-BE49-F238E27FC236}">
                  <a16:creationId xmlns:a16="http://schemas.microsoft.com/office/drawing/2014/main" id="{4B87A082-81AE-4F0F-8E3C-4610A874369A}"/>
                </a:ext>
              </a:extLst>
            </p:cNvPr>
            <p:cNvSpPr txBox="1"/>
            <p:nvPr/>
          </p:nvSpPr>
          <p:spPr>
            <a:xfrm>
              <a:off x="8387592" y="1694820"/>
              <a:ext cx="3398475" cy="307777"/>
            </a:xfrm>
            <a:prstGeom prst="rect">
              <a:avLst/>
            </a:prstGeom>
            <a:solidFill>
              <a:schemeClr val="tx1"/>
            </a:solidFill>
          </p:spPr>
          <p:txBody>
            <a:bodyPr wrap="square" rtlCol="0">
              <a:spAutoFit/>
            </a:bodyPr>
            <a:lstStyle/>
            <a:p>
              <a:pPr algn="r" rtl="1"/>
              <a:r>
                <a:rPr lang="ar-SA" altLang="en-US" dirty="0">
                  <a:solidFill>
                    <a:srgbClr val="FFFFFF"/>
                  </a:solidFill>
                  <a:latin typeface="Simplified Arabic" panose="02020603050405020304" pitchFamily="18" charset="-78"/>
                  <a:ea typeface="Calibri" charset="0"/>
                  <a:cs typeface="Simplified Arabic" panose="02020603050405020304" pitchFamily="18" charset="-78"/>
                </a:rPr>
                <a:t>يُرجى </a:t>
              </a:r>
              <a:r>
                <a:rPr lang="en-US" altLang="en-US" dirty="0" err="1">
                  <a:solidFill>
                    <a:srgbClr val="FFFFFF"/>
                  </a:solidFill>
                  <a:latin typeface="Simplified Arabic" panose="02020603050405020304" pitchFamily="18" charset="-78"/>
                  <a:ea typeface="Calibri" charset="0"/>
                  <a:cs typeface="Simplified Arabic" panose="02020603050405020304" pitchFamily="18" charset="-78"/>
                </a:rPr>
                <a:t>التكييف</a:t>
              </a:r>
              <a:r>
                <a:rPr lang="en-US" altLang="en-US" dirty="0">
                  <a:solidFill>
                    <a:srgbClr val="FFFFFF"/>
                  </a:solidFill>
                  <a:latin typeface="Simplified Arabic" panose="02020603050405020304" pitchFamily="18" charset="-78"/>
                  <a:ea typeface="Calibri" charset="0"/>
                  <a:cs typeface="Simplified Arabic" panose="02020603050405020304" pitchFamily="18" charset="-78"/>
                </a:rPr>
                <a:t> وفقاً للمبادئ التوجيهية في بلدكم </a:t>
              </a:r>
              <a:endParaRPr lang="en-US" altLang="en-US" u="sng" dirty="0">
                <a:solidFill>
                  <a:srgbClr val="FFFFFF"/>
                </a:solidFill>
                <a:latin typeface="Simplified Arabic" panose="02020603050405020304" pitchFamily="18" charset="-78"/>
                <a:ea typeface="Calibri" charset="0"/>
                <a:cs typeface="Simplified Arabic" panose="02020603050405020304" pitchFamily="18" charset="-78"/>
              </a:endParaRPr>
            </a:p>
          </p:txBody>
        </p:sp>
        <p:sp>
          <p:nvSpPr>
            <p:cNvPr id="9" name="Oval 8">
              <a:extLst>
                <a:ext uri="{FF2B5EF4-FFF2-40B4-BE49-F238E27FC236}">
                  <a16:creationId xmlns:a16="http://schemas.microsoft.com/office/drawing/2014/main" id="{EF472F88-71D0-413A-A993-D93DC9671DA9}"/>
                </a:ext>
              </a:extLst>
            </p:cNvPr>
            <p:cNvSpPr/>
            <p:nvPr/>
          </p:nvSpPr>
          <p:spPr>
            <a:xfrm>
              <a:off x="7861998" y="1527451"/>
              <a:ext cx="596348" cy="596348"/>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US" dirty="0">
                <a:latin typeface="Simplified Arabic" panose="02020603050405020304" pitchFamily="18" charset="-78"/>
              </a:endParaRPr>
            </a:p>
          </p:txBody>
        </p:sp>
        <p:pic>
          <p:nvPicPr>
            <p:cNvPr id="10" name="Graphic 9" descr="Pencil">
              <a:extLst>
                <a:ext uri="{FF2B5EF4-FFF2-40B4-BE49-F238E27FC236}">
                  <a16:creationId xmlns:a16="http://schemas.microsoft.com/office/drawing/2014/main" id="{10D63852-5140-4F92-9BA7-16FBC2277007}"/>
                </a:ext>
              </a:extLst>
            </p:cNvPr>
            <p:cNvPicPr>
              <a:picLocks noChangeAspect="1"/>
            </p:cNvPicPr>
            <p:nvPr/>
          </p:nvPicPr>
          <p:blipFill>
            <a:blip r:embed="rId5" cstate="print">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7983941" y="1649394"/>
              <a:ext cx="352462" cy="352462"/>
            </a:xfrm>
            <a:prstGeom prst="rect">
              <a:avLst/>
            </a:prstGeom>
          </p:spPr>
        </p:pic>
      </p:grpSp>
      <p:sp>
        <p:nvSpPr>
          <p:cNvPr id="11" name="Footer Placeholder 3">
            <a:extLst>
              <a:ext uri="{FF2B5EF4-FFF2-40B4-BE49-F238E27FC236}">
                <a16:creationId xmlns:a16="http://schemas.microsoft.com/office/drawing/2014/main" id="{752B8DE5-6996-4C79-8AA8-997F5F267B52}"/>
              </a:ext>
            </a:extLst>
          </p:cNvPr>
          <p:cNvSpPr>
            <a:spLocks noGrp="1"/>
          </p:cNvSpPr>
          <p:nvPr>
            <p:ph type="ftr" sz="quarter" idx="11"/>
          </p:nvPr>
        </p:nvSpPr>
        <p:spPr>
          <a:xfrm>
            <a:off x="2438400" y="6348593"/>
            <a:ext cx="7315200" cy="501650"/>
          </a:xfrm>
        </p:spPr>
        <p:txBody>
          <a:bodyPr/>
          <a:lstStyle/>
          <a:p>
            <a:pPr algn="r" rtl="1"/>
            <a:r>
              <a:rPr lang="ar-SA" dirty="0"/>
              <a:t>حلقة العمل التدريبية بشأن الاختبارات التشخيصية السريعة للكشف عن مستضدات فيروس كورونا- سارس-2 - الإصدار 3.0 | ضمان جودة النتائج </a:t>
            </a:r>
          </a:p>
        </p:txBody>
      </p:sp>
    </p:spTree>
    <p:custDataLst>
      <p:tags r:id="rId1"/>
    </p:custData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Office Theme">
  <a:themeElements>
    <a:clrScheme name="Custom 20">
      <a:dk1>
        <a:srgbClr val="424242"/>
      </a:dk1>
      <a:lt1>
        <a:srgbClr val="FFFFFF"/>
      </a:lt1>
      <a:dk2>
        <a:srgbClr val="44546A"/>
      </a:dk2>
      <a:lt2>
        <a:srgbClr val="E7E6E6"/>
      </a:lt2>
      <a:accent1>
        <a:srgbClr val="0087BC"/>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32EB33F0B292F044865AC5360FB5C193" ma:contentTypeVersion="10" ma:contentTypeDescription="Create a new document." ma:contentTypeScope="" ma:versionID="53c510b663eb44cb7498f28392d4cd33">
  <xsd:schema xmlns:xsd="http://www.w3.org/2001/XMLSchema" xmlns:xs="http://www.w3.org/2001/XMLSchema" xmlns:p="http://schemas.microsoft.com/office/2006/metadata/properties" xmlns:ns3="0b20a213-df17-4e56-abb9-25e675dfe243" targetNamespace="http://schemas.microsoft.com/office/2006/metadata/properties" ma:root="true" ma:fieldsID="c63f0433e488edd6047613ecd864541d" ns3:_="">
    <xsd:import namespace="0b20a213-df17-4e56-abb9-25e675dfe243"/>
    <xsd:element name="properties">
      <xsd:complexType>
        <xsd:sequence>
          <xsd:element name="documentManagement">
            <xsd:complexType>
              <xsd:all>
                <xsd:element ref="ns3:MediaServiceMetadata" minOccurs="0"/>
                <xsd:element ref="ns3:MediaServiceFastMetadata" minOccurs="0"/>
                <xsd:element ref="ns3:MediaServiceAutoKeyPoints" minOccurs="0"/>
                <xsd:element ref="ns3:MediaServiceKeyPoints" minOccurs="0"/>
                <xsd:element ref="ns3:MediaServiceDateTaken" minOccurs="0"/>
                <xsd:element ref="ns3:MediaServiceAutoTags" minOccurs="0"/>
                <xsd:element ref="ns3:MediaServiceGenerationTime" minOccurs="0"/>
                <xsd:element ref="ns3:MediaServiceEventHashCode" minOccurs="0"/>
                <xsd:element ref="ns3:MediaServiceLocation" minOccurs="0"/>
                <xsd:element ref="ns3: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0b20a213-df17-4e56-abb9-25e675dfe243"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Location" ma:index="16" nillable="true" ma:displayName="Location" ma:internalName="MediaServiceLocation" ma:readOnly="true">
      <xsd:simpleType>
        <xsd:restriction base="dms:Text"/>
      </xsd:simpleType>
    </xsd:element>
    <xsd:element name="MediaServiceOCR" ma:index="17" nillable="true" ma:displayName="Extracted Text" ma:internalName="MediaServiceOCR"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B4DB6ADF-9F84-4B49-9049-CAADFE105438}">
  <ds:schemaRefs>
    <ds:schemaRef ds:uri="http://schemas.microsoft.com/sharepoint/v3/contenttype/forms"/>
  </ds:schemaRefs>
</ds:datastoreItem>
</file>

<file path=customXml/itemProps2.xml><?xml version="1.0" encoding="utf-8"?>
<ds:datastoreItem xmlns:ds="http://schemas.openxmlformats.org/officeDocument/2006/customXml" ds:itemID="{E0B08547-9DC9-45BC-830D-7AAEA08B4561}">
  <ds:schemaRefs>
    <ds:schemaRef ds:uri="http://purl.org/dc/elements/1.1/"/>
    <ds:schemaRef ds:uri="http://schemas.microsoft.com/office/2006/metadata/properties"/>
    <ds:schemaRef ds:uri="0b20a213-df17-4e56-abb9-25e675dfe243"/>
    <ds:schemaRef ds:uri="http://purl.org/dc/terms/"/>
    <ds:schemaRef ds:uri="http://schemas.openxmlformats.org/package/2006/metadata/core-properties"/>
    <ds:schemaRef ds:uri="http://schemas.microsoft.com/office/2006/documentManagement/types"/>
    <ds:schemaRef ds:uri="http://schemas.microsoft.com/office/infopath/2007/PartnerControls"/>
    <ds:schemaRef ds:uri="http://www.w3.org/XML/1998/namespace"/>
    <ds:schemaRef ds:uri="http://purl.org/dc/dcmitype/"/>
  </ds:schemaRefs>
</ds:datastoreItem>
</file>

<file path=customXml/itemProps3.xml><?xml version="1.0" encoding="utf-8"?>
<ds:datastoreItem xmlns:ds="http://schemas.openxmlformats.org/officeDocument/2006/customXml" ds:itemID="{EBA3F976-E004-4B64-9B2D-6FFB29AE68BE}">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0b20a213-df17-4e56-abb9-25e675dfe243"/>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2323</TotalTime>
  <Words>2611</Words>
  <Application>Microsoft Office PowerPoint</Application>
  <PresentationFormat>Widescreen</PresentationFormat>
  <Paragraphs>218</Paragraphs>
  <Slides>28</Slides>
  <Notes>7</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28</vt:i4>
      </vt:variant>
    </vt:vector>
  </HeadingPairs>
  <TitlesOfParts>
    <vt:vector size="33" baseType="lpstr">
      <vt:lpstr>Arial</vt:lpstr>
      <vt:lpstr>Calibri</vt:lpstr>
      <vt:lpstr>Simplified Arabic</vt:lpstr>
      <vt:lpstr>Wingdings</vt:lpstr>
      <vt:lpstr>Office Theme</vt:lpstr>
      <vt:lpstr>10</vt:lpstr>
      <vt:lpstr>إخلاء المسؤولية</vt:lpstr>
      <vt:lpstr>أهداف التعلم</vt:lpstr>
      <vt:lpstr>ضمان الجودة</vt:lpstr>
      <vt:lpstr>نشر ضمان الجودة</vt:lpstr>
      <vt:lpstr>مراقبة الجودة (1)</vt:lpstr>
      <vt:lpstr>مراقبة الجودة (2)</vt:lpstr>
      <vt:lpstr>مراقبة الجودة (3)</vt:lpstr>
      <vt:lpstr>اختبار الدفعات الجديدة </vt:lpstr>
      <vt:lpstr>العروض التوضيحية وتقييمات الكفاءة</vt:lpstr>
      <vt:lpstr>تحضير مواد مراقبة الجودة للعرض التوضيحي وتقييمات الكفاءة  </vt:lpstr>
      <vt:lpstr>تقييم الجودة الخارجي</vt:lpstr>
      <vt:lpstr>تقييم الجودة الخارجي</vt:lpstr>
      <vt:lpstr>الزيارات الإشرافية (1)  </vt:lpstr>
      <vt:lpstr>الزيارات الإشرافية (2)</vt:lpstr>
      <vt:lpstr>اختبار الكفاءة (1)</vt:lpstr>
      <vt:lpstr>اختبار الكفاءة (2)</vt:lpstr>
      <vt:lpstr>اختبار الكفاءة (3)</vt:lpstr>
      <vt:lpstr>إعادة الاختبار</vt:lpstr>
      <vt:lpstr>اتخاذ الإجراء</vt:lpstr>
      <vt:lpstr>الترصد في مرحلة ما بعد التسويق</vt:lpstr>
      <vt:lpstr>الترصد في مرحلة ما بعد التسويق * </vt:lpstr>
      <vt:lpstr>نصائح لمستخدمي الاختبارات التشخيصية السريعة للكشف عن مستضدات فيروس كورونا-سارس-2</vt:lpstr>
      <vt:lpstr>استمارة تعليقات المستخدم الخاصة بوسائل التشخيص المختبري </vt:lpstr>
      <vt:lpstr>PowerPoint Presentation</vt:lpstr>
      <vt:lpstr>PowerPoint Presentation</vt:lpstr>
      <vt:lpstr>PowerPoint Presentation</vt:lpstr>
      <vt:lpstr>أسئلة؟</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JOHN ROSS PAPA</dc:creator>
  <cp:lastModifiedBy>natacha milhano</cp:lastModifiedBy>
  <cp:revision>34</cp:revision>
  <dcterms:created xsi:type="dcterms:W3CDTF">2020-10-08T10:02:18Z</dcterms:created>
  <dcterms:modified xsi:type="dcterms:W3CDTF">2022-09-29T13:26:21Z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0x01010032EB33F0B292F044865AC5360FB5C193</vt:lpwstr>
  </property>
</Properties>
</file>