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autoCompressPictures="0">
  <p:sldMasterIdLst>
    <p:sldMasterId id="2147483648" r:id="rId4"/>
  </p:sldMasterIdLst>
  <p:notesMasterIdLst>
    <p:notesMasterId r:id="rId32"/>
  </p:notesMasterIdLst>
  <p:sldIdLst>
    <p:sldId id="256" r:id="rId5"/>
    <p:sldId id="292" r:id="rId6"/>
    <p:sldId id="295" r:id="rId7"/>
    <p:sldId id="290" r:id="rId8"/>
    <p:sldId id="274" r:id="rId9"/>
    <p:sldId id="275" r:id="rId10"/>
    <p:sldId id="294" r:id="rId11"/>
    <p:sldId id="262" r:id="rId12"/>
    <p:sldId id="278" r:id="rId13"/>
    <p:sldId id="264" r:id="rId14"/>
    <p:sldId id="280" r:id="rId15"/>
    <p:sldId id="281" r:id="rId16"/>
    <p:sldId id="272" r:id="rId17"/>
    <p:sldId id="282" r:id="rId18"/>
    <p:sldId id="269" r:id="rId19"/>
    <p:sldId id="284" r:id="rId20"/>
    <p:sldId id="285" r:id="rId21"/>
    <p:sldId id="293" r:id="rId22"/>
    <p:sldId id="286" r:id="rId23"/>
    <p:sldId id="287" r:id="rId24"/>
    <p:sldId id="288" r:id="rId25"/>
    <p:sldId id="299" r:id="rId26"/>
    <p:sldId id="289" r:id="rId27"/>
    <p:sldId id="291" r:id="rId28"/>
    <p:sldId id="300" r:id="rId29"/>
    <p:sldId id="279" r:id="rId30"/>
    <p:sldId id="271" r:id="rId31"/>
  </p:sldIdLst>
  <p:sldSz cx="12192000" cy="6858000"/>
  <p:notesSz cx="6858000" cy="9144000"/>
  <p:defaultTextStyle>
    <a:defPPr algn="r" rtl="1">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2478439-2249-E1EC-A7AB-8851EB8D152A}" name="andre.trollip@finddx.org" initials="an" userId="S::urn:spo:guest#andre.trollip@finddx.org::" providerId="AD"/>
  <p188:author id="{A0BF55F1-DB94-4CBA-153D-88EB9840318B}" name="natacha milhano" initials="nm" userId="88c9fc77fb725f94"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alya Underwood" initials="TU" lastIdx="6" clrIdx="0">
    <p:extLst>
      <p:ext uri="{19B8F6BF-5375-455C-9EA6-DF929625EA0E}">
        <p15:presenceInfo xmlns:p15="http://schemas.microsoft.com/office/powerpoint/2012/main" userId="d1b78f39f266085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F1EFA4A-8AA4-42DA-99C0-4036C565D7F9}" v="2" dt="2021-01-15T12:23:32.2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7847" autoAdjust="0"/>
    <p:restoredTop sz="94696"/>
  </p:normalViewPr>
  <p:slideViewPr>
    <p:cSldViewPr snapToGrid="0" snapToObjects="1">
      <p:cViewPr varScale="1">
        <p:scale>
          <a:sx n="44" d="100"/>
          <a:sy n="44" d="100"/>
        </p:scale>
        <p:origin x="67" y="84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40"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RNADAS, Céline" userId="35dfe63f-973a-4484-af2b-caa2b0e5656e" providerId="ADAL" clId="{EF1EFA4A-8AA4-42DA-99C0-4036C565D7F9}"/>
    <pc:docChg chg="modSld">
      <pc:chgData name="BARNADAS, Céline" userId="35dfe63f-973a-4484-af2b-caa2b0e5656e" providerId="ADAL" clId="{EF1EFA4A-8AA4-42DA-99C0-4036C565D7F9}" dt="2021-01-15T12:23:32.261" v="1"/>
      <pc:docMkLst>
        <pc:docMk/>
      </pc:docMkLst>
      <pc:sldChg chg="addSp delSp">
        <pc:chgData name="BARNADAS, Céline" userId="35dfe63f-973a-4484-af2b-caa2b0e5656e" providerId="ADAL" clId="{EF1EFA4A-8AA4-42DA-99C0-4036C565D7F9}" dt="2021-01-15T12:23:32.261" v="1"/>
        <pc:sldMkLst>
          <pc:docMk/>
          <pc:sldMk cId="2865038571" sldId="256"/>
        </pc:sldMkLst>
        <pc:picChg chg="del">
          <ac:chgData name="BARNADAS, Céline" userId="35dfe63f-973a-4484-af2b-caa2b0e5656e" providerId="ADAL" clId="{EF1EFA4A-8AA4-42DA-99C0-4036C565D7F9}" dt="2021-01-15T12:23:31.730" v="0" actId="478"/>
          <ac:picMkLst>
            <pc:docMk/>
            <pc:sldMk cId="2865038571" sldId="256"/>
            <ac:picMk id="4" creationId="{BCA4EC82-82C4-234B-A3D0-BE9628E6B4FC}"/>
          </ac:picMkLst>
        </pc:picChg>
        <pc:picChg chg="add">
          <ac:chgData name="BARNADAS, Céline" userId="35dfe63f-973a-4484-af2b-caa2b0e5656e" providerId="ADAL" clId="{EF1EFA4A-8AA4-42DA-99C0-4036C565D7F9}" dt="2021-01-15T12:23:32.261" v="1"/>
          <ac:picMkLst>
            <pc:docMk/>
            <pc:sldMk cId="2865038571" sldId="256"/>
            <ac:picMk id="6" creationId="{EBFDF3FD-B9A1-4230-A4A8-6793D0FE849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1"/>
          <a:lstStyle>
            <a:lvl1pPr algn="r" rtl="1">
              <a:defRPr sz="1200"/>
            </a:lvl1pPr>
          </a:lstStyle>
          <a:p>
            <a:pPr rtl="1"/>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1"/>
          <a:lstStyle>
            <a:lvl1pPr algn="r" rtl="1">
              <a:defRPr sz="1200"/>
            </a:lvl1pPr>
          </a:lstStyle>
          <a:p>
            <a:pPr rtl="1"/>
            <a:fld id="{0BEDBD40-84B1-2349-A508-11CBED669F65}" type="datetimeFigureOut">
              <a:rPr lang="en-GB" smtClean="0"/>
              <a:t>29/09/2022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rtl="1"/>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1" anchor="b"/>
          <a:lstStyle>
            <a:lvl1pPr algn="r" rtl="1">
              <a:defRPr sz="1200"/>
            </a:lvl1pPr>
          </a:lstStyle>
          <a:p>
            <a:pPr rtl="1"/>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1" anchor="b"/>
          <a:lstStyle>
            <a:lvl1pPr algn="r" rtl="1">
              <a:defRPr sz="1200"/>
            </a:lvl1pPr>
          </a:lstStyle>
          <a:p>
            <a:pPr rtl="1"/>
            <a:fld id="{2F7A6307-915A-134B-ACFB-C4EC86CF7165}" type="slidenum">
              <a:rPr lang="en-GB" smtClean="0"/>
              <a:t>‹#›</a:t>
            </a:fld>
            <a:endParaRPr lang="en-GB"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137" name="Google Shape;13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154" name="Google Shape;15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206" name="Google Shape;206;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255" name="Google Shape;255;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4295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280" name="Google Shape;280;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291" name="Google Shape;291;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Text, whiteboard&#10;&#10;Description automatically generated">
            <a:extLst>
              <a:ext uri="{FF2B5EF4-FFF2-40B4-BE49-F238E27FC236}">
                <a16:creationId xmlns:a16="http://schemas.microsoft.com/office/drawing/2014/main" id="{FFC70F78-64E0-FE44-8E2F-FB45D5FA4D41}"/>
              </a:ext>
            </a:extLst>
          </p:cNvPr>
          <p:cNvPicPr>
            <a:picLocks noChangeAspect="1"/>
          </p:cNvPicPr>
          <p:nvPr userDrawn="1"/>
        </p:nvPicPr>
        <p:blipFill rotWithShape="1">
          <a:blip r:embed="rId2"/>
          <a:srcRect l="4305" t="7072" r="24869" b="8522"/>
          <a:stretch/>
        </p:blipFill>
        <p:spPr>
          <a:xfrm>
            <a:off x="5668617" y="1285833"/>
            <a:ext cx="6394174" cy="4286333"/>
          </a:xfrm>
          <a:prstGeom prst="rect">
            <a:avLst/>
          </a:prstGeom>
        </p:spPr>
      </p:pic>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rtlCol="1"/>
          <a:lstStyle/>
          <a:p>
            <a:pPr rtl="1"/>
            <a:r>
              <a:rPr lang="en-GB"/>
              <a:t>10/11/2020</a:t>
            </a:r>
            <a:endParaRPr lang="en-GB"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rtlCol="1"/>
          <a:lstStyle/>
          <a:p>
            <a:pPr rtl="1"/>
            <a:r>
              <a:rPr lang="ar"/>
              <a:t>Conference     |     Presentation title</a:t>
            </a:r>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GB"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rtlCol="1" anchor="b"/>
          <a:lstStyle>
            <a:lvl1pPr algn="r" rtl="1">
              <a:defRPr sz="4000">
                <a:solidFill>
                  <a:schemeClr val="bg1"/>
                </a:solidFill>
              </a:defRPr>
            </a:lvl1pPr>
          </a:lstStyle>
          <a:p>
            <a:pPr rtl="1"/>
            <a:r>
              <a:rPr lang="ar"/>
              <a:t>Click to edit Master title style</a:t>
            </a:r>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rtlCol="1"/>
          <a:lstStyle>
            <a:lvl1pPr marL="0" indent="0" algn="r" rtl="1">
              <a:buNone/>
              <a:defRPr sz="1800">
                <a:solidFill>
                  <a:schemeClr val="bg1"/>
                </a:solidFill>
              </a:defRPr>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ar"/>
              <a:t>Click to edit Master subtitle style</a:t>
            </a:r>
          </a:p>
        </p:txBody>
      </p:sp>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rtlCol="1"/>
          <a:lstStyle/>
          <a:p>
            <a:pPr rtl="1"/>
            <a:r>
              <a:rPr lang="ar"/>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rtlCol="1"/>
          <a:lstStyle/>
          <a:p>
            <a:pPr rtl="1"/>
            <a:r>
              <a:rPr lang="en-GB"/>
              <a:t>10/11/2020</a:t>
            </a:r>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rtlCol="1"/>
          <a:lstStyle/>
          <a:p>
            <a:pPr rtl="1"/>
            <a:r>
              <a:rPr lang="ar"/>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rtlCol="1"/>
          <a:lstStyle/>
          <a:p>
            <a:pPr rtl="1"/>
            <a:r>
              <a:rPr lang="ar"/>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rtlCol="1"/>
          <a:lstStyle/>
          <a:p>
            <a:pPr rtl="1"/>
            <a:r>
              <a:rPr lang="en-GB"/>
              <a:t>10/11/2020</a:t>
            </a:r>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rtlCol="1"/>
          <a:lstStyle/>
          <a:p>
            <a:pPr rtl="1"/>
            <a:r>
              <a:rPr lang="ar"/>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rtlCol="1"/>
          <a:lstStyle/>
          <a:p>
            <a:pPr rtl="1"/>
            <a:r>
              <a:rPr lang="ar"/>
              <a:t>Click to edit Master title style</a:t>
            </a:r>
            <a:endParaRPr/>
          </a:p>
        </p:txBody>
      </p:sp>
      <p:sp>
        <p:nvSpPr>
          <p:cNvPr id="54" name="Body Level One…"/>
          <p:cNvSpPr txBox="1">
            <a:spLocks noGrp="1"/>
          </p:cNvSpPr>
          <p:nvPr>
            <p:ph type="body" idx="1"/>
          </p:nvPr>
        </p:nvSpPr>
        <p:spPr>
          <a:prstGeom prst="rect">
            <a:avLst/>
          </a:prstGeom>
        </p:spPr>
        <p:txBody>
          <a:bodyPr numCol="1" spcCol="38100" rtlCol="1"/>
          <a:lstStyle>
            <a:lvl1pPr marL="381000" indent="-381000" algn="r" rtl="1">
              <a:spcBef>
                <a:spcPts val="2100"/>
              </a:spcBef>
              <a:buSzPct val="50000"/>
              <a:buBlip>
                <a:blip r:embed="rId2"/>
              </a:buBlip>
              <a:defRPr sz="2100"/>
            </a:lvl1pPr>
            <a:lvl2pPr marL="381000" indent="-381000" algn="r" rtl="1">
              <a:spcBef>
                <a:spcPts val="2100"/>
              </a:spcBef>
              <a:buSzPct val="50000"/>
              <a:buBlip>
                <a:blip r:embed="rId2"/>
              </a:buBlip>
              <a:defRPr sz="2100"/>
            </a:lvl2pPr>
            <a:lvl3pPr marL="381000" indent="-381000" algn="r" rtl="1">
              <a:spcBef>
                <a:spcPts val="2100"/>
              </a:spcBef>
              <a:buSzPct val="50000"/>
              <a:buBlip>
                <a:blip r:embed="rId2"/>
              </a:buBlip>
              <a:defRPr sz="2100"/>
            </a:lvl3pPr>
            <a:lvl4pPr marL="381000" indent="-381000" algn="r" rtl="1">
              <a:spcBef>
                <a:spcPts val="2100"/>
              </a:spcBef>
              <a:buSzPct val="50000"/>
              <a:buBlip>
                <a:blip r:embed="rId2"/>
              </a:buBlip>
              <a:defRPr sz="2100"/>
            </a:lvl4pPr>
            <a:lvl5pPr marL="381000" indent="-381000" algn="r" rtl="1">
              <a:spcBef>
                <a:spcPts val="2100"/>
              </a:spcBef>
              <a:buSzPct val="50000"/>
              <a:buBlip>
                <a:blip r:embed="rId2"/>
              </a:buBlip>
              <a:defRPr sz="21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a:p>
        </p:txBody>
      </p:sp>
      <p:sp>
        <p:nvSpPr>
          <p:cNvPr id="55" name="Slide Number"/>
          <p:cNvSpPr txBox="1">
            <a:spLocks noGrp="1"/>
          </p:cNvSpPr>
          <p:nvPr>
            <p:ph type="sldNum" sz="quarter" idx="2"/>
          </p:nvPr>
        </p:nvSpPr>
        <p:spPr>
          <a:prstGeom prst="rect">
            <a:avLst/>
          </a:prstGeom>
        </p:spPr>
        <p:txBody>
          <a:bodyPr rtlCol="1"/>
          <a:lstStyle/>
          <a:p>
            <a:pPr rtl="1"/>
            <a:fld id="{8B709DE2-93F8-7E45-91D0-E19ACC3ADA42}" type="slidenum">
              <a:rPr lang="en-US" smtClean="0"/>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rtlCol="1" anchor="b" anchorCtr="0">
            <a:noAutofit/>
          </a:bodyPr>
          <a:lstStyle>
            <a:lvl1pPr algn="r" rtl="1">
              <a:defRPr sz="3600">
                <a:solidFill>
                  <a:schemeClr val="accent1"/>
                </a:solidFill>
              </a:defRPr>
            </a:lvl1pPr>
          </a:lstStyle>
          <a:p>
            <a:pPr rtl="1"/>
            <a:r>
              <a:rPr lang="ar"/>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rtlCol="1"/>
          <a:lstStyle>
            <a:lvl1pPr algn="r" rtl="1">
              <a:lnSpc>
                <a:spcPct val="100000"/>
              </a:lnSpc>
              <a:buClr>
                <a:schemeClr val="accent1"/>
              </a:buClr>
              <a:defRPr sz="2000"/>
            </a:lvl1pPr>
            <a:lvl2pPr algn="r" rtl="1">
              <a:lnSpc>
                <a:spcPct val="100000"/>
              </a:lnSpc>
              <a:buClr>
                <a:schemeClr val="accent1"/>
              </a:buClr>
              <a:defRPr sz="1800"/>
            </a:lvl2pPr>
            <a:lvl3pPr algn="r" rtl="1">
              <a:lnSpc>
                <a:spcPct val="100000"/>
              </a:lnSpc>
              <a:buClr>
                <a:schemeClr val="accent1"/>
              </a:buClr>
              <a:defRPr sz="1800"/>
            </a:lvl3pPr>
            <a:lvl4pPr algn="r" rtl="1">
              <a:lnSpc>
                <a:spcPct val="100000"/>
              </a:lnSpc>
              <a:buClr>
                <a:schemeClr val="accent1"/>
              </a:buClr>
              <a:defRPr sz="1800"/>
            </a:lvl4pPr>
            <a:lvl5pPr algn="r" rtl="1">
              <a:lnSpc>
                <a:spcPct val="100000"/>
              </a:lnSpc>
              <a:buClr>
                <a:schemeClr val="accent1"/>
              </a:buClr>
              <a:defRPr sz="18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rtlCol="1"/>
          <a:lstStyle>
            <a:lvl1pPr algn="r" rtl="1">
              <a:defRPr sz="1000" b="1" i="0" baseline="0">
                <a:solidFill>
                  <a:schemeClr val="bg1"/>
                </a:solidFill>
              </a:defRPr>
            </a:lvl1pPr>
          </a:lstStyle>
          <a:p>
            <a:pPr algn="l" rtl="1"/>
            <a:r>
              <a:rPr lang="ar"/>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rtlCol="1"/>
          <a:lstStyle>
            <a:lvl1pPr algn="r" rtl="1">
              <a:defRPr sz="1000">
                <a:solidFill>
                  <a:schemeClr val="tx1"/>
                </a:solidFill>
              </a:defRPr>
            </a:lvl1pPr>
          </a:lstStyle>
          <a:p>
            <a:pPr rtl="1"/>
            <a:fld id="{42D34DE6-22C6-0E40-B20E-F2D718CBADB2}" type="slidenum">
              <a:rPr lang="en-GB" smtClean="0"/>
              <a:pPr/>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rtlCol="1" anchor="b" anchorCtr="0"/>
          <a:lstStyle>
            <a:lvl1pPr algn="r" rtl="1">
              <a:defRPr sz="3600">
                <a:solidFill>
                  <a:schemeClr val="bg1"/>
                </a:solidFill>
              </a:defRPr>
            </a:lvl1pPr>
          </a:lstStyle>
          <a:p>
            <a:pPr rtl="1"/>
            <a:r>
              <a:rPr lang="ar"/>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rtlCol="1"/>
          <a:lstStyle>
            <a:lvl1pPr marL="0" indent="0" algn="r" rtl="1">
              <a:buNone/>
              <a:defRPr sz="2000">
                <a:solidFill>
                  <a:schemeClr val="bg1"/>
                </a:solidFill>
              </a:defRPr>
            </a:lvl1pPr>
            <a:lvl2pPr marL="457200" indent="0" algn="r" rtl="1">
              <a:buNone/>
              <a:defRPr sz="2000">
                <a:solidFill>
                  <a:schemeClr val="tx1">
                    <a:tint val="75000"/>
                  </a:schemeClr>
                </a:solidFill>
              </a:defRPr>
            </a:lvl2pPr>
            <a:lvl3pPr marL="914400" indent="0" algn="r" rtl="1">
              <a:buNone/>
              <a:defRPr sz="1800">
                <a:solidFill>
                  <a:schemeClr val="tx1">
                    <a:tint val="75000"/>
                  </a:schemeClr>
                </a:solidFill>
              </a:defRPr>
            </a:lvl3pPr>
            <a:lvl4pPr marL="1371600" indent="0" algn="r" rtl="1">
              <a:buNone/>
              <a:defRPr sz="1600">
                <a:solidFill>
                  <a:schemeClr val="tx1">
                    <a:tint val="75000"/>
                  </a:schemeClr>
                </a:solidFill>
              </a:defRPr>
            </a:lvl4pPr>
            <a:lvl5pPr marL="1828800" indent="0" algn="r" rtl="1">
              <a:buNone/>
              <a:defRPr sz="1600">
                <a:solidFill>
                  <a:schemeClr val="tx1">
                    <a:tint val="75000"/>
                  </a:schemeClr>
                </a:solidFill>
              </a:defRPr>
            </a:lvl5pPr>
            <a:lvl6pPr marL="2286000" indent="0" algn="r" rtl="1">
              <a:buNone/>
              <a:defRPr sz="1600">
                <a:solidFill>
                  <a:schemeClr val="tx1">
                    <a:tint val="75000"/>
                  </a:schemeClr>
                </a:solidFill>
              </a:defRPr>
            </a:lvl6pPr>
            <a:lvl7pPr marL="2743200" indent="0" algn="r" rtl="1">
              <a:buNone/>
              <a:defRPr sz="1600">
                <a:solidFill>
                  <a:schemeClr val="tx1">
                    <a:tint val="75000"/>
                  </a:schemeClr>
                </a:solidFill>
              </a:defRPr>
            </a:lvl7pPr>
            <a:lvl8pPr marL="3200400" indent="0" algn="r" rtl="1">
              <a:buNone/>
              <a:defRPr sz="1600">
                <a:solidFill>
                  <a:schemeClr val="tx1">
                    <a:tint val="75000"/>
                  </a:schemeClr>
                </a:solidFill>
              </a:defRPr>
            </a:lvl8pPr>
            <a:lvl9pPr marL="3657600" indent="0" algn="r" rtl="1">
              <a:buNone/>
              <a:defRPr sz="1600">
                <a:solidFill>
                  <a:schemeClr val="tx1">
                    <a:tint val="75000"/>
                  </a:schemeClr>
                </a:solidFill>
              </a:defRPr>
            </a:lvl9pPr>
          </a:lstStyle>
          <a:p>
            <a:pPr lvl="0" rtl="1"/>
            <a:r>
              <a:rPr lang="ar"/>
              <a:t>Click to edit Master text styles</a:t>
            </a:r>
          </a:p>
        </p:txBody>
      </p:sp>
      <p:pic>
        <p:nvPicPr>
          <p:cNvPr id="7" name="Picture 6" descr="A picture containing square&#10;&#10;Description automatically generated">
            <a:extLst>
              <a:ext uri="{FF2B5EF4-FFF2-40B4-BE49-F238E27FC236}">
                <a16:creationId xmlns:a16="http://schemas.microsoft.com/office/drawing/2014/main" id="{EDBB7E9E-5A62-B247-B27B-60DE021B8789}"/>
              </a:ext>
            </a:extLst>
          </p:cNvPr>
          <p:cNvPicPr>
            <a:picLocks noChangeAspect="1"/>
          </p:cNvPicPr>
          <p:nvPr userDrawn="1"/>
        </p:nvPicPr>
        <p:blipFill>
          <a:blip r:embed="rId2"/>
          <a:stretch>
            <a:fillRect/>
          </a:stretch>
        </p:blipFill>
        <p:spPr>
          <a:xfrm>
            <a:off x="5756744" y="420327"/>
            <a:ext cx="6017346" cy="6017346"/>
          </a:xfrm>
          <a:prstGeom prst="rect">
            <a:avLst/>
          </a:prstGeom>
        </p:spPr>
      </p:pic>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rtlCol="1"/>
          <a:lstStyle/>
          <a:p>
            <a:pPr rtl="1"/>
            <a:r>
              <a:rPr lang="ar"/>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rtlCol="1"/>
          <a:lstStyle/>
          <a:p>
            <a:pPr rtl="1"/>
            <a:r>
              <a:rPr lang="en-GB"/>
              <a:t>10/11/2020</a:t>
            </a:r>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rtlCol="1"/>
          <a:lstStyle/>
          <a:p>
            <a:pPr rtl="1"/>
            <a:r>
              <a:rPr lang="ar"/>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rtlCol="1"/>
          <a:lstStyle/>
          <a:p>
            <a:pPr rtl="1"/>
            <a:r>
              <a:rPr lang="ar"/>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rtlCol="1" anchor="b"/>
          <a:lstStyle>
            <a:lvl1pPr marL="0" indent="0" algn="r" rtl="1">
              <a:buNone/>
              <a:defRPr sz="2400" b="1"/>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rtlCol="1" anchor="b"/>
          <a:lstStyle>
            <a:lvl1pPr marL="0" indent="0" algn="r" rtl="1">
              <a:buNone/>
              <a:defRPr sz="2400" b="1"/>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rtlCol="1"/>
          <a:lstStyle/>
          <a:p>
            <a:pPr rtl="1"/>
            <a:r>
              <a:rPr lang="en-GB"/>
              <a:t>10/11/2020</a:t>
            </a:r>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rtlCol="1"/>
          <a:lstStyle/>
          <a:p>
            <a:pPr rtl="1"/>
            <a:r>
              <a:rPr lang="ar"/>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rtlCol="1"/>
          <a:lstStyle/>
          <a:p>
            <a:pPr rtl="1"/>
            <a:r>
              <a:rPr lang="ar"/>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rtlCol="1"/>
          <a:lstStyle/>
          <a:p>
            <a:pPr rtl="1"/>
            <a:r>
              <a:rPr lang="en-GB"/>
              <a:t>10/11/2020</a:t>
            </a:r>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rtlCol="1"/>
          <a:lstStyle/>
          <a:p>
            <a:pPr rtl="1"/>
            <a:r>
              <a:rPr lang="ar"/>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rtlCol="1"/>
          <a:lstStyle/>
          <a:p>
            <a:pPr rtl="1"/>
            <a:r>
              <a:rPr lang="en-GB"/>
              <a:t>10/11/2020</a:t>
            </a:r>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rtlCol="1"/>
          <a:lstStyle/>
          <a:p>
            <a:pPr rtl="1"/>
            <a:r>
              <a:rPr lang="ar"/>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rtlCol="1" anchor="b"/>
          <a:lstStyle>
            <a:lvl1pPr algn="r" rtl="1">
              <a:defRPr sz="3200"/>
            </a:lvl1pPr>
          </a:lstStyle>
          <a:p>
            <a:pPr rtl="1"/>
            <a:r>
              <a:rPr lang="ar"/>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rtlCol="1"/>
          <a:lstStyle>
            <a:lvl1pPr algn="r" rtl="1">
              <a:defRPr sz="3200"/>
            </a:lvl1pPr>
            <a:lvl2pPr algn="r" rtl="1">
              <a:defRPr sz="2800"/>
            </a:lvl2pPr>
            <a:lvl3pPr algn="r" rtl="1">
              <a:defRPr sz="2400"/>
            </a:lvl3pPr>
            <a:lvl4pPr algn="r" rtl="1">
              <a:defRPr sz="2000"/>
            </a:lvl4pPr>
            <a:lvl5pPr algn="r" rtl="1">
              <a:defRPr sz="2000"/>
            </a:lvl5pPr>
            <a:lvl6pPr algn="r" rtl="1">
              <a:defRPr sz="2000"/>
            </a:lvl6pPr>
            <a:lvl7pPr algn="r" rtl="1">
              <a:defRPr sz="2000"/>
            </a:lvl7pPr>
            <a:lvl8pPr algn="r" rtl="1">
              <a:defRPr sz="2000"/>
            </a:lvl8pPr>
            <a:lvl9pPr algn="r" rtl="1">
              <a:defRPr sz="200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rtlCol="1"/>
          <a:lstStyle/>
          <a:p>
            <a:pPr rtl="1"/>
            <a:r>
              <a:rPr lang="en-GB"/>
              <a:t>10/11/2020</a:t>
            </a:r>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rtlCol="1"/>
          <a:lstStyle/>
          <a:p>
            <a:pPr rtl="1"/>
            <a:r>
              <a:rPr lang="ar"/>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rtlCol="1" anchor="b"/>
          <a:lstStyle>
            <a:lvl1pPr algn="r" rtl="1">
              <a:defRPr sz="3200"/>
            </a:lvl1pPr>
          </a:lstStyle>
          <a:p>
            <a:pPr rtl="1"/>
            <a:r>
              <a:rPr lang="ar"/>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rtlCol="1"/>
          <a:lstStyle>
            <a:lvl1pPr marL="0" indent="0" algn="r" rtl="1">
              <a:buNone/>
              <a:defRPr sz="3200"/>
            </a:lvl1pPr>
            <a:lvl2pPr marL="457200" indent="0" algn="r" rtl="1">
              <a:buNone/>
              <a:defRPr sz="2800"/>
            </a:lvl2pPr>
            <a:lvl3pPr marL="914400" indent="0" algn="r" rtl="1">
              <a:buNone/>
              <a:defRPr sz="2400"/>
            </a:lvl3pPr>
            <a:lvl4pPr marL="1371600" indent="0" algn="r" rtl="1">
              <a:buNone/>
              <a:defRPr sz="2000"/>
            </a:lvl4pPr>
            <a:lvl5pPr marL="1828800" indent="0" algn="r" rtl="1">
              <a:buNone/>
              <a:defRPr sz="2000"/>
            </a:lvl5pPr>
            <a:lvl6pPr marL="2286000" indent="0" algn="r" rtl="1">
              <a:buNone/>
              <a:defRPr sz="2000"/>
            </a:lvl6pPr>
            <a:lvl7pPr marL="2743200" indent="0" algn="r" rtl="1">
              <a:buNone/>
              <a:defRPr sz="2000"/>
            </a:lvl7pPr>
            <a:lvl8pPr marL="3200400" indent="0" algn="r" rtl="1">
              <a:buNone/>
              <a:defRPr sz="2000"/>
            </a:lvl8pPr>
            <a:lvl9pPr marL="3657600" indent="0" algn="r" rtl="1">
              <a:buNone/>
              <a:defRPr sz="2000"/>
            </a:lvl9pPr>
          </a:lstStyle>
          <a:p>
            <a:pPr rtl="1"/>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rtlCol="1"/>
          <a:lstStyle/>
          <a:p>
            <a:pPr rtl="1"/>
            <a:r>
              <a:rPr lang="en-GB"/>
              <a:t>10/11/2020</a:t>
            </a:r>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rtlCol="1"/>
          <a:lstStyle/>
          <a:p>
            <a:pPr rtl="1"/>
            <a:r>
              <a:rPr lang="ar"/>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pPr rtl="1"/>
            <a:r>
              <a:rPr lang="ar"/>
              <a:t>Click to edit Master title style</a:t>
            </a:r>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1" anchor="ctr"/>
          <a:lstStyle>
            <a:lvl1pPr algn="r" rtl="1">
              <a:defRPr sz="1200">
                <a:solidFill>
                  <a:schemeClr val="tx1">
                    <a:tint val="75000"/>
                  </a:schemeClr>
                </a:solidFill>
              </a:defRPr>
            </a:lvl1pPr>
          </a:lstStyle>
          <a:p>
            <a:pPr rtl="1"/>
            <a:r>
              <a:rPr lang="en-GB"/>
              <a:t>10/11/2020</a:t>
            </a:r>
            <a:endParaRPr lang="en-GB"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rtl="1">
              <a:defRPr sz="1200">
                <a:solidFill>
                  <a:schemeClr val="tx1">
                    <a:tint val="75000"/>
                  </a:schemeClr>
                </a:solidFill>
              </a:defRPr>
            </a:lvl1pPr>
          </a:lstStyle>
          <a:p>
            <a:pPr rtl="1"/>
            <a:r>
              <a:rPr lang="ar"/>
              <a:t>Conference     |     Presentation title</a:t>
            </a:r>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1" anchor="ctr"/>
          <a:lstStyle>
            <a:lvl1pPr algn="r" rtl="1">
              <a:defRPr sz="1200">
                <a:solidFill>
                  <a:schemeClr val="tx1">
                    <a:tint val="75000"/>
                  </a:schemeClr>
                </a:solidFill>
              </a:defRPr>
            </a:lvl1pPr>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hyperlink" Target="https://extranet.who.int/hslp/content/sars-cov-2-antigen-rapid-diagnostic-test-training-package" TargetMode="Externa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2.xml"/><Relationship Id="rId4" Type="http://schemas.openxmlformats.org/officeDocument/2006/relationships/hyperlink" Target="mailto:ihrhrt@who.int"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hyperlink" Target="https://cdn.who.int/media/docs/default-source/substandard-and-falsified/pms_user_feedback_form.docx?sfvrsn=3856959_17"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cdc.gov/coronavirus/2019-ncov/global-covid-19/compare-digital-tools.html" TargetMode="External"/><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6.xml"/><Relationship Id="rId5" Type="http://schemas.openxmlformats.org/officeDocument/2006/relationships/image" Target="../media/image18.png"/><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7.xml"/><Relationship Id="rId5" Type="http://schemas.openxmlformats.org/officeDocument/2006/relationships/image" Target="../media/image18.png"/><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11.sv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hyperlink" Target="https://cdn.who.int/media/docs/default-source/substandard-and-falsified/pms_user_feedback_form.docx?sfvrsn=3856959_17"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nvPr>
        </p:nvSpPr>
        <p:spPr/>
        <p:txBody>
          <a:bodyPr rtlCol="1"/>
          <a:lstStyle/>
          <a:p>
            <a:pPr rtl="1"/>
            <a:r>
              <a:rPr lang="ar-SA" dirty="0"/>
              <a:t>9</a:t>
            </a:r>
            <a:endParaRPr lang="ar" dirty="0"/>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nvPr>
        </p:nvSpPr>
        <p:spPr/>
        <p:txBody>
          <a:bodyPr rtlCol="1">
            <a:normAutofit fontScale="85000" lnSpcReduction="20000"/>
          </a:bodyPr>
          <a:lstStyle/>
          <a:p>
            <a:pPr rtl="1"/>
            <a:r>
              <a:rPr lang="ar" sz="3600" dirty="0"/>
              <a:t>استخدام بيانات الاختبار التشخيصي السريع لمستضد فيروس كورونا-سارس-2</a:t>
            </a:r>
          </a:p>
        </p:txBody>
      </p:sp>
      <p:pic>
        <p:nvPicPr>
          <p:cNvPr id="5" name="Picture 4">
            <a:extLst>
              <a:ext uri="{FF2B5EF4-FFF2-40B4-BE49-F238E27FC236}">
                <a16:creationId xmlns:a16="http://schemas.microsoft.com/office/drawing/2014/main" id="{27B327C7-C05F-6C47-AB00-3F54846384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7595" y="162817"/>
            <a:ext cx="2257794" cy="791235"/>
          </a:xfrm>
          <a:prstGeom prst="rect">
            <a:avLst/>
          </a:prstGeom>
        </p:spPr>
      </p:pic>
      <p:pic>
        <p:nvPicPr>
          <p:cNvPr id="6" name="Picture 5">
            <a:extLst>
              <a:ext uri="{FF2B5EF4-FFF2-40B4-BE49-F238E27FC236}">
                <a16:creationId xmlns:a16="http://schemas.microsoft.com/office/drawing/2014/main" id="{EBFDF3FD-B9A1-4230-A4A8-6793D0FE8491}"/>
              </a:ext>
            </a:extLst>
          </p:cNvPr>
          <p:cNvPicPr>
            <a:picLocks noChangeAspect="1"/>
          </p:cNvPicPr>
          <p:nvPr/>
        </p:nvPicPr>
        <p:blipFill>
          <a:blip r:embed="rId3"/>
          <a:stretch>
            <a:fillRect/>
          </a:stretch>
        </p:blipFill>
        <p:spPr>
          <a:xfrm>
            <a:off x="386398" y="52252"/>
            <a:ext cx="2696315" cy="788520"/>
          </a:xfrm>
          <a:prstGeom prst="rect">
            <a:avLst/>
          </a:prstGeom>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9"/>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سجل الاختبارات التشخيصية السريعة للكشف عن مستضدات فيروس كورونا- سارس-2* </a:t>
            </a:r>
          </a:p>
        </p:txBody>
      </p:sp>
      <p:sp>
        <p:nvSpPr>
          <p:cNvPr id="157" name="Google Shape;157;p9"/>
          <p:cNvSpPr txBox="1">
            <a:spLocks noGrp="1"/>
          </p:cNvSpPr>
          <p:nvPr>
            <p:ph type="body" idx="1"/>
          </p:nvPr>
        </p:nvSpPr>
        <p:spPr>
          <a:xfrm>
            <a:off x="838200" y="1736203"/>
            <a:ext cx="5646490" cy="4440760"/>
          </a:xfrm>
          <a:prstGeom prst="rect">
            <a:avLst/>
          </a:prstGeom>
          <a:noFill/>
          <a:ln>
            <a:noFill/>
          </a:ln>
        </p:spPr>
        <p:txBody>
          <a:bodyPr spcFirstLastPara="1" wrap="square" lIns="91425" tIns="45700" rIns="91425" bIns="45700" anchor="t" anchorCtr="0">
            <a:normAutofit/>
          </a:bodyPr>
          <a:lstStyle/>
          <a:p>
            <a:pPr marL="0" lvl="1" indent="0" algn="just" rtl="1">
              <a:lnSpc>
                <a:spcPct val="100000"/>
              </a:lnSpc>
              <a:spcBef>
                <a:spcPts val="0"/>
              </a:spcBef>
              <a:spcAft>
                <a:spcPts val="0"/>
              </a:spcAft>
              <a:buSzPts val="1800"/>
              <a:buNone/>
            </a:pPr>
            <a:r>
              <a:rPr lang="ar-SA" b="1" dirty="0">
                <a:latin typeface="Simplified Arabic" panose="02020603050405020304" pitchFamily="18" charset="-78"/>
                <a:cs typeface="Simplified Arabic" panose="02020603050405020304" pitchFamily="18" charset="-78"/>
              </a:rPr>
              <a:t>سجل الاختبارات التشخيصية السريعة للكشف عن مستضدات فيروس كورونا- سارس-2:</a:t>
            </a:r>
            <a:endParaRPr lang="ar-SA" dirty="0">
              <a:latin typeface="Simplified Arabic" panose="02020603050405020304" pitchFamily="18" charset="-78"/>
              <a:cs typeface="Simplified Arabic" panose="02020603050405020304" pitchFamily="18" charset="-78"/>
            </a:endParaRPr>
          </a:p>
          <a:p>
            <a:pPr marL="685800" lvl="1" indent="-228600" algn="just" rtl="1">
              <a:lnSpc>
                <a:spcPct val="100000"/>
              </a:lnSpc>
              <a:spcBef>
                <a:spcPts val="500"/>
              </a:spcBef>
              <a:spcAft>
                <a:spcPts val="0"/>
              </a:spcAft>
              <a:buSzPts val="1800"/>
              <a:buChar char="•"/>
            </a:pPr>
            <a:r>
              <a:rPr lang="ar-SA" dirty="0">
                <a:latin typeface="Simplified Arabic" panose="02020603050405020304" pitchFamily="18" charset="-78"/>
                <a:cs typeface="Simplified Arabic" panose="02020603050405020304" pitchFamily="18" charset="-78"/>
              </a:rPr>
              <a:t>هو بمثابة أداة مستمرة لضمان الجودة</a:t>
            </a:r>
          </a:p>
          <a:p>
            <a:pPr marL="685800" lvl="1" indent="-228600" algn="just" rtl="1">
              <a:lnSpc>
                <a:spcPct val="100000"/>
              </a:lnSpc>
              <a:spcBef>
                <a:spcPts val="500"/>
              </a:spcBef>
              <a:spcAft>
                <a:spcPts val="0"/>
              </a:spcAft>
              <a:buSzPts val="1800"/>
              <a:buChar char="•"/>
            </a:pPr>
            <a:r>
              <a:rPr lang="ar-SA" dirty="0">
                <a:latin typeface="Simplified Arabic" panose="02020603050405020304" pitchFamily="18" charset="-78"/>
                <a:cs typeface="Simplified Arabic" panose="02020603050405020304" pitchFamily="18" charset="-78"/>
              </a:rPr>
              <a:t>يحدد المشاكل</a:t>
            </a:r>
          </a:p>
          <a:p>
            <a:pPr marL="685800" lvl="1" indent="-228600" algn="just" rtl="1">
              <a:lnSpc>
                <a:spcPct val="100000"/>
              </a:lnSpc>
              <a:spcBef>
                <a:spcPts val="500"/>
              </a:spcBef>
              <a:spcAft>
                <a:spcPts val="0"/>
              </a:spcAft>
              <a:buSzPts val="1800"/>
              <a:buChar char="•"/>
            </a:pPr>
            <a:r>
              <a:rPr lang="ar-SA" dirty="0">
                <a:latin typeface="Simplified Arabic" panose="02020603050405020304" pitchFamily="18" charset="-78"/>
                <a:cs typeface="Simplified Arabic" panose="02020603050405020304" pitchFamily="18" charset="-78"/>
              </a:rPr>
              <a:t>يساعد على تحديد عدد الاختبارات التي أُجريت</a:t>
            </a:r>
          </a:p>
          <a:p>
            <a:pPr marL="685800" lvl="1" indent="-228600" algn="just" rtl="1">
              <a:lnSpc>
                <a:spcPct val="100000"/>
              </a:lnSpc>
              <a:spcBef>
                <a:spcPts val="500"/>
              </a:spcBef>
              <a:spcAft>
                <a:spcPts val="0"/>
              </a:spcAft>
              <a:buSzPts val="1800"/>
              <a:buChar char="•"/>
            </a:pPr>
            <a:r>
              <a:rPr lang="ar-SA" dirty="0">
                <a:latin typeface="Simplified Arabic" panose="02020603050405020304" pitchFamily="18" charset="-78"/>
                <a:cs typeface="Simplified Arabic" panose="02020603050405020304" pitchFamily="18" charset="-78"/>
              </a:rPr>
              <a:t>يوفر بيانات لرصد مؤشر الجودة</a:t>
            </a:r>
          </a:p>
        </p:txBody>
      </p:sp>
      <p:sp>
        <p:nvSpPr>
          <p:cNvPr id="158" name="Google Shape;158;p9"/>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10</a:t>
            </a:fld>
            <a:endParaRPr lang="ar-SA" sz="1000" dirty="0"/>
          </a:p>
        </p:txBody>
      </p:sp>
      <p:pic>
        <p:nvPicPr>
          <p:cNvPr id="159" name="Google Shape;159;p9" descr="Table, Excel&#10;&#10;Description automatically generated"/>
          <p:cNvPicPr preferRelativeResize="0"/>
          <p:nvPr/>
        </p:nvPicPr>
        <p:blipFill rotWithShape="1">
          <a:blip r:embed="rId4">
            <a:alphaModFix/>
          </a:blip>
          <a:srcRect/>
          <a:stretch/>
        </p:blipFill>
        <p:spPr>
          <a:xfrm>
            <a:off x="6580129" y="1736203"/>
            <a:ext cx="4773670" cy="3414477"/>
          </a:xfrm>
          <a:prstGeom prst="rect">
            <a:avLst/>
          </a:prstGeom>
          <a:noFill/>
          <a:ln>
            <a:noFill/>
          </a:ln>
          <a:effectLst>
            <a:outerShdw blurRad="190500" algn="tl" rotWithShape="0">
              <a:srgbClr val="000000">
                <a:alpha val="69803"/>
              </a:srgbClr>
            </a:outerShdw>
          </a:effectLst>
        </p:spPr>
      </p:pic>
      <p:sp>
        <p:nvSpPr>
          <p:cNvPr id="161" name="Google Shape;161;p9"/>
          <p:cNvSpPr txBox="1"/>
          <p:nvPr/>
        </p:nvSpPr>
        <p:spPr>
          <a:xfrm>
            <a:off x="2723322" y="5276226"/>
            <a:ext cx="8630477" cy="861734"/>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b="0" i="0" u="none" strike="noStrike" cap="none" dirty="0">
                <a:solidFill>
                  <a:schemeClr val="dk1"/>
                </a:solidFill>
                <a:latin typeface="Simplified Arabic" panose="02020603050405020304" pitchFamily="18" charset="-78"/>
                <a:cs typeface="Simplified Arabic" panose="02020603050405020304" pitchFamily="18" charset="-78"/>
                <a:sym typeface="Arial"/>
              </a:rPr>
              <a:t>* يُتاح نموذج كجزء من حزمة التدريب على الاختبارات التشخيصية السريعة للكشف عن مستضدات فيروس كورونا- </a:t>
            </a:r>
            <a:r>
              <a:rPr lang="ar-SA" sz="1600" b="0" i="0" u="none" strike="noStrike" cap="none" dirty="0">
                <a:solidFill>
                  <a:schemeClr val="dk1"/>
                </a:solidFill>
                <a:latin typeface="Simplified Arabic" panose="02020603050405020304" pitchFamily="18" charset="-78"/>
                <a:cs typeface="Simplified Arabic" panose="02020603050405020304" pitchFamily="18" charset="-78"/>
                <a:sym typeface="Arial"/>
              </a:rPr>
              <a:t>سارس-2 </a:t>
            </a:r>
            <a:endParaRPr lang="ar-SA" sz="1400" dirty="0">
              <a:latin typeface="Simplified Arabic" panose="02020603050405020304" pitchFamily="18" charset="-78"/>
              <a:cs typeface="Simplified Arabic" panose="02020603050405020304" pitchFamily="18" charset="-78"/>
            </a:endParaRPr>
          </a:p>
          <a:p>
            <a:pPr marL="0" marR="0" lvl="0" indent="0" algn="r" rtl="1">
              <a:spcBef>
                <a:spcPts val="0"/>
              </a:spcBef>
              <a:spcAft>
                <a:spcPts val="0"/>
              </a:spcAft>
              <a:buNone/>
            </a:pPr>
            <a:r>
              <a:rPr lang="ar-SA" sz="1600" u="sng" dirty="0">
                <a:solidFill>
                  <a:schemeClr val="dk1"/>
                </a:solidFill>
                <a:latin typeface="Simplified Arabic" panose="02020603050405020304" pitchFamily="18" charset="-78"/>
                <a:cs typeface="Simplified Arabic" panose="02020603050405020304" pitchFamily="18" charset="-78"/>
                <a:sym typeface="Arial"/>
                <a:hlinkClick r:id="rId5">
                  <a:extLst>
                    <a:ext uri="{A12FA001-AC4F-418D-AE19-62706E023703}">
                      <ahyp:hlinkClr xmlns:ahyp="http://schemas.microsoft.com/office/drawing/2018/hyperlinkcolor" val="tx"/>
                    </a:ext>
                  </a:extLst>
                </a:hlinkClick>
              </a:rPr>
              <a:t>https://extranet.who.int/hslp/content/sars-cov-2-antigen-rapid-diagnostic-test-training-package </a:t>
            </a:r>
            <a:endParaRPr lang="ar-SA" sz="1600" dirty="0">
              <a:solidFill>
                <a:schemeClr val="dk1"/>
              </a:solidFill>
              <a:latin typeface="Simplified Arabic" panose="02020603050405020304" pitchFamily="18" charset="-78"/>
              <a:cs typeface="Simplified Arabic" panose="02020603050405020304" pitchFamily="18" charset="-78"/>
              <a:sym typeface="Arial"/>
            </a:endParaRPr>
          </a:p>
        </p:txBody>
      </p:sp>
      <p:sp>
        <p:nvSpPr>
          <p:cNvPr id="9" name="Footer Placeholder 3">
            <a:extLst>
              <a:ext uri="{FF2B5EF4-FFF2-40B4-BE49-F238E27FC236}">
                <a16:creationId xmlns:a16="http://schemas.microsoft.com/office/drawing/2014/main" id="{4A99B783-9142-4C13-8783-BB11D3406CE5}"/>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Table, Excel&#10;&#10;Description automatically generated">
            <a:extLst>
              <a:ext uri="{FF2B5EF4-FFF2-40B4-BE49-F238E27FC236}">
                <a16:creationId xmlns:a16="http://schemas.microsoft.com/office/drawing/2014/main" id="{7972839D-717B-8740-874F-6C09903609B7}"/>
              </a:ext>
            </a:extLst>
          </p:cNvPr>
          <p:cNvPicPr>
            <a:picLocks noChangeAspect="1"/>
          </p:cNvPicPr>
          <p:nvPr/>
        </p:nvPicPr>
        <p:blipFill>
          <a:blip r:embed="rId2"/>
          <a:stretch>
            <a:fillRect/>
          </a:stretch>
        </p:blipFill>
        <p:spPr>
          <a:xfrm>
            <a:off x="773514" y="1307940"/>
            <a:ext cx="6995685" cy="5003825"/>
          </a:xfrm>
          <a:prstGeom prst="rect">
            <a:avLst/>
          </a:prstGeom>
        </p:spPr>
      </p:pic>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سجل الاختبار التشخيصي السريع للكشف عن مستضدات فيروس كورونا-سارس-2</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7629848" y="1672160"/>
            <a:ext cx="4156684" cy="4440760"/>
          </a:xfrm>
        </p:spPr>
        <p:txBody>
          <a:bodyPr rtlCol="1"/>
          <a:lstStyle/>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11</a:t>
            </a:fld>
            <a:endParaRPr lang="en-GB" sz="1000" dirty="0"/>
          </a:p>
        </p:txBody>
      </p:sp>
      <p:sp>
        <p:nvSpPr>
          <p:cNvPr id="7" name="TextBox 6">
            <a:extLst>
              <a:ext uri="{FF2B5EF4-FFF2-40B4-BE49-F238E27FC236}">
                <a16:creationId xmlns:a16="http://schemas.microsoft.com/office/drawing/2014/main" id="{157B0F40-8946-034B-86EF-3EC653EB5730}"/>
              </a:ext>
            </a:extLst>
          </p:cNvPr>
          <p:cNvSpPr txBox="1"/>
          <p:nvPr/>
        </p:nvSpPr>
        <p:spPr>
          <a:xfrm>
            <a:off x="1762293" y="1352525"/>
            <a:ext cx="176386"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1" anchor="ctr">
            <a:spAutoFit/>
          </a:bodyPr>
          <a:lstStyle/>
          <a:p>
            <a:pPr marL="0" marR="0" indent="0" algn="ctr" defTabSz="825500" rtl="1" fontAlgn="auto" latinLnBrk="0" hangingPunct="0">
              <a:lnSpc>
                <a:spcPct val="100000"/>
              </a:lnSpc>
              <a:spcBef>
                <a:spcPts val="0"/>
              </a:spcBef>
              <a:spcAft>
                <a:spcPts val="0"/>
              </a:spcAft>
              <a:buClrTx/>
              <a:buSzTx/>
              <a:buFontTx/>
              <a:buNone/>
              <a:tabLst/>
            </a:pPr>
            <a:r>
              <a:rPr lang="ar" sz="1400" b="0" i="0" u="none" strike="noStrike" cap="none" spc="0" normalizeH="0">
                <a:ln>
                  <a:noFill/>
                </a:ln>
                <a:solidFill>
                  <a:srgbClr val="FFFFFF"/>
                </a:solidFill>
                <a:effectLst/>
                <a:uFillTx/>
                <a:latin typeface="Avenir Roman"/>
                <a:ea typeface="Avenir Roman"/>
                <a:cs typeface="Avenir Roman"/>
                <a:sym typeface="Avenir Roman"/>
              </a:rPr>
              <a:t>1</a:t>
            </a:r>
          </a:p>
        </p:txBody>
      </p:sp>
      <p:sp>
        <p:nvSpPr>
          <p:cNvPr id="8" name="TextBox 7">
            <a:extLst>
              <a:ext uri="{FF2B5EF4-FFF2-40B4-BE49-F238E27FC236}">
                <a16:creationId xmlns:a16="http://schemas.microsoft.com/office/drawing/2014/main" id="{D60BBA66-9C74-A54E-BFD5-93345F058A90}"/>
              </a:ext>
            </a:extLst>
          </p:cNvPr>
          <p:cNvSpPr txBox="1"/>
          <p:nvPr/>
        </p:nvSpPr>
        <p:spPr>
          <a:xfrm>
            <a:off x="3484439" y="1331032"/>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1" anchor="ctr">
            <a:spAutoFit/>
          </a:bodyPr>
          <a:lstStyle/>
          <a:p>
            <a:pPr marL="0" marR="0" indent="0" algn="ctr" defTabSz="825500" rtl="1" fontAlgn="auto" latinLnBrk="0" hangingPunct="0">
              <a:lnSpc>
                <a:spcPct val="100000"/>
              </a:lnSpc>
              <a:spcBef>
                <a:spcPts val="0"/>
              </a:spcBef>
              <a:spcAft>
                <a:spcPts val="0"/>
              </a:spcAft>
              <a:buClrTx/>
              <a:buSzTx/>
              <a:buFontTx/>
              <a:buNone/>
              <a:tabLst/>
            </a:pPr>
            <a:r>
              <a:rPr lang="ar" sz="1400">
                <a:solidFill>
                  <a:srgbClr val="FFFFFF"/>
                </a:solidFill>
              </a:rPr>
              <a:t>2</a:t>
            </a:r>
            <a:endParaRPr kumimoji="0" lang="en-US" sz="1400" b="0" i="0" u="none" strike="noStrike" cap="none" spc="0" normalizeH="0" baseline="0" dirty="0">
              <a:ln>
                <a:noFill/>
              </a:ln>
              <a:solidFill>
                <a:srgbClr val="FFFFFF"/>
              </a:solidFill>
              <a:effectLst/>
              <a:uFillTx/>
              <a:latin typeface="Avenir Roman"/>
              <a:ea typeface="Avenir Roman"/>
              <a:cs typeface="Avenir Roman"/>
              <a:sym typeface="Avenir Roman"/>
            </a:endParaRPr>
          </a:p>
        </p:txBody>
      </p:sp>
      <p:sp>
        <p:nvSpPr>
          <p:cNvPr id="9" name="TextBox 8">
            <a:extLst>
              <a:ext uri="{FF2B5EF4-FFF2-40B4-BE49-F238E27FC236}">
                <a16:creationId xmlns:a16="http://schemas.microsoft.com/office/drawing/2014/main" id="{73EAA38C-F998-9B42-BC02-DBC4776B1C65}"/>
              </a:ext>
            </a:extLst>
          </p:cNvPr>
          <p:cNvSpPr txBox="1"/>
          <p:nvPr/>
        </p:nvSpPr>
        <p:spPr>
          <a:xfrm>
            <a:off x="3972826" y="2372673"/>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1" anchor="ctr">
            <a:spAutoFit/>
          </a:bodyPr>
          <a:lstStyle/>
          <a:p>
            <a:pPr marL="0" marR="0" indent="0" algn="ctr" defTabSz="825500" rtl="1" fontAlgn="auto" latinLnBrk="0" hangingPunct="0">
              <a:lnSpc>
                <a:spcPct val="100000"/>
              </a:lnSpc>
              <a:spcBef>
                <a:spcPts val="0"/>
              </a:spcBef>
              <a:spcAft>
                <a:spcPts val="0"/>
              </a:spcAft>
              <a:buClrTx/>
              <a:buSzTx/>
              <a:buFontTx/>
              <a:buNone/>
              <a:tabLst/>
            </a:pPr>
            <a:r>
              <a:rPr lang="ar" sz="1400" b="0" i="0" u="none" strike="noStrike" cap="none" spc="0" normalizeH="0">
                <a:ln>
                  <a:noFill/>
                </a:ln>
                <a:solidFill>
                  <a:srgbClr val="FFFFFF"/>
                </a:solidFill>
                <a:effectLst/>
                <a:uFillTx/>
                <a:latin typeface="Avenir Roman"/>
                <a:ea typeface="Avenir Roman"/>
                <a:cs typeface="Avenir Roman"/>
                <a:sym typeface="Avenir Roman"/>
              </a:rPr>
              <a:t>3</a:t>
            </a:r>
          </a:p>
        </p:txBody>
      </p:sp>
      <p:sp>
        <p:nvSpPr>
          <p:cNvPr id="10" name="TextBox 9">
            <a:extLst>
              <a:ext uri="{FF2B5EF4-FFF2-40B4-BE49-F238E27FC236}">
                <a16:creationId xmlns:a16="http://schemas.microsoft.com/office/drawing/2014/main" id="{02FB86BA-ED71-A442-B7F1-0A0740E224C6}"/>
              </a:ext>
            </a:extLst>
          </p:cNvPr>
          <p:cNvSpPr txBox="1"/>
          <p:nvPr/>
        </p:nvSpPr>
        <p:spPr>
          <a:xfrm>
            <a:off x="4518444" y="2372673"/>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1" anchor="ctr">
            <a:spAutoFit/>
          </a:bodyPr>
          <a:lstStyle/>
          <a:p>
            <a:pPr marL="0" marR="0" indent="0" algn="ctr" defTabSz="825500" rtl="1" fontAlgn="auto" latinLnBrk="0" hangingPunct="0">
              <a:lnSpc>
                <a:spcPct val="100000"/>
              </a:lnSpc>
              <a:spcBef>
                <a:spcPts val="0"/>
              </a:spcBef>
              <a:spcAft>
                <a:spcPts val="0"/>
              </a:spcAft>
              <a:buClrTx/>
              <a:buSzTx/>
              <a:buFontTx/>
              <a:buNone/>
              <a:tabLst/>
            </a:pPr>
            <a:r>
              <a:rPr lang="ar" sz="1400">
                <a:solidFill>
                  <a:srgbClr val="FFFFFF"/>
                </a:solidFill>
              </a:rPr>
              <a:t>4</a:t>
            </a:r>
            <a:endParaRPr kumimoji="0" lang="en-US" sz="1400" b="0" i="0" u="none" strike="noStrike" cap="none" spc="0" normalizeH="0" baseline="0" dirty="0">
              <a:ln>
                <a:noFill/>
              </a:ln>
              <a:solidFill>
                <a:srgbClr val="FFFFFF"/>
              </a:solidFill>
              <a:effectLst/>
              <a:uFillTx/>
              <a:latin typeface="Avenir Roman"/>
              <a:ea typeface="Avenir Roman"/>
              <a:cs typeface="Avenir Roman"/>
              <a:sym typeface="Avenir Roman"/>
            </a:endParaRPr>
          </a:p>
        </p:txBody>
      </p:sp>
      <p:sp>
        <p:nvSpPr>
          <p:cNvPr id="11" name="TextBox 10">
            <a:extLst>
              <a:ext uri="{FF2B5EF4-FFF2-40B4-BE49-F238E27FC236}">
                <a16:creationId xmlns:a16="http://schemas.microsoft.com/office/drawing/2014/main" id="{99B576A2-2065-F349-A9E6-194941908FFB}"/>
              </a:ext>
            </a:extLst>
          </p:cNvPr>
          <p:cNvSpPr txBox="1"/>
          <p:nvPr/>
        </p:nvSpPr>
        <p:spPr>
          <a:xfrm>
            <a:off x="1585906" y="4928641"/>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1" anchor="ctr">
            <a:spAutoFit/>
          </a:bodyPr>
          <a:lstStyle/>
          <a:p>
            <a:pPr marL="0" marR="0" indent="0" algn="ctr" defTabSz="825500" rtl="1" fontAlgn="auto" latinLnBrk="0" hangingPunct="0">
              <a:lnSpc>
                <a:spcPct val="100000"/>
              </a:lnSpc>
              <a:spcBef>
                <a:spcPts val="0"/>
              </a:spcBef>
              <a:spcAft>
                <a:spcPts val="0"/>
              </a:spcAft>
              <a:buClrTx/>
              <a:buSzTx/>
              <a:buFontTx/>
              <a:buNone/>
              <a:tabLst/>
            </a:pPr>
            <a:r>
              <a:rPr lang="ar" sz="1400" b="0" i="0" u="none" strike="noStrike" cap="none" spc="0" normalizeH="0">
                <a:ln>
                  <a:noFill/>
                </a:ln>
                <a:solidFill>
                  <a:srgbClr val="FFFFFF"/>
                </a:solidFill>
                <a:effectLst/>
                <a:uFillTx/>
                <a:latin typeface="Avenir Roman"/>
                <a:ea typeface="Avenir Roman"/>
                <a:cs typeface="Avenir Roman"/>
                <a:sym typeface="Avenir Roman"/>
              </a:rPr>
              <a:t>5</a:t>
            </a:r>
          </a:p>
        </p:txBody>
      </p:sp>
      <p:sp>
        <p:nvSpPr>
          <p:cNvPr id="12" name="TextBox 11">
            <a:extLst>
              <a:ext uri="{FF2B5EF4-FFF2-40B4-BE49-F238E27FC236}">
                <a16:creationId xmlns:a16="http://schemas.microsoft.com/office/drawing/2014/main" id="{4D35FA43-78AF-C04E-BE5D-15003A29BF98}"/>
              </a:ext>
            </a:extLst>
          </p:cNvPr>
          <p:cNvSpPr txBox="1"/>
          <p:nvPr/>
        </p:nvSpPr>
        <p:spPr>
          <a:xfrm>
            <a:off x="6939133" y="5453406"/>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1" anchor="ctr">
            <a:spAutoFit/>
          </a:bodyPr>
          <a:lstStyle/>
          <a:p>
            <a:pPr marL="0" marR="0" indent="0" algn="ctr" defTabSz="825500" rtl="1" fontAlgn="auto" latinLnBrk="0" hangingPunct="0">
              <a:lnSpc>
                <a:spcPct val="100000"/>
              </a:lnSpc>
              <a:spcBef>
                <a:spcPts val="0"/>
              </a:spcBef>
              <a:spcAft>
                <a:spcPts val="0"/>
              </a:spcAft>
              <a:buClrTx/>
              <a:buSzTx/>
              <a:buFontTx/>
              <a:buNone/>
              <a:tabLst/>
            </a:pPr>
            <a:r>
              <a:rPr lang="ar" sz="1400">
                <a:solidFill>
                  <a:srgbClr val="FFFFFF"/>
                </a:solidFill>
              </a:rPr>
              <a:t>6</a:t>
            </a:r>
            <a:endParaRPr kumimoji="0" lang="en-US" sz="1400" b="0" i="0" u="none" strike="noStrike" cap="none" spc="0" normalizeH="0" baseline="0" dirty="0">
              <a:ln>
                <a:noFill/>
              </a:ln>
              <a:solidFill>
                <a:srgbClr val="FFFFFF"/>
              </a:solidFill>
              <a:effectLst/>
              <a:uFillTx/>
              <a:latin typeface="Avenir Roman"/>
              <a:ea typeface="Avenir Roman"/>
              <a:cs typeface="Avenir Roman"/>
              <a:sym typeface="Avenir Roman"/>
            </a:endParaRPr>
          </a:p>
        </p:txBody>
      </p:sp>
      <p:sp>
        <p:nvSpPr>
          <p:cNvPr id="13" name="Text Placeholder 2">
            <a:extLst>
              <a:ext uri="{FF2B5EF4-FFF2-40B4-BE49-F238E27FC236}">
                <a16:creationId xmlns:a16="http://schemas.microsoft.com/office/drawing/2014/main" id="{D636F9A9-BEA2-6445-8EE1-634EDAB23D04}"/>
              </a:ext>
            </a:extLst>
          </p:cNvPr>
          <p:cNvSpPr txBox="1">
            <a:spLocks/>
          </p:cNvSpPr>
          <p:nvPr/>
        </p:nvSpPr>
        <p:spPr>
          <a:xfrm>
            <a:off x="7833885" y="1292328"/>
            <a:ext cx="4116925" cy="5215318"/>
          </a:xfrm>
          <a:prstGeom prst="rect">
            <a:avLst/>
          </a:prstGeom>
        </p:spPr>
        <p:txBody>
          <a:bodyPr vert="horz" lIns="91440" tIns="45720" rIns="91440" bIns="45720" rtlCol="1">
            <a:normAutofit/>
          </a:bodyPr>
          <a:lstStyle>
            <a:lvl1pPr marL="228600" indent="-228600" algn="r" defTabSz="914400" rtl="1"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r" defTabSz="914400" rtl="1"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r" defTabSz="914400" rtl="1"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rtl="1">
              <a:buNone/>
            </a:pPr>
            <a:r>
              <a:rPr lang="ar" sz="2000" b="1" dirty="0"/>
              <a:t>يسجِّل سجل الاختبار التشخيصي السريع للكشف عن مستضدات فيروس كورونا-سارس-2 المعلومات التالية:</a:t>
            </a:r>
          </a:p>
          <a:p>
            <a:pPr marL="457200" lvl="1" indent="-457200" rtl="1">
              <a:buClr>
                <a:srgbClr val="009AC9"/>
              </a:buClr>
              <a:buSzPct val="100000"/>
              <a:buFont typeface="+mj-lt"/>
              <a:buAutoNum type="arabicPeriod"/>
            </a:pPr>
            <a:r>
              <a:rPr lang="ar" sz="2000" dirty="0"/>
              <a:t>رقم تعريف العينة، وعمر المريض وجنسه، وغير ذلك.</a:t>
            </a:r>
          </a:p>
          <a:p>
            <a:pPr marL="457200" lvl="1" indent="-457200" rtl="1">
              <a:buClr>
                <a:srgbClr val="009AC9"/>
              </a:buClr>
              <a:buSzPct val="100000"/>
              <a:buFont typeface="+mj-lt"/>
              <a:buAutoNum type="arabicPeriod"/>
            </a:pPr>
            <a:r>
              <a:rPr lang="ar" sz="2000" dirty="0"/>
              <a:t>اسم مجموعة الاختبار، ورقم التشغيلة، وتاريخ انتهاء الصلاحية</a:t>
            </a:r>
          </a:p>
          <a:p>
            <a:pPr marL="457200" lvl="1" indent="-457200" rtl="1">
              <a:buClr>
                <a:srgbClr val="009AC9"/>
              </a:buClr>
              <a:buSzPct val="100000"/>
              <a:buFont typeface="+mj-lt"/>
              <a:buAutoNum type="arabicPeriod"/>
            </a:pPr>
            <a:r>
              <a:rPr lang="ar" sz="2000" dirty="0"/>
              <a:t>الاختبار التشخيصي السريع للكشف عن مستضدات فيروس كورونا-سارس-2، واختبار تضخيم الحمض النووي، ونتائج الاختبار النهائية </a:t>
            </a:r>
          </a:p>
          <a:p>
            <a:pPr marL="457200" lvl="1" indent="-457200" rtl="1">
              <a:buClr>
                <a:srgbClr val="009AC9"/>
              </a:buClr>
              <a:buSzPct val="100000"/>
              <a:buFont typeface="+mj-lt"/>
              <a:buAutoNum type="arabicPeriod"/>
            </a:pPr>
            <a:r>
              <a:rPr lang="ar" sz="2000" dirty="0"/>
              <a:t>من أجرى الاختبار</a:t>
            </a:r>
          </a:p>
          <a:p>
            <a:pPr marL="457200" lvl="1" indent="-457200" rtl="1">
              <a:buClr>
                <a:srgbClr val="009AC9"/>
              </a:buClr>
              <a:buSzPct val="100000"/>
              <a:buFont typeface="+mj-lt"/>
              <a:buAutoNum type="arabicPeriod"/>
            </a:pPr>
            <a:r>
              <a:rPr lang="ar" sz="2000" dirty="0"/>
              <a:t>تُلخَص القيم الإجمالية للصفحة عند الانتهاء</a:t>
            </a:r>
          </a:p>
          <a:p>
            <a:pPr marL="457200" lvl="1" indent="-457200" rtl="1">
              <a:buClr>
                <a:srgbClr val="009AC9"/>
              </a:buClr>
              <a:buSzPct val="100000"/>
              <a:buFont typeface="+mj-lt"/>
              <a:buAutoNum type="arabicPeriod"/>
            </a:pPr>
            <a:r>
              <a:rPr lang="ar" sz="2000" dirty="0"/>
              <a:t>توقيع المشرف في أسفل الصفحة لتأكيد السجل</a:t>
            </a:r>
          </a:p>
          <a:p>
            <a:pPr lvl="1" rtl="1"/>
            <a:endParaRPr lang="en-US" sz="2000" dirty="0"/>
          </a:p>
          <a:p>
            <a:pPr lvl="1" rtl="1"/>
            <a:endParaRPr lang="en-US" sz="2000" dirty="0"/>
          </a:p>
          <a:p>
            <a:pPr rtl="1"/>
            <a:endParaRPr lang="en-US" sz="2400" dirty="0"/>
          </a:p>
        </p:txBody>
      </p:sp>
      <p:sp>
        <p:nvSpPr>
          <p:cNvPr id="16" name="TextBox 15">
            <a:extLst>
              <a:ext uri="{FF2B5EF4-FFF2-40B4-BE49-F238E27FC236}">
                <a16:creationId xmlns:a16="http://schemas.microsoft.com/office/drawing/2014/main" id="{E3A9FBC9-BD42-BA41-90CE-375039AE0953}"/>
              </a:ext>
            </a:extLst>
          </p:cNvPr>
          <p:cNvSpPr txBox="1"/>
          <p:nvPr/>
        </p:nvSpPr>
        <p:spPr>
          <a:xfrm>
            <a:off x="5824761" y="4928641"/>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1" anchor="ctr">
            <a:spAutoFit/>
          </a:bodyPr>
          <a:lstStyle/>
          <a:p>
            <a:pPr marL="0" marR="0" indent="0" algn="ctr" defTabSz="825500" rtl="1" fontAlgn="auto" latinLnBrk="0" hangingPunct="0">
              <a:lnSpc>
                <a:spcPct val="100000"/>
              </a:lnSpc>
              <a:spcBef>
                <a:spcPts val="0"/>
              </a:spcBef>
              <a:spcAft>
                <a:spcPts val="0"/>
              </a:spcAft>
              <a:buClrTx/>
              <a:buSzTx/>
              <a:buFontTx/>
              <a:buNone/>
              <a:tabLst/>
            </a:pPr>
            <a:r>
              <a:rPr lang="ar" sz="1400" b="0" i="0" u="none" strike="noStrike" cap="none" spc="0" normalizeH="0">
                <a:ln>
                  <a:noFill/>
                </a:ln>
                <a:solidFill>
                  <a:srgbClr val="FFFFFF"/>
                </a:solidFill>
                <a:effectLst/>
                <a:uFillTx/>
                <a:latin typeface="Avenir Roman"/>
                <a:ea typeface="Avenir Roman"/>
                <a:cs typeface="Avenir Roman"/>
                <a:sym typeface="Avenir Roman"/>
              </a:rPr>
              <a:t>5</a:t>
            </a:r>
          </a:p>
        </p:txBody>
      </p:sp>
      <p:sp>
        <p:nvSpPr>
          <p:cNvPr id="17" name="TextBox 16">
            <a:extLst>
              <a:ext uri="{FF2B5EF4-FFF2-40B4-BE49-F238E27FC236}">
                <a16:creationId xmlns:a16="http://schemas.microsoft.com/office/drawing/2014/main" id="{46B09371-9506-7B43-B5B1-29844BFE851E}"/>
              </a:ext>
            </a:extLst>
          </p:cNvPr>
          <p:cNvSpPr txBox="1"/>
          <p:nvPr/>
        </p:nvSpPr>
        <p:spPr>
          <a:xfrm>
            <a:off x="3985833" y="4928641"/>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1" anchor="ctr">
            <a:spAutoFit/>
          </a:bodyPr>
          <a:lstStyle/>
          <a:p>
            <a:pPr marL="0" marR="0" indent="0" algn="ctr" defTabSz="825500" rtl="1" fontAlgn="auto" latinLnBrk="0" hangingPunct="0">
              <a:lnSpc>
                <a:spcPct val="100000"/>
              </a:lnSpc>
              <a:spcBef>
                <a:spcPts val="0"/>
              </a:spcBef>
              <a:spcAft>
                <a:spcPts val="0"/>
              </a:spcAft>
              <a:buClrTx/>
              <a:buSzTx/>
              <a:buFontTx/>
              <a:buNone/>
              <a:tabLst/>
            </a:pPr>
            <a:r>
              <a:rPr lang="ar" sz="1400" b="0" i="0" u="none" strike="noStrike" cap="none" spc="0" normalizeH="0">
                <a:ln>
                  <a:noFill/>
                </a:ln>
                <a:solidFill>
                  <a:srgbClr val="FFFFFF"/>
                </a:solidFill>
                <a:effectLst/>
                <a:uFillTx/>
                <a:latin typeface="Avenir Roman"/>
                <a:ea typeface="Avenir Roman"/>
                <a:cs typeface="Avenir Roman"/>
                <a:sym typeface="Avenir Roman"/>
              </a:rPr>
              <a:t>5</a:t>
            </a:r>
          </a:p>
        </p:txBody>
      </p:sp>
      <p:sp>
        <p:nvSpPr>
          <p:cNvPr id="18" name="TextBox 17">
            <a:extLst>
              <a:ext uri="{FF2B5EF4-FFF2-40B4-BE49-F238E27FC236}">
                <a16:creationId xmlns:a16="http://schemas.microsoft.com/office/drawing/2014/main" id="{C8A2ADB4-A584-004A-A739-3D2F76E4756B}"/>
              </a:ext>
            </a:extLst>
          </p:cNvPr>
          <p:cNvSpPr txBox="1"/>
          <p:nvPr/>
        </p:nvSpPr>
        <p:spPr>
          <a:xfrm>
            <a:off x="5550521" y="2372673"/>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1" anchor="ctr">
            <a:spAutoFit/>
          </a:bodyPr>
          <a:lstStyle/>
          <a:p>
            <a:pPr marL="0" marR="0" indent="0" algn="ctr" defTabSz="825500" rtl="1" fontAlgn="auto" latinLnBrk="0" hangingPunct="0">
              <a:lnSpc>
                <a:spcPct val="100000"/>
              </a:lnSpc>
              <a:spcBef>
                <a:spcPts val="0"/>
              </a:spcBef>
              <a:spcAft>
                <a:spcPts val="0"/>
              </a:spcAft>
              <a:buClrTx/>
              <a:buSzTx/>
              <a:buFontTx/>
              <a:buNone/>
              <a:tabLst/>
            </a:pPr>
            <a:r>
              <a:rPr lang="ar" sz="1400" b="0" i="0" u="none" strike="noStrike" cap="none" spc="0" normalizeH="0">
                <a:ln>
                  <a:noFill/>
                </a:ln>
                <a:solidFill>
                  <a:srgbClr val="FFFFFF"/>
                </a:solidFill>
                <a:effectLst/>
                <a:uFillTx/>
                <a:latin typeface="Avenir Roman"/>
                <a:ea typeface="Avenir Roman"/>
                <a:cs typeface="Avenir Roman"/>
                <a:sym typeface="Avenir Roman"/>
              </a:rPr>
              <a:t>3</a:t>
            </a:r>
          </a:p>
        </p:txBody>
      </p:sp>
      <p:sp>
        <p:nvSpPr>
          <p:cNvPr id="19" name="TextBox 18">
            <a:extLst>
              <a:ext uri="{FF2B5EF4-FFF2-40B4-BE49-F238E27FC236}">
                <a16:creationId xmlns:a16="http://schemas.microsoft.com/office/drawing/2014/main" id="{1BB51FEC-DDEB-AB48-8EFA-F2EE1D4E682A}"/>
              </a:ext>
            </a:extLst>
          </p:cNvPr>
          <p:cNvSpPr txBox="1"/>
          <p:nvPr/>
        </p:nvSpPr>
        <p:spPr>
          <a:xfrm>
            <a:off x="6194976" y="2372673"/>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1" anchor="ctr">
            <a:spAutoFit/>
          </a:bodyPr>
          <a:lstStyle/>
          <a:p>
            <a:pPr marL="0" marR="0" indent="0" algn="ctr" defTabSz="825500" rtl="1" fontAlgn="auto" latinLnBrk="0" hangingPunct="0">
              <a:lnSpc>
                <a:spcPct val="100000"/>
              </a:lnSpc>
              <a:spcBef>
                <a:spcPts val="0"/>
              </a:spcBef>
              <a:spcAft>
                <a:spcPts val="0"/>
              </a:spcAft>
              <a:buClrTx/>
              <a:buSzTx/>
              <a:buFontTx/>
              <a:buNone/>
              <a:tabLst/>
            </a:pPr>
            <a:r>
              <a:rPr lang="ar" sz="1400" b="0" i="0" u="none" strike="noStrike" cap="none" spc="0" normalizeH="0">
                <a:ln>
                  <a:noFill/>
                </a:ln>
                <a:solidFill>
                  <a:srgbClr val="FFFFFF"/>
                </a:solidFill>
                <a:effectLst/>
                <a:uFillTx/>
                <a:latin typeface="Avenir Roman"/>
                <a:ea typeface="Avenir Roman"/>
                <a:cs typeface="Avenir Roman"/>
                <a:sym typeface="Avenir Roman"/>
              </a:rPr>
              <a:t>3</a:t>
            </a:r>
          </a:p>
        </p:txBody>
      </p:sp>
      <p:sp>
        <p:nvSpPr>
          <p:cNvPr id="20" name="TextBox 19">
            <a:extLst>
              <a:ext uri="{FF2B5EF4-FFF2-40B4-BE49-F238E27FC236}">
                <a16:creationId xmlns:a16="http://schemas.microsoft.com/office/drawing/2014/main" id="{50E86413-FC7F-544B-97F8-13C678272E1A}"/>
              </a:ext>
            </a:extLst>
          </p:cNvPr>
          <p:cNvSpPr txBox="1"/>
          <p:nvPr/>
        </p:nvSpPr>
        <p:spPr>
          <a:xfrm>
            <a:off x="2842717" y="4926660"/>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1" anchor="ctr">
            <a:spAutoFit/>
          </a:bodyPr>
          <a:lstStyle/>
          <a:p>
            <a:pPr marL="0" marR="0" indent="0" algn="ctr" defTabSz="825500" rtl="1" fontAlgn="auto" latinLnBrk="0" hangingPunct="0">
              <a:lnSpc>
                <a:spcPct val="100000"/>
              </a:lnSpc>
              <a:spcBef>
                <a:spcPts val="0"/>
              </a:spcBef>
              <a:spcAft>
                <a:spcPts val="0"/>
              </a:spcAft>
              <a:buClrTx/>
              <a:buSzTx/>
              <a:buFontTx/>
              <a:buNone/>
              <a:tabLst/>
            </a:pPr>
            <a:r>
              <a:rPr lang="ar" sz="1400" b="0" i="0" u="none" strike="noStrike" cap="none" spc="0" normalizeH="0">
                <a:ln>
                  <a:noFill/>
                </a:ln>
                <a:solidFill>
                  <a:srgbClr val="FFFFFF"/>
                </a:solidFill>
                <a:effectLst/>
                <a:uFillTx/>
                <a:latin typeface="Avenir Roman"/>
                <a:ea typeface="Avenir Roman"/>
                <a:cs typeface="Avenir Roman"/>
                <a:sym typeface="Avenir Roman"/>
              </a:rPr>
              <a:t>5</a:t>
            </a:r>
          </a:p>
        </p:txBody>
      </p:sp>
      <p:sp>
        <p:nvSpPr>
          <p:cNvPr id="4" name="Footer Placeholder 3">
            <a:extLst>
              <a:ext uri="{FF2B5EF4-FFF2-40B4-BE49-F238E27FC236}">
                <a16:creationId xmlns:a16="http://schemas.microsoft.com/office/drawing/2014/main" id="{69E68020-28B3-161B-4A2B-74DA163B377E}"/>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extLst>
      <p:ext uri="{BB962C8B-B14F-4D97-AF65-F5344CB8AC3E}">
        <p14:creationId xmlns:p14="http://schemas.microsoft.com/office/powerpoint/2010/main" val="2880379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تخزين الوثائق والسجلات</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r>
              <a:rPr lang="ar" dirty="0"/>
              <a:t>تأكد من أن الوثائق والسجلات محفوظة في مكان آمن ويمكن استرجاعها بسهولة.</a:t>
            </a:r>
          </a:p>
          <a:p>
            <a:pPr rtl="1"/>
            <a:r>
              <a:rPr lang="ar" dirty="0"/>
              <a:t>تأكد من السرية التامة لسجلات المرضى من خلال تخزين السجلات التي تحتوي على معلومات متعلقة بكوفيد-19 بشكل صحيح:</a:t>
            </a:r>
          </a:p>
          <a:p>
            <a:pPr lvl="1" rtl="1"/>
            <a:r>
              <a:rPr lang="ar" dirty="0"/>
              <a:t>   احتفظ بالسجلات بعيداً عن أنظار المرضى والموظفين الآخرين.</a:t>
            </a:r>
          </a:p>
          <a:p>
            <a:pPr lvl="1" rtl="1"/>
            <a:r>
              <a:rPr lang="ar" dirty="0"/>
              <a:t>   احتفظ بالسجلات في خزانة مقفلة عندما عدم استخدامها.</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12</a:t>
            </a:fld>
            <a:endParaRPr lang="en-GB" sz="1000" dirty="0"/>
          </a:p>
        </p:txBody>
      </p:sp>
      <p:sp>
        <p:nvSpPr>
          <p:cNvPr id="4" name="Footer Placeholder 3">
            <a:extLst>
              <a:ext uri="{FF2B5EF4-FFF2-40B4-BE49-F238E27FC236}">
                <a16:creationId xmlns:a16="http://schemas.microsoft.com/office/drawing/2014/main" id="{426447BD-A988-66F1-8211-0EB8D7F31800}"/>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extLst>
      <p:ext uri="{BB962C8B-B14F-4D97-AF65-F5344CB8AC3E}">
        <p14:creationId xmlns:p14="http://schemas.microsoft.com/office/powerpoint/2010/main" val="36990877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rtlCol="1"/>
          <a:lstStyle/>
          <a:p>
            <a:pPr rtl="1"/>
            <a:r>
              <a:rPr lang="ar" dirty="0"/>
              <a:t>جمع مؤشرات الجودة</a:t>
            </a:r>
          </a:p>
        </p:txBody>
      </p:sp>
    </p:spTree>
    <p:extLst>
      <p:ext uri="{BB962C8B-B14F-4D97-AF65-F5344CB8AC3E}">
        <p14:creationId xmlns:p14="http://schemas.microsoft.com/office/powerpoint/2010/main" val="35849486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ما مؤشرات الجودة؟</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lvl="0" rtl="1"/>
            <a:r>
              <a:rPr lang="ar"/>
              <a:t>مؤشرات الجودة، المعروفة أيضاً باسم مؤشرات الأداء الرئيسية، هي مقاييس موضوعية لمدى نجاح اختبار تشخيصي.</a:t>
            </a:r>
          </a:p>
          <a:p>
            <a:pPr lvl="0" rtl="1"/>
            <a:r>
              <a:rPr lang="ar"/>
              <a:t>نظرًا لعدم إمكانية مراقبة أداء كل خطوة من خطوات عملية الاختبار، تساعدك مؤشرات الجودة على التحديد المبكر للمشاكل التي قد تؤثر على جودة نتائج الاختبار، واتخاذ الإجراءات لتصحيح الأخطاء (إجراء تصحيحي) وتقليل فرصة تكرار حدوثها (إجراء وقائي).</a:t>
            </a:r>
          </a:p>
          <a:p>
            <a:pPr rtl="1"/>
            <a:r>
              <a:rPr lang="ar"/>
              <a:t>ويجري الحصول على مؤشرات الجودة من الوثائق والسجلات، ومنها استمارة طلب العينة وسجل الاختبار التشخيصي السريع للكشف عن مستضدات فيروس كورونا-سارس-2. </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14</a:t>
            </a:fld>
            <a:endParaRPr lang="en-GB" sz="1000" dirty="0"/>
          </a:p>
        </p:txBody>
      </p:sp>
      <p:sp>
        <p:nvSpPr>
          <p:cNvPr id="4" name="Footer Placeholder 3">
            <a:extLst>
              <a:ext uri="{FF2B5EF4-FFF2-40B4-BE49-F238E27FC236}">
                <a16:creationId xmlns:a16="http://schemas.microsoft.com/office/drawing/2014/main" id="{5F233038-8480-4A70-50ED-224B2753186A}"/>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extLst>
      <p:ext uri="{BB962C8B-B14F-4D97-AF65-F5344CB8AC3E}">
        <p14:creationId xmlns:p14="http://schemas.microsoft.com/office/powerpoint/2010/main" val="3311406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1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ما هي أهمية مؤشرات الجودة؟ </a:t>
            </a:r>
          </a:p>
        </p:txBody>
      </p:sp>
      <p:sp>
        <p:nvSpPr>
          <p:cNvPr id="209" name="Google Shape;209;p14"/>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just" rtl="1">
              <a:lnSpc>
                <a:spcPct val="100000"/>
              </a:lnSpc>
              <a:spcBef>
                <a:spcPts val="0"/>
              </a:spcBef>
              <a:spcAft>
                <a:spcPts val="0"/>
              </a:spcAft>
              <a:buClr>
                <a:schemeClr val="accent1"/>
              </a:buClr>
              <a:buSzPts val="2000"/>
              <a:buChar char="•"/>
            </a:pPr>
            <a:r>
              <a:rPr lang="ar-SA" dirty="0"/>
              <a:t>يشكل رصد مؤشرات الجودة مكوناً أساسياً في جميع اختبارات كوفيد-19.</a:t>
            </a:r>
          </a:p>
          <a:p>
            <a:pPr marL="228600" lvl="0" indent="-228600" algn="just" rtl="1">
              <a:lnSpc>
                <a:spcPct val="100000"/>
              </a:lnSpc>
              <a:spcBef>
                <a:spcPts val="1000"/>
              </a:spcBef>
              <a:spcAft>
                <a:spcPts val="0"/>
              </a:spcAft>
              <a:buClr>
                <a:schemeClr val="accent1"/>
              </a:buClr>
              <a:buSzPts val="2000"/>
              <a:buChar char="•"/>
            </a:pPr>
            <a:r>
              <a:rPr lang="ar-SA" dirty="0"/>
              <a:t>تكتسي مؤشرات الجودة أهمية خاصة في سياق الاستجابة لجائحة كوفيد-19، إذ يوجد ضغط قوي يدفع إلى توسيع نطاق الاختبارات بسرعة وتقديم النتائج في الوقت المناسب من أجل اتخاذ القرارات المتعلقة بالتدبير العلاجي للمرضى واستجابات الصحة العامة، مثل العزل والحجر الصحي.</a:t>
            </a:r>
          </a:p>
          <a:p>
            <a:pPr marL="228600" lvl="0" indent="-228600" algn="just" rtl="1">
              <a:lnSpc>
                <a:spcPct val="100000"/>
              </a:lnSpc>
              <a:spcBef>
                <a:spcPts val="1000"/>
              </a:spcBef>
              <a:spcAft>
                <a:spcPts val="0"/>
              </a:spcAft>
              <a:buClr>
                <a:schemeClr val="accent1"/>
              </a:buClr>
              <a:buSzPts val="2000"/>
              <a:buChar char="•"/>
            </a:pPr>
            <a:r>
              <a:rPr lang="ar-SA" dirty="0"/>
              <a:t>يسمح تتبع مؤشرات الجودة بالتحديد المبكر للأخطاء والمشاكل الأخرى (مثل تأخر الإبلاغ عن النتائج) التي يمكن حلّها من خلال التحقيق والإجراءات التصحيحية والوقائية.</a:t>
            </a:r>
          </a:p>
          <a:p>
            <a:pPr marL="228600" indent="-228600" algn="just" rtl="1"/>
            <a:r>
              <a:rPr lang="ar-SA" dirty="0"/>
              <a:t>يمكن أن يساعد جمع مؤشرات الجودة وتحليلها بشكل روتيني على تخطيط عمليات الاختبار وتنفيذها، ويشكل كذلك جزءاً لا يتجزأ من المساهمة في الترصد في مرحلة ما بعد التسويق.</a:t>
            </a:r>
          </a:p>
        </p:txBody>
      </p:sp>
      <p:sp>
        <p:nvSpPr>
          <p:cNvPr id="210" name="Google Shape;210;p14"/>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15</a:t>
            </a:fld>
            <a:endParaRPr lang="ar-SA" sz="1000" dirty="0"/>
          </a:p>
        </p:txBody>
      </p:sp>
      <p:sp>
        <p:nvSpPr>
          <p:cNvPr id="7" name="Footer Placeholder 3">
            <a:extLst>
              <a:ext uri="{FF2B5EF4-FFF2-40B4-BE49-F238E27FC236}">
                <a16:creationId xmlns:a16="http://schemas.microsoft.com/office/drawing/2014/main" id="{A8DA03A1-4F3A-4326-B7E5-24A6B2A5028B}"/>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62914" y="278627"/>
            <a:ext cx="10515600" cy="942814"/>
          </a:xfrm>
        </p:spPr>
        <p:txBody>
          <a:bodyPr rtlCol="1"/>
          <a:lstStyle/>
          <a:p>
            <a:pPr rtl="1"/>
            <a:r>
              <a:rPr lang="ar" dirty="0"/>
              <a:t>ما مؤشرات الجودة الواجب استخدامها لرصد اختبارات كوفيد-19؟</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marL="0" lvl="0" indent="0" rtl="1">
              <a:buNone/>
            </a:pPr>
            <a:r>
              <a:rPr lang="ar" dirty="0"/>
              <a:t>تُجمَع مؤشرات الجودة التالية من القيم الإجمالية اليومية ثم الأسبوعية المسجَّلة في سجل الاختبار التشخيصي السريع للكشف عن مستضدات فيروس كورونا-سارس-2 (أو ما يعادله): </a:t>
            </a:r>
            <a:br>
              <a:rPr lang="en-US" dirty="0"/>
            </a:br>
            <a:endParaRPr lang="en-US" dirty="0"/>
          </a:p>
          <a:p>
            <a:pPr lvl="0" rtl="1"/>
            <a:r>
              <a:rPr lang="ar" dirty="0"/>
              <a:t>عدد العينات المختبرة ونسبتها، حسب نوع العينة والتشغيلة/الدفعة والقائم بإجراء الاختبار </a:t>
            </a:r>
            <a:endParaRPr lang="en-ZA" sz="1800" dirty="0"/>
          </a:p>
          <a:p>
            <a:pPr lvl="0" rtl="1"/>
            <a:r>
              <a:rPr lang="ar" dirty="0"/>
              <a:t>عدد ونسبة نتائج الاختبار التشخيصي السريع الإيجابية والسلبية وغير الناجحة (غير الصالحة)</a:t>
            </a:r>
          </a:p>
          <a:p>
            <a:pPr rtl="1"/>
            <a:r>
              <a:rPr lang="ar" dirty="0"/>
              <a:t>عدد ونسبة مرضى كوفيد-19 الإيجابيين بواسطة اختبار تضخيم الحمض النووي</a:t>
            </a:r>
          </a:p>
          <a:p>
            <a:pPr lvl="0" rtl="1"/>
            <a:r>
              <a:rPr lang="ar" dirty="0"/>
              <a:t>عدد الأيام التي توقفت فيها خدمات الاختبار </a:t>
            </a:r>
          </a:p>
          <a:p>
            <a:pPr rtl="1"/>
            <a:r>
              <a:rPr lang="ar" dirty="0"/>
              <a:t>عدد ونسبة الاختبارات الفاسدة (عبوات تالفة، إلخ)</a:t>
            </a:r>
          </a:p>
          <a:p>
            <a:pPr rtl="1"/>
            <a:r>
              <a:rPr lang="ar" dirty="0"/>
              <a:t>متوسط الوقت المستغرق (من جمع العينات إلى إعداد التقارير) </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16</a:t>
            </a:fld>
            <a:endParaRPr lang="en-GB" sz="1000" dirty="0"/>
          </a:p>
        </p:txBody>
      </p:sp>
      <p:grpSp>
        <p:nvGrpSpPr>
          <p:cNvPr id="10" name="Group 9">
            <a:extLst>
              <a:ext uri="{FF2B5EF4-FFF2-40B4-BE49-F238E27FC236}">
                <a16:creationId xmlns:a16="http://schemas.microsoft.com/office/drawing/2014/main" id="{BBFCBE82-1631-7941-8A25-55D56ED550E4}"/>
              </a:ext>
            </a:extLst>
          </p:cNvPr>
          <p:cNvGrpSpPr/>
          <p:nvPr/>
        </p:nvGrpSpPr>
        <p:grpSpPr>
          <a:xfrm>
            <a:off x="1349727" y="1145693"/>
            <a:ext cx="3924069" cy="596348"/>
            <a:chOff x="7861998" y="1527451"/>
            <a:chExt cx="3924069" cy="596348"/>
          </a:xfrm>
        </p:grpSpPr>
        <p:sp>
          <p:nvSpPr>
            <p:cNvPr id="11" name="TextBox 10">
              <a:extLst>
                <a:ext uri="{FF2B5EF4-FFF2-40B4-BE49-F238E27FC236}">
                  <a16:creationId xmlns:a16="http://schemas.microsoft.com/office/drawing/2014/main" id="{CAD9C972-6869-2441-8513-3A7E7DC739C1}"/>
                </a:ext>
              </a:extLst>
            </p:cNvPr>
            <p:cNvSpPr txBox="1"/>
            <p:nvPr/>
          </p:nvSpPr>
          <p:spPr>
            <a:xfrm>
              <a:off x="8387592" y="1694820"/>
              <a:ext cx="3398475" cy="261610"/>
            </a:xfrm>
            <a:prstGeom prst="rect">
              <a:avLst/>
            </a:prstGeom>
            <a:solidFill>
              <a:schemeClr val="tx1"/>
            </a:solidFill>
          </p:spPr>
          <p:txBody>
            <a:bodyPr wrap="square" rtlCol="1">
              <a:spAutoFit/>
            </a:bodyPr>
            <a:lstStyle/>
            <a:p>
              <a:pPr rtl="1"/>
              <a:r>
                <a:rPr lang="ar" sz="1100">
                  <a:solidFill>
                    <a:srgbClr val="FFFFFF"/>
                  </a:solidFill>
                  <a:ea typeface="Calibri" charset="0"/>
                  <a:cs typeface="Calibri" charset="0"/>
                </a:rPr>
                <a:t>ينبغي التكييف وفقاً للمبادئ التوجيهية المتبعة في بلدك</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E1188FC0-AD8A-9A4D-88BC-2E4AAD08E514}"/>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3" name="Graphic 12" descr="Pencil">
              <a:extLst>
                <a:ext uri="{FF2B5EF4-FFF2-40B4-BE49-F238E27FC236}">
                  <a16:creationId xmlns:a16="http://schemas.microsoft.com/office/drawing/2014/main" id="{7B22C83F-91AC-184F-A692-4BC27340DB4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CE54782F-4C36-C400-740E-C5C02F6FF80A}"/>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extLst>
      <p:ext uri="{BB962C8B-B14F-4D97-AF65-F5344CB8AC3E}">
        <p14:creationId xmlns:p14="http://schemas.microsoft.com/office/powerpoint/2010/main" val="874611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جمع بيانات مؤشرات الجودة وتحليلها (1)</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endParaRPr lang="en-US" dirty="0"/>
          </a:p>
          <a:p>
            <a:pPr rtl="1"/>
            <a:r>
              <a:rPr lang="ar" dirty="0"/>
              <a:t>سجل القيم الإجمالية اليومية ثم الأسبوعية لمؤشرات الجودة التي سُجِلت في سجل الاختبار التشخيصي السريع للكشف عن مستضدات فيروس كورونا-سارس-2.</a:t>
            </a:r>
          </a:p>
          <a:p>
            <a:pPr rtl="1"/>
            <a:r>
              <a:rPr lang="ar" dirty="0"/>
              <a:t>اجمع القيم الإجمالية عبر موقع الاختبار. وراجع الاتجاهات وقارنها بالأهداف المحددة سلفاً.  </a:t>
            </a:r>
            <a:br>
              <a:rPr lang="en-US" dirty="0"/>
            </a:br>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17</a:t>
            </a:fld>
            <a:endParaRPr lang="en-GB" sz="1000" dirty="0"/>
          </a:p>
        </p:txBody>
      </p:sp>
      <p:grpSp>
        <p:nvGrpSpPr>
          <p:cNvPr id="10" name="Group 9">
            <a:extLst>
              <a:ext uri="{FF2B5EF4-FFF2-40B4-BE49-F238E27FC236}">
                <a16:creationId xmlns:a16="http://schemas.microsoft.com/office/drawing/2014/main" id="{B5322515-96C0-1041-BD15-7FB23846BAFF}"/>
              </a:ext>
            </a:extLst>
          </p:cNvPr>
          <p:cNvGrpSpPr/>
          <p:nvPr/>
        </p:nvGrpSpPr>
        <p:grpSpPr>
          <a:xfrm>
            <a:off x="1464951" y="1430520"/>
            <a:ext cx="3924069" cy="596348"/>
            <a:chOff x="7861998" y="1527451"/>
            <a:chExt cx="3924069" cy="596348"/>
          </a:xfrm>
        </p:grpSpPr>
        <p:sp>
          <p:nvSpPr>
            <p:cNvPr id="11" name="TextBox 10">
              <a:extLst>
                <a:ext uri="{FF2B5EF4-FFF2-40B4-BE49-F238E27FC236}">
                  <a16:creationId xmlns:a16="http://schemas.microsoft.com/office/drawing/2014/main" id="{6BAC84FA-6865-F44F-B341-9EDBCBF52E6C}"/>
                </a:ext>
              </a:extLst>
            </p:cNvPr>
            <p:cNvSpPr txBox="1"/>
            <p:nvPr/>
          </p:nvSpPr>
          <p:spPr>
            <a:xfrm>
              <a:off x="8387592" y="1694820"/>
              <a:ext cx="3398475" cy="261610"/>
            </a:xfrm>
            <a:prstGeom prst="rect">
              <a:avLst/>
            </a:prstGeom>
            <a:solidFill>
              <a:schemeClr val="tx1"/>
            </a:solidFill>
          </p:spPr>
          <p:txBody>
            <a:bodyPr wrap="square" rtlCol="1">
              <a:spAutoFit/>
            </a:bodyPr>
            <a:lstStyle/>
            <a:p>
              <a:pPr rtl="1"/>
              <a:r>
                <a:rPr lang="ar" sz="1100">
                  <a:solidFill>
                    <a:srgbClr val="FFFFFF"/>
                  </a:solidFill>
                  <a:ea typeface="Calibri" charset="0"/>
                  <a:cs typeface="Calibri" charset="0"/>
                </a:rPr>
                <a:t>ينبغي التكييف وفقاً للمبادئ التوجيهية المتبعة في بلدك</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6C81CAFA-AF4A-2E40-B3A8-8D8921E519D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3" name="Graphic 12" descr="Pencil">
              <a:extLst>
                <a:ext uri="{FF2B5EF4-FFF2-40B4-BE49-F238E27FC236}">
                  <a16:creationId xmlns:a16="http://schemas.microsoft.com/office/drawing/2014/main" id="{2B46D644-9722-5446-B338-A6FB27126C4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033CD0E6-38F7-1496-B84E-28B3668FACEB}"/>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extLst>
      <p:ext uri="{BB962C8B-B14F-4D97-AF65-F5344CB8AC3E}">
        <p14:creationId xmlns:p14="http://schemas.microsoft.com/office/powerpoint/2010/main" val="12537639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جمع بيانات مؤشرات الجودة وتحليلها (2)</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endParaRPr lang="en-US" dirty="0"/>
          </a:p>
          <a:p>
            <a:pPr rtl="1"/>
            <a:r>
              <a:rPr lang="ar" dirty="0"/>
              <a:t>إحدى الطرق الجيدة لمعرفة اتجاهات بيانات مؤشرات الجودة هي إظهار نقاط البيانات على الرسم البياني.</a:t>
            </a:r>
          </a:p>
          <a:p>
            <a:pPr rtl="1"/>
            <a:r>
              <a:rPr lang="ar" dirty="0"/>
              <a:t>على الرسم البياني، سجِّل مختلف مؤشرات الجودة وابحث عن الاتجاهات أو القيم المتطرفة، مثل:</a:t>
            </a:r>
          </a:p>
          <a:p>
            <a:pPr lvl="1" rtl="1"/>
            <a:r>
              <a:rPr lang="ar" dirty="0"/>
              <a:t>التغيير في حجم الاختبارات</a:t>
            </a:r>
            <a:endParaRPr lang="en-ZA" dirty="0"/>
          </a:p>
          <a:p>
            <a:pPr lvl="1" rtl="1"/>
            <a:r>
              <a:rPr lang="ar" dirty="0"/>
              <a:t>التغيير في معدل الإيجابية</a:t>
            </a:r>
            <a:endParaRPr lang="en-ZA" dirty="0"/>
          </a:p>
          <a:p>
            <a:pPr lvl="1" rtl="1"/>
            <a:r>
              <a:rPr lang="ar" dirty="0"/>
              <a:t>الزيادات في نتائج الاختبارات غير الصالحة</a:t>
            </a:r>
          </a:p>
          <a:p>
            <a:pPr lvl="1" rtl="1"/>
            <a:r>
              <a:rPr lang="ar" dirty="0"/>
              <a:t>التأخيرات في الاختبارات.</a:t>
            </a:r>
            <a:endParaRPr lang="en-ZA" dirty="0"/>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18</a:t>
            </a:fld>
            <a:endParaRPr lang="en-GB" sz="1000" dirty="0"/>
          </a:p>
        </p:txBody>
      </p:sp>
      <p:grpSp>
        <p:nvGrpSpPr>
          <p:cNvPr id="10" name="Group 9">
            <a:extLst>
              <a:ext uri="{FF2B5EF4-FFF2-40B4-BE49-F238E27FC236}">
                <a16:creationId xmlns:a16="http://schemas.microsoft.com/office/drawing/2014/main" id="{A8431517-BBAD-0F42-83CB-B55AAD26D3AE}"/>
              </a:ext>
            </a:extLst>
          </p:cNvPr>
          <p:cNvGrpSpPr/>
          <p:nvPr/>
        </p:nvGrpSpPr>
        <p:grpSpPr>
          <a:xfrm>
            <a:off x="1632489" y="1487327"/>
            <a:ext cx="3924069" cy="596348"/>
            <a:chOff x="7861998" y="1527451"/>
            <a:chExt cx="3924069" cy="596348"/>
          </a:xfrm>
        </p:grpSpPr>
        <p:sp>
          <p:nvSpPr>
            <p:cNvPr id="11" name="TextBox 10">
              <a:extLst>
                <a:ext uri="{FF2B5EF4-FFF2-40B4-BE49-F238E27FC236}">
                  <a16:creationId xmlns:a16="http://schemas.microsoft.com/office/drawing/2014/main" id="{9A09A284-1435-7B44-8BAA-382C46C4CC66}"/>
                </a:ext>
              </a:extLst>
            </p:cNvPr>
            <p:cNvSpPr txBox="1"/>
            <p:nvPr/>
          </p:nvSpPr>
          <p:spPr>
            <a:xfrm>
              <a:off x="8387592" y="1694820"/>
              <a:ext cx="3398475" cy="261610"/>
            </a:xfrm>
            <a:prstGeom prst="rect">
              <a:avLst/>
            </a:prstGeom>
            <a:solidFill>
              <a:schemeClr val="tx1"/>
            </a:solidFill>
          </p:spPr>
          <p:txBody>
            <a:bodyPr wrap="square" rtlCol="1">
              <a:spAutoFit/>
            </a:bodyPr>
            <a:lstStyle/>
            <a:p>
              <a:pPr rtl="1"/>
              <a:r>
                <a:rPr lang="ar" sz="1100">
                  <a:solidFill>
                    <a:srgbClr val="FFFFFF"/>
                  </a:solidFill>
                  <a:ea typeface="Calibri" charset="0"/>
                  <a:cs typeface="Calibri" charset="0"/>
                </a:rPr>
                <a:t>ينبغي التكييف وفقاً للمبادئ التوجيهية المتبعة في بلدك</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AD7195DF-4352-4A46-B1C4-91B9B910F73A}"/>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3" name="Graphic 12" descr="Pencil">
              <a:extLst>
                <a:ext uri="{FF2B5EF4-FFF2-40B4-BE49-F238E27FC236}">
                  <a16:creationId xmlns:a16="http://schemas.microsoft.com/office/drawing/2014/main" id="{0C095AD7-844A-2648-A3F9-F6E9CDED675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B03EEC7B-BC5B-73F5-3353-6B9A8C2D9B36}"/>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extLst>
      <p:ext uri="{BB962C8B-B14F-4D97-AF65-F5344CB8AC3E}">
        <p14:creationId xmlns:p14="http://schemas.microsoft.com/office/powerpoint/2010/main" val="552618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تصحيح الأخطاء</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lvl="0" rtl="1"/>
            <a:r>
              <a:rPr lang="ar" dirty="0"/>
              <a:t>أجرِ استقصاءً إضافياً لتحديد السبب (السبب الجذري) لمؤشرات الجودة التي تقع خارج النطاق المقبول أو ذات الاتجاهات غير العادية. ويمكن إجراء الاستقصاء خلال الزيارات الإشرافية. </a:t>
            </a:r>
          </a:p>
          <a:p>
            <a:pPr lvl="0" rtl="1"/>
            <a:r>
              <a:rPr lang="ar" dirty="0"/>
              <a:t>ينبغي أن تطلب المواقع المساعدة من المشرفين إذا كانت هناك صعوبات في تحديد المشاكل والإجراءات التصحيحية.</a:t>
            </a:r>
          </a:p>
          <a:p>
            <a:pPr lvl="0" rtl="1"/>
            <a:r>
              <a:rPr lang="ar" dirty="0"/>
              <a:t>قد يفيد تقسيم الأخطاء حسب القائم بإجراء الاختبار أو التشغيلة في تحديد الأسباب الجذرية التي تعزى لخطأ المُشغِّل (مثل، الأخطاء التي يرتكبها موظفون جدد أو غير مدربين) أو مشاكل الدفعة أو التشغيلة. </a:t>
            </a:r>
          </a:p>
          <a:p>
            <a:pPr lvl="0" rtl="1"/>
            <a:r>
              <a:rPr lang="ar" dirty="0"/>
              <a:t>اتخذ إجراءات لتصحيح الأخطاء ووثِّقها، ولاحظ التدابير المطبَّقة لمنع تكرارها (الإجراءات الوقائية).</a:t>
            </a:r>
            <a:endParaRPr lang="en-ZA" dirty="0"/>
          </a:p>
          <a:p>
            <a:pPr lvl="0" rtl="1"/>
            <a:r>
              <a:rPr lang="ar" dirty="0"/>
              <a:t>ارصد مدى فعالية الإجراءات فيما يتعلق بتحسين مؤشرات الجودة.</a:t>
            </a:r>
            <a:endParaRPr lang="en-ZA" dirty="0"/>
          </a:p>
          <a:p>
            <a:pPr lvl="0" rtl="1"/>
            <a:r>
              <a:rPr lang="ar" dirty="0"/>
              <a:t>تتبع بيانات مؤشرات الجودة بمرور الوقت (شهرياً وربع سنوي) لمعرفة الاتجاهات طويلة المدى التي قد لا تبيِّنها التقارير الأسبوعية.</a:t>
            </a:r>
            <a:endParaRPr lang="en-ZA" dirty="0"/>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19</a:t>
            </a:fld>
            <a:endParaRPr lang="en-GB" sz="1000" dirty="0"/>
          </a:p>
        </p:txBody>
      </p:sp>
      <p:grpSp>
        <p:nvGrpSpPr>
          <p:cNvPr id="10" name="Group 9">
            <a:extLst>
              <a:ext uri="{FF2B5EF4-FFF2-40B4-BE49-F238E27FC236}">
                <a16:creationId xmlns:a16="http://schemas.microsoft.com/office/drawing/2014/main" id="{B7FD2498-4712-1243-89D9-AE5742545676}"/>
              </a:ext>
            </a:extLst>
          </p:cNvPr>
          <p:cNvGrpSpPr/>
          <p:nvPr/>
        </p:nvGrpSpPr>
        <p:grpSpPr>
          <a:xfrm>
            <a:off x="1882515" y="848890"/>
            <a:ext cx="3924069" cy="596348"/>
            <a:chOff x="7861998" y="1527451"/>
            <a:chExt cx="3924069" cy="596348"/>
          </a:xfrm>
        </p:grpSpPr>
        <p:sp>
          <p:nvSpPr>
            <p:cNvPr id="11" name="TextBox 10">
              <a:extLst>
                <a:ext uri="{FF2B5EF4-FFF2-40B4-BE49-F238E27FC236}">
                  <a16:creationId xmlns:a16="http://schemas.microsoft.com/office/drawing/2014/main" id="{337C5F25-5C5A-6041-937B-77FAC729A876}"/>
                </a:ext>
              </a:extLst>
            </p:cNvPr>
            <p:cNvSpPr txBox="1"/>
            <p:nvPr/>
          </p:nvSpPr>
          <p:spPr>
            <a:xfrm>
              <a:off x="8387592" y="1694820"/>
              <a:ext cx="3398475" cy="261610"/>
            </a:xfrm>
            <a:prstGeom prst="rect">
              <a:avLst/>
            </a:prstGeom>
            <a:solidFill>
              <a:schemeClr val="tx1"/>
            </a:solidFill>
          </p:spPr>
          <p:txBody>
            <a:bodyPr wrap="square" rtlCol="1">
              <a:spAutoFit/>
            </a:bodyPr>
            <a:lstStyle/>
            <a:p>
              <a:pPr rtl="1"/>
              <a:r>
                <a:rPr lang="ar" sz="1100">
                  <a:solidFill>
                    <a:srgbClr val="FFFFFF"/>
                  </a:solidFill>
                  <a:ea typeface="Calibri" charset="0"/>
                  <a:cs typeface="Calibri" charset="0"/>
                </a:rPr>
                <a:t>ينبغي التكييف وفقاً للمبادئ التوجيهية المتبعة في بلدك</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F4D33B46-D6C5-5246-B454-7097D31C29AB}"/>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3" name="Graphic 12" descr="Pencil">
              <a:extLst>
                <a:ext uri="{FF2B5EF4-FFF2-40B4-BE49-F238E27FC236}">
                  <a16:creationId xmlns:a16="http://schemas.microsoft.com/office/drawing/2014/main" id="{CDBFA707-2024-014D-B128-CE9253545D5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CB66BFA4-E5F0-02D1-7151-9F020586B4EF}"/>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extLst>
      <p:ext uri="{BB962C8B-B14F-4D97-AF65-F5344CB8AC3E}">
        <p14:creationId xmlns:p14="http://schemas.microsoft.com/office/powerpoint/2010/main" val="1147393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إخلاء المسؤولية</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199" y="1589540"/>
            <a:ext cx="10515600" cy="4440760"/>
          </a:xfrm>
        </p:spPr>
        <p:txBody>
          <a:bodyPr rtlCol="1">
            <a:normAutofit fontScale="92500" lnSpcReduction="10000"/>
          </a:bodyPr>
          <a:lstStyle/>
          <a:p>
            <a:pPr marL="0" indent="0" rtl="1">
              <a:buNone/>
              <a:defRPr/>
            </a:pPr>
            <a:r>
              <a:rPr lang="ar" b="1" dirty="0"/>
              <a:t>منصة تعلم الأمن الصحي لمنظمة الصحة العالمية - مواد تدريبية</a:t>
            </a:r>
            <a:endParaRPr lang="en-US" dirty="0"/>
          </a:p>
          <a:p>
            <a:pPr rtl="1">
              <a:defRPr/>
            </a:pPr>
            <a:endParaRPr lang="en-US" dirty="0"/>
          </a:p>
          <a:p>
            <a:pPr marL="0" indent="0" rtl="1">
              <a:buNone/>
              <a:defRPr/>
            </a:pPr>
            <a:r>
              <a:rPr lang="ar" dirty="0"/>
              <a:t>هذه المواد التدريبية لمنظمة الصحة العالمية محفوظة © منظمة الصحة العالمية 202</a:t>
            </a:r>
            <a:r>
              <a:rPr lang="en-GB" dirty="0"/>
              <a:t>2</a:t>
            </a:r>
            <a:r>
              <a:rPr lang="ar" dirty="0"/>
              <a:t>. كل الحقوق محفوظة.</a:t>
            </a:r>
          </a:p>
          <a:p>
            <a:pPr marL="0" indent="0" rtl="1">
              <a:buNone/>
              <a:defRPr/>
            </a:pPr>
            <a:endParaRPr lang="en-US" dirty="0"/>
          </a:p>
          <a:p>
            <a:pPr marL="0" indent="0" rtl="1">
              <a:buNone/>
              <a:defRPr/>
            </a:pPr>
            <a:r>
              <a:rPr lang="ar" dirty="0"/>
              <a:t>يخضع استخدامك لهذه المواد لـ</a:t>
            </a:r>
            <a:r>
              <a:rPr lang="ar-SA" dirty="0"/>
              <a:t>"</a:t>
            </a:r>
            <a:r>
              <a:rPr lang="ar" u="sng" dirty="0">
                <a:hlinkClick r:id="rId2"/>
              </a:rPr>
              <a:t>شروط استخدام منصة تعلم الأمن الصحي لمنظمة الصحة العالمية، المواد التدريبية</a:t>
            </a:r>
            <a:r>
              <a:rPr lang="ar-SA" u="sng" dirty="0"/>
              <a:t>"</a:t>
            </a:r>
            <a:r>
              <a:rPr lang="ar" dirty="0"/>
              <a:t>، التي وافقت عليها عند تنزيلها والمتاحة على منصة تعلم الأمن الصحي على الرابط: </a:t>
            </a:r>
            <a:r>
              <a:rPr lang="en-US" u="sng" dirty="0">
                <a:hlinkClick r:id="rId3"/>
              </a:rPr>
              <a:t>https://extranet.who.int/hslp</a:t>
            </a:r>
            <a:r>
              <a:rPr lang="ar" dirty="0"/>
              <a:t>.  </a:t>
            </a:r>
          </a:p>
          <a:p>
            <a:pPr marL="0" indent="0" rtl="1">
              <a:buNone/>
              <a:defRPr/>
            </a:pPr>
            <a:r>
              <a:rPr lang="ar" dirty="0"/>
              <a:t> </a:t>
            </a:r>
          </a:p>
          <a:p>
            <a:pPr marL="0" indent="0" rtl="1">
              <a:buNone/>
              <a:defRPr/>
            </a:pPr>
            <a:r>
              <a:rPr lang="ar" dirty="0"/>
              <a:t>وفي حالة تكييف محتويات هذه المواد أو تعديلها أو تغييرها أو ترجمتها أو تنقيحها بأي شكل من الأشكال، لا تجوز الإشارة ضمناً إلى ارتباط منظمة الصحة العالمية بأي شكل بهذه التعديلات ولا يجوز استخدام اسم منظمة الصحة العالمية أو شعارها في تلك المواد المعدَّلة.  </a:t>
            </a:r>
          </a:p>
          <a:p>
            <a:pPr rtl="1">
              <a:defRPr/>
            </a:pPr>
            <a:endParaRPr lang="en-US" dirty="0"/>
          </a:p>
          <a:p>
            <a:pPr marL="0" indent="0" rtl="1">
              <a:buNone/>
              <a:defRPr/>
            </a:pPr>
            <a:r>
              <a:rPr lang="ar" dirty="0"/>
              <a:t>وعلاوة على ذلك، يرجى إبلاغ منظمة الصحة العالمية بأي تعديلات تطرأ على هذه المواد التي تستخدمها علانية وذلك لأغراض حفظ السجلات والتطوير المستمر من خلال البريد الإلكتروني</a:t>
            </a:r>
            <a:r>
              <a:rPr lang="en" u="sng" dirty="0">
                <a:hlinkClick r:id="rId4"/>
              </a:rPr>
              <a:t>ihrhrt@who.int</a:t>
            </a:r>
            <a:r>
              <a:rPr lang="ar-SA" u="sng" dirty="0"/>
              <a:t>.</a:t>
            </a:r>
            <a:r>
              <a:rPr lang="en" dirty="0"/>
              <a:t> </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a:t>2</a:t>
            </a:fld>
            <a:endParaRPr lang="en-GB" sz="1000" dirty="0"/>
          </a:p>
        </p:txBody>
      </p:sp>
      <p:sp>
        <p:nvSpPr>
          <p:cNvPr id="6" name="Footer Placeholder 3">
            <a:extLst>
              <a:ext uri="{FF2B5EF4-FFF2-40B4-BE49-F238E27FC236}">
                <a16:creationId xmlns:a16="http://schemas.microsoft.com/office/drawing/2014/main" id="{9AEADDDD-22E6-C5F5-0B82-A956E0F88EF9}"/>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extLst>
      <p:ext uri="{BB962C8B-B14F-4D97-AF65-F5344CB8AC3E}">
        <p14:creationId xmlns:p14="http://schemas.microsoft.com/office/powerpoint/2010/main" val="30286803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مثال على كيفية تصحيح الأخطاء</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495573"/>
            <a:ext cx="10515600" cy="4440760"/>
          </a:xfrm>
        </p:spPr>
        <p:txBody>
          <a:bodyPr rtlCol="1"/>
          <a:lstStyle/>
          <a:p>
            <a:pPr marL="0" indent="0" rtl="1">
              <a:buNone/>
            </a:pPr>
            <a:r>
              <a:rPr lang="ar" b="1"/>
              <a:t>مثال: زيادة معدل النتائج غير الصالحة</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20</a:t>
            </a:fld>
            <a:endParaRPr lang="en-GB" sz="1000" dirty="0"/>
          </a:p>
        </p:txBody>
      </p:sp>
      <p:graphicFrame>
        <p:nvGraphicFramePr>
          <p:cNvPr id="10" name="Table 9">
            <a:extLst>
              <a:ext uri="{FF2B5EF4-FFF2-40B4-BE49-F238E27FC236}">
                <a16:creationId xmlns:a16="http://schemas.microsoft.com/office/drawing/2014/main" id="{D61B1730-7B6A-9645-9D73-357D6025412C}"/>
              </a:ext>
            </a:extLst>
          </p:cNvPr>
          <p:cNvGraphicFramePr>
            <a:graphicFrameLocks noGrp="1"/>
          </p:cNvGraphicFramePr>
          <p:nvPr>
            <p:extLst>
              <p:ext uri="{D42A27DB-BD31-4B8C-83A1-F6EECF244321}">
                <p14:modId xmlns:p14="http://schemas.microsoft.com/office/powerpoint/2010/main" val="2693407818"/>
              </p:ext>
            </p:extLst>
          </p:nvPr>
        </p:nvGraphicFramePr>
        <p:xfrm>
          <a:off x="970510" y="1879607"/>
          <a:ext cx="10250979" cy="3637788"/>
        </p:xfrm>
        <a:graphic>
          <a:graphicData uri="http://schemas.openxmlformats.org/drawingml/2006/table">
            <a:tbl>
              <a:tblPr firstRow="1" firstCol="1" bandRow="1">
                <a:tableStyleId>{5940675A-B579-460E-94D1-54222C63F5DA}</a:tableStyleId>
              </a:tblPr>
              <a:tblGrid>
                <a:gridCol w="6332333">
                  <a:extLst>
                    <a:ext uri="{9D8B030D-6E8A-4147-A177-3AD203B41FA5}">
                      <a16:colId xmlns:a16="http://schemas.microsoft.com/office/drawing/2014/main" val="1219809621"/>
                    </a:ext>
                  </a:extLst>
                </a:gridCol>
                <a:gridCol w="3918646">
                  <a:extLst>
                    <a:ext uri="{9D8B030D-6E8A-4147-A177-3AD203B41FA5}">
                      <a16:colId xmlns:a16="http://schemas.microsoft.com/office/drawing/2014/main" val="3181154464"/>
                    </a:ext>
                  </a:extLst>
                </a:gridCol>
              </a:tblGrid>
              <a:tr h="250273">
                <a:tc>
                  <a:txBody>
                    <a:bodyPr/>
                    <a:lstStyle/>
                    <a:p>
                      <a:pPr algn="r" rtl="1">
                        <a:lnSpc>
                          <a:spcPct val="140000"/>
                        </a:lnSpc>
                        <a:spcAft>
                          <a:spcPts val="0"/>
                        </a:spcAft>
                      </a:pPr>
                      <a:r>
                        <a:rPr lang="ar" sz="1600" dirty="0">
                          <a:effectLst/>
                          <a:latin typeface="+mn-lt"/>
                        </a:rPr>
                        <a:t>&lt;1% </a:t>
                      </a:r>
                      <a:endParaRPr lang="en-ZA"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40000"/>
                        </a:lnSpc>
                        <a:spcAft>
                          <a:spcPts val="0"/>
                        </a:spcAft>
                      </a:pPr>
                      <a:r>
                        <a:rPr lang="ar" sz="1600" dirty="0">
                          <a:effectLst/>
                          <a:latin typeface="+mn-lt"/>
                        </a:rPr>
                        <a:t>مؤشر الجودة - معدل النتائج غير الصالحة المستهدف</a:t>
                      </a:r>
                      <a:endParaRPr lang="en-ZA"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70021894"/>
                  </a:ext>
                </a:extLst>
              </a:tr>
              <a:tr h="250273">
                <a:tc>
                  <a:txBody>
                    <a:bodyPr/>
                    <a:lstStyle/>
                    <a:p>
                      <a:pPr algn="r" rtl="1">
                        <a:lnSpc>
                          <a:spcPct val="140000"/>
                        </a:lnSpc>
                        <a:spcAft>
                          <a:spcPts val="0"/>
                        </a:spcAft>
                      </a:pPr>
                      <a:r>
                        <a:rPr lang="ar" sz="1600" dirty="0">
                          <a:effectLst/>
                          <a:latin typeface="+mn-lt"/>
                        </a:rPr>
                        <a:t>4%</a:t>
                      </a:r>
                      <a:endParaRPr lang="en-ZA"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40000"/>
                        </a:lnSpc>
                        <a:spcAft>
                          <a:spcPts val="0"/>
                        </a:spcAft>
                      </a:pPr>
                      <a:r>
                        <a:rPr lang="ar" sz="1600" dirty="0">
                          <a:effectLst/>
                          <a:latin typeface="+mn-lt"/>
                        </a:rPr>
                        <a:t>معدل النتائج غير الصالحة المُسجَّل</a:t>
                      </a:r>
                      <a:endParaRPr lang="en-ZA"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32508810"/>
                  </a:ext>
                </a:extLst>
              </a:tr>
              <a:tr h="2227569">
                <a:tc>
                  <a:txBody>
                    <a:bodyPr/>
                    <a:lstStyle/>
                    <a:p>
                      <a:pPr marL="342900" lvl="0" indent="-342900" algn="r" rtl="1">
                        <a:lnSpc>
                          <a:spcPct val="140000"/>
                        </a:lnSpc>
                        <a:spcAft>
                          <a:spcPts val="0"/>
                        </a:spcAft>
                        <a:buFont typeface="Arial" panose="020B0604020202020204" pitchFamily="34" charset="0"/>
                        <a:buChar char="•"/>
                        <a:tabLst>
                          <a:tab pos="228600" algn="l"/>
                        </a:tabLst>
                      </a:pPr>
                      <a:r>
                        <a:rPr lang="ar" sz="1600" dirty="0">
                          <a:solidFill>
                            <a:schemeClr val="tx1"/>
                          </a:solidFill>
                          <a:effectLst/>
                          <a:latin typeface="+mn-lt"/>
                        </a:rPr>
                        <a:t>راجع للتعرف على أي أنماط سائدة وحدد السبب.</a:t>
                      </a:r>
                      <a:endParaRPr lang="en-ZA" sz="1600" dirty="0">
                        <a:solidFill>
                          <a:schemeClr val="tx1"/>
                        </a:solidFill>
                        <a:effectLst/>
                        <a:latin typeface="+mn-lt"/>
                      </a:endParaRPr>
                    </a:p>
                    <a:p>
                      <a:pPr marL="742950" lvl="1" indent="-285750" algn="r" rtl="1">
                        <a:lnSpc>
                          <a:spcPct val="140000"/>
                        </a:lnSpc>
                        <a:spcAft>
                          <a:spcPts val="0"/>
                        </a:spcAft>
                        <a:buFont typeface="Arial" panose="020B0604020202020204" pitchFamily="34" charset="0"/>
                        <a:buChar char="•"/>
                        <a:tabLst>
                          <a:tab pos="685800" algn="l"/>
                        </a:tabLst>
                      </a:pPr>
                      <a:r>
                        <a:rPr lang="ar" sz="1600" dirty="0">
                          <a:solidFill>
                            <a:schemeClr val="tx1"/>
                          </a:solidFill>
                          <a:effectLst/>
                          <a:latin typeface="+mn-lt"/>
                        </a:rPr>
                        <a:t>حدِّد دفعة الاختبارات التشخيصية السريعة بها المشكلة - هل هي دفعة جديدة؟</a:t>
                      </a:r>
                      <a:endParaRPr lang="en-ZA" sz="1600" dirty="0">
                        <a:solidFill>
                          <a:schemeClr val="tx1"/>
                        </a:solidFill>
                        <a:effectLst/>
                        <a:latin typeface="+mn-lt"/>
                      </a:endParaRPr>
                    </a:p>
                    <a:p>
                      <a:pPr marL="742950" lvl="1" indent="-285750" algn="r" rtl="1">
                        <a:lnSpc>
                          <a:spcPct val="140000"/>
                        </a:lnSpc>
                        <a:spcAft>
                          <a:spcPts val="0"/>
                        </a:spcAft>
                        <a:buFont typeface="Arial" panose="020B0604020202020204" pitchFamily="34" charset="0"/>
                        <a:buChar char="•"/>
                        <a:tabLst>
                          <a:tab pos="685800" algn="l"/>
                        </a:tabLst>
                      </a:pPr>
                      <a:r>
                        <a:rPr lang="ar" sz="1600" dirty="0">
                          <a:solidFill>
                            <a:schemeClr val="tx1"/>
                          </a:solidFill>
                          <a:effectLst/>
                          <a:latin typeface="+mn-lt"/>
                        </a:rPr>
                        <a:t>حدِّد الموظفين الذين أجروا الاختبار - هل هم موظفون جدد؟ هل تلقوا التدريب؟</a:t>
                      </a:r>
                    </a:p>
                    <a:p>
                      <a:pPr marL="742950" lvl="1" indent="-285750" algn="r" rtl="1">
                        <a:lnSpc>
                          <a:spcPct val="140000"/>
                        </a:lnSpc>
                        <a:spcAft>
                          <a:spcPts val="0"/>
                        </a:spcAft>
                        <a:buFont typeface="Arial" panose="020B0604020202020204" pitchFamily="34" charset="0"/>
                        <a:buChar char="•"/>
                        <a:tabLst>
                          <a:tab pos="685800" algn="l"/>
                        </a:tabLst>
                      </a:pPr>
                      <a:r>
                        <a:rPr lang="ar" sz="1600" dirty="0">
                          <a:solidFill>
                            <a:schemeClr val="tx1"/>
                          </a:solidFill>
                          <a:effectLst/>
                          <a:latin typeface="+mn-lt"/>
                        </a:rPr>
                        <a:t>حدِّد ما إذا كانت المشاكل تتعلق بجمع العينات.</a:t>
                      </a:r>
                      <a:endParaRPr lang="en-ZA" sz="1600" dirty="0">
                        <a:solidFill>
                          <a:schemeClr val="tx1"/>
                        </a:solidFill>
                        <a:effectLst/>
                        <a:latin typeface="+mn-lt"/>
                      </a:endParaRPr>
                    </a:p>
                    <a:p>
                      <a:pPr marL="342900" lvl="0" indent="-342900" algn="r" rtl="1">
                        <a:lnSpc>
                          <a:spcPct val="140000"/>
                        </a:lnSpc>
                        <a:spcAft>
                          <a:spcPts val="0"/>
                        </a:spcAft>
                        <a:buFont typeface="Arial" panose="020B0604020202020204" pitchFamily="34" charset="0"/>
                        <a:buChar char="•"/>
                        <a:tabLst>
                          <a:tab pos="228600" algn="l"/>
                        </a:tabLst>
                      </a:pPr>
                      <a:r>
                        <a:rPr lang="ar" sz="1600" dirty="0">
                          <a:solidFill>
                            <a:schemeClr val="tx1"/>
                          </a:solidFill>
                          <a:effectLst/>
                          <a:latin typeface="+mn-lt"/>
                        </a:rPr>
                        <a:t>حدِّد الإجراء المناسب لتصحيح المشكلة وكيف يمكن قياس مدى نجاح الإجراء.</a:t>
                      </a:r>
                      <a:endParaRPr lang="en-ZA" sz="1600" dirty="0">
                        <a:solidFill>
                          <a:schemeClr val="tx1"/>
                        </a:solidFill>
                        <a:effectLst/>
                        <a:latin typeface="+mn-lt"/>
                      </a:endParaRPr>
                    </a:p>
                    <a:p>
                      <a:pPr marL="342900" lvl="0" indent="-342900" algn="r" rtl="1">
                        <a:lnSpc>
                          <a:spcPct val="140000"/>
                        </a:lnSpc>
                        <a:spcAft>
                          <a:spcPts val="0"/>
                        </a:spcAft>
                        <a:buFont typeface="Arial" panose="020B0604020202020204" pitchFamily="34" charset="0"/>
                        <a:buChar char="•"/>
                        <a:tabLst>
                          <a:tab pos="228600" algn="l"/>
                        </a:tabLst>
                      </a:pPr>
                      <a:r>
                        <a:rPr lang="ar" sz="1600" dirty="0">
                          <a:solidFill>
                            <a:schemeClr val="tx1"/>
                          </a:solidFill>
                          <a:effectLst/>
                          <a:latin typeface="+mn-lt"/>
                        </a:rPr>
                        <a:t>نفِّذ الإجراء.</a:t>
                      </a:r>
                      <a:endParaRPr lang="en-ZA" sz="1600" dirty="0">
                        <a:solidFill>
                          <a:schemeClr val="tx1"/>
                        </a:solidFill>
                        <a:effectLst/>
                        <a:latin typeface="+mn-lt"/>
                      </a:endParaRPr>
                    </a:p>
                    <a:p>
                      <a:pPr marL="342900" lvl="0" indent="-342900" algn="r" rtl="1">
                        <a:lnSpc>
                          <a:spcPct val="140000"/>
                        </a:lnSpc>
                        <a:spcAft>
                          <a:spcPts val="0"/>
                        </a:spcAft>
                        <a:buFont typeface="Arial" panose="020B0604020202020204" pitchFamily="34" charset="0"/>
                        <a:buChar char="•"/>
                        <a:tabLst>
                          <a:tab pos="228600" algn="l"/>
                        </a:tabLst>
                      </a:pPr>
                      <a:r>
                        <a:rPr lang="ar" sz="1600" dirty="0">
                          <a:solidFill>
                            <a:schemeClr val="tx1"/>
                          </a:solidFill>
                          <a:effectLst/>
                          <a:latin typeface="+mn-lt"/>
                        </a:rPr>
                        <a:t>راقب فعالية الإجراء - هل عالج الخطأ؟</a:t>
                      </a:r>
                      <a:endParaRPr lang="en-ZA" sz="1600" dirty="0">
                        <a:solidFill>
                          <a:schemeClr val="tx1"/>
                        </a:solidFill>
                        <a:effectLst/>
                        <a:latin typeface="+mn-lt"/>
                      </a:endParaRPr>
                    </a:p>
                    <a:p>
                      <a:pPr marL="342900" lvl="0" indent="-342900" algn="r" rtl="1">
                        <a:lnSpc>
                          <a:spcPct val="140000"/>
                        </a:lnSpc>
                        <a:spcAft>
                          <a:spcPts val="0"/>
                        </a:spcAft>
                        <a:buFont typeface="Arial" panose="020B0604020202020204" pitchFamily="34" charset="0"/>
                        <a:buChar char="•"/>
                        <a:tabLst>
                          <a:tab pos="228600" algn="l"/>
                        </a:tabLst>
                      </a:pPr>
                      <a:r>
                        <a:rPr lang="ar" sz="1600" dirty="0">
                          <a:solidFill>
                            <a:schemeClr val="tx1"/>
                          </a:solidFill>
                          <a:effectLst/>
                          <a:latin typeface="+mn-lt"/>
                        </a:rPr>
                        <a:t>وثِّق جميع الخطوات وسجلها. </a:t>
                      </a:r>
                      <a:endParaRPr lang="en-ZA" sz="1600" dirty="0">
                        <a:solidFill>
                          <a:schemeClr val="tx1"/>
                        </a:solidFill>
                        <a:effectLst/>
                        <a:latin typeface="+mn-lt"/>
                      </a:endParaRPr>
                    </a:p>
                    <a:p>
                      <a:pPr marL="342900" lvl="0" indent="-342900" algn="r" rtl="1">
                        <a:lnSpc>
                          <a:spcPct val="140000"/>
                        </a:lnSpc>
                        <a:spcAft>
                          <a:spcPts val="0"/>
                        </a:spcAft>
                        <a:buFont typeface="Arial" panose="020B0604020202020204" pitchFamily="34" charset="0"/>
                        <a:buChar char="•"/>
                        <a:tabLst>
                          <a:tab pos="228600" algn="l"/>
                        </a:tabLst>
                      </a:pPr>
                      <a:r>
                        <a:rPr lang="ar" sz="1600" dirty="0">
                          <a:solidFill>
                            <a:schemeClr val="tx1"/>
                          </a:solidFill>
                          <a:effectLst/>
                          <a:latin typeface="+mn-lt"/>
                        </a:rPr>
                        <a:t>قدِّم ملاحظات لجميع الموظفين في اجتماع أسبوعي.</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40000"/>
                        </a:lnSpc>
                        <a:spcAft>
                          <a:spcPts val="0"/>
                        </a:spcAft>
                      </a:pPr>
                      <a:r>
                        <a:rPr lang="ar" sz="1600" dirty="0">
                          <a:effectLst/>
                          <a:latin typeface="+mn-lt"/>
                        </a:rPr>
                        <a:t>‫الإجراء‬</a:t>
                      </a:r>
                      <a:endParaRPr lang="en-ZA"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47013392"/>
                  </a:ext>
                </a:extLst>
              </a:tr>
            </a:tbl>
          </a:graphicData>
        </a:graphic>
      </p:graphicFrame>
      <p:grpSp>
        <p:nvGrpSpPr>
          <p:cNvPr id="11" name="Group 10">
            <a:extLst>
              <a:ext uri="{FF2B5EF4-FFF2-40B4-BE49-F238E27FC236}">
                <a16:creationId xmlns:a16="http://schemas.microsoft.com/office/drawing/2014/main" id="{EF622960-6DD0-8B43-919C-D12D807770B6}"/>
              </a:ext>
            </a:extLst>
          </p:cNvPr>
          <p:cNvGrpSpPr/>
          <p:nvPr/>
        </p:nvGrpSpPr>
        <p:grpSpPr>
          <a:xfrm>
            <a:off x="1304390" y="1060836"/>
            <a:ext cx="3924069" cy="596348"/>
            <a:chOff x="7861998" y="1527451"/>
            <a:chExt cx="3924069" cy="596348"/>
          </a:xfrm>
        </p:grpSpPr>
        <p:sp>
          <p:nvSpPr>
            <p:cNvPr id="12" name="TextBox 11">
              <a:extLst>
                <a:ext uri="{FF2B5EF4-FFF2-40B4-BE49-F238E27FC236}">
                  <a16:creationId xmlns:a16="http://schemas.microsoft.com/office/drawing/2014/main" id="{FE159F16-E5D0-CC4E-81AD-B631A12FE04D}"/>
                </a:ext>
              </a:extLst>
            </p:cNvPr>
            <p:cNvSpPr txBox="1"/>
            <p:nvPr/>
          </p:nvSpPr>
          <p:spPr>
            <a:xfrm>
              <a:off x="8387592" y="1694820"/>
              <a:ext cx="3398475" cy="261610"/>
            </a:xfrm>
            <a:prstGeom prst="rect">
              <a:avLst/>
            </a:prstGeom>
            <a:solidFill>
              <a:schemeClr val="tx1"/>
            </a:solidFill>
          </p:spPr>
          <p:txBody>
            <a:bodyPr wrap="square" rtlCol="1">
              <a:spAutoFit/>
            </a:bodyPr>
            <a:lstStyle/>
            <a:p>
              <a:pPr rtl="1"/>
              <a:r>
                <a:rPr lang="ar" sz="1100">
                  <a:solidFill>
                    <a:srgbClr val="FFFFFF"/>
                  </a:solidFill>
                  <a:ea typeface="Calibri" charset="0"/>
                  <a:cs typeface="Calibri" charset="0"/>
                </a:rPr>
                <a:t>ينبغي التكييف وفقاً للمبادئ التوجيهية المتبعة في بلدك</a:t>
              </a:r>
              <a:endParaRPr lang="en-US" altLang="en-US" sz="1100" u="sng" dirty="0">
                <a:solidFill>
                  <a:srgbClr val="FFFFFF"/>
                </a:solidFill>
                <a:ea typeface="Calibri" charset="0"/>
                <a:cs typeface="Calibri" charset="0"/>
              </a:endParaRPr>
            </a:p>
          </p:txBody>
        </p:sp>
        <p:sp>
          <p:nvSpPr>
            <p:cNvPr id="13" name="Oval 12">
              <a:extLst>
                <a:ext uri="{FF2B5EF4-FFF2-40B4-BE49-F238E27FC236}">
                  <a16:creationId xmlns:a16="http://schemas.microsoft.com/office/drawing/2014/main" id="{C02865E4-F93A-8E45-B395-8690A711B8AD}"/>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4" name="Graphic 13" descr="Pencil">
              <a:extLst>
                <a:ext uri="{FF2B5EF4-FFF2-40B4-BE49-F238E27FC236}">
                  <a16:creationId xmlns:a16="http://schemas.microsoft.com/office/drawing/2014/main" id="{C5AB0E4B-32C7-EA41-98B3-0892F06455C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7FCFB455-0898-ADB6-4F5D-961258B592F6}"/>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extLst>
      <p:ext uri="{BB962C8B-B14F-4D97-AF65-F5344CB8AC3E}">
        <p14:creationId xmlns:p14="http://schemas.microsoft.com/office/powerpoint/2010/main" val="16199822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drawing&#10;&#10;Description automatically generated">
            <a:extLst>
              <a:ext uri="{FF2B5EF4-FFF2-40B4-BE49-F238E27FC236}">
                <a16:creationId xmlns:a16="http://schemas.microsoft.com/office/drawing/2014/main" id="{C3D02A3B-EC00-594E-BD95-1E88383E02AB}"/>
              </a:ext>
            </a:extLst>
          </p:cNvPr>
          <p:cNvPicPr>
            <a:picLocks noChangeAspect="1"/>
          </p:cNvPicPr>
          <p:nvPr/>
        </p:nvPicPr>
        <p:blipFill>
          <a:blip r:embed="rId2"/>
          <a:stretch>
            <a:fillRect/>
          </a:stretch>
        </p:blipFill>
        <p:spPr>
          <a:xfrm>
            <a:off x="1330367" y="1886397"/>
            <a:ext cx="4164407" cy="4164407"/>
          </a:xfrm>
          <a:prstGeom prst="rect">
            <a:avLst/>
          </a:prstGeom>
        </p:spPr>
      </p:pic>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200" y="533474"/>
            <a:ext cx="10515600" cy="942814"/>
          </a:xfrm>
        </p:spPr>
        <p:txBody>
          <a:bodyPr rtlCol="1"/>
          <a:lstStyle/>
          <a:p>
            <a:pPr rtl="1"/>
            <a:r>
              <a:rPr lang="ar" dirty="0"/>
              <a:t>إبلاغ المشاكل فوراً إلى الفريق السريري</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5494774" y="1748221"/>
            <a:ext cx="6188636" cy="4440760"/>
          </a:xfrm>
        </p:spPr>
        <p:txBody>
          <a:bodyPr rtlCol="1"/>
          <a:lstStyle/>
          <a:p>
            <a:pPr rtl="1"/>
            <a:endParaRPr lang="en-US" dirty="0"/>
          </a:p>
          <a:p>
            <a:pPr rtl="1"/>
            <a:r>
              <a:rPr lang="ar" dirty="0"/>
              <a:t>عند و</a:t>
            </a:r>
            <a:r>
              <a:rPr lang="ar-SA" dirty="0"/>
              <a:t>ق</a:t>
            </a:r>
            <a:r>
              <a:rPr lang="ar" dirty="0"/>
              <a:t>وع مؤشرات الجودة خارج النطاق المقبول/المتوقع، فمن المهم إخطار الأخصائيين السريريين على الفور.</a:t>
            </a:r>
          </a:p>
          <a:p>
            <a:pPr rtl="1"/>
            <a:r>
              <a:rPr lang="ar" dirty="0"/>
              <a:t>يعد التواصل المنتظم بين الإخصائيين السريريين والقائمين بإجراء الاختبار أمراً ضرورياً لإدارة الموقف وتقديم أفضل خدمة ممكنة للمرضى، نظراً لأهمية الحصول على نتائج دقيقة وفي الوقت المناسب من أجل اتخاذ القرارات السريرية مثل العزل وتدابير الصحة العامة.</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21</a:t>
            </a:fld>
            <a:endParaRPr lang="en-GB" sz="1000" dirty="0"/>
          </a:p>
        </p:txBody>
      </p:sp>
      <p:grpSp>
        <p:nvGrpSpPr>
          <p:cNvPr id="12" name="Group 11">
            <a:extLst>
              <a:ext uri="{FF2B5EF4-FFF2-40B4-BE49-F238E27FC236}">
                <a16:creationId xmlns:a16="http://schemas.microsoft.com/office/drawing/2014/main" id="{FDD2FE8C-7C37-5E4D-BC4D-FC810C5AFBCE}"/>
              </a:ext>
            </a:extLst>
          </p:cNvPr>
          <p:cNvGrpSpPr/>
          <p:nvPr/>
        </p:nvGrpSpPr>
        <p:grpSpPr>
          <a:xfrm>
            <a:off x="1570705" y="1413315"/>
            <a:ext cx="3924069" cy="596348"/>
            <a:chOff x="7861998" y="1527451"/>
            <a:chExt cx="3924069" cy="596348"/>
          </a:xfrm>
        </p:grpSpPr>
        <p:sp>
          <p:nvSpPr>
            <p:cNvPr id="13" name="TextBox 12">
              <a:extLst>
                <a:ext uri="{FF2B5EF4-FFF2-40B4-BE49-F238E27FC236}">
                  <a16:creationId xmlns:a16="http://schemas.microsoft.com/office/drawing/2014/main" id="{F2ED8551-04DC-5A4B-BE3F-4D408EAE8BEF}"/>
                </a:ext>
              </a:extLst>
            </p:cNvPr>
            <p:cNvSpPr txBox="1"/>
            <p:nvPr/>
          </p:nvSpPr>
          <p:spPr>
            <a:xfrm>
              <a:off x="8387592" y="1694820"/>
              <a:ext cx="3398475" cy="261610"/>
            </a:xfrm>
            <a:prstGeom prst="rect">
              <a:avLst/>
            </a:prstGeom>
            <a:solidFill>
              <a:schemeClr val="tx1"/>
            </a:solidFill>
          </p:spPr>
          <p:txBody>
            <a:bodyPr wrap="square" rtlCol="1">
              <a:spAutoFit/>
            </a:bodyPr>
            <a:lstStyle/>
            <a:p>
              <a:pPr rtl="1"/>
              <a:r>
                <a:rPr lang="ar" sz="1100">
                  <a:solidFill>
                    <a:srgbClr val="FFFFFF"/>
                  </a:solidFill>
                  <a:ea typeface="Calibri" charset="0"/>
                  <a:cs typeface="Calibri" charset="0"/>
                </a:rPr>
                <a:t>ينبغي التكييف وفقاً للمبادئ التوجيهية المتبعة في بلدك</a:t>
              </a:r>
              <a:endParaRPr lang="en-US" altLang="en-US" sz="1100" u="sng" dirty="0">
                <a:solidFill>
                  <a:srgbClr val="FFFFFF"/>
                </a:solidFill>
                <a:ea typeface="Calibri" charset="0"/>
                <a:cs typeface="Calibri" charset="0"/>
              </a:endParaRPr>
            </a:p>
          </p:txBody>
        </p:sp>
        <p:sp>
          <p:nvSpPr>
            <p:cNvPr id="14" name="Oval 13">
              <a:extLst>
                <a:ext uri="{FF2B5EF4-FFF2-40B4-BE49-F238E27FC236}">
                  <a16:creationId xmlns:a16="http://schemas.microsoft.com/office/drawing/2014/main" id="{96C68982-C581-324B-9714-B9F41BF4EA35}"/>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5" name="Graphic 14" descr="Pencil">
              <a:extLst>
                <a:ext uri="{FF2B5EF4-FFF2-40B4-BE49-F238E27FC236}">
                  <a16:creationId xmlns:a16="http://schemas.microsoft.com/office/drawing/2014/main" id="{8CC0F075-8EAC-0E49-A3C4-7BE64292CDE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0FBEB73A-3919-A568-B222-812B5CDA0443}"/>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extLst>
      <p:ext uri="{BB962C8B-B14F-4D97-AF65-F5344CB8AC3E}">
        <p14:creationId xmlns:p14="http://schemas.microsoft.com/office/powerpoint/2010/main" val="350884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8" name="Google Shape;258;p20"/>
          <p:cNvSpPr txBox="1">
            <a:spLocks noGrp="1"/>
          </p:cNvSpPr>
          <p:nvPr>
            <p:ph type="title"/>
          </p:nvPr>
        </p:nvSpPr>
        <p:spPr>
          <a:xfrm>
            <a:off x="838200" y="533474"/>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التواصل مع الشركة المصنعة بشأن المشاكل على الفور </a:t>
            </a:r>
          </a:p>
        </p:txBody>
      </p:sp>
      <p:sp>
        <p:nvSpPr>
          <p:cNvPr id="259" name="Google Shape;259;p20"/>
          <p:cNvSpPr txBox="1">
            <a:spLocks noGrp="1"/>
          </p:cNvSpPr>
          <p:nvPr>
            <p:ph type="body" idx="1"/>
          </p:nvPr>
        </p:nvSpPr>
        <p:spPr>
          <a:xfrm>
            <a:off x="838200" y="1977771"/>
            <a:ext cx="10515600" cy="2902342"/>
          </a:xfrm>
          <a:prstGeom prst="rect">
            <a:avLst/>
          </a:prstGeom>
          <a:noFill/>
          <a:ln>
            <a:noFill/>
          </a:ln>
        </p:spPr>
        <p:txBody>
          <a:bodyPr spcFirstLastPara="1" wrap="square" lIns="91425" tIns="45700" rIns="91425" bIns="45700" anchor="t" anchorCtr="0">
            <a:normAutofit/>
          </a:bodyPr>
          <a:lstStyle/>
          <a:p>
            <a:pPr marL="228600" lvl="0" indent="-228600" algn="just" rtl="1">
              <a:lnSpc>
                <a:spcPct val="100000"/>
              </a:lnSpc>
              <a:spcBef>
                <a:spcPts val="1000"/>
              </a:spcBef>
              <a:spcAft>
                <a:spcPts val="0"/>
              </a:spcAft>
              <a:buClr>
                <a:schemeClr val="accent1"/>
              </a:buClr>
              <a:buSzPts val="2000"/>
              <a:buChar char="•"/>
            </a:pPr>
            <a:r>
              <a:rPr lang="ar-SA" dirty="0"/>
              <a:t>قد يشير تحليل مؤشرات الجودة إلى المشاكل المتأصلة في الاختبار نفسه، وفي هذه الحالة ينبغي الإبلاغ عنها على الفور.</a:t>
            </a:r>
          </a:p>
          <a:p>
            <a:pPr marL="228600" lvl="0" indent="-228600" algn="just" rtl="1">
              <a:lnSpc>
                <a:spcPct val="100000"/>
              </a:lnSpc>
              <a:spcBef>
                <a:spcPts val="1000"/>
              </a:spcBef>
              <a:spcAft>
                <a:spcPts val="0"/>
              </a:spcAft>
              <a:buClr>
                <a:schemeClr val="accent1"/>
              </a:buClr>
              <a:buSzPts val="2000"/>
              <a:buChar char="•"/>
            </a:pPr>
            <a:r>
              <a:rPr lang="ar-SA" dirty="0"/>
              <a:t>استخدموا استمارة ملاحظات المستخدم الخاصة بوسائل التشخيص المختبري المتاحة </a:t>
            </a:r>
            <a:r>
              <a:rPr lang="ar-SA" b="1" i="1" u="sng" dirty="0">
                <a:hlinkClick r:id="rId4"/>
              </a:rPr>
              <a:t>هنا</a:t>
            </a:r>
            <a:r>
              <a:rPr lang="ar-SA" dirty="0"/>
              <a:t>.</a:t>
            </a:r>
          </a:p>
          <a:p>
            <a:pPr marL="228600" lvl="0" indent="-228600" algn="just" rtl="1">
              <a:lnSpc>
                <a:spcPct val="100000"/>
              </a:lnSpc>
              <a:spcBef>
                <a:spcPts val="1000"/>
              </a:spcBef>
              <a:spcAft>
                <a:spcPts val="0"/>
              </a:spcAft>
              <a:buClr>
                <a:schemeClr val="accent1"/>
              </a:buClr>
              <a:buSzPts val="2000"/>
              <a:buChar char="•"/>
            </a:pPr>
            <a:r>
              <a:rPr lang="ar-SA" dirty="0"/>
              <a:t>تمكّن معلومات لمرحلة ما بعد التسويق بشأن وسائل التشخيص المختبري السلطات التنظيمية الوطنية ومنظمة الصحة العالمية من الكشف عن الأحداث التي تهدد أمن الصحة العامة والتحري عنها والإبلاغ عنها واحتوائها واتخاذ الإجراءات المناسبة بشأنها.</a:t>
            </a:r>
          </a:p>
          <a:p>
            <a:pPr marL="228600" lvl="0" indent="-228600" algn="just" rtl="1">
              <a:lnSpc>
                <a:spcPct val="100000"/>
              </a:lnSpc>
              <a:spcBef>
                <a:spcPts val="1000"/>
              </a:spcBef>
              <a:spcAft>
                <a:spcPts val="0"/>
              </a:spcAft>
              <a:buClr>
                <a:schemeClr val="accent1"/>
              </a:buClr>
              <a:buSzPts val="2000"/>
              <a:buChar char="•"/>
            </a:pPr>
            <a:r>
              <a:rPr lang="ar-SA" dirty="0"/>
              <a:t>إن التواصل المنتظم بين القائمين على الاختبار والشركة المصنعة ضروري لإدارة الوضع وتقديم أفضل خدمة ممكنة للمرضى.</a:t>
            </a:r>
          </a:p>
        </p:txBody>
      </p:sp>
      <p:sp>
        <p:nvSpPr>
          <p:cNvPr id="260" name="Google Shape;260;p20"/>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22</a:t>
            </a:fld>
            <a:endParaRPr lang="ar-SA" sz="1000" dirty="0"/>
          </a:p>
        </p:txBody>
      </p:sp>
      <p:sp>
        <p:nvSpPr>
          <p:cNvPr id="6" name="Footer Placeholder 3">
            <a:extLst>
              <a:ext uri="{FF2B5EF4-FFF2-40B4-BE49-F238E27FC236}">
                <a16:creationId xmlns:a16="http://schemas.microsoft.com/office/drawing/2014/main" id="{82A88E0F-E12F-4915-A5A9-829B73FF424C}"/>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custDataLst>
      <p:tags r:id="rId1"/>
    </p:custDataLst>
    <p:extLst>
      <p:ext uri="{BB962C8B-B14F-4D97-AF65-F5344CB8AC3E}">
        <p14:creationId xmlns:p14="http://schemas.microsoft.com/office/powerpoint/2010/main" val="18425961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إبلاغ البيانات إلى المستوى الوطني أو الإشرافي (1)</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endParaRPr lang="en-GB" dirty="0"/>
          </a:p>
          <a:p>
            <a:pPr rtl="1"/>
            <a:r>
              <a:rPr lang="ar" dirty="0"/>
              <a:t>ينبغي تحليل بيانات مؤشرات الجودة واستخدامها لتحسين الجودة والتدبير العلاجي للمرضى في موقع الاختبار.</a:t>
            </a:r>
          </a:p>
          <a:p>
            <a:pPr rtl="1"/>
            <a:r>
              <a:rPr lang="ar" dirty="0"/>
              <a:t>مع ذلك، من المهم بالقدر نفسه الإبلاغ بانتظام عن البيانات إلى المستوى الوطني أو الإشرافي.</a:t>
            </a:r>
          </a:p>
          <a:p>
            <a:pPr rtl="1"/>
            <a:r>
              <a:rPr lang="ar" dirty="0"/>
              <a:t>قد تتطلب اتجاهات معينة (مثل، نقص لوازم الاختبارات) تدخل</a:t>
            </a:r>
            <a:r>
              <a:rPr lang="ar-SA" dirty="0"/>
              <a:t>اً</a:t>
            </a:r>
            <a:r>
              <a:rPr lang="ar" dirty="0"/>
              <a:t> من مستوى أعلى في النظام الصحي، أو قد يحتاج موقع الاختبار إلى مساعدة لتنفيذ الإجراءات التصحيحية.</a:t>
            </a:r>
            <a:endParaRPr lang="en-ZA"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23</a:t>
            </a:fld>
            <a:endParaRPr lang="en-GB" sz="1000" dirty="0"/>
          </a:p>
        </p:txBody>
      </p:sp>
      <p:grpSp>
        <p:nvGrpSpPr>
          <p:cNvPr id="10" name="Group 9">
            <a:extLst>
              <a:ext uri="{FF2B5EF4-FFF2-40B4-BE49-F238E27FC236}">
                <a16:creationId xmlns:a16="http://schemas.microsoft.com/office/drawing/2014/main" id="{71EE623D-1041-4445-B1B5-BA3A2C5D025D}"/>
              </a:ext>
            </a:extLst>
          </p:cNvPr>
          <p:cNvGrpSpPr/>
          <p:nvPr/>
        </p:nvGrpSpPr>
        <p:grpSpPr>
          <a:xfrm>
            <a:off x="1823298" y="1370561"/>
            <a:ext cx="3924069" cy="596348"/>
            <a:chOff x="7861998" y="1527451"/>
            <a:chExt cx="3924069" cy="596348"/>
          </a:xfrm>
        </p:grpSpPr>
        <p:sp>
          <p:nvSpPr>
            <p:cNvPr id="11" name="TextBox 10">
              <a:extLst>
                <a:ext uri="{FF2B5EF4-FFF2-40B4-BE49-F238E27FC236}">
                  <a16:creationId xmlns:a16="http://schemas.microsoft.com/office/drawing/2014/main" id="{EEA97584-2068-174A-B763-E26B965521BA}"/>
                </a:ext>
              </a:extLst>
            </p:cNvPr>
            <p:cNvSpPr txBox="1"/>
            <p:nvPr/>
          </p:nvSpPr>
          <p:spPr>
            <a:xfrm>
              <a:off x="8387592" y="1694820"/>
              <a:ext cx="3398475" cy="261610"/>
            </a:xfrm>
            <a:prstGeom prst="rect">
              <a:avLst/>
            </a:prstGeom>
            <a:solidFill>
              <a:schemeClr val="tx1"/>
            </a:solidFill>
          </p:spPr>
          <p:txBody>
            <a:bodyPr wrap="square" rtlCol="1">
              <a:spAutoFit/>
            </a:bodyPr>
            <a:lstStyle/>
            <a:p>
              <a:pPr rtl="1"/>
              <a:r>
                <a:rPr lang="ar" sz="1100" dirty="0">
                  <a:solidFill>
                    <a:srgbClr val="FFFFFF"/>
                  </a:solidFill>
                  <a:ea typeface="Calibri" charset="0"/>
                  <a:cs typeface="Calibri" charset="0"/>
                </a:rPr>
                <a:t>ينبغي التكييف وفقاً للمبادئ التوجيهية المتبعة في بلدك</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7EE1F3FB-1E31-604A-968E-8D1711B86FC8}"/>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3" name="Graphic 12" descr="Pencil">
              <a:extLst>
                <a:ext uri="{FF2B5EF4-FFF2-40B4-BE49-F238E27FC236}">
                  <a16:creationId xmlns:a16="http://schemas.microsoft.com/office/drawing/2014/main" id="{EEE0BB54-37B1-4948-B3D3-3AA3159F5BB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45A833BB-F3E1-F7A4-4304-FE87DD5EA42E}"/>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extLst>
      <p:ext uri="{BB962C8B-B14F-4D97-AF65-F5344CB8AC3E}">
        <p14:creationId xmlns:p14="http://schemas.microsoft.com/office/powerpoint/2010/main" val="13355251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إبلاغ البيانات إلى المستوى الوطني أو الإشرافي (2)</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endParaRPr lang="en-GB" dirty="0"/>
          </a:p>
          <a:p>
            <a:pPr rtl="1"/>
            <a:r>
              <a:rPr lang="ar" dirty="0"/>
              <a:t>يُعد جمع التقارير من مواقع الاختبار المختلفة وتحليل البيانات مفيداً لتحديد الاتجاهات التي تتجاوز المختبرات الفردية (مثل، النقص الوطني أو الإقليمي في لوازم الاختبارات أو ارتفاع معدلات النتائج غير الصالحة في دفعة واحدة من اختبارات التشخيص السريع).</a:t>
            </a:r>
          </a:p>
          <a:p>
            <a:pPr rtl="1"/>
            <a:r>
              <a:rPr lang="ar" dirty="0"/>
              <a:t>يجب أن تُقدَّم الملاحظات الناتجة عن هذا التحليل إلى مواقع الاختبار حتى يتسنى لها وضع تدابير لمعالجة الاستنتاجات.</a:t>
            </a:r>
          </a:p>
          <a:p>
            <a:pPr rtl="1"/>
            <a:r>
              <a:rPr lang="ar" dirty="0"/>
              <a:t>يمكن الاطلاع على قائمة بالأدوات المتاحة لإبلاغ البيانات إلى المستوى الوطني أو الإشرافي</a:t>
            </a:r>
            <a:r>
              <a:rPr lang="ar" dirty="0">
                <a:solidFill>
                  <a:srgbClr val="FF0000"/>
                </a:solidFill>
              </a:rPr>
              <a:t> </a:t>
            </a:r>
            <a:r>
              <a:rPr lang="ar" dirty="0"/>
              <a:t>على الرابط</a:t>
            </a:r>
            <a:r>
              <a:rPr lang="ar-SA" dirty="0"/>
              <a:t>: </a:t>
            </a:r>
            <a:r>
              <a:rPr lang="en-US" dirty="0">
                <a:solidFill>
                  <a:srgbClr val="009AC9"/>
                </a:solidFill>
                <a:hlinkClick r:id="rId2">
                  <a:extLst>
                    <a:ext uri="{A12FA001-AC4F-418D-AE19-62706E023703}">
                      <ahyp:hlinkClr xmlns:ahyp="http://schemas.microsoft.com/office/drawing/2018/hyperlinkcolor" val="tx"/>
                    </a:ext>
                  </a:extLst>
                </a:hlinkClick>
              </a:rPr>
              <a:t>https://www.cdc.gov/coronavirus/2019-ncov/global-covid-19/compare-digital-tools.html</a:t>
            </a:r>
            <a:r>
              <a:rPr lang="ar-SA" dirty="0"/>
              <a:t> </a:t>
            </a:r>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24</a:t>
            </a:fld>
            <a:endParaRPr lang="en-GB" sz="1000" dirty="0"/>
          </a:p>
        </p:txBody>
      </p:sp>
      <p:grpSp>
        <p:nvGrpSpPr>
          <p:cNvPr id="6" name="Group 5">
            <a:extLst>
              <a:ext uri="{FF2B5EF4-FFF2-40B4-BE49-F238E27FC236}">
                <a16:creationId xmlns:a16="http://schemas.microsoft.com/office/drawing/2014/main" id="{35B1BB22-2CB6-414B-ABCE-9C9B87558840}"/>
              </a:ext>
            </a:extLst>
          </p:cNvPr>
          <p:cNvGrpSpPr/>
          <p:nvPr/>
        </p:nvGrpSpPr>
        <p:grpSpPr>
          <a:xfrm>
            <a:off x="1260997" y="1403902"/>
            <a:ext cx="3924069" cy="596348"/>
            <a:chOff x="7861998" y="1527451"/>
            <a:chExt cx="3924069" cy="596348"/>
          </a:xfrm>
        </p:grpSpPr>
        <p:sp>
          <p:nvSpPr>
            <p:cNvPr id="7" name="TextBox 6">
              <a:extLst>
                <a:ext uri="{FF2B5EF4-FFF2-40B4-BE49-F238E27FC236}">
                  <a16:creationId xmlns:a16="http://schemas.microsoft.com/office/drawing/2014/main" id="{BF921EE5-83B7-EE40-BA34-A1DD437F1C63}"/>
                </a:ext>
              </a:extLst>
            </p:cNvPr>
            <p:cNvSpPr txBox="1"/>
            <p:nvPr/>
          </p:nvSpPr>
          <p:spPr>
            <a:xfrm>
              <a:off x="8387592" y="1694820"/>
              <a:ext cx="3398475" cy="261610"/>
            </a:xfrm>
            <a:prstGeom prst="rect">
              <a:avLst/>
            </a:prstGeom>
            <a:solidFill>
              <a:schemeClr val="tx1"/>
            </a:solidFill>
          </p:spPr>
          <p:txBody>
            <a:bodyPr wrap="square" rtlCol="1">
              <a:spAutoFit/>
            </a:bodyPr>
            <a:lstStyle/>
            <a:p>
              <a:pPr rtl="1"/>
              <a:r>
                <a:rPr lang="ar" sz="1100">
                  <a:solidFill>
                    <a:srgbClr val="FFFFFF"/>
                  </a:solidFill>
                  <a:ea typeface="Calibri" charset="0"/>
                  <a:cs typeface="Calibri" charset="0"/>
                </a:rPr>
                <a:t>ينبغي التكييف وفقاً للمبادئ التوجيهية المتبعة في بلدك</a:t>
              </a:r>
              <a:endParaRPr lang="en-US"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EC219A9F-F18A-794A-8368-2EB2C6F3DC6D}"/>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9" name="Graphic 8" descr="Pencil">
              <a:extLst>
                <a:ext uri="{FF2B5EF4-FFF2-40B4-BE49-F238E27FC236}">
                  <a16:creationId xmlns:a16="http://schemas.microsoft.com/office/drawing/2014/main" id="{04696EA1-3755-8D4D-984D-C48FB9D1952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90B38CB0-3C73-63EF-3DBB-A02CD56EEA48}"/>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extLst>
      <p:ext uri="{BB962C8B-B14F-4D97-AF65-F5344CB8AC3E}">
        <p14:creationId xmlns:p14="http://schemas.microsoft.com/office/powerpoint/2010/main" val="2017975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25</a:t>
            </a:fld>
            <a:endParaRPr lang="ar-SA" dirty="0"/>
          </a:p>
        </p:txBody>
      </p:sp>
      <p:pic>
        <p:nvPicPr>
          <p:cNvPr id="283" name="Google Shape;283;p23"/>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84" name="Google Shape;284;p23"/>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lang="ar-SA" sz="1800" dirty="0">
              <a:solidFill>
                <a:schemeClr val="lt1"/>
              </a:solidFill>
              <a:latin typeface="Simplified Arabic" panose="02020603050405020304" pitchFamily="18" charset="-78"/>
              <a:cs typeface="Simplified Arabic" panose="02020603050405020304" pitchFamily="18" charset="-78"/>
              <a:sym typeface="Arial"/>
            </a:endParaRPr>
          </a:p>
        </p:txBody>
      </p:sp>
      <p:sp>
        <p:nvSpPr>
          <p:cNvPr id="285" name="Google Shape;285;p23"/>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algn="r" rtl="1">
              <a:lnSpc>
                <a:spcPct val="90000"/>
              </a:lnSpc>
              <a:buClr>
                <a:schemeClr val="lt1"/>
              </a:buClr>
              <a:buSzPts val="4400"/>
            </a:pPr>
            <a:r>
              <a:rPr lang="ar-SA" sz="4400" dirty="0">
                <a:solidFill>
                  <a:schemeClr val="lt1"/>
                </a:solidFill>
                <a:latin typeface="Simplified Arabic" panose="02020603050405020304" pitchFamily="18" charset="-78"/>
                <a:cs typeface="Simplified Arabic" panose="02020603050405020304" pitchFamily="18" charset="-78"/>
                <a:sym typeface="Arial"/>
              </a:rPr>
              <a:t>النقاط الرئيسية (1)</a:t>
            </a:r>
            <a:endParaRPr lang="ar-SA" sz="2200" dirty="0">
              <a:solidFill>
                <a:schemeClr val="lt1"/>
              </a:solidFill>
              <a:latin typeface="Simplified Arabic" panose="02020603050405020304" pitchFamily="18" charset="-78"/>
              <a:cs typeface="Simplified Arabic" panose="02020603050405020304" pitchFamily="18" charset="-78"/>
            </a:endParaRPr>
          </a:p>
        </p:txBody>
      </p:sp>
      <p:sp>
        <p:nvSpPr>
          <p:cNvPr id="286" name="Google Shape;286;p23"/>
          <p:cNvSpPr txBox="1"/>
          <p:nvPr/>
        </p:nvSpPr>
        <p:spPr>
          <a:xfrm>
            <a:off x="2118360" y="1927496"/>
            <a:ext cx="8628017" cy="3028103"/>
          </a:xfrm>
          <a:prstGeom prst="rect">
            <a:avLst/>
          </a:prstGeom>
          <a:noFill/>
          <a:ln>
            <a:noFill/>
          </a:ln>
        </p:spPr>
        <p:txBody>
          <a:bodyPr spcFirstLastPara="1" wrap="square" lIns="91425" tIns="45700" rIns="91425" bIns="45700" anchor="t" anchorCtr="0">
            <a:noAutofit/>
          </a:bodyPr>
          <a:lstStyle/>
          <a:p>
            <a:pPr marL="228600" marR="0" lvl="0" indent="-228600" algn="just" rtl="1">
              <a:lnSpc>
                <a:spcPct val="90000"/>
              </a:lnSpc>
              <a:spcBef>
                <a:spcPts val="0"/>
              </a:spcBef>
              <a:spcAft>
                <a:spcPts val="0"/>
              </a:spcAft>
              <a:buClr>
                <a:schemeClr val="lt1"/>
              </a:buClr>
              <a:buSzPts val="2000"/>
              <a:buFont typeface="Arial"/>
              <a:buChar char="•"/>
            </a:pPr>
            <a:r>
              <a:rPr lang="ar-SA" sz="2000" dirty="0">
                <a:solidFill>
                  <a:schemeClr val="lt1"/>
                </a:solidFill>
                <a:latin typeface="Simplified Arabic" panose="02020603050405020304" pitchFamily="18" charset="-78"/>
                <a:cs typeface="Simplified Arabic" panose="02020603050405020304" pitchFamily="18" charset="-78"/>
                <a:sym typeface="Arial"/>
              </a:rPr>
              <a:t>مؤشرات الجودة هي مقاييس موضوعية لمدى نجاح الاختبار التشخيصي. </a:t>
            </a:r>
            <a:endParaRPr lang="ar-SA" dirty="0">
              <a:latin typeface="Simplified Arabic" panose="02020603050405020304" pitchFamily="18" charset="-78"/>
              <a:cs typeface="Simplified Arabic" panose="02020603050405020304" pitchFamily="18" charset="-78"/>
            </a:endParaRPr>
          </a:p>
          <a:p>
            <a:pPr marL="228600" marR="0" lvl="0" indent="-101600" algn="just" rtl="1">
              <a:lnSpc>
                <a:spcPct val="90000"/>
              </a:lnSpc>
              <a:spcBef>
                <a:spcPts val="1000"/>
              </a:spcBef>
              <a:spcAft>
                <a:spcPts val="0"/>
              </a:spcAft>
              <a:buClr>
                <a:schemeClr val="dk1"/>
              </a:buClr>
              <a:buSzPts val="2000"/>
              <a:buFont typeface="Arial"/>
              <a:buNone/>
            </a:pPr>
            <a:endParaRPr lang="ar-SA" sz="2000" dirty="0">
              <a:solidFill>
                <a:schemeClr val="lt1"/>
              </a:solidFill>
              <a:latin typeface="Simplified Arabic" panose="02020603050405020304" pitchFamily="18" charset="-78"/>
              <a:cs typeface="Simplified Arabic" panose="02020603050405020304" pitchFamily="18" charset="-78"/>
              <a:sym typeface="Arial"/>
            </a:endParaRPr>
          </a:p>
          <a:p>
            <a:pPr marL="228600" marR="0" lvl="0" indent="-228600" algn="just" rtl="1">
              <a:lnSpc>
                <a:spcPct val="90000"/>
              </a:lnSpc>
              <a:spcBef>
                <a:spcPts val="1000"/>
              </a:spcBef>
              <a:spcAft>
                <a:spcPts val="0"/>
              </a:spcAft>
              <a:buClr>
                <a:schemeClr val="lt1"/>
              </a:buClr>
              <a:buSzPts val="2000"/>
              <a:buFont typeface="Arial"/>
              <a:buChar char="•"/>
            </a:pPr>
            <a:r>
              <a:rPr lang="ar-SA" sz="2000" dirty="0">
                <a:solidFill>
                  <a:schemeClr val="lt1"/>
                </a:solidFill>
                <a:latin typeface="Simplified Arabic" panose="02020603050405020304" pitchFamily="18" charset="-78"/>
                <a:cs typeface="Simplified Arabic" panose="02020603050405020304" pitchFamily="18" charset="-78"/>
                <a:sym typeface="Arial"/>
              </a:rPr>
              <a:t>يسمح تتبع مؤشرات الجودة واتباع اتجاهها بالتحديد المبكر للأخطاء وغيرها من المشاكل (مثل تأخر الإبلاغ عن النتائج). </a:t>
            </a:r>
          </a:p>
          <a:p>
            <a:pPr marL="228600" marR="0" lvl="0" indent="-101600" algn="just" rtl="1">
              <a:lnSpc>
                <a:spcPct val="90000"/>
              </a:lnSpc>
              <a:spcBef>
                <a:spcPts val="1000"/>
              </a:spcBef>
              <a:spcAft>
                <a:spcPts val="0"/>
              </a:spcAft>
              <a:buClr>
                <a:schemeClr val="dk1"/>
              </a:buClr>
              <a:buSzPts val="2000"/>
              <a:buFont typeface="Arial"/>
              <a:buNone/>
            </a:pPr>
            <a:endParaRPr lang="ar-SA" sz="2000" dirty="0">
              <a:solidFill>
                <a:schemeClr val="lt1"/>
              </a:solidFill>
              <a:latin typeface="Simplified Arabic" panose="02020603050405020304" pitchFamily="18" charset="-78"/>
              <a:cs typeface="Simplified Arabic" panose="02020603050405020304" pitchFamily="18" charset="-78"/>
              <a:sym typeface="Arial"/>
            </a:endParaRPr>
          </a:p>
          <a:p>
            <a:pPr marL="228600" marR="0" lvl="0" indent="-228600" algn="just" rtl="1">
              <a:lnSpc>
                <a:spcPct val="90000"/>
              </a:lnSpc>
              <a:spcBef>
                <a:spcPts val="1000"/>
              </a:spcBef>
              <a:spcAft>
                <a:spcPts val="0"/>
              </a:spcAft>
              <a:buClr>
                <a:schemeClr val="lt1"/>
              </a:buClr>
              <a:buSzPts val="2000"/>
              <a:buFont typeface="Arial"/>
              <a:buChar char="•"/>
            </a:pPr>
            <a:r>
              <a:rPr lang="ar-SA" sz="2000" dirty="0">
                <a:solidFill>
                  <a:schemeClr val="lt1"/>
                </a:solidFill>
                <a:latin typeface="Simplified Arabic" panose="02020603050405020304" pitchFamily="18" charset="-78"/>
                <a:cs typeface="Simplified Arabic" panose="02020603050405020304" pitchFamily="18" charset="-78"/>
                <a:sym typeface="Arial"/>
              </a:rPr>
              <a:t>إن تحديد سبب هذه الأخطاء والمشاكل أمر أساسي لتنفيذ التدابير التصحيحية والإجراءات الوقائية. </a:t>
            </a:r>
          </a:p>
        </p:txBody>
      </p:sp>
      <p:pic>
        <p:nvPicPr>
          <p:cNvPr id="288" name="Google Shape;288;p23"/>
          <p:cNvPicPr preferRelativeResize="0"/>
          <p:nvPr/>
        </p:nvPicPr>
        <p:blipFill rotWithShape="1">
          <a:blip r:embed="rId5">
            <a:alphaModFix/>
          </a:blip>
          <a:srcRect/>
          <a:stretch/>
        </p:blipFill>
        <p:spPr>
          <a:xfrm>
            <a:off x="10450747" y="4955599"/>
            <a:ext cx="1741253" cy="1377409"/>
          </a:xfrm>
          <a:prstGeom prst="rect">
            <a:avLst/>
          </a:prstGeom>
          <a:noFill/>
          <a:ln>
            <a:noFill/>
          </a:ln>
        </p:spPr>
      </p:pic>
      <p:sp>
        <p:nvSpPr>
          <p:cNvPr id="9" name="Footer Placeholder 3">
            <a:extLst>
              <a:ext uri="{FF2B5EF4-FFF2-40B4-BE49-F238E27FC236}">
                <a16:creationId xmlns:a16="http://schemas.microsoft.com/office/drawing/2014/main" id="{8D428687-0BB7-4DDB-BE6D-2C1927108EAD}"/>
              </a:ext>
            </a:extLst>
          </p:cNvPr>
          <p:cNvSpPr>
            <a:spLocks noGrp="1"/>
          </p:cNvSpPr>
          <p:nvPr>
            <p:ph type="ftr" sz="quarter" idx="11"/>
          </p:nvPr>
        </p:nvSpPr>
        <p:spPr>
          <a:xfrm>
            <a:off x="838200" y="6356350"/>
            <a:ext cx="7315200" cy="501650"/>
          </a:xfrm>
        </p:spPr>
        <p:txBody>
          <a:bodyPr/>
          <a:lstStyle/>
          <a:p>
            <a:pPr rtl="1"/>
            <a:r>
              <a:rPr lang="ar-SA" sz="1000" b="1">
                <a:solidFill>
                  <a:schemeClr val="bg1"/>
                </a:solidFill>
              </a:rPr>
              <a:t>حلقة العمل التدريبية على الاختبارات التشخيصية السريعة للكشف عن مستضدات فيروس كورونا- سارس-2 - الإصدار 3.0 | استخدام بيانات الاختبارات التشخيصية السريعة لفيروس كورونا- سارس-2 </a:t>
            </a:r>
            <a:endParaRPr lang="ar-SA" sz="1000" b="1" dirty="0">
              <a:solidFill>
                <a:schemeClr val="bg1"/>
              </a:solidFill>
            </a:endParaRPr>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26</a:t>
            </a:fld>
            <a:endParaRPr lang="ar-SA" dirty="0"/>
          </a:p>
        </p:txBody>
      </p:sp>
      <p:pic>
        <p:nvPicPr>
          <p:cNvPr id="294" name="Google Shape;294;p24"/>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95" name="Google Shape;295;p24"/>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lang="ar-SA" sz="1800" dirty="0">
              <a:solidFill>
                <a:schemeClr val="lt1"/>
              </a:solidFill>
              <a:latin typeface="Simplified Arabic" panose="02020603050405020304" pitchFamily="18" charset="-78"/>
              <a:cs typeface="Simplified Arabic" panose="02020603050405020304" pitchFamily="18" charset="-78"/>
              <a:sym typeface="Arial"/>
            </a:endParaRPr>
          </a:p>
        </p:txBody>
      </p:sp>
      <p:sp>
        <p:nvSpPr>
          <p:cNvPr id="296" name="Google Shape;296;p24"/>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algn="r" rtl="1">
              <a:lnSpc>
                <a:spcPct val="90000"/>
              </a:lnSpc>
              <a:buClr>
                <a:schemeClr val="lt1"/>
              </a:buClr>
              <a:buSzPts val="4400"/>
            </a:pPr>
            <a:r>
              <a:rPr lang="ar-SA" sz="4400" dirty="0">
                <a:solidFill>
                  <a:schemeClr val="lt1"/>
                </a:solidFill>
                <a:latin typeface="Simplified Arabic" panose="02020603050405020304" pitchFamily="18" charset="-78"/>
                <a:cs typeface="Simplified Arabic" panose="02020603050405020304" pitchFamily="18" charset="-78"/>
                <a:sym typeface="Arial"/>
              </a:rPr>
              <a:t>النقاط الرئيسية (2) </a:t>
            </a:r>
            <a:endParaRPr lang="ar-SA" sz="2200" dirty="0">
              <a:solidFill>
                <a:schemeClr val="lt1"/>
              </a:solidFill>
              <a:latin typeface="Simplified Arabic" panose="02020603050405020304" pitchFamily="18" charset="-78"/>
              <a:cs typeface="Simplified Arabic" panose="02020603050405020304" pitchFamily="18" charset="-78"/>
            </a:endParaRPr>
          </a:p>
        </p:txBody>
      </p:sp>
      <p:sp>
        <p:nvSpPr>
          <p:cNvPr id="297" name="Google Shape;297;p24"/>
          <p:cNvSpPr txBox="1"/>
          <p:nvPr/>
        </p:nvSpPr>
        <p:spPr>
          <a:xfrm>
            <a:off x="2118360" y="1927496"/>
            <a:ext cx="8628017" cy="4440760"/>
          </a:xfrm>
          <a:prstGeom prst="rect">
            <a:avLst/>
          </a:prstGeom>
          <a:noFill/>
          <a:ln>
            <a:noFill/>
          </a:ln>
        </p:spPr>
        <p:txBody>
          <a:bodyPr spcFirstLastPara="1" wrap="square" lIns="91425" tIns="45700" rIns="91425" bIns="45700" anchor="t" anchorCtr="0">
            <a:noAutofit/>
          </a:bodyPr>
          <a:lstStyle/>
          <a:p>
            <a:pPr marL="228600" marR="0" lvl="0" indent="-228600" algn="just" rtl="1">
              <a:lnSpc>
                <a:spcPct val="90000"/>
              </a:lnSpc>
              <a:spcBef>
                <a:spcPts val="0"/>
              </a:spcBef>
              <a:spcAft>
                <a:spcPts val="0"/>
              </a:spcAft>
              <a:buClr>
                <a:schemeClr val="lt1"/>
              </a:buClr>
              <a:buSzPts val="2000"/>
              <a:buFont typeface="Arial"/>
              <a:buChar char="•"/>
            </a:pPr>
            <a:r>
              <a:rPr lang="ar-SA" sz="2000" dirty="0">
                <a:solidFill>
                  <a:schemeClr val="lt1"/>
                </a:solidFill>
                <a:latin typeface="Simplified Arabic" panose="02020603050405020304" pitchFamily="18" charset="-78"/>
                <a:cs typeface="Simplified Arabic" panose="02020603050405020304" pitchFamily="18" charset="-78"/>
                <a:sym typeface="Arial"/>
              </a:rPr>
              <a:t>يعد التوثيق الجيد للعمليات والحفظ الجيد للسجلات أمراً ضرورياً لتيسير اختبار الجودة ومراقبتها.</a:t>
            </a:r>
            <a:endParaRPr lang="ar-SA" dirty="0">
              <a:latin typeface="Simplified Arabic" panose="02020603050405020304" pitchFamily="18" charset="-78"/>
              <a:cs typeface="Simplified Arabic" panose="02020603050405020304" pitchFamily="18" charset="-78"/>
            </a:endParaRPr>
          </a:p>
          <a:p>
            <a:pPr marL="228600" marR="0" lvl="0" indent="-101600" algn="just" rtl="1">
              <a:lnSpc>
                <a:spcPct val="90000"/>
              </a:lnSpc>
              <a:spcBef>
                <a:spcPts val="1000"/>
              </a:spcBef>
              <a:spcAft>
                <a:spcPts val="0"/>
              </a:spcAft>
              <a:buClr>
                <a:schemeClr val="dk1"/>
              </a:buClr>
              <a:buSzPts val="2000"/>
              <a:buFont typeface="Arial"/>
              <a:buNone/>
            </a:pPr>
            <a:endParaRPr lang="ar-SA" sz="2000" dirty="0">
              <a:solidFill>
                <a:schemeClr val="lt1"/>
              </a:solidFill>
              <a:latin typeface="Simplified Arabic" panose="02020603050405020304" pitchFamily="18" charset="-78"/>
              <a:cs typeface="Simplified Arabic" panose="02020603050405020304" pitchFamily="18" charset="-78"/>
              <a:sym typeface="Arial"/>
            </a:endParaRPr>
          </a:p>
          <a:p>
            <a:pPr marL="228600" marR="0" lvl="0" indent="-228600" algn="just" rtl="1">
              <a:lnSpc>
                <a:spcPct val="90000"/>
              </a:lnSpc>
              <a:spcBef>
                <a:spcPts val="1000"/>
              </a:spcBef>
              <a:spcAft>
                <a:spcPts val="0"/>
              </a:spcAft>
              <a:buClr>
                <a:schemeClr val="lt1"/>
              </a:buClr>
              <a:buSzPts val="2000"/>
              <a:buFont typeface="Arial"/>
              <a:buChar char="•"/>
            </a:pPr>
            <a:r>
              <a:rPr lang="ar-SA" sz="2000" dirty="0">
                <a:solidFill>
                  <a:schemeClr val="lt1"/>
                </a:solidFill>
                <a:latin typeface="Simplified Arabic" panose="02020603050405020304" pitchFamily="18" charset="-78"/>
                <a:cs typeface="Simplified Arabic" panose="02020603050405020304" pitchFamily="18" charset="-78"/>
                <a:sym typeface="Arial"/>
              </a:rPr>
              <a:t>تصف الوثائق السياسات والعمليات. وتشمل هذه الوثائق الأدلة وإجراءات التشغيل الموحدة.</a:t>
            </a:r>
            <a:endParaRPr lang="ar-SA" dirty="0">
              <a:latin typeface="Simplified Arabic" panose="02020603050405020304" pitchFamily="18" charset="-78"/>
              <a:cs typeface="Simplified Arabic" panose="02020603050405020304" pitchFamily="18" charset="-78"/>
            </a:endParaRPr>
          </a:p>
          <a:p>
            <a:pPr marL="228600" marR="0" lvl="0" indent="-101600" algn="just" rtl="1">
              <a:lnSpc>
                <a:spcPct val="90000"/>
              </a:lnSpc>
              <a:spcBef>
                <a:spcPts val="1000"/>
              </a:spcBef>
              <a:spcAft>
                <a:spcPts val="0"/>
              </a:spcAft>
              <a:buClr>
                <a:schemeClr val="dk1"/>
              </a:buClr>
              <a:buSzPts val="2000"/>
              <a:buFont typeface="Arial"/>
              <a:buNone/>
            </a:pPr>
            <a:endParaRPr lang="ar-SA" sz="2000" dirty="0">
              <a:solidFill>
                <a:schemeClr val="lt1"/>
              </a:solidFill>
              <a:latin typeface="Simplified Arabic" panose="02020603050405020304" pitchFamily="18" charset="-78"/>
              <a:cs typeface="Simplified Arabic" panose="02020603050405020304" pitchFamily="18" charset="-78"/>
              <a:sym typeface="Arial"/>
            </a:endParaRPr>
          </a:p>
          <a:p>
            <a:pPr marL="228600" marR="0" lvl="0" indent="-228600" algn="just" rtl="1">
              <a:lnSpc>
                <a:spcPct val="90000"/>
              </a:lnSpc>
              <a:spcBef>
                <a:spcPts val="1000"/>
              </a:spcBef>
              <a:spcAft>
                <a:spcPts val="0"/>
              </a:spcAft>
              <a:buClr>
                <a:schemeClr val="lt1"/>
              </a:buClr>
              <a:buSzPts val="2000"/>
              <a:buFont typeface="Arial"/>
              <a:buChar char="•"/>
            </a:pPr>
            <a:r>
              <a:rPr lang="ar-SA" sz="2000">
                <a:solidFill>
                  <a:schemeClr val="lt1"/>
                </a:solidFill>
                <a:latin typeface="Simplified Arabic" panose="02020603050405020304" pitchFamily="18" charset="-78"/>
                <a:cs typeface="Simplified Arabic" panose="02020603050405020304" pitchFamily="18" charset="-78"/>
                <a:sym typeface="Arial"/>
              </a:rPr>
              <a:t>تتضمن السجلات </a:t>
            </a:r>
            <a:r>
              <a:rPr lang="ar-SA" sz="2000" dirty="0">
                <a:solidFill>
                  <a:schemeClr val="lt1"/>
                </a:solidFill>
                <a:latin typeface="Simplified Arabic" panose="02020603050405020304" pitchFamily="18" charset="-78"/>
                <a:cs typeface="Simplified Arabic" panose="02020603050405020304" pitchFamily="18" charset="-78"/>
                <a:sym typeface="Arial"/>
              </a:rPr>
              <a:t>معلومات عن أوراق العمل أو الاستمارات. وقد تشمل هذه الاستمارات نموذج طلب الاختبار، وسجل النتائج، والسجلات الأخرى (مثل مراقبة درجة الحرارة، والمخزون).</a:t>
            </a:r>
            <a:endParaRPr lang="ar-SA" sz="2800" dirty="0">
              <a:solidFill>
                <a:schemeClr val="lt1"/>
              </a:solidFill>
              <a:latin typeface="Simplified Arabic" panose="02020603050405020304" pitchFamily="18" charset="-78"/>
              <a:cs typeface="Simplified Arabic" panose="02020603050405020304" pitchFamily="18" charset="-78"/>
              <a:sym typeface="Arial"/>
            </a:endParaRPr>
          </a:p>
        </p:txBody>
      </p:sp>
      <p:pic>
        <p:nvPicPr>
          <p:cNvPr id="299" name="Google Shape;299;p24"/>
          <p:cNvPicPr preferRelativeResize="0"/>
          <p:nvPr/>
        </p:nvPicPr>
        <p:blipFill rotWithShape="1">
          <a:blip r:embed="rId5">
            <a:alphaModFix/>
          </a:blip>
          <a:srcRect/>
          <a:stretch/>
        </p:blipFill>
        <p:spPr>
          <a:xfrm>
            <a:off x="10450747" y="4955599"/>
            <a:ext cx="1741253" cy="1377409"/>
          </a:xfrm>
          <a:prstGeom prst="rect">
            <a:avLst/>
          </a:prstGeom>
          <a:noFill/>
          <a:ln>
            <a:noFill/>
          </a:ln>
        </p:spPr>
      </p:pic>
      <p:sp>
        <p:nvSpPr>
          <p:cNvPr id="9" name="Footer Placeholder 3">
            <a:extLst>
              <a:ext uri="{FF2B5EF4-FFF2-40B4-BE49-F238E27FC236}">
                <a16:creationId xmlns:a16="http://schemas.microsoft.com/office/drawing/2014/main" id="{35B2D5E7-2C3B-4532-A06F-C5C2F08E713B}"/>
              </a:ext>
            </a:extLst>
          </p:cNvPr>
          <p:cNvSpPr>
            <a:spLocks noGrp="1"/>
          </p:cNvSpPr>
          <p:nvPr>
            <p:ph type="ftr" sz="quarter" idx="11"/>
          </p:nvPr>
        </p:nvSpPr>
        <p:spPr>
          <a:xfrm>
            <a:off x="838200" y="6356350"/>
            <a:ext cx="7315200" cy="501650"/>
          </a:xfrm>
        </p:spPr>
        <p:txBody>
          <a:bodyPr/>
          <a:lstStyle/>
          <a:p>
            <a:pPr rtl="1"/>
            <a:r>
              <a:rPr lang="ar-SA" sz="1000" b="1">
                <a:solidFill>
                  <a:schemeClr val="bg1"/>
                </a:solidFill>
              </a:rPr>
              <a:t>حلقة العمل التدريبية على الاختبارات التشخيصية السريعة للكشف عن مستضدات فيروس كورونا- سارس-2 - الإصدار 3.0 | استخدام بيانات الاختبارات التشخيصية السريعة لفيروس كورونا- سارس-2 </a:t>
            </a:r>
            <a:endParaRPr lang="ar-SA" sz="1000" b="1" dirty="0">
              <a:solidFill>
                <a:schemeClr val="bg1"/>
              </a:solidFill>
            </a:endParaRP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rtlCol="1"/>
          <a:lstStyle/>
          <a:p>
            <a:pPr rtl="1"/>
            <a:r>
              <a:rPr lang="ar"/>
              <a:t>أسئلة؟</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rtlCol="1"/>
          <a:lstStyle/>
          <a:p>
            <a:pPr rtl="1"/>
            <a:fld id="{8B709DE2-93F8-7E45-91D0-E19ACC3ADA42}" type="slidenum">
              <a:rPr lang="en-US" smtClean="0"/>
              <a:t>27</a:t>
            </a:fld>
            <a:endParaRPr lang="en-US" dirty="0"/>
          </a:p>
        </p:txBody>
      </p:sp>
    </p:spTree>
    <p:extLst>
      <p:ext uri="{BB962C8B-B14F-4D97-AF65-F5344CB8AC3E}">
        <p14:creationId xmlns:p14="http://schemas.microsoft.com/office/powerpoint/2010/main" val="89267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أهداف التعلّم </a:t>
            </a:r>
          </a:p>
        </p:txBody>
      </p:sp>
      <p:sp>
        <p:nvSpPr>
          <p:cNvPr id="102" name="Google Shape;102;p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lvl="0" indent="0" algn="just" rtl="1">
              <a:lnSpc>
                <a:spcPct val="100000"/>
              </a:lnSpc>
              <a:spcBef>
                <a:spcPts val="0"/>
              </a:spcBef>
              <a:spcAft>
                <a:spcPts val="0"/>
              </a:spcAft>
              <a:buSzPts val="2000"/>
              <a:buNone/>
            </a:pPr>
            <a:r>
              <a:rPr lang="ar-SA" dirty="0"/>
              <a:t>في نهاية هذه الوحدة، ينبغي أن تكونوا قادرين على القيام بما يلي:</a:t>
            </a:r>
          </a:p>
          <a:p>
            <a:pPr marL="228600" lvl="0" indent="-228600" algn="just" rtl="1">
              <a:lnSpc>
                <a:spcPct val="100000"/>
              </a:lnSpc>
              <a:spcBef>
                <a:spcPts val="1000"/>
              </a:spcBef>
              <a:spcAft>
                <a:spcPts val="0"/>
              </a:spcAft>
              <a:buSzPts val="2000"/>
              <a:buFont typeface="Arial"/>
              <a:buChar char="•"/>
            </a:pPr>
            <a:r>
              <a:rPr lang="ar-SA" dirty="0"/>
              <a:t>سرد الوثائق والسجلات التي ينبغي أن تكون متاحة في موقع الاختبار؛</a:t>
            </a:r>
          </a:p>
          <a:p>
            <a:pPr marL="228600" lvl="0" indent="-228600" algn="just" rtl="1">
              <a:lnSpc>
                <a:spcPct val="100000"/>
              </a:lnSpc>
              <a:spcBef>
                <a:spcPts val="1000"/>
              </a:spcBef>
              <a:spcAft>
                <a:spcPts val="0"/>
              </a:spcAft>
              <a:buSzPts val="2000"/>
              <a:buFont typeface="Arial"/>
              <a:buChar char="•"/>
            </a:pPr>
            <a:r>
              <a:rPr lang="ar-SA" sz="2000" dirty="0"/>
              <a:t>وصف محتويات سجل الاختبارات التشخيصية السريعة للكشف عن مستضدات فيروس كورونا-سارس-2 وكيفية استخدامه؛</a:t>
            </a:r>
            <a:endParaRPr lang="ar-SA" dirty="0"/>
          </a:p>
          <a:p>
            <a:pPr marL="228600" lvl="0" indent="-228600" algn="just" rtl="1">
              <a:lnSpc>
                <a:spcPct val="100000"/>
              </a:lnSpc>
              <a:spcBef>
                <a:spcPts val="1000"/>
              </a:spcBef>
              <a:spcAft>
                <a:spcPts val="0"/>
              </a:spcAft>
              <a:buSzPts val="2000"/>
              <a:buFont typeface="Arial"/>
              <a:buChar char="•"/>
            </a:pPr>
            <a:r>
              <a:rPr lang="ar-SA" dirty="0"/>
              <a:t>وصف الغرض من مؤشرات الجودة؛</a:t>
            </a:r>
            <a:endParaRPr lang="ar-SA" sz="2000" dirty="0"/>
          </a:p>
          <a:p>
            <a:pPr marL="228600" lvl="0" indent="-228600" algn="just" rtl="1">
              <a:lnSpc>
                <a:spcPct val="100000"/>
              </a:lnSpc>
              <a:spcBef>
                <a:spcPts val="1000"/>
              </a:spcBef>
              <a:spcAft>
                <a:spcPts val="0"/>
              </a:spcAft>
              <a:buSzPts val="2000"/>
              <a:buFont typeface="Arial"/>
              <a:buChar char="•"/>
            </a:pPr>
            <a:r>
              <a:rPr lang="ar-SA" dirty="0"/>
              <a:t>سرد مؤشرات الجودة التي ينبغي رصدها في الاختبارات التشخيصية السريعة للكشف عن مستضدات فيروس كورونا-سارس-2؛ </a:t>
            </a:r>
          </a:p>
          <a:p>
            <a:pPr marL="228600" lvl="0" indent="-228600" algn="just" rtl="1">
              <a:lnSpc>
                <a:spcPct val="100000"/>
              </a:lnSpc>
              <a:spcBef>
                <a:spcPts val="1000"/>
              </a:spcBef>
              <a:spcAft>
                <a:spcPts val="0"/>
              </a:spcAft>
              <a:buSzPts val="2000"/>
              <a:buFont typeface="Arial"/>
              <a:buChar char="•"/>
            </a:pPr>
            <a:r>
              <a:rPr lang="ar-SA" dirty="0"/>
              <a:t>شرح كيفية تحليل بيانات الاختبارات التشخيصية السريعة للكشف عن مستضدات فيروس كورونا-سارس-2. </a:t>
            </a:r>
          </a:p>
          <a:p>
            <a:pPr marL="228600" lvl="0" indent="-101600" algn="just" rtl="1">
              <a:lnSpc>
                <a:spcPct val="100000"/>
              </a:lnSpc>
              <a:spcBef>
                <a:spcPts val="1000"/>
              </a:spcBef>
              <a:spcAft>
                <a:spcPts val="0"/>
              </a:spcAft>
              <a:buClr>
                <a:schemeClr val="accent1"/>
              </a:buClr>
              <a:buSzPts val="2000"/>
              <a:buNone/>
            </a:pPr>
            <a:endParaRPr lang="ar-SA" dirty="0"/>
          </a:p>
          <a:p>
            <a:pPr marL="228600" lvl="0" indent="-101600" algn="just" rtl="1">
              <a:lnSpc>
                <a:spcPct val="100000"/>
              </a:lnSpc>
              <a:spcBef>
                <a:spcPts val="1000"/>
              </a:spcBef>
              <a:spcAft>
                <a:spcPts val="0"/>
              </a:spcAft>
              <a:buClr>
                <a:schemeClr val="accent1"/>
              </a:buClr>
              <a:buSzPts val="2000"/>
              <a:buNone/>
            </a:pPr>
            <a:endParaRPr lang="ar-SA" dirty="0"/>
          </a:p>
        </p:txBody>
      </p:sp>
      <p:sp>
        <p:nvSpPr>
          <p:cNvPr id="103" name="Google Shape;103;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3</a:t>
            </a:fld>
            <a:endParaRPr lang="ar-SA" sz="1000" dirty="0"/>
          </a:p>
        </p:txBody>
      </p:sp>
      <p:sp>
        <p:nvSpPr>
          <p:cNvPr id="6" name="Footer Placeholder 3">
            <a:extLst>
              <a:ext uri="{FF2B5EF4-FFF2-40B4-BE49-F238E27FC236}">
                <a16:creationId xmlns:a16="http://schemas.microsoft.com/office/drawing/2014/main" id="{CC622A4F-FE12-4159-A062-A97D4A8A0096}"/>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rtlCol="1"/>
          <a:lstStyle/>
          <a:p>
            <a:pPr rtl="1"/>
            <a:r>
              <a:rPr lang="ar"/>
              <a:t>حفظ السجلات</a:t>
            </a:r>
          </a:p>
        </p:txBody>
      </p:sp>
    </p:spTree>
    <p:extLst>
      <p:ext uri="{BB962C8B-B14F-4D97-AF65-F5344CB8AC3E}">
        <p14:creationId xmlns:p14="http://schemas.microsoft.com/office/powerpoint/2010/main" val="2116826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حفظ السجلات</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marL="0" indent="0" rtl="1">
              <a:buNone/>
            </a:pPr>
            <a:r>
              <a:rPr lang="ar"/>
              <a:t>يسمح حفظ السجلات لموقع الاختبار بالآتي:</a:t>
            </a:r>
          </a:p>
          <a:p>
            <a:pPr rtl="1"/>
            <a:endParaRPr lang="en-GB" altLang="en-US" dirty="0"/>
          </a:p>
          <a:p>
            <a:pPr marL="342900" indent="-342900" rtl="1"/>
            <a:r>
              <a:rPr lang="ar"/>
              <a:t>مراقبة جودة الاختبار </a:t>
            </a:r>
          </a:p>
          <a:p>
            <a:pPr marL="342900" indent="-342900" rtl="1"/>
            <a:r>
              <a:rPr lang="ar"/>
              <a:t>تتبع عدد الاختبارات</a:t>
            </a:r>
          </a:p>
          <a:p>
            <a:pPr marL="342900" indent="-342900" rtl="1"/>
            <a:r>
              <a:rPr lang="ar"/>
              <a:t>تحديد اللوازم المطلوبة للاختبار.</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5</a:t>
            </a:fld>
            <a:endParaRPr lang="en-GB" sz="1000" dirty="0"/>
          </a:p>
        </p:txBody>
      </p:sp>
      <p:pic>
        <p:nvPicPr>
          <p:cNvPr id="7" name="Picture 6" descr="Shape&#10;&#10;Description automatically generated">
            <a:extLst>
              <a:ext uri="{FF2B5EF4-FFF2-40B4-BE49-F238E27FC236}">
                <a16:creationId xmlns:a16="http://schemas.microsoft.com/office/drawing/2014/main" id="{11AFAE1E-FA96-0F42-B9FC-155D12DDFC98}"/>
              </a:ext>
            </a:extLst>
          </p:cNvPr>
          <p:cNvPicPr>
            <a:picLocks noChangeAspect="1"/>
          </p:cNvPicPr>
          <p:nvPr/>
        </p:nvPicPr>
        <p:blipFill>
          <a:blip r:embed="rId2"/>
          <a:stretch>
            <a:fillRect/>
          </a:stretch>
        </p:blipFill>
        <p:spPr>
          <a:xfrm>
            <a:off x="6458784" y="495649"/>
            <a:ext cx="5150142" cy="5150142"/>
          </a:xfrm>
          <a:prstGeom prst="rect">
            <a:avLst/>
          </a:prstGeom>
        </p:spPr>
      </p:pic>
      <p:sp>
        <p:nvSpPr>
          <p:cNvPr id="4" name="Footer Placeholder 3">
            <a:extLst>
              <a:ext uri="{FF2B5EF4-FFF2-40B4-BE49-F238E27FC236}">
                <a16:creationId xmlns:a16="http://schemas.microsoft.com/office/drawing/2014/main" id="{BD373C30-579F-7600-4039-CBC3197E3BDD}"/>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extLst>
      <p:ext uri="{BB962C8B-B14F-4D97-AF65-F5344CB8AC3E}">
        <p14:creationId xmlns:p14="http://schemas.microsoft.com/office/powerpoint/2010/main" val="3227832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المستندات والسجلات الخاصة بالاختبارات التشخيصية السريعة</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marL="0" indent="0" rtl="1">
              <a:lnSpc>
                <a:spcPct val="85000"/>
              </a:lnSpc>
              <a:buNone/>
            </a:pPr>
            <a:r>
              <a:rPr lang="ar" b="1" dirty="0"/>
              <a:t>الوثائق</a:t>
            </a:r>
          </a:p>
          <a:p>
            <a:pPr marL="406400" lvl="1" indent="-290513" rtl="1">
              <a:lnSpc>
                <a:spcPct val="85000"/>
              </a:lnSpc>
            </a:pPr>
            <a:r>
              <a:rPr lang="ar" dirty="0"/>
              <a:t>تتضمن السياسات المكتوبة وأوصاف العمليات وإجراءات التشغيل القياسية</a:t>
            </a:r>
          </a:p>
          <a:p>
            <a:pPr marL="406400" lvl="1" indent="-290513" rtl="1">
              <a:lnSpc>
                <a:spcPct val="85000"/>
              </a:lnSpc>
            </a:pPr>
            <a:r>
              <a:rPr lang="ar" dirty="0"/>
              <a:t>تُستخدَم لتوصيل المعلومات عن سياسات الاختبار وإجراءاته</a:t>
            </a:r>
          </a:p>
          <a:p>
            <a:pPr rtl="1"/>
            <a:endParaRPr lang="en-US" dirty="0"/>
          </a:p>
          <a:p>
            <a:pPr marL="0" indent="0" rtl="1">
              <a:buNone/>
            </a:pPr>
            <a:r>
              <a:rPr lang="ar" b="1" dirty="0"/>
              <a:t>السجلات</a:t>
            </a:r>
          </a:p>
          <a:p>
            <a:pPr marL="406400" lvl="1" indent="-290513" rtl="1">
              <a:lnSpc>
                <a:spcPct val="85000"/>
              </a:lnSpc>
            </a:pPr>
            <a:r>
              <a:rPr lang="ar" dirty="0"/>
              <a:t>تتكون من المعلومات التي تُسجَّل في أوراق العمل والنماذج والمخططات </a:t>
            </a:r>
          </a:p>
          <a:p>
            <a:pPr marL="406400" lvl="1" indent="-290513" rtl="1">
              <a:lnSpc>
                <a:spcPct val="85000"/>
              </a:lnSpc>
            </a:pPr>
            <a:r>
              <a:rPr lang="ar" dirty="0"/>
              <a:t>تُستخدَم لتسجيل البيانات حول إجراءات الاختبار ونتائجه </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6</a:t>
            </a:fld>
            <a:endParaRPr lang="en-GB" sz="1000" dirty="0"/>
          </a:p>
        </p:txBody>
      </p:sp>
      <p:sp>
        <p:nvSpPr>
          <p:cNvPr id="4" name="Footer Placeholder 3">
            <a:extLst>
              <a:ext uri="{FF2B5EF4-FFF2-40B4-BE49-F238E27FC236}">
                <a16:creationId xmlns:a16="http://schemas.microsoft.com/office/drawing/2014/main" id="{5FB8717A-570D-375C-9603-458941A12F60}"/>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extLst>
      <p:ext uri="{BB962C8B-B14F-4D97-AF65-F5344CB8AC3E}">
        <p14:creationId xmlns:p14="http://schemas.microsoft.com/office/powerpoint/2010/main" val="3342619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ما الوثائق التي يجب عليك الاحتفاظ بها في الموقع؟</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677370" y="1744592"/>
            <a:ext cx="10942543" cy="4440760"/>
          </a:xfrm>
        </p:spPr>
        <p:txBody>
          <a:bodyPr numCol="2" rtlCol="1">
            <a:normAutofit/>
          </a:bodyPr>
          <a:lstStyle/>
          <a:p>
            <a:pPr rtl="1">
              <a:lnSpc>
                <a:spcPct val="150000"/>
              </a:lnSpc>
            </a:pPr>
            <a:r>
              <a:rPr lang="ar" dirty="0"/>
              <a:t>السياسات القطري وقواعد الاختبار</a:t>
            </a:r>
          </a:p>
          <a:p>
            <a:pPr rtl="1">
              <a:lnSpc>
                <a:spcPct val="150000"/>
              </a:lnSpc>
            </a:pPr>
            <a:r>
              <a:rPr lang="ar" dirty="0"/>
              <a:t>أدلة السلامة</a:t>
            </a:r>
          </a:p>
          <a:p>
            <a:pPr rtl="1">
              <a:lnSpc>
                <a:spcPct val="150000"/>
              </a:lnSpc>
            </a:pPr>
            <a:r>
              <a:rPr lang="ar" dirty="0"/>
              <a:t>إجراءات التشغيل الموحدة، ومنها: </a:t>
            </a:r>
          </a:p>
          <a:p>
            <a:pPr lvl="1" rtl="1">
              <a:lnSpc>
                <a:spcPct val="150000"/>
              </a:lnSpc>
            </a:pPr>
            <a:r>
              <a:rPr lang="ar" dirty="0"/>
              <a:t>تحضير المطهر</a:t>
            </a:r>
          </a:p>
          <a:p>
            <a:pPr lvl="1" rtl="1">
              <a:lnSpc>
                <a:spcPct val="150000"/>
              </a:lnSpc>
            </a:pPr>
            <a:r>
              <a:rPr lang="ar" dirty="0"/>
              <a:t> جمع العينات</a:t>
            </a:r>
          </a:p>
          <a:p>
            <a:pPr lvl="1" rtl="1">
              <a:lnSpc>
                <a:spcPct val="150000"/>
              </a:lnSpc>
            </a:pPr>
            <a:r>
              <a:rPr lang="ar" dirty="0"/>
              <a:t>إجراء الاختبار</a:t>
            </a:r>
          </a:p>
          <a:p>
            <a:pPr lvl="1" rtl="1">
              <a:lnSpc>
                <a:spcPct val="150000"/>
              </a:lnSpc>
            </a:pPr>
            <a:r>
              <a:rPr lang="ar" dirty="0"/>
              <a:t>التعامل مع النفايات</a:t>
            </a:r>
          </a:p>
          <a:p>
            <a:pPr rtl="1"/>
            <a:endParaRPr lang="en-US" altLang="en-US" dirty="0"/>
          </a:p>
          <a:p>
            <a:pPr rtl="1"/>
            <a:endParaRPr lang="en-US" altLang="en-US" dirty="0"/>
          </a:p>
          <a:p>
            <a:pPr rtl="1"/>
            <a:endParaRPr lang="en-US" altLang="en-US" dirty="0"/>
          </a:p>
          <a:p>
            <a:pPr rtl="1"/>
            <a:r>
              <a:rPr lang="ar" dirty="0"/>
              <a:t>إجراء مراقبة الجودة </a:t>
            </a:r>
          </a:p>
          <a:p>
            <a:pPr rtl="1"/>
            <a:r>
              <a:rPr lang="ar" dirty="0"/>
              <a:t>إجراء تقييم الجودة الخارجي</a:t>
            </a:r>
          </a:p>
          <a:p>
            <a:pPr rtl="1"/>
            <a:endParaRPr lang="en-US" altLang="en-US" dirty="0"/>
          </a:p>
          <a:p>
            <a:pPr marL="0" indent="0" rtl="1">
              <a:buNone/>
            </a:pPr>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7</a:t>
            </a:fld>
            <a:endParaRPr lang="en-GB" sz="1000" dirty="0"/>
          </a:p>
        </p:txBody>
      </p:sp>
      <p:grpSp>
        <p:nvGrpSpPr>
          <p:cNvPr id="6" name="Group 5">
            <a:extLst>
              <a:ext uri="{FF2B5EF4-FFF2-40B4-BE49-F238E27FC236}">
                <a16:creationId xmlns:a16="http://schemas.microsoft.com/office/drawing/2014/main" id="{D9F50DDB-674E-1946-8CA0-D419783E50FA}"/>
              </a:ext>
            </a:extLst>
          </p:cNvPr>
          <p:cNvGrpSpPr/>
          <p:nvPr/>
        </p:nvGrpSpPr>
        <p:grpSpPr>
          <a:xfrm>
            <a:off x="1502024" y="1685256"/>
            <a:ext cx="3924069" cy="596348"/>
            <a:chOff x="7861998" y="1527451"/>
            <a:chExt cx="3924069" cy="596348"/>
          </a:xfrm>
        </p:grpSpPr>
        <p:sp>
          <p:nvSpPr>
            <p:cNvPr id="7" name="TextBox 6">
              <a:extLst>
                <a:ext uri="{FF2B5EF4-FFF2-40B4-BE49-F238E27FC236}">
                  <a16:creationId xmlns:a16="http://schemas.microsoft.com/office/drawing/2014/main" id="{D28776D5-26D3-494E-A458-FABD3029258A}"/>
                </a:ext>
              </a:extLst>
            </p:cNvPr>
            <p:cNvSpPr txBox="1"/>
            <p:nvPr/>
          </p:nvSpPr>
          <p:spPr>
            <a:xfrm>
              <a:off x="8387592" y="1694820"/>
              <a:ext cx="3398475" cy="261610"/>
            </a:xfrm>
            <a:prstGeom prst="rect">
              <a:avLst/>
            </a:prstGeom>
            <a:solidFill>
              <a:schemeClr val="tx1"/>
            </a:solidFill>
          </p:spPr>
          <p:txBody>
            <a:bodyPr wrap="square" rtlCol="1">
              <a:spAutoFit/>
            </a:bodyPr>
            <a:lstStyle/>
            <a:p>
              <a:pPr rtl="1"/>
              <a:r>
                <a:rPr lang="ar" sz="1100">
                  <a:solidFill>
                    <a:srgbClr val="FFFFFF"/>
                  </a:solidFill>
                  <a:ea typeface="Calibri" charset="0"/>
                  <a:cs typeface="Calibri" charset="0"/>
                </a:rPr>
                <a:t>ينبغي التكييف وفقاً للمبادئ التوجيهية المتبعة في بلدك</a:t>
              </a:r>
              <a:endParaRPr lang="en-US"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BAC449EA-8190-AE47-9CA4-10711FCDEB78}"/>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9" name="Graphic 8" descr="Pencil">
              <a:extLst>
                <a:ext uri="{FF2B5EF4-FFF2-40B4-BE49-F238E27FC236}">
                  <a16:creationId xmlns:a16="http://schemas.microsoft.com/office/drawing/2014/main" id="{AD1266C4-02FF-B647-8A9E-BD45F4E865E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5E4AA8C9-46DD-E3E5-6A81-9B7B24AF6D0A}"/>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extLst>
      <p:ext uri="{BB962C8B-B14F-4D97-AF65-F5344CB8AC3E}">
        <p14:creationId xmlns:p14="http://schemas.microsoft.com/office/powerpoint/2010/main" val="39631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7"/>
          <p:cNvSpPr txBox="1">
            <a:spLocks noGrp="1"/>
          </p:cNvSpPr>
          <p:nvPr>
            <p:ph type="title"/>
          </p:nvPr>
        </p:nvSpPr>
        <p:spPr>
          <a:xfrm>
            <a:off x="838200" y="355187"/>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ما هي السجلات التي ينبغي لكم الاحتفاظ بها في الموقع؟ </a:t>
            </a:r>
          </a:p>
        </p:txBody>
      </p:sp>
      <p:sp>
        <p:nvSpPr>
          <p:cNvPr id="140" name="Google Shape;140;p7"/>
          <p:cNvSpPr txBox="1">
            <a:spLocks noGrp="1"/>
          </p:cNvSpPr>
          <p:nvPr>
            <p:ph type="body" idx="1"/>
          </p:nvPr>
        </p:nvSpPr>
        <p:spPr>
          <a:xfrm>
            <a:off x="4361792" y="1836094"/>
            <a:ext cx="6992007" cy="4440760"/>
          </a:xfrm>
          <a:prstGeom prst="rect">
            <a:avLst/>
          </a:prstGeom>
          <a:noFill/>
          <a:ln>
            <a:noFill/>
          </a:ln>
        </p:spPr>
        <p:txBody>
          <a:bodyPr spcFirstLastPara="1" wrap="square" lIns="91425" tIns="45700" rIns="91425" bIns="45700" anchor="t" anchorCtr="0">
            <a:normAutofit/>
          </a:bodyPr>
          <a:lstStyle/>
          <a:p>
            <a:pPr marL="536575" indent="-342900" algn="just" rtl="1">
              <a:spcBef>
                <a:spcPts val="0"/>
              </a:spcBef>
            </a:pPr>
            <a:r>
              <a:rPr lang="ar-SA" dirty="0"/>
              <a:t>استمارات طلب الاختبار</a:t>
            </a:r>
          </a:p>
          <a:p>
            <a:pPr marL="536575" indent="-342900" algn="just" rtl="1"/>
            <a:r>
              <a:rPr lang="ar-SA" dirty="0"/>
              <a:t>سجلات نقل العينات</a:t>
            </a:r>
          </a:p>
          <a:p>
            <a:pPr marL="536575" indent="-342900" algn="just" rtl="1"/>
            <a:r>
              <a:rPr lang="ar-SA" dirty="0"/>
              <a:t>سجل الاختبارات التشخيصية السريعة للكشف عن مستضدات فيروس كورونا-سارس-2</a:t>
            </a:r>
          </a:p>
          <a:p>
            <a:pPr marL="536575" indent="-342900" algn="just" rtl="1"/>
            <a:r>
              <a:rPr lang="ar-SA" dirty="0"/>
              <a:t>سجلات درجة الحرارة (على سبيل المثال، المعدات الحساسة لدرجة الحرارة، التخزين البارد)</a:t>
            </a:r>
          </a:p>
          <a:p>
            <a:pPr marL="536575" indent="-342900" algn="just" rtl="1"/>
            <a:r>
              <a:rPr lang="ar-SA" dirty="0"/>
              <a:t>سجلات المخزون</a:t>
            </a:r>
          </a:p>
          <a:p>
            <a:pPr marL="536575" indent="-342900" algn="just" rtl="1"/>
            <a:r>
              <a:rPr lang="ar-SA" dirty="0"/>
              <a:t>سجل الترصد الخاص بكوفيد-19</a:t>
            </a:r>
          </a:p>
          <a:p>
            <a:pPr marL="536575" indent="-342900" algn="just" rtl="1"/>
            <a:r>
              <a:rPr lang="ar-SA" dirty="0"/>
              <a:t>ترد </a:t>
            </a:r>
            <a:r>
              <a:rPr lang="ar-SA" b="1" i="1" u="sng" dirty="0">
                <a:hlinkClick r:id="rId4"/>
              </a:rPr>
              <a:t>هنا </a:t>
            </a:r>
            <a:r>
              <a:rPr lang="ar-SA" dirty="0"/>
              <a:t>استمارة ملاحظات المستخدمين الخاصة بالترصد في مرحلة ما بعد التسويق</a:t>
            </a:r>
          </a:p>
          <a:p>
            <a:pPr marL="228600" indent="-101600" algn="just" rtl="1">
              <a:buNone/>
            </a:pPr>
            <a:endParaRPr lang="ar-SA" dirty="0"/>
          </a:p>
          <a:p>
            <a:pPr marL="228600" lvl="0" indent="-101600" algn="just" rtl="1">
              <a:lnSpc>
                <a:spcPct val="100000"/>
              </a:lnSpc>
              <a:spcBef>
                <a:spcPts val="1000"/>
              </a:spcBef>
              <a:spcAft>
                <a:spcPts val="0"/>
              </a:spcAft>
              <a:buClr>
                <a:schemeClr val="accent1"/>
              </a:buClr>
              <a:buSzPts val="2000"/>
              <a:buNone/>
            </a:pPr>
            <a:endParaRPr lang="ar-SA" dirty="0"/>
          </a:p>
        </p:txBody>
      </p:sp>
      <p:sp>
        <p:nvSpPr>
          <p:cNvPr id="141" name="Google Shape;141;p7"/>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8</a:t>
            </a:fld>
            <a:endParaRPr lang="ar-SA" sz="1000" dirty="0"/>
          </a:p>
        </p:txBody>
      </p:sp>
      <p:pic>
        <p:nvPicPr>
          <p:cNvPr id="142" name="Google Shape;142;p7" descr="Diagram&#10;&#10;Description automatically generated"/>
          <p:cNvPicPr preferRelativeResize="0"/>
          <p:nvPr/>
        </p:nvPicPr>
        <p:blipFill rotWithShape="1">
          <a:blip r:embed="rId5">
            <a:alphaModFix/>
          </a:blip>
          <a:srcRect/>
          <a:stretch/>
        </p:blipFill>
        <p:spPr>
          <a:xfrm>
            <a:off x="352399" y="1970393"/>
            <a:ext cx="4009393" cy="4009393"/>
          </a:xfrm>
          <a:prstGeom prst="rect">
            <a:avLst/>
          </a:prstGeom>
          <a:noFill/>
          <a:ln>
            <a:noFill/>
          </a:ln>
        </p:spPr>
      </p:pic>
      <p:grpSp>
        <p:nvGrpSpPr>
          <p:cNvPr id="8" name="Group 7">
            <a:extLst>
              <a:ext uri="{FF2B5EF4-FFF2-40B4-BE49-F238E27FC236}">
                <a16:creationId xmlns:a16="http://schemas.microsoft.com/office/drawing/2014/main" id="{7FA94C31-B90E-4009-A56F-609F02C79347}"/>
              </a:ext>
            </a:extLst>
          </p:cNvPr>
          <p:cNvGrpSpPr/>
          <p:nvPr/>
        </p:nvGrpSpPr>
        <p:grpSpPr>
          <a:xfrm>
            <a:off x="838200" y="1336023"/>
            <a:ext cx="3924069" cy="596348"/>
            <a:chOff x="7861998" y="1527451"/>
            <a:chExt cx="3924069" cy="596348"/>
          </a:xfrm>
        </p:grpSpPr>
        <p:sp>
          <p:nvSpPr>
            <p:cNvPr id="9" name="TextBox 8">
              <a:extLst>
                <a:ext uri="{FF2B5EF4-FFF2-40B4-BE49-F238E27FC236}">
                  <a16:creationId xmlns:a16="http://schemas.microsoft.com/office/drawing/2014/main" id="{2559CE42-E7A1-4394-A36B-D26C07A5FA0F}"/>
                </a:ext>
              </a:extLst>
            </p:cNvPr>
            <p:cNvSpPr txBox="1"/>
            <p:nvPr/>
          </p:nvSpPr>
          <p:spPr>
            <a:xfrm>
              <a:off x="8387592" y="1694820"/>
              <a:ext cx="3398475" cy="338554"/>
            </a:xfrm>
            <a:prstGeom prst="rect">
              <a:avLst/>
            </a:prstGeom>
            <a:solidFill>
              <a:schemeClr val="tx1"/>
            </a:solidFill>
          </p:spPr>
          <p:txBody>
            <a:bodyPr wrap="square" rtlCol="0">
              <a:spAutoFit/>
            </a:bodyPr>
            <a:lstStyle/>
            <a:p>
              <a:pPr algn="r" rtl="1"/>
              <a:r>
                <a:rPr lang="ar-SA" altLang="en-US" sz="1600" dirty="0">
                  <a:solidFill>
                    <a:srgbClr val="FFFFFF"/>
                  </a:solidFill>
                  <a:latin typeface="Simplified Arabic" panose="02020603050405020304" pitchFamily="18" charset="-78"/>
                  <a:ea typeface="Calibri" charset="0"/>
                  <a:cs typeface="Simplified Arabic" panose="02020603050405020304" pitchFamily="18" charset="-78"/>
                </a:rPr>
                <a:t>يُرجى التكييف وفقاً للمبادئ التوجيهية في بلدكم </a:t>
              </a:r>
              <a:endParaRPr lang="ar-SA" altLang="en-US" sz="1600" u="sng" dirty="0">
                <a:solidFill>
                  <a:srgbClr val="FFFFFF"/>
                </a:solidFill>
                <a:latin typeface="Simplified Arabic" panose="02020603050405020304" pitchFamily="18" charset="-78"/>
                <a:ea typeface="Calibri" charset="0"/>
                <a:cs typeface="Simplified Arabic" panose="02020603050405020304" pitchFamily="18" charset="-78"/>
              </a:endParaRPr>
            </a:p>
          </p:txBody>
        </p:sp>
        <p:sp>
          <p:nvSpPr>
            <p:cNvPr id="10" name="Oval 9">
              <a:extLst>
                <a:ext uri="{FF2B5EF4-FFF2-40B4-BE49-F238E27FC236}">
                  <a16:creationId xmlns:a16="http://schemas.microsoft.com/office/drawing/2014/main" id="{9BF7A50C-7F97-4D2B-95D1-82AA311651A7}"/>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latin typeface="Simplified Arabic" panose="02020603050405020304" pitchFamily="18" charset="-78"/>
              </a:endParaRPr>
            </a:p>
          </p:txBody>
        </p:sp>
        <p:pic>
          <p:nvPicPr>
            <p:cNvPr id="11" name="Graphic 10" descr="Pencil">
              <a:extLst>
                <a:ext uri="{FF2B5EF4-FFF2-40B4-BE49-F238E27FC236}">
                  <a16:creationId xmlns:a16="http://schemas.microsoft.com/office/drawing/2014/main" id="{8ECFA811-9C7A-41B6-B4BB-A9E64C989CA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83941" y="1649394"/>
              <a:ext cx="352462" cy="352462"/>
            </a:xfrm>
            <a:prstGeom prst="rect">
              <a:avLst/>
            </a:prstGeom>
          </p:spPr>
        </p:pic>
      </p:grpSp>
      <p:sp>
        <p:nvSpPr>
          <p:cNvPr id="12" name="Footer Placeholder 3">
            <a:extLst>
              <a:ext uri="{FF2B5EF4-FFF2-40B4-BE49-F238E27FC236}">
                <a16:creationId xmlns:a16="http://schemas.microsoft.com/office/drawing/2014/main" id="{4AB439DE-F737-45B3-AD84-CD210C134693}"/>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نصائح لحفظ السجلات بشكل جيد</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r>
              <a:rPr lang="ar"/>
              <a:t>افهم المعلومات التي يجري تسجيلها.</a:t>
            </a:r>
          </a:p>
          <a:p>
            <a:pPr rtl="1"/>
            <a:r>
              <a:rPr lang="ar"/>
              <a:t>تأكد من تسجيل جميع المعلومات في كل مرة يُنفَّذ فيها إجراء.</a:t>
            </a:r>
          </a:p>
          <a:p>
            <a:pPr rtl="1"/>
            <a:r>
              <a:rPr lang="ar"/>
              <a:t>تأكد من تسجيل جميع المعلومات الهامة:</a:t>
            </a:r>
          </a:p>
          <a:p>
            <a:pPr lvl="1" rtl="1"/>
            <a:r>
              <a:rPr lang="ar"/>
              <a:t>معلومات المريض</a:t>
            </a:r>
          </a:p>
          <a:p>
            <a:pPr lvl="1" rtl="1"/>
            <a:r>
              <a:rPr lang="ar"/>
              <a:t>اسم مجموعة الاختبار، رقم التشغيلة، تاريخ انتهاء الصلاحية</a:t>
            </a:r>
          </a:p>
          <a:p>
            <a:pPr lvl="1" rtl="1"/>
            <a:r>
              <a:rPr lang="ar"/>
              <a:t>نتائج الاختبارات الفردية والنهائية.</a:t>
            </a:r>
          </a:p>
          <a:p>
            <a:pPr rtl="1"/>
            <a:r>
              <a:rPr lang="ar"/>
              <a:t>يجب توثيق المعلومات بنفس الطريقة في كل مرة.</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9</a:t>
            </a:fld>
            <a:endParaRPr lang="en-GB" sz="1000" dirty="0"/>
          </a:p>
        </p:txBody>
      </p:sp>
      <p:sp>
        <p:nvSpPr>
          <p:cNvPr id="4" name="Footer Placeholder 3">
            <a:extLst>
              <a:ext uri="{FF2B5EF4-FFF2-40B4-BE49-F238E27FC236}">
                <a16:creationId xmlns:a16="http://schemas.microsoft.com/office/drawing/2014/main" id="{7684B390-A5B2-A817-ECC8-8527343F37C9}"/>
              </a:ext>
            </a:extLst>
          </p:cNvPr>
          <p:cNvSpPr>
            <a:spLocks noGrp="1"/>
          </p:cNvSpPr>
          <p:nvPr>
            <p:ph type="ftr" sz="quarter" idx="11"/>
          </p:nvPr>
        </p:nvSpPr>
        <p:spPr>
          <a:xfrm>
            <a:off x="1843708" y="6317146"/>
            <a:ext cx="8504583"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استخدام بيانات الاختبارات التشخيصية السريعة لفيروس كورونا-سارس-2 </a:t>
            </a:r>
          </a:p>
        </p:txBody>
      </p:sp>
    </p:spTree>
    <p:extLst>
      <p:ext uri="{BB962C8B-B14F-4D97-AF65-F5344CB8AC3E}">
        <p14:creationId xmlns:p14="http://schemas.microsoft.com/office/powerpoint/2010/main" val="2916671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2EB33F0B292F044865AC5360FB5C193" ma:contentTypeVersion="10" ma:contentTypeDescription="Create a new document." ma:contentTypeScope="" ma:versionID="53c510b663eb44cb7498f28392d4cd33">
  <xsd:schema xmlns:xsd="http://www.w3.org/2001/XMLSchema" xmlns:xs="http://www.w3.org/2001/XMLSchema" xmlns:p="http://schemas.microsoft.com/office/2006/metadata/properties" xmlns:ns3="0b20a213-df17-4e56-abb9-25e675dfe243" targetNamespace="http://schemas.microsoft.com/office/2006/metadata/properties" ma:root="true" ma:fieldsID="c63f0433e488edd6047613ecd864541d" ns3:_="">
    <xsd:import namespace="0b20a213-df17-4e56-abb9-25e675dfe243"/>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20a213-df17-4e56-abb9-25e675dfe2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6BA170A-6231-4BEC-BE28-CDCEC616BE11}">
  <ds:schemaRefs>
    <ds:schemaRef ds:uri="http://purl.org/dc/elements/1.1/"/>
    <ds:schemaRef ds:uri="http://schemas.microsoft.com/office/2006/metadata/properties"/>
    <ds:schemaRef ds:uri="0b20a213-df17-4e56-abb9-25e675dfe24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015A3204-E523-4731-BEA0-79CEF90F7E91}">
  <ds:schemaRefs>
    <ds:schemaRef ds:uri="http://schemas.microsoft.com/sharepoint/v3/contenttype/forms"/>
  </ds:schemaRefs>
</ds:datastoreItem>
</file>

<file path=customXml/itemProps3.xml><?xml version="1.0" encoding="utf-8"?>
<ds:datastoreItem xmlns:ds="http://schemas.openxmlformats.org/officeDocument/2006/customXml" ds:itemID="{95B3536D-1716-43E0-AC0A-3D4391E622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20a213-df17-4e56-abb9-25e675dfe2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1613</TotalTime>
  <Words>2432</Words>
  <Application>Microsoft Office PowerPoint</Application>
  <PresentationFormat>Widescreen</PresentationFormat>
  <Paragraphs>239</Paragraphs>
  <Slides>27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Avenir Roman</vt:lpstr>
      <vt:lpstr>Calibri</vt:lpstr>
      <vt:lpstr>Simplified Arabic</vt:lpstr>
      <vt:lpstr>Office Theme</vt:lpstr>
      <vt:lpstr>9</vt:lpstr>
      <vt:lpstr>إخلاء المسؤولية</vt:lpstr>
      <vt:lpstr>أهداف التعلّم </vt:lpstr>
      <vt:lpstr>حفظ السجلات</vt:lpstr>
      <vt:lpstr>حفظ السجلات</vt:lpstr>
      <vt:lpstr>المستندات والسجلات الخاصة بالاختبارات التشخيصية السريعة</vt:lpstr>
      <vt:lpstr>ما الوثائق التي يجب عليك الاحتفاظ بها في الموقع؟</vt:lpstr>
      <vt:lpstr>ما هي السجلات التي ينبغي لكم الاحتفاظ بها في الموقع؟ </vt:lpstr>
      <vt:lpstr>نصائح لحفظ السجلات بشكل جيد</vt:lpstr>
      <vt:lpstr>سجل الاختبارات التشخيصية السريعة للكشف عن مستضدات فيروس كورونا- سارس-2* </vt:lpstr>
      <vt:lpstr>سجل الاختبار التشخيصي السريع للكشف عن مستضدات فيروس كورونا-سارس-2</vt:lpstr>
      <vt:lpstr>تخزين الوثائق والسجلات</vt:lpstr>
      <vt:lpstr>جمع مؤشرات الجودة</vt:lpstr>
      <vt:lpstr>ما مؤشرات الجودة؟</vt:lpstr>
      <vt:lpstr>ما هي أهمية مؤشرات الجودة؟ </vt:lpstr>
      <vt:lpstr>ما مؤشرات الجودة الواجب استخدامها لرصد اختبارات كوفيد-19؟</vt:lpstr>
      <vt:lpstr>جمع بيانات مؤشرات الجودة وتحليلها (1)</vt:lpstr>
      <vt:lpstr>جمع بيانات مؤشرات الجودة وتحليلها (2)</vt:lpstr>
      <vt:lpstr>تصحيح الأخطاء</vt:lpstr>
      <vt:lpstr>مثال على كيفية تصحيح الأخطاء</vt:lpstr>
      <vt:lpstr>إبلاغ المشاكل فوراً إلى الفريق السريري</vt:lpstr>
      <vt:lpstr>التواصل مع الشركة المصنعة بشأن المشاكل على الفور </vt:lpstr>
      <vt:lpstr>إبلاغ البيانات إلى المستوى الوطني أو الإشرافي (1)</vt:lpstr>
      <vt:lpstr>إبلاغ البيانات إلى المستوى الوطني أو الإشرافي (2)</vt:lpstr>
      <vt:lpstr>PowerPoint Presentation</vt:lpstr>
      <vt:lpstr>PowerPoint Presentation</vt:lpstr>
      <vt:lpstr>أسئلة؟</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natacha milhano</cp:lastModifiedBy>
  <cp:revision>78</cp:revision>
  <dcterms:created xsi:type="dcterms:W3CDTF">2020-10-08T10:02:18Z</dcterms:created>
  <dcterms:modified xsi:type="dcterms:W3CDTF">2022-09-29T14:45:18Z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0x01010032EB33F0B292F044865AC5360FB5C193</vt:lpwstr>
  </property>
</Properties>
</file>