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autoCompressPictures="0">
  <p:sldMasterIdLst>
    <p:sldMasterId id="2147483648" r:id="rId4"/>
  </p:sldMasterIdLst>
  <p:notesMasterIdLst>
    <p:notesMasterId r:id="rId30"/>
  </p:notesMasterIdLst>
  <p:sldIdLst>
    <p:sldId id="256" r:id="rId5"/>
    <p:sldId id="257" r:id="rId6"/>
    <p:sldId id="296" r:id="rId7"/>
    <p:sldId id="275" r:id="rId8"/>
    <p:sldId id="276" r:id="rId9"/>
    <p:sldId id="277" r:id="rId10"/>
    <p:sldId id="261" r:id="rId11"/>
    <p:sldId id="282" r:id="rId12"/>
    <p:sldId id="283" r:id="rId13"/>
    <p:sldId id="288" r:id="rId14"/>
    <p:sldId id="284" r:id="rId15"/>
    <p:sldId id="285" r:id="rId16"/>
    <p:sldId id="286" r:id="rId17"/>
    <p:sldId id="287" r:id="rId18"/>
    <p:sldId id="298" r:id="rId19"/>
    <p:sldId id="270" r:id="rId20"/>
    <p:sldId id="272" r:id="rId21"/>
    <p:sldId id="291" r:id="rId22"/>
    <p:sldId id="292" r:id="rId23"/>
    <p:sldId id="273" r:id="rId24"/>
    <p:sldId id="293" r:id="rId25"/>
    <p:sldId id="294" r:id="rId26"/>
    <p:sldId id="295" r:id="rId27"/>
    <p:sldId id="299" r:id="rId28"/>
    <p:sldId id="271" r:id="rId29"/>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7"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2CA5CE-03DE-43F6-8BF5-42FEA308F7B9}" v="2" dt="2021-01-15T12:22:28.3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937" autoAdjust="0"/>
    <p:restoredTop sz="96296"/>
  </p:normalViewPr>
  <p:slideViewPr>
    <p:cSldViewPr snapToGrid="0" snapToObjects="1">
      <p:cViewPr varScale="1">
        <p:scale>
          <a:sx n="45" d="100"/>
          <a:sy n="45" d="100"/>
        </p:scale>
        <p:origin x="48" y="8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DAS, Céline" userId="35dfe63f-973a-4484-af2b-caa2b0e5656e" providerId="ADAL" clId="{172CA5CE-03DE-43F6-8BF5-42FEA308F7B9}"/>
    <pc:docChg chg="modSld">
      <pc:chgData name="BARNADAS, Céline" userId="35dfe63f-973a-4484-af2b-caa2b0e5656e" providerId="ADAL" clId="{172CA5CE-03DE-43F6-8BF5-42FEA308F7B9}" dt="2021-01-15T12:22:28.375" v="1"/>
      <pc:docMkLst>
        <pc:docMk/>
      </pc:docMkLst>
      <pc:sldChg chg="addSp delSp">
        <pc:chgData name="BARNADAS, Céline" userId="35dfe63f-973a-4484-af2b-caa2b0e5656e" providerId="ADAL" clId="{172CA5CE-03DE-43F6-8BF5-42FEA308F7B9}" dt="2021-01-15T12:22:28.375" v="1"/>
        <pc:sldMkLst>
          <pc:docMk/>
          <pc:sldMk cId="2865038571" sldId="256"/>
        </pc:sldMkLst>
        <pc:picChg chg="del">
          <ac:chgData name="BARNADAS, Céline" userId="35dfe63f-973a-4484-af2b-caa2b0e5656e" providerId="ADAL" clId="{172CA5CE-03DE-43F6-8BF5-42FEA308F7B9}" dt="2021-01-15T12:22:27.885" v="0" actId="478"/>
          <ac:picMkLst>
            <pc:docMk/>
            <pc:sldMk cId="2865038571" sldId="256"/>
            <ac:picMk id="4" creationId="{B1EEC450-E85B-574F-A03C-7593DE1606C0}"/>
          </ac:picMkLst>
        </pc:picChg>
        <pc:picChg chg="add">
          <ac:chgData name="BARNADAS, Céline" userId="35dfe63f-973a-4484-af2b-caa2b0e5656e" providerId="ADAL" clId="{172CA5CE-03DE-43F6-8BF5-42FEA308F7B9}" dt="2021-01-15T12:22:28.375" v="1"/>
          <ac:picMkLst>
            <pc:docMk/>
            <pc:sldMk cId="2865038571" sldId="256"/>
            <ac:picMk id="6" creationId="{36256CE5-FFB5-4196-8904-5E4E0C3CC0D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1"/>
          <a:lstStyle>
            <a:lvl1pPr algn="r" rtl="1">
              <a:defRPr sz="1200"/>
            </a:lvl1pPr>
          </a:lstStyle>
          <a:p>
            <a:pPr rtl="1"/>
            <a:fld id="{0BEDBD40-84B1-2349-A508-11CBED669F65}" type="datetimeFigureOut">
              <a:rPr lang="en-GB" smtClean="0"/>
              <a:t>29/09/2022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dirty="0"/>
          </a:p>
        </p:txBody>
      </p:sp>
      <p:sp>
        <p:nvSpPr>
          <p:cNvPr id="4" name="Slide Number Placeholder 3"/>
          <p:cNvSpPr>
            <a:spLocks noGrp="1"/>
          </p:cNvSpPr>
          <p:nvPr>
            <p:ph type="sldNum" sz="quarter" idx="5"/>
          </p:nvPr>
        </p:nvSpPr>
        <p:spPr/>
        <p:txBody>
          <a:bodyPr rtlCol="1"/>
          <a:lstStyle/>
          <a:p>
            <a:pPr rtl="1"/>
            <a:fld id="{2F7A6307-915A-134B-ACFB-C4EC86CF7165}" type="slidenum">
              <a:rPr lang="en-GB" smtClean="0"/>
              <a:t>5</a:t>
            </a:fld>
            <a:endParaRPr lang="en-GB" dirty="0"/>
          </a:p>
        </p:txBody>
      </p:sp>
    </p:spTree>
    <p:extLst>
      <p:ext uri="{BB962C8B-B14F-4D97-AF65-F5344CB8AC3E}">
        <p14:creationId xmlns:p14="http://schemas.microsoft.com/office/powerpoint/2010/main" val="169846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20" name="Google Shape;22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1916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228" name="Google Shape;22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Simplified Arabic" panose="02020603050405020304" pitchFamily="18" charset="-78"/>
              <a:cs typeface="Simplified Arabic" panose="02020603050405020304" pitchFamily="18" charset="-78"/>
            </a:endParaRPr>
          </a:p>
        </p:txBody>
      </p:sp>
      <p:sp>
        <p:nvSpPr>
          <p:cNvPr id="355" name="Google Shape;35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1" anchor="b"/>
          <a:lstStyle>
            <a:lvl1pPr algn="r" rtl="1">
              <a:defRPr sz="4000">
                <a:solidFill>
                  <a:schemeClr val="bg1"/>
                </a:solidFill>
              </a:defRPr>
            </a:lvl1pPr>
          </a:lstStyle>
          <a:p>
            <a:pPr rtl="1"/>
            <a:r>
              <a:rPr lang="a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1"/>
          <a:lstStyle>
            <a:lvl1pPr marL="0" indent="0" algn="r" rtl="1">
              <a:buNone/>
              <a:defRPr sz="18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pic>
        <p:nvPicPr>
          <p:cNvPr id="14" name="Picture 13" descr="A picture containing shape&#10;&#10;Description automatically generated">
            <a:extLst>
              <a:ext uri="{FF2B5EF4-FFF2-40B4-BE49-F238E27FC236}">
                <a16:creationId xmlns:a16="http://schemas.microsoft.com/office/drawing/2014/main" id="{C3562972-6EDB-494F-91CD-F7D1FE6A647F}"/>
              </a:ext>
            </a:extLst>
          </p:cNvPr>
          <p:cNvPicPr>
            <a:picLocks noChangeAspect="1"/>
          </p:cNvPicPr>
          <p:nvPr userDrawn="1"/>
        </p:nvPicPr>
        <p:blipFill>
          <a:blip r:embed="rId2"/>
          <a:stretch>
            <a:fillRect/>
          </a:stretch>
        </p:blipFill>
        <p:spPr>
          <a:xfrm>
            <a:off x="6609528" y="1010154"/>
            <a:ext cx="4943053" cy="4943053"/>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1"/>
          <a:lstStyle/>
          <a:p>
            <a:pPr rtl="1"/>
            <a:r>
              <a:rPr lang="a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1"/>
          <a:lstStyle/>
          <a:p>
            <a:pPr rtl="1"/>
            <a:r>
              <a:rPr lang="a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1"/>
          <a:lstStyle/>
          <a:p>
            <a:pPr rtl="1"/>
            <a:r>
              <a:rPr lang="en-GB"/>
              <a:t>12/11/2020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1"/>
          <a:lstStyle/>
          <a:p>
            <a:pPr rtl="1"/>
            <a:r>
              <a:rPr lang="a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1"/>
          <a:lstStyle>
            <a:lvl1pPr marL="381000" indent="-381000" algn="r" rtl="1">
              <a:spcBef>
                <a:spcPts val="2100"/>
              </a:spcBef>
              <a:buSzPct val="50000"/>
              <a:buBlip>
                <a:blip r:embed="rId2"/>
              </a:buBlip>
              <a:defRPr sz="2100"/>
            </a:lvl1pPr>
            <a:lvl2pPr marL="381000" indent="-381000" algn="r" rtl="1">
              <a:spcBef>
                <a:spcPts val="2100"/>
              </a:spcBef>
              <a:buSzPct val="50000"/>
              <a:buBlip>
                <a:blip r:embed="rId2"/>
              </a:buBlip>
              <a:defRPr sz="2100"/>
            </a:lvl2pPr>
            <a:lvl3pPr marL="381000" indent="-381000" algn="r" rtl="1">
              <a:spcBef>
                <a:spcPts val="2100"/>
              </a:spcBef>
              <a:buSzPct val="50000"/>
              <a:buBlip>
                <a:blip r:embed="rId2"/>
              </a:buBlip>
              <a:defRPr sz="2100"/>
            </a:lvl3pPr>
            <a:lvl4pPr marL="381000" indent="-381000" algn="r" rtl="1">
              <a:spcBef>
                <a:spcPts val="2100"/>
              </a:spcBef>
              <a:buSzPct val="50000"/>
              <a:buBlip>
                <a:blip r:embed="rId2"/>
              </a:buBlip>
              <a:defRPr sz="2100"/>
            </a:lvl4pPr>
            <a:lvl5pPr marL="381000" indent="-381000" algn="r" rtl="1">
              <a:spcBef>
                <a:spcPts val="2100"/>
              </a:spcBef>
              <a:buSzPct val="50000"/>
              <a:buBlip>
                <a:blip r:embed="rId2"/>
              </a:buBlip>
              <a:defRPr sz="21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a:p>
        </p:txBody>
      </p:sp>
      <p:sp>
        <p:nvSpPr>
          <p:cNvPr id="55" name="Slide Number"/>
          <p:cNvSpPr txBox="1">
            <a:spLocks noGrp="1"/>
          </p:cNvSpPr>
          <p:nvPr>
            <p:ph type="sldNum" sz="quarter" idx="2"/>
          </p:nvPr>
        </p:nvSpPr>
        <p:spPr>
          <a:prstGeom prst="rect">
            <a:avLst/>
          </a:prstGeom>
        </p:spPr>
        <p:txBody>
          <a:bodyPr rtlCol="1"/>
          <a:lstStyle/>
          <a:p>
            <a:pPr rtl="1"/>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1" anchor="b" anchorCtr="0">
            <a:noAutofit/>
          </a:bodyPr>
          <a:lstStyle>
            <a:lvl1pPr algn="r" rtl="1">
              <a:defRPr sz="3600">
                <a:solidFill>
                  <a:schemeClr val="accent1"/>
                </a:solidFill>
              </a:defRPr>
            </a:lvl1pPr>
          </a:lstStyle>
          <a:p>
            <a:pPr rtl="1"/>
            <a:r>
              <a:rPr lang="a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1"/>
          <a:lstStyle>
            <a:lvl1pPr algn="r" rtl="1">
              <a:lnSpc>
                <a:spcPct val="100000"/>
              </a:lnSpc>
              <a:buClr>
                <a:schemeClr val="accent1"/>
              </a:buClr>
              <a:defRPr sz="2000"/>
            </a:lvl1pPr>
            <a:lvl2pPr algn="r" rtl="1">
              <a:lnSpc>
                <a:spcPct val="100000"/>
              </a:lnSpc>
              <a:buClr>
                <a:schemeClr val="accent1"/>
              </a:buClr>
              <a:defRPr sz="1800"/>
            </a:lvl2pPr>
            <a:lvl3pPr algn="r" rtl="1">
              <a:lnSpc>
                <a:spcPct val="100000"/>
              </a:lnSpc>
              <a:buClr>
                <a:schemeClr val="accent1"/>
              </a:buClr>
              <a:defRPr sz="1800"/>
            </a:lvl3pPr>
            <a:lvl4pPr algn="r" rtl="1">
              <a:lnSpc>
                <a:spcPct val="100000"/>
              </a:lnSpc>
              <a:buClr>
                <a:schemeClr val="accent1"/>
              </a:buClr>
              <a:defRPr sz="1800"/>
            </a:lvl4pPr>
            <a:lvl5pPr algn="r" rtl="1">
              <a:lnSpc>
                <a:spcPct val="100000"/>
              </a:lnSpc>
              <a:buClr>
                <a:schemeClr val="accent1"/>
              </a:buClr>
              <a:defRPr sz="18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1"/>
          <a:lstStyle>
            <a:lvl1pPr algn="r" rtl="1">
              <a:defRPr sz="1000" b="1" i="0" baseline="0">
                <a:solidFill>
                  <a:schemeClr val="bg1"/>
                </a:solidFill>
              </a:defRPr>
            </a:lvl1pPr>
          </a:lstStyle>
          <a:p>
            <a:pPr algn="l" rtl="1"/>
            <a:r>
              <a:rPr lang="a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1"/>
          <a:lstStyle>
            <a:lvl1pPr algn="r" rtl="1">
              <a:defRPr sz="1000">
                <a:solidFill>
                  <a:schemeClr val="tx1"/>
                </a:solidFill>
              </a:defRPr>
            </a:lvl1pPr>
          </a:lstStyle>
          <a:p>
            <a:pPr rtl="1"/>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1" anchor="b" anchorCtr="0"/>
          <a:lstStyle>
            <a:lvl1pPr algn="r" rtl="1">
              <a:defRPr sz="3600">
                <a:solidFill>
                  <a:schemeClr val="bg1"/>
                </a:solidFill>
              </a:defRPr>
            </a:lvl1pPr>
          </a:lstStyle>
          <a:p>
            <a:pPr rtl="1"/>
            <a:r>
              <a:rPr lang="a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1"/>
          <a:lstStyle>
            <a:lvl1pPr marL="0" indent="0" algn="r" rtl="1">
              <a:buNone/>
              <a:defRPr sz="20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1"/>
          <a:lstStyle/>
          <a:p>
            <a:pPr rtl="1"/>
            <a:r>
              <a:rPr lang="a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1"/>
          <a:lstStyle/>
          <a:p>
            <a:pPr rtl="1"/>
            <a:r>
              <a:rPr lang="a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1"/>
          <a:lstStyle/>
          <a:p>
            <a:pPr rtl="1"/>
            <a:r>
              <a:rPr lang="en-GB"/>
              <a:t>12/11/2020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1"/>
          <a:lstStyle/>
          <a:p>
            <a:pPr rtl="1"/>
            <a:r>
              <a:rPr lang="a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1"/>
          <a:lstStyle/>
          <a:p>
            <a:pPr rtl="1"/>
            <a:r>
              <a:rPr lang="a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1"/>
          <a:lstStyle/>
          <a:p>
            <a:pPr rtl="1"/>
            <a:r>
              <a:rPr lang="en-GB"/>
              <a:t>12/11/2020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1"/>
          <a:lstStyle/>
          <a:p>
            <a:pPr rtl="1"/>
            <a:r>
              <a:rPr lang="a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1"/>
          <a:lstStyle/>
          <a:p>
            <a:pPr rtl="1"/>
            <a:r>
              <a:rPr lang="en-GB"/>
              <a:t>12/11/2020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1"/>
          <a:lstStyle/>
          <a:p>
            <a:pPr rtl="1"/>
            <a:r>
              <a:rPr lang="a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1"/>
          <a:lstStyle/>
          <a:p>
            <a:pPr rtl="1"/>
            <a:r>
              <a:rPr lang="en-GB"/>
              <a:t>12/11/2020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pPr rtl="1"/>
            <a:r>
              <a:rPr lang="a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r>
              <a:rPr lang="en-GB"/>
              <a:t>12/11/2020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r>
              <a:rPr lang="a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notesSlide" Target="../notesSlides/notesSlide4.xml"/><Relationship Id="rId7" Type="http://schemas.openxmlformats.org/officeDocument/2006/relationships/image" Target="../media/image23.png"/><Relationship Id="rId12" Type="http://schemas.openxmlformats.org/officeDocument/2006/relationships/image" Target="../media/image7.sv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22.svg"/><Relationship Id="rId11" Type="http://schemas.openxmlformats.org/officeDocument/2006/relationships/image" Target="../media/image6.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png"/><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hyperlink" Target="https://www.youtube.com/watch?v=hED71QH1XRo"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1"/>
          <a:lstStyle/>
          <a:p>
            <a:pPr rtl="1"/>
            <a:r>
              <a:rPr lang="ar"/>
              <a:t>8</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139042"/>
            <a:ext cx="3992217" cy="1522454"/>
          </a:xfrm>
        </p:spPr>
        <p:txBody>
          <a:bodyPr rtlCol="1">
            <a:normAutofit fontScale="92500"/>
          </a:bodyPr>
          <a:lstStyle/>
          <a:p>
            <a:pPr rtl="1"/>
            <a:r>
              <a:rPr lang="ar" sz="3600" dirty="0"/>
              <a:t>إجراء الاختبار التشخيصي السريع للكشف عن مستضدات فيروس كورونا-سارس-2) </a:t>
            </a:r>
          </a:p>
        </p:txBody>
      </p:sp>
      <p:pic>
        <p:nvPicPr>
          <p:cNvPr id="5" name="Picture 4">
            <a:extLst>
              <a:ext uri="{FF2B5EF4-FFF2-40B4-BE49-F238E27FC236}">
                <a16:creationId xmlns:a16="http://schemas.microsoft.com/office/drawing/2014/main" id="{5BEF60FA-C709-5D49-AF42-07553A2FDF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36256CE5-FFB5-4196-8904-5E4E0C3CC0D8}"/>
              </a:ext>
            </a:extLst>
          </p:cNvPr>
          <p:cNvPicPr>
            <a:picLocks noChangeAspect="1"/>
          </p:cNvPicPr>
          <p:nvPr/>
        </p:nvPicPr>
        <p:blipFill>
          <a:blip r:embed="rId3"/>
          <a:stretch>
            <a:fillRect/>
          </a:stretch>
        </p:blipFill>
        <p:spPr>
          <a:xfrm>
            <a:off x="386398" y="52252"/>
            <a:ext cx="2696315" cy="78852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إجراء الاختبار التشخيصي السريع لمستضد فيروس كورونا-سارس-2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سجِّل نتيجة الاختبار في سجل الاختبار التشخيصي السريع للكشف عن مستضدات فيروس كورونا-سارس-2</a:t>
            </a:r>
          </a:p>
          <a:p>
            <a:pPr rtl="1"/>
            <a:r>
              <a:rPr lang="ar" dirty="0"/>
              <a:t>أبلغ نتيجة الاختبار.</a:t>
            </a:r>
          </a:p>
          <a:p>
            <a:pPr rtl="1"/>
            <a:r>
              <a:rPr lang="ar" dirty="0"/>
              <a:t>تخلص من جميع النفايات (مجموعة الاختبار المستخدمة وأنبوب محلول التحلل والمسحة وحامل الورق) في كيس النفايات البيولوجية.</a:t>
            </a:r>
          </a:p>
          <a:p>
            <a:pPr lvl="0" rtl="1"/>
            <a:r>
              <a:rPr lang="ar" dirty="0"/>
              <a:t>انزع القناع الطبي والثوب والقفازات وواقي العين أو واقي الوجه.</a:t>
            </a:r>
            <a:endParaRPr lang="en-ZA" dirty="0"/>
          </a:p>
          <a:p>
            <a:pPr lvl="0" rtl="1"/>
            <a:r>
              <a:rPr lang="ar" dirty="0"/>
              <a:t>نظِّف يديك. </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10</a:t>
            </a:fld>
            <a:endParaRPr lang="en-GB" sz="1000" dirty="0"/>
          </a:p>
        </p:txBody>
      </p:sp>
      <p:grpSp>
        <p:nvGrpSpPr>
          <p:cNvPr id="6" name="Group 5">
            <a:extLst>
              <a:ext uri="{FF2B5EF4-FFF2-40B4-BE49-F238E27FC236}">
                <a16:creationId xmlns:a16="http://schemas.microsoft.com/office/drawing/2014/main" id="{BCD28575-29A0-B44A-8261-A630DA5F719D}"/>
              </a:ext>
            </a:extLst>
          </p:cNvPr>
          <p:cNvGrpSpPr/>
          <p:nvPr/>
        </p:nvGrpSpPr>
        <p:grpSpPr>
          <a:xfrm>
            <a:off x="1970227" y="1345905"/>
            <a:ext cx="3888782" cy="596348"/>
            <a:chOff x="7861998" y="1527451"/>
            <a:chExt cx="3888782" cy="596348"/>
          </a:xfrm>
        </p:grpSpPr>
        <p:sp>
          <p:nvSpPr>
            <p:cNvPr id="8" name="Oval 7">
              <a:extLst>
                <a:ext uri="{FF2B5EF4-FFF2-40B4-BE49-F238E27FC236}">
                  <a16:creationId xmlns:a16="http://schemas.microsoft.com/office/drawing/2014/main" id="{FC2592F1-38FD-2040-B273-5C09190E799D}"/>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9" name="Graphic 8" descr="Pencil">
              <a:extLst>
                <a:ext uri="{FF2B5EF4-FFF2-40B4-BE49-F238E27FC236}">
                  <a16:creationId xmlns:a16="http://schemas.microsoft.com/office/drawing/2014/main" id="{3B47332A-C51C-374F-93D4-59F58663334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7" name="TextBox 6">
              <a:extLst>
                <a:ext uri="{FF2B5EF4-FFF2-40B4-BE49-F238E27FC236}">
                  <a16:creationId xmlns:a16="http://schemas.microsoft.com/office/drawing/2014/main" id="{10E7CE8C-3A15-1A4C-B1EB-F1183E77995C}"/>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pic>
        <p:nvPicPr>
          <p:cNvPr id="11" name="Picture 10" descr="A close up of a person&#10;&#10;Description automatically generated">
            <a:extLst>
              <a:ext uri="{FF2B5EF4-FFF2-40B4-BE49-F238E27FC236}">
                <a16:creationId xmlns:a16="http://schemas.microsoft.com/office/drawing/2014/main" id="{66768B2C-644C-814B-99F0-55DDFCE2E7FC}"/>
              </a:ext>
            </a:extLst>
          </p:cNvPr>
          <p:cNvPicPr>
            <a:picLocks noChangeAspect="1"/>
          </p:cNvPicPr>
          <p:nvPr/>
        </p:nvPicPr>
        <p:blipFill rotWithShape="1">
          <a:blip r:embed="rId4"/>
          <a:srcRect t="13551" b="15571"/>
          <a:stretch/>
        </p:blipFill>
        <p:spPr>
          <a:xfrm>
            <a:off x="7367491" y="4218709"/>
            <a:ext cx="4772218" cy="1958254"/>
          </a:xfrm>
          <a:prstGeom prst="rect">
            <a:avLst/>
          </a:prstGeom>
        </p:spPr>
      </p:pic>
      <p:sp>
        <p:nvSpPr>
          <p:cNvPr id="4" name="Footer Placeholder 3">
            <a:extLst>
              <a:ext uri="{FF2B5EF4-FFF2-40B4-BE49-F238E27FC236}">
                <a16:creationId xmlns:a16="http://schemas.microsoft.com/office/drawing/2014/main" id="{F6FB6F93-B6B8-43BF-0E12-7AC5D0757943}"/>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1123357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تفسير نتائج الاختبار التشخيصي السريع</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11</a:t>
            </a:fld>
            <a:endParaRPr lang="en-GB" sz="1000" dirty="0"/>
          </a:p>
        </p:txBody>
      </p:sp>
      <p:sp>
        <p:nvSpPr>
          <p:cNvPr id="6" name="Text Placeholder 4">
            <a:extLst>
              <a:ext uri="{FF2B5EF4-FFF2-40B4-BE49-F238E27FC236}">
                <a16:creationId xmlns:a16="http://schemas.microsoft.com/office/drawing/2014/main" id="{BBFA73AA-8A67-A344-9656-F28085206BCE}"/>
              </a:ext>
            </a:extLst>
          </p:cNvPr>
          <p:cNvSpPr txBox="1">
            <a:spLocks/>
          </p:cNvSpPr>
          <p:nvPr/>
        </p:nvSpPr>
        <p:spPr>
          <a:xfrm>
            <a:off x="838201" y="2030413"/>
            <a:ext cx="7256764" cy="4146550"/>
          </a:xfrm>
          <a:prstGeom prst="rect">
            <a:avLst/>
          </a:prstGeom>
        </p:spPr>
        <p:txBody>
          <a:bodyPr vert="horz" lIns="91440" tIns="45720" rIns="91440" bIns="45720" rtlCol="1">
            <a:normAutofit/>
          </a:bodyPr>
          <a:lstStyle>
            <a:lvl1pPr marL="228600" indent="-228600" algn="r" defTabSz="914400" rtl="1"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1">
              <a:buNone/>
            </a:pPr>
            <a:r>
              <a:rPr lang="ar" b="1" dirty="0">
                <a:solidFill>
                  <a:srgbClr val="009AC9"/>
                </a:solidFill>
              </a:rPr>
              <a:t>يجب مراعاة نتائج الاختبار التشخيصي السريع جنباً إلى جنب مع السوابق السريرية للمريض والمعلومات الأخرى المتاحة.</a:t>
            </a:r>
          </a:p>
          <a:p>
            <a:pPr marL="0" indent="0" rtl="1">
              <a:buNone/>
            </a:pPr>
            <a:endParaRPr lang="en-US" dirty="0">
              <a:solidFill>
                <a:srgbClr val="FF0000"/>
              </a:solidFill>
            </a:endParaRPr>
          </a:p>
          <a:p>
            <a:pPr marL="0" indent="0" rtl="1">
              <a:buNone/>
            </a:pPr>
            <a:r>
              <a:rPr lang="ar" dirty="0"/>
              <a:t>تفسير نتيجة الاختبار التشخيصي السريع على الجهاز: </a:t>
            </a:r>
          </a:p>
          <a:p>
            <a:pPr rtl="1"/>
            <a:r>
              <a:rPr lang="ar" dirty="0"/>
              <a:t>سيظهر شريط ملون في القسم العلوي من نافذة النتيجة لإظهار أن الاختبار يعمل بشكل صحيح. وهذا الشريط هو شريط الضبط (C).</a:t>
            </a:r>
          </a:p>
          <a:p>
            <a:pPr rtl="1"/>
            <a:r>
              <a:rPr lang="ar" dirty="0"/>
              <a:t>سيظهر شريط ملون في القسم السفلي من نافذة النتيجة. وهذا الشريط هو شريط الاختبار الخاص بمستضدات فيروس كورونا-سارس-2 (T).</a:t>
            </a:r>
          </a:p>
        </p:txBody>
      </p:sp>
      <p:sp>
        <p:nvSpPr>
          <p:cNvPr id="4" name="Footer Placeholder 3">
            <a:extLst>
              <a:ext uri="{FF2B5EF4-FFF2-40B4-BE49-F238E27FC236}">
                <a16:creationId xmlns:a16="http://schemas.microsoft.com/office/drawing/2014/main" id="{B83A91D1-CADD-C5FA-AE6E-E85459418139}"/>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pic>
        <p:nvPicPr>
          <p:cNvPr id="1026" name="Picture 2">
            <a:extLst>
              <a:ext uri="{FF2B5EF4-FFF2-40B4-BE49-F238E27FC236}">
                <a16:creationId xmlns:a16="http://schemas.microsoft.com/office/drawing/2014/main" id="{9CFAAE5A-6C8E-3967-F602-5890C0E23C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5933" y="2176553"/>
            <a:ext cx="762000" cy="2724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1838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تفسير النتائج: </a:t>
            </a:r>
            <a:r>
              <a:rPr lang="en" b="1"/>
              <a:t>النتائج السلبية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954844" y="2756449"/>
            <a:ext cx="7081911" cy="4440760"/>
          </a:xfrm>
        </p:spPr>
        <p:txBody>
          <a:bodyPr rtlCol="1"/>
          <a:lstStyle/>
          <a:p>
            <a:pPr rtl="1"/>
            <a:r>
              <a:rPr lang="ar" dirty="0"/>
              <a:t>وجود خط في شريط الضبط "C" وعدم وجود خط في شريط الاختبار "T" يعني عدم اكتشاف فيروس كورونا-سارس-2. </a:t>
            </a:r>
          </a:p>
          <a:p>
            <a:pPr rtl="1"/>
            <a:r>
              <a:rPr lang="ar" dirty="0"/>
              <a:t>يجب تفسير نتيجة الاختبار على أنها نتيجة </a:t>
            </a:r>
            <a:r>
              <a:rPr lang="ar" b="1" dirty="0">
                <a:solidFill>
                  <a:srgbClr val="009AC9"/>
                </a:solidFill>
              </a:rPr>
              <a:t>سلبية</a:t>
            </a:r>
            <a:r>
              <a:rPr lang="ar" dirty="0"/>
              <a:t>.</a:t>
            </a:r>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12</a:t>
            </a:fld>
            <a:endParaRPr lang="en-GB" sz="1000" dirty="0"/>
          </a:p>
        </p:txBody>
      </p:sp>
      <p:grpSp>
        <p:nvGrpSpPr>
          <p:cNvPr id="23" name="Group 22">
            <a:extLst>
              <a:ext uri="{FF2B5EF4-FFF2-40B4-BE49-F238E27FC236}">
                <a16:creationId xmlns:a16="http://schemas.microsoft.com/office/drawing/2014/main" id="{ADC34947-4378-044E-B2B9-DAFD000E2AF1}"/>
              </a:ext>
            </a:extLst>
          </p:cNvPr>
          <p:cNvGrpSpPr/>
          <p:nvPr/>
        </p:nvGrpSpPr>
        <p:grpSpPr>
          <a:xfrm>
            <a:off x="2158526" y="1131435"/>
            <a:ext cx="3888782" cy="596348"/>
            <a:chOff x="7861998" y="1527451"/>
            <a:chExt cx="3888782" cy="596348"/>
          </a:xfrm>
        </p:grpSpPr>
        <p:sp>
          <p:nvSpPr>
            <p:cNvPr id="24" name="Oval 23">
              <a:extLst>
                <a:ext uri="{FF2B5EF4-FFF2-40B4-BE49-F238E27FC236}">
                  <a16:creationId xmlns:a16="http://schemas.microsoft.com/office/drawing/2014/main" id="{AB471A47-5830-564E-9533-F04FD70E659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25" name="Graphic 24" descr="Pencil">
              <a:extLst>
                <a:ext uri="{FF2B5EF4-FFF2-40B4-BE49-F238E27FC236}">
                  <a16:creationId xmlns:a16="http://schemas.microsoft.com/office/drawing/2014/main" id="{F18EE0C2-2C13-6945-ACEA-7C78730DA2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26" name="TextBox 25">
              <a:extLst>
                <a:ext uri="{FF2B5EF4-FFF2-40B4-BE49-F238E27FC236}">
                  <a16:creationId xmlns:a16="http://schemas.microsoft.com/office/drawing/2014/main" id="{87CFB52B-B01C-DD4B-8D7D-849169618B59}"/>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dirty="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C44DA7EA-5619-AB35-C103-C74310C67B54}"/>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pic>
        <p:nvPicPr>
          <p:cNvPr id="2050" name="Picture 2">
            <a:extLst>
              <a:ext uri="{FF2B5EF4-FFF2-40B4-BE49-F238E27FC236}">
                <a16:creationId xmlns:a16="http://schemas.microsoft.com/office/drawing/2014/main" id="{2222057B-921C-7C01-ACB6-52C27723E8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91713" y="2400849"/>
            <a:ext cx="638175" cy="228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8250DE0-1A05-8BA0-BD13-665415534A56}"/>
              </a:ext>
            </a:extLst>
          </p:cNvPr>
          <p:cNvSpPr txBox="1"/>
          <p:nvPr/>
        </p:nvSpPr>
        <p:spPr>
          <a:xfrm>
            <a:off x="9750955" y="4792163"/>
            <a:ext cx="778933" cy="369332"/>
          </a:xfrm>
          <a:prstGeom prst="rect">
            <a:avLst/>
          </a:prstGeom>
          <a:noFill/>
        </p:spPr>
        <p:txBody>
          <a:bodyPr wrap="square">
            <a:spAutoFit/>
          </a:bodyPr>
          <a:lstStyle/>
          <a:p>
            <a:pPr rtl="1"/>
            <a:r>
              <a:rPr lang="ar" b="1" dirty="0">
                <a:solidFill>
                  <a:srgbClr val="009AC9"/>
                </a:solidFill>
              </a:rPr>
              <a:t>سلبية</a:t>
            </a:r>
            <a:endParaRPr lang="ar" dirty="0"/>
          </a:p>
        </p:txBody>
      </p:sp>
    </p:spTree>
    <p:extLst>
      <p:ext uri="{BB962C8B-B14F-4D97-AF65-F5344CB8AC3E}">
        <p14:creationId xmlns:p14="http://schemas.microsoft.com/office/powerpoint/2010/main" val="94971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تفسير النتائج: </a:t>
            </a:r>
            <a:r>
              <a:rPr lang="en" b="1"/>
              <a:t>النتائج الإيجابية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897737"/>
            <a:ext cx="6249839" cy="4440760"/>
          </a:xfrm>
        </p:spPr>
        <p:txBody>
          <a:bodyPr rtlCol="1"/>
          <a:lstStyle/>
          <a:p>
            <a:pPr rtl="1"/>
            <a:r>
              <a:rPr lang="ar" dirty="0"/>
              <a:t>وجود خط في شريط الضبط "C" ووجود خط في شريط الاختبار "T" يعني اكتشاف فيروس كورونا-سارس-2. </a:t>
            </a:r>
          </a:p>
          <a:p>
            <a:pPr rtl="1"/>
            <a:r>
              <a:rPr lang="ar" dirty="0"/>
              <a:t>حتى إذا كان </a:t>
            </a:r>
            <a:r>
              <a:rPr lang="ar" b="1" dirty="0"/>
              <a:t>خط الضبط باهتاً أو كان خط الاختبار غير متجانس</a:t>
            </a:r>
            <a:r>
              <a:rPr lang="ar" dirty="0"/>
              <a:t>، فيجب اعتبار أن الاختبار قد تم بشكل صحيح ويجب تفسير نتيجة الاختبار على أنها نتيجة </a:t>
            </a:r>
            <a:r>
              <a:rPr lang="ar" b="1" dirty="0">
                <a:solidFill>
                  <a:srgbClr val="009AC9"/>
                </a:solidFill>
              </a:rPr>
              <a:t>إيجابية</a:t>
            </a:r>
            <a:r>
              <a:rPr lang="ar" dirty="0"/>
              <a:t>.</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13</a:t>
            </a:fld>
            <a:endParaRPr lang="en-GB" sz="1000" dirty="0"/>
          </a:p>
        </p:txBody>
      </p:sp>
      <p:grpSp>
        <p:nvGrpSpPr>
          <p:cNvPr id="9" name="Group 8">
            <a:extLst>
              <a:ext uri="{FF2B5EF4-FFF2-40B4-BE49-F238E27FC236}">
                <a16:creationId xmlns:a16="http://schemas.microsoft.com/office/drawing/2014/main" id="{E747856A-77AF-CA44-B00C-49E636B51621}"/>
              </a:ext>
            </a:extLst>
          </p:cNvPr>
          <p:cNvGrpSpPr/>
          <p:nvPr/>
        </p:nvGrpSpPr>
        <p:grpSpPr>
          <a:xfrm>
            <a:off x="2421819" y="1586543"/>
            <a:ext cx="3888782" cy="596348"/>
            <a:chOff x="7861998" y="1527451"/>
            <a:chExt cx="3888782" cy="596348"/>
          </a:xfrm>
        </p:grpSpPr>
        <p:sp>
          <p:nvSpPr>
            <p:cNvPr id="10" name="Oval 9">
              <a:extLst>
                <a:ext uri="{FF2B5EF4-FFF2-40B4-BE49-F238E27FC236}">
                  <a16:creationId xmlns:a16="http://schemas.microsoft.com/office/drawing/2014/main" id="{8F3178E1-F9E2-8546-A413-8A87FF683730}"/>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1" name="Graphic 10" descr="Pencil">
              <a:extLst>
                <a:ext uri="{FF2B5EF4-FFF2-40B4-BE49-F238E27FC236}">
                  <a16:creationId xmlns:a16="http://schemas.microsoft.com/office/drawing/2014/main" id="{431CA1C4-C94E-A54C-999B-166D2F7256F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2" name="TextBox 11">
              <a:extLst>
                <a:ext uri="{FF2B5EF4-FFF2-40B4-BE49-F238E27FC236}">
                  <a16:creationId xmlns:a16="http://schemas.microsoft.com/office/drawing/2014/main" id="{45272186-3A9A-D74D-8C34-F2AA66AAE291}"/>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22353D72-8D34-2875-D2CB-D4A3AEB4E7BB}"/>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pic>
        <p:nvPicPr>
          <p:cNvPr id="3074" name="Picture 2">
            <a:extLst>
              <a:ext uri="{FF2B5EF4-FFF2-40B4-BE49-F238E27FC236}">
                <a16:creationId xmlns:a16="http://schemas.microsoft.com/office/drawing/2014/main" id="{E26A5BA6-8B22-C3CF-0A36-6EC5C0C690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7587" y="2281237"/>
            <a:ext cx="1638300" cy="22955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B1CFF15-F4F4-0E85-CD7B-BEFF22C7C94B}"/>
              </a:ext>
            </a:extLst>
          </p:cNvPr>
          <p:cNvSpPr txBox="1"/>
          <p:nvPr/>
        </p:nvSpPr>
        <p:spPr>
          <a:xfrm>
            <a:off x="9471070" y="4933451"/>
            <a:ext cx="931333" cy="369332"/>
          </a:xfrm>
          <a:prstGeom prst="rect">
            <a:avLst/>
          </a:prstGeom>
          <a:noFill/>
        </p:spPr>
        <p:txBody>
          <a:bodyPr wrap="square">
            <a:spAutoFit/>
          </a:bodyPr>
          <a:lstStyle/>
          <a:p>
            <a:r>
              <a:rPr lang="ar" b="1" dirty="0">
                <a:solidFill>
                  <a:srgbClr val="009AC9"/>
                </a:solidFill>
              </a:rPr>
              <a:t>إيجابية</a:t>
            </a:r>
            <a:endParaRPr lang="en-GB" dirty="0"/>
          </a:p>
        </p:txBody>
      </p:sp>
    </p:spTree>
    <p:extLst>
      <p:ext uri="{BB962C8B-B14F-4D97-AF65-F5344CB8AC3E}">
        <p14:creationId xmlns:p14="http://schemas.microsoft.com/office/powerpoint/2010/main" val="3558529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تفسير النتائج: النتائج غير الصحيحة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3083092"/>
            <a:ext cx="6829926" cy="4440760"/>
          </a:xfrm>
        </p:spPr>
        <p:txBody>
          <a:bodyPr rtlCol="1"/>
          <a:lstStyle/>
          <a:p>
            <a:pPr rtl="1"/>
            <a:r>
              <a:rPr lang="ar" dirty="0"/>
              <a:t>عدم وجود خط في شريط الضبط "C" ووجود خط أو عدم وجود خط في شريط الاختبار "T" يعني أن الاختبار </a:t>
            </a:r>
            <a:r>
              <a:rPr lang="ar" b="1" dirty="0">
                <a:solidFill>
                  <a:srgbClr val="009AC9"/>
                </a:solidFill>
              </a:rPr>
              <a:t>غير صالح.</a:t>
            </a:r>
            <a:endParaRPr lang="en-US" dirty="0">
              <a:solidFill>
                <a:srgbClr val="009AC9"/>
              </a:solidFill>
            </a:endParaRPr>
          </a:p>
          <a:p>
            <a:pPr rtl="1"/>
            <a:r>
              <a:rPr lang="ar" dirty="0"/>
              <a:t>كرر الاختبار باستخدام جهاز جديد للاختبار التشخيصي السريع (غير مفتوح) وعينة جديدة.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14</a:t>
            </a:fld>
            <a:endParaRPr lang="en-GB" sz="1000" dirty="0"/>
          </a:p>
        </p:txBody>
      </p:sp>
      <p:grpSp>
        <p:nvGrpSpPr>
          <p:cNvPr id="11" name="Group 10">
            <a:extLst>
              <a:ext uri="{FF2B5EF4-FFF2-40B4-BE49-F238E27FC236}">
                <a16:creationId xmlns:a16="http://schemas.microsoft.com/office/drawing/2014/main" id="{5C6BA52D-62CF-5149-B30C-7EF5CC14C325}"/>
              </a:ext>
            </a:extLst>
          </p:cNvPr>
          <p:cNvGrpSpPr/>
          <p:nvPr/>
        </p:nvGrpSpPr>
        <p:grpSpPr>
          <a:xfrm>
            <a:off x="2162326" y="1366591"/>
            <a:ext cx="3888782" cy="596348"/>
            <a:chOff x="7861998" y="1527451"/>
            <a:chExt cx="3888782" cy="596348"/>
          </a:xfrm>
        </p:grpSpPr>
        <p:sp>
          <p:nvSpPr>
            <p:cNvPr id="12" name="Oval 11">
              <a:extLst>
                <a:ext uri="{FF2B5EF4-FFF2-40B4-BE49-F238E27FC236}">
                  <a16:creationId xmlns:a16="http://schemas.microsoft.com/office/drawing/2014/main" id="{DB571DDF-FF5C-964A-8ECC-D363120C00F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3" name="Graphic 12" descr="Pencil">
              <a:extLst>
                <a:ext uri="{FF2B5EF4-FFF2-40B4-BE49-F238E27FC236}">
                  <a16:creationId xmlns:a16="http://schemas.microsoft.com/office/drawing/2014/main" id="{88B030C0-F447-1146-AEE7-C09FD00A6F4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4" name="TextBox 13">
              <a:extLst>
                <a:ext uri="{FF2B5EF4-FFF2-40B4-BE49-F238E27FC236}">
                  <a16:creationId xmlns:a16="http://schemas.microsoft.com/office/drawing/2014/main" id="{19164673-1CD3-544F-BFB7-54769B9C7F11}"/>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dirty="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F7FB373C-21BC-4A40-9235-51A3888EABE2}"/>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pic>
        <p:nvPicPr>
          <p:cNvPr id="4098" name="Picture 2">
            <a:extLst>
              <a:ext uri="{FF2B5EF4-FFF2-40B4-BE49-F238E27FC236}">
                <a16:creationId xmlns:a16="http://schemas.microsoft.com/office/drawing/2014/main" id="{563CDAFA-AC54-949E-7BCE-39917108E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2434" y="2341033"/>
            <a:ext cx="1819275" cy="2514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C23A4C5-FDAA-BA6D-9C39-94732B783F50}"/>
              </a:ext>
            </a:extLst>
          </p:cNvPr>
          <p:cNvSpPr txBox="1"/>
          <p:nvPr/>
        </p:nvSpPr>
        <p:spPr>
          <a:xfrm>
            <a:off x="9144000" y="5118806"/>
            <a:ext cx="1270000" cy="369332"/>
          </a:xfrm>
          <a:prstGeom prst="rect">
            <a:avLst/>
          </a:prstGeom>
          <a:noFill/>
        </p:spPr>
        <p:txBody>
          <a:bodyPr wrap="square">
            <a:spAutoFit/>
          </a:bodyPr>
          <a:lstStyle/>
          <a:p>
            <a:r>
              <a:rPr lang="ar" b="1" dirty="0">
                <a:solidFill>
                  <a:srgbClr val="009AC9"/>
                </a:solidFill>
              </a:rPr>
              <a:t>غير صالح</a:t>
            </a:r>
            <a:endParaRPr lang="en-GB" dirty="0"/>
          </a:p>
        </p:txBody>
      </p:sp>
    </p:spTree>
    <p:extLst>
      <p:ext uri="{BB962C8B-B14F-4D97-AF65-F5344CB8AC3E}">
        <p14:creationId xmlns:p14="http://schemas.microsoft.com/office/powerpoint/2010/main" val="979907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rmAutofit/>
          </a:bodyPr>
          <a:lstStyle/>
          <a:p>
            <a:pPr marL="0" lvl="0" indent="0" algn="l" rtl="1">
              <a:spcBef>
                <a:spcPts val="0"/>
              </a:spcBef>
              <a:spcAft>
                <a:spcPts val="0"/>
              </a:spcAft>
              <a:buNone/>
            </a:pPr>
            <a:fld id="{00000000-1234-1234-1234-123412341234}" type="slidenum">
              <a:rPr lang="ar-SA" sz="1200" smtClean="0">
                <a:solidFill>
                  <a:srgbClr val="919191"/>
                </a:solidFill>
              </a:rPr>
              <a:pPr marL="0" lvl="0" indent="0" algn="l" rtl="1">
                <a:spcBef>
                  <a:spcPts val="0"/>
                </a:spcBef>
                <a:spcAft>
                  <a:spcPts val="0"/>
                </a:spcAft>
                <a:buNone/>
              </a:pPr>
              <a:t>15</a:t>
            </a:fld>
            <a:endParaRPr lang="ar-SA" sz="1200" dirty="0">
              <a:solidFill>
                <a:srgbClr val="919191"/>
              </a:solidFill>
            </a:endParaRPr>
          </a:p>
        </p:txBody>
      </p:sp>
      <p:sp>
        <p:nvSpPr>
          <p:cNvPr id="224" name="Google Shape;224;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a:t>قراءة الاختبارات التشخيصية السريعة </a:t>
            </a:r>
            <a:endParaRPr lang="ar-SA" dirty="0"/>
          </a:p>
        </p:txBody>
      </p:sp>
      <p:pic>
        <p:nvPicPr>
          <p:cNvPr id="2" name="Picture 2" descr="Timeline&#10;&#10;Description automatically generated">
            <a:extLst>
              <a:ext uri="{FF2B5EF4-FFF2-40B4-BE49-F238E27FC236}">
                <a16:creationId xmlns:a16="http://schemas.microsoft.com/office/drawing/2014/main" id="{234DEE14-3C31-2F3B-770C-708AC9CE6ACA}"/>
              </a:ext>
            </a:extLst>
          </p:cNvPr>
          <p:cNvPicPr>
            <a:picLocks noChangeAspect="1"/>
          </p:cNvPicPr>
          <p:nvPr/>
        </p:nvPicPr>
        <p:blipFill>
          <a:blip r:embed="rId4"/>
          <a:stretch>
            <a:fillRect/>
          </a:stretch>
        </p:blipFill>
        <p:spPr>
          <a:xfrm>
            <a:off x="1211058" y="1517485"/>
            <a:ext cx="8891550" cy="4695550"/>
          </a:xfrm>
          <a:prstGeom prst="rect">
            <a:avLst/>
          </a:prstGeom>
        </p:spPr>
      </p:pic>
      <p:pic>
        <p:nvPicPr>
          <p:cNvPr id="3" name="Graphic 3" descr="Stopwatch with solid fill">
            <a:extLst>
              <a:ext uri="{FF2B5EF4-FFF2-40B4-BE49-F238E27FC236}">
                <a16:creationId xmlns:a16="http://schemas.microsoft.com/office/drawing/2014/main" id="{6728F557-8286-63DD-E228-B790550238B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03166" y="1255846"/>
            <a:ext cx="914400" cy="914400"/>
          </a:xfrm>
          <a:prstGeom prst="rect">
            <a:avLst/>
          </a:prstGeom>
        </p:spPr>
      </p:pic>
      <p:pic>
        <p:nvPicPr>
          <p:cNvPr id="4" name="Graphic 4" descr="Tick with solid fill">
            <a:extLst>
              <a:ext uri="{FF2B5EF4-FFF2-40B4-BE49-F238E27FC236}">
                <a16:creationId xmlns:a16="http://schemas.microsoft.com/office/drawing/2014/main" id="{3053B923-ED69-1B90-2B60-9BDCAB50A5F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068265" y="2436655"/>
            <a:ext cx="507225" cy="507225"/>
          </a:xfrm>
          <a:prstGeom prst="rect">
            <a:avLst/>
          </a:prstGeom>
        </p:spPr>
      </p:pic>
      <p:pic>
        <p:nvPicPr>
          <p:cNvPr id="5" name="Graphic 4" descr="Tick with solid fill">
            <a:extLst>
              <a:ext uri="{FF2B5EF4-FFF2-40B4-BE49-F238E27FC236}">
                <a16:creationId xmlns:a16="http://schemas.microsoft.com/office/drawing/2014/main" id="{7AFD324B-0D86-EABB-4B8F-3086A22136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80279" y="4001372"/>
            <a:ext cx="507225" cy="507225"/>
          </a:xfrm>
          <a:prstGeom prst="rect">
            <a:avLst/>
          </a:prstGeom>
        </p:spPr>
      </p:pic>
      <p:pic>
        <p:nvPicPr>
          <p:cNvPr id="11" name="Graphic 4" descr="Tick with solid fill">
            <a:extLst>
              <a:ext uri="{FF2B5EF4-FFF2-40B4-BE49-F238E27FC236}">
                <a16:creationId xmlns:a16="http://schemas.microsoft.com/office/drawing/2014/main" id="{F4D6AAD3-9C2F-8F5E-1842-02C1F1C4578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8112" y="5397402"/>
            <a:ext cx="507225" cy="507225"/>
          </a:xfrm>
          <a:prstGeom prst="rect">
            <a:avLst/>
          </a:prstGeom>
        </p:spPr>
      </p:pic>
      <p:pic>
        <p:nvPicPr>
          <p:cNvPr id="12" name="Graphic 12" descr="Close with solid fill">
            <a:extLst>
              <a:ext uri="{FF2B5EF4-FFF2-40B4-BE49-F238E27FC236}">
                <a16:creationId xmlns:a16="http://schemas.microsoft.com/office/drawing/2014/main" id="{2978EAFE-AC99-F79E-FD8E-50826045A23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442495" y="2454105"/>
            <a:ext cx="501408" cy="507225"/>
          </a:xfrm>
          <a:prstGeom prst="rect">
            <a:avLst/>
          </a:prstGeom>
        </p:spPr>
      </p:pic>
      <p:pic>
        <p:nvPicPr>
          <p:cNvPr id="13" name="Graphic 12" descr="Close with solid fill">
            <a:extLst>
              <a:ext uri="{FF2B5EF4-FFF2-40B4-BE49-F238E27FC236}">
                <a16:creationId xmlns:a16="http://schemas.microsoft.com/office/drawing/2014/main" id="{4656A049-2107-6B29-0108-23E9960117B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773074" y="4001371"/>
            <a:ext cx="501408" cy="507225"/>
          </a:xfrm>
          <a:prstGeom prst="rect">
            <a:avLst/>
          </a:prstGeom>
        </p:spPr>
      </p:pic>
      <p:pic>
        <p:nvPicPr>
          <p:cNvPr id="14" name="Graphic 12" descr="Close with solid fill">
            <a:extLst>
              <a:ext uri="{FF2B5EF4-FFF2-40B4-BE49-F238E27FC236}">
                <a16:creationId xmlns:a16="http://schemas.microsoft.com/office/drawing/2014/main" id="{3CCF23F1-702A-A9EC-CA28-D51A71DBCE8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73456" y="5397402"/>
            <a:ext cx="501408" cy="507225"/>
          </a:xfrm>
          <a:prstGeom prst="rect">
            <a:avLst/>
          </a:prstGeom>
        </p:spPr>
      </p:pic>
      <p:sp>
        <p:nvSpPr>
          <p:cNvPr id="17" name="Footer Placeholder 3">
            <a:extLst>
              <a:ext uri="{FF2B5EF4-FFF2-40B4-BE49-F238E27FC236}">
                <a16:creationId xmlns:a16="http://schemas.microsoft.com/office/drawing/2014/main" id="{FC5CF811-2F99-4B2F-A6CB-C2E2F172FBA0}"/>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grpSp>
        <p:nvGrpSpPr>
          <p:cNvPr id="18" name="Group 17">
            <a:extLst>
              <a:ext uri="{FF2B5EF4-FFF2-40B4-BE49-F238E27FC236}">
                <a16:creationId xmlns:a16="http://schemas.microsoft.com/office/drawing/2014/main" id="{B576A67F-A1C1-4DDF-BC0F-5C120340F5FB}"/>
              </a:ext>
            </a:extLst>
          </p:cNvPr>
          <p:cNvGrpSpPr/>
          <p:nvPr/>
        </p:nvGrpSpPr>
        <p:grpSpPr>
          <a:xfrm>
            <a:off x="838200" y="1009766"/>
            <a:ext cx="3888782" cy="596348"/>
            <a:chOff x="7861998" y="1527451"/>
            <a:chExt cx="3888782" cy="596348"/>
          </a:xfrm>
        </p:grpSpPr>
        <p:sp>
          <p:nvSpPr>
            <p:cNvPr id="19" name="Oval 18">
              <a:extLst>
                <a:ext uri="{FF2B5EF4-FFF2-40B4-BE49-F238E27FC236}">
                  <a16:creationId xmlns:a16="http://schemas.microsoft.com/office/drawing/2014/main" id="{EA27FCF3-EBE3-42E2-B2CA-6C2644673C2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20" name="Graphic 19" descr="Pencil">
              <a:extLst>
                <a:ext uri="{FF2B5EF4-FFF2-40B4-BE49-F238E27FC236}">
                  <a16:creationId xmlns:a16="http://schemas.microsoft.com/office/drawing/2014/main" id="{95416345-832E-4EF5-A0AF-479CF5BFD9EC}"/>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983941" y="1649394"/>
              <a:ext cx="352462" cy="352462"/>
            </a:xfrm>
            <a:prstGeom prst="rect">
              <a:avLst/>
            </a:prstGeom>
          </p:spPr>
        </p:pic>
        <p:sp>
          <p:nvSpPr>
            <p:cNvPr id="21" name="TextBox 20">
              <a:extLst>
                <a:ext uri="{FF2B5EF4-FFF2-40B4-BE49-F238E27FC236}">
                  <a16:creationId xmlns:a16="http://schemas.microsoft.com/office/drawing/2014/main" id="{C56231A5-1607-4906-9164-0B05C08AAF11}"/>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algn="r" rtl="1"/>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قد تحتاج هذه الشريحة إلى التكييف استناداً إلى الاختبارات التشخيصية السريعة المستخدمة للكشف عن مستضدات فيروس </a:t>
              </a:r>
              <a:r>
                <a:rPr lang="en-US" altLang="en-US" sz="1100" dirty="0" err="1">
                  <a:solidFill>
                    <a:srgbClr val="FFFFFF"/>
                  </a:solidFill>
                  <a:latin typeface="Simplified Arabic" panose="02020603050405020304" pitchFamily="18" charset="-78"/>
                  <a:ea typeface="Calibri" charset="0"/>
                  <a:cs typeface="Simplified Arabic" panose="02020603050405020304" pitchFamily="18" charset="-78"/>
                </a:rPr>
                <a:t>كورونا</a:t>
              </a:r>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 سارس2-</a:t>
              </a:r>
            </a:p>
          </p:txBody>
        </p:sp>
      </p:grpSp>
    </p:spTree>
    <p:custDataLst>
      <p:tags r:id="rId1"/>
    </p:custDataLst>
    <p:extLst>
      <p:ext uri="{BB962C8B-B14F-4D97-AF65-F5344CB8AC3E}">
        <p14:creationId xmlns:p14="http://schemas.microsoft.com/office/powerpoint/2010/main" val="129615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5"/>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r" rtl="1">
              <a:lnSpc>
                <a:spcPct val="90000"/>
              </a:lnSpc>
              <a:spcBef>
                <a:spcPts val="0"/>
              </a:spcBef>
              <a:spcAft>
                <a:spcPts val="0"/>
              </a:spcAft>
              <a:buClr>
                <a:schemeClr val="lt1"/>
              </a:buClr>
              <a:buSzPts val="3600"/>
              <a:buFont typeface="Arial"/>
              <a:buNone/>
            </a:pPr>
            <a:r>
              <a:rPr lang="ar-SA"/>
              <a:t>فيديو توضيحي </a:t>
            </a:r>
            <a:br>
              <a:rPr lang="ar-SA"/>
            </a:br>
            <a:endParaRPr lang="ar-SA" dirty="0"/>
          </a:p>
        </p:txBody>
      </p:sp>
      <p:sp>
        <p:nvSpPr>
          <p:cNvPr id="231" name="Google Shape;231;p15"/>
          <p:cNvSpPr/>
          <p:nvPr/>
        </p:nvSpPr>
        <p:spPr>
          <a:xfrm>
            <a:off x="5686425" y="857250"/>
            <a:ext cx="6276975" cy="5124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pic>
        <p:nvPicPr>
          <p:cNvPr id="232" name="Google Shape;232;p15">
            <a:hlinkClick r:id="rId4"/>
          </p:cNvPr>
          <p:cNvPicPr preferRelativeResize="0"/>
          <p:nvPr/>
        </p:nvPicPr>
        <p:blipFill rotWithShape="1">
          <a:blip r:embed="rId5">
            <a:alphaModFix/>
          </a:blip>
          <a:srcRect/>
          <a:stretch/>
        </p:blipFill>
        <p:spPr>
          <a:xfrm>
            <a:off x="6045593" y="3483913"/>
            <a:ext cx="5800232" cy="2743803"/>
          </a:xfrm>
          <a:prstGeom prst="rect">
            <a:avLst/>
          </a:prstGeom>
          <a:noFill/>
          <a:ln>
            <a:noFill/>
          </a:ln>
        </p:spPr>
      </p:pic>
      <p:pic>
        <p:nvPicPr>
          <p:cNvPr id="233" name="Google Shape;233;p15">
            <a:hlinkClick r:id="rId4"/>
          </p:cNvPr>
          <p:cNvPicPr preferRelativeResize="0"/>
          <p:nvPr/>
        </p:nvPicPr>
        <p:blipFill rotWithShape="1">
          <a:blip r:embed="rId6">
            <a:alphaModFix/>
          </a:blip>
          <a:srcRect/>
          <a:stretch/>
        </p:blipFill>
        <p:spPr>
          <a:xfrm>
            <a:off x="6043501" y="219551"/>
            <a:ext cx="5796179" cy="3116877"/>
          </a:xfrm>
          <a:prstGeom prst="rect">
            <a:avLst/>
          </a:prstGeom>
          <a:noFill/>
          <a:ln>
            <a:noFill/>
          </a:ln>
        </p:spPr>
      </p:pic>
      <p:sp>
        <p:nvSpPr>
          <p:cNvPr id="234" name="Google Shape;234;p15"/>
          <p:cNvSpPr/>
          <p:nvPr/>
        </p:nvSpPr>
        <p:spPr>
          <a:xfrm>
            <a:off x="6040917" y="6388301"/>
            <a:ext cx="6096000" cy="339283"/>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None/>
            </a:pPr>
            <a:r>
              <a:rPr lang="ar-SA" sz="1500" u="sng">
                <a:solidFill>
                  <a:schemeClr val="dk1"/>
                </a:solidFill>
                <a:latin typeface="Simplified Arabic" panose="02020603050405020304" pitchFamily="18" charset="-78"/>
                <a:ea typeface="Calibri"/>
                <a:cs typeface="Simplified Arabic" panose="02020603050405020304" pitchFamily="18" charset="-78"/>
                <a:sym typeface="Calibri"/>
              </a:rPr>
              <a:t>لتشغيل الفيديو: https://www.youtube.com/watch?v=hED71QH1XRo </a:t>
            </a:r>
            <a:endParaRPr lang="ar-SA" sz="1500" dirty="0">
              <a:solidFill>
                <a:schemeClr val="dk1"/>
              </a:solidFill>
              <a:latin typeface="Simplified Arabic" panose="02020603050405020304" pitchFamily="18" charset="-78"/>
              <a:ea typeface="Calibri"/>
              <a:cs typeface="Simplified Arabic" panose="02020603050405020304" pitchFamily="18" charset="-78"/>
              <a:sym typeface="Calibri"/>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a:t>العرض التوضيحي والممارسة العملية </a:t>
            </a:r>
          </a:p>
        </p:txBody>
      </p:sp>
    </p:spTree>
    <p:extLst>
      <p:ext uri="{BB962C8B-B14F-4D97-AF65-F5344CB8AC3E}">
        <p14:creationId xmlns:p14="http://schemas.microsoft.com/office/powerpoint/2010/main" val="3584948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en" b="1"/>
              <a:t>‫</a:t>
            </a:r>
            <a:r>
              <a:rPr lang="en"/>
              <a:t>النشاط‬: إعداد محطة العمل</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normAutofit/>
          </a:bodyPr>
          <a:lstStyle/>
          <a:p>
            <a:pPr rtl="1">
              <a:buFontTx/>
              <a:buNone/>
            </a:pPr>
            <a:r>
              <a:rPr lang="ar" sz="2400" b="1" dirty="0"/>
              <a:t>تعليمات:</a:t>
            </a:r>
          </a:p>
          <a:p>
            <a:pPr rtl="1"/>
            <a:r>
              <a:rPr lang="ar" sz="2400" dirty="0"/>
              <a:t>حدد مكان عملك في غرفة النشاط العملي: </a:t>
            </a:r>
          </a:p>
          <a:p>
            <a:pPr rtl="1"/>
            <a:r>
              <a:rPr lang="ar" sz="2400" dirty="0"/>
              <a:t>اجمع مجموعات الاختبار واللوازم.</a:t>
            </a:r>
          </a:p>
          <a:p>
            <a:pPr rtl="1"/>
            <a:r>
              <a:rPr lang="ar" sz="2400" dirty="0"/>
              <a:t>احصل على عينة ضبط </a:t>
            </a:r>
            <a:r>
              <a:rPr lang="ar" b="1" dirty="0">
                <a:solidFill>
                  <a:srgbClr val="009AC9"/>
                </a:solidFill>
              </a:rPr>
              <a:t>إيجابية</a:t>
            </a:r>
            <a:r>
              <a:rPr lang="ar" sz="2400" dirty="0"/>
              <a:t> وأخرى </a:t>
            </a:r>
            <a:r>
              <a:rPr lang="ar" b="1" dirty="0">
                <a:solidFill>
                  <a:srgbClr val="009AC9"/>
                </a:solidFill>
              </a:rPr>
              <a:t>سلبية </a:t>
            </a:r>
            <a:r>
              <a:rPr lang="ar" sz="2400" dirty="0"/>
              <a:t>من المدرِّب. </a:t>
            </a:r>
          </a:p>
          <a:p>
            <a:pPr rtl="1"/>
            <a:r>
              <a:rPr lang="ar" sz="2400" dirty="0"/>
              <a:t>رتب كل الأصناف في محطة العمل.</a:t>
            </a:r>
          </a:p>
          <a:p>
            <a:pPr rtl="1"/>
            <a:endParaRPr lang="en-US" altLang="en-US" sz="2400" dirty="0"/>
          </a:p>
          <a:p>
            <a:pPr rtl="1">
              <a:buFontTx/>
              <a:buNone/>
            </a:pPr>
            <a:r>
              <a:rPr lang="ar" sz="2400" b="1" dirty="0"/>
              <a:t>إجمالي الوقت: 5 دقائق</a:t>
            </a:r>
          </a:p>
          <a:p>
            <a:pPr rtl="1"/>
            <a:endParaRPr lang="en-GB" sz="2400" dirty="0"/>
          </a:p>
          <a:p>
            <a:pPr rtl="1"/>
            <a:endParaRPr lang="en-GB" sz="24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18</a:t>
            </a:fld>
            <a:endParaRPr lang="en-GB" sz="1000" dirty="0"/>
          </a:p>
        </p:txBody>
      </p:sp>
      <p:sp>
        <p:nvSpPr>
          <p:cNvPr id="7" name="Footer Placeholder 3">
            <a:extLst>
              <a:ext uri="{FF2B5EF4-FFF2-40B4-BE49-F238E27FC236}">
                <a16:creationId xmlns:a16="http://schemas.microsoft.com/office/drawing/2014/main" id="{198B5AB8-8749-4A5D-BC8C-76C52A7644DF}"/>
              </a:ext>
            </a:extLst>
          </p:cNvPr>
          <p:cNvSpPr>
            <a:spLocks noGrp="1"/>
          </p:cNvSpPr>
          <p:nvPr>
            <p:ph type="ftr" sz="quarter" idx="11"/>
          </p:nvPr>
        </p:nvSpPr>
        <p:spPr>
          <a:xfrm>
            <a:off x="838200" y="6356350"/>
            <a:ext cx="7315200" cy="501650"/>
          </a:xfrm>
        </p:spPr>
        <p:txBody>
          <a:bodyPr rtlCol="1"/>
          <a:lstStyle/>
          <a:p>
            <a:pPr rtl="1"/>
            <a:r>
              <a:rPr lang="ar"/>
              <a:t>الحلقة العملية التدريبية حول الاختبار التشخيصي السريع للكشف عن مستضدات فيروس كورونا-سارس-2 - الإصدار 1 | إجراء الاختبار التشخيصي السريع للكشف عن مستضدات فيروس كورونا-سارس-2 </a:t>
            </a:r>
          </a:p>
        </p:txBody>
      </p:sp>
    </p:spTree>
    <p:extLst>
      <p:ext uri="{BB962C8B-B14F-4D97-AF65-F5344CB8AC3E}">
        <p14:creationId xmlns:p14="http://schemas.microsoft.com/office/powerpoint/2010/main" val="578581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الممارسة العملية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lnSpc>
                <a:spcPct val="90000"/>
              </a:lnSpc>
              <a:buFontTx/>
              <a:buNone/>
            </a:pPr>
            <a:r>
              <a:rPr lang="ar" b="1"/>
              <a:t>تعليمات:</a:t>
            </a:r>
          </a:p>
          <a:p>
            <a:pPr rtl="1">
              <a:lnSpc>
                <a:spcPct val="90000"/>
              </a:lnSpc>
            </a:pPr>
            <a:r>
              <a:rPr lang="ar"/>
              <a:t>استخدم احتياطات السلامة وضع معدات الحماية الشخصية. </a:t>
            </a:r>
          </a:p>
          <a:p>
            <a:pPr rtl="1">
              <a:lnSpc>
                <a:spcPct val="90000"/>
              </a:lnSpc>
            </a:pPr>
            <a:r>
              <a:rPr lang="ar"/>
              <a:t>أجرِ اختبارين تشخيصيين سريعين للكشف عن مستضدات فيروس كورونا-سارس-2  باستخدام عينات ضبط يقدِّمها المدرِّب (إذا لم تكن عينات الضبط متوفرة، فيمكن إجراء الاختبار على عينات جرى جمعها في إطار جلسة التدريب).</a:t>
            </a:r>
          </a:p>
          <a:p>
            <a:pPr rtl="1">
              <a:lnSpc>
                <a:spcPct val="90000"/>
              </a:lnSpc>
            </a:pPr>
            <a:r>
              <a:rPr lang="ar"/>
              <a:t>ارفع يدك إذا كنت بحاجة إلى لوازم إضافية.</a:t>
            </a:r>
          </a:p>
          <a:p>
            <a:pPr rtl="1"/>
            <a:r>
              <a:rPr lang="ar"/>
              <a:t>وثِّق نتائج الاختبار. </a:t>
            </a:r>
            <a:endParaRPr lang="en-US" altLang="en-US" u="sng" dirty="0"/>
          </a:p>
          <a:p>
            <a:pPr rtl="1">
              <a:lnSpc>
                <a:spcPct val="90000"/>
              </a:lnSpc>
            </a:pPr>
            <a:r>
              <a:rPr lang="ar"/>
              <a:t>اعرض نتائج الاختبار وأجهزة الاختبار على مدرِّبك بعد الانتهاء.</a:t>
            </a:r>
          </a:p>
          <a:p>
            <a:pPr rtl="1">
              <a:lnSpc>
                <a:spcPct val="90000"/>
              </a:lnSpc>
            </a:pPr>
            <a:endParaRPr lang="en-US" altLang="en-US" dirty="0"/>
          </a:p>
          <a:p>
            <a:pPr rtl="1">
              <a:lnSpc>
                <a:spcPct val="90000"/>
              </a:lnSpc>
              <a:buFontTx/>
              <a:buNone/>
            </a:pPr>
            <a:r>
              <a:rPr lang="ar" b="1"/>
              <a:t>إجمالي الوقت: 45 دقيقة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19</a:t>
            </a:fld>
            <a:endParaRPr lang="en-GB" sz="1000" dirty="0"/>
          </a:p>
        </p:txBody>
      </p:sp>
      <p:sp>
        <p:nvSpPr>
          <p:cNvPr id="7" name="Footer Placeholder 3">
            <a:extLst>
              <a:ext uri="{FF2B5EF4-FFF2-40B4-BE49-F238E27FC236}">
                <a16:creationId xmlns:a16="http://schemas.microsoft.com/office/drawing/2014/main" id="{F97BAA29-7D56-46DA-8561-87260179F9B9}"/>
              </a:ext>
            </a:extLst>
          </p:cNvPr>
          <p:cNvSpPr>
            <a:spLocks noGrp="1"/>
          </p:cNvSpPr>
          <p:nvPr>
            <p:ph type="ftr" sz="quarter" idx="11"/>
          </p:nvPr>
        </p:nvSpPr>
        <p:spPr>
          <a:xfrm>
            <a:off x="838200" y="6356350"/>
            <a:ext cx="7315200" cy="501650"/>
          </a:xfrm>
        </p:spPr>
        <p:txBody>
          <a:bodyPr rtlCol="1"/>
          <a:lstStyle/>
          <a:p>
            <a:pPr rtl="1"/>
            <a:r>
              <a:rPr lang="ar"/>
              <a:t>الحلقة العملية التدريبية حول الاختبار التشخيصي السريع للكشف عن مستضدات فيروس كورونا-سارس-2 - الإصدار 1 | إجراء الاختبار التشخيصي السريع للكشف عن مستضدات فيروس كورونا-سارس-2 </a:t>
            </a:r>
          </a:p>
        </p:txBody>
      </p:sp>
    </p:spTree>
    <p:extLst>
      <p:ext uri="{BB962C8B-B14F-4D97-AF65-F5344CB8AC3E}">
        <p14:creationId xmlns:p14="http://schemas.microsoft.com/office/powerpoint/2010/main" val="182479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إخلاء المسؤولية</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589540"/>
            <a:ext cx="10515600" cy="4440760"/>
          </a:xfrm>
        </p:spPr>
        <p:txBody>
          <a:bodyPr rtlCol="1">
            <a:normAutofit fontScale="92500" lnSpcReduction="10000"/>
          </a:bodyPr>
          <a:lstStyle/>
          <a:p>
            <a:pPr marL="0" indent="0" rtl="1">
              <a:buNone/>
              <a:defRPr/>
            </a:pPr>
            <a:r>
              <a:rPr lang="ar" b="1" dirty="0"/>
              <a:t>منصة تعلم الأمن الصحي لمنظمة الصحة العالمية - مواد تدريبية</a:t>
            </a:r>
            <a:endParaRPr lang="en-US" dirty="0"/>
          </a:p>
          <a:p>
            <a:pPr rtl="1">
              <a:defRPr/>
            </a:pPr>
            <a:endParaRPr lang="en-US" dirty="0"/>
          </a:p>
          <a:p>
            <a:pPr marL="0" indent="0" rtl="1">
              <a:buNone/>
              <a:defRPr/>
            </a:pPr>
            <a:r>
              <a:rPr lang="ar" dirty="0"/>
              <a:t>هذه المواد التدريبية لمنظمة الصحة العالمية محفوظة © منظمة الصحة العالمية 202</a:t>
            </a:r>
            <a:r>
              <a:rPr lang="en-GB" dirty="0"/>
              <a:t>2</a:t>
            </a:r>
            <a:r>
              <a:rPr lang="ar" dirty="0"/>
              <a:t>. كل الحقوق محفوظة.</a:t>
            </a:r>
          </a:p>
          <a:p>
            <a:pPr marL="0" indent="0" rtl="1">
              <a:buNone/>
              <a:defRPr/>
            </a:pPr>
            <a:endParaRPr lang="en-US" dirty="0"/>
          </a:p>
          <a:p>
            <a:pPr marL="0" indent="0" rtl="1">
              <a:buNone/>
              <a:defRPr/>
            </a:pPr>
            <a:r>
              <a:rPr lang="ar" dirty="0"/>
              <a:t>يخضع استخدامك لهذه المواد لـ</a:t>
            </a:r>
            <a:r>
              <a:rPr lang="ar-SA" dirty="0"/>
              <a:t>"</a:t>
            </a:r>
            <a:r>
              <a:rPr lang="ar" u="sng" dirty="0">
                <a:solidFill>
                  <a:srgbClr val="0563C1"/>
                </a:solidFill>
              </a:rPr>
              <a:t>شروط استخدام منصة تعلم الأمن الصحي لمنظمة الصحة العالمية، المواد التدريبية</a:t>
            </a:r>
            <a:r>
              <a:rPr lang="ar-SA" u="sng" dirty="0">
                <a:solidFill>
                  <a:srgbClr val="0563C1"/>
                </a:solidFill>
              </a:rPr>
              <a:t>"</a:t>
            </a:r>
            <a:r>
              <a:rPr lang="ar" dirty="0"/>
              <a:t>، التي وافقت عليها عند تنزيلها والمتاحة على منصة تعلم الأمن الصحي على الرابط:</a:t>
            </a:r>
            <a:r>
              <a:rPr lang="en-US" u="sng" dirty="0">
                <a:hlinkClick r:id="rId2"/>
              </a:rPr>
              <a:t>https://extranet.who.int/hslp</a:t>
            </a:r>
            <a:r>
              <a:rPr lang="ar-SA" dirty="0"/>
              <a:t>.</a:t>
            </a:r>
            <a:endParaRPr lang="ar" dirty="0"/>
          </a:p>
          <a:p>
            <a:pPr marL="0" indent="0" rtl="1">
              <a:buNone/>
              <a:defRPr/>
            </a:pPr>
            <a:r>
              <a:rPr lang="ar" dirty="0"/>
              <a:t> </a:t>
            </a:r>
          </a:p>
          <a:p>
            <a:pPr marL="0" indent="0" rtl="1">
              <a:buNone/>
              <a:defRPr/>
            </a:pPr>
            <a:r>
              <a:rPr lang="ar" dirty="0"/>
              <a:t>وفي حالة تكييف محتويات هذه المواد أو تعديلها أو تغييرها أو ترجمتها أو تنقيحها بأي شكل من الأشكال، لا تجوز الإشارة ضمناً إلى ارتباط منظمة الصحة العالمية بأي شكل بهذه التعديلات ولا يجوز استخدام اسم منظمة الصحة العالمية أو شعارها في تلك المواد المعدَّلة.  </a:t>
            </a:r>
          </a:p>
          <a:p>
            <a:pPr rtl="1">
              <a:defRPr/>
            </a:pPr>
            <a:endParaRPr lang="en-US" dirty="0"/>
          </a:p>
          <a:p>
            <a:pPr marL="0" indent="0" rtl="1">
              <a:buNone/>
              <a:defRPr/>
            </a:pPr>
            <a:r>
              <a:rPr lang="ar" dirty="0"/>
              <a:t>وعلاوة على ذلك، يرجى إبلاغ منظمة الصحة العالمية بأي تعديلات تطرأ على هذه المواد التي تستخدمها علانية وذلك لأغراض حفظ السجلات والتطوير المستمر من خلال البريد الإلكتروني</a:t>
            </a:r>
            <a:r>
              <a:rPr lang="en" u="sng" dirty="0">
                <a:hlinkClick r:id="rId3"/>
              </a:rPr>
              <a:t>ihrhrt@who.int</a:t>
            </a:r>
            <a:r>
              <a:rPr lang="en" dirty="0"/>
              <a:t> </a:t>
            </a:r>
            <a:r>
              <a:rPr lang="ar-SA" dirty="0"/>
              <a:t>.</a:t>
            </a:r>
            <a:endParaRPr lang="en" dirty="0"/>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D3F97C48-2B8C-D759-E357-C241C6D985E9}"/>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1"/>
          <a:lstStyle/>
          <a:p>
            <a:pPr rtl="1"/>
            <a:r>
              <a:rPr lang="ar"/>
              <a:t>التفسير العملي لنتائج الاختبار</a:t>
            </a:r>
          </a:p>
        </p:txBody>
      </p:sp>
    </p:spTree>
    <p:extLst>
      <p:ext uri="{BB962C8B-B14F-4D97-AF65-F5344CB8AC3E}">
        <p14:creationId xmlns:p14="http://schemas.microsoft.com/office/powerpoint/2010/main" val="2978204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‫النشاط‬: تفسير الاختبار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lnSpc>
                <a:spcPct val="90000"/>
              </a:lnSpc>
              <a:buFontTx/>
              <a:buNone/>
            </a:pPr>
            <a:r>
              <a:rPr lang="ar" b="1"/>
              <a:t>تعليمات:</a:t>
            </a:r>
          </a:p>
          <a:p>
            <a:pPr rtl="1"/>
            <a:r>
              <a:rPr lang="ar"/>
              <a:t>فسِّر نتائج الاختبار من ورقة القراءة الخاصة بالاختبار التشخيصي السريع للكشف عن مستضدات فيروس كورونا-سارس-2  </a:t>
            </a:r>
          </a:p>
          <a:p>
            <a:pPr rtl="1">
              <a:lnSpc>
                <a:spcPct val="90000"/>
              </a:lnSpc>
            </a:pPr>
            <a:r>
              <a:rPr lang="ar"/>
              <a:t>سجِّل النتائج.</a:t>
            </a:r>
            <a:endParaRPr lang="en-US" altLang="en-US" u="sng" dirty="0"/>
          </a:p>
          <a:p>
            <a:pPr rtl="1">
              <a:lnSpc>
                <a:spcPct val="90000"/>
              </a:lnSpc>
            </a:pPr>
            <a:r>
              <a:rPr lang="ar"/>
              <a:t>ارفع يدك إذا احتجت إلى مساعدة.</a:t>
            </a:r>
          </a:p>
          <a:p>
            <a:pPr rtl="1">
              <a:lnSpc>
                <a:spcPct val="90000"/>
              </a:lnSpc>
            </a:pPr>
            <a:endParaRPr lang="en-US" altLang="en-US" dirty="0"/>
          </a:p>
          <a:p>
            <a:pPr rtl="1">
              <a:lnSpc>
                <a:spcPct val="90000"/>
              </a:lnSpc>
              <a:buFontTx/>
              <a:buNone/>
            </a:pPr>
            <a:r>
              <a:rPr lang="ar" b="1"/>
              <a:t>إجمالي الوقت: 5 دقائق</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21</a:t>
            </a:fld>
            <a:endParaRPr lang="en-GB" sz="1000" dirty="0"/>
          </a:p>
        </p:txBody>
      </p:sp>
      <p:sp>
        <p:nvSpPr>
          <p:cNvPr id="7" name="Footer Placeholder 3">
            <a:extLst>
              <a:ext uri="{FF2B5EF4-FFF2-40B4-BE49-F238E27FC236}">
                <a16:creationId xmlns:a16="http://schemas.microsoft.com/office/drawing/2014/main" id="{55147B15-278B-4305-B0E3-721F76224599}"/>
              </a:ext>
            </a:extLst>
          </p:cNvPr>
          <p:cNvSpPr>
            <a:spLocks noGrp="1"/>
          </p:cNvSpPr>
          <p:nvPr>
            <p:ph type="ftr" sz="quarter" idx="11"/>
          </p:nvPr>
        </p:nvSpPr>
        <p:spPr>
          <a:xfrm>
            <a:off x="838200" y="6356350"/>
            <a:ext cx="7315200" cy="501650"/>
          </a:xfrm>
        </p:spPr>
        <p:txBody>
          <a:bodyPr rtlCol="1"/>
          <a:lstStyle/>
          <a:p>
            <a:pPr rtl="1"/>
            <a:r>
              <a:rPr lang="ar"/>
              <a:t>الحلقة العملية التدريبية حول الاختبار التشخيصي السريع للكشف عن مستضدات فيروس كورونا-سارس-2 - الإصدار 1 | إجراء الاختبار التشخيصي السريع للكشف عن مستضدات فيروس كورونا-سارس-2 </a:t>
            </a:r>
          </a:p>
        </p:txBody>
      </p:sp>
    </p:spTree>
    <p:extLst>
      <p:ext uri="{BB962C8B-B14F-4D97-AF65-F5344CB8AC3E}">
        <p14:creationId xmlns:p14="http://schemas.microsoft.com/office/powerpoint/2010/main" val="3390616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‫النشاط‬: تفسير الاختبار (2)‬</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22</a:t>
            </a:fld>
            <a:endParaRPr lang="en-GB" sz="1000" dirty="0"/>
          </a:p>
        </p:txBody>
      </p:sp>
      <p:sp>
        <p:nvSpPr>
          <p:cNvPr id="8" name="Rectangle 3">
            <a:extLst>
              <a:ext uri="{FF2B5EF4-FFF2-40B4-BE49-F238E27FC236}">
                <a16:creationId xmlns:a16="http://schemas.microsoft.com/office/drawing/2014/main" id="{A0E736C5-234A-9747-9EDA-CA6A36FA8369}"/>
              </a:ext>
            </a:extLst>
          </p:cNvPr>
          <p:cNvSpPr txBox="1">
            <a:spLocks noChangeArrowheads="1"/>
          </p:cNvSpPr>
          <p:nvPr/>
        </p:nvSpPr>
        <p:spPr>
          <a:xfrm>
            <a:off x="6619432" y="1891200"/>
            <a:ext cx="4486192" cy="4146550"/>
          </a:xfrm>
          <a:prstGeom prst="rect">
            <a:avLst/>
          </a:prstGeom>
        </p:spPr>
        <p:txBody>
          <a:bodyPr vert="horz" lIns="91440" tIns="45720" rIns="91440" bIns="45720" rtlCol="1">
            <a:normAutofit fontScale="92500" lnSpcReduction="10000"/>
          </a:bodyPr>
          <a:lstStyle>
            <a:lvl1pPr marL="228600" indent="-228600" algn="r" defTabSz="914400" rtl="1"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ct val="200000"/>
              </a:lnSpc>
              <a:buFontTx/>
              <a:buNone/>
            </a:pPr>
            <a:r>
              <a:rPr lang="ar" b="1" dirty="0"/>
              <a:t>الإجابات:</a:t>
            </a:r>
          </a:p>
          <a:p>
            <a:pPr marL="457200" indent="-457200" rtl="1">
              <a:lnSpc>
                <a:spcPct val="200000"/>
              </a:lnSpc>
              <a:buClr>
                <a:srgbClr val="009AC9"/>
              </a:buClr>
              <a:buSzPct val="100000"/>
              <a:buFont typeface="+mj-lt"/>
              <a:buAutoNum type="arabicPeriod"/>
            </a:pPr>
            <a:r>
              <a:rPr lang="ar" dirty="0"/>
              <a:t>إيجابية/</a:t>
            </a:r>
            <a:r>
              <a:rPr lang="ar" b="1" dirty="0">
                <a:solidFill>
                  <a:srgbClr val="009AC9"/>
                </a:solidFill>
              </a:rPr>
              <a:t>سلبية</a:t>
            </a:r>
            <a:r>
              <a:rPr lang="ar" dirty="0"/>
              <a:t>/غير صالحة</a:t>
            </a:r>
          </a:p>
          <a:p>
            <a:pPr marL="457200" indent="-457200" rtl="1">
              <a:lnSpc>
                <a:spcPct val="200000"/>
              </a:lnSpc>
              <a:buClr>
                <a:srgbClr val="009AC9"/>
              </a:buClr>
              <a:buSzPct val="100000"/>
              <a:buFont typeface="+mj-lt"/>
              <a:buAutoNum type="arabicPeriod"/>
            </a:pPr>
            <a:r>
              <a:rPr lang="ar" dirty="0"/>
              <a:t>إيجابية/سلبية/</a:t>
            </a:r>
            <a:r>
              <a:rPr lang="ar" b="1" dirty="0">
                <a:solidFill>
                  <a:srgbClr val="009AC9"/>
                </a:solidFill>
              </a:rPr>
              <a:t>غير صالحة</a:t>
            </a:r>
          </a:p>
          <a:p>
            <a:pPr marL="457200" indent="-457200" rtl="1">
              <a:lnSpc>
                <a:spcPct val="200000"/>
              </a:lnSpc>
              <a:buClr>
                <a:srgbClr val="009AC9"/>
              </a:buClr>
              <a:buSzPct val="100000"/>
              <a:buFont typeface="+mj-lt"/>
              <a:buAutoNum type="arabicPeriod"/>
            </a:pPr>
            <a:r>
              <a:rPr lang="ar" b="1" dirty="0">
                <a:solidFill>
                  <a:srgbClr val="009AC9"/>
                </a:solidFill>
              </a:rPr>
              <a:t>إيجابية</a:t>
            </a:r>
            <a:r>
              <a:rPr lang="ar" dirty="0"/>
              <a:t>/سلبية/غير صالحة</a:t>
            </a:r>
          </a:p>
          <a:p>
            <a:pPr marL="457200" indent="-457200" rtl="1">
              <a:lnSpc>
                <a:spcPct val="200000"/>
              </a:lnSpc>
              <a:buClr>
                <a:srgbClr val="009AC9"/>
              </a:buClr>
              <a:buSzPct val="100000"/>
              <a:buFont typeface="+mj-lt"/>
              <a:buAutoNum type="arabicPeriod"/>
            </a:pPr>
            <a:r>
              <a:rPr lang="ar" b="1" dirty="0">
                <a:solidFill>
                  <a:srgbClr val="009AC9"/>
                </a:solidFill>
              </a:rPr>
              <a:t>إيجابية</a:t>
            </a:r>
            <a:r>
              <a:rPr lang="ar" dirty="0"/>
              <a:t>/سلبية/غير صالحة</a:t>
            </a:r>
            <a:endParaRPr lang="en-ZA" dirty="0"/>
          </a:p>
          <a:p>
            <a:pPr marL="457200" indent="-457200" rtl="1">
              <a:lnSpc>
                <a:spcPct val="200000"/>
              </a:lnSpc>
              <a:buClr>
                <a:srgbClr val="009AC9"/>
              </a:buClr>
              <a:buSzPct val="100000"/>
              <a:buFont typeface="+mj-lt"/>
              <a:buAutoNum type="arabicPeriod"/>
            </a:pPr>
            <a:r>
              <a:rPr lang="ar" dirty="0"/>
              <a:t>إيجابية/</a:t>
            </a:r>
            <a:r>
              <a:rPr lang="ar" b="1" dirty="0">
                <a:solidFill>
                  <a:srgbClr val="009AC9"/>
                </a:solidFill>
              </a:rPr>
              <a:t>سلبية</a:t>
            </a:r>
            <a:r>
              <a:rPr lang="ar" dirty="0"/>
              <a:t>/غير صالحة</a:t>
            </a:r>
          </a:p>
          <a:p>
            <a:pPr marL="457200" indent="-457200" rtl="1">
              <a:lnSpc>
                <a:spcPct val="200000"/>
              </a:lnSpc>
              <a:buClr>
                <a:schemeClr val="bg1"/>
              </a:buClr>
              <a:buSzPct val="100000"/>
              <a:buFont typeface="+mj-lt"/>
              <a:buAutoNum type="arabicPeriod"/>
            </a:pPr>
            <a:endParaRPr lang="en-US" altLang="en-US" dirty="0"/>
          </a:p>
        </p:txBody>
      </p:sp>
      <p:sp>
        <p:nvSpPr>
          <p:cNvPr id="10" name="Rectangle 3">
            <a:extLst>
              <a:ext uri="{FF2B5EF4-FFF2-40B4-BE49-F238E27FC236}">
                <a16:creationId xmlns:a16="http://schemas.microsoft.com/office/drawing/2014/main" id="{287E271B-E604-994E-A70B-206D1F2985A2}"/>
              </a:ext>
            </a:extLst>
          </p:cNvPr>
          <p:cNvSpPr txBox="1">
            <a:spLocks noChangeArrowheads="1"/>
          </p:cNvSpPr>
          <p:nvPr/>
        </p:nvSpPr>
        <p:spPr>
          <a:xfrm>
            <a:off x="1745136" y="1891200"/>
            <a:ext cx="4486192" cy="4146550"/>
          </a:xfrm>
          <a:prstGeom prst="rect">
            <a:avLst/>
          </a:prstGeom>
        </p:spPr>
        <p:txBody>
          <a:bodyPr vert="horz" lIns="91440" tIns="45720" rIns="91440" bIns="45720" rtlCol="1">
            <a:normAutofit fontScale="92500" lnSpcReduction="10000"/>
          </a:bodyPr>
          <a:lstStyle>
            <a:lvl1pPr marL="228600" indent="-228600" algn="r" defTabSz="914400" rtl="1"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1">
              <a:lnSpc>
                <a:spcPct val="200000"/>
              </a:lnSpc>
              <a:buFontTx/>
              <a:buNone/>
            </a:pPr>
            <a:r>
              <a:rPr lang="ar" b="1" dirty="0"/>
              <a:t>الإجابات:</a:t>
            </a:r>
          </a:p>
          <a:p>
            <a:pPr marL="457200" indent="-457200" rtl="1">
              <a:lnSpc>
                <a:spcPct val="200000"/>
              </a:lnSpc>
              <a:buClr>
                <a:srgbClr val="009AC9"/>
              </a:buClr>
              <a:buSzPct val="100000"/>
              <a:buFont typeface="+mj-lt"/>
              <a:buAutoNum type="arabicPeriod" startAt="6"/>
            </a:pPr>
            <a:r>
              <a:rPr lang="ar" b="1" dirty="0">
                <a:solidFill>
                  <a:srgbClr val="009AC9"/>
                </a:solidFill>
              </a:rPr>
              <a:t>إيجابية</a:t>
            </a:r>
            <a:r>
              <a:rPr lang="ar" dirty="0"/>
              <a:t>/سلبية/غير صالحة</a:t>
            </a:r>
          </a:p>
          <a:p>
            <a:pPr marL="457200" indent="-457200" rtl="1">
              <a:lnSpc>
                <a:spcPct val="200000"/>
              </a:lnSpc>
              <a:buClr>
                <a:srgbClr val="009AC9"/>
              </a:buClr>
              <a:buSzPct val="100000"/>
              <a:buFont typeface="+mj-lt"/>
              <a:buAutoNum type="arabicPeriod" startAt="6"/>
            </a:pPr>
            <a:r>
              <a:rPr lang="ar" dirty="0"/>
              <a:t>إيجابية/</a:t>
            </a:r>
            <a:r>
              <a:rPr lang="ar" b="1" dirty="0">
                <a:solidFill>
                  <a:srgbClr val="009AC9"/>
                </a:solidFill>
              </a:rPr>
              <a:t>سلبية</a:t>
            </a:r>
            <a:r>
              <a:rPr lang="ar" dirty="0"/>
              <a:t>/غير صالحة</a:t>
            </a:r>
            <a:endParaRPr lang="en-ZA" dirty="0"/>
          </a:p>
          <a:p>
            <a:pPr marL="457200" indent="-457200" rtl="1">
              <a:lnSpc>
                <a:spcPct val="200000"/>
              </a:lnSpc>
              <a:buClr>
                <a:srgbClr val="009AC9"/>
              </a:buClr>
              <a:buSzPct val="100000"/>
              <a:buFont typeface="+mj-lt"/>
              <a:buAutoNum type="arabicPeriod" startAt="6"/>
            </a:pPr>
            <a:r>
              <a:rPr lang="ar" dirty="0"/>
              <a:t>إيجابية/سلبية/</a:t>
            </a:r>
            <a:r>
              <a:rPr lang="ar" b="1" dirty="0">
                <a:solidFill>
                  <a:srgbClr val="009AC9"/>
                </a:solidFill>
              </a:rPr>
              <a:t>غير صالحة</a:t>
            </a:r>
            <a:endParaRPr lang="en-US" altLang="en-US" dirty="0"/>
          </a:p>
          <a:p>
            <a:pPr marL="457200" indent="-457200" rtl="1">
              <a:lnSpc>
                <a:spcPct val="200000"/>
              </a:lnSpc>
              <a:buClr>
                <a:srgbClr val="009AC9"/>
              </a:buClr>
              <a:buSzPct val="100000"/>
              <a:buFont typeface="+mj-lt"/>
              <a:buAutoNum type="arabicPeriod" startAt="6"/>
            </a:pPr>
            <a:r>
              <a:rPr lang="ar" dirty="0"/>
              <a:t>إيجابية/</a:t>
            </a:r>
            <a:r>
              <a:rPr lang="ar" b="1" dirty="0">
                <a:solidFill>
                  <a:srgbClr val="009AC9"/>
                </a:solidFill>
              </a:rPr>
              <a:t>سلبية</a:t>
            </a:r>
            <a:r>
              <a:rPr lang="ar" dirty="0"/>
              <a:t>/غير صالحة</a:t>
            </a:r>
            <a:endParaRPr lang="en-ZA" dirty="0"/>
          </a:p>
          <a:p>
            <a:pPr marL="457200" indent="-457200" rtl="1">
              <a:lnSpc>
                <a:spcPct val="200000"/>
              </a:lnSpc>
              <a:buClr>
                <a:srgbClr val="009AC9"/>
              </a:buClr>
              <a:buSzPct val="100000"/>
              <a:buFont typeface="+mj-lt"/>
              <a:buAutoNum type="arabicPeriod" startAt="6"/>
            </a:pPr>
            <a:r>
              <a:rPr lang="ar" b="1" dirty="0">
                <a:solidFill>
                  <a:srgbClr val="009AC9"/>
                </a:solidFill>
              </a:rPr>
              <a:t>إيجابية</a:t>
            </a:r>
            <a:r>
              <a:rPr lang="ar" dirty="0"/>
              <a:t>/سلبية/غير صالحة</a:t>
            </a:r>
          </a:p>
          <a:p>
            <a:pPr marL="457200" indent="-457200" rtl="1">
              <a:lnSpc>
                <a:spcPct val="200000"/>
              </a:lnSpc>
              <a:buClr>
                <a:schemeClr val="bg1"/>
              </a:buClr>
              <a:buSzPct val="100000"/>
              <a:buFont typeface="+mj-lt"/>
              <a:buAutoNum type="arabicPeriod" startAt="6"/>
            </a:pPr>
            <a:endParaRPr lang="en-US" altLang="en-US" dirty="0"/>
          </a:p>
        </p:txBody>
      </p:sp>
      <p:grpSp>
        <p:nvGrpSpPr>
          <p:cNvPr id="7" name="Group 6">
            <a:extLst>
              <a:ext uri="{FF2B5EF4-FFF2-40B4-BE49-F238E27FC236}">
                <a16:creationId xmlns:a16="http://schemas.microsoft.com/office/drawing/2014/main" id="{8D864EE5-FD39-964A-8E41-713864A01550}"/>
              </a:ext>
            </a:extLst>
          </p:cNvPr>
          <p:cNvGrpSpPr/>
          <p:nvPr/>
        </p:nvGrpSpPr>
        <p:grpSpPr>
          <a:xfrm>
            <a:off x="2588067" y="1172909"/>
            <a:ext cx="3888782" cy="596348"/>
            <a:chOff x="7861998" y="1527451"/>
            <a:chExt cx="3888782" cy="596348"/>
          </a:xfrm>
        </p:grpSpPr>
        <p:sp>
          <p:nvSpPr>
            <p:cNvPr id="9" name="Oval 8">
              <a:extLst>
                <a:ext uri="{FF2B5EF4-FFF2-40B4-BE49-F238E27FC236}">
                  <a16:creationId xmlns:a16="http://schemas.microsoft.com/office/drawing/2014/main" id="{D457BEB8-CFF9-3A4D-9156-F1878151243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1" name="Graphic 10" descr="Pencil">
              <a:extLst>
                <a:ext uri="{FF2B5EF4-FFF2-40B4-BE49-F238E27FC236}">
                  <a16:creationId xmlns:a16="http://schemas.microsoft.com/office/drawing/2014/main" id="{CCF1B66A-D0B8-804C-B377-F73630DD1F6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2" name="TextBox 11">
              <a:extLst>
                <a:ext uri="{FF2B5EF4-FFF2-40B4-BE49-F238E27FC236}">
                  <a16:creationId xmlns:a16="http://schemas.microsoft.com/office/drawing/2014/main" id="{C5AEDF43-DAA7-2547-A406-7A85B396DC5B}"/>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14" name="Footer Placeholder 3">
            <a:extLst>
              <a:ext uri="{FF2B5EF4-FFF2-40B4-BE49-F238E27FC236}">
                <a16:creationId xmlns:a16="http://schemas.microsoft.com/office/drawing/2014/main" id="{E3251D8B-D973-441A-9E37-F644C57F1280}"/>
              </a:ext>
            </a:extLst>
          </p:cNvPr>
          <p:cNvSpPr>
            <a:spLocks noGrp="1"/>
          </p:cNvSpPr>
          <p:nvPr>
            <p:ph type="ftr" sz="quarter" idx="11"/>
          </p:nvPr>
        </p:nvSpPr>
        <p:spPr>
          <a:xfrm>
            <a:off x="838200" y="6356350"/>
            <a:ext cx="7315200" cy="501650"/>
          </a:xfrm>
        </p:spPr>
        <p:txBody>
          <a:bodyPr rtlCol="1"/>
          <a:lstStyle/>
          <a:p>
            <a:pPr rtl="1"/>
            <a:r>
              <a:rPr lang="ar"/>
              <a:t>الحلقة العملية التدريبية حول الاختبار التشخيصي السريع للكشف عن مستضدات فيروس كورونا-سارس-2 - الإصدار 1 | إجراء الاختبار التشخيصي السريع للكشف عن مستضدات فيروس كورونا-سارس-2 </a:t>
            </a:r>
          </a:p>
        </p:txBody>
      </p:sp>
    </p:spTree>
    <p:extLst>
      <p:ext uri="{BB962C8B-B14F-4D97-AF65-F5344CB8AC3E}">
        <p14:creationId xmlns:p14="http://schemas.microsoft.com/office/powerpoint/2010/main" val="871525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التحديات الشائعة أمام الاختبار التشخيصي السريع للكشف عن مستضدات فيروس كورونا-سارس-2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dirty="0"/>
              <a:t>ارجع إلى</a:t>
            </a:r>
            <a:r>
              <a:rPr lang="ar" b="1" dirty="0">
                <a:solidFill>
                  <a:srgbClr val="009AC9"/>
                </a:solidFill>
              </a:rPr>
              <a:t> الاختبار التشخيصي السريع للكشف عن مستضدات فيروس كورونا-سارس-2 - الأسئلة الأكثر شيوعاً </a:t>
            </a:r>
            <a:r>
              <a:rPr lang="ar" dirty="0"/>
              <a:t>لمزيد من المعلومات عن التحديات الشائعة أمام الاختبار التشخيصي السريع للكشف عن مستضدات فيروس كورونا-سارس-2 </a:t>
            </a:r>
            <a:r>
              <a:rPr lang="en" dirty="0"/>
              <a:t>ومزيد من المعلومات عن </a:t>
            </a:r>
            <a:r>
              <a:rPr lang="ar-SA" dirty="0"/>
              <a:t>إجراء</a:t>
            </a:r>
            <a:r>
              <a:rPr lang="en" dirty="0"/>
              <a:t> الاختبار التشخيصي السريع للكشف عن مستضدات فيروس كورونا-سارس</a:t>
            </a:r>
            <a:r>
              <a:rPr lang="ar-SA" dirty="0"/>
              <a:t>-2.</a:t>
            </a:r>
            <a:r>
              <a:rPr lang="en" dirty="0"/>
              <a:t>   </a:t>
            </a:r>
            <a:endParaRPr lang="en-ZA"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23</a:t>
            </a:fld>
            <a:endParaRPr lang="en-GB" sz="1000" dirty="0"/>
          </a:p>
        </p:txBody>
      </p:sp>
      <p:sp>
        <p:nvSpPr>
          <p:cNvPr id="7" name="Footer Placeholder 3">
            <a:extLst>
              <a:ext uri="{FF2B5EF4-FFF2-40B4-BE49-F238E27FC236}">
                <a16:creationId xmlns:a16="http://schemas.microsoft.com/office/drawing/2014/main" id="{90483CD0-0D3A-482B-91C2-ADDDAF979288}"/>
              </a:ext>
            </a:extLst>
          </p:cNvPr>
          <p:cNvSpPr>
            <a:spLocks noGrp="1"/>
          </p:cNvSpPr>
          <p:nvPr>
            <p:ph type="ftr" sz="quarter" idx="11"/>
          </p:nvPr>
        </p:nvSpPr>
        <p:spPr>
          <a:xfrm>
            <a:off x="838200" y="6356350"/>
            <a:ext cx="7315200" cy="501650"/>
          </a:xfrm>
        </p:spPr>
        <p:txBody>
          <a:bodyPr rtlCol="1"/>
          <a:lstStyle/>
          <a:p>
            <a:pPr rtl="1"/>
            <a:r>
              <a:rPr lang="ar"/>
              <a:t>الحلقة العملية التدريبية حول الاختبار التشخيصي السريع للكشف عن مستضدات فيروس كورونا-سارس-2 - الإصدار 1 | إجراء الاختبار التشخيصي السريع للكشف عن مستضدات فيروس كورونا-سارس-2 </a:t>
            </a:r>
          </a:p>
        </p:txBody>
      </p:sp>
    </p:spTree>
    <p:extLst>
      <p:ext uri="{BB962C8B-B14F-4D97-AF65-F5344CB8AC3E}">
        <p14:creationId xmlns:p14="http://schemas.microsoft.com/office/powerpoint/2010/main" val="1859546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24</a:t>
            </a:fld>
            <a:endParaRPr lang="ar-SA" dirty="0"/>
          </a:p>
        </p:txBody>
      </p:sp>
      <p:pic>
        <p:nvPicPr>
          <p:cNvPr id="358" name="Google Shape;358;p21"/>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359" name="Google Shape;359;p21"/>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lang="ar-SA" sz="1800"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360" name="Google Shape;360;p21"/>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a:solidFill>
                  <a:schemeClr val="lt1"/>
                </a:solidFill>
                <a:latin typeface="Simplified Arabic" panose="02020603050405020304" pitchFamily="18" charset="-78"/>
                <a:cs typeface="Simplified Arabic" panose="02020603050405020304" pitchFamily="18" charset="-78"/>
                <a:sym typeface="Arial"/>
              </a:rPr>
              <a:t>النقاط الرئيسية </a:t>
            </a:r>
            <a:endParaRPr lang="ar-SA" dirty="0">
              <a:latin typeface="Simplified Arabic" panose="02020603050405020304" pitchFamily="18" charset="-78"/>
              <a:cs typeface="Simplified Arabic" panose="02020603050405020304" pitchFamily="18" charset="-78"/>
            </a:endParaRPr>
          </a:p>
        </p:txBody>
      </p:sp>
      <p:sp>
        <p:nvSpPr>
          <p:cNvPr id="361" name="Google Shape;361;p21"/>
          <p:cNvSpPr txBox="1"/>
          <p:nvPr/>
        </p:nvSpPr>
        <p:spPr>
          <a:xfrm>
            <a:off x="2118360" y="1927496"/>
            <a:ext cx="8392713" cy="4440760"/>
          </a:xfrm>
          <a:prstGeom prst="rect">
            <a:avLst/>
          </a:prstGeom>
          <a:noFill/>
          <a:ln>
            <a:noFill/>
          </a:ln>
        </p:spPr>
        <p:txBody>
          <a:bodyPr spcFirstLastPara="1" wrap="square" lIns="91425" tIns="45700" rIns="91425" bIns="45700" anchor="t" anchorCtr="0">
            <a:noAutofit/>
          </a:bodyPr>
          <a:lstStyle/>
          <a:p>
            <a:pPr marL="228600" marR="0" lvl="0" indent="-228600" algn="just" rtl="1">
              <a:lnSpc>
                <a:spcPct val="90000"/>
              </a:lnSpc>
              <a:spcBef>
                <a:spcPts val="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اتبعوا إرشادات الاستخدام الخاصة بمجموعة لوازم الاختبار لإجراء الاختبار. </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تأكدوا من عدم تلف مجموعة اللوازم وأن تاريخها صالح قبل استخدامها.</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سجلوا النتائج في سجل الاختبارات التشخيصية السريعة.</a:t>
            </a:r>
            <a:endParaRPr lang="ar-SA" dirty="0">
              <a:latin typeface="Simplified Arabic" panose="02020603050405020304" pitchFamily="18" charset="-78"/>
              <a:cs typeface="Simplified Arabic" panose="02020603050405020304" pitchFamily="18" charset="-78"/>
            </a:endParaRPr>
          </a:p>
          <a:p>
            <a:pPr marL="228600" marR="0" lvl="0" indent="-101600" algn="just" rtl="1">
              <a:lnSpc>
                <a:spcPct val="90000"/>
              </a:lnSpc>
              <a:spcBef>
                <a:spcPts val="1000"/>
              </a:spcBef>
              <a:spcAft>
                <a:spcPts val="0"/>
              </a:spcAft>
              <a:buClr>
                <a:schemeClr val="dk1"/>
              </a:buClr>
              <a:buSzPts val="2000"/>
              <a:buFont typeface="Arial"/>
              <a:buNone/>
            </a:pPr>
            <a:endParaRPr lang="ar-SA" sz="2000"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28600" algn="just" rtl="1">
              <a:lnSpc>
                <a:spcPct val="90000"/>
              </a:lnSpc>
              <a:spcBef>
                <a:spcPts val="1000"/>
              </a:spcBef>
              <a:spcAft>
                <a:spcPts val="0"/>
              </a:spcAft>
              <a:buClr>
                <a:schemeClr val="lt1"/>
              </a:buClr>
              <a:buSzPts val="2000"/>
              <a:buFont typeface="Arial"/>
              <a:buChar char="•"/>
            </a:pPr>
            <a:r>
              <a:rPr lang="ar-SA" sz="2000" dirty="0">
                <a:solidFill>
                  <a:schemeClr val="lt1"/>
                </a:solidFill>
                <a:latin typeface="Simplified Arabic" panose="02020603050405020304" pitchFamily="18" charset="-78"/>
                <a:cs typeface="Simplified Arabic" panose="02020603050405020304" pitchFamily="18" charset="-78"/>
                <a:sym typeface="Arial"/>
              </a:rPr>
              <a:t>عند تفسير نتائج الاختبار، يُرجى التحقق دائماً من وجود خط التحكم. وإذا لم يكن موجوداً، فإن النتيجة غير صالحة ويجب تكرار الاختبار باستخدام </a:t>
            </a:r>
            <a:r>
              <a:rPr lang="ar-SA" sz="2000">
                <a:solidFill>
                  <a:schemeClr val="lt1"/>
                </a:solidFill>
                <a:latin typeface="Simplified Arabic" panose="02020603050405020304" pitchFamily="18" charset="-78"/>
                <a:cs typeface="Simplified Arabic" panose="02020603050405020304" pitchFamily="18" charset="-78"/>
                <a:sym typeface="Arial"/>
              </a:rPr>
              <a:t>اختبار تشخيصي سريع </a:t>
            </a:r>
            <a:r>
              <a:rPr lang="ar-SA" sz="2000" dirty="0">
                <a:solidFill>
                  <a:schemeClr val="lt1"/>
                </a:solidFill>
                <a:latin typeface="Simplified Arabic" panose="02020603050405020304" pitchFamily="18" charset="-78"/>
                <a:cs typeface="Simplified Arabic" panose="02020603050405020304" pitchFamily="18" charset="-78"/>
                <a:sym typeface="Arial"/>
              </a:rPr>
              <a:t>جديد. </a:t>
            </a:r>
          </a:p>
        </p:txBody>
      </p:sp>
      <p:pic>
        <p:nvPicPr>
          <p:cNvPr id="362" name="Google Shape;362;p21"/>
          <p:cNvPicPr preferRelativeResize="0"/>
          <p:nvPr/>
        </p:nvPicPr>
        <p:blipFill rotWithShape="1">
          <a:blip r:embed="rId5">
            <a:alphaModFix/>
          </a:blip>
          <a:srcRect/>
          <a:stretch/>
        </p:blipFill>
        <p:spPr>
          <a:xfrm>
            <a:off x="10631698" y="4698940"/>
            <a:ext cx="1552003" cy="1599287"/>
          </a:xfrm>
          <a:prstGeom prst="rect">
            <a:avLst/>
          </a:prstGeom>
          <a:noFill/>
          <a:ln>
            <a:noFill/>
          </a:ln>
        </p:spPr>
      </p:pic>
      <p:sp>
        <p:nvSpPr>
          <p:cNvPr id="10" name="Footer Placeholder 3">
            <a:extLst>
              <a:ext uri="{FF2B5EF4-FFF2-40B4-BE49-F238E27FC236}">
                <a16:creationId xmlns:a16="http://schemas.microsoft.com/office/drawing/2014/main" id="{246B918D-333C-4CE7-AB71-C5FC68B6F9C9}"/>
              </a:ext>
            </a:extLst>
          </p:cNvPr>
          <p:cNvSpPr>
            <a:spLocks noGrp="1"/>
          </p:cNvSpPr>
          <p:nvPr>
            <p:ph type="ftr" sz="quarter" idx="11"/>
          </p:nvPr>
        </p:nvSpPr>
        <p:spPr>
          <a:xfrm>
            <a:off x="246821" y="6345704"/>
            <a:ext cx="9273209" cy="501650"/>
          </a:xfrm>
        </p:spPr>
        <p:txBody>
          <a:bodyPr/>
          <a:lstStyle/>
          <a:p>
            <a:pPr algn="r" rtl="1"/>
            <a:r>
              <a:rPr lang="ar-SA" b="1" dirty="0">
                <a:solidFill>
                  <a:schemeClr val="bg1"/>
                </a:solidFill>
              </a:rPr>
              <a:t>حلقة العمل التدريبية بشأن الاختبارات التشخيصية السريعة للكشف عن مستضدات فيروس كورونا</a:t>
            </a:r>
            <a:r>
              <a:rPr lang="en-US" b="1" dirty="0">
                <a:solidFill>
                  <a:schemeClr val="bg1"/>
                </a:solidFill>
              </a:rPr>
              <a:t>- </a:t>
            </a:r>
            <a:r>
              <a:rPr lang="ar-SA" b="1" dirty="0">
                <a:solidFill>
                  <a:schemeClr val="bg1"/>
                </a:solidFill>
              </a:rPr>
              <a:t>سارس-2 الإصدار 3.0 | إجراء الاختبارات التشخيصية السريعة للكشف عن مستضدات فيروس كورونا- سارس-2 </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أسئلة؟</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25</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أهداف التعلّم </a:t>
            </a: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lgn="just" rtl="1">
              <a:spcBef>
                <a:spcPts val="0"/>
              </a:spcBef>
              <a:buNone/>
            </a:pPr>
            <a:r>
              <a:rPr lang="ar-SA" dirty="0"/>
              <a:t>في نهاية هذه الوحدة، ينبغي أن تكونوا قادرين على القيام بما يلي:</a:t>
            </a:r>
          </a:p>
          <a:p>
            <a:pPr marL="342900" indent="-342900" algn="just" rtl="1"/>
            <a:r>
              <a:rPr lang="ar-SA" dirty="0"/>
              <a:t>وصف الخطوات الرئيسية التي يتعين اتباعها لإجراء الاختبارات التشخيصية السريعة للكشف عن مستضدات فيروس كورونا- سارس- 2؛ </a:t>
            </a:r>
          </a:p>
          <a:p>
            <a:pPr marL="342900" lvl="0" indent="-342900" algn="just" rtl="1">
              <a:lnSpc>
                <a:spcPct val="100000"/>
              </a:lnSpc>
              <a:spcBef>
                <a:spcPts val="1000"/>
              </a:spcBef>
              <a:spcAft>
                <a:spcPts val="0"/>
              </a:spcAft>
              <a:buSzPts val="2000"/>
              <a:buFont typeface="Arial"/>
              <a:buChar char="•"/>
            </a:pPr>
            <a:r>
              <a:rPr lang="ar-SA" dirty="0"/>
              <a:t>شرح كيفية تفسير نتائج الاختبار الفردية. </a:t>
            </a:r>
          </a:p>
          <a:p>
            <a:pPr marL="228600" lvl="0" indent="-101600" algn="just" rtl="1">
              <a:lnSpc>
                <a:spcPct val="100000"/>
              </a:lnSpc>
              <a:spcBef>
                <a:spcPts val="1000"/>
              </a:spcBef>
              <a:spcAft>
                <a:spcPts val="0"/>
              </a:spcAft>
              <a:buClr>
                <a:schemeClr val="accent1"/>
              </a:buClr>
              <a:buSzPts val="2000"/>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3</a:t>
            </a:fld>
            <a:endParaRPr lang="ar-SA" sz="1000" dirty="0"/>
          </a:p>
        </p:txBody>
      </p:sp>
      <p:sp>
        <p:nvSpPr>
          <p:cNvPr id="6" name="Footer Placeholder 3">
            <a:extLst>
              <a:ext uri="{FF2B5EF4-FFF2-40B4-BE49-F238E27FC236}">
                <a16:creationId xmlns:a16="http://schemas.microsoft.com/office/drawing/2014/main" id="{F3403EAB-90D7-40DE-8C61-0640389B2849}"/>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grpSp>
        <p:nvGrpSpPr>
          <p:cNvPr id="7" name="Group 6">
            <a:extLst>
              <a:ext uri="{FF2B5EF4-FFF2-40B4-BE49-F238E27FC236}">
                <a16:creationId xmlns:a16="http://schemas.microsoft.com/office/drawing/2014/main" id="{BB2FB927-E486-48B2-861D-F8F405640929}"/>
              </a:ext>
            </a:extLst>
          </p:cNvPr>
          <p:cNvGrpSpPr/>
          <p:nvPr/>
        </p:nvGrpSpPr>
        <p:grpSpPr>
          <a:xfrm>
            <a:off x="838200" y="1009766"/>
            <a:ext cx="3888782" cy="596348"/>
            <a:chOff x="7861998" y="1527451"/>
            <a:chExt cx="3888782" cy="596348"/>
          </a:xfrm>
        </p:grpSpPr>
        <p:sp>
          <p:nvSpPr>
            <p:cNvPr id="8" name="Oval 7">
              <a:extLst>
                <a:ext uri="{FF2B5EF4-FFF2-40B4-BE49-F238E27FC236}">
                  <a16:creationId xmlns:a16="http://schemas.microsoft.com/office/drawing/2014/main" id="{81CD44AA-27FF-41E8-9890-6B654810EE61}"/>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9" name="Graphic 8" descr="Pencil">
              <a:extLst>
                <a:ext uri="{FF2B5EF4-FFF2-40B4-BE49-F238E27FC236}">
                  <a16:creationId xmlns:a16="http://schemas.microsoft.com/office/drawing/2014/main" id="{E2041B87-D790-4B98-A7AA-C07D1F8D8D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A1DD26C2-B115-45E4-9A4F-27293BAA955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algn="r" rtl="1"/>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قد تحتاج هذه الشريحة إلى التكييف استناداً إلى الاختبارات التشخيصية السريعة المستخدمة للكشف عن مستضدات فيروس </a:t>
              </a:r>
              <a:r>
                <a:rPr lang="en-US" altLang="en-US" sz="1100" dirty="0" err="1">
                  <a:solidFill>
                    <a:srgbClr val="FFFFFF"/>
                  </a:solidFill>
                  <a:latin typeface="Simplified Arabic" panose="02020603050405020304" pitchFamily="18" charset="-78"/>
                  <a:ea typeface="Calibri" charset="0"/>
                  <a:cs typeface="Simplified Arabic" panose="02020603050405020304" pitchFamily="18" charset="-78"/>
                </a:rPr>
                <a:t>كورونا</a:t>
              </a:r>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 سارس2-</a:t>
              </a:r>
            </a:p>
          </p:txBody>
        </p:sp>
      </p:gr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الاختبار التشخيصي السريع لمستضد فيروس كورونا-سارس-2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r>
              <a:rPr lang="ar"/>
              <a:t>إجراءات الاختبار وتفسير النتائج الخاصة بالاختبار التشخيصي السريع للكشف عن مستضدات فيروس كورونا-سارس-2  متشابهة لجميع الاختبارات.</a:t>
            </a:r>
          </a:p>
          <a:p>
            <a:pPr rtl="1"/>
            <a:r>
              <a:rPr lang="ar"/>
              <a:t>ومن المهم اتباع تعليمات الاستخدام الخاصة بالاختبار، حيث قد تختلف الكواشف والإجراءات، بما فيها أوقات الحضانة، بين الاختبارات المختلفة.</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4</a:t>
            </a:fld>
            <a:endParaRPr lang="en-GB" sz="1000" dirty="0"/>
          </a:p>
        </p:txBody>
      </p:sp>
      <p:sp>
        <p:nvSpPr>
          <p:cNvPr id="4" name="Footer Placeholder 3">
            <a:extLst>
              <a:ext uri="{FF2B5EF4-FFF2-40B4-BE49-F238E27FC236}">
                <a16:creationId xmlns:a16="http://schemas.microsoft.com/office/drawing/2014/main" id="{74F3F86D-F580-DD71-6041-D942E84F2E98}"/>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3958349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محتويات مجموعة الاختبار الخاصة بالاختبار التشخيصي السريع للكشف عن مستضدات فيروس كورونا-سارس-2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2158658"/>
            <a:ext cx="10515600" cy="4440760"/>
          </a:xfrm>
        </p:spPr>
        <p:txBody>
          <a:bodyPr rtlCol="1"/>
          <a:lstStyle/>
          <a:p>
            <a:pPr rtl="1"/>
            <a:r>
              <a:rPr lang="ar" dirty="0"/>
              <a:t>جهاز اختبار (مُغلَّف بمفرده في كيس مصنوع من رقائق مع مادة مُجفِّفة)</a:t>
            </a:r>
          </a:p>
          <a:p>
            <a:pPr rtl="1"/>
            <a:r>
              <a:rPr lang="ar" dirty="0"/>
              <a:t>أنبوب محلول تحلل</a:t>
            </a:r>
          </a:p>
          <a:p>
            <a:pPr rtl="1"/>
            <a:r>
              <a:rPr lang="ar" dirty="0"/>
              <a:t>غطاء فوهة</a:t>
            </a:r>
          </a:p>
          <a:p>
            <a:pPr rtl="1"/>
            <a:r>
              <a:rPr lang="ar" dirty="0"/>
              <a:t>مسحة معقمة</a:t>
            </a:r>
          </a:p>
          <a:p>
            <a:pPr rtl="1"/>
            <a:r>
              <a:rPr lang="ar" dirty="0"/>
              <a:t>حامل ورق</a:t>
            </a:r>
          </a:p>
          <a:p>
            <a:pPr rtl="1"/>
            <a:r>
              <a:rPr lang="ar" dirty="0"/>
              <a:t>تعليمات الاستخدام</a:t>
            </a:r>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5</a:t>
            </a:fld>
            <a:endParaRPr lang="en-GB" sz="1000" dirty="0"/>
          </a:p>
        </p:txBody>
      </p:sp>
      <p:grpSp>
        <p:nvGrpSpPr>
          <p:cNvPr id="6" name="Group 5">
            <a:extLst>
              <a:ext uri="{FF2B5EF4-FFF2-40B4-BE49-F238E27FC236}">
                <a16:creationId xmlns:a16="http://schemas.microsoft.com/office/drawing/2014/main" id="{5C809CDD-7C35-A046-91F7-830BA29ADD8F}"/>
              </a:ext>
            </a:extLst>
          </p:cNvPr>
          <p:cNvGrpSpPr/>
          <p:nvPr/>
        </p:nvGrpSpPr>
        <p:grpSpPr>
          <a:xfrm>
            <a:off x="1327673" y="1345905"/>
            <a:ext cx="3888782" cy="596348"/>
            <a:chOff x="7861998" y="1527451"/>
            <a:chExt cx="3888782" cy="596348"/>
          </a:xfrm>
        </p:grpSpPr>
        <p:sp>
          <p:nvSpPr>
            <p:cNvPr id="7" name="Oval 6">
              <a:extLst>
                <a:ext uri="{FF2B5EF4-FFF2-40B4-BE49-F238E27FC236}">
                  <a16:creationId xmlns:a16="http://schemas.microsoft.com/office/drawing/2014/main" id="{9A4DB519-B421-214C-B375-0457C9FAFBD9}"/>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8" name="Graphic 7" descr="Pencil">
              <a:extLst>
                <a:ext uri="{FF2B5EF4-FFF2-40B4-BE49-F238E27FC236}">
                  <a16:creationId xmlns:a16="http://schemas.microsoft.com/office/drawing/2014/main" id="{13914116-9274-EB43-BD37-73F31C8CD44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19419752-0D83-B942-97C4-EFF240423523}"/>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49BB02C7-6590-52F0-C0CD-24C64AF92F46}"/>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189265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الاحتياطات</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1"/>
          <a:lstStyle/>
          <a:p>
            <a:pPr rtl="1"/>
            <a:endParaRPr lang="en-US" dirty="0"/>
          </a:p>
          <a:p>
            <a:pPr rtl="1"/>
            <a:r>
              <a:rPr lang="ar" dirty="0"/>
              <a:t>لا تعد استخدام مكونات مجموعات الاختبار الخاصة بالاختبار التشخيصي السريع للكشف عن مستضدات فيروس كورونا-سارس-2.</a:t>
            </a:r>
          </a:p>
          <a:p>
            <a:pPr rtl="1"/>
            <a:r>
              <a:rPr lang="ar" dirty="0"/>
              <a:t>لا تستخدم مجموعة الاختبار الخاصة بالاختبار التشخيصي السريع للكشف عن مستضدات فيروس كورونا-سارس-2 في حالة تلف الكيس أو كسر الختم.</a:t>
            </a:r>
          </a:p>
          <a:p>
            <a:pPr rtl="1"/>
            <a:r>
              <a:rPr lang="ar" dirty="0"/>
              <a:t>لا تستخدم أبدًا أنبوب محلول التحلل من تشغيلة أخرى من نفس مجموعة الاختبار أو من أنواع مختلفة من مجموعات الاختبار.</a:t>
            </a:r>
          </a:p>
          <a:p>
            <a:pPr rtl="1"/>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6</a:t>
            </a:fld>
            <a:endParaRPr lang="en-GB" sz="1000" dirty="0"/>
          </a:p>
        </p:txBody>
      </p:sp>
      <p:grpSp>
        <p:nvGrpSpPr>
          <p:cNvPr id="6" name="Group 5">
            <a:extLst>
              <a:ext uri="{FF2B5EF4-FFF2-40B4-BE49-F238E27FC236}">
                <a16:creationId xmlns:a16="http://schemas.microsoft.com/office/drawing/2014/main" id="{B04A423D-26E1-1045-911B-04F38CACDA25}"/>
              </a:ext>
            </a:extLst>
          </p:cNvPr>
          <p:cNvGrpSpPr/>
          <p:nvPr/>
        </p:nvGrpSpPr>
        <p:grpSpPr>
          <a:xfrm>
            <a:off x="1648946" y="1345905"/>
            <a:ext cx="3888782" cy="596348"/>
            <a:chOff x="7861998" y="1527451"/>
            <a:chExt cx="3888782" cy="596348"/>
          </a:xfrm>
        </p:grpSpPr>
        <p:sp>
          <p:nvSpPr>
            <p:cNvPr id="7" name="Oval 6">
              <a:extLst>
                <a:ext uri="{FF2B5EF4-FFF2-40B4-BE49-F238E27FC236}">
                  <a16:creationId xmlns:a16="http://schemas.microsoft.com/office/drawing/2014/main" id="{CD9FB271-F08B-5F42-A131-11FCBFEBA9B8}"/>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8" name="Graphic 7" descr="Pencil">
              <a:extLst>
                <a:ext uri="{FF2B5EF4-FFF2-40B4-BE49-F238E27FC236}">
                  <a16:creationId xmlns:a16="http://schemas.microsoft.com/office/drawing/2014/main" id="{6E4A386F-FC87-AD44-A46E-3C18DA1F7C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0F551CFC-F51B-4349-99A8-2065BC0E38AE}"/>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dirty="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184CE97C-DAF0-47B7-DE9F-CBB42659B723}"/>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1466193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a:t>الاستعداد </a:t>
            </a:r>
            <a:endParaRPr lang="ar-SA" dirty="0"/>
          </a:p>
        </p:txBody>
      </p:sp>
      <p:sp>
        <p:nvSpPr>
          <p:cNvPr id="136" name="Google Shape;136;p6"/>
          <p:cNvSpPr txBox="1">
            <a:spLocks noGrp="1"/>
          </p:cNvSpPr>
          <p:nvPr>
            <p:ph type="body" idx="1"/>
          </p:nvPr>
        </p:nvSpPr>
        <p:spPr>
          <a:xfrm>
            <a:off x="838200" y="1736203"/>
            <a:ext cx="10515599" cy="4440760"/>
          </a:xfrm>
          <a:prstGeom prst="rect">
            <a:avLst/>
          </a:prstGeom>
          <a:noFill/>
          <a:ln>
            <a:noFill/>
          </a:ln>
        </p:spPr>
        <p:txBody>
          <a:bodyPr spcFirstLastPara="1" wrap="square" lIns="91425" tIns="45700" rIns="91425" bIns="45700" anchor="t" anchorCtr="0">
            <a:normAutofit/>
          </a:bodyPr>
          <a:lstStyle/>
          <a:p>
            <a:pPr marL="228600" lvl="0" indent="-101600" algn="just" rtl="1">
              <a:lnSpc>
                <a:spcPct val="100000"/>
              </a:lnSpc>
              <a:spcBef>
                <a:spcPts val="0"/>
              </a:spcBef>
              <a:spcAft>
                <a:spcPts val="0"/>
              </a:spcAft>
              <a:buClr>
                <a:schemeClr val="accent1"/>
              </a:buClr>
              <a:buSzPts val="2000"/>
              <a:buNone/>
            </a:pPr>
            <a:endParaRPr lang="ar-SA" dirty="0"/>
          </a:p>
          <a:p>
            <a:pPr marL="457200" lvl="0" indent="-457200" algn="just" rtl="1">
              <a:lnSpc>
                <a:spcPct val="100000"/>
              </a:lnSpc>
              <a:spcBef>
                <a:spcPts val="1000"/>
              </a:spcBef>
              <a:spcAft>
                <a:spcPts val="0"/>
              </a:spcAft>
              <a:buClr>
                <a:srgbClr val="009AC9"/>
              </a:buClr>
              <a:buSzPts val="2000"/>
              <a:buFont typeface="Arial"/>
              <a:buAutoNum type="arabicPeriod"/>
            </a:pPr>
            <a:r>
              <a:rPr lang="ar-SA" dirty="0"/>
              <a:t>قراءة تعليمات الاستخدام الخاصة بالاختبارات التشخيصية السريعة للكشف عن مستضدات فيروس كورونا-سارس-2 بعناية </a:t>
            </a:r>
          </a:p>
          <a:p>
            <a:pPr marL="457200" lvl="0" indent="-457200" algn="just" rtl="1">
              <a:lnSpc>
                <a:spcPct val="100000"/>
              </a:lnSpc>
              <a:spcBef>
                <a:spcPts val="1000"/>
              </a:spcBef>
              <a:spcAft>
                <a:spcPts val="0"/>
              </a:spcAft>
              <a:buClr>
                <a:srgbClr val="009AC9"/>
              </a:buClr>
              <a:buSzPts val="2000"/>
              <a:buFont typeface="Arial"/>
              <a:buAutoNum type="arabicPeriod"/>
            </a:pPr>
            <a:r>
              <a:rPr lang="ar-SA" dirty="0"/>
              <a:t>التحقق من تاريخ انتهاء الصلاحية. لا تستخدموا مجموعة اللوازم إذا انتهى تاريخ صلاحيتها. وتبقى مواد مجموعة اللوازم مستقرة حتى حلول تاريخ انتهاء الصلاحية المطبوع على الصندوق الخارجي. </a:t>
            </a:r>
          </a:p>
          <a:p>
            <a:pPr marL="457200" lvl="0" indent="-457200" algn="just" rtl="1">
              <a:lnSpc>
                <a:spcPct val="100000"/>
              </a:lnSpc>
              <a:spcBef>
                <a:spcPts val="1000"/>
              </a:spcBef>
              <a:spcAft>
                <a:spcPts val="0"/>
              </a:spcAft>
              <a:buClr>
                <a:srgbClr val="009AC9"/>
              </a:buClr>
              <a:buSzPts val="2000"/>
              <a:buFont typeface="Arial"/>
              <a:buAutoNum type="arabicPeriod"/>
            </a:pPr>
            <a:r>
              <a:rPr lang="ar-SA" dirty="0"/>
              <a:t>التحقق من أن جهاز الاختبار والحزمة المجففة غير تالفة أو غير صالحة.</a:t>
            </a:r>
          </a:p>
          <a:p>
            <a:pPr marL="457200" lvl="0" indent="-457200" algn="just" rtl="1">
              <a:lnSpc>
                <a:spcPct val="100000"/>
              </a:lnSpc>
              <a:spcBef>
                <a:spcPts val="1000"/>
              </a:spcBef>
              <a:spcAft>
                <a:spcPts val="0"/>
              </a:spcAft>
              <a:buClr>
                <a:srgbClr val="009AC9"/>
              </a:buClr>
              <a:buSzPts val="2000"/>
              <a:buFont typeface="Arial"/>
              <a:buAutoNum type="arabicPeriod"/>
            </a:pPr>
            <a:r>
              <a:rPr lang="ar-SA" dirty="0"/>
              <a:t>تخزين الاختبارات التشخيصية السريعة للكشف عن مستضدات فيروس كورونا-سارس-2 بعيداً عن أشعة الشمس المباشرة وبدرجة الحرارة التي توصي بها الشركة المصنعة.</a:t>
            </a:r>
          </a:p>
          <a:p>
            <a:pPr marL="457200" lvl="0" indent="-457200" algn="just" rtl="1">
              <a:lnSpc>
                <a:spcPct val="100000"/>
              </a:lnSpc>
              <a:spcBef>
                <a:spcPts val="1000"/>
              </a:spcBef>
              <a:spcAft>
                <a:spcPts val="0"/>
              </a:spcAft>
              <a:buClr>
                <a:srgbClr val="009AC9"/>
              </a:buClr>
              <a:buSzPts val="2000"/>
              <a:buFont typeface="Arial"/>
              <a:buAutoNum type="arabicPeriod"/>
            </a:pPr>
            <a:r>
              <a:rPr lang="ar-SA" dirty="0"/>
              <a:t>لا تجمّدوا مجموعة اللوازم.</a:t>
            </a:r>
          </a:p>
          <a:p>
            <a:pPr marL="457200" lvl="0" indent="-457200" algn="just" rtl="1">
              <a:lnSpc>
                <a:spcPct val="100000"/>
              </a:lnSpc>
              <a:spcBef>
                <a:spcPts val="1000"/>
              </a:spcBef>
              <a:spcAft>
                <a:spcPts val="0"/>
              </a:spcAft>
              <a:buClr>
                <a:srgbClr val="009AC9"/>
              </a:buClr>
              <a:buSzPts val="2000"/>
              <a:buAutoNum type="arabicPeriod"/>
            </a:pPr>
            <a:r>
              <a:rPr lang="ar-SA" dirty="0"/>
              <a:t>يلزم تنظيف اليدين وارتداء معدات الوقاية الشخصية الموصى بها أثناء إجراء الاختبار. </a:t>
            </a:r>
          </a:p>
          <a:p>
            <a:pPr marL="457200" lvl="0" indent="-330200" algn="just" rtl="1">
              <a:lnSpc>
                <a:spcPct val="100000"/>
              </a:lnSpc>
              <a:spcBef>
                <a:spcPts val="1000"/>
              </a:spcBef>
              <a:spcAft>
                <a:spcPts val="0"/>
              </a:spcAft>
              <a:buClr>
                <a:srgbClr val="009AC9"/>
              </a:buClr>
              <a:buSzPts val="2000"/>
              <a:buFont typeface="Arial"/>
              <a:buNone/>
            </a:pPr>
            <a:endParaRPr lang="ar-SA" dirty="0"/>
          </a:p>
          <a:p>
            <a:pPr marL="228600" lvl="0" indent="-101600" algn="just" rtl="1">
              <a:lnSpc>
                <a:spcPct val="100000"/>
              </a:lnSpc>
              <a:spcBef>
                <a:spcPts val="1000"/>
              </a:spcBef>
              <a:spcAft>
                <a:spcPts val="0"/>
              </a:spcAft>
              <a:buClr>
                <a:schemeClr val="accent1"/>
              </a:buClr>
              <a:buSzPts val="2000"/>
              <a:buNone/>
            </a:pPr>
            <a:endParaRPr lang="ar-SA" dirty="0"/>
          </a:p>
        </p:txBody>
      </p:sp>
      <p:sp>
        <p:nvSpPr>
          <p:cNvPr id="137" name="Google Shape;137;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spcBef>
                <a:spcPts val="0"/>
              </a:spcBef>
              <a:spcAft>
                <a:spcPts val="0"/>
              </a:spcAft>
              <a:buNone/>
            </a:pPr>
            <a:fld id="{00000000-1234-1234-1234-123412341234}" type="slidenum">
              <a:rPr lang="ar-SA" smtClean="0"/>
              <a:pPr marL="0" lvl="0" indent="0" algn="l" rtl="1">
                <a:spcBef>
                  <a:spcPts val="0"/>
                </a:spcBef>
                <a:spcAft>
                  <a:spcPts val="0"/>
                </a:spcAft>
                <a:buNone/>
              </a:pPr>
              <a:t>7</a:t>
            </a:fld>
            <a:endParaRPr lang="ar-SA" sz="1000" dirty="0"/>
          </a:p>
        </p:txBody>
      </p:sp>
      <p:sp>
        <p:nvSpPr>
          <p:cNvPr id="11" name="Footer Placeholder 3">
            <a:extLst>
              <a:ext uri="{FF2B5EF4-FFF2-40B4-BE49-F238E27FC236}">
                <a16:creationId xmlns:a16="http://schemas.microsoft.com/office/drawing/2014/main" id="{284D1AFD-CDAB-4AA7-9F29-97D609D7FE12}"/>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grpSp>
        <p:nvGrpSpPr>
          <p:cNvPr id="12" name="Group 11">
            <a:extLst>
              <a:ext uri="{FF2B5EF4-FFF2-40B4-BE49-F238E27FC236}">
                <a16:creationId xmlns:a16="http://schemas.microsoft.com/office/drawing/2014/main" id="{EC20243D-8B30-4290-B889-20EA26936A75}"/>
              </a:ext>
            </a:extLst>
          </p:cNvPr>
          <p:cNvGrpSpPr/>
          <p:nvPr/>
        </p:nvGrpSpPr>
        <p:grpSpPr>
          <a:xfrm>
            <a:off x="838200" y="1009766"/>
            <a:ext cx="3888782" cy="596348"/>
            <a:chOff x="7861998" y="1527451"/>
            <a:chExt cx="3888782" cy="596348"/>
          </a:xfrm>
        </p:grpSpPr>
        <p:sp>
          <p:nvSpPr>
            <p:cNvPr id="13" name="Oval 12">
              <a:extLst>
                <a:ext uri="{FF2B5EF4-FFF2-40B4-BE49-F238E27FC236}">
                  <a16:creationId xmlns:a16="http://schemas.microsoft.com/office/drawing/2014/main" id="{78CBDB11-BE9E-4939-908C-425E8A0D19CE}"/>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4" name="Graphic 13" descr="Pencil">
              <a:extLst>
                <a:ext uri="{FF2B5EF4-FFF2-40B4-BE49-F238E27FC236}">
                  <a16:creationId xmlns:a16="http://schemas.microsoft.com/office/drawing/2014/main" id="{4F20AD0C-2751-425C-A4C6-74B8E06015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5" name="TextBox 14">
              <a:extLst>
                <a:ext uri="{FF2B5EF4-FFF2-40B4-BE49-F238E27FC236}">
                  <a16:creationId xmlns:a16="http://schemas.microsoft.com/office/drawing/2014/main" id="{5DB44861-834B-4C6D-BEBC-8CD59F760D94}"/>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algn="r" rtl="1"/>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قد تحتاج هذه الشريحة إلى التكييف استناداً إلى الاختبارات التشخيصية السريعة المستخدمة للكشف عن مستضدات فيروس </a:t>
              </a:r>
              <a:r>
                <a:rPr lang="en-US" altLang="en-US" sz="1100" dirty="0" err="1">
                  <a:solidFill>
                    <a:srgbClr val="FFFFFF"/>
                  </a:solidFill>
                  <a:latin typeface="Simplified Arabic" panose="02020603050405020304" pitchFamily="18" charset="-78"/>
                  <a:ea typeface="Calibri" charset="0"/>
                  <a:cs typeface="Simplified Arabic" panose="02020603050405020304" pitchFamily="18" charset="-78"/>
                </a:rPr>
                <a:t>كورونا</a:t>
              </a:r>
              <a:r>
                <a:rPr lang="en-US" altLang="en-US" sz="1100" dirty="0">
                  <a:solidFill>
                    <a:srgbClr val="FFFFFF"/>
                  </a:solidFill>
                  <a:latin typeface="Simplified Arabic" panose="02020603050405020304" pitchFamily="18" charset="-78"/>
                  <a:ea typeface="Calibri" charset="0"/>
                  <a:cs typeface="Simplified Arabic" panose="02020603050405020304" pitchFamily="18" charset="-78"/>
                </a:rPr>
                <a:t>- سارس2-</a:t>
              </a:r>
            </a:p>
          </p:txBody>
        </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a:t>إجراء الاختبار التشخيصي السريع لمستضد فيروس كورونا-سارس-2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98109" y="2346104"/>
            <a:ext cx="7102642" cy="4440760"/>
          </a:xfrm>
        </p:spPr>
        <p:txBody>
          <a:bodyPr rtlCol="1"/>
          <a:lstStyle/>
          <a:p>
            <a:pPr rtl="1"/>
            <a:r>
              <a:rPr lang="ar" dirty="0"/>
              <a:t>أدخل المسحة في أنبوب محلول التحلل. أثناء الضغط على الأنبوب، حرِّك المسحة.</a:t>
            </a:r>
          </a:p>
          <a:p>
            <a:pPr rtl="1"/>
            <a:endParaRPr lang="en-US" dirty="0"/>
          </a:p>
          <a:p>
            <a:pPr rtl="1"/>
            <a:endParaRPr lang="en-US" dirty="0"/>
          </a:p>
          <a:p>
            <a:pPr rtl="1"/>
            <a:r>
              <a:rPr lang="ar" dirty="0"/>
              <a:t>انزع المسحة أثناء الضغط على جوانب الأنبوب لاستخراج السائل من المسحة.</a:t>
            </a:r>
          </a:p>
          <a:p>
            <a:pPr rtl="1"/>
            <a:endParaRPr lang="en-US" dirty="0"/>
          </a:p>
          <a:p>
            <a:pPr rtl="1"/>
            <a:endParaRPr lang="en-US" dirty="0"/>
          </a:p>
          <a:p>
            <a:pPr rtl="1"/>
            <a:r>
              <a:rPr lang="ar" dirty="0"/>
              <a:t>اضغط غطاء الفوهة بإحكام على الأنبوب.</a:t>
            </a:r>
            <a:endParaRPr lang="en-GB" dirty="0"/>
          </a:p>
          <a:p>
            <a:pPr rtl="1"/>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8</a:t>
            </a:fld>
            <a:endParaRPr lang="en-GB" sz="1000" dirty="0"/>
          </a:p>
        </p:txBody>
      </p:sp>
      <p:sp>
        <p:nvSpPr>
          <p:cNvPr id="7" name="Right Arrow 6">
            <a:extLst>
              <a:ext uri="{FF2B5EF4-FFF2-40B4-BE49-F238E27FC236}">
                <a16:creationId xmlns:a16="http://schemas.microsoft.com/office/drawing/2014/main" id="{7AFC1A1E-408C-D04A-BE5A-DED9AD79864A}"/>
              </a:ext>
            </a:extLst>
          </p:cNvPr>
          <p:cNvSpPr/>
          <p:nvPr/>
        </p:nvSpPr>
        <p:spPr>
          <a:xfrm>
            <a:off x="8754384" y="2346104"/>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066F3F67-F97E-5546-8DD1-1D5A1767085C}"/>
              </a:ext>
            </a:extLst>
          </p:cNvPr>
          <p:cNvSpPr/>
          <p:nvPr/>
        </p:nvSpPr>
        <p:spPr>
          <a:xfrm>
            <a:off x="8754384" y="4032041"/>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9" name="Right Arrow 8">
            <a:extLst>
              <a:ext uri="{FF2B5EF4-FFF2-40B4-BE49-F238E27FC236}">
                <a16:creationId xmlns:a16="http://schemas.microsoft.com/office/drawing/2014/main" id="{59E625D5-8BD9-B44E-8EA5-0C663D0267E4}"/>
              </a:ext>
            </a:extLst>
          </p:cNvPr>
          <p:cNvSpPr/>
          <p:nvPr/>
        </p:nvSpPr>
        <p:spPr>
          <a:xfrm>
            <a:off x="8754384" y="5523171"/>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5" name="Picture 14" descr="A picture containing table, clock&#10;&#10;Description automatically generated">
            <a:extLst>
              <a:ext uri="{FF2B5EF4-FFF2-40B4-BE49-F238E27FC236}">
                <a16:creationId xmlns:a16="http://schemas.microsoft.com/office/drawing/2014/main" id="{12C72430-07CF-A24C-B5DC-82962636FA17}"/>
              </a:ext>
            </a:extLst>
          </p:cNvPr>
          <p:cNvPicPr>
            <a:picLocks noChangeAspect="1"/>
          </p:cNvPicPr>
          <p:nvPr/>
        </p:nvPicPr>
        <p:blipFill>
          <a:blip r:embed="rId2"/>
          <a:stretch>
            <a:fillRect/>
          </a:stretch>
        </p:blipFill>
        <p:spPr>
          <a:xfrm>
            <a:off x="9978885" y="1774456"/>
            <a:ext cx="960072" cy="1495619"/>
          </a:xfrm>
          <a:prstGeom prst="rect">
            <a:avLst/>
          </a:prstGeom>
        </p:spPr>
      </p:pic>
      <p:pic>
        <p:nvPicPr>
          <p:cNvPr id="17" name="Picture 16" descr="A picture containing table&#10;&#10;Description automatically generated">
            <a:extLst>
              <a:ext uri="{FF2B5EF4-FFF2-40B4-BE49-F238E27FC236}">
                <a16:creationId xmlns:a16="http://schemas.microsoft.com/office/drawing/2014/main" id="{BE01A2AB-19AB-4649-B130-B3F871C3A933}"/>
              </a:ext>
            </a:extLst>
          </p:cNvPr>
          <p:cNvPicPr>
            <a:picLocks noChangeAspect="1"/>
          </p:cNvPicPr>
          <p:nvPr/>
        </p:nvPicPr>
        <p:blipFill>
          <a:blip r:embed="rId3"/>
          <a:stretch>
            <a:fillRect/>
          </a:stretch>
        </p:blipFill>
        <p:spPr>
          <a:xfrm>
            <a:off x="10091357" y="3294041"/>
            <a:ext cx="916813" cy="1476000"/>
          </a:xfrm>
          <a:prstGeom prst="rect">
            <a:avLst/>
          </a:prstGeom>
        </p:spPr>
      </p:pic>
      <p:pic>
        <p:nvPicPr>
          <p:cNvPr id="19" name="Picture 18" descr="A close up of a logo&#10;&#10;Description automatically generated">
            <a:extLst>
              <a:ext uri="{FF2B5EF4-FFF2-40B4-BE49-F238E27FC236}">
                <a16:creationId xmlns:a16="http://schemas.microsoft.com/office/drawing/2014/main" id="{0BE42E21-5BF2-054E-8A15-0FEED7CA9CD0}"/>
              </a:ext>
            </a:extLst>
          </p:cNvPr>
          <p:cNvPicPr>
            <a:picLocks noChangeAspect="1"/>
          </p:cNvPicPr>
          <p:nvPr/>
        </p:nvPicPr>
        <p:blipFill>
          <a:blip r:embed="rId4"/>
          <a:stretch>
            <a:fillRect/>
          </a:stretch>
        </p:blipFill>
        <p:spPr>
          <a:xfrm>
            <a:off x="10225765" y="4794007"/>
            <a:ext cx="713192" cy="1476000"/>
          </a:xfrm>
          <a:prstGeom prst="rect">
            <a:avLst/>
          </a:prstGeom>
        </p:spPr>
      </p:pic>
      <p:grpSp>
        <p:nvGrpSpPr>
          <p:cNvPr id="20" name="Group 19">
            <a:extLst>
              <a:ext uri="{FF2B5EF4-FFF2-40B4-BE49-F238E27FC236}">
                <a16:creationId xmlns:a16="http://schemas.microsoft.com/office/drawing/2014/main" id="{8FB006BC-6235-3648-B8ED-9206A6DB22A2}"/>
              </a:ext>
            </a:extLst>
          </p:cNvPr>
          <p:cNvGrpSpPr/>
          <p:nvPr/>
        </p:nvGrpSpPr>
        <p:grpSpPr>
          <a:xfrm>
            <a:off x="1574809" y="1345905"/>
            <a:ext cx="3888782" cy="596348"/>
            <a:chOff x="7861998" y="1527451"/>
            <a:chExt cx="3888782" cy="596348"/>
          </a:xfrm>
        </p:grpSpPr>
        <p:sp>
          <p:nvSpPr>
            <p:cNvPr id="21" name="Oval 20">
              <a:extLst>
                <a:ext uri="{FF2B5EF4-FFF2-40B4-BE49-F238E27FC236}">
                  <a16:creationId xmlns:a16="http://schemas.microsoft.com/office/drawing/2014/main" id="{2B6480B6-DE62-8945-A4FD-5C610950BA4A}"/>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22" name="Graphic 21" descr="Pencil">
              <a:extLst>
                <a:ext uri="{FF2B5EF4-FFF2-40B4-BE49-F238E27FC236}">
                  <a16:creationId xmlns:a16="http://schemas.microsoft.com/office/drawing/2014/main" id="{9A6F51FD-C9B2-9440-B4FF-FF35497E31F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sp>
          <p:nvSpPr>
            <p:cNvPr id="23" name="TextBox 22">
              <a:extLst>
                <a:ext uri="{FF2B5EF4-FFF2-40B4-BE49-F238E27FC236}">
                  <a16:creationId xmlns:a16="http://schemas.microsoft.com/office/drawing/2014/main" id="{CB033CFA-1DEB-1743-80F5-8B33A0ADA68F}"/>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BFF8E4FA-82E6-090B-8E96-E25BF949981D}"/>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631174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1"/>
          <a:lstStyle/>
          <a:p>
            <a:pPr rtl="1"/>
            <a:r>
              <a:rPr lang="ar" dirty="0"/>
              <a:t>إجراء الاختبار التشخيصي السريع لمستضد فيروس كورونا-سارس-2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749716" cy="4440760"/>
          </a:xfrm>
        </p:spPr>
        <p:txBody>
          <a:bodyPr rtlCol="1"/>
          <a:lstStyle/>
          <a:p>
            <a:pPr rtl="1"/>
            <a:endParaRPr lang="en-US" dirty="0"/>
          </a:p>
          <a:p>
            <a:pPr rtl="1"/>
            <a:endParaRPr lang="en-US" dirty="0"/>
          </a:p>
          <a:p>
            <a:pPr rtl="1"/>
            <a:r>
              <a:rPr lang="ar" dirty="0"/>
              <a:t>ضع قطرات من العينة المستخرجة على وعاء العينة في جهاز الاختبار. </a:t>
            </a:r>
            <a:r>
              <a:rPr lang="ar-SA" dirty="0"/>
              <a:t>و</a:t>
            </a:r>
            <a:r>
              <a:rPr lang="ar" dirty="0"/>
              <a:t>أضف العدد الصحيح </a:t>
            </a:r>
            <a:r>
              <a:rPr lang="ar-SA" dirty="0"/>
              <a:t>من ا</a:t>
            </a:r>
            <a:r>
              <a:rPr lang="ar" dirty="0"/>
              <a:t>لقطرات الذي تحدده الشركة المُصنِّعة.</a:t>
            </a:r>
          </a:p>
          <a:p>
            <a:pPr rtl="1"/>
            <a:endParaRPr lang="en-US" dirty="0"/>
          </a:p>
          <a:p>
            <a:pPr rtl="1"/>
            <a:r>
              <a:rPr lang="ar" dirty="0"/>
              <a:t>اقرأ وسجِّل نتيجة الاختبار بعد الفترة الزمنية المحددة.</a:t>
            </a:r>
          </a:p>
          <a:p>
            <a:pPr rtl="1"/>
            <a:endParaRPr lang="en-US"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1"/>
          <a:lstStyle/>
          <a:p>
            <a:pPr rtl="1"/>
            <a:fld id="{42D34DE6-22C6-0E40-B20E-F2D718CBADB2}" type="slidenum">
              <a:rPr lang="en-GB" smtClean="0"/>
              <a:pPr rtl="1"/>
              <a:t>9</a:t>
            </a:fld>
            <a:endParaRPr lang="en-GB" sz="1000" dirty="0"/>
          </a:p>
        </p:txBody>
      </p:sp>
      <p:sp>
        <p:nvSpPr>
          <p:cNvPr id="6" name="Right Arrow 5">
            <a:extLst>
              <a:ext uri="{FF2B5EF4-FFF2-40B4-BE49-F238E27FC236}">
                <a16:creationId xmlns:a16="http://schemas.microsoft.com/office/drawing/2014/main" id="{3B2AB943-77A8-2844-869B-7B32AD431228}"/>
              </a:ext>
            </a:extLst>
          </p:cNvPr>
          <p:cNvSpPr/>
          <p:nvPr/>
        </p:nvSpPr>
        <p:spPr>
          <a:xfrm>
            <a:off x="8153400" y="2638455"/>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DCDB594E-F89A-5E42-A761-2A4B14B79A08}"/>
              </a:ext>
            </a:extLst>
          </p:cNvPr>
          <p:cNvSpPr/>
          <p:nvPr/>
        </p:nvSpPr>
        <p:spPr>
          <a:xfrm>
            <a:off x="8153234" y="4128144"/>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1" name="Picture 10" descr="Icon&#10;&#10;Description automatically generated">
            <a:extLst>
              <a:ext uri="{FF2B5EF4-FFF2-40B4-BE49-F238E27FC236}">
                <a16:creationId xmlns:a16="http://schemas.microsoft.com/office/drawing/2014/main" id="{5892A910-4278-3044-9003-41D9C54557A4}"/>
              </a:ext>
            </a:extLst>
          </p:cNvPr>
          <p:cNvPicPr>
            <a:picLocks noChangeAspect="1"/>
          </p:cNvPicPr>
          <p:nvPr/>
        </p:nvPicPr>
        <p:blipFill>
          <a:blip r:embed="rId2"/>
          <a:stretch>
            <a:fillRect/>
          </a:stretch>
        </p:blipFill>
        <p:spPr>
          <a:xfrm>
            <a:off x="9731245" y="1827812"/>
            <a:ext cx="2256900" cy="1889327"/>
          </a:xfrm>
          <a:prstGeom prst="rect">
            <a:avLst/>
          </a:prstGeom>
        </p:spPr>
      </p:pic>
      <p:pic>
        <p:nvPicPr>
          <p:cNvPr id="13" name="Picture 12" descr="A close up of a clip&#10;&#10;Description automatically generated">
            <a:extLst>
              <a:ext uri="{FF2B5EF4-FFF2-40B4-BE49-F238E27FC236}">
                <a16:creationId xmlns:a16="http://schemas.microsoft.com/office/drawing/2014/main" id="{B7CEE772-91D3-2845-A7D6-DC692CC96D8A}"/>
              </a:ext>
            </a:extLst>
          </p:cNvPr>
          <p:cNvPicPr>
            <a:picLocks noChangeAspect="1"/>
          </p:cNvPicPr>
          <p:nvPr/>
        </p:nvPicPr>
        <p:blipFill>
          <a:blip r:embed="rId3"/>
          <a:stretch>
            <a:fillRect/>
          </a:stretch>
        </p:blipFill>
        <p:spPr>
          <a:xfrm>
            <a:off x="9597058" y="3831109"/>
            <a:ext cx="2390921" cy="1373298"/>
          </a:xfrm>
          <a:prstGeom prst="rect">
            <a:avLst/>
          </a:prstGeom>
        </p:spPr>
      </p:pic>
      <p:grpSp>
        <p:nvGrpSpPr>
          <p:cNvPr id="14" name="Group 13">
            <a:extLst>
              <a:ext uri="{FF2B5EF4-FFF2-40B4-BE49-F238E27FC236}">
                <a16:creationId xmlns:a16="http://schemas.microsoft.com/office/drawing/2014/main" id="{8F6881EC-3D7C-A042-BFEF-C1D66E864A82}"/>
              </a:ext>
            </a:extLst>
          </p:cNvPr>
          <p:cNvGrpSpPr/>
          <p:nvPr/>
        </p:nvGrpSpPr>
        <p:grpSpPr>
          <a:xfrm>
            <a:off x="1587166" y="1345905"/>
            <a:ext cx="3888782" cy="596348"/>
            <a:chOff x="7861998" y="1527451"/>
            <a:chExt cx="3888782" cy="596348"/>
          </a:xfrm>
        </p:grpSpPr>
        <p:sp>
          <p:nvSpPr>
            <p:cNvPr id="15" name="Oval 14">
              <a:extLst>
                <a:ext uri="{FF2B5EF4-FFF2-40B4-BE49-F238E27FC236}">
                  <a16:creationId xmlns:a16="http://schemas.microsoft.com/office/drawing/2014/main" id="{46715B8C-F0F8-8640-9B31-6D3387C5EA81}"/>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en-US" dirty="0"/>
            </a:p>
          </p:txBody>
        </p:sp>
        <p:pic>
          <p:nvPicPr>
            <p:cNvPr id="16" name="Graphic 15" descr="Pencil">
              <a:extLst>
                <a:ext uri="{FF2B5EF4-FFF2-40B4-BE49-F238E27FC236}">
                  <a16:creationId xmlns:a16="http://schemas.microsoft.com/office/drawing/2014/main" id="{0AC0E672-98EC-BE4F-A2E4-11EF5BACA7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7" name="TextBox 16">
              <a:extLst>
                <a:ext uri="{FF2B5EF4-FFF2-40B4-BE49-F238E27FC236}">
                  <a16:creationId xmlns:a16="http://schemas.microsoft.com/office/drawing/2014/main" id="{63B89A62-EF0F-9B49-B65F-3B15F51712BB}"/>
                </a:ext>
              </a:extLst>
            </p:cNvPr>
            <p:cNvSpPr txBox="1"/>
            <p:nvPr/>
          </p:nvSpPr>
          <p:spPr>
            <a:xfrm>
              <a:off x="8352305" y="1626785"/>
              <a:ext cx="3398475" cy="430887"/>
            </a:xfrm>
            <a:prstGeom prst="rect">
              <a:avLst/>
            </a:prstGeom>
            <a:solidFill>
              <a:srgbClr val="009AC9"/>
            </a:solidFill>
            <a:ln>
              <a:noFill/>
            </a:ln>
          </p:spPr>
          <p:txBody>
            <a:bodyPr wrap="square" rtlCol="1">
              <a:spAutoFit/>
            </a:bodyPr>
            <a:lstStyle/>
            <a:p>
              <a:pPr rtl="1"/>
              <a:r>
                <a:rPr lang="ar" sz="1100" dirty="0">
                  <a:solidFill>
                    <a:srgbClr val="FFFFFF"/>
                  </a:solidFill>
                  <a:ea typeface="Calibri" charset="0"/>
                  <a:cs typeface="Calibri" charset="0"/>
                </a:rPr>
                <a:t>قد تحتاج هذه الشريحة إلى التعديل بناءً على الاختبار التشخيصي السريع المستخدم للكشف عن مستضدات فيروس كورونا-سارس-2 </a:t>
              </a:r>
            </a:p>
          </p:txBody>
        </p:sp>
      </p:grpSp>
      <p:sp>
        <p:nvSpPr>
          <p:cNvPr id="4" name="Footer Placeholder 3">
            <a:extLst>
              <a:ext uri="{FF2B5EF4-FFF2-40B4-BE49-F238E27FC236}">
                <a16:creationId xmlns:a16="http://schemas.microsoft.com/office/drawing/2014/main" id="{C1452345-21AD-43C6-9E10-A607412B1F78}"/>
              </a:ext>
            </a:extLst>
          </p:cNvPr>
          <p:cNvSpPr>
            <a:spLocks noGrp="1"/>
          </p:cNvSpPr>
          <p:nvPr>
            <p:ph type="ftr" sz="quarter" idx="11"/>
          </p:nvPr>
        </p:nvSpPr>
        <p:spPr>
          <a:xfrm>
            <a:off x="1459395" y="6348593"/>
            <a:ext cx="9273209" cy="501650"/>
          </a:xfrm>
        </p:spPr>
        <p:txBody>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إجراء الاختبارات التشخيصية السريعة للكشف عن مستضدات فيروس كورونا- سارس-2 </a:t>
            </a:r>
          </a:p>
        </p:txBody>
      </p:sp>
    </p:spTree>
    <p:extLst>
      <p:ext uri="{BB962C8B-B14F-4D97-AF65-F5344CB8AC3E}">
        <p14:creationId xmlns:p14="http://schemas.microsoft.com/office/powerpoint/2010/main" val="14956509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0" ma:contentTypeDescription="Create a new document." ma:contentTypeScope="" ma:versionID="53c510b663eb44cb7498f28392d4cd33">
  <xsd:schema xmlns:xsd="http://www.w3.org/2001/XMLSchema" xmlns:xs="http://www.w3.org/2001/XMLSchema" xmlns:p="http://schemas.microsoft.com/office/2006/metadata/properties" xmlns:ns3="0b20a213-df17-4e56-abb9-25e675dfe243" targetNamespace="http://schemas.microsoft.com/office/2006/metadata/properties" ma:root="true" ma:fieldsID="c63f0433e488edd6047613ecd864541d" ns3:_="">
    <xsd:import namespace="0b20a213-df17-4e56-abb9-25e675dfe24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E1E258C-619D-437A-BC36-A254B5E3AC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0B43CF-6347-4000-83A4-FF1671797694}">
  <ds:schemaRefs>
    <ds:schemaRef ds:uri="0b20a213-df17-4e56-abb9-25e675dfe24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4710D984-177B-4ADD-BC8F-577B4869FE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2654</TotalTime>
  <Words>1959</Words>
  <Application>Microsoft Office PowerPoint</Application>
  <PresentationFormat>Widescreen</PresentationFormat>
  <Paragraphs>185</Paragraphs>
  <Slides>25</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Simplified Arabic</vt:lpstr>
      <vt:lpstr>Office Theme</vt:lpstr>
      <vt:lpstr>8</vt:lpstr>
      <vt:lpstr>إخلاء المسؤولية</vt:lpstr>
      <vt:lpstr>أهداف التعلّم </vt:lpstr>
      <vt:lpstr>الاختبار التشخيصي السريع لمستضد فيروس كورونا-سارس-2</vt:lpstr>
      <vt:lpstr>محتويات مجموعة الاختبار الخاصة بالاختبار التشخيصي السريع للكشف عن مستضدات فيروس كورونا-سارس-2</vt:lpstr>
      <vt:lpstr>الاحتياطات</vt:lpstr>
      <vt:lpstr>الاستعداد </vt:lpstr>
      <vt:lpstr>إجراء الاختبار التشخيصي السريع لمستضد فيروس كورونا-سارس-2 (1)</vt:lpstr>
      <vt:lpstr>إجراء الاختبار التشخيصي السريع لمستضد فيروس كورونا-سارس-2 (2)</vt:lpstr>
      <vt:lpstr>إجراء الاختبار التشخيصي السريع لمستضد فيروس كورونا-سارس-2 (3)</vt:lpstr>
      <vt:lpstr>تفسير نتائج الاختبار التشخيصي السريع</vt:lpstr>
      <vt:lpstr>تفسير النتائج: النتائج السلبية</vt:lpstr>
      <vt:lpstr>تفسير النتائج: النتائج الإيجابية</vt:lpstr>
      <vt:lpstr>تفسير النتائج: النتائج غير الصحيحة</vt:lpstr>
      <vt:lpstr>قراءة الاختبارات التشخيصية السريعة </vt:lpstr>
      <vt:lpstr>فيديو توضيحي  </vt:lpstr>
      <vt:lpstr>العرض التوضيحي والممارسة العملية </vt:lpstr>
      <vt:lpstr>‫النشاط‬: إعداد محطة العمل</vt:lpstr>
      <vt:lpstr>الممارسة العملية</vt:lpstr>
      <vt:lpstr>التفسير العملي لنتائج الاختبار</vt:lpstr>
      <vt:lpstr>‫النشاط‬: تفسير الاختبار (1)‬</vt:lpstr>
      <vt:lpstr>‫النشاط‬: تفسير الاختبار (2)‬</vt:lpstr>
      <vt:lpstr>التحديات الشائعة أمام الاختبار التشخيصي السريع للكشف عن مستضدات فيروس كورونا-سارس-2 </vt:lpstr>
      <vt:lpstr>PowerPoint Presentation</vt:lpstr>
      <vt:lpstr>أسئلة؟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68</cp:revision>
  <dcterms:created xsi:type="dcterms:W3CDTF">2020-10-08T10:02:18Z</dcterms:created>
  <dcterms:modified xsi:type="dcterms:W3CDTF">2022-09-29T14:28:16Z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