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autoCompressPictures="0">
  <p:sldMasterIdLst>
    <p:sldMasterId id="2147483648" r:id="rId4"/>
  </p:sldMasterIdLst>
  <p:notesMasterIdLst>
    <p:notesMasterId r:id="rId26"/>
  </p:notesMasterIdLst>
  <p:sldIdLst>
    <p:sldId id="256" r:id="rId5"/>
    <p:sldId id="289" r:id="rId6"/>
    <p:sldId id="290" r:id="rId7"/>
    <p:sldId id="276" r:id="rId8"/>
    <p:sldId id="259" r:id="rId9"/>
    <p:sldId id="260" r:id="rId10"/>
    <p:sldId id="261" r:id="rId11"/>
    <p:sldId id="277" r:id="rId12"/>
    <p:sldId id="272" r:id="rId13"/>
    <p:sldId id="278" r:id="rId14"/>
    <p:sldId id="279" r:id="rId15"/>
    <p:sldId id="280" r:id="rId16"/>
    <p:sldId id="281" r:id="rId17"/>
    <p:sldId id="282" r:id="rId18"/>
    <p:sldId id="283" r:id="rId19"/>
    <p:sldId id="284" r:id="rId20"/>
    <p:sldId id="291" r:id="rId21"/>
    <p:sldId id="287" r:id="rId22"/>
    <p:sldId id="288" r:id="rId23"/>
    <p:sldId id="274" r:id="rId24"/>
    <p:sldId id="271" r:id="rId25"/>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1" clrIdx="0">
    <p:extLst>
      <p:ext uri="{19B8F6BF-5375-455C-9EA6-DF929625EA0E}">
        <p15:presenceInfo xmlns:p15="http://schemas.microsoft.com/office/powerpoint/2012/main" userId="d1b78f39f2660855" providerId="Windows Live"/>
      </p:ext>
    </p:extLst>
  </p:cmAuthor>
  <p:cmAuthor id="2" name="Fiona Stewart" initials="FS" lastIdx="2" clrIdx="1">
    <p:extLst>
      <p:ext uri="{19B8F6BF-5375-455C-9EA6-DF929625EA0E}">
        <p15:presenceInfo xmlns:p15="http://schemas.microsoft.com/office/powerpoint/2012/main" userId="3a7b56f0cb2e9c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AAFE8-883F-4DDD-8555-116EF1954B10}" v="3" dt="2021-01-15T12:21:31.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997" autoAdjust="0"/>
    <p:restoredTop sz="94696"/>
  </p:normalViewPr>
  <p:slideViewPr>
    <p:cSldViewPr snapToGrid="0" snapToObjects="1">
      <p:cViewPr varScale="1">
        <p:scale>
          <a:sx n="80" d="100"/>
          <a:sy n="80" d="100"/>
        </p:scale>
        <p:origin x="50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ADAS, Céline" userId="35dfe63f-973a-4484-af2b-caa2b0e5656e" providerId="ADAL" clId="{510AAFE8-883F-4DDD-8555-116EF1954B10}"/>
    <pc:docChg chg="custSel modSld">
      <pc:chgData name="BARNADAS, Céline" userId="35dfe63f-973a-4484-af2b-caa2b0e5656e" providerId="ADAL" clId="{510AAFE8-883F-4DDD-8555-116EF1954B10}" dt="2021-01-15T12:21:31.088" v="3"/>
      <pc:docMkLst>
        <pc:docMk/>
      </pc:docMkLst>
      <pc:sldChg chg="addSp delSp">
        <pc:chgData name="BARNADAS, Céline" userId="35dfe63f-973a-4484-af2b-caa2b0e5656e" providerId="ADAL" clId="{510AAFE8-883F-4DDD-8555-116EF1954B10}" dt="2021-01-15T12:21:31.088" v="3"/>
        <pc:sldMkLst>
          <pc:docMk/>
          <pc:sldMk cId="2865038571" sldId="256"/>
        </pc:sldMkLst>
        <pc:picChg chg="del">
          <ac:chgData name="BARNADAS, Céline" userId="35dfe63f-973a-4484-af2b-caa2b0e5656e" providerId="ADAL" clId="{510AAFE8-883F-4DDD-8555-116EF1954B10}" dt="2021-01-15T12:21:20.884" v="0" actId="478"/>
          <ac:picMkLst>
            <pc:docMk/>
            <pc:sldMk cId="2865038571" sldId="256"/>
            <ac:picMk id="4" creationId="{46A8CB8C-1AE5-CF43-974C-8A8D44296D95}"/>
          </ac:picMkLst>
        </pc:picChg>
        <pc:picChg chg="add del">
          <ac:chgData name="BARNADAS, Céline" userId="35dfe63f-973a-4484-af2b-caa2b0e5656e" providerId="ADAL" clId="{510AAFE8-883F-4DDD-8555-116EF1954B10}" dt="2021-01-15T12:21:23.133" v="2" actId="478"/>
          <ac:picMkLst>
            <pc:docMk/>
            <pc:sldMk cId="2865038571" sldId="256"/>
            <ac:picMk id="6" creationId="{8F1B38C8-E1EC-468F-BD2D-67AFCA27B7B7}"/>
          </ac:picMkLst>
        </pc:picChg>
        <pc:picChg chg="add">
          <ac:chgData name="BARNADAS, Céline" userId="35dfe63f-973a-4484-af2b-caa2b0e5656e" providerId="ADAL" clId="{510AAFE8-883F-4DDD-8555-116EF1954B10}" dt="2021-01-15T12:21:31.088" v="3"/>
          <ac:picMkLst>
            <pc:docMk/>
            <pc:sldMk cId="2865038571" sldId="256"/>
            <ac:picMk id="7" creationId="{ADC936FE-802C-40CB-AAFD-05EFC6AD51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a:lvl1pPr>
          </a:lstStyle>
          <a:p>
            <a:pPr rtl="1"/>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1"/>
          <a:lstStyle>
            <a:lvl1pPr algn="r" rtl="1">
              <a:defRPr sz="1200"/>
            </a:lvl1pPr>
          </a:lstStyle>
          <a:p>
            <a:pPr rtl="1"/>
            <a:fld id="{0BEDBD40-84B1-2349-A508-11CBED669F65}" type="datetimeFigureOut">
              <a:rPr lang="en-GB" smtClean="0"/>
              <a:t>19/10/2022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rtl="1">
              <a:defRPr sz="1200"/>
            </a:lvl1pPr>
          </a:lstStyle>
          <a:p>
            <a:pPr rtl="1"/>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rtl="1">
              <a:defRPr sz="1200"/>
            </a:lvl1pPr>
          </a:lstStyle>
          <a:p>
            <a:pPr rtl="1"/>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242" name="Google Shape;2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6E645C01-F739-A347-9CD2-8D0E9C5D15A9}"/>
              </a:ext>
            </a:extLst>
          </p:cNvPr>
          <p:cNvPicPr>
            <a:picLocks noChangeAspect="1"/>
          </p:cNvPicPr>
          <p:nvPr userDrawn="1"/>
        </p:nvPicPr>
        <p:blipFill rotWithShape="1">
          <a:blip r:embed="rId2"/>
          <a:srcRect l="26821" t="6957" r="18233" b="11831"/>
          <a:stretch/>
        </p:blipFill>
        <p:spPr>
          <a:xfrm>
            <a:off x="5493026" y="811369"/>
            <a:ext cx="6698974" cy="5569553"/>
          </a:xfrm>
          <a:prstGeom prst="rect">
            <a:avLst/>
          </a:prstGeom>
        </p:spPr>
      </p:pic>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rtlCol="1"/>
          <a:lstStyle/>
          <a:p>
            <a:pPr rtl="1"/>
            <a:r>
              <a:rPr lang="en-GB"/>
              <a:t>12/11/2020</a:t>
            </a:r>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rtlCol="1" anchor="b"/>
          <a:lstStyle>
            <a:lvl1pPr algn="r" rtl="1">
              <a:defRPr sz="400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rtlCol="1"/>
          <a:lstStyle>
            <a:lvl1pPr marL="0" indent="0" algn="r" rtl="1">
              <a:buNone/>
              <a:defRPr sz="18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rtlCol="1"/>
          <a:lstStyle/>
          <a:p>
            <a:pPr rtl="1"/>
            <a:r>
              <a:rPr lang="ar"/>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rtlCol="1"/>
          <a:lstStyle/>
          <a:p>
            <a:pPr rtl="1"/>
            <a:r>
              <a:rPr lang="en-GB"/>
              <a:t>12/11/2020</a:t>
            </a:r>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rtlCol="1"/>
          <a:lstStyle/>
          <a:p>
            <a:pPr rtl="1"/>
            <a:r>
              <a:rPr lang="ar"/>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rtlCol="1"/>
          <a:lstStyle/>
          <a:p>
            <a:pPr rtl="1"/>
            <a:r>
              <a:rPr lang="en-GB"/>
              <a:t>12/11/2020</a:t>
            </a:r>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rtlCol="1"/>
          <a:lstStyle/>
          <a:p>
            <a:pPr rtl="1"/>
            <a:r>
              <a:rPr lang="ar"/>
              <a:t>Click to edit Master title style</a:t>
            </a:r>
            <a:endParaRPr/>
          </a:p>
        </p:txBody>
      </p:sp>
      <p:sp>
        <p:nvSpPr>
          <p:cNvPr id="54" name="Body Level One…"/>
          <p:cNvSpPr txBox="1">
            <a:spLocks noGrp="1"/>
          </p:cNvSpPr>
          <p:nvPr>
            <p:ph type="body" idx="1"/>
          </p:nvPr>
        </p:nvSpPr>
        <p:spPr>
          <a:prstGeom prst="rect">
            <a:avLst/>
          </a:prstGeom>
        </p:spPr>
        <p:txBody>
          <a:bodyPr numCol="1" spcCol="38100" rtlCol="1"/>
          <a:lstStyle>
            <a:lvl1pPr marL="381000" indent="-381000" algn="r" rtl="1">
              <a:spcBef>
                <a:spcPts val="2100"/>
              </a:spcBef>
              <a:buSzPct val="50000"/>
              <a:buBlip>
                <a:blip r:embed="rId2"/>
              </a:buBlip>
              <a:defRPr sz="2100"/>
            </a:lvl1pPr>
            <a:lvl2pPr marL="381000" indent="-381000" algn="r" rtl="1">
              <a:spcBef>
                <a:spcPts val="2100"/>
              </a:spcBef>
              <a:buSzPct val="50000"/>
              <a:buBlip>
                <a:blip r:embed="rId2"/>
              </a:buBlip>
              <a:defRPr sz="2100"/>
            </a:lvl2pPr>
            <a:lvl3pPr marL="381000" indent="-381000" algn="r" rtl="1">
              <a:spcBef>
                <a:spcPts val="2100"/>
              </a:spcBef>
              <a:buSzPct val="50000"/>
              <a:buBlip>
                <a:blip r:embed="rId2"/>
              </a:buBlip>
              <a:defRPr sz="2100"/>
            </a:lvl3pPr>
            <a:lvl4pPr marL="381000" indent="-381000" algn="r" rtl="1">
              <a:spcBef>
                <a:spcPts val="2100"/>
              </a:spcBef>
              <a:buSzPct val="50000"/>
              <a:buBlip>
                <a:blip r:embed="rId2"/>
              </a:buBlip>
              <a:defRPr sz="2100"/>
            </a:lvl4pPr>
            <a:lvl5pPr marL="381000" indent="-381000" algn="r" rtl="1">
              <a:spcBef>
                <a:spcPts val="2100"/>
              </a:spcBef>
              <a:buSzPct val="50000"/>
              <a:buBlip>
                <a:blip r:embed="rId2"/>
              </a:buBlip>
              <a:defRPr sz="21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a:p>
        </p:txBody>
      </p:sp>
      <p:sp>
        <p:nvSpPr>
          <p:cNvPr id="55" name="Slide Number"/>
          <p:cNvSpPr txBox="1">
            <a:spLocks noGrp="1"/>
          </p:cNvSpPr>
          <p:nvPr>
            <p:ph type="sldNum" sz="quarter" idx="2"/>
          </p:nvPr>
        </p:nvSpPr>
        <p:spPr>
          <a:prstGeom prst="rect">
            <a:avLst/>
          </a:prstGeom>
        </p:spPr>
        <p:txBody>
          <a:bodyPr rtlCol="1"/>
          <a:lstStyle/>
          <a:p>
            <a:pPr rtl="1"/>
            <a:fld id="{8B709DE2-93F8-7E45-91D0-E19ACC3ADA42}" type="slidenum">
              <a:rPr lang="en-US" smtClean="0"/>
              <a:t>‹#›</a:t>
            </a:fld>
            <a:endParaRPr lang="en-US" dirty="0"/>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rtlCol="1" anchor="b" anchorCtr="0">
            <a:noAutofit/>
          </a:bodyPr>
          <a:lstStyle>
            <a:lvl1pPr algn="r" rtl="1">
              <a:defRPr sz="3600">
                <a:solidFill>
                  <a:schemeClr val="accent1"/>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rtlCol="1"/>
          <a:lstStyle>
            <a:lvl1pPr algn="r" rtl="1">
              <a:lnSpc>
                <a:spcPct val="100000"/>
              </a:lnSpc>
              <a:buClr>
                <a:schemeClr val="accent1"/>
              </a:buClr>
              <a:defRPr sz="2000"/>
            </a:lvl1pPr>
            <a:lvl2pPr algn="r" rtl="1">
              <a:lnSpc>
                <a:spcPct val="100000"/>
              </a:lnSpc>
              <a:buClr>
                <a:schemeClr val="accent1"/>
              </a:buClr>
              <a:defRPr sz="1800"/>
            </a:lvl2pPr>
            <a:lvl3pPr algn="r" rtl="1">
              <a:lnSpc>
                <a:spcPct val="100000"/>
              </a:lnSpc>
              <a:buClr>
                <a:schemeClr val="accent1"/>
              </a:buClr>
              <a:defRPr sz="1800"/>
            </a:lvl3pPr>
            <a:lvl4pPr algn="r" rtl="1">
              <a:lnSpc>
                <a:spcPct val="100000"/>
              </a:lnSpc>
              <a:buClr>
                <a:schemeClr val="accent1"/>
              </a:buClr>
              <a:defRPr sz="1800"/>
            </a:lvl4pPr>
            <a:lvl5pPr algn="r" rtl="1">
              <a:lnSpc>
                <a:spcPct val="100000"/>
              </a:lnSpc>
              <a:buClr>
                <a:schemeClr val="accent1"/>
              </a:buClr>
              <a:defRPr sz="18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rtlCol="1"/>
          <a:lstStyle>
            <a:lvl1pPr algn="r" rtl="1">
              <a:defRPr sz="1000" b="1" i="0" baseline="0">
                <a:solidFill>
                  <a:schemeClr val="bg1"/>
                </a:solidFill>
              </a:defRPr>
            </a:lvl1pPr>
          </a:lstStyle>
          <a:p>
            <a:pPr algn="l" rtl="1"/>
            <a:r>
              <a:rPr lang="ar"/>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rtlCol="1"/>
          <a:lstStyle>
            <a:lvl1pPr algn="r" rtl="1">
              <a:defRPr sz="1000">
                <a:solidFill>
                  <a:schemeClr val="tx1"/>
                </a:solidFill>
              </a:defRPr>
            </a:lvl1pPr>
          </a:lstStyle>
          <a:p>
            <a:pPr rtl="1"/>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rtlCol="1" anchor="b" anchorCtr="0"/>
          <a:lstStyle>
            <a:lvl1pPr algn="r" rtl="1">
              <a:defRPr sz="3600">
                <a:solidFill>
                  <a:schemeClr val="bg1"/>
                </a:solidFill>
              </a:defRPr>
            </a:lvl1pPr>
          </a:lstStyle>
          <a:p>
            <a:pPr rtl="1"/>
            <a:r>
              <a:rPr lang="ar"/>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rtlCol="1"/>
          <a:lstStyle>
            <a:lvl1pPr marL="0" indent="0" algn="r" rtl="1">
              <a:buNone/>
              <a:defRPr sz="20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rtlCol="1"/>
          <a:lstStyle/>
          <a:p>
            <a:pPr rtl="1"/>
            <a:r>
              <a:rPr lang="ar"/>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rtlCol="1"/>
          <a:lstStyle/>
          <a:p>
            <a:pPr rtl="1"/>
            <a:r>
              <a:rPr lang="en-GB"/>
              <a:t>12/11/2020</a:t>
            </a:r>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rtlCol="1"/>
          <a:lstStyle/>
          <a:p>
            <a:pPr rtl="1"/>
            <a:r>
              <a:rPr lang="ar"/>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rtlCol="1"/>
          <a:lstStyle/>
          <a:p>
            <a:pPr rtl="1"/>
            <a:r>
              <a:rPr lang="en-GB"/>
              <a:t>12/11/2020</a:t>
            </a:r>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rtlCol="1"/>
          <a:lstStyle/>
          <a:p>
            <a:pPr rtl="1"/>
            <a:r>
              <a:rPr lang="ar"/>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rtlCol="1"/>
          <a:lstStyle/>
          <a:p>
            <a:pPr rtl="1"/>
            <a:r>
              <a:rPr lang="ar"/>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rtlCol="1"/>
          <a:lstStyle/>
          <a:p>
            <a:pPr rtl="1"/>
            <a:r>
              <a:rPr lang="en-GB"/>
              <a:t>12/11/2020</a:t>
            </a:r>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rtlCol="1"/>
          <a:lstStyle/>
          <a:p>
            <a:pPr rtl="1"/>
            <a:r>
              <a:rPr lang="ar"/>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rtlCol="1"/>
          <a:lstStyle/>
          <a:p>
            <a:pPr rtl="1"/>
            <a:r>
              <a:rPr lang="en-GB"/>
              <a:t>12/11/2020</a:t>
            </a:r>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rtlCol="1"/>
          <a:lstStyle/>
          <a:p>
            <a:pPr rtl="1"/>
            <a:r>
              <a:rPr lang="ar"/>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rtlCol="1"/>
          <a:lstStyle/>
          <a:p>
            <a:pPr rtl="1"/>
            <a:r>
              <a:rPr lang="en-GB"/>
              <a:t>12/11/2020</a:t>
            </a:r>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rtlCol="1"/>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rtlCol="1"/>
          <a:lstStyle/>
          <a:p>
            <a:pPr rtl="1"/>
            <a:r>
              <a:rPr lang="en-GB"/>
              <a:t>12/11/2020</a:t>
            </a:r>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en-GB"/>
              <a:t>12/11/2020</a:t>
            </a:r>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ar"/>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rtlCol="1"/>
          <a:lstStyle/>
          <a:p>
            <a:pPr rtl="1"/>
            <a:r>
              <a:rPr lang="ar"/>
              <a:t>7</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a:xfrm>
            <a:off x="838200" y="4213184"/>
            <a:ext cx="3992217" cy="1522454"/>
          </a:xfrm>
        </p:spPr>
        <p:txBody>
          <a:bodyPr rtlCol="1">
            <a:normAutofit/>
          </a:bodyPr>
          <a:lstStyle/>
          <a:p>
            <a:pPr rtl="1"/>
            <a:r>
              <a:rPr lang="ar" sz="3600"/>
              <a:t>التحضير للاختبار: اللوازم</a:t>
            </a:r>
          </a:p>
        </p:txBody>
      </p:sp>
      <p:pic>
        <p:nvPicPr>
          <p:cNvPr id="5" name="Picture 4">
            <a:extLst>
              <a:ext uri="{FF2B5EF4-FFF2-40B4-BE49-F238E27FC236}">
                <a16:creationId xmlns:a16="http://schemas.microsoft.com/office/drawing/2014/main" id="{64977C65-7767-A144-BBD5-49AAB1ABB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595" y="162817"/>
            <a:ext cx="2257794" cy="791235"/>
          </a:xfrm>
          <a:prstGeom prst="rect">
            <a:avLst/>
          </a:prstGeom>
        </p:spPr>
      </p:pic>
      <p:pic>
        <p:nvPicPr>
          <p:cNvPr id="7" name="Picture 6">
            <a:extLst>
              <a:ext uri="{FF2B5EF4-FFF2-40B4-BE49-F238E27FC236}">
                <a16:creationId xmlns:a16="http://schemas.microsoft.com/office/drawing/2014/main" id="{ADC936FE-802C-40CB-AAFD-05EFC6AD51CE}"/>
              </a:ext>
            </a:extLst>
          </p:cNvPr>
          <p:cNvPicPr>
            <a:picLocks noChangeAspect="1"/>
          </p:cNvPicPr>
          <p:nvPr/>
        </p:nvPicPr>
        <p:blipFill>
          <a:blip r:embed="rId3"/>
          <a:stretch>
            <a:fillRect/>
          </a:stretch>
        </p:blipFill>
        <p:spPr>
          <a:xfrm>
            <a:off x="386398" y="52252"/>
            <a:ext cx="2696315" cy="788520"/>
          </a:xfrm>
          <a:prstGeom prst="rect">
            <a:avLst/>
          </a:prstGeom>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إدارة المخزون = عدم انقطاع الاختبار</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r>
              <a:rPr lang="ar"/>
              <a:t>تضمن توافر المواد ومجموعات الاختبار عند الحاجة</a:t>
            </a:r>
          </a:p>
          <a:p>
            <a:pPr rtl="1"/>
            <a:r>
              <a:rPr lang="ar"/>
              <a:t>تحول دون استخدام مجموعات الاختبار منتهية الصلاحية</a:t>
            </a:r>
          </a:p>
          <a:p>
            <a:pPr rtl="1"/>
            <a:r>
              <a:rPr lang="ar"/>
              <a:t>تقلل الفاقد</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10</a:t>
            </a:fld>
            <a:endParaRPr lang="en-GB" sz="1000" dirty="0"/>
          </a:p>
        </p:txBody>
      </p:sp>
      <p:sp>
        <p:nvSpPr>
          <p:cNvPr id="4" name="Footer Placeholder 3">
            <a:extLst>
              <a:ext uri="{FF2B5EF4-FFF2-40B4-BE49-F238E27FC236}">
                <a16:creationId xmlns:a16="http://schemas.microsoft.com/office/drawing/2014/main" id="{D3AF2B4F-6905-3ACC-2EF4-D37F3C7A75F7}"/>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extLst>
      <p:ext uri="{BB962C8B-B14F-4D97-AF65-F5344CB8AC3E}">
        <p14:creationId xmlns:p14="http://schemas.microsoft.com/office/powerpoint/2010/main" val="205388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تتضمن إدارة المخزون معرفة الآتي:</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r>
              <a:rPr lang="ar"/>
              <a:t>مواصفات اللوازم ومجموعات الاختبار </a:t>
            </a:r>
            <a:r>
              <a:rPr lang="ar" baseline="30000"/>
              <a:t>1</a:t>
            </a:r>
            <a:endParaRPr lang="en-US" altLang="en-US" dirty="0"/>
          </a:p>
          <a:p>
            <a:pPr rtl="1"/>
            <a:r>
              <a:rPr lang="ar"/>
              <a:t>اللوازم/المواد الاستهلاكية المتاحة لديك وعددها</a:t>
            </a:r>
          </a:p>
          <a:p>
            <a:pPr rtl="1"/>
            <a:r>
              <a:rPr lang="ar"/>
              <a:t>الكمية التي استُهلِكت من المخزون المستلم</a:t>
            </a:r>
          </a:p>
          <a:p>
            <a:pPr rtl="1"/>
            <a:r>
              <a:rPr lang="ar"/>
              <a:t>موعد إجراء الطلب </a:t>
            </a:r>
          </a:p>
          <a:p>
            <a:pPr rtl="1"/>
            <a:r>
              <a:rPr lang="ar"/>
              <a:t>الأصناف التي طُلِبت وكميتها</a:t>
            </a:r>
          </a:p>
          <a:p>
            <a:pPr rtl="1"/>
            <a:r>
              <a:rPr lang="ar"/>
              <a:t>متى طُلِب المخزون</a:t>
            </a:r>
          </a:p>
          <a:p>
            <a:pPr rtl="1"/>
            <a:r>
              <a:rPr lang="ar"/>
              <a:t>أين تُخزِّن المخزون</a:t>
            </a:r>
          </a:p>
          <a:p>
            <a:pPr rtl="1"/>
            <a:r>
              <a:rPr lang="ar"/>
              <a:t>موعد استلام المخزون الجديد وكميته، والجهة المورِّدة</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11</a:t>
            </a:fld>
            <a:endParaRPr lang="en-GB" sz="1000" dirty="0"/>
          </a:p>
        </p:txBody>
      </p:sp>
      <p:sp>
        <p:nvSpPr>
          <p:cNvPr id="7" name="TextBox 6">
            <a:extLst>
              <a:ext uri="{FF2B5EF4-FFF2-40B4-BE49-F238E27FC236}">
                <a16:creationId xmlns:a16="http://schemas.microsoft.com/office/drawing/2014/main" id="{143C3B48-DE67-204C-9893-5FC9B72651C0}"/>
              </a:ext>
            </a:extLst>
          </p:cNvPr>
          <p:cNvSpPr txBox="1"/>
          <p:nvPr/>
        </p:nvSpPr>
        <p:spPr>
          <a:xfrm>
            <a:off x="838200" y="5965727"/>
            <a:ext cx="10634321"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1" anchor="ctr">
            <a:spAutoFit/>
          </a:bodyPr>
          <a:lstStyle/>
          <a:p>
            <a:pPr rtl="1"/>
            <a:r>
              <a:rPr lang="ar" sz="1000" baseline="30000"/>
              <a:t>1</a:t>
            </a:r>
            <a:r>
              <a:rPr lang="ar" sz="1000"/>
              <a:t> لا تستخدم سوى الاختبارات المعتمدة في بلدك. تأكد من اتباع الاشترطات القطرية الخاصة بمسحات جمع العينات والمطهرات ومعدات الحماية الشخصية. لا تحصل على اللوازم إلا من الموردين ذوي السمعة الطيبة.</a:t>
            </a:r>
            <a:endParaRPr kumimoji="0" lang="en-US" sz="10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4" name="Footer Placeholder 3">
            <a:extLst>
              <a:ext uri="{FF2B5EF4-FFF2-40B4-BE49-F238E27FC236}">
                <a16:creationId xmlns:a16="http://schemas.microsoft.com/office/drawing/2014/main" id="{DD87CC87-9827-AAD8-3727-DACA63812F04}"/>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extLst>
      <p:ext uri="{BB962C8B-B14F-4D97-AF65-F5344CB8AC3E}">
        <p14:creationId xmlns:p14="http://schemas.microsoft.com/office/powerpoint/2010/main" val="256504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تتضمن إدارة المخزون الآتي:</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marL="533400" indent="-533400" rtl="1"/>
            <a:r>
              <a:rPr lang="ar"/>
              <a:t>إجراء جرد للمخزون</a:t>
            </a:r>
          </a:p>
          <a:p>
            <a:pPr marL="533400" indent="-533400" rtl="1"/>
            <a:r>
              <a:rPr lang="ar"/>
              <a:t>الاحتفاظ بسجلات جرد جيدة</a:t>
            </a:r>
          </a:p>
          <a:p>
            <a:pPr marL="533400" indent="-533400" rtl="1"/>
            <a:r>
              <a:rPr lang="ar"/>
              <a:t>تحديد وقت إعادة الطلب</a:t>
            </a:r>
          </a:p>
          <a:p>
            <a:pPr marL="533400" indent="-533400" rtl="1"/>
            <a:r>
              <a:rPr lang="ar"/>
              <a:t>تحديد الكمية التي تعيد طلبها </a:t>
            </a:r>
          </a:p>
          <a:p>
            <a:pPr marL="533400" indent="-533400" rtl="1"/>
            <a:r>
              <a:rPr lang="ar"/>
              <a:t>تقديم الطلبات بشكل صحيح</a:t>
            </a:r>
          </a:p>
          <a:p>
            <a:pPr marL="533400" indent="-533400" rtl="1"/>
            <a:r>
              <a:rPr lang="ar"/>
              <a:t>فحص اللوازم قبل قبول تسليمها</a:t>
            </a:r>
          </a:p>
          <a:p>
            <a:pPr marL="533400" indent="-533400" rtl="1"/>
            <a:r>
              <a:rPr lang="ar"/>
              <a:t>ضمان التخزين المناسب للمخزون</a:t>
            </a:r>
          </a:p>
          <a:p>
            <a:pPr marL="533400" indent="-533400" rtl="1"/>
            <a:r>
              <a:rPr lang="ar"/>
              <a:t>توثيق مستويات المخزون وحركة المخزون.</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12</a:t>
            </a:fld>
            <a:endParaRPr lang="en-GB" sz="1000" dirty="0"/>
          </a:p>
        </p:txBody>
      </p:sp>
      <p:sp>
        <p:nvSpPr>
          <p:cNvPr id="4" name="Footer Placeholder 3">
            <a:extLst>
              <a:ext uri="{FF2B5EF4-FFF2-40B4-BE49-F238E27FC236}">
                <a16:creationId xmlns:a16="http://schemas.microsoft.com/office/drawing/2014/main" id="{8A82FECB-A0FF-746B-12C9-79FA1AAE5513}"/>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extLst>
      <p:ext uri="{BB962C8B-B14F-4D97-AF65-F5344CB8AC3E}">
        <p14:creationId xmlns:p14="http://schemas.microsoft.com/office/powerpoint/2010/main" val="111626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إجراء جرد للمخزون</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13</a:t>
            </a:fld>
            <a:endParaRPr lang="en-GB" sz="1000" dirty="0"/>
          </a:p>
        </p:txBody>
      </p:sp>
      <p:graphicFrame>
        <p:nvGraphicFramePr>
          <p:cNvPr id="6" name="Table 5">
            <a:extLst>
              <a:ext uri="{FF2B5EF4-FFF2-40B4-BE49-F238E27FC236}">
                <a16:creationId xmlns:a16="http://schemas.microsoft.com/office/drawing/2014/main" id="{226B48AC-0AF8-114C-95E6-151CD38A9B1E}"/>
              </a:ext>
            </a:extLst>
          </p:cNvPr>
          <p:cNvGraphicFramePr>
            <a:graphicFrameLocks noGrp="1"/>
          </p:cNvGraphicFramePr>
          <p:nvPr>
            <p:extLst>
              <p:ext uri="{D42A27DB-BD31-4B8C-83A1-F6EECF244321}">
                <p14:modId xmlns:p14="http://schemas.microsoft.com/office/powerpoint/2010/main" val="2486249363"/>
              </p:ext>
            </p:extLst>
          </p:nvPr>
        </p:nvGraphicFramePr>
        <p:xfrm>
          <a:off x="2031999" y="2411816"/>
          <a:ext cx="8128000" cy="118872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089805128"/>
                    </a:ext>
                  </a:extLst>
                </a:gridCol>
                <a:gridCol w="4064000">
                  <a:extLst>
                    <a:ext uri="{9D8B030D-6E8A-4147-A177-3AD203B41FA5}">
                      <a16:colId xmlns:a16="http://schemas.microsoft.com/office/drawing/2014/main" val="2802413377"/>
                    </a:ext>
                  </a:extLst>
                </a:gridCol>
              </a:tblGrid>
              <a:tr h="370840">
                <a:tc>
                  <a:txBody>
                    <a:bodyPr/>
                    <a:lstStyle/>
                    <a:p>
                      <a:pPr marL="0" marR="0" lvl="0" indent="0" algn="r" defTabSz="412750" rtl="1" eaLnBrk="1" fontAlgn="auto" latinLnBrk="0" hangingPunct="1">
                        <a:lnSpc>
                          <a:spcPct val="100000"/>
                        </a:lnSpc>
                        <a:spcBef>
                          <a:spcPts val="0"/>
                        </a:spcBef>
                        <a:spcAft>
                          <a:spcPts val="0"/>
                        </a:spcAft>
                        <a:buClrTx/>
                        <a:buSzTx/>
                        <a:buFontTx/>
                        <a:buNone/>
                        <a:tabLst/>
                        <a:defRPr/>
                      </a:pPr>
                      <a:r>
                        <a:rPr lang="ar" sz="2000" b="0" i="0" u="none" strike="noStrike" cap="none" spc="0" dirty="0">
                          <a:ln>
                            <a:noFill/>
                          </a:ln>
                          <a:solidFill>
                            <a:schemeClr val="tx1"/>
                          </a:solidFill>
                          <a:uFillTx/>
                          <a:latin typeface="+mn-lt"/>
                          <a:ea typeface="+mn-ea"/>
                          <a:cs typeface="+mn-cs"/>
                          <a:sym typeface="Avenir Medium"/>
                        </a:rPr>
                        <a:t>الحصر المادي لكل صنف من أصناف المخزون.</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1"/>
                      <a:r>
                        <a:rPr lang="ar" sz="2000" dirty="0"/>
                        <a:t>ما المقصود به؟</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674842"/>
                  </a:ext>
                </a:extLst>
              </a:tr>
              <a:tr h="370840">
                <a:tc>
                  <a:txBody>
                    <a:bodyPr/>
                    <a:lstStyle/>
                    <a:p>
                      <a:pPr marL="0" marR="0" lvl="0" indent="0" algn="r" defTabSz="412750" rtl="1" eaLnBrk="1" fontAlgn="auto" latinLnBrk="0" hangingPunct="1">
                        <a:lnSpc>
                          <a:spcPct val="100000"/>
                        </a:lnSpc>
                        <a:spcBef>
                          <a:spcPts val="0"/>
                        </a:spcBef>
                        <a:spcAft>
                          <a:spcPts val="0"/>
                        </a:spcAft>
                        <a:buClrTx/>
                        <a:buSzTx/>
                        <a:buFontTx/>
                        <a:buNone/>
                        <a:tabLst/>
                        <a:defRPr/>
                      </a:pPr>
                      <a:r>
                        <a:rPr lang="ar" sz="2000" b="0" i="0" u="none" strike="noStrike" cap="none" spc="0" dirty="0">
                          <a:ln>
                            <a:noFill/>
                          </a:ln>
                          <a:solidFill>
                            <a:schemeClr val="tx1"/>
                          </a:solidFill>
                          <a:uFillTx/>
                          <a:latin typeface="+mn-lt"/>
                          <a:ea typeface="+mn-ea"/>
                          <a:cs typeface="+mn-cs"/>
                          <a:sym typeface="Avenir Medium"/>
                        </a:rPr>
                        <a:t>يوصى به في بداية كل أسبوع.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ar" sz="2000" dirty="0"/>
                        <a:t>متى يجري؟</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6446873"/>
                  </a:ext>
                </a:extLst>
              </a:tr>
              <a:tr h="370840">
                <a:tc>
                  <a:txBody>
                    <a:bodyPr/>
                    <a:lstStyle/>
                    <a:p>
                      <a:pPr marL="0" marR="0" lvl="0" indent="0" algn="r" defTabSz="412750" rtl="1" eaLnBrk="1" fontAlgn="auto" latinLnBrk="0" hangingPunct="1">
                        <a:lnSpc>
                          <a:spcPct val="100000"/>
                        </a:lnSpc>
                        <a:spcBef>
                          <a:spcPts val="0"/>
                        </a:spcBef>
                        <a:spcAft>
                          <a:spcPts val="0"/>
                        </a:spcAft>
                        <a:buClrTx/>
                        <a:buSzTx/>
                        <a:buFontTx/>
                        <a:buNone/>
                        <a:tabLst/>
                        <a:defRPr/>
                      </a:pPr>
                      <a:r>
                        <a:rPr lang="ar" sz="2000" b="0" i="0" u="none" strike="noStrike" cap="none" spc="0" dirty="0">
                          <a:ln>
                            <a:noFill/>
                          </a:ln>
                          <a:solidFill>
                            <a:schemeClr val="tx1"/>
                          </a:solidFill>
                          <a:uFillTx/>
                          <a:latin typeface="+mn-lt"/>
                          <a:ea typeface="+mn-ea"/>
                          <a:cs typeface="+mn-cs"/>
                          <a:sym typeface="Avenir Medium"/>
                        </a:rPr>
                        <a:t>شخص يجري تعيينه</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1"/>
                      <a:r>
                        <a:rPr lang="ar" sz="2000" dirty="0"/>
                        <a:t>من المسؤول عن إجرائه؟</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74116542"/>
                  </a:ext>
                </a:extLst>
              </a:tr>
            </a:tbl>
          </a:graphicData>
        </a:graphic>
      </p:graphicFrame>
      <p:sp>
        <p:nvSpPr>
          <p:cNvPr id="7" name="TextBox 6">
            <a:extLst>
              <a:ext uri="{FF2B5EF4-FFF2-40B4-BE49-F238E27FC236}">
                <a16:creationId xmlns:a16="http://schemas.microsoft.com/office/drawing/2014/main" id="{B3C75E3C-58D9-8748-98EA-3548BDF0161F}"/>
              </a:ext>
            </a:extLst>
          </p:cNvPr>
          <p:cNvSpPr txBox="1"/>
          <p:nvPr/>
        </p:nvSpPr>
        <p:spPr>
          <a:xfrm>
            <a:off x="838200" y="4821306"/>
            <a:ext cx="10515599" cy="1210588"/>
          </a:xfrm>
          <a:prstGeom prst="rect">
            <a:avLst/>
          </a:prstGeom>
          <a:solidFill>
            <a:srgbClr val="009AC9"/>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1" anchor="ctr">
            <a:spAutoFit/>
          </a:bodyPr>
          <a:lstStyle/>
          <a:p>
            <a:pPr algn="ctr" rtl="1"/>
            <a:r>
              <a:rPr lang="ar" sz="2800" dirty="0">
                <a:solidFill>
                  <a:schemeClr val="bg1"/>
                </a:solidFill>
              </a:rPr>
              <a:t>يجب حصر جميع الأصناف</a:t>
            </a:r>
            <a:r>
              <a:rPr lang="ar-SA" sz="2800" dirty="0">
                <a:solidFill>
                  <a:schemeClr val="bg1"/>
                </a:solidFill>
              </a:rPr>
              <a:t>،</a:t>
            </a:r>
            <a:r>
              <a:rPr lang="ar" sz="2800" dirty="0">
                <a:solidFill>
                  <a:schemeClr val="bg1"/>
                </a:solidFill>
              </a:rPr>
              <a:t> ويجب تسجيل كل ما يدخل ويخرج. </a:t>
            </a:r>
          </a:p>
          <a:p>
            <a:pPr algn="ctr" rtl="1"/>
            <a:endParaRPr kumimoji="0" lang="en-US" sz="4400" b="0" i="0" u="none" strike="noStrike" cap="none" spc="0" normalizeH="0" baseline="0" dirty="0">
              <a:ln>
                <a:noFill/>
              </a:ln>
              <a:solidFill>
                <a:schemeClr val="bg1"/>
              </a:solidFill>
              <a:effectLst/>
              <a:uFillTx/>
              <a:latin typeface="Avenir Roman"/>
              <a:ea typeface="Avenir Roman"/>
              <a:cs typeface="Avenir Roman"/>
              <a:sym typeface="Avenir Roman"/>
            </a:endParaRPr>
          </a:p>
        </p:txBody>
      </p:sp>
      <p:sp>
        <p:nvSpPr>
          <p:cNvPr id="4" name="Footer Placeholder 3">
            <a:extLst>
              <a:ext uri="{FF2B5EF4-FFF2-40B4-BE49-F238E27FC236}">
                <a16:creationId xmlns:a16="http://schemas.microsoft.com/office/drawing/2014/main" id="{C6E80D8C-3C63-0C74-3755-7C9905F73126}"/>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extLst>
      <p:ext uri="{BB962C8B-B14F-4D97-AF65-F5344CB8AC3E}">
        <p14:creationId xmlns:p14="http://schemas.microsoft.com/office/powerpoint/2010/main" val="310656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الاحتفاظ بسجلات جرد جيدة</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979658"/>
            <a:ext cx="10515600" cy="4440760"/>
          </a:xfrm>
        </p:spPr>
        <p:txBody>
          <a:bodyPr rtlCol="1"/>
          <a:lstStyle/>
          <a:p>
            <a:pPr rtl="1">
              <a:buFontTx/>
              <a:buNone/>
            </a:pPr>
            <a:r>
              <a:rPr lang="ar" b="1" u="sng" dirty="0"/>
              <a:t>بطاقة المخزون</a:t>
            </a:r>
          </a:p>
          <a:p>
            <a:pPr rtl="1"/>
            <a:r>
              <a:rPr lang="ar" dirty="0"/>
              <a:t>بطاقات بسيطة، ثقيلة الوزن</a:t>
            </a:r>
          </a:p>
          <a:p>
            <a:pPr rtl="1"/>
            <a:r>
              <a:rPr lang="ar" dirty="0"/>
              <a:t>يُحتَفظ بها لكل صنف في المخزن</a:t>
            </a:r>
          </a:p>
          <a:p>
            <a:pPr rtl="1"/>
            <a:endParaRPr lang="en-US" altLang="en-US" dirty="0"/>
          </a:p>
          <a:p>
            <a:pPr marL="0" indent="0" rtl="1">
              <a:buNone/>
            </a:pPr>
            <a:r>
              <a:rPr lang="ar" b="1" u="sng" dirty="0"/>
              <a:t>دفتر أو سجل المخزون </a:t>
            </a:r>
          </a:p>
          <a:p>
            <a:pPr rtl="1"/>
            <a:r>
              <a:rPr lang="ar" dirty="0"/>
              <a:t>يحتوي على قائمة بجميع الأصناف الموجودة في المخزن</a:t>
            </a:r>
          </a:p>
          <a:p>
            <a:pPr rtl="1"/>
            <a:r>
              <a:rPr lang="ar" dirty="0"/>
              <a:t>يمكن أن تكون ورقية أو إلكترونية </a:t>
            </a:r>
          </a:p>
          <a:p>
            <a:pPr rtl="1"/>
            <a:r>
              <a:rPr lang="ar" dirty="0"/>
              <a:t>يجب تحديثه أسبوعياً بعد الحصر المادي من المعلومات الموجودة على بطاقات المخزون</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14</a:t>
            </a:fld>
            <a:endParaRPr lang="en-GB" sz="1000" dirty="0"/>
          </a:p>
        </p:txBody>
      </p:sp>
      <p:grpSp>
        <p:nvGrpSpPr>
          <p:cNvPr id="10" name="Group 9">
            <a:extLst>
              <a:ext uri="{FF2B5EF4-FFF2-40B4-BE49-F238E27FC236}">
                <a16:creationId xmlns:a16="http://schemas.microsoft.com/office/drawing/2014/main" id="{DA091D67-176B-2F41-9954-004E43AC91A6}"/>
              </a:ext>
            </a:extLst>
          </p:cNvPr>
          <p:cNvGrpSpPr/>
          <p:nvPr/>
        </p:nvGrpSpPr>
        <p:grpSpPr>
          <a:xfrm>
            <a:off x="2268213" y="1490305"/>
            <a:ext cx="3924069" cy="596348"/>
            <a:chOff x="7861998" y="1527451"/>
            <a:chExt cx="3924069" cy="596348"/>
          </a:xfrm>
        </p:grpSpPr>
        <p:sp>
          <p:nvSpPr>
            <p:cNvPr id="11" name="TextBox 10">
              <a:extLst>
                <a:ext uri="{FF2B5EF4-FFF2-40B4-BE49-F238E27FC236}">
                  <a16:creationId xmlns:a16="http://schemas.microsoft.com/office/drawing/2014/main" id="{68A7A85F-E113-B044-AAD9-09CF34184439}"/>
                </a:ext>
              </a:extLst>
            </p:cNvPr>
            <p:cNvSpPr txBox="1"/>
            <p:nvPr/>
          </p:nvSpPr>
          <p:spPr>
            <a:xfrm>
              <a:off x="8387592" y="1694820"/>
              <a:ext cx="3398475" cy="261610"/>
            </a:xfrm>
            <a:prstGeom prst="rect">
              <a:avLst/>
            </a:prstGeom>
            <a:solidFill>
              <a:schemeClr val="tx1"/>
            </a:solidFill>
          </p:spPr>
          <p:txBody>
            <a:bodyPr wrap="square" rtlCol="1">
              <a:spAutoFit/>
            </a:bodyPr>
            <a:lstStyle/>
            <a:p>
              <a:pPr rtl="1"/>
              <a:r>
                <a:rPr lang="ar" sz="1100">
                  <a:solidFill>
                    <a:srgbClr val="FFFFFF"/>
                  </a:solidFill>
                  <a:ea typeface="Calibri" charset="0"/>
                  <a:cs typeface="Calibri" charset="0"/>
                </a:rPr>
                <a:t>ينبغي التكييف وفقاً للمبادئ التوجيهية المتبعة في بلدك</a:t>
              </a:r>
              <a:endParaRPr lang="en-US" altLang="en-US" sz="1100" u="sng" dirty="0">
                <a:solidFill>
                  <a:srgbClr val="FFFFFF"/>
                </a:solidFill>
                <a:ea typeface="Calibri" charset="0"/>
                <a:cs typeface="Calibri" charset="0"/>
              </a:endParaRPr>
            </a:p>
          </p:txBody>
        </p:sp>
        <p:sp>
          <p:nvSpPr>
            <p:cNvPr id="12" name="Oval 11">
              <a:extLst>
                <a:ext uri="{FF2B5EF4-FFF2-40B4-BE49-F238E27FC236}">
                  <a16:creationId xmlns:a16="http://schemas.microsoft.com/office/drawing/2014/main" id="{F9876011-787D-1A48-8A61-7221FFEC4D0B}"/>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pic>
          <p:nvPicPr>
            <p:cNvPr id="13" name="Graphic 12" descr="Pencil">
              <a:extLst>
                <a:ext uri="{FF2B5EF4-FFF2-40B4-BE49-F238E27FC236}">
                  <a16:creationId xmlns:a16="http://schemas.microsoft.com/office/drawing/2014/main" id="{0E470B5C-0B16-3C44-988D-178142F8533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4" name="Footer Placeholder 3">
            <a:extLst>
              <a:ext uri="{FF2B5EF4-FFF2-40B4-BE49-F238E27FC236}">
                <a16:creationId xmlns:a16="http://schemas.microsoft.com/office/drawing/2014/main" id="{C320866C-C3C2-B0A6-1666-A6BFC65FC394}"/>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extLst>
      <p:ext uri="{BB962C8B-B14F-4D97-AF65-F5344CB8AC3E}">
        <p14:creationId xmlns:p14="http://schemas.microsoft.com/office/powerpoint/2010/main" val="127575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موعد إجراء الطلب</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endParaRPr lang="en-GB" dirty="0"/>
          </a:p>
          <a:p>
            <a:pPr marL="0" lvl="0" indent="0" rtl="1">
              <a:buNone/>
            </a:pPr>
            <a:r>
              <a:rPr lang="ar" sz="1800" dirty="0"/>
              <a:t>حلِّل احتياجات موقع الاختبار من خلال إعداد قائمة بجميع الكواشف واللوازم المطلوبة:</a:t>
            </a:r>
            <a:endParaRPr lang="en-ZA" sz="1800" dirty="0"/>
          </a:p>
          <a:p>
            <a:pPr lvl="1" rtl="1"/>
            <a:r>
              <a:rPr lang="ar" dirty="0"/>
              <a:t>وصف مفصَّل لكل صنف يُستخدَم في جمع العينات واختبارها</a:t>
            </a:r>
            <a:endParaRPr lang="en-ZA" dirty="0"/>
          </a:p>
          <a:p>
            <a:pPr lvl="1" rtl="1"/>
            <a:r>
              <a:rPr lang="ar" dirty="0"/>
              <a:t>عدد العبوات أو عدد الوحدات التي يُورَّد الصنف فيها</a:t>
            </a:r>
            <a:endParaRPr lang="en-ZA" dirty="0"/>
          </a:p>
          <a:p>
            <a:pPr lvl="1" rtl="1"/>
            <a:r>
              <a:rPr lang="ar" dirty="0"/>
              <a:t>الاستخدام التقريبي شهرياً </a:t>
            </a:r>
          </a:p>
          <a:p>
            <a:pPr lvl="1" rtl="1"/>
            <a:r>
              <a:rPr lang="ar" dirty="0"/>
              <a:t>مستوى الأولوية أو الأهمية للصنف في تنفيذ عمل المختبر - مثلاً، هل يُستخدَم يومياً أم مرة واحدة فقط شهرياً؟ </a:t>
            </a:r>
            <a:endParaRPr lang="en-ZA" dirty="0"/>
          </a:p>
          <a:p>
            <a:pPr lvl="1" rtl="1"/>
            <a:r>
              <a:rPr lang="ar" dirty="0"/>
              <a:t>طول الفترة الزمنية المطلوبة لاستلام الطلب - هل سيستغرق وصول الطلب يوماً أو أسبوعاً أو شهراً؟ </a:t>
            </a:r>
            <a:endParaRPr lang="en-ZA" dirty="0"/>
          </a:p>
          <a:p>
            <a:pPr lvl="1" rtl="1"/>
            <a:r>
              <a:rPr lang="ar" dirty="0"/>
              <a:t>مساحة التخزين وظروفه - هل سيستهلك الطلب بالجملة مساحة تخزين كبيرة جداً؟ هل يتطلب الصنف التخزين في ثلاجة؟</a:t>
            </a:r>
            <a:endParaRPr lang="en-ZA"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15</a:t>
            </a:fld>
            <a:endParaRPr lang="en-GB" sz="1000" dirty="0"/>
          </a:p>
        </p:txBody>
      </p:sp>
      <p:grpSp>
        <p:nvGrpSpPr>
          <p:cNvPr id="10" name="Group 9">
            <a:extLst>
              <a:ext uri="{FF2B5EF4-FFF2-40B4-BE49-F238E27FC236}">
                <a16:creationId xmlns:a16="http://schemas.microsoft.com/office/drawing/2014/main" id="{D858F482-AB15-AE4F-B53B-BB5CF2439B15}"/>
              </a:ext>
            </a:extLst>
          </p:cNvPr>
          <p:cNvGrpSpPr/>
          <p:nvPr/>
        </p:nvGrpSpPr>
        <p:grpSpPr>
          <a:xfrm>
            <a:off x="2046770" y="1255327"/>
            <a:ext cx="3924069" cy="596348"/>
            <a:chOff x="7861998" y="1527451"/>
            <a:chExt cx="3924069" cy="596348"/>
          </a:xfrm>
        </p:grpSpPr>
        <p:sp>
          <p:nvSpPr>
            <p:cNvPr id="11" name="TextBox 10">
              <a:extLst>
                <a:ext uri="{FF2B5EF4-FFF2-40B4-BE49-F238E27FC236}">
                  <a16:creationId xmlns:a16="http://schemas.microsoft.com/office/drawing/2014/main" id="{A8244B22-0333-B842-8922-3D444A3422EF}"/>
                </a:ext>
              </a:extLst>
            </p:cNvPr>
            <p:cNvSpPr txBox="1"/>
            <p:nvPr/>
          </p:nvSpPr>
          <p:spPr>
            <a:xfrm>
              <a:off x="8387592" y="1694820"/>
              <a:ext cx="3398475" cy="261610"/>
            </a:xfrm>
            <a:prstGeom prst="rect">
              <a:avLst/>
            </a:prstGeom>
            <a:solidFill>
              <a:schemeClr val="tx1"/>
            </a:solidFill>
          </p:spPr>
          <p:txBody>
            <a:bodyPr wrap="square" rtlCol="1">
              <a:spAutoFit/>
            </a:bodyPr>
            <a:lstStyle/>
            <a:p>
              <a:pPr rtl="1"/>
              <a:r>
                <a:rPr lang="ar" sz="1100">
                  <a:solidFill>
                    <a:srgbClr val="FFFFFF"/>
                  </a:solidFill>
                  <a:ea typeface="Calibri" charset="0"/>
                  <a:cs typeface="Calibri" charset="0"/>
                </a:rPr>
                <a:t>ينبغي التكييف وفقاً للمبادئ التوجيهية المتبعة في بلدك</a:t>
              </a:r>
              <a:endParaRPr lang="en-US" altLang="en-US" sz="1100" u="sng" dirty="0">
                <a:solidFill>
                  <a:srgbClr val="FFFFFF"/>
                </a:solidFill>
                <a:ea typeface="Calibri" charset="0"/>
                <a:cs typeface="Calibri" charset="0"/>
              </a:endParaRPr>
            </a:p>
          </p:txBody>
        </p:sp>
        <p:sp>
          <p:nvSpPr>
            <p:cNvPr id="12" name="Oval 11">
              <a:extLst>
                <a:ext uri="{FF2B5EF4-FFF2-40B4-BE49-F238E27FC236}">
                  <a16:creationId xmlns:a16="http://schemas.microsoft.com/office/drawing/2014/main" id="{8F9C3C37-A576-904C-836A-ECDCF3641120}"/>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pic>
          <p:nvPicPr>
            <p:cNvPr id="13" name="Graphic 12" descr="Pencil">
              <a:extLst>
                <a:ext uri="{FF2B5EF4-FFF2-40B4-BE49-F238E27FC236}">
                  <a16:creationId xmlns:a16="http://schemas.microsoft.com/office/drawing/2014/main" id="{8F44DAF4-4867-4941-BE08-395102E34D1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4" name="Footer Placeholder 3">
            <a:extLst>
              <a:ext uri="{FF2B5EF4-FFF2-40B4-BE49-F238E27FC236}">
                <a16:creationId xmlns:a16="http://schemas.microsoft.com/office/drawing/2014/main" id="{FA3A02D3-FD9A-5E36-7EE3-316152BE1246}"/>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extLst>
      <p:ext uri="{BB962C8B-B14F-4D97-AF65-F5344CB8AC3E}">
        <p14:creationId xmlns:p14="http://schemas.microsoft.com/office/powerpoint/2010/main" val="309951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كيفية إجراء الطلب</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16</a:t>
            </a:fld>
            <a:endParaRPr lang="en-GB" sz="1000" dirty="0"/>
          </a:p>
        </p:txBody>
      </p:sp>
      <p:sp>
        <p:nvSpPr>
          <p:cNvPr id="10" name="Content Placeholder 2">
            <a:extLst>
              <a:ext uri="{FF2B5EF4-FFF2-40B4-BE49-F238E27FC236}">
                <a16:creationId xmlns:a16="http://schemas.microsoft.com/office/drawing/2014/main" id="{E679EEF2-0B59-EE4C-9DDD-A0318DCF5E2B}"/>
              </a:ext>
            </a:extLst>
          </p:cNvPr>
          <p:cNvSpPr txBox="1">
            <a:spLocks/>
          </p:cNvSpPr>
          <p:nvPr/>
        </p:nvSpPr>
        <p:spPr>
          <a:xfrm>
            <a:off x="952500" y="2000250"/>
            <a:ext cx="10287000" cy="4146550"/>
          </a:xfrm>
          <a:prstGeom prst="rect">
            <a:avLst/>
          </a:prstGeom>
        </p:spPr>
        <p:txBody>
          <a:bodyPr vert="horz" lIns="91440" tIns="45720" rIns="91440" bIns="45720" rtlCol="1">
            <a:normAutofit/>
          </a:bodyPr>
          <a:lstStyle>
            <a:lvl1pPr marL="228600" indent="-228600" algn="r" defTabSz="914400" rtl="1"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r" defTabSz="914400" rtl="1"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r" defTabSz="914400" rtl="1"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r>
              <a:rPr lang="ar" dirty="0"/>
              <a:t>أعِد قائمة باللوازم المقرر طلبها.</a:t>
            </a:r>
            <a:endParaRPr lang="en-ZA" dirty="0"/>
          </a:p>
          <a:p>
            <a:pPr rtl="1"/>
            <a:r>
              <a:rPr lang="ar" dirty="0"/>
              <a:t>استكمل أمر الشراء واعتمده وفقاً للإجراءات الخاصة بموقع الاختبار.</a:t>
            </a:r>
          </a:p>
          <a:p>
            <a:pPr rtl="1"/>
            <a:r>
              <a:rPr lang="ar" dirty="0"/>
              <a:t>أرسل أمر الشراء إلى مسؤول المشتريات لإتمام العملية وإجراء الطلب. </a:t>
            </a:r>
            <a:endParaRPr lang="en-ZA" dirty="0"/>
          </a:p>
          <a:p>
            <a:pPr rtl="1"/>
            <a:r>
              <a:rPr lang="ar" dirty="0"/>
              <a:t>عند التسليم، تجب معاينة الطلب للتأكد من الدقة وعدم التلف.</a:t>
            </a:r>
            <a:endParaRPr lang="en-ZA" dirty="0"/>
          </a:p>
          <a:p>
            <a:pPr rtl="1"/>
            <a:r>
              <a:rPr lang="ar" dirty="0"/>
              <a:t>يجب بعد ذلك إضافة الإمدادات إلى المخزون الحالي وتخزينها وفقاً لتعليمات الشركات المُصنِّعة.</a:t>
            </a:r>
            <a:endParaRPr lang="en-ZA" dirty="0"/>
          </a:p>
        </p:txBody>
      </p:sp>
      <p:grpSp>
        <p:nvGrpSpPr>
          <p:cNvPr id="11" name="Group 10">
            <a:extLst>
              <a:ext uri="{FF2B5EF4-FFF2-40B4-BE49-F238E27FC236}">
                <a16:creationId xmlns:a16="http://schemas.microsoft.com/office/drawing/2014/main" id="{8B756803-EFEE-3F46-A360-99D01EBDC370}"/>
              </a:ext>
            </a:extLst>
          </p:cNvPr>
          <p:cNvGrpSpPr/>
          <p:nvPr/>
        </p:nvGrpSpPr>
        <p:grpSpPr>
          <a:xfrm>
            <a:off x="1466003" y="1255327"/>
            <a:ext cx="3924069" cy="596348"/>
            <a:chOff x="7861998" y="1527451"/>
            <a:chExt cx="3924069" cy="596348"/>
          </a:xfrm>
        </p:grpSpPr>
        <p:sp>
          <p:nvSpPr>
            <p:cNvPr id="12" name="TextBox 11">
              <a:extLst>
                <a:ext uri="{FF2B5EF4-FFF2-40B4-BE49-F238E27FC236}">
                  <a16:creationId xmlns:a16="http://schemas.microsoft.com/office/drawing/2014/main" id="{7AD8B318-3412-1643-A41B-8DCA2D54CB32}"/>
                </a:ext>
              </a:extLst>
            </p:cNvPr>
            <p:cNvSpPr txBox="1"/>
            <p:nvPr/>
          </p:nvSpPr>
          <p:spPr>
            <a:xfrm>
              <a:off x="8387592" y="1694820"/>
              <a:ext cx="3398475" cy="261610"/>
            </a:xfrm>
            <a:prstGeom prst="rect">
              <a:avLst/>
            </a:prstGeom>
            <a:solidFill>
              <a:schemeClr val="tx1"/>
            </a:solidFill>
          </p:spPr>
          <p:txBody>
            <a:bodyPr wrap="square" rtlCol="1">
              <a:spAutoFit/>
            </a:bodyPr>
            <a:lstStyle/>
            <a:p>
              <a:pPr rtl="1"/>
              <a:r>
                <a:rPr lang="ar" sz="1100">
                  <a:solidFill>
                    <a:srgbClr val="FFFFFF"/>
                  </a:solidFill>
                  <a:ea typeface="Calibri" charset="0"/>
                  <a:cs typeface="Calibri" charset="0"/>
                </a:rPr>
                <a:t>ينبغي التكييف وفقاً للمبادئ التوجيهية المتبعة في بلدك</a:t>
              </a:r>
              <a:endParaRPr lang="en-US" altLang="en-US" sz="1100" u="sng" dirty="0">
                <a:solidFill>
                  <a:srgbClr val="FFFFFF"/>
                </a:solidFill>
                <a:ea typeface="Calibri" charset="0"/>
                <a:cs typeface="Calibri" charset="0"/>
              </a:endParaRPr>
            </a:p>
          </p:txBody>
        </p:sp>
        <p:sp>
          <p:nvSpPr>
            <p:cNvPr id="13" name="Oval 12">
              <a:extLst>
                <a:ext uri="{FF2B5EF4-FFF2-40B4-BE49-F238E27FC236}">
                  <a16:creationId xmlns:a16="http://schemas.microsoft.com/office/drawing/2014/main" id="{47A55E00-C09F-9E49-A5C8-215EDF3707AB}"/>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pic>
          <p:nvPicPr>
            <p:cNvPr id="14" name="Graphic 13" descr="Pencil">
              <a:extLst>
                <a:ext uri="{FF2B5EF4-FFF2-40B4-BE49-F238E27FC236}">
                  <a16:creationId xmlns:a16="http://schemas.microsoft.com/office/drawing/2014/main" id="{FFD07993-4F9C-0943-A0E8-8D665930594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4" name="Footer Placeholder 3">
            <a:extLst>
              <a:ext uri="{FF2B5EF4-FFF2-40B4-BE49-F238E27FC236}">
                <a16:creationId xmlns:a16="http://schemas.microsoft.com/office/drawing/2014/main" id="{05C522B2-0417-0A5A-5768-90C059CCBDEA}"/>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extLst>
      <p:ext uri="{BB962C8B-B14F-4D97-AF65-F5344CB8AC3E}">
        <p14:creationId xmlns:p14="http://schemas.microsoft.com/office/powerpoint/2010/main" val="2283624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ar-SA" dirty="0"/>
              <a:t>فحص الطلبات الجديدة المستلمة</a:t>
            </a:r>
          </a:p>
        </p:txBody>
      </p:sp>
      <p:sp>
        <p:nvSpPr>
          <p:cNvPr id="217" name="Google Shape;217;p16"/>
          <p:cNvSpPr txBox="1">
            <a:spLocks noGrp="1"/>
          </p:cNvSpPr>
          <p:nvPr>
            <p:ph type="body" idx="1"/>
          </p:nvPr>
        </p:nvSpPr>
        <p:spPr>
          <a:xfrm>
            <a:off x="838200" y="1736203"/>
            <a:ext cx="7006389" cy="4440760"/>
          </a:xfrm>
          <a:prstGeom prst="rect">
            <a:avLst/>
          </a:prstGeom>
          <a:noFill/>
          <a:ln>
            <a:noFill/>
          </a:ln>
        </p:spPr>
        <p:txBody>
          <a:bodyPr spcFirstLastPara="1" wrap="square" lIns="91425" tIns="45700" rIns="91425" bIns="45700" anchor="t" anchorCtr="0">
            <a:normAutofit/>
          </a:bodyPr>
          <a:lstStyle/>
          <a:p>
            <a:pPr marL="228600" lvl="0" indent="-228600" algn="r" rtl="1">
              <a:lnSpc>
                <a:spcPct val="100000"/>
              </a:lnSpc>
              <a:spcBef>
                <a:spcPts val="0"/>
              </a:spcBef>
              <a:spcAft>
                <a:spcPts val="0"/>
              </a:spcAft>
              <a:buSzPts val="2000"/>
              <a:buFont typeface="Arial"/>
              <a:buNone/>
            </a:pPr>
            <a:r>
              <a:rPr lang="ar-SA" dirty="0"/>
              <a:t>عند الاستلام: </a:t>
            </a:r>
          </a:p>
          <a:p>
            <a:pPr marL="228600" lvl="0" indent="-228600" algn="r" rtl="1">
              <a:lnSpc>
                <a:spcPct val="100000"/>
              </a:lnSpc>
              <a:spcBef>
                <a:spcPts val="1000"/>
              </a:spcBef>
              <a:spcAft>
                <a:spcPts val="0"/>
              </a:spcAft>
              <a:buClr>
                <a:schemeClr val="accent1"/>
              </a:buClr>
              <a:buSzPts val="2000"/>
              <a:buChar char="•"/>
            </a:pPr>
            <a:r>
              <a:rPr lang="ar-SA" dirty="0"/>
              <a:t>تحققوا من محتويات الطلب المستلم.</a:t>
            </a:r>
          </a:p>
          <a:p>
            <a:pPr marL="228600" lvl="0" indent="-228600" algn="r" rtl="1"/>
            <a:r>
              <a:rPr lang="ar-SA" dirty="0"/>
              <a:t>تحققوا من سلامة اللوازم المستلمة.</a:t>
            </a:r>
          </a:p>
          <a:p>
            <a:pPr marL="228600" lvl="0" indent="-228600" algn="r" rtl="1">
              <a:lnSpc>
                <a:spcPct val="100000"/>
              </a:lnSpc>
              <a:spcBef>
                <a:spcPts val="1000"/>
              </a:spcBef>
              <a:spcAft>
                <a:spcPts val="0"/>
              </a:spcAft>
              <a:buClr>
                <a:schemeClr val="accent1"/>
              </a:buClr>
              <a:buSzPts val="2000"/>
              <a:buChar char="•"/>
            </a:pPr>
            <a:r>
              <a:rPr lang="ar-SA" dirty="0"/>
              <a:t>سجلوا تاريخ استلام كل عينة.</a:t>
            </a:r>
          </a:p>
          <a:p>
            <a:pPr marL="228600" lvl="0" indent="-228600" algn="r" rtl="1">
              <a:lnSpc>
                <a:spcPct val="100000"/>
              </a:lnSpc>
              <a:spcBef>
                <a:spcPts val="1000"/>
              </a:spcBef>
              <a:spcAft>
                <a:spcPts val="0"/>
              </a:spcAft>
              <a:buClr>
                <a:schemeClr val="accent1"/>
              </a:buClr>
              <a:buSzPts val="2000"/>
              <a:buChar char="•"/>
            </a:pPr>
            <a:r>
              <a:rPr lang="ar-SA" dirty="0"/>
              <a:t>ضعوا إشارة إلى أرقام الدفعة وتواريخ انتهاء الصلاحية.</a:t>
            </a:r>
          </a:p>
          <a:p>
            <a:pPr marL="228600" lvl="0" indent="-228600" algn="r" rtl="1"/>
            <a:r>
              <a:rPr lang="ar-SA" dirty="0"/>
              <a:t>خزنوا العينات التي لها تواريخ لاحقة لانتهاء الصلاحية خلف العينات ذات تواريخ مبكرة لانتهاء الصلاحية.</a:t>
            </a:r>
          </a:p>
          <a:p>
            <a:pPr marL="228600" lvl="0" indent="-228600" algn="r" rtl="1">
              <a:lnSpc>
                <a:spcPct val="100000"/>
              </a:lnSpc>
              <a:spcBef>
                <a:spcPts val="1000"/>
              </a:spcBef>
              <a:spcAft>
                <a:spcPts val="0"/>
              </a:spcAft>
              <a:buClr>
                <a:schemeClr val="accent1"/>
              </a:buClr>
              <a:buSzPts val="2000"/>
              <a:buChar char="•"/>
            </a:pPr>
            <a:r>
              <a:rPr lang="ar-SA" dirty="0"/>
              <a:t>أنشئوا سجلات أو حدثوها.</a:t>
            </a:r>
          </a:p>
          <a:p>
            <a:pPr marL="228600" lvl="0" indent="-101600" algn="r" rtl="1">
              <a:lnSpc>
                <a:spcPct val="100000"/>
              </a:lnSpc>
              <a:spcBef>
                <a:spcPts val="1000"/>
              </a:spcBef>
              <a:spcAft>
                <a:spcPts val="0"/>
              </a:spcAft>
              <a:buClr>
                <a:schemeClr val="accent1"/>
              </a:buClr>
              <a:buSzPts val="2000"/>
              <a:buNone/>
            </a:pPr>
            <a:endParaRPr lang="ar-SA" dirty="0"/>
          </a:p>
        </p:txBody>
      </p:sp>
      <p:sp>
        <p:nvSpPr>
          <p:cNvPr id="218" name="Google Shape;218;p1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17</a:t>
            </a:fld>
            <a:endParaRPr lang="ar-SA" sz="1000" dirty="0"/>
          </a:p>
        </p:txBody>
      </p:sp>
      <p:sp>
        <p:nvSpPr>
          <p:cNvPr id="219" name="Google Shape;219;p16"/>
          <p:cNvSpPr txBox="1"/>
          <p:nvPr/>
        </p:nvSpPr>
        <p:spPr>
          <a:xfrm>
            <a:off x="838200" y="5897790"/>
            <a:ext cx="10391274" cy="256480"/>
          </a:xfrm>
          <a:prstGeom prst="rect">
            <a:avLst/>
          </a:prstGeom>
          <a:noFill/>
          <a:ln>
            <a:noFill/>
          </a:ln>
        </p:spPr>
        <p:txBody>
          <a:bodyPr spcFirstLastPara="1" wrap="square" lIns="50800" tIns="50800" rIns="50800" bIns="50800" anchor="ctr" anchorCtr="0">
            <a:spAutoFit/>
          </a:bodyPr>
          <a:lstStyle/>
          <a:p>
            <a:pPr marL="0" marR="0" lvl="0" indent="0" algn="r" rtl="1">
              <a:spcBef>
                <a:spcPts val="0"/>
              </a:spcBef>
              <a:spcAft>
                <a:spcPts val="0"/>
              </a:spcAft>
              <a:buNone/>
            </a:pPr>
            <a:r>
              <a:rPr lang="ar-SA" sz="1000" baseline="30000">
                <a:solidFill>
                  <a:schemeClr val="dk1"/>
                </a:solidFill>
                <a:latin typeface="Simplified Arabic" panose="02020603050405020304" pitchFamily="18" charset="-78"/>
                <a:cs typeface="Simplified Arabic" panose="02020603050405020304" pitchFamily="18" charset="-78"/>
                <a:sym typeface="Arial"/>
              </a:rPr>
              <a:t>قد يلزم تكييف آلية تلقي الإمدادات بحيث تأخذ في الحسبان المشتريات والتوزيع المركزيين. وعلى سبيل المثال، إبلاغ المستوى الإشرافي أو المركزي بأي مشاكل في المخزون المستلم. </a:t>
            </a:r>
            <a:endParaRPr lang="ar-SA" dirty="0">
              <a:latin typeface="Simplified Arabic" panose="02020603050405020304" pitchFamily="18" charset="-78"/>
              <a:cs typeface="Simplified Arabic" panose="02020603050405020304" pitchFamily="18" charset="-78"/>
            </a:endParaRPr>
          </a:p>
        </p:txBody>
      </p:sp>
      <p:sp>
        <p:nvSpPr>
          <p:cNvPr id="15" name="Footer Placeholder 3">
            <a:extLst>
              <a:ext uri="{FF2B5EF4-FFF2-40B4-BE49-F238E27FC236}">
                <a16:creationId xmlns:a16="http://schemas.microsoft.com/office/drawing/2014/main" id="{E227F895-A03E-4955-96CD-D9061F30C43A}"/>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grpSp>
        <p:nvGrpSpPr>
          <p:cNvPr id="16" name="Group 15">
            <a:extLst>
              <a:ext uri="{FF2B5EF4-FFF2-40B4-BE49-F238E27FC236}">
                <a16:creationId xmlns:a16="http://schemas.microsoft.com/office/drawing/2014/main" id="{4D8878A2-3EF5-462E-BD62-3C8AA449653D}"/>
              </a:ext>
            </a:extLst>
          </p:cNvPr>
          <p:cNvGrpSpPr/>
          <p:nvPr/>
        </p:nvGrpSpPr>
        <p:grpSpPr>
          <a:xfrm>
            <a:off x="838200" y="768744"/>
            <a:ext cx="3924069" cy="596348"/>
            <a:chOff x="7861998" y="1527451"/>
            <a:chExt cx="3924069" cy="596348"/>
          </a:xfrm>
        </p:grpSpPr>
        <p:sp>
          <p:nvSpPr>
            <p:cNvPr id="17" name="TextBox 16">
              <a:extLst>
                <a:ext uri="{FF2B5EF4-FFF2-40B4-BE49-F238E27FC236}">
                  <a16:creationId xmlns:a16="http://schemas.microsoft.com/office/drawing/2014/main" id="{309AA5F4-1B6B-4582-A511-AEBC89392AC8}"/>
                </a:ext>
              </a:extLst>
            </p:cNvPr>
            <p:cNvSpPr txBox="1"/>
            <p:nvPr/>
          </p:nvSpPr>
          <p:spPr>
            <a:xfrm>
              <a:off x="8387592" y="1694820"/>
              <a:ext cx="3398475" cy="307777"/>
            </a:xfrm>
            <a:prstGeom prst="rect">
              <a:avLst/>
            </a:prstGeom>
            <a:solidFill>
              <a:schemeClr val="tx1"/>
            </a:solidFill>
          </p:spPr>
          <p:txBody>
            <a:bodyPr wrap="square" rtlCol="0">
              <a:spAutoFit/>
            </a:bodyPr>
            <a:lstStyle/>
            <a:p>
              <a:pPr algn="r" rtl="1"/>
              <a:r>
                <a:rPr lang="ar-SA" altLang="en-US">
                  <a:solidFill>
                    <a:srgbClr val="FFFFFF"/>
                  </a:solidFill>
                  <a:latin typeface="Simplified Arabic" panose="02020603050405020304" pitchFamily="18" charset="-78"/>
                  <a:ea typeface="Calibri" charset="0"/>
                  <a:cs typeface="Simplified Arabic" panose="02020603050405020304" pitchFamily="18" charset="-78"/>
                </a:rPr>
                <a:t>يُرجى </a:t>
              </a:r>
              <a:r>
                <a:rPr lang="en-US" altLang="en-US">
                  <a:solidFill>
                    <a:srgbClr val="FFFFFF"/>
                  </a:solidFill>
                  <a:latin typeface="Simplified Arabic" panose="02020603050405020304" pitchFamily="18" charset="-78"/>
                  <a:ea typeface="Calibri" charset="0"/>
                  <a:cs typeface="Simplified Arabic" panose="02020603050405020304" pitchFamily="18" charset="-78"/>
                </a:rPr>
                <a:t>التكييف</a:t>
              </a:r>
              <a:r>
                <a:rPr lang="en-US" altLang="en-US" dirty="0">
                  <a:solidFill>
                    <a:srgbClr val="FFFFFF"/>
                  </a:solidFill>
                  <a:latin typeface="Simplified Arabic" panose="02020603050405020304" pitchFamily="18" charset="-78"/>
                  <a:ea typeface="Calibri" charset="0"/>
                  <a:cs typeface="Simplified Arabic" panose="02020603050405020304" pitchFamily="18" charset="-78"/>
                </a:rPr>
                <a:t> وفقاً للمبادئ التوجيهية في بلدكم </a:t>
              </a:r>
              <a:endParaRPr lang="en-US" altLang="en-US" u="sng" dirty="0">
                <a:solidFill>
                  <a:srgbClr val="FFFFFF"/>
                </a:solidFill>
                <a:latin typeface="Simplified Arabic" panose="02020603050405020304" pitchFamily="18" charset="-78"/>
                <a:ea typeface="Calibri" charset="0"/>
                <a:cs typeface="Simplified Arabic" panose="02020603050405020304" pitchFamily="18" charset="-78"/>
              </a:endParaRPr>
            </a:p>
          </p:txBody>
        </p:sp>
        <p:sp>
          <p:nvSpPr>
            <p:cNvPr id="18" name="Oval 17">
              <a:extLst>
                <a:ext uri="{FF2B5EF4-FFF2-40B4-BE49-F238E27FC236}">
                  <a16:creationId xmlns:a16="http://schemas.microsoft.com/office/drawing/2014/main" id="{E22923B3-B0E7-4C34-8FD3-3B2E28755C48}"/>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Simplified Arabic" panose="02020603050405020304" pitchFamily="18" charset="-78"/>
              </a:endParaRPr>
            </a:p>
          </p:txBody>
        </p:sp>
        <p:pic>
          <p:nvPicPr>
            <p:cNvPr id="19" name="Graphic 18" descr="Pencil">
              <a:extLst>
                <a:ext uri="{FF2B5EF4-FFF2-40B4-BE49-F238E27FC236}">
                  <a16:creationId xmlns:a16="http://schemas.microsoft.com/office/drawing/2014/main" id="{E306A5E7-7D8B-4DF7-A08E-04B6CF3A3F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pic>
        <p:nvPicPr>
          <p:cNvPr id="5" name="Picture 4">
            <a:extLst>
              <a:ext uri="{FF2B5EF4-FFF2-40B4-BE49-F238E27FC236}">
                <a16:creationId xmlns:a16="http://schemas.microsoft.com/office/drawing/2014/main" id="{D36893BD-D6AE-524B-A6C7-5D63E9BCB51F}"/>
              </a:ext>
            </a:extLst>
          </p:cNvPr>
          <p:cNvPicPr>
            <a:picLocks noChangeAspect="1"/>
          </p:cNvPicPr>
          <p:nvPr/>
        </p:nvPicPr>
        <p:blipFill>
          <a:blip r:embed="rId6"/>
          <a:stretch>
            <a:fillRect/>
          </a:stretch>
        </p:blipFill>
        <p:spPr>
          <a:xfrm>
            <a:off x="7930249" y="1929022"/>
            <a:ext cx="4147451" cy="2999955"/>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ضمان التخزين المناسب للمخزون</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endParaRPr lang="en-US" altLang="en-US" dirty="0"/>
          </a:p>
          <a:p>
            <a:pPr rtl="1"/>
            <a:r>
              <a:rPr lang="ar" dirty="0"/>
              <a:t>ضع الأصناف على رفوف.</a:t>
            </a:r>
          </a:p>
          <a:p>
            <a:pPr rtl="1"/>
            <a:r>
              <a:rPr lang="ar" dirty="0"/>
              <a:t>نظِّم الشحنات الحالية والجديدة حسب تواريخ انتهاء الصلاحية.</a:t>
            </a:r>
          </a:p>
          <a:p>
            <a:pPr rtl="1"/>
            <a:r>
              <a:rPr lang="ar" dirty="0"/>
              <a:t>حافظ على المخزن نظيفاً ومنظماً ومغلقاً. </a:t>
            </a:r>
          </a:p>
          <a:p>
            <a:pPr rtl="1"/>
            <a:r>
              <a:rPr lang="ar" dirty="0"/>
              <a:t>خزِّن وفقاً لتعليمات الشركات المُصنِّعة (مثلاً، في درجة حرارة من 2 إلى 30 درجة مئوية).</a:t>
            </a:r>
          </a:p>
          <a:p>
            <a:pPr rtl="1"/>
            <a:r>
              <a:rPr lang="ar" dirty="0"/>
              <a:t>احتفظ بسجل لدرجة الحرارة يومياً (أو مرتين يومياً). </a:t>
            </a:r>
          </a:p>
          <a:p>
            <a:pPr rtl="1"/>
            <a:r>
              <a:rPr lang="ar" dirty="0"/>
              <a:t>خزِّن الأصناف بعيداً عن أشعة الشمس المباشرة.</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18</a:t>
            </a:fld>
            <a:endParaRPr lang="en-GB" sz="1000" dirty="0"/>
          </a:p>
        </p:txBody>
      </p:sp>
      <p:grpSp>
        <p:nvGrpSpPr>
          <p:cNvPr id="10" name="Group 9">
            <a:extLst>
              <a:ext uri="{FF2B5EF4-FFF2-40B4-BE49-F238E27FC236}">
                <a16:creationId xmlns:a16="http://schemas.microsoft.com/office/drawing/2014/main" id="{C924BA88-A77D-FB43-A72A-11E45D0BCC67}"/>
              </a:ext>
            </a:extLst>
          </p:cNvPr>
          <p:cNvGrpSpPr/>
          <p:nvPr/>
        </p:nvGrpSpPr>
        <p:grpSpPr>
          <a:xfrm>
            <a:off x="3694614" y="1255327"/>
            <a:ext cx="3924069" cy="596348"/>
            <a:chOff x="7861998" y="1527451"/>
            <a:chExt cx="3924069" cy="596348"/>
          </a:xfrm>
        </p:grpSpPr>
        <p:sp>
          <p:nvSpPr>
            <p:cNvPr id="11" name="TextBox 10">
              <a:extLst>
                <a:ext uri="{FF2B5EF4-FFF2-40B4-BE49-F238E27FC236}">
                  <a16:creationId xmlns:a16="http://schemas.microsoft.com/office/drawing/2014/main" id="{6E283F9E-F1FA-1048-9380-E90272A7CCAB}"/>
                </a:ext>
              </a:extLst>
            </p:cNvPr>
            <p:cNvSpPr txBox="1"/>
            <p:nvPr/>
          </p:nvSpPr>
          <p:spPr>
            <a:xfrm>
              <a:off x="8387592" y="1694820"/>
              <a:ext cx="3398475" cy="261610"/>
            </a:xfrm>
            <a:prstGeom prst="rect">
              <a:avLst/>
            </a:prstGeom>
            <a:solidFill>
              <a:schemeClr val="tx1"/>
            </a:solidFill>
          </p:spPr>
          <p:txBody>
            <a:bodyPr wrap="square" rtlCol="1">
              <a:spAutoFit/>
            </a:bodyPr>
            <a:lstStyle/>
            <a:p>
              <a:pPr rtl="1"/>
              <a:r>
                <a:rPr lang="ar" sz="1100">
                  <a:solidFill>
                    <a:srgbClr val="FFFFFF"/>
                  </a:solidFill>
                  <a:ea typeface="Calibri" charset="0"/>
                  <a:cs typeface="Calibri" charset="0"/>
                </a:rPr>
                <a:t>ينبغي التكييف وفقاً للمبادئ التوجيهية المتبعة في بلدك</a:t>
              </a:r>
              <a:endParaRPr lang="en-US" altLang="en-US" sz="1100" u="sng" dirty="0">
                <a:solidFill>
                  <a:srgbClr val="FFFFFF"/>
                </a:solidFill>
                <a:ea typeface="Calibri" charset="0"/>
                <a:cs typeface="Calibri" charset="0"/>
              </a:endParaRPr>
            </a:p>
          </p:txBody>
        </p:sp>
        <p:sp>
          <p:nvSpPr>
            <p:cNvPr id="12" name="Oval 11">
              <a:extLst>
                <a:ext uri="{FF2B5EF4-FFF2-40B4-BE49-F238E27FC236}">
                  <a16:creationId xmlns:a16="http://schemas.microsoft.com/office/drawing/2014/main" id="{A6697ED0-4F12-8949-9A8A-9BE195019BD2}"/>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pic>
          <p:nvPicPr>
            <p:cNvPr id="13" name="Graphic 12" descr="Pencil">
              <a:extLst>
                <a:ext uri="{FF2B5EF4-FFF2-40B4-BE49-F238E27FC236}">
                  <a16:creationId xmlns:a16="http://schemas.microsoft.com/office/drawing/2014/main" id="{0DA16B5F-4384-7F4F-ADCA-057DBE46EC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6" name="Footer Placeholder 3">
            <a:extLst>
              <a:ext uri="{FF2B5EF4-FFF2-40B4-BE49-F238E27FC236}">
                <a16:creationId xmlns:a16="http://schemas.microsoft.com/office/drawing/2014/main" id="{7435831C-3803-4046-E0F8-192540FD0AF8}"/>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extLst>
      <p:ext uri="{BB962C8B-B14F-4D97-AF65-F5344CB8AC3E}">
        <p14:creationId xmlns:p14="http://schemas.microsoft.com/office/powerpoint/2010/main" val="603327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إدارة المخزون</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lvl="0" rtl="1"/>
            <a:endParaRPr lang="en-US" dirty="0"/>
          </a:p>
          <a:p>
            <a:pPr lvl="0" rtl="1"/>
            <a:r>
              <a:rPr lang="ar" dirty="0"/>
              <a:t>ضع لصاقة توسيم على جميع اللوازم والكواشف </a:t>
            </a:r>
            <a:r>
              <a:rPr lang="ar-SA" dirty="0"/>
              <a:t>تبيِّن</a:t>
            </a:r>
            <a:r>
              <a:rPr lang="ar" dirty="0"/>
              <a:t> تاريخ الاستلام وتاريخ الفتح لأول مرة. </a:t>
            </a:r>
          </a:p>
          <a:p>
            <a:pPr lvl="0" rtl="1"/>
            <a:r>
              <a:rPr lang="ar" dirty="0"/>
              <a:t>حدد مستويات المخزون بناءً على المعرفة الحالية بتوافر اللوازم وزمن تكرار إعادة توريدها.</a:t>
            </a:r>
          </a:p>
          <a:p>
            <a:pPr lvl="0" rtl="1"/>
            <a:r>
              <a:rPr lang="ar" dirty="0"/>
              <a:t>دوِّر المخزون باستخدام </a:t>
            </a:r>
            <a:r>
              <a:rPr lang="ar-SA" dirty="0"/>
              <a:t>مبدأ</a:t>
            </a:r>
            <a:r>
              <a:rPr lang="ar" dirty="0"/>
              <a:t> "تاريخ انتهاء الصلاحية أولاً، يُستخدَم أولاً" لضمان عدم استخدام الكواشف القديمة.</a:t>
            </a:r>
          </a:p>
          <a:p>
            <a:pPr lvl="0" rtl="1"/>
            <a:r>
              <a:rPr lang="ar" dirty="0"/>
              <a:t>إذا كانت هناك كواشف منتهية الصلاحية، فيجب فصلها ووضع علامة </a:t>
            </a:r>
            <a:r>
              <a:rPr lang="ar" b="1" dirty="0"/>
              <a:t>"منتهية الصلاحية - لا تستخدمها</a:t>
            </a:r>
            <a:r>
              <a:rPr lang="ar" dirty="0"/>
              <a:t>"، ثم التخلص منها وفقًا لتعليمات الشركة المُصنِّعة.</a:t>
            </a:r>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19</a:t>
            </a:fld>
            <a:endParaRPr lang="en-GB" sz="1000" dirty="0"/>
          </a:p>
        </p:txBody>
      </p:sp>
      <p:grpSp>
        <p:nvGrpSpPr>
          <p:cNvPr id="10" name="Group 9">
            <a:extLst>
              <a:ext uri="{FF2B5EF4-FFF2-40B4-BE49-F238E27FC236}">
                <a16:creationId xmlns:a16="http://schemas.microsoft.com/office/drawing/2014/main" id="{F0210C0C-FB1A-124F-9DB1-979BD6C1F7EC}"/>
              </a:ext>
            </a:extLst>
          </p:cNvPr>
          <p:cNvGrpSpPr/>
          <p:nvPr/>
        </p:nvGrpSpPr>
        <p:grpSpPr>
          <a:xfrm>
            <a:off x="3523164" y="1255327"/>
            <a:ext cx="3924069" cy="596348"/>
            <a:chOff x="7861998" y="1527451"/>
            <a:chExt cx="3924069" cy="596348"/>
          </a:xfrm>
        </p:grpSpPr>
        <p:sp>
          <p:nvSpPr>
            <p:cNvPr id="11" name="TextBox 10">
              <a:extLst>
                <a:ext uri="{FF2B5EF4-FFF2-40B4-BE49-F238E27FC236}">
                  <a16:creationId xmlns:a16="http://schemas.microsoft.com/office/drawing/2014/main" id="{F663A997-D5E6-AE41-A2FB-5C69367BC364}"/>
                </a:ext>
              </a:extLst>
            </p:cNvPr>
            <p:cNvSpPr txBox="1"/>
            <p:nvPr/>
          </p:nvSpPr>
          <p:spPr>
            <a:xfrm>
              <a:off x="8387592" y="1694820"/>
              <a:ext cx="3398475" cy="261610"/>
            </a:xfrm>
            <a:prstGeom prst="rect">
              <a:avLst/>
            </a:prstGeom>
            <a:solidFill>
              <a:schemeClr val="tx1"/>
            </a:solidFill>
          </p:spPr>
          <p:txBody>
            <a:bodyPr wrap="square" rtlCol="1">
              <a:spAutoFit/>
            </a:bodyPr>
            <a:lstStyle/>
            <a:p>
              <a:pPr rtl="1"/>
              <a:r>
                <a:rPr lang="ar" sz="1100">
                  <a:solidFill>
                    <a:srgbClr val="FFFFFF"/>
                  </a:solidFill>
                  <a:ea typeface="Calibri" charset="0"/>
                  <a:cs typeface="Calibri" charset="0"/>
                </a:rPr>
                <a:t>ينبغي التكييف وفقاً للمبادئ التوجيهية المتبعة في بلدك</a:t>
              </a:r>
              <a:endParaRPr lang="en-US" altLang="en-US" sz="1100" u="sng" dirty="0">
                <a:solidFill>
                  <a:srgbClr val="FFFFFF"/>
                </a:solidFill>
                <a:ea typeface="Calibri" charset="0"/>
                <a:cs typeface="Calibri" charset="0"/>
              </a:endParaRPr>
            </a:p>
          </p:txBody>
        </p:sp>
        <p:sp>
          <p:nvSpPr>
            <p:cNvPr id="12" name="Oval 11">
              <a:extLst>
                <a:ext uri="{FF2B5EF4-FFF2-40B4-BE49-F238E27FC236}">
                  <a16:creationId xmlns:a16="http://schemas.microsoft.com/office/drawing/2014/main" id="{BCFA9385-8828-1547-A4EA-D69E25675B19}"/>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pic>
          <p:nvPicPr>
            <p:cNvPr id="13" name="Graphic 12" descr="Pencil">
              <a:extLst>
                <a:ext uri="{FF2B5EF4-FFF2-40B4-BE49-F238E27FC236}">
                  <a16:creationId xmlns:a16="http://schemas.microsoft.com/office/drawing/2014/main" id="{AB910485-BB23-344B-8D60-4BD9A4708C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4" name="Footer Placeholder 3">
            <a:extLst>
              <a:ext uri="{FF2B5EF4-FFF2-40B4-BE49-F238E27FC236}">
                <a16:creationId xmlns:a16="http://schemas.microsoft.com/office/drawing/2014/main" id="{E60F2F2D-CA8A-FB8E-0EEE-3F4A05DCF018}"/>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extLst>
      <p:ext uri="{BB962C8B-B14F-4D97-AF65-F5344CB8AC3E}">
        <p14:creationId xmlns:p14="http://schemas.microsoft.com/office/powerpoint/2010/main" val="318010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إخلاء المسؤولية</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199" y="1589540"/>
            <a:ext cx="10515600" cy="4440760"/>
          </a:xfrm>
        </p:spPr>
        <p:txBody>
          <a:bodyPr rtlCol="1">
            <a:normAutofit fontScale="92500" lnSpcReduction="10000"/>
          </a:bodyPr>
          <a:lstStyle/>
          <a:p>
            <a:pPr marL="0" indent="0" rtl="1">
              <a:buNone/>
              <a:defRPr/>
            </a:pPr>
            <a:r>
              <a:rPr lang="ar" b="1" dirty="0"/>
              <a:t>منصة تعلم الأمن الصحي لمنظمة الصحة العالمية - مواد تدريبية</a:t>
            </a:r>
            <a:endParaRPr lang="en-US" dirty="0"/>
          </a:p>
          <a:p>
            <a:pPr rtl="1">
              <a:defRPr/>
            </a:pPr>
            <a:endParaRPr lang="en-US" dirty="0"/>
          </a:p>
          <a:p>
            <a:pPr marL="0" indent="0" rtl="1">
              <a:buNone/>
              <a:defRPr/>
            </a:pPr>
            <a:r>
              <a:rPr lang="ar" dirty="0"/>
              <a:t>هذه المواد التدريبية لمنظمة الصحة العالمية محفوظة © منظمة الصحة العالمية 202</a:t>
            </a:r>
            <a:r>
              <a:rPr lang="en-GB" dirty="0"/>
              <a:t>2</a:t>
            </a:r>
            <a:r>
              <a:rPr lang="ar" dirty="0"/>
              <a:t>. كل الحقوق محفوظة.</a:t>
            </a:r>
          </a:p>
          <a:p>
            <a:pPr marL="0" indent="0" rtl="1">
              <a:buNone/>
              <a:defRPr/>
            </a:pPr>
            <a:endParaRPr lang="en-US" dirty="0"/>
          </a:p>
          <a:p>
            <a:pPr marL="0" indent="0" rtl="1">
              <a:buNone/>
              <a:defRPr/>
            </a:pPr>
            <a:r>
              <a:rPr lang="ar" dirty="0"/>
              <a:t>يخضع استخدامك لهذه المواد لـ</a:t>
            </a:r>
            <a:r>
              <a:rPr lang="ar-SA" dirty="0"/>
              <a:t>"</a:t>
            </a:r>
            <a:r>
              <a:rPr lang="ar" u="sng" dirty="0">
                <a:hlinkClick r:id="rId2"/>
              </a:rPr>
              <a:t>شروط استخدام منصة تعلم الأمن الصحي لمنظمة الصحة العالمية، المواد التدريبية</a:t>
            </a:r>
            <a:r>
              <a:rPr lang="ar-SA" u="sng" dirty="0"/>
              <a:t>"</a:t>
            </a:r>
            <a:r>
              <a:rPr lang="ar" dirty="0"/>
              <a:t>، التي وافقت عليها عند تنزيلها والمتاحة على منصة تعلم الأمن الصحي على الرابط:</a:t>
            </a:r>
            <a:r>
              <a:rPr lang="ar-SA" dirty="0"/>
              <a:t> </a:t>
            </a:r>
            <a:r>
              <a:rPr lang="en-US" u="sng" dirty="0">
                <a:hlinkClick r:id="rId3"/>
              </a:rPr>
              <a:t>https://extranet.who.int/hslp</a:t>
            </a:r>
            <a:r>
              <a:rPr lang="ar" dirty="0"/>
              <a:t>.  </a:t>
            </a:r>
          </a:p>
          <a:p>
            <a:pPr marL="0" indent="0" rtl="1">
              <a:buNone/>
              <a:defRPr/>
            </a:pPr>
            <a:r>
              <a:rPr lang="ar" dirty="0"/>
              <a:t> </a:t>
            </a:r>
          </a:p>
          <a:p>
            <a:pPr marL="0" indent="0" rtl="1">
              <a:buNone/>
              <a:defRPr/>
            </a:pPr>
            <a:r>
              <a:rPr lang="ar" dirty="0"/>
              <a:t>وفي حالة تكييف محتويات هذه المواد أو تعديلها أو تغييرها أو ترجمتها أو تنقيحها بأي شكل من الأشكال، لا تجوز الإشارة ضمناً إلى ارتباط منظمة الصحة العالمية بأي شكل بهذه التعديلات ولا يجوز استخدام اسم منظمة الصحة العالمية أو شعارها في تلك المواد المعدَّلة.  </a:t>
            </a:r>
          </a:p>
          <a:p>
            <a:pPr rtl="1">
              <a:defRPr/>
            </a:pPr>
            <a:endParaRPr lang="en-US" dirty="0"/>
          </a:p>
          <a:p>
            <a:pPr marL="0" indent="0" rtl="1">
              <a:buNone/>
              <a:defRPr/>
            </a:pPr>
            <a:r>
              <a:rPr lang="ar" dirty="0"/>
              <a:t>وعلاوة على ذلك، يرجى إبلاغ منظمة الصحة العالمية بأي تعديلات تطرأ على هذه المواد التي تستخدمها علانية وذلك لأغراض حفظ السجلات والتطوير المستمر من خلال البريد الإلكتروني </a:t>
            </a:r>
            <a:r>
              <a:rPr lang="en" u="sng" dirty="0">
                <a:hlinkClick r:id="rId4"/>
              </a:rPr>
              <a:t>ihrhrt@who.int</a:t>
            </a:r>
            <a:r>
              <a:rPr lang="en" dirty="0"/>
              <a:t>. </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a:t>2</a:t>
            </a:fld>
            <a:endParaRPr lang="en-GB" sz="1000" dirty="0"/>
          </a:p>
        </p:txBody>
      </p:sp>
      <p:sp>
        <p:nvSpPr>
          <p:cNvPr id="6" name="Footer Placeholder 3">
            <a:extLst>
              <a:ext uri="{FF2B5EF4-FFF2-40B4-BE49-F238E27FC236}">
                <a16:creationId xmlns:a16="http://schemas.microsoft.com/office/drawing/2014/main" id="{C318ED30-2042-A00F-AD51-C6432F244CA9}"/>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extLst>
      <p:ext uri="{BB962C8B-B14F-4D97-AF65-F5344CB8AC3E}">
        <p14:creationId xmlns:p14="http://schemas.microsoft.com/office/powerpoint/2010/main" val="3272459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20</a:t>
            </a:fld>
            <a:endParaRPr lang="ar-SA" dirty="0"/>
          </a:p>
        </p:txBody>
      </p:sp>
      <p:pic>
        <p:nvPicPr>
          <p:cNvPr id="245" name="Google Shape;245;p19"/>
          <p:cNvPicPr preferRelativeResize="0"/>
          <p:nvPr/>
        </p:nvPicPr>
        <p:blipFill rotWithShape="1">
          <a:blip r:embed="rId4">
            <a:alphaModFix/>
          </a:blip>
          <a:srcRect/>
          <a:stretch/>
        </p:blipFill>
        <p:spPr>
          <a:xfrm>
            <a:off x="1" y="0"/>
            <a:ext cx="1981364" cy="1550126"/>
          </a:xfrm>
          <a:prstGeom prst="rect">
            <a:avLst/>
          </a:prstGeom>
          <a:noFill/>
          <a:ln>
            <a:noFill/>
          </a:ln>
        </p:spPr>
      </p:pic>
      <p:sp>
        <p:nvSpPr>
          <p:cNvPr id="246" name="Google Shape;246;p19"/>
          <p:cNvSpPr/>
          <p:nvPr/>
        </p:nvSpPr>
        <p:spPr>
          <a:xfrm>
            <a:off x="0"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lang="ar-SA" sz="1800" dirty="0">
              <a:solidFill>
                <a:schemeClr val="lt1"/>
              </a:solidFill>
              <a:latin typeface="Simplified Arabic" panose="02020603050405020304" pitchFamily="18" charset="-78"/>
              <a:cs typeface="Simplified Arabic" panose="02020603050405020304" pitchFamily="18" charset="-78"/>
              <a:sym typeface="Arial"/>
            </a:endParaRPr>
          </a:p>
        </p:txBody>
      </p:sp>
      <p:sp>
        <p:nvSpPr>
          <p:cNvPr id="247" name="Google Shape;247;p19"/>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lt1"/>
              </a:buClr>
              <a:buSzPts val="4400"/>
              <a:buFont typeface="Arial"/>
              <a:buNone/>
            </a:pPr>
            <a:r>
              <a:rPr lang="ar-SA" sz="4400">
                <a:solidFill>
                  <a:schemeClr val="lt1"/>
                </a:solidFill>
                <a:latin typeface="Simplified Arabic" panose="02020603050405020304" pitchFamily="18" charset="-78"/>
                <a:cs typeface="Simplified Arabic" panose="02020603050405020304" pitchFamily="18" charset="-78"/>
                <a:sym typeface="Arial"/>
              </a:rPr>
              <a:t>النقاط الرئيسية </a:t>
            </a:r>
            <a:endParaRPr lang="ar-SA" dirty="0">
              <a:latin typeface="Simplified Arabic" panose="02020603050405020304" pitchFamily="18" charset="-78"/>
              <a:cs typeface="Simplified Arabic" panose="02020603050405020304" pitchFamily="18" charset="-78"/>
            </a:endParaRPr>
          </a:p>
        </p:txBody>
      </p:sp>
      <p:sp>
        <p:nvSpPr>
          <p:cNvPr id="248" name="Google Shape;248;p19"/>
          <p:cNvSpPr txBox="1"/>
          <p:nvPr/>
        </p:nvSpPr>
        <p:spPr>
          <a:xfrm>
            <a:off x="2118360" y="1927496"/>
            <a:ext cx="8628017" cy="4440760"/>
          </a:xfrm>
          <a:prstGeom prst="rect">
            <a:avLst/>
          </a:prstGeom>
          <a:noFill/>
          <a:ln>
            <a:noFill/>
          </a:ln>
        </p:spPr>
        <p:txBody>
          <a:bodyPr spcFirstLastPara="1" wrap="square" lIns="91425" tIns="45700" rIns="91425" bIns="45700" anchor="t" anchorCtr="0">
            <a:noAutofit/>
          </a:bodyPr>
          <a:lstStyle/>
          <a:p>
            <a:pPr marL="228600" marR="0" lvl="0" indent="-228600" algn="just" rtl="1">
              <a:lnSpc>
                <a:spcPct val="90000"/>
              </a:lnSpc>
              <a:spcBef>
                <a:spcPts val="0"/>
              </a:spcBef>
              <a:spcAft>
                <a:spcPts val="0"/>
              </a:spcAft>
              <a:buClr>
                <a:schemeClr val="lt1"/>
              </a:buClr>
              <a:buSzPts val="2000"/>
              <a:buFont typeface="Arial"/>
              <a:buChar char="•"/>
            </a:pPr>
            <a:r>
              <a:rPr lang="ar-SA" sz="2000" dirty="0">
                <a:solidFill>
                  <a:schemeClr val="lt1"/>
                </a:solidFill>
                <a:latin typeface="Simplified Arabic" panose="02020603050405020304" pitchFamily="18" charset="-78"/>
                <a:cs typeface="Simplified Arabic" panose="02020603050405020304" pitchFamily="18" charset="-78"/>
                <a:sym typeface="Arial"/>
              </a:rPr>
              <a:t>كونوا على دراية بجميع اللوازم والمكونات التي تتكون منها مجموعات الاختبار المطلوبة لإجراء الاختبار. </a:t>
            </a:r>
            <a:endParaRPr lang="ar-SA" dirty="0">
              <a:latin typeface="Simplified Arabic" panose="02020603050405020304" pitchFamily="18" charset="-78"/>
              <a:cs typeface="Simplified Arabic" panose="02020603050405020304" pitchFamily="18" charset="-78"/>
            </a:endParaRPr>
          </a:p>
          <a:p>
            <a:pPr marL="228600" marR="0" lvl="0" indent="-228600" algn="just" rtl="1">
              <a:lnSpc>
                <a:spcPct val="90000"/>
              </a:lnSpc>
              <a:spcBef>
                <a:spcPts val="1000"/>
              </a:spcBef>
              <a:spcAft>
                <a:spcPts val="0"/>
              </a:spcAft>
              <a:buClr>
                <a:schemeClr val="lt1"/>
              </a:buClr>
              <a:buSzPts val="2000"/>
              <a:buFont typeface="Arial"/>
              <a:buChar char="•"/>
            </a:pPr>
            <a:r>
              <a:rPr lang="ar-SA" sz="2000" dirty="0">
                <a:solidFill>
                  <a:schemeClr val="lt1"/>
                </a:solidFill>
                <a:latin typeface="Simplified Arabic" panose="02020603050405020304" pitchFamily="18" charset="-78"/>
                <a:cs typeface="Simplified Arabic" panose="02020603050405020304" pitchFamily="18" charset="-78"/>
                <a:sym typeface="Arial"/>
              </a:rPr>
              <a:t>تُعد إدارة مخزون الإمدادات بشكل مناسب أمراً أساسياً لمنع حصول اضطرابات في الاختبار. </a:t>
            </a:r>
            <a:endParaRPr lang="ar-SA" dirty="0">
              <a:latin typeface="Simplified Arabic" panose="02020603050405020304" pitchFamily="18" charset="-78"/>
              <a:cs typeface="Simplified Arabic" panose="02020603050405020304" pitchFamily="18" charset="-78"/>
            </a:endParaRPr>
          </a:p>
          <a:p>
            <a:pPr marL="228600" marR="0" lvl="0" indent="-228600" algn="just" rtl="1">
              <a:lnSpc>
                <a:spcPct val="90000"/>
              </a:lnSpc>
              <a:spcBef>
                <a:spcPts val="1000"/>
              </a:spcBef>
              <a:spcAft>
                <a:spcPts val="0"/>
              </a:spcAft>
              <a:buClr>
                <a:schemeClr val="lt1"/>
              </a:buClr>
              <a:buSzPts val="2000"/>
              <a:buFont typeface="Arial"/>
              <a:buChar char="•"/>
            </a:pPr>
            <a:r>
              <a:rPr lang="ar-SA" sz="2000" dirty="0">
                <a:solidFill>
                  <a:schemeClr val="lt1"/>
                </a:solidFill>
                <a:latin typeface="Simplified Arabic" panose="02020603050405020304" pitchFamily="18" charset="-78"/>
                <a:cs typeface="Simplified Arabic" panose="02020603050405020304" pitchFamily="18" charset="-78"/>
                <a:sym typeface="Arial"/>
              </a:rPr>
              <a:t>تأكدوا من وجود أنظمة لإجراء جرد أسبوعي للمخزون، واحتفظوا بسجل المخزون واضمنوا استخدام الكواشف ذات العمر الافتراضي الأقصر أولاً. </a:t>
            </a:r>
            <a:endParaRPr lang="ar-SA" dirty="0">
              <a:latin typeface="Simplified Arabic" panose="02020603050405020304" pitchFamily="18" charset="-78"/>
              <a:cs typeface="Simplified Arabic" panose="02020603050405020304" pitchFamily="18" charset="-78"/>
            </a:endParaRPr>
          </a:p>
          <a:p>
            <a:pPr marL="228600" lvl="0" indent="-228600" algn="just" rtl="1">
              <a:lnSpc>
                <a:spcPct val="90000"/>
              </a:lnSpc>
              <a:spcBef>
                <a:spcPts val="1000"/>
              </a:spcBef>
              <a:buClr>
                <a:schemeClr val="lt1"/>
              </a:buClr>
              <a:buSzPts val="2000"/>
              <a:buFont typeface="Arial"/>
              <a:buChar char="•"/>
            </a:pPr>
            <a:r>
              <a:rPr lang="ar-SA" sz="2000" dirty="0">
                <a:solidFill>
                  <a:schemeClr val="lt1"/>
                </a:solidFill>
                <a:latin typeface="Simplified Arabic" panose="02020603050405020304" pitchFamily="18" charset="-78"/>
                <a:cs typeface="Simplified Arabic" panose="02020603050405020304" pitchFamily="18" charset="-78"/>
                <a:sym typeface="Arial"/>
              </a:rPr>
              <a:t>تأكدوا من أن وجود أنظمة تطلب </a:t>
            </a:r>
            <a:r>
              <a:rPr lang="ar-SA" sz="2000" dirty="0">
                <a:solidFill>
                  <a:schemeClr val="lt1"/>
                </a:solidFill>
                <a:latin typeface="Simplified Arabic" panose="02020603050405020304" pitchFamily="18" charset="-78"/>
                <a:cs typeface="Simplified Arabic" panose="02020603050405020304" pitchFamily="18" charset="-78"/>
              </a:rPr>
              <a:t>اللوازم في الوقت المناسب وتراعي استخدام </a:t>
            </a:r>
            <a:r>
              <a:rPr lang="ar-SA" sz="2000">
                <a:solidFill>
                  <a:schemeClr val="lt1"/>
                </a:solidFill>
                <a:latin typeface="Simplified Arabic" panose="02020603050405020304" pitchFamily="18" charset="-78"/>
                <a:cs typeface="Simplified Arabic" panose="02020603050405020304" pitchFamily="18" charset="-78"/>
                <a:sym typeface="Arial"/>
              </a:rPr>
              <a:t>الإمدادات وتستبق التأخير </a:t>
            </a:r>
            <a:r>
              <a:rPr lang="ar-SA" sz="2000" dirty="0">
                <a:solidFill>
                  <a:schemeClr val="lt1"/>
                </a:solidFill>
                <a:latin typeface="Simplified Arabic" panose="02020603050405020304" pitchFamily="18" charset="-78"/>
                <a:cs typeface="Simplified Arabic" panose="02020603050405020304" pitchFamily="18" charset="-78"/>
                <a:sym typeface="Arial"/>
              </a:rPr>
              <a:t>المحتمل في التسليم. </a:t>
            </a:r>
            <a:endParaRPr lang="ar-SA" dirty="0">
              <a:latin typeface="Simplified Arabic" panose="02020603050405020304" pitchFamily="18" charset="-78"/>
              <a:cs typeface="Simplified Arabic" panose="02020603050405020304" pitchFamily="18" charset="-78"/>
            </a:endParaRPr>
          </a:p>
          <a:p>
            <a:pPr marL="228600" marR="0" lvl="0" indent="-228600" algn="just" rtl="1">
              <a:lnSpc>
                <a:spcPct val="90000"/>
              </a:lnSpc>
              <a:spcBef>
                <a:spcPts val="1000"/>
              </a:spcBef>
              <a:spcAft>
                <a:spcPts val="0"/>
              </a:spcAft>
              <a:buClr>
                <a:schemeClr val="lt1"/>
              </a:buClr>
              <a:buSzPts val="2000"/>
              <a:buFont typeface="Arial"/>
              <a:buChar char="•"/>
            </a:pPr>
            <a:r>
              <a:rPr lang="ar-SA" sz="2000" dirty="0">
                <a:solidFill>
                  <a:schemeClr val="lt1"/>
                </a:solidFill>
                <a:latin typeface="Simplified Arabic" panose="02020603050405020304" pitchFamily="18" charset="-78"/>
                <a:cs typeface="Simplified Arabic" panose="02020603050405020304" pitchFamily="18" charset="-78"/>
                <a:sym typeface="Arial"/>
              </a:rPr>
              <a:t>لا تستخدموا الكواشف منتهية الصلاحية. </a:t>
            </a:r>
          </a:p>
        </p:txBody>
      </p:sp>
      <p:pic>
        <p:nvPicPr>
          <p:cNvPr id="249" name="Google Shape;249;p19"/>
          <p:cNvPicPr preferRelativeResize="0"/>
          <p:nvPr/>
        </p:nvPicPr>
        <p:blipFill rotWithShape="1">
          <a:blip r:embed="rId5">
            <a:alphaModFix/>
          </a:blip>
          <a:srcRect l="8243"/>
          <a:stretch/>
        </p:blipFill>
        <p:spPr>
          <a:xfrm>
            <a:off x="10566400" y="4708525"/>
            <a:ext cx="1625600" cy="1647825"/>
          </a:xfrm>
          <a:prstGeom prst="rect">
            <a:avLst/>
          </a:prstGeom>
          <a:noFill/>
          <a:ln>
            <a:noFill/>
          </a:ln>
        </p:spPr>
      </p:pic>
      <p:sp>
        <p:nvSpPr>
          <p:cNvPr id="9" name="Footer Placeholder 3">
            <a:extLst>
              <a:ext uri="{FF2B5EF4-FFF2-40B4-BE49-F238E27FC236}">
                <a16:creationId xmlns:a16="http://schemas.microsoft.com/office/drawing/2014/main" id="{AB5306BB-E5A8-4425-8E36-749CE7EE8EC5}"/>
              </a:ext>
            </a:extLst>
          </p:cNvPr>
          <p:cNvSpPr>
            <a:spLocks noGrp="1"/>
          </p:cNvSpPr>
          <p:nvPr>
            <p:ph type="ftr" sz="quarter" idx="11"/>
          </p:nvPr>
        </p:nvSpPr>
        <p:spPr>
          <a:xfrm>
            <a:off x="838200" y="6356350"/>
            <a:ext cx="7315200" cy="501650"/>
          </a:xfrm>
        </p:spPr>
        <p:txBody>
          <a:bodyPr/>
          <a:lstStyle/>
          <a:p>
            <a:pPr rtl="1"/>
            <a:r>
              <a:rPr lang="ar-SA" sz="1000" b="1">
                <a:solidFill>
                  <a:schemeClr val="bg1"/>
                </a:solidFill>
              </a:rPr>
              <a:t>حلقة العمل التدريبية على الاختبارات التشخيصية السريعة للكشف عن مستضدات فيروس كورونا- سارس-2 - الإصدار 3.0 | الإعداد للاختبار: اللوازم </a:t>
            </a:r>
            <a:endParaRPr lang="ar-SA" sz="1000" b="1" dirty="0">
              <a:solidFill>
                <a:schemeClr val="bg1"/>
              </a:solidFil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1"/>
          <a:lstStyle/>
          <a:p>
            <a:pPr rtl="1"/>
            <a:r>
              <a:rPr lang="ar"/>
              <a:t>أسئلة؟</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1"/>
          <a:lstStyle/>
          <a:p>
            <a:pPr rtl="1"/>
            <a:fld id="{8B709DE2-93F8-7E45-91D0-E19ACC3ADA42}" type="slidenum">
              <a:rPr lang="en-US" smtClean="0"/>
              <a:t>21</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ar-SA"/>
              <a:t>أهداف التعلّم </a:t>
            </a:r>
            <a:endParaRPr lang="ar-SA" dirty="0"/>
          </a:p>
        </p:txBody>
      </p:sp>
      <p:sp>
        <p:nvSpPr>
          <p:cNvPr id="102" name="Google Shape;102;p2"/>
          <p:cNvSpPr txBox="1">
            <a:spLocks noGrp="1"/>
          </p:cNvSpPr>
          <p:nvPr>
            <p:ph type="body" idx="1"/>
          </p:nvPr>
        </p:nvSpPr>
        <p:spPr>
          <a:xfrm>
            <a:off x="838199" y="1736203"/>
            <a:ext cx="10849303" cy="4440760"/>
          </a:xfrm>
          <a:prstGeom prst="rect">
            <a:avLst/>
          </a:prstGeom>
          <a:noFill/>
          <a:ln>
            <a:noFill/>
          </a:ln>
        </p:spPr>
        <p:txBody>
          <a:bodyPr spcFirstLastPara="1" wrap="square" lIns="91425" tIns="45700" rIns="91425" bIns="45700" anchor="t" anchorCtr="0">
            <a:normAutofit/>
          </a:bodyPr>
          <a:lstStyle/>
          <a:p>
            <a:pPr marL="228600" lvl="0" indent="-228600" algn="just" rtl="1">
              <a:lnSpc>
                <a:spcPct val="100000"/>
              </a:lnSpc>
              <a:spcBef>
                <a:spcPts val="0"/>
              </a:spcBef>
              <a:spcAft>
                <a:spcPts val="0"/>
              </a:spcAft>
              <a:buSzPts val="2000"/>
              <a:buFont typeface="Arial"/>
              <a:buChar char="•"/>
            </a:pPr>
            <a:r>
              <a:rPr lang="ar-SA" dirty="0"/>
              <a:t>في نهاية هذه الوحدة، ينبغي أن تكونوا قادرين على القيام بما يلي:</a:t>
            </a:r>
          </a:p>
          <a:p>
            <a:pPr marL="971550" lvl="1" indent="-285750" algn="just" rtl="1">
              <a:lnSpc>
                <a:spcPct val="100000"/>
              </a:lnSpc>
              <a:spcBef>
                <a:spcPts val="500"/>
              </a:spcBef>
              <a:spcAft>
                <a:spcPts val="0"/>
              </a:spcAft>
              <a:buSzPts val="1800"/>
              <a:buFont typeface="Arial"/>
              <a:buChar char="•"/>
            </a:pPr>
            <a:r>
              <a:rPr lang="ar-SA" dirty="0">
                <a:latin typeface="Simplified Arabic" panose="02020603050405020304" pitchFamily="18" charset="-78"/>
                <a:cs typeface="Simplified Arabic" panose="02020603050405020304" pitchFamily="18" charset="-78"/>
              </a:rPr>
              <a:t>إدراج وتحديد جميع اللوازم المطلوبة للاختبارات التشخيصية السريعة للكشف عن مستضدات فيروس كورونا-سارس-2؛ </a:t>
            </a:r>
          </a:p>
          <a:p>
            <a:pPr marL="971550" lvl="1" indent="-285750" algn="just" rtl="1">
              <a:lnSpc>
                <a:spcPct val="100000"/>
              </a:lnSpc>
              <a:spcBef>
                <a:spcPts val="500"/>
              </a:spcBef>
              <a:spcAft>
                <a:spcPts val="0"/>
              </a:spcAft>
              <a:buSzPts val="1800"/>
              <a:buFont typeface="Arial"/>
              <a:buChar char="•"/>
            </a:pPr>
            <a:r>
              <a:rPr lang="ar-SA" dirty="0">
                <a:latin typeface="Simplified Arabic" panose="02020603050405020304" pitchFamily="18" charset="-78"/>
                <a:cs typeface="Simplified Arabic" panose="02020603050405020304" pitchFamily="18" charset="-78"/>
              </a:rPr>
              <a:t>إدراج وتحديد جميع مكونات مجموعات لوازم الاختبارات التشخيصية السريعة للكشف عن مستضدات فيروس كورونا-سارس-2؛ </a:t>
            </a:r>
          </a:p>
          <a:p>
            <a:pPr marL="971550" lvl="1" indent="-285750" algn="just" rtl="1">
              <a:lnSpc>
                <a:spcPct val="100000"/>
              </a:lnSpc>
              <a:spcBef>
                <a:spcPts val="500"/>
              </a:spcBef>
              <a:spcAft>
                <a:spcPts val="0"/>
              </a:spcAft>
              <a:buSzPts val="1800"/>
              <a:buFont typeface="Arial"/>
              <a:buChar char="•"/>
            </a:pPr>
            <a:r>
              <a:rPr lang="ar-SA" dirty="0">
                <a:latin typeface="Simplified Arabic" panose="02020603050405020304" pitchFamily="18" charset="-78"/>
                <a:cs typeface="Simplified Arabic" panose="02020603050405020304" pitchFamily="18" charset="-78"/>
              </a:rPr>
              <a:t>شرح مبادئ إدارة المخزون؛ </a:t>
            </a:r>
          </a:p>
          <a:p>
            <a:pPr marL="971550" lvl="1" indent="-285750" algn="just" rtl="1">
              <a:lnSpc>
                <a:spcPct val="100000"/>
              </a:lnSpc>
              <a:spcBef>
                <a:spcPts val="500"/>
              </a:spcBef>
              <a:spcAft>
                <a:spcPts val="0"/>
              </a:spcAft>
              <a:buSzPts val="1800"/>
              <a:buFont typeface="Arial"/>
              <a:buChar char="•"/>
            </a:pPr>
            <a:r>
              <a:rPr lang="ar-SA" dirty="0">
                <a:latin typeface="Simplified Arabic" panose="02020603050405020304" pitchFamily="18" charset="-78"/>
                <a:cs typeface="Simplified Arabic" panose="02020603050405020304" pitchFamily="18" charset="-78"/>
              </a:rPr>
              <a:t>شرح وقت طلب اللوازم وطريقة طلبها؛</a:t>
            </a:r>
          </a:p>
          <a:p>
            <a:pPr marL="971550" lvl="1" indent="-285750" algn="just" rtl="1">
              <a:lnSpc>
                <a:spcPct val="100000"/>
              </a:lnSpc>
              <a:spcBef>
                <a:spcPts val="500"/>
              </a:spcBef>
              <a:spcAft>
                <a:spcPts val="0"/>
              </a:spcAft>
              <a:buSzPts val="1800"/>
              <a:buFont typeface="Arial"/>
              <a:buChar char="•"/>
            </a:pPr>
            <a:r>
              <a:rPr lang="ar-SA" dirty="0">
                <a:latin typeface="Simplified Arabic" panose="02020603050405020304" pitchFamily="18" charset="-78"/>
                <a:cs typeface="Simplified Arabic" panose="02020603050405020304" pitchFamily="18" charset="-78"/>
              </a:rPr>
              <a:t>وصف طريقة فحص اللوازم المستلمة قبل قبولها؛ </a:t>
            </a:r>
          </a:p>
          <a:p>
            <a:pPr marL="971550" lvl="1" indent="-285750" algn="just" rtl="1"/>
            <a:r>
              <a:rPr lang="ar-SA" dirty="0">
                <a:latin typeface="Simplified Arabic" panose="02020603050405020304" pitchFamily="18" charset="-78"/>
                <a:cs typeface="Simplified Arabic" panose="02020603050405020304" pitchFamily="18" charset="-78"/>
              </a:rPr>
              <a:t>شرح مبادئ "استخدام المواد التي تقترب نهاية صلاحيتها أولًا" عند إدارة المواد الاستهلاكية الخاصة بالاختبارات التشخيصية السريعة للكشف عن مستضدات فيروس كورونا-سارس-2؛ </a:t>
            </a:r>
          </a:p>
          <a:p>
            <a:pPr marL="971550" lvl="1" indent="-285750" algn="just" rtl="1">
              <a:lnSpc>
                <a:spcPct val="100000"/>
              </a:lnSpc>
              <a:spcBef>
                <a:spcPts val="500"/>
              </a:spcBef>
              <a:spcAft>
                <a:spcPts val="0"/>
              </a:spcAft>
              <a:buSzPts val="1800"/>
              <a:buFont typeface="Arial"/>
              <a:buChar char="•"/>
            </a:pPr>
            <a:r>
              <a:rPr lang="ar-SA" dirty="0">
                <a:latin typeface="Simplified Arabic" panose="02020603050405020304" pitchFamily="18" charset="-78"/>
                <a:cs typeface="Simplified Arabic" panose="02020603050405020304" pitchFamily="18" charset="-78"/>
              </a:rPr>
              <a:t>وصف كيفية الاحتفاظ بمجموعات المواد واللوازم في ظل ظروف التخزين المناسبة. </a:t>
            </a:r>
          </a:p>
        </p:txBody>
      </p:sp>
      <p:sp>
        <p:nvSpPr>
          <p:cNvPr id="103" name="Google Shape;103;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3</a:t>
            </a:fld>
            <a:endParaRPr lang="ar-SA" sz="1000" dirty="0"/>
          </a:p>
        </p:txBody>
      </p:sp>
      <p:sp>
        <p:nvSpPr>
          <p:cNvPr id="6" name="Footer Placeholder 3">
            <a:extLst>
              <a:ext uri="{FF2B5EF4-FFF2-40B4-BE49-F238E27FC236}">
                <a16:creationId xmlns:a16="http://schemas.microsoft.com/office/drawing/2014/main" id="{45280A75-B765-4DD3-92EF-1CBF5F423E1C}"/>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مكونات مجموعات الاختبار المستخدمة في الاختبار التشخيصي السريع للكشف عن مستضدات فيروس كورونا-سارس-2</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marL="0" indent="0" rtl="1">
              <a:buNone/>
            </a:pPr>
            <a:r>
              <a:rPr lang="ar"/>
              <a:t>تتكون مجموعات الاختبار النموذجية المستخدمة في الاختبار التشخيصي السريع للكشف عن مستضدات فيروس كورونا-سارس-2 من الآتي:</a:t>
            </a:r>
          </a:p>
          <a:p>
            <a:pPr rtl="1"/>
            <a:r>
              <a:rPr lang="ar"/>
              <a:t>جهاز اختبار (مُغلَّف بمفرده في كيس مصنوع من رقائق مع مادة مُجفِّفة)</a:t>
            </a:r>
          </a:p>
          <a:p>
            <a:pPr rtl="1"/>
            <a:r>
              <a:rPr lang="ar"/>
              <a:t>أنبوب محلول تحلل</a:t>
            </a:r>
          </a:p>
          <a:p>
            <a:pPr rtl="1"/>
            <a:r>
              <a:rPr lang="ar"/>
              <a:t>محلول تحلل</a:t>
            </a:r>
          </a:p>
          <a:p>
            <a:pPr rtl="1"/>
            <a:r>
              <a:rPr lang="ar"/>
              <a:t>غطاء فوهة</a:t>
            </a:r>
          </a:p>
          <a:p>
            <a:pPr rtl="1"/>
            <a:r>
              <a:rPr lang="ar"/>
              <a:t>حامل ورق لتثبيت أنبوب محلول التحلل</a:t>
            </a:r>
          </a:p>
          <a:p>
            <a:pPr rtl="1"/>
            <a:r>
              <a:rPr lang="ar"/>
              <a:t>تعليمات الاستخدام.</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4</a:t>
            </a:fld>
            <a:endParaRPr lang="en-GB" sz="1000" dirty="0"/>
          </a:p>
        </p:txBody>
      </p:sp>
      <p:sp>
        <p:nvSpPr>
          <p:cNvPr id="4" name="Footer Placeholder 3">
            <a:extLst>
              <a:ext uri="{FF2B5EF4-FFF2-40B4-BE49-F238E27FC236}">
                <a16:creationId xmlns:a16="http://schemas.microsoft.com/office/drawing/2014/main" id="{9DD19B99-275A-2B22-0805-037CCEF83000}"/>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extLst>
      <p:ext uri="{BB962C8B-B14F-4D97-AF65-F5344CB8AC3E}">
        <p14:creationId xmlns:p14="http://schemas.microsoft.com/office/powerpoint/2010/main" val="213357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ar-SA" dirty="0"/>
              <a:t>لوازم جمع العينات </a:t>
            </a:r>
          </a:p>
        </p:txBody>
      </p:sp>
      <p:sp>
        <p:nvSpPr>
          <p:cNvPr id="118" name="Google Shape;118;p4"/>
          <p:cNvSpPr txBox="1">
            <a:spLocks noGrp="1"/>
          </p:cNvSpPr>
          <p:nvPr>
            <p:ph type="body" idx="1"/>
          </p:nvPr>
        </p:nvSpPr>
        <p:spPr>
          <a:xfrm>
            <a:off x="4700399" y="1411259"/>
            <a:ext cx="6653400" cy="40779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just" rtl="1">
              <a:lnSpc>
                <a:spcPct val="100000"/>
              </a:lnSpc>
              <a:spcBef>
                <a:spcPts val="0"/>
              </a:spcBef>
              <a:spcAft>
                <a:spcPts val="0"/>
              </a:spcAft>
              <a:buClr>
                <a:schemeClr val="accent1"/>
              </a:buClr>
              <a:buSzPct val="100000"/>
              <a:buChar char="•"/>
            </a:pPr>
            <a:r>
              <a:rPr lang="ar-SA" sz="1800" dirty="0"/>
              <a:t>مسحات أنفية بلعومية معقمة جديدة (غير مفتوحة) مغلفة بشكل فردي (استخدموا أدوات المسح الموجودة في مجموعة اللوازم الخاصة بالاختبارات التشخيصية السريعة للكشف عن مستضدات فيروس كورونا-سارس-2 ما لم يُنص على خلاف ذلك في تعليمات الاستخدام)</a:t>
            </a:r>
          </a:p>
          <a:p>
            <a:pPr marL="228600" lvl="0" indent="-228600" algn="just" rtl="1">
              <a:lnSpc>
                <a:spcPct val="100000"/>
              </a:lnSpc>
              <a:spcBef>
                <a:spcPts val="1000"/>
              </a:spcBef>
              <a:spcAft>
                <a:spcPts val="0"/>
              </a:spcAft>
              <a:buClr>
                <a:schemeClr val="accent1"/>
              </a:buClr>
              <a:buSzPct val="100000"/>
              <a:buChar char="•"/>
            </a:pPr>
            <a:r>
              <a:rPr lang="ar-SA" sz="1800" dirty="0"/>
              <a:t>وعاء أولي (على سبيل المثال، وسائط نقل الفيروس أو أنبوب مزود </a:t>
            </a:r>
            <a:r>
              <a:rPr lang="ar-SA" sz="1800" dirty="0" err="1"/>
              <a:t>بدارئ</a:t>
            </a:r>
            <a:r>
              <a:rPr lang="ar-SA" sz="1800" dirty="0"/>
              <a:t>) </a:t>
            </a:r>
          </a:p>
          <a:p>
            <a:pPr marL="228600" lvl="0" indent="-228600" algn="just" rtl="1">
              <a:lnSpc>
                <a:spcPct val="100000"/>
              </a:lnSpc>
              <a:spcBef>
                <a:spcPts val="1000"/>
              </a:spcBef>
              <a:spcAft>
                <a:spcPts val="0"/>
              </a:spcAft>
              <a:buClr>
                <a:schemeClr val="accent1"/>
              </a:buClr>
              <a:buSzPct val="100000"/>
              <a:buChar char="•"/>
            </a:pPr>
            <a:r>
              <a:rPr lang="ar-SA" sz="1800" dirty="0"/>
              <a:t>معدات الحماية الشخصية، بما في ذلك القفازات ورداء طبي وواقٍ للعينين (نظارات واقية أو واقٍ للوجه) وقناع الطبي</a:t>
            </a:r>
            <a:r>
              <a:rPr lang="ar-SA" sz="1800" baseline="30000" dirty="0"/>
              <a:t>1</a:t>
            </a:r>
          </a:p>
          <a:p>
            <a:pPr marL="228600" lvl="0" indent="-228600" algn="just" rtl="1">
              <a:lnSpc>
                <a:spcPct val="100000"/>
              </a:lnSpc>
              <a:spcBef>
                <a:spcPts val="1000"/>
              </a:spcBef>
              <a:spcAft>
                <a:spcPts val="0"/>
              </a:spcAft>
              <a:buClr>
                <a:schemeClr val="accent1"/>
              </a:buClr>
              <a:buSzPct val="100000"/>
              <a:buChar char="•"/>
            </a:pPr>
            <a:r>
              <a:rPr lang="ar-SA" sz="1800" dirty="0"/>
              <a:t>قلم لوضع العلامات أو التوسيم</a:t>
            </a:r>
          </a:p>
          <a:p>
            <a:pPr marL="228600" lvl="0" indent="-228600" algn="just" rtl="1">
              <a:lnSpc>
                <a:spcPct val="100000"/>
              </a:lnSpc>
              <a:spcBef>
                <a:spcPts val="1000"/>
              </a:spcBef>
              <a:spcAft>
                <a:spcPts val="0"/>
              </a:spcAft>
              <a:buClr>
                <a:schemeClr val="accent1"/>
              </a:buClr>
              <a:buSzPct val="100000"/>
              <a:buChar char="•"/>
            </a:pPr>
            <a:r>
              <a:rPr lang="ar-SA" sz="1800" dirty="0"/>
              <a:t>محلول مبيّض وإيثانول ومناشف ورقية لتنظيف محطة العمل </a:t>
            </a:r>
          </a:p>
          <a:p>
            <a:pPr marL="228600" lvl="0" indent="-228600" algn="just" rtl="1">
              <a:lnSpc>
                <a:spcPct val="100000"/>
              </a:lnSpc>
              <a:spcBef>
                <a:spcPts val="1000"/>
              </a:spcBef>
              <a:spcAft>
                <a:spcPts val="0"/>
              </a:spcAft>
              <a:buClr>
                <a:schemeClr val="accent1"/>
              </a:buClr>
              <a:buSzPct val="100000"/>
              <a:buChar char="•"/>
            </a:pPr>
            <a:r>
              <a:rPr lang="ar-SA" sz="1800" dirty="0"/>
              <a:t>استمارة جمع العينات </a:t>
            </a:r>
          </a:p>
          <a:p>
            <a:pPr marL="228600" lvl="0" indent="-228600" algn="just" rtl="1">
              <a:lnSpc>
                <a:spcPct val="100000"/>
              </a:lnSpc>
              <a:spcBef>
                <a:spcPts val="1000"/>
              </a:spcBef>
              <a:spcAft>
                <a:spcPts val="0"/>
              </a:spcAft>
              <a:buClr>
                <a:schemeClr val="accent1"/>
              </a:buClr>
              <a:buSzPct val="100000"/>
              <a:buChar char="•"/>
            </a:pPr>
            <a:r>
              <a:rPr lang="ar-SA" sz="1800" dirty="0"/>
              <a:t>الصابون من أجل غسل اليدين أو فرك اليدين بالمطهر الكحولي</a:t>
            </a:r>
          </a:p>
          <a:p>
            <a:pPr marL="447675" indent="-285750" algn="just" rtl="1">
              <a:buSzPts val="1800"/>
            </a:pPr>
            <a:r>
              <a:rPr lang="ar-SA" sz="1800" dirty="0"/>
              <a:t>أكياس الوقاية من المخاطر البيولوجية المقاومة للتسرب وصناديق نفايات من أجل احتواء نفايات المخاطر البيولوجية أو نقلها.</a:t>
            </a:r>
          </a:p>
        </p:txBody>
      </p:sp>
      <p:sp>
        <p:nvSpPr>
          <p:cNvPr id="119" name="Google Shape;119;p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5</a:t>
            </a:fld>
            <a:endParaRPr lang="ar-SA" sz="1000" dirty="0"/>
          </a:p>
        </p:txBody>
      </p:sp>
      <p:pic>
        <p:nvPicPr>
          <p:cNvPr id="120" name="Google Shape;120;p4" descr="A picture containing logo&#10;&#10;Description automatically generated"/>
          <p:cNvPicPr preferRelativeResize="0"/>
          <p:nvPr/>
        </p:nvPicPr>
        <p:blipFill rotWithShape="1">
          <a:blip r:embed="rId4">
            <a:alphaModFix/>
          </a:blip>
          <a:srcRect r="18345"/>
          <a:stretch/>
        </p:blipFill>
        <p:spPr>
          <a:xfrm>
            <a:off x="540633" y="1168335"/>
            <a:ext cx="3733193" cy="4217311"/>
          </a:xfrm>
          <a:prstGeom prst="rect">
            <a:avLst/>
          </a:prstGeom>
          <a:noFill/>
          <a:ln>
            <a:noFill/>
          </a:ln>
        </p:spPr>
      </p:pic>
      <p:sp>
        <p:nvSpPr>
          <p:cNvPr id="122" name="Google Shape;122;p4"/>
          <p:cNvSpPr/>
          <p:nvPr/>
        </p:nvSpPr>
        <p:spPr>
          <a:xfrm>
            <a:off x="282972" y="5488965"/>
            <a:ext cx="11631486" cy="830956"/>
          </a:xfrm>
          <a:prstGeom prst="rect">
            <a:avLst/>
          </a:prstGeom>
          <a:noFill/>
          <a:ln>
            <a:noFill/>
          </a:ln>
        </p:spPr>
        <p:txBody>
          <a:bodyPr spcFirstLastPara="1" wrap="square" lIns="91425" tIns="45700" rIns="91425" bIns="45700" anchor="t" anchorCtr="0">
            <a:spAutoFit/>
          </a:bodyPr>
          <a:lstStyle/>
          <a:p>
            <a:pPr algn="just" rtl="1"/>
            <a:r>
              <a:rPr lang="ar-SA" sz="1200" dirty="0">
                <a:solidFill>
                  <a:schemeClr val="dk1"/>
                </a:solidFill>
                <a:latin typeface="Simplified Arabic" panose="02020603050405020304" pitchFamily="18" charset="-78"/>
                <a:cs typeface="Simplified Arabic" panose="02020603050405020304" pitchFamily="18" charset="-78"/>
              </a:rPr>
              <a:t>1 نصائح بشأن استخدام الكمامات في سياق جائحة كوفيد-19: إرشادات مبدئية، 23 كانون الأول/ديسمبر 2020؛ </a:t>
            </a:r>
            <a:r>
              <a:rPr lang="en-GB" sz="1200" dirty="0">
                <a:solidFill>
                  <a:schemeClr val="dk1"/>
                </a:solidFill>
              </a:rPr>
              <a:t>Rational use of personal protective equipment for COVID-19 and considerations during severe shortages. Geneva: World Health Organization; 2020 </a:t>
            </a:r>
            <a:r>
              <a:rPr lang="ar-SA" sz="1200" dirty="0">
                <a:solidFill>
                  <a:schemeClr val="dk1"/>
                </a:solidFill>
              </a:rPr>
              <a:t>؛ </a:t>
            </a:r>
            <a:r>
              <a:rPr lang="en-GB" sz="1200" dirty="0">
                <a:solidFill>
                  <a:schemeClr val="dk1"/>
                </a:solidFill>
              </a:rPr>
              <a:t>Infection prevention and control during health care when coronavirus disease (‎COVID-19)‎ is suspected or confirmed. Interim guidance, 12 July 2021</a:t>
            </a:r>
            <a:r>
              <a:rPr lang="ar-SA" sz="1200" dirty="0">
                <a:solidFill>
                  <a:schemeClr val="dk1"/>
                </a:solidFill>
                <a:latin typeface="Simplified Arabic" panose="02020603050405020304" pitchFamily="18" charset="-78"/>
                <a:cs typeface="Simplified Arabic" panose="02020603050405020304" pitchFamily="18" charset="-78"/>
              </a:rPr>
              <a:t>؛ ويُوصى باستخدام أقنعة التنفس في البيئات التي يتم فيها تنفيذ إجراءات توليد الهباء الجوي. واستناداً إلى القيم والتفضيلات، وإذا كانت متاحة هذه الأقنعة متاحة على نطاق واسع، يمكن استخدامها أيضاً عند توفير الرعاية المباشرة لمرضى كوفيد-19 في بيئات أخرى. </a:t>
            </a:r>
          </a:p>
        </p:txBody>
      </p:sp>
      <p:grpSp>
        <p:nvGrpSpPr>
          <p:cNvPr id="9" name="Group 8">
            <a:extLst>
              <a:ext uri="{FF2B5EF4-FFF2-40B4-BE49-F238E27FC236}">
                <a16:creationId xmlns:a16="http://schemas.microsoft.com/office/drawing/2014/main" id="{C94DF4A2-BE84-47A0-A1D6-11A85350F385}"/>
              </a:ext>
            </a:extLst>
          </p:cNvPr>
          <p:cNvGrpSpPr/>
          <p:nvPr/>
        </p:nvGrpSpPr>
        <p:grpSpPr>
          <a:xfrm>
            <a:off x="838200" y="768744"/>
            <a:ext cx="3924069" cy="596348"/>
            <a:chOff x="7861998" y="1527451"/>
            <a:chExt cx="3924069" cy="596348"/>
          </a:xfrm>
        </p:grpSpPr>
        <p:sp>
          <p:nvSpPr>
            <p:cNvPr id="10" name="TextBox 9">
              <a:extLst>
                <a:ext uri="{FF2B5EF4-FFF2-40B4-BE49-F238E27FC236}">
                  <a16:creationId xmlns:a16="http://schemas.microsoft.com/office/drawing/2014/main" id="{25BF9A64-C2B1-4C63-A66E-F2EF62557234}"/>
                </a:ext>
              </a:extLst>
            </p:cNvPr>
            <p:cNvSpPr txBox="1"/>
            <p:nvPr/>
          </p:nvSpPr>
          <p:spPr>
            <a:xfrm>
              <a:off x="8387592" y="1694820"/>
              <a:ext cx="3398475" cy="307777"/>
            </a:xfrm>
            <a:prstGeom prst="rect">
              <a:avLst/>
            </a:prstGeom>
            <a:solidFill>
              <a:schemeClr val="tx1"/>
            </a:solidFill>
          </p:spPr>
          <p:txBody>
            <a:bodyPr wrap="square" rtlCol="0">
              <a:spAutoFit/>
            </a:bodyPr>
            <a:lstStyle/>
            <a:p>
              <a:pPr algn="r" rtl="1"/>
              <a:r>
                <a:rPr lang="ar-SA" altLang="en-US" dirty="0">
                  <a:solidFill>
                    <a:srgbClr val="FFFFFF"/>
                  </a:solidFill>
                  <a:latin typeface="Simplified Arabic" panose="02020603050405020304" pitchFamily="18" charset="-78"/>
                  <a:ea typeface="Calibri" charset="0"/>
                  <a:cs typeface="Simplified Arabic" panose="02020603050405020304" pitchFamily="18" charset="-78"/>
                </a:rPr>
                <a:t>يُرجى </a:t>
              </a:r>
              <a:r>
                <a:rPr lang="en-US" altLang="en-US" dirty="0" err="1">
                  <a:solidFill>
                    <a:srgbClr val="FFFFFF"/>
                  </a:solidFill>
                  <a:latin typeface="Simplified Arabic" panose="02020603050405020304" pitchFamily="18" charset="-78"/>
                  <a:ea typeface="Calibri" charset="0"/>
                  <a:cs typeface="Simplified Arabic" panose="02020603050405020304" pitchFamily="18" charset="-78"/>
                </a:rPr>
                <a:t>التكييف</a:t>
              </a:r>
              <a:r>
                <a:rPr lang="en-US" altLang="en-US" dirty="0">
                  <a:solidFill>
                    <a:srgbClr val="FFFFFF"/>
                  </a:solidFill>
                  <a:latin typeface="Simplified Arabic" panose="02020603050405020304" pitchFamily="18" charset="-78"/>
                  <a:ea typeface="Calibri" charset="0"/>
                  <a:cs typeface="Simplified Arabic" panose="02020603050405020304" pitchFamily="18" charset="-78"/>
                </a:rPr>
                <a:t> وفقاً للمبادئ التوجيهية في بلدكم </a:t>
              </a:r>
              <a:endParaRPr lang="en-US" altLang="en-US" u="sng" dirty="0">
                <a:solidFill>
                  <a:srgbClr val="FFFFFF"/>
                </a:solidFill>
                <a:latin typeface="Simplified Arabic" panose="02020603050405020304" pitchFamily="18" charset="-78"/>
                <a:ea typeface="Calibri" charset="0"/>
                <a:cs typeface="Simplified Arabic" panose="02020603050405020304" pitchFamily="18" charset="-78"/>
              </a:endParaRPr>
            </a:p>
          </p:txBody>
        </p:sp>
        <p:sp>
          <p:nvSpPr>
            <p:cNvPr id="11" name="Oval 10">
              <a:extLst>
                <a:ext uri="{FF2B5EF4-FFF2-40B4-BE49-F238E27FC236}">
                  <a16:creationId xmlns:a16="http://schemas.microsoft.com/office/drawing/2014/main" id="{A177B779-35F9-4A78-B456-6CF32C5CDE6A}"/>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Simplified Arabic" panose="02020603050405020304" pitchFamily="18" charset="-78"/>
              </a:endParaRPr>
            </a:p>
          </p:txBody>
        </p:sp>
        <p:pic>
          <p:nvPicPr>
            <p:cNvPr id="12" name="Graphic 11" descr="Pencil">
              <a:extLst>
                <a:ext uri="{FF2B5EF4-FFF2-40B4-BE49-F238E27FC236}">
                  <a16:creationId xmlns:a16="http://schemas.microsoft.com/office/drawing/2014/main" id="{74FF91D7-4B65-4F3E-A50F-EB6E9ADD1F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941" y="1649394"/>
              <a:ext cx="352462" cy="352462"/>
            </a:xfrm>
            <a:prstGeom prst="rect">
              <a:avLst/>
            </a:prstGeom>
          </p:spPr>
        </p:pic>
      </p:grpSp>
      <p:sp>
        <p:nvSpPr>
          <p:cNvPr id="13" name="Footer Placeholder 3">
            <a:extLst>
              <a:ext uri="{FF2B5EF4-FFF2-40B4-BE49-F238E27FC236}">
                <a16:creationId xmlns:a16="http://schemas.microsoft.com/office/drawing/2014/main" id="{879246C5-BE0F-440A-8AE4-CC8A847C24AC}"/>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just" rtl="1">
              <a:lnSpc>
                <a:spcPct val="90000"/>
              </a:lnSpc>
              <a:spcBef>
                <a:spcPts val="0"/>
              </a:spcBef>
              <a:spcAft>
                <a:spcPts val="0"/>
              </a:spcAft>
              <a:buClr>
                <a:schemeClr val="accent1"/>
              </a:buClr>
              <a:buSzPts val="3600"/>
              <a:buFont typeface="Arial"/>
              <a:buNone/>
            </a:pPr>
            <a:r>
              <a:rPr lang="ar-SA" dirty="0"/>
              <a:t>لوازم الاختبارات التشخيصية السريعة للكشف عن مستضدات فيروس كورونا- سارس-2 (1)</a:t>
            </a:r>
          </a:p>
        </p:txBody>
      </p:sp>
      <p:sp>
        <p:nvSpPr>
          <p:cNvPr id="128" name="Google Shape;128;p5"/>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just" rtl="1">
              <a:lnSpc>
                <a:spcPct val="100000"/>
              </a:lnSpc>
              <a:spcBef>
                <a:spcPts val="0"/>
              </a:spcBef>
              <a:spcAft>
                <a:spcPts val="0"/>
              </a:spcAft>
              <a:buClr>
                <a:schemeClr val="accent1"/>
              </a:buClr>
              <a:buSzPts val="2000"/>
              <a:buChar char="•"/>
            </a:pPr>
            <a:r>
              <a:rPr lang="ar-SA" dirty="0"/>
              <a:t>مجموعة لوازم الاختبارات التشخيصية السريعة للكشف عن مستضدات فيروس كورونا-سارس-2</a:t>
            </a:r>
          </a:p>
          <a:p>
            <a:pPr marL="228600" lvl="0" indent="-228600" algn="just" rtl="1">
              <a:lnSpc>
                <a:spcPct val="100000"/>
              </a:lnSpc>
              <a:spcBef>
                <a:spcPts val="1000"/>
              </a:spcBef>
              <a:spcAft>
                <a:spcPts val="0"/>
              </a:spcAft>
              <a:buClr>
                <a:schemeClr val="accent1"/>
              </a:buClr>
              <a:buSzPts val="2000"/>
              <a:buChar char="•"/>
            </a:pPr>
            <a:r>
              <a:rPr lang="ar-SA" dirty="0"/>
              <a:t>محلول مبيّض وإيثانول ومناشف ورقية لتنظيف محطة العمل</a:t>
            </a:r>
          </a:p>
          <a:p>
            <a:pPr marL="228600" lvl="0" indent="-228600" algn="just" rtl="1"/>
            <a:r>
              <a:rPr lang="ar-SA" dirty="0"/>
              <a:t>الصابون من أجل غسل اليدين أو فرك اليدين بالمطهر الكحولي</a:t>
            </a:r>
          </a:p>
          <a:p>
            <a:pPr marL="228600" lvl="0" indent="-228600" algn="just" rtl="1"/>
            <a:r>
              <a:rPr lang="ar-SA" dirty="0"/>
              <a:t>أكياس الوقاية من المخاطر البيولوجية المقاومة للتسرب وصناديق نفايات من أجل احتواء نفايات المخاطر البيولوجية أو نقلها.</a:t>
            </a:r>
          </a:p>
          <a:p>
            <a:pPr marL="228600" lvl="0" indent="-228600" algn="just" rtl="1">
              <a:lnSpc>
                <a:spcPct val="100000"/>
              </a:lnSpc>
              <a:spcBef>
                <a:spcPts val="1000"/>
              </a:spcBef>
              <a:spcAft>
                <a:spcPts val="0"/>
              </a:spcAft>
              <a:buSzPts val="2000"/>
              <a:buChar char="•"/>
            </a:pPr>
            <a:r>
              <a:rPr lang="ar-SA" dirty="0"/>
              <a:t>صناديق النفايات لأكياس الوقاية من المخاطر البيولوجية</a:t>
            </a:r>
          </a:p>
          <a:p>
            <a:pPr marL="228600" lvl="0" indent="-228600" algn="just" rtl="1">
              <a:lnSpc>
                <a:spcPct val="100000"/>
              </a:lnSpc>
              <a:spcBef>
                <a:spcPts val="1000"/>
              </a:spcBef>
              <a:spcAft>
                <a:spcPts val="0"/>
              </a:spcAft>
              <a:buClr>
                <a:schemeClr val="accent1"/>
              </a:buClr>
              <a:buSzPts val="2000"/>
              <a:buChar char="•"/>
            </a:pPr>
            <a:r>
              <a:rPr lang="ar-SA" dirty="0"/>
              <a:t>زجاجات الرذاذ (المبيّض والإيثانول)</a:t>
            </a:r>
          </a:p>
          <a:p>
            <a:pPr marL="228600" lvl="0" indent="-228600" algn="just" rtl="1">
              <a:lnSpc>
                <a:spcPct val="100000"/>
              </a:lnSpc>
              <a:spcBef>
                <a:spcPts val="1000"/>
              </a:spcBef>
              <a:spcAft>
                <a:spcPts val="0"/>
              </a:spcAft>
              <a:buClr>
                <a:schemeClr val="accent1"/>
              </a:buClr>
              <a:buSzPts val="2000"/>
              <a:buChar char="•"/>
            </a:pPr>
            <a:r>
              <a:rPr lang="ar-SA" dirty="0"/>
              <a:t>جهاز قياس لإعداد محاليل المبيّض والكحول</a:t>
            </a:r>
          </a:p>
        </p:txBody>
      </p:sp>
      <p:sp>
        <p:nvSpPr>
          <p:cNvPr id="129" name="Google Shape;129;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6</a:t>
            </a:fld>
            <a:endParaRPr lang="ar-SA" sz="1000" dirty="0"/>
          </a:p>
        </p:txBody>
      </p:sp>
      <p:sp>
        <p:nvSpPr>
          <p:cNvPr id="11" name="Footer Placeholder 3">
            <a:extLst>
              <a:ext uri="{FF2B5EF4-FFF2-40B4-BE49-F238E27FC236}">
                <a16:creationId xmlns:a16="http://schemas.microsoft.com/office/drawing/2014/main" id="{B0368DE1-AD24-4481-8AF7-81A759B9DE9C}"/>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grpSp>
        <p:nvGrpSpPr>
          <p:cNvPr id="12" name="Group 11">
            <a:extLst>
              <a:ext uri="{FF2B5EF4-FFF2-40B4-BE49-F238E27FC236}">
                <a16:creationId xmlns:a16="http://schemas.microsoft.com/office/drawing/2014/main" id="{1C80A9B7-D9F0-4AEA-9AC3-DAE161C85613}"/>
              </a:ext>
            </a:extLst>
          </p:cNvPr>
          <p:cNvGrpSpPr/>
          <p:nvPr/>
        </p:nvGrpSpPr>
        <p:grpSpPr>
          <a:xfrm>
            <a:off x="838200" y="768744"/>
            <a:ext cx="3924069" cy="596348"/>
            <a:chOff x="7861998" y="1527451"/>
            <a:chExt cx="3924069" cy="596348"/>
          </a:xfrm>
        </p:grpSpPr>
        <p:sp>
          <p:nvSpPr>
            <p:cNvPr id="13" name="TextBox 12">
              <a:extLst>
                <a:ext uri="{FF2B5EF4-FFF2-40B4-BE49-F238E27FC236}">
                  <a16:creationId xmlns:a16="http://schemas.microsoft.com/office/drawing/2014/main" id="{B9CC0D29-6F73-4A9C-9079-24FE974E5BAC}"/>
                </a:ext>
              </a:extLst>
            </p:cNvPr>
            <p:cNvSpPr txBox="1"/>
            <p:nvPr/>
          </p:nvSpPr>
          <p:spPr>
            <a:xfrm>
              <a:off x="8387592" y="1694820"/>
              <a:ext cx="3398475" cy="307777"/>
            </a:xfrm>
            <a:prstGeom prst="rect">
              <a:avLst/>
            </a:prstGeom>
            <a:solidFill>
              <a:schemeClr val="tx1"/>
            </a:solidFill>
          </p:spPr>
          <p:txBody>
            <a:bodyPr wrap="square" rtlCol="0">
              <a:spAutoFit/>
            </a:bodyPr>
            <a:lstStyle/>
            <a:p>
              <a:pPr algn="r" rtl="1"/>
              <a:r>
                <a:rPr lang="ar-SA" altLang="en-US" dirty="0">
                  <a:solidFill>
                    <a:srgbClr val="FFFFFF"/>
                  </a:solidFill>
                  <a:latin typeface="Simplified Arabic" panose="02020603050405020304" pitchFamily="18" charset="-78"/>
                  <a:ea typeface="Calibri" charset="0"/>
                  <a:cs typeface="Simplified Arabic" panose="02020603050405020304" pitchFamily="18" charset="-78"/>
                </a:rPr>
                <a:t>يُرجى </a:t>
              </a:r>
              <a:r>
                <a:rPr lang="en-US" altLang="en-US" dirty="0" err="1">
                  <a:solidFill>
                    <a:srgbClr val="FFFFFF"/>
                  </a:solidFill>
                  <a:latin typeface="Simplified Arabic" panose="02020603050405020304" pitchFamily="18" charset="-78"/>
                  <a:ea typeface="Calibri" charset="0"/>
                  <a:cs typeface="Simplified Arabic" panose="02020603050405020304" pitchFamily="18" charset="-78"/>
                </a:rPr>
                <a:t>التكييف</a:t>
              </a:r>
              <a:r>
                <a:rPr lang="en-US" altLang="en-US" dirty="0">
                  <a:solidFill>
                    <a:srgbClr val="FFFFFF"/>
                  </a:solidFill>
                  <a:latin typeface="Simplified Arabic" panose="02020603050405020304" pitchFamily="18" charset="-78"/>
                  <a:ea typeface="Calibri" charset="0"/>
                  <a:cs typeface="Simplified Arabic" panose="02020603050405020304" pitchFamily="18" charset="-78"/>
                </a:rPr>
                <a:t> وفقاً للمبادئ التوجيهية في بلدكم </a:t>
              </a:r>
              <a:endParaRPr lang="en-US" altLang="en-US" u="sng" dirty="0">
                <a:solidFill>
                  <a:srgbClr val="FFFFFF"/>
                </a:solidFill>
                <a:latin typeface="Simplified Arabic" panose="02020603050405020304" pitchFamily="18" charset="-78"/>
                <a:ea typeface="Calibri" charset="0"/>
                <a:cs typeface="Simplified Arabic" panose="02020603050405020304" pitchFamily="18" charset="-78"/>
              </a:endParaRPr>
            </a:p>
          </p:txBody>
        </p:sp>
        <p:sp>
          <p:nvSpPr>
            <p:cNvPr id="14" name="Oval 13">
              <a:extLst>
                <a:ext uri="{FF2B5EF4-FFF2-40B4-BE49-F238E27FC236}">
                  <a16:creationId xmlns:a16="http://schemas.microsoft.com/office/drawing/2014/main" id="{6B6F8E7F-04A5-4537-81D2-819F93C3659D}"/>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Simplified Arabic" panose="02020603050405020304" pitchFamily="18" charset="-78"/>
              </a:endParaRPr>
            </a:p>
          </p:txBody>
        </p:sp>
        <p:pic>
          <p:nvPicPr>
            <p:cNvPr id="15" name="Graphic 14" descr="Pencil">
              <a:extLst>
                <a:ext uri="{FF2B5EF4-FFF2-40B4-BE49-F238E27FC236}">
                  <a16:creationId xmlns:a16="http://schemas.microsoft.com/office/drawing/2014/main" id="{D7FDCD4F-3C42-4B85-B46D-C223CE8055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ar-SA"/>
              <a:t>لوازم الاختبارات التشخيصية السريعة للكشف عن مستضدات فيروس كورونا- سارس-2 (2) </a:t>
            </a:r>
            <a:endParaRPr lang="ar-SA" dirty="0"/>
          </a:p>
        </p:txBody>
      </p:sp>
      <p:sp>
        <p:nvSpPr>
          <p:cNvPr id="136" name="Google Shape;136;p6"/>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r" rtl="1">
              <a:lnSpc>
                <a:spcPct val="100000"/>
              </a:lnSpc>
              <a:spcBef>
                <a:spcPts val="0"/>
              </a:spcBef>
              <a:spcAft>
                <a:spcPts val="0"/>
              </a:spcAft>
              <a:buClr>
                <a:schemeClr val="accent1"/>
              </a:buClr>
              <a:buSzPts val="2000"/>
              <a:buChar char="•"/>
            </a:pPr>
            <a:r>
              <a:rPr lang="ar-SA" dirty="0"/>
              <a:t>قلم لوضع العلامات أو التوسيم </a:t>
            </a:r>
          </a:p>
          <a:p>
            <a:pPr marL="228600" lvl="0" indent="-228600" algn="r" rtl="1"/>
            <a:r>
              <a:rPr lang="ar-SA" dirty="0"/>
              <a:t>معدات الوقاية الشخصية، بما في ذلك قفازات وحيدة الاستخدام، ورداء طبي، وواقي العينين؛ نظارات واقية أو واقيات الوجه وقناع طبي </a:t>
            </a:r>
          </a:p>
          <a:p>
            <a:pPr marL="228600" lvl="0" indent="-228600" algn="r" rtl="1"/>
            <a:r>
              <a:rPr lang="ar-SA" dirty="0"/>
              <a:t>جهاز توقيت </a:t>
            </a:r>
          </a:p>
          <a:p>
            <a:pPr marL="228600" lvl="0" indent="-228600" algn="r" rtl="1">
              <a:lnSpc>
                <a:spcPct val="100000"/>
              </a:lnSpc>
              <a:spcBef>
                <a:spcPts val="1000"/>
              </a:spcBef>
              <a:spcAft>
                <a:spcPts val="0"/>
              </a:spcAft>
              <a:buClr>
                <a:schemeClr val="accent1"/>
              </a:buClr>
              <a:buSzPts val="2000"/>
              <a:buChar char="•"/>
            </a:pPr>
            <a:r>
              <a:rPr lang="ar-SA"/>
              <a:t>الضوابط الإيجابية </a:t>
            </a:r>
            <a:r>
              <a:rPr lang="ar-SA" dirty="0"/>
              <a:t>والسلبية (قد تكون جزءاً من مجموعة لوازم الاختبارات التشخيصية السريعة للكشف عن مستضدات فيروس كورونا-سارس-2 أو قد تُباع بشكل منفصل) </a:t>
            </a:r>
          </a:p>
          <a:p>
            <a:pPr marL="228600" lvl="0" indent="-228600" algn="r" rtl="1">
              <a:lnSpc>
                <a:spcPct val="100000"/>
              </a:lnSpc>
              <a:spcBef>
                <a:spcPts val="1000"/>
              </a:spcBef>
              <a:spcAft>
                <a:spcPts val="0"/>
              </a:spcAft>
              <a:buClr>
                <a:schemeClr val="accent1"/>
              </a:buClr>
              <a:buSzPts val="2000"/>
              <a:buChar char="•"/>
            </a:pPr>
            <a:r>
              <a:rPr lang="ar-SA" dirty="0"/>
              <a:t>سجل الاختبارات التشخيصية السريعة للكشف عن مستضدات فيروس كورونا-سارس-2 </a:t>
            </a:r>
          </a:p>
          <a:p>
            <a:pPr marL="228600" lvl="0" indent="-228600" algn="r" rtl="1">
              <a:lnSpc>
                <a:spcPct val="100000"/>
              </a:lnSpc>
              <a:spcBef>
                <a:spcPts val="1000"/>
              </a:spcBef>
              <a:spcAft>
                <a:spcPts val="0"/>
              </a:spcAft>
              <a:buClr>
                <a:schemeClr val="accent1"/>
              </a:buClr>
              <a:buSzPts val="2000"/>
              <a:buChar char="•"/>
            </a:pPr>
            <a:r>
              <a:rPr lang="ar-SA" dirty="0"/>
              <a:t>وثيقة تحدّد إجراءات التشغيل الموحدة</a:t>
            </a:r>
          </a:p>
          <a:p>
            <a:pPr marL="228600" lvl="0" indent="-228600" algn="r" rtl="1">
              <a:lnSpc>
                <a:spcPct val="100000"/>
              </a:lnSpc>
              <a:spcBef>
                <a:spcPts val="1000"/>
              </a:spcBef>
              <a:spcAft>
                <a:spcPts val="0"/>
              </a:spcAft>
              <a:buClr>
                <a:schemeClr val="accent1"/>
              </a:buClr>
              <a:buSzPts val="2000"/>
              <a:buChar char="•"/>
            </a:pPr>
            <a:r>
              <a:rPr lang="ar-SA" dirty="0"/>
              <a:t>مقياس حرارة</a:t>
            </a:r>
          </a:p>
        </p:txBody>
      </p:sp>
      <p:sp>
        <p:nvSpPr>
          <p:cNvPr id="137" name="Google Shape;137;p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7</a:t>
            </a:fld>
            <a:endParaRPr lang="ar-SA" sz="1000" dirty="0"/>
          </a:p>
        </p:txBody>
      </p:sp>
      <p:sp>
        <p:nvSpPr>
          <p:cNvPr id="11" name="Footer Placeholder 3">
            <a:extLst>
              <a:ext uri="{FF2B5EF4-FFF2-40B4-BE49-F238E27FC236}">
                <a16:creationId xmlns:a16="http://schemas.microsoft.com/office/drawing/2014/main" id="{2650837F-E605-4151-8749-5D9F8C0F1A0D}"/>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grpSp>
        <p:nvGrpSpPr>
          <p:cNvPr id="12" name="Group 11">
            <a:extLst>
              <a:ext uri="{FF2B5EF4-FFF2-40B4-BE49-F238E27FC236}">
                <a16:creationId xmlns:a16="http://schemas.microsoft.com/office/drawing/2014/main" id="{1DE46F8B-58E4-4A1A-9843-20E3A8800475}"/>
              </a:ext>
            </a:extLst>
          </p:cNvPr>
          <p:cNvGrpSpPr/>
          <p:nvPr/>
        </p:nvGrpSpPr>
        <p:grpSpPr>
          <a:xfrm>
            <a:off x="838200" y="768744"/>
            <a:ext cx="3924069" cy="596348"/>
            <a:chOff x="7861998" y="1527451"/>
            <a:chExt cx="3924069" cy="596348"/>
          </a:xfrm>
        </p:grpSpPr>
        <p:sp>
          <p:nvSpPr>
            <p:cNvPr id="13" name="TextBox 12">
              <a:extLst>
                <a:ext uri="{FF2B5EF4-FFF2-40B4-BE49-F238E27FC236}">
                  <a16:creationId xmlns:a16="http://schemas.microsoft.com/office/drawing/2014/main" id="{9F252C61-E727-4DA0-89C8-E581815074A0}"/>
                </a:ext>
              </a:extLst>
            </p:cNvPr>
            <p:cNvSpPr txBox="1"/>
            <p:nvPr/>
          </p:nvSpPr>
          <p:spPr>
            <a:xfrm>
              <a:off x="8387592" y="1694820"/>
              <a:ext cx="3398475" cy="307777"/>
            </a:xfrm>
            <a:prstGeom prst="rect">
              <a:avLst/>
            </a:prstGeom>
            <a:solidFill>
              <a:schemeClr val="tx1"/>
            </a:solidFill>
          </p:spPr>
          <p:txBody>
            <a:bodyPr wrap="square" rtlCol="0">
              <a:spAutoFit/>
            </a:bodyPr>
            <a:lstStyle/>
            <a:p>
              <a:pPr algn="r" rtl="1"/>
              <a:r>
                <a:rPr lang="ar-SA" altLang="en-US" dirty="0">
                  <a:solidFill>
                    <a:srgbClr val="FFFFFF"/>
                  </a:solidFill>
                  <a:latin typeface="Simplified Arabic" panose="02020603050405020304" pitchFamily="18" charset="-78"/>
                  <a:ea typeface="Calibri" charset="0"/>
                  <a:cs typeface="Simplified Arabic" panose="02020603050405020304" pitchFamily="18" charset="-78"/>
                </a:rPr>
                <a:t>يُرجى </a:t>
              </a:r>
              <a:r>
                <a:rPr lang="en-US" altLang="en-US" dirty="0" err="1">
                  <a:solidFill>
                    <a:srgbClr val="FFFFFF"/>
                  </a:solidFill>
                  <a:latin typeface="Simplified Arabic" panose="02020603050405020304" pitchFamily="18" charset="-78"/>
                  <a:ea typeface="Calibri" charset="0"/>
                  <a:cs typeface="Simplified Arabic" panose="02020603050405020304" pitchFamily="18" charset="-78"/>
                </a:rPr>
                <a:t>التكييف</a:t>
              </a:r>
              <a:r>
                <a:rPr lang="en-US" altLang="en-US" dirty="0">
                  <a:solidFill>
                    <a:srgbClr val="FFFFFF"/>
                  </a:solidFill>
                  <a:latin typeface="Simplified Arabic" panose="02020603050405020304" pitchFamily="18" charset="-78"/>
                  <a:ea typeface="Calibri" charset="0"/>
                  <a:cs typeface="Simplified Arabic" panose="02020603050405020304" pitchFamily="18" charset="-78"/>
                </a:rPr>
                <a:t> وفقاً للمبادئ التوجيهية في بلدكم </a:t>
              </a:r>
              <a:endParaRPr lang="en-US" altLang="en-US" u="sng" dirty="0">
                <a:solidFill>
                  <a:srgbClr val="FFFFFF"/>
                </a:solidFill>
                <a:latin typeface="Simplified Arabic" panose="02020603050405020304" pitchFamily="18" charset="-78"/>
                <a:ea typeface="Calibri" charset="0"/>
                <a:cs typeface="Simplified Arabic" panose="02020603050405020304" pitchFamily="18" charset="-78"/>
              </a:endParaRPr>
            </a:p>
          </p:txBody>
        </p:sp>
        <p:sp>
          <p:nvSpPr>
            <p:cNvPr id="14" name="Oval 13">
              <a:extLst>
                <a:ext uri="{FF2B5EF4-FFF2-40B4-BE49-F238E27FC236}">
                  <a16:creationId xmlns:a16="http://schemas.microsoft.com/office/drawing/2014/main" id="{9D04A02D-53B5-4ADE-BF9B-F34F6AB3F7EC}"/>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Simplified Arabic" panose="02020603050405020304" pitchFamily="18" charset="-78"/>
              </a:endParaRPr>
            </a:p>
          </p:txBody>
        </p:sp>
        <p:pic>
          <p:nvPicPr>
            <p:cNvPr id="15" name="Graphic 14" descr="Pencil">
              <a:extLst>
                <a:ext uri="{FF2B5EF4-FFF2-40B4-BE49-F238E27FC236}">
                  <a16:creationId xmlns:a16="http://schemas.microsoft.com/office/drawing/2014/main" id="{D35CFDCD-31C3-43A7-BAB0-0696119485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فحص مجموعات الاختبار</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marL="0" indent="0" rtl="1">
              <a:buNone/>
            </a:pPr>
            <a:r>
              <a:rPr lang="ar" dirty="0"/>
              <a:t>افحص المكونات المختلفة الموجودة في كل مجموعة اختبار خاصة بالاختبار التشخيصي السريع للكشف عن مستضدات فيروس كورونا-سارس-2:</a:t>
            </a:r>
          </a:p>
          <a:p>
            <a:pPr rtl="1"/>
            <a:r>
              <a:rPr lang="ar" dirty="0"/>
              <a:t>مادة مجففة:</a:t>
            </a:r>
          </a:p>
          <a:p>
            <a:pPr lvl="1" rtl="1"/>
            <a:r>
              <a:rPr lang="ar" dirty="0"/>
              <a:t>لا تُستخدَم عند إجراء الاختبار. ولكنها تُستخدَّم فقط لتحافظ على محتويات العبوة جافة قبل الاستخدام ويجب التخلص منها عند فتح مجموعة الاختبار. </a:t>
            </a:r>
          </a:p>
          <a:p>
            <a:pPr lvl="1" rtl="1"/>
            <a:r>
              <a:rPr lang="ar" dirty="0"/>
              <a:t>وإذا كانت المادة المجففة بها مؤشر، فيجب فحصه. وإذا كان يشير إلى التعرض للرطوبة، فيجب التخلص من مجموعة الاختبار واختيار مجموعة جديدة. </a:t>
            </a:r>
          </a:p>
          <a:p>
            <a:pPr rtl="1"/>
            <a:r>
              <a:rPr lang="ar" dirty="0"/>
              <a:t>محلول تحلل:</a:t>
            </a:r>
          </a:p>
          <a:p>
            <a:pPr lvl="1" rtl="1"/>
            <a:r>
              <a:rPr lang="ar" dirty="0"/>
              <a:t>تتطلبه بعض مجموعات الاختبار.</a:t>
            </a:r>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8</a:t>
            </a:fld>
            <a:endParaRPr lang="en-GB" sz="1000" dirty="0"/>
          </a:p>
        </p:txBody>
      </p:sp>
      <p:sp>
        <p:nvSpPr>
          <p:cNvPr id="4" name="Footer Placeholder 3">
            <a:extLst>
              <a:ext uri="{FF2B5EF4-FFF2-40B4-BE49-F238E27FC236}">
                <a16:creationId xmlns:a16="http://schemas.microsoft.com/office/drawing/2014/main" id="{CB85A970-E156-8C85-F6D3-A64814FE8DDB}"/>
              </a:ext>
            </a:extLst>
          </p:cNvPr>
          <p:cNvSpPr>
            <a:spLocks noGrp="1"/>
          </p:cNvSpPr>
          <p:nvPr>
            <p:ph type="ftr" sz="quarter" idx="11"/>
          </p:nvPr>
        </p:nvSpPr>
        <p:spPr>
          <a:xfrm>
            <a:off x="2605250" y="6311900"/>
            <a:ext cx="7315200"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التحضير للاختبار: اللوازم </a:t>
            </a:r>
          </a:p>
        </p:txBody>
      </p:sp>
    </p:spTree>
    <p:extLst>
      <p:ext uri="{BB962C8B-B14F-4D97-AF65-F5344CB8AC3E}">
        <p14:creationId xmlns:p14="http://schemas.microsoft.com/office/powerpoint/2010/main" val="153477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0B71-4693-6241-AB98-F41A8A54DDE8}"/>
              </a:ext>
            </a:extLst>
          </p:cNvPr>
          <p:cNvSpPr>
            <a:spLocks noGrp="1"/>
          </p:cNvSpPr>
          <p:nvPr>
            <p:ph type="title"/>
          </p:nvPr>
        </p:nvSpPr>
        <p:spPr/>
        <p:txBody>
          <a:bodyPr rtlCol="1"/>
          <a:lstStyle/>
          <a:p>
            <a:pPr rtl="1"/>
            <a:r>
              <a:rPr lang="ar"/>
              <a:t>إدارة المخزون</a:t>
            </a:r>
          </a:p>
        </p:txBody>
      </p:sp>
    </p:spTree>
    <p:extLst>
      <p:ext uri="{BB962C8B-B14F-4D97-AF65-F5344CB8AC3E}">
        <p14:creationId xmlns:p14="http://schemas.microsoft.com/office/powerpoint/2010/main" val="35849486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EB33F0B292F044865AC5360FB5C193" ma:contentTypeVersion="10" ma:contentTypeDescription="Create a new document." ma:contentTypeScope="" ma:versionID="53c510b663eb44cb7498f28392d4cd33">
  <xsd:schema xmlns:xsd="http://www.w3.org/2001/XMLSchema" xmlns:xs="http://www.w3.org/2001/XMLSchema" xmlns:p="http://schemas.microsoft.com/office/2006/metadata/properties" xmlns:ns3="0b20a213-df17-4e56-abb9-25e675dfe243" targetNamespace="http://schemas.microsoft.com/office/2006/metadata/properties" ma:root="true" ma:fieldsID="c63f0433e488edd6047613ecd864541d" ns3:_="">
    <xsd:import namespace="0b20a213-df17-4e56-abb9-25e675dfe2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0a213-df17-4e56-abb9-25e675dfe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7DE5E8-E084-4189-B87A-E0594516F6C6}">
  <ds:schemaRefs>
    <ds:schemaRef ds:uri="http://schemas.microsoft.com/sharepoint/v3/contenttype/forms"/>
  </ds:schemaRefs>
</ds:datastoreItem>
</file>

<file path=customXml/itemProps2.xml><?xml version="1.0" encoding="utf-8"?>
<ds:datastoreItem xmlns:ds="http://schemas.openxmlformats.org/officeDocument/2006/customXml" ds:itemID="{D75B3FEC-9493-4CA6-B32C-9C3C9FF323B3}">
  <ds:schemaRefs>
    <ds:schemaRef ds:uri="http://purl.org/dc/terms/"/>
    <ds:schemaRef ds:uri="0b20a213-df17-4e56-abb9-25e675dfe243"/>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C7E469E-1DF7-45B3-BB1F-CF9F692D7B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0a213-df17-4e56-abb9-25e675dfe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1511</TotalTime>
  <Words>1951</Words>
  <Application>Microsoft Office PowerPoint</Application>
  <PresentationFormat>Widescreen</PresentationFormat>
  <Paragraphs>194</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Roman</vt:lpstr>
      <vt:lpstr>Calibri</vt:lpstr>
      <vt:lpstr>Simplified Arabic</vt:lpstr>
      <vt:lpstr>Office Theme</vt:lpstr>
      <vt:lpstr>7</vt:lpstr>
      <vt:lpstr>إخلاء المسؤولية</vt:lpstr>
      <vt:lpstr>أهداف التعلّم </vt:lpstr>
      <vt:lpstr>مكونات مجموعات الاختبار المستخدمة في الاختبار التشخيصي السريع للكشف عن مستضدات فيروس كورونا-سارس-2</vt:lpstr>
      <vt:lpstr>لوازم جمع العينات </vt:lpstr>
      <vt:lpstr>لوازم الاختبارات التشخيصية السريعة للكشف عن مستضدات فيروس كورونا- سارس-2 (1)</vt:lpstr>
      <vt:lpstr>لوازم الاختبارات التشخيصية السريعة للكشف عن مستضدات فيروس كورونا- سارس-2 (2) </vt:lpstr>
      <vt:lpstr>فحص مجموعات الاختبار</vt:lpstr>
      <vt:lpstr>إدارة المخزون</vt:lpstr>
      <vt:lpstr>إدارة المخزون = عدم انقطاع الاختبار</vt:lpstr>
      <vt:lpstr>تتضمن إدارة المخزون معرفة الآتي:</vt:lpstr>
      <vt:lpstr>تتضمن إدارة المخزون الآتي:</vt:lpstr>
      <vt:lpstr>إجراء جرد للمخزون</vt:lpstr>
      <vt:lpstr>الاحتفاظ بسجلات جرد جيدة</vt:lpstr>
      <vt:lpstr>موعد إجراء الطلب</vt:lpstr>
      <vt:lpstr>كيفية إجراء الطلب</vt:lpstr>
      <vt:lpstr>فحص الطلبات الجديدة المستلمة</vt:lpstr>
      <vt:lpstr>ضمان التخزين المناسب للمخزون</vt:lpstr>
      <vt:lpstr>إدارة المخزون</vt:lpstr>
      <vt:lpstr>PowerPoint Presentation</vt:lpstr>
      <vt:lpstr>أسئلة؟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natacha milhano</cp:lastModifiedBy>
  <cp:revision>74</cp:revision>
  <dcterms:created xsi:type="dcterms:W3CDTF">2020-10-08T10:02:18Z</dcterms:created>
  <dcterms:modified xsi:type="dcterms:W3CDTF">2022-10-19T20:15:15Z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0x01010032EB33F0B292F044865AC5360FB5C193</vt:lpwstr>
  </property>
</Properties>
</file>