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autoCompressPictures="0">
  <p:sldMasterIdLst>
    <p:sldMasterId id="2147483648" r:id="rId4"/>
  </p:sldMasterIdLst>
  <p:notesMasterIdLst>
    <p:notesMasterId r:id="rId24"/>
  </p:notesMasterIdLst>
  <p:sldIdLst>
    <p:sldId id="256" r:id="rId5"/>
    <p:sldId id="257" r:id="rId6"/>
    <p:sldId id="288" r:id="rId7"/>
    <p:sldId id="258" r:id="rId8"/>
    <p:sldId id="259" r:id="rId9"/>
    <p:sldId id="260" r:id="rId10"/>
    <p:sldId id="261" r:id="rId11"/>
    <p:sldId id="277" r:id="rId12"/>
    <p:sldId id="263" r:id="rId13"/>
    <p:sldId id="265" r:id="rId14"/>
    <p:sldId id="280" r:id="rId15"/>
    <p:sldId id="285" r:id="rId16"/>
    <p:sldId id="266" r:id="rId17"/>
    <p:sldId id="272" r:id="rId18"/>
    <p:sldId id="268" r:id="rId19"/>
    <p:sldId id="269" r:id="rId20"/>
    <p:sldId id="270" r:id="rId21"/>
    <p:sldId id="289" r:id="rId22"/>
    <p:sldId id="271" r:id="rId23"/>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AF90D2-32CC-4629-B32D-DAA1269286E2}" v="2" dt="2021-01-15T12:20:14.8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6807" autoAdjust="0"/>
    <p:restoredTop sz="94675"/>
  </p:normalViewPr>
  <p:slideViewPr>
    <p:cSldViewPr snapToGrid="0" snapToObjects="1">
      <p:cViewPr varScale="1">
        <p:scale>
          <a:sx n="77" d="100"/>
          <a:sy n="77" d="100"/>
        </p:scale>
        <p:origin x="77"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DAS, Céline" userId="35dfe63f-973a-4484-af2b-caa2b0e5656e" providerId="ADAL" clId="{06AF90D2-32CC-4629-B32D-DAA1269286E2}"/>
    <pc:docChg chg="custSel modSld">
      <pc:chgData name="BARNADAS, Céline" userId="35dfe63f-973a-4484-af2b-caa2b0e5656e" providerId="ADAL" clId="{06AF90D2-32CC-4629-B32D-DAA1269286E2}" dt="2021-01-15T12:20:14.860" v="3"/>
      <pc:docMkLst>
        <pc:docMk/>
      </pc:docMkLst>
      <pc:sldChg chg="addSp">
        <pc:chgData name="BARNADAS, Céline" userId="35dfe63f-973a-4484-af2b-caa2b0e5656e" providerId="ADAL" clId="{06AF90D2-32CC-4629-B32D-DAA1269286E2}" dt="2021-01-15T12:20:14.860" v="3"/>
        <pc:sldMkLst>
          <pc:docMk/>
          <pc:sldMk cId="2865038571" sldId="256"/>
        </pc:sldMkLst>
        <pc:picChg chg="add">
          <ac:chgData name="BARNADAS, Céline" userId="35dfe63f-973a-4484-af2b-caa2b0e5656e" providerId="ADAL" clId="{06AF90D2-32CC-4629-B32D-DAA1269286E2}" dt="2021-01-15T12:20:01.368" v="0"/>
          <ac:picMkLst>
            <pc:docMk/>
            <pc:sldMk cId="2865038571" sldId="256"/>
            <ac:picMk id="4" creationId="{F9B6106A-4F8F-40D0-95C5-98F19C00073A}"/>
          </ac:picMkLst>
        </pc:picChg>
        <pc:picChg chg="add">
          <ac:chgData name="BARNADAS, Céline" userId="35dfe63f-973a-4484-af2b-caa2b0e5656e" providerId="ADAL" clId="{06AF90D2-32CC-4629-B32D-DAA1269286E2}" dt="2021-01-15T12:20:14.860" v="3"/>
          <ac:picMkLst>
            <pc:docMk/>
            <pc:sldMk cId="2865038571" sldId="256"/>
            <ac:picMk id="5" creationId="{1B190679-36FE-4A48-9125-5C82912CE14D}"/>
          </ac:picMkLst>
        </pc:picChg>
      </pc:sldChg>
      <pc:sldChg chg="modSp">
        <pc:chgData name="BARNADAS, Céline" userId="35dfe63f-973a-4484-af2b-caa2b0e5656e" providerId="ADAL" clId="{06AF90D2-32CC-4629-B32D-DAA1269286E2}" dt="2021-01-15T12:20:01.599" v="1" actId="27636"/>
        <pc:sldMkLst>
          <pc:docMk/>
          <pc:sldMk cId="3714475283" sldId="257"/>
        </pc:sldMkLst>
        <pc:spChg chg="mod">
          <ac:chgData name="BARNADAS, Céline" userId="35dfe63f-973a-4484-af2b-caa2b0e5656e" providerId="ADAL" clId="{06AF90D2-32CC-4629-B32D-DAA1269286E2}" dt="2021-01-15T12:20:01.599" v="1" actId="27636"/>
          <ac:spMkLst>
            <pc:docMk/>
            <pc:sldMk cId="3714475283" sldId="257"/>
            <ac:spMk id="3" creationId="{9154FDA1-8167-5945-BD3B-C52398ED4E1E}"/>
          </ac:spMkLst>
        </pc:spChg>
      </pc:sldChg>
      <pc:sldChg chg="modSp">
        <pc:chgData name="BARNADAS, Céline" userId="35dfe63f-973a-4484-af2b-caa2b0e5656e" providerId="ADAL" clId="{06AF90D2-32CC-4629-B32D-DAA1269286E2}" dt="2021-01-15T12:20:01.715" v="2" actId="27636"/>
        <pc:sldMkLst>
          <pc:docMk/>
          <pc:sldMk cId="3948411570" sldId="275"/>
        </pc:sldMkLst>
        <pc:spChg chg="mod">
          <ac:chgData name="BARNADAS, Céline" userId="35dfe63f-973a-4484-af2b-caa2b0e5656e" providerId="ADAL" clId="{06AF90D2-32CC-4629-B32D-DAA1269286E2}" dt="2021-01-15T12:20:01.715" v="2" actId="27636"/>
          <ac:spMkLst>
            <pc:docMk/>
            <pc:sldMk cId="3948411570" sldId="275"/>
            <ac:spMk id="3" creationId="{9154FDA1-8167-5945-BD3B-C52398ED4E1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1"/>
          <a:lstStyle>
            <a:lvl1pPr algn="r" rtl="1">
              <a:defRPr sz="1200"/>
            </a:lvl1pPr>
          </a:lstStyle>
          <a:p>
            <a:pPr rtl="1"/>
            <a:fld id="{0BEDBD40-84B1-2349-A508-11CBED669F65}" type="datetimeFigureOut">
              <a:rPr lang="en-GB" smtClean="0"/>
              <a:t>29/09/2022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cdc487a438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05" name="Google Shape;205;gcdc487a438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17" name="Google Shape;21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28" name="Google Shape;22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15" name="Google Shape;11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25" name="Google Shape;12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81" name="Google Shape;18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96" name="Google Shape;19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1"/>
          <a:lstStyle/>
          <a:p>
            <a:pPr rtl="1"/>
            <a:r>
              <a:rPr lang="en-GB"/>
              <a:t>13/11/2020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1" anchor="b"/>
          <a:lstStyle>
            <a:lvl1pPr algn="r" rtl="1">
              <a:defRPr sz="4000">
                <a:solidFill>
                  <a:schemeClr val="bg1"/>
                </a:solidFill>
              </a:defRPr>
            </a:lvl1pPr>
          </a:lstStyle>
          <a:p>
            <a:pPr rtl="1"/>
            <a:r>
              <a:rPr lang="a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1"/>
          <a:lstStyle>
            <a:lvl1pPr marL="0" indent="0" algn="r" rtl="1">
              <a:buNone/>
              <a:defRPr sz="1800">
                <a:solidFill>
                  <a:schemeClr val="bg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pic>
        <p:nvPicPr>
          <p:cNvPr id="8" name="Picture 7" descr="Shape&#10;&#10;Description automatically generated">
            <a:extLst>
              <a:ext uri="{FF2B5EF4-FFF2-40B4-BE49-F238E27FC236}">
                <a16:creationId xmlns:a16="http://schemas.microsoft.com/office/drawing/2014/main" id="{25CFCEBA-4F47-E044-A8AB-78F3D4F39AEA}"/>
              </a:ext>
            </a:extLst>
          </p:cNvPr>
          <p:cNvPicPr>
            <a:picLocks noChangeAspect="1"/>
          </p:cNvPicPr>
          <p:nvPr userDrawn="1"/>
        </p:nvPicPr>
        <p:blipFill>
          <a:blip r:embed="rId2"/>
          <a:stretch>
            <a:fillRect/>
          </a:stretch>
        </p:blipFill>
        <p:spPr>
          <a:xfrm>
            <a:off x="6506818" y="496956"/>
            <a:ext cx="5685182" cy="5685182"/>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1"/>
          <a:lstStyle/>
          <a:p>
            <a:pPr rtl="1"/>
            <a:r>
              <a:rPr lang="a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1"/>
          <a:lstStyle/>
          <a:p>
            <a:pPr rtl="1"/>
            <a:r>
              <a:rPr lang="en-GB"/>
              <a:t>13/11/2020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1"/>
          <a:lstStyle/>
          <a:p>
            <a:pPr rtl="1"/>
            <a:r>
              <a:rPr lang="a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1"/>
          <a:lstStyle/>
          <a:p>
            <a:pPr rtl="1"/>
            <a:r>
              <a:rPr lang="en-GB"/>
              <a:t>13/11/2020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1"/>
          <a:lstStyle/>
          <a:p>
            <a:pPr rtl="1"/>
            <a:r>
              <a:rPr lang="a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1"/>
          <a:lstStyle>
            <a:lvl1pPr marL="381000" indent="-381000" algn="r" rtl="1">
              <a:spcBef>
                <a:spcPts val="2100"/>
              </a:spcBef>
              <a:buSzPct val="50000"/>
              <a:buBlip>
                <a:blip r:embed="rId2"/>
              </a:buBlip>
              <a:defRPr sz="2100"/>
            </a:lvl1pPr>
            <a:lvl2pPr marL="381000" indent="-381000" algn="r" rtl="1">
              <a:spcBef>
                <a:spcPts val="2100"/>
              </a:spcBef>
              <a:buSzPct val="50000"/>
              <a:buBlip>
                <a:blip r:embed="rId2"/>
              </a:buBlip>
              <a:defRPr sz="2100"/>
            </a:lvl2pPr>
            <a:lvl3pPr marL="381000" indent="-381000" algn="r" rtl="1">
              <a:spcBef>
                <a:spcPts val="2100"/>
              </a:spcBef>
              <a:buSzPct val="50000"/>
              <a:buBlip>
                <a:blip r:embed="rId2"/>
              </a:buBlip>
              <a:defRPr sz="2100"/>
            </a:lvl3pPr>
            <a:lvl4pPr marL="381000" indent="-381000" algn="r" rtl="1">
              <a:spcBef>
                <a:spcPts val="2100"/>
              </a:spcBef>
              <a:buSzPct val="50000"/>
              <a:buBlip>
                <a:blip r:embed="rId2"/>
              </a:buBlip>
              <a:defRPr sz="2100"/>
            </a:lvl4pPr>
            <a:lvl5pPr marL="381000" indent="-381000" algn="r" rtl="1">
              <a:spcBef>
                <a:spcPts val="2100"/>
              </a:spcBef>
              <a:buSzPct val="50000"/>
              <a:buBlip>
                <a:blip r:embed="rId2"/>
              </a:buBlip>
              <a:defRPr sz="21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a:p>
        </p:txBody>
      </p:sp>
      <p:sp>
        <p:nvSpPr>
          <p:cNvPr id="55" name="Slide Number"/>
          <p:cNvSpPr txBox="1">
            <a:spLocks noGrp="1"/>
          </p:cNvSpPr>
          <p:nvPr>
            <p:ph type="sldNum" sz="quarter" idx="2"/>
          </p:nvPr>
        </p:nvSpPr>
        <p:spPr>
          <a:prstGeom prst="rect">
            <a:avLst/>
          </a:prstGeom>
        </p:spPr>
        <p:txBody>
          <a:bodyPr rtlCol="1"/>
          <a:lstStyle/>
          <a:p>
            <a:pPr rtl="1"/>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1" anchor="b" anchorCtr="0">
            <a:noAutofit/>
          </a:bodyPr>
          <a:lstStyle>
            <a:lvl1pPr algn="r" rtl="1">
              <a:defRPr sz="3600">
                <a:solidFill>
                  <a:schemeClr val="accent1"/>
                </a:solidFill>
              </a:defRPr>
            </a:lvl1pPr>
          </a:lstStyle>
          <a:p>
            <a:pPr rtl="1"/>
            <a:r>
              <a:rPr lang="a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1"/>
          <a:lstStyle>
            <a:lvl1pPr algn="r" rtl="1">
              <a:lnSpc>
                <a:spcPct val="100000"/>
              </a:lnSpc>
              <a:buClr>
                <a:schemeClr val="accent1"/>
              </a:buClr>
              <a:defRPr sz="2000"/>
            </a:lvl1pPr>
            <a:lvl2pPr algn="r" rtl="1">
              <a:lnSpc>
                <a:spcPct val="100000"/>
              </a:lnSpc>
              <a:buClr>
                <a:schemeClr val="accent1"/>
              </a:buClr>
              <a:defRPr sz="1800"/>
            </a:lvl2pPr>
            <a:lvl3pPr algn="r" rtl="1">
              <a:lnSpc>
                <a:spcPct val="100000"/>
              </a:lnSpc>
              <a:buClr>
                <a:schemeClr val="accent1"/>
              </a:buClr>
              <a:defRPr sz="1800"/>
            </a:lvl3pPr>
            <a:lvl4pPr algn="r" rtl="1">
              <a:lnSpc>
                <a:spcPct val="100000"/>
              </a:lnSpc>
              <a:buClr>
                <a:schemeClr val="accent1"/>
              </a:buClr>
              <a:defRPr sz="1800"/>
            </a:lvl4pPr>
            <a:lvl5pPr algn="r" rtl="1">
              <a:lnSpc>
                <a:spcPct val="100000"/>
              </a:lnSpc>
              <a:buClr>
                <a:schemeClr val="accent1"/>
              </a:buClr>
              <a:defRPr sz="18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1"/>
          <a:lstStyle>
            <a:lvl1pPr algn="r" rtl="1">
              <a:defRPr sz="1000" b="1" i="0" baseline="0">
                <a:solidFill>
                  <a:schemeClr val="bg1"/>
                </a:solidFill>
              </a:defRPr>
            </a:lvl1pPr>
          </a:lstStyle>
          <a:p>
            <a:pPr algn="l" rtl="1"/>
            <a:r>
              <a:rPr lang="a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1"/>
          <a:lstStyle>
            <a:lvl1pPr algn="r" rtl="1">
              <a:defRPr sz="1000">
                <a:solidFill>
                  <a:schemeClr val="tx1"/>
                </a:solidFill>
              </a:defRPr>
            </a:lvl1pPr>
          </a:lstStyle>
          <a:p>
            <a:pPr rtl="1"/>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1" anchor="b" anchorCtr="0"/>
          <a:lstStyle>
            <a:lvl1pPr algn="r" rtl="1">
              <a:defRPr sz="3600">
                <a:solidFill>
                  <a:schemeClr val="bg1"/>
                </a:solidFill>
              </a:defRPr>
            </a:lvl1pPr>
          </a:lstStyle>
          <a:p>
            <a:pPr rtl="1"/>
            <a:r>
              <a:rPr lang="a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1"/>
          <a:lstStyle>
            <a:lvl1pPr marL="0" indent="0" algn="r" rtl="1">
              <a:buNone/>
              <a:defRPr sz="2000">
                <a:solidFill>
                  <a:schemeClr val="bg1"/>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1"/>
          <a:lstStyle/>
          <a:p>
            <a:pPr rtl="1"/>
            <a:r>
              <a:rPr lang="a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1"/>
          <a:lstStyle/>
          <a:p>
            <a:pPr rtl="1"/>
            <a:r>
              <a:rPr lang="en-GB"/>
              <a:t>13/11/2020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1"/>
          <a:lstStyle/>
          <a:p>
            <a:pPr rtl="1"/>
            <a:r>
              <a:rPr lang="a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1"/>
          <a:lstStyle/>
          <a:p>
            <a:pPr rtl="1"/>
            <a:r>
              <a:rPr lang="en-GB"/>
              <a:t>13/11/2020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1"/>
          <a:lstStyle/>
          <a:p>
            <a:pPr rtl="1"/>
            <a:r>
              <a:rPr lang="a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1"/>
          <a:lstStyle/>
          <a:p>
            <a:pPr rtl="1"/>
            <a:r>
              <a:rPr lang="a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1"/>
          <a:lstStyle/>
          <a:p>
            <a:pPr rtl="1"/>
            <a:r>
              <a:rPr lang="en-GB"/>
              <a:t>13/11/2020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1"/>
          <a:lstStyle/>
          <a:p>
            <a:pPr rtl="1"/>
            <a:r>
              <a:rPr lang="a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1"/>
          <a:lstStyle/>
          <a:p>
            <a:pPr rtl="1"/>
            <a:r>
              <a:rPr lang="en-GB"/>
              <a:t>13/11/2020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1"/>
          <a:lstStyle/>
          <a:p>
            <a:pPr rtl="1"/>
            <a:r>
              <a:rPr lang="a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1"/>
          <a:lstStyle/>
          <a:p>
            <a:pPr rtl="1"/>
            <a:r>
              <a:rPr lang="en-GB"/>
              <a:t>13/11/2020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1"/>
          <a:lstStyle/>
          <a:p>
            <a:pPr rtl="1"/>
            <a:r>
              <a:rPr lang="en-GB"/>
              <a:t>13/11/2020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pPr rtl="1"/>
            <a:r>
              <a:rPr lang="a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r>
              <a:rPr lang="en-GB"/>
              <a:t>13/11/2020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rtl="1">
              <a:defRPr sz="1200">
                <a:solidFill>
                  <a:schemeClr val="tx1">
                    <a:tint val="75000"/>
                  </a:schemeClr>
                </a:solidFill>
              </a:defRPr>
            </a:lvl1pPr>
          </a:lstStyle>
          <a:p>
            <a:pPr rtl="1"/>
            <a:r>
              <a:rPr lang="a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15.png"/><Relationship Id="rId4" Type="http://schemas.openxmlformats.org/officeDocument/2006/relationships/hyperlink" Target="https://www.youtube.com/watch?v=jh6Is9oPyyw&amp;ab_channel=WorldHealthOrganization%28WHO%29"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hyperlink" Target="https://www.who.int/publications/i/item/9789240019720"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hyperlink" Target="Guidance%20on%20regulations%20for%20the%20transport%20of%20infectious%20substances%202021&#8211;2022" TargetMode="Externa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http://www.icao.int/safety/DangerousGoods/Pages/technical-instructions.aspx" TargetMode="External"/><Relationship Id="rId5" Type="http://schemas.openxmlformats.org/officeDocument/2006/relationships/hyperlink" Target="http://www.unece.org/trans/danger/danger.html" TargetMode="External"/><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6.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6.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9.sv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1"/>
          <a:lstStyle/>
          <a:p>
            <a:pPr rtl="1"/>
            <a:r>
              <a:rPr lang="ar"/>
              <a:t>6</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p:txBody>
          <a:bodyPr rtlCol="1">
            <a:normAutofit/>
          </a:bodyPr>
          <a:lstStyle/>
          <a:p>
            <a:pPr rtl="1"/>
            <a:r>
              <a:rPr lang="ar" sz="3600"/>
              <a:t>جمع العينات</a:t>
            </a:r>
          </a:p>
        </p:txBody>
      </p:sp>
      <p:pic>
        <p:nvPicPr>
          <p:cNvPr id="4" name="Picture 3">
            <a:extLst>
              <a:ext uri="{FF2B5EF4-FFF2-40B4-BE49-F238E27FC236}">
                <a16:creationId xmlns:a16="http://schemas.microsoft.com/office/drawing/2014/main" id="{F9B6106A-4F8F-40D0-95C5-98F19C00073A}"/>
              </a:ext>
            </a:extLst>
          </p:cNvPr>
          <p:cNvPicPr>
            <a:picLocks noChangeAspect="1"/>
          </p:cNvPicPr>
          <p:nvPr/>
        </p:nvPicPr>
        <p:blipFill>
          <a:blip r:embed="rId2"/>
          <a:stretch>
            <a:fillRect/>
          </a:stretch>
        </p:blipFill>
        <p:spPr>
          <a:xfrm>
            <a:off x="386398" y="52252"/>
            <a:ext cx="2696315" cy="788520"/>
          </a:xfrm>
          <a:prstGeom prst="rect">
            <a:avLst/>
          </a:prstGeom>
        </p:spPr>
      </p:pic>
      <p:pic>
        <p:nvPicPr>
          <p:cNvPr id="5" name="Picture 4">
            <a:extLst>
              <a:ext uri="{FF2B5EF4-FFF2-40B4-BE49-F238E27FC236}">
                <a16:creationId xmlns:a16="http://schemas.microsoft.com/office/drawing/2014/main" id="{1B190679-36FE-4A48-9125-5C82912CE1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2503" y="159407"/>
            <a:ext cx="1917098" cy="671840"/>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lvl="0" algn="r" rtl="1"/>
            <a:r>
              <a:rPr lang="ar-SA" dirty="0"/>
              <a:t>جمع مسحة أنفية بلعومية (</a:t>
            </a:r>
            <a:r>
              <a:rPr lang="en-GB" dirty="0"/>
              <a:t>3</a:t>
            </a:r>
            <a:r>
              <a:rPr lang="ar-SA" dirty="0"/>
              <a:t>) </a:t>
            </a:r>
          </a:p>
        </p:txBody>
      </p:sp>
      <p:sp>
        <p:nvSpPr>
          <p:cNvPr id="176" name="Google Shape;176;p10"/>
          <p:cNvSpPr txBox="1">
            <a:spLocks noGrp="1"/>
          </p:cNvSpPr>
          <p:nvPr>
            <p:ph type="body" idx="1"/>
          </p:nvPr>
        </p:nvSpPr>
        <p:spPr>
          <a:xfrm>
            <a:off x="838199" y="1736203"/>
            <a:ext cx="10515599" cy="4440760"/>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0"/>
              </a:spcBef>
              <a:spcAft>
                <a:spcPts val="0"/>
              </a:spcAft>
              <a:buClr>
                <a:schemeClr val="accent1"/>
              </a:buClr>
              <a:buSzPts val="2000"/>
              <a:buChar char="•"/>
            </a:pPr>
            <a:r>
              <a:rPr lang="ar-SA" dirty="0"/>
              <a:t>إذا لم ينجح الجمع من فتحة أنف واحدة، فخذوا عينة من فتحة الأنف الأخرى بنفس أداة المسح.</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228600" algn="just" rtl="1">
              <a:lnSpc>
                <a:spcPct val="100000"/>
              </a:lnSpc>
              <a:spcBef>
                <a:spcPts val="1000"/>
              </a:spcBef>
              <a:spcAft>
                <a:spcPts val="0"/>
              </a:spcAft>
              <a:buClr>
                <a:schemeClr val="accent1"/>
              </a:buClr>
              <a:buSzPts val="2000"/>
              <a:buChar char="•"/>
            </a:pPr>
            <a:r>
              <a:rPr lang="ar-SA" dirty="0"/>
              <a:t>بعد أخذ العينة، أجروا الاختبارات التشخيصية السريعة للكشف عن مستضدات فيروس كورونا-سارس-2 - وفقاً لتعليمات الشركة المصنّعة (انظر الوحدة 8: إجراء الاختبارات التشخيصية السريعة للكشف عن مستضدات فيروس كورونا-سارس-2). </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228600" algn="just" rtl="1">
              <a:lnSpc>
                <a:spcPct val="100000"/>
              </a:lnSpc>
              <a:spcBef>
                <a:spcPts val="1000"/>
              </a:spcBef>
              <a:spcAft>
                <a:spcPts val="0"/>
              </a:spcAft>
              <a:buClr>
                <a:schemeClr val="accent1"/>
              </a:buClr>
              <a:buSzPts val="2000"/>
              <a:buChar char="•"/>
            </a:pPr>
            <a:r>
              <a:rPr lang="ar-SA" dirty="0"/>
              <a:t>عند وضع المسحات في أنبوب، إذا لم يكن للمسحات نقطة كسر، طهّروا على الفور المقص المستخدم لقطع المسحة قبل قطع المسحة وبعده.</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228600" algn="just" rtl="1">
              <a:lnSpc>
                <a:spcPct val="100000"/>
              </a:lnSpc>
              <a:spcBef>
                <a:spcPts val="1000"/>
              </a:spcBef>
              <a:spcAft>
                <a:spcPts val="0"/>
              </a:spcAft>
              <a:buClr>
                <a:schemeClr val="accent1"/>
              </a:buClr>
              <a:buSzPts val="2000"/>
              <a:buChar char="•"/>
            </a:pPr>
            <a:r>
              <a:rPr lang="ar-SA" dirty="0"/>
              <a:t>وإذا كان من المقرر جمع عينة ثانية للاختبار الجزيئي باستخدام اختبار تضخيم الحمض النووي وفقاً لخوارزمية الاختبار في بلدكم، فقوموا بذلك مباشرة بعد جمع العينة للاختبارات التشخيصية السريعة للكشف عن مستضدات فيروس كورونا-سارس-2. </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177" name="Google Shape;177;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10</a:t>
            </a:fld>
            <a:endParaRPr lang="ar-SA" sz="1000" dirty="0"/>
          </a:p>
        </p:txBody>
      </p:sp>
      <p:sp>
        <p:nvSpPr>
          <p:cNvPr id="7" name="Footer Placeholder 3">
            <a:extLst>
              <a:ext uri="{FF2B5EF4-FFF2-40B4-BE49-F238E27FC236}">
                <a16:creationId xmlns:a16="http://schemas.microsoft.com/office/drawing/2014/main" id="{26B2F819-59F6-4848-8B60-3E77CE2AB8F3}"/>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جمع مسحة أنفية بلعومية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75664" cy="4204949"/>
          </a:xfrm>
        </p:spPr>
        <p:txBody>
          <a:bodyPr rtlCol="1">
            <a:normAutofit/>
          </a:bodyPr>
          <a:lstStyle/>
          <a:p>
            <a:pPr rtl="1"/>
            <a:r>
              <a:rPr lang="ar" sz="1800"/>
              <a:t>أدخل مسحة أنفية بلعومية معقَّمة في التجويف الأنفي للمريض، لتصل إلى سطح البلعوم الأنفي الخلفي.</a:t>
            </a:r>
          </a:p>
          <a:p>
            <a:pPr rtl="1"/>
            <a:endParaRPr lang="en-US" sz="1800" dirty="0"/>
          </a:p>
          <a:p>
            <a:pPr marL="0" indent="0" rtl="1">
              <a:buNone/>
            </a:pPr>
            <a:endParaRPr lang="en-US" sz="1800" dirty="0"/>
          </a:p>
          <a:p>
            <a:pPr rtl="1"/>
            <a:r>
              <a:rPr lang="ar" sz="1800"/>
              <a:t>امسح سطح البلعوم الأنفي الخلفي، ولف المسحة 3-4 مرات لضمان الحصول على عينة جيدة. وسيضمن ترك المسحة في التجويف الأنفي لبضع ثوان امتصاص إفرازات الأنف. </a:t>
            </a:r>
          </a:p>
          <a:p>
            <a:pPr rtl="1"/>
            <a:endParaRPr lang="en-US" sz="1800" dirty="0"/>
          </a:p>
          <a:p>
            <a:pPr marL="0" indent="0" rtl="1">
              <a:buNone/>
            </a:pPr>
            <a:endParaRPr lang="en-US" sz="1800" dirty="0"/>
          </a:p>
          <a:p>
            <a:pPr rtl="1"/>
            <a:r>
              <a:rPr lang="ar" sz="1800"/>
              <a:t>اسحب المسحة المعقمة من تجويف الأنف.</a:t>
            </a:r>
          </a:p>
          <a:p>
            <a:pPr rtl="1"/>
            <a:endParaRPr lang="en-US"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11</a:t>
            </a:fld>
            <a:endParaRPr lang="en-GB" sz="1000" dirty="0"/>
          </a:p>
        </p:txBody>
      </p:sp>
      <p:sp>
        <p:nvSpPr>
          <p:cNvPr id="6" name="Right Arrow 5">
            <a:extLst>
              <a:ext uri="{FF2B5EF4-FFF2-40B4-BE49-F238E27FC236}">
                <a16:creationId xmlns:a16="http://schemas.microsoft.com/office/drawing/2014/main" id="{4813C9B1-F81B-D94A-B663-EBF338F2713D}"/>
              </a:ext>
            </a:extLst>
          </p:cNvPr>
          <p:cNvSpPr/>
          <p:nvPr/>
        </p:nvSpPr>
        <p:spPr>
          <a:xfrm>
            <a:off x="7541149" y="1861615"/>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7" name="Right Arrow 6">
            <a:extLst>
              <a:ext uri="{FF2B5EF4-FFF2-40B4-BE49-F238E27FC236}">
                <a16:creationId xmlns:a16="http://schemas.microsoft.com/office/drawing/2014/main" id="{C38E8AB3-C0B2-8A47-B994-09D2A491AE16}"/>
              </a:ext>
            </a:extLst>
          </p:cNvPr>
          <p:cNvSpPr/>
          <p:nvPr/>
        </p:nvSpPr>
        <p:spPr>
          <a:xfrm>
            <a:off x="7541147" y="3761776"/>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8" name="Right Arrow 7">
            <a:extLst>
              <a:ext uri="{FF2B5EF4-FFF2-40B4-BE49-F238E27FC236}">
                <a16:creationId xmlns:a16="http://schemas.microsoft.com/office/drawing/2014/main" id="{31585488-1BD5-DE46-BCFA-EF5DFC0CB440}"/>
              </a:ext>
            </a:extLst>
          </p:cNvPr>
          <p:cNvSpPr/>
          <p:nvPr/>
        </p:nvSpPr>
        <p:spPr>
          <a:xfrm>
            <a:off x="7541147" y="5481198"/>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0" name="Picture 9" descr="A picture containing shape&#10;&#10;Description automatically generated">
            <a:extLst>
              <a:ext uri="{FF2B5EF4-FFF2-40B4-BE49-F238E27FC236}">
                <a16:creationId xmlns:a16="http://schemas.microsoft.com/office/drawing/2014/main" id="{8C452006-5534-B94F-BE6A-90DE525BD4AC}"/>
              </a:ext>
            </a:extLst>
          </p:cNvPr>
          <p:cNvPicPr>
            <a:picLocks noChangeAspect="1"/>
          </p:cNvPicPr>
          <p:nvPr/>
        </p:nvPicPr>
        <p:blipFill>
          <a:blip r:embed="rId2"/>
          <a:stretch>
            <a:fillRect/>
          </a:stretch>
        </p:blipFill>
        <p:spPr>
          <a:xfrm>
            <a:off x="9294830" y="1161534"/>
            <a:ext cx="2058969" cy="1789775"/>
          </a:xfrm>
          <a:prstGeom prst="rect">
            <a:avLst/>
          </a:prstGeom>
        </p:spPr>
      </p:pic>
      <p:pic>
        <p:nvPicPr>
          <p:cNvPr id="12" name="Picture 11" descr="Logo&#10;&#10;Description automatically generated">
            <a:extLst>
              <a:ext uri="{FF2B5EF4-FFF2-40B4-BE49-F238E27FC236}">
                <a16:creationId xmlns:a16="http://schemas.microsoft.com/office/drawing/2014/main" id="{35BBB262-D85B-EF48-8A4B-072267256B1E}"/>
              </a:ext>
            </a:extLst>
          </p:cNvPr>
          <p:cNvPicPr>
            <a:picLocks noChangeAspect="1"/>
          </p:cNvPicPr>
          <p:nvPr/>
        </p:nvPicPr>
        <p:blipFill>
          <a:blip r:embed="rId3"/>
          <a:stretch>
            <a:fillRect/>
          </a:stretch>
        </p:blipFill>
        <p:spPr>
          <a:xfrm>
            <a:off x="9725943" y="2781009"/>
            <a:ext cx="2005836" cy="1764000"/>
          </a:xfrm>
          <a:prstGeom prst="rect">
            <a:avLst/>
          </a:prstGeom>
        </p:spPr>
      </p:pic>
      <p:pic>
        <p:nvPicPr>
          <p:cNvPr id="14" name="Picture 13" descr="A picture containing icon&#10;&#10;Description automatically generated">
            <a:extLst>
              <a:ext uri="{FF2B5EF4-FFF2-40B4-BE49-F238E27FC236}">
                <a16:creationId xmlns:a16="http://schemas.microsoft.com/office/drawing/2014/main" id="{2AD5E71B-FC03-754D-A6BE-84352A7BE867}"/>
              </a:ext>
            </a:extLst>
          </p:cNvPr>
          <p:cNvPicPr>
            <a:picLocks noChangeAspect="1"/>
          </p:cNvPicPr>
          <p:nvPr/>
        </p:nvPicPr>
        <p:blipFill>
          <a:blip r:embed="rId4"/>
          <a:stretch>
            <a:fillRect/>
          </a:stretch>
        </p:blipFill>
        <p:spPr>
          <a:xfrm>
            <a:off x="8944317" y="4547900"/>
            <a:ext cx="2664608" cy="1764000"/>
          </a:xfrm>
          <a:prstGeom prst="rect">
            <a:avLst/>
          </a:prstGeom>
        </p:spPr>
      </p:pic>
      <p:sp>
        <p:nvSpPr>
          <p:cNvPr id="4" name="Footer Placeholder 3">
            <a:extLst>
              <a:ext uri="{FF2B5EF4-FFF2-40B4-BE49-F238E27FC236}">
                <a16:creationId xmlns:a16="http://schemas.microsoft.com/office/drawing/2014/main" id="{57525FE2-7DFF-6A81-AC17-AA6ACE36A2D0}"/>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extLst>
      <p:ext uri="{BB962C8B-B14F-4D97-AF65-F5344CB8AC3E}">
        <p14:creationId xmlns:p14="http://schemas.microsoft.com/office/powerpoint/2010/main" val="1166993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dirty="0"/>
              <a:t>جمع مسحة أنفية بلعومية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736203"/>
            <a:ext cx="10515599" cy="4440760"/>
          </a:xfrm>
        </p:spPr>
        <p:txBody>
          <a:bodyPr rtlCol="1">
            <a:normAutofit/>
          </a:bodyPr>
          <a:lstStyle/>
          <a:p>
            <a:pPr rtl="1"/>
            <a:r>
              <a:rPr lang="ar" dirty="0"/>
              <a:t>إذا لم ينجح جمع العينة من إحدى فتحتي الأنف، فاجمعها من فتحة الأنف الأخرى باستخدام نفس المسحة.</a:t>
            </a:r>
          </a:p>
          <a:p>
            <a:pPr rtl="1"/>
            <a:r>
              <a:rPr lang="ar" dirty="0"/>
              <a:t>بعد جمع العينة، أجرِ الاختبار التشخيصي السريع للكشف عن مستضدات فيروس كورونا-سارس-2 وفقاً لتعليمات الشركة المُصنِّعة (انظر الوحدة الثامنة:  إجراء الاختبار التشخيصي السريع للكشف عن مستضدات فيروس كورونا-سارس-2)</a:t>
            </a:r>
          </a:p>
          <a:p>
            <a:pPr rtl="1"/>
            <a:r>
              <a:rPr lang="ar" dirty="0"/>
              <a:t>وإذا كان من المقرر جمع عينة ثانية للاختبار الجزيئي بواسطة اختبار تضخيم الحمض النووي وفقاً لقاعدة المتَّبعة في بلدك، فافعل ذلك فورًا بعد جمع العينة للاختبار التشخيصي السريع للكشف عن مستضدات فيروس كورونا-سارس-2.</a:t>
            </a:r>
          </a:p>
          <a:p>
            <a:pPr rtl="1"/>
            <a:endParaRPr lang="en-US" dirty="0"/>
          </a:p>
          <a:p>
            <a:pPr rtl="1"/>
            <a:endParaRPr lang="en-US" dirty="0"/>
          </a:p>
          <a:p>
            <a:pPr rtl="1"/>
            <a:endParaRPr lang="en-US"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12</a:t>
            </a:fld>
            <a:endParaRPr lang="en-GB" sz="1000" dirty="0"/>
          </a:p>
        </p:txBody>
      </p:sp>
      <p:sp>
        <p:nvSpPr>
          <p:cNvPr id="4" name="Footer Placeholder 3">
            <a:extLst>
              <a:ext uri="{FF2B5EF4-FFF2-40B4-BE49-F238E27FC236}">
                <a16:creationId xmlns:a16="http://schemas.microsoft.com/office/drawing/2014/main" id="{30C92410-D6A3-5051-491F-C6D6A0AC83D4}"/>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extLst>
      <p:ext uri="{BB962C8B-B14F-4D97-AF65-F5344CB8AC3E}">
        <p14:creationId xmlns:p14="http://schemas.microsoft.com/office/powerpoint/2010/main" val="1329424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1"/>
          <p:cNvSpPr txBox="1">
            <a:spLocks noGrp="1"/>
          </p:cNvSpPr>
          <p:nvPr>
            <p:ph type="title"/>
          </p:nvPr>
        </p:nvSpPr>
        <p:spPr>
          <a:xfrm>
            <a:off x="838200" y="12137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جمع مسحة أنفية بلعومية (فيديو) </a:t>
            </a:r>
          </a:p>
        </p:txBody>
      </p:sp>
      <p:sp>
        <p:nvSpPr>
          <p:cNvPr id="184" name="Google Shape;184;p11"/>
          <p:cNvSpPr txBox="1">
            <a:spLocks noGrp="1"/>
          </p:cNvSpPr>
          <p:nvPr>
            <p:ph type="body" idx="1"/>
          </p:nvPr>
        </p:nvSpPr>
        <p:spPr>
          <a:xfrm>
            <a:off x="838200" y="1736203"/>
            <a:ext cx="6275664" cy="4440760"/>
          </a:xfrm>
          <a:prstGeom prst="rect">
            <a:avLst/>
          </a:prstGeom>
          <a:noFill/>
          <a:ln>
            <a:noFill/>
          </a:ln>
        </p:spPr>
        <p:txBody>
          <a:bodyPr spcFirstLastPara="1" wrap="square" lIns="91425" tIns="45700" rIns="91425" bIns="45700" anchor="t" anchorCtr="0">
            <a:normAutofit/>
          </a:bodyPr>
          <a:lstStyle/>
          <a:p>
            <a:pPr marL="228600" lvl="0" indent="-101600" algn="r" rtl="1">
              <a:lnSpc>
                <a:spcPct val="100000"/>
              </a:lnSpc>
              <a:spcBef>
                <a:spcPts val="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185" name="Google Shape;185;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13</a:t>
            </a:fld>
            <a:endParaRPr lang="ar-SA" sz="1000" dirty="0"/>
          </a:p>
        </p:txBody>
      </p:sp>
      <p:sp>
        <p:nvSpPr>
          <p:cNvPr id="186" name="Google Shape;186;p11"/>
          <p:cNvSpPr/>
          <p:nvPr/>
        </p:nvSpPr>
        <p:spPr>
          <a:xfrm>
            <a:off x="838200" y="5680442"/>
            <a:ext cx="10515600" cy="36933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800" dirty="0">
                <a:solidFill>
                  <a:schemeClr val="dk1"/>
                </a:solidFill>
                <a:latin typeface="Simplified Arabic" panose="02020603050405020304" pitchFamily="18" charset="-78"/>
                <a:cs typeface="Simplified Arabic" panose="02020603050405020304" pitchFamily="18" charset="-78"/>
                <a:sym typeface="Arial"/>
              </a:rPr>
              <a:t>لتشغيل الفيديو:</a:t>
            </a:r>
            <a:r>
              <a:rPr lang="ar-SA" sz="1800" u="sng" dirty="0">
                <a:solidFill>
                  <a:schemeClr val="tx1"/>
                </a:solidFill>
                <a:latin typeface="Simplified Arabic" panose="02020603050405020304" pitchFamily="18" charset="-78"/>
                <a:cs typeface="Simplified Arabic" panose="02020603050405020304" pitchFamily="18" charset="-78"/>
                <a:sym typeface="Arial"/>
                <a:hlinkClick r:id="rId4">
                  <a:extLst>
                    <a:ext uri="{A12FA001-AC4F-418D-AE19-62706E023703}">
                      <ahyp:hlinkClr xmlns:ahyp="http://schemas.microsoft.com/office/drawing/2018/hyperlinkcolor" val="tx"/>
                    </a:ext>
                  </a:extLst>
                </a:hlinkClick>
              </a:rPr>
              <a:t> كيفية جمع العيّنات الفموية البلعومية والأنفية البلعومية لأغراض تشخيص عدوى كوفيد-19 </a:t>
            </a:r>
            <a:endParaRPr lang="ar-SA" sz="1400" u="sng" dirty="0">
              <a:solidFill>
                <a:schemeClr val="tx1"/>
              </a:solidFill>
              <a:latin typeface="Simplified Arabic" panose="02020603050405020304" pitchFamily="18" charset="-78"/>
              <a:cs typeface="Simplified Arabic" panose="02020603050405020304" pitchFamily="18" charset="-78"/>
              <a:sym typeface="Arial"/>
            </a:endParaRPr>
          </a:p>
        </p:txBody>
      </p:sp>
      <p:pic>
        <p:nvPicPr>
          <p:cNvPr id="188" name="Google Shape;188;p11">
            <a:hlinkClick r:id="rId4"/>
          </p:cNvPr>
          <p:cNvPicPr preferRelativeResize="0"/>
          <p:nvPr/>
        </p:nvPicPr>
        <p:blipFill rotWithShape="1">
          <a:blip r:embed="rId5">
            <a:alphaModFix/>
          </a:blip>
          <a:srcRect/>
          <a:stretch/>
        </p:blipFill>
        <p:spPr>
          <a:xfrm>
            <a:off x="2867954" y="1974978"/>
            <a:ext cx="5645385" cy="2908044"/>
          </a:xfrm>
          <a:prstGeom prst="rect">
            <a:avLst/>
          </a:prstGeom>
          <a:noFill/>
          <a:ln w="9525" cap="flat" cmpd="sng">
            <a:solidFill>
              <a:srgbClr val="7F7F7F"/>
            </a:solidFill>
            <a:prstDash val="solid"/>
            <a:round/>
            <a:headEnd type="none" w="sm" len="sm"/>
            <a:tailEnd type="none" w="sm" len="sm"/>
          </a:ln>
        </p:spPr>
      </p:pic>
      <p:sp>
        <p:nvSpPr>
          <p:cNvPr id="9" name="Footer Placeholder 3">
            <a:extLst>
              <a:ext uri="{FF2B5EF4-FFF2-40B4-BE49-F238E27FC236}">
                <a16:creationId xmlns:a16="http://schemas.microsoft.com/office/drawing/2014/main" id="{89DE5D6A-78E6-4336-9444-1A75601E3742}"/>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1"/>
          <a:lstStyle/>
          <a:p>
            <a:pPr rtl="1"/>
            <a:r>
              <a:rPr lang="ar"/>
              <a:t>نقل العينات إلى المختبر</a:t>
            </a:r>
          </a:p>
        </p:txBody>
      </p:sp>
    </p:spTree>
    <p:extLst>
      <p:ext uri="{BB962C8B-B14F-4D97-AF65-F5344CB8AC3E}">
        <p14:creationId xmlns:p14="http://schemas.microsoft.com/office/powerpoint/2010/main" val="3584948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أشياء ينبغي مراعاتها عند تغليف العينات من أجل نقلها</a:t>
            </a:r>
            <a:r>
              <a:rPr lang="ar-SA" sz="3200" baseline="30000" dirty="0"/>
              <a:t>1، 2</a:t>
            </a:r>
            <a:endParaRPr lang="ar-SA" baseline="30000" dirty="0"/>
          </a:p>
        </p:txBody>
      </p:sp>
      <p:sp>
        <p:nvSpPr>
          <p:cNvPr id="199" name="Google Shape;199;p13"/>
          <p:cNvSpPr txBox="1">
            <a:spLocks noGrp="1"/>
          </p:cNvSpPr>
          <p:nvPr>
            <p:ph type="body" idx="1"/>
          </p:nvPr>
        </p:nvSpPr>
        <p:spPr>
          <a:xfrm>
            <a:off x="838200" y="1447168"/>
            <a:ext cx="10515600" cy="3184467"/>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0"/>
              </a:spcBef>
              <a:spcAft>
                <a:spcPts val="0"/>
              </a:spcAft>
              <a:buClr>
                <a:schemeClr val="accent1"/>
              </a:buClr>
              <a:buSzPts val="2000"/>
              <a:buChar char="•"/>
            </a:pPr>
            <a:r>
              <a:rPr lang="ar-SA" b="1" dirty="0"/>
              <a:t>تنبهوا. </a:t>
            </a:r>
            <a:r>
              <a:rPr lang="ar-SA" dirty="0"/>
              <a:t>هناك خطر بتعريض الناس أو البيئة للعينات أثناء النقل.</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228600" algn="just" rtl="1">
              <a:lnSpc>
                <a:spcPct val="100000"/>
              </a:lnSpc>
              <a:spcBef>
                <a:spcPts val="1000"/>
              </a:spcBef>
              <a:spcAft>
                <a:spcPts val="0"/>
              </a:spcAft>
              <a:buClr>
                <a:schemeClr val="accent1"/>
              </a:buClr>
              <a:buSzPts val="2000"/>
              <a:buChar char="•"/>
            </a:pPr>
            <a:r>
              <a:rPr lang="ar-SA" b="1" dirty="0"/>
              <a:t>توخوا الحذر. </a:t>
            </a:r>
            <a:r>
              <a:rPr lang="ar-SA" dirty="0"/>
              <a:t>يجب تغليف عينات اختبار فيروس كورونا-سارس-2 بثلاثة أغلفة، فالتغليف الثلاثي يحمي العينة من الكسر أو التسرب أثناء النقل ويمنع تلوث مركبة النقل والبيئة في حالة حدوث كسر/تسرب.</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228600" algn="just" rtl="1">
              <a:lnSpc>
                <a:spcPct val="100000"/>
              </a:lnSpc>
              <a:spcBef>
                <a:spcPts val="1000"/>
              </a:spcBef>
              <a:spcAft>
                <a:spcPts val="0"/>
              </a:spcAft>
              <a:buClr>
                <a:schemeClr val="accent1"/>
              </a:buClr>
              <a:buSzPts val="2000"/>
              <a:buChar char="•"/>
            </a:pPr>
            <a:r>
              <a:rPr lang="ar-SA" b="1" dirty="0"/>
              <a:t>كونوا استباقيين. </a:t>
            </a:r>
            <a:r>
              <a:rPr lang="ar-SA" dirty="0"/>
              <a:t>إن لم يكن لديكم أغلفة ثلاثية تجارية متاحة، فيمكنكم الارتجال من العناصر الشائعة الموجودة في مرفقكم إذا كانت تلتزم بمبادئ التغليف الثلاثي (الموضحة في الشريحة التالية). ويمكن إجراء نقل العينات داخل المؤسسة باستخدام صندوق بلاستيكي مزود بأغطية أو لوائح.</a:t>
            </a:r>
          </a:p>
        </p:txBody>
      </p:sp>
      <p:sp>
        <p:nvSpPr>
          <p:cNvPr id="200" name="Google Shape;20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15</a:t>
            </a:fld>
            <a:endParaRPr lang="ar-SA" sz="1000" dirty="0"/>
          </a:p>
        </p:txBody>
      </p:sp>
      <p:sp>
        <p:nvSpPr>
          <p:cNvPr id="201" name="Google Shape;201;p13"/>
          <p:cNvSpPr txBox="1"/>
          <p:nvPr/>
        </p:nvSpPr>
        <p:spPr>
          <a:xfrm>
            <a:off x="838200" y="5176093"/>
            <a:ext cx="10428215" cy="913030"/>
          </a:xfrm>
          <a:prstGeom prst="rect">
            <a:avLst/>
          </a:prstGeom>
          <a:noFill/>
          <a:ln>
            <a:noFill/>
          </a:ln>
        </p:spPr>
        <p:txBody>
          <a:bodyPr spcFirstLastPara="1" wrap="square" lIns="91425" tIns="45700" rIns="91425" bIns="45700" anchor="t" anchorCtr="0">
            <a:spAutoFit/>
          </a:bodyPr>
          <a:lstStyle/>
          <a:p>
            <a:pPr lvl="0" algn="just" rtl="1"/>
            <a:r>
              <a:rPr lang="ar-SA" sz="1600" baseline="30000" dirty="0">
                <a:solidFill>
                  <a:schemeClr val="dk1"/>
                </a:solidFill>
                <a:latin typeface="Simplified Arabic" panose="02020603050405020304" pitchFamily="18" charset="-78"/>
                <a:cs typeface="Simplified Arabic" panose="02020603050405020304" pitchFamily="18" charset="-78"/>
                <a:sym typeface="Arial"/>
              </a:rPr>
              <a:t>1 </a:t>
            </a:r>
            <a:r>
              <a:rPr lang="en-GB" sz="1600" baseline="30000" dirty="0">
                <a:solidFill>
                  <a:schemeClr val="dk1"/>
                </a:solidFill>
                <a:latin typeface="Simplified Arabic" panose="02020603050405020304" pitchFamily="18" charset="-78"/>
                <a:cs typeface="Simplified Arabic" panose="02020603050405020304" pitchFamily="18" charset="-78"/>
              </a:rPr>
              <a:t>Guidance on regulations for the transport of infectious substances 2021–2022. Geneva: World Health Organization; 2021 </a:t>
            </a:r>
            <a:r>
              <a:rPr lang="ar-SA" sz="1600" baseline="30000" dirty="0">
                <a:solidFill>
                  <a:schemeClr val="dk1"/>
                </a:solidFill>
                <a:latin typeface="Simplified Arabic" panose="02020603050405020304" pitchFamily="18" charset="-78"/>
                <a:cs typeface="Simplified Arabic" panose="02020603050405020304" pitchFamily="18" charset="-78"/>
                <a:sym typeface="Arial"/>
              </a:rPr>
              <a:t> (</a:t>
            </a:r>
            <a:r>
              <a:rPr lang="en-GB" sz="1600" baseline="30000" dirty="0">
                <a:solidFill>
                  <a:schemeClr val="tx1"/>
                </a:solidFill>
                <a:latin typeface="Simplified Arabic" panose="02020603050405020304" pitchFamily="18" charset="-78"/>
                <a:cs typeface="Simplified Arabic" panose="02020603050405020304" pitchFamily="18" charset="-78"/>
                <a:hlinkClick r:id="rId4">
                  <a:extLst>
                    <a:ext uri="{A12FA001-AC4F-418D-AE19-62706E023703}">
                      <ahyp:hlinkClr xmlns:ahyp="http://schemas.microsoft.com/office/drawing/2018/hyperlinkcolor" val="tx"/>
                    </a:ext>
                  </a:extLst>
                </a:hlinkClick>
              </a:rPr>
              <a:t>https://www.who.int/publications/i/item/9789240019720</a:t>
            </a:r>
            <a:r>
              <a:rPr lang="ar-SA" sz="1600" baseline="30000" dirty="0">
                <a:solidFill>
                  <a:schemeClr val="dk1"/>
                </a:solidFill>
                <a:latin typeface="Simplified Arabic" panose="02020603050405020304" pitchFamily="18" charset="-78"/>
                <a:cs typeface="Simplified Arabic" panose="02020603050405020304" pitchFamily="18" charset="-78"/>
                <a:sym typeface="Arial"/>
              </a:rPr>
              <a:t>، تمّ الاطّلاع في 13 نيسان/أبريل 2021). </a:t>
            </a:r>
            <a:endParaRPr lang="ar-SA" sz="2800" dirty="0">
              <a:latin typeface="Simplified Arabic" panose="02020603050405020304" pitchFamily="18" charset="-78"/>
              <a:cs typeface="Simplified Arabic" panose="02020603050405020304" pitchFamily="18" charset="-78"/>
            </a:endParaRPr>
          </a:p>
          <a:p>
            <a:pPr lvl="0" algn="just" rtl="1"/>
            <a:r>
              <a:rPr lang="ar-SA" sz="1600" baseline="30000" dirty="0">
                <a:solidFill>
                  <a:schemeClr val="dk1"/>
                </a:solidFill>
                <a:latin typeface="Simplified Arabic" panose="02020603050405020304" pitchFamily="18" charset="-78"/>
                <a:cs typeface="Simplified Arabic" panose="02020603050405020304" pitchFamily="18" charset="-78"/>
                <a:sym typeface="Arial"/>
              </a:rPr>
              <a:t>2 </a:t>
            </a:r>
            <a:r>
              <a:rPr lang="en-GB" sz="1600" baseline="30000" dirty="0">
                <a:solidFill>
                  <a:schemeClr val="dk1"/>
                </a:solidFill>
                <a:latin typeface="Simplified Arabic" panose="02020603050405020304" pitchFamily="18" charset="-78"/>
                <a:cs typeface="Simplified Arabic" panose="02020603050405020304" pitchFamily="18" charset="-78"/>
              </a:rPr>
              <a:t>Guidance for use of pneumatic tube systems for transport of respiratory specimens from suspected or confirmed COVID-19 patients. Atlanta: </a:t>
            </a:r>
            <a:r>
              <a:rPr lang="en-GB" sz="1600" baseline="30000" dirty="0" err="1">
                <a:solidFill>
                  <a:schemeClr val="dk1"/>
                </a:solidFill>
                <a:latin typeface="Simplified Arabic" panose="02020603050405020304" pitchFamily="18" charset="-78"/>
                <a:cs typeface="Simplified Arabic" panose="02020603050405020304" pitchFamily="18" charset="-78"/>
              </a:rPr>
              <a:t>Centers</a:t>
            </a:r>
            <a:r>
              <a:rPr lang="en-GB" sz="1600" baseline="30000" dirty="0">
                <a:solidFill>
                  <a:schemeClr val="dk1"/>
                </a:solidFill>
                <a:latin typeface="Simplified Arabic" panose="02020603050405020304" pitchFamily="18" charset="-78"/>
                <a:cs typeface="Simplified Arabic" panose="02020603050405020304" pitchFamily="18" charset="-78"/>
              </a:rPr>
              <a:t> for Disease Control and Prevention; 2020 (https://www.cdc.gov/csels/dls/locs/2020/transport_recommendations_for_covid-19_specimens.html,accessed 28 October 2020). </a:t>
            </a:r>
            <a:endParaRPr lang="ar-SA" sz="2800" dirty="0">
              <a:latin typeface="Simplified Arabic" panose="02020603050405020304" pitchFamily="18" charset="-78"/>
              <a:cs typeface="Simplified Arabic" panose="02020603050405020304" pitchFamily="18" charset="-78"/>
            </a:endParaRPr>
          </a:p>
        </p:txBody>
      </p:sp>
      <p:sp>
        <p:nvSpPr>
          <p:cNvPr id="8" name="Footer Placeholder 3">
            <a:extLst>
              <a:ext uri="{FF2B5EF4-FFF2-40B4-BE49-F238E27FC236}">
                <a16:creationId xmlns:a16="http://schemas.microsoft.com/office/drawing/2014/main" id="{A20E47B8-1ED6-463D-A4D2-B001046250B7}"/>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cdc487a438_1_0"/>
          <p:cNvSpPr txBox="1">
            <a:spLocks noGrp="1"/>
          </p:cNvSpPr>
          <p:nvPr>
            <p:ph type="title"/>
          </p:nvPr>
        </p:nvSpPr>
        <p:spPr>
          <a:xfrm>
            <a:off x="0" y="-51877"/>
            <a:ext cx="10515600" cy="942900"/>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أمثلة على التغليف الثلاثي لعينات فيروس كورونا-سارس-2 </a:t>
            </a:r>
            <a:r>
              <a:rPr lang="ar-SA" baseline="30000" dirty="0"/>
              <a:t>1</a:t>
            </a:r>
          </a:p>
        </p:txBody>
      </p:sp>
      <p:sp>
        <p:nvSpPr>
          <p:cNvPr id="208" name="Google Shape;208;gcdc487a438_1_0"/>
          <p:cNvSpPr txBox="1">
            <a:spLocks noGrp="1"/>
          </p:cNvSpPr>
          <p:nvPr>
            <p:ph type="body" idx="1"/>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r" rtl="1">
              <a:lnSpc>
                <a:spcPct val="100000"/>
              </a:lnSpc>
              <a:spcBef>
                <a:spcPts val="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209" name="Google Shape;209;gcdc487a438_1_0"/>
          <p:cNvSpPr txBox="1">
            <a:spLocks noGrp="1"/>
          </p:cNvSpPr>
          <p:nvPr>
            <p:ph type="sldNum" idx="12"/>
          </p:nvPr>
        </p:nvSpPr>
        <p:spPr>
          <a:xfrm>
            <a:off x="11353799" y="6311900"/>
            <a:ext cx="510300" cy="575100"/>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16</a:t>
            </a:fld>
            <a:endParaRPr lang="ar-SA" sz="1000" dirty="0"/>
          </a:p>
        </p:txBody>
      </p:sp>
      <p:sp>
        <p:nvSpPr>
          <p:cNvPr id="210" name="Google Shape;210;gcdc487a438_1_0"/>
          <p:cNvSpPr txBox="1"/>
          <p:nvPr/>
        </p:nvSpPr>
        <p:spPr>
          <a:xfrm>
            <a:off x="737000" y="1835075"/>
            <a:ext cx="8052300" cy="2160455"/>
          </a:xfrm>
          <a:prstGeom prst="rect">
            <a:avLst/>
          </a:prstGeom>
          <a:noFill/>
          <a:ln>
            <a:noFill/>
          </a:ln>
        </p:spPr>
        <p:txBody>
          <a:bodyPr spcFirstLastPara="1" wrap="square" lIns="91425" tIns="45700" rIns="91425" bIns="45700" anchor="t" anchorCtr="0">
            <a:normAutofit/>
          </a:bodyPr>
          <a:lstStyle/>
          <a:p>
            <a:pPr marL="228600" marR="0" lvl="0" indent="-228600" algn="just" rtl="1">
              <a:lnSpc>
                <a:spcPct val="100000"/>
              </a:lnSpc>
              <a:spcBef>
                <a:spcPts val="0"/>
              </a:spcBef>
              <a:spcAft>
                <a:spcPts val="0"/>
              </a:spcAft>
              <a:buClr>
                <a:schemeClr val="accent1"/>
              </a:buClr>
              <a:buSzPts val="2000"/>
              <a:buFont typeface="Arial"/>
              <a:buChar char="•"/>
            </a:pPr>
            <a:r>
              <a:rPr lang="ar-SA" sz="2000" dirty="0">
                <a:solidFill>
                  <a:schemeClr val="dk1"/>
                </a:solidFill>
                <a:latin typeface="Simplified Arabic" panose="02020603050405020304" pitchFamily="18" charset="-78"/>
                <a:cs typeface="Simplified Arabic" panose="02020603050405020304" pitchFamily="18" charset="-78"/>
                <a:sym typeface="Arial"/>
              </a:rPr>
              <a:t>تشمل الطبقات الثلاث التي تشكل التغليف الثلاثي الوعاء الأولي والتغليف الثانوية والتغليف الخارجي. </a:t>
            </a:r>
            <a:endParaRPr lang="ar-SA" dirty="0">
              <a:latin typeface="Simplified Arabic" panose="02020603050405020304" pitchFamily="18" charset="-78"/>
              <a:cs typeface="Simplified Arabic" panose="02020603050405020304" pitchFamily="18" charset="-78"/>
            </a:endParaRPr>
          </a:p>
          <a:p>
            <a:pPr marL="228600" marR="0" lvl="0" indent="-228600" algn="just" rtl="1">
              <a:lnSpc>
                <a:spcPct val="100000"/>
              </a:lnSpc>
              <a:spcBef>
                <a:spcPts val="1000"/>
              </a:spcBef>
              <a:spcAft>
                <a:spcPts val="0"/>
              </a:spcAft>
              <a:buClr>
                <a:schemeClr val="accent1"/>
              </a:buClr>
              <a:buSzPts val="2000"/>
              <a:buFont typeface="Arial"/>
              <a:buChar char="•"/>
            </a:pPr>
            <a:r>
              <a:rPr lang="ar-SA" sz="2000" dirty="0">
                <a:solidFill>
                  <a:schemeClr val="dk1"/>
                </a:solidFill>
                <a:latin typeface="Simplified Arabic" panose="02020603050405020304" pitchFamily="18" charset="-78"/>
                <a:cs typeface="Simplified Arabic" panose="02020603050405020304" pitchFamily="18" charset="-78"/>
                <a:sym typeface="Arial"/>
              </a:rPr>
              <a:t>يتكوّن التغليف الخارجي من صندوق ثلج مزودة بغطاء ويحمي التغليف الثانوي المصنوع من مواد مقاومة للماء.</a:t>
            </a:r>
            <a:endParaRPr lang="ar-SA" dirty="0">
              <a:latin typeface="Simplified Arabic" panose="02020603050405020304" pitchFamily="18" charset="-78"/>
              <a:cs typeface="Simplified Arabic" panose="02020603050405020304" pitchFamily="18" charset="-78"/>
            </a:endParaRPr>
          </a:p>
          <a:p>
            <a:pPr marL="228600" marR="0" lvl="0" indent="-228600" algn="just" rtl="1">
              <a:lnSpc>
                <a:spcPct val="100000"/>
              </a:lnSpc>
              <a:spcBef>
                <a:spcPts val="1000"/>
              </a:spcBef>
              <a:spcAft>
                <a:spcPts val="0"/>
              </a:spcAft>
              <a:buClr>
                <a:schemeClr val="accent1"/>
              </a:buClr>
              <a:buSzPts val="2000"/>
              <a:buFont typeface="Arial"/>
              <a:buChar char="•"/>
            </a:pPr>
            <a:r>
              <a:rPr lang="ar-SA" sz="2000" dirty="0">
                <a:solidFill>
                  <a:schemeClr val="dk1"/>
                </a:solidFill>
                <a:latin typeface="Simplified Arabic" panose="02020603050405020304" pitchFamily="18" charset="-78"/>
                <a:cs typeface="Simplified Arabic" panose="02020603050405020304" pitchFamily="18" charset="-78"/>
                <a:sym typeface="Arial"/>
              </a:rPr>
              <a:t>ويُوضع الوعاء الأولي في التعليف الثانوي ويتضمن مواد امتصاص وتوسيد إضافية. </a:t>
            </a:r>
            <a:endParaRPr lang="ar-SA" dirty="0">
              <a:latin typeface="Simplified Arabic" panose="02020603050405020304" pitchFamily="18" charset="-78"/>
              <a:cs typeface="Simplified Arabic" panose="02020603050405020304" pitchFamily="18" charset="-78"/>
            </a:endParaRPr>
          </a:p>
        </p:txBody>
      </p:sp>
      <p:pic>
        <p:nvPicPr>
          <p:cNvPr id="212" name="Google Shape;212;gcdc487a438_1_0"/>
          <p:cNvPicPr preferRelativeResize="0"/>
          <p:nvPr/>
        </p:nvPicPr>
        <p:blipFill rotWithShape="1">
          <a:blip r:embed="rId4">
            <a:alphaModFix/>
          </a:blip>
          <a:srcRect l="29151" t="13339" r="29017" b="21809"/>
          <a:stretch/>
        </p:blipFill>
        <p:spPr>
          <a:xfrm>
            <a:off x="9344455" y="809141"/>
            <a:ext cx="2298349" cy="5039677"/>
          </a:xfrm>
          <a:prstGeom prst="rect">
            <a:avLst/>
          </a:prstGeom>
          <a:noFill/>
          <a:ln>
            <a:noFill/>
          </a:ln>
        </p:spPr>
      </p:pic>
      <p:sp>
        <p:nvSpPr>
          <p:cNvPr id="213" name="Google Shape;213;gcdc487a438_1_0"/>
          <p:cNvSpPr txBox="1"/>
          <p:nvPr/>
        </p:nvSpPr>
        <p:spPr>
          <a:xfrm>
            <a:off x="9227175" y="5740725"/>
            <a:ext cx="3000000" cy="646500"/>
          </a:xfrm>
          <a:prstGeom prst="rect">
            <a:avLst/>
          </a:prstGeom>
          <a:noFill/>
          <a:ln>
            <a:noFill/>
          </a:ln>
        </p:spPr>
        <p:txBody>
          <a:bodyPr spcFirstLastPara="1" wrap="square" lIns="91425" tIns="91425" rIns="91425" bIns="91425" anchor="t" anchorCtr="0">
            <a:spAutoFit/>
          </a:bodyPr>
          <a:lstStyle/>
          <a:p>
            <a:pPr lvl="0" algn="r" rtl="1"/>
            <a:r>
              <a:rPr lang="ar-SA" sz="1000" dirty="0">
                <a:solidFill>
                  <a:schemeClr val="dk1"/>
                </a:solidFill>
                <a:latin typeface="Simplified Arabic" panose="02020603050405020304" pitchFamily="18" charset="-78"/>
                <a:cs typeface="Simplified Arabic" panose="02020603050405020304" pitchFamily="18" charset="-78"/>
              </a:rPr>
              <a:t>المصدر: </a:t>
            </a:r>
            <a:r>
              <a:rPr lang="en-US" sz="1000" dirty="0">
                <a:solidFill>
                  <a:schemeClr val="dk1"/>
                </a:solidFill>
              </a:rPr>
              <a:t>Laboratory biosafety manual. 4th edition. Geneva: World Health Organization; 2021</a:t>
            </a:r>
            <a:endParaRPr lang="ar-SA" sz="1000" baseline="30000" dirty="0">
              <a:solidFill>
                <a:schemeClr val="dk1"/>
              </a:solidFill>
              <a:latin typeface="Simplified Arabic" panose="02020603050405020304" pitchFamily="18" charset="-78"/>
              <a:cs typeface="Simplified Arabic" panose="02020603050405020304" pitchFamily="18" charset="-78"/>
            </a:endParaRPr>
          </a:p>
          <a:p>
            <a:pPr marL="0" lvl="0" indent="0" algn="r" rtl="1">
              <a:spcBef>
                <a:spcPts val="0"/>
              </a:spcBef>
              <a:spcAft>
                <a:spcPts val="0"/>
              </a:spcAft>
              <a:buNone/>
            </a:pPr>
            <a:endParaRPr lang="ar-SA" sz="1000" dirty="0">
              <a:solidFill>
                <a:schemeClr val="dk1"/>
              </a:solidFill>
              <a:latin typeface="Simplified Arabic" panose="02020603050405020304" pitchFamily="18" charset="-78"/>
              <a:cs typeface="Simplified Arabic" panose="02020603050405020304" pitchFamily="18" charset="-78"/>
            </a:endParaRPr>
          </a:p>
        </p:txBody>
      </p:sp>
      <p:sp>
        <p:nvSpPr>
          <p:cNvPr id="214" name="Google Shape;214;gcdc487a438_1_0"/>
          <p:cNvSpPr txBox="1"/>
          <p:nvPr/>
        </p:nvSpPr>
        <p:spPr>
          <a:xfrm>
            <a:off x="545700" y="5554022"/>
            <a:ext cx="8308200" cy="677108"/>
          </a:xfrm>
          <a:prstGeom prst="rect">
            <a:avLst/>
          </a:prstGeom>
          <a:noFill/>
          <a:ln>
            <a:noFill/>
          </a:ln>
        </p:spPr>
        <p:txBody>
          <a:bodyPr spcFirstLastPara="1" wrap="square" lIns="50800" tIns="50800" rIns="50800" bIns="50800" anchor="ctr" anchorCtr="0">
            <a:spAutoFit/>
          </a:bodyPr>
          <a:lstStyle/>
          <a:p>
            <a:pPr lvl="0" algn="just" rtl="1"/>
            <a:r>
              <a:rPr lang="ar-SA" sz="1600" baseline="30000" dirty="0">
                <a:solidFill>
                  <a:schemeClr val="dk1"/>
                </a:solidFill>
                <a:latin typeface="Simplified Arabic" panose="02020603050405020304" pitchFamily="18" charset="-78"/>
                <a:cs typeface="Simplified Arabic" panose="02020603050405020304" pitchFamily="18" charset="-78"/>
              </a:rPr>
              <a:t>1 إذا قمتم بشحن عينات إلى مختبرات مرجعية تابعة لمنظمة الصحة العالمية أو مراكز متعاونة خارج البلد أو قمتم بشحن العينات جواً، فيتعين عليكم ضمان الامتثال </a:t>
            </a:r>
            <a:r>
              <a:rPr lang="ar-SA" sz="1600" baseline="30000" dirty="0">
                <a:solidFill>
                  <a:schemeClr val="dk1"/>
                </a:solidFill>
                <a:latin typeface="Simplified Arabic" panose="02020603050405020304" pitchFamily="18" charset="-78"/>
                <a:cs typeface="Simplified Arabic" panose="02020603050405020304" pitchFamily="18" charset="-78"/>
                <a:hlinkClick r:id="rId5"/>
              </a:rPr>
              <a:t>للتوصيات المتعلقة بنقل البضائع الخطرة - اللوائح النموذجية (الطبعة المنقحة الثانية والعشرون، الأمم المتحدة)</a:t>
            </a:r>
            <a:r>
              <a:rPr lang="ar-SA" sz="1600" baseline="30000" dirty="0">
                <a:solidFill>
                  <a:schemeClr val="dk1"/>
                </a:solidFill>
                <a:latin typeface="Simplified Arabic" panose="02020603050405020304" pitchFamily="18" charset="-78"/>
                <a:cs typeface="Simplified Arabic" panose="02020603050405020304" pitchFamily="18" charset="-78"/>
              </a:rPr>
              <a:t> و</a:t>
            </a:r>
            <a:r>
              <a:rPr lang="ar-SA" sz="1600" baseline="30000" dirty="0">
                <a:solidFill>
                  <a:schemeClr val="dk1"/>
                </a:solidFill>
                <a:latin typeface="Simplified Arabic" panose="02020603050405020304" pitchFamily="18" charset="-78"/>
                <a:cs typeface="Simplified Arabic" panose="02020603050405020304" pitchFamily="18" charset="-78"/>
                <a:hlinkClick r:id="rId6"/>
              </a:rPr>
              <a:t>التعليمات التقنية للنقل المأمون للبضائع الخطرة عن طريق الجو</a:t>
            </a:r>
            <a:r>
              <a:rPr lang="ar-SA" sz="1600" baseline="30000" dirty="0">
                <a:solidFill>
                  <a:schemeClr val="dk1"/>
                </a:solidFill>
                <a:latin typeface="Simplified Arabic" panose="02020603050405020304" pitchFamily="18" charset="-78"/>
                <a:cs typeface="Simplified Arabic" panose="02020603050405020304" pitchFamily="18" charset="-78"/>
              </a:rPr>
              <a:t> (إيكاو). </a:t>
            </a:r>
            <a:r>
              <a:rPr lang="en-GB" sz="1600" baseline="30000" dirty="0">
                <a:solidFill>
                  <a:schemeClr val="dk1"/>
                </a:solidFill>
                <a:latin typeface="Simplified Arabic" panose="02020603050405020304" pitchFamily="18" charset="-78"/>
                <a:cs typeface="Simplified Arabic" panose="02020603050405020304" pitchFamily="18" charset="-78"/>
              </a:rPr>
              <a:t> </a:t>
            </a:r>
            <a:r>
              <a:rPr lang="en-GB" sz="1600" baseline="30000" dirty="0">
                <a:solidFill>
                  <a:schemeClr val="dk1"/>
                </a:solidFill>
                <a:latin typeface="Simplified Arabic" panose="02020603050405020304" pitchFamily="18" charset="-78"/>
                <a:cs typeface="Simplified Arabic" panose="02020603050405020304" pitchFamily="18" charset="-78"/>
                <a:hlinkClick r:id="rId7" action="ppaction://hlinkfile"/>
              </a:rPr>
              <a:t>Guidance on regulations for the transport of infectious substances 2021–2022</a:t>
            </a:r>
            <a:r>
              <a:rPr lang="ar-SA" sz="1600" baseline="30000" dirty="0">
                <a:solidFill>
                  <a:schemeClr val="dk1"/>
                </a:solidFill>
                <a:latin typeface="Simplified Arabic" panose="02020603050405020304" pitchFamily="18" charset="-78"/>
                <a:cs typeface="Simplified Arabic" panose="02020603050405020304" pitchFamily="18" charset="-78"/>
              </a:rPr>
              <a:t>. جنيف: منظمة الصحة العالمية؛ 2021</a:t>
            </a:r>
            <a:endParaRPr lang="ar-SA" sz="1600" b="0" i="0" u="none" strike="noStrike" cap="none" dirty="0">
              <a:solidFill>
                <a:schemeClr val="dk1"/>
              </a:solidFill>
              <a:latin typeface="Simplified Arabic" panose="02020603050405020304" pitchFamily="18" charset="-78"/>
              <a:ea typeface="Avenir"/>
              <a:cs typeface="Simplified Arabic" panose="02020603050405020304" pitchFamily="18" charset="-78"/>
            </a:endParaRPr>
          </a:p>
        </p:txBody>
      </p:sp>
      <p:sp>
        <p:nvSpPr>
          <p:cNvPr id="11" name="Footer Placeholder 3">
            <a:extLst>
              <a:ext uri="{FF2B5EF4-FFF2-40B4-BE49-F238E27FC236}">
                <a16:creationId xmlns:a16="http://schemas.microsoft.com/office/drawing/2014/main" id="{7A0E61D3-7286-4001-A565-9D0819FF6966}"/>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17</a:t>
            </a:fld>
            <a:endParaRPr lang="ar-SA" dirty="0"/>
          </a:p>
        </p:txBody>
      </p:sp>
      <p:pic>
        <p:nvPicPr>
          <p:cNvPr id="220" name="Google Shape;220;p15"/>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21" name="Google Shape;221;p15"/>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22" name="Google Shape;222;p15"/>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dirty="0">
                <a:solidFill>
                  <a:schemeClr val="lt1"/>
                </a:solidFill>
                <a:latin typeface="Simplified Arabic" panose="02020603050405020304" pitchFamily="18" charset="-78"/>
                <a:cs typeface="Simplified Arabic" panose="02020603050405020304" pitchFamily="18" charset="-78"/>
                <a:sym typeface="Arial"/>
              </a:rPr>
              <a:t>النقاط الرئيسية (1) </a:t>
            </a:r>
            <a:endParaRPr lang="ar-SA" sz="4400" dirty="0">
              <a:solidFill>
                <a:schemeClr val="lt1"/>
              </a:solidFill>
              <a:latin typeface="Simplified Arabic" panose="02020603050405020304" pitchFamily="18" charset="-78"/>
              <a:cs typeface="Simplified Arabic" panose="02020603050405020304" pitchFamily="18" charset="-78"/>
            </a:endParaRPr>
          </a:p>
        </p:txBody>
      </p:sp>
      <p:sp>
        <p:nvSpPr>
          <p:cNvPr id="223" name="Google Shape;223;p15"/>
          <p:cNvSpPr txBox="1"/>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يشكل جمع العينات بشكل صحيح أمراً بالغ الأهمية في التشخيص المختبري لكوفيد-19. </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lvl="0" indent="-254000" algn="just" rtl="1">
              <a:lnSpc>
                <a:spcPct val="90000"/>
              </a:lnSpc>
              <a:buClr>
                <a:schemeClr val="lt1"/>
              </a:buClr>
              <a:buSzPts val="24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rPr>
              <a:t>ارتدوا معدات الوقاية الشخصية المناسبة التي ينبغي أن تشمل حماية الجهاز التنفسي، أي قناع طبي وحماية للعينين ورداء طبي وقفازات وحيدة الاستخدام. </a:t>
            </a:r>
            <a:endParaRPr lang="ar-SA" sz="1600"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اجمعوا العينات في أقرب وقت ممكن بعد اتخاذ قرار إجراء الاختبار.</a:t>
            </a:r>
            <a:endParaRPr lang="ar-SA" dirty="0">
              <a:latin typeface="Simplified Arabic" panose="02020603050405020304" pitchFamily="18" charset="-78"/>
              <a:cs typeface="Simplified Arabic" panose="02020603050405020304" pitchFamily="18" charset="-78"/>
            </a:endParaRPr>
          </a:p>
        </p:txBody>
      </p:sp>
      <p:pic>
        <p:nvPicPr>
          <p:cNvPr id="225" name="Google Shape;225;p15" descr="Shape&#10;&#10;Description automatically generated"/>
          <p:cNvPicPr preferRelativeResize="0"/>
          <p:nvPr/>
        </p:nvPicPr>
        <p:blipFill rotWithShape="1">
          <a:blip r:embed="rId5">
            <a:alphaModFix/>
          </a:blip>
          <a:srcRect/>
          <a:stretch/>
        </p:blipFill>
        <p:spPr>
          <a:xfrm>
            <a:off x="10549639" y="4835773"/>
            <a:ext cx="1520577" cy="1520577"/>
          </a:xfrm>
          <a:prstGeom prst="rect">
            <a:avLst/>
          </a:prstGeom>
          <a:noFill/>
          <a:ln>
            <a:noFill/>
          </a:ln>
        </p:spPr>
      </p:pic>
      <p:sp>
        <p:nvSpPr>
          <p:cNvPr id="12" name="Footer Placeholder 3">
            <a:extLst>
              <a:ext uri="{FF2B5EF4-FFF2-40B4-BE49-F238E27FC236}">
                <a16:creationId xmlns:a16="http://schemas.microsoft.com/office/drawing/2014/main" id="{D4C45E5C-1CB9-4F45-B137-CE7FB84507D3}"/>
              </a:ext>
            </a:extLst>
          </p:cNvPr>
          <p:cNvSpPr>
            <a:spLocks noGrp="1"/>
          </p:cNvSpPr>
          <p:nvPr>
            <p:ph type="ftr" sz="quarter" idx="11"/>
          </p:nvPr>
        </p:nvSpPr>
        <p:spPr>
          <a:xfrm>
            <a:off x="2438400" y="6288087"/>
            <a:ext cx="7315200" cy="501650"/>
          </a:xfrm>
        </p:spPr>
        <p:txBody>
          <a:bodyPr/>
          <a:lstStyle/>
          <a:p>
            <a:pPr algn="ctr" rtl="1"/>
            <a:r>
              <a:rPr lang="ar-SA" b="1" dirty="0">
                <a:solidFill>
                  <a:schemeClr val="bg1"/>
                </a:solidFill>
              </a:rPr>
              <a:t>حلقة العمل التدريبية بشأن الاختبارات التشخيصية السريعة للكشف عن مستضدات فيروس كورونا</a:t>
            </a:r>
            <a:r>
              <a:rPr lang="en-US" b="1" dirty="0">
                <a:solidFill>
                  <a:schemeClr val="bg1"/>
                </a:solidFill>
              </a:rPr>
              <a:t>- </a:t>
            </a:r>
            <a:r>
              <a:rPr lang="ar-SA" b="1" dirty="0">
                <a:solidFill>
                  <a:schemeClr val="bg1"/>
                </a:solidFill>
              </a:rPr>
              <a:t>سارس-2 الإصدار 3.0 | جمع العينات </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18</a:t>
            </a:fld>
            <a:endParaRPr lang="ar-SA" dirty="0"/>
          </a:p>
        </p:txBody>
      </p:sp>
      <p:pic>
        <p:nvPicPr>
          <p:cNvPr id="231" name="Google Shape;231;p16"/>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32" name="Google Shape;232;p16"/>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33" name="Google Shape;233;p16"/>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dirty="0">
                <a:solidFill>
                  <a:schemeClr val="lt1"/>
                </a:solidFill>
                <a:latin typeface="Simplified Arabic" panose="02020603050405020304" pitchFamily="18" charset="-78"/>
                <a:cs typeface="Simplified Arabic" panose="02020603050405020304" pitchFamily="18" charset="-78"/>
                <a:sym typeface="Arial"/>
              </a:rPr>
              <a:t>النقاط الرئيسية (2) </a:t>
            </a:r>
            <a:endParaRPr lang="ar-SA" sz="4400" dirty="0">
              <a:solidFill>
                <a:schemeClr val="lt1"/>
              </a:solidFill>
              <a:latin typeface="Simplified Arabic" panose="02020603050405020304" pitchFamily="18" charset="-78"/>
              <a:cs typeface="Simplified Arabic" panose="02020603050405020304" pitchFamily="18" charset="-78"/>
            </a:endParaRPr>
          </a:p>
        </p:txBody>
      </p:sp>
      <p:sp>
        <p:nvSpPr>
          <p:cNvPr id="234" name="Google Shape;234;p16"/>
          <p:cNvSpPr txBox="1"/>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ينبغي إجراء الاختبار مباشرة بعد جمع العينات. </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lvl="0" indent="-228600" algn="just" rtl="1">
              <a:lnSpc>
                <a:spcPct val="90000"/>
              </a:lnSpc>
              <a:spcBef>
                <a:spcPts val="1000"/>
              </a:spcBef>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عندما يكون من </a:t>
            </a:r>
            <a:r>
              <a:rPr lang="ar-SA" sz="2000" dirty="0">
                <a:solidFill>
                  <a:schemeClr val="lt1"/>
                </a:solidFill>
                <a:latin typeface="Simplified Arabic" panose="02020603050405020304" pitchFamily="18" charset="-78"/>
                <a:cs typeface="Simplified Arabic" panose="02020603050405020304" pitchFamily="18" charset="-78"/>
              </a:rPr>
              <a:t>المطلوب تخزين العينات </a:t>
            </a:r>
            <a:r>
              <a:rPr lang="ar-SA" sz="2000" dirty="0">
                <a:solidFill>
                  <a:schemeClr val="lt1"/>
                </a:solidFill>
                <a:latin typeface="Simplified Arabic" panose="02020603050405020304" pitchFamily="18" charset="-78"/>
                <a:cs typeface="Simplified Arabic" panose="02020603050405020304" pitchFamily="18" charset="-78"/>
                <a:sym typeface="Arial"/>
              </a:rPr>
              <a:t>و/أو إرسالها </a:t>
            </a:r>
            <a:r>
              <a:rPr lang="ar-SA" sz="2000" dirty="0">
                <a:solidFill>
                  <a:schemeClr val="lt1"/>
                </a:solidFill>
                <a:latin typeface="Simplified Arabic" panose="02020603050405020304" pitchFamily="18" charset="-78"/>
                <a:cs typeface="Simplified Arabic" panose="02020603050405020304" pitchFamily="18" charset="-78"/>
              </a:rPr>
              <a:t>قبل الاختبار</a:t>
            </a:r>
            <a:r>
              <a:rPr lang="ar-SA" sz="2000" dirty="0">
                <a:solidFill>
                  <a:schemeClr val="lt1"/>
                </a:solidFill>
                <a:latin typeface="Simplified Arabic" panose="02020603050405020304" pitchFamily="18" charset="-78"/>
                <a:cs typeface="Simplified Arabic" panose="02020603050405020304" pitchFamily="18" charset="-78"/>
                <a:sym typeface="Arial"/>
              </a:rPr>
              <a:t>، ينبغي اتباع الإجراءات المناسبة. وينبغي على وجه الخصوص تغليف العينات باستخدام نظام تغليف ثلاثي.</a:t>
            </a:r>
            <a:endParaRPr lang="ar-SA" dirty="0">
              <a:latin typeface="Simplified Arabic" panose="02020603050405020304" pitchFamily="18" charset="-78"/>
              <a:cs typeface="Simplified Arabic" panose="02020603050405020304" pitchFamily="18" charset="-78"/>
            </a:endParaRPr>
          </a:p>
        </p:txBody>
      </p:sp>
      <p:pic>
        <p:nvPicPr>
          <p:cNvPr id="236" name="Google Shape;236;p16" descr="Shape&#10;&#10;Description automatically generated"/>
          <p:cNvPicPr preferRelativeResize="0"/>
          <p:nvPr/>
        </p:nvPicPr>
        <p:blipFill rotWithShape="1">
          <a:blip r:embed="rId5">
            <a:alphaModFix/>
          </a:blip>
          <a:srcRect/>
          <a:stretch/>
        </p:blipFill>
        <p:spPr>
          <a:xfrm>
            <a:off x="10549639" y="4835773"/>
            <a:ext cx="1520577" cy="1520577"/>
          </a:xfrm>
          <a:prstGeom prst="rect">
            <a:avLst/>
          </a:prstGeom>
          <a:noFill/>
          <a:ln>
            <a:noFill/>
          </a:ln>
        </p:spPr>
      </p:pic>
      <p:sp>
        <p:nvSpPr>
          <p:cNvPr id="10" name="Footer Placeholder 3">
            <a:extLst>
              <a:ext uri="{FF2B5EF4-FFF2-40B4-BE49-F238E27FC236}">
                <a16:creationId xmlns:a16="http://schemas.microsoft.com/office/drawing/2014/main" id="{D7A3B6FD-265B-4F68-8538-D8DE6DDD16C4}"/>
              </a:ext>
            </a:extLst>
          </p:cNvPr>
          <p:cNvSpPr>
            <a:spLocks noGrp="1"/>
          </p:cNvSpPr>
          <p:nvPr>
            <p:ph type="ftr" sz="quarter" idx="11"/>
          </p:nvPr>
        </p:nvSpPr>
        <p:spPr>
          <a:xfrm>
            <a:off x="2438400" y="6288087"/>
            <a:ext cx="7315200" cy="501650"/>
          </a:xfrm>
        </p:spPr>
        <p:txBody>
          <a:bodyPr/>
          <a:lstStyle/>
          <a:p>
            <a:pPr algn="ctr" rtl="1"/>
            <a:r>
              <a:rPr lang="ar-SA" b="1" dirty="0">
                <a:solidFill>
                  <a:schemeClr val="bg1"/>
                </a:solidFill>
              </a:rPr>
              <a:t>حلقة العمل التدريبية بشأن الاختبارات التشخيصية السريعة للكشف عن مستضدات فيروس كورونا</a:t>
            </a:r>
            <a:r>
              <a:rPr lang="en-US" b="1" dirty="0">
                <a:solidFill>
                  <a:schemeClr val="bg1"/>
                </a:solidFill>
              </a:rPr>
              <a:t>- </a:t>
            </a:r>
            <a:r>
              <a:rPr lang="ar-SA" b="1" dirty="0">
                <a:solidFill>
                  <a:schemeClr val="bg1"/>
                </a:solidFill>
              </a:rPr>
              <a:t>سارس-2 الإصدار 3.0 | جمع العينات </a:t>
            </a: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أسئلة؟</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19</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إخلاء المسؤولية</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611765"/>
            <a:ext cx="10515600" cy="4440760"/>
          </a:xfrm>
        </p:spPr>
        <p:txBody>
          <a:bodyPr rtlCol="1">
            <a:normAutofit fontScale="92500" lnSpcReduction="10000"/>
          </a:bodyPr>
          <a:lstStyle/>
          <a:p>
            <a:pPr marL="0" indent="0" rtl="1">
              <a:buNone/>
              <a:defRPr/>
            </a:pPr>
            <a:r>
              <a:rPr lang="ar" b="1" dirty="0"/>
              <a:t>منصة تعلم الأمن الصحي لمنظمة الصحة العالمية - مواد تدريبية</a:t>
            </a:r>
            <a:endParaRPr lang="en-US" dirty="0"/>
          </a:p>
          <a:p>
            <a:pPr rtl="1">
              <a:defRPr/>
            </a:pPr>
            <a:endParaRPr lang="en-US" dirty="0"/>
          </a:p>
          <a:p>
            <a:pPr marL="0" indent="0" rtl="1">
              <a:buNone/>
              <a:defRPr/>
            </a:pPr>
            <a:r>
              <a:rPr lang="ar" dirty="0"/>
              <a:t>هذه المواد التدريبية لمنظمة الصحة العالمية محفوظة © منظمة الصحة العالمية 202</a:t>
            </a:r>
            <a:r>
              <a:rPr lang="en-GB" dirty="0"/>
              <a:t>2</a:t>
            </a:r>
            <a:r>
              <a:rPr lang="ar" dirty="0"/>
              <a:t>. كل الحقوق محفوظة.</a:t>
            </a:r>
          </a:p>
          <a:p>
            <a:pPr marL="0" indent="0" rtl="1">
              <a:buNone/>
              <a:defRPr/>
            </a:pPr>
            <a:endParaRPr lang="en-US" dirty="0"/>
          </a:p>
          <a:p>
            <a:pPr marL="0" indent="0" rtl="1">
              <a:buNone/>
              <a:defRPr/>
            </a:pPr>
            <a:r>
              <a:rPr lang="ar" dirty="0"/>
              <a:t>يخضع استخدامك لهذه المواد لـ «</a:t>
            </a:r>
            <a:r>
              <a:rPr lang="ar" u="sng" dirty="0">
                <a:hlinkClick r:id="rId2"/>
              </a:rPr>
              <a:t>شروط استخدام منصة تعلم الأمن الصحي لمنظمة الصحة العالمية، المواد التدريبية»</a:t>
            </a:r>
            <a:r>
              <a:rPr lang="ar" dirty="0"/>
              <a:t>، التي وافقت عليها عند تنزيلها والمتاحة على منصة تعلم الأمن الصحي على الرابط: </a:t>
            </a:r>
            <a:r>
              <a:rPr lang="ar" u="sng" dirty="0">
                <a:hlinkClick r:id="rId3"/>
              </a:rPr>
              <a:t>https: //extranet.who. int / hslp</a:t>
            </a:r>
            <a:r>
              <a:rPr lang="ar" dirty="0"/>
              <a:t>.  </a:t>
            </a:r>
          </a:p>
          <a:p>
            <a:pPr marL="0" indent="0" rtl="1">
              <a:buNone/>
              <a:defRPr/>
            </a:pPr>
            <a:r>
              <a:rPr lang="ar" dirty="0"/>
              <a:t> </a:t>
            </a:r>
          </a:p>
          <a:p>
            <a:pPr marL="0" indent="0" rtl="1">
              <a:buNone/>
              <a:defRPr/>
            </a:pPr>
            <a:r>
              <a:rPr lang="ar" dirty="0"/>
              <a:t>وفي حالة تكييف محتويات هذه المواد أو تعديلها أو تغييرها أو ترجمتها أو تنقيحها بأي شكل من الأشكال، لا تجوز الإشارة ضمناً إلى ارتباط منظمة الصحة العالمية بأي شكل بهذه التعديلات ولا يجوز استخدام اسم منظمة الصحة العالمية أو شعارها في تلك المواد المعدَّلة.  </a:t>
            </a:r>
          </a:p>
          <a:p>
            <a:pPr rtl="1">
              <a:defRPr/>
            </a:pPr>
            <a:endParaRPr lang="en-US" dirty="0"/>
          </a:p>
          <a:p>
            <a:pPr marL="0" indent="0" rtl="1">
              <a:buNone/>
              <a:defRPr/>
            </a:pPr>
            <a:r>
              <a:rPr lang="ar" dirty="0"/>
              <a:t>وعلاوة على ذلك، يرجى إبلاغ منظمة الصحة العالمية بأي تعديلات </a:t>
            </a:r>
            <a:r>
              <a:rPr lang="ar" u="sng" dirty="0">
                <a:hlinkClick r:id="rId4"/>
              </a:rPr>
              <a:t>تطرأ على</a:t>
            </a:r>
            <a:r>
              <a:rPr lang="ar" dirty="0"/>
              <a:t> هذه المواد التي تستخدمها علانية وذلك لأغراض حفظ السجلات والتطوير المستمر من خلال البريد الإلكتروني </a:t>
            </a:r>
            <a:r>
              <a:rPr lang="en" u="sng" dirty="0">
                <a:hlinkClick r:id="rId4"/>
              </a:rPr>
              <a:t>ihrhrt@who.int</a:t>
            </a:r>
            <a:r>
              <a:rPr lang="en" dirty="0"/>
              <a:t>.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32C306AE-9B48-EFD7-F75B-B13B76F7297F}"/>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extLst>
      <p:ext uri="{BB962C8B-B14F-4D97-AF65-F5344CB8AC3E}">
        <p14:creationId xmlns:p14="http://schemas.microsoft.com/office/powerpoint/2010/main" val="3714475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أهداف التعلم </a:t>
            </a: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lgn="r" rtl="1">
              <a:spcBef>
                <a:spcPts val="0"/>
              </a:spcBef>
              <a:buNone/>
            </a:pPr>
            <a:r>
              <a:rPr lang="ar-SA" dirty="0"/>
              <a:t>في نهاية هذه الوحدة، ينبغي أن تكونوا قادرين على القيام بما يلي: </a:t>
            </a:r>
          </a:p>
          <a:p>
            <a:pPr marL="228600" lvl="0" indent="-228600" algn="r" rtl="1">
              <a:lnSpc>
                <a:spcPct val="100000"/>
              </a:lnSpc>
              <a:spcBef>
                <a:spcPts val="1000"/>
              </a:spcBef>
              <a:spcAft>
                <a:spcPts val="0"/>
              </a:spcAft>
              <a:buSzPts val="2000"/>
              <a:buFont typeface="Arial"/>
              <a:buChar char="•"/>
            </a:pPr>
            <a:r>
              <a:rPr lang="ar-SA" dirty="0"/>
              <a:t>وصف معدات الحماية الشخصية اللازمة لجمع العينات؛ </a:t>
            </a:r>
          </a:p>
          <a:p>
            <a:pPr marL="228600" indent="-228600" algn="r" rtl="1"/>
            <a:r>
              <a:rPr lang="ar-SA" dirty="0"/>
              <a:t>شرح كيفية تجهيز محطة العمل/المنطقة الخاصة بجمع العينات لديكم؛ </a:t>
            </a:r>
          </a:p>
          <a:p>
            <a:pPr marL="228600" indent="-228600" algn="r" rtl="1"/>
            <a:r>
              <a:rPr lang="ar-SA" dirty="0"/>
              <a:t>وصف العينات الموصى بها لاختبار فيروس كورونا-سارس-2؛ </a:t>
            </a:r>
          </a:p>
          <a:p>
            <a:pPr marL="228600" lvl="0" indent="-228600" algn="r" rtl="1">
              <a:lnSpc>
                <a:spcPct val="100000"/>
              </a:lnSpc>
              <a:spcBef>
                <a:spcPts val="1000"/>
              </a:spcBef>
              <a:spcAft>
                <a:spcPts val="0"/>
              </a:spcAft>
              <a:buSzPts val="2000"/>
              <a:buFont typeface="Arial"/>
              <a:buChar char="•"/>
            </a:pPr>
            <a:r>
              <a:rPr lang="ar-SA" dirty="0"/>
              <a:t>وصف الاحتياطات الواجب اتخاذها عند جمع العينات لاختبار فيروس كورونا-سارس-2؛ </a:t>
            </a:r>
          </a:p>
          <a:p>
            <a:pPr marL="228600" lvl="0" indent="-228600" algn="r" rtl="1">
              <a:lnSpc>
                <a:spcPct val="100000"/>
              </a:lnSpc>
              <a:spcBef>
                <a:spcPts val="1000"/>
              </a:spcBef>
              <a:spcAft>
                <a:spcPts val="0"/>
              </a:spcAft>
              <a:buSzPts val="2000"/>
              <a:buFont typeface="Arial"/>
              <a:buChar char="•"/>
            </a:pPr>
            <a:r>
              <a:rPr lang="ar-SA" dirty="0"/>
              <a:t>وصف كيفية تعبئة العينات لنقلها. </a:t>
            </a:r>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3</a:t>
            </a:fld>
            <a:endParaRPr lang="ar-SA" sz="1000" dirty="0"/>
          </a:p>
        </p:txBody>
      </p:sp>
      <p:sp>
        <p:nvSpPr>
          <p:cNvPr id="6" name="Footer Placeholder 3">
            <a:extLst>
              <a:ext uri="{FF2B5EF4-FFF2-40B4-BE49-F238E27FC236}">
                <a16:creationId xmlns:a16="http://schemas.microsoft.com/office/drawing/2014/main" id="{4374A31A-AC80-4053-9F57-FAF2BE0DF408}"/>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مقدمة إلى جمع العينات </a:t>
            </a:r>
          </a:p>
        </p:txBody>
      </p:sp>
      <p:sp>
        <p:nvSpPr>
          <p:cNvPr id="110" name="Google Shape;110;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0"/>
              </a:spcBef>
              <a:spcAft>
                <a:spcPts val="0"/>
              </a:spcAft>
              <a:buClr>
                <a:schemeClr val="accent1"/>
              </a:buClr>
              <a:buSzPts val="2000"/>
              <a:buChar char="•"/>
            </a:pPr>
            <a:r>
              <a:rPr lang="ar-SA" dirty="0"/>
              <a:t>يشكل جمع العينات بشكل صحيح أمراً بالغ الأهمية في التشخيص المختبري لكوفيد-19. </a:t>
            </a:r>
          </a:p>
          <a:p>
            <a:pPr marL="228600" lvl="0" indent="-228600" algn="just" rtl="1">
              <a:lnSpc>
                <a:spcPct val="100000"/>
              </a:lnSpc>
              <a:spcBef>
                <a:spcPts val="1000"/>
              </a:spcBef>
              <a:spcAft>
                <a:spcPts val="0"/>
              </a:spcAft>
              <a:buClr>
                <a:schemeClr val="accent1"/>
              </a:buClr>
              <a:buSzPts val="2000"/>
              <a:buChar char="•"/>
            </a:pPr>
            <a:r>
              <a:rPr lang="ar-SA" dirty="0"/>
              <a:t>إن مستوى جودة النتيجة في أي اختبار تشخيصي هو بمقدار جودة العينة المستلمة. </a:t>
            </a:r>
          </a:p>
          <a:p>
            <a:pPr marL="228600" indent="-228600" algn="just" rtl="1"/>
            <a:r>
              <a:rPr lang="ar-SA" dirty="0"/>
              <a:t>قد تؤدي العينة التي لم تُجمع بشكل صحيح إلى نتيجة اختبار سلبية خاطئة ويمكن أن تؤدي إلى احتمال عدم عزل شخص مصاب بكوفيد-19 أو عدم تلقيه الرعاية المناسبة. </a:t>
            </a:r>
          </a:p>
          <a:p>
            <a:pPr marL="228600" indent="-228600" algn="just" rtl="1"/>
            <a:r>
              <a:rPr lang="ar-SA" dirty="0"/>
              <a:t>غالباً ما تكون مسحات البلعوم الأنفي هي العينة المفضلة للاختبار باستخدام الاختبارات التشخيصية السريعة للكشف عن مستضدات فيروس كورونا-سارس-2. وتُستخدم أيضاً أنواع أخرى من العينات، مثل مسحات الأنف والحلق (غالباً من أجل مجموعات أدوات الاختبار الذاتي). ويُرجى دائماً الرجوع إلى تعليمات الاستخدام الخاصة بمجموعة الأدوات التي ستحدد نوع العينات الذي ينبغي استخدامه. </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11" name="Google Shape;111;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4</a:t>
            </a:fld>
            <a:endParaRPr lang="ar-SA" sz="1000" dirty="0"/>
          </a:p>
        </p:txBody>
      </p:sp>
      <p:sp>
        <p:nvSpPr>
          <p:cNvPr id="7" name="Footer Placeholder 3">
            <a:extLst>
              <a:ext uri="{FF2B5EF4-FFF2-40B4-BE49-F238E27FC236}">
                <a16:creationId xmlns:a16="http://schemas.microsoft.com/office/drawing/2014/main" id="{6FD4BE94-C14B-4CEA-A099-BC591FDA535A}"/>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محطة العمل الخاصة بجمع العينات</a:t>
            </a:r>
          </a:p>
        </p:txBody>
      </p:sp>
      <p:sp>
        <p:nvSpPr>
          <p:cNvPr id="118" name="Google Shape;118;p4"/>
          <p:cNvSpPr txBox="1">
            <a:spLocks noGrp="1"/>
          </p:cNvSpPr>
          <p:nvPr>
            <p:ph type="body" idx="1"/>
          </p:nvPr>
        </p:nvSpPr>
        <p:spPr>
          <a:xfrm>
            <a:off x="5038876" y="1422416"/>
            <a:ext cx="6314923" cy="4440760"/>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0"/>
              </a:spcBef>
              <a:spcAft>
                <a:spcPts val="0"/>
              </a:spcAft>
              <a:buClr>
                <a:schemeClr val="accent1"/>
              </a:buClr>
              <a:buSzPts val="2000"/>
              <a:buChar char="•"/>
            </a:pPr>
            <a:r>
              <a:rPr lang="ar-SA" dirty="0"/>
              <a:t>اجمعوا عينات اختبار فيروس كورونا-سارس-2 وأنتم ترتدون معدات الوقاية الشخصية المناسبة (الموضحة لاحقاً في هذه الوحدة).</a:t>
            </a:r>
          </a:p>
          <a:p>
            <a:pPr marL="228600" lvl="0" indent="-228600" algn="just" rtl="1">
              <a:lnSpc>
                <a:spcPct val="100000"/>
              </a:lnSpc>
              <a:spcBef>
                <a:spcPts val="1000"/>
              </a:spcBef>
              <a:spcAft>
                <a:spcPts val="0"/>
              </a:spcAft>
              <a:buClr>
                <a:schemeClr val="accent1"/>
              </a:buClr>
              <a:buSzPts val="2000"/>
              <a:buChar char="•"/>
            </a:pPr>
            <a:r>
              <a:rPr lang="ar-SA" dirty="0"/>
              <a:t>تأكدوا من توفر جميع المستلزمات قبل إجراء عملية جمع العينات.</a:t>
            </a:r>
          </a:p>
          <a:p>
            <a:pPr marL="228600" lvl="0" indent="-228600" algn="just" rtl="1">
              <a:lnSpc>
                <a:spcPct val="100000"/>
              </a:lnSpc>
              <a:spcBef>
                <a:spcPts val="1000"/>
              </a:spcBef>
              <a:spcAft>
                <a:spcPts val="0"/>
              </a:spcAft>
              <a:buClr>
                <a:schemeClr val="accent1"/>
              </a:buClr>
              <a:buSzPts val="2000"/>
              <a:buChar char="•"/>
            </a:pPr>
            <a:r>
              <a:rPr lang="ar-SA" dirty="0"/>
              <a:t>اجمعوا العينات في غرفة الإجراءات العادية مع إغلاق الباب. </a:t>
            </a:r>
          </a:p>
          <a:p>
            <a:pPr marL="228600" lvl="0" indent="-228600" algn="just" rtl="1">
              <a:lnSpc>
                <a:spcPct val="100000"/>
              </a:lnSpc>
              <a:spcBef>
                <a:spcPts val="1000"/>
              </a:spcBef>
              <a:spcAft>
                <a:spcPts val="0"/>
              </a:spcAft>
              <a:buClr>
                <a:schemeClr val="accent1"/>
              </a:buClr>
              <a:buSzPts val="2000"/>
              <a:buChar char="•"/>
            </a:pPr>
            <a:r>
              <a:rPr lang="ar-SA" dirty="0"/>
              <a:t>احصروا عدد العاملين في مجال الرعاية الصحية الحاضرين أثناء الإجراء ليقتصر على العاملين الضروريين لرعاية المرضى ودعم الإجراءات.</a:t>
            </a:r>
          </a:p>
          <a:p>
            <a:pPr marL="228600" lvl="0" indent="-228600" algn="just" rtl="1">
              <a:lnSpc>
                <a:spcPct val="100000"/>
              </a:lnSpc>
              <a:spcBef>
                <a:spcPts val="1000"/>
              </a:spcBef>
              <a:spcAft>
                <a:spcPts val="0"/>
              </a:spcAft>
              <a:buClr>
                <a:schemeClr val="accent1"/>
              </a:buClr>
              <a:buSzPts val="2000"/>
              <a:buChar char="•"/>
            </a:pPr>
            <a:r>
              <a:rPr lang="ar-SA" dirty="0"/>
              <a:t>ينبغي ألّا يكون الأشخاص الآخرون غير المشاركين في الإجراء، بمن فيهم الزوار، حاضرين في عملية جمع العينات. </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19" name="Google Shape;119;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5</a:t>
            </a:fld>
            <a:endParaRPr lang="ar-SA" sz="1000" dirty="0"/>
          </a:p>
        </p:txBody>
      </p:sp>
      <p:sp>
        <p:nvSpPr>
          <p:cNvPr id="120" name="Google Shape;120;p4"/>
          <p:cNvSpPr txBox="1"/>
          <p:nvPr/>
        </p:nvSpPr>
        <p:spPr>
          <a:xfrm>
            <a:off x="6069899" y="5949345"/>
            <a:ext cx="5283900" cy="400069"/>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20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1 قد يلزم تنقيح إعداد محطة العمل إذا تم جمع العينات في الحقل. </a:t>
            </a:r>
            <a:endParaRPr lang="ar-SA" sz="3600" dirty="0">
              <a:latin typeface="Simplified Arabic" panose="02020603050405020304" pitchFamily="18" charset="-78"/>
              <a:cs typeface="Simplified Arabic" panose="02020603050405020304" pitchFamily="18" charset="-78"/>
            </a:endParaRPr>
          </a:p>
        </p:txBody>
      </p:sp>
      <p:pic>
        <p:nvPicPr>
          <p:cNvPr id="122" name="Google Shape;122;p4" descr="Shape&#10;&#10;Description automatically generated"/>
          <p:cNvPicPr preferRelativeResize="0"/>
          <p:nvPr/>
        </p:nvPicPr>
        <p:blipFill rotWithShape="1">
          <a:blip r:embed="rId4">
            <a:alphaModFix/>
          </a:blip>
          <a:srcRect/>
          <a:stretch/>
        </p:blipFill>
        <p:spPr>
          <a:xfrm>
            <a:off x="188352" y="884420"/>
            <a:ext cx="4850524" cy="4850524"/>
          </a:xfrm>
          <a:prstGeom prst="rect">
            <a:avLst/>
          </a:prstGeom>
          <a:noFill/>
          <a:ln>
            <a:noFill/>
          </a:ln>
        </p:spPr>
      </p:pic>
      <p:sp>
        <p:nvSpPr>
          <p:cNvPr id="9" name="Footer Placeholder 3">
            <a:extLst>
              <a:ext uri="{FF2B5EF4-FFF2-40B4-BE49-F238E27FC236}">
                <a16:creationId xmlns:a16="http://schemas.microsoft.com/office/drawing/2014/main" id="{7DB60AE0-9B10-4681-A663-9093F52D0A43}"/>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اللوازم والمواد </a:t>
            </a:r>
          </a:p>
        </p:txBody>
      </p:sp>
      <p:sp>
        <p:nvSpPr>
          <p:cNvPr id="128" name="Google Shape;128;p5"/>
          <p:cNvSpPr txBox="1">
            <a:spLocks noGrp="1"/>
          </p:cNvSpPr>
          <p:nvPr>
            <p:ph type="body" idx="1"/>
          </p:nvPr>
        </p:nvSpPr>
        <p:spPr>
          <a:xfrm>
            <a:off x="838198" y="1544456"/>
            <a:ext cx="7315199" cy="4440760"/>
          </a:xfrm>
          <a:prstGeom prst="rect">
            <a:avLst/>
          </a:prstGeom>
          <a:noFill/>
          <a:ln>
            <a:noFill/>
          </a:ln>
        </p:spPr>
        <p:txBody>
          <a:bodyPr spcFirstLastPara="1" wrap="square" lIns="91425" tIns="45700" rIns="91425" bIns="45700" anchor="t" anchorCtr="0">
            <a:normAutofit/>
          </a:bodyPr>
          <a:lstStyle/>
          <a:p>
            <a:pPr marL="447675" indent="-285750" algn="just" rtl="1">
              <a:spcBef>
                <a:spcPts val="0"/>
              </a:spcBef>
              <a:buSzPts val="1800"/>
            </a:pPr>
            <a:r>
              <a:rPr lang="ar-SA" sz="1800" dirty="0"/>
              <a:t>أداة مسح </a:t>
            </a:r>
            <a:r>
              <a:rPr lang="ar-SA" sz="1800" dirty="0" err="1"/>
              <a:t>أنفيى</a:t>
            </a:r>
            <a:r>
              <a:rPr lang="ar-SA" sz="1800" dirty="0"/>
              <a:t> بلعومي معقمة جديدة (غير مفتوحة) مغلفة بشكل فردي</a:t>
            </a:r>
          </a:p>
          <a:p>
            <a:pPr marL="447675" indent="-285750" algn="just" rtl="1">
              <a:buSzPts val="1800"/>
            </a:pPr>
            <a:r>
              <a:rPr lang="ar-SA" sz="1800" dirty="0"/>
              <a:t>أوعية أولية (على سبيل المثال، وسائط نقل الفيروس أو أنبوب مزود </a:t>
            </a:r>
            <a:r>
              <a:rPr lang="ar-SA" sz="1800" dirty="0" err="1"/>
              <a:t>بدارئ</a:t>
            </a:r>
            <a:r>
              <a:rPr lang="ar-SA" sz="1800" dirty="0"/>
              <a:t>)</a:t>
            </a:r>
          </a:p>
          <a:p>
            <a:pPr marL="447675" indent="-285750" algn="just" rtl="1">
              <a:buSzPts val="1800"/>
            </a:pPr>
            <a:r>
              <a:rPr lang="ar-SA" sz="1800" dirty="0"/>
              <a:t>معدات الوقاية الشخصية، بما في ذلك القفازات، ورداء طبي، وواقي العينين؛ نظارات واقية أو واقيات الوجه وقناع طبي)</a:t>
            </a:r>
            <a:r>
              <a:rPr lang="ar-SA" sz="1800" baseline="30000" dirty="0"/>
              <a:t>2</a:t>
            </a:r>
            <a:endParaRPr lang="ar-SA" baseline="30000" dirty="0"/>
          </a:p>
          <a:p>
            <a:pPr marL="447675" indent="-285750" algn="just" rtl="1">
              <a:buSzPts val="1800"/>
            </a:pPr>
            <a:r>
              <a:rPr lang="ar-SA" sz="1800" dirty="0"/>
              <a:t>قلم لوضع العلامات أو التوسيم</a:t>
            </a:r>
          </a:p>
          <a:p>
            <a:pPr marL="447675" indent="-285750" algn="just" rtl="1">
              <a:buSzPts val="1800"/>
            </a:pPr>
            <a:r>
              <a:rPr lang="ar-SA" sz="1800" dirty="0"/>
              <a:t>محلول مبيّض وإيثانول ومناشف ورقية لتنظيف محطة العمل</a:t>
            </a:r>
          </a:p>
          <a:p>
            <a:pPr marL="447675" indent="-285750" algn="just" rtl="1">
              <a:buSzPts val="1800"/>
            </a:pPr>
            <a:r>
              <a:rPr lang="ar-SA" sz="1800" dirty="0"/>
              <a:t>استمارة جمع العينات</a:t>
            </a:r>
          </a:p>
          <a:p>
            <a:pPr marL="447675" indent="-285750" algn="just" rtl="1">
              <a:buSzPts val="1800"/>
            </a:pPr>
            <a:r>
              <a:rPr lang="ar-SA" sz="1800" dirty="0"/>
              <a:t>الصابون من أجل غسل اليدين أو فرك اليدين بالمطهر الكحولي</a:t>
            </a:r>
            <a:endParaRPr lang="ar-SA" dirty="0"/>
          </a:p>
          <a:p>
            <a:pPr marL="447675" indent="-285750" algn="just" rtl="1">
              <a:buSzPts val="1800"/>
            </a:pPr>
            <a:r>
              <a:rPr lang="ar-SA" sz="1800" dirty="0"/>
              <a:t>أكياس الوقاية من المخاطر البيولوجية المقاومة للتسرب وصناديق نفايات من أجل احتواء نفايات المخاطر البيولوجية أو نقلها.</a:t>
            </a:r>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6</a:t>
            </a:fld>
            <a:endParaRPr lang="ar-SA" sz="1000" dirty="0"/>
          </a:p>
        </p:txBody>
      </p:sp>
      <p:pic>
        <p:nvPicPr>
          <p:cNvPr id="130" name="Google Shape;130;p5" descr="A picture containing logo&#10;&#10;Description automatically generated"/>
          <p:cNvPicPr preferRelativeResize="0"/>
          <p:nvPr/>
        </p:nvPicPr>
        <p:blipFill rotWithShape="1">
          <a:blip r:embed="rId4">
            <a:alphaModFix/>
          </a:blip>
          <a:srcRect r="18345"/>
          <a:stretch/>
        </p:blipFill>
        <p:spPr>
          <a:xfrm>
            <a:off x="8005731" y="1307940"/>
            <a:ext cx="3873662" cy="4743974"/>
          </a:xfrm>
          <a:prstGeom prst="rect">
            <a:avLst/>
          </a:prstGeom>
          <a:noFill/>
          <a:ln>
            <a:noFill/>
          </a:ln>
        </p:spPr>
      </p:pic>
      <p:sp>
        <p:nvSpPr>
          <p:cNvPr id="131" name="Google Shape;131;p5"/>
          <p:cNvSpPr txBox="1"/>
          <p:nvPr/>
        </p:nvSpPr>
        <p:spPr>
          <a:xfrm>
            <a:off x="960141" y="5740397"/>
            <a:ext cx="10393657" cy="748883"/>
          </a:xfrm>
          <a:prstGeom prst="rect">
            <a:avLst/>
          </a:prstGeom>
          <a:noFill/>
          <a:ln>
            <a:noFill/>
          </a:ln>
        </p:spPr>
        <p:txBody>
          <a:bodyPr spcFirstLastPara="1" wrap="square" lIns="91425" tIns="45700" rIns="91425" bIns="45700" anchor="t" anchorCtr="0">
            <a:spAutoFit/>
          </a:bodyPr>
          <a:lstStyle/>
          <a:p>
            <a:pPr marL="0" marR="0" lvl="0" indent="0" algn="just" rtl="1">
              <a:spcBef>
                <a:spcPts val="0"/>
              </a:spcBef>
              <a:spcAft>
                <a:spcPts val="0"/>
              </a:spcAft>
              <a:buNone/>
            </a:pPr>
            <a:r>
              <a:rPr lang="ar-SA" sz="1600" baseline="30000" dirty="0">
                <a:solidFill>
                  <a:schemeClr val="dk1"/>
                </a:solidFill>
                <a:latin typeface="Simplified Arabic" panose="02020603050405020304" pitchFamily="18" charset="-78"/>
                <a:cs typeface="Simplified Arabic" panose="02020603050405020304" pitchFamily="18" charset="-78"/>
                <a:sym typeface="Arial"/>
              </a:rPr>
              <a:t>1 عندما تصبح الاختبارات الجديدة متاحة، يمكن استخدام أنواع أخرى من العينات. </a:t>
            </a:r>
            <a:endParaRPr lang="ar-SA" sz="2800" dirty="0">
              <a:latin typeface="Simplified Arabic" panose="02020603050405020304" pitchFamily="18" charset="-78"/>
              <a:cs typeface="Simplified Arabic" panose="02020603050405020304" pitchFamily="18" charset="-78"/>
            </a:endParaRPr>
          </a:p>
          <a:p>
            <a:pPr marL="0" marR="0" lvl="0" indent="0" algn="just" rtl="1">
              <a:spcBef>
                <a:spcPts val="0"/>
              </a:spcBef>
              <a:spcAft>
                <a:spcPts val="0"/>
              </a:spcAft>
              <a:buNone/>
            </a:pPr>
            <a:r>
              <a:rPr lang="ar-SA" sz="1600" baseline="30000" dirty="0">
                <a:solidFill>
                  <a:schemeClr val="dk1"/>
                </a:solidFill>
                <a:latin typeface="Simplified Arabic" panose="02020603050405020304" pitchFamily="18" charset="-78"/>
                <a:cs typeface="Simplified Arabic" panose="02020603050405020304" pitchFamily="18" charset="-78"/>
                <a:sym typeface="Arial"/>
              </a:rPr>
              <a:t>2 يُوصى باستخدام أقنعة التنفس في البيئات التي يتم فيها تنفيذ إجراءات توليد الهباء الجوي. واستناداً إلى القيم والتفضيلات، وإذا كانت متاحة هذه الأقنعة متاحة على نطاق واسع، يمكن استخدامها أيضاً عند توفير الرعاية المباشرة لمرضى كوفيد-19 في بيئات أخرى. </a:t>
            </a:r>
            <a:endParaRPr lang="ar-SA" sz="2800" dirty="0">
              <a:latin typeface="Simplified Arabic" panose="02020603050405020304" pitchFamily="18" charset="-78"/>
              <a:cs typeface="Simplified Arabic" panose="02020603050405020304" pitchFamily="18" charset="-78"/>
            </a:endParaRPr>
          </a:p>
        </p:txBody>
      </p:sp>
      <p:grpSp>
        <p:nvGrpSpPr>
          <p:cNvPr id="9" name="Group 8">
            <a:extLst>
              <a:ext uri="{FF2B5EF4-FFF2-40B4-BE49-F238E27FC236}">
                <a16:creationId xmlns:a16="http://schemas.microsoft.com/office/drawing/2014/main" id="{1C3F73E3-3BEB-4792-A4D0-1B26E779F264}"/>
              </a:ext>
            </a:extLst>
          </p:cNvPr>
          <p:cNvGrpSpPr/>
          <p:nvPr/>
        </p:nvGrpSpPr>
        <p:grpSpPr>
          <a:xfrm>
            <a:off x="838199" y="878923"/>
            <a:ext cx="3924069" cy="596348"/>
            <a:chOff x="7861998" y="1527451"/>
            <a:chExt cx="3924069" cy="596348"/>
          </a:xfrm>
        </p:grpSpPr>
        <p:sp>
          <p:nvSpPr>
            <p:cNvPr id="10" name="TextBox 9">
              <a:extLst>
                <a:ext uri="{FF2B5EF4-FFF2-40B4-BE49-F238E27FC236}">
                  <a16:creationId xmlns:a16="http://schemas.microsoft.com/office/drawing/2014/main" id="{B62490B9-EB51-45A9-A75F-82B4B7DCC4A0}"/>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a:t>
              </a:r>
              <a:r>
                <a:rPr lang="en-US" altLang="en-US" dirty="0" err="1">
                  <a:solidFill>
                    <a:srgbClr val="FFFFFF"/>
                  </a:solidFill>
                  <a:latin typeface="Simplified Arabic" panose="02020603050405020304" pitchFamily="18" charset="-78"/>
                  <a:ea typeface="Calibri" charset="0"/>
                  <a:cs typeface="Simplified Arabic" panose="02020603050405020304" pitchFamily="18" charset="-78"/>
                </a:rPr>
                <a:t>التكييف</a:t>
              </a:r>
              <a:r>
                <a:rPr lang="en-US" altLang="en-US" dirty="0">
                  <a:solidFill>
                    <a:srgbClr val="FFFFFF"/>
                  </a:solidFill>
                  <a:latin typeface="Simplified Arabic" panose="02020603050405020304" pitchFamily="18" charset="-78"/>
                  <a:ea typeface="Calibri" charset="0"/>
                  <a:cs typeface="Simplified Arabic" panose="02020603050405020304" pitchFamily="18" charset="-78"/>
                </a:rPr>
                <a:t> وفقاً للمبادئ التوجيهية في بلدكم </a:t>
              </a:r>
              <a:endParaRPr lang="en-US"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1" name="Oval 10">
              <a:extLst>
                <a:ext uri="{FF2B5EF4-FFF2-40B4-BE49-F238E27FC236}">
                  <a16:creationId xmlns:a16="http://schemas.microsoft.com/office/drawing/2014/main" id="{C680FCBE-7081-42AC-8F77-0F1C2AD83B5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2" name="Graphic 11" descr="Pencil">
              <a:extLst>
                <a:ext uri="{FF2B5EF4-FFF2-40B4-BE49-F238E27FC236}">
                  <a16:creationId xmlns:a16="http://schemas.microsoft.com/office/drawing/2014/main" id="{7EBCCA03-9BF1-4DEB-A5B3-41574B7F3F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
        <p:nvSpPr>
          <p:cNvPr id="13" name="Footer Placeholder 3">
            <a:extLst>
              <a:ext uri="{FF2B5EF4-FFF2-40B4-BE49-F238E27FC236}">
                <a16:creationId xmlns:a16="http://schemas.microsoft.com/office/drawing/2014/main" id="{214720A2-351E-4831-888F-B784525B1838}"/>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ما هي معدات الوقاية الشخصية الموصى بها لعامل الرعاية الصحية أثناء جمع العينات؟ </a:t>
            </a:r>
          </a:p>
        </p:txBody>
      </p:sp>
      <p:sp>
        <p:nvSpPr>
          <p:cNvPr id="138" name="Google Shape;138;p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just" rtl="1">
              <a:lnSpc>
                <a:spcPct val="100000"/>
              </a:lnSpc>
              <a:spcBef>
                <a:spcPts val="0"/>
              </a:spcBef>
              <a:spcAft>
                <a:spcPts val="0"/>
              </a:spcAft>
              <a:buClr>
                <a:schemeClr val="accent1"/>
              </a:buClr>
              <a:buSzPts val="2000"/>
              <a:buChar char="•"/>
            </a:pPr>
            <a:r>
              <a:rPr lang="ar-SA" dirty="0"/>
              <a:t>رداء طبي عازل بأكمام طويلة فوق سترات واقية، يغطي جذعكم بالكامل ويمتد من رقبتكم إلى ركبتيكم، ويغطي ذراعيكم حتى نهاية معصميكم. </a:t>
            </a:r>
          </a:p>
          <a:p>
            <a:pPr marL="228600" lvl="0" indent="-228600" algn="just" rtl="1">
              <a:lnSpc>
                <a:spcPct val="100000"/>
              </a:lnSpc>
              <a:spcBef>
                <a:spcPts val="1000"/>
              </a:spcBef>
              <a:spcAft>
                <a:spcPts val="0"/>
              </a:spcAft>
              <a:buClr>
                <a:schemeClr val="accent1"/>
              </a:buClr>
              <a:buSzPts val="2000"/>
              <a:buChar char="•"/>
            </a:pPr>
            <a:r>
              <a:rPr lang="ar-SA" dirty="0"/>
              <a:t>قناع طبي آمن مثبت بإحكام ومناسب لوجهكم.</a:t>
            </a:r>
          </a:p>
          <a:p>
            <a:pPr marL="228600" lvl="0" indent="-228600" algn="just" rtl="1">
              <a:lnSpc>
                <a:spcPct val="100000"/>
              </a:lnSpc>
              <a:spcBef>
                <a:spcPts val="1000"/>
              </a:spcBef>
              <a:spcAft>
                <a:spcPts val="0"/>
              </a:spcAft>
              <a:buClr>
                <a:schemeClr val="accent1"/>
              </a:buClr>
              <a:buSzPts val="2000"/>
              <a:buChar char="•"/>
            </a:pPr>
            <a:r>
              <a:rPr lang="ar-SA" dirty="0"/>
              <a:t>واقٍ للعينين (على سبيل المثال، نظارات واقية أو واقٍ لكامل الوجه وحيد الاستعمال) يمكن تعديله ليناسب وجهكم ويغطي عينيكم وأنفكم وفمكم وذقنكم.</a:t>
            </a:r>
          </a:p>
          <a:p>
            <a:pPr marL="228600" lvl="0" indent="-228600" algn="just" rtl="1">
              <a:lnSpc>
                <a:spcPct val="100000"/>
              </a:lnSpc>
              <a:spcBef>
                <a:spcPts val="1000"/>
              </a:spcBef>
              <a:spcAft>
                <a:spcPts val="0"/>
              </a:spcAft>
              <a:buClr>
                <a:schemeClr val="accent1"/>
              </a:buClr>
              <a:buSzPts val="2000"/>
              <a:buChar char="•"/>
            </a:pPr>
            <a:r>
              <a:rPr lang="ar-SA" dirty="0"/>
              <a:t>قفازات نظيفة وغير معقمة يمكن التخلص منها وتغطي منطقة المعصم في رداء عزل.</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39" name="Google Shape;139;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7</a:t>
            </a:fld>
            <a:endParaRPr lang="ar-SA" sz="1000" dirty="0"/>
          </a:p>
        </p:txBody>
      </p:sp>
      <p:sp>
        <p:nvSpPr>
          <p:cNvPr id="7" name="Footer Placeholder 3">
            <a:extLst>
              <a:ext uri="{FF2B5EF4-FFF2-40B4-BE49-F238E27FC236}">
                <a16:creationId xmlns:a16="http://schemas.microsoft.com/office/drawing/2014/main" id="{AEAF4395-F8EE-4480-8701-AF94F63E6086}"/>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جمع العينات: إرشادات عامة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GB" dirty="0"/>
          </a:p>
          <a:p>
            <a:pPr lvl="0" rtl="1"/>
            <a:r>
              <a:rPr lang="ar"/>
              <a:t>اقرأ جميع تدابير السلامة البيولوجية المطبَّقة على جمع العينات وتناولها والتعامل معها لاختبار فيروس كورونا-سارس-2، وافهمها والتزم بها التزاماً صارماً.</a:t>
            </a:r>
            <a:endParaRPr lang="en-US" dirty="0"/>
          </a:p>
          <a:p>
            <a:pPr lvl="0" rtl="1"/>
            <a:r>
              <a:rPr lang="ar"/>
              <a:t>اجمع العينة في أسرع وقت ممكن فور اتخاذ قرار إجراء اختبار فيروس كورونا-سارس-2، بغض النظر عن وقت ظهور الأعراض.</a:t>
            </a:r>
          </a:p>
          <a:p>
            <a:pPr lvl="0" rtl="1"/>
            <a:r>
              <a:rPr lang="ar"/>
              <a:t>التزم التزاماً صارماً بإجراءات جمع العينات المطبَّقة للحصول على عينات عالية الجودة. </a:t>
            </a:r>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8</a:t>
            </a:fld>
            <a:endParaRPr lang="en-GB" sz="1000" dirty="0"/>
          </a:p>
        </p:txBody>
      </p:sp>
      <p:grpSp>
        <p:nvGrpSpPr>
          <p:cNvPr id="10" name="Group 9">
            <a:extLst>
              <a:ext uri="{FF2B5EF4-FFF2-40B4-BE49-F238E27FC236}">
                <a16:creationId xmlns:a16="http://schemas.microsoft.com/office/drawing/2014/main" id="{B097C805-C0BE-1D4D-B58D-0FC6C244E96E}"/>
              </a:ext>
            </a:extLst>
          </p:cNvPr>
          <p:cNvGrpSpPr/>
          <p:nvPr/>
        </p:nvGrpSpPr>
        <p:grpSpPr>
          <a:xfrm>
            <a:off x="8030674" y="1438029"/>
            <a:ext cx="3924069" cy="596348"/>
            <a:chOff x="7861998" y="1527451"/>
            <a:chExt cx="3924069" cy="596348"/>
          </a:xfrm>
        </p:grpSpPr>
        <p:sp>
          <p:nvSpPr>
            <p:cNvPr id="11" name="TextBox 10">
              <a:extLst>
                <a:ext uri="{FF2B5EF4-FFF2-40B4-BE49-F238E27FC236}">
                  <a16:creationId xmlns:a16="http://schemas.microsoft.com/office/drawing/2014/main" id="{73B45621-26BF-6444-A4D8-E81387A3606F}"/>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3B7CE724-5B10-E546-B3D9-62A5B18B68D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AD09D45C-1EF9-B541-9157-8FD47454F4C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BEF60475-F009-0586-FB72-556D1E35F8D4}"/>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spTree>
    <p:extLst>
      <p:ext uri="{BB962C8B-B14F-4D97-AF65-F5344CB8AC3E}">
        <p14:creationId xmlns:p14="http://schemas.microsoft.com/office/powerpoint/2010/main" val="659467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جمع العينات: إرشادات عامة (2) </a:t>
            </a:r>
          </a:p>
        </p:txBody>
      </p:sp>
      <p:sp>
        <p:nvSpPr>
          <p:cNvPr id="154" name="Google Shape;154;p8"/>
          <p:cNvSpPr txBox="1">
            <a:spLocks noGrp="1"/>
          </p:cNvSpPr>
          <p:nvPr>
            <p:ph type="body" idx="1"/>
          </p:nvPr>
        </p:nvSpPr>
        <p:spPr>
          <a:xfrm>
            <a:off x="838200" y="2417240"/>
            <a:ext cx="10515600" cy="4440760"/>
          </a:xfrm>
          <a:prstGeom prst="rect">
            <a:avLst/>
          </a:prstGeom>
          <a:noFill/>
          <a:ln>
            <a:noFill/>
          </a:ln>
        </p:spPr>
        <p:txBody>
          <a:bodyPr spcFirstLastPara="1" wrap="square" lIns="91425" tIns="45700" rIns="91425" bIns="45700" anchor="t" anchorCtr="0">
            <a:normAutofit/>
          </a:bodyPr>
          <a:lstStyle/>
          <a:p>
            <a:pPr marL="228600" lvl="0" indent="-228600" algn="just" rtl="1">
              <a:spcBef>
                <a:spcPts val="0"/>
              </a:spcBef>
            </a:pPr>
            <a:r>
              <a:rPr lang="ar-SA" dirty="0"/>
              <a:t>نظفوا أسطح غرفة الإجراء وطهروها على الفور قبل جمع العينات وبعده باستخدام المطهرات المناسبة والمدة الزمنية للملامسة الموصى بها للمطهر المحدد.</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228600" algn="just" rtl="1">
              <a:lnSpc>
                <a:spcPct val="100000"/>
              </a:lnSpc>
              <a:spcBef>
                <a:spcPts val="1000"/>
              </a:spcBef>
              <a:spcAft>
                <a:spcPts val="0"/>
              </a:spcAft>
              <a:buSzPts val="2000"/>
              <a:buChar char="•"/>
            </a:pPr>
            <a:r>
              <a:rPr lang="ar-SA" dirty="0"/>
              <a:t>سِموا كل عينة برقم التعريف المميز للمريض (على سبيل المثال، رقم السجل الطبي)، وعلامة تعريف مميزة للعينة (على سبيل المثال، رقم طلب المختبر)، ونوع العينة، وتاريخ جمع العينة ووقت جمعها. </a:t>
            </a:r>
          </a:p>
          <a:p>
            <a:pPr marL="228600" lvl="0" indent="-101600" algn="just" rtl="1">
              <a:lnSpc>
                <a:spcPct val="100000"/>
              </a:lnSpc>
              <a:spcBef>
                <a:spcPts val="1000"/>
              </a:spcBef>
              <a:spcAft>
                <a:spcPts val="0"/>
              </a:spcAft>
              <a:buSzPts val="2000"/>
              <a:buNone/>
            </a:pPr>
            <a:endParaRPr lang="ar-SA" dirty="0"/>
          </a:p>
          <a:p>
            <a:pPr marL="228600" lvl="0" indent="-228600" algn="just" rtl="1">
              <a:lnSpc>
                <a:spcPct val="100000"/>
              </a:lnSpc>
              <a:spcBef>
                <a:spcPts val="1000"/>
              </a:spcBef>
              <a:spcAft>
                <a:spcPts val="0"/>
              </a:spcAft>
              <a:buClr>
                <a:schemeClr val="accent1"/>
              </a:buClr>
              <a:buSzPts val="2000"/>
              <a:buChar char="•"/>
            </a:pPr>
            <a:r>
              <a:rPr lang="ar-SA" dirty="0"/>
              <a:t>التزموا بشكل صارم بتدابير نظافة اليدين والسلامة البيولوجية الموصى بها.</a:t>
            </a:r>
          </a:p>
          <a:p>
            <a:pPr marL="228600" lvl="0" indent="-101600" algn="just" rtl="1">
              <a:lnSpc>
                <a:spcPct val="100000"/>
              </a:lnSpc>
              <a:spcBef>
                <a:spcPts val="1000"/>
              </a:spcBef>
              <a:spcAft>
                <a:spcPts val="0"/>
              </a:spcAft>
              <a:buClr>
                <a:schemeClr val="accent1"/>
              </a:buClr>
              <a:buSzPts val="2000"/>
              <a:buNone/>
            </a:pPr>
            <a:endParaRPr lang="ar-SA" dirty="0"/>
          </a:p>
        </p:txBody>
      </p:sp>
      <p:sp>
        <p:nvSpPr>
          <p:cNvPr id="155" name="Google Shape;155;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9</a:t>
            </a:fld>
            <a:endParaRPr lang="ar-SA" sz="1000" dirty="0"/>
          </a:p>
        </p:txBody>
      </p:sp>
      <p:sp>
        <p:nvSpPr>
          <p:cNvPr id="11" name="Footer Placeholder 3">
            <a:extLst>
              <a:ext uri="{FF2B5EF4-FFF2-40B4-BE49-F238E27FC236}">
                <a16:creationId xmlns:a16="http://schemas.microsoft.com/office/drawing/2014/main" id="{0D91489A-F886-4718-B627-7A52F8476167}"/>
              </a:ext>
            </a:extLst>
          </p:cNvPr>
          <p:cNvSpPr>
            <a:spLocks noGrp="1"/>
          </p:cNvSpPr>
          <p:nvPr>
            <p:ph type="ftr" sz="quarter" idx="11"/>
          </p:nvPr>
        </p:nvSpPr>
        <p:spPr>
          <a:xfrm>
            <a:off x="2438400" y="6348593"/>
            <a:ext cx="7315200" cy="501650"/>
          </a:xfrm>
        </p:spPr>
        <p:txBody>
          <a:bodyPr/>
          <a:lstStyle/>
          <a:p>
            <a:pPr algn="ct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جمع العينات </a:t>
            </a:r>
          </a:p>
        </p:txBody>
      </p:sp>
      <p:grpSp>
        <p:nvGrpSpPr>
          <p:cNvPr id="12" name="Group 11">
            <a:extLst>
              <a:ext uri="{FF2B5EF4-FFF2-40B4-BE49-F238E27FC236}">
                <a16:creationId xmlns:a16="http://schemas.microsoft.com/office/drawing/2014/main" id="{1FDB86A8-DDA6-4E2E-AD24-3CBB126B9A50}"/>
              </a:ext>
            </a:extLst>
          </p:cNvPr>
          <p:cNvGrpSpPr/>
          <p:nvPr/>
        </p:nvGrpSpPr>
        <p:grpSpPr>
          <a:xfrm>
            <a:off x="838200" y="1475271"/>
            <a:ext cx="3924069" cy="596348"/>
            <a:chOff x="7861998" y="1527451"/>
            <a:chExt cx="3924069" cy="596348"/>
          </a:xfrm>
        </p:grpSpPr>
        <p:sp>
          <p:nvSpPr>
            <p:cNvPr id="13" name="TextBox 12">
              <a:extLst>
                <a:ext uri="{FF2B5EF4-FFF2-40B4-BE49-F238E27FC236}">
                  <a16:creationId xmlns:a16="http://schemas.microsoft.com/office/drawing/2014/main" id="{820C6951-4832-4E3B-9737-EE043536BC7D}"/>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a:t>
              </a:r>
              <a:r>
                <a:rPr lang="en-US" altLang="en-US" dirty="0" err="1">
                  <a:solidFill>
                    <a:srgbClr val="FFFFFF"/>
                  </a:solidFill>
                  <a:latin typeface="Simplified Arabic" panose="02020603050405020304" pitchFamily="18" charset="-78"/>
                  <a:ea typeface="Calibri" charset="0"/>
                  <a:cs typeface="Simplified Arabic" panose="02020603050405020304" pitchFamily="18" charset="-78"/>
                </a:rPr>
                <a:t>التكييف</a:t>
              </a:r>
              <a:r>
                <a:rPr lang="en-US" altLang="en-US" dirty="0">
                  <a:solidFill>
                    <a:srgbClr val="FFFFFF"/>
                  </a:solidFill>
                  <a:latin typeface="Simplified Arabic" panose="02020603050405020304" pitchFamily="18" charset="-78"/>
                  <a:ea typeface="Calibri" charset="0"/>
                  <a:cs typeface="Simplified Arabic" panose="02020603050405020304" pitchFamily="18" charset="-78"/>
                </a:rPr>
                <a:t> وفقاً للمبادئ التوجيهية في بلدكم </a:t>
              </a:r>
              <a:endParaRPr lang="en-US"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4" name="Oval 13">
              <a:extLst>
                <a:ext uri="{FF2B5EF4-FFF2-40B4-BE49-F238E27FC236}">
                  <a16:creationId xmlns:a16="http://schemas.microsoft.com/office/drawing/2014/main" id="{B2910D1D-4649-47B3-8D3D-8C88AF18361A}"/>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5" name="Graphic 14" descr="Pencil">
              <a:extLst>
                <a:ext uri="{FF2B5EF4-FFF2-40B4-BE49-F238E27FC236}">
                  <a16:creationId xmlns:a16="http://schemas.microsoft.com/office/drawing/2014/main" id="{B89BA84C-8323-459B-9F15-EED5E8E7F4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0" ma:contentTypeDescription="Create a new document." ma:contentTypeScope="" ma:versionID="53c510b663eb44cb7498f28392d4cd33">
  <xsd:schema xmlns:xsd="http://www.w3.org/2001/XMLSchema" xmlns:xs="http://www.w3.org/2001/XMLSchema" xmlns:p="http://schemas.microsoft.com/office/2006/metadata/properties" xmlns:ns3="0b20a213-df17-4e56-abb9-25e675dfe243" targetNamespace="http://schemas.microsoft.com/office/2006/metadata/properties" ma:root="true" ma:fieldsID="c63f0433e488edd6047613ecd864541d" ns3:_="">
    <xsd:import namespace="0b20a213-df17-4e56-abb9-25e675dfe24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BB601F-F52E-4F80-A1E0-DC97583E4995}">
  <ds:schemaRefs>
    <ds:schemaRef ds:uri="http://schemas.microsoft.com/sharepoint/v3/contenttype/forms"/>
  </ds:schemaRefs>
</ds:datastoreItem>
</file>

<file path=customXml/itemProps2.xml><?xml version="1.0" encoding="utf-8"?>
<ds:datastoreItem xmlns:ds="http://schemas.openxmlformats.org/officeDocument/2006/customXml" ds:itemID="{F4965263-18AE-4577-8B18-9B3A1562AE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E91FB7-90C2-4D08-BF9E-790DA86B098C}">
  <ds:schemaRefs>
    <ds:schemaRef ds:uri="0b20a213-df17-4e56-abb9-25e675dfe24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1824</TotalTime>
  <Words>1908</Words>
  <Application>Microsoft Office PowerPoint</Application>
  <PresentationFormat>Widescreen</PresentationFormat>
  <Paragraphs>146</Paragraphs>
  <Slides>19</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Simplified Arabic</vt:lpstr>
      <vt:lpstr>Office Theme</vt:lpstr>
      <vt:lpstr>6</vt:lpstr>
      <vt:lpstr>إخلاء المسؤولية</vt:lpstr>
      <vt:lpstr>أهداف التعلم </vt:lpstr>
      <vt:lpstr>مقدمة إلى جمع العينات </vt:lpstr>
      <vt:lpstr>محطة العمل الخاصة بجمع العينات</vt:lpstr>
      <vt:lpstr>اللوازم والمواد </vt:lpstr>
      <vt:lpstr>ما هي معدات الوقاية الشخصية الموصى بها لعامل الرعاية الصحية أثناء جمع العينات؟ </vt:lpstr>
      <vt:lpstr>جمع العينات: إرشادات عامة (1)</vt:lpstr>
      <vt:lpstr>جمع العينات: إرشادات عامة (2) </vt:lpstr>
      <vt:lpstr>جمع مسحة أنفية بلعومية (3) </vt:lpstr>
      <vt:lpstr>جمع مسحة أنفية بلعومية (1)</vt:lpstr>
      <vt:lpstr>جمع مسحة أنفية بلعومية (2)</vt:lpstr>
      <vt:lpstr>جمع مسحة أنفية بلعومية (فيديو) </vt:lpstr>
      <vt:lpstr>نقل العينات إلى المختبر</vt:lpstr>
      <vt:lpstr>أشياء ينبغي مراعاتها عند تغليف العينات من أجل نقلها1، 2</vt:lpstr>
      <vt:lpstr>أمثلة على التغليف الثلاثي لعينات فيروس كورونا-سارس-2 1</vt:lpstr>
      <vt:lpstr>PowerPoint Presentation</vt:lpstr>
      <vt:lpstr>PowerPoint Presentation</vt:lpstr>
      <vt:lpstr>أسئلة؟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83</cp:revision>
  <dcterms:created xsi:type="dcterms:W3CDTF">2020-10-08T10:02:18Z</dcterms:created>
  <dcterms:modified xsi:type="dcterms:W3CDTF">2022-09-29T14:22:13Z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