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autoCompressPictures="0">
  <p:sldMasterIdLst>
    <p:sldMasterId id="2147483648" r:id="rId4"/>
  </p:sldMasterIdLst>
  <p:notesMasterIdLst>
    <p:notesMasterId r:id="rId33"/>
  </p:notesMasterIdLst>
  <p:sldIdLst>
    <p:sldId id="256" r:id="rId5"/>
    <p:sldId id="360" r:id="rId6"/>
    <p:sldId id="257" r:id="rId7"/>
    <p:sldId id="258" r:id="rId8"/>
    <p:sldId id="259" r:id="rId9"/>
    <p:sldId id="260" r:id="rId10"/>
    <p:sldId id="261" r:id="rId11"/>
    <p:sldId id="262" r:id="rId12"/>
    <p:sldId id="367" r:id="rId13"/>
    <p:sldId id="264" r:id="rId14"/>
    <p:sldId id="265" r:id="rId15"/>
    <p:sldId id="266" r:id="rId16"/>
    <p:sldId id="282" r:id="rId17"/>
    <p:sldId id="268" r:id="rId18"/>
    <p:sldId id="271" r:id="rId19"/>
    <p:sldId id="270" r:id="rId20"/>
    <p:sldId id="362" r:id="rId21"/>
    <p:sldId id="286" r:id="rId22"/>
    <p:sldId id="287" r:id="rId23"/>
    <p:sldId id="288" r:id="rId24"/>
    <p:sldId id="293" r:id="rId25"/>
    <p:sldId id="276" r:id="rId26"/>
    <p:sldId id="283" r:id="rId27"/>
    <p:sldId id="277" r:id="rId28"/>
    <p:sldId id="278" r:id="rId29"/>
    <p:sldId id="279" r:id="rId30"/>
    <p:sldId id="280" r:id="rId31"/>
    <p:sldId id="294" r:id="rId32"/>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idi Albert" initials="HA" lastIdx="2" clrIdx="0">
    <p:extLst>
      <p:ext uri="{19B8F6BF-5375-455C-9EA6-DF929625EA0E}">
        <p15:presenceInfo xmlns:p15="http://schemas.microsoft.com/office/powerpoint/2012/main" userId="S-1-5-21-758399636-2987204155-3505288178-1353" providerId="AD"/>
      </p:ext>
    </p:extLst>
  </p:cmAuthor>
  <p:cmAuthor id="2" name="Fiona Stewart" initials="FS" lastIdx="3" clrIdx="1">
    <p:extLst>
      <p:ext uri="{19B8F6BF-5375-455C-9EA6-DF929625EA0E}">
        <p15:presenceInfo xmlns:p15="http://schemas.microsoft.com/office/powerpoint/2012/main" userId="3a7b56f0cb2e9c4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FEE863-931A-4C9D-8E65-D21A7EFBBD59}" v="2" dt="2021-01-15T12:19:34.5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1975" autoAdjust="0"/>
    <p:restoredTop sz="83439"/>
  </p:normalViewPr>
  <p:slideViewPr>
    <p:cSldViewPr snapToGrid="0">
      <p:cViewPr varScale="1">
        <p:scale>
          <a:sx n="68" d="100"/>
          <a:sy n="68" d="100"/>
        </p:scale>
        <p:origin x="3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NADAS, Céline" userId="35dfe63f-973a-4484-af2b-caa2b0e5656e" providerId="ADAL" clId="{EDFEE863-931A-4C9D-8E65-D21A7EFBBD59}"/>
    <pc:docChg chg="modSld">
      <pc:chgData name="BARNADAS, Céline" userId="35dfe63f-973a-4484-af2b-caa2b0e5656e" providerId="ADAL" clId="{EDFEE863-931A-4C9D-8E65-D21A7EFBBD59}" dt="2021-01-15T12:19:34.503" v="1"/>
      <pc:docMkLst>
        <pc:docMk/>
      </pc:docMkLst>
      <pc:sldChg chg="addSp delSp">
        <pc:chgData name="BARNADAS, Céline" userId="35dfe63f-973a-4484-af2b-caa2b0e5656e" providerId="ADAL" clId="{EDFEE863-931A-4C9D-8E65-D21A7EFBBD59}" dt="2021-01-15T12:19:34.503" v="1"/>
        <pc:sldMkLst>
          <pc:docMk/>
          <pc:sldMk cId="2865038571" sldId="256"/>
        </pc:sldMkLst>
        <pc:picChg chg="add">
          <ac:chgData name="BARNADAS, Céline" userId="35dfe63f-973a-4484-af2b-caa2b0e5656e" providerId="ADAL" clId="{EDFEE863-931A-4C9D-8E65-D21A7EFBBD59}" dt="2021-01-15T12:19:34.503" v="1"/>
          <ac:picMkLst>
            <pc:docMk/>
            <pc:sldMk cId="2865038571" sldId="256"/>
            <ac:picMk id="6" creationId="{ECE0592D-8559-45CE-BF26-2BA5368E3169}"/>
          </ac:picMkLst>
        </pc:picChg>
        <pc:picChg chg="del">
          <ac:chgData name="BARNADAS, Céline" userId="35dfe63f-973a-4484-af2b-caa2b0e5656e" providerId="ADAL" clId="{EDFEE863-931A-4C9D-8E65-D21A7EFBBD59}" dt="2021-01-15T12:19:34" v="0" actId="478"/>
          <ac:picMkLst>
            <pc:docMk/>
            <pc:sldMk cId="2865038571" sldId="256"/>
            <ac:picMk id="1026"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1"/>
          <a:lstStyle>
            <a:lvl1pPr algn="r" rtl="1">
              <a:defRPr sz="1200"/>
            </a:lvl1pPr>
          </a:lstStyle>
          <a:p>
            <a:pPr rtl="1"/>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1"/>
          <a:lstStyle>
            <a:lvl1pPr algn="r" rtl="1">
              <a:defRPr sz="1200"/>
            </a:lvl1pPr>
          </a:lstStyle>
          <a:p>
            <a:pPr rtl="1"/>
            <a:fld id="{0BEDBD40-84B1-2349-A508-11CBED669F65}" type="datetimeFigureOut">
              <a:rPr lang="en-GB" smtClean="0"/>
              <a:t>29/09/2022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latin typeface="Simplified Arabic" panose="02020603050405020304" pitchFamily="18" charset="-78"/>
                <a:cs typeface="Simplified Arabic" panose="02020603050405020304" pitchFamily="18" charset="-78"/>
              </a:rPr>
              <a:t>I would change it to …, you will: know ….</a:t>
            </a:r>
            <a:endParaRPr dirty="0">
              <a:latin typeface="Simplified Arabic" panose="02020603050405020304" pitchFamily="18" charset="-78"/>
              <a:cs typeface="Simplified Arabic" panose="02020603050405020304" pitchFamily="18" charset="-78"/>
            </a:endParaRPr>
          </a:p>
        </p:txBody>
      </p:sp>
      <p:sp>
        <p:nvSpPr>
          <p:cNvPr id="100" name="Google Shape;10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3</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189" name="Google Shape;18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12</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1"/>
          <a:lstStyle/>
          <a:p>
            <a:pPr rtl="1"/>
            <a:endParaRPr lang="en-GB" noProof="0" dirty="0"/>
          </a:p>
        </p:txBody>
      </p:sp>
      <p:sp>
        <p:nvSpPr>
          <p:cNvPr id="4" name="Foliennummernplatzhalter 3"/>
          <p:cNvSpPr>
            <a:spLocks noGrp="1"/>
          </p:cNvSpPr>
          <p:nvPr>
            <p:ph type="sldNum" sz="quarter" idx="5"/>
          </p:nvPr>
        </p:nvSpPr>
        <p:spPr/>
        <p:txBody>
          <a:bodyPr rtlCol="1"/>
          <a:lstStyle/>
          <a:p>
            <a:pPr rtl="1"/>
            <a:fld id="{2F7A6307-915A-134B-ACFB-C4EC86CF7165}" type="slidenum">
              <a:rPr lang="en-GB" smtClean="0"/>
              <a:t>13</a:t>
            </a:fld>
            <a:endParaRPr lang="en-GB" dirty="0"/>
          </a:p>
        </p:txBody>
      </p:sp>
    </p:spTree>
    <p:extLst>
      <p:ext uri="{BB962C8B-B14F-4D97-AF65-F5344CB8AC3E}">
        <p14:creationId xmlns:p14="http://schemas.microsoft.com/office/powerpoint/2010/main" val="18869033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226" name="Google Shape;22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14</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solidFill>
                <a:srgbClr val="C00000"/>
              </a:solidFill>
              <a:latin typeface="Simplified Arabic" panose="02020603050405020304" pitchFamily="18" charset="-78"/>
              <a:cs typeface="Simplified Arabic" panose="02020603050405020304" pitchFamily="18" charset="-78"/>
            </a:endParaRPr>
          </a:p>
        </p:txBody>
      </p:sp>
      <p:sp>
        <p:nvSpPr>
          <p:cNvPr id="242" name="Google Shape;24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16</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252" name="Google Shape;25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GB" dirty="0"/>
          </a:p>
        </p:txBody>
      </p:sp>
      <p:sp>
        <p:nvSpPr>
          <p:cNvPr id="4" name="Slide Number Placeholder 3"/>
          <p:cNvSpPr>
            <a:spLocks noGrp="1"/>
          </p:cNvSpPr>
          <p:nvPr>
            <p:ph type="sldNum" sz="quarter" idx="5"/>
          </p:nvPr>
        </p:nvSpPr>
        <p:spPr/>
        <p:txBody>
          <a:bodyPr rtlCol="1"/>
          <a:lstStyle/>
          <a:p>
            <a:pPr rtl="1"/>
            <a:fld id="{2F7A6307-915A-134B-ACFB-C4EC86CF7165}" type="slidenum">
              <a:rPr lang="en-GB" smtClean="0"/>
              <a:t>18</a:t>
            </a:fld>
            <a:endParaRPr lang="en-GB" dirty="0"/>
          </a:p>
        </p:txBody>
      </p:sp>
    </p:spTree>
    <p:extLst>
      <p:ext uri="{BB962C8B-B14F-4D97-AF65-F5344CB8AC3E}">
        <p14:creationId xmlns:p14="http://schemas.microsoft.com/office/powerpoint/2010/main" val="3938353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1"/>
          <a:lstStyle/>
          <a:p>
            <a:pPr rtl="1"/>
            <a:endParaRPr lang="en-GB" dirty="0"/>
          </a:p>
        </p:txBody>
      </p:sp>
      <p:sp>
        <p:nvSpPr>
          <p:cNvPr id="4" name="Foliennummernplatzhalter 3"/>
          <p:cNvSpPr>
            <a:spLocks noGrp="1"/>
          </p:cNvSpPr>
          <p:nvPr>
            <p:ph type="sldNum" sz="quarter" idx="5"/>
          </p:nvPr>
        </p:nvSpPr>
        <p:spPr/>
        <p:txBody>
          <a:bodyPr rtlCol="1"/>
          <a:lstStyle/>
          <a:p>
            <a:pPr rtl="1"/>
            <a:fld id="{2F7A6307-915A-134B-ACFB-C4EC86CF7165}" type="slidenum">
              <a:rPr lang="en-GB" smtClean="0"/>
              <a:t>20</a:t>
            </a:fld>
            <a:endParaRPr lang="en-GB"/>
          </a:p>
        </p:txBody>
      </p:sp>
    </p:spTree>
    <p:extLst>
      <p:ext uri="{BB962C8B-B14F-4D97-AF65-F5344CB8AC3E}">
        <p14:creationId xmlns:p14="http://schemas.microsoft.com/office/powerpoint/2010/main" val="30854974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dirty="0"/>
          </a:p>
        </p:txBody>
      </p:sp>
      <p:sp>
        <p:nvSpPr>
          <p:cNvPr id="4" name="Slide Number Placeholder 3"/>
          <p:cNvSpPr>
            <a:spLocks noGrp="1"/>
          </p:cNvSpPr>
          <p:nvPr>
            <p:ph type="sldNum" sz="quarter" idx="5"/>
          </p:nvPr>
        </p:nvSpPr>
        <p:spPr/>
        <p:txBody>
          <a:bodyPr rtlCol="1"/>
          <a:lstStyle/>
          <a:p>
            <a:pPr rtl="1"/>
            <a:fld id="{2F7A6307-915A-134B-ACFB-C4EC86CF7165}" type="slidenum">
              <a:rPr lang="en-GB" smtClean="0"/>
              <a:t>21</a:t>
            </a:fld>
            <a:endParaRPr lang="en-GB" dirty="0"/>
          </a:p>
        </p:txBody>
      </p:sp>
    </p:spTree>
    <p:extLst>
      <p:ext uri="{BB962C8B-B14F-4D97-AF65-F5344CB8AC3E}">
        <p14:creationId xmlns:p14="http://schemas.microsoft.com/office/powerpoint/2010/main" val="40695695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296" name="Google Shape;2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22</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296" name="Google Shape;2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23</a:t>
            </a:fld>
            <a:endParaRPr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248087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108" name="Google Shape;1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305" name="Google Shape;30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313" name="Google Shape;31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321" name="Google Shape;32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332" name="Google Shape;33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1"/>
          <a:lstStyle/>
          <a:p>
            <a:pPr rtl="1"/>
            <a:endParaRPr lang="en-US" dirty="0"/>
          </a:p>
        </p:txBody>
      </p:sp>
      <p:sp>
        <p:nvSpPr>
          <p:cNvPr id="4" name="Slide Number Placeholder 3"/>
          <p:cNvSpPr>
            <a:spLocks noGrp="1"/>
          </p:cNvSpPr>
          <p:nvPr>
            <p:ph type="sldNum" sz="quarter" idx="5"/>
          </p:nvPr>
        </p:nvSpPr>
        <p:spPr/>
        <p:txBody>
          <a:bodyPr rtlCol="1"/>
          <a:lstStyle/>
          <a:p>
            <a:pPr rtl="1"/>
            <a:fld id="{2F7A6307-915A-134B-ACFB-C4EC86CF7165}" type="slidenum">
              <a:rPr lang="en-GB" smtClean="0"/>
              <a:t>28</a:t>
            </a:fld>
            <a:endParaRPr lang="en-GB" dirty="0"/>
          </a:p>
        </p:txBody>
      </p:sp>
    </p:spTree>
    <p:extLst>
      <p:ext uri="{BB962C8B-B14F-4D97-AF65-F5344CB8AC3E}">
        <p14:creationId xmlns:p14="http://schemas.microsoft.com/office/powerpoint/2010/main" val="1252352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116" name="Google Shape;11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125" name="Google Shape;12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6</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135" name="Google Shape;13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7</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144" name="Google Shape;14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8</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1"/>
          <a:lstStyle/>
          <a:p>
            <a:pPr rtl="1"/>
            <a:endParaRPr lang="de-DE" dirty="0"/>
          </a:p>
        </p:txBody>
      </p:sp>
      <p:sp>
        <p:nvSpPr>
          <p:cNvPr id="4" name="Foliennummernplatzhalter 3"/>
          <p:cNvSpPr>
            <a:spLocks noGrp="1"/>
          </p:cNvSpPr>
          <p:nvPr>
            <p:ph type="sldNum" sz="quarter" idx="5"/>
          </p:nvPr>
        </p:nvSpPr>
        <p:spPr/>
        <p:txBody>
          <a:bodyPr rtlCol="1"/>
          <a:lstStyle/>
          <a:p>
            <a:pPr rtl="1"/>
            <a:fld id="{2F7A6307-915A-134B-ACFB-C4EC86CF7165}" type="slidenum">
              <a:rPr lang="en-GB" smtClean="0"/>
              <a:t>9</a:t>
            </a:fld>
            <a:endParaRPr lang="en-GB"/>
          </a:p>
        </p:txBody>
      </p:sp>
    </p:spTree>
    <p:extLst>
      <p:ext uri="{BB962C8B-B14F-4D97-AF65-F5344CB8AC3E}">
        <p14:creationId xmlns:p14="http://schemas.microsoft.com/office/powerpoint/2010/main" val="2831873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164" name="Google Shape;16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10</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implified Arabic" panose="02020603050405020304" pitchFamily="18" charset="-78"/>
              <a:cs typeface="Simplified Arabic" panose="02020603050405020304" pitchFamily="18" charset="-78"/>
            </a:endParaRPr>
          </a:p>
        </p:txBody>
      </p:sp>
      <p:sp>
        <p:nvSpPr>
          <p:cNvPr id="175" name="Google Shape;17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latin typeface="Simplified Arabic" panose="02020603050405020304" pitchFamily="18" charset="-78"/>
                <a:cs typeface="Simplified Arabic" panose="02020603050405020304" pitchFamily="18" charset="-78"/>
              </a:rPr>
              <a:t>11</a:t>
            </a:fld>
            <a:endParaRPr dirty="0">
              <a:latin typeface="Simplified Arabic" panose="02020603050405020304" pitchFamily="18" charset="-78"/>
              <a:cs typeface="Simplified Arabic" panose="02020603050405020304" pitchFamily="18" charset="-7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1"/>
          <a:lstStyle/>
          <a:p>
            <a:pPr rtl="1"/>
            <a:r>
              <a:rPr lang="en-GB"/>
              <a:t>13/11/2020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1" anchor="b"/>
          <a:lstStyle>
            <a:lvl1pPr algn="r" rtl="1">
              <a:defRPr sz="4000">
                <a:solidFill>
                  <a:schemeClr val="bg1"/>
                </a:solidFill>
              </a:defRPr>
            </a:lvl1pPr>
          </a:lstStyle>
          <a:p>
            <a:pPr rtl="1"/>
            <a:r>
              <a:rPr lang="ar"/>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1"/>
          <a:lstStyle>
            <a:lvl1pPr marL="0" indent="0" algn="r" rtl="1">
              <a:buNone/>
              <a:defRPr sz="1800">
                <a:solidFill>
                  <a:schemeClr val="bg1"/>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
              <a:t>Click to edit Master subtitle style</a:t>
            </a:r>
          </a:p>
        </p:txBody>
      </p:sp>
      <p:pic>
        <p:nvPicPr>
          <p:cNvPr id="8" name="Picture 7" descr="A close up of a sign&#10;&#10;Description automatically generated">
            <a:extLst>
              <a:ext uri="{FF2B5EF4-FFF2-40B4-BE49-F238E27FC236}">
                <a16:creationId xmlns:a16="http://schemas.microsoft.com/office/drawing/2014/main" id="{498DC226-8F2E-804B-BAFC-80677BD86391}"/>
              </a:ext>
            </a:extLst>
          </p:cNvPr>
          <p:cNvPicPr>
            <a:picLocks noChangeAspect="1"/>
          </p:cNvPicPr>
          <p:nvPr userDrawn="1"/>
        </p:nvPicPr>
        <p:blipFill>
          <a:blip r:embed="rId2"/>
          <a:stretch>
            <a:fillRect/>
          </a:stretch>
        </p:blipFill>
        <p:spPr>
          <a:xfrm>
            <a:off x="9402417" y="2789794"/>
            <a:ext cx="4262890" cy="3905899"/>
          </a:xfrm>
          <a:prstGeom prst="rect">
            <a:avLst/>
          </a:prstGeom>
        </p:spPr>
      </p:pic>
      <p:pic>
        <p:nvPicPr>
          <p:cNvPr id="10" name="Picture 9" descr="A picture containing light, table, holding, person&#10;&#10;Description automatically generated">
            <a:extLst>
              <a:ext uri="{FF2B5EF4-FFF2-40B4-BE49-F238E27FC236}">
                <a16:creationId xmlns:a16="http://schemas.microsoft.com/office/drawing/2014/main" id="{50E7401E-7F1D-6047-9093-76164E60D769}"/>
              </a:ext>
            </a:extLst>
          </p:cNvPr>
          <p:cNvPicPr>
            <a:picLocks noChangeAspect="1"/>
          </p:cNvPicPr>
          <p:nvPr userDrawn="1"/>
        </p:nvPicPr>
        <p:blipFill>
          <a:blip r:embed="rId3"/>
          <a:stretch>
            <a:fillRect/>
          </a:stretch>
        </p:blipFill>
        <p:spPr>
          <a:xfrm>
            <a:off x="4830417" y="2992002"/>
            <a:ext cx="5530421" cy="3486977"/>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1"/>
          <a:lstStyle/>
          <a:p>
            <a:pPr rtl="1"/>
            <a:r>
              <a:rPr lang="ar"/>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1"/>
          <a:lstStyle/>
          <a:p>
            <a:pPr rtl="1"/>
            <a:r>
              <a:rPr lang="en-GB"/>
              <a:t>13/11/2020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1"/>
          <a:lstStyle/>
          <a:p>
            <a:pPr rtl="1"/>
            <a:r>
              <a:rPr lang="ar"/>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1"/>
          <a:lstStyle/>
          <a:p>
            <a:pPr rtl="1"/>
            <a:r>
              <a:rPr lang="en-GB"/>
              <a:t>13/11/2020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1"/>
          <a:lstStyle/>
          <a:p>
            <a:pPr rtl="1"/>
            <a:r>
              <a:rPr lang="ar"/>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1"/>
          <a:lstStyle/>
          <a:p>
            <a:pPr rtl="1"/>
            <a:r>
              <a:rPr lang="ar"/>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1"/>
          <a:lstStyle>
            <a:lvl1pPr marL="381000" indent="-381000" algn="r" rtl="1">
              <a:spcBef>
                <a:spcPts val="2100"/>
              </a:spcBef>
              <a:buSzPct val="50000"/>
              <a:buBlip>
                <a:blip r:embed="rId2"/>
              </a:buBlip>
              <a:defRPr sz="2100"/>
            </a:lvl1pPr>
            <a:lvl2pPr marL="381000" indent="-381000" algn="r" rtl="1">
              <a:spcBef>
                <a:spcPts val="2100"/>
              </a:spcBef>
              <a:buSzPct val="50000"/>
              <a:buBlip>
                <a:blip r:embed="rId2"/>
              </a:buBlip>
              <a:defRPr sz="2100"/>
            </a:lvl2pPr>
            <a:lvl3pPr marL="381000" indent="-381000" algn="r" rtl="1">
              <a:spcBef>
                <a:spcPts val="2100"/>
              </a:spcBef>
              <a:buSzPct val="50000"/>
              <a:buBlip>
                <a:blip r:embed="rId2"/>
              </a:buBlip>
              <a:defRPr sz="2100"/>
            </a:lvl3pPr>
            <a:lvl4pPr marL="381000" indent="-381000" algn="r" rtl="1">
              <a:spcBef>
                <a:spcPts val="2100"/>
              </a:spcBef>
              <a:buSzPct val="50000"/>
              <a:buBlip>
                <a:blip r:embed="rId2"/>
              </a:buBlip>
              <a:defRPr sz="2100"/>
            </a:lvl4pPr>
            <a:lvl5pPr marL="381000" indent="-381000" algn="r" rtl="1">
              <a:spcBef>
                <a:spcPts val="2100"/>
              </a:spcBef>
              <a:buSzPct val="50000"/>
              <a:buBlip>
                <a:blip r:embed="rId2"/>
              </a:buBlip>
              <a:defRPr sz="21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a:p>
        </p:txBody>
      </p:sp>
      <p:sp>
        <p:nvSpPr>
          <p:cNvPr id="55" name="Slide Number"/>
          <p:cNvSpPr txBox="1">
            <a:spLocks noGrp="1"/>
          </p:cNvSpPr>
          <p:nvPr>
            <p:ph type="sldNum" sz="quarter" idx="2"/>
          </p:nvPr>
        </p:nvSpPr>
        <p:spPr>
          <a:prstGeom prst="rect">
            <a:avLst/>
          </a:prstGeom>
        </p:spPr>
        <p:txBody>
          <a:bodyPr rtlCol="1"/>
          <a:lstStyle/>
          <a:p>
            <a:pPr rtl="1"/>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1" anchor="b" anchorCtr="0">
            <a:noAutofit/>
          </a:bodyPr>
          <a:lstStyle>
            <a:lvl1pPr algn="r" rtl="1">
              <a:defRPr sz="3600">
                <a:solidFill>
                  <a:schemeClr val="accent1"/>
                </a:solidFill>
              </a:defRPr>
            </a:lvl1pPr>
          </a:lstStyle>
          <a:p>
            <a:pPr rtl="1"/>
            <a:r>
              <a:rPr lang="ar"/>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1"/>
          <a:lstStyle>
            <a:lvl1pPr algn="r" rtl="1">
              <a:lnSpc>
                <a:spcPct val="100000"/>
              </a:lnSpc>
              <a:buClr>
                <a:schemeClr val="accent1"/>
              </a:buClr>
              <a:defRPr sz="2000"/>
            </a:lvl1pPr>
            <a:lvl2pPr algn="r" rtl="1">
              <a:lnSpc>
                <a:spcPct val="100000"/>
              </a:lnSpc>
              <a:buClr>
                <a:schemeClr val="accent1"/>
              </a:buClr>
              <a:defRPr sz="1800"/>
            </a:lvl2pPr>
            <a:lvl3pPr algn="r" rtl="1">
              <a:lnSpc>
                <a:spcPct val="100000"/>
              </a:lnSpc>
              <a:buClr>
                <a:schemeClr val="accent1"/>
              </a:buClr>
              <a:defRPr sz="1800"/>
            </a:lvl3pPr>
            <a:lvl4pPr algn="r" rtl="1">
              <a:lnSpc>
                <a:spcPct val="100000"/>
              </a:lnSpc>
              <a:buClr>
                <a:schemeClr val="accent1"/>
              </a:buClr>
              <a:defRPr sz="1800"/>
            </a:lvl4pPr>
            <a:lvl5pPr algn="r" rtl="1">
              <a:lnSpc>
                <a:spcPct val="100000"/>
              </a:lnSpc>
              <a:buClr>
                <a:schemeClr val="accent1"/>
              </a:buClr>
              <a:defRPr sz="18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1"/>
          <a:lstStyle>
            <a:lvl1pPr algn="r" rtl="1">
              <a:defRPr sz="1000" b="1" i="0" baseline="0">
                <a:solidFill>
                  <a:schemeClr val="bg1"/>
                </a:solidFill>
              </a:defRPr>
            </a:lvl1pPr>
          </a:lstStyle>
          <a:p>
            <a:pPr algn="l" rtl="1"/>
            <a:r>
              <a:rPr lang="ar"/>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1"/>
          <a:lstStyle>
            <a:lvl1pPr algn="r" rtl="1">
              <a:defRPr sz="1000">
                <a:solidFill>
                  <a:schemeClr val="tx1"/>
                </a:solidFill>
              </a:defRPr>
            </a:lvl1pPr>
          </a:lstStyle>
          <a:p>
            <a:pPr rtl="1"/>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nchor="ctr">
            <a:noAutofit/>
          </a:bodyPr>
          <a:lstStyle/>
          <a:p>
            <a:pPr algn="ctr" rtl="1"/>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1" anchor="b" anchorCtr="0"/>
          <a:lstStyle>
            <a:lvl1pPr algn="r" rtl="1">
              <a:defRPr sz="3600">
                <a:solidFill>
                  <a:schemeClr val="bg1"/>
                </a:solidFill>
              </a:defRPr>
            </a:lvl1pPr>
          </a:lstStyle>
          <a:p>
            <a:pPr rtl="1"/>
            <a:r>
              <a:rPr lang="ar"/>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1"/>
          <a:lstStyle>
            <a:lvl1pPr marL="0" indent="0" algn="r" rtl="1">
              <a:buNone/>
              <a:defRPr sz="2000">
                <a:solidFill>
                  <a:schemeClr val="bg1"/>
                </a:solidFill>
              </a:defRPr>
            </a:lvl1pPr>
            <a:lvl2pPr marL="457200" indent="0" algn="r" rtl="1">
              <a:buNone/>
              <a:defRPr sz="2000">
                <a:solidFill>
                  <a:schemeClr val="tx1">
                    <a:tint val="75000"/>
                  </a:schemeClr>
                </a:solidFill>
              </a:defRPr>
            </a:lvl2pPr>
            <a:lvl3pPr marL="914400" indent="0" algn="r" rtl="1">
              <a:buNone/>
              <a:defRPr sz="1800">
                <a:solidFill>
                  <a:schemeClr val="tx1">
                    <a:tint val="75000"/>
                  </a:schemeClr>
                </a:solidFill>
              </a:defRPr>
            </a:lvl3pPr>
            <a:lvl4pPr marL="1371600" indent="0" algn="r" rtl="1">
              <a:buNone/>
              <a:defRPr sz="1600">
                <a:solidFill>
                  <a:schemeClr val="tx1">
                    <a:tint val="75000"/>
                  </a:schemeClr>
                </a:solidFill>
              </a:defRPr>
            </a:lvl4pPr>
            <a:lvl5pPr marL="1828800" indent="0" algn="r" rtl="1">
              <a:buNone/>
              <a:defRPr sz="1600">
                <a:solidFill>
                  <a:schemeClr val="tx1">
                    <a:tint val="75000"/>
                  </a:schemeClr>
                </a:solidFill>
              </a:defRPr>
            </a:lvl5pPr>
            <a:lvl6pPr marL="2286000" indent="0" algn="r" rtl="1">
              <a:buNone/>
              <a:defRPr sz="1600">
                <a:solidFill>
                  <a:schemeClr val="tx1">
                    <a:tint val="75000"/>
                  </a:schemeClr>
                </a:solidFill>
              </a:defRPr>
            </a:lvl6pPr>
            <a:lvl7pPr marL="2743200" indent="0" algn="r" rtl="1">
              <a:buNone/>
              <a:defRPr sz="1600">
                <a:solidFill>
                  <a:schemeClr val="tx1">
                    <a:tint val="75000"/>
                  </a:schemeClr>
                </a:solidFill>
              </a:defRPr>
            </a:lvl7pPr>
            <a:lvl8pPr marL="3200400" indent="0" algn="r" rtl="1">
              <a:buNone/>
              <a:defRPr sz="1600">
                <a:solidFill>
                  <a:schemeClr val="tx1">
                    <a:tint val="75000"/>
                  </a:schemeClr>
                </a:solidFill>
              </a:defRPr>
            </a:lvl8pPr>
            <a:lvl9pPr marL="3657600" indent="0" algn="r" rtl="1">
              <a:buNone/>
              <a:defRPr sz="1600">
                <a:solidFill>
                  <a:schemeClr val="tx1">
                    <a:tint val="75000"/>
                  </a:schemeClr>
                </a:solidFill>
              </a:defRPr>
            </a:lvl9pPr>
          </a:lstStyle>
          <a:p>
            <a:pPr lvl="0" rtl="1"/>
            <a:r>
              <a:rPr lang="ar"/>
              <a:t>Click to edit Master text styles</a:t>
            </a:r>
          </a:p>
        </p:txBody>
      </p:sp>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1"/>
          <a:lstStyle/>
          <a:p>
            <a:pPr rtl="1"/>
            <a:r>
              <a:rPr lang="ar"/>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1"/>
          <a:lstStyle/>
          <a:p>
            <a:pPr rtl="1"/>
            <a:r>
              <a:rPr lang="en-GB"/>
              <a:t>13/11/2020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1"/>
          <a:lstStyle/>
          <a:p>
            <a:pPr rtl="1"/>
            <a:r>
              <a:rPr lang="ar"/>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1"/>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1"/>
          <a:lstStyle/>
          <a:p>
            <a:pPr rtl="1"/>
            <a:r>
              <a:rPr lang="en-GB"/>
              <a:t>13/11/2020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1"/>
          <a:lstStyle/>
          <a:p>
            <a:pPr rtl="1"/>
            <a:r>
              <a:rPr lang="ar"/>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1"/>
          <a:lstStyle/>
          <a:p>
            <a:pPr rtl="1"/>
            <a:r>
              <a:rPr lang="ar"/>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1"/>
          <a:lstStyle/>
          <a:p>
            <a:pPr rtl="1"/>
            <a:r>
              <a:rPr lang="en-GB"/>
              <a:t>13/11/2020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1"/>
          <a:lstStyle/>
          <a:p>
            <a:pPr rtl="1"/>
            <a:r>
              <a:rPr lang="ar"/>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1"/>
          <a:lstStyle/>
          <a:p>
            <a:pPr rtl="1"/>
            <a:r>
              <a:rPr lang="en-GB"/>
              <a:t>13/11/2020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1"/>
          <a:lstStyle/>
          <a:p>
            <a:pPr rtl="1"/>
            <a:r>
              <a:rPr lang="ar"/>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1"/>
          <a:lstStyle>
            <a:lvl1pPr algn="r" rtl="1">
              <a:defRPr sz="3200"/>
            </a:lvl1pPr>
            <a:lvl2pPr algn="r" rtl="1">
              <a:defRPr sz="2800"/>
            </a:lvl2pPr>
            <a:lvl3pPr algn="r" rtl="1">
              <a:defRPr sz="2400"/>
            </a:lvl3pPr>
            <a:lvl4pPr algn="r" rtl="1">
              <a:defRPr sz="2000"/>
            </a:lvl4pPr>
            <a:lvl5pPr algn="r" rtl="1">
              <a:defRPr sz="2000"/>
            </a:lvl5pPr>
            <a:lvl6pPr algn="r" rtl="1">
              <a:defRPr sz="2000"/>
            </a:lvl6pPr>
            <a:lvl7pPr algn="r" rtl="1">
              <a:defRPr sz="2000"/>
            </a:lvl7pPr>
            <a:lvl8pPr algn="r" rtl="1">
              <a:defRPr sz="2000"/>
            </a:lvl8pPr>
            <a:lvl9pPr algn="r" rtl="1">
              <a:defRPr sz="2000"/>
            </a:lvl9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1"/>
          <a:lstStyle/>
          <a:p>
            <a:pPr rtl="1"/>
            <a:r>
              <a:rPr lang="en-GB"/>
              <a:t>13/11/2020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1" anchor="b"/>
          <a:lstStyle>
            <a:lvl1pPr algn="r" rtl="1">
              <a:defRPr sz="3200"/>
            </a:lvl1pPr>
          </a:lstStyle>
          <a:p>
            <a:pPr rtl="1"/>
            <a:r>
              <a:rPr lang="ar"/>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1"/>
          <a:lstStyle>
            <a:lvl1pPr marL="0" indent="0" algn="r" rtl="1">
              <a:buNone/>
              <a:defRPr sz="3200"/>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1"/>
          <a:lstStyle/>
          <a:p>
            <a:pPr rtl="1"/>
            <a:r>
              <a:rPr lang="en-GB"/>
              <a:t>13/11/2020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1"/>
          <a:lstStyle/>
          <a:p>
            <a:pPr rtl="1"/>
            <a:r>
              <a:rPr lang="ar"/>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1"/>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pPr rtl="1"/>
            <a:r>
              <a:rPr lang="ar"/>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r>
              <a:rPr lang="en-GB"/>
              <a:t>13/11/2020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rtl="1">
              <a:defRPr sz="1200">
                <a:solidFill>
                  <a:schemeClr val="tx1">
                    <a:tint val="75000"/>
                  </a:schemeClr>
                </a:solidFill>
              </a:defRPr>
            </a:lvl1pPr>
          </a:lstStyle>
          <a:p>
            <a:pPr rtl="1"/>
            <a:r>
              <a:rPr lang="ar"/>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1" anchor="ctr"/>
          <a:lstStyle>
            <a:lvl1pPr algn="r" rtl="1">
              <a:defRPr sz="1200">
                <a:solidFill>
                  <a:schemeClr val="tx1">
                    <a:tint val="75000"/>
                  </a:schemeClr>
                </a:solidFill>
              </a:defRPr>
            </a:lvl1pPr>
          </a:lstStyle>
          <a:p>
            <a:pPr rtl="1"/>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1.xml.rels><?xml version="1.0" encoding="UTF-8" standalone="yes"?>
<Relationships xmlns="http://schemas.openxmlformats.org/package/2006/relationships"><Relationship Id="rId3" Type="http://schemas.openxmlformats.org/officeDocument/2006/relationships/hyperlink" Target="https://openwho.org/courses/IPC-PPE-EN" TargetMode="External"/><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youtube.com/watch?v=Cuw8fqhwDZA"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xml"/><Relationship Id="rId4" Type="http://schemas.openxmlformats.org/officeDocument/2006/relationships/hyperlink" Target="mailto:ihrhrt@who.int"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pps.who.int/iris/bitstream/handle/10665/331496/WHO-2019-nCov-HCW_risk_assessment-2020.2-ara.pdf?sequence=15&amp;isAllowed=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apps.who.int/iris/rest/bitstreams/1332458/retrieve"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rtlCol="1"/>
          <a:lstStyle/>
          <a:p>
            <a:pPr rtl="1"/>
            <a:r>
              <a:rPr lang="ar"/>
              <a:t>5</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838200" y="4213184"/>
            <a:ext cx="4295862" cy="1044615"/>
          </a:xfrm>
        </p:spPr>
        <p:txBody>
          <a:bodyPr rtlCol="1">
            <a:normAutofit fontScale="92500" lnSpcReduction="20000"/>
          </a:bodyPr>
          <a:lstStyle/>
          <a:p>
            <a:pPr rtl="1"/>
            <a:r>
              <a:rPr lang="ar" sz="3500" dirty="0"/>
              <a:t>مأمونية الاختبار التشخيصي السريع للكشف عن مستضدات فيروس كورونا-سارس-2</a:t>
            </a:r>
          </a:p>
          <a:p>
            <a:pPr rtl="1"/>
            <a:endParaRPr lang="en-GB"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2503" y="159407"/>
            <a:ext cx="1917098" cy="671840"/>
          </a:xfrm>
          <a:prstGeom prst="rect">
            <a:avLst/>
          </a:prstGeom>
        </p:spPr>
      </p:pic>
      <p:pic>
        <p:nvPicPr>
          <p:cNvPr id="6" name="Picture 5">
            <a:extLst>
              <a:ext uri="{FF2B5EF4-FFF2-40B4-BE49-F238E27FC236}">
                <a16:creationId xmlns:a16="http://schemas.microsoft.com/office/drawing/2014/main" id="{ECE0592D-8559-45CE-BF26-2BA5368E3169}"/>
              </a:ext>
            </a:extLst>
          </p:cNvPr>
          <p:cNvPicPr>
            <a:picLocks noChangeAspect="1"/>
          </p:cNvPicPr>
          <p:nvPr/>
        </p:nvPicPr>
        <p:blipFill>
          <a:blip r:embed="rId3"/>
          <a:stretch>
            <a:fillRect/>
          </a:stretch>
        </p:blipFill>
        <p:spPr>
          <a:xfrm>
            <a:off x="386398" y="52252"/>
            <a:ext cx="2696315" cy="788520"/>
          </a:xfrm>
          <a:prstGeom prst="rect">
            <a:avLst/>
          </a:prstGeom>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9"/>
          <p:cNvSpPr txBox="1">
            <a:spLocks noGrp="1"/>
          </p:cNvSpPr>
          <p:nvPr>
            <p:ph type="title"/>
          </p:nvPr>
        </p:nvSpPr>
        <p:spPr>
          <a:xfrm>
            <a:off x="908538" y="137932"/>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الأمور التي ينبغي لكم فعلها قبل جمع العينات واختبارها</a:t>
            </a:r>
          </a:p>
        </p:txBody>
      </p:sp>
      <p:sp>
        <p:nvSpPr>
          <p:cNvPr id="167" name="Google Shape;167;p9"/>
          <p:cNvSpPr txBox="1">
            <a:spLocks noGrp="1"/>
          </p:cNvSpPr>
          <p:nvPr>
            <p:ph type="body" idx="1"/>
          </p:nvPr>
        </p:nvSpPr>
        <p:spPr>
          <a:xfrm>
            <a:off x="1198782" y="1087186"/>
            <a:ext cx="10360742" cy="4440760"/>
          </a:xfrm>
          <a:prstGeom prst="rect">
            <a:avLst/>
          </a:prstGeom>
          <a:noFill/>
          <a:ln>
            <a:noFill/>
          </a:ln>
        </p:spPr>
        <p:txBody>
          <a:bodyPr spcFirstLastPara="1" wrap="square" lIns="91425" tIns="45700" rIns="91425" bIns="45700" anchor="t" anchorCtr="0">
            <a:normAutofit/>
          </a:bodyPr>
          <a:lstStyle/>
          <a:p>
            <a:pPr marL="0" lvl="0" indent="0" algn="r" rtl="1">
              <a:lnSpc>
                <a:spcPct val="100000"/>
              </a:lnSpc>
              <a:spcBef>
                <a:spcPts val="0"/>
              </a:spcBef>
              <a:spcAft>
                <a:spcPts val="0"/>
              </a:spcAft>
              <a:buSzPts val="2000"/>
              <a:buNone/>
            </a:pPr>
            <a:r>
              <a:rPr lang="ar-SA" b="1" dirty="0"/>
              <a:t>ارتداء معدات الوقاية الشخصية المناسبة </a:t>
            </a:r>
            <a:endParaRPr lang="ar-SA" b="1" dirty="0">
              <a:highlight>
                <a:srgbClr val="FFFF00"/>
              </a:highlight>
            </a:endParaRPr>
          </a:p>
          <a:p>
            <a:pPr marL="228600" lvl="0" indent="-101600" algn="r" rtl="1">
              <a:lnSpc>
                <a:spcPct val="100000"/>
              </a:lnSpc>
              <a:spcBef>
                <a:spcPts val="100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p:txBody>
      </p:sp>
      <p:sp>
        <p:nvSpPr>
          <p:cNvPr id="168" name="Google Shape;168;p9"/>
          <p:cNvSpPr txBox="1">
            <a:spLocks noGrp="1"/>
          </p:cNvSpPr>
          <p:nvPr>
            <p:ph type="sldNum" idx="12"/>
          </p:nvPr>
        </p:nvSpPr>
        <p:spPr>
          <a:xfrm>
            <a:off x="11353799" y="6282963"/>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10</a:t>
            </a:fld>
            <a:endParaRPr lang="ar-SA" sz="1000" dirty="0"/>
          </a:p>
        </p:txBody>
      </p:sp>
      <p:grpSp>
        <p:nvGrpSpPr>
          <p:cNvPr id="8" name="Group 7">
            <a:extLst>
              <a:ext uri="{FF2B5EF4-FFF2-40B4-BE49-F238E27FC236}">
                <a16:creationId xmlns:a16="http://schemas.microsoft.com/office/drawing/2014/main" id="{B4E0DBA1-1226-4B86-91B7-A9C4AFC1545F}"/>
              </a:ext>
            </a:extLst>
          </p:cNvPr>
          <p:cNvGrpSpPr/>
          <p:nvPr/>
        </p:nvGrpSpPr>
        <p:grpSpPr>
          <a:xfrm>
            <a:off x="767862" y="1087186"/>
            <a:ext cx="3924069" cy="596348"/>
            <a:chOff x="7861998" y="1527451"/>
            <a:chExt cx="3924069" cy="596348"/>
          </a:xfrm>
        </p:grpSpPr>
        <p:sp>
          <p:nvSpPr>
            <p:cNvPr id="9" name="TextBox 8">
              <a:extLst>
                <a:ext uri="{FF2B5EF4-FFF2-40B4-BE49-F238E27FC236}">
                  <a16:creationId xmlns:a16="http://schemas.microsoft.com/office/drawing/2014/main" id="{B5D7CDA3-6A4E-4A32-84C8-55E9FAEECC8B}"/>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التكييف وفقاً للمبادئ التوجيهية في بلدكم</a:t>
              </a:r>
              <a:endParaRPr lang="ar-SA"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0" name="Oval 9">
              <a:extLst>
                <a:ext uri="{FF2B5EF4-FFF2-40B4-BE49-F238E27FC236}">
                  <a16:creationId xmlns:a16="http://schemas.microsoft.com/office/drawing/2014/main" id="{59ED8730-D0FC-473F-A1F1-73E76F86202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1" name="Graphic 10" descr="Pencil">
              <a:extLst>
                <a:ext uri="{FF2B5EF4-FFF2-40B4-BE49-F238E27FC236}">
                  <a16:creationId xmlns:a16="http://schemas.microsoft.com/office/drawing/2014/main" id="{972B917E-0232-45B4-986A-FCB9C8B3BD1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12" name="Google Shape;105;p2">
            <a:extLst>
              <a:ext uri="{FF2B5EF4-FFF2-40B4-BE49-F238E27FC236}">
                <a16:creationId xmlns:a16="http://schemas.microsoft.com/office/drawing/2014/main" id="{59F2FA1B-6D65-4DA0-B01F-D0849BB0B865}"/>
              </a:ext>
            </a:extLst>
          </p:cNvPr>
          <p:cNvSpPr txBox="1">
            <a:spLocks noGrp="1"/>
          </p:cNvSpPr>
          <p:nvPr>
            <p:ph type="ftr" idx="11"/>
          </p:nvPr>
        </p:nvSpPr>
        <p:spPr>
          <a:xfrm>
            <a:off x="1522343" y="6356350"/>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graphicFrame>
        <p:nvGraphicFramePr>
          <p:cNvPr id="3" name="Table 2">
            <a:extLst>
              <a:ext uri="{FF2B5EF4-FFF2-40B4-BE49-F238E27FC236}">
                <a16:creationId xmlns:a16="http://schemas.microsoft.com/office/drawing/2014/main" id="{6182265B-E0A7-4845-80C8-DF027802609E}"/>
              </a:ext>
            </a:extLst>
          </p:cNvPr>
          <p:cNvGraphicFramePr>
            <a:graphicFrameLocks noGrp="1"/>
          </p:cNvGraphicFramePr>
          <p:nvPr/>
        </p:nvGraphicFramePr>
        <p:xfrm>
          <a:off x="908538" y="1689974"/>
          <a:ext cx="10515600" cy="2738012"/>
        </p:xfrm>
        <a:graphic>
          <a:graphicData uri="http://schemas.openxmlformats.org/drawingml/2006/table">
            <a:tbl>
              <a:tblPr rtl="1" firstRow="1" firstCol="1" bandRow="1"/>
              <a:tblGrid>
                <a:gridCol w="2412181">
                  <a:extLst>
                    <a:ext uri="{9D8B030D-6E8A-4147-A177-3AD203B41FA5}">
                      <a16:colId xmlns:a16="http://schemas.microsoft.com/office/drawing/2014/main" val="2631987413"/>
                    </a:ext>
                  </a:extLst>
                </a:gridCol>
                <a:gridCol w="8103419">
                  <a:extLst>
                    <a:ext uri="{9D8B030D-6E8A-4147-A177-3AD203B41FA5}">
                      <a16:colId xmlns:a16="http://schemas.microsoft.com/office/drawing/2014/main" val="2820876113"/>
                    </a:ext>
                  </a:extLst>
                </a:gridCol>
              </a:tblGrid>
              <a:tr h="283306">
                <a:tc>
                  <a:txBody>
                    <a:bodyPr/>
                    <a:lstStyle/>
                    <a:p>
                      <a:pPr algn="r" rtl="1">
                        <a:lnSpc>
                          <a:spcPct val="107000"/>
                        </a:lnSpc>
                        <a:spcAft>
                          <a:spcPts val="800"/>
                        </a:spcAft>
                      </a:pPr>
                      <a:r>
                        <a:rPr lang="ar-SA" sz="1400" b="1" dirty="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rPr>
                        <a:t>الإجراء </a:t>
                      </a:r>
                      <a:endParaRPr lang="en-CH" sz="1400" dirty="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0882" marR="50882" marT="94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AC9"/>
                    </a:solidFill>
                  </a:tcPr>
                </a:tc>
                <a:tc>
                  <a:txBody>
                    <a:bodyPr/>
                    <a:lstStyle/>
                    <a:p>
                      <a:pPr algn="r" rtl="1">
                        <a:lnSpc>
                          <a:spcPct val="107000"/>
                        </a:lnSpc>
                        <a:spcAft>
                          <a:spcPts val="800"/>
                        </a:spcAft>
                      </a:pPr>
                      <a:r>
                        <a:rPr lang="ar-SA" sz="1400" b="1" dirty="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rPr>
                        <a:t>معدات الوقاية الشخصية </a:t>
                      </a:r>
                      <a:endParaRPr lang="en-CH" sz="1400" dirty="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0882" marR="50882" marT="94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AC9"/>
                    </a:solidFill>
                  </a:tcPr>
                </a:tc>
                <a:extLst>
                  <a:ext uri="{0D108BD9-81ED-4DB2-BD59-A6C34878D82A}">
                    <a16:rowId xmlns:a16="http://schemas.microsoft.com/office/drawing/2014/main" val="1122824208"/>
                  </a:ext>
                </a:extLst>
              </a:tr>
              <a:tr h="1011860">
                <a:tc>
                  <a:txBody>
                    <a:bodyPr/>
                    <a:lstStyle/>
                    <a:p>
                      <a:pPr algn="r" rtl="1">
                        <a:lnSpc>
                          <a:spcPct val="107000"/>
                        </a:lnSpc>
                        <a:spcAft>
                          <a:spcPts val="800"/>
                        </a:spcAft>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جمع العينات </a:t>
                      </a:r>
                      <a:endParaRPr lang="en-CH" sz="14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0882" marR="50882" marT="942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24242"/>
                      </a:solidFill>
                      <a:prstDash val="solid"/>
                      <a:round/>
                      <a:headEnd type="none" w="med" len="med"/>
                      <a:tailEnd type="none" w="med" len="med"/>
                    </a:lnB>
                  </a:tcPr>
                </a:tc>
                <a:tc>
                  <a:txBody>
                    <a:bodyPr/>
                    <a:lstStyle/>
                    <a:p>
                      <a:pPr marL="342900" lvl="0" indent="-342900" algn="r" rtl="1">
                        <a:lnSpc>
                          <a:spcPct val="107000"/>
                        </a:lnSpc>
                        <a:spcAft>
                          <a:spcPts val="800"/>
                        </a:spcAft>
                        <a:buFont typeface="Noto Sans Symbols"/>
                        <a:buChar char="∙"/>
                        <a:tabLst>
                          <a:tab pos="457200" algn="l"/>
                        </a:tabLst>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قفازات غير معقّمة؛ للاستخدام مرة واحدة فقط </a:t>
                      </a:r>
                      <a:endParaRPr lang="en-CH" sz="1400" dirty="0">
                        <a:effectLst/>
                        <a:latin typeface="Simplified Arabic" panose="02020603050405020304" pitchFamily="18" charset="-78"/>
                        <a:ea typeface="Calibri" panose="020F0502020204030204" pitchFamily="34" charset="0"/>
                        <a:cs typeface="Simplified Arabic" panose="02020603050405020304" pitchFamily="18" charset="-78"/>
                      </a:endParaRPr>
                    </a:p>
                    <a:p>
                      <a:pPr marL="342900" lvl="0" indent="-342900" algn="r" rtl="1">
                        <a:lnSpc>
                          <a:spcPct val="107000"/>
                        </a:lnSpc>
                        <a:spcAft>
                          <a:spcPts val="800"/>
                        </a:spcAft>
                        <a:buFont typeface="Noto Sans Symbols"/>
                        <a:buChar char="∙"/>
                        <a:tabLst>
                          <a:tab pos="457200" algn="l"/>
                        </a:tabLst>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الرداء الطبي</a:t>
                      </a:r>
                      <a:r>
                        <a:rPr lang="ar-SA" sz="1400" baseline="30000" dirty="0">
                          <a:effectLst/>
                          <a:latin typeface="Simplified Arabic" panose="02020603050405020304" pitchFamily="18" charset="-78"/>
                          <a:ea typeface="Calibri" panose="020F0502020204030204" pitchFamily="34" charset="0"/>
                          <a:cs typeface="Simplified Arabic" panose="02020603050405020304" pitchFamily="18" charset="-78"/>
                        </a:rPr>
                        <a:t>1 </a:t>
                      </a:r>
                      <a:endParaRPr lang="en-CH" sz="1400" baseline="30000" dirty="0">
                        <a:effectLst/>
                        <a:latin typeface="Simplified Arabic" panose="02020603050405020304" pitchFamily="18" charset="-78"/>
                        <a:ea typeface="Calibri" panose="020F0502020204030204" pitchFamily="34" charset="0"/>
                        <a:cs typeface="Simplified Arabic" panose="02020603050405020304" pitchFamily="18" charset="-78"/>
                      </a:endParaRPr>
                    </a:p>
                    <a:p>
                      <a:pPr marL="342900" lvl="0" indent="-342900" algn="r" rtl="1">
                        <a:lnSpc>
                          <a:spcPct val="107000"/>
                        </a:lnSpc>
                        <a:spcAft>
                          <a:spcPts val="800"/>
                        </a:spcAft>
                        <a:buFont typeface="Noto Sans Symbols"/>
                        <a:buChar char="∙"/>
                        <a:tabLst>
                          <a:tab pos="457200" algn="l"/>
                        </a:tabLst>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حماية العينين (نظارات السلامة أو النظارات الواقية، واقيات الوجه [أقنعة الوجه]) </a:t>
                      </a:r>
                      <a:endParaRPr lang="en-CH" sz="1400" dirty="0">
                        <a:effectLst/>
                        <a:latin typeface="Simplified Arabic" panose="02020603050405020304" pitchFamily="18" charset="-78"/>
                        <a:ea typeface="Calibri" panose="020F0502020204030204" pitchFamily="34" charset="0"/>
                        <a:cs typeface="Simplified Arabic" panose="02020603050405020304" pitchFamily="18" charset="-78"/>
                      </a:endParaRPr>
                    </a:p>
                    <a:p>
                      <a:pPr marL="342900" lvl="0" indent="-342900" algn="r" rtl="1">
                        <a:lnSpc>
                          <a:spcPct val="107000"/>
                        </a:lnSpc>
                        <a:spcAft>
                          <a:spcPts val="800"/>
                        </a:spcAft>
                        <a:buFont typeface="Noto Sans Symbols"/>
                        <a:buChar char="∙"/>
                        <a:tabLst>
                          <a:tab pos="457200" algn="l"/>
                        </a:tabLst>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قناع طبي </a:t>
                      </a:r>
                      <a:r>
                        <a:rPr lang="ar-SA" sz="1400" baseline="30000" dirty="0">
                          <a:effectLst/>
                          <a:latin typeface="Simplified Arabic" panose="02020603050405020304" pitchFamily="18" charset="-78"/>
                          <a:ea typeface="Calibri" panose="020F0502020204030204" pitchFamily="34" charset="0"/>
                          <a:cs typeface="Simplified Arabic" panose="02020603050405020304" pitchFamily="18" charset="-78"/>
                        </a:rPr>
                        <a:t>2، 3</a:t>
                      </a:r>
                      <a:endParaRPr lang="en-CH" sz="1400" baseline="300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0882" marR="50882" marT="942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24242"/>
                      </a:solidFill>
                      <a:prstDash val="solid"/>
                      <a:round/>
                      <a:headEnd type="none" w="med" len="med"/>
                      <a:tailEnd type="none" w="med" len="med"/>
                    </a:lnB>
                  </a:tcPr>
                </a:tc>
                <a:extLst>
                  <a:ext uri="{0D108BD9-81ED-4DB2-BD59-A6C34878D82A}">
                    <a16:rowId xmlns:a16="http://schemas.microsoft.com/office/drawing/2014/main" val="4180817681"/>
                  </a:ext>
                </a:extLst>
              </a:tr>
              <a:tr h="474898">
                <a:tc>
                  <a:txBody>
                    <a:bodyPr/>
                    <a:lstStyle/>
                    <a:p>
                      <a:pPr algn="r" rtl="1">
                        <a:lnSpc>
                          <a:spcPct val="107000"/>
                        </a:lnSpc>
                        <a:spcAft>
                          <a:spcPts val="800"/>
                        </a:spcAft>
                      </a:pPr>
                      <a:r>
                        <a:rPr lang="ar-SA" sz="1400">
                          <a:effectLst/>
                          <a:latin typeface="Simplified Arabic" panose="02020603050405020304" pitchFamily="18" charset="-78"/>
                          <a:ea typeface="Calibri" panose="020F0502020204030204" pitchFamily="34" charset="0"/>
                          <a:cs typeface="Simplified Arabic" panose="02020603050405020304" pitchFamily="18" charset="-78"/>
                        </a:rPr>
                        <a:t>تلقي العينات وإقراراها </a:t>
                      </a:r>
                      <a:endParaRPr lang="en-CH" sz="140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0882" marR="50882" marT="942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24242"/>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342900" lvl="0" indent="-342900" algn="r" rtl="1">
                        <a:lnSpc>
                          <a:spcPct val="107000"/>
                        </a:lnSpc>
                        <a:spcAft>
                          <a:spcPts val="800"/>
                        </a:spcAft>
                        <a:buFont typeface="Noto Sans Symbols"/>
                        <a:buChar char="∙"/>
                        <a:tabLst>
                          <a:tab pos="457200" algn="l"/>
                        </a:tabLst>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قفازات غير معقّمة؛ للاستخدام مرة واحدة فقط </a:t>
                      </a:r>
                      <a:endParaRPr lang="en-CH" sz="1400" dirty="0">
                        <a:effectLst/>
                        <a:latin typeface="Simplified Arabic" panose="02020603050405020304" pitchFamily="18" charset="-78"/>
                        <a:ea typeface="Calibri" panose="020F0502020204030204" pitchFamily="34" charset="0"/>
                        <a:cs typeface="Simplified Arabic" panose="02020603050405020304" pitchFamily="18" charset="-78"/>
                      </a:endParaRPr>
                    </a:p>
                    <a:p>
                      <a:pPr marL="342900" lvl="0" indent="-342900" algn="r" rtl="1">
                        <a:lnSpc>
                          <a:spcPct val="107000"/>
                        </a:lnSpc>
                        <a:spcAft>
                          <a:spcPts val="800"/>
                        </a:spcAft>
                        <a:buFont typeface="Noto Sans Symbols"/>
                        <a:buChar char="∙"/>
                        <a:tabLst>
                          <a:tab pos="457200" algn="l"/>
                        </a:tabLst>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رداء طبي</a:t>
                      </a:r>
                      <a:endParaRPr lang="en-CH" sz="1400" dirty="0">
                        <a:effectLst/>
                        <a:latin typeface="Simplified Arabic" panose="02020603050405020304" pitchFamily="18" charset="-78"/>
                        <a:ea typeface="Calibri" panose="020F0502020204030204" pitchFamily="34" charset="0"/>
                        <a:cs typeface="Simplified Arabic" panose="02020603050405020304" pitchFamily="18" charset="-78"/>
                      </a:endParaRPr>
                    </a:p>
                    <a:p>
                      <a:pPr marL="342900" marR="0" lvl="0" indent="-342900" algn="r" defTabSz="914400" rtl="1" eaLnBrk="1" fontAlgn="auto" latinLnBrk="0" hangingPunct="1">
                        <a:lnSpc>
                          <a:spcPct val="107000"/>
                        </a:lnSpc>
                        <a:spcBef>
                          <a:spcPts val="0"/>
                        </a:spcBef>
                        <a:spcAft>
                          <a:spcPts val="800"/>
                        </a:spcAft>
                        <a:buClr>
                          <a:srgbClr val="000000"/>
                        </a:buClr>
                        <a:buSzTx/>
                        <a:buFont typeface="Noto Sans Symbols"/>
                        <a:buChar char="∙"/>
                        <a:tabLst>
                          <a:tab pos="457200" algn="l"/>
                        </a:tabLst>
                        <a:defRPr/>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حماية العين (نظارات السلامة أو النظارات الواقية، واقيات الوجه [أقنعة الوجه])</a:t>
                      </a:r>
                      <a:endParaRPr lang="en-CH" sz="1400" dirty="0">
                        <a:effectLst/>
                        <a:latin typeface="Simplified Arabic" panose="02020603050405020304" pitchFamily="18" charset="-78"/>
                        <a:ea typeface="Calibri" panose="020F0502020204030204" pitchFamily="34" charset="0"/>
                        <a:cs typeface="Simplified Arabic" panose="02020603050405020304" pitchFamily="18" charset="-78"/>
                      </a:endParaRPr>
                    </a:p>
                    <a:p>
                      <a:pPr marL="342900" lvl="0" indent="-342900" algn="r" rtl="1">
                        <a:lnSpc>
                          <a:spcPct val="107000"/>
                        </a:lnSpc>
                        <a:spcAft>
                          <a:spcPts val="800"/>
                        </a:spcAft>
                        <a:buFont typeface="Noto Sans Symbols"/>
                        <a:buChar char="∙"/>
                        <a:tabLst>
                          <a:tab pos="457200" algn="l"/>
                        </a:tabLst>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قناع طبي </a:t>
                      </a:r>
                      <a:r>
                        <a:rPr lang="ar-SA" sz="1400" baseline="30000" dirty="0">
                          <a:effectLst/>
                          <a:latin typeface="Simplified Arabic" panose="02020603050405020304" pitchFamily="18" charset="-78"/>
                          <a:ea typeface="Calibri" panose="020F0502020204030204" pitchFamily="34" charset="0"/>
                          <a:cs typeface="Simplified Arabic" panose="02020603050405020304" pitchFamily="18" charset="-78"/>
                        </a:rPr>
                        <a:t>3</a:t>
                      </a: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 </a:t>
                      </a:r>
                      <a:endParaRPr lang="en-CH" sz="14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0882" marR="50882" marT="942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24242"/>
                      </a:solidFill>
                      <a:prstDash val="solid"/>
                      <a:round/>
                      <a:headEnd type="none" w="med" len="med"/>
                      <a:tailEnd type="none" w="med" len="med"/>
                    </a:lnT>
                    <a:lnB w="12700" cap="flat" cmpd="sng" algn="ctr">
                      <a:solidFill>
                        <a:srgbClr val="424242"/>
                      </a:solidFill>
                      <a:prstDash val="solid"/>
                      <a:round/>
                      <a:headEnd type="none" w="med" len="med"/>
                      <a:tailEnd type="none" w="med" len="med"/>
                    </a:lnB>
                  </a:tcPr>
                </a:tc>
                <a:extLst>
                  <a:ext uri="{0D108BD9-81ED-4DB2-BD59-A6C34878D82A}">
                    <a16:rowId xmlns:a16="http://schemas.microsoft.com/office/drawing/2014/main" val="3351959979"/>
                  </a:ext>
                </a:extLst>
              </a:tr>
              <a:tr h="536961">
                <a:tc>
                  <a:txBody>
                    <a:bodyPr/>
                    <a:lstStyle/>
                    <a:p>
                      <a:pPr algn="r" rtl="1">
                        <a:lnSpc>
                          <a:spcPct val="107000"/>
                        </a:lnSpc>
                        <a:spcAft>
                          <a:spcPts val="800"/>
                        </a:spcAft>
                      </a:pPr>
                      <a:r>
                        <a:rPr lang="ar-SA" sz="1400" dirty="0">
                          <a:effectLst/>
                          <a:latin typeface="Simplified Arabic" panose="02020603050405020304" pitchFamily="18" charset="-78"/>
                          <a:ea typeface="Calibri" panose="020F0502020204030204" pitchFamily="34" charset="0"/>
                          <a:cs typeface="Simplified Arabic" panose="02020603050405020304" pitchFamily="18" charset="-78"/>
                        </a:rPr>
                        <a:t>اختبار عينات الاختبارات التشخيصية السريعة للكشف عن مستضدات فيروس كورونا-سارس-2 </a:t>
                      </a:r>
                      <a:endParaRPr lang="en-CH" sz="14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0882" marR="50882" marT="942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424242"/>
                      </a:solidFill>
                      <a:prstDash val="solid"/>
                      <a:round/>
                      <a:headEnd type="none" w="med" len="med"/>
                      <a:tailEnd type="none" w="med" len="med"/>
                    </a:lnB>
                  </a:tcPr>
                </a:tc>
                <a:tc vMerge="1">
                  <a:txBody>
                    <a:bodyPr/>
                    <a:lstStyle/>
                    <a:p>
                      <a:pPr rtl="1"/>
                      <a:endParaRPr lang="ar-SA"/>
                    </a:p>
                  </a:txBody>
                  <a:tcPr/>
                </a:tc>
                <a:extLst>
                  <a:ext uri="{0D108BD9-81ED-4DB2-BD59-A6C34878D82A}">
                    <a16:rowId xmlns:a16="http://schemas.microsoft.com/office/drawing/2014/main" val="361726610"/>
                  </a:ext>
                </a:extLst>
              </a:tr>
            </a:tbl>
          </a:graphicData>
        </a:graphic>
      </p:graphicFrame>
      <p:sp>
        <p:nvSpPr>
          <p:cNvPr id="4" name="TextBox 3">
            <a:extLst>
              <a:ext uri="{FF2B5EF4-FFF2-40B4-BE49-F238E27FC236}">
                <a16:creationId xmlns:a16="http://schemas.microsoft.com/office/drawing/2014/main" id="{D567D10E-7FB0-4641-A1EF-86D9F9EE18C7}"/>
              </a:ext>
            </a:extLst>
          </p:cNvPr>
          <p:cNvSpPr txBox="1"/>
          <p:nvPr/>
        </p:nvSpPr>
        <p:spPr>
          <a:xfrm>
            <a:off x="889806" y="4662053"/>
            <a:ext cx="10534332" cy="1569660"/>
          </a:xfrm>
          <a:prstGeom prst="rect">
            <a:avLst/>
          </a:prstGeom>
          <a:noFill/>
        </p:spPr>
        <p:txBody>
          <a:bodyPr wrap="square" rtlCol="0">
            <a:spAutoFit/>
          </a:bodyPr>
          <a:lstStyle/>
          <a:p>
            <a:pPr algn="just" rtl="1"/>
            <a:r>
              <a:rPr lang="ar-SA" sz="1200" dirty="0"/>
              <a:t>1 أردية ذات واجهة صلبة أو ملتفة حول الجسم، وسترات واقية، أو أردية فضفاضة ذات أكمام تغطي السواعد تماماً؛ وأغطية للرأس؛ وأغطية للأحذية أو أحذية خاصة</a:t>
            </a:r>
          </a:p>
          <a:p>
            <a:pPr algn="just" rtl="1"/>
            <a:r>
              <a:rPr lang="ar-SA" sz="1200" dirty="0"/>
              <a:t>2 </a:t>
            </a:r>
            <a:r>
              <a:rPr lang="ar-SA" sz="1200" dirty="0">
                <a:solidFill>
                  <a:schemeClr val="dk1"/>
                </a:solidFill>
                <a:latin typeface="Simplified Arabic" panose="02020603050405020304" pitchFamily="18" charset="-78"/>
                <a:cs typeface="Simplified Arabic" panose="02020603050405020304" pitchFamily="18" charset="-78"/>
              </a:rPr>
              <a:t>نصائح بشأن استخدام الكمامات في سياق جائحة كوفيد-19: إرشادات مبدئية، 23 كانون الأول/ديسمبر 2020؛ </a:t>
            </a:r>
            <a:r>
              <a:rPr lang="en-GB" sz="1200" dirty="0">
                <a:solidFill>
                  <a:schemeClr val="dk1"/>
                </a:solidFill>
              </a:rPr>
              <a:t>Rational use of personal protective equipment for COVID-19 and considerations during severe shortages. Geneva: World Health Organization; 2020 </a:t>
            </a:r>
            <a:r>
              <a:rPr lang="ar-SA" sz="1200" dirty="0">
                <a:solidFill>
                  <a:schemeClr val="dk1"/>
                </a:solidFill>
              </a:rPr>
              <a:t>؛ </a:t>
            </a:r>
            <a:r>
              <a:rPr lang="en-GB" sz="1200" dirty="0">
                <a:solidFill>
                  <a:schemeClr val="dk1"/>
                </a:solidFill>
              </a:rPr>
              <a:t>Infection prevention and control during health care when coronavirus disease (‎COVID-19)‎ is suspected or confirmed. Interim guidance, 12 July 2021 </a:t>
            </a:r>
            <a:r>
              <a:rPr lang="ar-SA" sz="1200">
                <a:solidFill>
                  <a:schemeClr val="dk1"/>
                </a:solidFill>
              </a:rPr>
              <a:t>.</a:t>
            </a:r>
          </a:p>
          <a:p>
            <a:pPr algn="just" rtl="1"/>
            <a:r>
              <a:rPr lang="ar-SA" sz="1200" dirty="0"/>
              <a:t>يُوصى باستخدام أقنعة التنفس في البيئات التي يتم فيها تنفيذ إجراءات توليد الهباء الجوي. واستناداً إلى القيم والتفضيلات، وإذا كانت هذه الأقنعة متاحة على نطاق واسع، يمكن استخدامها أيضاً عند توفير الرعاية المباشرة لمرضى كوفيد-19 في بيئات أخرى.</a:t>
            </a:r>
          </a:p>
          <a:p>
            <a:pPr algn="just" rtl="1"/>
            <a:r>
              <a:rPr lang="ar-SA" sz="1200" dirty="0"/>
              <a:t>3 تُعرَّف الأقنعة الطبية على أنها كمامات خاصة بالعمليّات أو الإجراءات الجراحيّة، وتكون مسطّحة أو مطويّة؛ ويتم ربطها على الرأس بأشرطة حول الأذن أو خلف الرأس أو كليهما. ويجري اختبار خصائص قدرتها وفقاً لمجموعة من أساليب الاختبار القياسية (</a:t>
            </a:r>
            <a:r>
              <a:rPr lang="en-GB" sz="1200" dirty="0"/>
              <a:t>ASTM F2100، </a:t>
            </a:r>
            <a:r>
              <a:rPr lang="ar-SA" sz="1200" dirty="0"/>
              <a:t>أو </a:t>
            </a:r>
            <a:r>
              <a:rPr lang="en-GB" sz="1200" dirty="0"/>
              <a:t>EN14683، </a:t>
            </a:r>
            <a:r>
              <a:rPr lang="ar-SA" sz="1200" dirty="0"/>
              <a:t>أو ما يعادلها) التي تهدف إلى الموازنة بين الترشيح العالي للهواء وقابلية التنفس بفعالية، وبشكل اختياري، مقاومة تسرب السوائل.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0"/>
          <p:cNvSpPr txBox="1">
            <a:spLocks noGrp="1"/>
          </p:cNvSpPr>
          <p:nvPr>
            <p:ph type="title"/>
          </p:nvPr>
        </p:nvSpPr>
        <p:spPr>
          <a:xfrm>
            <a:off x="715370" y="356293"/>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a:t>كيفية ارتداء معدات الحماية الشخصية وخلعها </a:t>
            </a:r>
            <a:endParaRPr lang="ar-SA" dirty="0"/>
          </a:p>
        </p:txBody>
      </p:sp>
      <p:sp>
        <p:nvSpPr>
          <p:cNvPr id="178" name="Google Shape;178;p10"/>
          <p:cNvSpPr txBox="1">
            <a:spLocks noGrp="1"/>
          </p:cNvSpPr>
          <p:nvPr>
            <p:ph type="body" idx="1"/>
          </p:nvPr>
        </p:nvSpPr>
        <p:spPr>
          <a:xfrm>
            <a:off x="715370" y="1589540"/>
            <a:ext cx="10515600" cy="4440760"/>
          </a:xfrm>
          <a:prstGeom prst="rect">
            <a:avLst/>
          </a:prstGeom>
          <a:noFill/>
          <a:ln>
            <a:noFill/>
          </a:ln>
        </p:spPr>
        <p:txBody>
          <a:bodyPr spcFirstLastPara="1" wrap="square" lIns="91425" tIns="45700" rIns="91425" bIns="45700" anchor="t" anchorCtr="0">
            <a:normAutofit/>
          </a:bodyPr>
          <a:lstStyle/>
          <a:p>
            <a:pPr marL="228600" lvl="0" indent="-101600" algn="r" rtl="1">
              <a:lnSpc>
                <a:spcPct val="100000"/>
              </a:lnSpc>
              <a:spcBef>
                <a:spcPts val="0"/>
              </a:spcBef>
              <a:spcAft>
                <a:spcPts val="0"/>
              </a:spcAft>
              <a:buClr>
                <a:schemeClr val="accent1"/>
              </a:buClr>
              <a:buSzPts val="2000"/>
              <a:buNone/>
            </a:pPr>
            <a:endParaRPr lang="ar-SA"/>
          </a:p>
          <a:p>
            <a:pPr marL="228600" lvl="0" indent="-101600" algn="r" rtl="1">
              <a:lnSpc>
                <a:spcPct val="100000"/>
              </a:lnSpc>
              <a:spcBef>
                <a:spcPts val="1000"/>
              </a:spcBef>
              <a:spcAft>
                <a:spcPts val="0"/>
              </a:spcAft>
              <a:buClr>
                <a:schemeClr val="accent1"/>
              </a:buClr>
              <a:buSzPts val="2000"/>
              <a:buNone/>
            </a:pPr>
            <a:endParaRPr lang="ar-SA" dirty="0"/>
          </a:p>
        </p:txBody>
      </p:sp>
      <p:sp>
        <p:nvSpPr>
          <p:cNvPr id="179" name="Google Shape;179;p1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11</a:t>
            </a:fld>
            <a:endParaRPr lang="ar-SA" sz="1000" dirty="0"/>
          </a:p>
        </p:txBody>
      </p:sp>
      <p:sp>
        <p:nvSpPr>
          <p:cNvPr id="180" name="Google Shape;180;p10"/>
          <p:cNvSpPr txBox="1"/>
          <p:nvPr/>
        </p:nvSpPr>
        <p:spPr>
          <a:xfrm>
            <a:off x="-7003" y="5638720"/>
            <a:ext cx="11360802" cy="523220"/>
          </a:xfrm>
          <a:prstGeom prst="rect">
            <a:avLst/>
          </a:prstGeom>
          <a:noFill/>
          <a:ln>
            <a:noFill/>
          </a:ln>
        </p:spPr>
        <p:txBody>
          <a:bodyPr spcFirstLastPara="1" wrap="square" lIns="91425" tIns="45700" rIns="91425" bIns="45700" anchor="t" anchorCtr="0">
            <a:spAutoFit/>
          </a:bodyPr>
          <a:lstStyle/>
          <a:p>
            <a:pPr lvl="0" algn="just" rtl="1">
              <a:buSzPts val="1400"/>
            </a:pPr>
            <a:r>
              <a:rPr lang="ar-SA" sz="1400" b="0" i="0" u="none" strike="noStrike" cap="none" dirty="0">
                <a:solidFill>
                  <a:schemeClr val="dk1"/>
                </a:solidFill>
                <a:latin typeface="Simplified Arabic" panose="02020603050405020304" pitchFamily="18" charset="-78"/>
                <a:cs typeface="Simplified Arabic" panose="02020603050405020304" pitchFamily="18" charset="-78"/>
                <a:sym typeface="Arial"/>
              </a:rPr>
              <a:t>تُتاح الدورة التدريبية على الرابط التالي: </a:t>
            </a:r>
            <a:r>
              <a:rPr lang="en-US" u="sng" dirty="0">
                <a:solidFill>
                  <a:schemeClr val="dk1"/>
                </a:solidFill>
                <a:hlinkClick r:id="rId3">
                  <a:extLst>
                    <a:ext uri="{A12FA001-AC4F-418D-AE19-62706E023703}">
                      <ahyp:hlinkClr xmlns:ahyp="http://schemas.microsoft.com/office/drawing/2018/hyperlinkcolor" val="tx"/>
                    </a:ext>
                  </a:extLst>
                </a:hlinkClick>
              </a:rPr>
              <a:t>https://openwho.org/courses/IPC-PPE-EN</a:t>
            </a:r>
            <a:r>
              <a:rPr lang="ar-SA" sz="1400" b="0" i="0" u="none" strike="noStrike" cap="none" dirty="0">
                <a:solidFill>
                  <a:schemeClr val="dk1"/>
                </a:solidFill>
                <a:latin typeface="Simplified Arabic" panose="02020603050405020304" pitchFamily="18" charset="-78"/>
                <a:cs typeface="Simplified Arabic" panose="02020603050405020304" pitchFamily="18" charset="-78"/>
                <a:sym typeface="Arial"/>
              </a:rPr>
              <a:t> (كوفيد-19: كيفية ارتداء معدات الحماية الشخصية وخلعها) </a:t>
            </a:r>
          </a:p>
          <a:p>
            <a:pPr lvl="0" algn="just" rtl="1">
              <a:buSzPts val="1400"/>
            </a:pPr>
            <a:r>
              <a:rPr lang="ar-SA" sz="1400" b="0" i="0" u="none" strike="noStrike" cap="none" dirty="0">
                <a:solidFill>
                  <a:schemeClr val="dk1"/>
                </a:solidFill>
                <a:latin typeface="Simplified Arabic" panose="02020603050405020304" pitchFamily="18" charset="-78"/>
                <a:cs typeface="Simplified Arabic" panose="02020603050405020304" pitchFamily="18" charset="-78"/>
                <a:sym typeface="Arial"/>
              </a:rPr>
              <a:t>موارد أخرى: السلسلة المصورة للسلامة البيولوجية الصادرة عن منظمة الصحة العالمية: </a:t>
            </a:r>
            <a:r>
              <a:rPr lang="en-US" u="sng" dirty="0">
                <a:solidFill>
                  <a:schemeClr val="dk1"/>
                </a:solidFill>
              </a:rPr>
              <a:t>https://www.who.int/ihr/publications/biosafety-video-series/en</a:t>
            </a:r>
            <a:endParaRPr lang="ar-SA" sz="1400" b="0" i="0" u="none" strike="noStrike" cap="none" dirty="0">
              <a:solidFill>
                <a:schemeClr val="dk1"/>
              </a:solidFill>
              <a:latin typeface="Simplified Arabic" panose="02020603050405020304" pitchFamily="18" charset="-78"/>
              <a:cs typeface="Simplified Arabic" panose="02020603050405020304" pitchFamily="18" charset="-78"/>
              <a:sym typeface="Arial"/>
            </a:endParaRPr>
          </a:p>
        </p:txBody>
      </p:sp>
      <p:pic>
        <p:nvPicPr>
          <p:cNvPr id="181" name="Google Shape;181;p10"/>
          <p:cNvPicPr preferRelativeResize="0"/>
          <p:nvPr/>
        </p:nvPicPr>
        <p:blipFill rotWithShape="1">
          <a:blip r:embed="rId4">
            <a:alphaModFix/>
          </a:blip>
          <a:srcRect/>
          <a:stretch/>
        </p:blipFill>
        <p:spPr>
          <a:xfrm>
            <a:off x="2590800" y="1509712"/>
            <a:ext cx="7010400" cy="3838575"/>
          </a:xfrm>
          <a:prstGeom prst="rect">
            <a:avLst/>
          </a:prstGeom>
          <a:noFill/>
          <a:ln>
            <a:noFill/>
          </a:ln>
        </p:spPr>
      </p:pic>
      <p:pic>
        <p:nvPicPr>
          <p:cNvPr id="182" name="Google Shape;182;p10"/>
          <p:cNvPicPr preferRelativeResize="0"/>
          <p:nvPr/>
        </p:nvPicPr>
        <p:blipFill rotWithShape="1">
          <a:blip r:embed="rId5">
            <a:alphaModFix/>
          </a:blip>
          <a:srcRect/>
          <a:stretch/>
        </p:blipFill>
        <p:spPr>
          <a:xfrm>
            <a:off x="8479852" y="3336984"/>
            <a:ext cx="1473135" cy="1977103"/>
          </a:xfrm>
          <a:prstGeom prst="rect">
            <a:avLst/>
          </a:prstGeom>
          <a:noFill/>
          <a:ln>
            <a:noFill/>
          </a:ln>
        </p:spPr>
      </p:pic>
      <p:sp>
        <p:nvSpPr>
          <p:cNvPr id="183" name="Google Shape;183;p10"/>
          <p:cNvSpPr/>
          <p:nvPr/>
        </p:nvSpPr>
        <p:spPr>
          <a:xfrm>
            <a:off x="715370" y="1509712"/>
            <a:ext cx="3288080" cy="430847"/>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2200" b="0" i="0" u="none" strike="noStrike" cap="none" dirty="0">
                <a:solidFill>
                  <a:schemeClr val="dk1"/>
                </a:solidFill>
                <a:latin typeface="Simplified Arabic" panose="02020603050405020304" pitchFamily="18" charset="-78"/>
                <a:cs typeface="Simplified Arabic" panose="02020603050405020304" pitchFamily="18" charset="-78"/>
                <a:sym typeface="Arial"/>
              </a:rPr>
              <a:t>يُرجى تشغيل الفيديو بالنقر </a:t>
            </a:r>
            <a:r>
              <a:rPr lang="ar-SA" sz="2200" b="0" i="0" u="none" strike="noStrike" cap="none" dirty="0">
                <a:solidFill>
                  <a:schemeClr val="tx1"/>
                </a:solidFill>
                <a:latin typeface="Simplified Arabic" panose="02020603050405020304" pitchFamily="18" charset="-78"/>
                <a:cs typeface="Simplified Arabic" panose="02020603050405020304" pitchFamily="18" charset="-78"/>
                <a:sym typeface="Arial"/>
                <a:hlinkClick r:id="rId6">
                  <a:extLst>
                    <a:ext uri="{A12FA001-AC4F-418D-AE19-62706E023703}">
                      <ahyp:hlinkClr xmlns:ahyp="http://schemas.microsoft.com/office/drawing/2018/hyperlinkcolor" val="tx"/>
                    </a:ext>
                  </a:extLst>
                </a:hlinkClick>
              </a:rPr>
              <a:t>هنا</a:t>
            </a:r>
            <a:endParaRPr lang="ar-SA" sz="2200" b="0" i="0" u="none" strike="noStrike" cap="none" dirty="0">
              <a:solidFill>
                <a:schemeClr val="tx1"/>
              </a:solidFill>
              <a:latin typeface="Simplified Arabic" panose="02020603050405020304" pitchFamily="18" charset="-78"/>
              <a:cs typeface="Simplified Arabic" panose="02020603050405020304" pitchFamily="18" charset="-78"/>
              <a:sym typeface="Arial"/>
            </a:endParaRPr>
          </a:p>
        </p:txBody>
      </p:sp>
      <p:pic>
        <p:nvPicPr>
          <p:cNvPr id="185" name="Google Shape;185;p10"/>
          <p:cNvPicPr preferRelativeResize="0"/>
          <p:nvPr/>
        </p:nvPicPr>
        <p:blipFill rotWithShape="1">
          <a:blip r:embed="rId7">
            <a:alphaModFix/>
          </a:blip>
          <a:srcRect/>
          <a:stretch/>
        </p:blipFill>
        <p:spPr>
          <a:xfrm>
            <a:off x="9799966" y="3336984"/>
            <a:ext cx="1375004" cy="1977103"/>
          </a:xfrm>
          <a:prstGeom prst="rect">
            <a:avLst/>
          </a:prstGeom>
          <a:noFill/>
          <a:ln>
            <a:noFill/>
          </a:ln>
        </p:spPr>
      </p:pic>
      <p:sp>
        <p:nvSpPr>
          <p:cNvPr id="11" name="Google Shape;105;p2">
            <a:extLst>
              <a:ext uri="{FF2B5EF4-FFF2-40B4-BE49-F238E27FC236}">
                <a16:creationId xmlns:a16="http://schemas.microsoft.com/office/drawing/2014/main" id="{0401C12F-C50E-47A3-9E67-2FD518671402}"/>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إعداد محطة العمل </a:t>
            </a:r>
          </a:p>
        </p:txBody>
      </p:sp>
      <p:sp>
        <p:nvSpPr>
          <p:cNvPr id="192" name="Google Shape;192;p11"/>
          <p:cNvSpPr txBox="1">
            <a:spLocks noGrp="1"/>
          </p:cNvSpPr>
          <p:nvPr>
            <p:ph type="body" idx="1"/>
          </p:nvPr>
        </p:nvSpPr>
        <p:spPr>
          <a:xfrm>
            <a:off x="838200" y="1736203"/>
            <a:ext cx="10515600" cy="4440900"/>
          </a:xfrm>
          <a:prstGeom prst="rect">
            <a:avLst/>
          </a:prstGeom>
          <a:noFill/>
          <a:ln>
            <a:noFill/>
          </a:ln>
        </p:spPr>
        <p:txBody>
          <a:bodyPr spcFirstLastPara="1" wrap="square" lIns="91425" tIns="45700" rIns="91425" bIns="45700" anchor="t" anchorCtr="0">
            <a:normAutofit/>
          </a:bodyPr>
          <a:lstStyle/>
          <a:p>
            <a:pPr marL="228600" lvl="0" indent="-101600" algn="just" rtl="1">
              <a:lnSpc>
                <a:spcPct val="100000"/>
              </a:lnSpc>
              <a:spcBef>
                <a:spcPts val="0"/>
              </a:spcBef>
              <a:spcAft>
                <a:spcPts val="0"/>
              </a:spcAft>
              <a:buSzPts val="2000"/>
              <a:buNone/>
            </a:pPr>
            <a:endParaRPr lang="ar-SA" sz="2400" dirty="0"/>
          </a:p>
          <a:p>
            <a:pPr marL="228600" lvl="0" indent="-254000" algn="just" rtl="1">
              <a:lnSpc>
                <a:spcPct val="100000"/>
              </a:lnSpc>
              <a:spcBef>
                <a:spcPts val="1000"/>
              </a:spcBef>
              <a:spcAft>
                <a:spcPts val="0"/>
              </a:spcAft>
              <a:buSzPts val="2400"/>
              <a:buChar char="•"/>
            </a:pPr>
            <a:r>
              <a:rPr lang="ar-SA" sz="2400" dirty="0"/>
              <a:t>يجب إجراء الاختبارات التشخيصية السريعة للكشف عن مستضدات فيروس كورونا-سارس-2 على منضدة مخصصة جيدة التهوية ومنفصلة عن منطقة جمع العينات وغيرها من المناطق الأخرى التي يمكن للمرضى الوصول إليها.</a:t>
            </a:r>
          </a:p>
          <a:p>
            <a:pPr marL="228600" lvl="0" indent="-101600" algn="just" rtl="1">
              <a:lnSpc>
                <a:spcPct val="100000"/>
              </a:lnSpc>
              <a:spcBef>
                <a:spcPts val="1000"/>
              </a:spcBef>
              <a:spcAft>
                <a:spcPts val="0"/>
              </a:spcAft>
              <a:buSzPts val="2000"/>
              <a:buNone/>
            </a:pPr>
            <a:endParaRPr lang="ar-SA" sz="2400" dirty="0"/>
          </a:p>
          <a:p>
            <a:pPr marL="228600" lvl="0" indent="-254000" algn="just" rtl="1">
              <a:lnSpc>
                <a:spcPct val="100000"/>
              </a:lnSpc>
              <a:spcBef>
                <a:spcPts val="1000"/>
              </a:spcBef>
              <a:spcAft>
                <a:spcPts val="0"/>
              </a:spcAft>
              <a:buClr>
                <a:schemeClr val="accent1"/>
              </a:buClr>
              <a:buSzPts val="2400"/>
              <a:buChar char="•"/>
            </a:pPr>
            <a:r>
              <a:rPr lang="ar-SA" sz="2400" dirty="0"/>
              <a:t>ينبغي أن تحمل منطقة العمل علامة الخطر البيولوجي وتكون متاحة فقط للموظفين المدربين الذين يجرون الاختبار ويرتدون معدات الوقاية الشخصية المناسبة.</a:t>
            </a:r>
          </a:p>
          <a:p>
            <a:pPr marL="228600" lvl="0" indent="-101600" algn="just" rtl="1">
              <a:lnSpc>
                <a:spcPct val="100000"/>
              </a:lnSpc>
              <a:spcBef>
                <a:spcPts val="1000"/>
              </a:spcBef>
              <a:spcAft>
                <a:spcPts val="0"/>
              </a:spcAft>
              <a:buClr>
                <a:schemeClr val="accent1"/>
              </a:buClr>
              <a:buSzPts val="2000"/>
              <a:buNone/>
            </a:pPr>
            <a:endParaRPr lang="ar-SA" sz="2400" dirty="0"/>
          </a:p>
          <a:p>
            <a:pPr marL="228600" lvl="0" indent="-101600" algn="just" rtl="1">
              <a:lnSpc>
                <a:spcPct val="100000"/>
              </a:lnSpc>
              <a:spcBef>
                <a:spcPts val="1000"/>
              </a:spcBef>
              <a:spcAft>
                <a:spcPts val="0"/>
              </a:spcAft>
              <a:buClr>
                <a:schemeClr val="accent1"/>
              </a:buClr>
              <a:buSzPts val="2000"/>
              <a:buNone/>
            </a:pPr>
            <a:endParaRPr lang="ar-SA" sz="2400" dirty="0"/>
          </a:p>
        </p:txBody>
      </p:sp>
      <p:sp>
        <p:nvSpPr>
          <p:cNvPr id="193" name="Google Shape;193;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12</a:t>
            </a:fld>
            <a:endParaRPr lang="ar-SA" sz="1000" dirty="0"/>
          </a:p>
        </p:txBody>
      </p:sp>
      <p:grpSp>
        <p:nvGrpSpPr>
          <p:cNvPr id="6" name="Group 5">
            <a:extLst>
              <a:ext uri="{FF2B5EF4-FFF2-40B4-BE49-F238E27FC236}">
                <a16:creationId xmlns:a16="http://schemas.microsoft.com/office/drawing/2014/main" id="{7C13FD86-3B8D-4DBD-91DF-C4B258C43533}"/>
              </a:ext>
            </a:extLst>
          </p:cNvPr>
          <p:cNvGrpSpPr/>
          <p:nvPr/>
        </p:nvGrpSpPr>
        <p:grpSpPr>
          <a:xfrm>
            <a:off x="838200" y="1438029"/>
            <a:ext cx="3924069" cy="596348"/>
            <a:chOff x="7861998" y="1527451"/>
            <a:chExt cx="3924069" cy="596348"/>
          </a:xfrm>
        </p:grpSpPr>
        <p:sp>
          <p:nvSpPr>
            <p:cNvPr id="7" name="TextBox 6">
              <a:extLst>
                <a:ext uri="{FF2B5EF4-FFF2-40B4-BE49-F238E27FC236}">
                  <a16:creationId xmlns:a16="http://schemas.microsoft.com/office/drawing/2014/main" id="{39863F52-3734-4D2E-8BBB-18BC89DF7B0B}"/>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التكييف وفقاً للمبادئ التوجيهية في بلدكم </a:t>
              </a:r>
              <a:endParaRPr lang="ar-SA"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8" name="Oval 7">
              <a:extLst>
                <a:ext uri="{FF2B5EF4-FFF2-40B4-BE49-F238E27FC236}">
                  <a16:creationId xmlns:a16="http://schemas.microsoft.com/office/drawing/2014/main" id="{85E87100-8555-4111-A77B-9CAB7D9299A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9" name="Graphic 8" descr="Pencil">
              <a:extLst>
                <a:ext uri="{FF2B5EF4-FFF2-40B4-BE49-F238E27FC236}">
                  <a16:creationId xmlns:a16="http://schemas.microsoft.com/office/drawing/2014/main" id="{F215B828-DB85-493E-A45F-9838D06A94F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10" name="Google Shape;105;p2">
            <a:extLst>
              <a:ext uri="{FF2B5EF4-FFF2-40B4-BE49-F238E27FC236}">
                <a16:creationId xmlns:a16="http://schemas.microsoft.com/office/drawing/2014/main" id="{532205BD-1F0D-4B8D-9A4E-84A5DC37C1D0}"/>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p:txBody>
          <a:bodyPr rtlCol="1"/>
          <a:lstStyle/>
          <a:p>
            <a:pPr rtl="1"/>
            <a:r>
              <a:rPr lang="ar" dirty="0"/>
              <a:t>إعداد محطة العمل</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rtlCol="1"/>
          <a:lstStyle/>
          <a:p>
            <a:pPr rtl="1"/>
            <a:endParaRPr lang="en-US" dirty="0"/>
          </a:p>
          <a:p>
            <a:pPr rtl="1"/>
            <a:endParaRPr lang="en-U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rtlCol="1"/>
          <a:lstStyle/>
          <a:p>
            <a:pPr rtl="1"/>
            <a:fld id="{42D34DE6-22C6-0E40-B20E-F2D718CBADB2}" type="slidenum">
              <a:rPr lang="en-GB" smtClean="0"/>
              <a:pPr rtl="1"/>
              <a:t>13</a:t>
            </a:fld>
            <a:endParaRPr lang="en-GB" sz="1000" dirty="0"/>
          </a:p>
        </p:txBody>
      </p:sp>
      <p:sp>
        <p:nvSpPr>
          <p:cNvPr id="11" name="TextBox 10">
            <a:extLst>
              <a:ext uri="{FF2B5EF4-FFF2-40B4-BE49-F238E27FC236}">
                <a16:creationId xmlns:a16="http://schemas.microsoft.com/office/drawing/2014/main" id="{6942CD2B-56A1-1848-B6AC-11CFEC0E4ED6}"/>
              </a:ext>
            </a:extLst>
          </p:cNvPr>
          <p:cNvSpPr txBox="1"/>
          <p:nvPr/>
        </p:nvSpPr>
        <p:spPr>
          <a:xfrm>
            <a:off x="5457602" y="2062798"/>
            <a:ext cx="904287"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600" b="0" i="0" u="none" strike="noStrike" cap="none" spc="0" normalizeH="0">
                <a:ln>
                  <a:noFill/>
                </a:ln>
                <a:effectLst/>
                <a:uFillTx/>
                <a:ea typeface="Avenir Roman"/>
                <a:cs typeface="Avenir Roman"/>
                <a:sym typeface="Avenir Roman"/>
              </a:rPr>
              <a:t>اللوازم</a:t>
            </a:r>
          </a:p>
        </p:txBody>
      </p:sp>
      <p:sp>
        <p:nvSpPr>
          <p:cNvPr id="12" name="TextBox 11">
            <a:extLst>
              <a:ext uri="{FF2B5EF4-FFF2-40B4-BE49-F238E27FC236}">
                <a16:creationId xmlns:a16="http://schemas.microsoft.com/office/drawing/2014/main" id="{62D9E4A1-2AC9-6645-9CAF-B345994EAB46}"/>
              </a:ext>
            </a:extLst>
          </p:cNvPr>
          <p:cNvSpPr txBox="1"/>
          <p:nvPr/>
        </p:nvSpPr>
        <p:spPr>
          <a:xfrm>
            <a:off x="3789254" y="5716865"/>
            <a:ext cx="4167809"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600" b="0" i="0" u="none" strike="noStrike" cap="none" spc="0" normalizeH="0" dirty="0">
                <a:ln>
                  <a:noFill/>
                </a:ln>
                <a:effectLst/>
                <a:uFillTx/>
                <a:latin typeface="Arial" panose="020B0604020202020204" pitchFamily="34" charset="0"/>
                <a:ea typeface="Avenir Roman"/>
                <a:cs typeface="Arial" panose="020B0604020202020204" pitchFamily="34" charset="0"/>
                <a:sym typeface="Avenir Roman"/>
              </a:rPr>
              <a:t>يجري الاختبار هنا</a:t>
            </a:r>
          </a:p>
          <a:p>
            <a:pPr algn="ctr" defTabSz="825500" rtl="1" hangingPunct="0"/>
            <a:r>
              <a:rPr lang="ar" sz="1600" dirty="0">
                <a:latin typeface="Avenir Roman"/>
                <a:ea typeface="Avenir Roman"/>
                <a:cs typeface="Avenir Roman"/>
                <a:sym typeface="Avenir Roman"/>
              </a:rPr>
              <a:t>(ضع منشفة أو مادة ماصة مماثلة)</a:t>
            </a:r>
            <a:endParaRPr kumimoji="0" lang="en-US" sz="1600" b="0" i="0" u="none" strike="noStrike" cap="none" spc="0" normalizeH="0" baseline="0" dirty="0">
              <a:ln>
                <a:noFill/>
              </a:ln>
              <a:effectLst/>
              <a:uFillTx/>
              <a:latin typeface="Avenir Roman"/>
              <a:ea typeface="Avenir Roman"/>
              <a:cs typeface="Avenir Roman"/>
              <a:sym typeface="Avenir Roman"/>
            </a:endParaRPr>
          </a:p>
        </p:txBody>
      </p:sp>
      <p:sp>
        <p:nvSpPr>
          <p:cNvPr id="13" name="TextBox 12">
            <a:extLst>
              <a:ext uri="{FF2B5EF4-FFF2-40B4-BE49-F238E27FC236}">
                <a16:creationId xmlns:a16="http://schemas.microsoft.com/office/drawing/2014/main" id="{965A0789-AA82-684D-9FC6-882C6F05468E}"/>
              </a:ext>
            </a:extLst>
          </p:cNvPr>
          <p:cNvSpPr txBox="1"/>
          <p:nvPr/>
        </p:nvSpPr>
        <p:spPr>
          <a:xfrm>
            <a:off x="9598997" y="3396905"/>
            <a:ext cx="1765135"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algn="ctr" rtl="1"/>
            <a:r>
              <a:rPr lang="ar" sz="1600" dirty="0"/>
              <a:t>سجل الاختبار التشخيصي السريع للكشف عن مستضدات فيروس كورونا-سارس-2 </a:t>
            </a:r>
          </a:p>
        </p:txBody>
      </p:sp>
      <p:sp>
        <p:nvSpPr>
          <p:cNvPr id="14" name="Frame 13">
            <a:extLst>
              <a:ext uri="{FF2B5EF4-FFF2-40B4-BE49-F238E27FC236}">
                <a16:creationId xmlns:a16="http://schemas.microsoft.com/office/drawing/2014/main" id="{699D67C9-1CD1-4F4A-90ED-4548057A0E63}"/>
              </a:ext>
            </a:extLst>
          </p:cNvPr>
          <p:cNvSpPr/>
          <p:nvPr/>
        </p:nvSpPr>
        <p:spPr>
          <a:xfrm>
            <a:off x="3552183" y="2712166"/>
            <a:ext cx="4715124" cy="2456954"/>
          </a:xfrm>
          <a:prstGeom prst="frame">
            <a:avLst>
              <a:gd name="adj1" fmla="val 2791"/>
            </a:avLst>
          </a:prstGeom>
          <a:solidFill>
            <a:schemeClr val="tx1"/>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15" name="Rectangle 14">
            <a:extLst>
              <a:ext uri="{FF2B5EF4-FFF2-40B4-BE49-F238E27FC236}">
                <a16:creationId xmlns:a16="http://schemas.microsoft.com/office/drawing/2014/main" id="{D52D6102-58C7-A641-AA57-393B11E52EEC}"/>
              </a:ext>
            </a:extLst>
          </p:cNvPr>
          <p:cNvSpPr/>
          <p:nvPr/>
        </p:nvSpPr>
        <p:spPr>
          <a:xfrm>
            <a:off x="4761648" y="2996596"/>
            <a:ext cx="748414" cy="538609"/>
          </a:xfrm>
          <a:prstGeom prst="rect">
            <a:avLst/>
          </a:prstGeom>
          <a:solidFill>
            <a:schemeClr val="bg2">
              <a:lumMod val="90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r>
              <a:rPr lang="ar" sz="1000" b="0" i="0" u="none" strike="noStrike" cap="none" spc="0" normalizeH="0">
                <a:ln>
                  <a:noFill/>
                </a:ln>
                <a:solidFill>
                  <a:schemeClr val="bg2">
                    <a:lumMod val="10000"/>
                  </a:schemeClr>
                </a:solidFill>
                <a:effectLst/>
                <a:uFillTx/>
                <a:latin typeface="+mn-lt"/>
                <a:ea typeface="+mn-ea"/>
                <a:cs typeface="+mn-cs"/>
                <a:sym typeface="Avenir Medium"/>
              </a:rPr>
              <a:t>الاختبار التشخيصي السريع للكشف عن مستضدات فيروس كورونا-سارس-2</a:t>
            </a:r>
          </a:p>
        </p:txBody>
      </p:sp>
      <p:sp>
        <p:nvSpPr>
          <p:cNvPr id="16" name="Rectangle 15">
            <a:extLst>
              <a:ext uri="{FF2B5EF4-FFF2-40B4-BE49-F238E27FC236}">
                <a16:creationId xmlns:a16="http://schemas.microsoft.com/office/drawing/2014/main" id="{64D48A50-73C5-4148-83D3-ECD04B8F47CE}"/>
              </a:ext>
            </a:extLst>
          </p:cNvPr>
          <p:cNvSpPr/>
          <p:nvPr/>
        </p:nvSpPr>
        <p:spPr>
          <a:xfrm>
            <a:off x="5607596" y="3134783"/>
            <a:ext cx="604298" cy="230832"/>
          </a:xfrm>
          <a:prstGeom prst="rect">
            <a:avLst/>
          </a:prstGeom>
          <a:solidFill>
            <a:schemeClr val="bg2">
              <a:lumMod val="90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r>
              <a:rPr lang="ar" sz="1000" b="0" i="0" u="none" strike="noStrike" cap="none" spc="0" normalizeH="0">
                <a:ln>
                  <a:noFill/>
                </a:ln>
                <a:solidFill>
                  <a:schemeClr val="bg2">
                    <a:lumMod val="10000"/>
                  </a:schemeClr>
                </a:solidFill>
                <a:effectLst/>
                <a:uFillTx/>
                <a:latin typeface="+mn-lt"/>
                <a:ea typeface="+mn-ea"/>
                <a:cs typeface="+mn-cs"/>
                <a:sym typeface="Avenir Medium"/>
              </a:rPr>
              <a:t>مقياس الوقت</a:t>
            </a:r>
          </a:p>
        </p:txBody>
      </p:sp>
      <p:pic>
        <p:nvPicPr>
          <p:cNvPr id="17" name="Graphic 16" descr="Open book">
            <a:extLst>
              <a:ext uri="{FF2B5EF4-FFF2-40B4-BE49-F238E27FC236}">
                <a16:creationId xmlns:a16="http://schemas.microsoft.com/office/drawing/2014/main" id="{13985F96-8454-0B47-9648-FE4984EE3D0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21190" y="2744380"/>
            <a:ext cx="835503" cy="835503"/>
          </a:xfrm>
          <a:prstGeom prst="rect">
            <a:avLst/>
          </a:prstGeom>
        </p:spPr>
      </p:pic>
      <p:pic>
        <p:nvPicPr>
          <p:cNvPr id="18" name="Graphic 17" descr="Water Bottle">
            <a:extLst>
              <a:ext uri="{FF2B5EF4-FFF2-40B4-BE49-F238E27FC236}">
                <a16:creationId xmlns:a16="http://schemas.microsoft.com/office/drawing/2014/main" id="{E0D0219C-EBAD-A041-ABA7-4B335A5B0FE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858562" y="3387654"/>
            <a:ext cx="457201" cy="457201"/>
          </a:xfrm>
          <a:prstGeom prst="rect">
            <a:avLst/>
          </a:prstGeom>
        </p:spPr>
      </p:pic>
      <p:sp>
        <p:nvSpPr>
          <p:cNvPr id="19" name="Right Arrow 18">
            <a:extLst>
              <a:ext uri="{FF2B5EF4-FFF2-40B4-BE49-F238E27FC236}">
                <a16:creationId xmlns:a16="http://schemas.microsoft.com/office/drawing/2014/main" id="{5EE6E900-3B15-0147-B896-611CD3BC9F23}"/>
              </a:ext>
            </a:extLst>
          </p:cNvPr>
          <p:cNvSpPr/>
          <p:nvPr/>
        </p:nvSpPr>
        <p:spPr>
          <a:xfrm rot="10800000">
            <a:off x="9598997" y="3084356"/>
            <a:ext cx="857020" cy="363530"/>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20" name="Graphic 19" descr="Water Bottle">
            <a:extLst>
              <a:ext uri="{FF2B5EF4-FFF2-40B4-BE49-F238E27FC236}">
                <a16:creationId xmlns:a16="http://schemas.microsoft.com/office/drawing/2014/main" id="{7FBE3C9A-08C3-6F48-B7F2-15D123937BE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46266" y="3387653"/>
            <a:ext cx="457201" cy="457201"/>
          </a:xfrm>
          <a:prstGeom prst="rect">
            <a:avLst/>
          </a:prstGeom>
        </p:spPr>
      </p:pic>
      <p:sp>
        <p:nvSpPr>
          <p:cNvPr id="21" name="Rectangle 20">
            <a:extLst>
              <a:ext uri="{FF2B5EF4-FFF2-40B4-BE49-F238E27FC236}">
                <a16:creationId xmlns:a16="http://schemas.microsoft.com/office/drawing/2014/main" id="{1880D691-09D9-0E43-8638-370A145A46E3}"/>
              </a:ext>
            </a:extLst>
          </p:cNvPr>
          <p:cNvSpPr/>
          <p:nvPr/>
        </p:nvSpPr>
        <p:spPr>
          <a:xfrm>
            <a:off x="6293191" y="3133892"/>
            <a:ext cx="604298" cy="230832"/>
          </a:xfrm>
          <a:prstGeom prst="rect">
            <a:avLst/>
          </a:prstGeom>
          <a:solidFill>
            <a:schemeClr val="bg2">
              <a:lumMod val="90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r>
              <a:rPr lang="ar" sz="1000" b="0" i="0" u="none" strike="noStrike" cap="none" spc="0" normalizeH="0">
                <a:ln>
                  <a:noFill/>
                </a:ln>
                <a:solidFill>
                  <a:schemeClr val="bg2">
                    <a:lumMod val="10000"/>
                  </a:schemeClr>
                </a:solidFill>
                <a:effectLst/>
                <a:uFillTx/>
                <a:latin typeface="+mn-lt"/>
                <a:ea typeface="+mn-ea"/>
                <a:cs typeface="+mn-cs"/>
                <a:sym typeface="Avenir Medium"/>
              </a:rPr>
              <a:t>قفازات</a:t>
            </a:r>
          </a:p>
        </p:txBody>
      </p:sp>
      <p:sp>
        <p:nvSpPr>
          <p:cNvPr id="22" name="Right Arrow 21">
            <a:extLst>
              <a:ext uri="{FF2B5EF4-FFF2-40B4-BE49-F238E27FC236}">
                <a16:creationId xmlns:a16="http://schemas.microsoft.com/office/drawing/2014/main" id="{5405F12F-C012-AC47-95E2-2970A1603FFF}"/>
              </a:ext>
            </a:extLst>
          </p:cNvPr>
          <p:cNvSpPr/>
          <p:nvPr/>
        </p:nvSpPr>
        <p:spPr>
          <a:xfrm rot="16200000">
            <a:off x="5108465" y="4785282"/>
            <a:ext cx="1602562"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3" name="Right Arrow 22">
            <a:extLst>
              <a:ext uri="{FF2B5EF4-FFF2-40B4-BE49-F238E27FC236}">
                <a16:creationId xmlns:a16="http://schemas.microsoft.com/office/drawing/2014/main" id="{19906E75-43A8-1D4A-B2D3-02FA22D7FFF7}"/>
              </a:ext>
            </a:extLst>
          </p:cNvPr>
          <p:cNvSpPr/>
          <p:nvPr/>
        </p:nvSpPr>
        <p:spPr>
          <a:xfrm rot="5400000">
            <a:off x="5556725" y="2536527"/>
            <a:ext cx="706043"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4" name="TextBox 23">
            <a:extLst>
              <a:ext uri="{FF2B5EF4-FFF2-40B4-BE49-F238E27FC236}">
                <a16:creationId xmlns:a16="http://schemas.microsoft.com/office/drawing/2014/main" id="{FCEB97BA-8203-3140-908E-D0365C22FA67}"/>
              </a:ext>
            </a:extLst>
          </p:cNvPr>
          <p:cNvSpPr txBox="1"/>
          <p:nvPr/>
        </p:nvSpPr>
        <p:spPr>
          <a:xfrm>
            <a:off x="1351212" y="2528819"/>
            <a:ext cx="1612140"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1" anchor="ctr">
            <a:spAutoFit/>
          </a:bodyPr>
          <a:lstStyle/>
          <a:p>
            <a:pPr marL="0" marR="0" indent="0" algn="ctr" defTabSz="825500" rtl="1" fontAlgn="auto" latinLnBrk="0" hangingPunct="0">
              <a:lnSpc>
                <a:spcPct val="100000"/>
              </a:lnSpc>
              <a:spcBef>
                <a:spcPts val="0"/>
              </a:spcBef>
              <a:spcAft>
                <a:spcPts val="0"/>
              </a:spcAft>
              <a:buClrTx/>
              <a:buSzTx/>
              <a:buFontTx/>
              <a:buNone/>
              <a:tabLst/>
            </a:pPr>
            <a:r>
              <a:rPr lang="ar" sz="1600" dirty="0">
                <a:latin typeface="+mj-lt"/>
              </a:rPr>
              <a:t>حاوية نفايات ومطهرات</a:t>
            </a:r>
          </a:p>
          <a:p>
            <a:pPr marL="0" marR="0" indent="0" algn="ctr" defTabSz="825500" rtl="1" fontAlgn="auto" latinLnBrk="0" hangingPunct="0">
              <a:lnSpc>
                <a:spcPct val="100000"/>
              </a:lnSpc>
              <a:spcBef>
                <a:spcPts val="0"/>
              </a:spcBef>
              <a:spcAft>
                <a:spcPts val="0"/>
              </a:spcAft>
              <a:buClrTx/>
              <a:buSzTx/>
              <a:buFontTx/>
              <a:buNone/>
              <a:tabLst/>
            </a:pPr>
            <a:r>
              <a:rPr lang="ar" sz="1600" b="0" i="0" u="none" strike="noStrike" cap="none" spc="0" normalizeH="0" dirty="0">
                <a:ln>
                  <a:noFill/>
                </a:ln>
                <a:effectLst/>
                <a:uFillTx/>
                <a:latin typeface="+mj-lt"/>
                <a:ea typeface="Avenir Roman"/>
                <a:cs typeface="Avenir Roman"/>
                <a:sym typeface="Avenir Roman"/>
              </a:rPr>
              <a:t>(مُبيِّض كلور 0.1% و1% </a:t>
            </a:r>
          </a:p>
          <a:p>
            <a:pPr marL="0" marR="0" indent="0" algn="ctr" defTabSz="825500" rtl="1" fontAlgn="auto" latinLnBrk="0" hangingPunct="0">
              <a:lnSpc>
                <a:spcPct val="100000"/>
              </a:lnSpc>
              <a:spcBef>
                <a:spcPts val="0"/>
              </a:spcBef>
              <a:spcAft>
                <a:spcPts val="0"/>
              </a:spcAft>
              <a:buClrTx/>
              <a:buSzTx/>
              <a:buFontTx/>
              <a:buNone/>
              <a:tabLst/>
            </a:pPr>
            <a:r>
              <a:rPr lang="ar" sz="1600" dirty="0">
                <a:latin typeface="+mj-lt"/>
              </a:rPr>
              <a:t>وإيثانول 70%)</a:t>
            </a:r>
            <a:endParaRPr kumimoji="0" lang="en-US" sz="1600" b="0" i="0" u="none" strike="noStrike" cap="none" spc="0" normalizeH="0" baseline="0" dirty="0">
              <a:ln>
                <a:noFill/>
              </a:ln>
              <a:effectLst/>
              <a:uFillTx/>
              <a:latin typeface="+mj-lt"/>
              <a:ea typeface="Avenir Roman"/>
              <a:cs typeface="Avenir Roman"/>
              <a:sym typeface="Avenir Roman"/>
            </a:endParaRPr>
          </a:p>
        </p:txBody>
      </p:sp>
      <p:sp>
        <p:nvSpPr>
          <p:cNvPr id="25" name="Oval 24">
            <a:extLst>
              <a:ext uri="{FF2B5EF4-FFF2-40B4-BE49-F238E27FC236}">
                <a16:creationId xmlns:a16="http://schemas.microsoft.com/office/drawing/2014/main" id="{6BAD2C51-7F3E-8847-ACE9-A4414814D9C2}"/>
              </a:ext>
            </a:extLst>
          </p:cNvPr>
          <p:cNvSpPr/>
          <p:nvPr/>
        </p:nvSpPr>
        <p:spPr>
          <a:xfrm>
            <a:off x="3957619" y="2801632"/>
            <a:ext cx="550146" cy="548594"/>
          </a:xfrm>
          <a:prstGeom prst="ellipse">
            <a:avLst/>
          </a:prstGeom>
          <a:solidFill>
            <a:schemeClr val="tx1">
              <a:lumMod val="75000"/>
            </a:schemeClr>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6" name="Rounded Rectangle 25">
            <a:extLst>
              <a:ext uri="{FF2B5EF4-FFF2-40B4-BE49-F238E27FC236}">
                <a16:creationId xmlns:a16="http://schemas.microsoft.com/office/drawing/2014/main" id="{703F9121-AFC3-F04A-B0FE-2ACAB69BE35F}"/>
              </a:ext>
            </a:extLst>
          </p:cNvPr>
          <p:cNvSpPr/>
          <p:nvPr/>
        </p:nvSpPr>
        <p:spPr>
          <a:xfrm>
            <a:off x="4876664" y="3841294"/>
            <a:ext cx="2033695" cy="793030"/>
          </a:xfrm>
          <a:prstGeom prst="roundRect">
            <a:avLst/>
          </a:prstGeom>
          <a:noFill/>
          <a:ln w="25400" cap="flat">
            <a:solidFill>
              <a:schemeClr val="tx1"/>
            </a:solidFill>
            <a:prstDash val="sysDot"/>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7" name="Right Arrow 26">
            <a:extLst>
              <a:ext uri="{FF2B5EF4-FFF2-40B4-BE49-F238E27FC236}">
                <a16:creationId xmlns:a16="http://schemas.microsoft.com/office/drawing/2014/main" id="{5021314C-C627-3649-8332-E1AEB548CBC0}"/>
              </a:ext>
            </a:extLst>
          </p:cNvPr>
          <p:cNvSpPr/>
          <p:nvPr/>
        </p:nvSpPr>
        <p:spPr>
          <a:xfrm>
            <a:off x="3162398" y="3216353"/>
            <a:ext cx="857020" cy="363530"/>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28" name="Frame 27">
            <a:extLst>
              <a:ext uri="{FF2B5EF4-FFF2-40B4-BE49-F238E27FC236}">
                <a16:creationId xmlns:a16="http://schemas.microsoft.com/office/drawing/2014/main" id="{A10D5722-12DD-4E12-8ADA-F7CC96233744}"/>
              </a:ext>
            </a:extLst>
          </p:cNvPr>
          <p:cNvSpPr/>
          <p:nvPr/>
        </p:nvSpPr>
        <p:spPr>
          <a:xfrm>
            <a:off x="8428922" y="2719334"/>
            <a:ext cx="999530" cy="2456954"/>
          </a:xfrm>
          <a:prstGeom prst="frame">
            <a:avLst>
              <a:gd name="adj1" fmla="val 2791"/>
            </a:avLst>
          </a:prstGeom>
          <a:solidFill>
            <a:schemeClr val="tx1"/>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1" anchor="ctr">
            <a:spAutoFit/>
          </a:bodyPr>
          <a:lstStyle/>
          <a:p>
            <a:pPr marL="0" marR="0" indent="0" algn="ctr" defTabSz="647700" rtl="1"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4" name="Google Shape;105;p2">
            <a:extLst>
              <a:ext uri="{FF2B5EF4-FFF2-40B4-BE49-F238E27FC236}">
                <a16:creationId xmlns:a16="http://schemas.microsoft.com/office/drawing/2014/main" id="{AC388D6A-6F58-2E24-8E23-F465EB6A3F15}"/>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extLst>
      <p:ext uri="{BB962C8B-B14F-4D97-AF65-F5344CB8AC3E}">
        <p14:creationId xmlns:p14="http://schemas.microsoft.com/office/powerpoint/2010/main" val="3415717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3"/>
          <p:cNvSpPr txBox="1">
            <a:spLocks noGrp="1"/>
          </p:cNvSpPr>
          <p:nvPr>
            <p:ph type="title"/>
          </p:nvPr>
        </p:nvSpPr>
        <p:spPr>
          <a:xfrm>
            <a:off x="838200" y="532495"/>
            <a:ext cx="10515600" cy="942814"/>
          </a:xfrm>
          <a:prstGeom prst="rect">
            <a:avLst/>
          </a:prstGeom>
          <a:noFill/>
          <a:ln>
            <a:noFill/>
          </a:ln>
        </p:spPr>
        <p:txBody>
          <a:bodyPr spcFirstLastPara="1" wrap="square" lIns="0" tIns="0" rIns="0" bIns="0" anchor="b" anchorCtr="0">
            <a:noAutofit/>
          </a:bodyPr>
          <a:lstStyle/>
          <a:p>
            <a:pPr marL="0" lvl="0" indent="0" algn="just" rtl="1">
              <a:lnSpc>
                <a:spcPct val="90000"/>
              </a:lnSpc>
              <a:spcBef>
                <a:spcPts val="0"/>
              </a:spcBef>
              <a:spcAft>
                <a:spcPts val="0"/>
              </a:spcAft>
              <a:buClr>
                <a:schemeClr val="accent1"/>
              </a:buClr>
              <a:buSzPts val="3600"/>
              <a:buFont typeface="Arial"/>
              <a:buNone/>
            </a:pPr>
            <a:r>
              <a:rPr lang="ar-SA" dirty="0"/>
              <a:t>عند العمل على إجراء الاختبارات التشخيصية السريعة للكشف عن مستضدات فيروس كورونا-سارس-2، ينبغي لكم: </a:t>
            </a:r>
          </a:p>
        </p:txBody>
      </p:sp>
      <p:sp>
        <p:nvSpPr>
          <p:cNvPr id="229" name="Google Shape;229;p1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Autofit/>
          </a:bodyPr>
          <a:lstStyle/>
          <a:p>
            <a:pPr marL="0" lvl="0" indent="0" algn="just" rtl="1">
              <a:lnSpc>
                <a:spcPct val="100000"/>
              </a:lnSpc>
              <a:spcBef>
                <a:spcPts val="0"/>
              </a:spcBef>
              <a:spcAft>
                <a:spcPts val="0"/>
              </a:spcAft>
              <a:buSzPts val="2000"/>
              <a:buNone/>
            </a:pPr>
            <a:endParaRPr lang="ar-SA" sz="2400" dirty="0"/>
          </a:p>
          <a:p>
            <a:pPr marL="457200" lvl="0" indent="-482600" algn="just" rtl="1">
              <a:lnSpc>
                <a:spcPct val="100000"/>
              </a:lnSpc>
              <a:spcBef>
                <a:spcPts val="1000"/>
              </a:spcBef>
              <a:spcAft>
                <a:spcPts val="0"/>
              </a:spcAft>
              <a:buSzPts val="2400"/>
              <a:buFont typeface="Arial"/>
              <a:buAutoNum type="arabicPeriod"/>
            </a:pPr>
            <a:r>
              <a:rPr lang="ar-SA" sz="2400" dirty="0"/>
              <a:t>تغيير الأردية الطبية والقفازات إذا أصبحت متسخة أو ملوثة.</a:t>
            </a:r>
          </a:p>
          <a:p>
            <a:pPr lvl="0" indent="-482600" algn="just" rtl="1">
              <a:buSzPts val="2400"/>
              <a:buFont typeface="Arial"/>
              <a:buAutoNum type="arabicPeriod"/>
            </a:pPr>
            <a:r>
              <a:rPr lang="ar-SA" sz="2400" dirty="0"/>
              <a:t>إزالة الأردية الطبية والقفازات قبل مغادرة منطقة العمل وبين اختبار العينات.</a:t>
            </a:r>
          </a:p>
          <a:p>
            <a:pPr lvl="0" indent="-482600" algn="just" rtl="1">
              <a:buSzPts val="2400"/>
              <a:buFont typeface="Arial"/>
              <a:buAutoNum type="arabicPeriod"/>
            </a:pPr>
            <a:r>
              <a:rPr lang="ar-SA" sz="2400" dirty="0"/>
              <a:t>التخلص من الأردية الطبية وحيدة الاستخدام بعد الاستخدام لمرة واحدة. ينبغي إعادة استخدام الأردية الطبية القماشية بعد التنظيف السليم وإزالة التلوث.</a:t>
            </a:r>
          </a:p>
          <a:p>
            <a:pPr lvl="0" indent="-482600" algn="just" rtl="1">
              <a:buSzPts val="2400"/>
              <a:buFont typeface="Arial"/>
              <a:buAutoNum type="arabicPeriod"/>
            </a:pPr>
            <a:r>
              <a:rPr lang="ar-SA" sz="2400" dirty="0"/>
              <a:t>القيام دائماً بتنظيف اليدين قبل العمل على العينات وبعده، وقبل استخدام القفازات وبعده.</a:t>
            </a:r>
          </a:p>
          <a:p>
            <a:pPr marL="228600" lvl="0" indent="-101600" algn="just" rtl="1">
              <a:lnSpc>
                <a:spcPct val="100000"/>
              </a:lnSpc>
              <a:spcBef>
                <a:spcPts val="1000"/>
              </a:spcBef>
              <a:spcAft>
                <a:spcPts val="0"/>
              </a:spcAft>
              <a:buClr>
                <a:schemeClr val="accent1"/>
              </a:buClr>
              <a:buSzPts val="2000"/>
              <a:buNone/>
            </a:pPr>
            <a:endParaRPr lang="ar-SA" sz="2400" dirty="0"/>
          </a:p>
          <a:p>
            <a:pPr marL="228600" lvl="0" indent="-101600" algn="just" rtl="1">
              <a:lnSpc>
                <a:spcPct val="100000"/>
              </a:lnSpc>
              <a:spcBef>
                <a:spcPts val="1000"/>
              </a:spcBef>
              <a:spcAft>
                <a:spcPts val="0"/>
              </a:spcAft>
              <a:buClr>
                <a:schemeClr val="accent1"/>
              </a:buClr>
              <a:buSzPts val="2000"/>
              <a:buNone/>
            </a:pPr>
            <a:endParaRPr lang="ar-SA" sz="2400" dirty="0"/>
          </a:p>
        </p:txBody>
      </p:sp>
      <p:sp>
        <p:nvSpPr>
          <p:cNvPr id="230" name="Google Shape;230;p1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14</a:t>
            </a:fld>
            <a:endParaRPr lang="ar-SA" sz="1000" dirty="0"/>
          </a:p>
        </p:txBody>
      </p:sp>
      <p:sp>
        <p:nvSpPr>
          <p:cNvPr id="10" name="Google Shape;105;p2">
            <a:extLst>
              <a:ext uri="{FF2B5EF4-FFF2-40B4-BE49-F238E27FC236}">
                <a16:creationId xmlns:a16="http://schemas.microsoft.com/office/drawing/2014/main" id="{FCEA1B7B-3D84-4DCE-8B25-803632126DFC}"/>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grpSp>
        <p:nvGrpSpPr>
          <p:cNvPr id="11" name="Group 10">
            <a:extLst>
              <a:ext uri="{FF2B5EF4-FFF2-40B4-BE49-F238E27FC236}">
                <a16:creationId xmlns:a16="http://schemas.microsoft.com/office/drawing/2014/main" id="{92BA91B9-2988-4901-986F-67BA1582C274}"/>
              </a:ext>
            </a:extLst>
          </p:cNvPr>
          <p:cNvGrpSpPr/>
          <p:nvPr/>
        </p:nvGrpSpPr>
        <p:grpSpPr>
          <a:xfrm>
            <a:off x="838200" y="1438029"/>
            <a:ext cx="3924069" cy="596348"/>
            <a:chOff x="7861998" y="1527451"/>
            <a:chExt cx="3924069" cy="596348"/>
          </a:xfrm>
        </p:grpSpPr>
        <p:sp>
          <p:nvSpPr>
            <p:cNvPr id="12" name="TextBox 11">
              <a:extLst>
                <a:ext uri="{FF2B5EF4-FFF2-40B4-BE49-F238E27FC236}">
                  <a16:creationId xmlns:a16="http://schemas.microsoft.com/office/drawing/2014/main" id="{84B0844D-9EAA-46A7-8CED-79CB28452890}"/>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التكييف وفقاً للمبادئ التوجيهية في بلدكم </a:t>
              </a:r>
              <a:endParaRPr lang="ar-SA"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3" name="Oval 12">
              <a:extLst>
                <a:ext uri="{FF2B5EF4-FFF2-40B4-BE49-F238E27FC236}">
                  <a16:creationId xmlns:a16="http://schemas.microsoft.com/office/drawing/2014/main" id="{FE1736B6-EF7C-4FA7-A878-DED65CF07E98}"/>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4" name="Graphic 13" descr="Pencil">
              <a:extLst>
                <a:ext uri="{FF2B5EF4-FFF2-40B4-BE49-F238E27FC236}">
                  <a16:creationId xmlns:a16="http://schemas.microsoft.com/office/drawing/2014/main" id="{E7EDC147-3319-4C29-9EF1-34E2F66E718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1"/>
          <a:lstStyle/>
          <a:p>
            <a:pPr rtl="1"/>
            <a:r>
              <a:rPr lang="ar"/>
              <a:t>المطهرات</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1"/>
          <a:lstStyle/>
          <a:p>
            <a:pPr rtl="1"/>
            <a:fld id="{8B709DE2-93F8-7E45-91D0-E19ACC3ADA42}" type="slidenum">
              <a:rPr lang="en-US" smtClean="0"/>
              <a:t>15</a:t>
            </a:fld>
            <a:endParaRPr lang="en-US" dirty="0"/>
          </a:p>
        </p:txBody>
      </p:sp>
      <p:pic>
        <p:nvPicPr>
          <p:cNvPr id="6" name="Picture 5" descr="A picture containing light, table, holding, person&#10;&#10;Description automatically generated">
            <a:extLst>
              <a:ext uri="{FF2B5EF4-FFF2-40B4-BE49-F238E27FC236}">
                <a16:creationId xmlns:a16="http://schemas.microsoft.com/office/drawing/2014/main" id="{50E7401E-7F1D-6047-9093-76164E60D769}"/>
              </a:ext>
            </a:extLst>
          </p:cNvPr>
          <p:cNvPicPr>
            <a:picLocks noChangeAspect="1"/>
          </p:cNvPicPr>
          <p:nvPr/>
        </p:nvPicPr>
        <p:blipFill>
          <a:blip r:embed="rId2"/>
          <a:stretch>
            <a:fillRect/>
          </a:stretch>
        </p:blipFill>
        <p:spPr>
          <a:xfrm>
            <a:off x="5443065" y="2258977"/>
            <a:ext cx="5530421" cy="3486977"/>
          </a:xfrm>
          <a:prstGeom prst="rect">
            <a:avLst/>
          </a:prstGeom>
        </p:spPr>
      </p:pic>
    </p:spTree>
    <p:extLst>
      <p:ext uri="{BB962C8B-B14F-4D97-AF65-F5344CB8AC3E}">
        <p14:creationId xmlns:p14="http://schemas.microsoft.com/office/powerpoint/2010/main" val="8926779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15"/>
          <p:cNvSpPr txBox="1">
            <a:spLocks noGrp="1"/>
          </p:cNvSpPr>
          <p:nvPr>
            <p:ph type="title"/>
          </p:nvPr>
        </p:nvSpPr>
        <p:spPr>
          <a:xfrm>
            <a:off x="838199" y="14283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المطهرات من أجل فيروس كورونا-سارس-2 </a:t>
            </a:r>
          </a:p>
        </p:txBody>
      </p:sp>
      <p:sp>
        <p:nvSpPr>
          <p:cNvPr id="245" name="Google Shape;245;p15"/>
          <p:cNvSpPr txBox="1">
            <a:spLocks noGrp="1"/>
          </p:cNvSpPr>
          <p:nvPr>
            <p:ph type="body" idx="1"/>
          </p:nvPr>
        </p:nvSpPr>
        <p:spPr>
          <a:xfrm>
            <a:off x="838199" y="1210515"/>
            <a:ext cx="10570464" cy="4566226"/>
          </a:xfrm>
          <a:prstGeom prst="rect">
            <a:avLst/>
          </a:prstGeom>
          <a:noFill/>
          <a:ln>
            <a:noFill/>
          </a:ln>
        </p:spPr>
        <p:txBody>
          <a:bodyPr spcFirstLastPara="1" wrap="square" lIns="91425" tIns="45700" rIns="91425" bIns="45700" anchor="t" anchorCtr="0">
            <a:normAutofit/>
          </a:bodyPr>
          <a:lstStyle/>
          <a:p>
            <a:pPr marL="228600" lvl="0" indent="-228600" algn="r" rtl="1">
              <a:lnSpc>
                <a:spcPct val="100000"/>
              </a:lnSpc>
              <a:spcBef>
                <a:spcPts val="0"/>
              </a:spcBef>
              <a:spcAft>
                <a:spcPts val="0"/>
              </a:spcAft>
              <a:buClr>
                <a:schemeClr val="accent1"/>
              </a:buClr>
              <a:buSzPts val="2000"/>
              <a:buChar char="•"/>
            </a:pPr>
            <a:r>
              <a:rPr lang="ar-SA" dirty="0"/>
              <a:t>ليست كل المطهرات فعالة ضد فيروس كورونا-سارس-2. </a:t>
            </a:r>
          </a:p>
          <a:p>
            <a:pPr marL="228600" lvl="0" indent="-228600" algn="r" rtl="1">
              <a:lnSpc>
                <a:spcPct val="100000"/>
              </a:lnSpc>
              <a:spcBef>
                <a:spcPts val="1000"/>
              </a:spcBef>
              <a:spcAft>
                <a:spcPts val="0"/>
              </a:spcAft>
              <a:buClr>
                <a:schemeClr val="accent1"/>
              </a:buClr>
              <a:buSzPts val="2000"/>
              <a:buChar char="•"/>
            </a:pPr>
            <a:r>
              <a:rPr lang="ar-SA" dirty="0"/>
              <a:t>المبيّض والإيثانول هما مطهران متاحان بشكل شائع وناجعان في مكافحة فيروس كورونا-سارس-2. </a:t>
            </a:r>
          </a:p>
          <a:p>
            <a:pPr marL="228600" lvl="0" indent="-228600" algn="r" rtl="1">
              <a:lnSpc>
                <a:spcPct val="100000"/>
              </a:lnSpc>
              <a:spcBef>
                <a:spcPts val="1000"/>
              </a:spcBef>
              <a:spcAft>
                <a:spcPts val="0"/>
              </a:spcAft>
              <a:buClr>
                <a:schemeClr val="accent1"/>
              </a:buClr>
              <a:buSzPts val="2000"/>
              <a:buChar char="•"/>
            </a:pPr>
            <a:r>
              <a:rPr lang="ar-SA" dirty="0"/>
              <a:t>اتباع الإرشادات الوطنية أو الإرشادات الدولية عند اختيار المطهرات.</a:t>
            </a:r>
            <a:r>
              <a:rPr lang="ar-SA" baseline="30000" dirty="0"/>
              <a:t>1</a:t>
            </a:r>
            <a:r>
              <a:rPr lang="ar-SA" dirty="0"/>
              <a:t> </a:t>
            </a:r>
          </a:p>
          <a:p>
            <a:pPr marL="228600" lvl="0" indent="-101600" algn="r" rtl="1">
              <a:lnSpc>
                <a:spcPct val="100000"/>
              </a:lnSpc>
              <a:spcBef>
                <a:spcPts val="1000"/>
              </a:spcBef>
              <a:spcAft>
                <a:spcPts val="0"/>
              </a:spcAft>
              <a:buClr>
                <a:schemeClr val="accent1"/>
              </a:buClr>
              <a:buSzPts val="2000"/>
              <a:buNone/>
            </a:pPr>
            <a:endParaRPr lang="ar-SA" dirty="0"/>
          </a:p>
          <a:p>
            <a:pPr marL="228600" lvl="0" indent="-101600" algn="r" rtl="1">
              <a:lnSpc>
                <a:spcPct val="100000"/>
              </a:lnSpc>
              <a:spcBef>
                <a:spcPts val="1000"/>
              </a:spcBef>
              <a:spcAft>
                <a:spcPts val="0"/>
              </a:spcAft>
              <a:buClr>
                <a:schemeClr val="accent1"/>
              </a:buClr>
              <a:buSzPts val="2000"/>
              <a:buNone/>
            </a:pPr>
            <a:endParaRPr lang="ar-SA" dirty="0"/>
          </a:p>
        </p:txBody>
      </p:sp>
      <p:sp>
        <p:nvSpPr>
          <p:cNvPr id="246" name="Google Shape;246;p1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16</a:t>
            </a:fld>
            <a:endParaRPr lang="ar-SA" sz="1000" dirty="0"/>
          </a:p>
        </p:txBody>
      </p:sp>
      <p:sp>
        <p:nvSpPr>
          <p:cNvPr id="248" name="Google Shape;248;p15"/>
          <p:cNvSpPr txBox="1"/>
          <p:nvPr/>
        </p:nvSpPr>
        <p:spPr>
          <a:xfrm>
            <a:off x="922945" y="5333159"/>
            <a:ext cx="10495657" cy="759182"/>
          </a:xfrm>
          <a:prstGeom prst="rect">
            <a:avLst/>
          </a:prstGeom>
          <a:noFill/>
          <a:ln>
            <a:noFill/>
          </a:ln>
        </p:spPr>
        <p:txBody>
          <a:bodyPr spcFirstLastPara="1" wrap="square" lIns="50800" tIns="50800" rIns="50800" bIns="50800" anchor="ctr" anchorCtr="0">
            <a:spAutoFit/>
          </a:bodyPr>
          <a:lstStyle/>
          <a:p>
            <a:pPr lvl="0" algn="r" rtl="1">
              <a:buSzPts val="1000"/>
            </a:pPr>
            <a:r>
              <a:rPr lang="ar-SA" sz="16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1 </a:t>
            </a:r>
            <a:r>
              <a:rPr lang="en-GB" sz="1600" baseline="30000" dirty="0">
                <a:solidFill>
                  <a:schemeClr val="dk1"/>
                </a:solidFill>
                <a:latin typeface="Simplified Arabic" panose="02020603050405020304" pitchFamily="18" charset="-78"/>
                <a:cs typeface="Simplified Arabic" panose="02020603050405020304" pitchFamily="18" charset="-78"/>
              </a:rPr>
              <a:t>Laboratory biosafety manual. 4th edition. Geneva: World Health Organization; 2021 (https://www.who.int/publications/i/item/9789240011311)</a:t>
            </a:r>
            <a:r>
              <a:rPr lang="ar-SA" sz="1600" baseline="30000" dirty="0">
                <a:solidFill>
                  <a:schemeClr val="dk1"/>
                </a:solidFill>
                <a:latin typeface="Simplified Arabic" panose="02020603050405020304" pitchFamily="18" charset="-78"/>
                <a:cs typeface="Simplified Arabic" panose="02020603050405020304" pitchFamily="18" charset="-78"/>
              </a:rPr>
              <a:t>.</a:t>
            </a:r>
            <a:endParaRPr lang="ar-SA" sz="16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endParaRPr>
          </a:p>
          <a:p>
            <a:pPr marL="0" marR="0" lvl="0" indent="0" algn="r" rtl="1">
              <a:lnSpc>
                <a:spcPct val="100000"/>
              </a:lnSpc>
              <a:spcBef>
                <a:spcPts val="0"/>
              </a:spcBef>
              <a:spcAft>
                <a:spcPts val="0"/>
              </a:spcAft>
              <a:buClr>
                <a:srgbClr val="000000"/>
              </a:buClr>
              <a:buSzPts val="1000"/>
              <a:buFont typeface="Arial"/>
              <a:buNone/>
            </a:pPr>
            <a:r>
              <a:rPr lang="ar-SA" sz="16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2 يشير التركيز إلى قوة المطهر.</a:t>
            </a:r>
          </a:p>
          <a:p>
            <a:pPr algn="r" rtl="1">
              <a:buClr>
                <a:schemeClr val="dk1"/>
              </a:buClr>
              <a:buSzPts val="1000"/>
            </a:pPr>
            <a:r>
              <a:rPr lang="ar-SA" sz="16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3 يتراوح تركيز المبيّض المنزلي بين 3% و5%. </a:t>
            </a:r>
            <a:r>
              <a:rPr lang="ar-SA" sz="1600" b="1" i="0" u="sng" strike="noStrike" cap="none" baseline="30000" dirty="0">
                <a:solidFill>
                  <a:schemeClr val="dk1"/>
                </a:solidFill>
                <a:latin typeface="Simplified Arabic" panose="02020603050405020304" pitchFamily="18" charset="-78"/>
                <a:cs typeface="Simplified Arabic" panose="02020603050405020304" pitchFamily="18" charset="-78"/>
                <a:sym typeface="Arial"/>
              </a:rPr>
              <a:t>لا تستخدموا المبيّض </a:t>
            </a:r>
            <a:r>
              <a:rPr lang="ar-SA" sz="16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عند استعمال المنتجات التي تحتوي على </a:t>
            </a:r>
            <a:r>
              <a:rPr lang="ar-SA" sz="1600" b="0" i="0" u="none" strike="noStrike" cap="none" baseline="30000" dirty="0" err="1">
                <a:solidFill>
                  <a:schemeClr val="dk1"/>
                </a:solidFill>
                <a:latin typeface="Simplified Arabic" panose="02020603050405020304" pitchFamily="18" charset="-78"/>
                <a:cs typeface="Simplified Arabic" panose="02020603050405020304" pitchFamily="18" charset="-78"/>
                <a:sym typeface="Arial"/>
              </a:rPr>
              <a:t>الغواناديوم</a:t>
            </a:r>
            <a:r>
              <a:rPr lang="ar-SA" sz="16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 </a:t>
            </a:r>
            <a:r>
              <a:rPr lang="ar-SA" sz="1600" b="0" i="0" u="none" strike="noStrike" cap="none" baseline="30000" dirty="0" err="1">
                <a:solidFill>
                  <a:schemeClr val="dk1"/>
                </a:solidFill>
                <a:latin typeface="Simplified Arabic" panose="02020603050405020304" pitchFamily="18" charset="-78"/>
                <a:cs typeface="Simplified Arabic" panose="02020603050405020304" pitchFamily="18" charset="-78"/>
                <a:sym typeface="Arial"/>
              </a:rPr>
              <a:t>إيزوثيوسيانات</a:t>
            </a:r>
            <a:r>
              <a:rPr lang="ar-SA" sz="16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a:t>
            </a:r>
            <a:r>
              <a:rPr lang="ar-SA" sz="1600" b="0" i="0" u="none" strike="noStrike" cap="none" baseline="30000" dirty="0" err="1">
                <a:solidFill>
                  <a:schemeClr val="dk1"/>
                </a:solidFill>
                <a:latin typeface="Simplified Arabic" panose="02020603050405020304" pitchFamily="18" charset="-78"/>
                <a:cs typeface="Simplified Arabic" panose="02020603050405020304" pitchFamily="18" charset="-78"/>
                <a:sym typeface="Arial"/>
              </a:rPr>
              <a:t>ثيوسيانات</a:t>
            </a:r>
            <a:r>
              <a:rPr lang="ar-SA" sz="16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 (GITC/GTC). وفي هذه الحالة، يمكنكم استخدام محلول يحتوي على 70% من الإيثانول أو كحول </a:t>
            </a:r>
            <a:r>
              <a:rPr lang="ar-SA" sz="1600" b="0" i="0" u="none" strike="noStrike" cap="none" baseline="30000" dirty="0" err="1">
                <a:solidFill>
                  <a:schemeClr val="dk1"/>
                </a:solidFill>
                <a:latin typeface="Simplified Arabic" panose="02020603050405020304" pitchFamily="18" charset="-78"/>
                <a:cs typeface="Simplified Arabic" panose="02020603050405020304" pitchFamily="18" charset="-78"/>
                <a:sym typeface="Arial"/>
              </a:rPr>
              <a:t>الايزوبروبيل</a:t>
            </a:r>
            <a:r>
              <a:rPr lang="ar-SA" sz="16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 وتحققوا من تعليمات الشركات المصنعة الخاصة بالاستخدام. </a:t>
            </a:r>
          </a:p>
        </p:txBody>
      </p:sp>
      <p:sp>
        <p:nvSpPr>
          <p:cNvPr id="12" name="Google Shape;105;p2">
            <a:extLst>
              <a:ext uri="{FF2B5EF4-FFF2-40B4-BE49-F238E27FC236}">
                <a16:creationId xmlns:a16="http://schemas.microsoft.com/office/drawing/2014/main" id="{56DEB83E-8F49-49D6-BB7B-FEA0896A2240}"/>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grpSp>
        <p:nvGrpSpPr>
          <p:cNvPr id="13" name="Group 12">
            <a:extLst>
              <a:ext uri="{FF2B5EF4-FFF2-40B4-BE49-F238E27FC236}">
                <a16:creationId xmlns:a16="http://schemas.microsoft.com/office/drawing/2014/main" id="{26142A57-42D5-4124-A093-24ABE2424807}"/>
              </a:ext>
            </a:extLst>
          </p:cNvPr>
          <p:cNvGrpSpPr/>
          <p:nvPr/>
        </p:nvGrpSpPr>
        <p:grpSpPr>
          <a:xfrm>
            <a:off x="838199" y="1069497"/>
            <a:ext cx="3924069" cy="596348"/>
            <a:chOff x="7861998" y="1527451"/>
            <a:chExt cx="3924069" cy="596348"/>
          </a:xfrm>
        </p:grpSpPr>
        <p:sp>
          <p:nvSpPr>
            <p:cNvPr id="14" name="TextBox 13">
              <a:extLst>
                <a:ext uri="{FF2B5EF4-FFF2-40B4-BE49-F238E27FC236}">
                  <a16:creationId xmlns:a16="http://schemas.microsoft.com/office/drawing/2014/main" id="{8740C7D7-D958-483F-B3DA-D96203AA2104}"/>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التكييف وفقاً للمبادئ التوجيهية في بلدكم </a:t>
              </a:r>
              <a:endParaRPr lang="ar-SA"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5" name="Oval 14">
              <a:extLst>
                <a:ext uri="{FF2B5EF4-FFF2-40B4-BE49-F238E27FC236}">
                  <a16:creationId xmlns:a16="http://schemas.microsoft.com/office/drawing/2014/main" id="{01F5A76D-D896-45AD-8C64-D193F560D2FB}"/>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6" name="Graphic 15" descr="Pencil">
              <a:extLst>
                <a:ext uri="{FF2B5EF4-FFF2-40B4-BE49-F238E27FC236}">
                  <a16:creationId xmlns:a16="http://schemas.microsoft.com/office/drawing/2014/main" id="{CCCDBADE-BEAE-46CB-84F6-EAC4E662AE3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graphicFrame>
        <p:nvGraphicFramePr>
          <p:cNvPr id="3" name="Table 2">
            <a:extLst>
              <a:ext uri="{FF2B5EF4-FFF2-40B4-BE49-F238E27FC236}">
                <a16:creationId xmlns:a16="http://schemas.microsoft.com/office/drawing/2014/main" id="{1B3C0DFB-DD09-41CE-98D2-B87F2D98747A}"/>
              </a:ext>
            </a:extLst>
          </p:cNvPr>
          <p:cNvGraphicFramePr>
            <a:graphicFrameLocks noGrp="1"/>
          </p:cNvGraphicFramePr>
          <p:nvPr/>
        </p:nvGraphicFramePr>
        <p:xfrm>
          <a:off x="872677" y="2540411"/>
          <a:ext cx="10426700" cy="2510727"/>
        </p:xfrm>
        <a:graphic>
          <a:graphicData uri="http://schemas.openxmlformats.org/drawingml/2006/table">
            <a:tbl>
              <a:tblPr rtl="1" firstRow="1" firstCol="1" bandRow="1"/>
              <a:tblGrid>
                <a:gridCol w="2146300">
                  <a:extLst>
                    <a:ext uri="{9D8B030D-6E8A-4147-A177-3AD203B41FA5}">
                      <a16:colId xmlns:a16="http://schemas.microsoft.com/office/drawing/2014/main" val="22042488"/>
                    </a:ext>
                  </a:extLst>
                </a:gridCol>
                <a:gridCol w="2527300">
                  <a:extLst>
                    <a:ext uri="{9D8B030D-6E8A-4147-A177-3AD203B41FA5}">
                      <a16:colId xmlns:a16="http://schemas.microsoft.com/office/drawing/2014/main" val="217568389"/>
                    </a:ext>
                  </a:extLst>
                </a:gridCol>
                <a:gridCol w="5753100">
                  <a:extLst>
                    <a:ext uri="{9D8B030D-6E8A-4147-A177-3AD203B41FA5}">
                      <a16:colId xmlns:a16="http://schemas.microsoft.com/office/drawing/2014/main" val="2209531894"/>
                    </a:ext>
                  </a:extLst>
                </a:gridCol>
              </a:tblGrid>
              <a:tr h="205105">
                <a:tc>
                  <a:txBody>
                    <a:bodyPr/>
                    <a:lstStyle/>
                    <a:p>
                      <a:pPr algn="r" rtl="1">
                        <a:lnSpc>
                          <a:spcPct val="107000"/>
                        </a:lnSpc>
                        <a:spcAft>
                          <a:spcPts val="800"/>
                        </a:spcAft>
                      </a:pPr>
                      <a:r>
                        <a:rPr lang="ar-SA" sz="1600" b="1">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rPr>
                        <a:t>النوع </a:t>
                      </a:r>
                      <a:endParaRPr lang="en-CH" sz="160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AC9"/>
                    </a:solidFill>
                  </a:tcPr>
                </a:tc>
                <a:tc>
                  <a:txBody>
                    <a:bodyPr/>
                    <a:lstStyle/>
                    <a:p>
                      <a:pPr algn="r" rtl="1">
                        <a:lnSpc>
                          <a:spcPct val="107000"/>
                        </a:lnSpc>
                        <a:spcAft>
                          <a:spcPts val="800"/>
                        </a:spcAft>
                      </a:pPr>
                      <a:r>
                        <a:rPr lang="ar-SA" sz="1600" b="1" dirty="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rPr>
                        <a:t>تركيز العمل</a:t>
                      </a:r>
                      <a:r>
                        <a:rPr lang="ar-SA" sz="1600" b="1" baseline="30000" dirty="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rPr>
                        <a:t>2</a:t>
                      </a:r>
                      <a:endParaRPr lang="en-CH" sz="1600" baseline="30000" dirty="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AC9"/>
                    </a:solidFill>
                  </a:tcPr>
                </a:tc>
                <a:tc>
                  <a:txBody>
                    <a:bodyPr/>
                    <a:lstStyle/>
                    <a:p>
                      <a:pPr algn="r" rtl="1">
                        <a:lnSpc>
                          <a:spcPct val="107000"/>
                        </a:lnSpc>
                        <a:spcAft>
                          <a:spcPts val="800"/>
                        </a:spcAft>
                      </a:pPr>
                      <a:r>
                        <a:rPr lang="ar-SA" sz="1600" b="1" dirty="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rPr>
                        <a:t>التعليقات </a:t>
                      </a:r>
                      <a:endParaRPr lang="en-CH" sz="1600" dirty="0">
                        <a:solidFill>
                          <a:schemeClr val="bg1"/>
                        </a:solidFill>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AC9"/>
                    </a:solidFill>
                  </a:tcPr>
                </a:tc>
                <a:extLst>
                  <a:ext uri="{0D108BD9-81ED-4DB2-BD59-A6C34878D82A}">
                    <a16:rowId xmlns:a16="http://schemas.microsoft.com/office/drawing/2014/main" val="3456778115"/>
                  </a:ext>
                </a:extLst>
              </a:tr>
              <a:tr h="800100">
                <a:tc>
                  <a:txBody>
                    <a:bodyPr/>
                    <a:lstStyle/>
                    <a:p>
                      <a:pPr algn="r" rtl="1">
                        <a:lnSpc>
                          <a:spcPct val="107000"/>
                        </a:lnSpc>
                        <a:spcAft>
                          <a:spcPts val="800"/>
                        </a:spcAft>
                      </a:pPr>
                      <a:r>
                        <a:rPr lang="ar-SA" sz="1600" dirty="0" err="1">
                          <a:effectLst/>
                          <a:latin typeface="Simplified Arabic" panose="02020603050405020304" pitchFamily="18" charset="-78"/>
                          <a:ea typeface="Calibri" panose="020F0502020204030204" pitchFamily="34" charset="0"/>
                          <a:cs typeface="Simplified Arabic" panose="02020603050405020304" pitchFamily="18" charset="-78"/>
                        </a:rPr>
                        <a:t>هيبوكلوريت</a:t>
                      </a: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 الصوديوم (مبيّض</a:t>
                      </a:r>
                      <a:r>
                        <a:rPr lang="ar-SA" sz="1600" baseline="30000" dirty="0">
                          <a:effectLst/>
                          <a:latin typeface="Simplified Arabic" panose="02020603050405020304" pitchFamily="18" charset="-78"/>
                          <a:ea typeface="Calibri" panose="020F0502020204030204" pitchFamily="34" charset="0"/>
                          <a:cs typeface="Simplified Arabic" panose="02020603050405020304" pitchFamily="18" charset="-78"/>
                        </a:rPr>
                        <a:t>3</a:t>
                      </a: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 </a:t>
                      </a:r>
                      <a:endParaRPr lang="en-CH" sz="16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800"/>
                        </a:spcAft>
                      </a:pPr>
                      <a:r>
                        <a:rPr lang="en-US" sz="1600" dirty="0">
                          <a:effectLst/>
                          <a:latin typeface="Simplified Arabic" panose="02020603050405020304" pitchFamily="18" charset="-78"/>
                          <a:ea typeface="Calibri" panose="020F0502020204030204" pitchFamily="34" charset="0"/>
                          <a:cs typeface="Simplified Arabic" panose="02020603050405020304" pitchFamily="18" charset="-78"/>
                        </a:rPr>
                        <a:t>0.1</a:t>
                      </a: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a:t>
                      </a:r>
                      <a:endParaRPr lang="en-CH" sz="16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800"/>
                        </a:spcAft>
                      </a:pP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مطهر للأغراض العامة يمكن استخدامه لتطهير الأسطح بشكل عام.</a:t>
                      </a:r>
                      <a:endParaRPr lang="en-CH" sz="16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9483496"/>
                  </a:ext>
                </a:extLst>
              </a:tr>
              <a:tr h="800100">
                <a:tc>
                  <a:txBody>
                    <a:bodyPr/>
                    <a:lstStyle/>
                    <a:p>
                      <a:pPr algn="r" rtl="1">
                        <a:lnSpc>
                          <a:spcPct val="107000"/>
                        </a:lnSpc>
                        <a:spcAft>
                          <a:spcPts val="800"/>
                        </a:spcAft>
                      </a:pPr>
                      <a:r>
                        <a:rPr lang="ar-SA" sz="1600" dirty="0" err="1">
                          <a:effectLst/>
                          <a:latin typeface="Simplified Arabic" panose="02020603050405020304" pitchFamily="18" charset="-78"/>
                          <a:ea typeface="Calibri" panose="020F0502020204030204" pitchFamily="34" charset="0"/>
                          <a:cs typeface="Simplified Arabic" panose="02020603050405020304" pitchFamily="18" charset="-78"/>
                        </a:rPr>
                        <a:t>هيبوكلوريت</a:t>
                      </a: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 الصوديوم (مبيّض</a:t>
                      </a:r>
                      <a:r>
                        <a:rPr lang="ar-SA" sz="1600" baseline="30000" dirty="0">
                          <a:effectLst/>
                          <a:latin typeface="Simplified Arabic" panose="02020603050405020304" pitchFamily="18" charset="-78"/>
                          <a:ea typeface="Calibri" panose="020F0502020204030204" pitchFamily="34" charset="0"/>
                          <a:cs typeface="Simplified Arabic" panose="02020603050405020304" pitchFamily="18" charset="-78"/>
                        </a:rPr>
                        <a:t>3</a:t>
                      </a: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 </a:t>
                      </a:r>
                      <a:endParaRPr lang="en-CH" sz="16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800"/>
                        </a:spcAft>
                      </a:pPr>
                      <a:r>
                        <a:rPr lang="en-US" sz="1600" dirty="0">
                          <a:effectLst/>
                          <a:latin typeface="Simplified Arabic" panose="02020603050405020304" pitchFamily="18" charset="-78"/>
                          <a:ea typeface="Calibri" panose="020F0502020204030204" pitchFamily="34" charset="0"/>
                          <a:cs typeface="Simplified Arabic" panose="02020603050405020304" pitchFamily="18" charset="-78"/>
                        </a:rPr>
                        <a:t>%0.5 </a:t>
                      </a:r>
                      <a:endParaRPr lang="en-CH" sz="16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800"/>
                        </a:spcAft>
                      </a:pP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مطهر للأغراض العامة يمكن استخدامه لنقع العناصر وتطهير التسربات. مادة أكالة للمعادن والبلاستيك </a:t>
                      </a:r>
                      <a:endParaRPr lang="en-CH" sz="16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8720015"/>
                  </a:ext>
                </a:extLst>
              </a:tr>
              <a:tr h="640080">
                <a:tc>
                  <a:txBody>
                    <a:bodyPr/>
                    <a:lstStyle/>
                    <a:p>
                      <a:pPr algn="r" rtl="1">
                        <a:lnSpc>
                          <a:spcPct val="107000"/>
                        </a:lnSpc>
                        <a:spcAft>
                          <a:spcPts val="800"/>
                        </a:spcAft>
                      </a:pP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الإيثانول </a:t>
                      </a:r>
                      <a:endParaRPr lang="en-CH" sz="16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800"/>
                        </a:spcAft>
                      </a:pPr>
                      <a:r>
                        <a:rPr lang="en-US" sz="1600" dirty="0">
                          <a:effectLst/>
                          <a:latin typeface="Simplified Arabic" panose="02020603050405020304" pitchFamily="18" charset="-78"/>
                          <a:ea typeface="Calibri" panose="020F0502020204030204" pitchFamily="34" charset="0"/>
                          <a:cs typeface="Simplified Arabic" panose="02020603050405020304" pitchFamily="18" charset="-78"/>
                        </a:rPr>
                        <a:t>70</a:t>
                      </a: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a:t>
                      </a:r>
                      <a:endParaRPr lang="en-CH" sz="16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07000"/>
                        </a:lnSpc>
                        <a:spcAft>
                          <a:spcPts val="800"/>
                        </a:spcAft>
                      </a:pPr>
                      <a:r>
                        <a:rPr lang="ar-SA" sz="1600" dirty="0">
                          <a:effectLst/>
                          <a:latin typeface="Simplified Arabic" panose="02020603050405020304" pitchFamily="18" charset="-78"/>
                          <a:ea typeface="Calibri" panose="020F0502020204030204" pitchFamily="34" charset="0"/>
                          <a:cs typeface="Simplified Arabic" panose="02020603050405020304" pitchFamily="18" charset="-78"/>
                        </a:rPr>
                        <a:t>لا يترك أي بقايا. استخدموه مع المطهرات الأخرى لإزالة التلوث من الأسطح (بما في ذلك من المعادن)</a:t>
                      </a:r>
                      <a:endParaRPr lang="en-CH" sz="1600" dirty="0">
                        <a:effectLst/>
                        <a:latin typeface="Simplified Arabic" panose="02020603050405020304" pitchFamily="18" charset="-78"/>
                        <a:ea typeface="Calibri" panose="020F0502020204030204" pitchFamily="34" charset="0"/>
                        <a:cs typeface="Simplified Arabic" panose="02020603050405020304" pitchFamily="18" charset="-78"/>
                      </a:endParaRPr>
                    </a:p>
                  </a:txBody>
                  <a:tcPr marL="51435" marR="5143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9921618"/>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تحضير المطهرات واستخدامها </a:t>
            </a:r>
          </a:p>
        </p:txBody>
      </p:sp>
      <p:sp>
        <p:nvSpPr>
          <p:cNvPr id="255" name="Google Shape;255;p16"/>
          <p:cNvSpPr txBox="1">
            <a:spLocks noGrp="1"/>
          </p:cNvSpPr>
          <p:nvPr>
            <p:ph type="body" idx="1"/>
          </p:nvPr>
        </p:nvSpPr>
        <p:spPr>
          <a:xfrm>
            <a:off x="838200" y="1431403"/>
            <a:ext cx="10515600" cy="4440900"/>
          </a:xfrm>
          <a:prstGeom prst="rect">
            <a:avLst/>
          </a:prstGeom>
          <a:noFill/>
          <a:ln>
            <a:noFill/>
          </a:ln>
        </p:spPr>
        <p:txBody>
          <a:bodyPr spcFirstLastPara="1" wrap="square" lIns="91425" tIns="45700" rIns="91425" bIns="45700" anchor="t" anchorCtr="0">
            <a:normAutofit/>
          </a:bodyPr>
          <a:lstStyle/>
          <a:p>
            <a:pPr marL="285750" lvl="0" indent="-298450" algn="just" rtl="1">
              <a:lnSpc>
                <a:spcPct val="90000"/>
              </a:lnSpc>
              <a:spcBef>
                <a:spcPts val="0"/>
              </a:spcBef>
              <a:buSzPts val="1200"/>
            </a:pPr>
            <a:r>
              <a:rPr lang="ar-SA" sz="2200" dirty="0"/>
              <a:t>طهروا محطة العمل قبل الاستخدام وبعده، وبعد حدوث تسرب على الفور. </a:t>
            </a:r>
          </a:p>
          <a:p>
            <a:pPr marL="285750" lvl="0" indent="-298450" algn="just" rtl="1">
              <a:lnSpc>
                <a:spcPct val="90000"/>
              </a:lnSpc>
              <a:spcBef>
                <a:spcPts val="1575"/>
              </a:spcBef>
              <a:buSzPts val="1200"/>
            </a:pPr>
            <a:r>
              <a:rPr lang="ar-SA" sz="2200" dirty="0"/>
              <a:t>تعد المدة الزمنية لملامسة المحلول المطهر ومدى تخفيفه والعمر الافتراضي للمحلول المستخدم في العمل (بعد التخفيف) أموراً بالغة الأهمية للتطهير الفعال. </a:t>
            </a:r>
          </a:p>
          <a:p>
            <a:pPr marL="285750" lvl="0" indent="-298450" algn="just" rtl="1">
              <a:lnSpc>
                <a:spcPct val="90000"/>
              </a:lnSpc>
              <a:spcBef>
                <a:spcPts val="1575"/>
              </a:spcBef>
              <a:spcAft>
                <a:spcPts val="0"/>
              </a:spcAft>
              <a:buSzPts val="1200"/>
              <a:buChar char="•"/>
            </a:pPr>
            <a:r>
              <a:rPr lang="ar-SA" sz="2200" dirty="0"/>
              <a:t>ضعوا المطهرات دائماً بشكل مباشر على الأسطح أو التسربات للمدة الزمنية الموصى بها، وعادة ما تتراوح بين 10 و15 دقيقة. </a:t>
            </a:r>
          </a:p>
          <a:p>
            <a:pPr marL="285750" lvl="0" indent="-298450" algn="just" rtl="1">
              <a:lnSpc>
                <a:spcPct val="90000"/>
              </a:lnSpc>
              <a:spcBef>
                <a:spcPts val="1575"/>
              </a:spcBef>
              <a:spcAft>
                <a:spcPts val="0"/>
              </a:spcAft>
              <a:buSzPts val="1200"/>
              <a:buChar char="•"/>
            </a:pPr>
            <a:r>
              <a:rPr lang="ar-SA" sz="2200" dirty="0"/>
              <a:t>أعدوا يومياً محلول العمل من </a:t>
            </a:r>
            <a:r>
              <a:rPr lang="ar-SA" sz="2200" dirty="0" err="1"/>
              <a:t>هيبوكلوريت</a:t>
            </a:r>
            <a:r>
              <a:rPr lang="ar-SA" sz="2200" dirty="0"/>
              <a:t> الصوديوم (مبيّض) عن طريق التخفيف من محلول المطهر المركز، إذ يتحلل </a:t>
            </a:r>
            <a:r>
              <a:rPr lang="ar-SA" sz="2200" dirty="0" err="1"/>
              <a:t>هيبوكلوريت</a:t>
            </a:r>
            <a:r>
              <a:rPr lang="ar-SA" sz="2200" dirty="0"/>
              <a:t> الصوديوم المخفف بسرعة ويفقد فعاليته. </a:t>
            </a:r>
          </a:p>
          <a:p>
            <a:pPr marL="285750" lvl="0" indent="-298450" algn="just" rtl="1">
              <a:lnSpc>
                <a:spcPct val="90000"/>
              </a:lnSpc>
              <a:spcBef>
                <a:spcPts val="1575"/>
              </a:spcBef>
              <a:spcAft>
                <a:spcPts val="0"/>
              </a:spcAft>
              <a:buSzPts val="1200"/>
              <a:buChar char="•"/>
            </a:pPr>
            <a:r>
              <a:rPr lang="ar-SA" sz="2200" dirty="0"/>
              <a:t>حددوا تاريخ التخفيف على الزجاجة واستخدموها فقط في يوم التحضير. </a:t>
            </a:r>
          </a:p>
        </p:txBody>
      </p:sp>
      <p:sp>
        <p:nvSpPr>
          <p:cNvPr id="256" name="Google Shape;256;p1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17</a:t>
            </a:fld>
            <a:endParaRPr lang="ar-SA" sz="1000" dirty="0"/>
          </a:p>
        </p:txBody>
      </p:sp>
      <p:sp>
        <p:nvSpPr>
          <p:cNvPr id="257" name="Google Shape;257;p16"/>
          <p:cNvSpPr/>
          <p:nvPr/>
        </p:nvSpPr>
        <p:spPr>
          <a:xfrm>
            <a:off x="871324" y="5615544"/>
            <a:ext cx="10443373" cy="738623"/>
          </a:xfrm>
          <a:prstGeom prst="rect">
            <a:avLst/>
          </a:prstGeom>
          <a:noFill/>
          <a:ln>
            <a:noFill/>
          </a:ln>
        </p:spPr>
        <p:txBody>
          <a:bodyPr spcFirstLastPara="1" wrap="square" lIns="91425" tIns="45700" rIns="91425" bIns="45700" anchor="t" anchorCtr="0">
            <a:spAutoFit/>
          </a:bodyPr>
          <a:lstStyle/>
          <a:p>
            <a:pPr lvl="0" algn="just" rtl="1">
              <a:buSzPts val="1500"/>
            </a:pPr>
            <a:r>
              <a:rPr lang="ar-SA" b="1" u="sng" dirty="0">
                <a:solidFill>
                  <a:srgbClr val="212121"/>
                </a:solidFill>
                <a:latin typeface="Simplified Arabic" panose="02020603050405020304" pitchFamily="18" charset="-78"/>
                <a:ea typeface="Calibri"/>
                <a:cs typeface="Simplified Arabic" panose="02020603050405020304" pitchFamily="18" charset="-78"/>
                <a:sym typeface="Calibri"/>
              </a:rPr>
              <a:t>لا تستخدموا المبيّض </a:t>
            </a:r>
            <a:r>
              <a:rPr lang="ar-SA" dirty="0">
                <a:solidFill>
                  <a:srgbClr val="212121"/>
                </a:solidFill>
                <a:latin typeface="Simplified Arabic" panose="02020603050405020304" pitchFamily="18" charset="-78"/>
                <a:ea typeface="Calibri"/>
                <a:cs typeface="Simplified Arabic" panose="02020603050405020304" pitchFamily="18" charset="-78"/>
                <a:sym typeface="Calibri"/>
              </a:rPr>
              <a:t>عند استعمال المنتجات التي تحتوي على </a:t>
            </a:r>
            <a:r>
              <a:rPr lang="ar-SA" u="sng" dirty="0" err="1">
                <a:solidFill>
                  <a:srgbClr val="212121"/>
                </a:solidFill>
                <a:latin typeface="Simplified Arabic" panose="02020603050405020304" pitchFamily="18" charset="-78"/>
                <a:ea typeface="Calibri"/>
                <a:cs typeface="Simplified Arabic" panose="02020603050405020304" pitchFamily="18" charset="-78"/>
                <a:sym typeface="Calibri"/>
              </a:rPr>
              <a:t>الغواناديوم</a:t>
            </a:r>
            <a:r>
              <a:rPr lang="ar-SA" u="sng" dirty="0">
                <a:solidFill>
                  <a:srgbClr val="212121"/>
                </a:solidFill>
                <a:latin typeface="Simplified Arabic" panose="02020603050405020304" pitchFamily="18" charset="-78"/>
                <a:ea typeface="Calibri"/>
                <a:cs typeface="Simplified Arabic" panose="02020603050405020304" pitchFamily="18" charset="-78"/>
                <a:sym typeface="Calibri"/>
              </a:rPr>
              <a:t> </a:t>
            </a:r>
            <a:r>
              <a:rPr lang="ar-SA" u="sng" dirty="0" err="1">
                <a:solidFill>
                  <a:srgbClr val="212121"/>
                </a:solidFill>
                <a:latin typeface="Simplified Arabic" panose="02020603050405020304" pitchFamily="18" charset="-78"/>
                <a:ea typeface="Calibri"/>
                <a:cs typeface="Simplified Arabic" panose="02020603050405020304" pitchFamily="18" charset="-78"/>
                <a:sym typeface="Calibri"/>
              </a:rPr>
              <a:t>إيزوثيوسيانات</a:t>
            </a:r>
            <a:r>
              <a:rPr lang="ar-SA" u="sng" dirty="0">
                <a:solidFill>
                  <a:srgbClr val="212121"/>
                </a:solidFill>
                <a:latin typeface="Simplified Arabic" panose="02020603050405020304" pitchFamily="18" charset="-78"/>
                <a:ea typeface="Calibri"/>
                <a:cs typeface="Simplified Arabic" panose="02020603050405020304" pitchFamily="18" charset="-78"/>
                <a:sym typeface="Calibri"/>
              </a:rPr>
              <a:t>/</a:t>
            </a:r>
            <a:r>
              <a:rPr lang="ar-SA" u="sng" dirty="0" err="1">
                <a:solidFill>
                  <a:srgbClr val="212121"/>
                </a:solidFill>
                <a:latin typeface="Simplified Arabic" panose="02020603050405020304" pitchFamily="18" charset="-78"/>
                <a:ea typeface="Calibri"/>
                <a:cs typeface="Simplified Arabic" panose="02020603050405020304" pitchFamily="18" charset="-78"/>
                <a:sym typeface="Calibri"/>
              </a:rPr>
              <a:t>ثيوسيانات</a:t>
            </a:r>
            <a:r>
              <a:rPr lang="ar-SA" u="sng" dirty="0">
                <a:solidFill>
                  <a:srgbClr val="212121"/>
                </a:solidFill>
                <a:latin typeface="Simplified Arabic" panose="02020603050405020304" pitchFamily="18" charset="-78"/>
                <a:ea typeface="Calibri"/>
                <a:cs typeface="Simplified Arabic" panose="02020603050405020304" pitchFamily="18" charset="-78"/>
                <a:sym typeface="Calibri"/>
              </a:rPr>
              <a:t> (GITC/GTC)</a:t>
            </a:r>
            <a:r>
              <a:rPr lang="ar-SA" dirty="0">
                <a:solidFill>
                  <a:srgbClr val="212121"/>
                </a:solidFill>
                <a:latin typeface="Simplified Arabic" panose="02020603050405020304" pitchFamily="18" charset="-78"/>
                <a:ea typeface="Calibri"/>
                <a:cs typeface="Simplified Arabic" panose="02020603050405020304" pitchFamily="18" charset="-78"/>
                <a:sym typeface="Calibri"/>
              </a:rPr>
              <a:t>. وفي هذه الحالة، يمكنكم استخدام محلول يحتوي على 70% من الإيثانول أو كحول </a:t>
            </a:r>
            <a:r>
              <a:rPr lang="ar-SA" dirty="0" err="1">
                <a:solidFill>
                  <a:srgbClr val="212121"/>
                </a:solidFill>
                <a:latin typeface="Simplified Arabic" panose="02020603050405020304" pitchFamily="18" charset="-78"/>
                <a:ea typeface="Calibri"/>
                <a:cs typeface="Simplified Arabic" panose="02020603050405020304" pitchFamily="18" charset="-78"/>
                <a:sym typeface="Calibri"/>
              </a:rPr>
              <a:t>الايزوبروبيل</a:t>
            </a:r>
            <a:r>
              <a:rPr lang="ar-SA" dirty="0">
                <a:solidFill>
                  <a:srgbClr val="212121"/>
                </a:solidFill>
                <a:latin typeface="Simplified Arabic" panose="02020603050405020304" pitchFamily="18" charset="-78"/>
                <a:ea typeface="Calibri"/>
                <a:cs typeface="Simplified Arabic" panose="02020603050405020304" pitchFamily="18" charset="-78"/>
                <a:sym typeface="Calibri"/>
              </a:rPr>
              <a:t>. وتحققوا من تعليمات الشركات المصنعة الخاصة بالاستخدام. </a:t>
            </a:r>
            <a:endParaRPr lang="ar-SA" i="0" strike="noStrike" cap="none" dirty="0">
              <a:solidFill>
                <a:schemeClr val="dk1"/>
              </a:solidFill>
              <a:latin typeface="Simplified Arabic" panose="02020603050405020304" pitchFamily="18" charset="-78"/>
              <a:ea typeface="Calibri"/>
              <a:cs typeface="Simplified Arabic" panose="02020603050405020304" pitchFamily="18" charset="-78"/>
              <a:sym typeface="Calibri"/>
            </a:endParaRPr>
          </a:p>
          <a:p>
            <a:pPr marL="0" marR="0" lvl="0" indent="0" algn="just" rtl="1">
              <a:lnSpc>
                <a:spcPct val="100000"/>
              </a:lnSpc>
              <a:spcBef>
                <a:spcPts val="0"/>
              </a:spcBef>
              <a:spcAft>
                <a:spcPts val="0"/>
              </a:spcAft>
              <a:buClr>
                <a:srgbClr val="000000"/>
              </a:buClr>
              <a:buSzPts val="1800"/>
              <a:buFont typeface="Arial"/>
              <a:buNone/>
            </a:pPr>
            <a:endParaRPr lang="ar-SA" b="0" i="0" u="none" strike="noStrike" cap="none" dirty="0">
              <a:solidFill>
                <a:schemeClr val="dk1"/>
              </a:solidFill>
              <a:latin typeface="Simplified Arabic" panose="02020603050405020304" pitchFamily="18" charset="-78"/>
              <a:ea typeface="Calibri"/>
              <a:cs typeface="Simplified Arabic" panose="02020603050405020304" pitchFamily="18" charset="-78"/>
              <a:sym typeface="Calibri"/>
            </a:endParaRPr>
          </a:p>
        </p:txBody>
      </p:sp>
      <p:sp>
        <p:nvSpPr>
          <p:cNvPr id="11" name="Google Shape;105;p2">
            <a:extLst>
              <a:ext uri="{FF2B5EF4-FFF2-40B4-BE49-F238E27FC236}">
                <a16:creationId xmlns:a16="http://schemas.microsoft.com/office/drawing/2014/main" id="{043F0B97-CF50-49E4-8741-E03E47A984DD}"/>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grpSp>
        <p:nvGrpSpPr>
          <p:cNvPr id="12" name="Group 11">
            <a:extLst>
              <a:ext uri="{FF2B5EF4-FFF2-40B4-BE49-F238E27FC236}">
                <a16:creationId xmlns:a16="http://schemas.microsoft.com/office/drawing/2014/main" id="{D1BDADC3-E97C-4FDF-8EF4-3FDCF1DBA054}"/>
              </a:ext>
            </a:extLst>
          </p:cNvPr>
          <p:cNvGrpSpPr/>
          <p:nvPr/>
        </p:nvGrpSpPr>
        <p:grpSpPr>
          <a:xfrm>
            <a:off x="838200" y="521321"/>
            <a:ext cx="3924069" cy="596348"/>
            <a:chOff x="7861998" y="1527451"/>
            <a:chExt cx="3924069" cy="596348"/>
          </a:xfrm>
        </p:grpSpPr>
        <p:sp>
          <p:nvSpPr>
            <p:cNvPr id="13" name="TextBox 12">
              <a:extLst>
                <a:ext uri="{FF2B5EF4-FFF2-40B4-BE49-F238E27FC236}">
                  <a16:creationId xmlns:a16="http://schemas.microsoft.com/office/drawing/2014/main" id="{2670442E-CBBF-42FB-BDBE-C44D37758F6E}"/>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التكييف وفقاً للمبادئ التوجيهية في بلدكم </a:t>
              </a:r>
              <a:endParaRPr lang="ar-SA"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4" name="Oval 13">
              <a:extLst>
                <a:ext uri="{FF2B5EF4-FFF2-40B4-BE49-F238E27FC236}">
                  <a16:creationId xmlns:a16="http://schemas.microsoft.com/office/drawing/2014/main" id="{14BEB2AC-8CEB-421D-B4D5-DF2CAF30667B}"/>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5" name="Graphic 14" descr="Pencil">
              <a:extLst>
                <a:ext uri="{FF2B5EF4-FFF2-40B4-BE49-F238E27FC236}">
                  <a16:creationId xmlns:a16="http://schemas.microsoft.com/office/drawing/2014/main" id="{A844A31C-462B-40F7-8258-12D81F1E69A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614002"/>
            <a:ext cx="10515600" cy="942814"/>
          </a:xfrm>
        </p:spPr>
        <p:txBody>
          <a:bodyPr rtlCol="1"/>
          <a:lstStyle/>
          <a:p>
            <a:pPr rtl="1"/>
            <a:r>
              <a:rPr lang="ar" dirty="0"/>
              <a:t>تخفيف المطهرات: المُبيِّض - مثال على محلول </a:t>
            </a:r>
            <a:r>
              <a:rPr lang="en-GB" dirty="0"/>
              <a:t>0.5</a:t>
            </a:r>
            <a:r>
              <a:rPr lang="ar" dirty="0"/>
              <a:t>٪</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rtlCol="1"/>
          <a:lstStyle/>
          <a:p>
            <a:pPr marL="0" indent="0" rtl="1">
              <a:buNone/>
            </a:pPr>
            <a:r>
              <a:rPr lang="ar" dirty="0"/>
              <a:t>لتحضير محلول هيبوكلوريت الصوديوم </a:t>
            </a:r>
            <a:r>
              <a:rPr lang="en-GB" dirty="0"/>
              <a:t>0.5</a:t>
            </a:r>
            <a:r>
              <a:rPr lang="ar" dirty="0"/>
              <a:t>% (المُبيِّض) من المُبيِّض المنزلي (هيبوكلوريت الصوديوم 5%):</a:t>
            </a:r>
          </a:p>
          <a:p>
            <a:pPr rtl="1"/>
            <a:r>
              <a:rPr lang="ar" dirty="0"/>
              <a:t>في وعاء مناسب أو بخَّاخ، أضف </a:t>
            </a:r>
            <a:r>
              <a:rPr lang="en-GB" dirty="0"/>
              <a:t>10</a:t>
            </a:r>
            <a:r>
              <a:rPr lang="ar" dirty="0"/>
              <a:t> مليلتر من المُبيِّض المنزلي إلى </a:t>
            </a:r>
            <a:r>
              <a:rPr lang="en-GB" dirty="0"/>
              <a:t>9</a:t>
            </a:r>
            <a:r>
              <a:rPr lang="ar" dirty="0"/>
              <a:t>0 مليلتر</a:t>
            </a:r>
            <a:r>
              <a:rPr lang="ar-SA" dirty="0"/>
              <a:t>اً</a:t>
            </a:r>
            <a:r>
              <a:rPr lang="ar" dirty="0"/>
              <a:t> من الماء. </a:t>
            </a:r>
          </a:p>
          <a:p>
            <a:pPr rtl="1"/>
            <a:r>
              <a:rPr lang="ar" dirty="0"/>
              <a:t>دوِّن على الوعاء أو البخَّاخ اسم المطهر (مُبيِّض 1%)، وتاريخ التحضير، والأحرف الأولى للموظفين الذين حضَّروا المحلول.</a:t>
            </a:r>
          </a:p>
          <a:p>
            <a:pPr rtl="1"/>
            <a:r>
              <a:rPr lang="ar" dirty="0"/>
              <a:t>حضِّر مطهر المُبيِّض المخفف يومياً وتخلص من أي كمية من المطهر غير مستخدم في نهاية اليوم.</a:t>
            </a:r>
          </a:p>
          <a:p>
            <a:pPr rtl="1"/>
            <a:r>
              <a:rPr lang="ar" dirty="0"/>
              <a:t>لا تستخدم المطهر إلا في يوم التحضير.</a:t>
            </a:r>
          </a:p>
          <a:p>
            <a:pPr rtl="1"/>
            <a:r>
              <a:rPr lang="ar" dirty="0"/>
              <a:t>عدِّل التخفيف بناءً على التركيز الأولي للمُبيِّض المنزلي (عادة بين 3٪ و5٪).</a:t>
            </a:r>
          </a:p>
          <a:p>
            <a:pPr rtl="1"/>
            <a:endParaRPr lang="en-US" dirty="0"/>
          </a:p>
          <a:p>
            <a:pPr rtl="1"/>
            <a:endParaRPr lang="en-U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rtlCol="1"/>
          <a:lstStyle/>
          <a:p>
            <a:pPr rtl="1"/>
            <a:fld id="{42D34DE6-22C6-0E40-B20E-F2D718CBADB2}" type="slidenum">
              <a:rPr lang="en-GB" smtClean="0"/>
              <a:pPr rtl="1"/>
              <a:t>18</a:t>
            </a:fld>
            <a:endParaRPr lang="en-GB" sz="1000" dirty="0"/>
          </a:p>
        </p:txBody>
      </p:sp>
      <p:sp>
        <p:nvSpPr>
          <p:cNvPr id="4" name="Google Shape;105;p2">
            <a:extLst>
              <a:ext uri="{FF2B5EF4-FFF2-40B4-BE49-F238E27FC236}">
                <a16:creationId xmlns:a16="http://schemas.microsoft.com/office/drawing/2014/main" id="{D4CCA590-CAF2-B7D6-2354-017EFA83420D}"/>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extLst>
      <p:ext uri="{BB962C8B-B14F-4D97-AF65-F5344CB8AC3E}">
        <p14:creationId xmlns:p14="http://schemas.microsoft.com/office/powerpoint/2010/main" val="312893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p:txBody>
          <a:bodyPr rtlCol="1"/>
          <a:lstStyle/>
          <a:p>
            <a:pPr rtl="1"/>
            <a:r>
              <a:rPr lang="ar"/>
              <a:t>تخفيف المطهرات: الإيثانول </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rtlCol="1"/>
          <a:lstStyle/>
          <a:p>
            <a:pPr marL="0" indent="0" rtl="1">
              <a:buNone/>
            </a:pPr>
            <a:r>
              <a:rPr lang="ar" dirty="0"/>
              <a:t>لتحضير محلول إيثانول 70٪ من إيثانول 100٪:</a:t>
            </a:r>
          </a:p>
          <a:p>
            <a:pPr rtl="1"/>
            <a:r>
              <a:rPr lang="ar" dirty="0"/>
              <a:t>في وعاء مناسب أو بخَّاخ، أضف 70 مليلتر</a:t>
            </a:r>
            <a:r>
              <a:rPr lang="ar-SA" dirty="0"/>
              <a:t>اً</a:t>
            </a:r>
            <a:r>
              <a:rPr lang="ar" dirty="0"/>
              <a:t> من الإيثانول 100% إلى 30 مليلتر</a:t>
            </a:r>
            <a:r>
              <a:rPr lang="ar-SA" dirty="0"/>
              <a:t>اً</a:t>
            </a:r>
            <a:r>
              <a:rPr lang="ar" dirty="0"/>
              <a:t> من الماء. </a:t>
            </a:r>
          </a:p>
          <a:p>
            <a:pPr rtl="1"/>
            <a:r>
              <a:rPr lang="ar" dirty="0"/>
              <a:t>دوِّن على الوعاء أو البخَّاخ اسم المطهر (إيثانول 70%)، وتاريخ التحضير.</a:t>
            </a:r>
          </a:p>
          <a:p>
            <a:pPr rtl="1"/>
            <a:r>
              <a:rPr lang="ar" dirty="0"/>
              <a:t>يمكن تخزين الإيثانول في وعاء أو بخَّاخ.  </a:t>
            </a:r>
          </a:p>
          <a:p>
            <a:pPr rtl="1"/>
            <a:endParaRPr lang="en-US" dirty="0"/>
          </a:p>
          <a:p>
            <a:pPr rtl="1"/>
            <a:endParaRPr lang="en-U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rtlCol="1"/>
          <a:lstStyle/>
          <a:p>
            <a:pPr rtl="1"/>
            <a:fld id="{42D34DE6-22C6-0E40-B20E-F2D718CBADB2}" type="slidenum">
              <a:rPr lang="en-GB" smtClean="0"/>
              <a:pPr rtl="1"/>
              <a:t>19</a:t>
            </a:fld>
            <a:endParaRPr lang="en-GB" sz="1000" dirty="0"/>
          </a:p>
        </p:txBody>
      </p:sp>
      <p:sp>
        <p:nvSpPr>
          <p:cNvPr id="4" name="Google Shape;105;p2">
            <a:extLst>
              <a:ext uri="{FF2B5EF4-FFF2-40B4-BE49-F238E27FC236}">
                <a16:creationId xmlns:a16="http://schemas.microsoft.com/office/drawing/2014/main" id="{1C4FF9F5-83F3-1907-5309-E6C031B61C32}"/>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extLst>
      <p:ext uri="{BB962C8B-B14F-4D97-AF65-F5344CB8AC3E}">
        <p14:creationId xmlns:p14="http://schemas.microsoft.com/office/powerpoint/2010/main" val="3319470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ar" dirty="0"/>
              <a:t>إخلاء المسؤولية</a:t>
            </a:r>
          </a:p>
        </p:txBody>
      </p:sp>
      <p:sp>
        <p:nvSpPr>
          <p:cNvPr id="3" name="Content Placeholder 2"/>
          <p:cNvSpPr>
            <a:spLocks noGrp="1"/>
          </p:cNvSpPr>
          <p:nvPr>
            <p:ph idx="1"/>
          </p:nvPr>
        </p:nvSpPr>
        <p:spPr>
          <a:xfrm>
            <a:off x="838199" y="1669070"/>
            <a:ext cx="10515600" cy="4440760"/>
          </a:xfrm>
        </p:spPr>
        <p:txBody>
          <a:bodyPr rtlCol="1">
            <a:normAutofit fontScale="92500" lnSpcReduction="10000"/>
          </a:bodyPr>
          <a:lstStyle/>
          <a:p>
            <a:pPr marL="0" indent="0" rtl="1">
              <a:buNone/>
              <a:defRPr/>
            </a:pPr>
            <a:r>
              <a:rPr lang="ar" b="1" dirty="0"/>
              <a:t>منصة تعلم الأمن الصحي لمنظمة الصحة العالمية - مواد تدريبية</a:t>
            </a:r>
            <a:endParaRPr lang="en-US" dirty="0"/>
          </a:p>
          <a:p>
            <a:pPr rtl="1">
              <a:defRPr/>
            </a:pPr>
            <a:endParaRPr lang="en-US" dirty="0"/>
          </a:p>
          <a:p>
            <a:pPr marL="0" indent="0" rtl="1">
              <a:buNone/>
              <a:defRPr/>
            </a:pPr>
            <a:r>
              <a:rPr lang="ar" dirty="0"/>
              <a:t>هذه المواد التدريبية لمنظمة الصحة العالمية محفوظة © منظمة الصحة العالمية 202</a:t>
            </a:r>
            <a:r>
              <a:rPr lang="en-GB" dirty="0"/>
              <a:t>2</a:t>
            </a:r>
            <a:r>
              <a:rPr lang="ar" dirty="0"/>
              <a:t>. كل الحقوق محفوظة.</a:t>
            </a:r>
          </a:p>
          <a:p>
            <a:pPr marL="0" indent="0" rtl="1">
              <a:buNone/>
              <a:defRPr/>
            </a:pPr>
            <a:endParaRPr lang="en-US" dirty="0"/>
          </a:p>
          <a:p>
            <a:pPr marL="0" indent="0" rtl="1">
              <a:buNone/>
              <a:defRPr/>
            </a:pPr>
            <a:r>
              <a:rPr lang="ar" dirty="0"/>
              <a:t>يخضع استخدامك لهذه المواد لـ </a:t>
            </a:r>
            <a:r>
              <a:rPr lang="ar-SA" dirty="0"/>
              <a:t>"</a:t>
            </a:r>
            <a:r>
              <a:rPr lang="ar" u="sng" dirty="0">
                <a:hlinkClick r:id="rId2"/>
              </a:rPr>
              <a:t>شروط استخدام منصة تعلم الأمن الصحي لمنظمة الصحة العالمية، المواد التدريبية</a:t>
            </a:r>
            <a:r>
              <a:rPr lang="ar-SA" u="sng" dirty="0"/>
              <a:t>"</a:t>
            </a:r>
            <a:r>
              <a:rPr lang="ar" dirty="0"/>
              <a:t>، التي وافقت عليها عند تنزيلها والمتاحة على منصة تعلم الأمن الصحي على الرابط: </a:t>
            </a:r>
            <a:r>
              <a:rPr lang="en-US" u="sng" dirty="0">
                <a:hlinkClick r:id="rId3"/>
              </a:rPr>
              <a:t>https://extranet.who.int/hslp</a:t>
            </a:r>
            <a:r>
              <a:rPr lang="ar" dirty="0"/>
              <a:t>.  </a:t>
            </a:r>
          </a:p>
          <a:p>
            <a:pPr marL="0" indent="0" rtl="1">
              <a:buNone/>
              <a:defRPr/>
            </a:pPr>
            <a:r>
              <a:rPr lang="ar" dirty="0"/>
              <a:t> </a:t>
            </a:r>
          </a:p>
          <a:p>
            <a:pPr marL="0" indent="0" rtl="1">
              <a:buNone/>
              <a:defRPr/>
            </a:pPr>
            <a:r>
              <a:rPr lang="ar" dirty="0"/>
              <a:t>وفي حالة تكييف محتويات هذه المواد أو تعديلها أو تغييرها أو ترجمتها أو تنقيحها بأي شكل من الأشكال، لا تجوز الإشارة ضمناً إلى ارتباط منظمة الصحة العالمية بأي شكل بهذه التعديلات ولا يجوز استخدام اسم منظمة الصحة العالمية أو شعارها في تلك المواد المعدَّلة.  </a:t>
            </a:r>
          </a:p>
          <a:p>
            <a:pPr rtl="1">
              <a:defRPr/>
            </a:pPr>
            <a:endParaRPr lang="en-US" dirty="0"/>
          </a:p>
          <a:p>
            <a:pPr marL="0" indent="0" rtl="1">
              <a:buNone/>
              <a:defRPr/>
            </a:pPr>
            <a:r>
              <a:rPr lang="ar" dirty="0"/>
              <a:t>وعلاوة على ذلك، يرجى إبلاغ منظمة الصحة العالمية بأي تعديلات تطرأ على هذه المواد التي تستخدمها علانية وذلك لأغراض حفظ السجلات والتطوير المستمر من خلال البريد الإلكتروني </a:t>
            </a:r>
            <a:r>
              <a:rPr lang="ar" dirty="0">
                <a:hlinkClick r:id="rId4"/>
              </a:rPr>
              <a:t>ihrhrt@who.int</a:t>
            </a:r>
            <a:r>
              <a:rPr lang="ar" dirty="0"/>
              <a:t>. </a:t>
            </a:r>
          </a:p>
          <a:p>
            <a:pPr rtl="1"/>
            <a:endParaRPr lang="en-ZA" dirty="0"/>
          </a:p>
        </p:txBody>
      </p:sp>
      <p:sp>
        <p:nvSpPr>
          <p:cNvPr id="5" name="Slide Number Placeholder 4"/>
          <p:cNvSpPr>
            <a:spLocks noGrp="1"/>
          </p:cNvSpPr>
          <p:nvPr>
            <p:ph type="sldNum" sz="quarter" idx="12"/>
          </p:nvPr>
        </p:nvSpPr>
        <p:spPr/>
        <p:txBody>
          <a:bodyPr rtlCol="1"/>
          <a:lstStyle/>
          <a:p>
            <a:pPr rtl="1"/>
            <a:fld id="{42D34DE6-22C6-0E40-B20E-F2D718CBADB2}" type="slidenum">
              <a:rPr lang="en-GB" smtClean="0"/>
              <a:pPr/>
              <a:t>2</a:t>
            </a:fld>
            <a:endParaRPr lang="en-GB" sz="1000" dirty="0"/>
          </a:p>
        </p:txBody>
      </p:sp>
      <p:sp>
        <p:nvSpPr>
          <p:cNvPr id="6" name="Google Shape;105;p2">
            <a:extLst>
              <a:ext uri="{FF2B5EF4-FFF2-40B4-BE49-F238E27FC236}">
                <a16:creationId xmlns:a16="http://schemas.microsoft.com/office/drawing/2014/main" id="{FD34F3B6-C87E-0C16-F00B-6B2D84D07D86}"/>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extLst>
      <p:ext uri="{BB962C8B-B14F-4D97-AF65-F5344CB8AC3E}">
        <p14:creationId xmlns:p14="http://schemas.microsoft.com/office/powerpoint/2010/main" val="2889774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p:txBody>
          <a:bodyPr rtlCol="1"/>
          <a:lstStyle/>
          <a:p>
            <a:pPr rtl="1"/>
            <a:r>
              <a:rPr lang="ar"/>
              <a:t>التعامل مع الانسكاب</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vert="horz" lIns="91440" tIns="45720" rIns="91440" bIns="45720" rtlCol="1" anchor="t">
            <a:normAutofit/>
          </a:bodyPr>
          <a:lstStyle/>
          <a:p>
            <a:pPr marL="0" indent="0" rtl="1">
              <a:buNone/>
            </a:pPr>
            <a:r>
              <a:rPr lang="ar" dirty="0"/>
              <a:t>مع ارتداء القفازات والثوب الطبي:</a:t>
            </a:r>
          </a:p>
          <a:p>
            <a:pPr rtl="1"/>
            <a:r>
              <a:rPr lang="ar" dirty="0"/>
              <a:t>رش مكان البقعة بمُبيِّض 1%. </a:t>
            </a:r>
          </a:p>
          <a:p>
            <a:pPr rtl="1"/>
            <a:r>
              <a:rPr lang="ar" dirty="0"/>
              <a:t>غطِ البقعة والمطهر بمنديل ورقي. </a:t>
            </a:r>
          </a:p>
          <a:p>
            <a:pPr rtl="1"/>
            <a:r>
              <a:rPr lang="ar" dirty="0"/>
              <a:t>اتركها لمدة 10 دقائق على الأقل.</a:t>
            </a:r>
          </a:p>
          <a:p>
            <a:pPr rtl="1"/>
            <a:r>
              <a:rPr lang="ar" dirty="0"/>
              <a:t>امسح البقعة والمطهر بمنديل ورقي وتخلص منه في حاوية نفايات الأخطار البيولوجية.</a:t>
            </a:r>
          </a:p>
          <a:p>
            <a:pPr rtl="1"/>
            <a:r>
              <a:rPr lang="ar" dirty="0"/>
              <a:t>طهِّر المكان بمُبيِّض 1٪ وجففها بمنديل ورقي. </a:t>
            </a:r>
            <a:r>
              <a:rPr lang="ar-SA" dirty="0"/>
              <a:t>و</a:t>
            </a:r>
            <a:r>
              <a:rPr lang="ar" dirty="0"/>
              <a:t>تخلص من المنديل الورقي في حاوية نفايات الأخطار البيولوجية. </a:t>
            </a:r>
          </a:p>
          <a:p>
            <a:pPr rtl="1"/>
            <a:r>
              <a:rPr lang="ar" dirty="0"/>
              <a:t>طهِّر المكان بكحول 70٪ وجففها بمنديل ورقي. </a:t>
            </a:r>
            <a:r>
              <a:rPr lang="ar-SA" dirty="0"/>
              <a:t>و</a:t>
            </a:r>
            <a:r>
              <a:rPr lang="ar" dirty="0"/>
              <a:t>تخلص من المنديل الورقي في حاوية نفايات الأخطار البيولوجية.    </a:t>
            </a:r>
          </a:p>
          <a:p>
            <a:pPr rtl="1"/>
            <a:endParaRPr lang="en-US" dirty="0"/>
          </a:p>
          <a:p>
            <a:pPr rtl="1"/>
            <a:endParaRPr lang="en-U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rtlCol="1"/>
          <a:lstStyle/>
          <a:p>
            <a:pPr rtl="1"/>
            <a:fld id="{42D34DE6-22C6-0E40-B20E-F2D718CBADB2}" type="slidenum">
              <a:rPr lang="en-GB" smtClean="0"/>
              <a:pPr rtl="1"/>
              <a:t>20</a:t>
            </a:fld>
            <a:endParaRPr lang="en-GB" sz="1000" dirty="0"/>
          </a:p>
        </p:txBody>
      </p:sp>
      <p:sp>
        <p:nvSpPr>
          <p:cNvPr id="4" name="Google Shape;105;p2">
            <a:extLst>
              <a:ext uri="{FF2B5EF4-FFF2-40B4-BE49-F238E27FC236}">
                <a16:creationId xmlns:a16="http://schemas.microsoft.com/office/drawing/2014/main" id="{B009F5F7-03E0-9079-D187-52453EB8BF77}"/>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extLst>
      <p:ext uri="{BB962C8B-B14F-4D97-AF65-F5344CB8AC3E}">
        <p14:creationId xmlns:p14="http://schemas.microsoft.com/office/powerpoint/2010/main" val="11550159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1"/>
          <a:lstStyle/>
          <a:p>
            <a:pPr rtl="1"/>
            <a:r>
              <a:rPr lang="ar"/>
              <a:t>التعامل مع النفايات</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1"/>
          <a:lstStyle/>
          <a:p>
            <a:pPr rtl="1"/>
            <a:fld id="{8B709DE2-93F8-7E45-91D0-E19ACC3ADA42}" type="slidenum">
              <a:rPr lang="en-US" smtClean="0"/>
              <a:t>21</a:t>
            </a:fld>
            <a:endParaRPr lang="en-US" dirty="0"/>
          </a:p>
        </p:txBody>
      </p:sp>
      <p:pic>
        <p:nvPicPr>
          <p:cNvPr id="6" name="Picture 5" descr="A close up of a sign&#10;&#10;Description automatically generated">
            <a:extLst>
              <a:ext uri="{FF2B5EF4-FFF2-40B4-BE49-F238E27FC236}">
                <a16:creationId xmlns:a16="http://schemas.microsoft.com/office/drawing/2014/main" id="{498DC226-8F2E-804B-BAFC-80677BD86391}"/>
              </a:ext>
            </a:extLst>
          </p:cNvPr>
          <p:cNvPicPr>
            <a:picLocks noChangeAspect="1"/>
          </p:cNvPicPr>
          <p:nvPr/>
        </p:nvPicPr>
        <p:blipFill>
          <a:blip r:embed="rId3"/>
          <a:stretch>
            <a:fillRect/>
          </a:stretch>
        </p:blipFill>
        <p:spPr>
          <a:xfrm>
            <a:off x="6864491" y="2247673"/>
            <a:ext cx="4262890" cy="3905899"/>
          </a:xfrm>
          <a:prstGeom prst="rect">
            <a:avLst/>
          </a:prstGeom>
        </p:spPr>
      </p:pic>
    </p:spTree>
    <p:extLst>
      <p:ext uri="{BB962C8B-B14F-4D97-AF65-F5344CB8AC3E}">
        <p14:creationId xmlns:p14="http://schemas.microsoft.com/office/powerpoint/2010/main" val="3418997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algn="r" rtl="1"/>
            <a:r>
              <a:rPr lang="ar-SA"/>
              <a:t>إدارة النفايات (1) </a:t>
            </a:r>
            <a:endParaRPr lang="ar-SA" sz="2800" dirty="0"/>
          </a:p>
        </p:txBody>
      </p:sp>
      <p:sp>
        <p:nvSpPr>
          <p:cNvPr id="299" name="Google Shape;299;p21"/>
          <p:cNvSpPr txBox="1">
            <a:spLocks noGrp="1"/>
          </p:cNvSpPr>
          <p:nvPr>
            <p:ph type="body" idx="1"/>
          </p:nvPr>
        </p:nvSpPr>
        <p:spPr>
          <a:xfrm>
            <a:off x="838200" y="1736203"/>
            <a:ext cx="10515600" cy="3505604"/>
          </a:xfrm>
          <a:prstGeom prst="rect">
            <a:avLst/>
          </a:prstGeom>
          <a:noFill/>
          <a:ln>
            <a:noFill/>
          </a:ln>
        </p:spPr>
        <p:txBody>
          <a:bodyPr spcFirstLastPara="1" wrap="square" lIns="91425" tIns="45700" rIns="91425" bIns="45700" anchor="t" anchorCtr="0">
            <a:noAutofit/>
          </a:bodyPr>
          <a:lstStyle/>
          <a:p>
            <a:pPr marL="228600" indent="-247650" algn="r" rtl="1">
              <a:spcBef>
                <a:spcPts val="0"/>
              </a:spcBef>
              <a:buSzPts val="2300"/>
            </a:pPr>
            <a:r>
              <a:rPr lang="ar-SA" sz="2200" dirty="0"/>
              <a:t>تعاملوا مع جميع النفايات الناتجة عن جمع العينات (مثل حاوية العينات، إذا كانت مختلفة عن أنبوب الاستخراج) ومعدات الوقاية الشخصية وحيدة الاستخدام باعتبارها خطرة بيولوجياً. وعليكم وضع النفايات المعدية في أجهزة التعقيم أو حرقها.</a:t>
            </a:r>
            <a:r>
              <a:rPr lang="ar-SA" sz="2200" baseline="30000" dirty="0"/>
              <a:t>1</a:t>
            </a:r>
            <a:endParaRPr lang="ar-SA" sz="2300" dirty="0"/>
          </a:p>
          <a:p>
            <a:pPr marL="685800" lvl="1" indent="-247650" algn="r" rtl="1">
              <a:spcBef>
                <a:spcPts val="0"/>
              </a:spcBef>
              <a:buSzPts val="2300"/>
            </a:pPr>
            <a:endParaRPr lang="ar-SA" sz="2000" dirty="0">
              <a:latin typeface="Simplified Arabic" panose="02020603050405020304" pitchFamily="18" charset="-78"/>
              <a:cs typeface="Simplified Arabic" panose="02020603050405020304" pitchFamily="18" charset="-78"/>
            </a:endParaRPr>
          </a:p>
        </p:txBody>
      </p:sp>
      <p:sp>
        <p:nvSpPr>
          <p:cNvPr id="300" name="Google Shape;300;p2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22</a:t>
            </a:fld>
            <a:endParaRPr lang="ar-SA" sz="1000" dirty="0"/>
          </a:p>
        </p:txBody>
      </p:sp>
      <p:sp>
        <p:nvSpPr>
          <p:cNvPr id="7" name="Google Shape;301;p21">
            <a:extLst>
              <a:ext uri="{FF2B5EF4-FFF2-40B4-BE49-F238E27FC236}">
                <a16:creationId xmlns:a16="http://schemas.microsoft.com/office/drawing/2014/main" id="{D3299E1D-E805-4579-995D-A94DDCD94EE4}"/>
              </a:ext>
            </a:extLst>
          </p:cNvPr>
          <p:cNvSpPr txBox="1"/>
          <p:nvPr/>
        </p:nvSpPr>
        <p:spPr>
          <a:xfrm>
            <a:off x="724528" y="5813908"/>
            <a:ext cx="10884397" cy="369291"/>
          </a:xfrm>
          <a:prstGeom prst="rect">
            <a:avLst/>
          </a:prstGeom>
          <a:noFill/>
          <a:ln>
            <a:noFill/>
          </a:ln>
        </p:spPr>
        <p:txBody>
          <a:bodyPr spcFirstLastPara="1" wrap="square" lIns="91425" tIns="45700" rIns="91425" bIns="45700" anchor="t" anchorCtr="0">
            <a:spAutoFit/>
          </a:bodyPr>
          <a:lstStyle/>
          <a:p>
            <a:pPr lvl="0" algn="r" rtl="1"/>
            <a:r>
              <a:rPr lang="ar-SA" sz="1800" baseline="30000" dirty="0">
                <a:solidFill>
                  <a:schemeClr val="dk1"/>
                </a:solidFill>
                <a:latin typeface="Simplified Arabic" panose="02020603050405020304" pitchFamily="18" charset="-78"/>
                <a:cs typeface="Simplified Arabic" panose="02020603050405020304" pitchFamily="18" charset="-78"/>
                <a:sym typeface="Arial"/>
              </a:rPr>
              <a:t>1 </a:t>
            </a:r>
            <a:r>
              <a:rPr lang="en-GB" sz="1800" baseline="30000" dirty="0">
                <a:solidFill>
                  <a:schemeClr val="dk1"/>
                </a:solidFill>
                <a:latin typeface="Simplified Arabic" panose="02020603050405020304" pitchFamily="18" charset="-78"/>
                <a:cs typeface="Simplified Arabic" panose="02020603050405020304" pitchFamily="18" charset="-78"/>
              </a:rPr>
              <a:t>Laboratory biosafety manual. 4th edition. Geneva: World Health Organization; 2021 (https://www.who.int/publications/i/item/9789240011311)</a:t>
            </a:r>
            <a:r>
              <a:rPr lang="ar-SA" sz="1800" baseline="30000">
                <a:solidFill>
                  <a:schemeClr val="dk1"/>
                </a:solidFill>
                <a:latin typeface="Simplified Arabic" panose="02020603050405020304" pitchFamily="18" charset="-78"/>
                <a:cs typeface="Simplified Arabic" panose="02020603050405020304" pitchFamily="18" charset="-78"/>
              </a:rPr>
              <a:t>.</a:t>
            </a:r>
            <a:endParaRPr lang="ar-SA" sz="3200" dirty="0">
              <a:latin typeface="Simplified Arabic" panose="02020603050405020304" pitchFamily="18" charset="-78"/>
              <a:cs typeface="Simplified Arabic" panose="02020603050405020304" pitchFamily="18" charset="-78"/>
            </a:endParaRPr>
          </a:p>
        </p:txBody>
      </p:sp>
      <p:sp>
        <p:nvSpPr>
          <p:cNvPr id="8" name="Google Shape;105;p2">
            <a:extLst>
              <a:ext uri="{FF2B5EF4-FFF2-40B4-BE49-F238E27FC236}">
                <a16:creationId xmlns:a16="http://schemas.microsoft.com/office/drawing/2014/main" id="{4F6586FA-57DC-4F2F-B910-62522AC7F5DC}"/>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algn="r" rtl="1"/>
            <a:r>
              <a:rPr lang="ar-SA"/>
              <a:t>إدارة النفايات (2) </a:t>
            </a:r>
            <a:endParaRPr lang="ar-SA" sz="2800" dirty="0"/>
          </a:p>
        </p:txBody>
      </p:sp>
      <p:sp>
        <p:nvSpPr>
          <p:cNvPr id="300" name="Google Shape;300;p2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23</a:t>
            </a:fld>
            <a:endParaRPr lang="ar-SA" sz="1000" dirty="0"/>
          </a:p>
        </p:txBody>
      </p:sp>
      <p:sp>
        <p:nvSpPr>
          <p:cNvPr id="8" name="Google Shape;299;p21">
            <a:extLst>
              <a:ext uri="{FF2B5EF4-FFF2-40B4-BE49-F238E27FC236}">
                <a16:creationId xmlns:a16="http://schemas.microsoft.com/office/drawing/2014/main" id="{025A8222-2483-4815-BF57-564C8FDD6EF2}"/>
              </a:ext>
            </a:extLst>
          </p:cNvPr>
          <p:cNvSpPr txBox="1">
            <a:spLocks/>
          </p:cNvSpPr>
          <p:nvPr/>
        </p:nvSpPr>
        <p:spPr>
          <a:xfrm>
            <a:off x="838199" y="1307940"/>
            <a:ext cx="10515600" cy="486426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1000"/>
              </a:spcBef>
              <a:spcAft>
                <a:spcPts val="0"/>
              </a:spcAft>
              <a:buClr>
                <a:schemeClr val="accent1"/>
              </a:buClr>
              <a:buSzPts val="2000"/>
              <a:buFont typeface="Arial"/>
              <a:buChar char="•"/>
              <a:defRPr sz="2000" b="0" i="0" u="none" strike="noStrike" cap="none">
                <a:solidFill>
                  <a:schemeClr val="dk1"/>
                </a:solidFill>
                <a:latin typeface="Arial"/>
                <a:ea typeface="Arial"/>
                <a:cs typeface="Arial"/>
                <a:sym typeface="Arial"/>
              </a:defRPr>
            </a:lvl1pPr>
            <a:lvl2pPr marL="914400" marR="0" lvl="1"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438150" lvl="1" indent="0" algn="just" rtl="1">
              <a:spcBef>
                <a:spcPts val="0"/>
              </a:spcBef>
              <a:buSzPts val="2300"/>
              <a:buFont typeface="Arial"/>
              <a:buNone/>
            </a:pPr>
            <a:endParaRPr lang="ar-SA" dirty="0">
              <a:latin typeface="Simplified Arabic" panose="02020603050405020304" pitchFamily="18" charset="-78"/>
              <a:cs typeface="Simplified Arabic" panose="02020603050405020304" pitchFamily="18" charset="-78"/>
            </a:endParaRPr>
          </a:p>
          <a:p>
            <a:pPr marL="228600" indent="-247650" algn="just" rtl="1">
              <a:buSzPts val="2300"/>
            </a:pPr>
            <a:r>
              <a:rPr lang="ar-SA" sz="1800" dirty="0">
                <a:latin typeface="Simplified Arabic" panose="02020603050405020304" pitchFamily="18" charset="-78"/>
                <a:cs typeface="Simplified Arabic" panose="02020603050405020304" pitchFamily="18" charset="-78"/>
              </a:rPr>
              <a:t>تخلصوا من الأشرطة وأنابيب الاستخراج المستعملة (والمواد الاستهلاكية الأخرى مثل ماصات النقل) المستخدمة في الاختبارات التشخيصية السريعة للكشف عن مستضدات فيروس كورونا-سارس-2: </a:t>
            </a:r>
          </a:p>
          <a:p>
            <a:pPr marL="685800" lvl="1" indent="-247650" algn="just" rtl="1">
              <a:buSzPts val="2300"/>
            </a:pPr>
            <a:r>
              <a:rPr lang="ar-SA" dirty="0">
                <a:latin typeface="Simplified Arabic" panose="02020603050405020304" pitchFamily="18" charset="-78"/>
                <a:cs typeface="Simplified Arabic" panose="02020603050405020304" pitchFamily="18" charset="-78"/>
              </a:rPr>
              <a:t>اقرأوا تعليمات الشركات المصنعة الخاصة بمجموعة الأدوات. </a:t>
            </a:r>
          </a:p>
          <a:p>
            <a:pPr marL="1143000" lvl="2" indent="-247650" algn="just" rtl="1">
              <a:buSzPts val="2300"/>
            </a:pPr>
            <a:r>
              <a:rPr lang="ar-SA" dirty="0">
                <a:latin typeface="Simplified Arabic" panose="02020603050405020304" pitchFamily="18" charset="-78"/>
                <a:cs typeface="Simplified Arabic" panose="02020603050405020304" pitchFamily="18" charset="-78"/>
              </a:rPr>
              <a:t>ملاحظة: ستقوم بعض وسائط التحلل في مجموعة لوازم الاختبارات التشخيصية السريعة للكشف عن المستضدات، عند استخدامها وفقاً لتعليمات الاستخدام، بتعطيل فيروس كورونا-سارس-2 عند إضافة العينة إلى وسيط التحلل في أنبوب التحلل. </a:t>
            </a:r>
            <a:r>
              <a:rPr lang="ar-SA">
                <a:latin typeface="Simplified Arabic" panose="02020603050405020304" pitchFamily="18" charset="-78"/>
                <a:cs typeface="Simplified Arabic" panose="02020603050405020304" pitchFamily="18" charset="-78"/>
              </a:rPr>
              <a:t>ويمكن الاطلاع </a:t>
            </a:r>
            <a:r>
              <a:rPr lang="ar-SA" dirty="0">
                <a:latin typeface="Simplified Arabic" panose="02020603050405020304" pitchFamily="18" charset="-78"/>
                <a:cs typeface="Simplified Arabic" panose="02020603050405020304" pitchFamily="18" charset="-78"/>
              </a:rPr>
              <a:t>على إجراءات إدارة النفايات المشار إليها في تعليمات الاستخدام. </a:t>
            </a:r>
          </a:p>
          <a:p>
            <a:pPr marL="685800" lvl="1" indent="-247650" algn="just" rtl="1">
              <a:buSzPts val="2300"/>
            </a:pPr>
            <a:r>
              <a:rPr lang="ar-SA" dirty="0">
                <a:latin typeface="Simplified Arabic" panose="02020603050405020304" pitchFamily="18" charset="-78"/>
                <a:cs typeface="Simplified Arabic" panose="02020603050405020304" pitchFamily="18" charset="-78"/>
              </a:rPr>
              <a:t>اقرأوا أوراق بيانات سلامة المواد. </a:t>
            </a:r>
          </a:p>
          <a:p>
            <a:pPr marL="1143000" lvl="2" indent="-247650" algn="just" rtl="1">
              <a:buSzPts val="2300"/>
            </a:pPr>
            <a:r>
              <a:rPr lang="ar-SA" dirty="0">
                <a:latin typeface="Simplified Arabic" panose="02020603050405020304" pitchFamily="18" charset="-78"/>
                <a:cs typeface="Simplified Arabic" panose="02020603050405020304" pitchFamily="18" charset="-78"/>
              </a:rPr>
              <a:t>ملاحظة: قد تحتوي وسائط التحلل في مجموعة لوازم الاختبارات التشخيصية السريعة للكشف عن المستضدات على </a:t>
            </a:r>
            <a:r>
              <a:rPr lang="ar-SA" dirty="0" err="1">
                <a:latin typeface="Simplified Arabic" panose="02020603050405020304" pitchFamily="18" charset="-78"/>
                <a:cs typeface="Simplified Arabic" panose="02020603050405020304" pitchFamily="18" charset="-78"/>
              </a:rPr>
              <a:t>آزيد</a:t>
            </a:r>
            <a:r>
              <a:rPr lang="ar-SA" dirty="0">
                <a:latin typeface="Simplified Arabic" panose="02020603050405020304" pitchFamily="18" charset="-78"/>
                <a:cs typeface="Simplified Arabic" panose="02020603050405020304" pitchFamily="18" charset="-78"/>
              </a:rPr>
              <a:t> الصوديوم، وينبغي تجنب التعقيم عند التعامل مع كميات كبيرة من </a:t>
            </a:r>
            <a:r>
              <a:rPr lang="ar-SA" dirty="0" err="1">
                <a:latin typeface="Simplified Arabic" panose="02020603050405020304" pitchFamily="18" charset="-78"/>
                <a:cs typeface="Simplified Arabic" panose="02020603050405020304" pitchFamily="18" charset="-78"/>
              </a:rPr>
              <a:t>آزيد</a:t>
            </a:r>
            <a:r>
              <a:rPr lang="ar-SA" dirty="0">
                <a:latin typeface="Simplified Arabic" panose="02020603050405020304" pitchFamily="18" charset="-78"/>
                <a:cs typeface="Simplified Arabic" panose="02020603050405020304" pitchFamily="18" charset="-78"/>
              </a:rPr>
              <a:t> الصوديوم. وقد يؤدي تراكم </a:t>
            </a:r>
            <a:r>
              <a:rPr lang="ar-SA" dirty="0" err="1">
                <a:latin typeface="Simplified Arabic" panose="02020603050405020304" pitchFamily="18" charset="-78"/>
                <a:cs typeface="Simplified Arabic" panose="02020603050405020304" pitchFamily="18" charset="-78"/>
              </a:rPr>
              <a:t>آزيد</a:t>
            </a:r>
            <a:r>
              <a:rPr lang="ar-SA" dirty="0">
                <a:latin typeface="Simplified Arabic" panose="02020603050405020304" pitchFamily="18" charset="-78"/>
                <a:cs typeface="Simplified Arabic" panose="02020603050405020304" pitchFamily="18" charset="-78"/>
              </a:rPr>
              <a:t> الصوديوم في اتصال مع المعدن إلى خطر جسيم مع الحرارة أو الصدمة. </a:t>
            </a:r>
          </a:p>
          <a:p>
            <a:pPr marL="685800" lvl="1" indent="-247650" algn="just" rtl="1">
              <a:buSzPts val="2300"/>
            </a:pPr>
            <a:r>
              <a:rPr lang="ar-SA" dirty="0">
                <a:latin typeface="Simplified Arabic" panose="02020603050405020304" pitchFamily="18" charset="-78"/>
                <a:cs typeface="Simplified Arabic" panose="02020603050405020304" pitchFamily="18" charset="-78"/>
              </a:rPr>
              <a:t>اتبعوا اللوائح الوطنية والمحلية للتخلص منها. </a:t>
            </a:r>
          </a:p>
          <a:p>
            <a:pPr marL="685800" lvl="1" indent="-247650" algn="just" rtl="1">
              <a:buSzPts val="2300"/>
            </a:pPr>
            <a:r>
              <a:rPr lang="ar-SA" dirty="0">
                <a:latin typeface="Simplified Arabic" panose="02020603050405020304" pitchFamily="18" charset="-78"/>
                <a:cs typeface="Simplified Arabic" panose="02020603050405020304" pitchFamily="18" charset="-78"/>
              </a:rPr>
              <a:t>في حالة عدم وجود توصيات معاكسة من السلطات الوطنية أو الشركة المصنعة، يُرجى التعامل مع الاختبارات التشخيصية السريعة لمستضدات فيروس كورونا-سارس-2 على أنها خطرة بيولوجياً.</a:t>
            </a:r>
          </a:p>
        </p:txBody>
      </p:sp>
      <p:sp>
        <p:nvSpPr>
          <p:cNvPr id="6" name="Google Shape;105;p2">
            <a:extLst>
              <a:ext uri="{FF2B5EF4-FFF2-40B4-BE49-F238E27FC236}">
                <a16:creationId xmlns:a16="http://schemas.microsoft.com/office/drawing/2014/main" id="{AA79A9D4-14D2-43AC-89C0-616D3EF12E62}"/>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extLst>
      <p:ext uri="{BB962C8B-B14F-4D97-AF65-F5344CB8AC3E}">
        <p14:creationId xmlns:p14="http://schemas.microsoft.com/office/powerpoint/2010/main" val="979022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2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dirty="0"/>
              <a:t>الأمور التي ينبغي لكم فعلها بعد الاختبار </a:t>
            </a:r>
          </a:p>
        </p:txBody>
      </p:sp>
      <p:sp>
        <p:nvSpPr>
          <p:cNvPr id="308" name="Google Shape;308;p22"/>
          <p:cNvSpPr txBox="1">
            <a:spLocks noGrp="1"/>
          </p:cNvSpPr>
          <p:nvPr>
            <p:ph type="body" idx="1"/>
          </p:nvPr>
        </p:nvSpPr>
        <p:spPr>
          <a:xfrm>
            <a:off x="838200" y="1470732"/>
            <a:ext cx="10515600" cy="4440760"/>
          </a:xfrm>
          <a:prstGeom prst="rect">
            <a:avLst/>
          </a:prstGeom>
          <a:noFill/>
          <a:ln>
            <a:noFill/>
          </a:ln>
        </p:spPr>
        <p:txBody>
          <a:bodyPr spcFirstLastPara="1" wrap="square" lIns="91425" tIns="45700" rIns="91425" bIns="45700" anchor="t" anchorCtr="0">
            <a:normAutofit/>
          </a:bodyPr>
          <a:lstStyle/>
          <a:p>
            <a:pPr marL="285750" lvl="0" indent="-222250" algn="just" rtl="1">
              <a:lnSpc>
                <a:spcPct val="90000"/>
              </a:lnSpc>
              <a:spcBef>
                <a:spcPts val="0"/>
              </a:spcBef>
              <a:spcAft>
                <a:spcPts val="0"/>
              </a:spcAft>
              <a:buSzPts val="1000"/>
              <a:buNone/>
            </a:pPr>
            <a:endParaRPr lang="ar-SA" sz="2400" dirty="0"/>
          </a:p>
          <a:p>
            <a:pPr marL="285750" lvl="0" indent="-311150" algn="just" rtl="1">
              <a:lnSpc>
                <a:spcPct val="90000"/>
              </a:lnSpc>
              <a:spcBef>
                <a:spcPts val="1575"/>
              </a:spcBef>
              <a:spcAft>
                <a:spcPts val="0"/>
              </a:spcAft>
              <a:buSzPts val="1400"/>
              <a:buChar char="•"/>
            </a:pPr>
            <a:r>
              <a:rPr lang="ar-SA" sz="2400" dirty="0"/>
              <a:t>جميع مكونات الاختبارات التشخيصية السريعة لمستضدات فيروس كورونا-سارس-2 هي وحيدة الاستخدام ويجب عدم استخدامها مرة أخرى. </a:t>
            </a:r>
          </a:p>
          <a:p>
            <a:pPr marL="285750" lvl="0" indent="-311150" algn="just" rtl="1">
              <a:lnSpc>
                <a:spcPct val="90000"/>
              </a:lnSpc>
              <a:spcBef>
                <a:spcPts val="1575"/>
              </a:spcBef>
              <a:buSzPts val="1400"/>
            </a:pPr>
            <a:r>
              <a:rPr lang="ar-SA" sz="2400" dirty="0"/>
              <a:t>تُوضع جميع المواد التي يُحتمل أن تكون ملوثة (مثل حاويات العينات المستخدمة وأنابيب الاستخراج المستخدمة وماصات النقل وأشرطة الاختبار المستخدمة) في كيس الوقاية من المخاطر البيولوجية.</a:t>
            </a:r>
          </a:p>
          <a:p>
            <a:pPr marL="285750" lvl="0" indent="-311150" algn="just" rtl="1">
              <a:lnSpc>
                <a:spcPct val="90000"/>
              </a:lnSpc>
              <a:spcBef>
                <a:spcPts val="1575"/>
              </a:spcBef>
              <a:spcAft>
                <a:spcPts val="0"/>
              </a:spcAft>
              <a:buSzPts val="1400"/>
              <a:buChar char="•"/>
            </a:pPr>
            <a:r>
              <a:rPr lang="ar-SA" sz="2400" dirty="0"/>
              <a:t>في نهاية اليوم، يُغلق كيس الوقاية من المخاطر البيولوجية بإحكام، وتُتبع إرشادات مرفقكم للتخلص من النفايات البيولوجية الخطرة.</a:t>
            </a:r>
          </a:p>
          <a:p>
            <a:pPr marL="228600" lvl="0" indent="-101600" algn="just" rtl="1">
              <a:lnSpc>
                <a:spcPct val="100000"/>
              </a:lnSpc>
              <a:spcBef>
                <a:spcPts val="1000"/>
              </a:spcBef>
              <a:spcAft>
                <a:spcPts val="0"/>
              </a:spcAft>
              <a:buClr>
                <a:schemeClr val="accent1"/>
              </a:buClr>
              <a:buSzPts val="2000"/>
              <a:buNone/>
            </a:pPr>
            <a:endParaRPr lang="ar-SA" sz="2400" dirty="0"/>
          </a:p>
        </p:txBody>
      </p:sp>
      <p:sp>
        <p:nvSpPr>
          <p:cNvPr id="309" name="Google Shape;309;p2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24</a:t>
            </a:fld>
            <a:endParaRPr lang="ar-SA" sz="1000" dirty="0"/>
          </a:p>
        </p:txBody>
      </p:sp>
      <p:sp>
        <p:nvSpPr>
          <p:cNvPr id="10" name="Google Shape;105;p2">
            <a:extLst>
              <a:ext uri="{FF2B5EF4-FFF2-40B4-BE49-F238E27FC236}">
                <a16:creationId xmlns:a16="http://schemas.microsoft.com/office/drawing/2014/main" id="{7D76981C-C7A0-43D4-A22F-BC7A75B45776}"/>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grpSp>
        <p:nvGrpSpPr>
          <p:cNvPr id="11" name="Group 10">
            <a:extLst>
              <a:ext uri="{FF2B5EF4-FFF2-40B4-BE49-F238E27FC236}">
                <a16:creationId xmlns:a16="http://schemas.microsoft.com/office/drawing/2014/main" id="{F9CDEBAA-0B6A-4DB8-A530-CC0079419A7B}"/>
              </a:ext>
            </a:extLst>
          </p:cNvPr>
          <p:cNvGrpSpPr/>
          <p:nvPr/>
        </p:nvGrpSpPr>
        <p:grpSpPr>
          <a:xfrm>
            <a:off x="838200" y="1070324"/>
            <a:ext cx="3924069" cy="596348"/>
            <a:chOff x="7861998" y="1527451"/>
            <a:chExt cx="3924069" cy="596348"/>
          </a:xfrm>
        </p:grpSpPr>
        <p:sp>
          <p:nvSpPr>
            <p:cNvPr id="12" name="TextBox 11">
              <a:extLst>
                <a:ext uri="{FF2B5EF4-FFF2-40B4-BE49-F238E27FC236}">
                  <a16:creationId xmlns:a16="http://schemas.microsoft.com/office/drawing/2014/main" id="{AD87C391-D078-47ED-9D5F-A36E0B377278}"/>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التكييف وفقاً للمبادئ التوجيهية في بلدكم </a:t>
              </a:r>
              <a:endParaRPr lang="ar-SA"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3" name="Oval 12">
              <a:extLst>
                <a:ext uri="{FF2B5EF4-FFF2-40B4-BE49-F238E27FC236}">
                  <a16:creationId xmlns:a16="http://schemas.microsoft.com/office/drawing/2014/main" id="{F01843D5-6825-4537-AD3D-93E5AFE49C0A}"/>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4" name="Graphic 13" descr="Pencil">
              <a:extLst>
                <a:ext uri="{FF2B5EF4-FFF2-40B4-BE49-F238E27FC236}">
                  <a16:creationId xmlns:a16="http://schemas.microsoft.com/office/drawing/2014/main" id="{0EC65E0A-F205-49D3-B1F9-A169CFB9836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23"/>
          <p:cNvSpPr txBox="1">
            <a:spLocks noGrp="1"/>
          </p:cNvSpPr>
          <p:nvPr>
            <p:ph type="title"/>
          </p:nvPr>
        </p:nvSpPr>
        <p:spPr>
          <a:xfrm>
            <a:off x="838199" y="335670"/>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a:t>إجراء الاختبار في المجتمع </a:t>
            </a:r>
            <a:endParaRPr lang="ar-SA" dirty="0"/>
          </a:p>
        </p:txBody>
      </p:sp>
      <p:sp>
        <p:nvSpPr>
          <p:cNvPr id="316" name="Google Shape;316;p23"/>
          <p:cNvSpPr txBox="1">
            <a:spLocks noGrp="1"/>
          </p:cNvSpPr>
          <p:nvPr>
            <p:ph type="body" idx="1"/>
          </p:nvPr>
        </p:nvSpPr>
        <p:spPr>
          <a:xfrm>
            <a:off x="838199" y="1574812"/>
            <a:ext cx="10515600" cy="4440760"/>
          </a:xfrm>
          <a:prstGeom prst="rect">
            <a:avLst/>
          </a:prstGeom>
          <a:noFill/>
          <a:ln>
            <a:noFill/>
          </a:ln>
        </p:spPr>
        <p:txBody>
          <a:bodyPr spcFirstLastPara="1" wrap="square" lIns="91425" tIns="45700" rIns="91425" bIns="45700" anchor="t" anchorCtr="0">
            <a:noAutofit/>
          </a:bodyPr>
          <a:lstStyle/>
          <a:p>
            <a:pPr marL="285750" lvl="0" indent="-311150" algn="just" rtl="1">
              <a:lnSpc>
                <a:spcPct val="90000"/>
              </a:lnSpc>
              <a:spcBef>
                <a:spcPts val="1575"/>
              </a:spcBef>
              <a:spcAft>
                <a:spcPts val="0"/>
              </a:spcAft>
              <a:buSzPts val="1400"/>
              <a:buChar char="•"/>
            </a:pPr>
            <a:r>
              <a:rPr lang="ar-SA" sz="2200" dirty="0"/>
              <a:t>أخذ ما يكفي من أكياس الوقاية من المخاطر البيولوجية عند الذهاب من أجل إجراء الاختبارات في المجتمع المحلي.</a:t>
            </a:r>
          </a:p>
          <a:p>
            <a:pPr marL="285750" lvl="0" indent="-311150" algn="just" rtl="1">
              <a:lnSpc>
                <a:spcPct val="90000"/>
              </a:lnSpc>
              <a:spcBef>
                <a:spcPts val="1575"/>
              </a:spcBef>
              <a:spcAft>
                <a:spcPts val="0"/>
              </a:spcAft>
              <a:buSzPts val="1400"/>
              <a:buChar char="•"/>
            </a:pPr>
            <a:r>
              <a:rPr lang="ar-SA" sz="2200" dirty="0"/>
              <a:t>وضع جميع المواد التي يُحتمل أن تكون ملوثة (مثل أنابيب الاستخراج المستخدمة وماصات النقل وأشرطة الاختبار المستخدمة) في كيس الوقاية من المخاطر البيولوجية وإغلاقه بإحكام. </a:t>
            </a:r>
          </a:p>
          <a:p>
            <a:pPr marL="285750" lvl="0" indent="-311150" algn="just" rtl="1">
              <a:lnSpc>
                <a:spcPct val="90000"/>
              </a:lnSpc>
              <a:spcBef>
                <a:spcPts val="1575"/>
              </a:spcBef>
              <a:spcAft>
                <a:spcPts val="0"/>
              </a:spcAft>
              <a:buSzPts val="1400"/>
              <a:buChar char="•"/>
            </a:pPr>
            <a:r>
              <a:rPr lang="ar-SA" sz="2200" dirty="0"/>
              <a:t>استخدام كيس جديد (غير مستخدم) للوقاية من المخاطر البيولوجية للتخلص من النفايات في مواقع مختلفة في المجتمع المحلي.</a:t>
            </a:r>
          </a:p>
          <a:p>
            <a:pPr marL="285750" lvl="0" indent="-311150" algn="just" rtl="1">
              <a:lnSpc>
                <a:spcPct val="90000"/>
              </a:lnSpc>
              <a:spcBef>
                <a:spcPts val="1575"/>
              </a:spcBef>
              <a:spcAft>
                <a:spcPts val="0"/>
              </a:spcAft>
              <a:buSzPts val="1400"/>
              <a:buChar char="•"/>
            </a:pPr>
            <a:r>
              <a:rPr lang="ar-SA" sz="2200" dirty="0"/>
              <a:t>إعادة أكياس الوقاية من المخاطر البيولوجية المغلقة بإحكام إلى المرفق الصحي للتعقيم</a:t>
            </a:r>
            <a:r>
              <a:rPr lang="ar-SA" sz="2200" baseline="30000" dirty="0"/>
              <a:t>1</a:t>
            </a:r>
            <a:r>
              <a:rPr lang="ar-SA" sz="2200" dirty="0"/>
              <a:t> أو الحرق.</a:t>
            </a:r>
          </a:p>
          <a:p>
            <a:pPr marL="228600" lvl="0" indent="-101600" algn="r" rtl="1">
              <a:lnSpc>
                <a:spcPct val="100000"/>
              </a:lnSpc>
              <a:spcBef>
                <a:spcPts val="1000"/>
              </a:spcBef>
              <a:spcAft>
                <a:spcPts val="0"/>
              </a:spcAft>
              <a:buClr>
                <a:schemeClr val="accent1"/>
              </a:buClr>
              <a:buSzPts val="2000"/>
              <a:buNone/>
            </a:pPr>
            <a:endParaRPr lang="ar-SA" sz="2400" dirty="0"/>
          </a:p>
          <a:p>
            <a:pPr marL="228600" lvl="0" indent="-101600" algn="r" rtl="1">
              <a:lnSpc>
                <a:spcPct val="100000"/>
              </a:lnSpc>
              <a:spcBef>
                <a:spcPts val="1000"/>
              </a:spcBef>
              <a:spcAft>
                <a:spcPts val="0"/>
              </a:spcAft>
              <a:buClr>
                <a:schemeClr val="accent1"/>
              </a:buClr>
              <a:buSzPts val="2000"/>
              <a:buNone/>
            </a:pPr>
            <a:endParaRPr lang="ar-SA" sz="2400" dirty="0"/>
          </a:p>
        </p:txBody>
      </p:sp>
      <p:sp>
        <p:nvSpPr>
          <p:cNvPr id="317" name="Google Shape;317;p2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25</a:t>
            </a:fld>
            <a:endParaRPr lang="ar-SA" sz="1000" dirty="0"/>
          </a:p>
        </p:txBody>
      </p:sp>
      <p:sp>
        <p:nvSpPr>
          <p:cNvPr id="2" name="Rectangle 1">
            <a:extLst>
              <a:ext uri="{FF2B5EF4-FFF2-40B4-BE49-F238E27FC236}">
                <a16:creationId xmlns:a16="http://schemas.microsoft.com/office/drawing/2014/main" id="{F0BA78ED-A473-4693-A946-0B4FEB5AEE65}"/>
              </a:ext>
            </a:extLst>
          </p:cNvPr>
          <p:cNvSpPr/>
          <p:nvPr/>
        </p:nvSpPr>
        <p:spPr>
          <a:xfrm>
            <a:off x="838198" y="5630798"/>
            <a:ext cx="10412898" cy="810478"/>
          </a:xfrm>
          <a:prstGeom prst="rect">
            <a:avLst/>
          </a:prstGeom>
        </p:spPr>
        <p:txBody>
          <a:bodyPr wrap="square">
            <a:spAutoFit/>
          </a:bodyPr>
          <a:lstStyle/>
          <a:p>
            <a:pPr marL="19050" lvl="2" indent="-19050" algn="just" rtl="1">
              <a:buSzPts val="2300"/>
            </a:pPr>
            <a:r>
              <a:rPr lang="ar-SA" sz="2000" baseline="30000" dirty="0">
                <a:latin typeface="Simplified Arabic" panose="02020603050405020304" pitchFamily="18" charset="-78"/>
                <a:cs typeface="Simplified Arabic" panose="02020603050405020304" pitchFamily="18" charset="-78"/>
              </a:rPr>
              <a:t>1 قد تحتوي وسائط التحلل في مجموعة لوازم الاختبارات التشخيصية السريعة للكشف عن المستضدات على </a:t>
            </a:r>
            <a:r>
              <a:rPr lang="ar-SA" sz="2000" baseline="30000" dirty="0" err="1">
                <a:latin typeface="Simplified Arabic" panose="02020603050405020304" pitchFamily="18" charset="-78"/>
                <a:cs typeface="Simplified Arabic" panose="02020603050405020304" pitchFamily="18" charset="-78"/>
              </a:rPr>
              <a:t>آزيد</a:t>
            </a:r>
            <a:r>
              <a:rPr lang="ar-SA" sz="2000" baseline="30000" dirty="0">
                <a:latin typeface="Simplified Arabic" panose="02020603050405020304" pitchFamily="18" charset="-78"/>
                <a:cs typeface="Simplified Arabic" panose="02020603050405020304" pitchFamily="18" charset="-78"/>
              </a:rPr>
              <a:t> الصوديوم - وينبغي تجنب التعقيم عند التعامل مع كميات كبيرة من </a:t>
            </a:r>
            <a:r>
              <a:rPr lang="ar-SA" sz="2000" baseline="30000" dirty="0" err="1">
                <a:latin typeface="Simplified Arabic" panose="02020603050405020304" pitchFamily="18" charset="-78"/>
                <a:cs typeface="Simplified Arabic" panose="02020603050405020304" pitchFamily="18" charset="-78"/>
              </a:rPr>
              <a:t>آزيد</a:t>
            </a:r>
            <a:r>
              <a:rPr lang="ar-SA" sz="2000" baseline="30000" dirty="0">
                <a:latin typeface="Simplified Arabic" panose="02020603050405020304" pitchFamily="18" charset="-78"/>
                <a:cs typeface="Simplified Arabic" panose="02020603050405020304" pitchFamily="18" charset="-78"/>
              </a:rPr>
              <a:t> الصوديوم. وقد يؤدي تراكم </a:t>
            </a:r>
            <a:r>
              <a:rPr lang="ar-SA" sz="2000" baseline="30000" dirty="0" err="1">
                <a:latin typeface="Simplified Arabic" panose="02020603050405020304" pitchFamily="18" charset="-78"/>
                <a:cs typeface="Simplified Arabic" panose="02020603050405020304" pitchFamily="18" charset="-78"/>
              </a:rPr>
              <a:t>آزيد</a:t>
            </a:r>
            <a:r>
              <a:rPr lang="ar-SA" sz="2000" baseline="30000" dirty="0">
                <a:latin typeface="Simplified Arabic" panose="02020603050405020304" pitchFamily="18" charset="-78"/>
                <a:cs typeface="Simplified Arabic" panose="02020603050405020304" pitchFamily="18" charset="-78"/>
              </a:rPr>
              <a:t> الصوديوم في اتصال مع المعدن إلى خطر جسيم مع الحرارة أو الصدمة. </a:t>
            </a:r>
          </a:p>
          <a:p>
            <a:pPr marL="19050" lvl="2" indent="-19050" algn="just" rtl="1">
              <a:buSzPts val="2300"/>
            </a:pPr>
            <a:endParaRPr lang="ar-SA" sz="2000" dirty="0">
              <a:latin typeface="Simplified Arabic" panose="02020603050405020304" pitchFamily="18" charset="-78"/>
              <a:cs typeface="Simplified Arabic" panose="02020603050405020304" pitchFamily="18" charset="-78"/>
            </a:endParaRPr>
          </a:p>
        </p:txBody>
      </p:sp>
      <p:sp>
        <p:nvSpPr>
          <p:cNvPr id="11" name="Google Shape;105;p2">
            <a:extLst>
              <a:ext uri="{FF2B5EF4-FFF2-40B4-BE49-F238E27FC236}">
                <a16:creationId xmlns:a16="http://schemas.microsoft.com/office/drawing/2014/main" id="{782F1019-8CF7-45B5-8B40-53F77560852E}"/>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grpSp>
        <p:nvGrpSpPr>
          <p:cNvPr id="12" name="Group 11">
            <a:extLst>
              <a:ext uri="{FF2B5EF4-FFF2-40B4-BE49-F238E27FC236}">
                <a16:creationId xmlns:a16="http://schemas.microsoft.com/office/drawing/2014/main" id="{AE1F5CE9-3C65-471B-9268-C3FBAA291D40}"/>
              </a:ext>
            </a:extLst>
          </p:cNvPr>
          <p:cNvGrpSpPr/>
          <p:nvPr/>
        </p:nvGrpSpPr>
        <p:grpSpPr>
          <a:xfrm>
            <a:off x="838200" y="1070324"/>
            <a:ext cx="3924069" cy="596348"/>
            <a:chOff x="7861998" y="1527451"/>
            <a:chExt cx="3924069" cy="596348"/>
          </a:xfrm>
        </p:grpSpPr>
        <p:sp>
          <p:nvSpPr>
            <p:cNvPr id="13" name="TextBox 12">
              <a:extLst>
                <a:ext uri="{FF2B5EF4-FFF2-40B4-BE49-F238E27FC236}">
                  <a16:creationId xmlns:a16="http://schemas.microsoft.com/office/drawing/2014/main" id="{3AD0378B-55A0-4313-93F9-4C51824A5A73}"/>
                </a:ext>
              </a:extLst>
            </p:cNvPr>
            <p:cNvSpPr txBox="1"/>
            <p:nvPr/>
          </p:nvSpPr>
          <p:spPr>
            <a:xfrm>
              <a:off x="8387592" y="1694820"/>
              <a:ext cx="3398475" cy="307777"/>
            </a:xfrm>
            <a:prstGeom prst="rect">
              <a:avLst/>
            </a:prstGeom>
            <a:solidFill>
              <a:schemeClr val="tx1"/>
            </a:solidFill>
          </p:spPr>
          <p:txBody>
            <a:bodyPr wrap="square" rtlCol="0">
              <a:spAutoFit/>
            </a:bodyPr>
            <a:lstStyle/>
            <a:p>
              <a:pPr algn="r" rtl="1"/>
              <a:r>
                <a:rPr lang="ar-SA" altLang="en-US" dirty="0">
                  <a:solidFill>
                    <a:srgbClr val="FFFFFF"/>
                  </a:solidFill>
                  <a:latin typeface="Simplified Arabic" panose="02020603050405020304" pitchFamily="18" charset="-78"/>
                  <a:ea typeface="Calibri" charset="0"/>
                  <a:cs typeface="Simplified Arabic" panose="02020603050405020304" pitchFamily="18" charset="-78"/>
                </a:rPr>
                <a:t>يُرجى التكييف وفقاً للمبادئ التوجيهية في بلدكم </a:t>
              </a:r>
              <a:endParaRPr lang="ar-SA" altLang="en-US" u="sng" dirty="0">
                <a:solidFill>
                  <a:srgbClr val="FFFFFF"/>
                </a:solidFill>
                <a:latin typeface="Simplified Arabic" panose="02020603050405020304" pitchFamily="18" charset="-78"/>
                <a:ea typeface="Calibri" charset="0"/>
                <a:cs typeface="Simplified Arabic" panose="02020603050405020304" pitchFamily="18" charset="-78"/>
              </a:endParaRPr>
            </a:p>
          </p:txBody>
        </p:sp>
        <p:sp>
          <p:nvSpPr>
            <p:cNvPr id="14" name="Oval 13">
              <a:extLst>
                <a:ext uri="{FF2B5EF4-FFF2-40B4-BE49-F238E27FC236}">
                  <a16:creationId xmlns:a16="http://schemas.microsoft.com/office/drawing/2014/main" id="{7FD43E44-B643-4C2A-9C74-CA215DD533F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latin typeface="Simplified Arabic" panose="02020603050405020304" pitchFamily="18" charset="-78"/>
              </a:endParaRPr>
            </a:p>
          </p:txBody>
        </p:sp>
        <p:pic>
          <p:nvPicPr>
            <p:cNvPr id="15" name="Graphic 14" descr="Pencil">
              <a:extLst>
                <a:ext uri="{FF2B5EF4-FFF2-40B4-BE49-F238E27FC236}">
                  <a16:creationId xmlns:a16="http://schemas.microsoft.com/office/drawing/2014/main" id="{5EE02A39-4788-4F0E-BBB4-5D33DCDCA4A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lnSpc>
                <a:spcPct val="100000"/>
              </a:lnSpc>
              <a:spcBef>
                <a:spcPts val="0"/>
              </a:spcBef>
              <a:spcAft>
                <a:spcPts val="0"/>
              </a:spcAft>
              <a:buSzPts val="1200"/>
              <a:buNone/>
            </a:pPr>
            <a:fld id="{00000000-1234-1234-1234-123412341234}" type="slidenum">
              <a:rPr lang="ar-SA" smtClean="0"/>
              <a:pPr marL="0" lvl="0" indent="0" algn="l" rtl="1">
                <a:lnSpc>
                  <a:spcPct val="100000"/>
                </a:lnSpc>
                <a:spcBef>
                  <a:spcPts val="0"/>
                </a:spcBef>
                <a:spcAft>
                  <a:spcPts val="0"/>
                </a:spcAft>
                <a:buSzPts val="1200"/>
                <a:buNone/>
              </a:pPr>
              <a:t>26</a:t>
            </a:fld>
            <a:endParaRPr lang="ar-SA" dirty="0"/>
          </a:p>
        </p:txBody>
      </p:sp>
      <p:pic>
        <p:nvPicPr>
          <p:cNvPr id="324" name="Google Shape;324;p24"/>
          <p:cNvPicPr preferRelativeResize="0"/>
          <p:nvPr/>
        </p:nvPicPr>
        <p:blipFill rotWithShape="1">
          <a:blip r:embed="rId3">
            <a:alphaModFix/>
          </a:blip>
          <a:srcRect/>
          <a:stretch/>
        </p:blipFill>
        <p:spPr>
          <a:xfrm>
            <a:off x="1" y="0"/>
            <a:ext cx="1981364" cy="1550126"/>
          </a:xfrm>
          <a:prstGeom prst="rect">
            <a:avLst/>
          </a:prstGeom>
          <a:noFill/>
          <a:ln>
            <a:noFill/>
          </a:ln>
        </p:spPr>
      </p:pic>
      <p:sp>
        <p:nvSpPr>
          <p:cNvPr id="325" name="Google Shape;325;p24"/>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lang="ar-SA" sz="18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326" name="Google Shape;326;p24"/>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lt1"/>
              </a:buClr>
              <a:buSzPts val="4400"/>
              <a:buFont typeface="Arial"/>
              <a:buNone/>
            </a:pPr>
            <a:r>
              <a:rPr lang="ar-SA" sz="4400" b="0" i="0" u="none" strike="noStrike" cap="none">
                <a:solidFill>
                  <a:schemeClr val="lt1"/>
                </a:solidFill>
                <a:latin typeface="Simplified Arabic" panose="02020603050405020304" pitchFamily="18" charset="-78"/>
                <a:cs typeface="Simplified Arabic" panose="02020603050405020304" pitchFamily="18" charset="-78"/>
                <a:sym typeface="Arial"/>
              </a:rPr>
              <a:t>النقاط الرئيسية (1) </a:t>
            </a:r>
            <a:endParaRPr lang="ar-SA" sz="4400" b="0" i="0" u="none" strike="noStrike" cap="none" dirty="0">
              <a:solidFill>
                <a:schemeClr val="lt1"/>
              </a:solidFill>
              <a:latin typeface="Simplified Arabic" panose="02020603050405020304" pitchFamily="18" charset="-78"/>
              <a:cs typeface="Simplified Arabic" panose="02020603050405020304" pitchFamily="18" charset="-78"/>
            </a:endParaRPr>
          </a:p>
        </p:txBody>
      </p:sp>
      <p:sp>
        <p:nvSpPr>
          <p:cNvPr id="327" name="Google Shape;327;p24"/>
          <p:cNvSpPr txBox="1"/>
          <p:nvPr/>
        </p:nvSpPr>
        <p:spPr>
          <a:xfrm>
            <a:off x="2118360" y="1927496"/>
            <a:ext cx="8456875" cy="4440760"/>
          </a:xfrm>
          <a:prstGeom prst="rect">
            <a:avLst/>
          </a:prstGeom>
          <a:noFill/>
          <a:ln>
            <a:noFill/>
          </a:ln>
        </p:spPr>
        <p:txBody>
          <a:bodyPr spcFirstLastPara="1" wrap="square" lIns="91425" tIns="45700" rIns="91425" bIns="45700" anchor="t" anchorCtr="0">
            <a:noAutofit/>
          </a:bodyPr>
          <a:lstStyle/>
          <a:p>
            <a:pPr marL="228600" marR="0" lvl="0" indent="-254000" algn="just" rtl="1">
              <a:lnSpc>
                <a:spcPct val="90000"/>
              </a:lnSpc>
              <a:spcBef>
                <a:spcPts val="0"/>
              </a:spcBef>
              <a:spcAft>
                <a:spcPts val="0"/>
              </a:spcAft>
              <a:buClr>
                <a:schemeClr val="lt1"/>
              </a:buClr>
              <a:buSzPts val="2400"/>
              <a:buFont typeface="Arial"/>
              <a:buChar char="•"/>
            </a:pPr>
            <a:r>
              <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rPr>
              <a:t>ارتدوا معدات الوقاية الشخصية المناسبة التي ينبغي أن تشمل حماية الجهاز التنفسي وحماية العين والرداء الطبي والقفازات. </a:t>
            </a:r>
            <a:endParaRPr lang="ar-SA" sz="1800" b="0" i="0" u="none" strike="noStrike" cap="none" dirty="0">
              <a:solidFill>
                <a:srgbClr val="000000"/>
              </a:solidFill>
              <a:latin typeface="Simplified Arabic" panose="02020603050405020304" pitchFamily="18" charset="-78"/>
              <a:cs typeface="Simplified Arabic" panose="02020603050405020304" pitchFamily="18" charset="-78"/>
              <a:sym typeface="Arial"/>
            </a:endParaRPr>
          </a:p>
          <a:p>
            <a:pPr marL="228600" marR="0" lvl="0" indent="-101600" algn="just" rtl="1">
              <a:lnSpc>
                <a:spcPct val="90000"/>
              </a:lnSpc>
              <a:spcBef>
                <a:spcPts val="1000"/>
              </a:spcBef>
              <a:spcAft>
                <a:spcPts val="0"/>
              </a:spcAft>
              <a:buClr>
                <a:schemeClr val="dk1"/>
              </a:buClr>
              <a:buSzPts val="2000"/>
              <a:buFont typeface="Arial"/>
              <a:buNone/>
            </a:pPr>
            <a:endPar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54000" algn="just" rtl="1">
              <a:lnSpc>
                <a:spcPct val="90000"/>
              </a:lnSpc>
              <a:spcBef>
                <a:spcPts val="1000"/>
              </a:spcBef>
              <a:spcAft>
                <a:spcPts val="0"/>
              </a:spcAft>
              <a:buClr>
                <a:schemeClr val="lt1"/>
              </a:buClr>
              <a:buSzPts val="2400"/>
              <a:buFont typeface="Arial"/>
              <a:buChar char="•"/>
            </a:pPr>
            <a:r>
              <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rPr>
              <a:t>يمكن تكييف نوع معدات الوقاية الشخصية التي ستستخدم استناداً إلى تقييم محلي للمخاطر. </a:t>
            </a:r>
          </a:p>
          <a:p>
            <a:pPr marL="0" marR="0" lvl="0" indent="0" algn="just" rtl="1">
              <a:lnSpc>
                <a:spcPct val="90000"/>
              </a:lnSpc>
              <a:spcBef>
                <a:spcPts val="1000"/>
              </a:spcBef>
              <a:spcAft>
                <a:spcPts val="0"/>
              </a:spcAft>
              <a:buClr>
                <a:schemeClr val="dk1"/>
              </a:buClr>
              <a:buSzPts val="2000"/>
              <a:buFont typeface="Arial"/>
              <a:buNone/>
            </a:pPr>
            <a:endPar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54000" algn="just" rtl="1">
              <a:lnSpc>
                <a:spcPct val="90000"/>
              </a:lnSpc>
              <a:spcBef>
                <a:spcPts val="1000"/>
              </a:spcBef>
              <a:spcAft>
                <a:spcPts val="0"/>
              </a:spcAft>
              <a:buClr>
                <a:schemeClr val="lt1"/>
              </a:buClr>
              <a:buSzPts val="2400"/>
              <a:buFont typeface="Arial"/>
              <a:buChar char="•"/>
            </a:pPr>
            <a:r>
              <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rPr>
              <a:t>ينبغي إجراء الاختبار في غرفة منفصلة جيدة التهوية. </a:t>
            </a:r>
          </a:p>
        </p:txBody>
      </p:sp>
      <p:pic>
        <p:nvPicPr>
          <p:cNvPr id="329" name="Google Shape;329;p24"/>
          <p:cNvPicPr preferRelativeResize="0"/>
          <p:nvPr/>
        </p:nvPicPr>
        <p:blipFill rotWithShape="1">
          <a:blip r:embed="rId4">
            <a:alphaModFix/>
          </a:blip>
          <a:srcRect/>
          <a:stretch/>
        </p:blipFill>
        <p:spPr>
          <a:xfrm>
            <a:off x="10707039" y="4350188"/>
            <a:ext cx="1438808" cy="1869637"/>
          </a:xfrm>
          <a:prstGeom prst="rect">
            <a:avLst/>
          </a:prstGeom>
          <a:noFill/>
          <a:ln>
            <a:noFill/>
          </a:ln>
        </p:spPr>
      </p:pic>
      <p:sp>
        <p:nvSpPr>
          <p:cNvPr id="9" name="Google Shape;105;p2">
            <a:extLst>
              <a:ext uri="{FF2B5EF4-FFF2-40B4-BE49-F238E27FC236}">
                <a16:creationId xmlns:a16="http://schemas.microsoft.com/office/drawing/2014/main" id="{B5988099-D919-4E67-8C99-33B0C64F8799}"/>
              </a:ext>
            </a:extLst>
          </p:cNvPr>
          <p:cNvSpPr txBox="1">
            <a:spLocks noGrp="1"/>
          </p:cNvSpPr>
          <p:nvPr>
            <p:ph type="ftr" idx="11"/>
          </p:nvPr>
        </p:nvSpPr>
        <p:spPr>
          <a:xfrm>
            <a:off x="389282" y="6303519"/>
            <a:ext cx="9147314" cy="501650"/>
          </a:xfrm>
          <a:prstGeom prst="rect">
            <a:avLst/>
          </a:prstGeom>
          <a:noFill/>
          <a:ln>
            <a:noFill/>
          </a:ln>
        </p:spPr>
        <p:txBody>
          <a:bodyPr spcFirstLastPara="1" wrap="square" lIns="0" tIns="0" rIns="0" bIns="0" anchor="ctr" anchorCtr="0">
            <a:noAutofit/>
          </a:bodyPr>
          <a:lstStyle/>
          <a:p>
            <a:pPr algn="r" rtl="1"/>
            <a:r>
              <a:rPr lang="ar-SA" b="1" dirty="0">
                <a:solidFill>
                  <a:schemeClr val="bg1"/>
                </a:solidFill>
              </a:rPr>
              <a:t>حلقة العمل التدريبية بشأن الاختبارات التشخيصية السريعة للكشف عن مستضدات فيروس كورونا</a:t>
            </a:r>
            <a:r>
              <a:rPr lang="en-US" b="1" dirty="0">
                <a:solidFill>
                  <a:schemeClr val="bg1"/>
                </a:solidFill>
              </a:rPr>
              <a:t>- </a:t>
            </a:r>
            <a:r>
              <a:rPr lang="ar-SA" b="1" dirty="0">
                <a:solidFill>
                  <a:schemeClr val="bg1"/>
                </a:solidFill>
              </a:rPr>
              <a:t>سارس-2 الإصدار 3.0 | السلامة في الاختبارات التشخيصية السريعة للكشف عن مستضدات فيروس كورونا-سارس-2 </a:t>
            </a:r>
          </a:p>
          <a:p>
            <a:pPr algn="r" rtl="1"/>
            <a:endParaRPr lang="ar-SA" b="1" dirty="0">
              <a:solidFill>
                <a:schemeClr val="bg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l" rtl="1">
              <a:lnSpc>
                <a:spcPct val="100000"/>
              </a:lnSpc>
              <a:spcBef>
                <a:spcPts val="0"/>
              </a:spcBef>
              <a:spcAft>
                <a:spcPts val="0"/>
              </a:spcAft>
              <a:buSzPts val="1200"/>
              <a:buNone/>
            </a:pPr>
            <a:fld id="{00000000-1234-1234-1234-123412341234}" type="slidenum">
              <a:rPr lang="ar-SA" smtClean="0"/>
              <a:pPr marL="0" lvl="0" indent="0" algn="l" rtl="1">
                <a:lnSpc>
                  <a:spcPct val="100000"/>
                </a:lnSpc>
                <a:spcBef>
                  <a:spcPts val="0"/>
                </a:spcBef>
                <a:spcAft>
                  <a:spcPts val="0"/>
                </a:spcAft>
                <a:buSzPts val="1200"/>
                <a:buNone/>
              </a:pPr>
              <a:t>27</a:t>
            </a:fld>
            <a:endParaRPr lang="ar-SA" dirty="0"/>
          </a:p>
        </p:txBody>
      </p:sp>
      <p:pic>
        <p:nvPicPr>
          <p:cNvPr id="335" name="Google Shape;335;p25"/>
          <p:cNvPicPr preferRelativeResize="0"/>
          <p:nvPr/>
        </p:nvPicPr>
        <p:blipFill rotWithShape="1">
          <a:blip r:embed="rId3">
            <a:alphaModFix/>
          </a:blip>
          <a:srcRect/>
          <a:stretch/>
        </p:blipFill>
        <p:spPr>
          <a:xfrm>
            <a:off x="1" y="0"/>
            <a:ext cx="1981364" cy="1550126"/>
          </a:xfrm>
          <a:prstGeom prst="rect">
            <a:avLst/>
          </a:prstGeom>
          <a:noFill/>
          <a:ln>
            <a:noFill/>
          </a:ln>
        </p:spPr>
      </p:pic>
      <p:sp>
        <p:nvSpPr>
          <p:cNvPr id="336" name="Google Shape;336;p25"/>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000000"/>
              </a:buClr>
              <a:buSzPts val="1800"/>
              <a:buFont typeface="Arial"/>
              <a:buNone/>
            </a:pPr>
            <a:endParaRPr lang="ar-SA" sz="18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p:txBody>
      </p:sp>
      <p:sp>
        <p:nvSpPr>
          <p:cNvPr id="337" name="Google Shape;337;p25"/>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lt1"/>
              </a:buClr>
              <a:buSzPts val="4400"/>
              <a:buFont typeface="Arial"/>
              <a:buNone/>
            </a:pPr>
            <a:r>
              <a:rPr lang="ar-SA" sz="4400" b="0" i="0" u="none" strike="noStrike" cap="none">
                <a:solidFill>
                  <a:schemeClr val="lt1"/>
                </a:solidFill>
                <a:latin typeface="Simplified Arabic" panose="02020603050405020304" pitchFamily="18" charset="-78"/>
                <a:cs typeface="Simplified Arabic" panose="02020603050405020304" pitchFamily="18" charset="-78"/>
                <a:sym typeface="Arial"/>
              </a:rPr>
              <a:t>النقاط الرئيسية (2) </a:t>
            </a:r>
            <a:endParaRPr lang="ar-SA" sz="4400" b="0" i="0" u="none" strike="noStrike" cap="none" dirty="0">
              <a:solidFill>
                <a:schemeClr val="lt1"/>
              </a:solidFill>
              <a:latin typeface="Simplified Arabic" panose="02020603050405020304" pitchFamily="18" charset="-78"/>
              <a:cs typeface="Simplified Arabic" panose="02020603050405020304" pitchFamily="18" charset="-78"/>
            </a:endParaRPr>
          </a:p>
        </p:txBody>
      </p:sp>
      <p:sp>
        <p:nvSpPr>
          <p:cNvPr id="338" name="Google Shape;338;p25"/>
          <p:cNvSpPr txBox="1"/>
          <p:nvPr/>
        </p:nvSpPr>
        <p:spPr>
          <a:xfrm>
            <a:off x="2118360" y="1928190"/>
            <a:ext cx="8427057" cy="4440065"/>
          </a:xfrm>
          <a:prstGeom prst="rect">
            <a:avLst/>
          </a:prstGeom>
          <a:noFill/>
          <a:ln>
            <a:noFill/>
          </a:ln>
        </p:spPr>
        <p:txBody>
          <a:bodyPr spcFirstLastPara="1" wrap="square" lIns="91425" tIns="45700" rIns="91425" bIns="45700" anchor="t" anchorCtr="0">
            <a:noAutofit/>
          </a:bodyPr>
          <a:lstStyle/>
          <a:p>
            <a:pPr marL="228600" marR="0" lvl="0" indent="-254000" algn="just" rtl="1">
              <a:lnSpc>
                <a:spcPct val="90000"/>
              </a:lnSpc>
              <a:spcBef>
                <a:spcPts val="0"/>
              </a:spcBef>
              <a:spcAft>
                <a:spcPts val="0"/>
              </a:spcAft>
              <a:buClr>
                <a:schemeClr val="lt1"/>
              </a:buClr>
              <a:buSzPts val="2400"/>
              <a:buFont typeface="Arial"/>
              <a:buChar char="•"/>
            </a:pPr>
            <a:r>
              <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rPr>
              <a:t>المبيّض (</a:t>
            </a:r>
            <a:r>
              <a:rPr lang="ar-SA" sz="2400" b="0" i="0" u="none" strike="noStrike" cap="none" dirty="0" err="1">
                <a:solidFill>
                  <a:schemeClr val="lt1"/>
                </a:solidFill>
                <a:latin typeface="Simplified Arabic" panose="02020603050405020304" pitchFamily="18" charset="-78"/>
                <a:cs typeface="Simplified Arabic" panose="02020603050405020304" pitchFamily="18" charset="-78"/>
                <a:sym typeface="Arial"/>
              </a:rPr>
              <a:t>هيبوكلوريت</a:t>
            </a:r>
            <a:r>
              <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rPr>
              <a:t> الصوديوم) والإيثانول كلاهما ناجعان ضد فيروس كورونا- سارس-2. </a:t>
            </a:r>
            <a:endParaRPr lang="ar-SA" sz="2400" b="0" i="0" u="none" strike="noStrike" cap="none" dirty="0">
              <a:solidFill>
                <a:srgbClr val="000000"/>
              </a:solidFill>
              <a:latin typeface="Simplified Arabic" panose="02020603050405020304" pitchFamily="18" charset="-78"/>
              <a:cs typeface="Simplified Arabic" panose="02020603050405020304" pitchFamily="18" charset="-78"/>
              <a:sym typeface="Arial"/>
            </a:endParaRPr>
          </a:p>
          <a:p>
            <a:pPr marL="228600" marR="0" lvl="0" indent="-101600" algn="just" rtl="1">
              <a:lnSpc>
                <a:spcPct val="90000"/>
              </a:lnSpc>
              <a:spcBef>
                <a:spcPts val="1000"/>
              </a:spcBef>
              <a:spcAft>
                <a:spcPts val="0"/>
              </a:spcAft>
              <a:buClr>
                <a:schemeClr val="dk1"/>
              </a:buClr>
              <a:buSzPts val="2000"/>
              <a:buFont typeface="Arial"/>
              <a:buNone/>
            </a:pPr>
            <a:endPar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a:p>
            <a:pPr marL="228600" lvl="0" indent="-254000" algn="just" rtl="1">
              <a:lnSpc>
                <a:spcPct val="90000"/>
              </a:lnSpc>
              <a:spcBef>
                <a:spcPts val="1000"/>
              </a:spcBef>
              <a:buClr>
                <a:schemeClr val="lt1"/>
              </a:buClr>
              <a:buSzPts val="2400"/>
              <a:buFont typeface="Arial"/>
              <a:buChar char="•"/>
            </a:pPr>
            <a:r>
              <a:rPr lang="ar-SA" sz="2400" dirty="0">
                <a:solidFill>
                  <a:schemeClr val="lt1"/>
                </a:solidFill>
                <a:latin typeface="Simplified Arabic" panose="02020603050405020304" pitchFamily="18" charset="-78"/>
                <a:cs typeface="Simplified Arabic" panose="02020603050405020304" pitchFamily="18" charset="-78"/>
              </a:rPr>
              <a:t>تعد المدة الزمنية لملامسة المحلول المطهر ومدى تخفيفه والعمر الافتراضي للمحلول المستخدم في العمل (بعد التخفيف) أموراً بالغة الأهمية للتطهير الفعال. </a:t>
            </a:r>
          </a:p>
          <a:p>
            <a:pPr marL="228600" marR="0" lvl="0" indent="-101600" algn="just" rtl="1">
              <a:lnSpc>
                <a:spcPct val="90000"/>
              </a:lnSpc>
              <a:spcBef>
                <a:spcPts val="1000"/>
              </a:spcBef>
              <a:spcAft>
                <a:spcPts val="0"/>
              </a:spcAft>
              <a:buClr>
                <a:schemeClr val="dk1"/>
              </a:buClr>
              <a:buSzPts val="2000"/>
              <a:buFont typeface="Arial"/>
              <a:buNone/>
            </a:pPr>
            <a:endPar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a:p>
            <a:pPr marL="228600" marR="0" lvl="0" indent="-254000" algn="just" rtl="1">
              <a:lnSpc>
                <a:spcPct val="90000"/>
              </a:lnSpc>
              <a:spcBef>
                <a:spcPts val="1000"/>
              </a:spcBef>
              <a:spcAft>
                <a:spcPts val="0"/>
              </a:spcAft>
              <a:buClr>
                <a:schemeClr val="lt1"/>
              </a:buClr>
              <a:buSzPts val="2400"/>
              <a:buFont typeface="Arial"/>
              <a:buChar char="•"/>
            </a:pPr>
            <a:r>
              <a:rPr lang="ar-SA" sz="2400" b="0" i="0" u="none" strike="noStrike" cap="none">
                <a:solidFill>
                  <a:schemeClr val="lt1"/>
                </a:solidFill>
                <a:latin typeface="Simplified Arabic" panose="02020603050405020304" pitchFamily="18" charset="-78"/>
                <a:cs typeface="Simplified Arabic" panose="02020603050405020304" pitchFamily="18" charset="-78"/>
                <a:sym typeface="Arial"/>
              </a:rPr>
              <a:t>تعاملوا </a:t>
            </a:r>
            <a:r>
              <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rPr>
              <a:t>مع جميع النفايات الناتجة عن جمع العينات والاختبارات التشخيصية السريعة للكشف عن مستضدات فيروس كورونا-سارس-2 على أنها خطرة بيولوجياً، ما لم يُذكر خلاف ذلك. </a:t>
            </a:r>
            <a:endParaRPr lang="ar-SA" sz="2400" b="0" i="0" u="none" strike="noStrike" cap="none" dirty="0">
              <a:solidFill>
                <a:srgbClr val="000000"/>
              </a:solidFill>
              <a:latin typeface="Simplified Arabic" panose="02020603050405020304" pitchFamily="18" charset="-78"/>
              <a:cs typeface="Simplified Arabic" panose="02020603050405020304" pitchFamily="18" charset="-78"/>
              <a:sym typeface="Arial"/>
            </a:endParaRPr>
          </a:p>
          <a:p>
            <a:pPr marL="285750" marR="0" lvl="0" indent="-222250" algn="just" rtl="1">
              <a:lnSpc>
                <a:spcPct val="90000"/>
              </a:lnSpc>
              <a:spcBef>
                <a:spcPts val="1575"/>
              </a:spcBef>
              <a:spcAft>
                <a:spcPts val="0"/>
              </a:spcAft>
              <a:buClr>
                <a:schemeClr val="dk1"/>
              </a:buClr>
              <a:buSzPts val="1000"/>
              <a:buFont typeface="Arial"/>
              <a:buNone/>
            </a:pPr>
            <a:endParaRPr lang="ar-SA" sz="2400" b="0" i="0" u="none" strike="noStrike" cap="none" dirty="0">
              <a:solidFill>
                <a:schemeClr val="lt1"/>
              </a:solidFill>
              <a:latin typeface="Simplified Arabic" panose="02020603050405020304" pitchFamily="18" charset="-78"/>
              <a:cs typeface="Simplified Arabic" panose="02020603050405020304" pitchFamily="18" charset="-78"/>
              <a:sym typeface="Arial"/>
            </a:endParaRPr>
          </a:p>
        </p:txBody>
      </p:sp>
      <p:pic>
        <p:nvPicPr>
          <p:cNvPr id="340" name="Google Shape;340;p25"/>
          <p:cNvPicPr preferRelativeResize="0"/>
          <p:nvPr/>
        </p:nvPicPr>
        <p:blipFill rotWithShape="1">
          <a:blip r:embed="rId4">
            <a:alphaModFix/>
          </a:blip>
          <a:srcRect/>
          <a:stretch/>
        </p:blipFill>
        <p:spPr>
          <a:xfrm>
            <a:off x="10728957" y="4393325"/>
            <a:ext cx="1407827" cy="1963026"/>
          </a:xfrm>
          <a:prstGeom prst="rect">
            <a:avLst/>
          </a:prstGeom>
          <a:noFill/>
          <a:ln>
            <a:noFill/>
          </a:ln>
        </p:spPr>
      </p:pic>
      <p:sp>
        <p:nvSpPr>
          <p:cNvPr id="9" name="Google Shape;105;p2">
            <a:extLst>
              <a:ext uri="{FF2B5EF4-FFF2-40B4-BE49-F238E27FC236}">
                <a16:creationId xmlns:a16="http://schemas.microsoft.com/office/drawing/2014/main" id="{4878C8E1-1413-45C0-B6DA-233017506189}"/>
              </a:ext>
            </a:extLst>
          </p:cNvPr>
          <p:cNvSpPr txBox="1">
            <a:spLocks noGrp="1"/>
          </p:cNvSpPr>
          <p:nvPr>
            <p:ph type="ftr" idx="11"/>
          </p:nvPr>
        </p:nvSpPr>
        <p:spPr>
          <a:xfrm>
            <a:off x="389282" y="6303519"/>
            <a:ext cx="9147314" cy="501650"/>
          </a:xfrm>
          <a:prstGeom prst="rect">
            <a:avLst/>
          </a:prstGeom>
          <a:noFill/>
          <a:ln>
            <a:noFill/>
          </a:ln>
        </p:spPr>
        <p:txBody>
          <a:bodyPr spcFirstLastPara="1" wrap="square" lIns="0" tIns="0" rIns="0" bIns="0" anchor="ctr" anchorCtr="0">
            <a:noAutofit/>
          </a:bodyPr>
          <a:lstStyle/>
          <a:p>
            <a:pPr algn="r" rtl="1"/>
            <a:r>
              <a:rPr lang="ar-SA" b="1" dirty="0">
                <a:solidFill>
                  <a:schemeClr val="bg1"/>
                </a:solidFill>
              </a:rPr>
              <a:t>حلقة العمل التدريبية بشأن الاختبارات التشخيصية السريعة للكشف عن مستضدات فيروس كورونا</a:t>
            </a:r>
            <a:r>
              <a:rPr lang="en-US" b="1" dirty="0">
                <a:solidFill>
                  <a:schemeClr val="bg1"/>
                </a:solidFill>
              </a:rPr>
              <a:t>- </a:t>
            </a:r>
            <a:r>
              <a:rPr lang="ar-SA" b="1" dirty="0">
                <a:solidFill>
                  <a:schemeClr val="bg1"/>
                </a:solidFill>
              </a:rPr>
              <a:t>سارس-2 الإصدار 3.0 | السلامة في الاختبارات التشخيصية السريعة للكشف عن مستضدات فيروس كورونا-سارس-2 </a:t>
            </a:r>
          </a:p>
          <a:p>
            <a:pPr algn="r" rtl="1"/>
            <a:endParaRPr lang="ar-SA" b="1" dirty="0">
              <a:solidFill>
                <a:schemeClr val="bg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1"/>
          <a:lstStyle/>
          <a:p>
            <a:pPr rtl="1"/>
            <a:r>
              <a:rPr lang="ar"/>
              <a:t>أسئلة؟</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1"/>
          <a:lstStyle/>
          <a:p>
            <a:pPr rtl="1"/>
            <a:fld id="{8B709DE2-93F8-7E45-91D0-E19ACC3ADA42}" type="slidenum">
              <a:rPr lang="en-US" smtClean="0"/>
              <a:t>28</a:t>
            </a:fld>
            <a:endParaRPr lang="en-US" dirty="0"/>
          </a:p>
        </p:txBody>
      </p:sp>
    </p:spTree>
    <p:extLst>
      <p:ext uri="{BB962C8B-B14F-4D97-AF65-F5344CB8AC3E}">
        <p14:creationId xmlns:p14="http://schemas.microsoft.com/office/powerpoint/2010/main" val="1527643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r" rtl="1">
              <a:lnSpc>
                <a:spcPct val="90000"/>
              </a:lnSpc>
              <a:spcBef>
                <a:spcPts val="0"/>
              </a:spcBef>
              <a:spcAft>
                <a:spcPts val="0"/>
              </a:spcAft>
              <a:buClr>
                <a:schemeClr val="accent1"/>
              </a:buClr>
              <a:buSzPts val="3600"/>
              <a:buFont typeface="Arial"/>
              <a:buNone/>
            </a:pPr>
            <a:r>
              <a:rPr lang="ar-SA"/>
              <a:t>أهداف التعلم </a:t>
            </a:r>
            <a:endParaRPr lang="ar-SA" dirty="0"/>
          </a:p>
        </p:txBody>
      </p:sp>
      <p:sp>
        <p:nvSpPr>
          <p:cNvPr id="103" name="Google Shape;103;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54000" algn="r" rtl="1">
              <a:lnSpc>
                <a:spcPct val="100000"/>
              </a:lnSpc>
              <a:spcBef>
                <a:spcPts val="0"/>
              </a:spcBef>
              <a:spcAft>
                <a:spcPts val="0"/>
              </a:spcAft>
              <a:buSzPts val="2400"/>
              <a:buFont typeface="Arial"/>
              <a:buChar char="•"/>
            </a:pPr>
            <a:r>
              <a:rPr lang="ar-SA" sz="2400" dirty="0"/>
              <a:t>في نهاية هذه الوحدة، ينبغي أن تكونوا قادرين على القيام بما يلي:</a:t>
            </a:r>
          </a:p>
          <a:p>
            <a:pPr marL="971550" lvl="1" indent="-311150" algn="r" rtl="1">
              <a:buSzPts val="2400"/>
            </a:pPr>
            <a:r>
              <a:rPr lang="ar-SA" sz="2400" dirty="0">
                <a:latin typeface="Simplified Arabic" panose="02020603050405020304" pitchFamily="18" charset="-78"/>
                <a:cs typeface="Simplified Arabic" panose="02020603050405020304" pitchFamily="18" charset="-78"/>
              </a:rPr>
              <a:t>وصف معدات الحماية الشخصية اللازمة وكيفية استخدامها؛ </a:t>
            </a:r>
          </a:p>
          <a:p>
            <a:pPr marL="971550" lvl="1" indent="-311150" algn="r" rtl="1">
              <a:lnSpc>
                <a:spcPct val="100000"/>
              </a:lnSpc>
              <a:spcBef>
                <a:spcPts val="500"/>
              </a:spcBef>
              <a:spcAft>
                <a:spcPts val="0"/>
              </a:spcAft>
              <a:buSzPts val="2400"/>
              <a:buFont typeface="Arial"/>
              <a:buChar char="•"/>
            </a:pPr>
            <a:r>
              <a:rPr lang="ar-SA" sz="2400" dirty="0">
                <a:latin typeface="Simplified Arabic" panose="02020603050405020304" pitchFamily="18" charset="-78"/>
                <a:cs typeface="Simplified Arabic" panose="02020603050405020304" pitchFamily="18" charset="-78"/>
              </a:rPr>
              <a:t>شرح كيفية تحضير المطهرات واستخدامها؛ </a:t>
            </a:r>
          </a:p>
          <a:p>
            <a:pPr marL="971550" lvl="1" indent="-311150" algn="r" rtl="1">
              <a:lnSpc>
                <a:spcPct val="100000"/>
              </a:lnSpc>
              <a:spcBef>
                <a:spcPts val="500"/>
              </a:spcBef>
              <a:spcAft>
                <a:spcPts val="0"/>
              </a:spcAft>
              <a:buSzPts val="2400"/>
              <a:buFont typeface="Arial"/>
              <a:buChar char="•"/>
            </a:pPr>
            <a:r>
              <a:rPr lang="ar-SA" sz="2400" dirty="0">
                <a:latin typeface="Simplified Arabic" panose="02020603050405020304" pitchFamily="18" charset="-78"/>
                <a:cs typeface="Simplified Arabic" panose="02020603050405020304" pitchFamily="18" charset="-78"/>
              </a:rPr>
              <a:t>شرح كيفية إجراء الاختبارات بأمان والتخلص الآمن من النفايات. </a:t>
            </a:r>
          </a:p>
          <a:p>
            <a:pPr marL="228600" lvl="0" indent="-101600" algn="r" rtl="1">
              <a:lnSpc>
                <a:spcPct val="100000"/>
              </a:lnSpc>
              <a:spcBef>
                <a:spcPts val="1000"/>
              </a:spcBef>
              <a:spcAft>
                <a:spcPts val="0"/>
              </a:spcAft>
              <a:buClr>
                <a:schemeClr val="accent1"/>
              </a:buClr>
              <a:buSzPts val="2000"/>
              <a:buNone/>
            </a:pPr>
            <a:endParaRPr lang="ar-SA" sz="2400" dirty="0"/>
          </a:p>
          <a:p>
            <a:pPr marL="228600" lvl="0" indent="-101600" algn="r" rtl="1">
              <a:lnSpc>
                <a:spcPct val="100000"/>
              </a:lnSpc>
              <a:spcBef>
                <a:spcPts val="1000"/>
              </a:spcBef>
              <a:spcAft>
                <a:spcPts val="0"/>
              </a:spcAft>
              <a:buClr>
                <a:schemeClr val="accent1"/>
              </a:buClr>
              <a:buSzPts val="2000"/>
              <a:buNone/>
            </a:pPr>
            <a:endParaRPr lang="ar-SA" sz="2400" dirty="0"/>
          </a:p>
          <a:p>
            <a:pPr marL="228600" lvl="0" indent="-101600" algn="r" rtl="1">
              <a:lnSpc>
                <a:spcPct val="100000"/>
              </a:lnSpc>
              <a:spcBef>
                <a:spcPts val="1000"/>
              </a:spcBef>
              <a:spcAft>
                <a:spcPts val="0"/>
              </a:spcAft>
              <a:buClr>
                <a:schemeClr val="accent1"/>
              </a:buClr>
              <a:buSzPts val="2000"/>
              <a:buNone/>
            </a:pPr>
            <a:endParaRPr lang="ar-SA" sz="2400" dirty="0"/>
          </a:p>
        </p:txBody>
      </p:sp>
      <p:sp>
        <p:nvSpPr>
          <p:cNvPr id="104" name="Google Shape;104;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3</a:t>
            </a:fld>
            <a:endParaRPr lang="ar-SA" sz="1000" dirty="0"/>
          </a:p>
        </p:txBody>
      </p:sp>
      <p:sp>
        <p:nvSpPr>
          <p:cNvPr id="105" name="Google Shape;105;p2"/>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algn="r" rtl="1"/>
            <a:r>
              <a:rPr lang="ar-SA" dirty="0"/>
              <a:t>انتقال فيروس كورونا-سارس-2 (1) </a:t>
            </a:r>
          </a:p>
        </p:txBody>
      </p:sp>
      <p:sp>
        <p:nvSpPr>
          <p:cNvPr id="111" name="Google Shape;111;p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just" rtl="1">
              <a:lnSpc>
                <a:spcPct val="100000"/>
              </a:lnSpc>
              <a:spcBef>
                <a:spcPts val="0"/>
              </a:spcBef>
              <a:spcAft>
                <a:spcPts val="0"/>
              </a:spcAft>
              <a:buSzPts val="2000"/>
              <a:buNone/>
            </a:pPr>
            <a:r>
              <a:rPr lang="ar-SA" sz="2400" dirty="0"/>
              <a:t>ينتشر فيروس كورونا-سارس-2 بين الأشخاص من خلال الاتصال المباشر وغير المباشر (من خلال الأجسام أو الأسطح الملوثة) أو الاتصال الوثيق بالأشخاص المصابين عن طريق إفرازات الفم والأنف التي تُطلق عندما يسعل الشخص المصاب أو يعطس أو يتحدث أو يتنفس أو يغنّي. </a:t>
            </a:r>
          </a:p>
          <a:p>
            <a:pPr marL="0" lvl="0" indent="0" algn="just" rtl="1">
              <a:lnSpc>
                <a:spcPct val="100000"/>
              </a:lnSpc>
              <a:spcBef>
                <a:spcPts val="1000"/>
              </a:spcBef>
              <a:spcAft>
                <a:spcPts val="0"/>
              </a:spcAft>
              <a:buSzPts val="2000"/>
              <a:buNone/>
            </a:pPr>
            <a:r>
              <a:rPr lang="ar-SA" sz="2400" dirty="0"/>
              <a:t> </a:t>
            </a:r>
          </a:p>
          <a:p>
            <a:pPr marL="0" lvl="0" indent="0" algn="just" rtl="1">
              <a:lnSpc>
                <a:spcPct val="100000"/>
              </a:lnSpc>
              <a:spcBef>
                <a:spcPts val="1000"/>
              </a:spcBef>
              <a:spcAft>
                <a:spcPts val="0"/>
              </a:spcAft>
              <a:buSzPts val="2000"/>
              <a:buNone/>
            </a:pPr>
            <a:r>
              <a:rPr lang="ar-SA" sz="2400" dirty="0"/>
              <a:t>ويمكن للأشخاص الذين هم على اتصال وثيق بشخص مصاب الإصابة بعدوى فيروس كورونا-سارس-2 عندما تدخل تلك القطرات المعدية إلى فمهم أو أنفهم أو عينيهم. </a:t>
            </a:r>
          </a:p>
          <a:p>
            <a:pPr marL="228600" lvl="0" indent="-101600" algn="just" rtl="1">
              <a:lnSpc>
                <a:spcPct val="100000"/>
              </a:lnSpc>
              <a:spcBef>
                <a:spcPts val="1000"/>
              </a:spcBef>
              <a:spcAft>
                <a:spcPts val="0"/>
              </a:spcAft>
              <a:buClr>
                <a:schemeClr val="accent1"/>
              </a:buClr>
              <a:buSzPts val="2000"/>
              <a:buNone/>
            </a:pPr>
            <a:endParaRPr lang="ar-SA" sz="2400" dirty="0"/>
          </a:p>
        </p:txBody>
      </p:sp>
      <p:sp>
        <p:nvSpPr>
          <p:cNvPr id="112" name="Google Shape;112;p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4</a:t>
            </a:fld>
            <a:endParaRPr lang="ar-SA" sz="1000" dirty="0"/>
          </a:p>
        </p:txBody>
      </p:sp>
      <p:sp>
        <p:nvSpPr>
          <p:cNvPr id="6" name="Google Shape;105;p2">
            <a:extLst>
              <a:ext uri="{FF2B5EF4-FFF2-40B4-BE49-F238E27FC236}">
                <a16:creationId xmlns:a16="http://schemas.microsoft.com/office/drawing/2014/main" id="{04531370-B3FC-4CD6-885B-4ACE5F0AD922}"/>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algn="r" rtl="1"/>
            <a:r>
              <a:rPr lang="ar-SA"/>
              <a:t>انتقال فيروس كورونا-سارس-2 (2) </a:t>
            </a:r>
            <a:endParaRPr lang="ar-SA" sz="2800" dirty="0"/>
          </a:p>
        </p:txBody>
      </p:sp>
      <p:sp>
        <p:nvSpPr>
          <p:cNvPr id="119" name="Google Shape;119;p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just" rtl="1">
              <a:lnSpc>
                <a:spcPct val="100000"/>
              </a:lnSpc>
              <a:spcBef>
                <a:spcPts val="0"/>
              </a:spcBef>
              <a:spcAft>
                <a:spcPts val="0"/>
              </a:spcAft>
              <a:buSzPts val="2000"/>
              <a:buNone/>
            </a:pPr>
            <a:r>
              <a:rPr lang="ar-SA" sz="2400" dirty="0"/>
              <a:t>من أجل تجنب الاتصال، من المهم المحافظة على مسافة متر واحدة </a:t>
            </a:r>
            <a:r>
              <a:rPr lang="ar-SA" sz="2400" u="sng" dirty="0"/>
              <a:t>على الأقل </a:t>
            </a:r>
            <a:r>
              <a:rPr lang="ar-SA" sz="2400" dirty="0"/>
              <a:t>من الآخرين، وتنظيف اليدين بشكل متكرر، وتغطية الفم بمنديل أو ثني الكوع عند العطاس أو السعال. </a:t>
            </a:r>
          </a:p>
          <a:p>
            <a:pPr marL="0" lvl="0" indent="0" algn="just" rtl="1">
              <a:lnSpc>
                <a:spcPct val="100000"/>
              </a:lnSpc>
              <a:spcBef>
                <a:spcPts val="1000"/>
              </a:spcBef>
              <a:spcAft>
                <a:spcPts val="0"/>
              </a:spcAft>
              <a:buSzPts val="2000"/>
              <a:buNone/>
            </a:pPr>
            <a:endParaRPr lang="ar-SA" sz="2400" dirty="0"/>
          </a:p>
          <a:p>
            <a:pPr marL="0" lvl="0" indent="0" algn="just" rtl="1">
              <a:buNone/>
            </a:pPr>
            <a:r>
              <a:rPr lang="ar-SA" sz="2400" dirty="0"/>
              <a:t>عندما لا يكون التباعد الجسدي ممكناً (الابتعاد بمسافة قدرها متر واحد أو أكثر)، يشكل ارتداء القناع إجراء مهماً لحماية الآخرين. وتنظيف اليدين بشكل متكرر أمر بالغ الأهمية أيضاً. </a:t>
            </a:r>
          </a:p>
          <a:p>
            <a:pPr marL="228600" lvl="0" indent="-101600" algn="just" rtl="1">
              <a:lnSpc>
                <a:spcPct val="100000"/>
              </a:lnSpc>
              <a:spcBef>
                <a:spcPts val="1000"/>
              </a:spcBef>
              <a:spcAft>
                <a:spcPts val="0"/>
              </a:spcAft>
              <a:buClr>
                <a:schemeClr val="accent1"/>
              </a:buClr>
              <a:buSzPts val="2000"/>
              <a:buNone/>
            </a:pPr>
            <a:endParaRPr lang="ar-SA" sz="2400" dirty="0"/>
          </a:p>
          <a:p>
            <a:pPr marL="228600" lvl="0" indent="-101600" algn="just" rtl="1">
              <a:lnSpc>
                <a:spcPct val="100000"/>
              </a:lnSpc>
              <a:spcBef>
                <a:spcPts val="1000"/>
              </a:spcBef>
              <a:spcAft>
                <a:spcPts val="0"/>
              </a:spcAft>
              <a:buClr>
                <a:schemeClr val="accent1"/>
              </a:buClr>
              <a:buSzPts val="2000"/>
              <a:buNone/>
            </a:pPr>
            <a:endParaRPr lang="ar-SA" sz="2400" dirty="0"/>
          </a:p>
          <a:p>
            <a:pPr marL="228600" lvl="0" indent="-101600" algn="just" rtl="1">
              <a:lnSpc>
                <a:spcPct val="100000"/>
              </a:lnSpc>
              <a:spcBef>
                <a:spcPts val="1000"/>
              </a:spcBef>
              <a:spcAft>
                <a:spcPts val="0"/>
              </a:spcAft>
              <a:buClr>
                <a:schemeClr val="accent1"/>
              </a:buClr>
              <a:buSzPts val="2000"/>
              <a:buNone/>
            </a:pPr>
            <a:endParaRPr lang="ar-SA" sz="2400" dirty="0"/>
          </a:p>
        </p:txBody>
      </p:sp>
      <p:sp>
        <p:nvSpPr>
          <p:cNvPr id="120" name="Google Shape;120;p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5</a:t>
            </a:fld>
            <a:endParaRPr lang="ar-SA" sz="1000" dirty="0"/>
          </a:p>
        </p:txBody>
      </p:sp>
      <p:sp>
        <p:nvSpPr>
          <p:cNvPr id="6" name="Google Shape;105;p2">
            <a:extLst>
              <a:ext uri="{FF2B5EF4-FFF2-40B4-BE49-F238E27FC236}">
                <a16:creationId xmlns:a16="http://schemas.microsoft.com/office/drawing/2014/main" id="{9178E676-A241-455A-8621-BB1C23DCE366}"/>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algn="r" rtl="1"/>
            <a:r>
              <a:rPr lang="ar-SA"/>
              <a:t>انتقال فيروس كورونا-سارس-2 (3) </a:t>
            </a:r>
            <a:endParaRPr lang="ar-SA" sz="2800" dirty="0"/>
          </a:p>
        </p:txBody>
      </p:sp>
      <p:sp>
        <p:nvSpPr>
          <p:cNvPr id="128" name="Google Shape;128;p5"/>
          <p:cNvSpPr txBox="1">
            <a:spLocks noGrp="1"/>
          </p:cNvSpPr>
          <p:nvPr>
            <p:ph type="body" idx="1"/>
          </p:nvPr>
        </p:nvSpPr>
        <p:spPr>
          <a:xfrm>
            <a:off x="838200" y="1611765"/>
            <a:ext cx="10515600" cy="4440760"/>
          </a:xfrm>
          <a:prstGeom prst="rect">
            <a:avLst/>
          </a:prstGeom>
          <a:noFill/>
          <a:ln>
            <a:noFill/>
          </a:ln>
        </p:spPr>
        <p:txBody>
          <a:bodyPr spcFirstLastPara="1" wrap="square" lIns="91425" tIns="45700" rIns="91425" bIns="45700" anchor="t" anchorCtr="0">
            <a:noAutofit/>
          </a:bodyPr>
          <a:lstStyle/>
          <a:p>
            <a:pPr marL="228600" lvl="0" indent="-254000" algn="just" rtl="1">
              <a:lnSpc>
                <a:spcPct val="100000"/>
              </a:lnSpc>
              <a:spcBef>
                <a:spcPts val="0"/>
              </a:spcBef>
              <a:spcAft>
                <a:spcPts val="0"/>
              </a:spcAft>
              <a:buClr>
                <a:schemeClr val="accent1"/>
              </a:buClr>
              <a:buSzPts val="2200"/>
              <a:buChar char="•"/>
            </a:pPr>
            <a:r>
              <a:rPr lang="ar-SA" sz="2200" dirty="0"/>
              <a:t>يمكن أن ينتج عن جمع العينات قطرات صغيرة جداً قادرة على البقاء معلقة في الهواء لفترات أطول من الزمن. </a:t>
            </a:r>
            <a:endParaRPr lang="ar-SA" sz="2400" dirty="0"/>
          </a:p>
          <a:p>
            <a:pPr marL="685800" lvl="1" indent="-254000" algn="just" rtl="1">
              <a:lnSpc>
                <a:spcPct val="100000"/>
              </a:lnSpc>
              <a:spcBef>
                <a:spcPts val="500"/>
              </a:spcBef>
              <a:spcAft>
                <a:spcPts val="0"/>
              </a:spcAft>
              <a:buSzPts val="2200"/>
              <a:buChar char="•"/>
            </a:pPr>
            <a:r>
              <a:rPr lang="ar-SA" sz="2200" dirty="0">
                <a:latin typeface="Simplified Arabic" panose="02020603050405020304" pitchFamily="18" charset="-78"/>
                <a:cs typeface="Simplified Arabic" panose="02020603050405020304" pitchFamily="18" charset="-78"/>
              </a:rPr>
              <a:t>لا يعتبر هذا الإجراء إجراءً لتوليد الهباء الجوي</a:t>
            </a:r>
            <a:r>
              <a:rPr lang="ar-SA" sz="2200" baseline="30000" dirty="0">
                <a:latin typeface="Simplified Arabic" panose="02020603050405020304" pitchFamily="18" charset="-78"/>
                <a:cs typeface="Simplified Arabic" panose="02020603050405020304" pitchFamily="18" charset="-78"/>
              </a:rPr>
              <a:t>1</a:t>
            </a:r>
          </a:p>
          <a:p>
            <a:pPr marL="228600" lvl="0" indent="-254000" algn="just" rtl="1">
              <a:lnSpc>
                <a:spcPct val="100000"/>
              </a:lnSpc>
              <a:spcBef>
                <a:spcPts val="1000"/>
              </a:spcBef>
              <a:spcAft>
                <a:spcPts val="0"/>
              </a:spcAft>
              <a:buClr>
                <a:schemeClr val="accent1"/>
              </a:buClr>
              <a:buSzPts val="2200"/>
              <a:buChar char="•"/>
            </a:pPr>
            <a:r>
              <a:rPr lang="ar-SA" sz="2200" dirty="0"/>
              <a:t>عند جمع عينات من الأشخاص المصابين بفيروس فيروس كورونا-سارس-2، يمكن أن تحتوي هذه القطرات على فيروس كورونا-سارس-2. </a:t>
            </a:r>
          </a:p>
          <a:p>
            <a:pPr marL="228600" lvl="0" indent="-254000" algn="just" rtl="1">
              <a:lnSpc>
                <a:spcPct val="100000"/>
              </a:lnSpc>
              <a:spcBef>
                <a:spcPts val="1000"/>
              </a:spcBef>
              <a:spcAft>
                <a:spcPts val="0"/>
              </a:spcAft>
              <a:buClr>
                <a:schemeClr val="accent1"/>
              </a:buClr>
              <a:buSzPts val="2200"/>
              <a:buChar char="•"/>
            </a:pPr>
            <a:r>
              <a:rPr lang="ar-SA" sz="2200" dirty="0"/>
              <a:t>من المحتمل أن يستنشق العاملون الصحيون أو أشخاص آخرون هذه القطرات إن لم يرتدوا معدات الحماية الشخصية المناسبة. وسيضمن ارتداء معدات الوقاية الشخصية الصحيحة لهذا الإجراء وجود خطر منخفض فيما يخص انتقال العدوى. </a:t>
            </a:r>
          </a:p>
          <a:p>
            <a:pPr marL="228600" lvl="0" indent="-254000" algn="just" rtl="1">
              <a:lnSpc>
                <a:spcPct val="100000"/>
              </a:lnSpc>
              <a:spcBef>
                <a:spcPts val="1000"/>
              </a:spcBef>
              <a:spcAft>
                <a:spcPts val="0"/>
              </a:spcAft>
              <a:buClr>
                <a:schemeClr val="accent1"/>
              </a:buClr>
              <a:buSzPts val="2200"/>
              <a:buChar char="•"/>
            </a:pPr>
            <a:r>
              <a:rPr lang="ar-SA" sz="2200" dirty="0"/>
              <a:t>ينبغي عدم السماح للآخرين غير المشاركين في الإجراء الدخول إلى المناطق التي يجري فيها جمع العينات. </a:t>
            </a:r>
            <a:endParaRPr lang="ar-SA" sz="2200" strike="sngStrike" dirty="0"/>
          </a:p>
          <a:p>
            <a:pPr marL="228600" lvl="0" indent="-114300" algn="just" rtl="1">
              <a:lnSpc>
                <a:spcPct val="100000"/>
              </a:lnSpc>
              <a:spcBef>
                <a:spcPts val="1000"/>
              </a:spcBef>
              <a:spcAft>
                <a:spcPts val="0"/>
              </a:spcAft>
              <a:buClr>
                <a:schemeClr val="accent1"/>
              </a:buClr>
              <a:buSzPts val="1800"/>
              <a:buNone/>
            </a:pPr>
            <a:endParaRPr lang="ar-SA" sz="2200" dirty="0"/>
          </a:p>
        </p:txBody>
      </p:sp>
      <p:sp>
        <p:nvSpPr>
          <p:cNvPr id="129" name="Google Shape;129;p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6</a:t>
            </a:fld>
            <a:endParaRPr lang="ar-SA" sz="1000" dirty="0"/>
          </a:p>
        </p:txBody>
      </p:sp>
      <p:sp>
        <p:nvSpPr>
          <p:cNvPr id="131" name="Google Shape;131;p5"/>
          <p:cNvSpPr/>
          <p:nvPr/>
        </p:nvSpPr>
        <p:spPr>
          <a:xfrm>
            <a:off x="838200" y="5591562"/>
            <a:ext cx="10515599" cy="553957"/>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000"/>
              <a:buFont typeface="Arial"/>
              <a:buNone/>
            </a:pPr>
            <a:r>
              <a:rPr lang="ar-SA" sz="1800" b="0" i="0" u="none" strike="noStrike" cap="none" baseline="30000" dirty="0">
                <a:solidFill>
                  <a:schemeClr val="dk1"/>
                </a:solidFill>
                <a:latin typeface="Simplified Arabic" panose="02020603050405020304" pitchFamily="18" charset="-78"/>
                <a:cs typeface="Simplified Arabic" panose="02020603050405020304" pitchFamily="18" charset="-78"/>
                <a:sym typeface="Arial"/>
              </a:rPr>
              <a:t>1 الوقاية من العدوى ومكافحتها أثناء تقديم الرعاية الصحية في حالة الاشتباه في الإصابة بمرض فيروس كورونا (كوفيد-19) أو تأكيدها. إرشادات مبدئية، 12 تموز/يوليو 2021. جنيف: منظمة الصحة العالمية: 2021 </a:t>
            </a:r>
            <a:endParaRPr lang="ar-SA" sz="3200" b="0" i="0" u="none" strike="noStrike" cap="none" dirty="0">
              <a:solidFill>
                <a:schemeClr val="dk1"/>
              </a:solidFill>
              <a:latin typeface="Simplified Arabic" panose="02020603050405020304" pitchFamily="18" charset="-78"/>
              <a:cs typeface="Simplified Arabic" panose="02020603050405020304" pitchFamily="18" charset="-78"/>
            </a:endParaRPr>
          </a:p>
        </p:txBody>
      </p:sp>
      <p:sp>
        <p:nvSpPr>
          <p:cNvPr id="7" name="Google Shape;105;p2">
            <a:extLst>
              <a:ext uri="{FF2B5EF4-FFF2-40B4-BE49-F238E27FC236}">
                <a16:creationId xmlns:a16="http://schemas.microsoft.com/office/drawing/2014/main" id="{9D78F508-5BC9-42EE-96C2-9F63BB05562A}"/>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algn="r" rtl="1"/>
            <a:r>
              <a:rPr lang="ar-SA"/>
              <a:t>إجراء تقييم للمخاطر البيولوجية (1) </a:t>
            </a:r>
            <a:endParaRPr lang="ar-SA" sz="2800" dirty="0"/>
          </a:p>
        </p:txBody>
      </p:sp>
      <p:sp>
        <p:nvSpPr>
          <p:cNvPr id="138" name="Google Shape;138;p6"/>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Autofit/>
          </a:bodyPr>
          <a:lstStyle/>
          <a:p>
            <a:pPr marL="0" lvl="0" indent="0" algn="just" rtl="1">
              <a:lnSpc>
                <a:spcPct val="100000"/>
              </a:lnSpc>
              <a:spcBef>
                <a:spcPts val="0"/>
              </a:spcBef>
              <a:spcAft>
                <a:spcPts val="0"/>
              </a:spcAft>
              <a:buSzPts val="2000"/>
              <a:buNone/>
            </a:pPr>
            <a:r>
              <a:rPr lang="ar-SA" sz="2300" dirty="0"/>
              <a:t>إن تقييم المخاطر البيولوجية هو عملية منهجية لجمع المعلومات وتقييم الاحتمالات والعواقب المتعلقة بالتعرض للمخاطر أو انبعاثها في مكان العمل، وتحديد تدابير ملائمة لضبط المخاطر والحد منها إلى مستوى مقبول. </a:t>
            </a:r>
          </a:p>
          <a:p>
            <a:pPr marL="0" lvl="0" indent="0" algn="just" rtl="1">
              <a:lnSpc>
                <a:spcPct val="100000"/>
              </a:lnSpc>
              <a:spcBef>
                <a:spcPts val="1000"/>
              </a:spcBef>
              <a:spcAft>
                <a:spcPts val="0"/>
              </a:spcAft>
              <a:buSzPts val="1400"/>
              <a:buNone/>
            </a:pPr>
            <a:endParaRPr lang="ar-SA" sz="1700" dirty="0"/>
          </a:p>
          <a:p>
            <a:pPr marL="0" lvl="0" indent="0" algn="just" rtl="1">
              <a:lnSpc>
                <a:spcPct val="100000"/>
              </a:lnSpc>
              <a:spcBef>
                <a:spcPts val="1200"/>
              </a:spcBef>
              <a:spcAft>
                <a:spcPts val="0"/>
              </a:spcAft>
              <a:buSzPts val="2000"/>
              <a:buNone/>
            </a:pPr>
            <a:r>
              <a:rPr lang="ar-SA" sz="2300" b="1" dirty="0">
                <a:solidFill>
                  <a:srgbClr val="009AC9"/>
                </a:solidFill>
              </a:rPr>
              <a:t>الخطوة 1- جمع المعلومات (تحديد المخاطر)</a:t>
            </a:r>
            <a:endParaRPr lang="ar-SA" sz="2300" dirty="0"/>
          </a:p>
          <a:p>
            <a:pPr marL="0" lvl="0" indent="0" algn="just" rtl="1">
              <a:lnSpc>
                <a:spcPct val="100000"/>
              </a:lnSpc>
              <a:spcBef>
                <a:spcPts val="1200"/>
              </a:spcBef>
              <a:spcAft>
                <a:spcPts val="0"/>
              </a:spcAft>
              <a:buSzPts val="2000"/>
              <a:buNone/>
            </a:pPr>
            <a:r>
              <a:rPr lang="ar-SA" sz="2300" b="1" dirty="0">
                <a:solidFill>
                  <a:srgbClr val="009AC9"/>
                </a:solidFill>
              </a:rPr>
              <a:t>الخطوة 2- تقييم المخاطر</a:t>
            </a:r>
            <a:endParaRPr lang="ar-SA" sz="2300" dirty="0"/>
          </a:p>
          <a:p>
            <a:pPr marL="0" lvl="0" indent="0" algn="just" rtl="1">
              <a:lnSpc>
                <a:spcPct val="100000"/>
              </a:lnSpc>
              <a:spcBef>
                <a:spcPts val="1200"/>
              </a:spcBef>
              <a:spcAft>
                <a:spcPts val="0"/>
              </a:spcAft>
              <a:buSzPts val="2000"/>
              <a:buNone/>
            </a:pPr>
            <a:r>
              <a:rPr lang="ar-SA" sz="2300" b="1" dirty="0">
                <a:solidFill>
                  <a:srgbClr val="009AC9"/>
                </a:solidFill>
              </a:rPr>
              <a:t>الخطوة 3- وضع استراتيجية لضبط المخاطر</a:t>
            </a:r>
            <a:endParaRPr lang="ar-SA" sz="2300" dirty="0"/>
          </a:p>
          <a:p>
            <a:pPr marL="0" lvl="0" indent="0" algn="just" rtl="1">
              <a:spcBef>
                <a:spcPts val="1200"/>
              </a:spcBef>
              <a:buNone/>
            </a:pPr>
            <a:r>
              <a:rPr lang="ar-SA" sz="2300" b="1" dirty="0">
                <a:solidFill>
                  <a:srgbClr val="009AC9"/>
                </a:solidFill>
              </a:rPr>
              <a:t>الخطوة 4- اختيار تدابير ضبط المخاطر وتنفيذها</a:t>
            </a:r>
            <a:endParaRPr lang="ar-SA" sz="2300" dirty="0"/>
          </a:p>
          <a:p>
            <a:pPr marL="0" lvl="0" indent="0" algn="just" rtl="1">
              <a:lnSpc>
                <a:spcPct val="100000"/>
              </a:lnSpc>
              <a:spcBef>
                <a:spcPts val="1200"/>
              </a:spcBef>
              <a:spcAft>
                <a:spcPts val="0"/>
              </a:spcAft>
              <a:buSzPts val="2000"/>
              <a:buNone/>
            </a:pPr>
            <a:r>
              <a:rPr lang="ar-SA" sz="2300" b="1" dirty="0">
                <a:solidFill>
                  <a:srgbClr val="009AC9"/>
                </a:solidFill>
              </a:rPr>
              <a:t>الخطوة 5- استعراض المخاطر وتدابير ضبط المخاطر</a:t>
            </a:r>
            <a:endParaRPr lang="ar-SA" sz="2300" dirty="0"/>
          </a:p>
        </p:txBody>
      </p:sp>
      <p:sp>
        <p:nvSpPr>
          <p:cNvPr id="139" name="Google Shape;139;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7</a:t>
            </a:fld>
            <a:endParaRPr lang="ar-SA" sz="1000" dirty="0"/>
          </a:p>
        </p:txBody>
      </p:sp>
      <p:sp>
        <p:nvSpPr>
          <p:cNvPr id="6" name="Google Shape;105;p2">
            <a:extLst>
              <a:ext uri="{FF2B5EF4-FFF2-40B4-BE49-F238E27FC236}">
                <a16:creationId xmlns:a16="http://schemas.microsoft.com/office/drawing/2014/main" id="{87548149-E848-4AE6-A40C-4A2B412680B8}"/>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7"/>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algn="r" rtl="1"/>
            <a:r>
              <a:rPr lang="ar-SA"/>
              <a:t>إجراء تقييم للمخاطر البيولوجية (2) </a:t>
            </a:r>
            <a:endParaRPr lang="ar-SA" sz="2800" dirty="0"/>
          </a:p>
        </p:txBody>
      </p:sp>
      <p:sp>
        <p:nvSpPr>
          <p:cNvPr id="147" name="Google Shape;147;p7"/>
          <p:cNvSpPr txBox="1">
            <a:spLocks noGrp="1"/>
          </p:cNvSpPr>
          <p:nvPr>
            <p:ph type="body" idx="1"/>
          </p:nvPr>
        </p:nvSpPr>
        <p:spPr>
          <a:xfrm>
            <a:off x="838200" y="1596600"/>
            <a:ext cx="10515600" cy="4440760"/>
          </a:xfrm>
          <a:prstGeom prst="rect">
            <a:avLst/>
          </a:prstGeom>
          <a:noFill/>
          <a:ln>
            <a:noFill/>
          </a:ln>
        </p:spPr>
        <p:txBody>
          <a:bodyPr spcFirstLastPara="1" wrap="square" lIns="91425" tIns="45700" rIns="91425" bIns="45700" anchor="t" anchorCtr="0">
            <a:noAutofit/>
          </a:bodyPr>
          <a:lstStyle/>
          <a:p>
            <a:pPr marL="231775" lvl="0" indent="-244475" algn="just" rtl="1">
              <a:lnSpc>
                <a:spcPct val="90000"/>
              </a:lnSpc>
              <a:spcBef>
                <a:spcPts val="0"/>
              </a:spcBef>
              <a:spcAft>
                <a:spcPts val="0"/>
              </a:spcAft>
              <a:buSzPts val="2200"/>
              <a:buChar char="•"/>
            </a:pPr>
            <a:r>
              <a:rPr lang="ar-SA" sz="2200" dirty="0"/>
              <a:t>ينبغي أن يكون تقييم المخاطر عملية مستمرة. </a:t>
            </a:r>
          </a:p>
          <a:p>
            <a:pPr marL="228600" lvl="0" indent="-241300" algn="just" rtl="1">
              <a:lnSpc>
                <a:spcPct val="90000"/>
              </a:lnSpc>
              <a:spcBef>
                <a:spcPts val="1000"/>
              </a:spcBef>
              <a:spcAft>
                <a:spcPts val="0"/>
              </a:spcAft>
              <a:buClr>
                <a:schemeClr val="accent1"/>
              </a:buClr>
              <a:buSzPts val="2200"/>
              <a:buChar char="•"/>
            </a:pPr>
            <a:r>
              <a:rPr lang="ar-SA" sz="2200" dirty="0"/>
              <a:t>ينبغي أن يُجرى التقييم في بداية جميع الأعمال التي تحتوي على عوامل بيولوجية وكلما حدثت تغييرات في ما يلي: </a:t>
            </a:r>
          </a:p>
          <a:p>
            <a:pPr marL="800100" lvl="1" indent="-355600" algn="just" rtl="1">
              <a:lnSpc>
                <a:spcPct val="90000"/>
              </a:lnSpc>
              <a:spcBef>
                <a:spcPts val="500"/>
              </a:spcBef>
              <a:spcAft>
                <a:spcPts val="0"/>
              </a:spcAft>
              <a:buSzPts val="2200"/>
              <a:buChar char="•"/>
            </a:pPr>
            <a:r>
              <a:rPr lang="ar-SA" sz="2200" dirty="0">
                <a:latin typeface="Simplified Arabic" panose="02020603050405020304" pitchFamily="18" charset="-78"/>
                <a:cs typeface="Simplified Arabic" panose="02020603050405020304" pitchFamily="18" charset="-78"/>
              </a:rPr>
              <a:t>العاملون</a:t>
            </a:r>
          </a:p>
          <a:p>
            <a:pPr marL="800100" lvl="1" indent="-355600" algn="just" rtl="1">
              <a:lnSpc>
                <a:spcPct val="90000"/>
              </a:lnSpc>
              <a:spcBef>
                <a:spcPts val="500"/>
              </a:spcBef>
              <a:spcAft>
                <a:spcPts val="0"/>
              </a:spcAft>
              <a:buSzPts val="2200"/>
              <a:buChar char="•"/>
            </a:pPr>
            <a:r>
              <a:rPr lang="ar-SA" sz="2200" dirty="0">
                <a:latin typeface="Simplified Arabic" panose="02020603050405020304" pitchFamily="18" charset="-78"/>
                <a:cs typeface="Simplified Arabic" panose="02020603050405020304" pitchFamily="18" charset="-78"/>
              </a:rPr>
              <a:t>المرفق</a:t>
            </a:r>
          </a:p>
          <a:p>
            <a:pPr marL="800100" lvl="1" indent="-355600" algn="just" rtl="1">
              <a:lnSpc>
                <a:spcPct val="90000"/>
              </a:lnSpc>
              <a:spcBef>
                <a:spcPts val="500"/>
              </a:spcBef>
              <a:spcAft>
                <a:spcPts val="0"/>
              </a:spcAft>
              <a:buSzPts val="2200"/>
              <a:buChar char="•"/>
            </a:pPr>
            <a:r>
              <a:rPr lang="ar-SA" sz="2200" dirty="0">
                <a:latin typeface="Simplified Arabic" panose="02020603050405020304" pitchFamily="18" charset="-78"/>
                <a:cs typeface="Simplified Arabic" panose="02020603050405020304" pitchFamily="18" charset="-78"/>
              </a:rPr>
              <a:t>المعدات‬ ‬‬‬‬‬‬‬‬‬‬‬‬</a:t>
            </a:r>
          </a:p>
          <a:p>
            <a:pPr marL="800100" lvl="1" indent="-355600" algn="just" rtl="1">
              <a:lnSpc>
                <a:spcPct val="90000"/>
              </a:lnSpc>
              <a:spcBef>
                <a:spcPts val="500"/>
              </a:spcBef>
              <a:spcAft>
                <a:spcPts val="0"/>
              </a:spcAft>
              <a:buSzPts val="2200"/>
              <a:buChar char="•"/>
            </a:pPr>
            <a:r>
              <a:rPr lang="ar-SA" sz="2200" dirty="0">
                <a:latin typeface="Simplified Arabic" panose="02020603050405020304" pitchFamily="18" charset="-78"/>
                <a:cs typeface="Simplified Arabic" panose="02020603050405020304" pitchFamily="18" charset="-78"/>
              </a:rPr>
              <a:t>الأساليب</a:t>
            </a:r>
          </a:p>
          <a:p>
            <a:pPr marL="800100" lvl="1" indent="-355600" algn="just" rtl="1">
              <a:lnSpc>
                <a:spcPct val="90000"/>
              </a:lnSpc>
              <a:spcBef>
                <a:spcPts val="500"/>
              </a:spcBef>
              <a:spcAft>
                <a:spcPts val="0"/>
              </a:spcAft>
              <a:buSzPts val="2200"/>
              <a:buChar char="•"/>
            </a:pPr>
            <a:r>
              <a:rPr lang="ar-SA" sz="2200" dirty="0">
                <a:latin typeface="Simplified Arabic" panose="02020603050405020304" pitchFamily="18" charset="-78"/>
                <a:cs typeface="Simplified Arabic" panose="02020603050405020304" pitchFamily="18" charset="-78"/>
              </a:rPr>
              <a:t>اللوائح التنظيمية</a:t>
            </a:r>
          </a:p>
          <a:p>
            <a:pPr marL="342900" lvl="0" indent="-323850" algn="just" rtl="1">
              <a:lnSpc>
                <a:spcPct val="90000"/>
              </a:lnSpc>
              <a:spcBef>
                <a:spcPts val="1000"/>
              </a:spcBef>
              <a:spcAft>
                <a:spcPts val="0"/>
              </a:spcAft>
              <a:buSzPts val="1700"/>
              <a:buChar char="•"/>
            </a:pPr>
            <a:r>
              <a:rPr lang="ar-SA" sz="2200" dirty="0"/>
              <a:t>للمزيد من المعلومات حول إجراء تقييم للمخاطر، انظر: </a:t>
            </a:r>
            <a:r>
              <a:rPr lang="ar-SA" sz="2200" dirty="0">
                <a:hlinkClick r:id="rId3"/>
              </a:rPr>
              <a:t>تقييم المخاطر والتدبير العلاجي للعاملين في مجال الرعاية الصحية المعرّضين للعدوى في سياق جائحة كوفيد-19: إرشادات مبدئية، 19 آذار/مارس 2020، و9 أيلول/سبتمبر 2020</a:t>
            </a:r>
            <a:r>
              <a:rPr lang="ar-SA" sz="2200" dirty="0"/>
              <a:t>، و</a:t>
            </a:r>
            <a:r>
              <a:rPr lang="ar-SA" sz="2200" dirty="0">
                <a:hlinkClick r:id="rId4"/>
              </a:rPr>
              <a:t>إرشادات السلامة البيولوجية المختبرية بشأن مرض فيروس كورونا (كوفيد-19): إرشادات مبدئية، 28 كانون الثاني/يناير 2021 </a:t>
            </a:r>
            <a:endParaRPr lang="ar-SA" sz="2200" dirty="0">
              <a:solidFill>
                <a:schemeClr val="hlink"/>
              </a:solidFill>
            </a:endParaRPr>
          </a:p>
          <a:p>
            <a:pPr marL="342900" lvl="0" indent="-215900" algn="just" rtl="1">
              <a:lnSpc>
                <a:spcPct val="90000"/>
              </a:lnSpc>
              <a:spcBef>
                <a:spcPts val="1000"/>
              </a:spcBef>
              <a:spcAft>
                <a:spcPts val="0"/>
              </a:spcAft>
              <a:buSzPts val="1700"/>
              <a:buNone/>
            </a:pPr>
            <a:endParaRPr lang="ar-SA" sz="2200" dirty="0"/>
          </a:p>
          <a:p>
            <a:pPr marL="228600" lvl="0" indent="-101600" algn="just" rtl="1">
              <a:lnSpc>
                <a:spcPct val="90000"/>
              </a:lnSpc>
              <a:spcBef>
                <a:spcPts val="1000"/>
              </a:spcBef>
              <a:spcAft>
                <a:spcPts val="0"/>
              </a:spcAft>
              <a:buClr>
                <a:schemeClr val="accent1"/>
              </a:buClr>
              <a:buSzPts val="1700"/>
              <a:buNone/>
            </a:pPr>
            <a:endParaRPr lang="ar-SA" sz="2200" dirty="0"/>
          </a:p>
          <a:p>
            <a:pPr marL="228600" lvl="0" indent="-101600" algn="just" rtl="1">
              <a:lnSpc>
                <a:spcPct val="90000"/>
              </a:lnSpc>
              <a:spcBef>
                <a:spcPts val="1000"/>
              </a:spcBef>
              <a:spcAft>
                <a:spcPts val="0"/>
              </a:spcAft>
              <a:buClr>
                <a:schemeClr val="accent1"/>
              </a:buClr>
              <a:buSzPts val="1700"/>
              <a:buNone/>
            </a:pPr>
            <a:endParaRPr lang="ar-SA" sz="2200" dirty="0"/>
          </a:p>
        </p:txBody>
      </p:sp>
      <p:sp>
        <p:nvSpPr>
          <p:cNvPr id="148" name="Google Shape;148;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l" rtl="1">
              <a:lnSpc>
                <a:spcPct val="100000"/>
              </a:lnSpc>
              <a:spcBef>
                <a:spcPts val="0"/>
              </a:spcBef>
              <a:spcAft>
                <a:spcPts val="0"/>
              </a:spcAft>
              <a:buSzPts val="1000"/>
              <a:buNone/>
            </a:pPr>
            <a:fld id="{00000000-1234-1234-1234-123412341234}" type="slidenum">
              <a:rPr lang="ar-SA" smtClean="0"/>
              <a:pPr marL="0" lvl="0" indent="0" algn="l" rtl="1">
                <a:lnSpc>
                  <a:spcPct val="100000"/>
                </a:lnSpc>
                <a:spcBef>
                  <a:spcPts val="0"/>
                </a:spcBef>
                <a:spcAft>
                  <a:spcPts val="0"/>
                </a:spcAft>
                <a:buSzPts val="1000"/>
                <a:buNone/>
              </a:pPr>
              <a:t>8</a:t>
            </a:fld>
            <a:endParaRPr lang="ar-SA" sz="1000" dirty="0"/>
          </a:p>
        </p:txBody>
      </p:sp>
      <p:sp>
        <p:nvSpPr>
          <p:cNvPr id="6" name="Google Shape;105;p2">
            <a:extLst>
              <a:ext uri="{FF2B5EF4-FFF2-40B4-BE49-F238E27FC236}">
                <a16:creationId xmlns:a16="http://schemas.microsoft.com/office/drawing/2014/main" id="{1A418B96-0F2B-4C74-96B1-11FE268297AE}"/>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199" y="703696"/>
            <a:ext cx="10515600" cy="942814"/>
          </a:xfrm>
        </p:spPr>
        <p:txBody>
          <a:bodyPr rtlCol="1"/>
          <a:lstStyle/>
          <a:p>
            <a:pPr rtl="1"/>
            <a:r>
              <a:rPr lang="ar"/>
              <a:t>مستوى الخطر لإجراءات الاختبار التشخيصي السريع للكشف عن مستضدات فيروس كورونا-سارس-2</a:t>
            </a:r>
          </a:p>
        </p:txBody>
      </p:sp>
      <p:sp>
        <p:nvSpPr>
          <p:cNvPr id="3" name="Content Placeholder 2">
            <a:extLst>
              <a:ext uri="{FF2B5EF4-FFF2-40B4-BE49-F238E27FC236}">
                <a16:creationId xmlns:a16="http://schemas.microsoft.com/office/drawing/2014/main" id="{A037F04C-11D0-9943-B5EC-CFFD376A7461}"/>
              </a:ext>
            </a:extLst>
          </p:cNvPr>
          <p:cNvSpPr>
            <a:spLocks noGrp="1"/>
          </p:cNvSpPr>
          <p:nvPr>
            <p:ph idx="1"/>
          </p:nvPr>
        </p:nvSpPr>
        <p:spPr/>
        <p:txBody>
          <a:bodyPr rtlCol="1"/>
          <a:lstStyle/>
          <a:p>
            <a:pPr rtl="1"/>
            <a:endParaRPr lang="en-US" dirty="0"/>
          </a:p>
          <a:p>
            <a:pPr rtl="1"/>
            <a:endParaRPr lang="en-US" dirty="0"/>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rtlCol="1"/>
          <a:lstStyle/>
          <a:p>
            <a:pPr rtl="1"/>
            <a:fld id="{42D34DE6-22C6-0E40-B20E-F2D718CBADB2}" type="slidenum">
              <a:rPr lang="en-GB" smtClean="0"/>
              <a:pPr rtl="1"/>
              <a:t>9</a:t>
            </a:fld>
            <a:endParaRPr lang="en-GB" sz="1000" dirty="0"/>
          </a:p>
        </p:txBody>
      </p:sp>
      <p:graphicFrame>
        <p:nvGraphicFramePr>
          <p:cNvPr id="7" name="Table 6">
            <a:extLst>
              <a:ext uri="{FF2B5EF4-FFF2-40B4-BE49-F238E27FC236}">
                <a16:creationId xmlns:a16="http://schemas.microsoft.com/office/drawing/2014/main" id="{654F0344-7585-774F-88F6-BD25B258DF67}"/>
              </a:ext>
            </a:extLst>
          </p:cNvPr>
          <p:cNvGraphicFramePr>
            <a:graphicFrameLocks noGrp="1"/>
          </p:cNvGraphicFramePr>
          <p:nvPr/>
        </p:nvGraphicFramePr>
        <p:xfrm>
          <a:off x="838199" y="2250754"/>
          <a:ext cx="9506804" cy="2499360"/>
        </p:xfrm>
        <a:graphic>
          <a:graphicData uri="http://schemas.openxmlformats.org/drawingml/2006/table">
            <a:tbl>
              <a:tblPr firstRow="1" firstCol="1" bandRow="1">
                <a:tableStyleId>{5940675A-B579-460E-94D1-54222C63F5DA}</a:tableStyleId>
              </a:tblPr>
              <a:tblGrid>
                <a:gridCol w="4150712">
                  <a:extLst>
                    <a:ext uri="{9D8B030D-6E8A-4147-A177-3AD203B41FA5}">
                      <a16:colId xmlns:a16="http://schemas.microsoft.com/office/drawing/2014/main" val="3109221945"/>
                    </a:ext>
                  </a:extLst>
                </a:gridCol>
                <a:gridCol w="2678046">
                  <a:extLst>
                    <a:ext uri="{9D8B030D-6E8A-4147-A177-3AD203B41FA5}">
                      <a16:colId xmlns:a16="http://schemas.microsoft.com/office/drawing/2014/main" val="2188643014"/>
                    </a:ext>
                  </a:extLst>
                </a:gridCol>
                <a:gridCol w="2678046">
                  <a:extLst>
                    <a:ext uri="{9D8B030D-6E8A-4147-A177-3AD203B41FA5}">
                      <a16:colId xmlns:a16="http://schemas.microsoft.com/office/drawing/2014/main" val="2811185890"/>
                    </a:ext>
                  </a:extLst>
                </a:gridCol>
              </a:tblGrid>
              <a:tr h="286421">
                <a:tc>
                  <a:txBody>
                    <a:bodyPr/>
                    <a:lstStyle/>
                    <a:p>
                      <a:pPr algn="r" rtl="1">
                        <a:spcAft>
                          <a:spcPts val="0"/>
                        </a:spcAft>
                      </a:pPr>
                      <a:r>
                        <a:rPr lang="ar" sz="2000" b="1" dirty="0">
                          <a:solidFill>
                            <a:srgbClr val="FFFFFF"/>
                          </a:solidFill>
                          <a:effectLst/>
                          <a:latin typeface="+mj-lt"/>
                          <a:ea typeface="Times New Roman" panose="02020603050405020304" pitchFamily="18" charset="0"/>
                          <a:cs typeface="Times New Roman" panose="02020603050405020304" pitchFamily="18" charset="0"/>
                        </a:rPr>
                        <a:t>الخطر المتبقي **</a:t>
                      </a:r>
                    </a:p>
                  </a:txBody>
                  <a:tcPr marL="51435" marR="51435" marT="0" marB="0" anchor="ctr">
                    <a:solidFill>
                      <a:srgbClr val="009AC9"/>
                    </a:solidFill>
                  </a:tcPr>
                </a:tc>
                <a:tc>
                  <a:txBody>
                    <a:bodyPr/>
                    <a:lstStyle/>
                    <a:p>
                      <a:pPr algn="l" rtl="1">
                        <a:spcAft>
                          <a:spcPts val="0"/>
                        </a:spcAft>
                      </a:pPr>
                      <a:r>
                        <a:rPr lang="ar" sz="2000" b="1" dirty="0">
                          <a:solidFill>
                            <a:srgbClr val="FFFFFF"/>
                          </a:solidFill>
                          <a:effectLst/>
                          <a:latin typeface="+mj-lt"/>
                          <a:ea typeface="Times New Roman" panose="02020603050405020304" pitchFamily="18" charset="0"/>
                          <a:cs typeface="Times New Roman"/>
                        </a:rPr>
                        <a:t>الخطر الأولي *</a:t>
                      </a:r>
                    </a:p>
                  </a:txBody>
                  <a:tcPr marL="51435" marR="51435" marT="0" marB="0" anchor="ctr">
                    <a:solidFill>
                      <a:srgbClr val="009AC9"/>
                    </a:solidFill>
                  </a:tcPr>
                </a:tc>
                <a:tc>
                  <a:txBody>
                    <a:bodyPr/>
                    <a:lstStyle/>
                    <a:p>
                      <a:pPr algn="r" rtl="1">
                        <a:spcAft>
                          <a:spcPts val="0"/>
                        </a:spcAft>
                      </a:pPr>
                      <a:r>
                        <a:rPr lang="ar" sz="2000" b="1" dirty="0">
                          <a:solidFill>
                            <a:srgbClr val="FFFFFF"/>
                          </a:solidFill>
                          <a:effectLst/>
                          <a:latin typeface="+mj-lt"/>
                        </a:rPr>
                        <a:t>الإجـراء</a:t>
                      </a:r>
                      <a:endParaRPr lang="en-ZA" sz="2000" b="1" dirty="0">
                        <a:solidFill>
                          <a:srgbClr val="FFFFFF"/>
                        </a:solidFill>
                        <a:effectLst/>
                        <a:latin typeface="+mj-lt"/>
                        <a:ea typeface="Times New Roman" panose="02020603050405020304" pitchFamily="18" charset="0"/>
                        <a:cs typeface="Times New Roman" panose="02020603050405020304" pitchFamily="18" charset="0"/>
                      </a:endParaRPr>
                    </a:p>
                  </a:txBody>
                  <a:tcPr marL="51435" marR="51435" marT="0" marB="0" anchor="ctr">
                    <a:solidFill>
                      <a:srgbClr val="009AC9"/>
                    </a:solidFill>
                  </a:tcPr>
                </a:tc>
                <a:extLst>
                  <a:ext uri="{0D108BD9-81ED-4DB2-BD59-A6C34878D82A}">
                    <a16:rowId xmlns:a16="http://schemas.microsoft.com/office/drawing/2014/main" val="2533272626"/>
                  </a:ext>
                </a:extLst>
              </a:tr>
              <a:tr h="800100">
                <a:tc>
                  <a:txBody>
                    <a:bodyPr/>
                    <a:lstStyle/>
                    <a:p>
                      <a:pPr marL="0" lvl="0" indent="0" algn="r" rtl="1">
                        <a:lnSpc>
                          <a:spcPct val="100000"/>
                        </a:lnSpc>
                        <a:spcBef>
                          <a:spcPts val="0"/>
                        </a:spcBef>
                        <a:spcAft>
                          <a:spcPts val="0"/>
                        </a:spcAft>
                        <a:buFont typeface="Symbol" pitchFamily="2" charset="2"/>
                        <a:buNone/>
                      </a:pPr>
                      <a:r>
                        <a:rPr lang="ar" sz="2000" dirty="0">
                          <a:effectLst/>
                          <a:latin typeface="+mj-lt"/>
                        </a:rPr>
                        <a:t>منخفض إلى متوسط</a:t>
                      </a:r>
                      <a:endParaRPr lang="en-US" sz="2000" dirty="0">
                        <a:effectLst/>
                        <a:latin typeface="+mj-lt"/>
                      </a:endParaRPr>
                    </a:p>
                  </a:txBody>
                  <a:tcPr marL="51435" marR="51435" marT="0" marB="0"/>
                </a:tc>
                <a:tc>
                  <a:txBody>
                    <a:bodyPr/>
                    <a:lstStyle/>
                    <a:p>
                      <a:pPr marL="0" lvl="0" indent="0" algn="r" rtl="1">
                        <a:lnSpc>
                          <a:spcPct val="100000"/>
                        </a:lnSpc>
                        <a:spcBef>
                          <a:spcPts val="0"/>
                        </a:spcBef>
                        <a:spcAft>
                          <a:spcPts val="0"/>
                        </a:spcAft>
                        <a:buFont typeface="Symbol" pitchFamily="2" charset="2"/>
                        <a:buNone/>
                      </a:pPr>
                      <a:r>
                        <a:rPr lang="ar" sz="2000" dirty="0">
                          <a:effectLst/>
                          <a:latin typeface="+mj-lt"/>
                        </a:rPr>
                        <a:t>‫متوسط إلى مرتفع‬</a:t>
                      </a:r>
                    </a:p>
                  </a:txBody>
                  <a:tcPr marL="51435" marR="51435" marT="0" marB="0"/>
                </a:tc>
                <a:tc>
                  <a:txBody>
                    <a:bodyPr/>
                    <a:lstStyle/>
                    <a:p>
                      <a:pPr algn="r" rtl="1">
                        <a:lnSpc>
                          <a:spcPct val="100000"/>
                        </a:lnSpc>
                        <a:spcBef>
                          <a:spcPts val="0"/>
                        </a:spcBef>
                        <a:spcAft>
                          <a:spcPts val="0"/>
                        </a:spcAft>
                      </a:pPr>
                      <a:r>
                        <a:rPr lang="ar" sz="2000" dirty="0">
                          <a:effectLst/>
                          <a:latin typeface="+mj-lt"/>
                        </a:rPr>
                        <a:t>جمع العينات</a:t>
                      </a:r>
                      <a:endParaRPr lang="en-ZA" sz="2000" dirty="0">
                        <a:effectLst/>
                        <a:latin typeface="+mj-lt"/>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398063701"/>
                  </a:ext>
                </a:extLst>
              </a:tr>
              <a:tr h="480060">
                <a:tc>
                  <a:txBody>
                    <a:bodyPr/>
                    <a:lstStyle/>
                    <a:p>
                      <a:pPr algn="r" rtl="1">
                        <a:lnSpc>
                          <a:spcPct val="100000"/>
                        </a:lnSpc>
                        <a:spcBef>
                          <a:spcPts val="0"/>
                        </a:spcBef>
                        <a:spcAft>
                          <a:spcPts val="0"/>
                        </a:spcAft>
                      </a:pPr>
                      <a:r>
                        <a:rPr lang="ar" sz="2000" dirty="0">
                          <a:effectLst/>
                          <a:latin typeface="+mj-lt"/>
                          <a:ea typeface="Times New Roman" panose="02020603050405020304" pitchFamily="18" charset="0"/>
                          <a:cs typeface="Times New Roman" panose="02020603050405020304" pitchFamily="18" charset="0"/>
                        </a:rPr>
                        <a:t>منخفض</a:t>
                      </a:r>
                    </a:p>
                  </a:txBody>
                  <a:tcPr marL="51435" marR="51435" marT="0" marB="0"/>
                </a:tc>
                <a:tc>
                  <a:txBody>
                    <a:bodyPr/>
                    <a:lstStyle/>
                    <a:p>
                      <a:pPr algn="r" rtl="1">
                        <a:lnSpc>
                          <a:spcPct val="100000"/>
                        </a:lnSpc>
                        <a:spcBef>
                          <a:spcPts val="0"/>
                        </a:spcBef>
                        <a:spcAft>
                          <a:spcPts val="0"/>
                        </a:spcAft>
                      </a:pPr>
                      <a:r>
                        <a:rPr lang="ar" sz="2000" dirty="0">
                          <a:effectLst/>
                          <a:latin typeface="+mj-lt"/>
                          <a:ea typeface="Times New Roman" panose="02020603050405020304" pitchFamily="18" charset="0"/>
                          <a:cs typeface="Times New Roman" panose="02020603050405020304" pitchFamily="18" charset="0"/>
                        </a:rPr>
                        <a:t>منخفض</a:t>
                      </a:r>
                    </a:p>
                  </a:txBody>
                  <a:tcPr marL="51435" marR="51435" marT="0" marB="0"/>
                </a:tc>
                <a:tc>
                  <a:txBody>
                    <a:bodyPr/>
                    <a:lstStyle/>
                    <a:p>
                      <a:pPr algn="r" rtl="1">
                        <a:lnSpc>
                          <a:spcPct val="100000"/>
                        </a:lnSpc>
                        <a:spcBef>
                          <a:spcPts val="0"/>
                        </a:spcBef>
                        <a:spcAft>
                          <a:spcPts val="0"/>
                        </a:spcAft>
                      </a:pPr>
                      <a:r>
                        <a:rPr lang="ar" sz="2000" dirty="0">
                          <a:effectLst/>
                          <a:latin typeface="+mj-lt"/>
                        </a:rPr>
                        <a:t>استلام العينة وقبولها</a:t>
                      </a:r>
                      <a:endParaRPr lang="en-ZA" sz="2000" dirty="0">
                        <a:effectLst/>
                        <a:latin typeface="+mj-lt"/>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796594543"/>
                  </a:ext>
                </a:extLst>
              </a:tr>
              <a:tr h="480060">
                <a:tc>
                  <a:txBody>
                    <a:bodyPr/>
                    <a:lstStyle/>
                    <a:p>
                      <a:pPr algn="r" rtl="1">
                        <a:lnSpc>
                          <a:spcPct val="100000"/>
                        </a:lnSpc>
                        <a:spcBef>
                          <a:spcPts val="0"/>
                        </a:spcBef>
                        <a:spcAft>
                          <a:spcPts val="0"/>
                        </a:spcAft>
                      </a:pPr>
                      <a:r>
                        <a:rPr lang="ar" sz="2000" dirty="0">
                          <a:effectLst/>
                          <a:latin typeface="+mj-lt"/>
                          <a:ea typeface="Times New Roman" panose="02020603050405020304" pitchFamily="18" charset="0"/>
                          <a:cs typeface="Times New Roman" panose="02020603050405020304" pitchFamily="18" charset="0"/>
                        </a:rPr>
                        <a:t>منخفض</a:t>
                      </a:r>
                    </a:p>
                  </a:txBody>
                  <a:tcPr marL="51435" marR="51435" marT="0" marB="0"/>
                </a:tc>
                <a:tc>
                  <a:txBody>
                    <a:bodyPr/>
                    <a:lstStyle/>
                    <a:p>
                      <a:pPr algn="r" rtl="1">
                        <a:lnSpc>
                          <a:spcPct val="100000"/>
                        </a:lnSpc>
                        <a:spcBef>
                          <a:spcPts val="0"/>
                        </a:spcBef>
                        <a:spcAft>
                          <a:spcPts val="0"/>
                        </a:spcAft>
                      </a:pPr>
                      <a:r>
                        <a:rPr lang="ar" sz="2000" dirty="0">
                          <a:effectLst/>
                          <a:latin typeface="+mj-lt"/>
                          <a:ea typeface="Times New Roman" panose="02020603050405020304" pitchFamily="18" charset="0"/>
                          <a:cs typeface="Times New Roman" panose="02020603050405020304" pitchFamily="18" charset="0"/>
                        </a:rPr>
                        <a:t>منخفض</a:t>
                      </a:r>
                    </a:p>
                  </a:txBody>
                  <a:tcPr marL="51435" marR="51435" marT="0" marB="0"/>
                </a:tc>
                <a:tc>
                  <a:txBody>
                    <a:bodyPr/>
                    <a:lstStyle/>
                    <a:p>
                      <a:pPr algn="r" rtl="1">
                        <a:lnSpc>
                          <a:spcPct val="100000"/>
                        </a:lnSpc>
                        <a:spcBef>
                          <a:spcPts val="0"/>
                        </a:spcBef>
                        <a:spcAft>
                          <a:spcPts val="0"/>
                        </a:spcAft>
                      </a:pPr>
                      <a:r>
                        <a:rPr lang="ar" sz="2000" dirty="0">
                          <a:effectLst/>
                          <a:latin typeface="+mj-lt"/>
                        </a:rPr>
                        <a:t>الاختبار التشخيصي السريع لمستضد فيروس كورونا-سارس-2</a:t>
                      </a:r>
                      <a:endParaRPr lang="en-ZA" sz="2000" dirty="0">
                        <a:effectLst/>
                        <a:latin typeface="+mj-lt"/>
                        <a:ea typeface="Times New Roman" panose="02020603050405020304" pitchFamily="18" charset="0"/>
                        <a:cs typeface="Times New Roman" panose="02020603050405020304" pitchFamily="18" charset="0"/>
                      </a:endParaRPr>
                    </a:p>
                  </a:txBody>
                  <a:tcPr marL="51435" marR="51435" marT="0" marB="0"/>
                </a:tc>
                <a:extLst>
                  <a:ext uri="{0D108BD9-81ED-4DB2-BD59-A6C34878D82A}">
                    <a16:rowId xmlns:a16="http://schemas.microsoft.com/office/drawing/2014/main" val="1858647977"/>
                  </a:ext>
                </a:extLst>
              </a:tr>
            </a:tbl>
          </a:graphicData>
        </a:graphic>
      </p:graphicFrame>
      <p:sp>
        <p:nvSpPr>
          <p:cNvPr id="8" name="TextBox 7">
            <a:extLst>
              <a:ext uri="{FF2B5EF4-FFF2-40B4-BE49-F238E27FC236}">
                <a16:creationId xmlns:a16="http://schemas.microsoft.com/office/drawing/2014/main" id="{BEF8C965-D66C-4D04-925F-2261B56D3980}"/>
              </a:ext>
            </a:extLst>
          </p:cNvPr>
          <p:cNvSpPr txBox="1"/>
          <p:nvPr/>
        </p:nvSpPr>
        <p:spPr>
          <a:xfrm>
            <a:off x="755315" y="4874396"/>
            <a:ext cx="10681368" cy="553998"/>
          </a:xfrm>
          <a:prstGeom prst="rect">
            <a:avLst/>
          </a:prstGeom>
          <a:noFill/>
        </p:spPr>
        <p:txBody>
          <a:bodyPr wrap="square" lIns="91440" tIns="45720" rIns="91440" bIns="45720" rtlCol="1" anchor="t">
            <a:spAutoFit/>
          </a:bodyPr>
          <a:lstStyle/>
          <a:p>
            <a:pPr rtl="1"/>
            <a:r>
              <a:rPr lang="ar" sz="1500" dirty="0"/>
              <a:t>* الخطر الأولي: المخاطر قبل اتخاذ أي احتياطات محددة (مثل، التنفس الاصطناعي، ومعدات الحماية الشخصية)</a:t>
            </a:r>
            <a:endParaRPr lang="en-GB" sz="1500" dirty="0">
              <a:ea typeface="+mn-lt"/>
              <a:cs typeface="+mn-lt"/>
            </a:endParaRPr>
          </a:p>
          <a:p>
            <a:pPr rtl="1"/>
            <a:r>
              <a:rPr lang="ar" sz="1500" dirty="0"/>
              <a:t>** الخطر المتبقي</a:t>
            </a:r>
            <a:r>
              <a:rPr lang="ar-SA" sz="1500" dirty="0"/>
              <a:t>:</a:t>
            </a:r>
            <a:r>
              <a:rPr lang="ar" sz="1500" dirty="0"/>
              <a:t> المخاطر المتبقية بعد اتخاذ الاحتياطات الأساسية (مثل، التنفس الاصطناعي، ومعدات الحماية الشخصية)</a:t>
            </a:r>
            <a:endParaRPr lang="en-ZA" sz="1500" dirty="0"/>
          </a:p>
        </p:txBody>
      </p:sp>
      <p:sp>
        <p:nvSpPr>
          <p:cNvPr id="4" name="Google Shape;105;p2">
            <a:extLst>
              <a:ext uri="{FF2B5EF4-FFF2-40B4-BE49-F238E27FC236}">
                <a16:creationId xmlns:a16="http://schemas.microsoft.com/office/drawing/2014/main" id="{CFED8FD9-0299-CE17-87A9-30DAB888330C}"/>
              </a:ext>
            </a:extLst>
          </p:cNvPr>
          <p:cNvSpPr txBox="1">
            <a:spLocks noGrp="1"/>
          </p:cNvSpPr>
          <p:nvPr>
            <p:ph type="ftr" idx="11"/>
          </p:nvPr>
        </p:nvSpPr>
        <p:spPr>
          <a:xfrm>
            <a:off x="1522343" y="6385287"/>
            <a:ext cx="9147314" cy="501650"/>
          </a:xfrm>
          <a:prstGeom prst="rect">
            <a:avLst/>
          </a:prstGeom>
          <a:noFill/>
          <a:ln>
            <a:noFill/>
          </a:ln>
        </p:spPr>
        <p:txBody>
          <a:bodyPr spcFirstLastPara="1" wrap="square" lIns="0" tIns="0" rIns="0" bIns="0" anchor="ctr" anchorCtr="0">
            <a:noAutofit/>
          </a:bodyPr>
          <a:lstStyle/>
          <a:p>
            <a:pPr algn="r" rtl="1"/>
            <a:r>
              <a:rPr lang="ar-SA" dirty="0"/>
              <a:t>حلقة العمل التدريبية بشأن الاختبارات التشخيصية السريعة للكشف عن مستضدات فيروس كورونا</a:t>
            </a:r>
            <a:r>
              <a:rPr lang="en-US" dirty="0"/>
              <a:t>- </a:t>
            </a:r>
            <a:r>
              <a:rPr lang="ar-SA" dirty="0"/>
              <a:t>سارس-2 الإصدار 3.0 | السلامة في الاختبارات التشخيصية السريعة للكشف عن مستضدات فيروس كورونا-سارس-2 </a:t>
            </a:r>
          </a:p>
          <a:p>
            <a:pPr algn="r" rtl="1"/>
            <a:endParaRPr lang="ar-SA" dirty="0"/>
          </a:p>
        </p:txBody>
      </p:sp>
    </p:spTree>
    <p:extLst>
      <p:ext uri="{BB962C8B-B14F-4D97-AF65-F5344CB8AC3E}">
        <p14:creationId xmlns:p14="http://schemas.microsoft.com/office/powerpoint/2010/main" val="1921359239"/>
      </p:ext>
    </p:extLst>
  </p:cSld>
  <p:clrMapOvr>
    <a:masterClrMapping/>
  </p:clrMapOvr>
</p:sld>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2EB33F0B292F044865AC5360FB5C193" ma:contentTypeVersion="10" ma:contentTypeDescription="Create a new document." ma:contentTypeScope="" ma:versionID="53c510b663eb44cb7498f28392d4cd33">
  <xsd:schema xmlns:xsd="http://www.w3.org/2001/XMLSchema" xmlns:xs="http://www.w3.org/2001/XMLSchema" xmlns:p="http://schemas.microsoft.com/office/2006/metadata/properties" xmlns:ns3="0b20a213-df17-4e56-abb9-25e675dfe243" targetNamespace="http://schemas.microsoft.com/office/2006/metadata/properties" ma:root="true" ma:fieldsID="c63f0433e488edd6047613ecd864541d" ns3:_="">
    <xsd:import namespace="0b20a213-df17-4e56-abb9-25e675dfe24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20a213-df17-4e56-abb9-25e675dfe2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B7B58CB-0840-4126-AD62-980CEFF4ED73}">
  <ds:schemaRefs>
    <ds:schemaRef ds:uri="http://purl.org/dc/elements/1.1/"/>
    <ds:schemaRef ds:uri="http://schemas.microsoft.com/office/2006/metadata/properties"/>
    <ds:schemaRef ds:uri="0b20a213-df17-4e56-abb9-25e675dfe24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8D5F8891-FC96-4F8D-9397-D1A036C19EA8}">
  <ds:schemaRefs>
    <ds:schemaRef ds:uri="http://schemas.microsoft.com/sharepoint/v3/contenttype/forms"/>
  </ds:schemaRefs>
</ds:datastoreItem>
</file>

<file path=customXml/itemProps3.xml><?xml version="1.0" encoding="utf-8"?>
<ds:datastoreItem xmlns:ds="http://schemas.openxmlformats.org/officeDocument/2006/customXml" ds:itemID="{C6962DDB-1BBE-4E65-8E2E-53F9C09FB7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20a213-df17-4e56-abb9-25e675dfe2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2765</TotalTime>
  <Words>3214</Words>
  <Application>Microsoft Office PowerPoint</Application>
  <PresentationFormat>Widescreen</PresentationFormat>
  <Paragraphs>273</Paragraphs>
  <Slides>28</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Avenir Roman</vt:lpstr>
      <vt:lpstr>Calibri</vt:lpstr>
      <vt:lpstr>Noto Sans Symbols</vt:lpstr>
      <vt:lpstr>Simplified Arabic</vt:lpstr>
      <vt:lpstr>Symbol</vt:lpstr>
      <vt:lpstr>Office Theme</vt:lpstr>
      <vt:lpstr>5</vt:lpstr>
      <vt:lpstr>إخلاء المسؤولية</vt:lpstr>
      <vt:lpstr>أهداف التعلم </vt:lpstr>
      <vt:lpstr>انتقال فيروس كورونا-سارس-2 (1) </vt:lpstr>
      <vt:lpstr>انتقال فيروس كورونا-سارس-2 (2) </vt:lpstr>
      <vt:lpstr>انتقال فيروس كورونا-سارس-2 (3) </vt:lpstr>
      <vt:lpstr>إجراء تقييم للمخاطر البيولوجية (1) </vt:lpstr>
      <vt:lpstr>إجراء تقييم للمخاطر البيولوجية (2) </vt:lpstr>
      <vt:lpstr>مستوى الخطر لإجراءات الاختبار التشخيصي السريع للكشف عن مستضدات فيروس كورونا-سارس-2</vt:lpstr>
      <vt:lpstr>الأمور التي ينبغي لكم فعلها قبل جمع العينات واختبارها</vt:lpstr>
      <vt:lpstr>كيفية ارتداء معدات الحماية الشخصية وخلعها </vt:lpstr>
      <vt:lpstr>إعداد محطة العمل </vt:lpstr>
      <vt:lpstr>إعداد محطة العمل</vt:lpstr>
      <vt:lpstr>عند العمل على إجراء الاختبارات التشخيصية السريعة للكشف عن مستضدات فيروس كورونا-سارس-2، ينبغي لكم: </vt:lpstr>
      <vt:lpstr>المطهرات</vt:lpstr>
      <vt:lpstr>المطهرات من أجل فيروس كورونا-سارس-2 </vt:lpstr>
      <vt:lpstr>تحضير المطهرات واستخدامها </vt:lpstr>
      <vt:lpstr>تخفيف المطهرات: المُبيِّض - مثال على محلول 0.5٪</vt:lpstr>
      <vt:lpstr>تخفيف المطهرات: الإيثانول </vt:lpstr>
      <vt:lpstr>التعامل مع الانسكاب</vt:lpstr>
      <vt:lpstr>التعامل مع النفايات</vt:lpstr>
      <vt:lpstr>إدارة النفايات (1) </vt:lpstr>
      <vt:lpstr>إدارة النفايات (2) </vt:lpstr>
      <vt:lpstr>الأمور التي ينبغي لكم فعلها بعد الاختبار </vt:lpstr>
      <vt:lpstr>إجراء الاختبار في المجتمع </vt:lpstr>
      <vt:lpstr>PowerPoint Presentation</vt:lpstr>
      <vt:lpstr>PowerPoint Presentation</vt:lpstr>
      <vt:lpstr>أسئلة؟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62</cp:revision>
  <dcterms:created xsi:type="dcterms:W3CDTF">2020-10-08T10:02:18Z</dcterms:created>
  <dcterms:modified xsi:type="dcterms:W3CDTF">2022-09-29T14:14:30Z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0x01010032EB33F0B292F044865AC5360FB5C193</vt:lpwstr>
  </property>
</Properties>
</file>