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18"/>
  </p:notesMasterIdLst>
  <p:sldIdLst>
    <p:sldId id="256" r:id="rId5"/>
    <p:sldId id="274" r:id="rId6"/>
    <p:sldId id="301" r:id="rId7"/>
    <p:sldId id="275" r:id="rId8"/>
    <p:sldId id="287" r:id="rId9"/>
    <p:sldId id="276" r:id="rId10"/>
    <p:sldId id="277" r:id="rId11"/>
    <p:sldId id="278" r:id="rId12"/>
    <p:sldId id="279" r:id="rId13"/>
    <p:sldId id="299" r:id="rId14"/>
    <p:sldId id="300" r:id="rId15"/>
    <p:sldId id="292" r:id="rId16"/>
    <p:sldId id="271" r:id="rId17"/>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lbert" initials="HA" lastIdx="7" clrIdx="0">
    <p:extLst>
      <p:ext uri="{19B8F6BF-5375-455C-9EA6-DF929625EA0E}">
        <p15:presenceInfo xmlns:p15="http://schemas.microsoft.com/office/powerpoint/2012/main" userId="S-1-5-21-758399636-2987204155-3505288178-1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28" autoAdjust="0"/>
    <p:restoredTop sz="94710"/>
  </p:normalViewPr>
  <p:slideViewPr>
    <p:cSldViewPr snapToGrid="0" snapToObjects="1">
      <p:cViewPr varScale="1">
        <p:scale>
          <a:sx n="80" d="100"/>
          <a:sy n="80" d="100"/>
        </p:scale>
        <p:origin x="542" y="53"/>
      </p:cViewPr>
      <p:guideLst/>
    </p:cSldViewPr>
  </p:slideViewPr>
  <p:notesTextViewPr>
    <p:cViewPr>
      <p:scale>
        <a:sx n="1" d="1"/>
        <a:sy n="1" d="1"/>
      </p:scale>
      <p:origin x="0" y="0"/>
    </p:cViewPr>
  </p:notesTextViewPr>
  <p:sorterViewPr>
    <p:cViewPr varScale="1">
      <p:scale>
        <a:sx n="1" d="1"/>
        <a:sy n="1" d="1"/>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F786-00CC-4E72-A793-A15AF36643A7}" type="doc">
      <dgm:prSet loTypeId="urn:microsoft.com/office/officeart/2005/8/layout/hProcess6" loCatId="process" qsTypeId="urn:microsoft.com/office/officeart/2005/8/quickstyle/simple1" qsCatId="simple" csTypeId="urn:microsoft.com/office/officeart/2005/8/colors/accent1_2" csCatId="accent1" phldr="1"/>
      <dgm:spPr/>
      <dgm:t>
        <a:bodyPr rtlCol="1"/>
        <a:lstStyle/>
        <a:p>
          <a:pPr rtl="1"/>
          <a:endParaRPr lang="en-ZA"/>
        </a:p>
      </dgm:t>
    </dgm:pt>
    <dgm:pt modelId="{01E42DE2-28F9-4292-82FD-2378C603AC25}">
      <dgm:prSet phldrT="[Text]"/>
      <dgm:spPr/>
      <dgm:t>
        <a:bodyPr rtlCol="1"/>
        <a:lstStyle/>
        <a:p>
          <a:pPr rtl="1"/>
          <a:r>
            <a:rPr lang="ar" dirty="0"/>
            <a:t>قبل الاختبار</a:t>
          </a:r>
        </a:p>
      </dgm:t>
    </dgm:pt>
    <dgm:pt modelId="{5C0F85E2-8F5A-434B-8DFB-DC4BD2FD5C96}" type="parTrans" cxnId="{3983A215-B79D-4324-AD9C-6464A548107B}">
      <dgm:prSet/>
      <dgm:spPr/>
      <dgm:t>
        <a:bodyPr rtlCol="1"/>
        <a:lstStyle/>
        <a:p>
          <a:pPr rtl="1"/>
          <a:endParaRPr lang="en-ZA"/>
        </a:p>
      </dgm:t>
    </dgm:pt>
    <dgm:pt modelId="{73F3377B-57E1-4A65-9A8B-C1BB14C2F220}" type="sibTrans" cxnId="{3983A215-B79D-4324-AD9C-6464A548107B}">
      <dgm:prSet/>
      <dgm:spPr/>
      <dgm:t>
        <a:bodyPr rtlCol="1"/>
        <a:lstStyle/>
        <a:p>
          <a:pPr rtl="1"/>
          <a:endParaRPr lang="en-ZA"/>
        </a:p>
      </dgm:t>
    </dgm:pt>
    <dgm:pt modelId="{BA7AE837-CB14-4189-8384-949B32CB1152}">
      <dgm:prSet phldrT="[Text]"/>
      <dgm:spPr/>
      <dgm:t>
        <a:bodyPr rtlCol="1"/>
        <a:lstStyle/>
        <a:p>
          <a:pPr rtl="1"/>
          <a:r>
            <a:rPr lang="ar" dirty="0"/>
            <a:t>خزِّن مجموعات الاختبار تخزيناً صحيحاً</a:t>
          </a:r>
        </a:p>
        <a:p>
          <a:pPr rtl="1"/>
          <a:endParaRPr lang="en-ZA" dirty="0"/>
        </a:p>
        <a:p>
          <a:pPr rtl="1"/>
          <a:r>
            <a:rPr lang="ar" dirty="0"/>
            <a:t>حدِّد الأشخاص الصحيحين للاختبار</a:t>
          </a:r>
        </a:p>
        <a:p>
          <a:pPr rtl="1"/>
          <a:endParaRPr lang="en-ZA" dirty="0"/>
        </a:p>
        <a:p>
          <a:pPr rtl="1"/>
          <a:r>
            <a:rPr dirty="0" err="1"/>
            <a:t>خذ</a:t>
          </a:r>
          <a:r>
            <a:rPr dirty="0"/>
            <a:t> </a:t>
          </a:r>
          <a:r>
            <a:rPr dirty="0" err="1"/>
            <a:t>العينات</a:t>
          </a:r>
          <a:r>
            <a:rPr dirty="0"/>
            <a:t> </a:t>
          </a:r>
          <a:r>
            <a:rPr dirty="0" err="1"/>
            <a:t>بشكل</a:t>
          </a:r>
          <a:r>
            <a:rPr dirty="0"/>
            <a:t> </a:t>
          </a:r>
          <a:r>
            <a:rPr dirty="0" err="1"/>
            <a:t>صحيح</a:t>
          </a:r>
          <a:r>
            <a:rPr dirty="0"/>
            <a:t>‬</a:t>
          </a:r>
        </a:p>
      </dgm:t>
    </dgm:pt>
    <dgm:pt modelId="{AD72ADFE-F6F7-4BEC-935E-D2B960AB4F40}" type="parTrans" cxnId="{D68AE568-0C2E-4473-A045-6DFB81A1CEAE}">
      <dgm:prSet/>
      <dgm:spPr/>
      <dgm:t>
        <a:bodyPr rtlCol="1"/>
        <a:lstStyle/>
        <a:p>
          <a:pPr rtl="1"/>
          <a:endParaRPr lang="en-ZA"/>
        </a:p>
      </dgm:t>
    </dgm:pt>
    <dgm:pt modelId="{0DA5989A-34D5-44CD-B4A4-972A66A408B0}" type="sibTrans" cxnId="{D68AE568-0C2E-4473-A045-6DFB81A1CEAE}">
      <dgm:prSet/>
      <dgm:spPr/>
      <dgm:t>
        <a:bodyPr rtlCol="1"/>
        <a:lstStyle/>
        <a:p>
          <a:pPr rtl="1"/>
          <a:endParaRPr lang="en-ZA"/>
        </a:p>
      </dgm:t>
    </dgm:pt>
    <dgm:pt modelId="{F2322F0E-21A5-402F-B34F-FF94E2B4B0EF}">
      <dgm:prSet phldrT="[Text]"/>
      <dgm:spPr/>
      <dgm:t>
        <a:bodyPr rtlCol="1"/>
        <a:lstStyle/>
        <a:p>
          <a:pPr rtl="1"/>
          <a:r>
            <a:rPr lang="ar"/>
            <a:t>أثناء الاختبار</a:t>
          </a:r>
        </a:p>
      </dgm:t>
    </dgm:pt>
    <dgm:pt modelId="{9B5E1D47-4296-4158-883E-09F8E70B8F0D}" type="parTrans" cxnId="{05282331-BC74-480D-8907-3D5CD9407C10}">
      <dgm:prSet/>
      <dgm:spPr/>
      <dgm:t>
        <a:bodyPr rtlCol="1"/>
        <a:lstStyle/>
        <a:p>
          <a:pPr rtl="1"/>
          <a:endParaRPr lang="en-ZA"/>
        </a:p>
      </dgm:t>
    </dgm:pt>
    <dgm:pt modelId="{72383F04-D7A9-4DCB-8BC9-6A9A0C5A8A60}" type="sibTrans" cxnId="{05282331-BC74-480D-8907-3D5CD9407C10}">
      <dgm:prSet/>
      <dgm:spPr/>
      <dgm:t>
        <a:bodyPr rtlCol="1"/>
        <a:lstStyle/>
        <a:p>
          <a:pPr rtl="1"/>
          <a:endParaRPr lang="en-ZA"/>
        </a:p>
      </dgm:t>
    </dgm:pt>
    <dgm:pt modelId="{3CE5F7BB-EA8E-41B9-80E9-BDFAD2024FE0}">
      <dgm:prSet phldrT="[Text]"/>
      <dgm:spPr/>
      <dgm:t>
        <a:bodyPr rtlCol="1"/>
        <a:lstStyle/>
        <a:p>
          <a:pPr rtl="1"/>
          <a:r>
            <a:rPr lang="ar"/>
            <a:t>اختبر العينة الصحيحة</a:t>
          </a:r>
        </a:p>
        <a:p>
          <a:pPr rtl="1"/>
          <a:endParaRPr lang="en-ZA" dirty="0"/>
        </a:p>
        <a:p>
          <a:pPr rtl="1"/>
          <a:r>
            <a:rPr lang="ar"/>
            <a:t>اتبع الإجراء الصحيح في الاختبار</a:t>
          </a:r>
        </a:p>
        <a:p>
          <a:pPr rtl="1"/>
          <a:endParaRPr lang="en-ZA" dirty="0"/>
        </a:p>
        <a:p>
          <a:pPr rtl="1"/>
          <a:r>
            <a:rPr lang="ar"/>
            <a:t>طبِّق مراقبة الجودة</a:t>
          </a:r>
        </a:p>
      </dgm:t>
    </dgm:pt>
    <dgm:pt modelId="{F84130F2-D623-4293-9910-E95B88A6CF1D}" type="parTrans" cxnId="{7B0ECD34-2AF2-4A1F-86BA-AD67DCC4ADC8}">
      <dgm:prSet/>
      <dgm:spPr/>
      <dgm:t>
        <a:bodyPr rtlCol="1"/>
        <a:lstStyle/>
        <a:p>
          <a:pPr rtl="1"/>
          <a:endParaRPr lang="en-ZA"/>
        </a:p>
      </dgm:t>
    </dgm:pt>
    <dgm:pt modelId="{3D78708A-107C-421D-9741-670C75DCDAAE}" type="sibTrans" cxnId="{7B0ECD34-2AF2-4A1F-86BA-AD67DCC4ADC8}">
      <dgm:prSet/>
      <dgm:spPr/>
      <dgm:t>
        <a:bodyPr rtlCol="1"/>
        <a:lstStyle/>
        <a:p>
          <a:pPr rtl="1"/>
          <a:endParaRPr lang="en-ZA"/>
        </a:p>
      </dgm:t>
    </dgm:pt>
    <dgm:pt modelId="{2713AC6D-0FEB-4C61-A16E-7F0886FBBA7F}">
      <dgm:prSet phldrT="[Text]"/>
      <dgm:spPr/>
      <dgm:t>
        <a:bodyPr rtlCol="1"/>
        <a:lstStyle/>
        <a:p>
          <a:pPr rtl="1"/>
          <a:r>
            <a:rPr lang="ar"/>
            <a:t>بعد الاختبار</a:t>
          </a:r>
        </a:p>
      </dgm:t>
    </dgm:pt>
    <dgm:pt modelId="{91B3B4E9-F7BB-4B76-A562-7111EC452FC0}" type="parTrans" cxnId="{303D4201-B64A-42A1-B9F6-4CE3BA7F7F1E}">
      <dgm:prSet/>
      <dgm:spPr/>
      <dgm:t>
        <a:bodyPr rtlCol="1"/>
        <a:lstStyle/>
        <a:p>
          <a:pPr rtl="1"/>
          <a:endParaRPr lang="en-ZA"/>
        </a:p>
      </dgm:t>
    </dgm:pt>
    <dgm:pt modelId="{1EFEC0D4-7B6A-4B0F-9D38-B6F34A99FBF9}" type="sibTrans" cxnId="{303D4201-B64A-42A1-B9F6-4CE3BA7F7F1E}">
      <dgm:prSet/>
      <dgm:spPr/>
      <dgm:t>
        <a:bodyPr rtlCol="1"/>
        <a:lstStyle/>
        <a:p>
          <a:pPr rtl="1"/>
          <a:endParaRPr lang="en-ZA"/>
        </a:p>
      </dgm:t>
    </dgm:pt>
    <dgm:pt modelId="{C2BE874A-2EC1-4CC8-9C37-DBE459201793}">
      <dgm:prSet phldrT="[Text]"/>
      <dgm:spPr/>
      <dgm:t>
        <a:bodyPr rtlCol="1"/>
        <a:lstStyle/>
        <a:p>
          <a:pPr rtl="1"/>
          <a:r>
            <a:rPr lang="ar"/>
            <a:t>اقرأ النتيجة وسجلها بشكل صحيح</a:t>
          </a:r>
        </a:p>
        <a:p>
          <a:pPr rtl="1"/>
          <a:endParaRPr lang="en-ZA" dirty="0"/>
        </a:p>
        <a:p>
          <a:pPr rtl="1"/>
          <a:r>
            <a:rPr lang="ar"/>
            <a:t>أبلغ النتيجة الصحيحة</a:t>
          </a:r>
        </a:p>
      </dgm:t>
    </dgm:pt>
    <dgm:pt modelId="{D124FBEF-5E36-4AC7-B33A-56AD5CE8BB69}" type="parTrans" cxnId="{833AF004-B72B-41AA-9208-707A8DFC4117}">
      <dgm:prSet/>
      <dgm:spPr/>
      <dgm:t>
        <a:bodyPr rtlCol="1"/>
        <a:lstStyle/>
        <a:p>
          <a:pPr rtl="1"/>
          <a:endParaRPr lang="en-ZA"/>
        </a:p>
      </dgm:t>
    </dgm:pt>
    <dgm:pt modelId="{E9827510-7FA6-4C0D-A428-ACA6F2E4EE95}" type="sibTrans" cxnId="{833AF004-B72B-41AA-9208-707A8DFC4117}">
      <dgm:prSet/>
      <dgm:spPr/>
      <dgm:t>
        <a:bodyPr rtlCol="1"/>
        <a:lstStyle/>
        <a:p>
          <a:pPr rtl="1"/>
          <a:endParaRPr lang="en-ZA"/>
        </a:p>
      </dgm:t>
    </dgm:pt>
    <dgm:pt modelId="{D0AC5A13-1D16-4ED1-999B-B11C0C96AAB7}" type="pres">
      <dgm:prSet presAssocID="{7F2BF786-00CC-4E72-A793-A15AF36643A7}" presName="theList" presStyleCnt="0">
        <dgm:presLayoutVars>
          <dgm:dir/>
          <dgm:animLvl val="lvl"/>
          <dgm:resizeHandles val="exact"/>
        </dgm:presLayoutVars>
      </dgm:prSet>
      <dgm:spPr/>
    </dgm:pt>
    <dgm:pt modelId="{A81035B2-6C3F-4BCF-B6B6-A48C7C52AA72}" type="pres">
      <dgm:prSet presAssocID="{01E42DE2-28F9-4292-82FD-2378C603AC25}" presName="compNode" presStyleCnt="0"/>
      <dgm:spPr/>
    </dgm:pt>
    <dgm:pt modelId="{D6F9923C-5C90-4ED0-A278-AF09A02679DB}" type="pres">
      <dgm:prSet presAssocID="{01E42DE2-28F9-4292-82FD-2378C603AC25}" presName="noGeometry" presStyleCnt="0"/>
      <dgm:spPr/>
    </dgm:pt>
    <dgm:pt modelId="{D98529C0-F50C-40F6-9D2B-8832715A262B}" type="pres">
      <dgm:prSet presAssocID="{01E42DE2-28F9-4292-82FD-2378C603AC25}" presName="childTextVisible" presStyleLbl="bgAccFollowNode1" presStyleIdx="0" presStyleCnt="3">
        <dgm:presLayoutVars>
          <dgm:bulletEnabled val="1"/>
        </dgm:presLayoutVars>
      </dgm:prSet>
      <dgm:spPr/>
    </dgm:pt>
    <dgm:pt modelId="{F6F238B4-D08F-4F4F-870E-0D5C5CEC31C3}" type="pres">
      <dgm:prSet presAssocID="{01E42DE2-28F9-4292-82FD-2378C603AC25}" presName="childTextHidden" presStyleLbl="bgAccFollowNode1" presStyleIdx="0" presStyleCnt="3"/>
      <dgm:spPr/>
    </dgm:pt>
    <dgm:pt modelId="{37828790-061C-4229-B94C-7312DD9B739C}" type="pres">
      <dgm:prSet presAssocID="{01E42DE2-28F9-4292-82FD-2378C603AC25}" presName="parentText" presStyleLbl="node1" presStyleIdx="0" presStyleCnt="3">
        <dgm:presLayoutVars>
          <dgm:chMax val="1"/>
          <dgm:bulletEnabled val="1"/>
        </dgm:presLayoutVars>
      </dgm:prSet>
      <dgm:spPr/>
    </dgm:pt>
    <dgm:pt modelId="{3B2FF444-2DBC-4A9B-B2B9-8BCEFC739DB6}" type="pres">
      <dgm:prSet presAssocID="{01E42DE2-28F9-4292-82FD-2378C603AC25}" presName="aSpace" presStyleCnt="0"/>
      <dgm:spPr/>
    </dgm:pt>
    <dgm:pt modelId="{E7987E34-BF75-454F-B1AC-668E11B67357}" type="pres">
      <dgm:prSet presAssocID="{F2322F0E-21A5-402F-B34F-FF94E2B4B0EF}" presName="compNode" presStyleCnt="0"/>
      <dgm:spPr/>
    </dgm:pt>
    <dgm:pt modelId="{7E1A6360-6B10-4B32-89A5-6E00D7EB3468}" type="pres">
      <dgm:prSet presAssocID="{F2322F0E-21A5-402F-B34F-FF94E2B4B0EF}" presName="noGeometry" presStyleCnt="0"/>
      <dgm:spPr/>
    </dgm:pt>
    <dgm:pt modelId="{89C1310D-DB09-4DEA-A783-E6EBCBEADC20}" type="pres">
      <dgm:prSet presAssocID="{F2322F0E-21A5-402F-B34F-FF94E2B4B0EF}" presName="childTextVisible" presStyleLbl="bgAccFollowNode1" presStyleIdx="1" presStyleCnt="3">
        <dgm:presLayoutVars>
          <dgm:bulletEnabled val="1"/>
        </dgm:presLayoutVars>
      </dgm:prSet>
      <dgm:spPr/>
    </dgm:pt>
    <dgm:pt modelId="{2C886F73-9BFE-4C5F-8E14-82ACA43BD5B6}" type="pres">
      <dgm:prSet presAssocID="{F2322F0E-21A5-402F-B34F-FF94E2B4B0EF}" presName="childTextHidden" presStyleLbl="bgAccFollowNode1" presStyleIdx="1" presStyleCnt="3"/>
      <dgm:spPr/>
    </dgm:pt>
    <dgm:pt modelId="{DE486BE8-9E42-431D-AC29-EFA904200E58}" type="pres">
      <dgm:prSet presAssocID="{F2322F0E-21A5-402F-B34F-FF94E2B4B0EF}" presName="parentText" presStyleLbl="node1" presStyleIdx="1" presStyleCnt="3">
        <dgm:presLayoutVars>
          <dgm:chMax val="1"/>
          <dgm:bulletEnabled val="1"/>
        </dgm:presLayoutVars>
      </dgm:prSet>
      <dgm:spPr/>
    </dgm:pt>
    <dgm:pt modelId="{7E13BA13-0E46-4D8C-AF36-FCDE2318539E}" type="pres">
      <dgm:prSet presAssocID="{F2322F0E-21A5-402F-B34F-FF94E2B4B0EF}" presName="aSpace" presStyleCnt="0"/>
      <dgm:spPr/>
    </dgm:pt>
    <dgm:pt modelId="{B971FFA4-9BC5-42D9-8493-48F5D21D97B5}" type="pres">
      <dgm:prSet presAssocID="{2713AC6D-0FEB-4C61-A16E-7F0886FBBA7F}" presName="compNode" presStyleCnt="0"/>
      <dgm:spPr/>
    </dgm:pt>
    <dgm:pt modelId="{E50ADB93-FDCB-49EE-A78A-1FFC65B95443}" type="pres">
      <dgm:prSet presAssocID="{2713AC6D-0FEB-4C61-A16E-7F0886FBBA7F}" presName="noGeometry" presStyleCnt="0"/>
      <dgm:spPr/>
    </dgm:pt>
    <dgm:pt modelId="{4D6B0018-7C5C-415E-BFC0-E13DC5155B33}" type="pres">
      <dgm:prSet presAssocID="{2713AC6D-0FEB-4C61-A16E-7F0886FBBA7F}" presName="childTextVisible" presStyleLbl="bgAccFollowNode1" presStyleIdx="2" presStyleCnt="3">
        <dgm:presLayoutVars>
          <dgm:bulletEnabled val="1"/>
        </dgm:presLayoutVars>
      </dgm:prSet>
      <dgm:spPr/>
    </dgm:pt>
    <dgm:pt modelId="{A77FAC75-B331-47A8-BDAE-86D0A37E1BBD}" type="pres">
      <dgm:prSet presAssocID="{2713AC6D-0FEB-4C61-A16E-7F0886FBBA7F}" presName="childTextHidden" presStyleLbl="bgAccFollowNode1" presStyleIdx="2" presStyleCnt="3"/>
      <dgm:spPr/>
    </dgm:pt>
    <dgm:pt modelId="{CD573AE0-B631-400A-9650-9EC821D79BC9}" type="pres">
      <dgm:prSet presAssocID="{2713AC6D-0FEB-4C61-A16E-7F0886FBBA7F}" presName="parentText" presStyleLbl="node1" presStyleIdx="2" presStyleCnt="3">
        <dgm:presLayoutVars>
          <dgm:chMax val="1"/>
          <dgm:bulletEnabled val="1"/>
        </dgm:presLayoutVars>
      </dgm:prSet>
      <dgm:spPr/>
    </dgm:pt>
  </dgm:ptLst>
  <dgm:cxnLst>
    <dgm:cxn modelId="{303D4201-B64A-42A1-B9F6-4CE3BA7F7F1E}" srcId="{7F2BF786-00CC-4E72-A793-A15AF36643A7}" destId="{2713AC6D-0FEB-4C61-A16E-7F0886FBBA7F}" srcOrd="2" destOrd="0" parTransId="{91B3B4E9-F7BB-4B76-A562-7111EC452FC0}" sibTransId="{1EFEC0D4-7B6A-4B0F-9D38-B6F34A99FBF9}"/>
    <dgm:cxn modelId="{833AF004-B72B-41AA-9208-707A8DFC4117}" srcId="{2713AC6D-0FEB-4C61-A16E-7F0886FBBA7F}" destId="{C2BE874A-2EC1-4CC8-9C37-DBE459201793}" srcOrd="0" destOrd="0" parTransId="{D124FBEF-5E36-4AC7-B33A-56AD5CE8BB69}" sibTransId="{E9827510-7FA6-4C0D-A428-ACA6F2E4EE95}"/>
    <dgm:cxn modelId="{3983A215-B79D-4324-AD9C-6464A548107B}" srcId="{7F2BF786-00CC-4E72-A793-A15AF36643A7}" destId="{01E42DE2-28F9-4292-82FD-2378C603AC25}" srcOrd="0" destOrd="0" parTransId="{5C0F85E2-8F5A-434B-8DFB-DC4BD2FD5C96}" sibTransId="{73F3377B-57E1-4A65-9A8B-C1BB14C2F220}"/>
    <dgm:cxn modelId="{05282331-BC74-480D-8907-3D5CD9407C10}" srcId="{7F2BF786-00CC-4E72-A793-A15AF36643A7}" destId="{F2322F0E-21A5-402F-B34F-FF94E2B4B0EF}" srcOrd="1" destOrd="0" parTransId="{9B5E1D47-4296-4158-883E-09F8E70B8F0D}" sibTransId="{72383F04-D7A9-4DCB-8BC9-6A9A0C5A8A60}"/>
    <dgm:cxn modelId="{7B0ECD34-2AF2-4A1F-86BA-AD67DCC4ADC8}" srcId="{F2322F0E-21A5-402F-B34F-FF94E2B4B0EF}" destId="{3CE5F7BB-EA8E-41B9-80E9-BDFAD2024FE0}" srcOrd="0" destOrd="0" parTransId="{F84130F2-D623-4293-9910-E95B88A6CF1D}" sibTransId="{3D78708A-107C-421D-9741-670C75DCDAAE}"/>
    <dgm:cxn modelId="{03BF715B-7FE5-4762-ADAE-CA3272D8F38F}" type="presOf" srcId="{7F2BF786-00CC-4E72-A793-A15AF36643A7}" destId="{D0AC5A13-1D16-4ED1-999B-B11C0C96AAB7}" srcOrd="0" destOrd="0" presId="urn:microsoft.com/office/officeart/2005/8/layout/hProcess6"/>
    <dgm:cxn modelId="{F17FF05F-0533-4309-9A0A-6F10A26C0F2A}" type="presOf" srcId="{2713AC6D-0FEB-4C61-A16E-7F0886FBBA7F}" destId="{CD573AE0-B631-400A-9650-9EC821D79BC9}" srcOrd="0" destOrd="0" presId="urn:microsoft.com/office/officeart/2005/8/layout/hProcess6"/>
    <dgm:cxn modelId="{D68AE568-0C2E-4473-A045-6DFB81A1CEAE}" srcId="{01E42DE2-28F9-4292-82FD-2378C603AC25}" destId="{BA7AE837-CB14-4189-8384-949B32CB1152}" srcOrd="0" destOrd="0" parTransId="{AD72ADFE-F6F7-4BEC-935E-D2B960AB4F40}" sibTransId="{0DA5989A-34D5-44CD-B4A4-972A66A408B0}"/>
    <dgm:cxn modelId="{B2A90A72-EE2D-41D8-B2EC-A56E7F1C4621}" type="presOf" srcId="{BA7AE837-CB14-4189-8384-949B32CB1152}" destId="{D98529C0-F50C-40F6-9D2B-8832715A262B}" srcOrd="0" destOrd="0" presId="urn:microsoft.com/office/officeart/2005/8/layout/hProcess6"/>
    <dgm:cxn modelId="{218676A1-AFDD-47A2-B415-65528B35DA1C}" type="presOf" srcId="{3CE5F7BB-EA8E-41B9-80E9-BDFAD2024FE0}" destId="{2C886F73-9BFE-4C5F-8E14-82ACA43BD5B6}" srcOrd="1" destOrd="0" presId="urn:microsoft.com/office/officeart/2005/8/layout/hProcess6"/>
    <dgm:cxn modelId="{DBFBE3A4-CE21-4D1E-BC23-86940D8EBEB8}" type="presOf" srcId="{C2BE874A-2EC1-4CC8-9C37-DBE459201793}" destId="{A77FAC75-B331-47A8-BDAE-86D0A37E1BBD}" srcOrd="1" destOrd="0" presId="urn:microsoft.com/office/officeart/2005/8/layout/hProcess6"/>
    <dgm:cxn modelId="{B92507A5-FB4F-49B4-8A29-1AA9DA33FC71}" type="presOf" srcId="{C2BE874A-2EC1-4CC8-9C37-DBE459201793}" destId="{4D6B0018-7C5C-415E-BFC0-E13DC5155B33}" srcOrd="0" destOrd="0" presId="urn:microsoft.com/office/officeart/2005/8/layout/hProcess6"/>
    <dgm:cxn modelId="{4934B4AD-1116-4DF0-B81C-468DDEE497BF}" type="presOf" srcId="{BA7AE837-CB14-4189-8384-949B32CB1152}" destId="{F6F238B4-D08F-4F4F-870E-0D5C5CEC31C3}" srcOrd="1" destOrd="0" presId="urn:microsoft.com/office/officeart/2005/8/layout/hProcess6"/>
    <dgm:cxn modelId="{45BA4CB2-CAFD-477D-86FF-4FB910B0CE1B}" type="presOf" srcId="{F2322F0E-21A5-402F-B34F-FF94E2B4B0EF}" destId="{DE486BE8-9E42-431D-AC29-EFA904200E58}" srcOrd="0" destOrd="0" presId="urn:microsoft.com/office/officeart/2005/8/layout/hProcess6"/>
    <dgm:cxn modelId="{FD61DDD8-BEDE-4912-86D5-DD0FEC216E1F}" type="presOf" srcId="{01E42DE2-28F9-4292-82FD-2378C603AC25}" destId="{37828790-061C-4229-B94C-7312DD9B739C}" srcOrd="0" destOrd="0" presId="urn:microsoft.com/office/officeart/2005/8/layout/hProcess6"/>
    <dgm:cxn modelId="{664C07EF-6B70-412B-A491-3ED0B165A32C}" type="presOf" srcId="{3CE5F7BB-EA8E-41B9-80E9-BDFAD2024FE0}" destId="{89C1310D-DB09-4DEA-A783-E6EBCBEADC20}" srcOrd="0" destOrd="0" presId="urn:microsoft.com/office/officeart/2005/8/layout/hProcess6"/>
    <dgm:cxn modelId="{4A1DD1BD-2E4D-43E8-B515-D54AC7D4BC2D}" type="presParOf" srcId="{D0AC5A13-1D16-4ED1-999B-B11C0C96AAB7}" destId="{A81035B2-6C3F-4BCF-B6B6-A48C7C52AA72}" srcOrd="0" destOrd="0" presId="urn:microsoft.com/office/officeart/2005/8/layout/hProcess6"/>
    <dgm:cxn modelId="{2444BD63-0F1E-4DC8-B28C-D25593D78740}" type="presParOf" srcId="{A81035B2-6C3F-4BCF-B6B6-A48C7C52AA72}" destId="{D6F9923C-5C90-4ED0-A278-AF09A02679DB}" srcOrd="0" destOrd="0" presId="urn:microsoft.com/office/officeart/2005/8/layout/hProcess6"/>
    <dgm:cxn modelId="{FFE2B317-807D-4A68-B4AD-3A28F381D5B2}" type="presParOf" srcId="{A81035B2-6C3F-4BCF-B6B6-A48C7C52AA72}" destId="{D98529C0-F50C-40F6-9D2B-8832715A262B}" srcOrd="1" destOrd="0" presId="urn:microsoft.com/office/officeart/2005/8/layout/hProcess6"/>
    <dgm:cxn modelId="{4AA369F5-BF3F-4D23-B468-5999016FF697}" type="presParOf" srcId="{A81035B2-6C3F-4BCF-B6B6-A48C7C52AA72}" destId="{F6F238B4-D08F-4F4F-870E-0D5C5CEC31C3}" srcOrd="2" destOrd="0" presId="urn:microsoft.com/office/officeart/2005/8/layout/hProcess6"/>
    <dgm:cxn modelId="{1F108AD0-4E4D-4746-BDDC-62428B5934F0}" type="presParOf" srcId="{A81035B2-6C3F-4BCF-B6B6-A48C7C52AA72}" destId="{37828790-061C-4229-B94C-7312DD9B739C}" srcOrd="3" destOrd="0" presId="urn:microsoft.com/office/officeart/2005/8/layout/hProcess6"/>
    <dgm:cxn modelId="{C960DAB1-9358-43A1-A54B-4B7142A52A10}" type="presParOf" srcId="{D0AC5A13-1D16-4ED1-999B-B11C0C96AAB7}" destId="{3B2FF444-2DBC-4A9B-B2B9-8BCEFC739DB6}" srcOrd="1" destOrd="0" presId="urn:microsoft.com/office/officeart/2005/8/layout/hProcess6"/>
    <dgm:cxn modelId="{82392995-8DBA-4541-90FE-D9BE728A5FB5}" type="presParOf" srcId="{D0AC5A13-1D16-4ED1-999B-B11C0C96AAB7}" destId="{E7987E34-BF75-454F-B1AC-668E11B67357}" srcOrd="2" destOrd="0" presId="urn:microsoft.com/office/officeart/2005/8/layout/hProcess6"/>
    <dgm:cxn modelId="{CDBC696A-8BFD-41E9-B170-81D49A621C89}" type="presParOf" srcId="{E7987E34-BF75-454F-B1AC-668E11B67357}" destId="{7E1A6360-6B10-4B32-89A5-6E00D7EB3468}" srcOrd="0" destOrd="0" presId="urn:microsoft.com/office/officeart/2005/8/layout/hProcess6"/>
    <dgm:cxn modelId="{3D5B774D-B322-4F5D-B91B-BBB9CEDAA664}" type="presParOf" srcId="{E7987E34-BF75-454F-B1AC-668E11B67357}" destId="{89C1310D-DB09-4DEA-A783-E6EBCBEADC20}" srcOrd="1" destOrd="0" presId="urn:microsoft.com/office/officeart/2005/8/layout/hProcess6"/>
    <dgm:cxn modelId="{6C8C6ED4-2DDB-4C96-BB9F-CC0E03D18484}" type="presParOf" srcId="{E7987E34-BF75-454F-B1AC-668E11B67357}" destId="{2C886F73-9BFE-4C5F-8E14-82ACA43BD5B6}" srcOrd="2" destOrd="0" presId="urn:microsoft.com/office/officeart/2005/8/layout/hProcess6"/>
    <dgm:cxn modelId="{E4B93A49-1BEF-4B00-A833-6BCAC15FA2C6}" type="presParOf" srcId="{E7987E34-BF75-454F-B1AC-668E11B67357}" destId="{DE486BE8-9E42-431D-AC29-EFA904200E58}" srcOrd="3" destOrd="0" presId="urn:microsoft.com/office/officeart/2005/8/layout/hProcess6"/>
    <dgm:cxn modelId="{61261110-F9C6-4976-9258-73037C19CBFA}" type="presParOf" srcId="{D0AC5A13-1D16-4ED1-999B-B11C0C96AAB7}" destId="{7E13BA13-0E46-4D8C-AF36-FCDE2318539E}" srcOrd="3" destOrd="0" presId="urn:microsoft.com/office/officeart/2005/8/layout/hProcess6"/>
    <dgm:cxn modelId="{7D318C09-ECBF-4369-974C-9FD7864F6A2A}" type="presParOf" srcId="{D0AC5A13-1D16-4ED1-999B-B11C0C96AAB7}" destId="{B971FFA4-9BC5-42D9-8493-48F5D21D97B5}" srcOrd="4" destOrd="0" presId="urn:microsoft.com/office/officeart/2005/8/layout/hProcess6"/>
    <dgm:cxn modelId="{A23CEE7C-C2B3-4CF5-BF0D-376A207A1674}" type="presParOf" srcId="{B971FFA4-9BC5-42D9-8493-48F5D21D97B5}" destId="{E50ADB93-FDCB-49EE-A78A-1FFC65B95443}" srcOrd="0" destOrd="0" presId="urn:microsoft.com/office/officeart/2005/8/layout/hProcess6"/>
    <dgm:cxn modelId="{667BF24F-1B86-481D-9DB3-45658B27BE1F}" type="presParOf" srcId="{B971FFA4-9BC5-42D9-8493-48F5D21D97B5}" destId="{4D6B0018-7C5C-415E-BFC0-E13DC5155B33}" srcOrd="1" destOrd="0" presId="urn:microsoft.com/office/officeart/2005/8/layout/hProcess6"/>
    <dgm:cxn modelId="{5F06A998-7E65-4C0A-A200-A61A7B4F3D4E}" type="presParOf" srcId="{B971FFA4-9BC5-42D9-8493-48F5D21D97B5}" destId="{A77FAC75-B331-47A8-BDAE-86D0A37E1BBD}" srcOrd="2" destOrd="0" presId="urn:microsoft.com/office/officeart/2005/8/layout/hProcess6"/>
    <dgm:cxn modelId="{ADA4A504-B6F5-44CF-B8FB-C7D4B2114597}" type="presParOf" srcId="{B971FFA4-9BC5-42D9-8493-48F5D21D97B5}" destId="{CD573AE0-B631-400A-9650-9EC821D79BC9}"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9C0-F50C-40F6-9D2B-8832715A262B}">
      <dsp:nvSpPr>
        <dsp:cNvPr id="0" name=""/>
        <dsp:cNvSpPr/>
      </dsp:nvSpPr>
      <dsp:spPr>
        <a:xfrm>
          <a:off x="648663"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rtlCol="1" anchor="ctr" anchorCtr="0">
          <a:noAutofit/>
        </a:bodyPr>
        <a:lstStyle/>
        <a:p>
          <a:pPr marL="0" lvl="0" indent="0" algn="ctr" defTabSz="533400" rtl="1">
            <a:lnSpc>
              <a:spcPct val="90000"/>
            </a:lnSpc>
            <a:spcBef>
              <a:spcPct val="0"/>
            </a:spcBef>
            <a:spcAft>
              <a:spcPct val="35000"/>
            </a:spcAft>
            <a:buNone/>
          </a:pPr>
          <a:r>
            <a:rPr lang="ar" sz="1200" kern="1200" dirty="0"/>
            <a:t>خزِّن مجموعات الاختبار تخزيناً صحيحاً</a:t>
          </a:r>
        </a:p>
        <a:p>
          <a:pPr marL="0" lvl="0" indent="0" algn="ctr" defTabSz="533400" rtl="1">
            <a:lnSpc>
              <a:spcPct val="90000"/>
            </a:lnSpc>
            <a:spcBef>
              <a:spcPct val="0"/>
            </a:spcBef>
            <a:spcAft>
              <a:spcPct val="35000"/>
            </a:spcAft>
            <a:buNone/>
          </a:pPr>
          <a:endParaRPr lang="en-ZA" sz="1200" kern="1200" dirty="0"/>
        </a:p>
        <a:p>
          <a:pPr marL="0" lvl="0" indent="0" algn="ctr" defTabSz="533400" rtl="1">
            <a:lnSpc>
              <a:spcPct val="90000"/>
            </a:lnSpc>
            <a:spcBef>
              <a:spcPct val="0"/>
            </a:spcBef>
            <a:spcAft>
              <a:spcPct val="35000"/>
            </a:spcAft>
            <a:buNone/>
          </a:pPr>
          <a:r>
            <a:rPr lang="ar" sz="1200" kern="1200" dirty="0"/>
            <a:t>حدِّد الأشخاص الصحيحين للاختبار</a:t>
          </a:r>
        </a:p>
        <a:p>
          <a:pPr marL="0" lvl="0" indent="0" algn="ctr" defTabSz="533400" rtl="1">
            <a:lnSpc>
              <a:spcPct val="90000"/>
            </a:lnSpc>
            <a:spcBef>
              <a:spcPct val="0"/>
            </a:spcBef>
            <a:spcAft>
              <a:spcPct val="35000"/>
            </a:spcAft>
            <a:buNone/>
          </a:pPr>
          <a:endParaRPr lang="en-ZA" sz="1200" kern="1200" dirty="0"/>
        </a:p>
        <a:p>
          <a:pPr marL="0" lvl="0" indent="0" algn="ctr" defTabSz="533400" rtl="1">
            <a:lnSpc>
              <a:spcPct val="90000"/>
            </a:lnSpc>
            <a:spcBef>
              <a:spcPct val="0"/>
            </a:spcBef>
            <a:spcAft>
              <a:spcPct val="35000"/>
            </a:spcAft>
            <a:buNone/>
          </a:pPr>
          <a:r>
            <a:rPr sz="1200" kern="1200" dirty="0" err="1"/>
            <a:t>خذ</a:t>
          </a:r>
          <a:r>
            <a:rPr sz="1200" kern="1200" dirty="0"/>
            <a:t> </a:t>
          </a:r>
          <a:r>
            <a:rPr sz="1200" kern="1200" dirty="0" err="1"/>
            <a:t>العينات</a:t>
          </a:r>
          <a:r>
            <a:rPr sz="1200" kern="1200" dirty="0"/>
            <a:t> </a:t>
          </a:r>
          <a:r>
            <a:rPr sz="1200" kern="1200" dirty="0" err="1"/>
            <a:t>بشكل</a:t>
          </a:r>
          <a:r>
            <a:rPr sz="1200" kern="1200" dirty="0"/>
            <a:t> </a:t>
          </a:r>
          <a:r>
            <a:rPr sz="1200" kern="1200" dirty="0" err="1"/>
            <a:t>صحيح</a:t>
          </a:r>
          <a:r>
            <a:rPr sz="1200" kern="1200" dirty="0"/>
            <a:t>‬</a:t>
          </a:r>
        </a:p>
      </dsp:txBody>
      <dsp:txXfrm>
        <a:off x="1292449" y="1921483"/>
        <a:ext cx="1255383" cy="1575700"/>
      </dsp:txXfrm>
    </dsp:sp>
    <dsp:sp modelId="{37828790-061C-4229-B94C-7312DD9B739C}">
      <dsp:nvSpPr>
        <dsp:cNvPr id="0" name=""/>
        <dsp:cNvSpPr/>
      </dsp:nvSpPr>
      <dsp:spPr>
        <a:xfrm>
          <a:off x="4877"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rtlCol="1" anchor="ctr" anchorCtr="0">
          <a:noAutofit/>
        </a:bodyPr>
        <a:lstStyle/>
        <a:p>
          <a:pPr marL="0" lvl="0" indent="0" algn="ctr" defTabSz="1200150" rtl="1">
            <a:lnSpc>
              <a:spcPct val="90000"/>
            </a:lnSpc>
            <a:spcBef>
              <a:spcPct val="0"/>
            </a:spcBef>
            <a:spcAft>
              <a:spcPct val="35000"/>
            </a:spcAft>
            <a:buNone/>
          </a:pPr>
          <a:r>
            <a:rPr lang="ar" sz="2700" kern="1200" dirty="0"/>
            <a:t>قبل الاختبار</a:t>
          </a:r>
        </a:p>
      </dsp:txBody>
      <dsp:txXfrm>
        <a:off x="193438" y="2254108"/>
        <a:ext cx="910450" cy="910450"/>
      </dsp:txXfrm>
    </dsp:sp>
    <dsp:sp modelId="{89C1310D-DB09-4DEA-A783-E6EBCBEADC20}">
      <dsp:nvSpPr>
        <dsp:cNvPr id="0" name=""/>
        <dsp:cNvSpPr/>
      </dsp:nvSpPr>
      <dsp:spPr>
        <a:xfrm>
          <a:off x="4028541"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rtlCol="1" anchor="ctr" anchorCtr="0">
          <a:noAutofit/>
        </a:bodyPr>
        <a:lstStyle/>
        <a:p>
          <a:pPr marL="0" lvl="0" indent="0" algn="ctr" defTabSz="533400" rtl="1">
            <a:lnSpc>
              <a:spcPct val="90000"/>
            </a:lnSpc>
            <a:spcBef>
              <a:spcPct val="0"/>
            </a:spcBef>
            <a:spcAft>
              <a:spcPct val="35000"/>
            </a:spcAft>
            <a:buNone/>
          </a:pPr>
          <a:r>
            <a:rPr lang="ar" sz="1200" kern="1200"/>
            <a:t>اختبر العينة الصحيحة</a:t>
          </a:r>
        </a:p>
        <a:p>
          <a:pPr marL="0" lvl="0" indent="0" algn="ctr" defTabSz="533400" rtl="1">
            <a:lnSpc>
              <a:spcPct val="90000"/>
            </a:lnSpc>
            <a:spcBef>
              <a:spcPct val="0"/>
            </a:spcBef>
            <a:spcAft>
              <a:spcPct val="35000"/>
            </a:spcAft>
            <a:buNone/>
          </a:pPr>
          <a:endParaRPr lang="en-ZA" sz="1200" kern="1200" dirty="0"/>
        </a:p>
        <a:p>
          <a:pPr marL="0" lvl="0" indent="0" algn="ctr" defTabSz="533400" rtl="1">
            <a:lnSpc>
              <a:spcPct val="90000"/>
            </a:lnSpc>
            <a:spcBef>
              <a:spcPct val="0"/>
            </a:spcBef>
            <a:spcAft>
              <a:spcPct val="35000"/>
            </a:spcAft>
            <a:buNone/>
          </a:pPr>
          <a:r>
            <a:rPr lang="ar" sz="1200" kern="1200"/>
            <a:t>اتبع الإجراء الصحيح في الاختبار</a:t>
          </a:r>
        </a:p>
        <a:p>
          <a:pPr marL="0" lvl="0" indent="0" algn="ctr" defTabSz="533400" rtl="1">
            <a:lnSpc>
              <a:spcPct val="90000"/>
            </a:lnSpc>
            <a:spcBef>
              <a:spcPct val="0"/>
            </a:spcBef>
            <a:spcAft>
              <a:spcPct val="35000"/>
            </a:spcAft>
            <a:buNone/>
          </a:pPr>
          <a:endParaRPr lang="en-ZA" sz="1200" kern="1200" dirty="0"/>
        </a:p>
        <a:p>
          <a:pPr marL="0" lvl="0" indent="0" algn="ctr" defTabSz="533400" rtl="1">
            <a:lnSpc>
              <a:spcPct val="90000"/>
            </a:lnSpc>
            <a:spcBef>
              <a:spcPct val="0"/>
            </a:spcBef>
            <a:spcAft>
              <a:spcPct val="35000"/>
            </a:spcAft>
            <a:buNone/>
          </a:pPr>
          <a:r>
            <a:rPr lang="ar" sz="1200" kern="1200"/>
            <a:t>طبِّق مراقبة الجودة</a:t>
          </a:r>
        </a:p>
      </dsp:txBody>
      <dsp:txXfrm>
        <a:off x="4672327" y="1921483"/>
        <a:ext cx="1255383" cy="1575700"/>
      </dsp:txXfrm>
    </dsp:sp>
    <dsp:sp modelId="{DE486BE8-9E42-431D-AC29-EFA904200E58}">
      <dsp:nvSpPr>
        <dsp:cNvPr id="0" name=""/>
        <dsp:cNvSpPr/>
      </dsp:nvSpPr>
      <dsp:spPr>
        <a:xfrm>
          <a:off x="3384754"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rtlCol="1" anchor="ctr" anchorCtr="0">
          <a:noAutofit/>
        </a:bodyPr>
        <a:lstStyle/>
        <a:p>
          <a:pPr marL="0" lvl="0" indent="0" algn="ctr" defTabSz="1200150" rtl="1">
            <a:lnSpc>
              <a:spcPct val="90000"/>
            </a:lnSpc>
            <a:spcBef>
              <a:spcPct val="0"/>
            </a:spcBef>
            <a:spcAft>
              <a:spcPct val="35000"/>
            </a:spcAft>
            <a:buNone/>
          </a:pPr>
          <a:r>
            <a:rPr lang="ar" sz="2700" kern="1200"/>
            <a:t>أثناء الاختبار</a:t>
          </a:r>
        </a:p>
      </dsp:txBody>
      <dsp:txXfrm>
        <a:off x="3573315" y="2254108"/>
        <a:ext cx="910450" cy="910450"/>
      </dsp:txXfrm>
    </dsp:sp>
    <dsp:sp modelId="{4D6B0018-7C5C-415E-BFC0-E13DC5155B33}">
      <dsp:nvSpPr>
        <dsp:cNvPr id="0" name=""/>
        <dsp:cNvSpPr/>
      </dsp:nvSpPr>
      <dsp:spPr>
        <a:xfrm>
          <a:off x="7408418"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rtlCol="1" anchor="ctr" anchorCtr="0">
          <a:noAutofit/>
        </a:bodyPr>
        <a:lstStyle/>
        <a:p>
          <a:pPr marL="0" lvl="0" indent="0" algn="ctr" defTabSz="533400" rtl="1">
            <a:lnSpc>
              <a:spcPct val="90000"/>
            </a:lnSpc>
            <a:spcBef>
              <a:spcPct val="0"/>
            </a:spcBef>
            <a:spcAft>
              <a:spcPct val="35000"/>
            </a:spcAft>
            <a:buNone/>
          </a:pPr>
          <a:r>
            <a:rPr lang="ar" sz="1200" kern="1200"/>
            <a:t>اقرأ النتيجة وسجلها بشكل صحيح</a:t>
          </a:r>
        </a:p>
        <a:p>
          <a:pPr marL="0" lvl="0" indent="0" algn="ctr" defTabSz="533400" rtl="1">
            <a:lnSpc>
              <a:spcPct val="90000"/>
            </a:lnSpc>
            <a:spcBef>
              <a:spcPct val="0"/>
            </a:spcBef>
            <a:spcAft>
              <a:spcPct val="35000"/>
            </a:spcAft>
            <a:buNone/>
          </a:pPr>
          <a:endParaRPr lang="en-ZA" sz="1200" kern="1200" dirty="0"/>
        </a:p>
        <a:p>
          <a:pPr marL="0" lvl="0" indent="0" algn="ctr" defTabSz="533400" rtl="1">
            <a:lnSpc>
              <a:spcPct val="90000"/>
            </a:lnSpc>
            <a:spcBef>
              <a:spcPct val="0"/>
            </a:spcBef>
            <a:spcAft>
              <a:spcPct val="35000"/>
            </a:spcAft>
            <a:buNone/>
          </a:pPr>
          <a:r>
            <a:rPr lang="ar" sz="1200" kern="1200"/>
            <a:t>أبلغ النتيجة الصحيحة</a:t>
          </a:r>
        </a:p>
      </dsp:txBody>
      <dsp:txXfrm>
        <a:off x="8052205" y="1921483"/>
        <a:ext cx="1255383" cy="1575700"/>
      </dsp:txXfrm>
    </dsp:sp>
    <dsp:sp modelId="{CD573AE0-B631-400A-9650-9EC821D79BC9}">
      <dsp:nvSpPr>
        <dsp:cNvPr id="0" name=""/>
        <dsp:cNvSpPr/>
      </dsp:nvSpPr>
      <dsp:spPr>
        <a:xfrm>
          <a:off x="6764632"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rtlCol="1" anchor="ctr" anchorCtr="0">
          <a:noAutofit/>
        </a:bodyPr>
        <a:lstStyle/>
        <a:p>
          <a:pPr marL="0" lvl="0" indent="0" algn="ctr" defTabSz="1200150" rtl="1">
            <a:lnSpc>
              <a:spcPct val="90000"/>
            </a:lnSpc>
            <a:spcBef>
              <a:spcPct val="0"/>
            </a:spcBef>
            <a:spcAft>
              <a:spcPct val="35000"/>
            </a:spcAft>
            <a:buNone/>
          </a:pPr>
          <a:r>
            <a:rPr lang="ar" sz="2700" kern="1200"/>
            <a:t>بعد الاختبار</a:t>
          </a:r>
        </a:p>
      </dsp:txBody>
      <dsp:txXfrm>
        <a:off x="6953193" y="2254108"/>
        <a:ext cx="910450" cy="910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29/09/2022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room, drawing&#10;&#10;Description automatically generated">
            <a:extLst>
              <a:ext uri="{FF2B5EF4-FFF2-40B4-BE49-F238E27FC236}">
                <a16:creationId xmlns:a16="http://schemas.microsoft.com/office/drawing/2014/main" id="{D97B84F7-B2ED-DA48-8845-2AA6370458FE}"/>
              </a:ext>
            </a:extLst>
          </p:cNvPr>
          <p:cNvPicPr>
            <a:picLocks noChangeAspect="1"/>
          </p:cNvPicPr>
          <p:nvPr userDrawn="1"/>
        </p:nvPicPr>
        <p:blipFill rotWithShape="1">
          <a:blip r:embed="rId2"/>
          <a:srcRect l="5682" t="14816" r="19761" b="15339"/>
          <a:stretch/>
        </p:blipFill>
        <p:spPr>
          <a:xfrm>
            <a:off x="5546035" y="2024539"/>
            <a:ext cx="6645965" cy="3502103"/>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pic>
        <p:nvPicPr>
          <p:cNvPr id="10" name="Picture 2" descr="https://logos-download.com/wp-content/uploads/2016/12/World_Health_Organization_logo_logotyp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1"/>
          <a:lstStyle/>
          <a:p>
            <a:pPr rtl="1"/>
            <a:r>
              <a:rPr lang="a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1"/>
          <a:lstStyle>
            <a:lvl1pPr marL="381000" indent="-381000" algn="r" rtl="1">
              <a:spcBef>
                <a:spcPts val="2100"/>
              </a:spcBef>
              <a:buSzPct val="50000"/>
              <a:buBlip>
                <a:blip r:embed="rId2"/>
              </a:buBlip>
              <a:defRPr sz="2100"/>
            </a:lvl1pPr>
            <a:lvl2pPr marL="381000" indent="-381000" algn="r" rtl="1">
              <a:spcBef>
                <a:spcPts val="2100"/>
              </a:spcBef>
              <a:buSzPct val="50000"/>
              <a:buBlip>
                <a:blip r:embed="rId2"/>
              </a:buBlip>
              <a:defRPr sz="2100"/>
            </a:lvl2pPr>
            <a:lvl3pPr marL="381000" indent="-381000" algn="r" rtl="1">
              <a:spcBef>
                <a:spcPts val="2100"/>
              </a:spcBef>
              <a:buSzPct val="50000"/>
              <a:buBlip>
                <a:blip r:embed="rId2"/>
              </a:buBlip>
              <a:defRPr sz="2100"/>
            </a:lvl3pPr>
            <a:lvl4pPr marL="381000" indent="-381000" algn="r" rtl="1">
              <a:spcBef>
                <a:spcPts val="2100"/>
              </a:spcBef>
              <a:buSzPct val="50000"/>
              <a:buBlip>
                <a:blip r:embed="rId2"/>
              </a:buBlip>
              <a:defRPr sz="2100"/>
            </a:lvl4pPr>
            <a:lvl5pPr marL="381000" indent="-381000" algn="r" rtl="1">
              <a:spcBef>
                <a:spcPts val="2100"/>
              </a:spcBef>
              <a:buSzPct val="50000"/>
              <a:buBlip>
                <a:blip r:embed="rId2"/>
              </a:buBlip>
              <a:defRPr sz="21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a:p>
        </p:txBody>
      </p:sp>
      <p:sp>
        <p:nvSpPr>
          <p:cNvPr id="55" name="Slide Number"/>
          <p:cNvSpPr txBox="1">
            <a:spLocks noGrp="1"/>
          </p:cNvSpPr>
          <p:nvPr>
            <p:ph type="sldNum" sz="quarter" idx="2"/>
          </p:nvPr>
        </p:nvSpPr>
        <p:spPr>
          <a:prstGeom prst="rect">
            <a:avLst/>
          </a:prstGeom>
        </p:spPr>
        <p:txBody>
          <a:bodyPr rtlCol="1"/>
          <a:lstStyle/>
          <a:p>
            <a:pPr rtl="1"/>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924697" y="3002222"/>
            <a:ext cx="3992217" cy="1044615"/>
          </a:xfrm>
        </p:spPr>
        <p:txBody>
          <a:bodyPr rtlCol="1">
            <a:noAutofit/>
          </a:bodyPr>
          <a:lstStyle/>
          <a:p>
            <a:pPr rtl="1"/>
            <a:r>
              <a:rPr lang="ar-SA" sz="3200" dirty="0"/>
              <a:t>4 </a:t>
            </a:r>
          </a:p>
          <a:p>
            <a:pPr rtl="1"/>
            <a:r>
              <a:rPr lang="ar" sz="3200" dirty="0"/>
              <a:t>اختبار الجودة باستخدام الاختبارات التشخيصية السريعة للكشف عن مستضدات فيروس كورونا-سارس-2</a:t>
            </a:r>
          </a:p>
        </p:txBody>
      </p:sp>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a:t>الأخطاء المرتكبة أثناء الاختبار وكيف يمكن تجنُّبها</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10</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1652411034"/>
              </p:ext>
            </p:extLst>
          </p:nvPr>
        </p:nvGraphicFramePr>
        <p:xfrm>
          <a:off x="838200" y="1729946"/>
          <a:ext cx="9329057" cy="2966720"/>
        </p:xfrm>
        <a:graphic>
          <a:graphicData uri="http://schemas.openxmlformats.org/drawingml/2006/table">
            <a:tbl>
              <a:tblPr firstRow="1" bandRow="1">
                <a:tableStyleId>{5C22544A-7EE6-4342-B048-85BDC9FD1C3A}</a:tableStyleId>
              </a:tblPr>
              <a:tblGrid>
                <a:gridCol w="6847703">
                  <a:extLst>
                    <a:ext uri="{9D8B030D-6E8A-4147-A177-3AD203B41FA5}">
                      <a16:colId xmlns:a16="http://schemas.microsoft.com/office/drawing/2014/main" val="20000"/>
                    </a:ext>
                  </a:extLst>
                </a:gridCol>
                <a:gridCol w="2481354">
                  <a:extLst>
                    <a:ext uri="{9D8B030D-6E8A-4147-A177-3AD203B41FA5}">
                      <a16:colId xmlns:a16="http://schemas.microsoft.com/office/drawing/2014/main" val="20001"/>
                    </a:ext>
                  </a:extLst>
                </a:gridCol>
              </a:tblGrid>
              <a:tr h="288803">
                <a:tc>
                  <a:txBody>
                    <a:bodyPr/>
                    <a:lstStyle/>
                    <a:p>
                      <a:pPr algn="r" rtl="1"/>
                      <a:r>
                        <a:rPr lang="ar" sz="1600" dirty="0"/>
                        <a:t>كيفية منع حدوث الخطأ أو تصحيحه</a:t>
                      </a:r>
                      <a:endParaRPr lang="en-ZA" sz="1600" dirty="0"/>
                    </a:p>
                  </a:txBody>
                  <a:tcPr/>
                </a:tc>
                <a:tc>
                  <a:txBody>
                    <a:bodyPr/>
                    <a:lstStyle/>
                    <a:p>
                      <a:pPr algn="r" rtl="1"/>
                      <a:r>
                        <a:rPr lang="ar" sz="1600" dirty="0"/>
                        <a:t>الخطأ</a:t>
                      </a:r>
                    </a:p>
                  </a:txBody>
                  <a:tcPr/>
                </a:tc>
                <a:extLst>
                  <a:ext uri="{0D108BD9-81ED-4DB2-BD59-A6C34878D82A}">
                    <a16:rowId xmlns:a16="http://schemas.microsoft.com/office/drawing/2014/main" val="10000"/>
                  </a:ext>
                </a:extLst>
              </a:tr>
              <a:tr h="370840">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تحقق من توسيم الاختبار مع استمارة طلب العينة للتأكد من تطابقهما.</a:t>
                      </a:r>
                      <a:endParaRPr lang="en-US" sz="1600" dirty="0">
                        <a:solidFill>
                          <a:schemeClr val="tx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التوسيم الخاطئ للاختبار</a:t>
                      </a:r>
                    </a:p>
                  </a:txBody>
                  <a:tcPr/>
                </a:tc>
                <a:extLst>
                  <a:ext uri="{0D108BD9-81ED-4DB2-BD59-A6C34878D82A}">
                    <a16:rowId xmlns:a16="http://schemas.microsoft.com/office/drawing/2014/main" val="10001"/>
                  </a:ext>
                </a:extLst>
              </a:tr>
              <a:tr h="370840">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طبِّق ضوابط الجودة وراجعها.</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لا تبلغ النتائج إلا إذا اجتازت الاختبارات مراقبة الجودة</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إبلاغ النتائج عند عدم صلاحية نتائج مراقبة الجودة </a:t>
                      </a:r>
                    </a:p>
                  </a:txBody>
                  <a:tcPr/>
                </a:tc>
                <a:extLst>
                  <a:ext uri="{0D108BD9-81ED-4DB2-BD59-A6C34878D82A}">
                    <a16:rowId xmlns:a16="http://schemas.microsoft.com/office/drawing/2014/main" val="10002"/>
                  </a:ext>
                </a:extLst>
              </a:tr>
              <a:tr h="370840">
                <a:tc>
                  <a:txBody>
                    <a:bodyPr/>
                    <a:lstStyle/>
                    <a:p>
                      <a:pPr marL="285750" indent="-285750" algn="r" rtl="1">
                        <a:buFont typeface="Arial" panose="020B0604020202020204" pitchFamily="34" charset="0"/>
                        <a:buChar char="•"/>
                      </a:pPr>
                      <a:r>
                        <a:rPr lang="ar" sz="1600" dirty="0">
                          <a:solidFill>
                            <a:schemeClr val="tx1"/>
                          </a:solidFill>
                        </a:rPr>
                        <a:t>اتبع تعليمات الشركة المُصنِّعة بشأن حجم العينة الصحيح الواجب إضافته.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إضافة حجم خاطئ من العينة</a:t>
                      </a:r>
                    </a:p>
                  </a:txBody>
                  <a:tcPr/>
                </a:tc>
                <a:extLst>
                  <a:ext uri="{0D108BD9-81ED-4DB2-BD59-A6C34878D82A}">
                    <a16:rowId xmlns:a16="http://schemas.microsoft.com/office/drawing/2014/main" val="10003"/>
                  </a:ext>
                </a:extLst>
              </a:tr>
              <a:tr h="869396">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اتبع تعليمات الشركة المُصنِّعة بشأن ظروف التخزين.</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راقب درجة حرارة غرفة التخزين وموقع الاختبار.</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تحقق من تواريخ انتهاء صلاحية مجموعات الاختبار، واستخدم المجموعات ذات فترة الصلاحية الأقل أولاً.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لا تستخدم المجموعات التي انتهت فترة صلاحيتها.</a:t>
                      </a:r>
                      <a:endParaRPr lang="en-US" sz="1600" dirty="0">
                        <a:solidFill>
                          <a:schemeClr val="tx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التخزين غير الصحيح للكواشف أو استخدامها بعد انتهاء الصلاحية</a:t>
                      </a:r>
                    </a:p>
                  </a:txBody>
                  <a:tcPr/>
                </a:tc>
                <a:extLst>
                  <a:ext uri="{0D108BD9-81ED-4DB2-BD59-A6C34878D82A}">
                    <a16:rowId xmlns:a16="http://schemas.microsoft.com/office/drawing/2014/main" val="10004"/>
                  </a:ext>
                </a:extLst>
              </a:tr>
            </a:tbl>
          </a:graphicData>
        </a:graphic>
      </p:graphicFrame>
      <p:sp>
        <p:nvSpPr>
          <p:cNvPr id="3" name="Footer Placeholder 3">
            <a:extLst>
              <a:ext uri="{FF2B5EF4-FFF2-40B4-BE49-F238E27FC236}">
                <a16:creationId xmlns:a16="http://schemas.microsoft.com/office/drawing/2014/main" id="{666B8A0A-364F-C289-6B2C-D4468568B35B}"/>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5797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dirty="0"/>
              <a:t>الأخطاء المرتكبة بعد الاختبار وكيف يمكن تجنُّبها</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11</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877280892"/>
              </p:ext>
            </p:extLst>
          </p:nvPr>
        </p:nvGraphicFramePr>
        <p:xfrm>
          <a:off x="838200" y="1691244"/>
          <a:ext cx="9329057" cy="1672056"/>
        </p:xfrm>
        <a:graphic>
          <a:graphicData uri="http://schemas.openxmlformats.org/drawingml/2006/table">
            <a:tbl>
              <a:tblPr firstRow="1" bandRow="1">
                <a:tableStyleId>{5C22544A-7EE6-4342-B048-85BDC9FD1C3A}</a:tableStyleId>
              </a:tblPr>
              <a:tblGrid>
                <a:gridCol w="6341076">
                  <a:extLst>
                    <a:ext uri="{9D8B030D-6E8A-4147-A177-3AD203B41FA5}">
                      <a16:colId xmlns:a16="http://schemas.microsoft.com/office/drawing/2014/main" val="20000"/>
                    </a:ext>
                  </a:extLst>
                </a:gridCol>
                <a:gridCol w="2987981">
                  <a:extLst>
                    <a:ext uri="{9D8B030D-6E8A-4147-A177-3AD203B41FA5}">
                      <a16:colId xmlns:a16="http://schemas.microsoft.com/office/drawing/2014/main" val="20001"/>
                    </a:ext>
                  </a:extLst>
                </a:gridCol>
              </a:tblGrid>
              <a:tr h="351256">
                <a:tc>
                  <a:txBody>
                    <a:bodyPr/>
                    <a:lstStyle/>
                    <a:p>
                      <a:pPr algn="r" rtl="1"/>
                      <a:r>
                        <a:rPr lang="ar" sz="1600" dirty="0"/>
                        <a:t>كيفية منع حدوث الخطأ أو تصحيحه</a:t>
                      </a:r>
                      <a:endParaRPr lang="en-ZA" sz="1600" dirty="0"/>
                    </a:p>
                  </a:txBody>
                  <a:tcPr/>
                </a:tc>
                <a:tc>
                  <a:txBody>
                    <a:bodyPr/>
                    <a:lstStyle/>
                    <a:p>
                      <a:pPr algn="r" rtl="1"/>
                      <a:r>
                        <a:rPr lang="ar" sz="1600" dirty="0"/>
                        <a:t>الخطأ</a:t>
                      </a:r>
                    </a:p>
                  </a:txBody>
                  <a:tcPr/>
                </a:tc>
                <a:extLst>
                  <a:ext uri="{0D108BD9-81ED-4DB2-BD59-A6C34878D82A}">
                    <a16:rowId xmlns:a16="http://schemas.microsoft.com/office/drawing/2014/main" val="10000"/>
                  </a:ext>
                </a:extLst>
              </a:tr>
              <a:tr h="370840">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تحقق من وجود لصاقة التوسيم على حاوية العينة مع استمارة طلب العينة ومعرِّف الاختبار للتأكد من تطابقهم.</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t>إبلاغ النتيجة بشأن المريض الخطأ</a:t>
                      </a:r>
                    </a:p>
                  </a:txBody>
                  <a:tcPr/>
                </a:tc>
                <a:extLst>
                  <a:ext uri="{0D108BD9-81ED-4DB2-BD59-A6C34878D82A}">
                    <a16:rowId xmlns:a16="http://schemas.microsoft.com/office/drawing/2014/main" val="10001"/>
                  </a:ext>
                </a:extLst>
              </a:tr>
              <a:tr h="370840">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اكتب بوضوح في التقرير حتى يفهمه الآخرون.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t>عدم القدرة على قراءة التقرير</a:t>
                      </a:r>
                    </a:p>
                  </a:txBody>
                  <a:tcPr/>
                </a:tc>
                <a:extLst>
                  <a:ext uri="{0D108BD9-81ED-4DB2-BD59-A6C34878D82A}">
                    <a16:rowId xmlns:a16="http://schemas.microsoft.com/office/drawing/2014/main" val="10002"/>
                  </a:ext>
                </a:extLst>
              </a:tr>
              <a:tr h="370840">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تحقق من أن الموقع الموجود في </a:t>
                      </a:r>
                      <a:r>
                        <a:rPr lang="ar" sz="1600" kern="1200" dirty="0">
                          <a:solidFill>
                            <a:schemeClr val="tx1"/>
                          </a:solidFill>
                          <a:effectLst/>
                          <a:latin typeface="+mn-lt"/>
                          <a:ea typeface="+mn-ea"/>
                          <a:cs typeface="+mn-cs"/>
                        </a:rPr>
                        <a:t>نموذج الطلب هو نفسه الموجود في التقرير.</a:t>
                      </a:r>
                      <a:r>
                        <a:rPr lang="ar" sz="1600" dirty="0">
                          <a:solidFill>
                            <a:schemeClr val="tx1"/>
                          </a:solidFill>
                        </a:rPr>
                        <a:t> </a:t>
                      </a:r>
                      <a:endParaRPr lang="en-ZA" sz="1600" dirty="0">
                        <a:solidFill>
                          <a:schemeClr val="tx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t>إرسال التقرير إلى مكان خاطئ</a:t>
                      </a:r>
                    </a:p>
                  </a:txBody>
                  <a:tcPr/>
                </a:tc>
                <a:extLst>
                  <a:ext uri="{0D108BD9-81ED-4DB2-BD59-A6C34878D82A}">
                    <a16:rowId xmlns:a16="http://schemas.microsoft.com/office/drawing/2014/main" val="10003"/>
                  </a:ext>
                </a:extLst>
              </a:tr>
            </a:tbl>
          </a:graphicData>
        </a:graphic>
      </p:graphicFrame>
      <p:sp>
        <p:nvSpPr>
          <p:cNvPr id="3" name="Footer Placeholder 3">
            <a:extLst>
              <a:ext uri="{FF2B5EF4-FFF2-40B4-BE49-F238E27FC236}">
                <a16:creationId xmlns:a16="http://schemas.microsoft.com/office/drawing/2014/main" id="{7FDCE84C-F1E1-BC88-D98A-E0B37F97F9C6}"/>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5288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23736-D8A3-4D66-AA8E-0970205B07BC}"/>
              </a:ext>
            </a:extLst>
          </p:cNvPr>
          <p:cNvSpPr>
            <a:spLocks noGrp="1"/>
          </p:cNvSpPr>
          <p:nvPr>
            <p:ph type="sldNum" sz="quarter" idx="12"/>
          </p:nvPr>
        </p:nvSpPr>
        <p:spPr/>
        <p:txBody>
          <a:bodyPr/>
          <a:lstStyle/>
          <a:p>
            <a:pPr algn="l" rtl="1"/>
            <a:fld id="{42D34DE6-22C6-0E40-B20E-F2D718CBADB2}" type="slidenum">
              <a:rPr lang="ar-SA" smtClean="0"/>
              <a:pPr algn="l" rtl="1"/>
              <a:t>12</a:t>
            </a:fld>
            <a:endParaRPr lang="ar-SA" dirty="0"/>
          </a:p>
        </p:txBody>
      </p:sp>
      <p:pic>
        <p:nvPicPr>
          <p:cNvPr id="4" name="Picture 3">
            <a:extLst>
              <a:ext uri="{FF2B5EF4-FFF2-40B4-BE49-F238E27FC236}">
                <a16:creationId xmlns:a16="http://schemas.microsoft.com/office/drawing/2014/main" id="{3000767E-7D9B-4875-9A63-3E27289DE542}"/>
              </a:ext>
            </a:extLst>
          </p:cNvPr>
          <p:cNvPicPr>
            <a:picLocks noChangeAspect="1"/>
          </p:cNvPicPr>
          <p:nvPr/>
        </p:nvPicPr>
        <p:blipFill>
          <a:blip r:embed="rId3"/>
          <a:stretch>
            <a:fillRect/>
          </a:stretch>
        </p:blipFill>
        <p:spPr>
          <a:xfrm>
            <a:off x="1" y="0"/>
            <a:ext cx="1981364" cy="1550126"/>
          </a:xfrm>
          <a:prstGeom prst="rect">
            <a:avLst/>
          </a:prstGeom>
        </p:spPr>
      </p:pic>
      <p:sp>
        <p:nvSpPr>
          <p:cNvPr id="6" name="Flowchart: Data 5">
            <a:extLst>
              <a:ext uri="{FF2B5EF4-FFF2-40B4-BE49-F238E27FC236}">
                <a16:creationId xmlns:a16="http://schemas.microsoft.com/office/drawing/2014/main" id="{7337E949-377C-44AA-B0AE-447B425D920F}"/>
              </a:ext>
            </a:extLst>
          </p:cNvPr>
          <p:cNvSpPr/>
          <p:nvPr/>
        </p:nvSpPr>
        <p:spPr>
          <a:xfrm>
            <a:off x="0" y="0"/>
            <a:ext cx="12192000" cy="685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SA" dirty="0">
              <a:latin typeface="Simplified Arabic" panose="02020603050405020304" pitchFamily="18" charset="-78"/>
            </a:endParaRPr>
          </a:p>
        </p:txBody>
      </p:sp>
      <p:sp>
        <p:nvSpPr>
          <p:cNvPr id="8" name="Title 1">
            <a:extLst>
              <a:ext uri="{FF2B5EF4-FFF2-40B4-BE49-F238E27FC236}">
                <a16:creationId xmlns:a16="http://schemas.microsoft.com/office/drawing/2014/main" id="{699EDEAA-86AE-4572-8B2F-812F6BDB241F}"/>
              </a:ext>
            </a:extLst>
          </p:cNvPr>
          <p:cNvSpPr txBox="1">
            <a:spLocks/>
          </p:cNvSpPr>
          <p:nvPr/>
        </p:nvSpPr>
        <p:spPr>
          <a:xfrm>
            <a:off x="2858589" y="303656"/>
            <a:ext cx="4674326" cy="9428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dirty="0">
                <a:solidFill>
                  <a:schemeClr val="bg1"/>
                </a:solidFill>
                <a:latin typeface="Simplified Arabic" panose="02020603050405020304" pitchFamily="18" charset="-78"/>
              </a:rPr>
              <a:t>النقاط الرئيسية </a:t>
            </a:r>
          </a:p>
        </p:txBody>
      </p:sp>
      <p:sp>
        <p:nvSpPr>
          <p:cNvPr id="9" name="Content Placeholder 6">
            <a:extLst>
              <a:ext uri="{FF2B5EF4-FFF2-40B4-BE49-F238E27FC236}">
                <a16:creationId xmlns:a16="http://schemas.microsoft.com/office/drawing/2014/main" id="{2EBB2486-3714-4392-9C84-748E715F0ABD}"/>
              </a:ext>
            </a:extLst>
          </p:cNvPr>
          <p:cNvSpPr txBox="1">
            <a:spLocks/>
          </p:cNvSpPr>
          <p:nvPr/>
        </p:nvSpPr>
        <p:spPr>
          <a:xfrm>
            <a:off x="1908313" y="1647517"/>
            <a:ext cx="8229952" cy="4440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SA" sz="2000" dirty="0">
                <a:solidFill>
                  <a:schemeClr val="bg1"/>
                </a:solidFill>
                <a:latin typeface="Simplified Arabic" panose="02020603050405020304" pitchFamily="18" charset="-78"/>
              </a:rPr>
              <a:t>يمكن أن تحدث الأخطاء في جميع مراحل عملية الاختبار. </a:t>
            </a:r>
          </a:p>
          <a:p>
            <a:pPr algn="just" rtl="1"/>
            <a:endParaRPr lang="ar-SA" dirty="0">
              <a:solidFill>
                <a:schemeClr val="bg1"/>
              </a:solidFill>
              <a:latin typeface="Simplified Arabic" panose="02020603050405020304" pitchFamily="18" charset="-78"/>
            </a:endParaRPr>
          </a:p>
          <a:p>
            <a:pPr algn="just" rtl="1"/>
            <a:r>
              <a:rPr lang="ar-SA" sz="2000" dirty="0">
                <a:solidFill>
                  <a:schemeClr val="bg1"/>
                </a:solidFill>
                <a:latin typeface="Simplified Arabic" panose="02020603050405020304" pitchFamily="18" charset="-78"/>
              </a:rPr>
              <a:t>قد تؤدي النتائج غير الدقيقة إلى: </a:t>
            </a:r>
            <a:endParaRPr lang="ar-SA" sz="2000" dirty="0">
              <a:solidFill>
                <a:schemeClr val="bg1"/>
              </a:solidFill>
              <a:latin typeface="Simplified Arabic" panose="02020603050405020304" pitchFamily="18" charset="-78"/>
              <a:cs typeface="Simplified Arabic" panose="02020603050405020304" pitchFamily="18" charset="-78"/>
            </a:endParaRPr>
          </a:p>
          <a:p>
            <a:pPr lvl="1" algn="just" rtl="1"/>
            <a:r>
              <a:rPr lang="ar-SA" sz="2000" dirty="0">
                <a:solidFill>
                  <a:schemeClr val="bg1"/>
                </a:solidFill>
                <a:latin typeface="Simplified Arabic" panose="02020603050405020304" pitchFamily="18" charset="-78"/>
              </a:rPr>
              <a:t>تصنيف شخص غير مصاب بعدوى فيروس كورونا-سارس-2 على أنه مصاب بكوفيد-19 (نتيجة إيجابية خاطئة) </a:t>
            </a:r>
            <a:endParaRPr lang="ar-SA" sz="2000" dirty="0">
              <a:solidFill>
                <a:schemeClr val="bg1"/>
              </a:solidFill>
              <a:latin typeface="Simplified Arabic" panose="02020603050405020304" pitchFamily="18" charset="-78"/>
              <a:cs typeface="Simplified Arabic" panose="02020603050405020304" pitchFamily="18" charset="-78"/>
            </a:endParaRPr>
          </a:p>
          <a:p>
            <a:pPr marL="457200" lvl="1" indent="0" algn="just" rtl="1">
              <a:buNone/>
            </a:pPr>
            <a:r>
              <a:rPr lang="ar-SA" sz="2000" dirty="0">
                <a:solidFill>
                  <a:schemeClr val="bg1"/>
                </a:solidFill>
                <a:latin typeface="Simplified Arabic" panose="02020603050405020304" pitchFamily="18" charset="-78"/>
              </a:rPr>
              <a:t>أو </a:t>
            </a:r>
            <a:endParaRPr lang="ar-SA" sz="2000" dirty="0">
              <a:solidFill>
                <a:schemeClr val="bg1"/>
              </a:solidFill>
              <a:latin typeface="Simplified Arabic" panose="02020603050405020304" pitchFamily="18" charset="-78"/>
              <a:cs typeface="Simplified Arabic" panose="02020603050405020304" pitchFamily="18" charset="-78"/>
            </a:endParaRPr>
          </a:p>
          <a:p>
            <a:pPr lvl="1" algn="just" rtl="1"/>
            <a:r>
              <a:rPr lang="ar-SA" sz="2000" dirty="0">
                <a:solidFill>
                  <a:schemeClr val="bg1"/>
                </a:solidFill>
                <a:latin typeface="Simplified Arabic" panose="02020603050405020304" pitchFamily="18" charset="-78"/>
              </a:rPr>
              <a:t>تصنيف شخص مصاب بعدوى فيروس كورونا- سارس-2 على أنه غير مصاب بكوفيد-19 (نتيجة سلبية خاطئة). </a:t>
            </a:r>
            <a:endParaRPr lang="ar-SA" sz="2000" dirty="0">
              <a:solidFill>
                <a:schemeClr val="bg1"/>
              </a:solidFill>
              <a:latin typeface="Simplified Arabic" panose="02020603050405020304" pitchFamily="18" charset="-78"/>
              <a:cs typeface="Simplified Arabic" panose="02020603050405020304" pitchFamily="18" charset="-78"/>
            </a:endParaRPr>
          </a:p>
          <a:p>
            <a:pPr marL="457200" lvl="1" indent="0" algn="just" rtl="1">
              <a:buNone/>
            </a:pPr>
            <a:endParaRPr lang="ar-SA" sz="2000" dirty="0">
              <a:solidFill>
                <a:schemeClr val="bg1"/>
              </a:solidFill>
              <a:latin typeface="Simplified Arabic" panose="02020603050405020304" pitchFamily="18" charset="-78"/>
            </a:endParaRPr>
          </a:p>
          <a:p>
            <a:pPr marL="225425" lvl="1" indent="-225425" algn="just" rtl="1"/>
            <a:r>
              <a:rPr lang="ar-SA" sz="2000" dirty="0">
                <a:solidFill>
                  <a:schemeClr val="bg1"/>
                </a:solidFill>
                <a:latin typeface="Simplified Arabic" panose="02020603050405020304" pitchFamily="18" charset="-78"/>
              </a:rPr>
              <a:t>تقع على عاتقكم مسؤولية ضمان جودة الاختبارات التي تجرونها من خلال تجنب الأخطاء </a:t>
            </a:r>
            <a:r>
              <a:rPr lang="ar-SA" sz="2000">
                <a:solidFill>
                  <a:schemeClr val="bg1"/>
                </a:solidFill>
                <a:latin typeface="Simplified Arabic" panose="02020603050405020304" pitchFamily="18" charset="-78"/>
              </a:rPr>
              <a:t>عند إجراء </a:t>
            </a:r>
            <a:r>
              <a:rPr lang="ar-SA" sz="2000" dirty="0">
                <a:solidFill>
                  <a:schemeClr val="bg1"/>
                </a:solidFill>
                <a:latin typeface="Simplified Arabic" panose="02020603050405020304" pitchFamily="18" charset="-78"/>
              </a:rPr>
              <a:t>الاختبار. </a:t>
            </a:r>
            <a:endParaRPr lang="ar-SA" sz="2000" dirty="0">
              <a:solidFill>
                <a:schemeClr val="bg1"/>
              </a:solidFill>
              <a:latin typeface="Simplified Arabic" panose="02020603050405020304" pitchFamily="18" charset="-78"/>
              <a:cs typeface="Simplified Arabic" panose="02020603050405020304" pitchFamily="18" charset="-78"/>
            </a:endParaRPr>
          </a:p>
          <a:p>
            <a:pPr marL="0" lvl="1" indent="0" algn="just" rtl="1">
              <a:buNone/>
            </a:pPr>
            <a:endParaRPr lang="ar-SA" sz="2000" dirty="0">
              <a:solidFill>
                <a:schemeClr val="bg1"/>
              </a:solidFill>
              <a:highlight>
                <a:srgbClr val="FFFF00"/>
              </a:highlight>
              <a:latin typeface="Simplified Arabic" panose="02020603050405020304" pitchFamily="18" charset="-78"/>
            </a:endParaRPr>
          </a:p>
        </p:txBody>
      </p:sp>
      <p:pic>
        <p:nvPicPr>
          <p:cNvPr id="7" name="Picture 6" descr="A picture containing text&#10;&#10;Description automatically generated">
            <a:extLst>
              <a:ext uri="{FF2B5EF4-FFF2-40B4-BE49-F238E27FC236}">
                <a16:creationId xmlns:a16="http://schemas.microsoft.com/office/drawing/2014/main" id="{BB58BC64-5CEE-A746-AC42-58AA819859F7}"/>
              </a:ext>
            </a:extLst>
          </p:cNvPr>
          <p:cNvPicPr>
            <a:picLocks noChangeAspect="1"/>
          </p:cNvPicPr>
          <p:nvPr/>
        </p:nvPicPr>
        <p:blipFill>
          <a:blip r:embed="rId4"/>
          <a:stretch>
            <a:fillRect/>
          </a:stretch>
        </p:blipFill>
        <p:spPr>
          <a:xfrm>
            <a:off x="10522487" y="4714504"/>
            <a:ext cx="1526020" cy="1526020"/>
          </a:xfrm>
          <a:prstGeom prst="rect">
            <a:avLst/>
          </a:prstGeom>
        </p:spPr>
      </p:pic>
      <p:sp>
        <p:nvSpPr>
          <p:cNvPr id="11" name="Footer Placeholder 3">
            <a:extLst>
              <a:ext uri="{FF2B5EF4-FFF2-40B4-BE49-F238E27FC236}">
                <a16:creationId xmlns:a16="http://schemas.microsoft.com/office/drawing/2014/main" id="{18C44ABA-8415-4265-83CC-15EAEB9B58F3}"/>
              </a:ext>
            </a:extLst>
          </p:cNvPr>
          <p:cNvSpPr>
            <a:spLocks noGrp="1"/>
          </p:cNvSpPr>
          <p:nvPr>
            <p:ph type="ftr" sz="quarter" idx="11"/>
          </p:nvPr>
        </p:nvSpPr>
        <p:spPr>
          <a:xfrm>
            <a:off x="-77580" y="6356350"/>
            <a:ext cx="9842500" cy="501650"/>
          </a:xfrm>
        </p:spPr>
        <p:txBody>
          <a:bodyPr/>
          <a:lstStyle/>
          <a:p>
            <a:pPr algn="r" rtl="1"/>
            <a:r>
              <a:rPr lang="ar-SA" dirty="0">
                <a:solidFill>
                  <a:schemeClr val="bg1"/>
                </a:solidFill>
              </a:rPr>
              <a:t>حلقة العمل التدريبية بشأن الاختبارات التشخيصية السريعة للكشف عن مستضدات فيروس كورونا-سارس-2 الإصدار 3.0 | </a:t>
            </a:r>
            <a:r>
              <a:rPr lang="ar-SA" dirty="0">
                <a:solidFill>
                  <a:schemeClr val="bg1"/>
                </a:solidFill>
                <a:ea typeface="Arial"/>
                <a:cs typeface="Simplified Arabic" panose="02020603050405020304" pitchFamily="18" charset="-78"/>
                <a:sym typeface="Arial"/>
              </a:rPr>
              <a:t>الاختبار عالي الجودة باستخدام الاختبارات التشخيصية السريعة</a:t>
            </a:r>
            <a:r>
              <a:rPr lang="ar-SA" dirty="0">
                <a:solidFill>
                  <a:schemeClr val="bg1"/>
                </a:solidFill>
              </a:rPr>
              <a:t> للكشف عن مستضدات فيروس كورونا-سارس-2 </a:t>
            </a:r>
          </a:p>
        </p:txBody>
      </p:sp>
    </p:spTree>
    <p:custDataLst>
      <p:tags r:id="rId1"/>
    </p:custDataLst>
    <p:extLst>
      <p:ext uri="{BB962C8B-B14F-4D97-AF65-F5344CB8AC3E}">
        <p14:creationId xmlns:p14="http://schemas.microsoft.com/office/powerpoint/2010/main" val="288476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13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a:t>إخلاء المسؤولية</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200" y="1611765"/>
            <a:ext cx="10515600" cy="4440760"/>
          </a:xfrm>
        </p:spPr>
        <p:txBody>
          <a:bodyPr vert="horz" lIns="91440" tIns="45720" rIns="91440" bIns="45720" rtlCol="1" anchor="t">
            <a:normAutofit/>
          </a:bodyPr>
          <a:lstStyle/>
          <a:p>
            <a:pPr marL="0" indent="0" rtl="1">
              <a:buNone/>
            </a:pPr>
            <a:r>
              <a:rPr lang="ar" sz="1700" b="1" dirty="0"/>
              <a:t>منصة تعلم الأمن الصحي لمنظمة الصحة العالمية - مواد تدريبية</a:t>
            </a:r>
          </a:p>
          <a:p>
            <a:pPr marL="0" indent="0" rtl="1">
              <a:buNone/>
            </a:pPr>
            <a:endParaRPr lang="en-ZA" sz="1700" dirty="0"/>
          </a:p>
          <a:p>
            <a:pPr marL="0" indent="0" rtl="1">
              <a:buNone/>
            </a:pPr>
            <a:r>
              <a:rPr lang="ar" sz="1700" dirty="0"/>
              <a:t>هذه المواد التدريبية لمنظمة الصحة العالمية محفوظة © منظمة الصحة العالمية 202</a:t>
            </a:r>
            <a:r>
              <a:rPr lang="en-GB" sz="1700" dirty="0"/>
              <a:t>2</a:t>
            </a:r>
            <a:r>
              <a:rPr lang="ar" sz="1700" dirty="0"/>
              <a:t>. كل الحقوق محفوظة.</a:t>
            </a:r>
          </a:p>
          <a:p>
            <a:pPr marL="0" indent="0" rtl="1">
              <a:buNone/>
            </a:pPr>
            <a:endParaRPr lang="en-ZA" sz="1700" dirty="0"/>
          </a:p>
          <a:p>
            <a:pPr marL="0" indent="0" rtl="1">
              <a:buNone/>
            </a:pPr>
            <a:r>
              <a:rPr lang="ar" sz="1700" dirty="0"/>
              <a:t>يخضع استخدامك لهذه المواد لـ «</a:t>
            </a:r>
            <a:r>
              <a:rPr lang="ar" sz="1700" u="sng" dirty="0">
                <a:hlinkClick r:id="rId2"/>
              </a:rPr>
              <a:t>شروط استخدام منصة تعلم الأمن الصحي لمنظمة الصحة العالمية، المواد التدريبية»</a:t>
            </a:r>
            <a:r>
              <a:rPr lang="ar" sz="1700" dirty="0"/>
              <a:t>، التي وافقت عليها عند تنزيلها والمتاحة على منصة تعلم الأمن الصحي على الرابط: </a:t>
            </a:r>
            <a:r>
              <a:rPr lang="en-US" sz="1700" u="sng" dirty="0">
                <a:hlinkClick r:id="rId3"/>
              </a:rPr>
              <a:t>https://extranet.who.int/hslp</a:t>
            </a:r>
            <a:endParaRPr lang="en-US" sz="1700" dirty="0">
              <a:cs typeface="Arial"/>
            </a:endParaRPr>
          </a:p>
          <a:p>
            <a:pPr marL="0" indent="0" rtl="1">
              <a:buNone/>
            </a:pPr>
            <a:r>
              <a:rPr lang="ar" sz="1700"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marL="0" indent="0" rtl="1">
              <a:buNone/>
            </a:pPr>
            <a:endParaRPr lang="en-ZA" sz="1700" dirty="0"/>
          </a:p>
          <a:p>
            <a:pPr marL="0" indent="0" rtl="1">
              <a:buNone/>
            </a:pPr>
            <a:r>
              <a:rPr lang="ar" sz="1700" dirty="0"/>
              <a:t>وعلاوة على ذلك، يرجى إبلاغ منظمة الصحة العالمية بأي تعديلات تطرأ على هذه المواد التي تستخدمها علانية وذلك لأغراض حفظ السجلات والتطوير المستمر من خلال البريد الإلكتروني </a:t>
            </a:r>
            <a:r>
              <a:rPr lang="en" sz="1700" u="sng" dirty="0">
                <a:hlinkClick r:id="rId4"/>
              </a:rPr>
              <a:t>ihrhrt@who.int</a:t>
            </a:r>
            <a:r>
              <a:rPr lang="en" sz="1700" dirty="0"/>
              <a:t>. </a:t>
            </a:r>
            <a:endParaRPr lang="en-ZA" sz="1700" dirty="0"/>
          </a:p>
          <a:p>
            <a:pPr rtl="1"/>
            <a:endParaRPr lang="en-US" dirty="0"/>
          </a:p>
          <a:p>
            <a:pPr rtl="1"/>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4" name="Footer Placeholder 3">
            <a:extLst>
              <a:ext uri="{FF2B5EF4-FFF2-40B4-BE49-F238E27FC236}">
                <a16:creationId xmlns:a16="http://schemas.microsoft.com/office/drawing/2014/main" id="{884AC882-290E-136E-3536-1BB05FAC6D91}"/>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31198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pPr algn="r" rtl="1"/>
            <a:r>
              <a:rPr lang="ar-SA" dirty="0"/>
              <a:t>أهداف التعلم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marL="0" indent="0" algn="r" rtl="1">
              <a:buNone/>
            </a:pPr>
            <a:r>
              <a:rPr lang="ar-SA" dirty="0">
                <a:ea typeface="+mn-lt"/>
                <a:cs typeface="Simplified Arabic" panose="02020603050405020304" pitchFamily="18" charset="-78"/>
              </a:rPr>
              <a:t>في نهاية هذه الوحدة، ينبغي أن تكونوا قادرين على القيام بما يلي:</a:t>
            </a:r>
            <a:endParaRPr lang="ar-SA" dirty="0">
              <a:cs typeface="Simplified Arabic" panose="02020603050405020304" pitchFamily="18" charset="-78"/>
            </a:endParaRPr>
          </a:p>
          <a:p>
            <a:pPr marL="228600" lvl="1" algn="r" rtl="1">
              <a:spcBef>
                <a:spcPts val="1000"/>
              </a:spcBef>
            </a:pPr>
            <a:r>
              <a:rPr lang="ar-SA" sz="2000" dirty="0"/>
              <a:t>وصف ما هو الاختبار عالي الجودة ولماذا هو مهم؛ </a:t>
            </a:r>
            <a:endParaRPr lang="ar-SA" sz="2000" dirty="0">
              <a:cs typeface="Simplified Arabic" panose="02020603050405020304" pitchFamily="18" charset="-78"/>
            </a:endParaRPr>
          </a:p>
          <a:p>
            <a:pPr marL="228600" lvl="1" algn="r" rtl="1">
              <a:spcBef>
                <a:spcPts val="1000"/>
              </a:spcBef>
            </a:pPr>
            <a:r>
              <a:rPr lang="ar-SA" sz="2000" dirty="0"/>
              <a:t>شرح أنواع النتائج غير الدقيقة وعواقبها؛ </a:t>
            </a:r>
            <a:endParaRPr lang="ar-SA" sz="2000" dirty="0">
              <a:cs typeface="Simplified Arabic" panose="02020603050405020304" pitchFamily="18" charset="-78"/>
            </a:endParaRPr>
          </a:p>
          <a:p>
            <a:pPr algn="r" rtl="1"/>
            <a:r>
              <a:rPr lang="ar-SA" dirty="0"/>
              <a:t>سرد الأخطاء الشائعة في مراحل ما قبل الاختبار وأثناءه وبعده، وكيفية تجنبها.</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pPr algn="l" rtl="1"/>
            <a:fld id="{42D34DE6-22C6-0E40-B20E-F2D718CBADB2}" type="slidenum">
              <a:rPr lang="ar-SA" smtClean="0"/>
              <a:pPr algn="l" rtl="1"/>
              <a:t>3</a:t>
            </a:fld>
            <a:endParaRPr lang="ar-SA" sz="1000" dirty="0"/>
          </a:p>
        </p:txBody>
      </p:sp>
      <p:sp>
        <p:nvSpPr>
          <p:cNvPr id="9" name="Footer Placeholder 3">
            <a:extLst>
              <a:ext uri="{FF2B5EF4-FFF2-40B4-BE49-F238E27FC236}">
                <a16:creationId xmlns:a16="http://schemas.microsoft.com/office/drawing/2014/main" id="{BA3E9ABC-8186-57AE-BAC9-3A40DD9B6C57}"/>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custDataLst>
      <p:tags r:id="rId1"/>
    </p:custDataLst>
    <p:extLst>
      <p:ext uri="{BB962C8B-B14F-4D97-AF65-F5344CB8AC3E}">
        <p14:creationId xmlns:p14="http://schemas.microsoft.com/office/powerpoint/2010/main" val="47557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378451"/>
            <a:ext cx="10515600" cy="942814"/>
          </a:xfrm>
        </p:spPr>
        <p:txBody>
          <a:bodyPr rtlCol="1"/>
          <a:lstStyle/>
          <a:p>
            <a:pPr rtl="1"/>
            <a:r>
              <a:rPr lang="ar"/>
              <a:t>ما هو اختبار الجودة وما سبب أهميته؟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1" anchor="t">
            <a:normAutofit/>
          </a:bodyPr>
          <a:lstStyle/>
          <a:p>
            <a:pPr rtl="1"/>
            <a:r>
              <a:rPr lang="ar" dirty="0"/>
              <a:t>الاختبار التشخيصي السريع لكشف المستضدات المضمون الجودة بالغ الأهمية من أجل التدبير العلاجي الصحيح للمرضى.</a:t>
            </a:r>
          </a:p>
          <a:p>
            <a:pPr rtl="1"/>
            <a:r>
              <a:rPr dirty="0" err="1"/>
              <a:t>اختبار</a:t>
            </a:r>
            <a:r>
              <a:rPr dirty="0"/>
              <a:t> </a:t>
            </a:r>
            <a:r>
              <a:rPr dirty="0" err="1"/>
              <a:t>الجودة</a:t>
            </a:r>
            <a:r>
              <a:rPr dirty="0"/>
              <a:t> </a:t>
            </a:r>
            <a:r>
              <a:rPr dirty="0" err="1"/>
              <a:t>دقيق</a:t>
            </a:r>
            <a:r>
              <a:rPr dirty="0"/>
              <a:t> </a:t>
            </a:r>
            <a:r>
              <a:rPr dirty="0" err="1"/>
              <a:t>وموثوق</a:t>
            </a:r>
            <a:r>
              <a:rPr dirty="0"/>
              <a:t> </a:t>
            </a:r>
            <a:r>
              <a:rPr dirty="0" err="1"/>
              <a:t>فيه</a:t>
            </a:r>
            <a:r>
              <a:rPr dirty="0"/>
              <a:t>، </a:t>
            </a:r>
            <a:r>
              <a:rPr dirty="0" err="1"/>
              <a:t>مع</a:t>
            </a:r>
            <a:r>
              <a:rPr dirty="0"/>
              <a:t> </a:t>
            </a:r>
            <a:r>
              <a:rPr dirty="0" err="1"/>
              <a:t>الإبلاغ</a:t>
            </a:r>
            <a:r>
              <a:rPr dirty="0"/>
              <a:t> </a:t>
            </a:r>
            <a:r>
              <a:rPr dirty="0" err="1"/>
              <a:t>عن</a:t>
            </a:r>
            <a:r>
              <a:rPr dirty="0"/>
              <a:t> </a:t>
            </a:r>
            <a:r>
              <a:rPr dirty="0" err="1"/>
              <a:t>النتائج</a:t>
            </a:r>
            <a:r>
              <a:rPr dirty="0"/>
              <a:t> </a:t>
            </a:r>
            <a:r>
              <a:rPr dirty="0" err="1"/>
              <a:t>في</a:t>
            </a:r>
            <a:r>
              <a:rPr dirty="0"/>
              <a:t> </a:t>
            </a:r>
            <a:r>
              <a:rPr dirty="0" err="1"/>
              <a:t>الوقت</a:t>
            </a:r>
            <a:r>
              <a:rPr dirty="0"/>
              <a:t> </a:t>
            </a:r>
            <a:r>
              <a:rPr dirty="0" err="1"/>
              <a:t>المناسب</a:t>
            </a:r>
            <a:r>
              <a:rPr dirty="0"/>
              <a:t>.</a:t>
            </a:r>
          </a:p>
          <a:p>
            <a:pPr rtl="1"/>
            <a:r>
              <a:rPr lang="ar" dirty="0"/>
              <a:t>في حين يجري العاملون الصحيون الاختبارات التشخيصية السريعة للكشف عن المستضد، فإن لك أهمية بالغة في توسيع نطاق اختبارات كوفيد-19 في بلدك وإنقاذ الأرواح.</a:t>
            </a:r>
          </a:p>
          <a:p>
            <a:pPr rtl="1"/>
            <a:r>
              <a:rPr lang="ar" dirty="0"/>
              <a:t>مسؤوليتك أن تضمن جودة الاختبارات التي تجريها عن طريق تجنب الأخطاء في الاختبار.</a:t>
            </a:r>
          </a:p>
          <a:p>
            <a:pPr rtl="1"/>
            <a:endParaRPr lang="en-US" dirty="0"/>
          </a:p>
          <a:p>
            <a:pPr rtl="1"/>
            <a:endParaRPr lang="en-US" dirty="0"/>
          </a:p>
          <a:p>
            <a:pPr rtl="1"/>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4</a:t>
            </a:fld>
            <a:endParaRPr lang="en-GB" sz="1000" dirty="0"/>
          </a:p>
        </p:txBody>
      </p:sp>
      <p:sp>
        <p:nvSpPr>
          <p:cNvPr id="4" name="Footer Placeholder 3">
            <a:extLst>
              <a:ext uri="{FF2B5EF4-FFF2-40B4-BE49-F238E27FC236}">
                <a16:creationId xmlns:a16="http://schemas.microsoft.com/office/drawing/2014/main" id="{A4337FAD-8296-8193-4EC4-A78C99A4C86E}"/>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32125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582168" y="40065"/>
            <a:ext cx="10515600" cy="942814"/>
          </a:xfrm>
        </p:spPr>
        <p:txBody>
          <a:bodyPr rtlCol="1"/>
          <a:lstStyle/>
          <a:p>
            <a:pPr rtl="1"/>
            <a:r>
              <a:rPr lang="ar"/>
              <a:t>متى تحدث أخطاء الاختبار؟</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5</a:t>
            </a:fld>
            <a:endParaRPr lang="en-GB" sz="1000" dirty="0"/>
          </a:p>
        </p:txBody>
      </p:sp>
      <p:sp>
        <p:nvSpPr>
          <p:cNvPr id="10" name="TextBox 9">
            <a:extLst>
              <a:ext uri="{FF2B5EF4-FFF2-40B4-BE49-F238E27FC236}">
                <a16:creationId xmlns:a16="http://schemas.microsoft.com/office/drawing/2014/main" id="{75F2DC24-D715-8848-8EF9-F697A709CF35}"/>
              </a:ext>
            </a:extLst>
          </p:cNvPr>
          <p:cNvSpPr txBox="1"/>
          <p:nvPr/>
        </p:nvSpPr>
        <p:spPr>
          <a:xfrm>
            <a:off x="1675699" y="5632289"/>
            <a:ext cx="8863584" cy="461665"/>
          </a:xfrm>
          <a:prstGeom prst="rect">
            <a:avLst/>
          </a:prstGeom>
          <a:noFill/>
        </p:spPr>
        <p:txBody>
          <a:bodyPr wrap="square" rtlCol="1">
            <a:spAutoFit/>
          </a:bodyPr>
          <a:lstStyle/>
          <a:p>
            <a:pPr algn="ctr" rtl="1"/>
            <a:r>
              <a:rPr lang="ar" sz="2400" b="1" dirty="0"/>
              <a:t>في جميع مراحل عملية الاختبار</a:t>
            </a:r>
          </a:p>
        </p:txBody>
      </p:sp>
      <p:pic>
        <p:nvPicPr>
          <p:cNvPr id="3" name="Picture 2"/>
          <p:cNvPicPr>
            <a:picLocks noChangeAspect="1"/>
          </p:cNvPicPr>
          <p:nvPr/>
        </p:nvPicPr>
        <p:blipFill>
          <a:blip r:embed="rId2"/>
          <a:stretch>
            <a:fillRect/>
          </a:stretch>
        </p:blipFill>
        <p:spPr>
          <a:xfrm>
            <a:off x="8155505" y="3318098"/>
            <a:ext cx="1116512" cy="1528487"/>
          </a:xfrm>
          <a:prstGeom prst="rect">
            <a:avLst/>
          </a:prstGeom>
        </p:spPr>
      </p:pic>
      <p:pic>
        <p:nvPicPr>
          <p:cNvPr id="8" name="Picture 7" descr="A picture containing room, drawing&#10;&#10;Description automatically generated">
            <a:extLst>
              <a:ext uri="{FF2B5EF4-FFF2-40B4-BE49-F238E27FC236}">
                <a16:creationId xmlns:a16="http://schemas.microsoft.com/office/drawing/2014/main" id="{D97B84F7-B2ED-DA48-8845-2AA6370458FE}"/>
              </a:ext>
            </a:extLst>
          </p:cNvPr>
          <p:cNvPicPr>
            <a:picLocks noChangeAspect="1"/>
          </p:cNvPicPr>
          <p:nvPr/>
        </p:nvPicPr>
        <p:blipFill rotWithShape="1">
          <a:blip r:embed="rId3"/>
          <a:srcRect l="5682" t="14816" r="19761" b="15339"/>
          <a:stretch/>
        </p:blipFill>
        <p:spPr>
          <a:xfrm>
            <a:off x="1560502" y="2896605"/>
            <a:ext cx="4829411" cy="2544866"/>
          </a:xfrm>
          <a:prstGeom prst="rect">
            <a:avLst/>
          </a:prstGeom>
        </p:spPr>
      </p:pic>
      <p:graphicFrame>
        <p:nvGraphicFramePr>
          <p:cNvPr id="4" name="Diagram 3"/>
          <p:cNvGraphicFramePr/>
          <p:nvPr>
            <p:extLst>
              <p:ext uri="{D42A27DB-BD31-4B8C-83A1-F6EECF244321}">
                <p14:modId xmlns:p14="http://schemas.microsoft.com/office/powerpoint/2010/main" val="1061027140"/>
              </p:ext>
            </p:extLst>
          </p:nvPr>
        </p:nvGraphicFramePr>
        <p:xfrm>
          <a:off x="1109327" y="-509355"/>
          <a:ext cx="99884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Text, whiteboard&#10;&#10;Description automatically generated">
            <a:extLst>
              <a:ext uri="{FF2B5EF4-FFF2-40B4-BE49-F238E27FC236}">
                <a16:creationId xmlns:a16="http://schemas.microsoft.com/office/drawing/2014/main" id="{FFC70F78-64E0-FE44-8E2F-FB45D5FA4D41}"/>
              </a:ext>
            </a:extLst>
          </p:cNvPr>
          <p:cNvPicPr>
            <a:picLocks noChangeAspect="1"/>
          </p:cNvPicPr>
          <p:nvPr/>
        </p:nvPicPr>
        <p:blipFill rotWithShape="1">
          <a:blip r:embed="rId9"/>
          <a:srcRect l="4305" t="7072" r="24869" b="8522"/>
          <a:stretch/>
        </p:blipFill>
        <p:spPr>
          <a:xfrm>
            <a:off x="9588894" y="3546156"/>
            <a:ext cx="1764905" cy="1183104"/>
          </a:xfrm>
          <a:prstGeom prst="rect">
            <a:avLst/>
          </a:prstGeom>
        </p:spPr>
      </p:pic>
      <p:sp>
        <p:nvSpPr>
          <p:cNvPr id="6" name="Footer Placeholder 3">
            <a:extLst>
              <a:ext uri="{FF2B5EF4-FFF2-40B4-BE49-F238E27FC236}">
                <a16:creationId xmlns:a16="http://schemas.microsoft.com/office/drawing/2014/main" id="{EC717141-193A-615C-56E6-210CC1EA8BFE}"/>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7025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a:t>النتائج غير الدقيقة</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rtlCol="1"/>
          <a:lstStyle/>
          <a:p>
            <a:pPr rtl="1"/>
            <a:r>
              <a:rPr lang="ar" dirty="0"/>
              <a:t>قد تؤدي النتائج غير الدقيقة إلى:</a:t>
            </a:r>
          </a:p>
          <a:p>
            <a:pPr marL="0" indent="0" rtl="1">
              <a:buNone/>
            </a:pPr>
            <a:endParaRPr lang="en-US" dirty="0"/>
          </a:p>
          <a:p>
            <a:pPr lvl="1" rtl="1"/>
            <a:r>
              <a:rPr lang="ar" b="1" dirty="0">
                <a:solidFill>
                  <a:srgbClr val="009AC9"/>
                </a:solidFill>
              </a:rPr>
              <a:t>تصنيف شخص غير حامل لعدوى فيروس كورونا-سارس-2 على أنه مصاب بكوفيد-19 (نتيجة إيجابية كاذبة)</a:t>
            </a:r>
            <a:endParaRPr lang="en-US" dirty="0"/>
          </a:p>
          <a:p>
            <a:pPr marL="457200" lvl="1" indent="0" rtl="1">
              <a:buNone/>
            </a:pPr>
            <a:r>
              <a:rPr lang="ar" dirty="0"/>
              <a:t>					‫أو‬</a:t>
            </a:r>
          </a:p>
          <a:p>
            <a:pPr lvl="1" rtl="1"/>
            <a:r>
              <a:rPr lang="ar" b="1" dirty="0">
                <a:solidFill>
                  <a:srgbClr val="009AC9"/>
                </a:solidFill>
              </a:rPr>
              <a:t>تصنيف شخص حامل لعدوى فيروس كورونا-سارس-2 على أنه غير مصاب بكوفيد-19 (نتيجة سلبية كاذبة) </a:t>
            </a:r>
          </a:p>
          <a:p>
            <a:pPr rtl="1"/>
            <a:endParaRPr lang="en-US" dirty="0"/>
          </a:p>
          <a:p>
            <a:pPr rtl="1"/>
            <a:r>
              <a:rPr lang="ar" dirty="0"/>
              <a:t>تتطلب النتائج غير الصالحة أخذ عينة إضافية. وإذا لم يعد الشخص إلى المرفق الصحي، فقد يفوتك تشخيص محتمل للإصابة بكوفيد-19.   </a:t>
            </a:r>
          </a:p>
          <a:p>
            <a:pPr rtl="1"/>
            <a:endParaRPr lang="en-US" dirty="0"/>
          </a:p>
          <a:p>
            <a:pPr rtl="1"/>
            <a:endParaRPr lang="en-US" dirty="0"/>
          </a:p>
          <a:p>
            <a:pPr rtl="1"/>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6</a:t>
            </a:fld>
            <a:endParaRPr lang="en-GB" sz="1000" dirty="0"/>
          </a:p>
        </p:txBody>
      </p:sp>
      <p:sp>
        <p:nvSpPr>
          <p:cNvPr id="4" name="Footer Placeholder 3">
            <a:extLst>
              <a:ext uri="{FF2B5EF4-FFF2-40B4-BE49-F238E27FC236}">
                <a16:creationId xmlns:a16="http://schemas.microsoft.com/office/drawing/2014/main" id="{824ED9DC-2E1D-4B1A-85D1-C58B36D1905C}"/>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07086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a:t>عواقب النتائج غير الدقيقة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rtlCol="1"/>
          <a:lstStyle/>
          <a:p>
            <a:pPr rtl="1"/>
            <a:r>
              <a:rPr lang="ar"/>
              <a:t>النتائج الإيجابية الكاذبة تصنف خطئاً شخصاً غير مصاب على أنه مصاب بكوفيد-19.  </a:t>
            </a:r>
            <a:br>
              <a:rPr lang="en-US" dirty="0"/>
            </a:br>
            <a:r>
              <a:rPr lang="ar"/>
              <a:t> وتشمل العواقب الحجر الصحي غير الضروري، والوصم، والضائقة النفسية، والاستخدام غير الضروري للموارد المحدودة في تتبع المخالطين.</a:t>
            </a:r>
          </a:p>
          <a:p>
            <a:pPr marL="0" indent="0" rtl="1">
              <a:buNone/>
            </a:pPr>
            <a:endParaRPr lang="en-US" dirty="0"/>
          </a:p>
          <a:p>
            <a:pPr rtl="1"/>
            <a:r>
              <a:t>تعني النتائج السلبية الكاذبة عدم اكتشاف الأشخاص المصابين. ومن ثم، فقد لا يُعزلون وقد ينقلون العدوى إلى غيرهم. وبالإضافة إلى ذلك، قد لا يحصل المرضى المصابون بحالات مرضية متوسطة أو وخيمة على الرعاية المناسبة لكوفيد-19.</a:t>
            </a:r>
          </a:p>
          <a:p>
            <a:pPr rtl="1"/>
            <a:endParaRPr lang="en-US" dirty="0"/>
          </a:p>
          <a:p>
            <a:pPr rtl="1"/>
            <a:endParaRPr lang="en-US" dirty="0"/>
          </a:p>
          <a:p>
            <a:pPr rtl="1"/>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7</a:t>
            </a:fld>
            <a:endParaRPr lang="en-GB" sz="1000" dirty="0"/>
          </a:p>
        </p:txBody>
      </p:sp>
      <p:sp>
        <p:nvSpPr>
          <p:cNvPr id="4" name="Footer Placeholder 3">
            <a:extLst>
              <a:ext uri="{FF2B5EF4-FFF2-40B4-BE49-F238E27FC236}">
                <a16:creationId xmlns:a16="http://schemas.microsoft.com/office/drawing/2014/main" id="{C56F9CFA-8D4B-689C-736C-DA778633663A}"/>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49140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pPr algn="r" rtl="1"/>
            <a:r>
              <a:rPr lang="ar-SA" dirty="0"/>
              <a:t>لماذا تحصل النتائج غير الدقيقة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algn="r" rtl="1"/>
            <a:r>
              <a:rPr lang="ar-SA" dirty="0"/>
              <a:t>المسؤوليات الفردية غير الواضحة. </a:t>
            </a:r>
          </a:p>
          <a:p>
            <a:pPr algn="r" rtl="1"/>
            <a:r>
              <a:rPr lang="ar-SA" dirty="0"/>
              <a:t>غياب الإجراءات مكتوبة. </a:t>
            </a:r>
          </a:p>
          <a:p>
            <a:pPr algn="r" rtl="1"/>
            <a:r>
              <a:rPr lang="ar-SA" dirty="0"/>
              <a:t>عدم اتباع الإجراءات المكتوبة. </a:t>
            </a:r>
          </a:p>
          <a:p>
            <a:pPr algn="r" rtl="1"/>
            <a:r>
              <a:rPr lang="ar-SA" dirty="0"/>
              <a:t>عدم إجراء التدريب أو استكماله. </a:t>
            </a:r>
          </a:p>
          <a:p>
            <a:pPr algn="r" rtl="1"/>
            <a:r>
              <a:rPr lang="ar-SA" dirty="0"/>
              <a:t>عدم إجراء عمليات التحقق من أخطاء النسخ (تسجيل النتائج بشكل غير صحيح). </a:t>
            </a:r>
            <a:endParaRPr lang="ar-SA" dirty="0">
              <a:cs typeface="Simplified Arabic" panose="02020603050405020304" pitchFamily="18" charset="-78"/>
            </a:endParaRPr>
          </a:p>
          <a:p>
            <a:pPr algn="r" rtl="1"/>
            <a:r>
              <a:rPr lang="ar-SA" dirty="0"/>
              <a:t>عدم تخزين مجموعات أدوات الاختبار بشكل صحيح. </a:t>
            </a:r>
          </a:p>
          <a:p>
            <a:pPr algn="r" rtl="1"/>
            <a:r>
              <a:rPr lang="ar-SA" dirty="0">
                <a:ea typeface="+mn-lt"/>
                <a:cs typeface="Simplified Arabic" panose="02020603050405020304" pitchFamily="18" charset="-78"/>
              </a:rPr>
              <a:t>الطبيعة المتأصلة للاختبار نفسه (أي الحساسية والنوعية). </a:t>
            </a:r>
            <a:endParaRPr lang="ar-SA" dirty="0"/>
          </a:p>
          <a:p>
            <a:pPr algn="r" rtl="1"/>
            <a:endParaRPr lang="ar-SA" dirty="0"/>
          </a:p>
          <a:p>
            <a:pPr algn="r" rtl="1"/>
            <a:endParaRPr lang="ar-SA" dirty="0"/>
          </a:p>
          <a:p>
            <a:pPr algn="r" rtl="1"/>
            <a:endParaRPr lang="ar-SA"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pPr algn="l" rtl="1"/>
            <a:fld id="{42D34DE6-22C6-0E40-B20E-F2D718CBADB2}" type="slidenum">
              <a:rPr lang="ar-SA" smtClean="0"/>
              <a:pPr algn="l" rtl="1"/>
              <a:t>8</a:t>
            </a:fld>
            <a:endParaRPr lang="ar-SA" sz="1000" dirty="0"/>
          </a:p>
        </p:txBody>
      </p:sp>
      <p:sp>
        <p:nvSpPr>
          <p:cNvPr id="6" name="Footer Placeholder 3">
            <a:extLst>
              <a:ext uri="{FF2B5EF4-FFF2-40B4-BE49-F238E27FC236}">
                <a16:creationId xmlns:a16="http://schemas.microsoft.com/office/drawing/2014/main" id="{CFFE0F80-122E-47F7-8785-ED0A36AB6C17}"/>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custDataLst>
      <p:tags r:id="rId1"/>
    </p:custDataLst>
    <p:extLst>
      <p:ext uri="{BB962C8B-B14F-4D97-AF65-F5344CB8AC3E}">
        <p14:creationId xmlns:p14="http://schemas.microsoft.com/office/powerpoint/2010/main" val="23978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a:t>الأخطاء المرتكبة قبل الاختبار وكيف يمكن تجنُّبها</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rtl="1"/>
              <a:t>9</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696742524"/>
              </p:ext>
            </p:extLst>
          </p:nvPr>
        </p:nvGraphicFramePr>
        <p:xfrm>
          <a:off x="838200" y="1649680"/>
          <a:ext cx="9329057" cy="3796937"/>
        </p:xfrm>
        <a:graphic>
          <a:graphicData uri="http://schemas.openxmlformats.org/drawingml/2006/table">
            <a:tbl>
              <a:tblPr firstRow="1" bandRow="1">
                <a:tableStyleId>{5C22544A-7EE6-4342-B048-85BDC9FD1C3A}</a:tableStyleId>
              </a:tblPr>
              <a:tblGrid>
                <a:gridCol w="6514070">
                  <a:extLst>
                    <a:ext uri="{9D8B030D-6E8A-4147-A177-3AD203B41FA5}">
                      <a16:colId xmlns:a16="http://schemas.microsoft.com/office/drawing/2014/main" val="20000"/>
                    </a:ext>
                  </a:extLst>
                </a:gridCol>
                <a:gridCol w="2814987">
                  <a:extLst>
                    <a:ext uri="{9D8B030D-6E8A-4147-A177-3AD203B41FA5}">
                      <a16:colId xmlns:a16="http://schemas.microsoft.com/office/drawing/2014/main" val="20001"/>
                    </a:ext>
                  </a:extLst>
                </a:gridCol>
              </a:tblGrid>
              <a:tr h="351256">
                <a:tc>
                  <a:txBody>
                    <a:bodyPr/>
                    <a:lstStyle/>
                    <a:p>
                      <a:pPr algn="r" rtl="1"/>
                      <a:r>
                        <a:rPr lang="ar" sz="1600" dirty="0"/>
                        <a:t>كيفية منع حدوث الخطأ أو تصحيحه</a:t>
                      </a:r>
                      <a:endParaRPr lang="en-ZA" sz="1600" dirty="0"/>
                    </a:p>
                  </a:txBody>
                  <a:tcPr/>
                </a:tc>
                <a:tc>
                  <a:txBody>
                    <a:bodyPr/>
                    <a:lstStyle/>
                    <a:p>
                      <a:pPr algn="r" rtl="1"/>
                      <a:r>
                        <a:rPr lang="ar" sz="1600" dirty="0"/>
                        <a:t>الخطأ</a:t>
                      </a:r>
                    </a:p>
                  </a:txBody>
                  <a:tcPr/>
                </a:tc>
                <a:extLst>
                  <a:ext uri="{0D108BD9-81ED-4DB2-BD59-A6C34878D82A}">
                    <a16:rowId xmlns:a16="http://schemas.microsoft.com/office/drawing/2014/main" val="10000"/>
                  </a:ext>
                </a:extLst>
              </a:tr>
              <a:tr h="370840">
                <a:tc>
                  <a:txBody>
                    <a:bodyPr/>
                    <a:lstStyle/>
                    <a:p>
                      <a:pPr marL="285750" indent="-285750" algn="r" rtl="1">
                        <a:buFont typeface="Arial" panose="020B0604020202020204" pitchFamily="34" charset="0"/>
                        <a:buChar char="•"/>
                      </a:pPr>
                      <a:r>
                        <a:rPr lang="ar" sz="1600" dirty="0">
                          <a:solidFill>
                            <a:schemeClr val="tx1"/>
                          </a:solidFill>
                        </a:rPr>
                        <a:t>ارجع إلى الإجراء المتعلق بأنواع العينات التي يمكن اختبارها باستخدام الاختبار التشخيصي السريع للكشف عن مستضدات فيروس كورونا-سارس-2. </a:t>
                      </a:r>
                      <a:endParaRPr lang="en-ZA" sz="1600" dirty="0">
                        <a:solidFill>
                          <a:schemeClr val="tx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جمع نوع خاطئ من العينة</a:t>
                      </a:r>
                    </a:p>
                  </a:txBody>
                  <a:tcPr/>
                </a:tc>
                <a:extLst>
                  <a:ext uri="{0D108BD9-81ED-4DB2-BD59-A6C34878D82A}">
                    <a16:rowId xmlns:a16="http://schemas.microsoft.com/office/drawing/2014/main" val="10001"/>
                  </a:ext>
                </a:extLst>
              </a:tr>
              <a:tr h="370840">
                <a:tc>
                  <a:txBody>
                    <a:bodyPr/>
                    <a:lstStyle/>
                    <a:p>
                      <a:pPr marL="285750" indent="-285750" algn="r" rtl="1">
                        <a:buFont typeface="Arial" panose="020B0604020202020204" pitchFamily="34" charset="0"/>
                        <a:buChar char="•"/>
                      </a:pPr>
                      <a:r>
                        <a:rPr lang="ar" sz="1600" dirty="0">
                          <a:solidFill>
                            <a:schemeClr val="tx1"/>
                          </a:solidFill>
                        </a:rPr>
                        <a:t>تحقق من وجود لصاقة التوسيم على حاوية العينة مع استمارة طلب العينة للتأكد من تطابقهما.</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العينة تحمل وسماً مضللاً أو غير موسومة</a:t>
                      </a:r>
                      <a:endParaRPr lang="en-ZA" sz="1600" dirty="0">
                        <a:solidFill>
                          <a:schemeClr val="tx1"/>
                        </a:solidFill>
                      </a:endParaRPr>
                    </a:p>
                  </a:txBody>
                  <a:tcPr/>
                </a:tc>
                <a:extLst>
                  <a:ext uri="{0D108BD9-81ED-4DB2-BD59-A6C34878D82A}">
                    <a16:rowId xmlns:a16="http://schemas.microsoft.com/office/drawing/2014/main" val="10002"/>
                  </a:ext>
                </a:extLst>
              </a:tr>
              <a:tr h="0">
                <a:tc>
                  <a:txBody>
                    <a:bodyPr/>
                    <a:lstStyle/>
                    <a:p>
                      <a:pPr marL="285750" indent="-285750" algn="r" rtl="1">
                        <a:buFont typeface="Arial" panose="020B0604020202020204" pitchFamily="34" charset="0"/>
                        <a:buChar char="•"/>
                      </a:pPr>
                      <a:r>
                        <a:rPr lang="ar" sz="1600" dirty="0">
                          <a:solidFill>
                            <a:schemeClr val="tx1"/>
                          </a:solidFill>
                        </a:rPr>
                        <a:t>اختبر العينة مباشرةً بعد أخذ العينة.</a:t>
                      </a:r>
                      <a:endParaRPr lang="en-ZA" sz="1600" baseline="0" dirty="0">
                        <a:solidFill>
                          <a:schemeClr val="tx1"/>
                        </a:solidFill>
                      </a:endParaRPr>
                    </a:p>
                    <a:p>
                      <a:pPr marL="285750" indent="-285750" algn="r" rtl="1">
                        <a:buFont typeface="Arial" panose="020B0604020202020204" pitchFamily="34" charset="0"/>
                        <a:buChar char="•"/>
                      </a:pPr>
                      <a:r>
                        <a:rPr lang="ar" sz="1600" dirty="0">
                          <a:solidFill>
                            <a:schemeClr val="tx1"/>
                          </a:solidFill>
                        </a:rPr>
                        <a:t>وعندما يتعين تخزين العينات أو نقلها من مكان أخذ العينة إلى مكان إجراء الاختبار، اتبع تعليمات الشركة المُصنِّعة بشأن أقصى مدة زمنية للتخزين ودرجة الحرارة المناسبة. </a:t>
                      </a:r>
                      <a:endParaRPr lang="en-ZA" sz="1600" dirty="0">
                        <a:solidFill>
                          <a:schemeClr val="tx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solidFill>
                            <a:schemeClr val="tx1"/>
                          </a:solidFill>
                        </a:rPr>
                        <a:t>تخزين العينة أو نقلها على نحو خاطئ قبل الاختبار</a:t>
                      </a:r>
                    </a:p>
                  </a:txBody>
                  <a:tcPr/>
                </a:tc>
                <a:extLst>
                  <a:ext uri="{0D108BD9-81ED-4DB2-BD59-A6C34878D82A}">
                    <a16:rowId xmlns:a16="http://schemas.microsoft.com/office/drawing/2014/main" val="10003"/>
                  </a:ext>
                </a:extLst>
              </a:tr>
              <a:tr h="1464481">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اتبع تعليمات الشركة المُصنِّعة بشأن ظروف التخزين.</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راقب درجة حرارة غرفة التخزين وموقع الاختبار.</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تحقق من تواريخ انتهاء صلاحية مجموعات الاختبار، واستخدم المجموعات ذات فترة الصلاحية الأقل أولاً.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dirty="0">
                          <a:solidFill>
                            <a:schemeClr val="tx1"/>
                          </a:solidFill>
                        </a:rPr>
                        <a:t>لا تستخدم المجموعات التي انتهت فترة صلاحيتها.</a:t>
                      </a:r>
                      <a:endParaRPr lang="en-US" sz="1600" dirty="0">
                        <a:solidFill>
                          <a:schemeClr val="tx1"/>
                        </a:solidFill>
                      </a:endParaRPr>
                    </a:p>
                  </a:txBody>
                  <a:tcPr/>
                </a:tc>
                <a:tc>
                  <a:txBody>
                    <a:bodyPr/>
                    <a:lstStyle/>
                    <a:p>
                      <a:pPr marL="0" marR="0" lvl="0" indent="0" algn="r" rtl="1" eaLnBrk="1" fontAlgn="auto" latinLnBrk="0" hangingPunct="1">
                        <a:lnSpc>
                          <a:spcPct val="100000"/>
                        </a:lnSpc>
                        <a:spcBef>
                          <a:spcPts val="0"/>
                        </a:spcBef>
                        <a:spcAft>
                          <a:spcPts val="0"/>
                        </a:spcAft>
                        <a:buClrTx/>
                        <a:buSzTx/>
                        <a:buFontTx/>
                        <a:buNone/>
                      </a:pPr>
                      <a:r>
                        <a:rPr lang="ar" sz="1600" dirty="0"/>
                        <a:t>التخزين الخاطئ لمجموعات الاختبار</a:t>
                      </a:r>
                      <a:endParaRPr lang="en-ZA" sz="1600" dirty="0"/>
                    </a:p>
                  </a:txBody>
                  <a:tcPr/>
                </a:tc>
                <a:extLst>
                  <a:ext uri="{0D108BD9-81ED-4DB2-BD59-A6C34878D82A}">
                    <a16:rowId xmlns:a16="http://schemas.microsoft.com/office/drawing/2014/main" val="10004"/>
                  </a:ext>
                </a:extLst>
              </a:tr>
            </a:tbl>
          </a:graphicData>
        </a:graphic>
      </p:graphicFrame>
      <p:sp>
        <p:nvSpPr>
          <p:cNvPr id="3" name="Footer Placeholder 3">
            <a:extLst>
              <a:ext uri="{FF2B5EF4-FFF2-40B4-BE49-F238E27FC236}">
                <a16:creationId xmlns:a16="http://schemas.microsoft.com/office/drawing/2014/main" id="{6A9CAF42-539A-25F1-C767-CFD3B0EC5586}"/>
              </a:ext>
            </a:extLst>
          </p:cNvPr>
          <p:cNvSpPr>
            <a:spLocks noGrp="1"/>
          </p:cNvSpPr>
          <p:nvPr>
            <p:ph type="ftr" sz="quarter" idx="11"/>
          </p:nvPr>
        </p:nvSpPr>
        <p:spPr>
          <a:xfrm>
            <a:off x="1174750" y="6326204"/>
            <a:ext cx="9842500" cy="501650"/>
          </a:xfrm>
        </p:spPr>
        <p:txBody>
          <a:bodyPr/>
          <a:lstStyle/>
          <a:p>
            <a:pPr algn="r" rtl="1"/>
            <a:r>
              <a:rPr lang="ar-SA" dirty="0"/>
              <a:t>حلقة العمل التدريبية بشأن الاختبارات التشخيصية السريعة للكشف عن مستضدات فيروس كورونا-سارس-2 الإصدار 3.0 | </a:t>
            </a:r>
            <a:r>
              <a:rPr lang="ar-SA" dirty="0">
                <a:solidFill>
                  <a:schemeClr val="lt1"/>
                </a:solidFill>
                <a:ea typeface="Arial"/>
                <a:cs typeface="Simplified Arabic" panose="02020603050405020304" pitchFamily="18" charset="-78"/>
                <a:sym typeface="Arial"/>
              </a:rPr>
              <a:t>الاختبار عالي الجودة باستخدام الاختبارات التشخيصية السريعة</a:t>
            </a:r>
            <a:r>
              <a:rPr lang="ar-SA" dirty="0"/>
              <a:t> للكشف عن مستضدات فيروس كورونا-سارس-2 </a:t>
            </a:r>
          </a:p>
        </p:txBody>
      </p:sp>
    </p:spTree>
    <p:extLst>
      <p:ext uri="{BB962C8B-B14F-4D97-AF65-F5344CB8AC3E}">
        <p14:creationId xmlns:p14="http://schemas.microsoft.com/office/powerpoint/2010/main" val="2766135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84796-3165-4FC1-8B80-09ED043630E4}">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b20a213-df17-4e56-abb9-25e675dfe24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04931D-5C2B-4408-84CD-396F01642B7B}">
  <ds:schemaRefs>
    <ds:schemaRef ds:uri="http://schemas.microsoft.com/sharepoint/v3/contenttype/forms"/>
  </ds:schemaRefs>
</ds:datastoreItem>
</file>

<file path=customXml/itemProps3.xml><?xml version="1.0" encoding="utf-8"?>
<ds:datastoreItem xmlns:ds="http://schemas.openxmlformats.org/officeDocument/2006/customXml" ds:itemID="{924452F3-93E9-4165-827B-B7D9CCDA9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3095</TotalTime>
  <Words>1263</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Simplified Arabic</vt:lpstr>
      <vt:lpstr>Office Theme</vt:lpstr>
      <vt:lpstr>PowerPoint Presentation</vt:lpstr>
      <vt:lpstr>إخلاء المسؤولية</vt:lpstr>
      <vt:lpstr>أهداف التعلم </vt:lpstr>
      <vt:lpstr>ما هو اختبار الجودة وما سبب أهميته؟ </vt:lpstr>
      <vt:lpstr>متى تحدث أخطاء الاختبار؟</vt:lpstr>
      <vt:lpstr>النتائج غير الدقيقة</vt:lpstr>
      <vt:lpstr>عواقب النتائج غير الدقيقة </vt:lpstr>
      <vt:lpstr>لماذا تحصل النتائج غير الدقيقة ؟</vt:lpstr>
      <vt:lpstr>الأخطاء المرتكبة قبل الاختبار وكيف يمكن تجنُّبها</vt:lpstr>
      <vt:lpstr>الأخطاء المرتكبة أثناء الاختبار وكيف يمكن تجنُّبها</vt:lpstr>
      <vt:lpstr>الأخطاء المرتكبة بعد الاختبار وكيف يمكن تجنُّبها</vt:lpstr>
      <vt:lpstr>PowerPoint Presentation</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101</cp:revision>
  <dcterms:created xsi:type="dcterms:W3CDTF">2020-10-08T10:02:18Z</dcterms:created>
  <dcterms:modified xsi:type="dcterms:W3CDTF">2022-09-29T10:52:33Z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