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25"/>
  </p:notesMasterIdLst>
  <p:sldIdLst>
    <p:sldId id="256" r:id="rId5"/>
    <p:sldId id="274" r:id="rId6"/>
    <p:sldId id="257" r:id="rId7"/>
    <p:sldId id="258" r:id="rId8"/>
    <p:sldId id="315" r:id="rId9"/>
    <p:sldId id="316" r:id="rId10"/>
    <p:sldId id="259" r:id="rId11"/>
    <p:sldId id="302" r:id="rId12"/>
    <p:sldId id="314" r:id="rId13"/>
    <p:sldId id="300" r:id="rId14"/>
    <p:sldId id="330" r:id="rId15"/>
    <p:sldId id="328" r:id="rId16"/>
    <p:sldId id="331" r:id="rId17"/>
    <p:sldId id="285" r:id="rId18"/>
    <p:sldId id="310" r:id="rId19"/>
    <p:sldId id="321" r:id="rId20"/>
    <p:sldId id="322" r:id="rId21"/>
    <p:sldId id="262" r:id="rId22"/>
    <p:sldId id="267" r:id="rId23"/>
    <p:sldId id="271" r:id="rId24"/>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1"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A1886-76CF-4DD5-B14E-88EABE5A5098}" v="2" dt="2021-01-15T08:44:22.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90" autoAdjust="0"/>
    <p:restoredTop sz="94674"/>
  </p:normalViewPr>
  <p:slideViewPr>
    <p:cSldViewPr snapToGrid="0" snapToObjects="1">
      <p:cViewPr varScale="1">
        <p:scale>
          <a:sx n="49" d="100"/>
          <a:sy n="49" d="100"/>
        </p:scale>
        <p:origin x="91" y="7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DAS, Céline" userId="35dfe63f-973a-4484-af2b-caa2b0e5656e" providerId="ADAL" clId="{649A1886-76CF-4DD5-B14E-88EABE5A5098}"/>
    <pc:docChg chg="modSld">
      <pc:chgData name="BARNADAS, Céline" userId="35dfe63f-973a-4484-af2b-caa2b0e5656e" providerId="ADAL" clId="{649A1886-76CF-4DD5-B14E-88EABE5A5098}" dt="2021-01-15T08:44:22.606" v="1"/>
      <pc:docMkLst>
        <pc:docMk/>
      </pc:docMkLst>
      <pc:sldChg chg="addSp delSp">
        <pc:chgData name="BARNADAS, Céline" userId="35dfe63f-973a-4484-af2b-caa2b0e5656e" providerId="ADAL" clId="{649A1886-76CF-4DD5-B14E-88EABE5A5098}" dt="2021-01-15T08:44:22.606" v="1"/>
        <pc:sldMkLst>
          <pc:docMk/>
          <pc:sldMk cId="2865038571" sldId="256"/>
        </pc:sldMkLst>
        <pc:picChg chg="del">
          <ac:chgData name="BARNADAS, Céline" userId="35dfe63f-973a-4484-af2b-caa2b0e5656e" providerId="ADAL" clId="{649A1886-76CF-4DD5-B14E-88EABE5A5098}" dt="2021-01-15T08:44:22.125" v="0" actId="478"/>
          <ac:picMkLst>
            <pc:docMk/>
            <pc:sldMk cId="2865038571" sldId="256"/>
            <ac:picMk id="4" creationId="{102FB8A0-9902-5D4F-A4B1-012389B795C0}"/>
          </ac:picMkLst>
        </pc:picChg>
        <pc:picChg chg="add">
          <ac:chgData name="BARNADAS, Céline" userId="35dfe63f-973a-4484-af2b-caa2b0e5656e" providerId="ADAL" clId="{649A1886-76CF-4DD5-B14E-88EABE5A5098}" dt="2021-01-15T08:44:22.606" v="1"/>
          <ac:picMkLst>
            <pc:docMk/>
            <pc:sldMk cId="2865038571" sldId="256"/>
            <ac:picMk id="6" creationId="{BE78FD61-B038-473D-BF62-043985E994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fld id="{0BEDBD40-84B1-2349-A508-11CBED669F65}" type="datetimeFigureOut">
              <a:rPr lang="en-GB" smtClean="0"/>
              <a:t>29/09/2022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87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38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82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77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75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42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2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2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44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59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1" anchor="b"/>
          <a:lstStyle>
            <a:lvl1pPr algn="r" rtl="1">
              <a:defRPr sz="400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1"/>
          <a:lstStyle>
            <a:lvl1pPr marL="0" indent="0" algn="r" rtl="1">
              <a:buNone/>
              <a:defRPr sz="18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pic>
        <p:nvPicPr>
          <p:cNvPr id="13" name="Picture 12" descr="Diagram&#10;&#10;Description automatically generated">
            <a:extLst>
              <a:ext uri="{FF2B5EF4-FFF2-40B4-BE49-F238E27FC236}">
                <a16:creationId xmlns:a16="http://schemas.microsoft.com/office/drawing/2014/main" id="{85CF142A-ECB8-8B40-82ED-7A961EBAC431}"/>
              </a:ext>
            </a:extLst>
          </p:cNvPr>
          <p:cNvPicPr>
            <a:picLocks noChangeAspect="1"/>
          </p:cNvPicPr>
          <p:nvPr userDrawn="1"/>
        </p:nvPicPr>
        <p:blipFill>
          <a:blip r:embed="rId2"/>
          <a:stretch>
            <a:fillRect/>
          </a:stretch>
        </p:blipFill>
        <p:spPr>
          <a:xfrm>
            <a:off x="7049429" y="1214515"/>
            <a:ext cx="4627756" cy="4627756"/>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1"/>
          <a:lstStyle/>
          <a:p>
            <a:pPr rtl="1"/>
            <a:r>
              <a:rPr lang="a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1"/>
          <a:lstStyle/>
          <a:p>
            <a:pPr rtl="1"/>
            <a:r>
              <a:rPr lang="a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1"/>
          <a:lstStyle/>
          <a:p>
            <a:pPr rtl="1"/>
            <a:r>
              <a:rPr lang="a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1"/>
          <a:lstStyle>
            <a:lvl1pPr marL="381000" indent="-381000" algn="r" rtl="1">
              <a:spcBef>
                <a:spcPts val="2100"/>
              </a:spcBef>
              <a:buSzPct val="50000"/>
              <a:buBlip>
                <a:blip r:embed="rId2"/>
              </a:buBlip>
              <a:defRPr sz="2100"/>
            </a:lvl1pPr>
            <a:lvl2pPr marL="381000" indent="-381000" algn="r" rtl="1">
              <a:spcBef>
                <a:spcPts val="2100"/>
              </a:spcBef>
              <a:buSzPct val="50000"/>
              <a:buBlip>
                <a:blip r:embed="rId2"/>
              </a:buBlip>
              <a:defRPr sz="2100"/>
            </a:lvl2pPr>
            <a:lvl3pPr marL="381000" indent="-381000" algn="r" rtl="1">
              <a:spcBef>
                <a:spcPts val="2100"/>
              </a:spcBef>
              <a:buSzPct val="50000"/>
              <a:buBlip>
                <a:blip r:embed="rId2"/>
              </a:buBlip>
              <a:defRPr sz="2100"/>
            </a:lvl3pPr>
            <a:lvl4pPr marL="381000" indent="-381000" algn="r" rtl="1">
              <a:spcBef>
                <a:spcPts val="2100"/>
              </a:spcBef>
              <a:buSzPct val="50000"/>
              <a:buBlip>
                <a:blip r:embed="rId2"/>
              </a:buBlip>
              <a:defRPr sz="2100"/>
            </a:lvl4pPr>
            <a:lvl5pPr marL="381000" indent="-381000" algn="r" rtl="1">
              <a:spcBef>
                <a:spcPts val="2100"/>
              </a:spcBef>
              <a:buSzPct val="50000"/>
              <a:buBlip>
                <a:blip r:embed="rId2"/>
              </a:buBlip>
              <a:defRPr sz="21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a:p>
        </p:txBody>
      </p:sp>
      <p:sp>
        <p:nvSpPr>
          <p:cNvPr id="55" name="Slide Number"/>
          <p:cNvSpPr txBox="1">
            <a:spLocks noGrp="1"/>
          </p:cNvSpPr>
          <p:nvPr>
            <p:ph type="sldNum" sz="quarter" idx="2"/>
          </p:nvPr>
        </p:nvSpPr>
        <p:spPr>
          <a:prstGeom prst="rect">
            <a:avLst/>
          </a:prstGeom>
        </p:spPr>
        <p:txBody>
          <a:bodyPr rtlCol="1"/>
          <a:lstStyle/>
          <a:p>
            <a:pPr rtl="1"/>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1" anchor="b" anchorCtr="0">
            <a:noAutofit/>
          </a:bodyPr>
          <a:lstStyle>
            <a:lvl1pPr algn="r" rtl="1">
              <a:defRPr sz="3600">
                <a:solidFill>
                  <a:schemeClr val="accent1"/>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1"/>
          <a:lstStyle>
            <a:lvl1pPr algn="r" rtl="1">
              <a:lnSpc>
                <a:spcPct val="100000"/>
              </a:lnSpc>
              <a:buClr>
                <a:schemeClr val="accent1"/>
              </a:buClr>
              <a:defRPr sz="2000"/>
            </a:lvl1pPr>
            <a:lvl2pPr algn="r" rtl="1">
              <a:lnSpc>
                <a:spcPct val="100000"/>
              </a:lnSpc>
              <a:buClr>
                <a:schemeClr val="accent1"/>
              </a:buClr>
              <a:defRPr sz="1800"/>
            </a:lvl2pPr>
            <a:lvl3pPr algn="r" rtl="1">
              <a:lnSpc>
                <a:spcPct val="100000"/>
              </a:lnSpc>
              <a:buClr>
                <a:schemeClr val="accent1"/>
              </a:buClr>
              <a:defRPr sz="1800"/>
            </a:lvl3pPr>
            <a:lvl4pPr algn="r" rtl="1">
              <a:lnSpc>
                <a:spcPct val="100000"/>
              </a:lnSpc>
              <a:buClr>
                <a:schemeClr val="accent1"/>
              </a:buClr>
              <a:defRPr sz="1800"/>
            </a:lvl4pPr>
            <a:lvl5pPr algn="r" rtl="1">
              <a:lnSpc>
                <a:spcPct val="100000"/>
              </a:lnSpc>
              <a:buClr>
                <a:schemeClr val="accent1"/>
              </a:buClr>
              <a:defRPr sz="18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1"/>
          <a:lstStyle>
            <a:lvl1pPr algn="r" rtl="1">
              <a:defRPr sz="1000" b="1" i="0" baseline="0">
                <a:solidFill>
                  <a:schemeClr val="bg1"/>
                </a:solidFill>
              </a:defRPr>
            </a:lvl1pPr>
          </a:lstStyle>
          <a:p>
            <a:pPr algn="l" rtl="1"/>
            <a:r>
              <a:rPr lang="a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1"/>
          <a:lstStyle>
            <a:lvl1pPr algn="r" rtl="1">
              <a:defRPr sz="1000">
                <a:solidFill>
                  <a:schemeClr val="tx1"/>
                </a:solidFill>
              </a:defRPr>
            </a:lvl1pPr>
          </a:lstStyle>
          <a:p>
            <a:pPr rtl="1"/>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1" anchor="b" anchorCtr="0"/>
          <a:lstStyle>
            <a:lvl1pPr algn="r" rtl="1">
              <a:defRPr sz="3600">
                <a:solidFill>
                  <a:schemeClr val="bg1"/>
                </a:solidFill>
              </a:defRPr>
            </a:lvl1pPr>
          </a:lstStyle>
          <a:p>
            <a:pPr rtl="1"/>
            <a:r>
              <a:rPr lang="a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1"/>
          <a:lstStyle>
            <a:lvl1pPr marL="0" indent="0" algn="r" rtl="1">
              <a:buNone/>
              <a:defRPr sz="20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1"/>
          <a:lstStyle/>
          <a:p>
            <a:pPr rtl="1"/>
            <a:r>
              <a:rPr lang="a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1"/>
          <a:lstStyle/>
          <a:p>
            <a:pPr rtl="1"/>
            <a:r>
              <a:rPr lang="a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1"/>
          <a:lstStyle/>
          <a:p>
            <a:pPr rtl="1"/>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1"/>
          <a:lstStyle/>
          <a:p>
            <a:pPr rtl="1"/>
            <a:r>
              <a:rPr lang="a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1"/>
          <a:lstStyle/>
          <a:p>
            <a:pPr rtl="1"/>
            <a:r>
              <a:rPr lang="a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1"/>
          <a:lstStyle/>
          <a:p>
            <a:pPr rtl="1"/>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1"/>
          <a:lstStyle/>
          <a:p>
            <a:pPr rtl="1"/>
            <a:r>
              <a:rPr lang="a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1"/>
          <a:lstStyle/>
          <a:p>
            <a:pPr rtl="1"/>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1"/>
          <a:lstStyle/>
          <a:p>
            <a:pPr rtl="1"/>
            <a:r>
              <a:rPr lang="a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hyperlink" Target="https://www.who.int/publications/i/item/antigen-detection-in-the-diagnosis-of-sars-cov-2infec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ho.int/publications/i/item/antigen-detection-in-the-diagnosis-of-sars-cov-2infec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8.jpeg"/><Relationship Id="rId4" Type="http://schemas.openxmlformats.org/officeDocument/2006/relationships/hyperlink" Target="https://www.who.int/publications/i/item/antigen-detection-in-the-diagnosis-of-sars-cov-2infection"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who.int/publications/i/item/antigen-detection-in-the-diagnosis-of-sars-cov-2infectio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mdpi.com/2075-4418/12/2/475/htm"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www.cochranelibrary.com/cdsr/doi/10.1002/14651858.CD013705.pub2/full#CD013705-sec-0008" TargetMode="External"/><Relationship Id="rId5" Type="http://schemas.openxmlformats.org/officeDocument/2006/relationships/hyperlink" Target="https://extranet.who.int/pqweb/vitro-diagnostics/coronavirus-disease-covid-19-pandemic-%E2%80%94-emergency-use-listing-procedure-eul-open" TargetMode="External"/><Relationship Id="rId4" Type="http://schemas.openxmlformats.org/officeDocument/2006/relationships/hyperlink" Target="https://www.finddx.org/covid-19/pipe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a:xfrm>
            <a:off x="986481" y="3110109"/>
            <a:ext cx="3992217" cy="1044615"/>
          </a:xfrm>
        </p:spPr>
        <p:txBody>
          <a:bodyPr rtlCol="1">
            <a:normAutofit fontScale="92500"/>
          </a:bodyPr>
          <a:lstStyle/>
          <a:p>
            <a:pPr rtl="1"/>
            <a:r>
              <a:rPr lang="ar" sz="3600" dirty="0"/>
              <a:t>3 استراتيجيات اختبار الكشف عن فيروس كورونا-سارس-2</a:t>
            </a:r>
          </a:p>
        </p:txBody>
      </p:sp>
      <p:pic>
        <p:nvPicPr>
          <p:cNvPr id="5" name="Picture 4">
            <a:extLst>
              <a:ext uri="{FF2B5EF4-FFF2-40B4-BE49-F238E27FC236}">
                <a16:creationId xmlns:a16="http://schemas.microsoft.com/office/drawing/2014/main" id="{9B2690B4-8652-4F4E-AE13-289B76898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5">
            <a:extLst>
              <a:ext uri="{FF2B5EF4-FFF2-40B4-BE49-F238E27FC236}">
                <a16:creationId xmlns:a16="http://schemas.microsoft.com/office/drawing/2014/main" id="{BE78FD61-B038-473D-BF62-043985E994D6}"/>
              </a:ext>
            </a:extLst>
          </p:cNvPr>
          <p:cNvPicPr>
            <a:picLocks noChangeAspect="1"/>
          </p:cNvPicPr>
          <p:nvPr/>
        </p:nvPicPr>
        <p:blipFill>
          <a:blip r:embed="rId3"/>
          <a:stretch>
            <a:fillRect/>
          </a:stretch>
        </p:blipFill>
        <p:spPr>
          <a:xfrm>
            <a:off x="386398" y="52252"/>
            <a:ext cx="2696315" cy="78852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التوصيات العامة لاستخدام الاختبارات التشخيصية السريعة للكشف عن مستضدات فيروس كورونا-سارس-2 (2)؛ </a:t>
            </a:r>
            <a:endParaRPr lang="ar-SA" dirty="0">
              <a:highlight>
                <a:srgbClr val="FFFF00"/>
              </a:highlight>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10</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233542" y="1762506"/>
            <a:ext cx="8162686" cy="3352088"/>
          </a:xfrm>
          <a:prstGeom prst="rect">
            <a:avLst/>
          </a:prstGeom>
          <a:noFill/>
          <a:ln>
            <a:noFill/>
          </a:ln>
        </p:spPr>
        <p:txBody>
          <a:bodyPr spcFirstLastPara="1" wrap="square" lIns="91425" tIns="45700" rIns="91425" bIns="45700" anchor="t" anchorCtr="0">
            <a:noAutofit/>
          </a:bodyPr>
          <a:lstStyle/>
          <a:p>
            <a:pPr marL="228600" lvl="0" indent="-228600" algn="just" rtl="1">
              <a:lnSpc>
                <a:spcPct val="90000"/>
              </a:lnSpc>
              <a:spcBef>
                <a:spcPts val="0"/>
              </a:spcBef>
              <a:spcAft>
                <a:spcPts val="0"/>
              </a:spcAft>
              <a:buClr>
                <a:srgbClr val="990033"/>
              </a:buClr>
              <a:buSzPts val="2400"/>
              <a:buFont typeface="Noto Sans Symbols"/>
              <a:buChar char="▪"/>
            </a:pPr>
            <a:r>
              <a:rPr lang="ar-SA" dirty="0">
                <a:solidFill>
                  <a:srgbClr val="2E2D2D"/>
                </a:solidFill>
                <a:sym typeface="Arial"/>
              </a:rPr>
              <a:t>تحقّق نتائج موثوقة للغاية في مناطق الانتقال المجتمعي المستمر للعدوى (معدل إيجابية الاختبار</a:t>
            </a:r>
            <a:r>
              <a:rPr lang="en-US" dirty="0">
                <a:solidFill>
                  <a:srgbClr val="2E2D2D"/>
                </a:solidFill>
                <a:sym typeface="Arial"/>
              </a:rPr>
              <a:t> </a:t>
            </a:r>
            <a:r>
              <a:rPr lang="ar-SA" dirty="0">
                <a:solidFill>
                  <a:srgbClr val="2E2D2D"/>
                </a:solidFill>
                <a:sym typeface="Arial"/>
              </a:rPr>
              <a:t>أكثر من أو يساوي 5%). </a:t>
            </a:r>
            <a:endParaRPr lang="ar-SA" dirty="0">
              <a:solidFill>
                <a:srgbClr val="2E2D2D"/>
              </a:solidFill>
            </a:endParaRPr>
          </a:p>
          <a:p>
            <a:pPr marL="228600" lvl="0" indent="-228600" algn="just" rtl="1">
              <a:lnSpc>
                <a:spcPct val="90000"/>
              </a:lnSpc>
              <a:spcBef>
                <a:spcPts val="0"/>
              </a:spcBef>
              <a:spcAft>
                <a:spcPts val="0"/>
              </a:spcAft>
              <a:buClr>
                <a:srgbClr val="990033"/>
              </a:buClr>
              <a:buSzPts val="2400"/>
              <a:buFont typeface="Noto Sans Symbols"/>
              <a:buChar char="▪"/>
            </a:pPr>
            <a:endParaRPr lang="ar-SA" dirty="0">
              <a:solidFill>
                <a:srgbClr val="2E2D2D"/>
              </a:solidFill>
            </a:endParaRPr>
          </a:p>
          <a:p>
            <a:pPr marL="228600" indent="-228600" algn="just" rtl="1">
              <a:lnSpc>
                <a:spcPct val="90000"/>
              </a:lnSpc>
              <a:spcBef>
                <a:spcPts val="0"/>
              </a:spcBef>
              <a:buClr>
                <a:srgbClr val="990033"/>
              </a:buClr>
              <a:buSzPts val="2400"/>
              <a:buFont typeface="Noto Sans Symbols"/>
              <a:buChar char="▪"/>
            </a:pPr>
            <a:r>
              <a:rPr lang="ar-SA" dirty="0"/>
              <a:t>عندما لا يكون هناك انتقال أو يكون الانتقال منخفضاً، ستكون القيمة التنبؤية الإيجابية* للاختبارات التشخيصية السريعة للكشف عن المستضدات منخفضة، مما يعني أنه يمكن أن تحدث العديد من النتائج الإيجابية الخاطئة. </a:t>
            </a:r>
          </a:p>
          <a:p>
            <a:pPr marL="228600" lvl="0" indent="-228600" algn="just" rtl="1">
              <a:lnSpc>
                <a:spcPct val="90000"/>
              </a:lnSpc>
              <a:spcBef>
                <a:spcPts val="1000"/>
              </a:spcBef>
              <a:spcAft>
                <a:spcPts val="0"/>
              </a:spcAft>
              <a:buClr>
                <a:srgbClr val="990033"/>
              </a:buClr>
              <a:buSzPts val="2400"/>
              <a:buFont typeface="Noto Sans Symbols"/>
              <a:buChar char="▪"/>
            </a:pPr>
            <a:r>
              <a:rPr lang="ar-SA" dirty="0">
                <a:solidFill>
                  <a:srgbClr val="2E2D2D"/>
                </a:solidFill>
                <a:sym typeface="Arial"/>
              </a:rPr>
              <a:t>في المناطق ذات الانتقال المنخفض أو المعدوم، يفضل استخدام اختبار تضخيم الحمض النووي كطريقة اختبار أولى. </a:t>
            </a:r>
            <a:endParaRPr lang="ar-SA" dirty="0"/>
          </a:p>
          <a:p>
            <a:pPr marL="228600" indent="-228600" algn="just" rtl="1">
              <a:lnSpc>
                <a:spcPct val="90000"/>
              </a:lnSpc>
              <a:buClr>
                <a:srgbClr val="990033"/>
              </a:buClr>
              <a:buSzPts val="2400"/>
              <a:buFont typeface="Noto Sans Symbols"/>
              <a:buChar char="▪"/>
            </a:pPr>
            <a:r>
              <a:rPr lang="ar-SA" dirty="0">
                <a:solidFill>
                  <a:srgbClr val="2E2D2D"/>
                </a:solidFill>
                <a:sym typeface="Arial"/>
              </a:rPr>
              <a:t>ينبغي النظر فقط في استخدام الاختبارات التشخيصية السريعة للكشف عن مستضدات فيروس كورونا-سارس-2 التي تفي بمعايير الأداء الموصى بها (الحساسية أكثر من أول تساوي 80% والنوعية أكثر من أو تساوي 97%). </a:t>
            </a:r>
            <a:endParaRPr lang="ar-SA" u="sng" dirty="0">
              <a:solidFill>
                <a:srgbClr val="2E2D2D"/>
              </a:solidFill>
              <a:hlinkClick r:id="" action="ppaction://noaction"/>
            </a:endParaRPr>
          </a:p>
          <a:p>
            <a:pPr marL="0" lvl="0" indent="0" algn="just" rtl="1">
              <a:lnSpc>
                <a:spcPct val="90000"/>
              </a:lnSpc>
              <a:spcBef>
                <a:spcPts val="1000"/>
              </a:spcBef>
              <a:spcAft>
                <a:spcPts val="0"/>
              </a:spcAft>
              <a:buSzPts val="1800"/>
              <a:buNone/>
            </a:pPr>
            <a:endParaRPr lang="ar-SA" dirty="0">
              <a:solidFill>
                <a:srgbClr val="000000"/>
              </a:solidFill>
            </a:endParaRPr>
          </a:p>
        </p:txBody>
      </p:sp>
      <p:sp>
        <p:nvSpPr>
          <p:cNvPr id="16" name="Google Shape;129;p4">
            <a:extLst>
              <a:ext uri="{FF2B5EF4-FFF2-40B4-BE49-F238E27FC236}">
                <a16:creationId xmlns:a16="http://schemas.microsoft.com/office/drawing/2014/main" id="{C09675CC-07C1-4A53-AAEB-A4FC020415A9}"/>
              </a:ext>
            </a:extLst>
          </p:cNvPr>
          <p:cNvSpPr txBox="1"/>
          <p:nvPr/>
        </p:nvSpPr>
        <p:spPr>
          <a:xfrm>
            <a:off x="233542" y="5683172"/>
            <a:ext cx="11370128" cy="523180"/>
          </a:xfrm>
          <a:prstGeom prst="rect">
            <a:avLst/>
          </a:prstGeom>
          <a:noFill/>
          <a:ln>
            <a:noFill/>
          </a:ln>
        </p:spPr>
        <p:txBody>
          <a:bodyPr spcFirstLastPara="1" wrap="square" lIns="91425" tIns="45700" rIns="91425" bIns="45700" anchor="t" anchorCtr="0">
            <a:spAutoFit/>
          </a:bodyPr>
          <a:lstStyle/>
          <a:p>
            <a:pPr lvl="0" algn="r" rtl="1"/>
            <a:r>
              <a:rPr lang="ar-SA" dirty="0">
                <a:solidFill>
                  <a:schemeClr val="dk1"/>
                </a:solidFill>
                <a:latin typeface="Simplified Arabic" panose="02020603050405020304" pitchFamily="18" charset="-78"/>
                <a:cs typeface="Simplified Arabic" panose="02020603050405020304" pitchFamily="18" charset="-78"/>
                <a:sym typeface="Arial"/>
              </a:rPr>
              <a:t>كشف المستضدّات في تشخيص العدوى بفيروس كورونا-سارس-2. إرشادات مبدئية، 6 تشرين الأول/أكتوبر 2021. جنيف. منظمة الصحة العالمية. </a:t>
            </a:r>
            <a:r>
              <a:rPr lang="fr-CH" u="sng" dirty="0">
                <a:solidFill>
                  <a:schemeClr val="dk1"/>
                </a:solidFill>
                <a:hlinkClick r:id="rId4">
                  <a:extLst>
                    <a:ext uri="{A12FA001-AC4F-418D-AE19-62706E023703}">
                      <ahyp:hlinkClr xmlns:ahyp="http://schemas.microsoft.com/office/drawing/2018/hyperlinkcolor" val="tx"/>
                    </a:ext>
                  </a:extLst>
                </a:hlinkClick>
              </a:rPr>
              <a:t>https://www.who.int/publications/i/item/antigen-detection-in-the-diagnosis-of-sars-cov-2infection</a:t>
            </a:r>
            <a:endParaRPr lang="ar-SA" dirty="0">
              <a:solidFill>
                <a:schemeClr val="dk1"/>
              </a:solidFill>
              <a:latin typeface="Simplified Arabic" panose="02020603050405020304" pitchFamily="18" charset="-78"/>
              <a:ea typeface="Calibri"/>
              <a:cs typeface="Simplified Arabic" panose="02020603050405020304" pitchFamily="18" charset="-78"/>
              <a:sym typeface="Calibri"/>
            </a:endParaRPr>
          </a:p>
        </p:txBody>
      </p:sp>
      <p:sp>
        <p:nvSpPr>
          <p:cNvPr id="7" name="Google Shape;104;p2">
            <a:extLst>
              <a:ext uri="{FF2B5EF4-FFF2-40B4-BE49-F238E27FC236}">
                <a16:creationId xmlns:a16="http://schemas.microsoft.com/office/drawing/2014/main" id="{0AED502C-25F4-4CC9-8B9E-0C84781FD1A0}"/>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pic>
        <p:nvPicPr>
          <p:cNvPr id="8" name="Google Shape;125;p4">
            <a:extLst>
              <a:ext uri="{FF2B5EF4-FFF2-40B4-BE49-F238E27FC236}">
                <a16:creationId xmlns:a16="http://schemas.microsoft.com/office/drawing/2014/main" id="{12319D8A-C6F1-4857-A4AC-1C9DD1D02530}"/>
              </a:ext>
            </a:extLst>
          </p:cNvPr>
          <p:cNvPicPr preferRelativeResize="0"/>
          <p:nvPr/>
        </p:nvPicPr>
        <p:blipFill rotWithShape="1">
          <a:blip r:embed="rId5">
            <a:alphaModFix/>
          </a:blip>
          <a:srcRect/>
          <a:stretch/>
        </p:blipFill>
        <p:spPr>
          <a:xfrm>
            <a:off x="8542941" y="1896716"/>
            <a:ext cx="3065984" cy="3083668"/>
          </a:xfrm>
          <a:prstGeom prst="rect">
            <a:avLst/>
          </a:prstGeom>
          <a:noFill/>
          <a:ln>
            <a:noFill/>
          </a:ln>
        </p:spPr>
      </p:pic>
      <p:sp>
        <p:nvSpPr>
          <p:cNvPr id="2" name="Rectangle 1">
            <a:extLst>
              <a:ext uri="{FF2B5EF4-FFF2-40B4-BE49-F238E27FC236}">
                <a16:creationId xmlns:a16="http://schemas.microsoft.com/office/drawing/2014/main" id="{89339848-F228-4325-8EF6-134D1C351B14}"/>
              </a:ext>
            </a:extLst>
          </p:cNvPr>
          <p:cNvSpPr/>
          <p:nvPr/>
        </p:nvSpPr>
        <p:spPr>
          <a:xfrm>
            <a:off x="4487232" y="5174370"/>
            <a:ext cx="7116438" cy="291618"/>
          </a:xfrm>
          <a:prstGeom prst="rect">
            <a:avLst/>
          </a:prstGeom>
        </p:spPr>
        <p:txBody>
          <a:bodyPr wrap="square">
            <a:spAutoFit/>
          </a:bodyPr>
          <a:lstStyle/>
          <a:p>
            <a:pPr marL="0" indent="0" algn="r" rtl="1">
              <a:lnSpc>
                <a:spcPct val="90000"/>
              </a:lnSpc>
              <a:buClr>
                <a:schemeClr val="dk1"/>
              </a:buClr>
              <a:buSzPts val="1800"/>
              <a:buNone/>
            </a:pPr>
            <a:r>
              <a:rPr lang="ar-SA" dirty="0"/>
              <a:t>* </a:t>
            </a:r>
            <a:r>
              <a:rPr lang="ar-SA" dirty="0">
                <a:solidFill>
                  <a:srgbClr val="2E2D2D"/>
                </a:solidFill>
                <a:latin typeface="Simplified Arabic" panose="02020603050405020304" pitchFamily="18" charset="-78"/>
                <a:cs typeface="Simplified Arabic" panose="02020603050405020304" pitchFamily="18" charset="-78"/>
              </a:rPr>
              <a:t>إن القيمة التنبؤية الإيجابية هي مدى احتمال أن يكون الشخص الذي أظهر اختباره نتيجة إيجابية مصاباً بالمرض بحق. </a:t>
            </a:r>
            <a:endParaRPr lang="ar-SA" sz="1000" dirty="0"/>
          </a:p>
        </p:txBody>
      </p:sp>
    </p:spTree>
    <p:custDataLst>
      <p:tags r:id="rId1"/>
    </p:custDataLst>
    <p:extLst>
      <p:ext uri="{BB962C8B-B14F-4D97-AF65-F5344CB8AC3E}">
        <p14:creationId xmlns:p14="http://schemas.microsoft.com/office/powerpoint/2010/main" val="2791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التوصيات العامة لاستخدام الاختبارات التشخيصية السريعة للكشف عن مستضدات فيروس كورونا-سارس-2 (3)؛ </a:t>
            </a:r>
            <a:endParaRPr lang="ar-SA" dirty="0">
              <a:highlight>
                <a:srgbClr val="FFFF00"/>
              </a:highlight>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11</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111598" y="1560443"/>
            <a:ext cx="9187847" cy="4313481"/>
          </a:xfrm>
          <a:prstGeom prst="rect">
            <a:avLst/>
          </a:prstGeom>
          <a:noFill/>
          <a:ln>
            <a:noFill/>
          </a:ln>
        </p:spPr>
        <p:txBody>
          <a:bodyPr spcFirstLastPara="1" wrap="square" lIns="91425" tIns="45700" rIns="91425" bIns="45700" anchor="t" anchorCtr="0">
            <a:noAutofit/>
          </a:bodyPr>
          <a:lstStyle/>
          <a:p>
            <a:pPr marL="228600" indent="-228600" algn="r" rtl="1">
              <a:lnSpc>
                <a:spcPct val="90000"/>
              </a:lnSpc>
              <a:spcBef>
                <a:spcPts val="0"/>
              </a:spcBef>
              <a:buClr>
                <a:srgbClr val="0087BC"/>
              </a:buClr>
              <a:buSzPts val="2400"/>
              <a:buFont typeface="Noto Sans Symbols,Sans-Serif"/>
              <a:buChar char="▪"/>
            </a:pPr>
            <a:r>
              <a:rPr lang="ar-SA" dirty="0"/>
              <a:t>الفئات السكانية المستهدفة: </a:t>
            </a:r>
          </a:p>
          <a:p>
            <a:pPr marL="800100" lvl="1" algn="just" rtl="1">
              <a:lnSpc>
                <a:spcPct val="90000"/>
              </a:lnSpc>
              <a:buClr>
                <a:srgbClr val="0087BC"/>
              </a:buClr>
              <a:buSzPts val="2400"/>
            </a:pPr>
            <a:r>
              <a:rPr lang="ar-SA" dirty="0">
                <a:latin typeface="Simplified Arabic" panose="02020603050405020304" pitchFamily="18" charset="-78"/>
                <a:cs typeface="Simplified Arabic" panose="02020603050405020304" pitchFamily="18" charset="-78"/>
              </a:rPr>
              <a:t>الأفراد الذين يعانون من أعراض في أول 5-7 أيام منذ ظهور الأعراض؛ </a:t>
            </a:r>
          </a:p>
          <a:p>
            <a:pPr marL="800100" lvl="1" algn="just" rtl="1">
              <a:lnSpc>
                <a:spcPct val="90000"/>
              </a:lnSpc>
              <a:buClr>
                <a:srgbClr val="0087BC"/>
              </a:buClr>
              <a:buSzPts val="2400"/>
            </a:pPr>
            <a:r>
              <a:rPr lang="ar-SA" dirty="0">
                <a:latin typeface="Simplified Arabic" panose="02020603050405020304" pitchFamily="18" charset="-78"/>
                <a:cs typeface="Simplified Arabic" panose="02020603050405020304" pitchFamily="18" charset="-78"/>
              </a:rPr>
              <a:t>الأفراد الذين لا تظهر عليهم أعراض: يقتصر ذلك على المخالطين أو الحالات المحتملة وعلى العاملين الصحيين المعرضين للخطر؛ </a:t>
            </a:r>
          </a:p>
          <a:p>
            <a:pPr marL="800100" lvl="1" algn="just" rtl="1">
              <a:lnSpc>
                <a:spcPct val="90000"/>
              </a:lnSpc>
              <a:buClr>
                <a:srgbClr val="0087BC"/>
              </a:buClr>
              <a:buSzPts val="2400"/>
            </a:pPr>
            <a:r>
              <a:rPr lang="ar-SA" dirty="0">
                <a:latin typeface="Simplified Arabic" panose="02020603050405020304" pitchFamily="18" charset="-78"/>
                <a:cs typeface="Simplified Arabic" panose="02020603050405020304" pitchFamily="18" charset="-78"/>
              </a:rPr>
              <a:t>حالات كوفيد-19 المشتبه فيها في استقصاءات التفشّي. </a:t>
            </a:r>
          </a:p>
          <a:p>
            <a:pPr marL="457200" lvl="1" indent="0" algn="just" rtl="1">
              <a:lnSpc>
                <a:spcPct val="90000"/>
              </a:lnSpc>
              <a:buClr>
                <a:srgbClr val="0087BC"/>
              </a:buClr>
              <a:buSzPts val="2400"/>
              <a:buNone/>
            </a:pPr>
            <a:endParaRPr lang="ar-SA" dirty="0">
              <a:latin typeface="Simplified Arabic" panose="02020603050405020304" pitchFamily="18" charset="-78"/>
              <a:cs typeface="Simplified Arabic" panose="02020603050405020304" pitchFamily="18" charset="-78"/>
            </a:endParaRPr>
          </a:p>
          <a:p>
            <a:pPr marL="228600" indent="-228600" algn="just" rtl="1">
              <a:lnSpc>
                <a:spcPct val="90000"/>
              </a:lnSpc>
              <a:buClr>
                <a:srgbClr val="0087BC"/>
              </a:buClr>
              <a:buSzPts val="2400"/>
              <a:buFont typeface="Noto Sans Symbols,Sans-Serif"/>
              <a:buChar char="▪"/>
            </a:pPr>
            <a:r>
              <a:rPr lang="ar-SA" dirty="0"/>
              <a:t>ينبغي أن يجريها العاملون المدربون وبما يتوافق تماماً مع تعليمات الجهات المُصنّعة. </a:t>
            </a:r>
          </a:p>
          <a:p>
            <a:pPr marL="228600" indent="-228600" algn="just" rtl="1">
              <a:lnSpc>
                <a:spcPct val="90000"/>
              </a:lnSpc>
              <a:buClr>
                <a:srgbClr val="0087BC"/>
              </a:buClr>
              <a:buSzPts val="2400"/>
              <a:buFont typeface="Noto Sans Symbols,Sans-Serif"/>
              <a:buChar char="▪"/>
            </a:pPr>
            <a:r>
              <a:rPr lang="ar-SA" dirty="0"/>
              <a:t>قد تكون الاختبارات التشخيصية السريعة للكشف عن المستضدات أكثر فعالية من حيث التكلفة من اختبار تضخيم الحمض النووي لدى السكان الذين يعانون من أعراض، شريطة تنفيذها وتفسيرها بشكل صحيح.</a:t>
            </a:r>
          </a:p>
          <a:p>
            <a:pPr marL="228600" indent="-228600" algn="just" rtl="1">
              <a:lnSpc>
                <a:spcPct val="90000"/>
              </a:lnSpc>
              <a:buClr>
                <a:srgbClr val="0087BC"/>
              </a:buClr>
              <a:buSzPts val="2400"/>
              <a:buFont typeface="Noto Sans Symbols,Sans-Serif"/>
              <a:buChar char="▪"/>
            </a:pPr>
            <a:r>
              <a:rPr lang="ar-SA" dirty="0"/>
              <a:t>يمكن نشر الاختبارات التشخيصية السريعة للكشف عن المستضدات جنباً إلى جنب مع اختبار الأمراض الحموية والرئوية في اختبار ثنائي الاتجاه.</a:t>
            </a:r>
          </a:p>
          <a:p>
            <a:pPr marL="0" indent="0" algn="r" rtl="1">
              <a:lnSpc>
                <a:spcPct val="90000"/>
              </a:lnSpc>
              <a:buClr>
                <a:srgbClr val="0087BC"/>
              </a:buClr>
              <a:buSzPts val="1800"/>
              <a:buNone/>
            </a:pPr>
            <a:endParaRPr lang="ar-SA" dirty="0">
              <a:solidFill>
                <a:srgbClr val="000000"/>
              </a:solidFill>
            </a:endParaRPr>
          </a:p>
        </p:txBody>
      </p:sp>
      <p:pic>
        <p:nvPicPr>
          <p:cNvPr id="2" name="Picture 2">
            <a:extLst>
              <a:ext uri="{FF2B5EF4-FFF2-40B4-BE49-F238E27FC236}">
                <a16:creationId xmlns:a16="http://schemas.microsoft.com/office/drawing/2014/main" id="{AF7429D3-E4BF-2587-1935-C0C01F49FAA6}"/>
              </a:ext>
            </a:extLst>
          </p:cNvPr>
          <p:cNvPicPr>
            <a:picLocks noChangeAspect="1"/>
          </p:cNvPicPr>
          <p:nvPr/>
        </p:nvPicPr>
        <p:blipFill rotWithShape="1">
          <a:blip r:embed="rId4"/>
          <a:srcRect r="-281" b="28528"/>
          <a:stretch/>
        </p:blipFill>
        <p:spPr>
          <a:xfrm>
            <a:off x="9299445" y="1938507"/>
            <a:ext cx="2806534" cy="3696684"/>
          </a:xfrm>
          <a:prstGeom prst="rect">
            <a:avLst/>
          </a:prstGeom>
        </p:spPr>
      </p:pic>
      <p:sp>
        <p:nvSpPr>
          <p:cNvPr id="7" name="Google Shape;104;p2">
            <a:extLst>
              <a:ext uri="{FF2B5EF4-FFF2-40B4-BE49-F238E27FC236}">
                <a16:creationId xmlns:a16="http://schemas.microsoft.com/office/drawing/2014/main" id="{1775DB81-FA0B-4744-B979-45E02A506555}"/>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extLst>
      <p:ext uri="{BB962C8B-B14F-4D97-AF65-F5344CB8AC3E}">
        <p14:creationId xmlns:p14="http://schemas.microsoft.com/office/powerpoint/2010/main" val="8792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737558" y="135088"/>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dirty="0"/>
              <a:t>دعونا نأخذ بضع دقائق للتفكير في سيناريوهات حالة الاستخدام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12</a:t>
            </a:fld>
            <a:endParaRPr lang="ar-SA" dirty="0"/>
          </a:p>
        </p:txBody>
      </p:sp>
      <p:sp>
        <p:nvSpPr>
          <p:cNvPr id="13" name="TextBox 12">
            <a:extLst>
              <a:ext uri="{FF2B5EF4-FFF2-40B4-BE49-F238E27FC236}">
                <a16:creationId xmlns:a16="http://schemas.microsoft.com/office/drawing/2014/main" id="{C59C85A0-44E1-42EC-AB7B-7466B7A3DBCE}"/>
              </a:ext>
            </a:extLst>
          </p:cNvPr>
          <p:cNvSpPr txBox="1"/>
          <p:nvPr/>
        </p:nvSpPr>
        <p:spPr>
          <a:xfrm>
            <a:off x="737170" y="3275937"/>
            <a:ext cx="7988948" cy="2308324"/>
          </a:xfrm>
          <a:prstGeom prst="rect">
            <a:avLst/>
          </a:prstGeom>
          <a:noFill/>
        </p:spPr>
        <p:txBody>
          <a:bodyPr wrap="square" lIns="91440" tIns="45720" rIns="91440" bIns="45720" anchor="t">
            <a:spAutoFit/>
          </a:bodyPr>
          <a:lstStyle/>
          <a:p>
            <a:pPr algn="just" rtl="1" fontAlgn="base">
              <a:buFont typeface="+mj-lt"/>
              <a:buAutoNum type="arabicPeriod"/>
            </a:pPr>
            <a:endParaRPr lang="ar-SA" sz="1800" b="0" i="0">
              <a:solidFill>
                <a:srgbClr val="424242"/>
              </a:solidFill>
              <a:effectLst/>
              <a:latin typeface="Simplified Arabic" panose="02020603050405020304" pitchFamily="18" charset="-78"/>
              <a:cs typeface="Simplified Arabic" panose="02020603050405020304" pitchFamily="18" charset="-78"/>
            </a:endParaRPr>
          </a:p>
          <a:p>
            <a:pPr algn="just" rtl="1" fontAlgn="base">
              <a:buFont typeface="+mj-lt"/>
              <a:buAutoNum type="arabicPeriod"/>
            </a:pPr>
            <a:endParaRPr lang="ar-SA" sz="1800" b="0" i="0">
              <a:solidFill>
                <a:srgbClr val="424242"/>
              </a:solidFill>
              <a:effectLst/>
              <a:latin typeface="Simplified Arabic" panose="02020603050405020304" pitchFamily="18" charset="-78"/>
              <a:cs typeface="Simplified Arabic" panose="02020603050405020304" pitchFamily="18" charset="-78"/>
            </a:endParaRPr>
          </a:p>
          <a:p>
            <a:pPr algn="just" rtl="1" fontAlgn="base">
              <a:buFont typeface="+mj-lt"/>
              <a:buAutoNum type="arabicPeriod"/>
            </a:pPr>
            <a:endParaRPr lang="ar-SA" sz="1800" b="0" i="0">
              <a:solidFill>
                <a:srgbClr val="424242"/>
              </a:solidFill>
              <a:effectLst/>
              <a:latin typeface="Simplified Arabic" panose="02020603050405020304" pitchFamily="18" charset="-78"/>
              <a:cs typeface="Simplified Arabic" panose="02020603050405020304" pitchFamily="18" charset="-78"/>
            </a:endParaRPr>
          </a:p>
          <a:p>
            <a:pPr algn="just" rtl="1" fontAlgn="base">
              <a:buFont typeface="+mj-lt"/>
              <a:buAutoNum type="arabicPeriod"/>
            </a:pPr>
            <a:endParaRPr lang="ar-SA" sz="1800" b="0" i="0">
              <a:solidFill>
                <a:srgbClr val="424242"/>
              </a:solidFill>
              <a:effectLst/>
              <a:latin typeface="Simplified Arabic" panose="02020603050405020304" pitchFamily="18" charset="-78"/>
              <a:cs typeface="Simplified Arabic" panose="02020603050405020304" pitchFamily="18" charset="-78"/>
            </a:endParaRPr>
          </a:p>
          <a:p>
            <a:pPr algn="just" rtl="1" fontAlgn="base">
              <a:buFont typeface="+mj-lt"/>
              <a:buAutoNum type="arabicPeriod"/>
            </a:pPr>
            <a:endParaRPr lang="ar-SA" sz="1800" b="0" i="0">
              <a:solidFill>
                <a:srgbClr val="424242"/>
              </a:solidFill>
              <a:effectLst/>
              <a:latin typeface="Simplified Arabic" panose="02020603050405020304" pitchFamily="18" charset="-78"/>
              <a:cs typeface="Simplified Arabic" panose="02020603050405020304" pitchFamily="18" charset="-78"/>
            </a:endParaRPr>
          </a:p>
          <a:p>
            <a:pPr algn="just" rtl="1" fontAlgn="base">
              <a:buFont typeface="+mj-lt"/>
              <a:buAutoNum type="arabicPeriod"/>
            </a:pPr>
            <a:endParaRPr lang="ar-SA" sz="1800" b="0" i="0">
              <a:solidFill>
                <a:srgbClr val="424242"/>
              </a:solidFill>
              <a:effectLst/>
              <a:latin typeface="Simplified Arabic" panose="02020603050405020304" pitchFamily="18" charset="-78"/>
              <a:cs typeface="Simplified Arabic" panose="02020603050405020304" pitchFamily="18" charset="-78"/>
            </a:endParaRPr>
          </a:p>
          <a:p>
            <a:pPr algn="just" rtl="1">
              <a:buFont typeface="+mj-lt"/>
              <a:buAutoNum type="arabicPeriod"/>
            </a:pPr>
            <a:endParaRPr lang="ar-SA" sz="1800">
              <a:solidFill>
                <a:srgbClr val="424242"/>
              </a:solidFill>
              <a:latin typeface="Simplified Arabic" panose="02020603050405020304" pitchFamily="18" charset="-78"/>
              <a:cs typeface="Simplified Arabic" panose="02020603050405020304" pitchFamily="18" charset="-78"/>
            </a:endParaRPr>
          </a:p>
          <a:p>
            <a:pPr algn="just" rtl="1">
              <a:buAutoNum type="arabicPeriod"/>
            </a:pPr>
            <a:endParaRPr lang="ar-SA" sz="1800" dirty="0">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id="{AB491C75-8721-B5E1-38E9-29C33EB7AC3E}"/>
              </a:ext>
            </a:extLst>
          </p:cNvPr>
          <p:cNvSpPr txBox="1"/>
          <p:nvPr/>
        </p:nvSpPr>
        <p:spPr>
          <a:xfrm>
            <a:off x="8244508" y="1512238"/>
            <a:ext cx="27763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1- الفاشيات المشتبه فيها في المؤسسات أو المجتمعات شبه المغلقة التي لا يتوفر فيها الاختبار الجزيئي لتضخيم الحمض النووي </a:t>
            </a:r>
            <a:endParaRPr lang="ar-SA" sz="1800" dirty="0">
              <a:latin typeface="Simplified Arabic" panose="02020603050405020304" pitchFamily="18" charset="-78"/>
              <a:cs typeface="Simplified Arabic" panose="02020603050405020304" pitchFamily="18" charset="-78"/>
            </a:endParaRPr>
          </a:p>
        </p:txBody>
      </p:sp>
      <p:sp>
        <p:nvSpPr>
          <p:cNvPr id="3" name="TextBox 2">
            <a:extLst>
              <a:ext uri="{FF2B5EF4-FFF2-40B4-BE49-F238E27FC236}">
                <a16:creationId xmlns:a16="http://schemas.microsoft.com/office/drawing/2014/main" id="{F6F0F027-0132-3140-03F9-BD0022FD220C}"/>
              </a:ext>
            </a:extLst>
          </p:cNvPr>
          <p:cNvSpPr txBox="1"/>
          <p:nvPr/>
        </p:nvSpPr>
        <p:spPr>
          <a:xfrm>
            <a:off x="3970682" y="1552161"/>
            <a:ext cx="33229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2- عمليات تقصّي الفاشيات (مثل المدارس أو دور الرعاية طويلة الأجل أو دور رعاية المسنين وأماكن العمل وما إلى ذلك) </a:t>
            </a:r>
            <a:endParaRPr lang="ar-SA" sz="1800" dirty="0">
              <a:latin typeface="Simplified Arabic" panose="02020603050405020304" pitchFamily="18" charset="-78"/>
              <a:cs typeface="Simplified Arabic" panose="02020603050405020304" pitchFamily="18" charset="-78"/>
            </a:endParaRPr>
          </a:p>
        </p:txBody>
      </p:sp>
      <p:sp>
        <p:nvSpPr>
          <p:cNvPr id="4" name="TextBox 3">
            <a:extLst>
              <a:ext uri="{FF2B5EF4-FFF2-40B4-BE49-F238E27FC236}">
                <a16:creationId xmlns:a16="http://schemas.microsoft.com/office/drawing/2014/main" id="{597195A1-CA3E-C164-2648-0D42B931CC82}"/>
              </a:ext>
            </a:extLst>
          </p:cNvPr>
          <p:cNvSpPr txBox="1"/>
          <p:nvPr/>
        </p:nvSpPr>
        <p:spPr>
          <a:xfrm>
            <a:off x="294861" y="1512238"/>
            <a:ext cx="32567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3- رصد الاتجاهات في معدلات كوفيد-19 في المجتمعات وبين العاملين الأساسيين والعاملين في مجال الرعاية الصحية </a:t>
            </a:r>
            <a:endParaRPr lang="ar-SA" sz="1800" dirty="0">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a16="http://schemas.microsoft.com/office/drawing/2014/main" id="{C47266BA-B32B-0D02-F661-738ECA301ADE}"/>
              </a:ext>
            </a:extLst>
          </p:cNvPr>
          <p:cNvSpPr txBox="1"/>
          <p:nvPr/>
        </p:nvSpPr>
        <p:spPr>
          <a:xfrm>
            <a:off x="8277638" y="3445214"/>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4- الكشف عن الحالات الإيجابية في المرافق الصحية وفي المجتمعات المحلية التي ينتشر فيها انتقال العدوى على نطاق واسع </a:t>
            </a:r>
            <a:endParaRPr lang="ar-SA" sz="1800" dirty="0">
              <a:latin typeface="Simplified Arabic" panose="02020603050405020304" pitchFamily="18" charset="-78"/>
              <a:cs typeface="Simplified Arabic" panose="02020603050405020304" pitchFamily="18" charset="-78"/>
            </a:endParaRPr>
          </a:p>
        </p:txBody>
      </p:sp>
      <p:sp>
        <p:nvSpPr>
          <p:cNvPr id="6" name="TextBox 5">
            <a:extLst>
              <a:ext uri="{FF2B5EF4-FFF2-40B4-BE49-F238E27FC236}">
                <a16:creationId xmlns:a16="http://schemas.microsoft.com/office/drawing/2014/main" id="{707AFFA4-6609-2884-BDDA-DFD5AAE4CAC1}"/>
              </a:ext>
            </a:extLst>
          </p:cNvPr>
          <p:cNvSpPr txBox="1"/>
          <p:nvPr/>
        </p:nvSpPr>
        <p:spPr>
          <a:xfrm>
            <a:off x="319709" y="3272776"/>
            <a:ext cx="32318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6- إجراء اختبار لمخالطي الحالات عديمة الأعراض، حتى لو لم تكن الاختبارات التشخيصية السريعة للكشف عن مستضدات فيروس كورونا- سارس-2 مُرخَّصة لهذا الاستخدام تحديداً. </a:t>
            </a:r>
          </a:p>
        </p:txBody>
      </p:sp>
      <p:sp>
        <p:nvSpPr>
          <p:cNvPr id="8" name="TextBox 7">
            <a:extLst>
              <a:ext uri="{FF2B5EF4-FFF2-40B4-BE49-F238E27FC236}">
                <a16:creationId xmlns:a16="http://schemas.microsoft.com/office/drawing/2014/main" id="{2E7F8D97-1FBD-D921-B980-2D837E8C10D7}"/>
              </a:ext>
            </a:extLst>
          </p:cNvPr>
          <p:cNvSpPr txBox="1"/>
          <p:nvPr/>
        </p:nvSpPr>
        <p:spPr>
          <a:xfrm>
            <a:off x="4268855" y="3445214"/>
            <a:ext cx="30248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212121"/>
                </a:solidFill>
                <a:latin typeface="Simplified Arabic" panose="02020603050405020304" pitchFamily="18" charset="-78"/>
                <a:cs typeface="Simplified Arabic" panose="02020603050405020304" pitchFamily="18" charset="-78"/>
              </a:rPr>
              <a:t>5- إذا كان التدبير العلاجي للمريض لن يتغيّر بناءً على نتيجة الاختبار</a:t>
            </a:r>
            <a:endParaRPr lang="ar-SA" sz="1800" dirty="0">
              <a:latin typeface="Simplified Arabic" panose="02020603050405020304" pitchFamily="18" charset="-78"/>
              <a:cs typeface="Simplified Arabic" panose="02020603050405020304" pitchFamily="18" charset="-78"/>
            </a:endParaRPr>
          </a:p>
        </p:txBody>
      </p:sp>
      <p:sp>
        <p:nvSpPr>
          <p:cNvPr id="9" name="TextBox 8">
            <a:extLst>
              <a:ext uri="{FF2B5EF4-FFF2-40B4-BE49-F238E27FC236}">
                <a16:creationId xmlns:a16="http://schemas.microsoft.com/office/drawing/2014/main" id="{9D8AAA72-0174-971F-7706-D6593B91F6A9}"/>
              </a:ext>
            </a:extLst>
          </p:cNvPr>
          <p:cNvSpPr txBox="1"/>
          <p:nvPr/>
        </p:nvSpPr>
        <p:spPr>
          <a:xfrm>
            <a:off x="8277638" y="490498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212121"/>
                </a:solidFill>
                <a:latin typeface="Simplified Arabic" panose="02020603050405020304" pitchFamily="18" charset="-78"/>
                <a:cs typeface="Simplified Arabic" panose="02020603050405020304" pitchFamily="18" charset="-78"/>
              </a:rPr>
              <a:t>7- لأغراض الفحص عند نقاط الدخول في المطارات أو على الحدود </a:t>
            </a:r>
          </a:p>
        </p:txBody>
      </p:sp>
      <p:sp>
        <p:nvSpPr>
          <p:cNvPr id="14" name="Google Shape;104;p2">
            <a:extLst>
              <a:ext uri="{FF2B5EF4-FFF2-40B4-BE49-F238E27FC236}">
                <a16:creationId xmlns:a16="http://schemas.microsoft.com/office/drawing/2014/main" id="{32493F23-59CD-440C-9DE0-6F0EE853A273}"/>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extLst>
      <p:ext uri="{BB962C8B-B14F-4D97-AF65-F5344CB8AC3E}">
        <p14:creationId xmlns:p14="http://schemas.microsoft.com/office/powerpoint/2010/main" val="350898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737558" y="135088"/>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دعونا نأخذ بضع دقائق للتفكير في سيناريوهات حالة الاستخدام </a:t>
            </a:r>
            <a:endParaRPr lang="ar-SA"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13</a:t>
            </a:fld>
            <a:endParaRPr lang="ar-SA" dirty="0"/>
          </a:p>
        </p:txBody>
      </p:sp>
      <p:sp>
        <p:nvSpPr>
          <p:cNvPr id="13" name="TextBox 12">
            <a:extLst>
              <a:ext uri="{FF2B5EF4-FFF2-40B4-BE49-F238E27FC236}">
                <a16:creationId xmlns:a16="http://schemas.microsoft.com/office/drawing/2014/main" id="{C59C85A0-44E1-42EC-AB7B-7466B7A3DBCE}"/>
              </a:ext>
            </a:extLst>
          </p:cNvPr>
          <p:cNvSpPr txBox="1"/>
          <p:nvPr/>
        </p:nvSpPr>
        <p:spPr>
          <a:xfrm>
            <a:off x="737170" y="3275937"/>
            <a:ext cx="7988948" cy="1815882"/>
          </a:xfrm>
          <a:prstGeom prst="rect">
            <a:avLst/>
          </a:prstGeom>
          <a:noFill/>
        </p:spPr>
        <p:txBody>
          <a:bodyPr wrap="square" lIns="91440" tIns="45720" rIns="91440" bIns="45720" anchor="t">
            <a:spAutoFit/>
          </a:bodyPr>
          <a:lstStyle/>
          <a:p>
            <a:pPr algn="r" rtl="1" fontAlgn="base">
              <a:buFont typeface="+mj-lt"/>
              <a:buAutoNum type="arabicPeriod"/>
            </a:pPr>
            <a:endParaRPr lang="ar-SA" b="0" i="0">
              <a:solidFill>
                <a:srgbClr val="424242"/>
              </a:solidFill>
              <a:effectLst/>
              <a:latin typeface="Simplified Arabic" panose="02020603050405020304" pitchFamily="18" charset="-78"/>
              <a:cs typeface="Simplified Arabic" panose="02020603050405020304" pitchFamily="18" charset="-78"/>
            </a:endParaRPr>
          </a:p>
          <a:p>
            <a:pPr algn="r" rtl="1" fontAlgn="base">
              <a:buFont typeface="+mj-lt"/>
              <a:buAutoNum type="arabicPeriod"/>
            </a:pPr>
            <a:endParaRPr lang="ar-SA" b="0" i="0">
              <a:solidFill>
                <a:srgbClr val="424242"/>
              </a:solidFill>
              <a:effectLst/>
              <a:latin typeface="Simplified Arabic" panose="02020603050405020304" pitchFamily="18" charset="-78"/>
              <a:cs typeface="Simplified Arabic" panose="02020603050405020304" pitchFamily="18" charset="-78"/>
            </a:endParaRPr>
          </a:p>
          <a:p>
            <a:pPr algn="r" rtl="1" fontAlgn="base">
              <a:buFont typeface="+mj-lt"/>
              <a:buAutoNum type="arabicPeriod"/>
            </a:pPr>
            <a:endParaRPr lang="ar-SA" b="0" i="0">
              <a:solidFill>
                <a:srgbClr val="424242"/>
              </a:solidFill>
              <a:effectLst/>
              <a:latin typeface="Simplified Arabic" panose="02020603050405020304" pitchFamily="18" charset="-78"/>
              <a:cs typeface="Simplified Arabic" panose="02020603050405020304" pitchFamily="18" charset="-78"/>
            </a:endParaRPr>
          </a:p>
          <a:p>
            <a:pPr algn="r" rtl="1" fontAlgn="base">
              <a:buFont typeface="+mj-lt"/>
              <a:buAutoNum type="arabicPeriod"/>
            </a:pPr>
            <a:endParaRPr lang="ar-SA" b="0" i="0">
              <a:solidFill>
                <a:srgbClr val="424242"/>
              </a:solidFill>
              <a:effectLst/>
              <a:latin typeface="Simplified Arabic" panose="02020603050405020304" pitchFamily="18" charset="-78"/>
              <a:cs typeface="Simplified Arabic" panose="02020603050405020304" pitchFamily="18" charset="-78"/>
            </a:endParaRPr>
          </a:p>
          <a:p>
            <a:pPr algn="r" rtl="1" fontAlgn="base">
              <a:buFont typeface="+mj-lt"/>
              <a:buAutoNum type="arabicPeriod"/>
            </a:pPr>
            <a:endParaRPr lang="ar-SA" b="0" i="0">
              <a:solidFill>
                <a:srgbClr val="424242"/>
              </a:solidFill>
              <a:effectLst/>
              <a:latin typeface="Simplified Arabic" panose="02020603050405020304" pitchFamily="18" charset="-78"/>
              <a:cs typeface="Simplified Arabic" panose="02020603050405020304" pitchFamily="18" charset="-78"/>
            </a:endParaRPr>
          </a:p>
          <a:p>
            <a:pPr algn="r" rtl="1" fontAlgn="base">
              <a:buFont typeface="+mj-lt"/>
              <a:buAutoNum type="arabicPeriod"/>
            </a:pPr>
            <a:endParaRPr lang="ar-SA" b="0" i="0">
              <a:solidFill>
                <a:srgbClr val="424242"/>
              </a:solidFill>
              <a:effectLst/>
              <a:latin typeface="Simplified Arabic" panose="02020603050405020304" pitchFamily="18" charset="-78"/>
              <a:cs typeface="Simplified Arabic" panose="02020603050405020304" pitchFamily="18" charset="-78"/>
            </a:endParaRPr>
          </a:p>
          <a:p>
            <a:pPr algn="r" rtl="1">
              <a:buFont typeface="+mj-lt"/>
              <a:buAutoNum type="arabicPeriod"/>
            </a:pPr>
            <a:endParaRPr lang="ar-SA">
              <a:solidFill>
                <a:srgbClr val="424242"/>
              </a:solidFill>
              <a:latin typeface="Simplified Arabic" panose="02020603050405020304" pitchFamily="18" charset="-78"/>
              <a:cs typeface="Simplified Arabic" panose="02020603050405020304" pitchFamily="18" charset="-78"/>
            </a:endParaRPr>
          </a:p>
          <a:p>
            <a:pPr algn="r" rtl="1">
              <a:buAutoNum type="arabicPeriod"/>
            </a:pPr>
            <a:endParaRPr lang="ar-SA" dirty="0">
              <a:latin typeface="Simplified Arabic" panose="02020603050405020304" pitchFamily="18" charset="-78"/>
              <a:cs typeface="Simplified Arabic" panose="02020603050405020304" pitchFamily="18" charset="-78"/>
            </a:endParaRPr>
          </a:p>
        </p:txBody>
      </p:sp>
      <p:pic>
        <p:nvPicPr>
          <p:cNvPr id="10" name="Graphic 20" descr="Tick with solid fill">
            <a:extLst>
              <a:ext uri="{FF2B5EF4-FFF2-40B4-BE49-F238E27FC236}">
                <a16:creationId xmlns:a16="http://schemas.microsoft.com/office/drawing/2014/main" id="{647311B0-268A-338B-AA38-F87C982FEA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2519" y="2592459"/>
            <a:ext cx="650319" cy="644503"/>
          </a:xfrm>
          <a:prstGeom prst="rect">
            <a:avLst/>
          </a:prstGeom>
        </p:spPr>
      </p:pic>
      <p:pic>
        <p:nvPicPr>
          <p:cNvPr id="11" name="Graphic 20" descr="Tick with solid fill">
            <a:extLst>
              <a:ext uri="{FF2B5EF4-FFF2-40B4-BE49-F238E27FC236}">
                <a16:creationId xmlns:a16="http://schemas.microsoft.com/office/drawing/2014/main" id="{2AC81182-CE27-3E93-DFE9-0D53F8C7D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255" y="4478771"/>
            <a:ext cx="650319" cy="644503"/>
          </a:xfrm>
          <a:prstGeom prst="rect">
            <a:avLst/>
          </a:prstGeom>
        </p:spPr>
      </p:pic>
      <p:pic>
        <p:nvPicPr>
          <p:cNvPr id="12" name="Graphic 20" descr="Tick with solid fill">
            <a:extLst>
              <a:ext uri="{FF2B5EF4-FFF2-40B4-BE49-F238E27FC236}">
                <a16:creationId xmlns:a16="http://schemas.microsoft.com/office/drawing/2014/main" id="{5D20AAF6-F6CF-13E8-9260-45683060E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2520" y="4425362"/>
            <a:ext cx="650319" cy="644503"/>
          </a:xfrm>
          <a:prstGeom prst="rect">
            <a:avLst/>
          </a:prstGeom>
        </p:spPr>
      </p:pic>
      <p:pic>
        <p:nvPicPr>
          <p:cNvPr id="14" name="Graphic 20" descr="Tick with solid fill">
            <a:extLst>
              <a:ext uri="{FF2B5EF4-FFF2-40B4-BE49-F238E27FC236}">
                <a16:creationId xmlns:a16="http://schemas.microsoft.com/office/drawing/2014/main" id="{95CE19FA-B88F-2860-01ED-76C806084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0198" y="2533529"/>
            <a:ext cx="650319" cy="644503"/>
          </a:xfrm>
          <a:prstGeom prst="rect">
            <a:avLst/>
          </a:prstGeom>
        </p:spPr>
      </p:pic>
      <p:pic>
        <p:nvPicPr>
          <p:cNvPr id="15" name="Graphic 20" descr="Tick with solid fill">
            <a:extLst>
              <a:ext uri="{FF2B5EF4-FFF2-40B4-BE49-F238E27FC236}">
                <a16:creationId xmlns:a16="http://schemas.microsoft.com/office/drawing/2014/main" id="{77308A8F-B83F-F52A-FC1B-17DF65CAD8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254" y="2557993"/>
            <a:ext cx="650319" cy="644503"/>
          </a:xfrm>
          <a:prstGeom prst="rect">
            <a:avLst/>
          </a:prstGeom>
        </p:spPr>
      </p:pic>
      <p:pic>
        <p:nvPicPr>
          <p:cNvPr id="17" name="Graphic 15" descr="Close with solid fill">
            <a:extLst>
              <a:ext uri="{FF2B5EF4-FFF2-40B4-BE49-F238E27FC236}">
                <a16:creationId xmlns:a16="http://schemas.microsoft.com/office/drawing/2014/main" id="{F7991B38-623A-9679-0E37-64564B28B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3993" y="4422357"/>
            <a:ext cx="644014" cy="644014"/>
          </a:xfrm>
          <a:prstGeom prst="rect">
            <a:avLst/>
          </a:prstGeom>
        </p:spPr>
      </p:pic>
      <p:pic>
        <p:nvPicPr>
          <p:cNvPr id="19" name="Graphic 15" descr="Close with solid fill">
            <a:extLst>
              <a:ext uri="{FF2B5EF4-FFF2-40B4-BE49-F238E27FC236}">
                <a16:creationId xmlns:a16="http://schemas.microsoft.com/office/drawing/2014/main" id="{21E5CE16-1105-5360-FD85-C0DB6CF2B8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58825" y="5740102"/>
            <a:ext cx="644014" cy="644014"/>
          </a:xfrm>
          <a:prstGeom prst="rect">
            <a:avLst/>
          </a:prstGeom>
        </p:spPr>
      </p:pic>
      <p:sp>
        <p:nvSpPr>
          <p:cNvPr id="20" name="Google Shape;104;p2">
            <a:extLst>
              <a:ext uri="{FF2B5EF4-FFF2-40B4-BE49-F238E27FC236}">
                <a16:creationId xmlns:a16="http://schemas.microsoft.com/office/drawing/2014/main" id="{A629F970-039E-4FBF-AB53-671F741FB581}"/>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
        <p:nvSpPr>
          <p:cNvPr id="21" name="TextBox 20">
            <a:extLst>
              <a:ext uri="{FF2B5EF4-FFF2-40B4-BE49-F238E27FC236}">
                <a16:creationId xmlns:a16="http://schemas.microsoft.com/office/drawing/2014/main" id="{1625F2AA-FE1D-4082-B10E-52DD18E20AD1}"/>
              </a:ext>
            </a:extLst>
          </p:cNvPr>
          <p:cNvSpPr txBox="1"/>
          <p:nvPr/>
        </p:nvSpPr>
        <p:spPr>
          <a:xfrm>
            <a:off x="8611492" y="1494946"/>
            <a:ext cx="27763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1- الفاشيات المشتبه فيها في المؤسسات أو المجتمعات شبه المغلقة التي لا يتوفر فيها الاختبار الجزيئي لتضخيم الحمض النووي </a:t>
            </a:r>
            <a:endParaRPr lang="ar-SA" sz="1800" dirty="0">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a16="http://schemas.microsoft.com/office/drawing/2014/main" id="{188B627E-7FB2-4F22-AB57-537C2FE1A451}"/>
              </a:ext>
            </a:extLst>
          </p:cNvPr>
          <p:cNvSpPr txBox="1"/>
          <p:nvPr/>
        </p:nvSpPr>
        <p:spPr>
          <a:xfrm>
            <a:off x="8644622" y="337611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4- الكشف عن الحالات الإيجابية في المرافق الصحية وفي المجتمعات المحلية التي ينتشر فيها انتقال العدوى على نطاق واسع </a:t>
            </a:r>
            <a:endParaRPr lang="ar-SA" sz="1800" dirty="0">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a16="http://schemas.microsoft.com/office/drawing/2014/main" id="{6FA8A86E-8978-4E90-8616-23DF37175D79}"/>
              </a:ext>
            </a:extLst>
          </p:cNvPr>
          <p:cNvSpPr txBox="1"/>
          <p:nvPr/>
        </p:nvSpPr>
        <p:spPr>
          <a:xfrm>
            <a:off x="8711630" y="498250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212121"/>
                </a:solidFill>
                <a:latin typeface="Simplified Arabic" panose="02020603050405020304" pitchFamily="18" charset="-78"/>
                <a:cs typeface="Simplified Arabic" panose="02020603050405020304" pitchFamily="18" charset="-78"/>
              </a:rPr>
              <a:t>7- لأغراض الفحص عند نقاط الدخول في المطارات أو على الحدود </a:t>
            </a:r>
          </a:p>
        </p:txBody>
      </p:sp>
      <p:sp>
        <p:nvSpPr>
          <p:cNvPr id="24" name="TextBox 23">
            <a:extLst>
              <a:ext uri="{FF2B5EF4-FFF2-40B4-BE49-F238E27FC236}">
                <a16:creationId xmlns:a16="http://schemas.microsoft.com/office/drawing/2014/main" id="{A7707469-5EB6-4993-A49D-4C28133A432F}"/>
              </a:ext>
            </a:extLst>
          </p:cNvPr>
          <p:cNvSpPr txBox="1"/>
          <p:nvPr/>
        </p:nvSpPr>
        <p:spPr>
          <a:xfrm>
            <a:off x="4583595" y="1610199"/>
            <a:ext cx="33229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2- عمليات تقصّي الفاشيات (مثل المدارس أو دور الرعاية طويلة الأجل أو دور رعاية المسنين وأماكن العمل وما إلى ذلك) </a:t>
            </a:r>
            <a:endParaRPr lang="ar-SA" sz="1800" dirty="0">
              <a:latin typeface="Simplified Arabic" panose="02020603050405020304" pitchFamily="18" charset="-78"/>
              <a:cs typeface="Simplified Arabic" panose="02020603050405020304" pitchFamily="18" charset="-78"/>
            </a:endParaRPr>
          </a:p>
        </p:txBody>
      </p:sp>
      <p:sp>
        <p:nvSpPr>
          <p:cNvPr id="25" name="TextBox 24">
            <a:extLst>
              <a:ext uri="{FF2B5EF4-FFF2-40B4-BE49-F238E27FC236}">
                <a16:creationId xmlns:a16="http://schemas.microsoft.com/office/drawing/2014/main" id="{6E9BE347-CD8E-4F70-9995-23F887F5F816}"/>
              </a:ext>
            </a:extLst>
          </p:cNvPr>
          <p:cNvSpPr txBox="1"/>
          <p:nvPr/>
        </p:nvSpPr>
        <p:spPr>
          <a:xfrm>
            <a:off x="4881768" y="3535921"/>
            <a:ext cx="30248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212121"/>
                </a:solidFill>
                <a:latin typeface="Simplified Arabic" panose="02020603050405020304" pitchFamily="18" charset="-78"/>
                <a:cs typeface="Simplified Arabic" panose="02020603050405020304" pitchFamily="18" charset="-78"/>
              </a:rPr>
              <a:t>5- إذا كان التدبير العلاجي للمريض لن يتغيّر بناءً على نتيجة الاختبار</a:t>
            </a:r>
            <a:endParaRPr lang="ar-SA" sz="1800" dirty="0">
              <a:latin typeface="Simplified Arabic" panose="02020603050405020304" pitchFamily="18" charset="-78"/>
              <a:cs typeface="Simplified Arabic" panose="02020603050405020304" pitchFamily="18" charset="-78"/>
            </a:endParaRPr>
          </a:p>
        </p:txBody>
      </p:sp>
      <p:sp>
        <p:nvSpPr>
          <p:cNvPr id="26" name="TextBox 25">
            <a:extLst>
              <a:ext uri="{FF2B5EF4-FFF2-40B4-BE49-F238E27FC236}">
                <a16:creationId xmlns:a16="http://schemas.microsoft.com/office/drawing/2014/main" id="{4ADB7413-F168-4421-9072-209A676C8911}"/>
              </a:ext>
            </a:extLst>
          </p:cNvPr>
          <p:cNvSpPr txBox="1"/>
          <p:nvPr/>
        </p:nvSpPr>
        <p:spPr>
          <a:xfrm>
            <a:off x="294861" y="1512238"/>
            <a:ext cx="32567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3- رصد الاتجاهات في معدلات كوفيد-19 في المجتمعات وبين العاملين الأساسيين والعاملين في مجال الرعاية الصحية </a:t>
            </a:r>
            <a:endParaRPr lang="ar-SA" sz="1800" dirty="0">
              <a:latin typeface="Simplified Arabic" panose="02020603050405020304" pitchFamily="18" charset="-78"/>
              <a:cs typeface="Simplified Arabic" panose="02020603050405020304" pitchFamily="18" charset="-78"/>
            </a:endParaRPr>
          </a:p>
        </p:txBody>
      </p:sp>
      <p:sp>
        <p:nvSpPr>
          <p:cNvPr id="27" name="TextBox 26">
            <a:extLst>
              <a:ext uri="{FF2B5EF4-FFF2-40B4-BE49-F238E27FC236}">
                <a16:creationId xmlns:a16="http://schemas.microsoft.com/office/drawing/2014/main" id="{0E384A79-AE67-4428-BA60-02D0D440C84C}"/>
              </a:ext>
            </a:extLst>
          </p:cNvPr>
          <p:cNvSpPr txBox="1"/>
          <p:nvPr/>
        </p:nvSpPr>
        <p:spPr>
          <a:xfrm>
            <a:off x="319709" y="3236962"/>
            <a:ext cx="32318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SA" sz="1800" dirty="0">
                <a:solidFill>
                  <a:srgbClr val="424242"/>
                </a:solidFill>
                <a:latin typeface="Simplified Arabic" panose="02020603050405020304" pitchFamily="18" charset="-78"/>
                <a:cs typeface="Simplified Arabic" panose="02020603050405020304" pitchFamily="18" charset="-78"/>
              </a:rPr>
              <a:t>6- إجراء اختبار لمخالطي الحالات عديمة الأعراض، حتى لو لم تكن الاختبارات التشخيصية السريعة للكشف عن مستضدات فيروس كورونا- سارس-2 مُرخَّصة لهذا الاستخدام تحديداً. </a:t>
            </a:r>
          </a:p>
        </p:txBody>
      </p:sp>
    </p:spTree>
    <p:custDataLst>
      <p:tags r:id="rId1"/>
    </p:custDataLst>
    <p:extLst>
      <p:ext uri="{BB962C8B-B14F-4D97-AF65-F5344CB8AC3E}">
        <p14:creationId xmlns:p14="http://schemas.microsoft.com/office/powerpoint/2010/main" val="146548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586410" y="408142"/>
            <a:ext cx="10761246" cy="650896"/>
          </a:xfrm>
        </p:spPr>
        <p:txBody>
          <a:bodyPr/>
          <a:lstStyle/>
          <a:p>
            <a:pPr algn="r" rtl="1"/>
            <a:r>
              <a:rPr lang="ar-SA" dirty="0"/>
              <a:t>تفسير نتائج الاختبارات التشخيصية السريعة للكشف عن مستضدات فيروس كورونا- سارس-2 </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pPr algn="l" rtl="1"/>
            <a:fld id="{42D34DE6-22C6-0E40-B20E-F2D718CBADB2}" type="slidenum">
              <a:rPr lang="ar-SA" smtClean="0"/>
              <a:pPr algn="l" rtl="1"/>
              <a:t>14</a:t>
            </a:fld>
            <a:endParaRPr lang="ar-SA" sz="1000" dirty="0"/>
          </a:p>
        </p:txBody>
      </p:sp>
      <p:sp>
        <p:nvSpPr>
          <p:cNvPr id="13" name="Google Shape;141;p5">
            <a:extLst>
              <a:ext uri="{FF2B5EF4-FFF2-40B4-BE49-F238E27FC236}">
                <a16:creationId xmlns:a16="http://schemas.microsoft.com/office/drawing/2014/main" id="{A8DB3D86-7C28-4628-8117-660A8803F84E}"/>
              </a:ext>
            </a:extLst>
          </p:cNvPr>
          <p:cNvSpPr txBox="1"/>
          <p:nvPr/>
        </p:nvSpPr>
        <p:spPr>
          <a:xfrm>
            <a:off x="268061" y="5680421"/>
            <a:ext cx="11655878" cy="461624"/>
          </a:xfrm>
          <a:prstGeom prst="rect">
            <a:avLst/>
          </a:prstGeom>
          <a:noFill/>
          <a:ln>
            <a:noFill/>
          </a:ln>
        </p:spPr>
        <p:txBody>
          <a:bodyPr spcFirstLastPara="1" wrap="square" lIns="91425" tIns="45700" rIns="91425" bIns="45700" anchor="t" anchorCtr="0">
            <a:spAutoFit/>
          </a:bodyPr>
          <a:lstStyle/>
          <a:p>
            <a:pPr lvl="0" algn="r" rtl="1">
              <a:buClrTx/>
              <a:defRPr/>
            </a:pPr>
            <a:r>
              <a:rPr kumimoji="0" lang="ar-SA" sz="1200" b="0" i="0" u="none" strike="noStrike" kern="0" cap="none" spc="0" normalizeH="0" baseline="0" noProof="0" dirty="0">
                <a:ln>
                  <a:noFill/>
                </a:ln>
                <a:solidFill>
                  <a:sysClr val="windowText" lastClr="000000"/>
                </a:solidFill>
                <a:effectLst/>
                <a:uLnTx/>
                <a:uFillTx/>
                <a:latin typeface="Simplified Arabic" panose="02020603050405020304" pitchFamily="18" charset="-78"/>
                <a:cs typeface="Simplified Arabic" panose="02020603050405020304" pitchFamily="18" charset="-78"/>
              </a:rPr>
              <a:t>كشف المستضدّات في تشخيص العدوى بفيروس كورونا-سارس-2. إرشادات مبدئية، 6 تشرين الأول/أكتوبر 2021. جنيف. منظمة الصحة العالمية. </a:t>
            </a:r>
            <a:r>
              <a:rPr lang="fr-CH" sz="1200" u="sng" dirty="0">
                <a:solidFill>
                  <a:sysClr val="windowText" lastClr="000000"/>
                </a:solidFill>
                <a:hlinkClick r:id="rId2">
                  <a:extLst>
                    <a:ext uri="{A12FA001-AC4F-418D-AE19-62706E023703}">
                      <ahyp:hlinkClr xmlns:ahyp="http://schemas.microsoft.com/office/drawing/2018/hyperlinkcolor" val="tx"/>
                    </a:ext>
                  </a:extLst>
                </a:hlinkClick>
              </a:rPr>
              <a:t>https://www.who.int/publications/i/item/antigen-detection-in-the-diagnosis-of-sars-cov-2infection</a:t>
            </a:r>
            <a:endParaRPr kumimoji="0" lang="ar-SA" sz="1200" b="0" i="0" u="none" strike="noStrike" kern="0" cap="none" spc="0" normalizeH="0" baseline="0" noProof="0" dirty="0">
              <a:ln>
                <a:noFill/>
              </a:ln>
              <a:solidFill>
                <a:sysClr val="windowText" lastClr="000000"/>
              </a:solidFill>
              <a:effectLst/>
              <a:uLnTx/>
              <a:uFillTx/>
              <a:latin typeface="Simplified Arabic" panose="02020603050405020304" pitchFamily="18" charset="-78"/>
              <a:ea typeface="Calibri"/>
              <a:cs typeface="Simplified Arabic" panose="02020603050405020304" pitchFamily="18" charset="-78"/>
              <a:sym typeface="Calibri"/>
            </a:endParaRPr>
          </a:p>
        </p:txBody>
      </p:sp>
      <p:sp>
        <p:nvSpPr>
          <p:cNvPr id="7" name="Google Shape;104;p2">
            <a:extLst>
              <a:ext uri="{FF2B5EF4-FFF2-40B4-BE49-F238E27FC236}">
                <a16:creationId xmlns:a16="http://schemas.microsoft.com/office/drawing/2014/main" id="{7C005AED-764B-4CD3-9908-17FF34E6F596}"/>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pic>
        <p:nvPicPr>
          <p:cNvPr id="6" name="Picture 5">
            <a:extLst>
              <a:ext uri="{FF2B5EF4-FFF2-40B4-BE49-F238E27FC236}">
                <a16:creationId xmlns:a16="http://schemas.microsoft.com/office/drawing/2014/main" id="{8516FE6B-886C-4FDA-8CA1-E883E38B9353}"/>
              </a:ext>
            </a:extLst>
          </p:cNvPr>
          <p:cNvPicPr>
            <a:picLocks noChangeAspect="1"/>
          </p:cNvPicPr>
          <p:nvPr/>
        </p:nvPicPr>
        <p:blipFill rotWithShape="1">
          <a:blip r:embed="rId3"/>
          <a:srcRect l="1921" t="10556" r="1851" b="3313"/>
          <a:stretch/>
        </p:blipFill>
        <p:spPr>
          <a:xfrm>
            <a:off x="1695196" y="1059038"/>
            <a:ext cx="8801608" cy="4451528"/>
          </a:xfrm>
          <a:prstGeom prst="rect">
            <a:avLst/>
          </a:prstGeom>
        </p:spPr>
      </p:pic>
    </p:spTree>
    <p:extLst>
      <p:ext uri="{BB962C8B-B14F-4D97-AF65-F5344CB8AC3E}">
        <p14:creationId xmlns:p14="http://schemas.microsoft.com/office/powerpoint/2010/main" val="167564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pPr algn="r" rtl="1"/>
            <a:r>
              <a:rPr lang="ar-SA" dirty="0"/>
              <a:t>الخوارزمية القطرية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pPr marL="457200" indent="-457200" algn="r" rtl="1">
              <a:buFont typeface="+mj-lt"/>
              <a:buAutoNum type="arabicPeriod" startAt="4"/>
            </a:pPr>
            <a:endParaRPr lang="ar-SA" dirty="0"/>
          </a:p>
          <a:p>
            <a:pPr algn="r" rtl="1"/>
            <a:r>
              <a:rPr lang="ar-SA" dirty="0"/>
              <a:t>أدخل خوارزمية البلد للاختبارات التشخيصية السريعة للكشف عن مستضدات فيروس كورونا-سارس-2 هنا </a:t>
            </a:r>
          </a:p>
          <a:p>
            <a:pPr algn="r" rtl="1"/>
            <a:endParaRPr lang="ar-SA" dirty="0"/>
          </a:p>
          <a:p>
            <a:pPr algn="r" rtl="1"/>
            <a:endParaRPr lang="ar-SA"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pPr algn="l" rtl="1"/>
            <a:fld id="{42D34DE6-22C6-0E40-B20E-F2D718CBADB2}" type="slidenum">
              <a:rPr lang="ar-SA" smtClean="0"/>
              <a:pPr algn="l" rtl="1"/>
              <a:t>15</a:t>
            </a:fld>
            <a:endParaRPr lang="ar-SA" sz="1000" dirty="0"/>
          </a:p>
        </p:txBody>
      </p:sp>
      <p:grpSp>
        <p:nvGrpSpPr>
          <p:cNvPr id="6" name="Group 5">
            <a:extLst>
              <a:ext uri="{FF2B5EF4-FFF2-40B4-BE49-F238E27FC236}">
                <a16:creationId xmlns:a16="http://schemas.microsoft.com/office/drawing/2014/main" id="{9347A7E2-3483-4E4F-9F5D-C059D5319663}"/>
              </a:ext>
            </a:extLst>
          </p:cNvPr>
          <p:cNvGrpSpPr/>
          <p:nvPr/>
        </p:nvGrpSpPr>
        <p:grpSpPr>
          <a:xfrm>
            <a:off x="714903" y="1467121"/>
            <a:ext cx="3924069" cy="596348"/>
            <a:chOff x="7861998" y="1527451"/>
            <a:chExt cx="3924069" cy="596348"/>
          </a:xfrm>
        </p:grpSpPr>
        <p:sp>
          <p:nvSpPr>
            <p:cNvPr id="8" name="TextBox 7">
              <a:extLst>
                <a:ext uri="{FF2B5EF4-FFF2-40B4-BE49-F238E27FC236}">
                  <a16:creationId xmlns:a16="http://schemas.microsoft.com/office/drawing/2014/main" id="{A32FBB74-A386-8B4D-A043-BC5F620657C9}"/>
                </a:ext>
              </a:extLst>
            </p:cNvPr>
            <p:cNvSpPr txBox="1"/>
            <p:nvPr/>
          </p:nvSpPr>
          <p:spPr>
            <a:xfrm>
              <a:off x="8387592" y="1694820"/>
              <a:ext cx="3398475" cy="369332"/>
            </a:xfrm>
            <a:prstGeom prst="rect">
              <a:avLst/>
            </a:prstGeom>
            <a:solidFill>
              <a:schemeClr val="tx1"/>
            </a:solidFill>
          </p:spPr>
          <p:txBody>
            <a:bodyPr wrap="square" rtlCol="0">
              <a:spAutoFit/>
            </a:bodyPr>
            <a:lstStyle/>
            <a:p>
              <a:pPr algn="r" rtl="1"/>
              <a:r>
                <a:rPr lang="ar-SA" altLang="en-US" sz="1800">
                  <a:solidFill>
                    <a:srgbClr val="FFFFFF"/>
                  </a:solidFill>
                  <a:latin typeface="Simplified Arabic" panose="02020603050405020304" pitchFamily="18" charset="-78"/>
                  <a:ea typeface="Calibri" charset="0"/>
                  <a:cs typeface="Simplified Arabic" panose="02020603050405020304" pitchFamily="18" charset="-78"/>
                </a:rPr>
                <a:t>يُرجى التكييف </a:t>
              </a:r>
              <a:r>
                <a:rPr lang="ar-SA" altLang="en-US" sz="1800" dirty="0">
                  <a:solidFill>
                    <a:srgbClr val="FFFFFF"/>
                  </a:solidFill>
                  <a:latin typeface="Simplified Arabic" panose="02020603050405020304" pitchFamily="18" charset="-78"/>
                  <a:ea typeface="Calibri" charset="0"/>
                  <a:cs typeface="Simplified Arabic" panose="02020603050405020304" pitchFamily="18" charset="-78"/>
                </a:rPr>
                <a:t>وفقاً للإرشادات في بلدكم </a:t>
              </a:r>
              <a:endParaRPr lang="ar-SA" altLang="en-US" sz="1800"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9" name="Oval 8">
              <a:extLst>
                <a:ext uri="{FF2B5EF4-FFF2-40B4-BE49-F238E27FC236}">
                  <a16:creationId xmlns:a16="http://schemas.microsoft.com/office/drawing/2014/main" id="{392E2639-5704-1747-A8D5-665BCAAC2C86}"/>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Simplified Arabic" panose="02020603050405020304" pitchFamily="18" charset="-78"/>
              </a:endParaRPr>
            </a:p>
          </p:txBody>
        </p:sp>
        <p:pic>
          <p:nvPicPr>
            <p:cNvPr id="10" name="Graphic 9" descr="Pencil">
              <a:extLst>
                <a:ext uri="{FF2B5EF4-FFF2-40B4-BE49-F238E27FC236}">
                  <a16:creationId xmlns:a16="http://schemas.microsoft.com/office/drawing/2014/main" id="{BDA53B61-631B-CA43-A8BF-AFA3863AE9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2" name="Google Shape;104;p2">
            <a:extLst>
              <a:ext uri="{FF2B5EF4-FFF2-40B4-BE49-F238E27FC236}">
                <a16:creationId xmlns:a16="http://schemas.microsoft.com/office/drawing/2014/main" id="{7A118238-61F4-48D4-9067-ADC4589F105A}"/>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extLst>
      <p:ext uri="{BB962C8B-B14F-4D97-AF65-F5344CB8AC3E}">
        <p14:creationId xmlns:p14="http://schemas.microsoft.com/office/powerpoint/2010/main" val="358468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algn="r" rtl="1"/>
            <a:r>
              <a:rPr lang="ar-SA"/>
              <a:t>تفسير نتائج الاختبار </a:t>
            </a:r>
            <a:br>
              <a:rPr lang="ar-SA"/>
            </a:br>
            <a:endParaRPr lang="ar-SA"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16</a:t>
            </a:fld>
            <a:endParaRPr lang="ar-SA" sz="1000" dirty="0"/>
          </a:p>
        </p:txBody>
      </p:sp>
      <p:sp>
        <p:nvSpPr>
          <p:cNvPr id="9" name="Google Shape;443;p14">
            <a:extLst>
              <a:ext uri="{FF2B5EF4-FFF2-40B4-BE49-F238E27FC236}">
                <a16:creationId xmlns:a16="http://schemas.microsoft.com/office/drawing/2014/main" id="{B5FC418B-CDDD-4CD8-8228-BA67BE4B05DB}"/>
              </a:ext>
            </a:extLst>
          </p:cNvPr>
          <p:cNvSpPr txBox="1">
            <a:spLocks noGrp="1"/>
          </p:cNvSpPr>
          <p:nvPr>
            <p:ph type="body" idx="1"/>
          </p:nvPr>
        </p:nvSpPr>
        <p:spPr>
          <a:xfrm>
            <a:off x="617220" y="954671"/>
            <a:ext cx="10972800" cy="5039656"/>
          </a:xfrm>
          <a:prstGeom prst="rect">
            <a:avLst/>
          </a:prstGeom>
          <a:noFill/>
          <a:ln>
            <a:noFill/>
          </a:ln>
        </p:spPr>
        <p:txBody>
          <a:bodyPr spcFirstLastPara="1" wrap="square" lIns="91425" tIns="45700" rIns="91425" bIns="45700" anchor="t" anchorCtr="0">
            <a:noAutofit/>
          </a:bodyPr>
          <a:lstStyle/>
          <a:p>
            <a:pPr marL="482600" lvl="0" indent="-342900" algn="just" rtl="1">
              <a:lnSpc>
                <a:spcPct val="90000"/>
              </a:lnSpc>
              <a:spcBef>
                <a:spcPts val="0"/>
              </a:spcBef>
              <a:spcAft>
                <a:spcPts val="0"/>
              </a:spcAft>
              <a:buClr>
                <a:srgbClr val="0070C0"/>
              </a:buClr>
              <a:buSzPts val="2200"/>
              <a:buFont typeface="Arial" panose="020B0604020202020204" pitchFamily="34" charset="0"/>
              <a:buChar char="•"/>
            </a:pPr>
            <a:endParaRPr lang="ar-SA" b="0" i="0" u="none" strike="noStrike" dirty="0">
              <a:sym typeface="Arial"/>
            </a:endParaRPr>
          </a:p>
          <a:p>
            <a:pPr marL="342900" lvl="0" indent="-342900" algn="just" rtl="1">
              <a:lnSpc>
                <a:spcPct val="90000"/>
              </a:lnSpc>
              <a:buClr>
                <a:srgbClr val="0070C0"/>
              </a:buClr>
              <a:buSzPts val="2200"/>
              <a:buFont typeface="Arial" panose="020B0604020202020204" pitchFamily="34" charset="0"/>
              <a:buChar char="•"/>
            </a:pPr>
            <a:r>
              <a:rPr lang="ar-SA" dirty="0">
                <a:sym typeface="Arial"/>
              </a:rPr>
              <a:t>لا يمكن للنتيجة السلبية للاختبارات التشخيصية السريعة للكشف عن مستضدات أن تستبعد تماماً </a:t>
            </a:r>
            <a:r>
              <a:rPr lang="ar-SA" dirty="0"/>
              <a:t>عدوى نشطة بكوفيد-19، </a:t>
            </a:r>
            <a:r>
              <a:rPr lang="ar-SA" dirty="0">
                <a:sym typeface="Arial"/>
              </a:rPr>
              <a:t>وبالتالي ضرورة معاودة الاختبار أو تفضيل إجراء اختبار تأكيدي باستخدام اختبار تضخيم الحمض النووي (كلما أمكن ذلك) </a:t>
            </a:r>
            <a:r>
              <a:rPr lang="ar-SA" dirty="0"/>
              <a:t>مع</a:t>
            </a:r>
            <a:r>
              <a:rPr lang="ar-SA" dirty="0">
                <a:sym typeface="Arial"/>
              </a:rPr>
              <a:t> وجود أعراض كوفيد-19. </a:t>
            </a:r>
            <a:endParaRPr lang="ar-SA" dirty="0"/>
          </a:p>
          <a:p>
            <a:pPr lvl="0" indent="-342900" algn="just" rtl="1">
              <a:lnSpc>
                <a:spcPct val="90000"/>
              </a:lnSpc>
              <a:spcBef>
                <a:spcPts val="1000"/>
              </a:spcBef>
              <a:spcAft>
                <a:spcPts val="0"/>
              </a:spcAft>
              <a:buClr>
                <a:srgbClr val="0070C0"/>
              </a:buClr>
              <a:buSzPts val="1800"/>
              <a:buFont typeface="Arial" panose="020B0604020202020204" pitchFamily="34" charset="0"/>
              <a:buChar char="•"/>
            </a:pPr>
            <a:endParaRPr lang="ar-SA" dirty="0">
              <a:sym typeface="Arial"/>
            </a:endParaRPr>
          </a:p>
          <a:p>
            <a:pPr marL="342900" indent="-342900" algn="just" rtl="1">
              <a:lnSpc>
                <a:spcPct val="90000"/>
              </a:lnSpc>
              <a:buClr>
                <a:srgbClr val="0070C0"/>
              </a:buClr>
              <a:buSzPts val="2200"/>
              <a:buFont typeface="Arial" panose="020B0604020202020204" pitchFamily="34" charset="0"/>
              <a:buChar char="•"/>
            </a:pPr>
            <a:r>
              <a:rPr lang="ar-SA" dirty="0">
                <a:sym typeface="Arial"/>
              </a:rPr>
              <a:t>ينبغي ألّا تكون النتائج السلبية للاختبار التشخيصي السريع للكشف عن المستضدات أساساً لعدم فرض الحجر الصحي على مخالطي الحالات الحاملة للأعراض أو عديمة الأعراض. </a:t>
            </a:r>
            <a:endParaRPr lang="ar-SA" dirty="0"/>
          </a:p>
          <a:p>
            <a:pPr lvl="0" indent="-342900" algn="just" rtl="1">
              <a:lnSpc>
                <a:spcPct val="90000"/>
              </a:lnSpc>
              <a:spcBef>
                <a:spcPts val="1000"/>
              </a:spcBef>
              <a:spcAft>
                <a:spcPts val="0"/>
              </a:spcAft>
              <a:buClr>
                <a:srgbClr val="0070C0"/>
              </a:buClr>
              <a:buSzPts val="1800"/>
              <a:buFont typeface="Arial" panose="020B0604020202020204" pitchFamily="34" charset="0"/>
              <a:buChar char="•"/>
            </a:pPr>
            <a:endParaRPr lang="ar-SA" dirty="0">
              <a:sym typeface="Arial"/>
            </a:endParaRPr>
          </a:p>
          <a:p>
            <a:pPr marL="342900" lvl="0" indent="-342900" algn="just" rtl="1">
              <a:lnSpc>
                <a:spcPct val="90000"/>
              </a:lnSpc>
              <a:spcBef>
                <a:spcPts val="1000"/>
              </a:spcBef>
              <a:spcAft>
                <a:spcPts val="0"/>
              </a:spcAft>
              <a:buClr>
                <a:srgbClr val="0070C0"/>
              </a:buClr>
              <a:buSzPts val="2200"/>
              <a:buFont typeface="Arial" panose="020B0604020202020204" pitchFamily="34" charset="0"/>
              <a:buChar char="•"/>
            </a:pPr>
            <a:r>
              <a:rPr lang="ar-SA" b="0" i="0" u="none" strike="noStrike" dirty="0">
                <a:sym typeface="Arial"/>
              </a:rPr>
              <a:t>إن النتائج الإيجابية للاختبار التشخيصي السريع للكشف عن المستضدات لدى المخالطين عديمي الأعراض قد تفيد في التوسّع السريع في جهود تتبع المخالطين. </a:t>
            </a:r>
            <a:endParaRPr lang="ar-SA" dirty="0"/>
          </a:p>
          <a:p>
            <a:pPr lvl="0" indent="-342900" algn="just" rtl="1">
              <a:lnSpc>
                <a:spcPct val="90000"/>
              </a:lnSpc>
              <a:spcBef>
                <a:spcPts val="1000"/>
              </a:spcBef>
              <a:spcAft>
                <a:spcPts val="0"/>
              </a:spcAft>
              <a:buClr>
                <a:srgbClr val="0070C0"/>
              </a:buClr>
              <a:buSzPts val="1800"/>
              <a:buFont typeface="Arial" panose="020B0604020202020204" pitchFamily="34" charset="0"/>
              <a:buChar char="•"/>
            </a:pPr>
            <a:endParaRPr lang="ar-SA" b="0" i="0" u="none" strike="noStrike" dirty="0">
              <a:sym typeface="Arial"/>
            </a:endParaRPr>
          </a:p>
          <a:p>
            <a:pPr marL="342900" indent="-342900" algn="just" rtl="1">
              <a:lnSpc>
                <a:spcPct val="90000"/>
              </a:lnSpc>
              <a:buClr>
                <a:srgbClr val="0070C0"/>
              </a:buClr>
              <a:buSzPts val="2200"/>
              <a:buFont typeface="Arial" panose="020B0604020202020204" pitchFamily="34" charset="0"/>
              <a:buChar char="•"/>
            </a:pPr>
            <a:r>
              <a:rPr lang="ar-SA" b="0" i="0" u="none" strike="noStrike" dirty="0">
                <a:sym typeface="Arial"/>
              </a:rPr>
              <a:t>فيما يتعلق بالاختبارات التشخيصية السريعة للكشف عن المستضدات، التي تستوفي المعايير الدنيا للأداء التي حددتها المنظمة، تشير النتائج الإيجابية إلى عدوى نشطة بفيروس كورونا-سارس-2 عند استخدامها في البيئات التي يكون فيها الفيروس منتشراً. </a:t>
            </a:r>
            <a:endParaRPr lang="ar-SA" dirty="0"/>
          </a:p>
          <a:p>
            <a:pPr marL="469900" lvl="0" indent="-342900" algn="just" rtl="1">
              <a:lnSpc>
                <a:spcPct val="90000"/>
              </a:lnSpc>
              <a:spcBef>
                <a:spcPts val="1000"/>
              </a:spcBef>
              <a:spcAft>
                <a:spcPts val="0"/>
              </a:spcAft>
              <a:buClr>
                <a:srgbClr val="0070C0"/>
              </a:buClr>
              <a:buSzPts val="2000"/>
              <a:buFont typeface="Arial" panose="020B0604020202020204" pitchFamily="34" charset="0"/>
              <a:buChar char="•"/>
            </a:pPr>
            <a:endParaRPr lang="ar-SA" b="0" i="0" u="none" strike="noStrike" dirty="0">
              <a:sym typeface="Arial"/>
            </a:endParaRPr>
          </a:p>
        </p:txBody>
      </p:sp>
      <p:sp>
        <p:nvSpPr>
          <p:cNvPr id="6" name="Google Shape;104;p2">
            <a:extLst>
              <a:ext uri="{FF2B5EF4-FFF2-40B4-BE49-F238E27FC236}">
                <a16:creationId xmlns:a16="http://schemas.microsoft.com/office/drawing/2014/main" id="{FF5E08B0-BF69-4C85-A994-3204D9A3E3AB}"/>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extLst>
      <p:ext uri="{BB962C8B-B14F-4D97-AF65-F5344CB8AC3E}">
        <p14:creationId xmlns:p14="http://schemas.microsoft.com/office/powerpoint/2010/main" val="257406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17</a:t>
            </a:fld>
            <a:endParaRPr lang="ar-SA" sz="1000" dirty="0"/>
          </a:p>
        </p:txBody>
      </p:sp>
      <p:sp>
        <p:nvSpPr>
          <p:cNvPr id="3" name="Title 2">
            <a:extLst>
              <a:ext uri="{FF2B5EF4-FFF2-40B4-BE49-F238E27FC236}">
                <a16:creationId xmlns:a16="http://schemas.microsoft.com/office/drawing/2014/main" id="{EF0EE786-E5AD-4A20-A0E6-332F2BE3D967}"/>
              </a:ext>
            </a:extLst>
          </p:cNvPr>
          <p:cNvSpPr>
            <a:spLocks noGrp="1"/>
          </p:cNvSpPr>
          <p:nvPr>
            <p:ph type="title"/>
          </p:nvPr>
        </p:nvSpPr>
        <p:spPr>
          <a:xfrm>
            <a:off x="838200" y="121241"/>
            <a:ext cx="10515600" cy="942814"/>
          </a:xfrm>
        </p:spPr>
        <p:txBody>
          <a:bodyPr/>
          <a:lstStyle/>
          <a:p>
            <a:pPr algn="r" rtl="1"/>
            <a:r>
              <a:rPr lang="ar-SA"/>
              <a:t>خصائص أداء الاختبارات التشخيصية السريعة للكشف عن مستضدات فيروس كورونا- سارس-2 </a:t>
            </a:r>
            <a:endParaRPr lang="ar-SA" dirty="0"/>
          </a:p>
        </p:txBody>
      </p:sp>
      <p:sp>
        <p:nvSpPr>
          <p:cNvPr id="10" name="Google Shape;457;p15">
            <a:extLst>
              <a:ext uri="{FF2B5EF4-FFF2-40B4-BE49-F238E27FC236}">
                <a16:creationId xmlns:a16="http://schemas.microsoft.com/office/drawing/2014/main" id="{9DB37596-B77B-42EC-AEDB-7B691EBBF864}"/>
              </a:ext>
            </a:extLst>
          </p:cNvPr>
          <p:cNvSpPr txBox="1">
            <a:spLocks noGrp="1"/>
          </p:cNvSpPr>
          <p:nvPr>
            <p:ph type="body" idx="1"/>
          </p:nvPr>
        </p:nvSpPr>
        <p:spPr>
          <a:xfrm>
            <a:off x="748145" y="1262171"/>
            <a:ext cx="10515600" cy="4607108"/>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70C0"/>
              </a:buClr>
              <a:buSzPts val="2400"/>
              <a:buNone/>
            </a:pPr>
            <a:r>
              <a:rPr lang="ar-SA" dirty="0">
                <a:sym typeface="Arial"/>
              </a:rPr>
              <a:t>العوامل المؤثرة على الأداء: </a:t>
            </a:r>
            <a:endParaRPr lang="ar-SA" dirty="0"/>
          </a:p>
          <a:p>
            <a:pPr marL="342900" lvl="0" indent="-342900" algn="r" rtl="1">
              <a:lnSpc>
                <a:spcPct val="90000"/>
              </a:lnSpc>
              <a:spcBef>
                <a:spcPts val="1000"/>
              </a:spcBef>
              <a:spcAft>
                <a:spcPts val="0"/>
              </a:spcAft>
              <a:buClr>
                <a:srgbClr val="0070C0"/>
              </a:buClr>
              <a:buSzPts val="2400"/>
              <a:buFont typeface="Arial" panose="020B0604020202020204" pitchFamily="34" charset="0"/>
              <a:buChar char="•"/>
            </a:pPr>
            <a:r>
              <a:rPr lang="ar-SA" b="1" dirty="0">
                <a:sym typeface="Arial"/>
              </a:rPr>
              <a:t>عوامل تتعلق بالمريض </a:t>
            </a:r>
            <a:endParaRPr lang="ar-SA" b="1" dirty="0"/>
          </a:p>
          <a:p>
            <a:pPr marL="800100" lvl="1" algn="r" rtl="1">
              <a:lnSpc>
                <a:spcPct val="90000"/>
              </a:lnSpc>
              <a:spcBef>
                <a:spcPts val="500"/>
              </a:spcBef>
              <a:spcAft>
                <a:spcPts val="0"/>
              </a:spcAft>
              <a:buClr>
                <a:srgbClr val="0070C0"/>
              </a:buClr>
              <a:buSzPts val="1800"/>
              <a:buFont typeface="Wingdings" panose="05000000000000000000" pitchFamily="2" charset="2"/>
              <a:buChar char=""/>
            </a:pPr>
            <a:r>
              <a:rPr lang="ar-SA" dirty="0">
                <a:latin typeface="Simplified Arabic" panose="02020603050405020304" pitchFamily="18" charset="-78"/>
                <a:cs typeface="Simplified Arabic" panose="02020603050405020304" pitchFamily="18" charset="-78"/>
                <a:sym typeface="Arial"/>
              </a:rPr>
              <a:t>المدة المنقضية منذ بداية ظهور الأعراض </a:t>
            </a:r>
            <a:endParaRPr lang="ar-SA" dirty="0">
              <a:latin typeface="Simplified Arabic" panose="02020603050405020304" pitchFamily="18" charset="-78"/>
              <a:cs typeface="Simplified Arabic" panose="02020603050405020304" pitchFamily="18" charset="-78"/>
            </a:endParaRPr>
          </a:p>
          <a:p>
            <a:pPr marL="800100" lvl="1" algn="r" rtl="1">
              <a:lnSpc>
                <a:spcPct val="90000"/>
              </a:lnSpc>
              <a:buClr>
                <a:srgbClr val="0070C0"/>
              </a:buClr>
              <a:buFont typeface="Wingdings" panose="05000000000000000000" pitchFamily="2" charset="2"/>
              <a:buChar char=""/>
            </a:pPr>
            <a:r>
              <a:rPr lang="ar-SA" dirty="0">
                <a:latin typeface="Simplified Arabic" panose="02020603050405020304" pitchFamily="18" charset="-78"/>
                <a:cs typeface="Simplified Arabic" panose="02020603050405020304" pitchFamily="18" charset="-78"/>
                <a:sym typeface="Arial"/>
              </a:rPr>
              <a:t>الأعراض </a:t>
            </a:r>
            <a:endParaRPr lang="ar-SA" dirty="0">
              <a:latin typeface="Simplified Arabic" panose="02020603050405020304" pitchFamily="18" charset="-78"/>
              <a:cs typeface="Simplified Arabic" panose="02020603050405020304" pitchFamily="18" charset="-78"/>
            </a:endParaRPr>
          </a:p>
          <a:p>
            <a:pPr marL="800100" lvl="1" algn="r" rtl="1">
              <a:lnSpc>
                <a:spcPct val="90000"/>
              </a:lnSpc>
              <a:spcBef>
                <a:spcPts val="500"/>
              </a:spcBef>
              <a:spcAft>
                <a:spcPts val="0"/>
              </a:spcAft>
              <a:buClr>
                <a:srgbClr val="0070C0"/>
              </a:buClr>
              <a:buSzPts val="1800"/>
              <a:buFont typeface="Wingdings" panose="05000000000000000000" pitchFamily="2" charset="2"/>
              <a:buChar char=""/>
            </a:pPr>
            <a:r>
              <a:rPr lang="ar-SA" dirty="0">
                <a:latin typeface="Simplified Arabic" panose="02020603050405020304" pitchFamily="18" charset="-78"/>
                <a:cs typeface="Simplified Arabic" panose="02020603050405020304" pitchFamily="18" charset="-78"/>
                <a:sym typeface="Arial"/>
              </a:rPr>
              <a:t>الحالة المناعية </a:t>
            </a:r>
            <a:endParaRPr lang="ar-SA" dirty="0">
              <a:latin typeface="Simplified Arabic" panose="02020603050405020304" pitchFamily="18" charset="-78"/>
              <a:cs typeface="Simplified Arabic" panose="02020603050405020304" pitchFamily="18" charset="-78"/>
            </a:endParaRPr>
          </a:p>
          <a:p>
            <a:pPr marL="342900" indent="-342900" algn="r" rtl="1">
              <a:lnSpc>
                <a:spcPct val="90000"/>
              </a:lnSpc>
              <a:buClr>
                <a:srgbClr val="0070C0"/>
              </a:buClr>
              <a:buSzPts val="2400"/>
              <a:buFont typeface="Arial" panose="020B0604020202020204" pitchFamily="34" charset="0"/>
              <a:buChar char="•"/>
            </a:pPr>
            <a:r>
              <a:rPr lang="ar-SA" b="1" dirty="0">
                <a:sym typeface="Arial"/>
              </a:rPr>
              <a:t>العوامل الفيروسية </a:t>
            </a:r>
            <a:endParaRPr lang="ar-SA" dirty="0"/>
          </a:p>
          <a:p>
            <a:pPr marL="800100" lvl="1" algn="r" rtl="1">
              <a:lnSpc>
                <a:spcPct val="90000"/>
              </a:lnSpc>
              <a:spcBef>
                <a:spcPts val="500"/>
              </a:spcBef>
              <a:spcAft>
                <a:spcPts val="0"/>
              </a:spcAft>
              <a:buClr>
                <a:srgbClr val="0070C0"/>
              </a:buClr>
              <a:buSzPts val="1800"/>
              <a:buFont typeface="Wingdings" panose="05000000000000000000" pitchFamily="2" charset="2"/>
              <a:buChar char=""/>
            </a:pPr>
            <a:r>
              <a:rPr lang="ar-SA" dirty="0">
                <a:latin typeface="Simplified Arabic" panose="02020603050405020304" pitchFamily="18" charset="-78"/>
                <a:cs typeface="Simplified Arabic" panose="02020603050405020304" pitchFamily="18" charset="-78"/>
                <a:sym typeface="Arial"/>
              </a:rPr>
              <a:t>التركيز </a:t>
            </a:r>
            <a:endParaRPr lang="ar-SA" dirty="0">
              <a:latin typeface="Simplified Arabic" panose="02020603050405020304" pitchFamily="18" charset="-78"/>
              <a:cs typeface="Simplified Arabic" panose="02020603050405020304" pitchFamily="18" charset="-78"/>
            </a:endParaRPr>
          </a:p>
          <a:p>
            <a:pPr marL="800100" lvl="1" algn="r" rtl="1">
              <a:lnSpc>
                <a:spcPct val="90000"/>
              </a:lnSpc>
              <a:spcBef>
                <a:spcPts val="500"/>
              </a:spcBef>
              <a:spcAft>
                <a:spcPts val="0"/>
              </a:spcAft>
              <a:buClr>
                <a:srgbClr val="0070C0"/>
              </a:buClr>
              <a:buSzPts val="1800"/>
              <a:buFont typeface="Wingdings" panose="05000000000000000000" pitchFamily="2" charset="2"/>
              <a:buChar char=""/>
            </a:pPr>
            <a:r>
              <a:rPr lang="ar-SA" dirty="0">
                <a:latin typeface="Simplified Arabic" panose="02020603050405020304" pitchFamily="18" charset="-78"/>
                <a:cs typeface="Simplified Arabic" panose="02020603050405020304" pitchFamily="18" charset="-78"/>
                <a:sym typeface="Arial"/>
              </a:rPr>
              <a:t>مدة ذرف المستضدّات الفيروسية </a:t>
            </a:r>
            <a:endParaRPr lang="ar-SA" dirty="0">
              <a:latin typeface="Simplified Arabic" panose="02020603050405020304" pitchFamily="18" charset="-78"/>
              <a:cs typeface="Simplified Arabic" panose="02020603050405020304" pitchFamily="18" charset="-78"/>
            </a:endParaRPr>
          </a:p>
          <a:p>
            <a:pPr marL="800100" lvl="1" algn="r" rtl="1">
              <a:lnSpc>
                <a:spcPct val="90000"/>
              </a:lnSpc>
              <a:spcBef>
                <a:spcPts val="500"/>
              </a:spcBef>
              <a:spcAft>
                <a:spcPts val="0"/>
              </a:spcAft>
              <a:buClr>
                <a:srgbClr val="0070C0"/>
              </a:buClr>
              <a:buSzPts val="1800"/>
              <a:buFont typeface="Wingdings" panose="05000000000000000000" pitchFamily="2" charset="2"/>
              <a:buChar char=""/>
            </a:pPr>
            <a:r>
              <a:rPr lang="ar-SA" dirty="0">
                <a:latin typeface="Simplified Arabic" panose="02020603050405020304" pitchFamily="18" charset="-78"/>
                <a:cs typeface="Simplified Arabic" panose="02020603050405020304" pitchFamily="18" charset="-78"/>
                <a:sym typeface="Arial"/>
              </a:rPr>
              <a:t>التباين الهيكلي في المستضدّ المستهدف </a:t>
            </a:r>
            <a:endParaRPr lang="ar-SA" dirty="0">
              <a:latin typeface="Simplified Arabic" panose="02020603050405020304" pitchFamily="18" charset="-78"/>
              <a:cs typeface="Simplified Arabic" panose="02020603050405020304" pitchFamily="18" charset="-78"/>
            </a:endParaRPr>
          </a:p>
          <a:p>
            <a:pPr marL="342900" lvl="0" indent="-342900" algn="r" rtl="1">
              <a:lnSpc>
                <a:spcPct val="90000"/>
              </a:lnSpc>
              <a:spcBef>
                <a:spcPts val="1000"/>
              </a:spcBef>
              <a:spcAft>
                <a:spcPts val="0"/>
              </a:spcAft>
              <a:buClr>
                <a:srgbClr val="0070C0"/>
              </a:buClr>
              <a:buSzPts val="2400"/>
              <a:buFont typeface="Arial" panose="020B0604020202020204" pitchFamily="34" charset="0"/>
              <a:buChar char="•"/>
            </a:pPr>
            <a:r>
              <a:rPr lang="ar-SA" dirty="0">
                <a:sym typeface="Arial"/>
              </a:rPr>
              <a:t>نوع العينة وجودة العينات ومعالجتها </a:t>
            </a:r>
            <a:endParaRPr lang="ar-SA" dirty="0"/>
          </a:p>
          <a:p>
            <a:pPr marL="342900" lvl="0" indent="-342900" algn="r" rtl="1">
              <a:lnSpc>
                <a:spcPct val="90000"/>
              </a:lnSpc>
              <a:spcBef>
                <a:spcPts val="1000"/>
              </a:spcBef>
              <a:spcAft>
                <a:spcPts val="0"/>
              </a:spcAft>
              <a:buClr>
                <a:srgbClr val="0070C0"/>
              </a:buClr>
              <a:buSzPts val="2400"/>
              <a:buFont typeface="Arial" panose="020B0604020202020204" pitchFamily="34" charset="0"/>
              <a:buChar char="•"/>
            </a:pPr>
            <a:r>
              <a:rPr lang="ar-SA" dirty="0">
                <a:sym typeface="Arial"/>
              </a:rPr>
              <a:t>سوء النقل و/أو التخزين</a:t>
            </a:r>
            <a:endParaRPr lang="ar-SA" dirty="0"/>
          </a:p>
          <a:p>
            <a:pPr marL="342900" lvl="0" indent="-342900" algn="r" rtl="1">
              <a:lnSpc>
                <a:spcPct val="90000"/>
              </a:lnSpc>
              <a:spcBef>
                <a:spcPts val="1000"/>
              </a:spcBef>
              <a:spcAft>
                <a:spcPts val="0"/>
              </a:spcAft>
              <a:buClr>
                <a:srgbClr val="0070C0"/>
              </a:buClr>
              <a:buSzPts val="2400"/>
              <a:buFont typeface="Arial" panose="020B0604020202020204" pitchFamily="34" charset="0"/>
              <a:buChar char="•"/>
            </a:pPr>
            <a:r>
              <a:rPr lang="ar-SA" dirty="0">
                <a:sym typeface="Arial"/>
              </a:rPr>
              <a:t>هدف البروتين المحدد المكتشف في المقايسة </a:t>
            </a:r>
            <a:endParaRPr lang="ar-SA" dirty="0"/>
          </a:p>
          <a:p>
            <a:pPr marL="342900" lvl="0" indent="-342900" algn="r" rtl="1">
              <a:lnSpc>
                <a:spcPct val="90000"/>
              </a:lnSpc>
              <a:spcBef>
                <a:spcPts val="1000"/>
              </a:spcBef>
              <a:spcAft>
                <a:spcPts val="0"/>
              </a:spcAft>
              <a:buClr>
                <a:srgbClr val="0070C0"/>
              </a:buClr>
              <a:buSzPts val="2400"/>
              <a:buFont typeface="Arial" panose="020B0604020202020204" pitchFamily="34" charset="0"/>
              <a:buChar char="•"/>
            </a:pPr>
            <a:r>
              <a:rPr lang="ar-SA" dirty="0">
                <a:sym typeface="Arial"/>
              </a:rPr>
              <a:t>تدريب مشغل الاختبار </a:t>
            </a:r>
            <a:endParaRPr lang="ar-SA" dirty="0"/>
          </a:p>
          <a:p>
            <a:pPr marL="0" lvl="0" indent="0" algn="r" rtl="1">
              <a:lnSpc>
                <a:spcPct val="90000"/>
              </a:lnSpc>
              <a:spcBef>
                <a:spcPts val="1000"/>
              </a:spcBef>
              <a:spcAft>
                <a:spcPts val="0"/>
              </a:spcAft>
              <a:buClr>
                <a:srgbClr val="0070C0"/>
              </a:buClr>
              <a:buSzPts val="2000"/>
              <a:buNone/>
            </a:pPr>
            <a:br>
              <a:rPr lang="ar-SA" dirty="0"/>
            </a:br>
            <a:endParaRPr lang="ar-SA" dirty="0"/>
          </a:p>
        </p:txBody>
      </p:sp>
      <p:sp>
        <p:nvSpPr>
          <p:cNvPr id="6" name="Google Shape;104;p2">
            <a:extLst>
              <a:ext uri="{FF2B5EF4-FFF2-40B4-BE49-F238E27FC236}">
                <a16:creationId xmlns:a16="http://schemas.microsoft.com/office/drawing/2014/main" id="{AE456D73-875A-4751-984C-29691F309C4A}"/>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extLst>
      <p:ext uri="{BB962C8B-B14F-4D97-AF65-F5344CB8AC3E}">
        <p14:creationId xmlns:p14="http://schemas.microsoft.com/office/powerpoint/2010/main" val="89675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algn="r" rtl="1"/>
            <a:r>
              <a:rPr lang="ar-SA" dirty="0"/>
              <a:t>الإدخال الأولي للاختبارات التشخيصية السريعة للكشف عن مستضدات فيروس كورونا-سارس-2 في الاستخدام السريري </a:t>
            </a:r>
          </a:p>
        </p:txBody>
      </p:sp>
      <p:sp>
        <p:nvSpPr>
          <p:cNvPr id="184" name="Google Shape;184;p7"/>
          <p:cNvSpPr txBox="1">
            <a:spLocks noGrp="1"/>
          </p:cNvSpPr>
          <p:nvPr>
            <p:ph type="body" idx="1"/>
          </p:nvPr>
        </p:nvSpPr>
        <p:spPr>
          <a:xfrm>
            <a:off x="838200" y="1736203"/>
            <a:ext cx="7252683" cy="4440760"/>
          </a:xfrm>
          <a:prstGeom prst="rect">
            <a:avLst/>
          </a:prstGeom>
          <a:noFill/>
          <a:ln>
            <a:noFill/>
          </a:ln>
        </p:spPr>
        <p:txBody>
          <a:bodyPr spcFirstLastPara="1" wrap="square" lIns="91425" tIns="45700" rIns="91425" bIns="45700" anchor="t" anchorCtr="0">
            <a:normAutofit/>
          </a:bodyPr>
          <a:lstStyle/>
          <a:p>
            <a:pPr marL="0" lvl="0" indent="0" algn="just" rtl="1">
              <a:lnSpc>
                <a:spcPct val="100000"/>
              </a:lnSpc>
              <a:spcBef>
                <a:spcPts val="0"/>
              </a:spcBef>
              <a:spcAft>
                <a:spcPts val="0"/>
              </a:spcAft>
              <a:buSzPts val="2000"/>
              <a:buNone/>
            </a:pPr>
            <a:r>
              <a:rPr lang="ar-SA" dirty="0"/>
              <a:t>النظر في اختيار بعض البيئات التي يتوفر فيها الاختبار التأكيدي الجزيئي من أجل:</a:t>
            </a:r>
            <a:r>
              <a:rPr lang="ar-SA" baseline="30000" dirty="0"/>
              <a:t>1 </a:t>
            </a:r>
          </a:p>
          <a:p>
            <a:pPr marL="457200" lvl="0" indent="-457200" algn="just" rtl="1">
              <a:lnSpc>
                <a:spcPct val="100000"/>
              </a:lnSpc>
              <a:spcBef>
                <a:spcPts val="1000"/>
              </a:spcBef>
              <a:spcAft>
                <a:spcPts val="0"/>
              </a:spcAft>
              <a:buSzPts val="2000"/>
              <a:buFont typeface="Arial"/>
              <a:buAutoNum type="arabicPeriod"/>
            </a:pPr>
            <a:r>
              <a:rPr lang="ar-SA" dirty="0">
                <a:solidFill>
                  <a:srgbClr val="212121"/>
                </a:solidFill>
              </a:rPr>
              <a:t>منح الموظفين الثقة في الاختبارات التشخيصية السريعة للكشف عن مستضدات فيروس كورونا-سارس-2 </a:t>
            </a:r>
            <a:endParaRPr lang="ar-SA" dirty="0"/>
          </a:p>
          <a:p>
            <a:pPr marL="457200" lvl="0" indent="-457200" algn="just" rtl="1">
              <a:lnSpc>
                <a:spcPct val="100000"/>
              </a:lnSpc>
              <a:spcBef>
                <a:spcPts val="1000"/>
              </a:spcBef>
              <a:spcAft>
                <a:spcPts val="0"/>
              </a:spcAft>
              <a:buSzPts val="2000"/>
              <a:buFont typeface="Arial"/>
              <a:buAutoNum type="arabicPeriod"/>
            </a:pPr>
            <a:r>
              <a:rPr lang="ar-SA" dirty="0">
                <a:solidFill>
                  <a:srgbClr val="212121"/>
                </a:solidFill>
              </a:rPr>
              <a:t>تأكيد أداء الاختبارات التشخيصية السريعة للكشف عن مستضدات فيروس كورونا- سارس-2 </a:t>
            </a:r>
            <a:endParaRPr lang="ar-SA" dirty="0"/>
          </a:p>
          <a:p>
            <a:pPr marL="457200" lvl="0" indent="-457200" algn="just" rtl="1">
              <a:lnSpc>
                <a:spcPct val="100000"/>
              </a:lnSpc>
              <a:spcBef>
                <a:spcPts val="1000"/>
              </a:spcBef>
              <a:spcAft>
                <a:spcPts val="0"/>
              </a:spcAft>
              <a:buSzPts val="2000"/>
              <a:buFont typeface="Arial"/>
              <a:buAutoNum type="arabicPeriod"/>
            </a:pPr>
            <a:r>
              <a:rPr lang="ar-SA" dirty="0">
                <a:solidFill>
                  <a:srgbClr val="212121"/>
                </a:solidFill>
              </a:rPr>
              <a:t>استكشاف أي مشاكل تواجه التنفيذ </a:t>
            </a:r>
            <a:endParaRPr lang="ar-SA" dirty="0"/>
          </a:p>
          <a:p>
            <a:pPr marL="228600" lvl="0" indent="-101600" algn="r" rtl="1">
              <a:lnSpc>
                <a:spcPct val="100000"/>
              </a:lnSpc>
              <a:spcBef>
                <a:spcPts val="1000"/>
              </a:spcBef>
              <a:spcAft>
                <a:spcPts val="0"/>
              </a:spcAft>
              <a:buClr>
                <a:schemeClr val="accent1"/>
              </a:buClr>
              <a:buSzPts val="2000"/>
              <a:buNone/>
            </a:pPr>
            <a:endParaRPr lang="ar-SA" dirty="0"/>
          </a:p>
          <a:p>
            <a:pPr marL="0" lvl="0" indent="0" algn="r" rtl="1">
              <a:lnSpc>
                <a:spcPct val="100000"/>
              </a:lnSpc>
              <a:spcBef>
                <a:spcPts val="1000"/>
              </a:spcBef>
              <a:spcAft>
                <a:spcPts val="0"/>
              </a:spcAft>
              <a:buSzPts val="2000"/>
              <a:buNone/>
            </a:pPr>
            <a:endParaRPr lang="ar-SA" dirty="0"/>
          </a:p>
        </p:txBody>
      </p:sp>
      <p:sp>
        <p:nvSpPr>
          <p:cNvPr id="185" name="Google Shape;185;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18</a:t>
            </a:fld>
            <a:endParaRPr lang="ar-SA" sz="1000" dirty="0"/>
          </a:p>
        </p:txBody>
      </p:sp>
      <p:sp>
        <p:nvSpPr>
          <p:cNvPr id="10" name="Google Shape;129;p4">
            <a:extLst>
              <a:ext uri="{FF2B5EF4-FFF2-40B4-BE49-F238E27FC236}">
                <a16:creationId xmlns:a16="http://schemas.microsoft.com/office/drawing/2014/main" id="{6154A436-762E-4938-BFA7-302751C02CF3}"/>
              </a:ext>
            </a:extLst>
          </p:cNvPr>
          <p:cNvSpPr txBox="1"/>
          <p:nvPr/>
        </p:nvSpPr>
        <p:spPr>
          <a:xfrm>
            <a:off x="303650" y="5322068"/>
            <a:ext cx="11370128" cy="738623"/>
          </a:xfrm>
          <a:prstGeom prst="rect">
            <a:avLst/>
          </a:prstGeom>
          <a:noFill/>
          <a:ln>
            <a:noFill/>
          </a:ln>
        </p:spPr>
        <p:txBody>
          <a:bodyPr spcFirstLastPara="1" wrap="square" lIns="91425" tIns="45700" rIns="91425" bIns="45700" anchor="t" anchorCtr="0">
            <a:spAutoFit/>
          </a:bodyPr>
          <a:lstStyle/>
          <a:p>
            <a:pPr lvl="0" algn="r" rtl="1"/>
            <a:r>
              <a:rPr lang="ar-SA" dirty="0">
                <a:solidFill>
                  <a:schemeClr val="dk1"/>
                </a:solidFill>
                <a:latin typeface="Simplified Arabic" panose="02020603050405020304" pitchFamily="18" charset="-78"/>
                <a:cs typeface="Simplified Arabic" panose="02020603050405020304" pitchFamily="18" charset="-78"/>
                <a:sym typeface="Arial"/>
              </a:rPr>
              <a:t>الكشف عن المستضدّات في تشخيص العدوى بفيروس كورونا-سارس-2. إرشادات مبدئية، 6 تشرين الأول/أكتوبر 2021. جنيف. منظمة الصحة العالمية. </a:t>
            </a:r>
            <a:r>
              <a:rPr lang="fr-CH" u="sng" dirty="0">
                <a:solidFill>
                  <a:schemeClr val="dk1"/>
                </a:solidFill>
                <a:hlinkClick r:id="rId4">
                  <a:extLst>
                    <a:ext uri="{A12FA001-AC4F-418D-AE19-62706E023703}">
                      <ahyp:hlinkClr xmlns:ahyp="http://schemas.microsoft.com/office/drawing/2018/hyperlinkcolor" val="tx"/>
                    </a:ext>
                  </a:extLst>
                </a:hlinkClick>
              </a:rPr>
              <a:t>https://www.who.int/publications/i/item/antigen-detection-in-the-diagnosis-of-sars-cov-2infection</a:t>
            </a:r>
            <a:endParaRPr lang="ar-SA" dirty="0">
              <a:solidFill>
                <a:schemeClr val="dk1"/>
              </a:solidFill>
              <a:latin typeface="Simplified Arabic" panose="02020603050405020304" pitchFamily="18" charset="-78"/>
              <a:cs typeface="Simplified Arabic" panose="02020603050405020304" pitchFamily="18" charset="-78"/>
              <a:sym typeface="Arial"/>
            </a:endParaRPr>
          </a:p>
          <a:p>
            <a:pPr marL="0" marR="0" lvl="0" indent="0" algn="r" rtl="1">
              <a:spcBef>
                <a:spcPts val="0"/>
              </a:spcBef>
              <a:spcAft>
                <a:spcPts val="0"/>
              </a:spcAft>
              <a:buNone/>
            </a:pPr>
            <a:r>
              <a:rPr lang="ar-SA" dirty="0">
                <a:latin typeface="Simplified Arabic" panose="02020603050405020304" pitchFamily="18" charset="-78"/>
                <a:cs typeface="Simplified Arabic" panose="02020603050405020304" pitchFamily="18" charset="-78"/>
              </a:rPr>
              <a:t>ملاحظة: ينبغي جمع عينات الاختبارين، الاختبار التشخيصي السريع للكشف عن المستضدات واختبار تضخيم الحمض النووي، في نفس الوقت أو في غضون يومين بينهما</a:t>
            </a:r>
            <a:endParaRPr lang="ar-SA" sz="2000" dirty="0">
              <a:latin typeface="Simplified Arabic" panose="02020603050405020304" pitchFamily="18" charset="-78"/>
              <a:cs typeface="Simplified Arabic" panose="02020603050405020304" pitchFamily="18" charset="-78"/>
            </a:endParaRPr>
          </a:p>
        </p:txBody>
      </p:sp>
      <p:sp>
        <p:nvSpPr>
          <p:cNvPr id="3" name="TextBox 2">
            <a:extLst>
              <a:ext uri="{FF2B5EF4-FFF2-40B4-BE49-F238E27FC236}">
                <a16:creationId xmlns:a16="http://schemas.microsoft.com/office/drawing/2014/main" id="{180046FD-C00D-7EAD-720F-2D8D4B0F3998}"/>
              </a:ext>
            </a:extLst>
          </p:cNvPr>
          <p:cNvSpPr txBox="1"/>
          <p:nvPr/>
        </p:nvSpPr>
        <p:spPr>
          <a:xfrm>
            <a:off x="925947" y="4331854"/>
            <a:ext cx="89431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endParaRPr lang="ar-SA" sz="2000" dirty="0">
              <a:latin typeface="Simplified Arabic" panose="02020603050405020304" pitchFamily="18" charset="-78"/>
              <a:cs typeface="Simplified Arabic" panose="02020603050405020304" pitchFamily="18" charset="-78"/>
            </a:endParaRPr>
          </a:p>
        </p:txBody>
      </p:sp>
      <p:sp>
        <p:nvSpPr>
          <p:cNvPr id="8" name="Google Shape;104;p2">
            <a:extLst>
              <a:ext uri="{FF2B5EF4-FFF2-40B4-BE49-F238E27FC236}">
                <a16:creationId xmlns:a16="http://schemas.microsoft.com/office/drawing/2014/main" id="{AA37FAB3-9DD6-40BE-8C53-1B3E518A28DC}"/>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pic>
        <p:nvPicPr>
          <p:cNvPr id="9" name="Google Shape;188;p7" descr="Shape&#10;&#10;Description automatically generated">
            <a:extLst>
              <a:ext uri="{FF2B5EF4-FFF2-40B4-BE49-F238E27FC236}">
                <a16:creationId xmlns:a16="http://schemas.microsoft.com/office/drawing/2014/main" id="{92FEE071-8F53-4422-B12C-645D07E61E46}"/>
              </a:ext>
            </a:extLst>
          </p:cNvPr>
          <p:cNvPicPr preferRelativeResize="0"/>
          <p:nvPr/>
        </p:nvPicPr>
        <p:blipFill rotWithShape="1">
          <a:blip r:embed="rId5">
            <a:alphaModFix/>
          </a:blip>
          <a:srcRect/>
          <a:stretch/>
        </p:blipFill>
        <p:spPr>
          <a:xfrm>
            <a:off x="8732232" y="1291275"/>
            <a:ext cx="2621567" cy="266530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19</a:t>
            </a:fld>
            <a:endParaRPr lang="ar-SA" dirty="0"/>
          </a:p>
        </p:txBody>
      </p:sp>
      <p:sp>
        <p:nvSpPr>
          <p:cNvPr id="232" name="Google Shape;232;p12"/>
          <p:cNvSpPr/>
          <p:nvPr/>
        </p:nvSpPr>
        <p:spPr>
          <a:xfrm>
            <a:off x="0" y="136525"/>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cs typeface="Simplified Arabic" panose="02020603050405020304" pitchFamily="18" charset="-78"/>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lt1"/>
              </a:buClr>
              <a:buSzPts val="4400"/>
              <a:buFont typeface="Arial"/>
              <a:buNone/>
            </a:pPr>
            <a:r>
              <a:rPr lang="ar-SA" sz="4400">
                <a:solidFill>
                  <a:schemeClr val="lt1"/>
                </a:solidFill>
                <a:latin typeface="Simplified Arabic" panose="02020603050405020304" pitchFamily="18" charset="-78"/>
                <a:cs typeface="Simplified Arabic" panose="02020603050405020304" pitchFamily="18" charset="-78"/>
                <a:sym typeface="Arial"/>
              </a:rPr>
              <a:t>النقاط الرئيسية </a:t>
            </a:r>
            <a:endParaRPr lang="ar-SA" dirty="0">
              <a:latin typeface="Simplified Arabic" panose="02020603050405020304" pitchFamily="18" charset="-78"/>
              <a:cs typeface="Simplified Arabic" panose="02020603050405020304" pitchFamily="18" charset="-78"/>
            </a:endParaRPr>
          </a:p>
        </p:txBody>
      </p:sp>
      <p:sp>
        <p:nvSpPr>
          <p:cNvPr id="234" name="Google Shape;234;p12"/>
          <p:cNvSpPr txBox="1"/>
          <p:nvPr/>
        </p:nvSpPr>
        <p:spPr>
          <a:xfrm>
            <a:off x="1906389" y="1983763"/>
            <a:ext cx="8494676" cy="4003982"/>
          </a:xfrm>
          <a:prstGeom prst="rect">
            <a:avLst/>
          </a:prstGeom>
          <a:noFill/>
          <a:ln>
            <a:noFill/>
          </a:ln>
        </p:spPr>
        <p:txBody>
          <a:bodyPr spcFirstLastPara="1" wrap="square" lIns="91425" tIns="45700" rIns="91425" bIns="45700" anchor="t" anchorCtr="0">
            <a:noAutofit/>
          </a:bodyPr>
          <a:lstStyle/>
          <a:p>
            <a:pPr marL="342900" marR="0" lvl="0" indent="-342900" algn="just" rtl="1">
              <a:spcBef>
                <a:spcPts val="0"/>
              </a:spcBef>
              <a:spcAft>
                <a:spcPts val="0"/>
              </a:spcAft>
              <a:buClr>
                <a:schemeClr val="lt1"/>
              </a:buClr>
              <a:buSzPts val="2000"/>
              <a:buFont typeface="Arial" panose="020B0604020202020204" pitchFamily="34" charset="0"/>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ينبغي أن تفي الاختبارات التشخيصية السريعة للكشف عن مستضدات فيروس كورونا-سارس-2 بالحد الأدنى من معايير الأداء، وهي الحساسية بمعدل 80% أو أكثر والنوعية بمعدل 97% أو أكثر مقارنة باختبار تضخيم الحمض النووي المعتمد. </a:t>
            </a:r>
            <a:endParaRPr lang="ar-SA" sz="2800" dirty="0">
              <a:solidFill>
                <a:schemeClr val="lt1"/>
              </a:solidFill>
              <a:latin typeface="Simplified Arabic" panose="02020603050405020304" pitchFamily="18" charset="-78"/>
              <a:cs typeface="Simplified Arabic" panose="02020603050405020304" pitchFamily="18" charset="-78"/>
              <a:sym typeface="Arial"/>
            </a:endParaRPr>
          </a:p>
          <a:p>
            <a:pPr marL="342900" marR="0" lvl="0" indent="-342900" algn="just" rtl="1">
              <a:spcBef>
                <a:spcPts val="1000"/>
              </a:spcBef>
              <a:spcAft>
                <a:spcPts val="0"/>
              </a:spcAft>
              <a:buClr>
                <a:schemeClr val="lt1"/>
              </a:buClr>
              <a:buSzPts val="2000"/>
              <a:buFont typeface="Arial" panose="020B0604020202020204" pitchFamily="34" charset="0"/>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تشمل الفئات السكانية المستهدفة بالاختبارات التشخيصية السريعة للكشف عن المستضدات الأفراد ذوي الأعراض المستوفين لتعريف حالة كوفيد-19 مشتبه فيها، والأفراد عديمي الأعراض الأشدّ عرضةً لخطر الإصابة بكوفيد-19، وحالات كوفيد-19 </a:t>
            </a:r>
            <a:r>
              <a:rPr lang="ar-SA" sz="2000">
                <a:solidFill>
                  <a:schemeClr val="lt1"/>
                </a:solidFill>
                <a:latin typeface="Simplified Arabic" panose="02020603050405020304" pitchFamily="18" charset="-78"/>
                <a:cs typeface="Simplified Arabic" panose="02020603050405020304" pitchFamily="18" charset="-78"/>
                <a:sym typeface="Arial"/>
              </a:rPr>
              <a:t>المشتبه فيها </a:t>
            </a:r>
            <a:r>
              <a:rPr lang="ar-SA" sz="2000" dirty="0">
                <a:solidFill>
                  <a:schemeClr val="lt1"/>
                </a:solidFill>
                <a:latin typeface="Simplified Arabic" panose="02020603050405020304" pitchFamily="18" charset="-78"/>
                <a:cs typeface="Simplified Arabic" panose="02020603050405020304" pitchFamily="18" charset="-78"/>
                <a:sym typeface="Arial"/>
              </a:rPr>
              <a:t>في استقصاءات التفشّي. </a:t>
            </a:r>
            <a:endParaRPr lang="ar-SA" sz="2000" dirty="0">
              <a:solidFill>
                <a:schemeClr val="lt1"/>
              </a:solidFill>
              <a:latin typeface="Simplified Arabic" panose="02020603050405020304" pitchFamily="18" charset="-78"/>
              <a:cs typeface="Simplified Arabic" panose="02020603050405020304" pitchFamily="18" charset="-78"/>
            </a:endParaRPr>
          </a:p>
          <a:p>
            <a:pPr marL="342900" marR="0" lvl="0" indent="-342900" algn="just" rtl="1">
              <a:spcBef>
                <a:spcPts val="1000"/>
              </a:spcBef>
              <a:spcAft>
                <a:spcPts val="0"/>
              </a:spcAft>
              <a:buClr>
                <a:schemeClr val="lt1"/>
              </a:buClr>
              <a:buSzPts val="2000"/>
              <a:buFont typeface="Arial" panose="020B0604020202020204" pitchFamily="34" charset="0"/>
              <a:buChar char="•"/>
            </a:pPr>
            <a:r>
              <a:rPr lang="ar-SA" sz="2000" dirty="0">
                <a:solidFill>
                  <a:schemeClr val="lt1"/>
                </a:solidFill>
                <a:latin typeface="Simplified Arabic" panose="02020603050405020304" pitchFamily="18" charset="-78"/>
                <a:cs typeface="Simplified Arabic" panose="02020603050405020304" pitchFamily="18" charset="-78"/>
                <a:sym typeface="Arial"/>
              </a:rPr>
              <a:t>يُحدَّد أداء الاختبار التشخيصي السريع للكشف عن المستضدات وفقاً لحساسية ونوعية الاختبار في الكشف عن العدوى بفيروس كورونا-سارس-2 مقارنةً بالمعيار المرجعي لاختبار تضخيم الحمض النووي. </a:t>
            </a:r>
            <a:endParaRPr lang="ar-SA" sz="2000" dirty="0">
              <a:solidFill>
                <a:schemeClr val="lt1"/>
              </a:solidFill>
              <a:latin typeface="Simplified Arabic" panose="02020603050405020304" pitchFamily="18" charset="-78"/>
              <a:cs typeface="Simplified Arabic" panose="02020603050405020304" pitchFamily="18" charset="-78"/>
            </a:endParaRPr>
          </a:p>
        </p:txBody>
      </p:sp>
      <p:sp>
        <p:nvSpPr>
          <p:cNvPr id="235" name="Google Shape;235;p12"/>
          <p:cNvSpPr txBox="1">
            <a:spLocks noGrp="1"/>
          </p:cNvSpPr>
          <p:nvPr>
            <p:ph type="ftr" idx="11"/>
          </p:nvPr>
        </p:nvSpPr>
        <p:spPr>
          <a:xfrm>
            <a:off x="838200" y="6356350"/>
            <a:ext cx="7315200" cy="501650"/>
          </a:xfrm>
          <a:prstGeom prst="rect">
            <a:avLst/>
          </a:prstGeom>
          <a:noFill/>
          <a:ln>
            <a:noFill/>
          </a:ln>
        </p:spPr>
        <p:txBody>
          <a:bodyPr spcFirstLastPara="1" wrap="square" lIns="91425" tIns="45700" rIns="91425" bIns="45700" anchor="ctr" anchorCtr="0">
            <a:noAutofit/>
          </a:bodyPr>
          <a:lstStyle/>
          <a:p>
            <a:pPr lvl="0" algn="r" rtl="1"/>
            <a:r>
              <a:rPr lang="ar-SA" sz="1000" b="1" dirty="0">
                <a:solidFill>
                  <a:schemeClr val="lt1"/>
                </a:solidFill>
              </a:rPr>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1"/>
          <a:lstStyle/>
          <a:p>
            <a:pPr rtl="1"/>
            <a:r>
              <a:rPr lang="ar" dirty="0"/>
              <a:t>إخلاء المسؤولية</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838199" y="1611765"/>
            <a:ext cx="10515600" cy="4440760"/>
          </a:xfrm>
        </p:spPr>
        <p:txBody>
          <a:bodyPr rtlCol="1">
            <a:normAutofit fontScale="92500" lnSpcReduction="10000"/>
          </a:bodyPr>
          <a:lstStyle/>
          <a:p>
            <a:pPr marL="0" indent="0" rtl="1">
              <a:buNone/>
              <a:defRPr/>
            </a:pPr>
            <a:r>
              <a:rPr lang="ar" b="1" dirty="0"/>
              <a:t>منصة تعلم الأمن الصحي لمنظمة الصحة العالمية - مواد تدريبية</a:t>
            </a:r>
            <a:endParaRPr lang="en-US" dirty="0"/>
          </a:p>
          <a:p>
            <a:pPr rtl="1">
              <a:defRPr/>
            </a:pPr>
            <a:endParaRPr lang="en-US" dirty="0"/>
          </a:p>
          <a:p>
            <a:pPr marL="0" indent="0" rtl="1">
              <a:buNone/>
              <a:defRPr/>
            </a:pPr>
            <a:r>
              <a:rPr lang="ar" dirty="0"/>
              <a:t>هذه المواد التدريبية لمنظمة الصحة العالمية محفوظة © منظمة الصحة العالمية 202</a:t>
            </a:r>
            <a:r>
              <a:rPr lang="en-GB" dirty="0"/>
              <a:t>2</a:t>
            </a:r>
            <a:r>
              <a:rPr lang="ar" dirty="0"/>
              <a:t>. كل الحقوق محفوظة.</a:t>
            </a:r>
          </a:p>
          <a:p>
            <a:pPr marL="0" indent="0" rtl="1">
              <a:buNone/>
              <a:defRPr/>
            </a:pPr>
            <a:endParaRPr lang="en-US" dirty="0"/>
          </a:p>
          <a:p>
            <a:pPr marL="0" indent="0" rtl="1">
              <a:buNone/>
              <a:defRPr/>
            </a:pPr>
            <a:r>
              <a:rPr lang="ar" dirty="0"/>
              <a:t>يخضع استخدامك لهذه المواد لـ «</a:t>
            </a:r>
            <a:r>
              <a:rPr lang="ar" u="sng" dirty="0">
                <a:hlinkClick r:id="rId2"/>
              </a:rPr>
              <a:t>شروط استخدام منصة تعلم الأمن الصحي لمنظمة الصحة العالمية، المواد التدريبية»</a:t>
            </a:r>
            <a:r>
              <a:rPr lang="ar" dirty="0"/>
              <a:t>، التي وافقت عليها عند تنزيلها والمتاحة على منصة تعلم الأمن الصحي على الرابط: </a:t>
            </a:r>
            <a:r>
              <a:rPr lang="ar" u="sng" dirty="0">
                <a:hlinkClick r:id="rId3"/>
              </a:rPr>
              <a:t>https: //extranet.who. int / hslp</a:t>
            </a:r>
            <a:r>
              <a:rPr lang="ar" dirty="0"/>
              <a:t>.  </a:t>
            </a:r>
          </a:p>
          <a:p>
            <a:pPr marL="0" indent="0" rtl="1">
              <a:buNone/>
              <a:defRPr/>
            </a:pPr>
            <a:r>
              <a:rPr lang="ar" dirty="0"/>
              <a:t> </a:t>
            </a:r>
          </a:p>
          <a:p>
            <a:pPr marL="0" indent="0" rtl="1">
              <a:buNone/>
              <a:defRPr/>
            </a:pPr>
            <a:r>
              <a:rPr lang="ar" dirty="0"/>
              <a:t>وفي حالة تكييف محتويات هذه المواد أو تعديلها أو تغييرها أو ترجمتها أو تنقيحها بأي شكل من الأشكال، لا تجوز الإشارة ضمناً إلى ارتباط منظمة الصحة العالمية بأي شكل بهذه التعديلات ولا يجوز استخدام اسم منظمة الصحة العالمية أو شعارها في تلك المواد المعدَّلة.  </a:t>
            </a:r>
          </a:p>
          <a:p>
            <a:pPr rtl="1">
              <a:defRPr/>
            </a:pPr>
            <a:endParaRPr lang="en-US" dirty="0"/>
          </a:p>
          <a:p>
            <a:pPr marL="0" indent="0" rtl="1">
              <a:buNone/>
              <a:defRPr/>
            </a:pPr>
            <a:r>
              <a:rPr lang="ar" dirty="0"/>
              <a:t>وعلاوة على ذلك، يرجى إبلاغ منظمة الصحة العالمية بأي تعديلات </a:t>
            </a:r>
            <a:r>
              <a:rPr lang="ar" u="sng" dirty="0">
                <a:hlinkClick r:id="rId4">
                  <a:extLst>
                    <a:ext uri="{A12FA001-AC4F-418D-AE19-62706E023703}">
                      <ahyp:hlinkClr xmlns:ahyp="http://schemas.microsoft.com/office/drawing/2018/hyperlinkcolor" val="tx"/>
                    </a:ext>
                  </a:extLst>
                </a:hlinkClick>
              </a:rPr>
              <a:t>تطرأ على</a:t>
            </a:r>
            <a:r>
              <a:rPr lang="ar" dirty="0"/>
              <a:t> هذه المواد التي تستخدمها علانية وذلك لأغراض حفظ السجلات والتطوير المستمر من خلال البريد الإلكتروني </a:t>
            </a:r>
            <a:r>
              <a:rPr lang="ar" dirty="0">
                <a:hlinkClick r:id="rId4"/>
              </a:rPr>
              <a:t>ihrhrt@who.int</a:t>
            </a:r>
            <a:r>
              <a:rPr lang="ar" dirty="0"/>
              <a:t>. </a:t>
            </a:r>
          </a:p>
          <a:p>
            <a:pPr rtl="1"/>
            <a:endParaRPr lang="en-US" dirty="0"/>
          </a:p>
          <a:p>
            <a:pPr rtl="1"/>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1"/>
          <a:lstStyle/>
          <a:p>
            <a:pPr rtl="1"/>
            <a:fld id="{42D34DE6-22C6-0E40-B20E-F2D718CBADB2}" type="slidenum">
              <a:rPr lang="en-GB" smtClean="0"/>
              <a:pPr/>
              <a:t>2</a:t>
            </a:fld>
            <a:endParaRPr lang="en-GB" sz="1000" dirty="0"/>
          </a:p>
        </p:txBody>
      </p:sp>
      <p:sp>
        <p:nvSpPr>
          <p:cNvPr id="6" name="Google Shape;104;p2">
            <a:extLst>
              <a:ext uri="{FF2B5EF4-FFF2-40B4-BE49-F238E27FC236}">
                <a16:creationId xmlns:a16="http://schemas.microsoft.com/office/drawing/2014/main" id="{7AFCB1F3-0D7B-8E9B-D6FD-998CA372A8CC}"/>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extLst>
      <p:ext uri="{BB962C8B-B14F-4D97-AF65-F5344CB8AC3E}">
        <p14:creationId xmlns:p14="http://schemas.microsoft.com/office/powerpoint/2010/main" val="2311984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أسئلة؟</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20</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أهداف التعلم </a:t>
            </a:r>
            <a:endParaRPr lang="ar-SA" dirty="0"/>
          </a:p>
        </p:txBody>
      </p:sp>
      <p:sp>
        <p:nvSpPr>
          <p:cNvPr id="102" name="Google Shape;102;p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just" rtl="1">
              <a:lnSpc>
                <a:spcPct val="100000"/>
              </a:lnSpc>
              <a:spcBef>
                <a:spcPts val="0"/>
              </a:spcBef>
              <a:spcAft>
                <a:spcPts val="0"/>
              </a:spcAft>
              <a:buSzPts val="2000"/>
              <a:buNone/>
            </a:pPr>
            <a:r>
              <a:rPr lang="ar-SA" dirty="0"/>
              <a:t>في نهاية هذه الوحدة، ستكونون قادرين على: </a:t>
            </a:r>
          </a:p>
          <a:p>
            <a:pPr marL="228600" indent="-228600" algn="just" rtl="1"/>
            <a:r>
              <a:rPr lang="ar-SA" dirty="0"/>
              <a:t>فهم الطريقة التي تأثر بها الحساسية والنوعية على أداء الاختبارات التشخيصية السريعة للكشف عن مستضدات فيروس كورونا-سارس-2 في بيئات مختلفة؛ </a:t>
            </a:r>
          </a:p>
          <a:p>
            <a:pPr marL="228600" lvl="0" indent="-228600" algn="just" rtl="1">
              <a:lnSpc>
                <a:spcPct val="100000"/>
              </a:lnSpc>
              <a:spcBef>
                <a:spcPts val="1000"/>
              </a:spcBef>
              <a:spcAft>
                <a:spcPts val="0"/>
              </a:spcAft>
              <a:buClr>
                <a:schemeClr val="accent1"/>
              </a:buClr>
              <a:buSzPts val="2000"/>
              <a:buChar char="•"/>
            </a:pPr>
            <a:r>
              <a:rPr lang="ar-SA" dirty="0"/>
              <a:t>شرح التوصيات الرئيسية لاستخدام الاختبارات التشخيصية السريعة للكشف عن مستضدات فيروس كورونا-سارس-2؛ </a:t>
            </a:r>
          </a:p>
          <a:p>
            <a:pPr marL="228600" lvl="0" indent="-228600" algn="just" rtl="1">
              <a:lnSpc>
                <a:spcPct val="100000"/>
              </a:lnSpc>
              <a:spcBef>
                <a:spcPts val="1000"/>
              </a:spcBef>
              <a:spcAft>
                <a:spcPts val="0"/>
              </a:spcAft>
              <a:buClr>
                <a:schemeClr val="accent1"/>
              </a:buClr>
              <a:buSzPts val="2000"/>
              <a:buChar char="•"/>
            </a:pPr>
            <a:r>
              <a:rPr lang="ar-SA" dirty="0"/>
              <a:t>وصف العوامل التي تؤثر على أداء الاختبار.</a:t>
            </a:r>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3</a:t>
            </a:fld>
            <a:endParaRPr lang="ar-SA" sz="1000" dirty="0"/>
          </a:p>
        </p:txBody>
      </p:sp>
      <p:sp>
        <p:nvSpPr>
          <p:cNvPr id="104" name="Google Shape;104;p2"/>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a:t>إرشادات عالمية </a:t>
            </a:r>
            <a:endParaRPr lang="ar-SA" dirty="0"/>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just" rtl="1">
              <a:lnSpc>
                <a:spcPct val="100000"/>
              </a:lnSpc>
              <a:spcBef>
                <a:spcPts val="0"/>
              </a:spcBef>
              <a:spcAft>
                <a:spcPts val="0"/>
              </a:spcAft>
              <a:buClr>
                <a:schemeClr val="accent1"/>
              </a:buClr>
              <a:buSzPts val="2000"/>
              <a:buNone/>
            </a:pPr>
            <a:endParaRPr lang="ar-SA"/>
          </a:p>
          <a:p>
            <a:pPr marL="228600" lvl="0" indent="-101600" algn="just" rtl="1">
              <a:lnSpc>
                <a:spcPct val="100000"/>
              </a:lnSpc>
              <a:spcBef>
                <a:spcPts val="1000"/>
              </a:spcBef>
              <a:spcAft>
                <a:spcPts val="0"/>
              </a:spcAft>
              <a:buClr>
                <a:schemeClr val="accent1"/>
              </a:buClr>
              <a:buSzPts val="2000"/>
              <a:buNone/>
            </a:pPr>
            <a:endParaRPr lang="ar-SA" dirty="0"/>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4</a:t>
            </a:fld>
            <a:endParaRPr lang="ar-SA" sz="1000" dirty="0"/>
          </a:p>
        </p:txBody>
      </p:sp>
      <p:sp>
        <p:nvSpPr>
          <p:cNvPr id="113" name="Google Shape;113;p3"/>
          <p:cNvSpPr txBox="1"/>
          <p:nvPr/>
        </p:nvSpPr>
        <p:spPr>
          <a:xfrm>
            <a:off x="560047" y="1575537"/>
            <a:ext cx="6342777" cy="1292621"/>
          </a:xfrm>
          <a:prstGeom prst="rect">
            <a:avLst/>
          </a:prstGeom>
          <a:noFill/>
          <a:ln>
            <a:noFill/>
          </a:ln>
        </p:spPr>
        <p:txBody>
          <a:bodyPr spcFirstLastPara="1" wrap="square" lIns="91425" tIns="45700" rIns="91425" bIns="45700" anchor="t" anchorCtr="0">
            <a:spAutoFit/>
          </a:bodyPr>
          <a:lstStyle/>
          <a:p>
            <a:pPr marL="0" marR="0" lvl="0" indent="0" algn="just" rtl="1">
              <a:spcBef>
                <a:spcPts val="0"/>
              </a:spcBef>
              <a:spcAft>
                <a:spcPts val="0"/>
              </a:spcAft>
              <a:buNone/>
            </a:pPr>
            <a:r>
              <a:rPr lang="ar-SA" sz="2000" b="0" i="0" u="none" strike="noStrike" cap="none" dirty="0">
                <a:solidFill>
                  <a:schemeClr val="dk1"/>
                </a:solidFill>
                <a:latin typeface="Simplified Arabic" panose="02020603050405020304" pitchFamily="18" charset="-78"/>
                <a:cs typeface="Simplified Arabic" panose="02020603050405020304" pitchFamily="18" charset="-78"/>
                <a:sym typeface="Arial"/>
              </a:rPr>
              <a:t>أصدرت منظمة الصحة العالمية إرشادات مبدئية بشأن استخدام الاختبارات التشخيصية السريعة للكشف عن مستضدات فيروس كورونا- سارس-2: </a:t>
            </a:r>
            <a:endParaRPr lang="ar-SA" dirty="0">
              <a:latin typeface="Simplified Arabic" panose="02020603050405020304" pitchFamily="18" charset="-78"/>
              <a:cs typeface="Simplified Arabic" panose="02020603050405020304" pitchFamily="18" charset="-78"/>
            </a:endParaRPr>
          </a:p>
          <a:p>
            <a:pPr marL="0" marR="0" lvl="0" indent="0" algn="just" rtl="1">
              <a:spcBef>
                <a:spcPts val="0"/>
              </a:spcBef>
              <a:spcAft>
                <a:spcPts val="0"/>
              </a:spcAft>
              <a:buNone/>
            </a:pPr>
            <a:endParaRPr lang="ar-SA" sz="2000" dirty="0">
              <a:solidFill>
                <a:schemeClr val="dk1"/>
              </a:solidFill>
              <a:latin typeface="Simplified Arabic" panose="02020603050405020304" pitchFamily="18" charset="-78"/>
              <a:cs typeface="Simplified Arabic" panose="02020603050405020304" pitchFamily="18" charset="-78"/>
              <a:sym typeface="Arial"/>
            </a:endParaRPr>
          </a:p>
          <a:p>
            <a:pPr marL="0" marR="0" lvl="0" indent="0" algn="just" rtl="1">
              <a:spcBef>
                <a:spcPts val="0"/>
              </a:spcBef>
              <a:spcAft>
                <a:spcPts val="0"/>
              </a:spcAft>
              <a:buNone/>
            </a:pPr>
            <a:endParaRPr lang="ar-SA" sz="1800" dirty="0">
              <a:solidFill>
                <a:schemeClr val="dk1"/>
              </a:solidFill>
              <a:latin typeface="Simplified Arabic" panose="02020603050405020304" pitchFamily="18" charset="-78"/>
              <a:cs typeface="Simplified Arabic" panose="02020603050405020304" pitchFamily="18" charset="-78"/>
              <a:sym typeface="Arial"/>
            </a:endParaRPr>
          </a:p>
        </p:txBody>
      </p:sp>
      <p:sp>
        <p:nvSpPr>
          <p:cNvPr id="11" name="TextBox 10">
            <a:extLst>
              <a:ext uri="{FF2B5EF4-FFF2-40B4-BE49-F238E27FC236}">
                <a16:creationId xmlns:a16="http://schemas.microsoft.com/office/drawing/2014/main" id="{A2E307CD-33C7-46A7-95EE-BF49D1D83478}"/>
              </a:ext>
            </a:extLst>
          </p:cNvPr>
          <p:cNvSpPr txBox="1"/>
          <p:nvPr/>
        </p:nvSpPr>
        <p:spPr>
          <a:xfrm>
            <a:off x="560047" y="2707492"/>
            <a:ext cx="6342777" cy="2862322"/>
          </a:xfrm>
          <a:prstGeom prst="rect">
            <a:avLst/>
          </a:prstGeom>
          <a:noFill/>
        </p:spPr>
        <p:txBody>
          <a:bodyPr wrap="square">
            <a:spAutoFit/>
          </a:bodyPr>
          <a:lstStyle/>
          <a:p>
            <a:pPr marL="285750" indent="-285750" algn="just" rtl="1">
              <a:buFont typeface="Arial" panose="020B0604020202020204" pitchFamily="34" charset="0"/>
              <a:buChar char="•"/>
            </a:pPr>
            <a:r>
              <a:rPr lang="ar-SA" sz="1800" dirty="0">
                <a:latin typeface="Times New Roman" panose="02020603050405020304" pitchFamily="18" charset="0"/>
                <a:cs typeface="Simplified Arabic" panose="02020603050405020304" pitchFamily="18" charset="-78"/>
              </a:rPr>
              <a:t>كشف المستضدّات في تشخيص العدوى بفيروس كورونا-سارس-2. إرشادات مبدئية، 6 تشرين الأول/أكتوبر 2021. جنيف. منظمة الصحة العالمية. </a:t>
            </a:r>
            <a:r>
              <a:rPr lang="en-GB" sz="1800" dirty="0">
                <a:latin typeface="Times New Roman" panose="02020603050405020304" pitchFamily="18" charset="0"/>
                <a:cs typeface="Simplified Arabic" panose="02020603050405020304" pitchFamily="18" charset="-78"/>
              </a:rPr>
              <a:t>https://www.who.int/publications/i/item/antigen-detection-in-the-diagnosis-of-sars-cov-2infection</a:t>
            </a:r>
          </a:p>
          <a:p>
            <a:pPr marL="285750" indent="-285750" algn="just" rtl="1">
              <a:buFont typeface="Arial" panose="020B0604020202020204" pitchFamily="34" charset="0"/>
              <a:buChar char="•"/>
            </a:pPr>
            <a:endParaRPr lang="ar-SA" sz="1800" dirty="0">
              <a:latin typeface="Times New Roman" panose="02020603050405020304" pitchFamily="18" charset="0"/>
              <a:cs typeface="Simplified Arabic" panose="02020603050405020304" pitchFamily="18" charset="-78"/>
            </a:endParaRPr>
          </a:p>
          <a:p>
            <a:pPr marL="285750" indent="-285750" algn="just" rtl="1">
              <a:buFont typeface="Arial" panose="020B0604020202020204" pitchFamily="34" charset="0"/>
              <a:buChar char="•"/>
            </a:pPr>
            <a:r>
              <a:rPr lang="ar-SA" sz="1800" dirty="0">
                <a:latin typeface="Times New Roman" panose="02020603050405020304" pitchFamily="18" charset="0"/>
                <a:cs typeface="Simplified Arabic" panose="02020603050405020304" pitchFamily="18" charset="-78"/>
              </a:rPr>
              <a:t>استخدام الاختبارات التشخيصية السريعة للكشف عن مستضدات فيروس كورونا-سارس-2 في اختبارات التشخيص الذاتي لكوفيد-19. إرشادات مبدئية، 9 آذار/مارس 2022. جنيف. منظمة الصحة العالمية. </a:t>
            </a:r>
            <a:r>
              <a:rPr lang="en-GB" sz="1800" dirty="0"/>
              <a:t>https://www.who.int/publications/i/item/WHO-2019-nCoV-Ag-RDTs-Self_testing-2022.1</a:t>
            </a:r>
            <a:endParaRPr lang="ar-SA" sz="1800" dirty="0">
              <a:latin typeface="Times New Roman" panose="02020603050405020304" pitchFamily="18" charset="0"/>
              <a:cs typeface="Simplified Arabic" panose="02020603050405020304" pitchFamily="18" charset="-78"/>
            </a:endParaRPr>
          </a:p>
        </p:txBody>
      </p:sp>
      <p:sp>
        <p:nvSpPr>
          <p:cNvPr id="8" name="Google Shape;104;p2">
            <a:extLst>
              <a:ext uri="{FF2B5EF4-FFF2-40B4-BE49-F238E27FC236}">
                <a16:creationId xmlns:a16="http://schemas.microsoft.com/office/drawing/2014/main" id="{2EEC9683-63AA-4BDB-81D1-9AE9F6B3121F}"/>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just"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pic>
        <p:nvPicPr>
          <p:cNvPr id="9" name="Picture 8">
            <a:extLst>
              <a:ext uri="{FF2B5EF4-FFF2-40B4-BE49-F238E27FC236}">
                <a16:creationId xmlns:a16="http://schemas.microsoft.com/office/drawing/2014/main" id="{EA92F8C8-630E-4092-AD2E-859C66682D82}"/>
              </a:ext>
            </a:extLst>
          </p:cNvPr>
          <p:cNvPicPr>
            <a:picLocks noChangeAspect="1"/>
          </p:cNvPicPr>
          <p:nvPr/>
        </p:nvPicPr>
        <p:blipFill rotWithShape="1">
          <a:blip r:embed="rId4"/>
          <a:srcRect l="21250" t="20000" r="22132" b="26797"/>
          <a:stretch/>
        </p:blipFill>
        <p:spPr>
          <a:xfrm>
            <a:off x="7290547" y="1245405"/>
            <a:ext cx="3953682" cy="2089803"/>
          </a:xfrm>
          <a:prstGeom prst="rect">
            <a:avLst/>
          </a:prstGeom>
        </p:spPr>
      </p:pic>
      <p:pic>
        <p:nvPicPr>
          <p:cNvPr id="10" name="Picture 9">
            <a:extLst>
              <a:ext uri="{FF2B5EF4-FFF2-40B4-BE49-F238E27FC236}">
                <a16:creationId xmlns:a16="http://schemas.microsoft.com/office/drawing/2014/main" id="{7F429137-3404-4349-9F2C-4FFB888A6E5C}"/>
              </a:ext>
            </a:extLst>
          </p:cNvPr>
          <p:cNvPicPr>
            <a:picLocks noChangeAspect="1"/>
          </p:cNvPicPr>
          <p:nvPr/>
        </p:nvPicPr>
        <p:blipFill>
          <a:blip r:embed="rId5"/>
          <a:stretch>
            <a:fillRect/>
          </a:stretch>
        </p:blipFill>
        <p:spPr>
          <a:xfrm>
            <a:off x="7290547" y="3811041"/>
            <a:ext cx="3953682" cy="1801554"/>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خصائص الاختبارات التشخيصية </a:t>
            </a:r>
            <a:endParaRPr lang="ar-SA"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5</a:t>
            </a:fld>
            <a:endParaRPr lang="ar-SA" sz="1000" dirty="0"/>
          </a:p>
        </p:txBody>
      </p:sp>
      <p:sp>
        <p:nvSpPr>
          <p:cNvPr id="8" name="Google Shape;169;p8">
            <a:extLst>
              <a:ext uri="{FF2B5EF4-FFF2-40B4-BE49-F238E27FC236}">
                <a16:creationId xmlns:a16="http://schemas.microsoft.com/office/drawing/2014/main" id="{2A2E0238-C3C0-4FAF-B7D6-3154A105DFDC}"/>
              </a:ext>
            </a:extLst>
          </p:cNvPr>
          <p:cNvSpPr txBox="1"/>
          <p:nvPr/>
        </p:nvSpPr>
        <p:spPr>
          <a:xfrm>
            <a:off x="193788" y="5119074"/>
            <a:ext cx="11160011" cy="769401"/>
          </a:xfrm>
          <a:prstGeom prst="rect">
            <a:avLst/>
          </a:prstGeom>
          <a:noFill/>
          <a:ln>
            <a:noFill/>
          </a:ln>
        </p:spPr>
        <p:txBody>
          <a:bodyPr spcFirstLastPara="1" wrap="square" lIns="91425" tIns="45700" rIns="91425" bIns="45700" anchor="t" anchorCtr="0">
            <a:spAutoFit/>
          </a:bodyPr>
          <a:lstStyle/>
          <a:p>
            <a:pPr marL="0" marR="0" lvl="0" indent="0" algn="just" rtl="1">
              <a:spcBef>
                <a:spcPts val="0"/>
              </a:spcBef>
              <a:spcAft>
                <a:spcPts val="0"/>
              </a:spcAft>
              <a:buNone/>
            </a:pPr>
            <a:r>
              <a:rPr lang="ar-SA" sz="1100" dirty="0">
                <a:solidFill>
                  <a:srgbClr val="2E2D2D"/>
                </a:solidFill>
                <a:latin typeface="Simplified Arabic" panose="02020603050405020304" pitchFamily="18" charset="-78"/>
                <a:cs typeface="Simplified Arabic" panose="02020603050405020304" pitchFamily="18" charset="-78"/>
                <a:sym typeface="Arial"/>
              </a:rPr>
              <a:t>ملاحظة: يمكن الاطلاع على مزيد من المعلومات عن تفسير الاختبارات التشخيصية السريعة للكشف عن مستضدات فيروس كورونا-سارس-2 وعن تعاريف الحساسية والنوعية والقيمة التنبؤية الإيجابية والقيمة التنبؤية السلبية في القسم 5 من </a:t>
            </a:r>
            <a:r>
              <a:rPr lang="ar-SA" sz="1100" b="1" u="sng" dirty="0">
                <a:solidFill>
                  <a:srgbClr val="2E2D2D"/>
                </a:solidFill>
                <a:latin typeface="Simplified Arabic" panose="02020603050405020304" pitchFamily="18" charset="-78"/>
                <a:cs typeface="Simplified Arabic" panose="02020603050405020304" pitchFamily="18" charset="-78"/>
                <a:sym typeface="Arial"/>
              </a:rPr>
              <a:t>الاختبارات التشخيصية السريعة للكشف عن مستضدات فيروس كورونا-سارس-2: دليل تنفيذي </a:t>
            </a:r>
            <a:endParaRPr lang="ar-SA" sz="1100" b="1" i="0" u="sng" strike="noStrike" dirty="0">
              <a:solidFill>
                <a:srgbClr val="2E2D2D"/>
              </a:solidFill>
              <a:latin typeface="Simplified Arabic" panose="02020603050405020304" pitchFamily="18" charset="-78"/>
              <a:cs typeface="Simplified Arabic" panose="02020603050405020304" pitchFamily="18" charset="-78"/>
              <a:sym typeface="Arial"/>
            </a:endParaRPr>
          </a:p>
          <a:p>
            <a:pPr lvl="0" algn="just" rtl="1"/>
            <a:r>
              <a:rPr lang="ar-SA" sz="1100" u="none" strike="noStrike" dirty="0">
                <a:solidFill>
                  <a:srgbClr val="2E2D2D"/>
                </a:solidFill>
                <a:latin typeface="Simplified Arabic" panose="02020603050405020304" pitchFamily="18" charset="-78"/>
                <a:cs typeface="Simplified Arabic" panose="02020603050405020304" pitchFamily="18" charset="-78"/>
                <a:sym typeface="Arial"/>
              </a:rPr>
              <a:t>يمكن الاطلاع على المزيد من المعلومات عن كيفية تأثير القيم التنبؤية الإيجابية والسلبية على تفسير نتائج الاختبار التشخيصي السريع للكشف عن المستضدات في ملحق القسم المعنون الكشف عن المستضدّات في تشخيص العدوى بفيروس كورونا-سارس-2. إرشادات مبدئية، 6 تشرين الأول/أكتوبر 2021. جنيف. منظمة الصحة العالمية. </a:t>
            </a:r>
            <a:r>
              <a:rPr lang="fr-CH" sz="1100" u="sng" dirty="0">
                <a:solidFill>
                  <a:schemeClr val="dk1"/>
                </a:solidFill>
                <a:hlinkClick r:id="rId4">
                  <a:extLst>
                    <a:ext uri="{A12FA001-AC4F-418D-AE19-62706E023703}">
                      <ahyp:hlinkClr xmlns:ahyp="http://schemas.microsoft.com/office/drawing/2018/hyperlinkcolor" val="tx"/>
                    </a:ext>
                  </a:extLst>
                </a:hlinkClick>
              </a:rPr>
              <a:t> https://www.who.int/publications/i/item/antigen-detection-in-the-diagnosis-of-sars-cov-2infection</a:t>
            </a:r>
            <a:endParaRPr lang="ar-SA" sz="1100" u="none" strike="noStrike" dirty="0">
              <a:solidFill>
                <a:srgbClr val="2E2D2D"/>
              </a:solidFill>
              <a:latin typeface="Simplified Arabic" panose="02020603050405020304" pitchFamily="18" charset="-78"/>
              <a:cs typeface="Simplified Arabic" panose="02020603050405020304" pitchFamily="18" charset="-78"/>
              <a:sym typeface="Arial"/>
            </a:endParaRPr>
          </a:p>
        </p:txBody>
      </p:sp>
      <p:sp>
        <p:nvSpPr>
          <p:cNvPr id="9" name="Google Shape;170;p8">
            <a:extLst>
              <a:ext uri="{FF2B5EF4-FFF2-40B4-BE49-F238E27FC236}">
                <a16:creationId xmlns:a16="http://schemas.microsoft.com/office/drawing/2014/main" id="{8DA24A88-BB8E-4EDD-8539-08321442BEEC}"/>
              </a:ext>
            </a:extLst>
          </p:cNvPr>
          <p:cNvSpPr/>
          <p:nvPr/>
        </p:nvSpPr>
        <p:spPr>
          <a:xfrm>
            <a:off x="456907" y="1781475"/>
            <a:ext cx="10896892" cy="2862282"/>
          </a:xfrm>
          <a:prstGeom prst="rect">
            <a:avLst/>
          </a:prstGeom>
          <a:noFill/>
          <a:ln>
            <a:noFill/>
          </a:ln>
        </p:spPr>
        <p:txBody>
          <a:bodyPr spcFirstLastPara="1" wrap="square" lIns="91425" tIns="45700" rIns="91425" bIns="45700" anchor="t" anchorCtr="0">
            <a:spAutoFit/>
          </a:bodyPr>
          <a:lstStyle/>
          <a:p>
            <a:pPr marL="342900" marR="0" lvl="1" indent="-342900" algn="just" rtl="1">
              <a:spcBef>
                <a:spcPts val="0"/>
              </a:spcBef>
              <a:spcAft>
                <a:spcPts val="0"/>
              </a:spcAft>
              <a:buClr>
                <a:srgbClr val="0070C0"/>
              </a:buClr>
              <a:buSzPts val="2400"/>
              <a:buFont typeface="Arial" panose="020B0604020202020204" pitchFamily="34" charset="0"/>
              <a:buChar char="•"/>
            </a:pPr>
            <a:r>
              <a:rPr lang="ar-SA" sz="2000" b="0" i="0" u="none" strike="noStrike" cap="none" dirty="0">
                <a:solidFill>
                  <a:schemeClr val="dk1"/>
                </a:solidFill>
                <a:latin typeface="Simplified Arabic" panose="02020603050405020304" pitchFamily="18" charset="-78"/>
                <a:cs typeface="Simplified Arabic" panose="02020603050405020304" pitchFamily="18" charset="-78"/>
                <a:sym typeface="Arial"/>
              </a:rPr>
              <a:t>تشير الحساسية إلى النسبة المئوية للمرضى المصابين بعدوى فيروس كورونا-سارس-2 الذين تم تحديدهم بشكل صحيح</a:t>
            </a:r>
            <a:r>
              <a:rPr lang="ar-SA" sz="2000" b="0" i="0" u="none" strike="noStrike" cap="none" baseline="30000" dirty="0">
                <a:solidFill>
                  <a:schemeClr val="dk1"/>
                </a:solidFill>
                <a:latin typeface="Simplified Arabic" panose="02020603050405020304" pitchFamily="18" charset="-78"/>
                <a:cs typeface="Simplified Arabic" panose="02020603050405020304" pitchFamily="18" charset="-78"/>
                <a:sym typeface="Arial"/>
              </a:rPr>
              <a:t>1</a:t>
            </a:r>
            <a:r>
              <a:rPr lang="ar-SA" sz="2000" b="0" i="0" u="none" strike="noStrike" cap="none" dirty="0">
                <a:solidFill>
                  <a:schemeClr val="dk1"/>
                </a:solidFill>
                <a:latin typeface="Simplified Arabic" panose="02020603050405020304" pitchFamily="18" charset="-78"/>
                <a:cs typeface="Simplified Arabic" panose="02020603050405020304" pitchFamily="18" charset="-78"/>
                <a:sym typeface="Arial"/>
              </a:rPr>
              <a:t> على أنهم مصابون بعدوى فيروس كورونا-سارس-2. </a:t>
            </a:r>
            <a:endParaRPr lang="ar-SA" sz="2000" dirty="0">
              <a:solidFill>
                <a:schemeClr val="dk1"/>
              </a:solidFill>
              <a:latin typeface="Simplified Arabic" panose="02020603050405020304" pitchFamily="18" charset="-78"/>
              <a:cs typeface="Simplified Arabic" panose="02020603050405020304" pitchFamily="18" charset="-78"/>
            </a:endParaRPr>
          </a:p>
          <a:p>
            <a:pPr marL="342900" lvl="1" indent="-342900" algn="just" rtl="1">
              <a:buClr>
                <a:srgbClr val="0070C0"/>
              </a:buClr>
              <a:buSzPts val="2400"/>
              <a:buFont typeface="Arial" panose="020B0604020202020204" pitchFamily="34" charset="0"/>
              <a:buChar char="•"/>
            </a:pPr>
            <a:endParaRPr lang="ar-SA" sz="2000" dirty="0">
              <a:solidFill>
                <a:schemeClr val="dk1"/>
              </a:solidFill>
              <a:latin typeface="Simplified Arabic" panose="02020603050405020304" pitchFamily="18" charset="-78"/>
              <a:cs typeface="Simplified Arabic" panose="02020603050405020304" pitchFamily="18" charset="-78"/>
            </a:endParaRPr>
          </a:p>
          <a:p>
            <a:pPr marL="1257300" lvl="5" indent="-342900" algn="just" rtl="1">
              <a:buClr>
                <a:srgbClr val="0070C0"/>
              </a:buClr>
              <a:buSzPts val="2400"/>
              <a:buFont typeface="Arial" panose="020B0604020202020204" pitchFamily="34" charset="0"/>
              <a:buChar char="•"/>
            </a:pPr>
            <a:r>
              <a:rPr lang="ar-SA" sz="2000" dirty="0">
                <a:solidFill>
                  <a:schemeClr val="dk1"/>
                </a:solidFill>
                <a:latin typeface="Simplified Arabic" panose="02020603050405020304" pitchFamily="18" charset="-78"/>
                <a:cs typeface="Simplified Arabic" panose="02020603050405020304" pitchFamily="18" charset="-78"/>
              </a:rPr>
              <a:t>ارتفاع الحساسية 			بعض النتائج السلبية الخاطئة </a:t>
            </a:r>
          </a:p>
          <a:p>
            <a:pPr marL="800100" marR="0" lvl="1" indent="-342900" algn="just" rtl="1">
              <a:spcBef>
                <a:spcPts val="0"/>
              </a:spcBef>
              <a:spcAft>
                <a:spcPts val="0"/>
              </a:spcAft>
              <a:buClr>
                <a:srgbClr val="0070C0"/>
              </a:buClr>
              <a:buFont typeface="Arial" panose="020B0604020202020204" pitchFamily="34" charset="0"/>
              <a:buChar char="•"/>
            </a:pPr>
            <a:endParaRPr lang="ar-SA" sz="2000" b="0" i="0" u="none" strike="noStrike" cap="none" dirty="0">
              <a:solidFill>
                <a:schemeClr val="dk1"/>
              </a:solidFill>
              <a:latin typeface="Simplified Arabic" panose="02020603050405020304" pitchFamily="18" charset="-78"/>
              <a:cs typeface="Simplified Arabic" panose="02020603050405020304" pitchFamily="18" charset="-78"/>
              <a:sym typeface="Arial"/>
            </a:endParaRPr>
          </a:p>
          <a:p>
            <a:pPr marL="342900" marR="0" lvl="1" indent="-342900" algn="just" rtl="1">
              <a:spcBef>
                <a:spcPts val="0"/>
              </a:spcBef>
              <a:spcAft>
                <a:spcPts val="0"/>
              </a:spcAft>
              <a:buClr>
                <a:srgbClr val="0070C0"/>
              </a:buClr>
              <a:buSzPts val="2400"/>
              <a:buFont typeface="Arial" panose="020B0604020202020204" pitchFamily="34" charset="0"/>
              <a:buChar char="•"/>
            </a:pPr>
            <a:r>
              <a:rPr lang="ar-SA" sz="2000" b="0" i="0" u="none" strike="noStrike" cap="none" dirty="0">
                <a:solidFill>
                  <a:schemeClr val="dk1"/>
                </a:solidFill>
                <a:latin typeface="Simplified Arabic" panose="02020603050405020304" pitchFamily="18" charset="-78"/>
                <a:cs typeface="Simplified Arabic" panose="02020603050405020304" pitchFamily="18" charset="-78"/>
                <a:sym typeface="Arial"/>
              </a:rPr>
              <a:t>تشير النوعية إلى النسبة المئوية للمرضى غير المصابين بالعدوى الذين تم تحديدهم بشكل صحيح</a:t>
            </a:r>
            <a:r>
              <a:rPr lang="ar-SA" sz="2000" b="0" i="0" u="none" strike="noStrike" cap="none" baseline="30000" dirty="0">
                <a:solidFill>
                  <a:schemeClr val="dk1"/>
                </a:solidFill>
                <a:latin typeface="Simplified Arabic" panose="02020603050405020304" pitchFamily="18" charset="-78"/>
                <a:cs typeface="Simplified Arabic" panose="02020603050405020304" pitchFamily="18" charset="-78"/>
                <a:sym typeface="Arial"/>
              </a:rPr>
              <a:t>1</a:t>
            </a:r>
            <a:r>
              <a:rPr lang="ar-SA" sz="2000" b="0" i="0" u="none" strike="noStrike" cap="none" dirty="0">
                <a:solidFill>
                  <a:schemeClr val="dk1"/>
                </a:solidFill>
                <a:latin typeface="Simplified Arabic" panose="02020603050405020304" pitchFamily="18" charset="-78"/>
                <a:cs typeface="Simplified Arabic" panose="02020603050405020304" pitchFamily="18" charset="-78"/>
                <a:sym typeface="Arial"/>
              </a:rPr>
              <a:t> على أنهم غير مصابين بعدوى فيروس كورونا-سارس-2. </a:t>
            </a:r>
            <a:endParaRPr lang="ar-SA" sz="2000" dirty="0">
              <a:solidFill>
                <a:schemeClr val="dk1"/>
              </a:solidFill>
              <a:latin typeface="Simplified Arabic" panose="02020603050405020304" pitchFamily="18" charset="-78"/>
              <a:cs typeface="Simplified Arabic" panose="02020603050405020304" pitchFamily="18" charset="-78"/>
            </a:endParaRPr>
          </a:p>
          <a:p>
            <a:pPr marL="342900" lvl="1" indent="-342900" algn="just" rtl="1">
              <a:buClr>
                <a:srgbClr val="0070C0"/>
              </a:buClr>
              <a:buSzPts val="2400"/>
              <a:buFont typeface="Arial" panose="020B0604020202020204" pitchFamily="34" charset="0"/>
              <a:buChar char="•"/>
            </a:pPr>
            <a:endParaRPr lang="ar-SA" sz="2000" dirty="0">
              <a:solidFill>
                <a:schemeClr val="dk1"/>
              </a:solidFill>
              <a:latin typeface="Simplified Arabic" panose="02020603050405020304" pitchFamily="18" charset="-78"/>
              <a:cs typeface="Simplified Arabic" panose="02020603050405020304" pitchFamily="18" charset="-78"/>
            </a:endParaRPr>
          </a:p>
          <a:p>
            <a:pPr marL="1257300" lvl="5" indent="-342900" algn="just" rtl="1">
              <a:buClr>
                <a:srgbClr val="0070C0"/>
              </a:buClr>
              <a:buSzPts val="2400"/>
              <a:buFont typeface="Arial" panose="020B0604020202020204" pitchFamily="34" charset="0"/>
              <a:buChar char="•"/>
            </a:pPr>
            <a:r>
              <a:rPr lang="ar-SA" sz="2000" dirty="0">
                <a:solidFill>
                  <a:schemeClr val="dk1"/>
                </a:solidFill>
                <a:latin typeface="Simplified Arabic" panose="02020603050405020304" pitchFamily="18" charset="-78"/>
                <a:cs typeface="Simplified Arabic" panose="02020603050405020304" pitchFamily="18" charset="-78"/>
              </a:rPr>
              <a:t>ارتفاع النوعية			بعض النتائج الإيجابية الخاطئة </a:t>
            </a:r>
            <a:endParaRPr lang="ar-SA" sz="2000" dirty="0">
              <a:latin typeface="Simplified Arabic" panose="02020603050405020304" pitchFamily="18" charset="-78"/>
              <a:cs typeface="Simplified Arabic" panose="02020603050405020304" pitchFamily="18" charset="-78"/>
            </a:endParaRPr>
          </a:p>
        </p:txBody>
      </p:sp>
      <p:sp>
        <p:nvSpPr>
          <p:cNvPr id="10" name="Google Shape;172;p8">
            <a:extLst>
              <a:ext uri="{FF2B5EF4-FFF2-40B4-BE49-F238E27FC236}">
                <a16:creationId xmlns:a16="http://schemas.microsoft.com/office/drawing/2014/main" id="{9B989A21-89DF-4BCB-B7C0-C76C51E3FD37}"/>
              </a:ext>
            </a:extLst>
          </p:cNvPr>
          <p:cNvSpPr txBox="1"/>
          <p:nvPr/>
        </p:nvSpPr>
        <p:spPr>
          <a:xfrm>
            <a:off x="5724939" y="4824539"/>
            <a:ext cx="5628860"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baseline="30000" dirty="0">
                <a:solidFill>
                  <a:schemeClr val="dk1"/>
                </a:solidFill>
                <a:latin typeface="Simplified Arabic" panose="02020603050405020304" pitchFamily="18" charset="-78"/>
                <a:cs typeface="Simplified Arabic" panose="02020603050405020304" pitchFamily="18" charset="-78"/>
                <a:sym typeface="Arial"/>
              </a:rPr>
              <a:t>1 في هذه الحالة، المعيار الذهبي المستخدم هو اختبار تضخيم الحمض النووي </a:t>
            </a:r>
            <a:endParaRPr lang="ar-SA" sz="1800" dirty="0">
              <a:solidFill>
                <a:schemeClr val="dk1"/>
              </a:solidFill>
              <a:latin typeface="Simplified Arabic" panose="02020603050405020304" pitchFamily="18" charset="-78"/>
              <a:cs typeface="Simplified Arabic" panose="02020603050405020304" pitchFamily="18" charset="-78"/>
              <a:sym typeface="Arial"/>
            </a:endParaRPr>
          </a:p>
        </p:txBody>
      </p:sp>
      <p:sp>
        <p:nvSpPr>
          <p:cNvPr id="11" name="Google Shape;171;p8">
            <a:extLst>
              <a:ext uri="{FF2B5EF4-FFF2-40B4-BE49-F238E27FC236}">
                <a16:creationId xmlns:a16="http://schemas.microsoft.com/office/drawing/2014/main" id="{EE1C43A5-DD69-427E-8156-F9A21E0912BC}"/>
              </a:ext>
            </a:extLst>
          </p:cNvPr>
          <p:cNvSpPr/>
          <p:nvPr/>
        </p:nvSpPr>
        <p:spPr>
          <a:xfrm rot="10800000">
            <a:off x="6890723" y="2726131"/>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ea typeface="Calibri"/>
              <a:cs typeface="Simplified Arabic" panose="02020603050405020304" pitchFamily="18" charset="-78"/>
              <a:sym typeface="Calibri"/>
            </a:endParaRPr>
          </a:p>
        </p:txBody>
      </p:sp>
      <p:sp>
        <p:nvSpPr>
          <p:cNvPr id="12" name="Google Shape;171;p8">
            <a:extLst>
              <a:ext uri="{FF2B5EF4-FFF2-40B4-BE49-F238E27FC236}">
                <a16:creationId xmlns:a16="http://schemas.microsoft.com/office/drawing/2014/main" id="{7A745B3A-D3D4-4805-AADD-A0B004845F5F}"/>
              </a:ext>
            </a:extLst>
          </p:cNvPr>
          <p:cNvSpPr/>
          <p:nvPr/>
        </p:nvSpPr>
        <p:spPr>
          <a:xfrm rot="10800000">
            <a:off x="6890723" y="4288034"/>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ea typeface="Calibri"/>
              <a:cs typeface="Simplified Arabic" panose="02020603050405020304" pitchFamily="18" charset="-78"/>
              <a:sym typeface="Calibri"/>
            </a:endParaRPr>
          </a:p>
        </p:txBody>
      </p:sp>
      <p:sp>
        <p:nvSpPr>
          <p:cNvPr id="13" name="Google Shape;104;p2">
            <a:extLst>
              <a:ext uri="{FF2B5EF4-FFF2-40B4-BE49-F238E27FC236}">
                <a16:creationId xmlns:a16="http://schemas.microsoft.com/office/drawing/2014/main" id="{95172D23-672D-4540-B045-AA0ABFBFFC2E}"/>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extLst>
      <p:ext uri="{BB962C8B-B14F-4D97-AF65-F5344CB8AC3E}">
        <p14:creationId xmlns:p14="http://schemas.microsoft.com/office/powerpoint/2010/main" val="188497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معدل انتشار المرض </a:t>
            </a:r>
            <a:br>
              <a:rPr lang="ar-SA"/>
            </a:br>
            <a:endParaRPr lang="ar-SA"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6</a:t>
            </a:fld>
            <a:endParaRPr lang="ar-SA" sz="1000" dirty="0"/>
          </a:p>
        </p:txBody>
      </p:sp>
      <p:sp>
        <p:nvSpPr>
          <p:cNvPr id="8" name="Google Shape;183;p9">
            <a:extLst>
              <a:ext uri="{FF2B5EF4-FFF2-40B4-BE49-F238E27FC236}">
                <a16:creationId xmlns:a16="http://schemas.microsoft.com/office/drawing/2014/main" id="{0C5941FF-69AA-4093-B41B-94FCBF8DC610}"/>
              </a:ext>
            </a:extLst>
          </p:cNvPr>
          <p:cNvSpPr txBox="1">
            <a:spLocks noGrp="1"/>
          </p:cNvSpPr>
          <p:nvPr>
            <p:ph type="body" idx="1"/>
          </p:nvPr>
        </p:nvSpPr>
        <p:spPr>
          <a:xfrm>
            <a:off x="384056" y="1408635"/>
            <a:ext cx="10957395" cy="1448186"/>
          </a:xfrm>
          <a:prstGeom prst="rect">
            <a:avLst/>
          </a:prstGeom>
          <a:noFill/>
          <a:ln>
            <a:noFill/>
          </a:ln>
        </p:spPr>
        <p:txBody>
          <a:bodyPr spcFirstLastPara="1" wrap="square" lIns="91425" tIns="45700" rIns="91425" bIns="45700" anchor="t" anchorCtr="0">
            <a:noAutofit/>
          </a:bodyPr>
          <a:lstStyle/>
          <a:p>
            <a:pPr marL="342900" indent="-342900" algn="r" rtl="1">
              <a:lnSpc>
                <a:spcPct val="90000"/>
              </a:lnSpc>
              <a:spcBef>
                <a:spcPts val="0"/>
              </a:spcBef>
              <a:buClr>
                <a:srgbClr val="0070C0"/>
              </a:buClr>
              <a:buSzPts val="2800"/>
              <a:buFont typeface="Arial" panose="020B0604020202020204" pitchFamily="34" charset="0"/>
              <a:buChar char="•"/>
            </a:pPr>
            <a:r>
              <a:rPr lang="ar-SA" dirty="0">
                <a:solidFill>
                  <a:srgbClr val="2E2D2D"/>
                </a:solidFill>
                <a:sym typeface="Arial"/>
              </a:rPr>
              <a:t>يؤثر معدل انتشار المرض في المجتمع قيد الاختبار تأثيراً قوياً على القيمة التنبؤية للاختبار من حيث </a:t>
            </a:r>
            <a:r>
              <a:rPr lang="ar-SA" b="1" dirty="0">
                <a:solidFill>
                  <a:srgbClr val="2E2D2D"/>
                </a:solidFill>
                <a:sym typeface="Arial"/>
              </a:rPr>
              <a:t>القيمة التنبؤية الإيجابية </a:t>
            </a:r>
            <a:r>
              <a:rPr lang="ar-SA" dirty="0">
                <a:solidFill>
                  <a:srgbClr val="2E2D2D"/>
                </a:solidFill>
                <a:sym typeface="Arial"/>
              </a:rPr>
              <a:t>و</a:t>
            </a:r>
            <a:r>
              <a:rPr lang="ar-SA" b="1" dirty="0">
                <a:solidFill>
                  <a:srgbClr val="2E2D2D"/>
                </a:solidFill>
                <a:sym typeface="Arial"/>
              </a:rPr>
              <a:t>القيمة التنبؤية السلبية</a:t>
            </a:r>
            <a:r>
              <a:rPr lang="ar-SA" dirty="0">
                <a:solidFill>
                  <a:srgbClr val="2E2D2D"/>
                </a:solidFill>
                <a:sym typeface="Arial"/>
              </a:rPr>
              <a:t>*. </a:t>
            </a:r>
            <a:endParaRPr lang="ar-SA" dirty="0">
              <a:solidFill>
                <a:schemeClr val="accent1"/>
              </a:solidFill>
            </a:endParaRPr>
          </a:p>
          <a:p>
            <a:pPr marL="0" indent="0" algn="r" rtl="1">
              <a:lnSpc>
                <a:spcPct val="90000"/>
              </a:lnSpc>
              <a:spcBef>
                <a:spcPts val="0"/>
              </a:spcBef>
              <a:buClr>
                <a:srgbClr val="0070C0"/>
              </a:buClr>
              <a:buSzPts val="2800"/>
              <a:buNone/>
            </a:pPr>
            <a:endParaRPr lang="ar-SA" dirty="0">
              <a:solidFill>
                <a:srgbClr val="2E2D2D"/>
              </a:solidFill>
            </a:endParaRPr>
          </a:p>
          <a:p>
            <a:pPr marL="342900" indent="-342900" algn="r" rtl="1">
              <a:lnSpc>
                <a:spcPct val="90000"/>
              </a:lnSpc>
              <a:spcBef>
                <a:spcPts val="0"/>
              </a:spcBef>
              <a:buClr>
                <a:srgbClr val="0070C0"/>
              </a:buClr>
              <a:buSzPts val="2800"/>
              <a:buFont typeface="Arial" panose="020B0604020202020204" pitchFamily="34" charset="0"/>
              <a:buChar char="•"/>
            </a:pPr>
            <a:r>
              <a:rPr lang="ar-SA" sz="2000" b="0" u="none" strike="noStrike" dirty="0">
                <a:solidFill>
                  <a:schemeClr val="tx1"/>
                </a:solidFill>
                <a:sym typeface="Arial"/>
              </a:rPr>
              <a:t>وسيؤثر الانتشار على فرص ملاحظة النتيجة "الصحيحة": </a:t>
            </a:r>
            <a:endParaRPr lang="ar-SA" sz="2000" dirty="0">
              <a:solidFill>
                <a:schemeClr val="tx1"/>
              </a:solidFill>
            </a:endParaRPr>
          </a:p>
          <a:p>
            <a:pPr marL="520700" indent="-342900" algn="r" rtl="1">
              <a:lnSpc>
                <a:spcPct val="90000"/>
              </a:lnSpc>
              <a:buClr>
                <a:srgbClr val="0070C0"/>
              </a:buClr>
              <a:buSzPts val="2800"/>
              <a:buFont typeface="Arial" panose="020B0604020202020204" pitchFamily="34" charset="0"/>
              <a:buChar char="•"/>
            </a:pPr>
            <a:endParaRPr lang="ar-SA" dirty="0">
              <a:solidFill>
                <a:srgbClr val="2E2D2D"/>
              </a:solidFill>
              <a:sym typeface="Arial"/>
            </a:endParaRPr>
          </a:p>
          <a:p>
            <a:pPr marL="800100" lvl="1" algn="just" rtl="1">
              <a:lnSpc>
                <a:spcPct val="90000"/>
              </a:lnSpc>
              <a:buClr>
                <a:srgbClr val="0087BC"/>
              </a:buClr>
              <a:buSzPts val="2000"/>
              <a:buFont typeface="Wingdings" panose="05000000000000000000" pitchFamily="2" charset="2"/>
              <a:buChar char=""/>
            </a:pPr>
            <a:r>
              <a:rPr lang="ar-SA" sz="2000" dirty="0">
                <a:latin typeface="Simplified Arabic" panose="02020603050405020304" pitchFamily="18" charset="-78"/>
                <a:cs typeface="Simplified Arabic" panose="02020603050405020304" pitchFamily="18" charset="-78"/>
              </a:rPr>
              <a:t>عند انخفاض معدل الانتشار، تنخفض أيضاً القيمة التنبؤية الإيجابية، أي إن احتمالات أن تكون النتيجة الإيجابية إيجابية حقيقية تنخفض في الأماكن التي تشهد معدلات انتشار منخفضة (خطر حدوث المزيد من النتائج الإيجابية الخاطئة). </a:t>
            </a:r>
          </a:p>
          <a:p>
            <a:pPr marL="800100" lvl="1" algn="just" rtl="1">
              <a:lnSpc>
                <a:spcPct val="90000"/>
              </a:lnSpc>
              <a:buClr>
                <a:srgbClr val="0087BC"/>
              </a:buClr>
              <a:buSzPts val="2000"/>
              <a:buFont typeface="Wingdings" panose="020B0604020202020204" pitchFamily="34" charset="0"/>
              <a:buChar char="Ø"/>
            </a:pPr>
            <a:endParaRPr lang="ar-SA" sz="2000" dirty="0">
              <a:latin typeface="Simplified Arabic" panose="02020603050405020304" pitchFamily="18" charset="-78"/>
              <a:cs typeface="Simplified Arabic" panose="02020603050405020304" pitchFamily="18" charset="-78"/>
            </a:endParaRPr>
          </a:p>
          <a:p>
            <a:pPr marL="800100" lvl="1" algn="just" rtl="1">
              <a:lnSpc>
                <a:spcPct val="90000"/>
              </a:lnSpc>
              <a:buClr>
                <a:srgbClr val="0087BC"/>
              </a:buClr>
              <a:buSzPts val="2000"/>
              <a:buFont typeface="Wingdings" panose="05000000000000000000" pitchFamily="2" charset="2"/>
              <a:buChar char=""/>
            </a:pPr>
            <a:r>
              <a:rPr lang="ar-SA" sz="2000" dirty="0">
                <a:latin typeface="Simplified Arabic" panose="02020603050405020304" pitchFamily="18" charset="-78"/>
                <a:cs typeface="Simplified Arabic" panose="02020603050405020304" pitchFamily="18" charset="-78"/>
              </a:rPr>
              <a:t>في البيئات ذات معدل انتشار منخفض، تكون القيمة التنبؤية السلبية مرتفعة، ولذلك هناك احتمال كبير جداً بألّا يكون المرضى الذين ثبتت سلبية اختباراتهم مصابين بكوفيد-19. </a:t>
            </a:r>
          </a:p>
          <a:p>
            <a:pPr marL="800100" lvl="1" algn="r" rtl="1">
              <a:lnSpc>
                <a:spcPct val="90000"/>
              </a:lnSpc>
              <a:buClr>
                <a:srgbClr val="0070C0"/>
              </a:buClr>
              <a:buSzPts val="2000"/>
              <a:buFont typeface="Arial" panose="020B0604020202020204" pitchFamily="34" charset="0"/>
              <a:buChar char="•"/>
            </a:pPr>
            <a:endParaRPr lang="ar-SA" sz="2000" dirty="0">
              <a:solidFill>
                <a:srgbClr val="2E2D2D"/>
              </a:solidFill>
              <a:latin typeface="Simplified Arabic" panose="02020603050405020304" pitchFamily="18" charset="-78"/>
              <a:cs typeface="Simplified Arabic" panose="02020603050405020304" pitchFamily="18" charset="-78"/>
            </a:endParaRPr>
          </a:p>
        </p:txBody>
      </p:sp>
      <p:sp>
        <p:nvSpPr>
          <p:cNvPr id="2" name="TextBox 1">
            <a:extLst>
              <a:ext uri="{FF2B5EF4-FFF2-40B4-BE49-F238E27FC236}">
                <a16:creationId xmlns:a16="http://schemas.microsoft.com/office/drawing/2014/main" id="{79EC601F-5FDC-2A5C-3A04-18C386D4F9D8}"/>
              </a:ext>
            </a:extLst>
          </p:cNvPr>
          <p:cNvSpPr txBox="1"/>
          <p:nvPr/>
        </p:nvSpPr>
        <p:spPr>
          <a:xfrm>
            <a:off x="2798701" y="5788680"/>
            <a:ext cx="85550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dirty="0">
                <a:solidFill>
                  <a:srgbClr val="2E2D2D"/>
                </a:solidFill>
                <a:latin typeface="Simplified Arabic" panose="02020603050405020304" pitchFamily="18" charset="-78"/>
                <a:cs typeface="Simplified Arabic" panose="02020603050405020304" pitchFamily="18" charset="-78"/>
              </a:rPr>
              <a:t>* إن القيمة التنبؤية السلبية هي مدى احتمال أن يكون الشخص الذي أظهر اختباره نتيجة سلبية غير مريض بالفعل. </a:t>
            </a:r>
          </a:p>
          <a:p>
            <a:pPr algn="r" rtl="1"/>
            <a:endParaRPr lang="ar-SA" dirty="0">
              <a:latin typeface="Simplified Arabic" panose="02020603050405020304" pitchFamily="18" charset="-78"/>
              <a:cs typeface="Simplified Arabic" panose="02020603050405020304" pitchFamily="18" charset="-78"/>
            </a:endParaRPr>
          </a:p>
        </p:txBody>
      </p:sp>
      <p:sp>
        <p:nvSpPr>
          <p:cNvPr id="7" name="Google Shape;104;p2">
            <a:extLst>
              <a:ext uri="{FF2B5EF4-FFF2-40B4-BE49-F238E27FC236}">
                <a16:creationId xmlns:a16="http://schemas.microsoft.com/office/drawing/2014/main" id="{7A476599-F44D-4710-8108-79E56D44FA02}"/>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extLst>
      <p:ext uri="{BB962C8B-B14F-4D97-AF65-F5344CB8AC3E}">
        <p14:creationId xmlns:p14="http://schemas.microsoft.com/office/powerpoint/2010/main" val="415540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666791" y="192485"/>
            <a:ext cx="1104617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ما هي الحالات التي يمكن اكتشافه بواسطة الاختبارات التشخيصية السريعة للكشف عن مستضدات فيروس كورونا- سارس-2 ؟ </a:t>
            </a:r>
            <a:endParaRPr lang="ar-SA" dirty="0"/>
          </a:p>
        </p:txBody>
      </p:sp>
      <p:sp>
        <p:nvSpPr>
          <p:cNvPr id="120" name="Google Shape;120;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7</a:t>
            </a:fld>
            <a:endParaRPr lang="ar-SA" sz="1000" dirty="0"/>
          </a:p>
        </p:txBody>
      </p:sp>
      <p:cxnSp>
        <p:nvCxnSpPr>
          <p:cNvPr id="121" name="Google Shape;121;p4"/>
          <p:cNvCxnSpPr/>
          <p:nvPr/>
        </p:nvCxnSpPr>
        <p:spPr>
          <a:xfrm>
            <a:off x="861386" y="5346472"/>
            <a:ext cx="9790044" cy="0"/>
          </a:xfrm>
          <a:prstGeom prst="straightConnector1">
            <a:avLst/>
          </a:prstGeom>
          <a:noFill/>
          <a:ln w="28575" cap="flat" cmpd="sng">
            <a:solidFill>
              <a:srgbClr val="7F7F7F"/>
            </a:solidFill>
            <a:prstDash val="solid"/>
            <a:miter lim="800000"/>
            <a:headEnd type="none" w="sm" len="sm"/>
            <a:tailEnd type="triangle" w="med" len="med"/>
          </a:ln>
        </p:spPr>
      </p:cxnSp>
      <p:sp>
        <p:nvSpPr>
          <p:cNvPr id="122" name="Google Shape;122;p4"/>
          <p:cNvSpPr txBox="1"/>
          <p:nvPr/>
        </p:nvSpPr>
        <p:spPr>
          <a:xfrm>
            <a:off x="10379735" y="5389786"/>
            <a:ext cx="1808922"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dirty="0">
                <a:solidFill>
                  <a:schemeClr val="dk1"/>
                </a:solidFill>
                <a:latin typeface="Simplified Arabic" panose="02020603050405020304" pitchFamily="18" charset="-78"/>
                <a:cs typeface="Simplified Arabic" panose="02020603050405020304" pitchFamily="18" charset="-78"/>
                <a:sym typeface="Arial"/>
              </a:rPr>
              <a:t>الوقت (بالأيام) </a:t>
            </a:r>
            <a:endParaRPr lang="ar-SA" dirty="0">
              <a:latin typeface="Simplified Arabic" panose="02020603050405020304" pitchFamily="18" charset="-78"/>
              <a:cs typeface="Simplified Arabic" panose="02020603050405020304" pitchFamily="18" charset="-78"/>
            </a:endParaRPr>
          </a:p>
        </p:txBody>
      </p:sp>
      <p:sp>
        <p:nvSpPr>
          <p:cNvPr id="123" name="Google Shape;123;p4"/>
          <p:cNvSpPr/>
          <p:nvPr/>
        </p:nvSpPr>
        <p:spPr>
          <a:xfrm>
            <a:off x="1734706" y="1529407"/>
            <a:ext cx="7393060" cy="3603705"/>
          </a:xfrm>
          <a:custGeom>
            <a:avLst/>
            <a:gdLst/>
            <a:ahLst/>
            <a:cxnLst/>
            <a:rect l="l" t="t" r="r" b="b"/>
            <a:pathLst>
              <a:path w="7429475" h="3647019" extrusionOk="0">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cs typeface="Simplified Arabic" panose="02020603050405020304" pitchFamily="18" charset="-78"/>
              <a:sym typeface="Arial"/>
            </a:endParaRPr>
          </a:p>
        </p:txBody>
      </p:sp>
      <p:sp>
        <p:nvSpPr>
          <p:cNvPr id="124" name="Google Shape;124;p4"/>
          <p:cNvSpPr/>
          <p:nvPr/>
        </p:nvSpPr>
        <p:spPr>
          <a:xfrm rot="-5400000">
            <a:off x="2140951" y="5760089"/>
            <a:ext cx="225469" cy="139105"/>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rgbClr val="548135"/>
              </a:solidFill>
              <a:latin typeface="Simplified Arabic" panose="02020603050405020304" pitchFamily="18" charset="-78"/>
              <a:cs typeface="Simplified Arabic" panose="02020603050405020304" pitchFamily="18" charset="-78"/>
              <a:sym typeface="Arial"/>
            </a:endParaRPr>
          </a:p>
        </p:txBody>
      </p:sp>
      <p:sp>
        <p:nvSpPr>
          <p:cNvPr id="125" name="Google Shape;125;p4"/>
          <p:cNvSpPr txBox="1"/>
          <p:nvPr/>
        </p:nvSpPr>
        <p:spPr>
          <a:xfrm>
            <a:off x="1043885" y="5942568"/>
            <a:ext cx="1903085"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rgbClr val="00B050"/>
                </a:solidFill>
                <a:latin typeface="Simplified Arabic" panose="02020603050405020304" pitchFamily="18" charset="-78"/>
                <a:cs typeface="Simplified Arabic" panose="02020603050405020304" pitchFamily="18" charset="-78"/>
                <a:sym typeface="Arial"/>
              </a:rPr>
              <a:t>ظهور الأعراض </a:t>
            </a:r>
            <a:endParaRPr lang="ar-SA" dirty="0">
              <a:latin typeface="Simplified Arabic" panose="02020603050405020304" pitchFamily="18" charset="-78"/>
              <a:cs typeface="Simplified Arabic" panose="02020603050405020304" pitchFamily="18" charset="-78"/>
            </a:endParaRPr>
          </a:p>
        </p:txBody>
      </p:sp>
      <p:sp>
        <p:nvSpPr>
          <p:cNvPr id="126" name="Google Shape;126;p4"/>
          <p:cNvSpPr txBox="1"/>
          <p:nvPr/>
        </p:nvSpPr>
        <p:spPr>
          <a:xfrm>
            <a:off x="3192120" y="5356823"/>
            <a:ext cx="268356"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chemeClr val="dk1"/>
                </a:solidFill>
                <a:latin typeface="Simplified Arabic" panose="02020603050405020304" pitchFamily="18" charset="-78"/>
                <a:cs typeface="Simplified Arabic" panose="02020603050405020304" pitchFamily="18" charset="-78"/>
                <a:sym typeface="Arial"/>
              </a:rPr>
              <a:t>4 </a:t>
            </a:r>
            <a:endParaRPr lang="ar-SA" dirty="0">
              <a:latin typeface="Simplified Arabic" panose="02020603050405020304" pitchFamily="18" charset="-78"/>
              <a:cs typeface="Simplified Arabic" panose="02020603050405020304" pitchFamily="18" charset="-78"/>
            </a:endParaRPr>
          </a:p>
        </p:txBody>
      </p:sp>
      <p:sp>
        <p:nvSpPr>
          <p:cNvPr id="127" name="Google Shape;127;p4"/>
          <p:cNvSpPr txBox="1"/>
          <p:nvPr/>
        </p:nvSpPr>
        <p:spPr>
          <a:xfrm>
            <a:off x="2693501" y="5356823"/>
            <a:ext cx="268356"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chemeClr val="dk1"/>
                </a:solidFill>
                <a:latin typeface="Simplified Arabic" panose="02020603050405020304" pitchFamily="18" charset="-78"/>
                <a:cs typeface="Simplified Arabic" panose="02020603050405020304" pitchFamily="18" charset="-78"/>
                <a:sym typeface="Arial"/>
              </a:rPr>
              <a:t>2 </a:t>
            </a:r>
            <a:endParaRPr lang="ar-SA" dirty="0">
              <a:latin typeface="Simplified Arabic" panose="02020603050405020304" pitchFamily="18" charset="-78"/>
              <a:cs typeface="Simplified Arabic" panose="02020603050405020304" pitchFamily="18" charset="-78"/>
            </a:endParaRPr>
          </a:p>
        </p:txBody>
      </p:sp>
      <p:sp>
        <p:nvSpPr>
          <p:cNvPr id="128" name="Google Shape;128;p4"/>
          <p:cNvSpPr txBox="1"/>
          <p:nvPr/>
        </p:nvSpPr>
        <p:spPr>
          <a:xfrm>
            <a:off x="2090519" y="5356823"/>
            <a:ext cx="268356"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chemeClr val="dk1"/>
                </a:solidFill>
                <a:latin typeface="Simplified Arabic" panose="02020603050405020304" pitchFamily="18" charset="-78"/>
                <a:cs typeface="Simplified Arabic" panose="02020603050405020304" pitchFamily="18" charset="-78"/>
                <a:sym typeface="Arial"/>
              </a:rPr>
              <a:t>0 </a:t>
            </a:r>
            <a:endParaRPr lang="ar-SA" dirty="0">
              <a:latin typeface="Simplified Arabic" panose="02020603050405020304" pitchFamily="18" charset="-78"/>
              <a:cs typeface="Simplified Arabic" panose="02020603050405020304" pitchFamily="18" charset="-78"/>
            </a:endParaRPr>
          </a:p>
        </p:txBody>
      </p:sp>
      <p:sp>
        <p:nvSpPr>
          <p:cNvPr id="129" name="Google Shape;129;p4"/>
          <p:cNvSpPr txBox="1"/>
          <p:nvPr/>
        </p:nvSpPr>
        <p:spPr>
          <a:xfrm>
            <a:off x="1263957" y="5356823"/>
            <a:ext cx="460488"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chemeClr val="dk1"/>
                </a:solidFill>
                <a:latin typeface="Simplified Arabic" panose="02020603050405020304" pitchFamily="18" charset="-78"/>
                <a:cs typeface="Simplified Arabic" panose="02020603050405020304" pitchFamily="18" charset="-78"/>
                <a:sym typeface="Arial"/>
              </a:rPr>
              <a:t>-2 </a:t>
            </a:r>
            <a:endParaRPr lang="ar-SA" dirty="0">
              <a:latin typeface="Simplified Arabic" panose="02020603050405020304" pitchFamily="18" charset="-78"/>
              <a:cs typeface="Simplified Arabic" panose="02020603050405020304" pitchFamily="18" charset="-78"/>
            </a:endParaRPr>
          </a:p>
        </p:txBody>
      </p:sp>
      <p:sp>
        <p:nvSpPr>
          <p:cNvPr id="130" name="Google Shape;130;p4"/>
          <p:cNvSpPr txBox="1"/>
          <p:nvPr/>
        </p:nvSpPr>
        <p:spPr>
          <a:xfrm>
            <a:off x="3732136" y="5356823"/>
            <a:ext cx="268356" cy="369291"/>
          </a:xfrm>
          <a:prstGeom prst="rect">
            <a:avLst/>
          </a:prstGeom>
          <a:noFill/>
          <a:ln>
            <a:noFill/>
          </a:ln>
        </p:spPr>
        <p:txBody>
          <a:bodyPr spcFirstLastPara="1" wrap="square" lIns="91425" tIns="45700" rIns="91425" bIns="45700" anchor="t" anchorCtr="0">
            <a:spAutoFit/>
          </a:bodyPr>
          <a:lstStyle/>
          <a:p>
            <a:pPr algn="r" rtl="1"/>
            <a:r>
              <a:rPr lang="ar-SA" sz="1800">
                <a:solidFill>
                  <a:schemeClr val="dk1"/>
                </a:solidFill>
                <a:latin typeface="Simplified Arabic" panose="02020603050405020304" pitchFamily="18" charset="-78"/>
                <a:cs typeface="Simplified Arabic" panose="02020603050405020304" pitchFamily="18" charset="-78"/>
                <a:sym typeface="Arial"/>
              </a:rPr>
              <a:t>6 </a:t>
            </a:r>
            <a:endParaRPr lang="ar-SA" dirty="0">
              <a:solidFill>
                <a:schemeClr val="dk1"/>
              </a:solidFill>
              <a:latin typeface="Simplified Arabic" panose="02020603050405020304" pitchFamily="18" charset="-78"/>
              <a:cs typeface="Simplified Arabic" panose="02020603050405020304" pitchFamily="18" charset="-78"/>
            </a:endParaRPr>
          </a:p>
        </p:txBody>
      </p:sp>
      <p:sp>
        <p:nvSpPr>
          <p:cNvPr id="131" name="Google Shape;131;p4"/>
          <p:cNvSpPr txBox="1"/>
          <p:nvPr/>
        </p:nvSpPr>
        <p:spPr>
          <a:xfrm>
            <a:off x="8595677" y="5373392"/>
            <a:ext cx="596347"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chemeClr val="dk1"/>
                </a:solidFill>
                <a:latin typeface="Simplified Arabic" panose="02020603050405020304" pitchFamily="18" charset="-78"/>
                <a:cs typeface="Simplified Arabic" panose="02020603050405020304" pitchFamily="18" charset="-78"/>
                <a:sym typeface="Arial"/>
              </a:rPr>
              <a:t>20 </a:t>
            </a:r>
            <a:endParaRPr lang="ar-SA" dirty="0">
              <a:latin typeface="Simplified Arabic" panose="02020603050405020304" pitchFamily="18" charset="-78"/>
              <a:cs typeface="Simplified Arabic" panose="02020603050405020304" pitchFamily="18" charset="-78"/>
            </a:endParaRPr>
          </a:p>
        </p:txBody>
      </p:sp>
      <p:cxnSp>
        <p:nvCxnSpPr>
          <p:cNvPr id="132" name="Google Shape;132;p4"/>
          <p:cNvCxnSpPr/>
          <p:nvPr/>
        </p:nvCxnSpPr>
        <p:spPr>
          <a:xfrm>
            <a:off x="892767" y="2589176"/>
            <a:ext cx="7734292" cy="0"/>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4"/>
          <p:cNvSpPr txBox="1"/>
          <p:nvPr/>
        </p:nvSpPr>
        <p:spPr>
          <a:xfrm>
            <a:off x="8849220" y="2349695"/>
            <a:ext cx="2715487" cy="64629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rgbClr val="0070C0"/>
                </a:solidFill>
                <a:latin typeface="Simplified Arabic" panose="02020603050405020304" pitchFamily="18" charset="-78"/>
                <a:cs typeface="Simplified Arabic" panose="02020603050405020304" pitchFamily="18" charset="-78"/>
                <a:sym typeface="Arial"/>
              </a:rPr>
              <a:t>وقف الكشف بالاختبار التشخيصي السريع للكشف عن المستضدات </a:t>
            </a:r>
            <a:endParaRPr lang="ar-SA" dirty="0">
              <a:latin typeface="Simplified Arabic" panose="02020603050405020304" pitchFamily="18" charset="-78"/>
              <a:cs typeface="Simplified Arabic" panose="02020603050405020304" pitchFamily="18" charset="-78"/>
            </a:endParaRPr>
          </a:p>
        </p:txBody>
      </p:sp>
      <p:sp>
        <p:nvSpPr>
          <p:cNvPr id="134" name="Google Shape;134;p4"/>
          <p:cNvSpPr txBox="1"/>
          <p:nvPr/>
        </p:nvSpPr>
        <p:spPr>
          <a:xfrm>
            <a:off x="8801072" y="4409742"/>
            <a:ext cx="2373407" cy="64629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rgbClr val="7030A0"/>
                </a:solidFill>
                <a:latin typeface="Simplified Arabic" panose="02020603050405020304" pitchFamily="18" charset="-78"/>
                <a:cs typeface="Simplified Arabic" panose="02020603050405020304" pitchFamily="18" charset="-78"/>
                <a:sym typeface="Arial"/>
              </a:rPr>
              <a:t>وقف الكشف باختبار تفاعل البوليميراز التسلسلي </a:t>
            </a:r>
            <a:endParaRPr lang="ar-SA" dirty="0">
              <a:latin typeface="Simplified Arabic" panose="02020603050405020304" pitchFamily="18" charset="-78"/>
              <a:cs typeface="Simplified Arabic" panose="02020603050405020304" pitchFamily="18" charset="-78"/>
            </a:endParaRPr>
          </a:p>
        </p:txBody>
      </p:sp>
      <p:cxnSp>
        <p:nvCxnSpPr>
          <p:cNvPr id="135" name="Google Shape;135;p4"/>
          <p:cNvCxnSpPr/>
          <p:nvPr/>
        </p:nvCxnSpPr>
        <p:spPr>
          <a:xfrm>
            <a:off x="922359" y="4592059"/>
            <a:ext cx="7734292" cy="0"/>
          </a:xfrm>
          <a:prstGeom prst="straightConnector1">
            <a:avLst/>
          </a:prstGeom>
          <a:noFill/>
          <a:ln w="9525" cap="flat" cmpd="sng">
            <a:solidFill>
              <a:srgbClr val="7030A0"/>
            </a:solidFill>
            <a:prstDash val="solid"/>
            <a:miter lim="800000"/>
            <a:headEnd type="none" w="sm" len="sm"/>
            <a:tailEnd type="none" w="sm" len="sm"/>
          </a:ln>
        </p:spPr>
      </p:cxnSp>
      <p:sp>
        <p:nvSpPr>
          <p:cNvPr id="136" name="Google Shape;136;p4"/>
          <p:cNvSpPr txBox="1"/>
          <p:nvPr/>
        </p:nvSpPr>
        <p:spPr>
          <a:xfrm>
            <a:off x="-64023" y="1446695"/>
            <a:ext cx="922680" cy="6463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chemeClr val="dk1"/>
                </a:solidFill>
                <a:latin typeface="Simplified Arabic" panose="02020603050405020304" pitchFamily="18" charset="-78"/>
                <a:cs typeface="Simplified Arabic" panose="02020603050405020304" pitchFamily="18" charset="-78"/>
                <a:sym typeface="Arial"/>
              </a:rPr>
              <a:t>الحمل الفيروسي </a:t>
            </a:r>
            <a:endParaRPr lang="ar-SA" dirty="0">
              <a:latin typeface="Simplified Arabic" panose="02020603050405020304" pitchFamily="18" charset="-78"/>
              <a:cs typeface="Simplified Arabic" panose="02020603050405020304" pitchFamily="18" charset="-78"/>
            </a:endParaRPr>
          </a:p>
        </p:txBody>
      </p:sp>
      <p:sp>
        <p:nvSpPr>
          <p:cNvPr id="138" name="Google Shape;138;p4"/>
          <p:cNvSpPr txBox="1"/>
          <p:nvPr/>
        </p:nvSpPr>
        <p:spPr>
          <a:xfrm>
            <a:off x="3834943" y="1352853"/>
            <a:ext cx="2538577"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a:solidFill>
                  <a:srgbClr val="0070C0"/>
                </a:solidFill>
                <a:latin typeface="Simplified Arabic" panose="02020603050405020304" pitchFamily="18" charset="-78"/>
                <a:cs typeface="Simplified Arabic" panose="02020603050405020304" pitchFamily="18" charset="-78"/>
                <a:sym typeface="Arial"/>
              </a:rPr>
              <a:t>الأفراد الأكثر نقلاً للعدوى </a:t>
            </a:r>
            <a:endParaRPr lang="ar-SA" dirty="0">
              <a:latin typeface="Simplified Arabic" panose="02020603050405020304" pitchFamily="18" charset="-78"/>
              <a:cs typeface="Simplified Arabic" panose="02020603050405020304" pitchFamily="18" charset="-78"/>
            </a:endParaRPr>
          </a:p>
        </p:txBody>
      </p:sp>
      <p:cxnSp>
        <p:nvCxnSpPr>
          <p:cNvPr id="139" name="Google Shape;139;p4"/>
          <p:cNvCxnSpPr/>
          <p:nvPr/>
        </p:nvCxnSpPr>
        <p:spPr>
          <a:xfrm>
            <a:off x="919352" y="3159876"/>
            <a:ext cx="7734292" cy="0"/>
          </a:xfrm>
          <a:prstGeom prst="straightConnector1">
            <a:avLst/>
          </a:prstGeom>
          <a:noFill/>
          <a:ln w="9525" cap="flat" cmpd="sng">
            <a:solidFill>
              <a:srgbClr val="F4B081"/>
            </a:solidFill>
            <a:prstDash val="solid"/>
            <a:miter lim="800000"/>
            <a:headEnd type="none" w="sm" len="sm"/>
            <a:tailEnd type="none" w="sm" len="sm"/>
          </a:ln>
        </p:spPr>
      </p:cxnSp>
      <p:sp>
        <p:nvSpPr>
          <p:cNvPr id="140" name="Google Shape;140;p4"/>
          <p:cNvSpPr txBox="1"/>
          <p:nvPr/>
        </p:nvSpPr>
        <p:spPr>
          <a:xfrm>
            <a:off x="8826561" y="2976101"/>
            <a:ext cx="2099934"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800" dirty="0">
                <a:solidFill>
                  <a:schemeClr val="accent2"/>
                </a:solidFill>
                <a:latin typeface="Simplified Arabic" panose="02020603050405020304" pitchFamily="18" charset="-78"/>
                <a:cs typeface="Simplified Arabic" panose="02020603050405020304" pitchFamily="18" charset="-78"/>
                <a:sym typeface="Arial"/>
              </a:rPr>
              <a:t>قطع الزرع الفيروسي </a:t>
            </a:r>
            <a:endParaRPr lang="ar-SA" dirty="0">
              <a:latin typeface="Simplified Arabic" panose="02020603050405020304" pitchFamily="18" charset="-78"/>
              <a:cs typeface="Simplified Arabic" panose="02020603050405020304" pitchFamily="18" charset="-78"/>
            </a:endParaRPr>
          </a:p>
        </p:txBody>
      </p:sp>
      <p:cxnSp>
        <p:nvCxnSpPr>
          <p:cNvPr id="142" name="Google Shape;142;p4"/>
          <p:cNvCxnSpPr/>
          <p:nvPr/>
        </p:nvCxnSpPr>
        <p:spPr>
          <a:xfrm flipH="1" flipV="1">
            <a:off x="888355" y="1201613"/>
            <a:ext cx="10161" cy="4155211"/>
          </a:xfrm>
          <a:prstGeom prst="straightConnector1">
            <a:avLst/>
          </a:prstGeom>
          <a:noFill/>
          <a:ln w="34925" cap="flat" cmpd="sng">
            <a:solidFill>
              <a:srgbClr val="7F7F7F"/>
            </a:solidFill>
            <a:prstDash val="solid"/>
            <a:miter lim="800000"/>
            <a:headEnd type="none" w="sm" len="sm"/>
            <a:tailEnd type="triangle" w="med" len="med"/>
          </a:ln>
        </p:spPr>
      </p:cxnSp>
      <p:cxnSp>
        <p:nvCxnSpPr>
          <p:cNvPr id="143" name="Google Shape;143;p4"/>
          <p:cNvCxnSpPr/>
          <p:nvPr/>
        </p:nvCxnSpPr>
        <p:spPr>
          <a:xfrm flipH="1">
            <a:off x="2481976" y="1744824"/>
            <a:ext cx="178830" cy="831179"/>
          </a:xfrm>
          <a:prstGeom prst="straightConnector1">
            <a:avLst/>
          </a:prstGeom>
          <a:noFill/>
          <a:ln w="9525" cap="flat" cmpd="sng">
            <a:solidFill>
              <a:schemeClr val="accent1"/>
            </a:solidFill>
            <a:prstDash val="solid"/>
            <a:miter lim="800000"/>
            <a:headEnd type="none" w="sm" len="sm"/>
            <a:tailEnd type="none" w="sm" len="sm"/>
          </a:ln>
        </p:spPr>
      </p:cxnSp>
      <p:cxnSp>
        <p:nvCxnSpPr>
          <p:cNvPr id="144" name="Google Shape;144;p4"/>
          <p:cNvCxnSpPr/>
          <p:nvPr/>
        </p:nvCxnSpPr>
        <p:spPr>
          <a:xfrm flipH="1">
            <a:off x="2603897" y="1742946"/>
            <a:ext cx="203104" cy="804193"/>
          </a:xfrm>
          <a:prstGeom prst="straightConnector1">
            <a:avLst/>
          </a:prstGeom>
          <a:noFill/>
          <a:ln w="9525" cap="flat" cmpd="sng">
            <a:solidFill>
              <a:schemeClr val="accent1"/>
            </a:solidFill>
            <a:prstDash val="solid"/>
            <a:miter lim="800000"/>
            <a:headEnd type="none" w="sm" len="sm"/>
            <a:tailEnd type="none" w="sm" len="sm"/>
          </a:ln>
        </p:spPr>
      </p:cxnSp>
      <p:cxnSp>
        <p:nvCxnSpPr>
          <p:cNvPr id="145" name="Google Shape;145;p4"/>
          <p:cNvCxnSpPr/>
          <p:nvPr/>
        </p:nvCxnSpPr>
        <p:spPr>
          <a:xfrm flipH="1">
            <a:off x="2746136" y="1729608"/>
            <a:ext cx="223519" cy="850060"/>
          </a:xfrm>
          <a:prstGeom prst="straightConnector1">
            <a:avLst/>
          </a:prstGeom>
          <a:noFill/>
          <a:ln w="9525" cap="flat" cmpd="sng">
            <a:solidFill>
              <a:schemeClr val="accent1"/>
            </a:solidFill>
            <a:prstDash val="solid"/>
            <a:miter lim="800000"/>
            <a:headEnd type="none" w="sm" len="sm"/>
            <a:tailEnd type="none" w="sm" len="sm"/>
          </a:ln>
        </p:spPr>
      </p:cxnSp>
      <p:cxnSp>
        <p:nvCxnSpPr>
          <p:cNvPr id="146" name="Google Shape;146;p4"/>
          <p:cNvCxnSpPr/>
          <p:nvPr/>
        </p:nvCxnSpPr>
        <p:spPr>
          <a:xfrm flipH="1">
            <a:off x="3030616" y="1930448"/>
            <a:ext cx="194052" cy="652466"/>
          </a:xfrm>
          <a:prstGeom prst="straightConnector1">
            <a:avLst/>
          </a:prstGeom>
          <a:noFill/>
          <a:ln w="9525" cap="flat" cmpd="sng">
            <a:solidFill>
              <a:schemeClr val="accent1"/>
            </a:solidFill>
            <a:prstDash val="solid"/>
            <a:miter lim="800000"/>
            <a:headEnd type="none" w="sm" len="sm"/>
            <a:tailEnd type="none" w="sm" len="sm"/>
          </a:ln>
        </p:spPr>
      </p:cxnSp>
      <p:cxnSp>
        <p:nvCxnSpPr>
          <p:cNvPr id="147" name="Google Shape;147;p4"/>
          <p:cNvCxnSpPr/>
          <p:nvPr/>
        </p:nvCxnSpPr>
        <p:spPr>
          <a:xfrm flipH="1">
            <a:off x="3193176" y="1937189"/>
            <a:ext cx="183315" cy="657506"/>
          </a:xfrm>
          <a:prstGeom prst="straightConnector1">
            <a:avLst/>
          </a:prstGeom>
          <a:noFill/>
          <a:ln w="9525" cap="flat" cmpd="sng">
            <a:solidFill>
              <a:schemeClr val="accent1"/>
            </a:solidFill>
            <a:prstDash val="solid"/>
            <a:miter lim="800000"/>
            <a:headEnd type="none" w="sm" len="sm"/>
            <a:tailEnd type="none" w="sm" len="sm"/>
          </a:ln>
        </p:spPr>
      </p:cxnSp>
      <p:cxnSp>
        <p:nvCxnSpPr>
          <p:cNvPr id="148" name="Google Shape;148;p4"/>
          <p:cNvCxnSpPr/>
          <p:nvPr/>
        </p:nvCxnSpPr>
        <p:spPr>
          <a:xfrm flipH="1">
            <a:off x="3345576" y="2116506"/>
            <a:ext cx="143589" cy="474945"/>
          </a:xfrm>
          <a:prstGeom prst="straightConnector1">
            <a:avLst/>
          </a:prstGeom>
          <a:noFill/>
          <a:ln w="9525" cap="flat" cmpd="sng">
            <a:solidFill>
              <a:schemeClr val="accent1"/>
            </a:solidFill>
            <a:prstDash val="solid"/>
            <a:miter lim="800000"/>
            <a:headEnd type="none" w="sm" len="sm"/>
            <a:tailEnd type="none" w="sm" len="sm"/>
          </a:ln>
        </p:spPr>
      </p:cxnSp>
      <p:cxnSp>
        <p:nvCxnSpPr>
          <p:cNvPr id="149" name="Google Shape;149;p4"/>
          <p:cNvCxnSpPr/>
          <p:nvPr/>
        </p:nvCxnSpPr>
        <p:spPr>
          <a:xfrm flipH="1">
            <a:off x="3497976" y="2184063"/>
            <a:ext cx="142239" cy="388688"/>
          </a:xfrm>
          <a:prstGeom prst="straightConnector1">
            <a:avLst/>
          </a:prstGeom>
          <a:noFill/>
          <a:ln w="9525" cap="flat" cmpd="sng">
            <a:solidFill>
              <a:schemeClr val="accent1"/>
            </a:solidFill>
            <a:prstDash val="solid"/>
            <a:miter lim="800000"/>
            <a:headEnd type="none" w="sm" len="sm"/>
            <a:tailEnd type="none" w="sm" len="sm"/>
          </a:ln>
        </p:spPr>
      </p:cxnSp>
      <p:cxnSp>
        <p:nvCxnSpPr>
          <p:cNvPr id="150" name="Google Shape;150;p4"/>
          <p:cNvCxnSpPr/>
          <p:nvPr/>
        </p:nvCxnSpPr>
        <p:spPr>
          <a:xfrm flipH="1">
            <a:off x="3650376" y="2321391"/>
            <a:ext cx="62647" cy="252982"/>
          </a:xfrm>
          <a:prstGeom prst="straightConnector1">
            <a:avLst/>
          </a:prstGeom>
          <a:noFill/>
          <a:ln w="9525" cap="flat" cmpd="sng">
            <a:solidFill>
              <a:schemeClr val="accent1"/>
            </a:solidFill>
            <a:prstDash val="solid"/>
            <a:miter lim="800000"/>
            <a:headEnd type="none" w="sm" len="sm"/>
            <a:tailEnd type="none" w="sm" len="sm"/>
          </a:ln>
        </p:spPr>
      </p:cxnSp>
      <p:cxnSp>
        <p:nvCxnSpPr>
          <p:cNvPr id="151" name="Google Shape;151;p4"/>
          <p:cNvCxnSpPr/>
          <p:nvPr/>
        </p:nvCxnSpPr>
        <p:spPr>
          <a:xfrm flipH="1">
            <a:off x="3772297" y="2400495"/>
            <a:ext cx="61439" cy="175501"/>
          </a:xfrm>
          <a:prstGeom prst="straightConnector1">
            <a:avLst/>
          </a:prstGeom>
          <a:noFill/>
          <a:ln w="9525" cap="flat" cmpd="sng">
            <a:solidFill>
              <a:schemeClr val="accent1"/>
            </a:solidFill>
            <a:prstDash val="solid"/>
            <a:miter lim="800000"/>
            <a:headEnd type="none" w="sm" len="sm"/>
            <a:tailEnd type="none" w="sm" len="sm"/>
          </a:ln>
        </p:spPr>
      </p:cxnSp>
      <p:cxnSp>
        <p:nvCxnSpPr>
          <p:cNvPr id="154" name="Google Shape;154;p4"/>
          <p:cNvCxnSpPr>
            <a:cxnSpLocks/>
          </p:cNvCxnSpPr>
          <p:nvPr/>
        </p:nvCxnSpPr>
        <p:spPr>
          <a:xfrm flipH="1">
            <a:off x="2854104" y="1769861"/>
            <a:ext cx="268680" cy="821280"/>
          </a:xfrm>
          <a:prstGeom prst="straightConnector1">
            <a:avLst/>
          </a:prstGeom>
          <a:noFill/>
          <a:ln w="9525" cap="flat" cmpd="sng">
            <a:solidFill>
              <a:schemeClr val="accent1"/>
            </a:solidFill>
            <a:prstDash val="solid"/>
            <a:miter lim="800000"/>
            <a:headEnd type="none" w="sm" len="sm"/>
            <a:tailEnd type="none" w="sm" len="sm"/>
          </a:ln>
        </p:spPr>
      </p:cxnSp>
      <p:sp>
        <p:nvSpPr>
          <p:cNvPr id="155" name="Google Shape;155;p4"/>
          <p:cNvSpPr/>
          <p:nvPr/>
        </p:nvSpPr>
        <p:spPr>
          <a:xfrm rot="8977541">
            <a:off x="3571594" y="1644914"/>
            <a:ext cx="235629" cy="230545"/>
          </a:xfrm>
          <a:prstGeom prst="rightArrow">
            <a:avLst>
              <a:gd name="adj1" fmla="val 50000"/>
              <a:gd name="adj2" fmla="val 50000"/>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lang="ar-SA" sz="1800" dirty="0">
              <a:solidFill>
                <a:schemeClr val="lt1"/>
              </a:solidFill>
              <a:latin typeface="Simplified Arabic" panose="02020603050405020304" pitchFamily="18" charset="-78"/>
              <a:cs typeface="Simplified Arabic" panose="02020603050405020304" pitchFamily="18" charset="-78"/>
              <a:sym typeface="Arial"/>
            </a:endParaRPr>
          </a:p>
        </p:txBody>
      </p:sp>
      <p:cxnSp>
        <p:nvCxnSpPr>
          <p:cNvPr id="37" name="Google Shape;151;p4">
            <a:extLst>
              <a:ext uri="{FF2B5EF4-FFF2-40B4-BE49-F238E27FC236}">
                <a16:creationId xmlns:a16="http://schemas.microsoft.com/office/drawing/2014/main" id="{66DB5A39-2382-3BA9-24F0-41F04C573F2C}"/>
              </a:ext>
            </a:extLst>
          </p:cNvPr>
          <p:cNvCxnSpPr>
            <a:cxnSpLocks/>
          </p:cNvCxnSpPr>
          <p:nvPr/>
        </p:nvCxnSpPr>
        <p:spPr>
          <a:xfrm flipH="1">
            <a:off x="3884056" y="2410654"/>
            <a:ext cx="61439" cy="175501"/>
          </a:xfrm>
          <a:prstGeom prst="straightConnector1">
            <a:avLst/>
          </a:prstGeom>
          <a:noFill/>
          <a:ln w="9525" cap="flat" cmpd="sng">
            <a:solidFill>
              <a:schemeClr val="accent1"/>
            </a:solidFill>
            <a:prstDash val="solid"/>
            <a:miter lim="800000"/>
            <a:headEnd type="none" w="sm" len="sm"/>
            <a:tailEnd type="none" w="sm" len="sm"/>
          </a:ln>
        </p:spPr>
      </p:cxnSp>
      <p:sp>
        <p:nvSpPr>
          <p:cNvPr id="38" name="Google Shape;104;p2">
            <a:extLst>
              <a:ext uri="{FF2B5EF4-FFF2-40B4-BE49-F238E27FC236}">
                <a16:creationId xmlns:a16="http://schemas.microsoft.com/office/drawing/2014/main" id="{5FF04C70-BB43-4AA2-BB23-46AE61734D40}"/>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ar-SA"/>
              <a:t>التوصيات العامة لاستخدام الاختبارات التشخيصية السريعة للكشف عن مستضدات فيروس كورونا-سارس-2 (1)؛ </a:t>
            </a:r>
            <a:endParaRPr lang="ar-SA" dirty="0"/>
          </a:p>
        </p:txBody>
      </p:sp>
      <p:sp>
        <p:nvSpPr>
          <p:cNvPr id="161" name="Google Shape;161;p5"/>
          <p:cNvSpPr txBox="1">
            <a:spLocks noGrp="1"/>
          </p:cNvSpPr>
          <p:nvPr>
            <p:ph type="body" idx="1"/>
          </p:nvPr>
        </p:nvSpPr>
        <p:spPr>
          <a:xfrm>
            <a:off x="719958" y="1501808"/>
            <a:ext cx="11049876" cy="4086036"/>
          </a:xfrm>
          <a:prstGeom prst="rect">
            <a:avLst/>
          </a:prstGeom>
          <a:noFill/>
          <a:ln>
            <a:noFill/>
          </a:ln>
        </p:spPr>
        <p:txBody>
          <a:bodyPr spcFirstLastPara="1" wrap="square" lIns="91425" tIns="45700" rIns="91425" bIns="45700" anchor="t" anchorCtr="0">
            <a:normAutofit/>
          </a:bodyPr>
          <a:lstStyle/>
          <a:p>
            <a:pPr marL="228600" lvl="0" indent="-228600" algn="just" rtl="1">
              <a:lnSpc>
                <a:spcPct val="100000"/>
              </a:lnSpc>
              <a:spcBef>
                <a:spcPts val="1000"/>
              </a:spcBef>
              <a:spcAft>
                <a:spcPts val="0"/>
              </a:spcAft>
              <a:buClr>
                <a:schemeClr val="accent1"/>
              </a:buClr>
              <a:buSzPts val="1800"/>
              <a:buChar char="•"/>
            </a:pPr>
            <a:r>
              <a:rPr lang="ar-SA" sz="1800" dirty="0"/>
              <a:t>نظراً إلى أنه من السهل إجراء الاختبارات التشخيصية السريعة للكشف عن مستضدات فيروس كورونا-سارس-2، وأنها تعطي نتيجة سريعة، فإنه من الممكن أن تساعد في توسيع نطاق الاختبار وتقليل التأخير في التشخيص عن طريق تحويل الاختبار إلى الاختبار اللامركزي.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8</a:t>
            </a:fld>
            <a:endParaRPr lang="ar-SA" sz="1000" dirty="0"/>
          </a:p>
        </p:txBody>
      </p:sp>
      <p:sp>
        <p:nvSpPr>
          <p:cNvPr id="163" name="Google Shape;163;p5"/>
          <p:cNvSpPr txBox="1"/>
          <p:nvPr/>
        </p:nvSpPr>
        <p:spPr>
          <a:xfrm>
            <a:off x="974036" y="5224618"/>
            <a:ext cx="10634890" cy="913030"/>
          </a:xfrm>
          <a:prstGeom prst="rect">
            <a:avLst/>
          </a:prstGeom>
          <a:noFill/>
          <a:ln>
            <a:noFill/>
          </a:ln>
        </p:spPr>
        <p:txBody>
          <a:bodyPr spcFirstLastPara="1" wrap="square" lIns="91425" tIns="45700" rIns="91425" bIns="45700" anchor="t" anchorCtr="0">
            <a:spAutoFit/>
          </a:bodyPr>
          <a:lstStyle/>
          <a:p>
            <a:pPr lvl="0" algn="r" rtl="1"/>
            <a:r>
              <a:rPr lang="ar-SA" sz="1600" baseline="30000" dirty="0">
                <a:solidFill>
                  <a:schemeClr val="dk1"/>
                </a:solidFill>
                <a:latin typeface="Simplified Arabic" panose="02020603050405020304" pitchFamily="18" charset="-78"/>
                <a:cs typeface="Simplified Arabic" panose="02020603050405020304" pitchFamily="18" charset="-78"/>
                <a:sym typeface="Arial"/>
              </a:rPr>
              <a:t>1 الكشف عن المستضدّات في تشخيص العدوى بفيروس كورونا-سارس-2. إرشادات مبدئية، 6 تشرين الأول/أكتوبر 2021. جنيف. منظمة الصحة العالمية. </a:t>
            </a:r>
            <a:r>
              <a:rPr lang="en-GB" sz="1600" u="sng" baseline="30000" dirty="0">
                <a:solidFill>
                  <a:schemeClr val="dk1"/>
                </a:solidFill>
                <a:latin typeface="Simplified Arabic" panose="02020603050405020304" pitchFamily="18" charset="-78"/>
                <a:cs typeface="Simplified Arabic" panose="02020603050405020304" pitchFamily="18" charset="-78"/>
              </a:rPr>
              <a:t>https://www.who.int/publications/i/item/antigen-detection-in-the-diagnosis-of-sars-cov-2infection</a:t>
            </a:r>
          </a:p>
          <a:p>
            <a:pPr marL="0" marR="0" lvl="0" indent="0" algn="r" rtl="1">
              <a:spcBef>
                <a:spcPts val="0"/>
              </a:spcBef>
              <a:spcAft>
                <a:spcPts val="0"/>
              </a:spcAft>
              <a:buNone/>
            </a:pPr>
            <a:r>
              <a:rPr lang="ar-SA" sz="1600" baseline="30000" dirty="0">
                <a:solidFill>
                  <a:schemeClr val="dk1"/>
                </a:solidFill>
                <a:latin typeface="Simplified Arabic" panose="02020603050405020304" pitchFamily="18" charset="-78"/>
                <a:cs typeface="Simplified Arabic" panose="02020603050405020304" pitchFamily="18" charset="-78"/>
                <a:sym typeface="Arial"/>
              </a:rPr>
              <a:t>2 تشير الحساسية إلى النسبة المئوية للمرضى المصابين بعدوى فيروس كورونا-سارس-2 الذين تم تحديدهم بشكل صحيح على أنهم مصابون بعدوى فيروس كورونا-سارس-2. </a:t>
            </a:r>
            <a:endParaRPr lang="ar-SA" sz="3200" dirty="0">
              <a:latin typeface="Simplified Arabic" panose="02020603050405020304" pitchFamily="18" charset="-78"/>
              <a:cs typeface="Simplified Arabic" panose="02020603050405020304" pitchFamily="18" charset="-78"/>
            </a:endParaRPr>
          </a:p>
          <a:p>
            <a:pPr marL="0" marR="0" lvl="0" indent="0" algn="r" rtl="1">
              <a:spcBef>
                <a:spcPts val="0"/>
              </a:spcBef>
              <a:spcAft>
                <a:spcPts val="0"/>
              </a:spcAft>
              <a:buNone/>
            </a:pPr>
            <a:r>
              <a:rPr lang="ar-SA" sz="1600" baseline="30000" dirty="0">
                <a:solidFill>
                  <a:schemeClr val="dk1"/>
                </a:solidFill>
                <a:latin typeface="Simplified Arabic" panose="02020603050405020304" pitchFamily="18" charset="-78"/>
                <a:cs typeface="Simplified Arabic" panose="02020603050405020304" pitchFamily="18" charset="-78"/>
                <a:sym typeface="Arial"/>
              </a:rPr>
              <a:t>3 تشير النوعية إلى النسبة المئوية للمرضى غير المصابين بالعدوى الذين تم تحديدهم بشكل صحيح على أنهم غير مصابين بعدوى فيروس كورونا-سارس-2. </a:t>
            </a:r>
            <a:endParaRPr lang="ar-SA" sz="3200" dirty="0">
              <a:latin typeface="Simplified Arabic" panose="02020603050405020304" pitchFamily="18" charset="-78"/>
              <a:cs typeface="Simplified Arabic" panose="02020603050405020304" pitchFamily="18" charset="-78"/>
            </a:endParaRPr>
          </a:p>
        </p:txBody>
      </p:sp>
      <p:sp>
        <p:nvSpPr>
          <p:cNvPr id="164" name="Google Shape;164;p5"/>
          <p:cNvSpPr txBox="1"/>
          <p:nvPr/>
        </p:nvSpPr>
        <p:spPr>
          <a:xfrm>
            <a:off x="3130826" y="2414605"/>
            <a:ext cx="8639008" cy="646290"/>
          </a:xfrm>
          <a:prstGeom prst="rect">
            <a:avLst/>
          </a:prstGeom>
          <a:noFill/>
          <a:ln>
            <a:noFill/>
          </a:ln>
        </p:spPr>
        <p:txBody>
          <a:bodyPr spcFirstLastPara="1" wrap="square" lIns="91425" tIns="45700" rIns="91425" bIns="45700" anchor="t" anchorCtr="0">
            <a:spAutoFit/>
          </a:bodyPr>
          <a:lstStyle/>
          <a:p>
            <a:pPr marL="285750" marR="0" lvl="0" indent="-285750" algn="r" rtl="1">
              <a:spcBef>
                <a:spcPts val="0"/>
              </a:spcBef>
              <a:spcAft>
                <a:spcPts val="0"/>
              </a:spcAft>
              <a:buClr>
                <a:srgbClr val="009AC9"/>
              </a:buClr>
              <a:buSzPts val="1800"/>
              <a:buFont typeface="Arial"/>
              <a:buChar char="•"/>
            </a:pPr>
            <a:r>
              <a:rPr lang="ar-SA" sz="1800" dirty="0">
                <a:solidFill>
                  <a:schemeClr val="dk1"/>
                </a:solidFill>
                <a:latin typeface="Simplified Arabic" panose="02020603050405020304" pitchFamily="18" charset="-78"/>
                <a:cs typeface="Simplified Arabic" panose="02020603050405020304" pitchFamily="18" charset="-78"/>
                <a:sym typeface="Arial"/>
              </a:rPr>
              <a:t>تعني المقايضة من أجل البساطة انخفاض الحساسية مقارنة بالاختبارات الجزيئية لتضخيم الحمض النووي </a:t>
            </a:r>
            <a:endParaRPr lang="ar-SA" dirty="0">
              <a:latin typeface="Simplified Arabic" panose="02020603050405020304" pitchFamily="18" charset="-78"/>
              <a:cs typeface="Simplified Arabic" panose="02020603050405020304" pitchFamily="18" charset="-78"/>
            </a:endParaRPr>
          </a:p>
          <a:p>
            <a:pPr marL="0" marR="0" lvl="0" indent="0" algn="r" rtl="1">
              <a:spcBef>
                <a:spcPts val="0"/>
              </a:spcBef>
              <a:spcAft>
                <a:spcPts val="0"/>
              </a:spcAft>
              <a:buNone/>
            </a:pPr>
            <a:endParaRPr lang="ar-SA" sz="1800" dirty="0">
              <a:solidFill>
                <a:schemeClr val="dk1"/>
              </a:solidFill>
              <a:latin typeface="Simplified Arabic" panose="02020603050405020304" pitchFamily="18" charset="-78"/>
              <a:cs typeface="Simplified Arabic" panose="02020603050405020304" pitchFamily="18" charset="-78"/>
              <a:sym typeface="Arial"/>
            </a:endParaRPr>
          </a:p>
        </p:txBody>
      </p:sp>
      <p:grpSp>
        <p:nvGrpSpPr>
          <p:cNvPr id="166" name="Google Shape;166;p5"/>
          <p:cNvGrpSpPr/>
          <p:nvPr/>
        </p:nvGrpSpPr>
        <p:grpSpPr>
          <a:xfrm>
            <a:off x="1935396" y="3333348"/>
            <a:ext cx="3904389" cy="1421832"/>
            <a:chOff x="2780190" y="4034220"/>
            <a:chExt cx="4784835" cy="1421832"/>
          </a:xfrm>
        </p:grpSpPr>
        <p:sp>
          <p:nvSpPr>
            <p:cNvPr id="167" name="Google Shape;167;p5"/>
            <p:cNvSpPr/>
            <p:nvPr/>
          </p:nvSpPr>
          <p:spPr>
            <a:xfrm rot="5400000">
              <a:off x="4717145" y="2097265"/>
              <a:ext cx="910925" cy="4784835"/>
            </a:xfrm>
            <a:prstGeom prst="bentUpArrow">
              <a:avLst>
                <a:gd name="adj1" fmla="val 43461"/>
                <a:gd name="adj2" fmla="val 42176"/>
                <a:gd name="adj3" fmla="val 39616"/>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Simplified Arabic" panose="02020603050405020304" pitchFamily="18" charset="-78"/>
                <a:cs typeface="Simplified Arabic" panose="02020603050405020304" pitchFamily="18" charset="-78"/>
                <a:sym typeface="Arial"/>
              </a:endParaRPr>
            </a:p>
          </p:txBody>
        </p:sp>
        <p:sp>
          <p:nvSpPr>
            <p:cNvPr id="168" name="Google Shape;168;p5"/>
            <p:cNvSpPr txBox="1"/>
            <p:nvPr/>
          </p:nvSpPr>
          <p:spPr>
            <a:xfrm>
              <a:off x="3487804" y="4855888"/>
              <a:ext cx="2608195" cy="600164"/>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100" b="1" dirty="0">
                  <a:solidFill>
                    <a:srgbClr val="009AC9"/>
                  </a:solidFill>
                  <a:latin typeface="Simplified Arabic" panose="02020603050405020304" pitchFamily="18" charset="-78"/>
                  <a:cs typeface="Simplified Arabic" panose="02020603050405020304" pitchFamily="18" charset="-78"/>
                  <a:sym typeface="Arial"/>
                </a:rPr>
                <a:t>يمكن تفويت هذه الحالات إذا أُجري اختبار تشخيصي سريع للكشف عن مستضدات فيروس كورونا- سارس-2 فقط. </a:t>
              </a:r>
              <a:endParaRPr lang="ar-SA" dirty="0">
                <a:latin typeface="Simplified Arabic" panose="02020603050405020304" pitchFamily="18" charset="-78"/>
                <a:cs typeface="Simplified Arabic" panose="02020603050405020304" pitchFamily="18" charset="-78"/>
              </a:endParaRPr>
            </a:p>
          </p:txBody>
        </p:sp>
      </p:grpSp>
      <p:sp>
        <p:nvSpPr>
          <p:cNvPr id="12" name="Google Shape;104;p2">
            <a:extLst>
              <a:ext uri="{FF2B5EF4-FFF2-40B4-BE49-F238E27FC236}">
                <a16:creationId xmlns:a16="http://schemas.microsoft.com/office/drawing/2014/main" id="{83383148-5F61-4A66-AC16-99F489632DBF}"/>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pic>
        <p:nvPicPr>
          <p:cNvPr id="4" name="Picture 3">
            <a:extLst>
              <a:ext uri="{FF2B5EF4-FFF2-40B4-BE49-F238E27FC236}">
                <a16:creationId xmlns:a16="http://schemas.microsoft.com/office/drawing/2014/main" id="{95DF36C3-E8E7-4D2C-A2B9-5B3CBB012780}"/>
              </a:ext>
            </a:extLst>
          </p:cNvPr>
          <p:cNvPicPr>
            <a:picLocks noChangeAspect="1"/>
          </p:cNvPicPr>
          <p:nvPr/>
        </p:nvPicPr>
        <p:blipFill>
          <a:blip r:embed="rId4"/>
          <a:stretch>
            <a:fillRect/>
          </a:stretch>
        </p:blipFill>
        <p:spPr>
          <a:xfrm>
            <a:off x="6474792" y="3055145"/>
            <a:ext cx="4660034" cy="1985182"/>
          </a:xfrm>
          <a:prstGeom prst="rect">
            <a:avLst/>
          </a:prstGeom>
        </p:spPr>
      </p:pic>
    </p:spTree>
    <p:custDataLst>
      <p:tags r:id="rId1"/>
    </p:custDataLst>
    <p:extLst>
      <p:ext uri="{BB962C8B-B14F-4D97-AF65-F5344CB8AC3E}">
        <p14:creationId xmlns:p14="http://schemas.microsoft.com/office/powerpoint/2010/main" val="40861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التوقعات الخاصة بأداء الاختبار التشخيصي السريع للكشف عن مستضدات فيروس كورونا-سارس-2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ar-SA" smtClean="0"/>
              <a:pPr marL="0" lvl="0" indent="0" algn="l" rtl="1">
                <a:spcBef>
                  <a:spcPts val="0"/>
                </a:spcBef>
                <a:spcAft>
                  <a:spcPts val="0"/>
                </a:spcAft>
                <a:buNone/>
              </a:pPr>
              <a:t>9</a:t>
            </a:fld>
            <a:endParaRPr lang="ar-SA" sz="1000" dirty="0"/>
          </a:p>
        </p:txBody>
      </p:sp>
      <p:sp>
        <p:nvSpPr>
          <p:cNvPr id="8" name="Google Shape;157;p7">
            <a:extLst>
              <a:ext uri="{FF2B5EF4-FFF2-40B4-BE49-F238E27FC236}">
                <a16:creationId xmlns:a16="http://schemas.microsoft.com/office/drawing/2014/main" id="{047898D3-DD4D-4E86-A8DB-3F4322ABAC65}"/>
              </a:ext>
            </a:extLst>
          </p:cNvPr>
          <p:cNvSpPr txBox="1">
            <a:spLocks/>
          </p:cNvSpPr>
          <p:nvPr/>
        </p:nvSpPr>
        <p:spPr>
          <a:xfrm>
            <a:off x="358196" y="1676275"/>
            <a:ext cx="6062745" cy="3079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342900" algn="just" rtl="1">
              <a:lnSpc>
                <a:spcPct val="90000"/>
              </a:lnSpc>
              <a:spcBef>
                <a:spcPts val="0"/>
              </a:spcBef>
              <a:buClr>
                <a:srgbClr val="0070C0"/>
              </a:buClr>
              <a:buSzPts val="24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الحد الأدنى لمعايير الأداء: الحساسية أكثر من أو تساوي 80% والنوعية أكثر من أو تساوي 97% </a:t>
            </a:r>
            <a:r>
              <a:rPr lang="ar-SA" baseline="30000" dirty="0">
                <a:latin typeface="Simplified Arabic" panose="02020603050405020304" pitchFamily="18" charset="-78"/>
                <a:cs typeface="Simplified Arabic" panose="02020603050405020304" pitchFamily="18" charset="-78"/>
              </a:rPr>
              <a:t>1</a:t>
            </a:r>
          </a:p>
          <a:p>
            <a:pPr marL="342900" indent="-342900" algn="just" rtl="1">
              <a:lnSpc>
                <a:spcPct val="90000"/>
              </a:lnSpc>
              <a:buClr>
                <a:srgbClr val="0070C0"/>
              </a:buClr>
              <a:buSzPts val="24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لقد طُرح في السوق العديد الاختبارات التشخيصية السريعة للكشف عن مستضدات فيروس كورونا- سارس-2 </a:t>
            </a:r>
            <a:r>
              <a:rPr lang="ar-SA" baseline="30000" dirty="0">
                <a:latin typeface="Simplified Arabic" panose="02020603050405020304" pitchFamily="18" charset="-78"/>
                <a:cs typeface="Simplified Arabic" panose="02020603050405020304" pitchFamily="18" charset="-78"/>
              </a:rPr>
              <a:t>2، 3</a:t>
            </a:r>
          </a:p>
          <a:p>
            <a:pPr marL="342900" indent="-342900" algn="just" rtl="1">
              <a:lnSpc>
                <a:spcPct val="90000"/>
              </a:lnSpc>
              <a:buClr>
                <a:srgbClr val="0070C0"/>
              </a:buClr>
              <a:buSzPts val="24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ويوجد تباين كبير جداً في الأداء اعتماداً على السكان (</a:t>
            </a:r>
            <a:r>
              <a:rPr lang="ar-SA" b="1" dirty="0">
                <a:latin typeface="Simplified Arabic" panose="02020603050405020304" pitchFamily="18" charset="-78"/>
                <a:cs typeface="Simplified Arabic" panose="02020603050405020304" pitchFamily="18" charset="-78"/>
              </a:rPr>
              <a:t>لديهم أعراض </a:t>
            </a:r>
            <a:r>
              <a:rPr lang="ar-SA" dirty="0">
                <a:latin typeface="Simplified Arabic" panose="02020603050405020304" pitchFamily="18" charset="-78"/>
                <a:cs typeface="Simplified Arabic" panose="02020603050405020304" pitchFamily="18" charset="-78"/>
              </a:rPr>
              <a:t>مقابل </a:t>
            </a:r>
            <a:r>
              <a:rPr lang="ar-SA" b="1" dirty="0">
                <a:latin typeface="Simplified Arabic" panose="02020603050405020304" pitchFamily="18" charset="-78"/>
                <a:cs typeface="Simplified Arabic" panose="02020603050405020304" pitchFamily="18" charset="-78"/>
              </a:rPr>
              <a:t>عديمي الأعراض</a:t>
            </a:r>
            <a:r>
              <a:rPr lang="ar-SA" dirty="0">
                <a:latin typeface="Simplified Arabic" panose="02020603050405020304" pitchFamily="18" charset="-78"/>
                <a:cs typeface="Simplified Arabic" panose="02020603050405020304" pitchFamily="18" charset="-78"/>
              </a:rPr>
              <a:t>) الذين جرى اختبارهم والعلامة التجارية للاختبارات التشخيصية السريعة للكشف عن مستضدات فيروس كورونا- سارس-2 المطروحة في السوق. </a:t>
            </a:r>
            <a:r>
              <a:rPr lang="ar-SA" baseline="30000" dirty="0">
                <a:latin typeface="Simplified Arabic" panose="02020603050405020304" pitchFamily="18" charset="-78"/>
                <a:cs typeface="Simplified Arabic" panose="02020603050405020304" pitchFamily="18" charset="-78"/>
              </a:rPr>
              <a:t>4، 5</a:t>
            </a:r>
          </a:p>
          <a:p>
            <a:pPr marL="482600" indent="-342900" algn="r" rtl="1">
              <a:lnSpc>
                <a:spcPct val="90000"/>
              </a:lnSpc>
              <a:buClr>
                <a:srgbClr val="0070C0"/>
              </a:buClr>
              <a:buSzPts val="2200"/>
              <a:buFont typeface="Arial" panose="020B0604020202020204" pitchFamily="34" charset="0"/>
              <a:buChar char="•"/>
            </a:pPr>
            <a:endParaRPr lang="ar-SA" baseline="30000" dirty="0">
              <a:latin typeface="Simplified Arabic" panose="02020603050405020304" pitchFamily="18" charset="-78"/>
              <a:ea typeface="Calibri"/>
              <a:cs typeface="Simplified Arabic" panose="02020603050405020304" pitchFamily="18" charset="-78"/>
              <a:sym typeface="Calibri"/>
            </a:endParaRPr>
          </a:p>
          <a:p>
            <a:pPr marL="939800" lvl="1" algn="r" rtl="1">
              <a:lnSpc>
                <a:spcPct val="90000"/>
              </a:lnSpc>
              <a:buClr>
                <a:srgbClr val="0070C0"/>
              </a:buClr>
              <a:buSzPts val="2200"/>
              <a:buFont typeface="Arial" panose="020B0604020202020204" pitchFamily="34" charset="0"/>
              <a:buChar char="•"/>
            </a:pPr>
            <a:endParaRPr lang="ar-SA" sz="2000" i="1" dirty="0">
              <a:latin typeface="Simplified Arabic" panose="02020603050405020304" pitchFamily="18" charset="-78"/>
              <a:ea typeface="Calibri"/>
              <a:cs typeface="Simplified Arabic" panose="02020603050405020304" pitchFamily="18" charset="-78"/>
              <a:sym typeface="Calibri"/>
            </a:endParaRPr>
          </a:p>
          <a:p>
            <a:pPr marL="800100" lvl="1" algn="r" rtl="1">
              <a:lnSpc>
                <a:spcPct val="90000"/>
              </a:lnSpc>
              <a:buClr>
                <a:srgbClr val="0070C0"/>
              </a:buClr>
              <a:buSzPts val="2200"/>
              <a:buFont typeface="Arial" panose="020B0604020202020204" pitchFamily="34" charset="0"/>
              <a:buChar char="•"/>
            </a:pPr>
            <a:endParaRPr lang="ar-SA" sz="2000" dirty="0">
              <a:latin typeface="Simplified Arabic" panose="02020603050405020304" pitchFamily="18" charset="-78"/>
              <a:ea typeface="Calibri"/>
              <a:cs typeface="Simplified Arabic" panose="02020603050405020304" pitchFamily="18" charset="-78"/>
              <a:sym typeface="Calibri"/>
            </a:endParaRPr>
          </a:p>
          <a:p>
            <a:pPr marL="342900" indent="-342900" algn="r" rtl="1">
              <a:lnSpc>
                <a:spcPct val="90000"/>
              </a:lnSpc>
              <a:buClr>
                <a:srgbClr val="0070C0"/>
              </a:buClr>
              <a:buSzPts val="2200"/>
              <a:buFont typeface="Arial" panose="020B0604020202020204" pitchFamily="34" charset="0"/>
              <a:buChar char="•"/>
            </a:pPr>
            <a:endParaRPr lang="ar-SA" dirty="0">
              <a:highlight>
                <a:srgbClr val="FFFF00"/>
              </a:highlight>
              <a:latin typeface="Simplified Arabic" panose="02020603050405020304" pitchFamily="18" charset="-78"/>
              <a:ea typeface="Calibri"/>
              <a:cs typeface="Simplified Arabic" panose="02020603050405020304" pitchFamily="18" charset="-78"/>
              <a:sym typeface="Calibri"/>
            </a:endParaRPr>
          </a:p>
          <a:p>
            <a:pPr marL="800100" lvl="1" algn="r" rtl="1">
              <a:lnSpc>
                <a:spcPct val="90000"/>
              </a:lnSpc>
              <a:buClr>
                <a:srgbClr val="0070C0"/>
              </a:buClr>
              <a:buSzPts val="2200"/>
              <a:buFont typeface="Arial" panose="020B0604020202020204" pitchFamily="34" charset="0"/>
              <a:buChar char="•"/>
            </a:pPr>
            <a:endParaRPr lang="ar-SA" dirty="0">
              <a:latin typeface="Simplified Arabic" panose="02020603050405020304" pitchFamily="18" charset="-78"/>
              <a:ea typeface="Calibri"/>
              <a:cs typeface="Simplified Arabic" panose="02020603050405020304" pitchFamily="18" charset="-78"/>
            </a:endParaRPr>
          </a:p>
        </p:txBody>
      </p:sp>
      <p:sp>
        <p:nvSpPr>
          <p:cNvPr id="9" name="Google Shape;158;p7">
            <a:extLst>
              <a:ext uri="{FF2B5EF4-FFF2-40B4-BE49-F238E27FC236}">
                <a16:creationId xmlns:a16="http://schemas.microsoft.com/office/drawing/2014/main" id="{BE7CB32B-C623-4A64-A257-186B1985A11A}"/>
              </a:ext>
            </a:extLst>
          </p:cNvPr>
          <p:cNvSpPr txBox="1"/>
          <p:nvPr/>
        </p:nvSpPr>
        <p:spPr>
          <a:xfrm>
            <a:off x="180771" y="4350138"/>
            <a:ext cx="11280976" cy="1769675"/>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dirty="0">
                <a:solidFill>
                  <a:schemeClr val="dk1"/>
                </a:solidFill>
                <a:latin typeface="Simplified Arabic" panose="02020603050405020304" pitchFamily="18" charset="-78"/>
                <a:ea typeface="Calibri"/>
                <a:cs typeface="Simplified Arabic" panose="02020603050405020304" pitchFamily="18" charset="-78"/>
                <a:sym typeface="Calibri"/>
              </a:rPr>
              <a:t>1 المعيار الذهبي المستخدم هو اختبار تضخيم الحمض النووي </a:t>
            </a:r>
          </a:p>
          <a:p>
            <a:pPr lvl="0" algn="r" rtl="1"/>
            <a:r>
              <a:rPr lang="ar-SA" dirty="0">
                <a:solidFill>
                  <a:schemeClr val="dk1"/>
                </a:solidFill>
                <a:latin typeface="Simplified Arabic" panose="02020603050405020304" pitchFamily="18" charset="-78"/>
                <a:ea typeface="Calibri"/>
                <a:cs typeface="Simplified Arabic" panose="02020603050405020304" pitchFamily="18" charset="-78"/>
                <a:sym typeface="Calibri"/>
              </a:rPr>
              <a:t>2 ترد قائمة وسائل تشخيص فيروس كورونا-سارس-2 على </a:t>
            </a:r>
            <a:r>
              <a:rPr lang="ar-SA"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rPr>
              <a:t>الرابط التالي: </a:t>
            </a:r>
            <a:r>
              <a:rPr lang="fr-CH" dirty="0">
                <a:solidFill>
                  <a:schemeClr val="tx1">
                    <a:lumMod val="50000"/>
                  </a:schemeClr>
                </a:solidFill>
                <a:latin typeface="Calibri"/>
                <a:ea typeface="Calibri"/>
                <a:cs typeface="Calibri"/>
                <a:sym typeface="Calibri"/>
              </a:rPr>
              <a:t> </a:t>
            </a:r>
            <a:r>
              <a:rPr lang="fr-CH" i="1" u="sng" dirty="0">
                <a:solidFill>
                  <a:schemeClr val="tx1">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https://www.finddx.org/covid-19/pipeline</a:t>
            </a:r>
            <a:endParaRPr lang="ar-SA"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endParaRPr>
          </a:p>
          <a:p>
            <a:pPr lvl="0" algn="r" rtl="1"/>
            <a:r>
              <a:rPr lang="ar-SA"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rPr>
              <a:t>3 (2021) إجراء المنظمة للإذن بالاستعمال في حالات الطوارئ: </a:t>
            </a:r>
            <a:r>
              <a:rPr lang="en-GB"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hlinkClick r:id="rId5">
                  <a:extLst>
                    <a:ext uri="{A12FA001-AC4F-418D-AE19-62706E023703}">
                      <ahyp:hlinkClr xmlns:ahyp="http://schemas.microsoft.com/office/drawing/2018/hyperlinkcolor" val="tx"/>
                    </a:ext>
                  </a:extLst>
                </a:hlinkClick>
              </a:rPr>
              <a:t>https://extranet.who.int/pqweb/vitro-diagnostics/coronavirus-disease-covid-19-pandemic-%E2%80%94-emergency-use-listing-procedure-eul-open</a:t>
            </a:r>
            <a:endParaRPr lang="ar-SA"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endParaRPr>
          </a:p>
          <a:p>
            <a:pPr algn="r" rtl="1"/>
            <a:r>
              <a:rPr lang="ar-SA"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rPr>
              <a:t>4 </a:t>
            </a:r>
            <a:r>
              <a:rPr lang="fr-CH" dirty="0" err="1">
                <a:solidFill>
                  <a:schemeClr val="tx1">
                    <a:lumMod val="50000"/>
                  </a:schemeClr>
                </a:solidFill>
                <a:latin typeface="Calibri"/>
                <a:ea typeface="Calibri"/>
                <a:cs typeface="Calibri"/>
                <a:sym typeface="Calibri"/>
              </a:rPr>
              <a:t>Dinnes</a:t>
            </a:r>
            <a:r>
              <a:rPr lang="fr-CH" dirty="0">
                <a:solidFill>
                  <a:schemeClr val="tx1">
                    <a:lumMod val="50000"/>
                  </a:schemeClr>
                </a:solidFill>
                <a:latin typeface="Calibri"/>
                <a:ea typeface="Calibri"/>
                <a:cs typeface="Calibri"/>
                <a:sym typeface="Calibri"/>
              </a:rPr>
              <a:t> J </a:t>
            </a:r>
            <a:r>
              <a:rPr lang="fr-CH" i="1" dirty="0">
                <a:solidFill>
                  <a:schemeClr val="tx1">
                    <a:lumMod val="50000"/>
                  </a:schemeClr>
                </a:solidFill>
                <a:latin typeface="Calibri"/>
                <a:ea typeface="Calibri"/>
                <a:cs typeface="Calibri"/>
                <a:sym typeface="Calibri"/>
              </a:rPr>
              <a:t>et al.</a:t>
            </a:r>
            <a:r>
              <a:rPr lang="fr-CH" dirty="0">
                <a:solidFill>
                  <a:schemeClr val="tx1">
                    <a:lumMod val="50000"/>
                  </a:schemeClr>
                </a:solidFill>
                <a:latin typeface="Calibri"/>
                <a:ea typeface="Calibri"/>
                <a:cs typeface="Calibri"/>
                <a:sym typeface="Calibri"/>
              </a:rPr>
              <a:t> (2021) </a:t>
            </a:r>
            <a:r>
              <a:rPr lang="fr-CH" u="sng" dirty="0">
                <a:solidFill>
                  <a:schemeClr val="tx1">
                    <a:lumMod val="50000"/>
                  </a:schemeClr>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https://www.cochranelibrary.com/cdsr/doi/10.1002/14651858.CD013705.pub2/full#CD013705-sec-0008</a:t>
            </a:r>
            <a:r>
              <a:rPr lang="fr-CH" dirty="0">
                <a:solidFill>
                  <a:schemeClr val="tx1">
                    <a:lumMod val="50000"/>
                  </a:schemeClr>
                </a:solidFill>
                <a:latin typeface="Calibri"/>
                <a:ea typeface="Calibri"/>
                <a:cs typeface="Calibri"/>
                <a:sym typeface="Calibri"/>
              </a:rPr>
              <a:t> </a:t>
            </a:r>
            <a:r>
              <a:rPr lang="ar-SA" dirty="0">
                <a:solidFill>
                  <a:schemeClr val="tx1">
                    <a:lumMod val="50000"/>
                  </a:schemeClr>
                </a:solidFill>
                <a:latin typeface="Simplified Arabic" panose="02020603050405020304" pitchFamily="18" charset="-78"/>
                <a:ea typeface="Calibri"/>
                <a:cs typeface="Simplified Arabic" panose="02020603050405020304" pitchFamily="18" charset="-78"/>
                <a:sym typeface="Calibri"/>
              </a:rPr>
              <a:t> </a:t>
            </a:r>
          </a:p>
          <a:p>
            <a:pPr algn="r" rtl="1"/>
            <a:r>
              <a:rPr lang="ar-SA" dirty="0">
                <a:solidFill>
                  <a:schemeClr val="tx1">
                    <a:lumMod val="50000"/>
                  </a:schemeClr>
                </a:solidFill>
                <a:latin typeface="Simplified Arabic" panose="02020603050405020304" pitchFamily="18" charset="-78"/>
                <a:ea typeface="Calibri"/>
                <a:cs typeface="Simplified Arabic" panose="02020603050405020304" pitchFamily="18" charset="-78"/>
              </a:rPr>
              <a:t>5 </a:t>
            </a:r>
            <a:r>
              <a:rPr lang="en-GB" dirty="0" err="1">
                <a:solidFill>
                  <a:schemeClr val="tx1">
                    <a:lumMod val="50000"/>
                  </a:schemeClr>
                </a:solidFill>
                <a:latin typeface="Simplified Arabic" panose="02020603050405020304" pitchFamily="18" charset="-78"/>
                <a:ea typeface="Calibri"/>
                <a:cs typeface="Simplified Arabic" panose="02020603050405020304" pitchFamily="18" charset="-78"/>
              </a:rPr>
              <a:t>Sitoe</a:t>
            </a:r>
            <a:r>
              <a:rPr lang="en-GB" dirty="0">
                <a:solidFill>
                  <a:schemeClr val="tx1">
                    <a:lumMod val="50000"/>
                  </a:schemeClr>
                </a:solidFill>
                <a:latin typeface="Simplified Arabic" panose="02020603050405020304" pitchFamily="18" charset="-78"/>
                <a:ea typeface="Calibri"/>
                <a:cs typeface="Simplified Arabic" panose="02020603050405020304" pitchFamily="18" charset="-78"/>
              </a:rPr>
              <a:t> N et al (2022) </a:t>
            </a:r>
            <a:r>
              <a:rPr lang="fr-CH" dirty="0">
                <a:solidFill>
                  <a:schemeClr val="tx1">
                    <a:lumMod val="50000"/>
                  </a:schemeClr>
                </a:solidFill>
                <a:ea typeface="Calibri"/>
                <a:hlinkClick r:id="rId7">
                  <a:extLst>
                    <a:ext uri="{A12FA001-AC4F-418D-AE19-62706E023703}">
                      <ahyp:hlinkClr xmlns:ahyp="http://schemas.microsoft.com/office/drawing/2018/hyperlinkcolor" val="tx"/>
                    </a:ext>
                  </a:extLst>
                </a:hlinkClick>
              </a:rPr>
              <a:t>https://www.mdpi.com/2075-4418/12/2/475/htm</a:t>
            </a:r>
            <a:endParaRPr lang="fr-CH" dirty="0">
              <a:solidFill>
                <a:schemeClr val="tx1">
                  <a:lumMod val="50000"/>
                </a:schemeClr>
              </a:solidFill>
              <a:latin typeface="Calibri"/>
              <a:ea typeface="Calibri"/>
              <a:cs typeface="Calibri"/>
            </a:endParaRPr>
          </a:p>
          <a:p>
            <a:pPr lvl="0" algn="r" rtl="1"/>
            <a:endParaRPr lang="ar-SA" dirty="0">
              <a:solidFill>
                <a:schemeClr val="dk1"/>
              </a:solidFill>
              <a:latin typeface="Simplified Arabic" panose="02020603050405020304" pitchFamily="18" charset="-78"/>
              <a:ea typeface="Calibri"/>
              <a:cs typeface="Simplified Arabic" panose="02020603050405020304" pitchFamily="18" charset="-78"/>
            </a:endParaRPr>
          </a:p>
          <a:p>
            <a:pPr algn="r" rtl="1"/>
            <a:endParaRPr lang="ar-SA" sz="1100" dirty="0">
              <a:latin typeface="Simplified Arabic" panose="02020603050405020304" pitchFamily="18" charset="-78"/>
              <a:ea typeface="Calibri"/>
              <a:cs typeface="Simplified Arabic" panose="02020603050405020304" pitchFamily="18" charset="-78"/>
            </a:endParaRPr>
          </a:p>
        </p:txBody>
      </p:sp>
      <p:sp>
        <p:nvSpPr>
          <p:cNvPr id="11" name="Google Shape;164;p7">
            <a:extLst>
              <a:ext uri="{FF2B5EF4-FFF2-40B4-BE49-F238E27FC236}">
                <a16:creationId xmlns:a16="http://schemas.microsoft.com/office/drawing/2014/main" id="{C0619D4E-9EB5-4A45-94AC-DFEBF244F577}"/>
              </a:ext>
            </a:extLst>
          </p:cNvPr>
          <p:cNvSpPr txBox="1"/>
          <p:nvPr/>
        </p:nvSpPr>
        <p:spPr>
          <a:xfrm>
            <a:off x="6538165" y="4170061"/>
            <a:ext cx="4923582" cy="276959"/>
          </a:xfrm>
          <a:prstGeom prst="rect">
            <a:avLst/>
          </a:prstGeom>
          <a:noFill/>
          <a:ln>
            <a:noFill/>
          </a:ln>
        </p:spPr>
        <p:txBody>
          <a:bodyPr spcFirstLastPara="1" wrap="square" lIns="91425" tIns="45700" rIns="91425" bIns="45700" anchor="t" anchorCtr="0">
            <a:spAutoFit/>
          </a:bodyPr>
          <a:lstStyle/>
          <a:p>
            <a:pPr algn="r" rtl="1"/>
            <a:r>
              <a:rPr lang="ar-SA" sz="1200" dirty="0">
                <a:solidFill>
                  <a:schemeClr val="dk1"/>
                </a:solidFill>
                <a:latin typeface="Simplified Arabic" panose="02020603050405020304" pitchFamily="18" charset="-78"/>
                <a:cs typeface="Simplified Arabic" panose="02020603050405020304" pitchFamily="18" charset="-78"/>
              </a:rPr>
              <a:t>مقتبس بتصرف من </a:t>
            </a:r>
            <a:r>
              <a:rPr lang="ar-SA" sz="1200" dirty="0" err="1">
                <a:solidFill>
                  <a:schemeClr val="tx1"/>
                </a:solidFill>
                <a:latin typeface="Simplified Arabic" panose="02020603050405020304" pitchFamily="18" charset="-78"/>
                <a:cs typeface="Simplified Arabic" panose="02020603050405020304" pitchFamily="18" charset="-78"/>
                <a:hlinkClick r:id="rId6">
                  <a:extLst>
                    <a:ext uri="{A12FA001-AC4F-418D-AE19-62706E023703}">
                      <ahyp:hlinkClr xmlns:ahyp="http://schemas.microsoft.com/office/drawing/2018/hyperlinkcolor" val="tx"/>
                    </a:ext>
                  </a:extLst>
                </a:hlinkClick>
              </a:rPr>
              <a:t>Dinnes</a:t>
            </a:r>
            <a:r>
              <a:rPr lang="ar-SA" sz="1200" dirty="0">
                <a:solidFill>
                  <a:schemeClr val="tx1"/>
                </a:solidFill>
                <a:latin typeface="Simplified Arabic" panose="02020603050405020304" pitchFamily="18" charset="-78"/>
                <a:cs typeface="Simplified Arabic" panose="02020603050405020304" pitchFamily="18" charset="-78"/>
                <a:hlinkClick r:id="rId6">
                  <a:extLst>
                    <a:ext uri="{A12FA001-AC4F-418D-AE19-62706E023703}">
                      <ahyp:hlinkClr xmlns:ahyp="http://schemas.microsoft.com/office/drawing/2018/hyperlinkcolor" val="tx"/>
                    </a:ext>
                  </a:extLst>
                </a:hlinkClick>
              </a:rPr>
              <a:t> وآخرون 2021</a:t>
            </a:r>
            <a:endParaRPr lang="ar-SA" sz="1200" dirty="0">
              <a:solidFill>
                <a:schemeClr val="tx1"/>
              </a:solidFill>
              <a:latin typeface="Simplified Arabic" panose="02020603050405020304" pitchFamily="18" charset="-78"/>
              <a:cs typeface="Simplified Arabic" panose="02020603050405020304" pitchFamily="18" charset="-78"/>
            </a:endParaRPr>
          </a:p>
        </p:txBody>
      </p:sp>
      <p:sp>
        <p:nvSpPr>
          <p:cNvPr id="12" name="Google Shape;104;p2">
            <a:extLst>
              <a:ext uri="{FF2B5EF4-FFF2-40B4-BE49-F238E27FC236}">
                <a16:creationId xmlns:a16="http://schemas.microsoft.com/office/drawing/2014/main" id="{33EF8FE6-459F-4FBB-979D-9D8EFC7F0327}"/>
              </a:ext>
            </a:extLst>
          </p:cNvPr>
          <p:cNvSpPr txBox="1">
            <a:spLocks noGrp="1"/>
          </p:cNvSpPr>
          <p:nvPr>
            <p:ph type="ftr" idx="11"/>
          </p:nvPr>
        </p:nvSpPr>
        <p:spPr>
          <a:xfrm>
            <a:off x="2438400" y="6336144"/>
            <a:ext cx="7315200" cy="501650"/>
          </a:xfrm>
          <a:prstGeom prst="rect">
            <a:avLst/>
          </a:prstGeom>
          <a:noFill/>
          <a:ln>
            <a:noFill/>
          </a:ln>
        </p:spPr>
        <p:txBody>
          <a:bodyPr spcFirstLastPara="1" wrap="square" lIns="0" tIns="0" rIns="0" bIns="0" anchor="ctr" anchorCtr="0">
            <a:noAutofit/>
          </a:bodyPr>
          <a:lstStyle/>
          <a:p>
            <a:pPr algn="r" rtl="1"/>
            <a:r>
              <a:rPr lang="ar-SA" dirty="0"/>
              <a:t>حلقة العمل التدريبية بشأن الاختبارات التشخيصية السريعة للكشف عن مستضدات فيروس كورونا- سارس-2 - الإصدار 3.0 | استراتيجيات اختبار فيروس كورونا-سارس-2 </a:t>
            </a:r>
          </a:p>
        </p:txBody>
      </p:sp>
      <p:graphicFrame>
        <p:nvGraphicFramePr>
          <p:cNvPr id="2" name="Table 1">
            <a:extLst>
              <a:ext uri="{FF2B5EF4-FFF2-40B4-BE49-F238E27FC236}">
                <a16:creationId xmlns:a16="http://schemas.microsoft.com/office/drawing/2014/main" id="{E00E4474-C73A-42C8-8DB6-64257962F59D}"/>
              </a:ext>
            </a:extLst>
          </p:cNvPr>
          <p:cNvGraphicFramePr>
            <a:graphicFrameLocks noGrp="1"/>
          </p:cNvGraphicFramePr>
          <p:nvPr/>
        </p:nvGraphicFramePr>
        <p:xfrm>
          <a:off x="6455352" y="1623024"/>
          <a:ext cx="5006395" cy="2385060"/>
        </p:xfrm>
        <a:graphic>
          <a:graphicData uri="http://schemas.openxmlformats.org/drawingml/2006/table">
            <a:tbl>
              <a:tblPr rtl="1" firstRow="1" firstCol="1" bandRow="1">
                <a:tableStyleId>{5C22544A-7EE6-4342-B048-85BDC9FD1C3A}</a:tableStyleId>
              </a:tblPr>
              <a:tblGrid>
                <a:gridCol w="1634032">
                  <a:extLst>
                    <a:ext uri="{9D8B030D-6E8A-4147-A177-3AD203B41FA5}">
                      <a16:colId xmlns:a16="http://schemas.microsoft.com/office/drawing/2014/main" val="2536903757"/>
                    </a:ext>
                  </a:extLst>
                </a:gridCol>
                <a:gridCol w="1599265">
                  <a:extLst>
                    <a:ext uri="{9D8B030D-6E8A-4147-A177-3AD203B41FA5}">
                      <a16:colId xmlns:a16="http://schemas.microsoft.com/office/drawing/2014/main" val="1969469316"/>
                    </a:ext>
                  </a:extLst>
                </a:gridCol>
                <a:gridCol w="1773098">
                  <a:extLst>
                    <a:ext uri="{9D8B030D-6E8A-4147-A177-3AD203B41FA5}">
                      <a16:colId xmlns:a16="http://schemas.microsoft.com/office/drawing/2014/main" val="2734260259"/>
                    </a:ext>
                  </a:extLst>
                </a:gridCol>
              </a:tblGrid>
              <a:tr h="730250">
                <a:tc>
                  <a:txBody>
                    <a:bodyPr/>
                    <a:lstStyle/>
                    <a:p>
                      <a:pPr algn="r" rtl="0">
                        <a:lnSpc>
                          <a:spcPct val="107000"/>
                        </a:lnSpc>
                        <a:spcAft>
                          <a:spcPts val="800"/>
                        </a:spcAft>
                      </a:pPr>
                      <a:r>
                        <a:rPr lang="ar-SA" sz="1600" b="1" dirty="0">
                          <a:effectLst/>
                        </a:rPr>
                        <a:t>السكان</a:t>
                      </a:r>
                      <a:endParaRPr lang="en-CH"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r" rtl="0">
                        <a:lnSpc>
                          <a:spcPct val="107000"/>
                        </a:lnSpc>
                        <a:spcAft>
                          <a:spcPts val="800"/>
                        </a:spcAft>
                      </a:pPr>
                      <a:r>
                        <a:rPr lang="ar-SA" sz="1600" b="1" dirty="0">
                          <a:effectLst/>
                        </a:rPr>
                        <a:t>الحساسية (فاصل الثقة 95%)</a:t>
                      </a:r>
                      <a:endParaRPr lang="en-CH"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r" rtl="0">
                        <a:lnSpc>
                          <a:spcPct val="107000"/>
                        </a:lnSpc>
                        <a:spcAft>
                          <a:spcPts val="800"/>
                        </a:spcAft>
                      </a:pPr>
                      <a:r>
                        <a:rPr lang="ar-SA" sz="1600" b="1" dirty="0">
                          <a:effectLst/>
                        </a:rPr>
                        <a:t>النوعية (فاصل الثقة 95%)</a:t>
                      </a:r>
                      <a:endParaRPr lang="en-CH"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450579295"/>
                  </a:ext>
                </a:extLst>
              </a:tr>
              <a:tr h="827405">
                <a:tc>
                  <a:txBody>
                    <a:bodyPr/>
                    <a:lstStyle/>
                    <a:p>
                      <a:pPr algn="r" rtl="1">
                        <a:lnSpc>
                          <a:spcPct val="107000"/>
                        </a:lnSpc>
                        <a:spcAft>
                          <a:spcPts val="800"/>
                        </a:spcAft>
                      </a:pPr>
                      <a:r>
                        <a:rPr lang="ar-SA" sz="1600" dirty="0">
                          <a:effectLst/>
                        </a:rPr>
                        <a:t>لديهم أعراض </a:t>
                      </a:r>
                      <a:endParaRPr lang="en-CH"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r" rtl="0">
                        <a:lnSpc>
                          <a:spcPct val="107000"/>
                        </a:lnSpc>
                        <a:spcAft>
                          <a:spcPts val="800"/>
                        </a:spcAft>
                      </a:pPr>
                      <a:r>
                        <a:rPr lang="fr-CH" sz="1400" b="1" dirty="0">
                          <a:effectLst/>
                        </a:rPr>
                        <a:t>%75</a:t>
                      </a:r>
                      <a:r>
                        <a:rPr lang="ar-SA" sz="1400" b="1" dirty="0">
                          <a:effectLst/>
                        </a:rPr>
                        <a:t>,</a:t>
                      </a:r>
                      <a:r>
                        <a:rPr lang="fr-CH" sz="1400" b="1" dirty="0">
                          <a:effectLst/>
                        </a:rPr>
                        <a:t>1 </a:t>
                      </a:r>
                      <a:endParaRPr lang="en-CH" sz="1400" b="1" dirty="0">
                        <a:effectLst/>
                      </a:endParaRPr>
                    </a:p>
                    <a:p>
                      <a:pPr algn="r" rtl="0">
                        <a:lnSpc>
                          <a:spcPct val="107000"/>
                        </a:lnSpc>
                        <a:spcAft>
                          <a:spcPts val="800"/>
                        </a:spcAft>
                      </a:pPr>
                      <a:r>
                        <a:rPr lang="ar-SA" sz="1400" dirty="0">
                          <a:effectLst/>
                          <a:latin typeface="Calibri" panose="020F0502020204030204" pitchFamily="34" charset="0"/>
                          <a:ea typeface="Calibri" panose="020F0502020204030204" pitchFamily="34" charset="0"/>
                          <a:cs typeface="Arial" panose="020B0604020202020204" pitchFamily="34" charset="0"/>
                        </a:rPr>
                        <a:t>(57,3% - 87,1%)</a:t>
                      </a:r>
                      <a:endParaRPr lang="en-CH"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r" rtl="0">
                        <a:lnSpc>
                          <a:spcPct val="107000"/>
                        </a:lnSpc>
                        <a:spcAft>
                          <a:spcPts val="800"/>
                        </a:spcAft>
                      </a:pPr>
                      <a:r>
                        <a:rPr lang="fr-CH" sz="1400" dirty="0">
                          <a:effectLst/>
                        </a:rPr>
                        <a:t>%99</a:t>
                      </a:r>
                      <a:r>
                        <a:rPr lang="ar-SA" sz="1400" dirty="0">
                          <a:effectLst/>
                        </a:rPr>
                        <a:t>,</a:t>
                      </a:r>
                      <a:r>
                        <a:rPr lang="fr-CH" sz="1400" dirty="0">
                          <a:effectLst/>
                        </a:rPr>
                        <a:t>5 </a:t>
                      </a:r>
                      <a:endParaRPr lang="ar-SA" sz="1400" dirty="0">
                        <a:effectLst/>
                      </a:endParaRPr>
                    </a:p>
                    <a:p>
                      <a:pPr algn="r" rtl="0">
                        <a:lnSpc>
                          <a:spcPct val="107000"/>
                        </a:lnSpc>
                        <a:spcAft>
                          <a:spcPts val="800"/>
                        </a:spcAft>
                      </a:pPr>
                      <a:r>
                        <a:rPr lang="ar-SA" sz="1400" dirty="0">
                          <a:effectLst/>
                        </a:rPr>
                        <a:t>(98,7% - 99,8%)</a:t>
                      </a:r>
                      <a:endParaRPr lang="en-CH" sz="1400" dirty="0">
                        <a:effectLst/>
                      </a:endParaRPr>
                    </a:p>
                  </a:txBody>
                  <a:tcPr marL="68580" marR="68580" marT="9525" marB="0" anchor="ctr"/>
                </a:tc>
                <a:extLst>
                  <a:ext uri="{0D108BD9-81ED-4DB2-BD59-A6C34878D82A}">
                    <a16:rowId xmlns:a16="http://schemas.microsoft.com/office/drawing/2014/main" val="3165033249"/>
                  </a:ext>
                </a:extLst>
              </a:tr>
              <a:tr h="827405">
                <a:tc>
                  <a:txBody>
                    <a:bodyPr/>
                    <a:lstStyle/>
                    <a:p>
                      <a:pPr algn="r" rtl="1">
                        <a:lnSpc>
                          <a:spcPct val="107000"/>
                        </a:lnSpc>
                        <a:spcAft>
                          <a:spcPts val="800"/>
                        </a:spcAft>
                      </a:pPr>
                      <a:r>
                        <a:rPr lang="ar-SA" sz="1600" dirty="0">
                          <a:solidFill>
                            <a:schemeClr val="tx1"/>
                          </a:solidFill>
                          <a:effectLst/>
                        </a:rPr>
                        <a:t>عديمي الأعراض </a:t>
                      </a:r>
                      <a:endParaRPr lang="en-CH"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r" rtl="0">
                        <a:lnSpc>
                          <a:spcPct val="107000"/>
                        </a:lnSpc>
                        <a:spcAft>
                          <a:spcPts val="800"/>
                        </a:spcAft>
                      </a:pPr>
                      <a:r>
                        <a:rPr lang="fr-CH" sz="1400" b="1" dirty="0">
                          <a:effectLst/>
                        </a:rPr>
                        <a:t>%48</a:t>
                      </a:r>
                      <a:r>
                        <a:rPr lang="ar-SA" sz="1400" b="1" dirty="0">
                          <a:effectLst/>
                        </a:rPr>
                        <a:t>,</a:t>
                      </a:r>
                      <a:r>
                        <a:rPr lang="fr-CH" sz="1400" b="1" dirty="0">
                          <a:effectLst/>
                        </a:rPr>
                        <a:t>9 </a:t>
                      </a:r>
                      <a:endParaRPr lang="en-CH" sz="1400" b="1" dirty="0">
                        <a:effectLst/>
                      </a:endParaRPr>
                    </a:p>
                    <a:p>
                      <a:pPr algn="r" rtl="0">
                        <a:lnSpc>
                          <a:spcPct val="107000"/>
                        </a:lnSpc>
                        <a:spcAft>
                          <a:spcPts val="800"/>
                        </a:spcAft>
                      </a:pPr>
                      <a:r>
                        <a:rPr lang="ar-SA" sz="1400" dirty="0">
                          <a:effectLst/>
                          <a:latin typeface="Calibri" panose="020F0502020204030204" pitchFamily="34" charset="0"/>
                          <a:ea typeface="Calibri" panose="020F0502020204030204" pitchFamily="34" charset="0"/>
                          <a:cs typeface="Arial" panose="020B0604020202020204" pitchFamily="34" charset="0"/>
                        </a:rPr>
                        <a:t>(35,1% - 62,9%)</a:t>
                      </a:r>
                      <a:endParaRPr lang="en-CH"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r" rtl="0">
                        <a:lnSpc>
                          <a:spcPct val="107000"/>
                        </a:lnSpc>
                        <a:spcAft>
                          <a:spcPts val="800"/>
                        </a:spcAft>
                      </a:pPr>
                      <a:r>
                        <a:rPr lang="fr-CH" sz="1400" dirty="0">
                          <a:effectLst/>
                        </a:rPr>
                        <a:t>%98</a:t>
                      </a:r>
                      <a:r>
                        <a:rPr lang="ar-SA" sz="1400" dirty="0">
                          <a:effectLst/>
                        </a:rPr>
                        <a:t>,</a:t>
                      </a:r>
                      <a:r>
                        <a:rPr lang="fr-CH" sz="1400" dirty="0">
                          <a:effectLst/>
                        </a:rPr>
                        <a:t>1 </a:t>
                      </a:r>
                      <a:endParaRPr lang="en-CH" sz="1400" dirty="0">
                        <a:effectLst/>
                      </a:endParaRPr>
                    </a:p>
                    <a:p>
                      <a:pPr algn="r" rtl="0">
                        <a:lnSpc>
                          <a:spcPct val="107000"/>
                        </a:lnSpc>
                        <a:spcAft>
                          <a:spcPts val="800"/>
                        </a:spcAft>
                      </a:pPr>
                      <a:r>
                        <a:rPr lang="ar-SA" sz="1400" dirty="0">
                          <a:effectLst/>
                        </a:rPr>
                        <a:t>(96,3% - 99,1%)</a:t>
                      </a:r>
                      <a:r>
                        <a:rPr lang="fr-CH" sz="1400" dirty="0">
                          <a:effectLst/>
                        </a:rPr>
                        <a:t> </a:t>
                      </a:r>
                      <a:endParaRPr lang="en-CH"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416354658"/>
                  </a:ext>
                </a:extLst>
              </a:tr>
            </a:tbl>
          </a:graphicData>
        </a:graphic>
      </p:graphicFrame>
    </p:spTree>
    <p:custDataLst>
      <p:tags r:id="rId1"/>
    </p:custDataLst>
    <p:extLst>
      <p:ext uri="{BB962C8B-B14F-4D97-AF65-F5344CB8AC3E}">
        <p14:creationId xmlns:p14="http://schemas.microsoft.com/office/powerpoint/2010/main" val="2543706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0" ma:contentTypeDescription="Create a new document." ma:contentTypeScope="" ma:versionID="53c510b663eb44cb7498f28392d4cd33">
  <xsd:schema xmlns:xsd="http://www.w3.org/2001/XMLSchema" xmlns:xs="http://www.w3.org/2001/XMLSchema" xmlns:p="http://schemas.microsoft.com/office/2006/metadata/properties" xmlns:ns3="0b20a213-df17-4e56-abb9-25e675dfe243" targetNamespace="http://schemas.microsoft.com/office/2006/metadata/properties" ma:root="true" ma:fieldsID="c63f0433e488edd6047613ecd864541d" ns3:_="">
    <xsd:import namespace="0b20a213-df17-4e56-abb9-25e675dfe2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7ECCDE-A2A2-46C1-BCF4-B33FF0EE69A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0b20a213-df17-4e56-abb9-25e675dfe243"/>
    <ds:schemaRef ds:uri="http://www.w3.org/XML/1998/namespace"/>
    <ds:schemaRef ds:uri="http://purl.org/dc/dcmitype/"/>
  </ds:schemaRefs>
</ds:datastoreItem>
</file>

<file path=customXml/itemProps2.xml><?xml version="1.0" encoding="utf-8"?>
<ds:datastoreItem xmlns:ds="http://schemas.openxmlformats.org/officeDocument/2006/customXml" ds:itemID="{749922E9-258B-4833-93E0-2416EF731DE3}">
  <ds:schemaRefs>
    <ds:schemaRef ds:uri="http://schemas.microsoft.com/sharepoint/v3/contenttype/forms"/>
  </ds:schemaRefs>
</ds:datastoreItem>
</file>

<file path=customXml/itemProps3.xml><?xml version="1.0" encoding="utf-8"?>
<ds:datastoreItem xmlns:ds="http://schemas.openxmlformats.org/officeDocument/2006/customXml" ds:itemID="{48CF512A-901A-4C3E-AB6F-05A45AA48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2819</TotalTime>
  <Words>2564</Words>
  <Application>Microsoft Office PowerPoint</Application>
  <PresentationFormat>Widescreen</PresentationFormat>
  <Paragraphs>212</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Noto Sans Symbols</vt:lpstr>
      <vt:lpstr>Noto Sans Symbols,Sans-Serif</vt:lpstr>
      <vt:lpstr>Simplified Arabic</vt:lpstr>
      <vt:lpstr>Times New Roman</vt:lpstr>
      <vt:lpstr>Wingdings</vt:lpstr>
      <vt:lpstr>Office Theme</vt:lpstr>
      <vt:lpstr>PowerPoint Presentation</vt:lpstr>
      <vt:lpstr>إخلاء المسؤولية</vt:lpstr>
      <vt:lpstr>أهداف التعلم </vt:lpstr>
      <vt:lpstr>إرشادات عالمية </vt:lpstr>
      <vt:lpstr>خصائص الاختبارات التشخيصية </vt:lpstr>
      <vt:lpstr>معدل انتشار المرض  </vt:lpstr>
      <vt:lpstr>ما هي الحالات التي يمكن اكتشافه بواسطة الاختبارات التشخيصية السريعة للكشف عن مستضدات فيروس كورونا- سارس-2 ؟ </vt:lpstr>
      <vt:lpstr>التوصيات العامة لاستخدام الاختبارات التشخيصية السريعة للكشف عن مستضدات فيروس كورونا-سارس-2 (1)؛ </vt:lpstr>
      <vt:lpstr>التوقعات الخاصة بأداء الاختبار التشخيصي السريع للكشف عن مستضدات فيروس كورونا-سارس-2 </vt:lpstr>
      <vt:lpstr>التوصيات العامة لاستخدام الاختبارات التشخيصية السريعة للكشف عن مستضدات فيروس كورونا-سارس-2 (2)؛ </vt:lpstr>
      <vt:lpstr>التوصيات العامة لاستخدام الاختبارات التشخيصية السريعة للكشف عن مستضدات فيروس كورونا-سارس-2 (3)؛ </vt:lpstr>
      <vt:lpstr>دعونا نأخذ بضع دقائق للتفكير في سيناريوهات حالة الاستخدام </vt:lpstr>
      <vt:lpstr>دعونا نأخذ بضع دقائق للتفكير في سيناريوهات حالة الاستخدام </vt:lpstr>
      <vt:lpstr>تفسير نتائج الاختبارات التشخيصية السريعة للكشف عن مستضدات فيروس كورونا- سارس-2 </vt:lpstr>
      <vt:lpstr>الخوارزمية القطرية </vt:lpstr>
      <vt:lpstr>تفسير نتائج الاختبار  </vt:lpstr>
      <vt:lpstr>خصائص أداء الاختبارات التشخيصية السريعة للكشف عن مستضدات فيروس كورونا- سارس-2 </vt:lpstr>
      <vt:lpstr>الإدخال الأولي للاختبارات التشخيصية السريعة للكشف عن مستضدات فيروس كورونا-سارس-2 في الاستخدام السريري </vt:lpstr>
      <vt:lpstr>PowerPoint Presentation</vt:lpstr>
      <vt:lpstr>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99</cp:revision>
  <cp:lastPrinted>2020-10-28T13:26:40Z</cp:lastPrinted>
  <dcterms:created xsi:type="dcterms:W3CDTF">2020-10-08T10:02:18Z</dcterms:created>
  <dcterms:modified xsi:type="dcterms:W3CDTF">2022-09-29T13:59:00Z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