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autoCompressPictures="0">
  <p:sldMasterIdLst>
    <p:sldMasterId id="2147483648" r:id="rId4"/>
  </p:sldMasterIdLst>
  <p:notesMasterIdLst>
    <p:notesMasterId r:id="rId17"/>
  </p:notesMasterIdLst>
  <p:sldIdLst>
    <p:sldId id="256" r:id="rId5"/>
    <p:sldId id="257" r:id="rId6"/>
    <p:sldId id="288" r:id="rId7"/>
    <p:sldId id="258" r:id="rId8"/>
    <p:sldId id="259" r:id="rId9"/>
    <p:sldId id="278" r:id="rId10"/>
    <p:sldId id="261" r:id="rId11"/>
    <p:sldId id="262" r:id="rId12"/>
    <p:sldId id="263" r:id="rId13"/>
    <p:sldId id="298" r:id="rId14"/>
    <p:sldId id="264" r:id="rId15"/>
    <p:sldId id="271" r:id="rId16"/>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945" autoAdjust="0"/>
    <p:restoredTop sz="97030"/>
  </p:normalViewPr>
  <p:slideViewPr>
    <p:cSldViewPr snapToGrid="0" snapToObjects="1">
      <p:cViewPr varScale="1">
        <p:scale>
          <a:sx n="85" d="100"/>
          <a:sy n="85" d="100"/>
        </p:scale>
        <p:origin x="312" y="4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a:lvl1pPr>
          </a:lstStyle>
          <a:p>
            <a:pPr rtl="1"/>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1"/>
          <a:lstStyle>
            <a:lvl1pPr algn="r" rtl="1">
              <a:defRPr sz="1200"/>
            </a:lvl1pPr>
          </a:lstStyle>
          <a:p>
            <a:pPr rtl="1"/>
            <a:fld id="{0BEDBD40-84B1-2349-A508-11CBED669F65}" type="datetimeFigureOut">
              <a:rPr lang="en-GB" smtClean="0"/>
              <a:t>29/09/2022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rtl="1">
              <a:defRPr sz="1200"/>
            </a:lvl1pPr>
          </a:lstStyle>
          <a:p>
            <a:pPr rtl="1"/>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rtl="1">
              <a:defRPr sz="1200"/>
            </a:lvl1pPr>
          </a:lstStyle>
          <a:p>
            <a:pPr rtl="1"/>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232" name="Google Shape;2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241" name="Google Shape;2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F7DABE13-9BE3-1F40-9613-B5F5F8F48AEF}"/>
              </a:ext>
            </a:extLst>
          </p:cNvPr>
          <p:cNvPicPr>
            <a:picLocks noChangeAspect="1"/>
          </p:cNvPicPr>
          <p:nvPr userDrawn="1"/>
        </p:nvPicPr>
        <p:blipFill rotWithShape="1">
          <a:blip r:embed="rId2"/>
          <a:srcRect l="17780" t="21339" r="19134" b="19932"/>
          <a:stretch/>
        </p:blipFill>
        <p:spPr>
          <a:xfrm>
            <a:off x="6515100" y="1278462"/>
            <a:ext cx="4840356" cy="4506112"/>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1"/>
          <a:lstStyle/>
          <a:p>
            <a:pPr rtl="1"/>
            <a:r>
              <a:rPr lang="en-GB"/>
              <a:t>10/11/2020</a:t>
            </a:r>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1" anchor="b"/>
          <a:lstStyle>
            <a:lvl1pPr algn="r" rtl="1">
              <a:defRPr sz="400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1"/>
          <a:lstStyle>
            <a:lvl1pPr marL="0" indent="0" algn="r" rtl="1">
              <a:buNone/>
              <a:defRPr sz="18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1"/>
          <a:lstStyle/>
          <a:p>
            <a:pPr rtl="1"/>
            <a:r>
              <a:rPr lang="a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1"/>
          <a:lstStyle/>
          <a:p>
            <a:pPr rtl="1"/>
            <a:r>
              <a:rPr lang="en-GB"/>
              <a:t>10/11/2020</a:t>
            </a:r>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1"/>
          <a:lstStyle/>
          <a:p>
            <a:pPr rtl="1"/>
            <a:r>
              <a:rPr lang="a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1"/>
          <a:lstStyle/>
          <a:p>
            <a:pPr rtl="1"/>
            <a:r>
              <a:rPr lang="en-GB"/>
              <a:t>10/11/2020</a:t>
            </a:r>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1" anchor="b" anchorCtr="0">
            <a:noAutofit/>
          </a:bodyPr>
          <a:lstStyle>
            <a:lvl1pPr algn="r" rtl="1">
              <a:defRPr sz="3600">
                <a:solidFill>
                  <a:schemeClr val="accent1"/>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1"/>
          <a:lstStyle>
            <a:lvl1pPr algn="r" rtl="1">
              <a:lnSpc>
                <a:spcPct val="100000"/>
              </a:lnSpc>
              <a:buClr>
                <a:schemeClr val="accent1"/>
              </a:buClr>
              <a:defRPr sz="2000"/>
            </a:lvl1pPr>
            <a:lvl2pPr algn="r" rtl="1">
              <a:lnSpc>
                <a:spcPct val="100000"/>
              </a:lnSpc>
              <a:buClr>
                <a:schemeClr val="accent1"/>
              </a:buClr>
              <a:defRPr sz="1800"/>
            </a:lvl2pPr>
            <a:lvl3pPr algn="r" rtl="1">
              <a:lnSpc>
                <a:spcPct val="100000"/>
              </a:lnSpc>
              <a:buClr>
                <a:schemeClr val="accent1"/>
              </a:buClr>
              <a:defRPr sz="1800"/>
            </a:lvl3pPr>
            <a:lvl4pPr algn="r" rtl="1">
              <a:lnSpc>
                <a:spcPct val="100000"/>
              </a:lnSpc>
              <a:buClr>
                <a:schemeClr val="accent1"/>
              </a:buClr>
              <a:defRPr sz="1800"/>
            </a:lvl4pPr>
            <a:lvl5pPr algn="r" rtl="1">
              <a:lnSpc>
                <a:spcPct val="100000"/>
              </a:lnSpc>
              <a:buClr>
                <a:schemeClr val="accent1"/>
              </a:buClr>
              <a:defRPr sz="18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1"/>
          <a:lstStyle>
            <a:lvl1pPr algn="r" rtl="1">
              <a:defRPr sz="1000" b="1" i="0" baseline="0">
                <a:solidFill>
                  <a:schemeClr val="bg1"/>
                </a:solidFill>
              </a:defRPr>
            </a:lvl1pPr>
          </a:lstStyle>
          <a:p>
            <a:pPr algn="l" rtl="1"/>
            <a:r>
              <a:rPr lang="ar"/>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1"/>
          <a:lstStyle>
            <a:lvl1pPr algn="r" rtl="1">
              <a:defRPr sz="1000">
                <a:solidFill>
                  <a:schemeClr val="tx1"/>
                </a:solidFill>
              </a:defRPr>
            </a:lvl1pPr>
          </a:lstStyle>
          <a:p>
            <a:pPr rtl="1"/>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1" anchor="b" anchorCtr="0"/>
          <a:lstStyle>
            <a:lvl1pPr algn="r" rtl="1">
              <a:defRPr sz="3600">
                <a:solidFill>
                  <a:schemeClr val="bg1"/>
                </a:solidFill>
              </a:defRPr>
            </a:lvl1pPr>
          </a:lstStyle>
          <a:p>
            <a:pPr rtl="1"/>
            <a:r>
              <a:rPr lang="a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1"/>
          <a:lstStyle>
            <a:lvl1pPr marL="0" indent="0" algn="r" rtl="1">
              <a:buNone/>
              <a:defRPr sz="20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1"/>
          <a:lstStyle/>
          <a:p>
            <a:pPr rtl="1"/>
            <a:r>
              <a:rPr lang="a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1"/>
          <a:lstStyle/>
          <a:p>
            <a:pPr rtl="1"/>
            <a:r>
              <a:rPr lang="en-GB"/>
              <a:t>10/11/2020</a:t>
            </a:r>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1"/>
          <a:lstStyle/>
          <a:p>
            <a:pPr rtl="1"/>
            <a:r>
              <a:rPr lang="a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1"/>
          <a:lstStyle/>
          <a:p>
            <a:pPr rtl="1"/>
            <a:r>
              <a:rPr lang="en-GB"/>
              <a:t>10/11/2020</a:t>
            </a:r>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1"/>
          <a:lstStyle/>
          <a:p>
            <a:pPr rtl="1"/>
            <a:r>
              <a:rPr lang="ar"/>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1"/>
          <a:lstStyle/>
          <a:p>
            <a:pPr rtl="1"/>
            <a:r>
              <a:rPr lang="a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1"/>
          <a:lstStyle/>
          <a:p>
            <a:pPr rtl="1"/>
            <a:r>
              <a:rPr lang="en-GB"/>
              <a:t>10/11/2020</a:t>
            </a:r>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1"/>
          <a:lstStyle/>
          <a:p>
            <a:pPr rtl="1"/>
            <a:r>
              <a:rPr lang="ar"/>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1"/>
          <a:lstStyle/>
          <a:p>
            <a:pPr rtl="1"/>
            <a:r>
              <a:rPr lang="en-GB"/>
              <a:t>10/11/2020</a:t>
            </a:r>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1"/>
          <a:lstStyle/>
          <a:p>
            <a:pPr rtl="1"/>
            <a:r>
              <a:rPr lang="ar"/>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1"/>
          <a:lstStyle/>
          <a:p>
            <a:pPr rtl="1"/>
            <a:r>
              <a:rPr lang="en-GB"/>
              <a:t>10/11/2020</a:t>
            </a:r>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1"/>
          <a:lstStyle/>
          <a:p>
            <a:pPr rtl="1"/>
            <a:r>
              <a:rPr lang="en-GB"/>
              <a:t>10/11/2020</a:t>
            </a:r>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en-GB"/>
              <a:t>10/11/2020</a:t>
            </a:r>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ar"/>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https://covid19.who.int/"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www.who.int/publications/i/item/advice-on-the-use-of-point-of-care-immunodiagnostic-tests-for-covid-19-scientific-brie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rtlCol="1"/>
          <a:lstStyle/>
          <a:p>
            <a:r>
              <a:rPr lang="ar-SA" dirty="0"/>
              <a:t>2  </a:t>
            </a:r>
            <a:r>
              <a:rPr lang="ar" dirty="0"/>
              <a:t>نظرة عامة على اختبار </a:t>
            </a:r>
            <a:r>
              <a:rPr lang="ar-SA" dirty="0"/>
              <a:t>الكشف عن </a:t>
            </a:r>
            <a:r>
              <a:rPr lang="ar" dirty="0"/>
              <a:t>فيروس كورونا-سارس-2 </a:t>
            </a:r>
            <a:br>
              <a:rPr lang="en-GB" dirty="0"/>
            </a:br>
            <a:br>
              <a:rPr lang="en-GB" dirty="0"/>
            </a:br>
            <a:endParaRPr lang="ar" dirty="0"/>
          </a:p>
        </p:txBody>
      </p:sp>
      <p:pic>
        <p:nvPicPr>
          <p:cNvPr id="5" name="Picture 4">
            <a:extLst>
              <a:ext uri="{FF2B5EF4-FFF2-40B4-BE49-F238E27FC236}">
                <a16:creationId xmlns:a16="http://schemas.microsoft.com/office/drawing/2014/main" id="{C3AE9282-ED83-CA42-88B6-5B0AC8E50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pic>
        <p:nvPicPr>
          <p:cNvPr id="6" name="Picture 5">
            <a:extLst>
              <a:ext uri="{FF2B5EF4-FFF2-40B4-BE49-F238E27FC236}">
                <a16:creationId xmlns:a16="http://schemas.microsoft.com/office/drawing/2014/main" id="{1C3E5BD0-7B59-4D62-861E-DB2DA048037D}"/>
              </a:ext>
            </a:extLst>
          </p:cNvPr>
          <p:cNvPicPr>
            <a:picLocks noChangeAspect="1"/>
          </p:cNvPicPr>
          <p:nvPr/>
        </p:nvPicPr>
        <p:blipFill>
          <a:blip r:embed="rId3"/>
          <a:stretch>
            <a:fillRect/>
          </a:stretch>
        </p:blipFill>
        <p:spPr>
          <a:xfrm>
            <a:off x="386398" y="52252"/>
            <a:ext cx="2696315" cy="788520"/>
          </a:xfrm>
          <a:prstGeom prst="rect">
            <a:avLst/>
          </a:prstGeom>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60B1-EC31-47D6-9CB2-C27945F66C9E}"/>
              </a:ext>
            </a:extLst>
          </p:cNvPr>
          <p:cNvSpPr>
            <a:spLocks noGrp="1"/>
          </p:cNvSpPr>
          <p:nvPr>
            <p:ph type="title"/>
          </p:nvPr>
        </p:nvSpPr>
        <p:spPr>
          <a:xfrm>
            <a:off x="685800" y="365126"/>
            <a:ext cx="10668000" cy="942814"/>
          </a:xfrm>
        </p:spPr>
        <p:txBody>
          <a:bodyPr/>
          <a:lstStyle/>
          <a:p>
            <a:pPr algn="r" rtl="1"/>
            <a:r>
              <a:rPr lang="ar-SA" dirty="0"/>
              <a:t>اختبار التشخيص السريع للكشف عن مستضدات فيروس كورونا-سارس-2 </a:t>
            </a:r>
          </a:p>
        </p:txBody>
      </p:sp>
      <p:sp>
        <p:nvSpPr>
          <p:cNvPr id="3" name="Text Placeholder 2">
            <a:extLst>
              <a:ext uri="{FF2B5EF4-FFF2-40B4-BE49-F238E27FC236}">
                <a16:creationId xmlns:a16="http://schemas.microsoft.com/office/drawing/2014/main" id="{6E7575CC-5FDB-4446-BD14-8F67EA0A5929}"/>
              </a:ext>
            </a:extLst>
          </p:cNvPr>
          <p:cNvSpPr>
            <a:spLocks noGrp="1"/>
          </p:cNvSpPr>
          <p:nvPr>
            <p:ph type="body" idx="1"/>
          </p:nvPr>
        </p:nvSpPr>
        <p:spPr>
          <a:xfrm>
            <a:off x="973160" y="2513205"/>
            <a:ext cx="7467601" cy="2744040"/>
          </a:xfrm>
        </p:spPr>
        <p:txBody>
          <a:bodyPr/>
          <a:lstStyle/>
          <a:p>
            <a:pPr algn="r" rtl="1"/>
            <a:r>
              <a:rPr lang="ar-SA" dirty="0"/>
              <a:t>سهل الأداء ويعطي نتيجة سريعة. </a:t>
            </a:r>
          </a:p>
          <a:p>
            <a:pPr algn="r" rtl="1"/>
            <a:r>
              <a:rPr lang="ar-SA" dirty="0"/>
              <a:t>يستخدمه عاملون مدربون أو أفراد، بما يتوافق تماماً مع تعليمات الجهات المصنِّعة. </a:t>
            </a:r>
          </a:p>
          <a:p>
            <a:pPr algn="r" rtl="1"/>
            <a:r>
              <a:rPr lang="ar-SA" dirty="0"/>
              <a:t>من المهم اتباع التعليمات المحددة للاختبار، إذ قد تختلف الكواشف والإجراءات، بما في ذلك فترات الحضانة، بين الاختبارات المختلفة. </a:t>
            </a:r>
          </a:p>
          <a:p>
            <a:pPr algn="r" rtl="1"/>
            <a:endParaRPr lang="ar-SA" dirty="0"/>
          </a:p>
        </p:txBody>
      </p:sp>
      <p:sp>
        <p:nvSpPr>
          <p:cNvPr id="5" name="Slide Number Placeholder 4">
            <a:extLst>
              <a:ext uri="{FF2B5EF4-FFF2-40B4-BE49-F238E27FC236}">
                <a16:creationId xmlns:a16="http://schemas.microsoft.com/office/drawing/2014/main" id="{290204D0-6376-4873-B062-167345DF904B}"/>
              </a:ext>
            </a:extLst>
          </p:cNvPr>
          <p:cNvSpPr>
            <a:spLocks noGrp="1"/>
          </p:cNvSpPr>
          <p:nvPr>
            <p:ph type="sldNum" idx="12"/>
          </p:nvPr>
        </p:nvSpPr>
        <p:spPr/>
        <p:txBody>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10</a:t>
            </a:fld>
            <a:endParaRPr lang="ar-SA" dirty="0"/>
          </a:p>
        </p:txBody>
      </p:sp>
      <p:pic>
        <p:nvPicPr>
          <p:cNvPr id="6" name="Picture 7">
            <a:extLst>
              <a:ext uri="{FF2B5EF4-FFF2-40B4-BE49-F238E27FC236}">
                <a16:creationId xmlns:a16="http://schemas.microsoft.com/office/drawing/2014/main" id="{772B4E91-13BE-ABE0-6108-F9821CF87561}"/>
              </a:ext>
            </a:extLst>
          </p:cNvPr>
          <p:cNvPicPr>
            <a:picLocks noChangeAspect="1"/>
          </p:cNvPicPr>
          <p:nvPr/>
        </p:nvPicPr>
        <p:blipFill>
          <a:blip r:embed="rId2"/>
          <a:stretch>
            <a:fillRect/>
          </a:stretch>
        </p:blipFill>
        <p:spPr>
          <a:xfrm>
            <a:off x="9778026" y="1464669"/>
            <a:ext cx="1151734" cy="4114800"/>
          </a:xfrm>
          <a:prstGeom prst="rect">
            <a:avLst/>
          </a:prstGeom>
        </p:spPr>
      </p:pic>
      <p:sp>
        <p:nvSpPr>
          <p:cNvPr id="7" name="Google Shape;185;p3">
            <a:extLst>
              <a:ext uri="{FF2B5EF4-FFF2-40B4-BE49-F238E27FC236}">
                <a16:creationId xmlns:a16="http://schemas.microsoft.com/office/drawing/2014/main" id="{F41C91C1-928C-432F-8048-0B1248C0895B}"/>
              </a:ext>
            </a:extLst>
          </p:cNvPr>
          <p:cNvSpPr txBox="1">
            <a:spLocks noGrp="1"/>
          </p:cNvSpPr>
          <p:nvPr>
            <p:ph type="ftr" idx="11"/>
          </p:nvPr>
        </p:nvSpPr>
        <p:spPr>
          <a:xfrm>
            <a:off x="2438400" y="6311900"/>
            <a:ext cx="7315200" cy="501650"/>
          </a:xfrm>
          <a:prstGeom prst="rect">
            <a:avLst/>
          </a:prstGeom>
          <a:noFill/>
          <a:ln>
            <a:noFill/>
          </a:ln>
        </p:spPr>
        <p:txBody>
          <a:bodyPr spcFirstLastPara="1" wrap="square" lIns="0" tIns="0" rIns="0" bIns="0" anchor="ctr" anchorCtr="0">
            <a:noAutofit/>
          </a:bodyPr>
          <a:lstStyle/>
          <a:p>
            <a:pPr algn="ctr" rtl="1"/>
            <a:r>
              <a:rPr lang="ar-SA" dirty="0"/>
              <a:t>حلقة العمل التدريبية بشأن الاختبارات التشخيصية السريعة للكشف عن مستضدات فيروس كورونا-سارس-2 الإصدار 3.0 | لمحة عامة عن اختبارات فيروس كورونا-سارس-2</a:t>
            </a:r>
          </a:p>
        </p:txBody>
      </p:sp>
    </p:spTree>
    <p:extLst>
      <p:ext uri="{BB962C8B-B14F-4D97-AF65-F5344CB8AC3E}">
        <p14:creationId xmlns:p14="http://schemas.microsoft.com/office/powerpoint/2010/main" val="209604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11</a:t>
            </a:fld>
            <a:endParaRPr lang="ar-SA" dirty="0"/>
          </a:p>
        </p:txBody>
      </p:sp>
      <p:pic>
        <p:nvPicPr>
          <p:cNvPr id="244" name="Google Shape;244;p9"/>
          <p:cNvPicPr preferRelativeResize="0"/>
          <p:nvPr/>
        </p:nvPicPr>
        <p:blipFill rotWithShape="1">
          <a:blip r:embed="rId4">
            <a:alphaModFix/>
          </a:blip>
          <a:srcRect/>
          <a:stretch/>
        </p:blipFill>
        <p:spPr>
          <a:xfrm>
            <a:off x="1" y="0"/>
            <a:ext cx="1981364" cy="1550126"/>
          </a:xfrm>
          <a:prstGeom prst="rect">
            <a:avLst/>
          </a:prstGeom>
          <a:noFill/>
          <a:ln>
            <a:noFill/>
          </a:ln>
        </p:spPr>
      </p:pic>
      <p:pic>
        <p:nvPicPr>
          <p:cNvPr id="245" name="Google Shape;245;p9"/>
          <p:cNvPicPr preferRelativeResize="0"/>
          <p:nvPr/>
        </p:nvPicPr>
        <p:blipFill rotWithShape="1">
          <a:blip r:embed="rId5">
            <a:alphaModFix/>
          </a:blip>
          <a:srcRect/>
          <a:stretch/>
        </p:blipFill>
        <p:spPr>
          <a:xfrm>
            <a:off x="10526056" y="4661898"/>
            <a:ext cx="1655488" cy="1557927"/>
          </a:xfrm>
          <a:prstGeom prst="rect">
            <a:avLst/>
          </a:prstGeom>
          <a:noFill/>
          <a:ln>
            <a:noFill/>
          </a:ln>
        </p:spPr>
      </p:pic>
      <p:sp>
        <p:nvSpPr>
          <p:cNvPr id="246" name="Google Shape;246;p9"/>
          <p:cNvSpPr/>
          <p:nvPr/>
        </p:nvSpPr>
        <p:spPr>
          <a:xfrm>
            <a:off x="0"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lang="ar-SA" sz="1800" dirty="0">
              <a:solidFill>
                <a:schemeClr val="lt1"/>
              </a:solidFill>
              <a:latin typeface="Simplified Arabic" panose="02020603050405020304" pitchFamily="18" charset="-78"/>
              <a:cs typeface="Simplified Arabic" panose="02020603050405020304" pitchFamily="18" charset="-78"/>
              <a:sym typeface="Arial"/>
            </a:endParaRPr>
          </a:p>
        </p:txBody>
      </p:sp>
      <p:sp>
        <p:nvSpPr>
          <p:cNvPr id="247" name="Google Shape;247;p9"/>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lt1"/>
              </a:buClr>
              <a:buSzPts val="4400"/>
              <a:buFont typeface="Arial"/>
              <a:buNone/>
            </a:pPr>
            <a:r>
              <a:rPr lang="ar-SA" sz="4400" dirty="0">
                <a:solidFill>
                  <a:schemeClr val="lt1"/>
                </a:solidFill>
                <a:latin typeface="Simplified Arabic" panose="02020603050405020304" pitchFamily="18" charset="-78"/>
                <a:cs typeface="Simplified Arabic" panose="02020603050405020304" pitchFamily="18" charset="-78"/>
                <a:sym typeface="Arial"/>
              </a:rPr>
              <a:t>النقاط الرئيسية </a:t>
            </a:r>
            <a:endParaRPr lang="ar-SA" dirty="0">
              <a:latin typeface="Simplified Arabic" panose="02020603050405020304" pitchFamily="18" charset="-78"/>
              <a:cs typeface="Simplified Arabic" panose="02020603050405020304" pitchFamily="18" charset="-78"/>
            </a:endParaRPr>
          </a:p>
        </p:txBody>
      </p:sp>
      <p:sp>
        <p:nvSpPr>
          <p:cNvPr id="248" name="Google Shape;248;p9"/>
          <p:cNvSpPr txBox="1"/>
          <p:nvPr/>
        </p:nvSpPr>
        <p:spPr>
          <a:xfrm>
            <a:off x="1830976" y="1927496"/>
            <a:ext cx="8915401" cy="4440760"/>
          </a:xfrm>
          <a:prstGeom prst="rect">
            <a:avLst/>
          </a:prstGeom>
          <a:noFill/>
          <a:ln>
            <a:noFill/>
          </a:ln>
        </p:spPr>
        <p:txBody>
          <a:bodyPr spcFirstLastPara="1" wrap="square" lIns="91425" tIns="45700" rIns="91425" bIns="45700" anchor="t" anchorCtr="0">
            <a:noAutofit/>
          </a:bodyPr>
          <a:lstStyle/>
          <a:p>
            <a:pPr marL="228600" lvl="0" indent="-228600" algn="just" rtl="1">
              <a:lnSpc>
                <a:spcPct val="90000"/>
              </a:lnSpc>
              <a:buClr>
                <a:schemeClr val="lt1"/>
              </a:buClr>
              <a:buSzPts val="2000"/>
              <a:buFont typeface="Arial"/>
              <a:buChar char="•"/>
            </a:pPr>
            <a:r>
              <a:rPr lang="ar-SA" sz="2000" dirty="0">
                <a:solidFill>
                  <a:schemeClr val="lt1"/>
                </a:solidFill>
                <a:latin typeface="Simplified Arabic" panose="02020603050405020304" pitchFamily="18" charset="-78"/>
                <a:cs typeface="Simplified Arabic" panose="02020603050405020304" pitchFamily="18" charset="-78"/>
                <a:sym typeface="Arial"/>
              </a:rPr>
              <a:t>إن الاختبار التشخيصي </a:t>
            </a:r>
            <a:r>
              <a:rPr lang="ar-SA" sz="2000" dirty="0">
                <a:solidFill>
                  <a:schemeClr val="lt1"/>
                </a:solidFill>
                <a:latin typeface="Simplified Arabic" panose="02020603050405020304" pitchFamily="18" charset="-78"/>
                <a:cs typeface="Simplified Arabic" panose="02020603050405020304" pitchFamily="18" charset="-78"/>
              </a:rPr>
              <a:t>له أهمية بالغ في تأكيد </a:t>
            </a:r>
            <a:r>
              <a:rPr lang="ar-SA" sz="2000" dirty="0">
                <a:solidFill>
                  <a:schemeClr val="lt1"/>
                </a:solidFill>
                <a:latin typeface="Simplified Arabic" panose="02020603050405020304" pitchFamily="18" charset="-78"/>
                <a:cs typeface="Simplified Arabic" panose="02020603050405020304" pitchFamily="18" charset="-78"/>
                <a:sym typeface="Arial"/>
              </a:rPr>
              <a:t>تشخيص كوفيد-19 وفحص المخالطين الذين لا تظهر عليهم أعراض لحالات كوفيد-19 المؤكدة أو المحتملة. </a:t>
            </a:r>
            <a:endParaRPr lang="ar-SA" dirty="0">
              <a:solidFill>
                <a:schemeClr val="lt1"/>
              </a:solidFill>
              <a:latin typeface="Simplified Arabic" panose="02020603050405020304" pitchFamily="18" charset="-78"/>
              <a:cs typeface="Simplified Arabic" panose="02020603050405020304" pitchFamily="18" charset="-78"/>
            </a:endParaRPr>
          </a:p>
          <a:p>
            <a:pPr marL="228600" marR="0" lvl="0" indent="-50800" algn="just" rtl="1">
              <a:lnSpc>
                <a:spcPct val="90000"/>
              </a:lnSpc>
              <a:spcBef>
                <a:spcPts val="1000"/>
              </a:spcBef>
              <a:spcAft>
                <a:spcPts val="0"/>
              </a:spcAft>
              <a:buClr>
                <a:schemeClr val="dk1"/>
              </a:buClr>
              <a:buSzPts val="2800"/>
              <a:buFont typeface="Arial"/>
              <a:buNone/>
            </a:pPr>
            <a:endParaRPr lang="ar-SA" sz="2800" dirty="0">
              <a:solidFill>
                <a:schemeClr val="lt1"/>
              </a:solidFill>
              <a:latin typeface="Simplified Arabic" panose="02020603050405020304" pitchFamily="18" charset="-78"/>
              <a:cs typeface="Simplified Arabic" panose="02020603050405020304" pitchFamily="18" charset="-78"/>
            </a:endParaRPr>
          </a:p>
          <a:p>
            <a:pPr marL="228600" marR="0" lvl="0" indent="-228600" algn="just" rtl="1">
              <a:lnSpc>
                <a:spcPct val="90000"/>
              </a:lnSpc>
              <a:spcBef>
                <a:spcPts val="1000"/>
              </a:spcBef>
              <a:spcAft>
                <a:spcPts val="0"/>
              </a:spcAft>
              <a:buClr>
                <a:schemeClr val="lt1"/>
              </a:buClr>
              <a:buSzPts val="2000"/>
              <a:buFont typeface="Arial"/>
              <a:buChar char="•"/>
            </a:pPr>
            <a:r>
              <a:rPr lang="ar-SA" sz="2000" dirty="0">
                <a:solidFill>
                  <a:schemeClr val="lt1"/>
                </a:solidFill>
                <a:latin typeface="Simplified Arabic" panose="02020603050405020304" pitchFamily="18" charset="-78"/>
                <a:cs typeface="Simplified Arabic" panose="02020603050405020304" pitchFamily="18" charset="-78"/>
                <a:sym typeface="Arial"/>
              </a:rPr>
              <a:t>تستخدم الاختبارات التشخيصية السريعة للكشف عن مستضدات فيروس كورونا-سارس-2 للكشف عن البروتينات الفيروسية، وبالتالي عدوى فيروس كورونا-سارس-2 الحالية. </a:t>
            </a:r>
            <a:endParaRPr lang="ar-SA" dirty="0">
              <a:solidFill>
                <a:schemeClr val="lt1"/>
              </a:solidFill>
              <a:latin typeface="Simplified Arabic" panose="02020603050405020304" pitchFamily="18" charset="-78"/>
              <a:cs typeface="Simplified Arabic" panose="02020603050405020304" pitchFamily="18" charset="-78"/>
            </a:endParaRPr>
          </a:p>
          <a:p>
            <a:pPr marL="228600" marR="0" lvl="0" indent="-101600" algn="just" rtl="1">
              <a:lnSpc>
                <a:spcPct val="90000"/>
              </a:lnSpc>
              <a:spcBef>
                <a:spcPts val="1000"/>
              </a:spcBef>
              <a:spcAft>
                <a:spcPts val="0"/>
              </a:spcAft>
              <a:buClr>
                <a:schemeClr val="dk1"/>
              </a:buClr>
              <a:buSzPts val="2000"/>
              <a:buFont typeface="Arial"/>
              <a:buNone/>
            </a:pPr>
            <a:endParaRPr lang="ar-SA" sz="2000" dirty="0">
              <a:solidFill>
                <a:schemeClr val="lt1"/>
              </a:solidFill>
              <a:latin typeface="Simplified Arabic" panose="02020603050405020304" pitchFamily="18" charset="-78"/>
              <a:cs typeface="Simplified Arabic" panose="02020603050405020304" pitchFamily="18" charset="-78"/>
            </a:endParaRPr>
          </a:p>
          <a:p>
            <a:pPr marL="228600" marR="0" lvl="0" indent="-228600" algn="just" rtl="1">
              <a:lnSpc>
                <a:spcPct val="90000"/>
              </a:lnSpc>
              <a:spcBef>
                <a:spcPts val="1000"/>
              </a:spcBef>
              <a:spcAft>
                <a:spcPts val="0"/>
              </a:spcAft>
              <a:buClr>
                <a:schemeClr val="lt1"/>
              </a:buClr>
              <a:buSzPts val="2000"/>
              <a:buFont typeface="Arial"/>
              <a:buChar char="•"/>
            </a:pPr>
            <a:r>
              <a:rPr lang="ar-SA" sz="2000" dirty="0">
                <a:solidFill>
                  <a:schemeClr val="lt1"/>
                </a:solidFill>
                <a:latin typeface="Simplified Arabic" panose="02020603050405020304" pitchFamily="18" charset="-78"/>
                <a:cs typeface="Simplified Arabic" panose="02020603050405020304" pitchFamily="18" charset="-78"/>
                <a:sym typeface="Arial"/>
              </a:rPr>
              <a:t>يمكن استخدام الاختبارات التشخيصية السريعة للكشف عن مستضدات </a:t>
            </a:r>
            <a:r>
              <a:rPr lang="ar-SA" sz="2000">
                <a:solidFill>
                  <a:schemeClr val="lt1"/>
                </a:solidFill>
                <a:latin typeface="Simplified Arabic" panose="02020603050405020304" pitchFamily="18" charset="-78"/>
                <a:cs typeface="Simplified Arabic" panose="02020603050405020304" pitchFamily="18" charset="-78"/>
                <a:sym typeface="Arial"/>
              </a:rPr>
              <a:t>فيروس كورونا-سارس-2 </a:t>
            </a:r>
            <a:r>
              <a:rPr lang="ar-SA" sz="2000" dirty="0">
                <a:solidFill>
                  <a:schemeClr val="lt1"/>
                </a:solidFill>
                <a:latin typeface="Simplified Arabic" panose="02020603050405020304" pitchFamily="18" charset="-78"/>
                <a:cs typeface="Simplified Arabic" panose="02020603050405020304" pitchFamily="18" charset="-78"/>
                <a:sym typeface="Arial"/>
              </a:rPr>
              <a:t>في مركز الرعاية مع توفر حد أدنى من المعدات. </a:t>
            </a:r>
            <a:endParaRPr lang="ar-SA" dirty="0">
              <a:solidFill>
                <a:schemeClr val="lt1"/>
              </a:solidFill>
              <a:latin typeface="Simplified Arabic" panose="02020603050405020304" pitchFamily="18" charset="-78"/>
              <a:cs typeface="Simplified Arabic" panose="02020603050405020304" pitchFamily="18" charset="-78"/>
            </a:endParaRPr>
          </a:p>
        </p:txBody>
      </p:sp>
      <p:sp>
        <p:nvSpPr>
          <p:cNvPr id="9" name="Google Shape;185;p3">
            <a:extLst>
              <a:ext uri="{FF2B5EF4-FFF2-40B4-BE49-F238E27FC236}">
                <a16:creationId xmlns:a16="http://schemas.microsoft.com/office/drawing/2014/main" id="{E17A7FAD-672C-4251-B57D-AD431A92D830}"/>
              </a:ext>
            </a:extLst>
          </p:cNvPr>
          <p:cNvSpPr txBox="1">
            <a:spLocks noGrp="1"/>
          </p:cNvSpPr>
          <p:nvPr>
            <p:ph type="ftr" idx="11"/>
          </p:nvPr>
        </p:nvSpPr>
        <p:spPr>
          <a:xfrm>
            <a:off x="838200" y="6311900"/>
            <a:ext cx="8915400" cy="501650"/>
          </a:xfrm>
          <a:prstGeom prst="rect">
            <a:avLst/>
          </a:prstGeom>
          <a:noFill/>
          <a:ln>
            <a:noFill/>
          </a:ln>
        </p:spPr>
        <p:txBody>
          <a:bodyPr spcFirstLastPara="1" wrap="square" lIns="0" tIns="0" rIns="0" bIns="0" anchor="ctr" anchorCtr="0">
            <a:noAutofit/>
          </a:bodyPr>
          <a:lstStyle/>
          <a:p>
            <a:pPr algn="ctr" rtl="1"/>
            <a:r>
              <a:rPr lang="ar-SA" b="1" dirty="0">
                <a:solidFill>
                  <a:schemeClr val="bg1"/>
                </a:solidFill>
              </a:rPr>
              <a:t>حلقة العمل التدريبية بشأن الاختبارات التشخيصية السريعة للكشف عن مستضدات فيروس كورونا-سارس-2 الإصدار 3.0 | لمحة عامة عن اختبارات فيروس كورونا-سارس-2</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1"/>
          <a:lstStyle/>
          <a:p>
            <a:pPr rtl="1"/>
            <a:r>
              <a:rPr lang="ar"/>
              <a:t>أسئلة؟</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1"/>
          <a:lstStyle/>
          <a:p>
            <a:pPr rtl="1"/>
            <a:fld id="{8B709DE2-93F8-7E45-91D0-E19ACC3ADA42}" type="slidenum">
              <a:rPr lang="en-US" smtClean="0"/>
              <a:t>12</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solidFill>
                  <a:srgbClr val="009AC9"/>
                </a:solidFill>
              </a:rPr>
              <a:t>إخلاء المسؤولية</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611765"/>
            <a:ext cx="10515600" cy="4440760"/>
          </a:xfrm>
        </p:spPr>
        <p:txBody>
          <a:bodyPr rtlCol="1">
            <a:normAutofit fontScale="92500" lnSpcReduction="10000"/>
          </a:bodyPr>
          <a:lstStyle/>
          <a:p>
            <a:pPr marL="0" indent="0" rtl="1">
              <a:buNone/>
              <a:defRPr/>
            </a:pPr>
            <a:r>
              <a:rPr lang="ar" b="1" dirty="0"/>
              <a:t>منصة تعلم الأمن الصحي لمنظمة الصحة العالمية - مواد تدريبية</a:t>
            </a:r>
            <a:endParaRPr lang="en-US" dirty="0"/>
          </a:p>
          <a:p>
            <a:pPr marL="0" indent="0" rtl="1">
              <a:buNone/>
              <a:defRPr/>
            </a:pPr>
            <a:endParaRPr lang="en-US" dirty="0"/>
          </a:p>
          <a:p>
            <a:pPr marL="0" indent="0" rtl="1">
              <a:buNone/>
              <a:defRPr/>
            </a:pPr>
            <a:r>
              <a:rPr lang="ar" dirty="0"/>
              <a:t>هذه المواد التدريبية لمنظمة الصحة العالمية محفوظة © منظمة الصحة العالمية 202</a:t>
            </a:r>
            <a:r>
              <a:rPr lang="en-GB" dirty="0"/>
              <a:t>2</a:t>
            </a:r>
            <a:r>
              <a:rPr lang="ar" dirty="0"/>
              <a:t>. كل الحقوق محفوظة.</a:t>
            </a:r>
          </a:p>
          <a:p>
            <a:pPr marL="0" indent="0" rtl="1">
              <a:buNone/>
              <a:defRPr/>
            </a:pPr>
            <a:endParaRPr lang="en-US" dirty="0"/>
          </a:p>
          <a:p>
            <a:pPr marL="0" indent="0" rtl="1">
              <a:buNone/>
              <a:defRPr/>
            </a:pPr>
            <a:r>
              <a:rPr lang="ar" dirty="0"/>
              <a:t>يخضع استخدامك لهذه المواد لـ «</a:t>
            </a:r>
            <a:r>
              <a:rPr lang="ar" u="sng" dirty="0">
                <a:hlinkClick r:id="rId2"/>
              </a:rPr>
              <a:t>شروط استخدام منصة تعلم الأمن الصحي لمنظمة الصحة العالمية، المواد التدريبية»</a:t>
            </a:r>
            <a:r>
              <a:rPr lang="ar" dirty="0"/>
              <a:t>، التي وافقت عليها عند تنزيلها والمتاحة على منصة تعلم الأمن الصحي على الرابط: </a:t>
            </a:r>
            <a:r>
              <a:rPr lang="ar" u="sng" dirty="0">
                <a:hlinkClick r:id="rId3"/>
              </a:rPr>
              <a:t>https: //extranet.who. int / hslp</a:t>
            </a:r>
            <a:r>
              <a:rPr lang="ar" dirty="0"/>
              <a:t>.  </a:t>
            </a:r>
          </a:p>
          <a:p>
            <a:pPr marL="0" indent="0" rtl="1">
              <a:buNone/>
              <a:defRPr/>
            </a:pPr>
            <a:r>
              <a:rPr lang="ar" dirty="0"/>
              <a:t> </a:t>
            </a:r>
          </a:p>
          <a:p>
            <a:pPr marL="0" indent="0" rtl="1">
              <a:buNone/>
              <a:defRPr/>
            </a:pPr>
            <a:r>
              <a:rPr lang="ar" dirty="0"/>
              <a:t>وفي حالة تكييف محتويات هذه المواد أو تعديلها أو تغييرها أو ترجمتها أو تنقيحها بأي شكل من الأشكال، لا تجوز الإشارة ضمناً إلى ارتباط منظمة الصحة العالمية بأي شكل بهذه التعديلات ولا يجوز استخدام اسم منظمة الصحة العالمية أو شعارها في تلك المواد المعدَّلة.  </a:t>
            </a:r>
          </a:p>
          <a:p>
            <a:pPr rtl="1">
              <a:defRPr/>
            </a:pPr>
            <a:endParaRPr lang="en-US" dirty="0"/>
          </a:p>
          <a:p>
            <a:pPr marL="0" indent="0" rtl="1">
              <a:buNone/>
              <a:defRPr/>
            </a:pPr>
            <a:r>
              <a:rPr lang="ar" dirty="0"/>
              <a:t>وعلاوة على ذلك، يرجى إبلاغ منظمة الصحة العالمية بأي تعديلات </a:t>
            </a:r>
            <a:r>
              <a:rPr lang="ar" u="sng" dirty="0">
                <a:hlinkClick r:id="rId4"/>
              </a:rPr>
              <a:t>تطرأ على</a:t>
            </a:r>
            <a:r>
              <a:rPr lang="ar" dirty="0"/>
              <a:t> هذه المواد التي تستخدمها علانية وذلك لأغراض حفظ السجلات والتطوير المستمر من خلال البريد الإلكتروني </a:t>
            </a:r>
            <a:r>
              <a:rPr lang="en" u="sng" dirty="0">
                <a:hlinkClick r:id="rId4"/>
              </a:rPr>
              <a:t>ihrhrt@who.int</a:t>
            </a:r>
            <a:r>
              <a:rPr lang="en" dirty="0"/>
              <a:t>. </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a:t>2</a:t>
            </a:fld>
            <a:endParaRPr lang="en-GB" sz="1000" dirty="0"/>
          </a:p>
        </p:txBody>
      </p:sp>
      <p:sp>
        <p:nvSpPr>
          <p:cNvPr id="6" name="Google Shape;185;p3">
            <a:extLst>
              <a:ext uri="{FF2B5EF4-FFF2-40B4-BE49-F238E27FC236}">
                <a16:creationId xmlns:a16="http://schemas.microsoft.com/office/drawing/2014/main" id="{46E5B1B0-BC5C-CDDE-96D9-52DE38D09D98}"/>
              </a:ext>
            </a:extLst>
          </p:cNvPr>
          <p:cNvSpPr txBox="1">
            <a:spLocks noGrp="1"/>
          </p:cNvSpPr>
          <p:nvPr>
            <p:ph type="ftr" idx="11"/>
          </p:nvPr>
        </p:nvSpPr>
        <p:spPr>
          <a:xfrm>
            <a:off x="2450151" y="6275273"/>
            <a:ext cx="7315200" cy="501650"/>
          </a:xfrm>
          <a:prstGeom prst="rect">
            <a:avLst/>
          </a:prstGeom>
          <a:noFill/>
          <a:ln>
            <a:noFill/>
          </a:ln>
        </p:spPr>
        <p:txBody>
          <a:bodyPr spcFirstLastPara="1" wrap="square" lIns="0" tIns="0" rIns="0" bIns="0" anchor="ctr" anchorCtr="0">
            <a:noAutofit/>
          </a:bodyPr>
          <a:lstStyle/>
          <a:p>
            <a:pPr algn="ctr" rtl="1"/>
            <a:r>
              <a:rPr lang="ar-SA" dirty="0"/>
              <a:t>حلقة العمل التدريبية بشأن الاختبارات التشخيصية السريعة للكشف عن مستضدات فيروس كورونا-سارس-2 الإصدار 3.0 | لمحة عامة عن اختبارات فيروس كورونا-سارس-2</a:t>
            </a:r>
          </a:p>
        </p:txBody>
      </p:sp>
    </p:spTree>
    <p:extLst>
      <p:ext uri="{BB962C8B-B14F-4D97-AF65-F5344CB8AC3E}">
        <p14:creationId xmlns:p14="http://schemas.microsoft.com/office/powerpoint/2010/main" val="371447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solidFill>
                  <a:srgbClr val="009AC9"/>
                </a:solidFill>
              </a:rPr>
              <a:t>أهداف التعلم</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marL="0" indent="0" rtl="1">
              <a:spcAft>
                <a:spcPts val="0"/>
              </a:spcAft>
              <a:buFont typeface="Arial" panose="020B0604020202020204" pitchFamily="34" charset="0"/>
              <a:buNone/>
            </a:pPr>
            <a:r>
              <a:rPr lang="ar" dirty="0"/>
              <a:t>في نهاية هذه الوحدة، سوف تتمكن من: </a:t>
            </a:r>
            <a:endParaRPr lang="en-ZA" dirty="0"/>
          </a:p>
          <a:p>
            <a:pPr marL="381000" indent="-381000" rtl="1">
              <a:spcAft>
                <a:spcPts val="0"/>
              </a:spcAft>
            </a:pPr>
            <a:r>
              <a:rPr lang="ar" dirty="0">
                <a:sym typeface="Avenir Roman"/>
              </a:rPr>
              <a:t>شرح دور وسائل التشخيص في رعاية مرضى كوفيد-19</a:t>
            </a:r>
          </a:p>
          <a:p>
            <a:pPr marL="381000" indent="-381000" rtl="1">
              <a:spcAft>
                <a:spcPts val="0"/>
              </a:spcAft>
            </a:pPr>
            <a:r>
              <a:rPr lang="ar" dirty="0">
                <a:sym typeface="Avenir Roman"/>
              </a:rPr>
              <a:t>وصف الأنواع الوسائل المختلفة لتشخيص كوفيد-19 وأين يمكن استخدامها.</a:t>
            </a:r>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a:t>3</a:t>
            </a:fld>
            <a:endParaRPr lang="en-GB" sz="1000" dirty="0"/>
          </a:p>
        </p:txBody>
      </p:sp>
      <p:sp>
        <p:nvSpPr>
          <p:cNvPr id="4" name="Google Shape;185;p3">
            <a:extLst>
              <a:ext uri="{FF2B5EF4-FFF2-40B4-BE49-F238E27FC236}">
                <a16:creationId xmlns:a16="http://schemas.microsoft.com/office/drawing/2014/main" id="{2EA919C5-0998-AF32-ADDF-25501217C5A2}"/>
              </a:ext>
            </a:extLst>
          </p:cNvPr>
          <p:cNvSpPr txBox="1">
            <a:spLocks noGrp="1"/>
          </p:cNvSpPr>
          <p:nvPr>
            <p:ph type="ftr" idx="11"/>
          </p:nvPr>
        </p:nvSpPr>
        <p:spPr>
          <a:xfrm>
            <a:off x="2450151" y="6275273"/>
            <a:ext cx="7315200" cy="501650"/>
          </a:xfrm>
          <a:prstGeom prst="rect">
            <a:avLst/>
          </a:prstGeom>
          <a:noFill/>
          <a:ln>
            <a:noFill/>
          </a:ln>
        </p:spPr>
        <p:txBody>
          <a:bodyPr spcFirstLastPara="1" wrap="square" lIns="0" tIns="0" rIns="0" bIns="0" anchor="ctr" anchorCtr="0">
            <a:noAutofit/>
          </a:bodyPr>
          <a:lstStyle/>
          <a:p>
            <a:pPr algn="ctr" rtl="1"/>
            <a:r>
              <a:rPr lang="ar-SA" dirty="0"/>
              <a:t>حلقة العمل التدريبية بشأن الاختبارات التشخيصية السريعة للكشف عن مستضدات فيروس كورونا-سارس-2 الإصدار 3.0 | لمحة عامة عن اختبارات فيروس كورونا-سارس-2</a:t>
            </a:r>
          </a:p>
        </p:txBody>
      </p:sp>
    </p:spTree>
    <p:extLst>
      <p:ext uri="{BB962C8B-B14F-4D97-AF65-F5344CB8AC3E}">
        <p14:creationId xmlns:p14="http://schemas.microsoft.com/office/powerpoint/2010/main" val="28430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 descr="Shape, circle&#10;&#10;Description automatically generated"/>
          <p:cNvPicPr preferRelativeResize="0"/>
          <p:nvPr/>
        </p:nvPicPr>
        <p:blipFill rotWithShape="1">
          <a:blip r:embed="rId4">
            <a:alphaModFix/>
          </a:blip>
          <a:srcRect/>
          <a:stretch/>
        </p:blipFill>
        <p:spPr>
          <a:xfrm>
            <a:off x="6580314" y="1080356"/>
            <a:ext cx="4919341" cy="4919341"/>
          </a:xfrm>
          <a:prstGeom prst="rect">
            <a:avLst/>
          </a:prstGeom>
          <a:noFill/>
          <a:ln>
            <a:noFill/>
          </a:ln>
        </p:spPr>
      </p:pic>
      <p:sp>
        <p:nvSpPr>
          <p:cNvPr id="182" name="Google Shape;182;p3"/>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rgbClr val="009AC9"/>
              </a:buClr>
              <a:buSzPts val="3600"/>
              <a:buFont typeface="Arial"/>
              <a:buNone/>
            </a:pPr>
            <a:r>
              <a:rPr lang="ar-SA" dirty="0">
                <a:solidFill>
                  <a:srgbClr val="009AC9"/>
                </a:solidFill>
              </a:rPr>
              <a:t>تحليل لحالة كوفيد-19</a:t>
            </a:r>
            <a:endParaRPr lang="ar-SA" dirty="0"/>
          </a:p>
        </p:txBody>
      </p:sp>
      <p:sp>
        <p:nvSpPr>
          <p:cNvPr id="183" name="Google Shape;183;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4</a:t>
            </a:fld>
            <a:endParaRPr lang="ar-SA" sz="1000" dirty="0"/>
          </a:p>
        </p:txBody>
      </p:sp>
      <p:sp>
        <p:nvSpPr>
          <p:cNvPr id="184" name="Google Shape;184;p3"/>
          <p:cNvSpPr txBox="1">
            <a:spLocks noGrp="1"/>
          </p:cNvSpPr>
          <p:nvPr>
            <p:ph type="body" idx="1"/>
          </p:nvPr>
        </p:nvSpPr>
        <p:spPr>
          <a:xfrm>
            <a:off x="838201" y="1736203"/>
            <a:ext cx="6301154" cy="4440760"/>
          </a:xfrm>
          <a:prstGeom prst="rect">
            <a:avLst/>
          </a:prstGeom>
          <a:noFill/>
          <a:ln>
            <a:noFill/>
          </a:ln>
        </p:spPr>
        <p:txBody>
          <a:bodyPr spcFirstLastPara="1" wrap="square" lIns="91425" tIns="45700" rIns="91425" bIns="45700" anchor="t" anchorCtr="0">
            <a:normAutofit/>
          </a:bodyPr>
          <a:lstStyle/>
          <a:p>
            <a:pPr marL="228600" indent="-228600" algn="just" rtl="1">
              <a:spcBef>
                <a:spcPts val="0"/>
              </a:spcBef>
            </a:pPr>
            <a:r>
              <a:rPr lang="ar-SA" dirty="0"/>
              <a:t>يمكن الاطلاع على التحليل الحالة في لوحة بيانات المنظمة لمكافحة عدوى كوفيد–19 على الرابط التالي: </a:t>
            </a:r>
            <a:r>
              <a:rPr lang="en-US" u="sng" dirty="0">
                <a:solidFill>
                  <a:srgbClr val="009AC9"/>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https://covid19.who.int</a:t>
            </a:r>
            <a:r>
              <a:rPr lang="ar-SA" dirty="0"/>
              <a:t>.</a:t>
            </a:r>
          </a:p>
          <a:p>
            <a:pPr marL="228600" lvl="0" indent="-101600" algn="just" rtl="1">
              <a:lnSpc>
                <a:spcPct val="100000"/>
              </a:lnSpc>
              <a:spcBef>
                <a:spcPts val="1000"/>
              </a:spcBef>
              <a:spcAft>
                <a:spcPts val="0"/>
              </a:spcAft>
              <a:buClr>
                <a:schemeClr val="accent1"/>
              </a:buClr>
              <a:buSzPts val="2000"/>
              <a:buNone/>
            </a:pPr>
            <a:endParaRPr lang="ar-SA" dirty="0">
              <a:solidFill>
                <a:srgbClr val="009AC9"/>
              </a:solidFill>
            </a:endParaRPr>
          </a:p>
          <a:p>
            <a:pPr marL="342900" lvl="0" indent="-342900" algn="just" rtl="1">
              <a:lnSpc>
                <a:spcPct val="100000"/>
              </a:lnSpc>
              <a:spcBef>
                <a:spcPts val="1000"/>
              </a:spcBef>
              <a:spcAft>
                <a:spcPts val="0"/>
              </a:spcAft>
              <a:buClr>
                <a:schemeClr val="accent1"/>
              </a:buClr>
              <a:buSzPts val="2000"/>
              <a:buFont typeface="Arial" panose="020B0604020202020204" pitchFamily="34" charset="0"/>
              <a:buChar char="•"/>
            </a:pPr>
            <a:r>
              <a:rPr lang="ar-SA" dirty="0"/>
              <a:t>بينما تستمر الجائحة في التكشف مع ظهور متحورات جديدة وانتشارها، تبقى الاختبارات التشخيصية أداة أساسية لمواجهة جائحة كوفيد-19.</a:t>
            </a:r>
          </a:p>
        </p:txBody>
      </p:sp>
      <p:sp>
        <p:nvSpPr>
          <p:cNvPr id="185" name="Google Shape;185;p3"/>
          <p:cNvSpPr txBox="1">
            <a:spLocks noGrp="1"/>
          </p:cNvSpPr>
          <p:nvPr>
            <p:ph type="ftr" idx="11"/>
          </p:nvPr>
        </p:nvSpPr>
        <p:spPr>
          <a:xfrm>
            <a:off x="2438400" y="6311900"/>
            <a:ext cx="7315200" cy="501650"/>
          </a:xfrm>
          <a:prstGeom prst="rect">
            <a:avLst/>
          </a:prstGeom>
          <a:noFill/>
          <a:ln>
            <a:noFill/>
          </a:ln>
        </p:spPr>
        <p:txBody>
          <a:bodyPr spcFirstLastPara="1" wrap="square" lIns="0" tIns="0" rIns="0" bIns="0" anchor="ctr" anchorCtr="0">
            <a:noAutofit/>
          </a:bodyPr>
          <a:lstStyle/>
          <a:p>
            <a:pPr algn="ctr" rtl="1"/>
            <a:r>
              <a:rPr lang="ar-SA" dirty="0"/>
              <a:t>حلقة العمل التدريبية بشأن الاختبارات التشخيصية السريعة للكشف عن مستضدات فيروس كورونا-سارس-2 الإصدار 3.0 | لمحة عامة عن اختبارات فيروس كورونا-سارس-2</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rgbClr val="009AC9"/>
              </a:buClr>
              <a:buSzPts val="3600"/>
              <a:buFont typeface="Arial"/>
              <a:buNone/>
            </a:pPr>
            <a:r>
              <a:rPr lang="ar-SA" dirty="0">
                <a:solidFill>
                  <a:srgbClr val="009AC9"/>
                </a:solidFill>
              </a:rPr>
              <a:t>وسائل التشخيص في إطار الاستجابة لجائحة كوفيد-19 </a:t>
            </a:r>
            <a:endParaRPr lang="ar-SA" dirty="0"/>
          </a:p>
        </p:txBody>
      </p:sp>
      <p:sp>
        <p:nvSpPr>
          <p:cNvPr id="191" name="Google Shape;191;p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5</a:t>
            </a:fld>
            <a:endParaRPr lang="ar-SA" sz="1000" dirty="0"/>
          </a:p>
        </p:txBody>
      </p:sp>
      <p:sp>
        <p:nvSpPr>
          <p:cNvPr id="192" name="Google Shape;192;p4"/>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just" rtl="1">
              <a:lnSpc>
                <a:spcPct val="100000"/>
              </a:lnSpc>
              <a:spcBef>
                <a:spcPts val="0"/>
              </a:spcBef>
              <a:spcAft>
                <a:spcPts val="0"/>
              </a:spcAft>
              <a:buSzPts val="2000"/>
              <a:buNone/>
            </a:pPr>
            <a:r>
              <a:rPr lang="ar-SA" dirty="0"/>
              <a:t>إن الاختبار التشخيصي عنصر حاسم في الاستجابة لجائحة كوفيد-19، إذ يمكن استخدامه من أجل: </a:t>
            </a:r>
          </a:p>
          <a:p>
            <a:pPr marL="0" lvl="0" indent="0" algn="just" rtl="1">
              <a:lnSpc>
                <a:spcPct val="100000"/>
              </a:lnSpc>
              <a:spcBef>
                <a:spcPts val="1000"/>
              </a:spcBef>
              <a:spcAft>
                <a:spcPts val="0"/>
              </a:spcAft>
              <a:buSzPts val="2000"/>
              <a:buNone/>
            </a:pPr>
            <a:endParaRPr lang="ar-SA" dirty="0"/>
          </a:p>
          <a:p>
            <a:pPr marL="228600" lvl="0" indent="-228600" algn="just" rtl="1">
              <a:lnSpc>
                <a:spcPct val="100000"/>
              </a:lnSpc>
              <a:spcBef>
                <a:spcPts val="1000"/>
              </a:spcBef>
              <a:spcAft>
                <a:spcPts val="0"/>
              </a:spcAft>
              <a:buClr>
                <a:schemeClr val="accent1"/>
              </a:buClr>
              <a:buSzPts val="2000"/>
              <a:buChar char="•"/>
            </a:pPr>
            <a:r>
              <a:rPr lang="ar-SA" dirty="0"/>
              <a:t>تأكيد الإصابة بالعدوى لدى المرضى الذين يستوفون المعايير السريرية لكوفيد-19. </a:t>
            </a:r>
          </a:p>
          <a:p>
            <a:pPr marL="228600" indent="-228600" algn="just" rtl="1"/>
            <a:r>
              <a:rPr lang="ar-SA" dirty="0"/>
              <a:t>فحص العدوى لدى الأفراد الذين لا تظهر عليهم أعراض والمعرضين بشدة لخطر الإصابة بالعدوى، بمن فيهم المخالطين (للحالات المؤكدة أو المحتملة) والعاملين في مجال الرعاية الصحية. </a:t>
            </a:r>
          </a:p>
          <a:p>
            <a:pPr marL="228600" indent="-228600" algn="just" rtl="1"/>
            <a:r>
              <a:rPr lang="ar-SA" dirty="0"/>
              <a:t>إجراء فحص سريع للحالات المشتبه فيها (خاصة في البيئات المجتمعية). </a:t>
            </a:r>
          </a:p>
          <a:p>
            <a:pPr marL="228600" lvl="0" indent="-228600" algn="just" rtl="1">
              <a:lnSpc>
                <a:spcPct val="100000"/>
              </a:lnSpc>
              <a:spcBef>
                <a:spcPts val="1000"/>
              </a:spcBef>
              <a:spcAft>
                <a:spcPts val="0"/>
              </a:spcAft>
              <a:buClr>
                <a:schemeClr val="accent1"/>
              </a:buClr>
              <a:buSzPts val="2000"/>
              <a:buChar char="•"/>
            </a:pPr>
            <a:r>
              <a:rPr lang="ar-SA" dirty="0"/>
              <a:t>تحديد التعرض (الحالي والسابق) للفيروس من أجل فهم المدى الحقيقي للفاشية، ورسم خريطة للجائحة عبر البلدان ورصد الاتجاهات. </a:t>
            </a:r>
          </a:p>
          <a:p>
            <a:pPr marL="0" lvl="0" indent="0" algn="just" rtl="1">
              <a:lnSpc>
                <a:spcPct val="100000"/>
              </a:lnSpc>
              <a:spcBef>
                <a:spcPts val="1000"/>
              </a:spcBef>
              <a:spcAft>
                <a:spcPts val="0"/>
              </a:spcAft>
              <a:buSzPts val="2000"/>
              <a:buNone/>
            </a:pPr>
            <a:endParaRPr lang="ar-SA" dirty="0"/>
          </a:p>
        </p:txBody>
      </p:sp>
      <p:sp>
        <p:nvSpPr>
          <p:cNvPr id="6" name="Google Shape;185;p3">
            <a:extLst>
              <a:ext uri="{FF2B5EF4-FFF2-40B4-BE49-F238E27FC236}">
                <a16:creationId xmlns:a16="http://schemas.microsoft.com/office/drawing/2014/main" id="{6AE31B22-AACF-4C91-A168-5D20D1BE8788}"/>
              </a:ext>
            </a:extLst>
          </p:cNvPr>
          <p:cNvSpPr txBox="1">
            <a:spLocks noGrp="1"/>
          </p:cNvSpPr>
          <p:nvPr>
            <p:ph type="ftr" idx="11"/>
          </p:nvPr>
        </p:nvSpPr>
        <p:spPr>
          <a:xfrm>
            <a:off x="2438400" y="6311900"/>
            <a:ext cx="7315200" cy="501650"/>
          </a:xfrm>
          <a:prstGeom prst="rect">
            <a:avLst/>
          </a:prstGeom>
          <a:noFill/>
          <a:ln>
            <a:noFill/>
          </a:ln>
        </p:spPr>
        <p:txBody>
          <a:bodyPr spcFirstLastPara="1" wrap="square" lIns="0" tIns="0" rIns="0" bIns="0" anchor="ctr" anchorCtr="0">
            <a:noAutofit/>
          </a:bodyPr>
          <a:lstStyle/>
          <a:p>
            <a:pPr algn="ctr" rtl="1"/>
            <a:r>
              <a:rPr lang="ar-SA" dirty="0"/>
              <a:t>حلقة العمل التدريبية بشأن الاختبارات التشخيصية السريعة للكشف عن مستضدات فيروس كورونا-سارس-2 الإصدار 3.0 | لمحة عامة عن اختبارات فيروس كورونا-سارس-2</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numCol="2" spcCol="180000" rtlCol="1"/>
          <a:lstStyle/>
          <a:p>
            <a:pPr rtl="1"/>
            <a:r>
              <a:rPr lang="ar">
                <a:solidFill>
                  <a:srgbClr val="009AC9"/>
                </a:solidFill>
              </a:rPr>
              <a:t>المصطلحات الأساسية</a:t>
            </a:r>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6</a:t>
            </a:fld>
            <a:endParaRPr lang="en-GB" sz="1000" dirty="0"/>
          </a:p>
        </p:txBody>
      </p:sp>
      <p:sp>
        <p:nvSpPr>
          <p:cNvPr id="6" name="Rectangle 5">
            <a:extLst>
              <a:ext uri="{FF2B5EF4-FFF2-40B4-BE49-F238E27FC236}">
                <a16:creationId xmlns:a16="http://schemas.microsoft.com/office/drawing/2014/main" id="{6D438A86-9DEA-1944-99F7-D44F7FB133D9}"/>
              </a:ext>
            </a:extLst>
          </p:cNvPr>
          <p:cNvSpPr/>
          <p:nvPr/>
        </p:nvSpPr>
        <p:spPr>
          <a:xfrm>
            <a:off x="838200" y="2824486"/>
            <a:ext cx="4964400" cy="2829202"/>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40" bIns="91440" numCol="1" spcCol="0" rtlCol="1" fromWordArt="0" anchor="ctr" anchorCtr="0" forceAA="0" compatLnSpc="1">
            <a:prstTxWarp prst="textNoShape">
              <a:avLst/>
            </a:prstTxWarp>
            <a:noAutofit/>
          </a:bodyPr>
          <a:lstStyle/>
          <a:p>
            <a:pPr algn="ctr" defTabSz="1066800">
              <a:lnSpc>
                <a:spcPct val="90000"/>
              </a:lnSpc>
              <a:spcBef>
                <a:spcPct val="0"/>
              </a:spcBef>
              <a:spcAft>
                <a:spcPct val="35000"/>
              </a:spcAft>
            </a:pPr>
            <a:r>
              <a:rPr lang="ar" sz="2400" dirty="0">
                <a:solidFill>
                  <a:schemeClr val="tx1"/>
                </a:solidFill>
              </a:rPr>
              <a:t>الجسم المضاد هو بروتين (يسمى أيضاً الغلوبولين المناعي) يصنعه جهاز المناعة في الجسم ويمكنه التعرف على مستضد ما واستهدافه من أجل تدميره.</a:t>
            </a:r>
            <a:endParaRPr lang="en-US" sz="2400" dirty="0">
              <a:solidFill>
                <a:schemeClr val="tx1"/>
              </a:solidFill>
              <a:latin typeface="Arial" panose="020B0604020202020204"/>
            </a:endParaRPr>
          </a:p>
          <a:p>
            <a:pPr algn="ctr" defTabSz="1066800" rtl="1">
              <a:lnSpc>
                <a:spcPct val="90000"/>
              </a:lnSpc>
              <a:spcBef>
                <a:spcPct val="0"/>
              </a:spcBef>
              <a:spcAft>
                <a:spcPct val="35000"/>
              </a:spcAft>
            </a:pPr>
            <a:endParaRPr lang="ar" sz="2400" dirty="0">
              <a:solidFill>
                <a:srgbClr val="44546A">
                  <a:hueOff val="0"/>
                  <a:satOff val="0"/>
                  <a:lumOff val="0"/>
                  <a:alphaOff val="0"/>
                </a:srgbClr>
              </a:solidFill>
            </a:endParaRPr>
          </a:p>
        </p:txBody>
      </p:sp>
      <p:sp>
        <p:nvSpPr>
          <p:cNvPr id="8" name="Rectangle 7">
            <a:extLst>
              <a:ext uri="{FF2B5EF4-FFF2-40B4-BE49-F238E27FC236}">
                <a16:creationId xmlns:a16="http://schemas.microsoft.com/office/drawing/2014/main" id="{77772DD0-E229-9446-80CE-400B63325CA1}"/>
              </a:ext>
            </a:extLst>
          </p:cNvPr>
          <p:cNvSpPr/>
          <p:nvPr/>
        </p:nvSpPr>
        <p:spPr>
          <a:xfrm>
            <a:off x="838200" y="2010602"/>
            <a:ext cx="4964401" cy="813885"/>
          </a:xfrm>
          <a:prstGeom prst="rect">
            <a:avLst/>
          </a:prstGeom>
          <a:solidFill>
            <a:srgbClr val="009AC9"/>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40" bIns="91440" numCol="1" spcCol="0" rtlCol="1" fromWordArt="0" anchor="ctr" anchorCtr="0" forceAA="0" compatLnSpc="1">
            <a:prstTxWarp prst="textNoShape">
              <a:avLst/>
            </a:prstTxWarp>
            <a:noAutofit/>
          </a:bodyPr>
          <a:lstStyle/>
          <a:p>
            <a:pPr algn="ctr" rtl="1"/>
            <a:r>
              <a:rPr lang="ar" sz="2800" dirty="0">
                <a:solidFill>
                  <a:schemeClr val="bg1"/>
                </a:solidFill>
                <a:cs typeface="Arial" pitchFamily="34" charset="0"/>
              </a:rPr>
              <a:t>الجسم المضاد</a:t>
            </a:r>
            <a:endParaRPr lang="en-US" sz="2800" dirty="0">
              <a:solidFill>
                <a:schemeClr val="bg1"/>
              </a:solidFill>
              <a:cs typeface="Arial" pitchFamily="34" charset="0"/>
            </a:endParaRPr>
          </a:p>
        </p:txBody>
      </p:sp>
      <p:sp>
        <p:nvSpPr>
          <p:cNvPr id="9" name="Rectangle 8">
            <a:extLst>
              <a:ext uri="{FF2B5EF4-FFF2-40B4-BE49-F238E27FC236}">
                <a16:creationId xmlns:a16="http://schemas.microsoft.com/office/drawing/2014/main" id="{7C396584-8133-9449-9F73-CF3805C69ABB}"/>
              </a:ext>
            </a:extLst>
          </p:cNvPr>
          <p:cNvSpPr/>
          <p:nvPr/>
        </p:nvSpPr>
        <p:spPr>
          <a:xfrm>
            <a:off x="6389913" y="2010603"/>
            <a:ext cx="4963886" cy="813885"/>
          </a:xfrm>
          <a:prstGeom prst="rect">
            <a:avLst/>
          </a:prstGeom>
          <a:solidFill>
            <a:srgbClr val="009AC9"/>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40" bIns="91440" numCol="1" spcCol="0" rtlCol="1" fromWordArt="0" anchor="ctr" anchorCtr="0" forceAA="0" compatLnSpc="1">
            <a:prstTxWarp prst="textNoShape">
              <a:avLst/>
            </a:prstTxWarp>
            <a:noAutofit/>
          </a:bodyPr>
          <a:lstStyle/>
          <a:p>
            <a:pPr algn="ctr" rtl="1"/>
            <a:r>
              <a:rPr lang="ar-SA" sz="2800" dirty="0">
                <a:solidFill>
                  <a:schemeClr val="bg1"/>
                </a:solidFill>
                <a:cs typeface="Arial" pitchFamily="34" charset="0"/>
              </a:rPr>
              <a:t>المستضد</a:t>
            </a:r>
            <a:endParaRPr lang="en-US" sz="2800" dirty="0">
              <a:solidFill>
                <a:schemeClr val="bg1"/>
              </a:solidFill>
              <a:cs typeface="Arial" pitchFamily="34" charset="0"/>
            </a:endParaRPr>
          </a:p>
        </p:txBody>
      </p:sp>
      <p:sp>
        <p:nvSpPr>
          <p:cNvPr id="10" name="Rectangle 9">
            <a:extLst>
              <a:ext uri="{FF2B5EF4-FFF2-40B4-BE49-F238E27FC236}">
                <a16:creationId xmlns:a16="http://schemas.microsoft.com/office/drawing/2014/main" id="{F3E85841-BC3C-E24E-BEEF-4D0971BA285B}"/>
              </a:ext>
            </a:extLst>
          </p:cNvPr>
          <p:cNvSpPr/>
          <p:nvPr/>
        </p:nvSpPr>
        <p:spPr>
          <a:xfrm>
            <a:off x="6389913" y="2824487"/>
            <a:ext cx="4963886" cy="2829201"/>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40" bIns="91440" numCol="1" spcCol="0" rtlCol="1" fromWordArt="0" anchor="ctr" anchorCtr="0" forceAA="0" compatLnSpc="1">
            <a:prstTxWarp prst="textNoShape">
              <a:avLst/>
            </a:prstTxWarp>
            <a:noAutofit/>
          </a:bodyPr>
          <a:lstStyle/>
          <a:p>
            <a:pPr lvl="0" algn="ctr" defTabSz="1066800" rtl="1">
              <a:lnSpc>
                <a:spcPct val="90000"/>
              </a:lnSpc>
              <a:spcBef>
                <a:spcPct val="0"/>
              </a:spcBef>
              <a:spcAft>
                <a:spcPct val="35000"/>
              </a:spcAft>
            </a:pPr>
            <a:r>
              <a:rPr lang="ar" sz="2400" dirty="0">
                <a:solidFill>
                  <a:srgbClr val="44546A">
                    <a:hueOff val="0"/>
                    <a:satOff val="0"/>
                    <a:lumOff val="0"/>
                    <a:alphaOff val="0"/>
                  </a:srgbClr>
                </a:solidFill>
              </a:rPr>
              <a:t>المستضدات هي هياكل جزيئية غريبة يمكن أن تستثير استجابة مناعية.</a:t>
            </a:r>
            <a:endParaRPr lang="en-US" sz="2400" dirty="0">
              <a:solidFill>
                <a:schemeClr val="tx1"/>
              </a:solidFill>
              <a:latin typeface="Arial" panose="020B0604020202020204"/>
            </a:endParaRPr>
          </a:p>
        </p:txBody>
      </p:sp>
      <p:sp>
        <p:nvSpPr>
          <p:cNvPr id="3" name="Google Shape;185;p3">
            <a:extLst>
              <a:ext uri="{FF2B5EF4-FFF2-40B4-BE49-F238E27FC236}">
                <a16:creationId xmlns:a16="http://schemas.microsoft.com/office/drawing/2014/main" id="{6D0791DF-7127-8037-61A0-05106EE2AFCB}"/>
              </a:ext>
            </a:extLst>
          </p:cNvPr>
          <p:cNvSpPr txBox="1">
            <a:spLocks noGrp="1"/>
          </p:cNvSpPr>
          <p:nvPr>
            <p:ph type="ftr" idx="11"/>
          </p:nvPr>
        </p:nvSpPr>
        <p:spPr>
          <a:xfrm>
            <a:off x="2450151" y="6275273"/>
            <a:ext cx="7315200" cy="501650"/>
          </a:xfrm>
          <a:prstGeom prst="rect">
            <a:avLst/>
          </a:prstGeom>
          <a:noFill/>
          <a:ln>
            <a:noFill/>
          </a:ln>
        </p:spPr>
        <p:txBody>
          <a:bodyPr spcFirstLastPara="1" wrap="square" lIns="0" tIns="0" rIns="0" bIns="0" anchor="ctr" anchorCtr="0">
            <a:noAutofit/>
          </a:bodyPr>
          <a:lstStyle/>
          <a:p>
            <a:pPr algn="ctr" rtl="1"/>
            <a:r>
              <a:rPr lang="ar-SA" dirty="0"/>
              <a:t>حلقة العمل التدريبية بشأن الاختبارات التشخيصية السريعة للكشف عن مستضدات فيروس كورونا-سارس-2 الإصدار 3.0 | لمحة عامة عن اختبارات فيروس كورونا-سارس-2</a:t>
            </a:r>
          </a:p>
        </p:txBody>
      </p:sp>
    </p:spTree>
    <p:extLst>
      <p:ext uri="{BB962C8B-B14F-4D97-AF65-F5344CB8AC3E}">
        <p14:creationId xmlns:p14="http://schemas.microsoft.com/office/powerpoint/2010/main" val="328535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a:spLocks noGrp="1"/>
          </p:cNvSpPr>
          <p:nvPr>
            <p:ph type="title"/>
          </p:nvPr>
        </p:nvSpPr>
        <p:spPr>
          <a:xfrm>
            <a:off x="1117265" y="3449"/>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rgbClr val="009AC9"/>
              </a:buClr>
              <a:buSzPts val="3600"/>
              <a:buFont typeface="Arial"/>
              <a:buNone/>
            </a:pPr>
            <a:r>
              <a:rPr lang="ar-SA" dirty="0">
                <a:solidFill>
                  <a:srgbClr val="009AC9"/>
                </a:solidFill>
              </a:rPr>
              <a:t>أنواع الاختبارات المستخدمة في الاستجابة لكوفيد-19 (1) </a:t>
            </a:r>
            <a:endParaRPr lang="ar-SA" dirty="0"/>
          </a:p>
        </p:txBody>
      </p:sp>
      <p:sp>
        <p:nvSpPr>
          <p:cNvPr id="210" name="Google Shape;210;p6"/>
          <p:cNvSpPr txBox="1">
            <a:spLocks noGrp="1"/>
          </p:cNvSpPr>
          <p:nvPr>
            <p:ph type="sldNum" idx="12"/>
          </p:nvPr>
        </p:nvSpPr>
        <p:spPr>
          <a:xfrm>
            <a:off x="11632865" y="6282963"/>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7</a:t>
            </a:fld>
            <a:endParaRPr lang="ar-SA" sz="1000" dirty="0"/>
          </a:p>
        </p:txBody>
      </p:sp>
      <p:sp>
        <p:nvSpPr>
          <p:cNvPr id="6" name="TextBox 5">
            <a:extLst>
              <a:ext uri="{FF2B5EF4-FFF2-40B4-BE49-F238E27FC236}">
                <a16:creationId xmlns:a16="http://schemas.microsoft.com/office/drawing/2014/main" id="{B243B09B-07C9-400E-BFE0-9C51067CA374}"/>
              </a:ext>
            </a:extLst>
          </p:cNvPr>
          <p:cNvSpPr txBox="1"/>
          <p:nvPr/>
        </p:nvSpPr>
        <p:spPr>
          <a:xfrm>
            <a:off x="873917" y="5510435"/>
            <a:ext cx="10499622" cy="1015663"/>
          </a:xfrm>
          <a:prstGeom prst="rect">
            <a:avLst/>
          </a:prstGeom>
          <a:noFill/>
        </p:spPr>
        <p:txBody>
          <a:bodyPr wrap="square" lIns="91440" tIns="45720" rIns="91440" bIns="45720" rtlCol="0" anchor="t">
            <a:spAutoFit/>
          </a:bodyPr>
          <a:lstStyle/>
          <a:p>
            <a:pPr algn="just" rtl="1"/>
            <a:r>
              <a:rPr lang="ar-SA" sz="2000" baseline="30000" dirty="0">
                <a:latin typeface="Simplified Arabic" panose="02020603050405020304" pitchFamily="18" charset="-78"/>
                <a:cs typeface="Simplified Arabic" panose="02020603050405020304" pitchFamily="18" charset="-78"/>
              </a:rPr>
              <a:t>§ استناداً إلى البينات الحالية، توصي المنظمة بأن يكون استخدام هذه الاختبارات الجديدة للتشخيص المناعي في مراكز الرعاية مقتصراً على مرافق البحوث فقط. وينبغي عدم استخدامها في أي مكان آخر، بما في ذلك لاتخاذ القرارات السريرية، حتى تتوفر البينات الداعمة لاستخدامها لمؤشرات محددة. منظمة الصحة العالمية. نصائح بشأن استخدام اختبارات التشخيص المناعي لكوفيد-19 في مراكز الرعاية. متاح على الرابط التالي: </a:t>
            </a:r>
            <a:r>
              <a:rPr lang="en-GB" sz="2000" baseline="30000" dirty="0">
                <a:latin typeface="Simplified Arabic" panose="02020603050405020304" pitchFamily="18" charset="-78"/>
                <a:cs typeface="Simplified Arabic" panose="02020603050405020304" pitchFamily="18" charset="-78"/>
                <a:hlinkClick r:id="rId4"/>
              </a:rPr>
              <a:t>https://www.who.int/publications/i/item/advice-on-the-use-of-point-of-care-immunodiagnostic-tests-for-covid-19-scientific-brief</a:t>
            </a:r>
            <a:endParaRPr lang="ar-SA" sz="2000" dirty="0">
              <a:latin typeface="Simplified Arabic" panose="02020603050405020304" pitchFamily="18" charset="-78"/>
              <a:cs typeface="Simplified Arabic" panose="02020603050405020304" pitchFamily="18" charset="-78"/>
            </a:endParaRPr>
          </a:p>
        </p:txBody>
      </p:sp>
      <p:sp>
        <p:nvSpPr>
          <p:cNvPr id="2" name="TextBox 1">
            <a:extLst>
              <a:ext uri="{FF2B5EF4-FFF2-40B4-BE49-F238E27FC236}">
                <a16:creationId xmlns:a16="http://schemas.microsoft.com/office/drawing/2014/main" id="{D15756F1-5172-42CF-BB5A-6D831154BACE}"/>
              </a:ext>
            </a:extLst>
          </p:cNvPr>
          <p:cNvSpPr txBox="1"/>
          <p:nvPr/>
        </p:nvSpPr>
        <p:spPr>
          <a:xfrm>
            <a:off x="857837" y="4941909"/>
            <a:ext cx="10499827" cy="502702"/>
          </a:xfrm>
          <a:prstGeom prst="rect">
            <a:avLst/>
          </a:prstGeom>
          <a:noFill/>
        </p:spPr>
        <p:txBody>
          <a:bodyPr wrap="square" lIns="91440" tIns="45720" rIns="91440" bIns="45720" rtlCol="0" anchor="t">
            <a:spAutoFit/>
          </a:bodyPr>
          <a:lstStyle/>
          <a:p>
            <a:pPr algn="just" rtl="1"/>
            <a:r>
              <a:rPr lang="ar-SA" sz="2000" baseline="30000" dirty="0">
                <a:latin typeface="Simplified Arabic" panose="02020603050405020304" pitchFamily="18" charset="-78"/>
                <a:cs typeface="Simplified Arabic" panose="02020603050405020304" pitchFamily="18" charset="-78"/>
              </a:rPr>
              <a:t>*صُمّمت بعض الاختبارات أيضاً للكشف عن طفرات محددة من الفيروس وتحديد المتحورات. وهي ليست اختبارات تشخيصية ولكنها قد تكون مفيدة في رصد المتحورات ضمن استراتيجية رصد المتحورات في بلد ما. </a:t>
            </a:r>
          </a:p>
        </p:txBody>
      </p:sp>
      <p:sp>
        <p:nvSpPr>
          <p:cNvPr id="8" name="Google Shape;185;p3">
            <a:extLst>
              <a:ext uri="{FF2B5EF4-FFF2-40B4-BE49-F238E27FC236}">
                <a16:creationId xmlns:a16="http://schemas.microsoft.com/office/drawing/2014/main" id="{4789A2A3-F4CE-4755-A8DA-CAF511D5D2F3}"/>
              </a:ext>
            </a:extLst>
          </p:cNvPr>
          <p:cNvSpPr txBox="1">
            <a:spLocks noGrp="1"/>
          </p:cNvSpPr>
          <p:nvPr>
            <p:ph type="ftr" idx="11"/>
          </p:nvPr>
        </p:nvSpPr>
        <p:spPr>
          <a:xfrm>
            <a:off x="2450151" y="6275273"/>
            <a:ext cx="7315200" cy="501650"/>
          </a:xfrm>
          <a:prstGeom prst="rect">
            <a:avLst/>
          </a:prstGeom>
          <a:noFill/>
          <a:ln>
            <a:noFill/>
          </a:ln>
        </p:spPr>
        <p:txBody>
          <a:bodyPr spcFirstLastPara="1" wrap="square" lIns="0" tIns="0" rIns="0" bIns="0" anchor="ctr" anchorCtr="0">
            <a:noAutofit/>
          </a:bodyPr>
          <a:lstStyle/>
          <a:p>
            <a:pPr algn="ctr" rtl="1"/>
            <a:r>
              <a:rPr lang="ar-SA" dirty="0"/>
              <a:t>حلقة العمل التدريبية بشأن الاختبارات التشخيصية السريعة للكشف عن مستضدات فيروس كورونا-سارس-2 الإصدار 3.0 | لمحة عامة عن اختبارات فيروس كورونا-سارس-2</a:t>
            </a:r>
          </a:p>
        </p:txBody>
      </p:sp>
      <p:graphicFrame>
        <p:nvGraphicFramePr>
          <p:cNvPr id="5" name="Table 4">
            <a:extLst>
              <a:ext uri="{FF2B5EF4-FFF2-40B4-BE49-F238E27FC236}">
                <a16:creationId xmlns:a16="http://schemas.microsoft.com/office/drawing/2014/main" id="{994BFD7F-4A42-478C-B6AC-F4CFFBDF1CB9}"/>
              </a:ext>
            </a:extLst>
          </p:cNvPr>
          <p:cNvGraphicFramePr>
            <a:graphicFrameLocks noGrp="1"/>
          </p:cNvGraphicFramePr>
          <p:nvPr>
            <p:extLst>
              <p:ext uri="{D42A27DB-BD31-4B8C-83A1-F6EECF244321}">
                <p14:modId xmlns:p14="http://schemas.microsoft.com/office/powerpoint/2010/main" val="2396220933"/>
              </p:ext>
            </p:extLst>
          </p:nvPr>
        </p:nvGraphicFramePr>
        <p:xfrm>
          <a:off x="873713" y="960688"/>
          <a:ext cx="10499826" cy="3822052"/>
        </p:xfrm>
        <a:graphic>
          <a:graphicData uri="http://schemas.openxmlformats.org/drawingml/2006/table">
            <a:tbl>
              <a:tblPr rtl="1" firstRow="1" bandRow="1">
                <a:tableStyleId>{7DF18680-E054-41AD-8BC1-D1AEF772440D}</a:tableStyleId>
              </a:tblPr>
              <a:tblGrid>
                <a:gridCol w="1745755">
                  <a:extLst>
                    <a:ext uri="{9D8B030D-6E8A-4147-A177-3AD203B41FA5}">
                      <a16:colId xmlns:a16="http://schemas.microsoft.com/office/drawing/2014/main" val="3068599015"/>
                    </a:ext>
                  </a:extLst>
                </a:gridCol>
                <a:gridCol w="2163217">
                  <a:extLst>
                    <a:ext uri="{9D8B030D-6E8A-4147-A177-3AD203B41FA5}">
                      <a16:colId xmlns:a16="http://schemas.microsoft.com/office/drawing/2014/main" val="3803125017"/>
                    </a:ext>
                  </a:extLst>
                </a:gridCol>
                <a:gridCol w="2239119">
                  <a:extLst>
                    <a:ext uri="{9D8B030D-6E8A-4147-A177-3AD203B41FA5}">
                      <a16:colId xmlns:a16="http://schemas.microsoft.com/office/drawing/2014/main" val="1228852959"/>
                    </a:ext>
                  </a:extLst>
                </a:gridCol>
                <a:gridCol w="2541883">
                  <a:extLst>
                    <a:ext uri="{9D8B030D-6E8A-4147-A177-3AD203B41FA5}">
                      <a16:colId xmlns:a16="http://schemas.microsoft.com/office/drawing/2014/main" val="2718190312"/>
                    </a:ext>
                  </a:extLst>
                </a:gridCol>
                <a:gridCol w="1809852">
                  <a:extLst>
                    <a:ext uri="{9D8B030D-6E8A-4147-A177-3AD203B41FA5}">
                      <a16:colId xmlns:a16="http://schemas.microsoft.com/office/drawing/2014/main" val="4136958370"/>
                    </a:ext>
                  </a:extLst>
                </a:gridCol>
              </a:tblGrid>
              <a:tr h="450347">
                <a:tc>
                  <a:txBody>
                    <a:bodyPr/>
                    <a:lstStyle/>
                    <a:p>
                      <a:pPr algn="r" rtl="1">
                        <a:lnSpc>
                          <a:spcPct val="107000"/>
                        </a:lnSpc>
                        <a:spcAft>
                          <a:spcPts val="800"/>
                        </a:spcAft>
                      </a:pPr>
                      <a:r>
                        <a:rPr lang="ar-SA" sz="2000" b="1">
                          <a:effectLst/>
                        </a:rPr>
                        <a:t>النوع </a:t>
                      </a:r>
                      <a:endParaRPr lang="en-CH" sz="20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2000" b="1">
                          <a:effectLst/>
                        </a:rPr>
                        <a:t>الهدف </a:t>
                      </a:r>
                      <a:endParaRPr lang="en-CH" sz="20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2000" b="1">
                          <a:effectLst/>
                        </a:rPr>
                        <a:t>الاستخدام </a:t>
                      </a:r>
                      <a:endParaRPr lang="en-CH" sz="20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2000" b="1">
                          <a:effectLst/>
                        </a:rPr>
                        <a:t>الأسلوب </a:t>
                      </a:r>
                      <a:endParaRPr lang="en-CH" sz="2000" b="1">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2000" b="1" dirty="0">
                          <a:effectLst/>
                        </a:rPr>
                        <a:t>الموقع </a:t>
                      </a:r>
                      <a:endParaRPr lang="en-CH" sz="20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extLst>
                  <a:ext uri="{0D108BD9-81ED-4DB2-BD59-A6C34878D82A}">
                    <a16:rowId xmlns:a16="http://schemas.microsoft.com/office/drawing/2014/main" val="369417471"/>
                  </a:ext>
                </a:extLst>
              </a:tr>
              <a:tr h="1110401">
                <a:tc>
                  <a:txBody>
                    <a:bodyPr/>
                    <a:lstStyle/>
                    <a:p>
                      <a:pPr algn="r" rtl="1">
                        <a:lnSpc>
                          <a:spcPct val="107000"/>
                        </a:lnSpc>
                        <a:spcAft>
                          <a:spcPts val="800"/>
                        </a:spcAft>
                      </a:pPr>
                      <a:r>
                        <a:rPr lang="ar-SA" sz="1600" dirty="0">
                          <a:effectLst/>
                        </a:rPr>
                        <a:t>الاختبارات الجزيئية (مقايسات اختبار تفاعل البوليميراز التسلسلي) </a:t>
                      </a:r>
                      <a:endParaRPr lang="en-CH"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1600">
                          <a:effectLst/>
                        </a:rPr>
                        <a:t>المواد الجينية الفيروسية </a:t>
                      </a:r>
                      <a:endParaRPr lang="en-CH" sz="160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1600" dirty="0">
                          <a:effectLst/>
                        </a:rPr>
                        <a:t>الكشف عن العدوى الحالية بفيروس كورونا-سارس-2* </a:t>
                      </a:r>
                      <a:endParaRPr lang="en-CH"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1600">
                          <a:effectLst/>
                        </a:rPr>
                        <a:t>تضخيم كميات صغيرة من الجينوم الفيروسي (الرنا) حتى بلوغ مستويات يمكن يمكن الكشف عنها. </a:t>
                      </a:r>
                      <a:endParaRPr lang="en-CH" sz="160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1600" dirty="0">
                          <a:effectLst/>
                        </a:rPr>
                        <a:t>في المختبر أو بالقرب من المريض </a:t>
                      </a:r>
                      <a:endParaRPr lang="en-CH"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extLst>
                  <a:ext uri="{0D108BD9-81ED-4DB2-BD59-A6C34878D82A}">
                    <a16:rowId xmlns:a16="http://schemas.microsoft.com/office/drawing/2014/main" val="2398833117"/>
                  </a:ext>
                </a:extLst>
              </a:tr>
              <a:tr h="1110401">
                <a:tc>
                  <a:txBody>
                    <a:bodyPr/>
                    <a:lstStyle/>
                    <a:p>
                      <a:pPr algn="r" rtl="1">
                        <a:lnSpc>
                          <a:spcPct val="107000"/>
                        </a:lnSpc>
                        <a:spcAft>
                          <a:spcPts val="800"/>
                        </a:spcAft>
                      </a:pPr>
                      <a:r>
                        <a:rPr lang="ar-SA" sz="1600" dirty="0">
                          <a:effectLst/>
                        </a:rPr>
                        <a:t>اختبارات المستضدّات </a:t>
                      </a:r>
                      <a:endParaRPr lang="en-CH"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1600">
                          <a:effectLst/>
                        </a:rPr>
                        <a:t>البروتينات الفيروسية </a:t>
                      </a:r>
                      <a:endParaRPr lang="en-CH" sz="160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1600">
                          <a:effectLst/>
                        </a:rPr>
                        <a:t>الكشف عن العدوى الحالية بفيروس كورونا-سارس-2* </a:t>
                      </a:r>
                      <a:endParaRPr lang="en-CH" sz="160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1600" dirty="0">
                          <a:effectLst/>
                        </a:rPr>
                        <a:t>الكشف عن المستضدات على شريط اختبار يسبب تغيّر اللون (على سبيل المثال، الاختبار التشخيصي السريع للكشف عن الملاريا) </a:t>
                      </a:r>
                      <a:endParaRPr lang="en-CH"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1600" dirty="0">
                          <a:effectLst/>
                        </a:rPr>
                        <a:t>مركز الرعاية </a:t>
                      </a:r>
                      <a:endParaRPr lang="en-CH"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extLst>
                  <a:ext uri="{0D108BD9-81ED-4DB2-BD59-A6C34878D82A}">
                    <a16:rowId xmlns:a16="http://schemas.microsoft.com/office/drawing/2014/main" val="3768755761"/>
                  </a:ext>
                </a:extLst>
              </a:tr>
              <a:tr h="1110401">
                <a:tc>
                  <a:txBody>
                    <a:bodyPr/>
                    <a:lstStyle/>
                    <a:p>
                      <a:pPr algn="r" rtl="1">
                        <a:lnSpc>
                          <a:spcPct val="107000"/>
                        </a:lnSpc>
                        <a:spcAft>
                          <a:spcPts val="800"/>
                        </a:spcAft>
                      </a:pPr>
                      <a:r>
                        <a:rPr lang="ar-SA" sz="1600">
                          <a:effectLst/>
                        </a:rPr>
                        <a:t>اختبار الأجسام المضادة </a:t>
                      </a:r>
                      <a:endParaRPr lang="en-CH" sz="160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1600" dirty="0">
                          <a:effectLst/>
                        </a:rPr>
                        <a:t>الأجسام المضادة التي تتكوّن لدى المرضى استجابة للعدوى </a:t>
                      </a:r>
                      <a:endParaRPr lang="en-CH"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1600">
                          <a:effectLst/>
                        </a:rPr>
                        <a:t>تقييم الإصابات السابقة بالعدوى </a:t>
                      </a:r>
                      <a:endParaRPr lang="en-CH" sz="160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1600" dirty="0">
                          <a:effectLst/>
                        </a:rPr>
                        <a:t>الكشف عن الأجسام المضادة على شريط اختبار</a:t>
                      </a:r>
                      <a:r>
                        <a:rPr lang="ar-SA" sz="1600" baseline="30000" dirty="0">
                          <a:effectLst/>
                        </a:rPr>
                        <a:t>1</a:t>
                      </a:r>
                      <a:r>
                        <a:rPr lang="ar-SA" sz="1600" dirty="0">
                          <a:effectLst/>
                        </a:rPr>
                        <a:t> أو في اختبار يسبب تغيراً ملحوظاً في اللون، يمكن الكشف عنه يدوياً أو باستخدام أداة </a:t>
                      </a:r>
                      <a:endParaRPr lang="en-CH" sz="16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tc>
                  <a:txBody>
                    <a:bodyPr/>
                    <a:lstStyle/>
                    <a:p>
                      <a:pPr algn="r" rtl="1">
                        <a:lnSpc>
                          <a:spcPct val="107000"/>
                        </a:lnSpc>
                        <a:spcAft>
                          <a:spcPts val="800"/>
                        </a:spcAft>
                      </a:pPr>
                      <a:r>
                        <a:rPr lang="ar-SA" sz="1600" dirty="0">
                          <a:effectLst/>
                        </a:rPr>
                        <a:t>في المختبر أو في مركز الرعاية</a:t>
                      </a:r>
                      <a:r>
                        <a:rPr lang="ar-SA" sz="1600" baseline="30000" dirty="0">
                          <a:effectLst/>
                        </a:rPr>
                        <a:t>§</a:t>
                      </a:r>
                      <a:endParaRPr lang="en-CH" sz="1600" baseline="300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91220" marR="91220" marT="45610" marB="45610"/>
                </a:tc>
                <a:extLst>
                  <a:ext uri="{0D108BD9-81ED-4DB2-BD59-A6C34878D82A}">
                    <a16:rowId xmlns:a16="http://schemas.microsoft.com/office/drawing/2014/main" val="2369394328"/>
                  </a:ext>
                </a:extLst>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title"/>
          </p:nvPr>
        </p:nvSpPr>
        <p:spPr>
          <a:xfrm>
            <a:off x="838199" y="3238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rgbClr val="009AC9"/>
              </a:buClr>
              <a:buSzPts val="3600"/>
              <a:buFont typeface="Arial"/>
              <a:buNone/>
            </a:pPr>
            <a:r>
              <a:rPr lang="ar-SA" dirty="0">
                <a:solidFill>
                  <a:srgbClr val="009AC9"/>
                </a:solidFill>
              </a:rPr>
              <a:t>أنواع الاختبارات المستخدمة في الاستجابة لكوفيد-19 (2) </a:t>
            </a:r>
            <a:endParaRPr lang="ar-SA" dirty="0"/>
          </a:p>
        </p:txBody>
      </p:sp>
      <p:sp>
        <p:nvSpPr>
          <p:cNvPr id="218" name="Google Shape;218;p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8</a:t>
            </a:fld>
            <a:endParaRPr lang="ar-SA" sz="1000" dirty="0"/>
          </a:p>
        </p:txBody>
      </p:sp>
      <p:sp>
        <p:nvSpPr>
          <p:cNvPr id="220" name="Google Shape;220;p7"/>
          <p:cNvSpPr txBox="1"/>
          <p:nvPr/>
        </p:nvSpPr>
        <p:spPr>
          <a:xfrm>
            <a:off x="1211493" y="1445544"/>
            <a:ext cx="10170046" cy="707886"/>
          </a:xfrm>
          <a:prstGeom prst="rect">
            <a:avLst/>
          </a:prstGeom>
          <a:noFill/>
          <a:ln>
            <a:noFill/>
          </a:ln>
        </p:spPr>
        <p:txBody>
          <a:bodyPr spcFirstLastPara="1" wrap="square" lIns="91425" tIns="45700" rIns="91425" bIns="45700" anchor="t" anchorCtr="0">
            <a:spAutoFit/>
          </a:bodyPr>
          <a:lstStyle/>
          <a:p>
            <a:pPr lvl="0" algn="just" rtl="1"/>
            <a:r>
              <a:rPr lang="ar-SA" sz="2000" b="1" i="0" u="none" strike="noStrike" cap="none" dirty="0">
                <a:solidFill>
                  <a:schemeClr val="dk1"/>
                </a:solidFill>
                <a:latin typeface="Simplified Arabic" panose="02020603050405020304" pitchFamily="18" charset="-78"/>
                <a:cs typeface="Simplified Arabic" panose="02020603050405020304" pitchFamily="18" charset="-78"/>
                <a:sym typeface="Arial"/>
              </a:rPr>
              <a:t>تمثيل تخطيطي </a:t>
            </a:r>
            <a:r>
              <a:rPr lang="ar-SA" sz="2000" b="1" dirty="0">
                <a:solidFill>
                  <a:schemeClr val="dk1"/>
                </a:solidFill>
                <a:latin typeface="Simplified Arabic" panose="02020603050405020304" pitchFamily="18" charset="-78"/>
                <a:cs typeface="Simplified Arabic" panose="02020603050405020304" pitchFamily="18" charset="-78"/>
              </a:rPr>
              <a:t>مبسّط للأجسام المضادة البشرية، ولبروتينات </a:t>
            </a:r>
            <a:r>
              <a:rPr lang="ar-SA" sz="2000" b="1" i="0" u="none" strike="noStrike" cap="none" dirty="0">
                <a:solidFill>
                  <a:schemeClr val="dk1"/>
                </a:solidFill>
                <a:latin typeface="Simplified Arabic" panose="02020603050405020304" pitchFamily="18" charset="-78"/>
                <a:cs typeface="Simplified Arabic" panose="02020603050405020304" pitchFamily="18" charset="-78"/>
                <a:sym typeface="Arial"/>
              </a:rPr>
              <a:t>فيروس كورونا-سارس-2 المكتشفة عن طريق الاختبارات التشخيصية السريعة للكشف عن المستضدات</a:t>
            </a:r>
            <a:endParaRPr lang="ar-SA" sz="2000" b="1" dirty="0">
              <a:solidFill>
                <a:schemeClr val="dk1"/>
              </a:solidFill>
              <a:latin typeface="Simplified Arabic" panose="02020603050405020304" pitchFamily="18" charset="-78"/>
              <a:cs typeface="Simplified Arabic" panose="02020603050405020304" pitchFamily="18" charset="-78"/>
              <a:sym typeface="Arial"/>
            </a:endParaRPr>
          </a:p>
        </p:txBody>
      </p:sp>
      <p:sp>
        <p:nvSpPr>
          <p:cNvPr id="221" name="Google Shape;221;p7"/>
          <p:cNvSpPr txBox="1"/>
          <p:nvPr/>
        </p:nvSpPr>
        <p:spPr>
          <a:xfrm>
            <a:off x="1211493" y="4504224"/>
            <a:ext cx="2643544" cy="584735"/>
          </a:xfrm>
          <a:prstGeom prst="rect">
            <a:avLst/>
          </a:prstGeom>
          <a:noFill/>
          <a:ln>
            <a:noFill/>
          </a:ln>
        </p:spPr>
        <p:txBody>
          <a:bodyPr spcFirstLastPara="1" wrap="square" lIns="91425" tIns="45700" rIns="91425" bIns="45700" anchor="t" anchorCtr="0">
            <a:spAutoFit/>
          </a:bodyPr>
          <a:lstStyle/>
          <a:p>
            <a:pPr marL="0" marR="0" lvl="0" indent="0" rtl="1">
              <a:spcBef>
                <a:spcPts val="0"/>
              </a:spcBef>
              <a:spcAft>
                <a:spcPts val="0"/>
              </a:spcAft>
              <a:buNone/>
            </a:pPr>
            <a:r>
              <a:rPr lang="ar-SA" sz="1600" dirty="0">
                <a:solidFill>
                  <a:schemeClr val="dk1"/>
                </a:solidFill>
                <a:latin typeface="Simplified Arabic" panose="02020603050405020304" pitchFamily="18" charset="-78"/>
                <a:cs typeface="Simplified Arabic" panose="02020603050405020304" pitchFamily="18" charset="-78"/>
                <a:sym typeface="Arial"/>
              </a:rPr>
              <a:t>المستضدات الفيروسية لفيروس كورونا-سارس-2 </a:t>
            </a:r>
          </a:p>
        </p:txBody>
      </p:sp>
      <p:sp>
        <p:nvSpPr>
          <p:cNvPr id="222" name="Google Shape;222;p7"/>
          <p:cNvSpPr txBox="1"/>
          <p:nvPr/>
        </p:nvSpPr>
        <p:spPr>
          <a:xfrm>
            <a:off x="1211493" y="5088545"/>
            <a:ext cx="1835759" cy="33855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600" dirty="0">
                <a:solidFill>
                  <a:schemeClr val="dk1"/>
                </a:solidFill>
                <a:latin typeface="Simplified Arabic" panose="02020603050405020304" pitchFamily="18" charset="-78"/>
                <a:cs typeface="Simplified Arabic" panose="02020603050405020304" pitchFamily="18" charset="-78"/>
                <a:sym typeface="Arial"/>
              </a:rPr>
              <a:t>الأجسام المضادة البشرية </a:t>
            </a:r>
          </a:p>
        </p:txBody>
      </p:sp>
      <p:sp>
        <p:nvSpPr>
          <p:cNvPr id="223" name="Google Shape;223;p7"/>
          <p:cNvSpPr txBox="1"/>
          <p:nvPr/>
        </p:nvSpPr>
        <p:spPr>
          <a:xfrm>
            <a:off x="8327863" y="4184603"/>
            <a:ext cx="2493726" cy="107717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600" dirty="0">
                <a:solidFill>
                  <a:schemeClr val="dk1"/>
                </a:solidFill>
                <a:latin typeface="Simplified Arabic" panose="02020603050405020304" pitchFamily="18" charset="-78"/>
                <a:cs typeface="Simplified Arabic" panose="02020603050405020304" pitchFamily="18" charset="-78"/>
                <a:sym typeface="Arial"/>
              </a:rPr>
              <a:t>البروتينات الفيروسية المكتشفة عن طريق اختبارات المستضدات (الاختبارات التشخيصية السريعة للكشف عن المستضدات) </a:t>
            </a:r>
          </a:p>
        </p:txBody>
      </p:sp>
      <p:sp>
        <p:nvSpPr>
          <p:cNvPr id="224" name="Google Shape;224;p7"/>
          <p:cNvSpPr txBox="1"/>
          <p:nvPr/>
        </p:nvSpPr>
        <p:spPr>
          <a:xfrm>
            <a:off x="8200862" y="3207884"/>
            <a:ext cx="2620727" cy="830956"/>
          </a:xfrm>
          <a:prstGeom prst="rect">
            <a:avLst/>
          </a:prstGeom>
          <a:noFill/>
          <a:ln>
            <a:noFill/>
          </a:ln>
        </p:spPr>
        <p:txBody>
          <a:bodyPr spcFirstLastPara="1" wrap="square" lIns="91425" tIns="45700" rIns="91425" bIns="45700" anchor="t" anchorCtr="0">
            <a:spAutoFit/>
          </a:bodyPr>
          <a:lstStyle/>
          <a:p>
            <a:pPr lvl="0" algn="r" rtl="1"/>
            <a:r>
              <a:rPr lang="ar-SA" sz="1600" dirty="0">
                <a:latin typeface="Simplified Arabic" panose="02020603050405020304" pitchFamily="18" charset="-78"/>
                <a:cs typeface="Simplified Arabic" panose="02020603050405020304" pitchFamily="18" charset="-78"/>
              </a:rPr>
              <a:t>الأجسام المضادة البشرية الخاصة بالفيروسات، التي تُكتشف عن طريق اختبارات الأجسام المضادة </a:t>
            </a:r>
            <a:endParaRPr lang="ar-SA" sz="1600" dirty="0">
              <a:solidFill>
                <a:schemeClr val="dk1"/>
              </a:solidFill>
              <a:latin typeface="Simplified Arabic" panose="02020603050405020304" pitchFamily="18" charset="-78"/>
              <a:cs typeface="Simplified Arabic" panose="02020603050405020304" pitchFamily="18" charset="-78"/>
              <a:sym typeface="Arial"/>
            </a:endParaRPr>
          </a:p>
        </p:txBody>
      </p:sp>
      <p:cxnSp>
        <p:nvCxnSpPr>
          <p:cNvPr id="225" name="Google Shape;225;p7"/>
          <p:cNvCxnSpPr/>
          <p:nvPr/>
        </p:nvCxnSpPr>
        <p:spPr>
          <a:xfrm rot="10800000">
            <a:off x="7637353" y="3549254"/>
            <a:ext cx="563509" cy="0"/>
          </a:xfrm>
          <a:prstGeom prst="straightConnector1">
            <a:avLst/>
          </a:prstGeom>
          <a:noFill/>
          <a:ln w="57150" cap="flat" cmpd="sng">
            <a:solidFill>
              <a:srgbClr val="7030A0"/>
            </a:solidFill>
            <a:prstDash val="solid"/>
            <a:miter lim="800000"/>
            <a:headEnd type="none" w="sm" len="sm"/>
            <a:tailEnd type="triangle" w="med" len="med"/>
          </a:ln>
        </p:spPr>
      </p:cxnSp>
      <p:pic>
        <p:nvPicPr>
          <p:cNvPr id="226" name="Google Shape;226;p7" descr="Shape, circle&#10;&#10;Description automatically generated"/>
          <p:cNvPicPr preferRelativeResize="0"/>
          <p:nvPr/>
        </p:nvPicPr>
        <p:blipFill rotWithShape="1">
          <a:blip r:embed="rId4">
            <a:alphaModFix/>
          </a:blip>
          <a:srcRect/>
          <a:stretch/>
        </p:blipFill>
        <p:spPr>
          <a:xfrm>
            <a:off x="4359238" y="2606225"/>
            <a:ext cx="3596746" cy="3295526"/>
          </a:xfrm>
          <a:prstGeom prst="rect">
            <a:avLst/>
          </a:prstGeom>
          <a:noFill/>
          <a:ln>
            <a:noFill/>
          </a:ln>
        </p:spPr>
      </p:pic>
      <p:pic>
        <p:nvPicPr>
          <p:cNvPr id="227" name="Google Shape;227;p7" descr="Icon&#10;&#10;Description automatically generated"/>
          <p:cNvPicPr preferRelativeResize="0"/>
          <p:nvPr/>
        </p:nvPicPr>
        <p:blipFill rotWithShape="1">
          <a:blip r:embed="rId5">
            <a:alphaModFix/>
          </a:blip>
          <a:srcRect t="30111"/>
          <a:stretch/>
        </p:blipFill>
        <p:spPr>
          <a:xfrm>
            <a:off x="860813" y="4981255"/>
            <a:ext cx="333743" cy="553133"/>
          </a:xfrm>
          <a:prstGeom prst="rect">
            <a:avLst/>
          </a:prstGeom>
          <a:noFill/>
          <a:ln>
            <a:noFill/>
          </a:ln>
        </p:spPr>
      </p:pic>
      <p:pic>
        <p:nvPicPr>
          <p:cNvPr id="228" name="Google Shape;228;p7" descr="Icon&#10;&#10;Description automatically generated"/>
          <p:cNvPicPr preferRelativeResize="0"/>
          <p:nvPr/>
        </p:nvPicPr>
        <p:blipFill rotWithShape="1">
          <a:blip r:embed="rId5">
            <a:alphaModFix/>
          </a:blip>
          <a:srcRect l="28570" r="30061" b="70979"/>
          <a:stretch/>
        </p:blipFill>
        <p:spPr>
          <a:xfrm>
            <a:off x="860813" y="4378620"/>
            <a:ext cx="354496" cy="589762"/>
          </a:xfrm>
          <a:prstGeom prst="rect">
            <a:avLst/>
          </a:prstGeom>
          <a:noFill/>
          <a:ln>
            <a:noFill/>
          </a:ln>
        </p:spPr>
      </p:pic>
      <p:cxnSp>
        <p:nvCxnSpPr>
          <p:cNvPr id="229" name="Google Shape;229;p7"/>
          <p:cNvCxnSpPr>
            <a:stCxn id="223" idx="1"/>
          </p:cNvCxnSpPr>
          <p:nvPr/>
        </p:nvCxnSpPr>
        <p:spPr>
          <a:xfrm flipH="1" flipV="1">
            <a:off x="7247863" y="4476990"/>
            <a:ext cx="1080000" cy="246202"/>
          </a:xfrm>
          <a:prstGeom prst="straightConnector1">
            <a:avLst/>
          </a:prstGeom>
          <a:noFill/>
          <a:ln w="57150" cap="flat" cmpd="sng">
            <a:solidFill>
              <a:srgbClr val="7030A0"/>
            </a:solidFill>
            <a:prstDash val="solid"/>
            <a:miter lim="800000"/>
            <a:headEnd type="none" w="sm" len="sm"/>
            <a:tailEnd type="triangle" w="med" len="med"/>
          </a:ln>
        </p:spPr>
      </p:cxnSp>
      <p:sp>
        <p:nvSpPr>
          <p:cNvPr id="15" name="Google Shape;185;p3">
            <a:extLst>
              <a:ext uri="{FF2B5EF4-FFF2-40B4-BE49-F238E27FC236}">
                <a16:creationId xmlns:a16="http://schemas.microsoft.com/office/drawing/2014/main" id="{15A061D5-FC95-4628-A650-A8FE0C7F1F4E}"/>
              </a:ext>
            </a:extLst>
          </p:cNvPr>
          <p:cNvSpPr txBox="1">
            <a:spLocks noGrp="1"/>
          </p:cNvSpPr>
          <p:nvPr>
            <p:ph type="ftr" idx="11"/>
          </p:nvPr>
        </p:nvSpPr>
        <p:spPr>
          <a:xfrm>
            <a:off x="2438400" y="6311900"/>
            <a:ext cx="7315200" cy="501650"/>
          </a:xfrm>
          <a:prstGeom prst="rect">
            <a:avLst/>
          </a:prstGeom>
          <a:noFill/>
          <a:ln>
            <a:noFill/>
          </a:ln>
        </p:spPr>
        <p:txBody>
          <a:bodyPr spcFirstLastPara="1" wrap="square" lIns="0" tIns="0" rIns="0" bIns="0" anchor="ctr" anchorCtr="0">
            <a:noAutofit/>
          </a:bodyPr>
          <a:lstStyle/>
          <a:p>
            <a:pPr algn="ctr" rtl="1"/>
            <a:r>
              <a:rPr lang="ar-SA" dirty="0"/>
              <a:t>حلقة العمل التدريبية بشأن الاختبارات التشخيصية السريعة للكشف عن مستضدات فيروس كورونا-سارس-2 الإصدار 3.0 | لمحة عامة عن اختبارات فيروس كورونا-سارس-2</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a:spLocks noGrp="1"/>
          </p:cNvSpPr>
          <p:nvPr>
            <p:ph type="title"/>
          </p:nvPr>
        </p:nvSpPr>
        <p:spPr>
          <a:xfrm>
            <a:off x="838199" y="32386"/>
            <a:ext cx="10515600" cy="942814"/>
          </a:xfrm>
          <a:prstGeom prst="rect">
            <a:avLst/>
          </a:prstGeom>
          <a:noFill/>
          <a:ln>
            <a:noFill/>
          </a:ln>
        </p:spPr>
        <p:txBody>
          <a:bodyPr spcFirstLastPara="1" wrap="square" lIns="0" tIns="0" rIns="0" bIns="0" anchor="b" anchorCtr="0">
            <a:noAutofit/>
          </a:bodyPr>
          <a:lstStyle/>
          <a:p>
            <a:pPr algn="r" rtl="1">
              <a:buClr>
                <a:srgbClr val="009AC9"/>
              </a:buClr>
            </a:pPr>
            <a:r>
              <a:rPr lang="ar-SA" dirty="0">
                <a:solidFill>
                  <a:srgbClr val="009AC9"/>
                </a:solidFill>
              </a:rPr>
              <a:t>أنواع الاختبارات المستخدمة في الاستجابة لكوفيد-19 (3) </a:t>
            </a:r>
            <a:endParaRPr lang="ar-SA" sz="2200" dirty="0">
              <a:solidFill>
                <a:srgbClr val="009AC9"/>
              </a:solidFill>
            </a:endParaRPr>
          </a:p>
        </p:txBody>
      </p:sp>
      <p:sp>
        <p:nvSpPr>
          <p:cNvPr id="235" name="Google Shape;235;p8"/>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9</a:t>
            </a:fld>
            <a:endParaRPr lang="ar-SA" sz="1000" dirty="0"/>
          </a:p>
        </p:txBody>
      </p:sp>
      <p:sp>
        <p:nvSpPr>
          <p:cNvPr id="237" name="Google Shape;237;p8"/>
          <p:cNvSpPr txBox="1">
            <a:spLocks noGrp="1"/>
          </p:cNvSpPr>
          <p:nvPr>
            <p:ph type="body" idx="1"/>
          </p:nvPr>
        </p:nvSpPr>
        <p:spPr>
          <a:xfrm>
            <a:off x="838200" y="1433730"/>
            <a:ext cx="10515600" cy="4440760"/>
          </a:xfrm>
          <a:prstGeom prst="rect">
            <a:avLst/>
          </a:prstGeom>
          <a:noFill/>
          <a:ln>
            <a:noFill/>
          </a:ln>
        </p:spPr>
        <p:txBody>
          <a:bodyPr spcFirstLastPara="1" wrap="square" lIns="91425" tIns="45700" rIns="91425" bIns="45700" anchor="t" anchorCtr="0">
            <a:normAutofit/>
          </a:bodyPr>
          <a:lstStyle/>
          <a:p>
            <a:pPr marL="228600" lvl="0" indent="-228600" algn="r" rtl="1">
              <a:lnSpc>
                <a:spcPct val="100000"/>
              </a:lnSpc>
              <a:spcBef>
                <a:spcPts val="0"/>
              </a:spcBef>
              <a:spcAft>
                <a:spcPts val="0"/>
              </a:spcAft>
              <a:buClr>
                <a:schemeClr val="accent1"/>
              </a:buClr>
              <a:buSzPts val="2000"/>
              <a:buChar char="•"/>
            </a:pPr>
            <a:r>
              <a:rPr lang="ar-SA" dirty="0"/>
              <a:t>أنواع الاختبارات الأخرى: </a:t>
            </a:r>
          </a:p>
          <a:p>
            <a:pPr marL="685800" lvl="1" indent="-114300" algn="r" rtl="1">
              <a:lnSpc>
                <a:spcPct val="100000"/>
              </a:lnSpc>
              <a:spcBef>
                <a:spcPts val="500"/>
              </a:spcBef>
              <a:spcAft>
                <a:spcPts val="0"/>
              </a:spcAft>
              <a:buSzPts val="1800"/>
              <a:buNone/>
            </a:pPr>
            <a:endParaRPr lang="ar-SA" dirty="0">
              <a:latin typeface="Simplified Arabic" panose="02020603050405020304" pitchFamily="18" charset="-78"/>
              <a:cs typeface="Simplified Arabic" panose="02020603050405020304" pitchFamily="18" charset="-78"/>
            </a:endParaRPr>
          </a:p>
        </p:txBody>
      </p:sp>
      <p:sp>
        <p:nvSpPr>
          <p:cNvPr id="7" name="Google Shape;185;p3">
            <a:extLst>
              <a:ext uri="{FF2B5EF4-FFF2-40B4-BE49-F238E27FC236}">
                <a16:creationId xmlns:a16="http://schemas.microsoft.com/office/drawing/2014/main" id="{B75CAE9B-E25C-4E37-8961-A0173481F725}"/>
              </a:ext>
            </a:extLst>
          </p:cNvPr>
          <p:cNvSpPr txBox="1">
            <a:spLocks noGrp="1"/>
          </p:cNvSpPr>
          <p:nvPr>
            <p:ph type="ftr" idx="11"/>
          </p:nvPr>
        </p:nvSpPr>
        <p:spPr>
          <a:xfrm>
            <a:off x="2438400" y="6311900"/>
            <a:ext cx="7315200" cy="501650"/>
          </a:xfrm>
          <a:prstGeom prst="rect">
            <a:avLst/>
          </a:prstGeom>
          <a:noFill/>
          <a:ln>
            <a:noFill/>
          </a:ln>
        </p:spPr>
        <p:txBody>
          <a:bodyPr spcFirstLastPara="1" wrap="square" lIns="0" tIns="0" rIns="0" bIns="0" anchor="ctr" anchorCtr="0">
            <a:noAutofit/>
          </a:bodyPr>
          <a:lstStyle/>
          <a:p>
            <a:pPr algn="ctr" rtl="1"/>
            <a:r>
              <a:rPr lang="ar-SA" dirty="0"/>
              <a:t>حلقة العمل التدريبية بشأن الاختبارات التشخيصية السريعة للكشف عن مستضدات فيروس كورونا-سارس-2 الإصدار 3.0 | لمحة عامة عن اختبارات فيروس كورونا-سارس-2</a:t>
            </a:r>
          </a:p>
        </p:txBody>
      </p:sp>
      <p:graphicFrame>
        <p:nvGraphicFramePr>
          <p:cNvPr id="2" name="Table 1">
            <a:extLst>
              <a:ext uri="{FF2B5EF4-FFF2-40B4-BE49-F238E27FC236}">
                <a16:creationId xmlns:a16="http://schemas.microsoft.com/office/drawing/2014/main" id="{DCD93FA8-8AC9-4856-8E36-78778AD7DB33}"/>
              </a:ext>
            </a:extLst>
          </p:cNvPr>
          <p:cNvGraphicFramePr>
            <a:graphicFrameLocks noGrp="1"/>
          </p:cNvGraphicFramePr>
          <p:nvPr>
            <p:extLst>
              <p:ext uri="{D42A27DB-BD31-4B8C-83A1-F6EECF244321}">
                <p14:modId xmlns:p14="http://schemas.microsoft.com/office/powerpoint/2010/main" val="1502771003"/>
              </p:ext>
            </p:extLst>
          </p:nvPr>
        </p:nvGraphicFramePr>
        <p:xfrm>
          <a:off x="838199" y="1816988"/>
          <a:ext cx="10515600" cy="3281786"/>
        </p:xfrm>
        <a:graphic>
          <a:graphicData uri="http://schemas.openxmlformats.org/drawingml/2006/table">
            <a:tbl>
              <a:tblPr rtl="1" firstRow="1" bandRow="1">
                <a:tableStyleId>{7DF18680-E054-41AD-8BC1-D1AEF772440D}</a:tableStyleId>
              </a:tblPr>
              <a:tblGrid>
                <a:gridCol w="1727200">
                  <a:extLst>
                    <a:ext uri="{9D8B030D-6E8A-4147-A177-3AD203B41FA5}">
                      <a16:colId xmlns:a16="http://schemas.microsoft.com/office/drawing/2014/main" val="851351208"/>
                    </a:ext>
                  </a:extLst>
                </a:gridCol>
                <a:gridCol w="2171700">
                  <a:extLst>
                    <a:ext uri="{9D8B030D-6E8A-4147-A177-3AD203B41FA5}">
                      <a16:colId xmlns:a16="http://schemas.microsoft.com/office/drawing/2014/main" val="3259214457"/>
                    </a:ext>
                  </a:extLst>
                </a:gridCol>
                <a:gridCol w="2247900">
                  <a:extLst>
                    <a:ext uri="{9D8B030D-6E8A-4147-A177-3AD203B41FA5}">
                      <a16:colId xmlns:a16="http://schemas.microsoft.com/office/drawing/2014/main" val="121656494"/>
                    </a:ext>
                  </a:extLst>
                </a:gridCol>
                <a:gridCol w="2260600">
                  <a:extLst>
                    <a:ext uri="{9D8B030D-6E8A-4147-A177-3AD203B41FA5}">
                      <a16:colId xmlns:a16="http://schemas.microsoft.com/office/drawing/2014/main" val="1506868594"/>
                    </a:ext>
                  </a:extLst>
                </a:gridCol>
                <a:gridCol w="2108200">
                  <a:extLst>
                    <a:ext uri="{9D8B030D-6E8A-4147-A177-3AD203B41FA5}">
                      <a16:colId xmlns:a16="http://schemas.microsoft.com/office/drawing/2014/main" val="2595320946"/>
                    </a:ext>
                  </a:extLst>
                </a:gridCol>
              </a:tblGrid>
              <a:tr h="687238">
                <a:tc>
                  <a:txBody>
                    <a:bodyPr/>
                    <a:lstStyle/>
                    <a:p>
                      <a:pPr algn="r" rtl="1">
                        <a:lnSpc>
                          <a:spcPct val="107000"/>
                        </a:lnSpc>
                        <a:spcAft>
                          <a:spcPts val="800"/>
                        </a:spcAft>
                      </a:pPr>
                      <a:r>
                        <a:rPr lang="ar-SA" sz="1800">
                          <a:effectLst/>
                        </a:rPr>
                        <a:t>النوع </a:t>
                      </a:r>
                      <a:endParaRPr lang="en-CH" sz="180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tc>
                  <a:txBody>
                    <a:bodyPr/>
                    <a:lstStyle/>
                    <a:p>
                      <a:pPr algn="r" rtl="1">
                        <a:lnSpc>
                          <a:spcPct val="107000"/>
                        </a:lnSpc>
                        <a:spcAft>
                          <a:spcPts val="800"/>
                        </a:spcAft>
                      </a:pPr>
                      <a:r>
                        <a:rPr lang="ar-SA" sz="1800">
                          <a:effectLst/>
                        </a:rPr>
                        <a:t>الهدف </a:t>
                      </a:r>
                      <a:endParaRPr lang="en-CH" sz="180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tc>
                  <a:txBody>
                    <a:bodyPr/>
                    <a:lstStyle/>
                    <a:p>
                      <a:pPr algn="r" rtl="1">
                        <a:lnSpc>
                          <a:spcPct val="107000"/>
                        </a:lnSpc>
                        <a:spcAft>
                          <a:spcPts val="800"/>
                        </a:spcAft>
                      </a:pPr>
                      <a:r>
                        <a:rPr lang="ar-SA" sz="1800">
                          <a:effectLst/>
                        </a:rPr>
                        <a:t>الاستخدام </a:t>
                      </a:r>
                      <a:endParaRPr lang="en-CH" sz="180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tc>
                  <a:txBody>
                    <a:bodyPr/>
                    <a:lstStyle/>
                    <a:p>
                      <a:pPr algn="r" rtl="1">
                        <a:lnSpc>
                          <a:spcPct val="107000"/>
                        </a:lnSpc>
                        <a:spcAft>
                          <a:spcPts val="800"/>
                        </a:spcAft>
                      </a:pPr>
                      <a:r>
                        <a:rPr lang="ar-SA" sz="1800">
                          <a:effectLst/>
                        </a:rPr>
                        <a:t>الأسلوب </a:t>
                      </a:r>
                      <a:endParaRPr lang="en-CH" sz="180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tc>
                  <a:txBody>
                    <a:bodyPr/>
                    <a:lstStyle/>
                    <a:p>
                      <a:pPr algn="r" rtl="1">
                        <a:lnSpc>
                          <a:spcPct val="107000"/>
                        </a:lnSpc>
                        <a:spcAft>
                          <a:spcPts val="800"/>
                        </a:spcAft>
                      </a:pPr>
                      <a:r>
                        <a:rPr lang="ar-SA" sz="1800">
                          <a:effectLst/>
                        </a:rPr>
                        <a:t>الموقع </a:t>
                      </a:r>
                      <a:endParaRPr lang="en-CH" sz="180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extLst>
                  <a:ext uri="{0D108BD9-81ED-4DB2-BD59-A6C34878D82A}">
                    <a16:rowId xmlns:a16="http://schemas.microsoft.com/office/drawing/2014/main" val="587959938"/>
                  </a:ext>
                </a:extLst>
              </a:tr>
              <a:tr h="1297274">
                <a:tc>
                  <a:txBody>
                    <a:bodyPr/>
                    <a:lstStyle/>
                    <a:p>
                      <a:pPr algn="r" rtl="1">
                        <a:lnSpc>
                          <a:spcPct val="107000"/>
                        </a:lnSpc>
                        <a:spcAft>
                          <a:spcPts val="800"/>
                        </a:spcAft>
                      </a:pPr>
                      <a:r>
                        <a:rPr lang="ar-SA" sz="1800">
                          <a:effectLst/>
                        </a:rPr>
                        <a:t>التسلسل </a:t>
                      </a:r>
                      <a:endParaRPr lang="en-CH" sz="180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tc>
                  <a:txBody>
                    <a:bodyPr/>
                    <a:lstStyle/>
                    <a:p>
                      <a:pPr algn="r" rtl="1">
                        <a:lnSpc>
                          <a:spcPct val="107000"/>
                        </a:lnSpc>
                        <a:spcAft>
                          <a:spcPts val="800"/>
                        </a:spcAft>
                      </a:pPr>
                      <a:r>
                        <a:rPr lang="ar-SA" sz="1800" dirty="0">
                          <a:effectLst/>
                        </a:rPr>
                        <a:t>المواد الجينية الفيروسية </a:t>
                      </a:r>
                      <a:endParaRPr lang="en-CH" sz="18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tc>
                  <a:txBody>
                    <a:bodyPr/>
                    <a:lstStyle/>
                    <a:p>
                      <a:pPr algn="r" rtl="1">
                        <a:lnSpc>
                          <a:spcPct val="107000"/>
                        </a:lnSpc>
                        <a:spcAft>
                          <a:spcPts val="800"/>
                        </a:spcAft>
                      </a:pPr>
                      <a:r>
                        <a:rPr lang="ar-SA" sz="1800">
                          <a:effectLst/>
                        </a:rPr>
                        <a:t>تحديد المتحورات</a:t>
                      </a:r>
                      <a:r>
                        <a:rPr lang="en-US" sz="1800">
                          <a:effectLst/>
                        </a:rPr>
                        <a:t>: </a:t>
                      </a:r>
                      <a:r>
                        <a:rPr lang="ar-SA" sz="1800">
                          <a:effectLst/>
                        </a:rPr>
                        <a:t>الكشف عن طفرات الفيروس في العينات الإيجابية لفيروس كورونا-سارس-2 </a:t>
                      </a:r>
                      <a:endParaRPr lang="en-CH" sz="180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tc>
                  <a:txBody>
                    <a:bodyPr/>
                    <a:lstStyle/>
                    <a:p>
                      <a:pPr algn="r" rtl="1">
                        <a:lnSpc>
                          <a:spcPct val="107000"/>
                        </a:lnSpc>
                        <a:spcAft>
                          <a:spcPts val="800"/>
                        </a:spcAft>
                      </a:pPr>
                      <a:r>
                        <a:rPr lang="ar-SA" sz="1800" dirty="0">
                          <a:effectLst/>
                        </a:rPr>
                        <a:t>تضخيم وتسلسل جزء أو كل الجينوم الفيروسي (الرنا) لتحديد تركيبته</a:t>
                      </a:r>
                      <a:r>
                        <a:rPr lang="en-US" sz="1800" dirty="0">
                          <a:effectLst/>
                        </a:rPr>
                        <a:t> </a:t>
                      </a:r>
                      <a:r>
                        <a:rPr lang="ar-SA" sz="1800" dirty="0">
                          <a:effectLst/>
                        </a:rPr>
                        <a:t> (تسلسل الرنا)</a:t>
                      </a:r>
                      <a:endParaRPr lang="en-CH" sz="18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tc>
                  <a:txBody>
                    <a:bodyPr/>
                    <a:lstStyle/>
                    <a:p>
                      <a:pPr algn="r" rtl="1">
                        <a:lnSpc>
                          <a:spcPct val="107000"/>
                        </a:lnSpc>
                        <a:spcAft>
                          <a:spcPts val="800"/>
                        </a:spcAft>
                      </a:pPr>
                      <a:r>
                        <a:rPr lang="ar-SA" sz="1800" dirty="0">
                          <a:effectLst/>
                        </a:rPr>
                        <a:t>مختبر متخصص </a:t>
                      </a:r>
                      <a:endParaRPr lang="en-CH" sz="18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extLst>
                  <a:ext uri="{0D108BD9-81ED-4DB2-BD59-A6C34878D82A}">
                    <a16:rowId xmlns:a16="http://schemas.microsoft.com/office/drawing/2014/main" val="895901699"/>
                  </a:ext>
                </a:extLst>
              </a:tr>
              <a:tr h="1297274">
                <a:tc>
                  <a:txBody>
                    <a:bodyPr/>
                    <a:lstStyle/>
                    <a:p>
                      <a:pPr algn="r" rtl="1">
                        <a:lnSpc>
                          <a:spcPct val="107000"/>
                        </a:lnSpc>
                        <a:spcAft>
                          <a:spcPts val="800"/>
                        </a:spcAft>
                      </a:pPr>
                      <a:r>
                        <a:rPr lang="ar-SA" sz="1800">
                          <a:effectLst/>
                        </a:rPr>
                        <a:t>الزرع </a:t>
                      </a:r>
                      <a:endParaRPr lang="en-CH" sz="180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tc>
                  <a:txBody>
                    <a:bodyPr/>
                    <a:lstStyle/>
                    <a:p>
                      <a:pPr algn="r" rtl="1">
                        <a:lnSpc>
                          <a:spcPct val="107000"/>
                        </a:lnSpc>
                        <a:spcAft>
                          <a:spcPts val="800"/>
                        </a:spcAft>
                      </a:pPr>
                      <a:r>
                        <a:rPr lang="ar-SA" sz="1800">
                          <a:effectLst/>
                        </a:rPr>
                        <a:t>الفيروس </a:t>
                      </a:r>
                      <a:endParaRPr lang="en-CH" sz="180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tc>
                  <a:txBody>
                    <a:bodyPr/>
                    <a:lstStyle/>
                    <a:p>
                      <a:pPr algn="r" rtl="1">
                        <a:lnSpc>
                          <a:spcPct val="107000"/>
                        </a:lnSpc>
                        <a:spcAft>
                          <a:spcPts val="800"/>
                        </a:spcAft>
                      </a:pPr>
                      <a:r>
                        <a:rPr lang="ar-SA" sz="1800">
                          <a:effectLst/>
                        </a:rPr>
                        <a:t>تقييم تأثير الأدوية أو الأجسام المضادة على نمو الفيروس </a:t>
                      </a:r>
                      <a:endParaRPr lang="en-CH" sz="180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tc>
                  <a:txBody>
                    <a:bodyPr/>
                    <a:lstStyle/>
                    <a:p>
                      <a:pPr algn="r" rtl="1">
                        <a:lnSpc>
                          <a:spcPct val="107000"/>
                        </a:lnSpc>
                        <a:spcAft>
                          <a:spcPts val="800"/>
                        </a:spcAft>
                      </a:pPr>
                      <a:r>
                        <a:rPr lang="ar-SA" sz="1800" dirty="0">
                          <a:effectLst/>
                        </a:rPr>
                        <a:t>زراعة الفيروس لإجراء اختبارات متخصصة (ردة الفعل ضد الأجسام المضادة على سبيل المثال)</a:t>
                      </a:r>
                      <a:endParaRPr lang="en-CH" sz="18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tc>
                  <a:txBody>
                    <a:bodyPr/>
                    <a:lstStyle/>
                    <a:p>
                      <a:pPr algn="r" rtl="1">
                        <a:lnSpc>
                          <a:spcPct val="107000"/>
                        </a:lnSpc>
                        <a:spcAft>
                          <a:spcPts val="800"/>
                        </a:spcAft>
                      </a:pPr>
                      <a:r>
                        <a:rPr lang="ar-SA" sz="1800" dirty="0">
                          <a:effectLst/>
                        </a:rPr>
                        <a:t>مختبر متخصص </a:t>
                      </a:r>
                      <a:endParaRPr lang="en-CH" sz="18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a:tc>
                <a:extLst>
                  <a:ext uri="{0D108BD9-81ED-4DB2-BD59-A6C34878D82A}">
                    <a16:rowId xmlns:a16="http://schemas.microsoft.com/office/drawing/2014/main" val="1019016901"/>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EB33F0B292F044865AC5360FB5C193" ma:contentTypeVersion="10" ma:contentTypeDescription="Create a new document." ma:contentTypeScope="" ma:versionID="53c510b663eb44cb7498f28392d4cd33">
  <xsd:schema xmlns:xsd="http://www.w3.org/2001/XMLSchema" xmlns:xs="http://www.w3.org/2001/XMLSchema" xmlns:p="http://schemas.microsoft.com/office/2006/metadata/properties" xmlns:ns3="0b20a213-df17-4e56-abb9-25e675dfe243" targetNamespace="http://schemas.microsoft.com/office/2006/metadata/properties" ma:root="true" ma:fieldsID="c63f0433e488edd6047613ecd864541d" ns3:_="">
    <xsd:import namespace="0b20a213-df17-4e56-abb9-25e675dfe2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0a213-df17-4e56-abb9-25e675dfe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AC9682-0567-4D14-BA9D-4A790C86B08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b20a213-df17-4e56-abb9-25e675dfe243"/>
    <ds:schemaRef ds:uri="http://www.w3.org/XML/1998/namespace"/>
    <ds:schemaRef ds:uri="http://purl.org/dc/dcmitype/"/>
  </ds:schemaRefs>
</ds:datastoreItem>
</file>

<file path=customXml/itemProps2.xml><?xml version="1.0" encoding="utf-8"?>
<ds:datastoreItem xmlns:ds="http://schemas.openxmlformats.org/officeDocument/2006/customXml" ds:itemID="{D040488E-126D-49F0-8C35-9320B5DB90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0a213-df17-4e56-abb9-25e675dfe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4D2290-0C2E-4AE3-8149-C3DF31B0F7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3843</TotalTime>
  <Words>1116</Words>
  <Application>Microsoft Office PowerPoint</Application>
  <PresentationFormat>Widescreen</PresentationFormat>
  <Paragraphs>109</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Simplified Arabic</vt:lpstr>
      <vt:lpstr>Times New Roman</vt:lpstr>
      <vt:lpstr>Office Theme</vt:lpstr>
      <vt:lpstr>2  نظرة عامة على اختبار الكشف عن فيروس كورونا-سارس-2   </vt:lpstr>
      <vt:lpstr>إخلاء المسؤولية</vt:lpstr>
      <vt:lpstr>أهداف التعلم</vt:lpstr>
      <vt:lpstr>تحليل لحالة كوفيد-19</vt:lpstr>
      <vt:lpstr>وسائل التشخيص في إطار الاستجابة لجائحة كوفيد-19 </vt:lpstr>
      <vt:lpstr>المصطلحات الأساسية</vt:lpstr>
      <vt:lpstr>أنواع الاختبارات المستخدمة في الاستجابة لكوفيد-19 (1) </vt:lpstr>
      <vt:lpstr>أنواع الاختبارات المستخدمة في الاستجابة لكوفيد-19 (2) </vt:lpstr>
      <vt:lpstr>أنواع الاختبارات المستخدمة في الاستجابة لكوفيد-19 (3) </vt:lpstr>
      <vt:lpstr>اختبار التشخيص السريع للكشف عن مستضدات فيروس كورونا-سارس-2 </vt:lpstr>
      <vt:lpstr>PowerPoint Presentation</vt:lpstr>
      <vt:lpstr>أسئلة؟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natacha milhano</cp:lastModifiedBy>
  <cp:revision>76</cp:revision>
  <dcterms:created xsi:type="dcterms:W3CDTF">2020-10-08T10:02:18Z</dcterms:created>
  <dcterms:modified xsi:type="dcterms:W3CDTF">2022-09-29T10:37:11Z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0x01010032EB33F0B292F044865AC5360FB5C193</vt:lpwstr>
  </property>
</Properties>
</file>