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17"/>
  </p:notesMasterIdLst>
  <p:sldIdLst>
    <p:sldId id="256" r:id="rId5"/>
    <p:sldId id="297" r:id="rId6"/>
    <p:sldId id="272" r:id="rId7"/>
    <p:sldId id="299" r:id="rId8"/>
    <p:sldId id="257" r:id="rId9"/>
    <p:sldId id="298" r:id="rId10"/>
    <p:sldId id="301" r:id="rId11"/>
    <p:sldId id="300" r:id="rId12"/>
    <p:sldId id="276" r:id="rId13"/>
    <p:sldId id="277" r:id="rId14"/>
    <p:sldId id="278" r:id="rId15"/>
    <p:sldId id="271" r:id="rId16"/>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2" clrIdx="0">
    <p:extLst>
      <p:ext uri="{19B8F6BF-5375-455C-9EA6-DF929625EA0E}">
        <p15:presenceInfo xmlns:p15="http://schemas.microsoft.com/office/powerpoint/2012/main" userId="d1b78f39f2660855" providerId="Windows Live"/>
      </p:ext>
    </p:extLst>
  </p:cmAuthor>
  <p:cmAuthor id="2" name="Fiona Stewart" initials="FS" lastIdx="4" clrIdx="1">
    <p:extLst>
      <p:ext uri="{19B8F6BF-5375-455C-9EA6-DF929625EA0E}">
        <p15:presenceInfo xmlns:p15="http://schemas.microsoft.com/office/powerpoint/2012/main" userId="3a7b56f0cb2e9c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45"/>
    <p:restoredTop sz="94698"/>
  </p:normalViewPr>
  <p:slideViewPr>
    <p:cSldViewPr snapToGrid="0" snapToObjects="1">
      <p:cViewPr varScale="1">
        <p:scale>
          <a:sx n="74" d="100"/>
          <a:sy n="74" d="100"/>
        </p:scale>
        <p:origin x="72"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29/09/2022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4164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7306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09/11/2020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pic>
        <p:nvPicPr>
          <p:cNvPr id="8" name="Picture 7" descr="A close up of a logo&#10;&#10;Description automatically generated">
            <a:extLst>
              <a:ext uri="{FF2B5EF4-FFF2-40B4-BE49-F238E27FC236}">
                <a16:creationId xmlns:a16="http://schemas.microsoft.com/office/drawing/2014/main" id="{B3E56F8F-A253-3B45-A45A-F5372D65015E}"/>
              </a:ext>
            </a:extLst>
          </p:cNvPr>
          <p:cNvPicPr>
            <a:picLocks noChangeAspect="1"/>
          </p:cNvPicPr>
          <p:nvPr userDrawn="1"/>
        </p:nvPicPr>
        <p:blipFill>
          <a:blip r:embed="rId2"/>
          <a:stretch>
            <a:fillRect/>
          </a:stretch>
        </p:blipFill>
        <p:spPr>
          <a:xfrm>
            <a:off x="6592956" y="496956"/>
            <a:ext cx="5396948" cy="5396948"/>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09/11/2020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09/11/2020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1"/>
          <a:lstStyle/>
          <a:p>
            <a:pPr rtl="1"/>
            <a:r>
              <a:rPr lang="a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1"/>
          <a:lstStyle>
            <a:lvl1pPr marL="381000" indent="-381000" algn="r" rtl="1">
              <a:spcBef>
                <a:spcPts val="2100"/>
              </a:spcBef>
              <a:buSzPct val="50000"/>
              <a:buBlip>
                <a:blip r:embed="rId2"/>
              </a:buBlip>
              <a:defRPr sz="2100"/>
            </a:lvl1pPr>
            <a:lvl2pPr marL="381000" indent="-381000" algn="r" rtl="1">
              <a:spcBef>
                <a:spcPts val="2100"/>
              </a:spcBef>
              <a:buSzPct val="50000"/>
              <a:buBlip>
                <a:blip r:embed="rId2"/>
              </a:buBlip>
              <a:defRPr sz="2100"/>
            </a:lvl2pPr>
            <a:lvl3pPr marL="381000" indent="-381000" algn="r" rtl="1">
              <a:spcBef>
                <a:spcPts val="2100"/>
              </a:spcBef>
              <a:buSzPct val="50000"/>
              <a:buBlip>
                <a:blip r:embed="rId2"/>
              </a:buBlip>
              <a:defRPr sz="2100"/>
            </a:lvl3pPr>
            <a:lvl4pPr marL="381000" indent="-381000" algn="r" rtl="1">
              <a:spcBef>
                <a:spcPts val="2100"/>
              </a:spcBef>
              <a:buSzPct val="50000"/>
              <a:buBlip>
                <a:blip r:embed="rId2"/>
              </a:buBlip>
              <a:defRPr sz="2100"/>
            </a:lvl4pPr>
            <a:lvl5pPr marL="381000" indent="-381000" algn="r" rtl="1">
              <a:spcBef>
                <a:spcPts val="2100"/>
              </a:spcBef>
              <a:buSzPct val="50000"/>
              <a:buBlip>
                <a:blip r:embed="rId2"/>
              </a:buBlip>
              <a:defRPr sz="21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endParaRPr/>
          </a:p>
        </p:txBody>
      </p:sp>
      <p:sp>
        <p:nvSpPr>
          <p:cNvPr id="55" name="Slide Number"/>
          <p:cNvSpPr txBox="1">
            <a:spLocks noGrp="1"/>
          </p:cNvSpPr>
          <p:nvPr>
            <p:ph type="sldNum" sz="quarter" idx="2"/>
          </p:nvPr>
        </p:nvSpPr>
        <p:spPr>
          <a:prstGeom prst="rect">
            <a:avLst/>
          </a:prstGeom>
        </p:spPr>
        <p:txBody>
          <a:bodyPr rtlCol="1"/>
          <a:lstStyle/>
          <a:p>
            <a:pPr rtl="1"/>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09/11/2020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09/11/2020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09/11/2020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09/11/2020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09/11/2020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09/11/2020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09/11/2020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1"/>
          <a:lstStyle/>
          <a:p>
            <a:r>
              <a:rPr lang="ar" dirty="0"/>
              <a:t>1</a:t>
            </a:r>
            <a:r>
              <a:rPr lang="ar-SA" dirty="0"/>
              <a:t> </a:t>
            </a:r>
            <a:r>
              <a:rPr lang="ar" dirty="0"/>
              <a:t>مقدمة</a:t>
            </a:r>
          </a:p>
        </p:txBody>
      </p:sp>
      <p:pic>
        <p:nvPicPr>
          <p:cNvPr id="5" name="Picture 4">
            <a:extLst>
              <a:ext uri="{FF2B5EF4-FFF2-40B4-BE49-F238E27FC236}">
                <a16:creationId xmlns:a16="http://schemas.microsoft.com/office/drawing/2014/main" id="{4CC05B7E-4030-4C64-A4BF-C587A7254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5">
            <a:extLst>
              <a:ext uri="{FF2B5EF4-FFF2-40B4-BE49-F238E27FC236}">
                <a16:creationId xmlns:a16="http://schemas.microsoft.com/office/drawing/2014/main" id="{C296A091-CA1D-4699-A625-F667F2A4284E}"/>
              </a:ext>
            </a:extLst>
          </p:cNvPr>
          <p:cNvPicPr>
            <a:picLocks noChangeAspect="1"/>
          </p:cNvPicPr>
          <p:nvPr/>
        </p:nvPicPr>
        <p:blipFill>
          <a:blip r:embed="rId3"/>
          <a:stretch>
            <a:fillRect/>
          </a:stretch>
        </p:blipFill>
        <p:spPr>
          <a:xfrm>
            <a:off x="386398" y="52252"/>
            <a:ext cx="2696315" cy="788520"/>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تقييم الكفاءة</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10</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p:txBody>
          <a:bodyPr vert="horz" lIns="91440" tIns="45720" rIns="91440" bIns="45720" rtlCol="1" anchor="t">
            <a:normAutofit/>
          </a:bodyPr>
          <a:lstStyle/>
          <a:p>
            <a:pPr marL="0" indent="0" rtl="1" fontAlgn="base">
              <a:buNone/>
            </a:pPr>
            <a:r>
              <a:rPr lang="ar" dirty="0"/>
              <a:t>لإتمام التدريب بنجاح، يتعين على كل من المدربين والمستخدمين ما يلي:</a:t>
            </a:r>
          </a:p>
          <a:p>
            <a:pPr marL="228600" lvl="3" rtl="1" fontAlgn="base">
              <a:spcBef>
                <a:spcPts val="1000"/>
              </a:spcBef>
            </a:pPr>
            <a:r>
              <a:rPr lang="ar" sz="2000" dirty="0"/>
              <a:t>الحصول على درجة نجاح بنسبة 80٪ في الاختبارات العملية، وسيُطلب فيها من المدربين والمستخدمين أخذ عينة أنفية بلعومية واحدة وإجراء اختبارين  تشخيصيين سريعين </a:t>
            </a:r>
            <a:r>
              <a:rPr lang="ar-SA" sz="2000" dirty="0"/>
              <a:t>للكشف عن مستضدات</a:t>
            </a:r>
            <a:r>
              <a:rPr lang="ar" sz="2000" dirty="0"/>
              <a:t> فيروس كورونا-سارس-2 على عينات معمَّاة تحت إشراف المدرب.</a:t>
            </a:r>
          </a:p>
          <a:p>
            <a:pPr marL="228600" lvl="3" rtl="1" fontAlgn="base">
              <a:spcBef>
                <a:spcPts val="1000"/>
              </a:spcBef>
            </a:pPr>
            <a:r>
              <a:rPr lang="ar" sz="2000" dirty="0"/>
              <a:t>الحصول على درجة نجاح بنسبة 80٪ في الاختبار النظري المكتوب، وسيُطلب فيه من المدربين والمستخدمين الإجابة على خمسة أسئلة متعددة الخيارات عن المحتوى المقدَّم في الحلقة العملية. </a:t>
            </a:r>
          </a:p>
          <a:p>
            <a:pPr rtl="1" fontAlgn="base"/>
            <a:r>
              <a:rPr lang="ar" dirty="0"/>
              <a:t>الحصول على درجة نجاح بنسبة 80٪ في اختبار قراءة النتائج العملي، وسيُطلب فيه من المدربين والمستخدمين تفسير نتائج اختبار التشخيص السريع للكشف عن مستضدات فيروس كورونا-سارس-2 المختلفة قراءة صحيحة من الصور المقدمة </a:t>
            </a:r>
            <a:r>
              <a:rPr lang="ar" dirty="0">
                <a:solidFill>
                  <a:srgbClr val="FF0000"/>
                </a:solidFill>
              </a:rPr>
              <a:t>.</a:t>
            </a:r>
          </a:p>
          <a:p>
            <a:pPr rtl="1"/>
            <a:endParaRPr lang="en-US" dirty="0"/>
          </a:p>
        </p:txBody>
      </p:sp>
      <p:sp>
        <p:nvSpPr>
          <p:cNvPr id="3" name="Footer Placeholder 3">
            <a:extLst>
              <a:ext uri="{FF2B5EF4-FFF2-40B4-BE49-F238E27FC236}">
                <a16:creationId xmlns:a16="http://schemas.microsoft.com/office/drawing/2014/main" id="{9A096A42-AC80-F153-BC41-7153830E52E1}"/>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170769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قدِّم نفسك </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11</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a:xfrm>
            <a:off x="838200" y="1736203"/>
            <a:ext cx="10515600" cy="4440760"/>
          </a:xfrm>
        </p:spPr>
        <p:txBody>
          <a:bodyPr rtlCol="1"/>
          <a:lstStyle/>
          <a:p>
            <a:pPr rtl="1">
              <a:buNone/>
            </a:pPr>
            <a:r>
              <a:rPr lang="ar" dirty="0"/>
              <a:t>في إطار المجموعة بأكملها أو في مجموعات صغيرة ، يرجى ذكر ما يأتي: </a:t>
            </a:r>
          </a:p>
          <a:p>
            <a:pPr rtl="1" fontAlgn="base"/>
            <a:r>
              <a:rPr lang="ar-SA" dirty="0"/>
              <a:t>ال</a:t>
            </a:r>
            <a:r>
              <a:rPr lang="ar" dirty="0"/>
              <a:t>اسم</a:t>
            </a:r>
          </a:p>
          <a:p>
            <a:pPr rtl="1" fontAlgn="base"/>
            <a:r>
              <a:rPr lang="ar" dirty="0"/>
              <a:t>الوظيفة</a:t>
            </a:r>
          </a:p>
          <a:p>
            <a:pPr rtl="1" fontAlgn="base"/>
            <a:r>
              <a:rPr lang="ar" dirty="0"/>
              <a:t>‫المنظمة‬</a:t>
            </a:r>
          </a:p>
          <a:p>
            <a:pPr rtl="1" fontAlgn="base"/>
            <a:r>
              <a:rPr lang="ar" dirty="0"/>
              <a:t>التوقعات من الحلقة العملية</a:t>
            </a:r>
          </a:p>
          <a:p>
            <a:pPr rtl="1"/>
            <a:endParaRPr lang="en-US" dirty="0"/>
          </a:p>
        </p:txBody>
      </p:sp>
      <p:sp>
        <p:nvSpPr>
          <p:cNvPr id="3" name="Footer Placeholder 3">
            <a:extLst>
              <a:ext uri="{FF2B5EF4-FFF2-40B4-BE49-F238E27FC236}">
                <a16:creationId xmlns:a16="http://schemas.microsoft.com/office/drawing/2014/main" id="{96C24DDC-6A32-D0D3-50E6-B963F2DE91AB}"/>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2661022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12</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rtlCol="1"/>
          <a:lstStyle/>
          <a:p>
            <a:pPr rtl="1"/>
            <a:r>
              <a:rPr lang="ar"/>
              <a:t>إخلاء المسؤولية</a:t>
            </a:r>
          </a:p>
        </p:txBody>
      </p:sp>
      <p:sp>
        <p:nvSpPr>
          <p:cNvPr id="3" name="Content Placeholder 2"/>
          <p:cNvSpPr>
            <a:spLocks noGrp="1"/>
          </p:cNvSpPr>
          <p:nvPr>
            <p:ph idx="1"/>
          </p:nvPr>
        </p:nvSpPr>
        <p:spPr>
          <a:xfrm>
            <a:off x="718277" y="1611765"/>
            <a:ext cx="10515600" cy="4440760"/>
          </a:xfrm>
        </p:spPr>
        <p:txBody>
          <a:bodyPr rtlCol="1">
            <a:normAutofit fontScale="92500" lnSpcReduction="10000"/>
          </a:bodyPr>
          <a:lstStyle/>
          <a:p>
            <a:pPr marL="0" indent="0" rtl="1">
              <a:buNone/>
              <a:defRPr/>
            </a:pPr>
            <a:r>
              <a:rPr lang="ar" b="1" dirty="0"/>
              <a:t>منصة تعلم الأمن الصحي لمنظمة الصحة العالمية - مواد تدريبية</a:t>
            </a:r>
            <a:endParaRPr lang="en-US" dirty="0"/>
          </a:p>
          <a:p>
            <a:pPr rtl="1">
              <a:defRPr/>
            </a:pPr>
            <a:endParaRPr lang="en-US" dirty="0"/>
          </a:p>
          <a:p>
            <a:pPr marL="0" indent="0" rtl="1">
              <a:buNone/>
              <a:defRPr/>
            </a:pPr>
            <a:r>
              <a:rPr lang="ar" dirty="0"/>
              <a:t>هذه المواد التدريبية لمنظمة الصحة العالمية محفوظة © منظمة الصحة العالمية 202</a:t>
            </a:r>
            <a:r>
              <a:rPr lang="en-GB" dirty="0"/>
              <a:t>2</a:t>
            </a:r>
            <a:r>
              <a:rPr lang="ar" dirty="0"/>
              <a:t>. كل الحقوق محفوظة.</a:t>
            </a:r>
          </a:p>
          <a:p>
            <a:pPr marL="0" indent="0" rtl="1">
              <a:buNone/>
              <a:defRPr/>
            </a:pPr>
            <a:endParaRPr lang="en-US" dirty="0"/>
          </a:p>
          <a:p>
            <a:pPr marL="0" indent="0" rtl="1">
              <a:buNone/>
              <a:defRPr/>
            </a:pPr>
            <a:r>
              <a:rPr lang="ar" dirty="0"/>
              <a:t>يخضع استخدامك لهذه المواد لـ «</a:t>
            </a:r>
            <a:r>
              <a:rPr lang="ar" u="sng" dirty="0">
                <a:hlinkClick r:id="rId2"/>
              </a:rPr>
              <a:t>شروط استخدام منصة تعلم الأمن الصحي لمنظمة الصحة العالمية، المواد التدريبية»</a:t>
            </a:r>
            <a:r>
              <a:rPr lang="ar" dirty="0"/>
              <a:t>، التي وافقت عليها عند تنزيلها والمتاحة على منصة تعلم الأمن الصحي على الرابط: </a:t>
            </a:r>
            <a:r>
              <a:rPr lang="en-US" u="sng" dirty="0">
                <a:hlinkClick r:id="rId3"/>
              </a:rPr>
              <a:t>https://extranet.who.int/hslp</a:t>
            </a:r>
            <a:r>
              <a:rPr lang="ar" dirty="0"/>
              <a:t>.  </a:t>
            </a:r>
          </a:p>
          <a:p>
            <a:pPr marL="0" indent="0" rtl="1">
              <a:buNone/>
              <a:defRPr/>
            </a:pPr>
            <a:r>
              <a:rPr lang="ar" dirty="0"/>
              <a:t> </a:t>
            </a:r>
          </a:p>
          <a:p>
            <a:pPr marL="0" indent="0" rtl="1">
              <a:buNone/>
              <a:defRPr/>
            </a:pPr>
            <a:r>
              <a:rPr lang="ar"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rtl="1">
              <a:defRPr/>
            </a:pPr>
            <a:endParaRPr lang="en-US" dirty="0"/>
          </a:p>
          <a:p>
            <a:pPr marL="0" indent="0" rtl="1">
              <a:buNone/>
              <a:defRPr/>
            </a:pPr>
            <a:r>
              <a:rPr lang="ar" dirty="0"/>
              <a:t>وعلاوة على ذلك، يرجى إبلاغ منظمة الصحة العالمية </a:t>
            </a:r>
            <a:r>
              <a:rPr lang="ar" sz="2100" dirty="0"/>
              <a:t>بأي تعديلات </a:t>
            </a:r>
            <a:r>
              <a:rPr lang="ar" sz="2100" dirty="0">
                <a:hlinkClick r:id="rId4">
                  <a:extLst>
                    <a:ext uri="{A12FA001-AC4F-418D-AE19-62706E023703}">
                      <ahyp:hlinkClr xmlns:ahyp="http://schemas.microsoft.com/office/drawing/2018/hyperlinkcolor" val="tx"/>
                    </a:ext>
                  </a:extLst>
                </a:hlinkClick>
              </a:rPr>
              <a:t>تطرأ على</a:t>
            </a:r>
            <a:r>
              <a:rPr lang="ar" sz="2100" dirty="0"/>
              <a:t> هذه </a:t>
            </a:r>
            <a:r>
              <a:rPr lang="ar" dirty="0"/>
              <a:t>المواد التي تستخدمها علانية وذلك لأغراض حفظ السجلات والتطوير المستمر من خلال البريد الإلكتروني </a:t>
            </a:r>
            <a:r>
              <a:rPr lang="en" u="sng" dirty="0">
                <a:hlinkClick r:id="rId4"/>
              </a:rPr>
              <a:t>ihrhrt@who.int</a:t>
            </a:r>
            <a:r>
              <a:rPr lang="en" dirty="0"/>
              <a:t>. </a:t>
            </a:r>
          </a:p>
          <a:p>
            <a:pPr rtl="1"/>
            <a:endParaRPr lang="en-ZA" dirty="0"/>
          </a:p>
        </p:txBody>
      </p:sp>
      <p:sp>
        <p:nvSpPr>
          <p:cNvPr id="5" name="Slide Number Placeholder 4"/>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6" name="Footer Placeholder 3">
            <a:extLst>
              <a:ext uri="{FF2B5EF4-FFF2-40B4-BE49-F238E27FC236}">
                <a16:creationId xmlns:a16="http://schemas.microsoft.com/office/drawing/2014/main" id="{3DE7596A-DF7A-7D71-B254-27F3006FE85F}"/>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253209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dirty="0"/>
              <a:t>نظرة عامة على الحلقة العملية التدريبية حول الاختبار التشخيصي السريع ل</a:t>
            </a:r>
            <a:r>
              <a:rPr lang="ar-SA" dirty="0"/>
              <a:t>لكشف عن </a:t>
            </a:r>
            <a:r>
              <a:rPr lang="ar" dirty="0"/>
              <a:t>مستضدات فيروس كورونا-سارس-2 (1)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1" anchor="t">
            <a:normAutofit/>
          </a:bodyPr>
          <a:lstStyle/>
          <a:p>
            <a:pPr rtl="1"/>
            <a:r>
              <a:rPr lang="ar" dirty="0"/>
              <a:t>يتألف التدريب على اختبار التشخيص السريع </a:t>
            </a:r>
            <a:r>
              <a:rPr lang="ar-SA" dirty="0"/>
              <a:t>للكشف عن مستضدات</a:t>
            </a:r>
            <a:r>
              <a:rPr lang="ar" dirty="0"/>
              <a:t> فيروس كورونا-سارس-2 من حلقات عملية تدريبية لتدريب المدربين وتدريب المستخدمين. </a:t>
            </a:r>
          </a:p>
          <a:p>
            <a:pPr rtl="1"/>
            <a:r>
              <a:rPr lang="ar" dirty="0"/>
              <a:t>تدريب المدربين </a:t>
            </a:r>
          </a:p>
          <a:p>
            <a:pPr lvl="1" rtl="1"/>
            <a:r>
              <a:rPr lang="ar" dirty="0"/>
              <a:t>تهدف هذه الحلقة العملية إلى توجيه المدربين بشأن العناصر النظرية والعملية للاختبار التشخيصي السريع </a:t>
            </a:r>
            <a:r>
              <a:rPr lang="ar-SA" dirty="0"/>
              <a:t>للكشف عن مستضدات</a:t>
            </a:r>
            <a:r>
              <a:rPr lang="ar" dirty="0"/>
              <a:t> فيروس كورونا-سارس-2، وتزويدهم بالمهارات والموارد لتدريب القائمين على الاختبار على كيفية إجراء الاختبار التشخيصي السريع </a:t>
            </a:r>
            <a:r>
              <a:rPr lang="ar-SA" dirty="0"/>
              <a:t>للكشف عن مستضدات</a:t>
            </a:r>
            <a:r>
              <a:rPr lang="ar" dirty="0"/>
              <a:t> فيروس كورونا-سارس-2 بأمان في المرافق السريرية.   </a:t>
            </a:r>
          </a:p>
          <a:p>
            <a:pPr rtl="1"/>
            <a:r>
              <a:rPr lang="ar" dirty="0"/>
              <a:t>تدريب المستخدمين</a:t>
            </a:r>
            <a:endParaRPr lang="en-GB" dirty="0">
              <a:cs typeface="Arial"/>
            </a:endParaRPr>
          </a:p>
          <a:p>
            <a:pPr lvl="1" rtl="1"/>
            <a:r>
              <a:rPr lang="ar" dirty="0"/>
              <a:t>تهدف هذه الحلقة العملية إلى توجيه المستخدمين بشأن العناصر النظرية والعملية للاختبار التشخيصي السريع </a:t>
            </a:r>
            <a:r>
              <a:rPr lang="ar-SA" dirty="0"/>
              <a:t>للكشف عن مستضدات</a:t>
            </a:r>
            <a:r>
              <a:rPr lang="ar" dirty="0"/>
              <a:t> فيروس كورونا-سارس-2. </a:t>
            </a:r>
          </a:p>
          <a:p>
            <a:pPr rtl="1"/>
            <a:r>
              <a:rPr lang="ar" dirty="0"/>
              <a:t>يُختَتم تدريب المدربين وتدريب المستخدمين بتقييم الكفاءات وتكريم المدربين والمستخدمين الذين أتموا التدريب بنجاح.   </a:t>
            </a:r>
            <a:endParaRPr lang="en-GB" dirty="0">
              <a:cs typeface="Arial"/>
            </a:endParaRP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a:t>3</a:t>
            </a:fld>
            <a:endParaRPr lang="en-GB" sz="1000" dirty="0"/>
          </a:p>
        </p:txBody>
      </p:sp>
      <p:sp>
        <p:nvSpPr>
          <p:cNvPr id="4" name="Footer Placeholder 3">
            <a:extLst>
              <a:ext uri="{FF2B5EF4-FFF2-40B4-BE49-F238E27FC236}">
                <a16:creationId xmlns:a16="http://schemas.microsoft.com/office/drawing/2014/main" id="{1D00CD11-49E3-E134-5E53-1E0F02D62731}"/>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3252134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r" rtl="1"/>
            <a:r>
              <a:rPr lang="ar-SA" b="1" dirty="0"/>
              <a:t>لمحة عامة عن حلقة العمل التدريبية بشأن الاختبارات التشخيصية السريعة للكشف عن مستضدات فيروس كورونا-سارس-2 (2)</a:t>
            </a:r>
            <a:endParaRPr lang="en-CH"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l" rtl="1"/>
            <a:fld id="{42D34DE6-22C6-0E40-B20E-F2D718CBADB2}" type="slidenum">
              <a:rPr lang="en-GB" smtClean="0"/>
              <a:pPr algn="l" rtl="1"/>
              <a:t>4</a:t>
            </a:fld>
            <a:endParaRPr lang="en-GB" sz="1000" dirty="0"/>
          </a:p>
        </p:txBody>
      </p:sp>
      <p:sp>
        <p:nvSpPr>
          <p:cNvPr id="7" name="Content Placeholder 6">
            <a:extLst>
              <a:ext uri="{FF2B5EF4-FFF2-40B4-BE49-F238E27FC236}">
                <a16:creationId xmlns:a16="http://schemas.microsoft.com/office/drawing/2014/main" id="{617E73A2-059D-EA45-BA7A-E8B335C2EE3E}"/>
              </a:ext>
            </a:extLst>
          </p:cNvPr>
          <p:cNvSpPr>
            <a:spLocks noGrp="1"/>
          </p:cNvSpPr>
          <p:nvPr>
            <p:ph idx="1"/>
          </p:nvPr>
        </p:nvSpPr>
        <p:spPr>
          <a:xfrm>
            <a:off x="838200" y="1736203"/>
            <a:ext cx="7788564" cy="4440760"/>
          </a:xfrm>
        </p:spPr>
        <p:txBody>
          <a:bodyPr vert="horz" lIns="91440" tIns="45720" rIns="91440" bIns="45720" rtlCol="0" anchor="t">
            <a:normAutofit/>
          </a:bodyPr>
          <a:lstStyle/>
          <a:p>
            <a:pPr algn="just" rtl="1"/>
            <a:r>
              <a:rPr lang="ar-SA" dirty="0"/>
              <a:t>أُعدّت حلقات العمل هذه لفائدة المدربين ومستخدمي الاختبارات التشخيصية السريعة للكشف عن مستضدات فيروس كورونا-سارس-2، ولا يُقصد منها تناول تنفيذ الاختبارات التشخيصية السريعة في شبكة التشخيص.</a:t>
            </a:r>
          </a:p>
          <a:p>
            <a:pPr marL="461645" indent="0" algn="just" rtl="1">
              <a:buNone/>
            </a:pPr>
            <a:r>
              <a:rPr lang="ar-SA" sz="2000" dirty="0"/>
              <a:t>وترد مناقشة هذه الجوانب في </a:t>
            </a:r>
            <a:r>
              <a:rPr lang="ar-SA" sz="2000" u="sng" dirty="0"/>
              <a:t>الدليل التنفيذي للاختبارات التشخيصية السريعة للكشف عن مستضدات فيروس كورونا-سارس-2،</a:t>
            </a:r>
            <a:r>
              <a:rPr lang="ar-SA" sz="2000" dirty="0"/>
              <a:t> وفي </a:t>
            </a:r>
            <a:r>
              <a:rPr lang="ar-SA" sz="2000" u="sng" dirty="0"/>
              <a:t>دورة تدريبية منفصلة على منصة التعلم الإلكتروني المفتوحة (</a:t>
            </a:r>
            <a:r>
              <a:rPr lang="ar-SA" sz="2000" u="sng" dirty="0" err="1"/>
              <a:t>OpenWHO</a:t>
            </a:r>
            <a:r>
              <a:rPr lang="ar-SA" sz="2000" u="sng" dirty="0"/>
              <a:t>). </a:t>
            </a:r>
            <a:endParaRPr lang="ar-SA" sz="1700" u="sng" dirty="0"/>
          </a:p>
          <a:p>
            <a:pPr algn="just" rtl="1"/>
            <a:r>
              <a:rPr lang="ar-SA" dirty="0"/>
              <a:t>ولذلك، فإن هذه الدورات التدريبية لن تشمل الأنشطة التي يتعين القيام بها على المستوى المركزي أو الإشرافي (مثل إعداد المبادئ التوجيهية، والتخطيط، وسلسلة الإمداد، وما إلى ذلك). </a:t>
            </a:r>
          </a:p>
          <a:p>
            <a:pPr algn="just" rtl="1"/>
            <a:r>
              <a:rPr lang="ar-SA" dirty="0"/>
              <a:t>وسيجري تغطية هذه الأنشطة في المواد اللاحقة. </a:t>
            </a:r>
          </a:p>
        </p:txBody>
      </p:sp>
      <p:sp>
        <p:nvSpPr>
          <p:cNvPr id="8" name="Footer Placeholder 3">
            <a:extLst>
              <a:ext uri="{FF2B5EF4-FFF2-40B4-BE49-F238E27FC236}">
                <a16:creationId xmlns:a16="http://schemas.microsoft.com/office/drawing/2014/main" id="{E3231B58-3E5B-49FA-BD45-2B25D31F0C1D}"/>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pic>
        <p:nvPicPr>
          <p:cNvPr id="6" name="Google Shape;116;p3">
            <a:extLst>
              <a:ext uri="{FF2B5EF4-FFF2-40B4-BE49-F238E27FC236}">
                <a16:creationId xmlns:a16="http://schemas.microsoft.com/office/drawing/2014/main" id="{602A595D-2226-46FC-AB96-BF391CA4466B}"/>
              </a:ext>
            </a:extLst>
          </p:cNvPr>
          <p:cNvPicPr preferRelativeResize="0"/>
          <p:nvPr/>
        </p:nvPicPr>
        <p:blipFill rotWithShape="1">
          <a:blip r:embed="rId2">
            <a:alphaModFix/>
          </a:blip>
          <a:srcRect/>
          <a:stretch/>
        </p:blipFill>
        <p:spPr>
          <a:xfrm>
            <a:off x="8922327" y="2188548"/>
            <a:ext cx="2431472" cy="3436397"/>
          </a:xfrm>
          <a:prstGeom prst="rect">
            <a:avLst/>
          </a:prstGeom>
          <a:noFill/>
          <a:ln>
            <a:noFill/>
          </a:ln>
        </p:spPr>
      </p:pic>
    </p:spTree>
    <p:extLst>
      <p:ext uri="{BB962C8B-B14F-4D97-AF65-F5344CB8AC3E}">
        <p14:creationId xmlns:p14="http://schemas.microsoft.com/office/powerpoint/2010/main" val="795855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أهداف التعلم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1" anchor="t">
            <a:normAutofit/>
          </a:bodyPr>
          <a:lstStyle/>
          <a:p>
            <a:pPr marL="0" indent="0" rtl="1">
              <a:buNone/>
            </a:pPr>
            <a:r>
              <a:rPr lang="ar" dirty="0"/>
              <a:t>سوف تتمكن في نهاية الحلقة التدريبية مما يأتي:  </a:t>
            </a:r>
            <a:endParaRPr lang="en-ZA" dirty="0"/>
          </a:p>
          <a:p>
            <a:pPr rtl="1"/>
            <a:r>
              <a:rPr lang="ar" dirty="0"/>
              <a:t>توجيه المدربين بشأن دور اختبار المستضدات في الاستجابة لكوفيد-19</a:t>
            </a:r>
            <a:endParaRPr lang="en-ZA" dirty="0"/>
          </a:p>
          <a:p>
            <a:pPr rtl="1"/>
            <a:r>
              <a:rPr lang="ar" dirty="0"/>
              <a:t>توجيه المدربين بشأن أهمية ضمان اختبار الجودة وكيفية تقليل الأخطاء </a:t>
            </a:r>
            <a:endParaRPr lang="en-ZA" dirty="0"/>
          </a:p>
          <a:p>
            <a:pPr rtl="1"/>
            <a:r>
              <a:rPr lang="ar" dirty="0"/>
              <a:t>توجيه المدربين بشأن كيفية جمع بيانات الاختبار الروتيني وتحليلها بهدف مراقبة أداء الاختبار </a:t>
            </a:r>
            <a:endParaRPr lang="en-ZA" dirty="0"/>
          </a:p>
          <a:p>
            <a:pPr rtl="1"/>
            <a:r>
              <a:rPr lang="ar" dirty="0"/>
              <a:t>توجيه المدربين بشأن كيفية تدريب المستخدمين النهائيين على جمع العينات بأمان، وإجراء الاختبار التشخيصي السريع </a:t>
            </a:r>
            <a:r>
              <a:rPr lang="ar-SA" dirty="0"/>
              <a:t>للكشف عن مستضدات</a:t>
            </a:r>
            <a:r>
              <a:rPr lang="ar" dirty="0"/>
              <a:t> فيروس كورونا-سارس-2، وتفسير النتائج وفهم آثارها على التدبير العلاجي للمريض.</a:t>
            </a:r>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5</a:t>
            </a:fld>
            <a:endParaRPr lang="en-GB" sz="1000" dirty="0"/>
          </a:p>
        </p:txBody>
      </p:sp>
      <p:sp>
        <p:nvSpPr>
          <p:cNvPr id="7" name="Footer Placeholder 3">
            <a:extLst>
              <a:ext uri="{FF2B5EF4-FFF2-40B4-BE49-F238E27FC236}">
                <a16:creationId xmlns:a16="http://schemas.microsoft.com/office/drawing/2014/main" id="{AA2C0504-4F6B-C81A-8F2C-95C71C95D558}"/>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371447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أهداف التعلم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1" anchor="t">
            <a:normAutofit/>
          </a:bodyPr>
          <a:lstStyle/>
          <a:p>
            <a:pPr marL="0" indent="0" rtl="1">
              <a:buNone/>
            </a:pPr>
            <a:r>
              <a:rPr lang="ar" dirty="0"/>
              <a:t>سوف تتمكن في نهاية الحلقة التدريبية مما يأتي:  </a:t>
            </a:r>
            <a:endParaRPr lang="en-ZA" dirty="0"/>
          </a:p>
          <a:p>
            <a:pPr rtl="1"/>
            <a:r>
              <a:rPr lang="ar" dirty="0"/>
              <a:t>فهم دور اختبار المستضدات في الاستجابة لكوفيد-19</a:t>
            </a:r>
            <a:endParaRPr lang="en-ZA" dirty="0"/>
          </a:p>
          <a:p>
            <a:pPr rtl="1"/>
            <a:r>
              <a:rPr lang="ar" dirty="0"/>
              <a:t>فهم أهمية ضمان الاختبارات عالية الجودة وكيفية تقليل الأخطاء </a:t>
            </a:r>
            <a:endParaRPr lang="en-ZA" dirty="0"/>
          </a:p>
          <a:p>
            <a:pPr rtl="1"/>
            <a:r>
              <a:rPr lang="ar" dirty="0"/>
              <a:t>فهم كيفية جمع بيانات الاختبار الروتيني لمراقبة أداء الاختبار وتحليلها </a:t>
            </a:r>
            <a:endParaRPr lang="en-ZA" dirty="0"/>
          </a:p>
          <a:p>
            <a:pPr rtl="1"/>
            <a:r>
              <a:rPr dirty="0" err="1"/>
              <a:t>جمع</a:t>
            </a:r>
            <a:r>
              <a:rPr dirty="0"/>
              <a:t> </a:t>
            </a:r>
            <a:r>
              <a:rPr dirty="0" err="1"/>
              <a:t>العينات</a:t>
            </a:r>
            <a:r>
              <a:rPr dirty="0"/>
              <a:t> </a:t>
            </a:r>
            <a:r>
              <a:rPr dirty="0" err="1"/>
              <a:t>بأمان</a:t>
            </a:r>
            <a:r>
              <a:rPr dirty="0"/>
              <a:t>، </a:t>
            </a:r>
            <a:r>
              <a:rPr dirty="0" err="1"/>
              <a:t>وإجراء</a:t>
            </a:r>
            <a:r>
              <a:rPr dirty="0"/>
              <a:t> </a:t>
            </a:r>
            <a:r>
              <a:rPr dirty="0" err="1"/>
              <a:t>الاختبار</a:t>
            </a:r>
            <a:r>
              <a:rPr dirty="0"/>
              <a:t> </a:t>
            </a:r>
            <a:r>
              <a:rPr dirty="0" err="1"/>
              <a:t>التشخيصي</a:t>
            </a:r>
            <a:r>
              <a:rPr dirty="0"/>
              <a:t> </a:t>
            </a:r>
            <a:r>
              <a:rPr dirty="0" err="1"/>
              <a:t>السريع</a:t>
            </a:r>
            <a:r>
              <a:rPr dirty="0"/>
              <a:t> </a:t>
            </a:r>
            <a:r>
              <a:rPr lang="ar-SA" dirty="0"/>
              <a:t>للكشف عن مستضدات</a:t>
            </a:r>
            <a:r>
              <a:rPr dirty="0"/>
              <a:t> </a:t>
            </a:r>
            <a:r>
              <a:rPr dirty="0" err="1"/>
              <a:t>فيروس</a:t>
            </a:r>
            <a:r>
              <a:rPr dirty="0"/>
              <a:t> كورونا-سارس-2، </a:t>
            </a:r>
            <a:r>
              <a:rPr dirty="0" err="1"/>
              <a:t>وتفسير</a:t>
            </a:r>
            <a:r>
              <a:rPr dirty="0"/>
              <a:t> </a:t>
            </a:r>
            <a:r>
              <a:rPr dirty="0" err="1"/>
              <a:t>النتائج</a:t>
            </a:r>
            <a:r>
              <a:rPr dirty="0"/>
              <a:t> </a:t>
            </a:r>
            <a:r>
              <a:rPr dirty="0" err="1"/>
              <a:t>وفهم</a:t>
            </a:r>
            <a:r>
              <a:rPr dirty="0"/>
              <a:t> </a:t>
            </a:r>
            <a:r>
              <a:rPr dirty="0" err="1"/>
              <a:t>آثارها</a:t>
            </a:r>
            <a:r>
              <a:rPr dirty="0"/>
              <a:t> </a:t>
            </a:r>
            <a:r>
              <a:rPr dirty="0" err="1"/>
              <a:t>على</a:t>
            </a:r>
            <a:r>
              <a:rPr dirty="0"/>
              <a:t> </a:t>
            </a:r>
            <a:r>
              <a:rPr dirty="0" err="1"/>
              <a:t>التدبير</a:t>
            </a:r>
            <a:r>
              <a:rPr dirty="0"/>
              <a:t> </a:t>
            </a:r>
            <a:r>
              <a:rPr dirty="0" err="1"/>
              <a:t>العلاجي</a:t>
            </a:r>
            <a:r>
              <a:rPr dirty="0"/>
              <a:t> </a:t>
            </a:r>
            <a:r>
              <a:rPr dirty="0" err="1"/>
              <a:t>للمريض</a:t>
            </a:r>
            <a:r>
              <a:rPr dirty="0"/>
              <a:t>.</a:t>
            </a:r>
            <a:endParaRPr lang="en-GB" dirty="0">
              <a:solidFill>
                <a:srgbClr val="FF0000"/>
              </a:solidFill>
            </a:endParaRP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6</a:t>
            </a:fld>
            <a:endParaRPr lang="en-GB" sz="1000" dirty="0"/>
          </a:p>
        </p:txBody>
      </p:sp>
      <p:sp>
        <p:nvSpPr>
          <p:cNvPr id="4" name="Footer Placeholder 3">
            <a:extLst>
              <a:ext uri="{FF2B5EF4-FFF2-40B4-BE49-F238E27FC236}">
                <a16:creationId xmlns:a16="http://schemas.microsoft.com/office/drawing/2014/main" id="{32FA1423-603C-53A3-40CD-AB9F6F083DF6}"/>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299828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en-US"/>
              <a:pPr marL="0" lvl="0" indent="0" algn="l" rtl="1">
                <a:spcBef>
                  <a:spcPts val="0"/>
                </a:spcBef>
                <a:spcAft>
                  <a:spcPts val="0"/>
                </a:spcAft>
                <a:buNone/>
              </a:pPr>
              <a:t>7</a:t>
            </a:fld>
            <a:endParaRPr sz="1000"/>
          </a:p>
        </p:txBody>
      </p:sp>
      <p:graphicFrame>
        <p:nvGraphicFramePr>
          <p:cNvPr id="131" name="Google Shape;131;p5"/>
          <p:cNvGraphicFramePr/>
          <p:nvPr/>
        </p:nvGraphicFramePr>
        <p:xfrm>
          <a:off x="5991725" y="249001"/>
          <a:ext cx="5617200" cy="4887066"/>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92904">
                <a:tc>
                  <a:txBody>
                    <a:bodyPr/>
                    <a:lstStyle/>
                    <a:p>
                      <a:pPr marL="0" marR="0" lvl="0" indent="0" algn="just" rtl="1">
                        <a:spcBef>
                          <a:spcPts val="0"/>
                        </a:spcBef>
                        <a:spcAft>
                          <a:spcPts val="0"/>
                        </a:spcAft>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1-  مقدمة </a:t>
                      </a:r>
                      <a:endParaRPr lang="ar-SA" sz="1200" noProof="0"/>
                    </a:p>
                  </a:txBody>
                  <a:tcPr marL="91450" marR="91450" marT="45725" marB="45725">
                    <a:solidFill>
                      <a:srgbClr val="009AC9"/>
                    </a:solidFill>
                  </a:tcPr>
                </a:tc>
                <a:extLst>
                  <a:ext uri="{0D108BD9-81ED-4DB2-BD59-A6C34878D82A}">
                    <a16:rowId xmlns:a16="http://schemas.microsoft.com/office/drawing/2014/main" val="542243038"/>
                  </a:ext>
                </a:extLst>
              </a:tr>
              <a:tr h="392904">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2-  لمحة عامة عن اختبارات 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115498964"/>
                  </a:ext>
                </a:extLst>
              </a:tr>
              <a:tr h="392904">
                <a:tc>
                  <a:txBody>
                    <a:bodyPr/>
                    <a:lstStyle/>
                    <a:p>
                      <a:pPr marL="0" marR="0" lvl="0" indent="0" algn="just" rtl="1">
                        <a:lnSpc>
                          <a:spcPct val="100000"/>
                        </a:lnSpc>
                        <a:spcBef>
                          <a:spcPts val="0"/>
                        </a:spcBef>
                        <a:spcAft>
                          <a:spcPts val="0"/>
                        </a:spcAft>
                        <a:buClr>
                          <a:schemeClr val="lt1"/>
                        </a:buClr>
                        <a:buSzPts val="2000"/>
                        <a:buFont typeface="Arial"/>
                        <a:buNone/>
                      </a:pPr>
                      <a:r>
                        <a:rPr lang="ar-SA" sz="1800" b="0" i="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3-  استراتيجيات اختبارات </a:t>
                      </a: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0000"/>
                  </a:ext>
                </a:extLst>
              </a:tr>
              <a:tr h="392904">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4-  الاختبار عالي الجودة باستخدام الاختبارات التشخيصية السريعة</a:t>
                      </a:r>
                      <a:endParaRPr lang="ar-SA" sz="1200" noProof="0" dirty="0"/>
                    </a:p>
                  </a:txBody>
                  <a:tcPr marL="91450" marR="91450" marT="45725" marB="45725">
                    <a:solidFill>
                      <a:srgbClr val="009AC9"/>
                    </a:solidFill>
                  </a:tcPr>
                </a:tc>
                <a:extLst>
                  <a:ext uri="{0D108BD9-81ED-4DB2-BD59-A6C34878D82A}">
                    <a16:rowId xmlns:a16="http://schemas.microsoft.com/office/drawing/2014/main" val="10001"/>
                  </a:ext>
                </a:extLst>
              </a:tr>
              <a:tr h="392904">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5-  السلامة في اختبارات 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0002"/>
                  </a:ext>
                </a:extLst>
              </a:tr>
              <a:tr h="392904">
                <a:tc>
                  <a:txBody>
                    <a:bodyPr/>
                    <a:lstStyle/>
                    <a:p>
                      <a:pPr marL="0" marR="0" lvl="0" indent="0" algn="just" rtl="1">
                        <a:lnSpc>
                          <a:spcPct val="100000"/>
                        </a:lnSpc>
                        <a:spcBef>
                          <a:spcPts val="0"/>
                        </a:spcBef>
                        <a:spcAft>
                          <a:spcPts val="0"/>
                        </a:spcAft>
                        <a:buClr>
                          <a:srgbClr val="FFFFFF"/>
                        </a:buClr>
                        <a:buSzPts val="2000"/>
                        <a:buFont typeface="Arial"/>
                        <a:buNone/>
                      </a:pPr>
                      <a:r>
                        <a:rPr lang="ar-SA" sz="1800" u="none" strike="noStrike" cap="none" noProof="0">
                          <a:solidFill>
                            <a:srgbClr val="FFFFFF"/>
                          </a:solidFill>
                          <a:latin typeface="Simplified Arabic" panose="02020603050405020304" pitchFamily="18" charset="-78"/>
                          <a:ea typeface="Arial"/>
                          <a:cs typeface="Simplified Arabic" panose="02020603050405020304" pitchFamily="18" charset="-78"/>
                          <a:sym typeface="Arial"/>
                        </a:rPr>
                        <a:t>6-  جمع العينات </a:t>
                      </a:r>
                      <a:endParaRPr lang="ar-SA" sz="1200" noProof="0"/>
                    </a:p>
                  </a:txBody>
                  <a:tcPr marL="91450" marR="91450" marT="45725" marB="45725">
                    <a:solidFill>
                      <a:srgbClr val="009AC9"/>
                    </a:solidFill>
                  </a:tcPr>
                </a:tc>
                <a:extLst>
                  <a:ext uri="{0D108BD9-81ED-4DB2-BD59-A6C34878D82A}">
                    <a16:rowId xmlns:a16="http://schemas.microsoft.com/office/drawing/2014/main" val="10003"/>
                  </a:ext>
                </a:extLst>
              </a:tr>
              <a:tr h="392904">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7-  التحضير للاختبارات </a:t>
                      </a:r>
                      <a:endParaRPr lang="ar-SA" sz="1200" noProof="0" dirty="0"/>
                    </a:p>
                  </a:txBody>
                  <a:tcPr marL="91450" marR="91450" marT="45725" marB="45725">
                    <a:solidFill>
                      <a:srgbClr val="009AC9"/>
                    </a:solidFill>
                  </a:tcPr>
                </a:tc>
                <a:extLst>
                  <a:ext uri="{0D108BD9-81ED-4DB2-BD59-A6C34878D82A}">
                    <a16:rowId xmlns:a16="http://schemas.microsoft.com/office/drawing/2014/main" val="10004"/>
                  </a:ext>
                </a:extLst>
              </a:tr>
              <a:tr h="678156">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8- إجراء الاختبارات التشخيصية السريعة للكشف عن مستضدات فيروس كورونا-سارس-2 </a:t>
                      </a:r>
                      <a:endParaRPr lang="ar-SA" sz="1200" noProof="0" dirty="0"/>
                    </a:p>
                  </a:txBody>
                  <a:tcPr marL="91450" marR="91450" marT="45725" marB="45725">
                    <a:solidFill>
                      <a:srgbClr val="009AC9"/>
                    </a:solidFill>
                  </a:tcPr>
                </a:tc>
                <a:extLst>
                  <a:ext uri="{0D108BD9-81ED-4DB2-BD59-A6C34878D82A}">
                    <a16:rowId xmlns:a16="http://schemas.microsoft.com/office/drawing/2014/main" val="10005"/>
                  </a:ext>
                </a:extLst>
              </a:tr>
              <a:tr h="678156">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9-  استخدام بيانات الاختبارات التشخيصية السريعة للكشف عن فيروس كورونا-سارس-2 </a:t>
                      </a:r>
                      <a:endParaRPr lang="ar-SA" sz="1200" noProof="0" dirty="0"/>
                    </a:p>
                  </a:txBody>
                  <a:tcPr marL="91450" marR="91450" marT="45725" marB="45725">
                    <a:solidFill>
                      <a:srgbClr val="009AC9"/>
                    </a:solidFill>
                  </a:tcPr>
                </a:tc>
                <a:extLst>
                  <a:ext uri="{0D108BD9-81ED-4DB2-BD59-A6C34878D82A}">
                    <a16:rowId xmlns:a16="http://schemas.microsoft.com/office/drawing/2014/main" val="10006"/>
                  </a:ext>
                </a:extLst>
              </a:tr>
              <a:tr h="387522">
                <a:tc>
                  <a:txBody>
                    <a:bodyPr/>
                    <a:lstStyle/>
                    <a:p>
                      <a:pPr marL="0" marR="0" lvl="0" indent="0" algn="just" rtl="1">
                        <a:spcBef>
                          <a:spcPts val="0"/>
                        </a:spcBef>
                        <a:spcAft>
                          <a:spcPts val="0"/>
                        </a:spcAft>
                        <a:buNone/>
                      </a:pPr>
                      <a:r>
                        <a:rPr lang="ar-SA" sz="1800" b="0" i="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10 − ضمان جودة النتائج </a:t>
                      </a:r>
                      <a:endPar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endParaRPr>
                    </a:p>
                  </a:txBody>
                  <a:tcPr marL="91450" marR="91450" marT="45725" marB="45725">
                    <a:solidFill>
                      <a:srgbClr val="009AC9"/>
                    </a:solidFill>
                  </a:tcPr>
                </a:tc>
                <a:extLst>
                  <a:ext uri="{0D108BD9-81ED-4DB2-BD59-A6C34878D82A}">
                    <a16:rowId xmlns:a16="http://schemas.microsoft.com/office/drawing/2014/main" val="10007"/>
                  </a:ext>
                </a:extLst>
              </a:tr>
              <a:tr h="392904">
                <a:tc>
                  <a:txBody>
                    <a:bodyPr/>
                    <a:lstStyle/>
                    <a:p>
                      <a:pPr marL="0" marR="0" lvl="0" indent="0" algn="just" rtl="1">
                        <a:spcBef>
                          <a:spcPts val="0"/>
                        </a:spcBef>
                        <a:spcAft>
                          <a:spcPts val="0"/>
                        </a:spcAft>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11 - تدريب المختبرين </a:t>
                      </a:r>
                    </a:p>
                  </a:txBody>
                  <a:tcPr marL="91450" marR="91450" marT="45725" marB="45725">
                    <a:solidFill>
                      <a:srgbClr val="009AC9"/>
                    </a:solidFill>
                  </a:tcPr>
                </a:tc>
                <a:extLst>
                  <a:ext uri="{0D108BD9-81ED-4DB2-BD59-A6C34878D82A}">
                    <a16:rowId xmlns:a16="http://schemas.microsoft.com/office/drawing/2014/main" val="10009"/>
                  </a:ext>
                </a:extLst>
              </a:tr>
            </a:tbl>
          </a:graphicData>
        </a:graphic>
      </p:graphicFrame>
      <p:pic>
        <p:nvPicPr>
          <p:cNvPr id="133" name="Google Shape;133;p5"/>
          <p:cNvPicPr preferRelativeResize="0"/>
          <p:nvPr/>
        </p:nvPicPr>
        <p:blipFill rotWithShape="1">
          <a:blip r:embed="rId4">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83444B7E-67FA-4D37-BF58-FFE7C66872B3}"/>
              </a:ext>
            </a:extLst>
          </p:cNvPr>
          <p:cNvGraphicFramePr/>
          <p:nvPr/>
        </p:nvGraphicFramePr>
        <p:xfrm>
          <a:off x="5991725" y="5239407"/>
          <a:ext cx="5617200" cy="914410"/>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70850">
                <a:tc>
                  <a:txBody>
                    <a:bodyPr/>
                    <a:lstStyle/>
                    <a:p>
                      <a:pPr marL="0" marR="0" lvl="0" indent="0" algn="just" defTabSz="914400" rtl="1" eaLnBrk="1" fontAlgn="auto" latinLnBrk="0" hangingPunct="1">
                        <a:lnSpc>
                          <a:spcPct val="100000"/>
                        </a:lnSpc>
                        <a:spcBef>
                          <a:spcPts val="0"/>
                        </a:spcBef>
                        <a:spcAft>
                          <a:spcPts val="0"/>
                        </a:spcAft>
                        <a:buClr>
                          <a:srgbClr val="000000"/>
                        </a:buClr>
                        <a:buSzTx/>
                        <a:buFont typeface="Arial"/>
                        <a:buNone/>
                        <a:tabLst/>
                        <a:defRPr/>
                      </a:pPr>
                      <a:r>
                        <a:rPr lang="ar-SA" sz="1800" u="none" strike="noStrike" cap="none">
                          <a:solidFill>
                            <a:schemeClr val="lt1"/>
                          </a:solidFill>
                          <a:latin typeface="Simplified Arabic" panose="02020603050405020304" pitchFamily="18" charset="-78"/>
                          <a:ea typeface="Arial"/>
                          <a:cs typeface="Simplified Arabic" panose="02020603050405020304" pitchFamily="18" charset="-78"/>
                          <a:sym typeface="Arial"/>
                        </a:rPr>
                        <a:t>الوحدة التكميلية </a:t>
                      </a:r>
                      <a:r>
                        <a:rPr lang="ar-SA"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1- استخدام</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الاختبارات التشخيصية السريعة للكشف </a:t>
                      </a:r>
                      <a:r>
                        <a:rPr lang="en-US" sz="1800" u="none" strike="noStrike" cap="none" dirty="0" err="1">
                          <a:solidFill>
                            <a:schemeClr val="lt1"/>
                          </a:solidFill>
                          <a:latin typeface="Simplified Arabic" panose="02020603050405020304" pitchFamily="18" charset="-78"/>
                          <a:ea typeface="Arial"/>
                          <a:cs typeface="Simplified Arabic" panose="02020603050405020304" pitchFamily="18" charset="-78"/>
                          <a:sym typeface="Arial"/>
                        </a:rPr>
                        <a:t>عن</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a:t>
                      </a: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مستضدات</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a:t>
                      </a: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فيروس</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a:t>
                      </a: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كورونا</a:t>
                      </a:r>
                      <a:r>
                        <a:rPr lang="ar-SA"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a:t>
                      </a: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سارس</a:t>
                      </a:r>
                      <a:r>
                        <a:rPr lang="ar-SA"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-2 </a:t>
                      </a:r>
                      <a:r>
                        <a:rPr lang="en-US" sz="1800" u="none" strike="noStrike" cap="none" dirty="0" err="1">
                          <a:solidFill>
                            <a:schemeClr val="lt1"/>
                          </a:solidFill>
                          <a:latin typeface="Simplified Arabic" panose="02020603050405020304" pitchFamily="18" charset="-78"/>
                          <a:ea typeface="Arial"/>
                          <a:cs typeface="Simplified Arabic" panose="02020603050405020304" pitchFamily="18" charset="-78"/>
                          <a:sym typeface="Arial"/>
                        </a:rPr>
                        <a:t>في</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اختبارات التشخيص </a:t>
                      </a:r>
                      <a:r>
                        <a:rPr lang="en-US" sz="1800" u="none" strike="noStrike" cap="none" dirty="0" err="1">
                          <a:solidFill>
                            <a:schemeClr val="lt1"/>
                          </a:solidFill>
                          <a:latin typeface="Simplified Arabic" panose="02020603050405020304" pitchFamily="18" charset="-78"/>
                          <a:ea typeface="Arial"/>
                          <a:cs typeface="Simplified Arabic" panose="02020603050405020304" pitchFamily="18" charset="-78"/>
                          <a:sym typeface="Arial"/>
                        </a:rPr>
                        <a:t>الذاتي</a:t>
                      </a:r>
                      <a:r>
                        <a:rPr lang="en-US"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 لكوفيد</a:t>
                      </a:r>
                      <a:r>
                        <a:rPr lang="ar-SA" sz="18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-19</a:t>
                      </a:r>
                      <a:endParaRPr sz="1800"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
        <p:nvSpPr>
          <p:cNvPr id="8" name="Google Shape;94;p1">
            <a:extLst>
              <a:ext uri="{FF2B5EF4-FFF2-40B4-BE49-F238E27FC236}">
                <a16:creationId xmlns:a16="http://schemas.microsoft.com/office/drawing/2014/main" id="{0BD5BF38-322D-45B9-AE4E-D39111C8FA06}"/>
              </a:ext>
            </a:extLst>
          </p:cNvPr>
          <p:cNvSpPr txBox="1">
            <a:spLocks/>
          </p:cNvSpPr>
          <p:nvPr/>
        </p:nvSpPr>
        <p:spPr>
          <a:xfrm>
            <a:off x="701963" y="392561"/>
            <a:ext cx="4664880" cy="104461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1000"/>
              </a:spcBef>
              <a:spcAft>
                <a:spcPts val="0"/>
              </a:spcAft>
              <a:buClr>
                <a:schemeClr val="accent1"/>
              </a:buClr>
              <a:buSzPts val="2000"/>
              <a:buFont typeface="Arial"/>
              <a:buChar char="•"/>
              <a:defRPr sz="2000" b="0" i="0" u="none" strike="noStrike" cap="none">
                <a:solidFill>
                  <a:schemeClr val="dk1"/>
                </a:solidFill>
                <a:latin typeface="Simplified Arabic" panose="02020603050405020304" pitchFamily="18" charset="-78"/>
                <a:ea typeface="Arial"/>
                <a:cs typeface="Simplified Arabic" panose="02020603050405020304" pitchFamily="18" charset="-78"/>
                <a:sym typeface="Arial"/>
              </a:defRPr>
            </a:lvl1pPr>
            <a:lvl2pPr marL="914400" marR="0" lvl="1"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gn="r" rtl="1">
              <a:lnSpc>
                <a:spcPct val="90000"/>
              </a:lnSpc>
              <a:spcBef>
                <a:spcPts val="0"/>
              </a:spcBef>
              <a:buClr>
                <a:schemeClr val="lt1"/>
              </a:buClr>
              <a:buSzPts val="3600"/>
              <a:buNone/>
            </a:pPr>
            <a:r>
              <a:rPr lang="ar-SA" sz="3600" dirty="0">
                <a:solidFill>
                  <a:schemeClr val="accent1"/>
                </a:solidFill>
              </a:rPr>
              <a:t>لمحة عامة عن الوحدات –  حلقة عمل بشأن تدريب المدرّبين</a:t>
            </a:r>
          </a:p>
        </p:txBody>
      </p:sp>
      <p:sp>
        <p:nvSpPr>
          <p:cNvPr id="2" name="Footer Placeholder 3">
            <a:extLst>
              <a:ext uri="{FF2B5EF4-FFF2-40B4-BE49-F238E27FC236}">
                <a16:creationId xmlns:a16="http://schemas.microsoft.com/office/drawing/2014/main" id="{2218E4E0-A359-6C9E-01A0-E7F6F7ADECEC}"/>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custDataLst>
      <p:tags r:id="rId1"/>
    </p:custDataLst>
    <p:extLst>
      <p:ext uri="{BB962C8B-B14F-4D97-AF65-F5344CB8AC3E}">
        <p14:creationId xmlns:p14="http://schemas.microsoft.com/office/powerpoint/2010/main" val="297244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838200" y="365126"/>
            <a:ext cx="4727713"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en-US" dirty="0"/>
              <a:t>لمحة عامة عن الوحدات – حلقة عمل بشأن تدريب المستخدمين </a:t>
            </a:r>
            <a:endParaRPr dirty="0"/>
          </a:p>
        </p:txBody>
      </p:sp>
      <p:sp>
        <p:nvSpPr>
          <p:cNvPr id="130" name="Google Shape;130;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en-US"/>
              <a:pPr marL="0" lvl="0" indent="0" algn="l" rtl="1">
                <a:spcBef>
                  <a:spcPts val="0"/>
                </a:spcBef>
                <a:spcAft>
                  <a:spcPts val="0"/>
                </a:spcAft>
                <a:buNone/>
              </a:pPr>
              <a:t>8</a:t>
            </a:fld>
            <a:endParaRPr sz="1000"/>
          </a:p>
        </p:txBody>
      </p:sp>
      <p:graphicFrame>
        <p:nvGraphicFramePr>
          <p:cNvPr id="131" name="Google Shape;131;p5"/>
          <p:cNvGraphicFramePr/>
          <p:nvPr/>
        </p:nvGraphicFramePr>
        <p:xfrm>
          <a:off x="5872837" y="200357"/>
          <a:ext cx="5617200" cy="4640002"/>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405169">
                <a:tc>
                  <a:txBody>
                    <a:bodyPr/>
                    <a:lstStyle/>
                    <a:p>
                      <a:pPr marL="0" marR="0" lvl="0" indent="0" algn="just" rtl="1">
                        <a:spcBef>
                          <a:spcPts val="0"/>
                        </a:spcBef>
                        <a:spcAft>
                          <a:spcPts val="0"/>
                        </a:spcAft>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1-  مقدمة </a:t>
                      </a:r>
                      <a:endParaRPr lang="ar-SA" sz="1200" noProof="0"/>
                    </a:p>
                  </a:txBody>
                  <a:tcPr marL="91450" marR="91450" marT="45725" marB="45725">
                    <a:solidFill>
                      <a:srgbClr val="009AC9"/>
                    </a:solidFill>
                  </a:tcPr>
                </a:tc>
                <a:extLst>
                  <a:ext uri="{0D108BD9-81ED-4DB2-BD59-A6C34878D82A}">
                    <a16:rowId xmlns:a16="http://schemas.microsoft.com/office/drawing/2014/main" val="542243038"/>
                  </a:ext>
                </a:extLst>
              </a:tr>
              <a:tr h="405169">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2-  لمحة عامة عن اختبارات 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115498964"/>
                  </a:ext>
                </a:extLst>
              </a:tr>
              <a:tr h="405169">
                <a:tc>
                  <a:txBody>
                    <a:bodyPr/>
                    <a:lstStyle/>
                    <a:p>
                      <a:pPr marL="0" marR="0" lvl="0" indent="0" algn="just" rtl="1">
                        <a:lnSpc>
                          <a:spcPct val="100000"/>
                        </a:lnSpc>
                        <a:spcBef>
                          <a:spcPts val="0"/>
                        </a:spcBef>
                        <a:spcAft>
                          <a:spcPts val="0"/>
                        </a:spcAft>
                        <a:buClr>
                          <a:schemeClr val="lt1"/>
                        </a:buClr>
                        <a:buSzPts val="2000"/>
                        <a:buFont typeface="Arial"/>
                        <a:buNone/>
                      </a:pPr>
                      <a:r>
                        <a:rPr lang="ar-SA" sz="1800" b="0" i="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3-  استراتيجيات اختبارات </a:t>
                      </a: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0000"/>
                  </a:ext>
                </a:extLst>
              </a:tr>
              <a:tr h="405169">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4-  الاختبار عالي الجودة باستخدام الاختبارات التشخيصية السريعة</a:t>
                      </a:r>
                      <a:endParaRPr lang="ar-SA" sz="1200" noProof="0" dirty="0"/>
                    </a:p>
                  </a:txBody>
                  <a:tcPr marL="91450" marR="91450" marT="45725" marB="45725">
                    <a:solidFill>
                      <a:srgbClr val="009AC9"/>
                    </a:solidFill>
                  </a:tcPr>
                </a:tc>
                <a:extLst>
                  <a:ext uri="{0D108BD9-81ED-4DB2-BD59-A6C34878D82A}">
                    <a16:rowId xmlns:a16="http://schemas.microsoft.com/office/drawing/2014/main" val="10001"/>
                  </a:ext>
                </a:extLst>
              </a:tr>
              <a:tr h="405169">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a:solidFill>
                            <a:schemeClr val="lt1"/>
                          </a:solidFill>
                          <a:latin typeface="Simplified Arabic" panose="02020603050405020304" pitchFamily="18" charset="-78"/>
                          <a:ea typeface="Arial"/>
                          <a:cs typeface="Simplified Arabic" panose="02020603050405020304" pitchFamily="18" charset="-78"/>
                          <a:sym typeface="Arial"/>
                        </a:rPr>
                        <a:t>5-  السلامة في اختبارات فيروس كورونا-سارس-2</a:t>
                      </a:r>
                      <a:endParaRPr lang="ar-SA" sz="1200" noProof="0"/>
                    </a:p>
                  </a:txBody>
                  <a:tcPr marL="91450" marR="91450" marT="45725" marB="45725">
                    <a:solidFill>
                      <a:srgbClr val="009AC9"/>
                    </a:solidFill>
                  </a:tcPr>
                </a:tc>
                <a:extLst>
                  <a:ext uri="{0D108BD9-81ED-4DB2-BD59-A6C34878D82A}">
                    <a16:rowId xmlns:a16="http://schemas.microsoft.com/office/drawing/2014/main" val="10002"/>
                  </a:ext>
                </a:extLst>
              </a:tr>
              <a:tr h="405169">
                <a:tc>
                  <a:txBody>
                    <a:bodyPr/>
                    <a:lstStyle/>
                    <a:p>
                      <a:pPr marL="0" marR="0" lvl="0" indent="0" algn="just" rtl="1">
                        <a:lnSpc>
                          <a:spcPct val="100000"/>
                        </a:lnSpc>
                        <a:spcBef>
                          <a:spcPts val="0"/>
                        </a:spcBef>
                        <a:spcAft>
                          <a:spcPts val="0"/>
                        </a:spcAft>
                        <a:buClr>
                          <a:srgbClr val="FFFFFF"/>
                        </a:buClr>
                        <a:buSzPts val="2000"/>
                        <a:buFont typeface="Arial"/>
                        <a:buNone/>
                      </a:pPr>
                      <a:r>
                        <a:rPr lang="ar-SA" sz="1800" u="none" strike="noStrike" cap="none" noProof="0">
                          <a:solidFill>
                            <a:srgbClr val="FFFFFF"/>
                          </a:solidFill>
                          <a:latin typeface="Simplified Arabic" panose="02020603050405020304" pitchFamily="18" charset="-78"/>
                          <a:ea typeface="Arial"/>
                          <a:cs typeface="Simplified Arabic" panose="02020603050405020304" pitchFamily="18" charset="-78"/>
                          <a:sym typeface="Arial"/>
                        </a:rPr>
                        <a:t>6-  جمع العينات </a:t>
                      </a:r>
                      <a:endParaRPr lang="ar-SA" sz="1200" noProof="0"/>
                    </a:p>
                  </a:txBody>
                  <a:tcPr marL="91450" marR="91450" marT="45725" marB="45725">
                    <a:solidFill>
                      <a:srgbClr val="009AC9"/>
                    </a:solidFill>
                  </a:tcPr>
                </a:tc>
                <a:extLst>
                  <a:ext uri="{0D108BD9-81ED-4DB2-BD59-A6C34878D82A}">
                    <a16:rowId xmlns:a16="http://schemas.microsoft.com/office/drawing/2014/main" val="10003"/>
                  </a:ext>
                </a:extLst>
              </a:tr>
              <a:tr h="405169">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7-  التحضير للاختبارات </a:t>
                      </a:r>
                      <a:endParaRPr lang="ar-SA" sz="1200" noProof="0" dirty="0"/>
                    </a:p>
                  </a:txBody>
                  <a:tcPr marL="91450" marR="91450" marT="45725" marB="45725">
                    <a:solidFill>
                      <a:srgbClr val="009AC9"/>
                    </a:solidFill>
                  </a:tcPr>
                </a:tc>
                <a:extLst>
                  <a:ext uri="{0D108BD9-81ED-4DB2-BD59-A6C34878D82A}">
                    <a16:rowId xmlns:a16="http://schemas.microsoft.com/office/drawing/2014/main" val="10004"/>
                  </a:ext>
                </a:extLst>
              </a:tr>
              <a:tr h="699325">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8- إجراء الاختبارات التشخيصية السريعة للكشف عن مستضدات فيروس كورونا-سارس-2 </a:t>
                      </a:r>
                      <a:endParaRPr lang="ar-SA" sz="1200" noProof="0" dirty="0"/>
                    </a:p>
                  </a:txBody>
                  <a:tcPr marL="91450" marR="91450" marT="45725" marB="45725">
                    <a:solidFill>
                      <a:srgbClr val="009AC9"/>
                    </a:solidFill>
                  </a:tcPr>
                </a:tc>
                <a:extLst>
                  <a:ext uri="{0D108BD9-81ED-4DB2-BD59-A6C34878D82A}">
                    <a16:rowId xmlns:a16="http://schemas.microsoft.com/office/drawing/2014/main" val="10005"/>
                  </a:ext>
                </a:extLst>
              </a:tr>
              <a:tr h="699325">
                <a:tc>
                  <a:txBody>
                    <a:bodyPr/>
                    <a:lstStyle/>
                    <a:p>
                      <a:pPr marL="0" marR="0" lvl="0" indent="0" algn="just" rtl="1">
                        <a:lnSpc>
                          <a:spcPct val="100000"/>
                        </a:lnSpc>
                        <a:spcBef>
                          <a:spcPts val="0"/>
                        </a:spcBef>
                        <a:spcAft>
                          <a:spcPts val="0"/>
                        </a:spcAft>
                        <a:buClr>
                          <a:schemeClr val="lt1"/>
                        </a:buClr>
                        <a:buSzPts val="2000"/>
                        <a:buFont typeface="Arial"/>
                        <a:buNone/>
                      </a:pPr>
                      <a:r>
                        <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9-  استخدام بيانات الاختبارات التشخيصية السريعة للكشف عن فيروس كورونا-سارس-2 </a:t>
                      </a:r>
                      <a:endParaRPr lang="ar-SA" sz="1200" noProof="0" dirty="0"/>
                    </a:p>
                  </a:txBody>
                  <a:tcPr marL="91450" marR="91450" marT="45725" marB="45725">
                    <a:solidFill>
                      <a:srgbClr val="009AC9"/>
                    </a:solidFill>
                  </a:tcPr>
                </a:tc>
                <a:extLst>
                  <a:ext uri="{0D108BD9-81ED-4DB2-BD59-A6C34878D82A}">
                    <a16:rowId xmlns:a16="http://schemas.microsoft.com/office/drawing/2014/main" val="10006"/>
                  </a:ext>
                </a:extLst>
              </a:tr>
              <a:tr h="405169">
                <a:tc>
                  <a:txBody>
                    <a:bodyPr/>
                    <a:lstStyle/>
                    <a:p>
                      <a:pPr marL="0" marR="0" lvl="0" indent="0" algn="just" rtl="1">
                        <a:spcBef>
                          <a:spcPts val="0"/>
                        </a:spcBef>
                        <a:spcAft>
                          <a:spcPts val="0"/>
                        </a:spcAft>
                        <a:buNone/>
                      </a:pPr>
                      <a:r>
                        <a:rPr lang="ar-SA" sz="1800" b="0" i="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rPr>
                        <a:t>10 − ضمان جودة النتائج </a:t>
                      </a:r>
                      <a:endParaRPr lang="ar-SA" sz="1800" u="none" strike="noStrike" cap="none" noProof="0" dirty="0">
                        <a:solidFill>
                          <a:schemeClr val="lt1"/>
                        </a:solidFill>
                        <a:latin typeface="Simplified Arabic" panose="02020603050405020304" pitchFamily="18" charset="-78"/>
                        <a:ea typeface="Arial"/>
                        <a:cs typeface="Simplified Arabic" panose="02020603050405020304" pitchFamily="18" charset="-78"/>
                        <a:sym typeface="Arial"/>
                      </a:endParaRPr>
                    </a:p>
                  </a:txBody>
                  <a:tcPr marL="91450" marR="91450" marT="45725" marB="45725">
                    <a:solidFill>
                      <a:srgbClr val="009AC9"/>
                    </a:solidFill>
                  </a:tcPr>
                </a:tc>
                <a:extLst>
                  <a:ext uri="{0D108BD9-81ED-4DB2-BD59-A6C34878D82A}">
                    <a16:rowId xmlns:a16="http://schemas.microsoft.com/office/drawing/2014/main" val="10007"/>
                  </a:ext>
                </a:extLst>
              </a:tr>
            </a:tbl>
          </a:graphicData>
        </a:graphic>
      </p:graphicFrame>
      <p:sp>
        <p:nvSpPr>
          <p:cNvPr id="132" name="Google Shape;132;p5"/>
          <p:cNvSpPr txBox="1">
            <a:spLocks noGrp="1"/>
          </p:cNvSpPr>
          <p:nvPr>
            <p:ph type="ftr" idx="11"/>
          </p:nvPr>
        </p:nvSpPr>
        <p:spPr>
          <a:xfrm>
            <a:off x="1568747" y="6321887"/>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pic>
        <p:nvPicPr>
          <p:cNvPr id="133" name="Google Shape;133;p5"/>
          <p:cNvPicPr preferRelativeResize="0"/>
          <p:nvPr/>
        </p:nvPicPr>
        <p:blipFill rotWithShape="1">
          <a:blip r:embed="rId4">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3022CE58-8E1D-4A6C-8F21-0469894577C9}"/>
              </a:ext>
            </a:extLst>
          </p:cNvPr>
          <p:cNvGraphicFramePr/>
          <p:nvPr/>
        </p:nvGraphicFramePr>
        <p:xfrm>
          <a:off x="5872837" y="5068211"/>
          <a:ext cx="5617200" cy="1005850"/>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70850">
                <a:tc>
                  <a:txBody>
                    <a:bodyPr/>
                    <a:lstStyle/>
                    <a:p>
                      <a:pPr marL="0" marR="0" lvl="0" indent="0" algn="just" defTabSz="914400" rtl="1" eaLnBrk="1" fontAlgn="auto" latinLnBrk="0" hangingPunct="1">
                        <a:lnSpc>
                          <a:spcPct val="100000"/>
                        </a:lnSpc>
                        <a:spcBef>
                          <a:spcPts val="0"/>
                        </a:spcBef>
                        <a:spcAft>
                          <a:spcPts val="0"/>
                        </a:spcAft>
                        <a:buClr>
                          <a:srgbClr val="000000"/>
                        </a:buClr>
                        <a:buSzTx/>
                        <a:buFont typeface="Arial"/>
                        <a:buNone/>
                        <a:tabLst/>
                        <a:defRPr/>
                      </a:pPr>
                      <a:r>
                        <a:rPr lang="ar-SA" sz="200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rPr>
                        <a:t>الندوة 1- استخدام الاختبارات التشخيصية السريعة للكشف عن مستضدات فيروس كورونا-سارس-2 في اختبارات التشخيص الذاتي لكوفيد-19</a:t>
                      </a:r>
                      <a:endParaRPr lang="ar-SA" sz="2000"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Tree>
    <p:custDataLst>
      <p:tags r:id="rId1"/>
    </p:custDataLst>
    <p:extLst>
      <p:ext uri="{BB962C8B-B14F-4D97-AF65-F5344CB8AC3E}">
        <p14:creationId xmlns:p14="http://schemas.microsoft.com/office/powerpoint/2010/main" val="9554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وسائل التعلم</a:t>
            </a:r>
            <a:endParaRPr lang="en-GB" b="1"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9</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p:txBody>
          <a:bodyPr rtlCol="1"/>
          <a:lstStyle/>
          <a:p>
            <a:pPr rtl="1" fontAlgn="base"/>
            <a:r>
              <a:rPr lang="ar" dirty="0"/>
              <a:t>محاضرات (في الموقع أو عبر الإنترنت)</a:t>
            </a:r>
          </a:p>
          <a:p>
            <a:pPr rtl="1" fontAlgn="base"/>
            <a:r>
              <a:rPr lang="ar" dirty="0"/>
              <a:t>التمارين الورقية</a:t>
            </a:r>
          </a:p>
          <a:p>
            <a:pPr rtl="1" fontAlgn="base"/>
            <a:r>
              <a:rPr lang="ar" dirty="0"/>
              <a:t>الممارسة العملية</a:t>
            </a:r>
          </a:p>
          <a:p>
            <a:pPr rtl="1" fontAlgn="base"/>
            <a:r>
              <a:rPr lang="ar" dirty="0"/>
              <a:t>الأسئلة والأجوبة والمناقشات</a:t>
            </a:r>
          </a:p>
          <a:p>
            <a:pPr rtl="1" fontAlgn="base"/>
            <a:r>
              <a:rPr lang="ar" dirty="0"/>
              <a:t>تقييمات الكفاءة</a:t>
            </a:r>
          </a:p>
          <a:p>
            <a:pPr rtl="1"/>
            <a:endParaRPr lang="en-US" dirty="0"/>
          </a:p>
        </p:txBody>
      </p:sp>
      <p:sp>
        <p:nvSpPr>
          <p:cNvPr id="3" name="Footer Placeholder 3">
            <a:extLst>
              <a:ext uri="{FF2B5EF4-FFF2-40B4-BE49-F238E27FC236}">
                <a16:creationId xmlns:a16="http://schemas.microsoft.com/office/drawing/2014/main" id="{18036EF9-B94D-1A8E-DB7F-2E5B0E0104B8}"/>
              </a:ext>
            </a:extLst>
          </p:cNvPr>
          <p:cNvSpPr>
            <a:spLocks noGrp="1"/>
          </p:cNvSpPr>
          <p:nvPr>
            <p:ph type="ftr" sz="quarter" idx="11"/>
          </p:nvPr>
        </p:nvSpPr>
        <p:spPr>
          <a:xfrm>
            <a:off x="1311564" y="6356350"/>
            <a:ext cx="7788564"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مقدمة</a:t>
            </a:r>
            <a:endParaRPr lang="en-CH" dirty="0"/>
          </a:p>
        </p:txBody>
      </p:sp>
    </p:spTree>
    <p:extLst>
      <p:ext uri="{BB962C8B-B14F-4D97-AF65-F5344CB8AC3E}">
        <p14:creationId xmlns:p14="http://schemas.microsoft.com/office/powerpoint/2010/main" val="3745801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72B9F7-88E9-47E2-8FC0-007844CC86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D9D5F3-16DF-4735-ADE2-0D664DB136EF}">
  <ds:schemaRefs>
    <ds:schemaRef ds:uri="http://schemas.microsoft.com/sharepoint/v3/contenttype/forms"/>
  </ds:schemaRefs>
</ds:datastoreItem>
</file>

<file path=customXml/itemProps3.xml><?xml version="1.0" encoding="utf-8"?>
<ds:datastoreItem xmlns:ds="http://schemas.openxmlformats.org/officeDocument/2006/customXml" ds:itemID="{60E0A705-A917-48F8-B92D-CCF1679078E0}">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0b20a213-df17-4e56-abb9-25e675dfe24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4645</TotalTime>
  <Words>1057</Words>
  <Application>Microsoft Office PowerPoint</Application>
  <PresentationFormat>Widescreen</PresentationFormat>
  <Paragraphs>99</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Simplified Arabic</vt:lpstr>
      <vt:lpstr>Office Theme</vt:lpstr>
      <vt:lpstr>1 مقدمة</vt:lpstr>
      <vt:lpstr>إخلاء المسؤولية</vt:lpstr>
      <vt:lpstr>نظرة عامة على الحلقة العملية التدريبية حول الاختبار التشخيصي السريع للكشف عن مستضدات فيروس كورونا-سارس-2 (1) </vt:lpstr>
      <vt:lpstr>لمحة عامة عن حلقة العمل التدريبية بشأن الاختبارات التشخيصية السريعة للكشف عن مستضدات فيروس كورونا-سارس-2 (2)</vt:lpstr>
      <vt:lpstr>أهداف التعلم </vt:lpstr>
      <vt:lpstr>أهداف التعلم </vt:lpstr>
      <vt:lpstr>PowerPoint Presentation</vt:lpstr>
      <vt:lpstr>لمحة عامة عن الوحدات – حلقة عمل بشأن تدريب المستخدمين </vt:lpstr>
      <vt:lpstr>وسائل التعلم</vt:lpstr>
      <vt:lpstr>تقييم الكفاءة</vt:lpstr>
      <vt:lpstr>قدِّم نفسك </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108</cp:revision>
  <dcterms:created xsi:type="dcterms:W3CDTF">2020-10-08T10:02:18Z</dcterms:created>
  <dcterms:modified xsi:type="dcterms:W3CDTF">2022-09-29T13:53:48Z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