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autoCompressPictures="0">
  <p:sldMasterIdLst>
    <p:sldMasterId id="2147483648" r:id="rId4"/>
  </p:sldMasterIdLst>
  <p:notesMasterIdLst>
    <p:notesMasterId r:id="rId17"/>
  </p:notesMasterIdLst>
  <p:sldIdLst>
    <p:sldId id="256" r:id="rId5"/>
    <p:sldId id="297" r:id="rId6"/>
    <p:sldId id="272" r:id="rId7"/>
    <p:sldId id="299" r:id="rId8"/>
    <p:sldId id="257" r:id="rId9"/>
    <p:sldId id="298" r:id="rId10"/>
    <p:sldId id="301" r:id="rId11"/>
    <p:sldId id="300" r:id="rId12"/>
    <p:sldId id="276" r:id="rId13"/>
    <p:sldId id="277" r:id="rId14"/>
    <p:sldId id="278" r:id="rId15"/>
    <p:sldId id="271" r:id="rId16"/>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2" clrIdx="0">
    <p:extLst>
      <p:ext uri="{19B8F6BF-5375-455C-9EA6-DF929625EA0E}">
        <p15:presenceInfo xmlns:p15="http://schemas.microsoft.com/office/powerpoint/2012/main" userId="d1b78f39f2660855" providerId="Windows Live"/>
      </p:ext>
    </p:extLst>
  </p:cmAuthor>
  <p:cmAuthor id="2" name="Fiona Stewart" initials="FS" lastIdx="4" clrIdx="1">
    <p:extLst>
      <p:ext uri="{19B8F6BF-5375-455C-9EA6-DF929625EA0E}">
        <p15:presenceInfo xmlns:p15="http://schemas.microsoft.com/office/powerpoint/2012/main" userId="3a7b56f0cb2e9c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45"/>
    <p:restoredTop sz="94698"/>
  </p:normalViewPr>
  <p:slideViewPr>
    <p:cSldViewPr snapToGrid="0" snapToObjects="1">
      <p:cViewPr varScale="1">
        <p:scale>
          <a:sx n="74" d="100"/>
          <a:sy n="74" d="100"/>
        </p:scale>
        <p:origin x="72"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a:lvl1pPr>
          </a:lstStyle>
          <a:p>
            <a:pPr rtl="1"/>
            <a:fld id="{0BEDBD40-84B1-2349-A508-11CBED669F65}" type="datetimeFigureOut">
              <a:rPr lang="en-GB" smtClean="0"/>
              <a:t>29/09/2022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16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306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1"/>
          <a:lstStyle/>
          <a:p>
            <a:pPr rtl="1"/>
            <a:r>
              <a:rPr lang="en-GB"/>
              <a:t>09/11/2020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1" anchor="b"/>
          <a:lstStyle>
            <a:lvl1pPr algn="r" rtl="1">
              <a:defRPr sz="400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1"/>
          <a:lstStyle>
            <a:lvl1pPr marL="0" indent="0" algn="r" rtl="1">
              <a:buNone/>
              <a:defRPr sz="18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pic>
        <p:nvPicPr>
          <p:cNvPr id="8" name="Picture 7" descr="A close up of a logo&#10;&#10;Description automatically generated">
            <a:extLst>
              <a:ext uri="{FF2B5EF4-FFF2-40B4-BE49-F238E27FC236}">
                <a16:creationId xmlns:a16="http://schemas.microsoft.com/office/drawing/2014/main" id="{B3E56F8F-A253-3B45-A45A-F5372D65015E}"/>
              </a:ext>
            </a:extLst>
          </p:cNvPr>
          <p:cNvPicPr>
            <a:picLocks noChangeAspect="1"/>
          </p:cNvPicPr>
          <p:nvPr userDrawn="1"/>
        </p:nvPicPr>
        <p:blipFill>
          <a:blip r:embed="rId2"/>
          <a:stretch>
            <a:fillRect/>
          </a:stretch>
        </p:blipFill>
        <p:spPr>
          <a:xfrm>
            <a:off x="6592956" y="496956"/>
            <a:ext cx="5396948" cy="5396948"/>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1"/>
          <a:lstStyle/>
          <a:p>
            <a:pPr rtl="1"/>
            <a:r>
              <a:rPr lang="a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1"/>
          <a:lstStyle/>
          <a:p>
            <a:pPr rtl="1"/>
            <a:r>
              <a:rPr lang="en-GB"/>
              <a:t>09/11/2020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1"/>
          <a:lstStyle/>
          <a:p>
            <a:pPr rtl="1"/>
            <a:r>
              <a:rPr lang="a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1"/>
          <a:lstStyle/>
          <a:p>
            <a:pPr rtl="1"/>
            <a:r>
              <a:rPr lang="en-GB"/>
              <a:t>09/11/2020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rtlCol="1"/>
          <a:lstStyle/>
          <a:p>
            <a:pPr rtl="1"/>
            <a:r>
              <a:rPr lang="ar"/>
              <a:t>Click to edit Master title style</a:t>
            </a:r>
            <a:endParaRPr/>
          </a:p>
        </p:txBody>
      </p:sp>
      <p:sp>
        <p:nvSpPr>
          <p:cNvPr id="54" name="Body Level One…"/>
          <p:cNvSpPr txBox="1">
            <a:spLocks noGrp="1"/>
          </p:cNvSpPr>
          <p:nvPr>
            <p:ph type="body" idx="1"/>
          </p:nvPr>
        </p:nvSpPr>
        <p:spPr>
          <a:prstGeom prst="rect">
            <a:avLst/>
          </a:prstGeom>
        </p:spPr>
        <p:txBody>
          <a:bodyPr numCol="1" spcCol="38100" rtlCol="1"/>
          <a:lstStyle>
            <a:lvl1pPr marL="381000" indent="-381000" algn="r" rtl="1">
              <a:spcBef>
                <a:spcPts val="2100"/>
              </a:spcBef>
              <a:buSzPct val="50000"/>
              <a:buBlip>
                <a:blip r:embed="rId2"/>
              </a:buBlip>
              <a:defRPr sz="2100"/>
            </a:lvl1pPr>
            <a:lvl2pPr marL="381000" indent="-381000" algn="r" rtl="1">
              <a:spcBef>
                <a:spcPts val="2100"/>
              </a:spcBef>
              <a:buSzPct val="50000"/>
              <a:buBlip>
                <a:blip r:embed="rId2"/>
              </a:buBlip>
              <a:defRPr sz="2100"/>
            </a:lvl2pPr>
            <a:lvl3pPr marL="381000" indent="-381000" algn="r" rtl="1">
              <a:spcBef>
                <a:spcPts val="2100"/>
              </a:spcBef>
              <a:buSzPct val="50000"/>
              <a:buBlip>
                <a:blip r:embed="rId2"/>
              </a:buBlip>
              <a:defRPr sz="2100"/>
            </a:lvl3pPr>
            <a:lvl4pPr marL="381000" indent="-381000" algn="r" rtl="1">
              <a:spcBef>
                <a:spcPts val="2100"/>
              </a:spcBef>
              <a:buSzPct val="50000"/>
              <a:buBlip>
                <a:blip r:embed="rId2"/>
              </a:buBlip>
              <a:defRPr sz="2100"/>
            </a:lvl4pPr>
            <a:lvl5pPr marL="381000" indent="-381000" algn="r" rtl="1">
              <a:spcBef>
                <a:spcPts val="2100"/>
              </a:spcBef>
              <a:buSzPct val="50000"/>
              <a:buBlip>
                <a:blip r:embed="rId2"/>
              </a:buBlip>
              <a:defRPr sz="21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endParaRPr/>
          </a:p>
        </p:txBody>
      </p:sp>
      <p:sp>
        <p:nvSpPr>
          <p:cNvPr id="55" name="Slide Number"/>
          <p:cNvSpPr txBox="1">
            <a:spLocks noGrp="1"/>
          </p:cNvSpPr>
          <p:nvPr>
            <p:ph type="sldNum" sz="quarter" idx="2"/>
          </p:nvPr>
        </p:nvSpPr>
        <p:spPr>
          <a:prstGeom prst="rect">
            <a:avLst/>
          </a:prstGeom>
        </p:spPr>
        <p:txBody>
          <a:bodyPr rtlCol="1"/>
          <a:lstStyle/>
          <a:p>
            <a:pPr rtl="1"/>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1" anchor="b" anchorCtr="0">
            <a:noAutofit/>
          </a:bodyPr>
          <a:lstStyle>
            <a:lvl1pPr algn="r" rtl="1">
              <a:defRPr sz="3600">
                <a:solidFill>
                  <a:schemeClr val="accent1"/>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1"/>
          <a:lstStyle>
            <a:lvl1pPr algn="r" rtl="1">
              <a:lnSpc>
                <a:spcPct val="100000"/>
              </a:lnSpc>
              <a:buClr>
                <a:schemeClr val="accent1"/>
              </a:buClr>
              <a:defRPr sz="2000"/>
            </a:lvl1pPr>
            <a:lvl2pPr algn="r" rtl="1">
              <a:lnSpc>
                <a:spcPct val="100000"/>
              </a:lnSpc>
              <a:buClr>
                <a:schemeClr val="accent1"/>
              </a:buClr>
              <a:defRPr sz="1800"/>
            </a:lvl2pPr>
            <a:lvl3pPr algn="r" rtl="1">
              <a:lnSpc>
                <a:spcPct val="100000"/>
              </a:lnSpc>
              <a:buClr>
                <a:schemeClr val="accent1"/>
              </a:buClr>
              <a:defRPr sz="1800"/>
            </a:lvl3pPr>
            <a:lvl4pPr algn="r" rtl="1">
              <a:lnSpc>
                <a:spcPct val="100000"/>
              </a:lnSpc>
              <a:buClr>
                <a:schemeClr val="accent1"/>
              </a:buClr>
              <a:defRPr sz="1800"/>
            </a:lvl4pPr>
            <a:lvl5pPr algn="r" rtl="1">
              <a:lnSpc>
                <a:spcPct val="100000"/>
              </a:lnSpc>
              <a:buClr>
                <a:schemeClr val="accent1"/>
              </a:buClr>
              <a:defRPr sz="18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1"/>
          <a:lstStyle>
            <a:lvl1pPr algn="r" rtl="1">
              <a:defRPr sz="1000" b="1" i="0" baseline="0">
                <a:solidFill>
                  <a:schemeClr val="bg1"/>
                </a:solidFill>
              </a:defRPr>
            </a:lvl1pPr>
          </a:lstStyle>
          <a:p>
            <a:pPr algn="l" rtl="1"/>
            <a:r>
              <a:rPr lang="a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1"/>
          <a:lstStyle>
            <a:lvl1pPr algn="r" rtl="1">
              <a:defRPr sz="1000">
                <a:solidFill>
                  <a:schemeClr val="tx1"/>
                </a:solidFill>
              </a:defRPr>
            </a:lvl1pPr>
          </a:lstStyle>
          <a:p>
            <a:pPr rtl="1"/>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1" anchor="b" anchorCtr="0"/>
          <a:lstStyle>
            <a:lvl1pPr algn="r" rtl="1">
              <a:defRPr sz="3600">
                <a:solidFill>
                  <a:schemeClr val="bg1"/>
                </a:solidFill>
              </a:defRPr>
            </a:lvl1pPr>
          </a:lstStyle>
          <a:p>
            <a:pPr rtl="1"/>
            <a:r>
              <a:rPr lang="a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1"/>
          <a:lstStyle>
            <a:lvl1pPr marL="0" indent="0" algn="r" rtl="1">
              <a:buNone/>
              <a:defRPr sz="20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1"/>
          <a:lstStyle/>
          <a:p>
            <a:pPr rtl="1"/>
            <a:r>
              <a:rPr lang="a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1"/>
          <a:lstStyle/>
          <a:p>
            <a:pPr rtl="1"/>
            <a:r>
              <a:rPr lang="en-GB"/>
              <a:t>09/11/2020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1"/>
          <a:lstStyle/>
          <a:p>
            <a:pPr rtl="1"/>
            <a:r>
              <a:rPr lang="a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1"/>
          <a:lstStyle/>
          <a:p>
            <a:pPr rtl="1"/>
            <a:r>
              <a:rPr lang="en-GB"/>
              <a:t>09/11/2020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1"/>
          <a:lstStyle/>
          <a:p>
            <a:pPr rtl="1"/>
            <a:r>
              <a:rPr lang="a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1"/>
          <a:lstStyle/>
          <a:p>
            <a:pPr rtl="1"/>
            <a:r>
              <a:rPr lang="a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1"/>
          <a:lstStyle/>
          <a:p>
            <a:pPr rtl="1"/>
            <a:r>
              <a:rPr lang="en-GB"/>
              <a:t>09/11/2020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1"/>
          <a:lstStyle/>
          <a:p>
            <a:pPr rtl="1"/>
            <a:r>
              <a:rPr lang="a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1"/>
          <a:lstStyle/>
          <a:p>
            <a:pPr rtl="1"/>
            <a:r>
              <a:rPr lang="en-GB"/>
              <a:t>09/11/2020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1"/>
          <a:lstStyle/>
          <a:p>
            <a:pPr rtl="1"/>
            <a:r>
              <a:rPr lang="a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1"/>
          <a:lstStyle/>
          <a:p>
            <a:pPr rtl="1"/>
            <a:r>
              <a:rPr lang="en-GB"/>
              <a:t>09/11/2020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1"/>
          <a:lstStyle/>
          <a:p>
            <a:pPr rtl="1"/>
            <a:r>
              <a:rPr lang="en-GB"/>
              <a:t>09/11/2020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en-GB"/>
              <a:t>09/11/2020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1"/>
          <a:lstStyle/>
          <a:p>
            <a:r>
              <a:rPr lang="ar" dirty="0"/>
              <a:t>1</a:t>
            </a:r>
            <a:r>
              <a:rPr lang="ar-SA" dirty="0"/>
              <a:t> </a:t>
            </a:r>
            <a:r>
              <a:rPr lang="ar" dirty="0"/>
              <a:t>مقدمة</a:t>
            </a:r>
          </a:p>
        </p:txBody>
      </p:sp>
      <p:pic>
        <p:nvPicPr>
          <p:cNvPr id="5" name="Picture 4">
            <a:extLst>
              <a:ext uri="{FF2B5EF4-FFF2-40B4-BE49-F238E27FC236}">
                <a16:creationId xmlns:a16="http://schemas.microsoft.com/office/drawing/2014/main" id="{4CC05B7E-4030-4C64-A4BF-C587A7254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6" name="Picture 5">
            <a:extLst>
              <a:ext uri="{FF2B5EF4-FFF2-40B4-BE49-F238E27FC236}">
                <a16:creationId xmlns:a16="http://schemas.microsoft.com/office/drawing/2014/main" id="{C296A091-CA1D-4699-A625-F667F2A4284E}"/>
              </a:ext>
            </a:extLst>
          </p:cNvPr>
          <p:cNvPicPr>
            <a:picLocks noChangeAspect="1"/>
          </p:cNvPicPr>
          <p:nvPr/>
        </p:nvPicPr>
        <p:blipFill>
          <a:blip r:embed="rId3"/>
          <a:stretch>
            <a:fillRect/>
          </a:stretch>
        </p:blipFill>
        <p:spPr>
          <a:xfrm>
            <a:off x="386398" y="52252"/>
            <a:ext cx="2696315" cy="788520"/>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تقييم الكفاءة</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10</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p:txBody>
          <a:bodyPr vert="horz" lIns="91440" tIns="45720" rIns="91440" bIns="45720" rtlCol="1" anchor="t">
            <a:normAutofit/>
          </a:bodyPr>
          <a:lstStyle/>
          <a:p>
            <a:pPr marL="0" indent="0" rtl="1" fontAlgn="base">
              <a:buNone/>
            </a:pPr>
            <a:r>
              <a:rPr lang="ar" dirty="0"/>
              <a:t>لإتمام التدريب بنجاح، يتعين على كل من المدربين والمستخدمين ما يلي:</a:t>
            </a:r>
          </a:p>
          <a:p>
            <a:pPr marL="228600" lvl="3" rtl="1" fontAlgn="base">
              <a:spcBef>
                <a:spcPts val="1000"/>
              </a:spcBef>
            </a:pPr>
            <a:r>
              <a:rPr lang="ar" sz="2000" dirty="0"/>
              <a:t>الحصول على درجة نجاح بنسبة 80٪ في الاختبارات العملية، وسيُطلب فيها من المدربين والمستخدمين أخذ عينة أنفية بلعومية واحدة وإجراء اختبارين  تشخيصيين سريعين </a:t>
            </a:r>
            <a:r>
              <a:rPr lang="ar-SA" sz="2000" dirty="0"/>
              <a:t>للكشف عن مستضدات</a:t>
            </a:r>
            <a:r>
              <a:rPr lang="ar" sz="2000" dirty="0"/>
              <a:t> فيروس كورونا-سارس-2 على عينات معمَّاة تحت إشراف المدرب.</a:t>
            </a:r>
          </a:p>
          <a:p>
            <a:pPr marL="228600" lvl="3" rtl="1" fontAlgn="base">
              <a:spcBef>
                <a:spcPts val="1000"/>
              </a:spcBef>
            </a:pPr>
            <a:r>
              <a:rPr lang="ar" sz="2000" dirty="0"/>
              <a:t>الحصول على درجة نجاح بنسبة 80٪ في الاختبار النظري المكتوب، وسيُطلب فيه من المدربين والمستخدمين الإجابة على خمسة أسئلة متعددة الخيارات عن المحتوى المقدَّم في الحلقة العملية. </a:t>
            </a:r>
          </a:p>
          <a:p>
            <a:pPr rtl="1" fontAlgn="base"/>
            <a:r>
              <a:rPr lang="ar" dirty="0"/>
              <a:t>الحصول على درجة نجاح بنسبة 80٪ في اختبار قراءة النتائج العملي، وسيُطلب فيه من المدربين والمستخدمين تفسير نتائج اختبار التشخيص السريع للكشف عن مستضدات فيروس كورونا-سارس-2 المختلفة قراءة صحيحة من الصور المقدمة </a:t>
            </a:r>
            <a:r>
              <a:rPr lang="ar" dirty="0">
                <a:solidFill>
                  <a:srgbClr val="FF0000"/>
                </a:solidFill>
              </a:rPr>
              <a:t>.</a:t>
            </a:r>
          </a:p>
          <a:p>
            <a:pPr rtl="1"/>
            <a:endParaRPr lang="en-US" dirty="0"/>
          </a:p>
        </p:txBody>
      </p:sp>
      <p:sp>
        <p:nvSpPr>
          <p:cNvPr id="3" name="Footer Placeholder 3">
            <a:extLst>
              <a:ext uri="{FF2B5EF4-FFF2-40B4-BE49-F238E27FC236}">
                <a16:creationId xmlns:a16="http://schemas.microsoft.com/office/drawing/2014/main" id="{9A096A42-AC80-F153-BC41-7153830E52E1}"/>
              </a:ext>
            </a:extLst>
          </p:cNvPr>
          <p:cNvSpPr>
            <a:spLocks noGrp="1"/>
          </p:cNvSpPr>
          <p:nvPr>
            <p:ph type="ftr" sz="quarter" idx="11"/>
          </p:nvPr>
        </p:nvSpPr>
        <p:spPr>
          <a:xfrm>
            <a:off x="1311564" y="6356350"/>
            <a:ext cx="7788564"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spTree>
    <p:extLst>
      <p:ext uri="{BB962C8B-B14F-4D97-AF65-F5344CB8AC3E}">
        <p14:creationId xmlns:p14="http://schemas.microsoft.com/office/powerpoint/2010/main" val="170769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قدِّم نفسك </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11</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a:xfrm>
            <a:off x="838200" y="1736203"/>
            <a:ext cx="10515600" cy="4440760"/>
          </a:xfrm>
        </p:spPr>
        <p:txBody>
          <a:bodyPr rtlCol="1"/>
          <a:lstStyle/>
          <a:p>
            <a:pPr rtl="1">
              <a:buNone/>
            </a:pPr>
            <a:r>
              <a:rPr lang="ar" dirty="0"/>
              <a:t>في إطار المجموعة بأكملها أو في مجموعات صغيرة ، يرجى ذكر ما يأتي: </a:t>
            </a:r>
          </a:p>
          <a:p>
            <a:pPr rtl="1" fontAlgn="base"/>
            <a:r>
              <a:rPr lang="ar-SA" dirty="0"/>
              <a:t>ال</a:t>
            </a:r>
            <a:r>
              <a:rPr lang="ar" dirty="0"/>
              <a:t>اسم</a:t>
            </a:r>
          </a:p>
          <a:p>
            <a:pPr rtl="1" fontAlgn="base"/>
            <a:r>
              <a:rPr lang="ar" dirty="0"/>
              <a:t>الوظيفة</a:t>
            </a:r>
          </a:p>
          <a:p>
            <a:pPr rtl="1" fontAlgn="base"/>
            <a:r>
              <a:rPr lang="ar" dirty="0"/>
              <a:t>‫المنظمة‬</a:t>
            </a:r>
          </a:p>
          <a:p>
            <a:pPr rtl="1" fontAlgn="base"/>
            <a:r>
              <a:rPr lang="ar" dirty="0"/>
              <a:t>التوقعات من الحلقة العملية</a:t>
            </a:r>
          </a:p>
          <a:p>
            <a:pPr rtl="1"/>
            <a:endParaRPr lang="en-US" dirty="0"/>
          </a:p>
        </p:txBody>
      </p:sp>
      <p:sp>
        <p:nvSpPr>
          <p:cNvPr id="3" name="Footer Placeholder 3">
            <a:extLst>
              <a:ext uri="{FF2B5EF4-FFF2-40B4-BE49-F238E27FC236}">
                <a16:creationId xmlns:a16="http://schemas.microsoft.com/office/drawing/2014/main" id="{96C24DDC-6A32-D0D3-50E6-B963F2DE91AB}"/>
              </a:ext>
            </a:extLst>
          </p:cNvPr>
          <p:cNvSpPr>
            <a:spLocks noGrp="1"/>
          </p:cNvSpPr>
          <p:nvPr>
            <p:ph type="ftr" sz="quarter" idx="11"/>
          </p:nvPr>
        </p:nvSpPr>
        <p:spPr>
          <a:xfrm>
            <a:off x="1311564" y="6356350"/>
            <a:ext cx="7788564"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spTree>
    <p:extLst>
      <p:ext uri="{BB962C8B-B14F-4D97-AF65-F5344CB8AC3E}">
        <p14:creationId xmlns:p14="http://schemas.microsoft.com/office/powerpoint/2010/main" val="266102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a:t>أسئلة؟</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12</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rtlCol="1"/>
          <a:lstStyle/>
          <a:p>
            <a:pPr rtl="1"/>
            <a:r>
              <a:rPr lang="ar"/>
              <a:t>إخلاء المسؤولية</a:t>
            </a:r>
          </a:p>
        </p:txBody>
      </p:sp>
      <p:sp>
        <p:nvSpPr>
          <p:cNvPr id="3" name="Content Placeholder 2"/>
          <p:cNvSpPr>
            <a:spLocks noGrp="1"/>
          </p:cNvSpPr>
          <p:nvPr>
            <p:ph idx="1"/>
          </p:nvPr>
        </p:nvSpPr>
        <p:spPr>
          <a:xfrm>
            <a:off x="718277" y="1611765"/>
            <a:ext cx="10515600" cy="4440760"/>
          </a:xfrm>
        </p:spPr>
        <p:txBody>
          <a:bodyPr rtlCol="1">
            <a:normAutofit fontScale="92500" lnSpcReduction="10000"/>
          </a:bodyPr>
          <a:lstStyle/>
          <a:p>
            <a:pPr marL="0" indent="0" rtl="1">
              <a:buNone/>
              <a:defRPr/>
            </a:pPr>
            <a:r>
              <a:rPr lang="ar" b="1" dirty="0"/>
              <a:t>منصة تعلم الأمن الصحي لمنظمة الصحة العالمية - مواد تدريبية</a:t>
            </a:r>
            <a:endParaRPr lang="en-US" dirty="0"/>
          </a:p>
          <a:p>
            <a:pPr rtl="1">
              <a:defRPr/>
            </a:pPr>
            <a:endParaRPr lang="en-US" dirty="0"/>
          </a:p>
          <a:p>
            <a:pPr marL="0" indent="0" rtl="1">
              <a:buNone/>
              <a:defRPr/>
            </a:pPr>
            <a:r>
              <a:rPr lang="ar" dirty="0"/>
              <a:t>هذه المواد التدريبية لمنظمة الصحة العالمية محفوظة © منظمة الصحة العالمية 202</a:t>
            </a:r>
            <a:r>
              <a:rPr lang="en-GB" dirty="0"/>
              <a:t>2</a:t>
            </a:r>
            <a:r>
              <a:rPr lang="ar" dirty="0"/>
              <a:t>. كل الحقوق محفوظة.</a:t>
            </a:r>
          </a:p>
          <a:p>
            <a:pPr marL="0" indent="0" rtl="1">
              <a:buNone/>
              <a:defRPr/>
            </a:pPr>
            <a:endParaRPr lang="en-US" dirty="0"/>
          </a:p>
          <a:p>
            <a:pPr marL="0" indent="0" rtl="1">
              <a:buNone/>
              <a:defRPr/>
            </a:pPr>
            <a:r>
              <a:rPr lang="ar" dirty="0"/>
              <a:t>يخضع استخدامك لهذه المواد لـ «</a:t>
            </a:r>
            <a:r>
              <a:rPr lang="ar" u="sng" dirty="0">
                <a:hlinkClick r:id="rId2"/>
              </a:rPr>
              <a:t>شروط استخدام منصة تعلم الأمن الصحي لمنظمة الصحة العالمية، المواد التدريبية»</a:t>
            </a:r>
            <a:r>
              <a:rPr lang="ar" dirty="0"/>
              <a:t>، التي وافقت عليها عند تنزيلها والمتاحة على منصة تعلم الأمن الصحي على الرابط: </a:t>
            </a:r>
            <a:r>
              <a:rPr lang="en-US" u="sng" dirty="0">
                <a:hlinkClick r:id="rId3"/>
              </a:rPr>
              <a:t>https://extranet.who.int/hslp</a:t>
            </a:r>
            <a:r>
              <a:rPr lang="ar" dirty="0"/>
              <a:t>.  </a:t>
            </a:r>
          </a:p>
          <a:p>
            <a:pPr marL="0" indent="0" rtl="1">
              <a:buNone/>
              <a:defRPr/>
            </a:pPr>
            <a:r>
              <a:rPr lang="ar" dirty="0"/>
              <a:t> </a:t>
            </a:r>
          </a:p>
          <a:p>
            <a:pPr marL="0" indent="0" rtl="1">
              <a:buNone/>
              <a:defRPr/>
            </a:pPr>
            <a:r>
              <a:rPr lang="ar" dirty="0"/>
              <a:t>وفي حالة تكييف محتويات هذه المواد أو تعديلها أو تغييرها أو ترجمتها أو تنقيحها بأي شكل من الأشكال، لا تجوز الإشارة ضمناً إلى ارتباط منظمة الصحة العالمية بأي شكل بهذه التعديلات ولا يجوز استخدام اسم منظمة الصحة العالمية أو شعارها في تلك المواد المعدَّلة.  </a:t>
            </a:r>
          </a:p>
          <a:p>
            <a:pPr rtl="1">
              <a:defRPr/>
            </a:pPr>
            <a:endParaRPr lang="en-US" dirty="0"/>
          </a:p>
          <a:p>
            <a:pPr marL="0" indent="0" rtl="1">
              <a:buNone/>
              <a:defRPr/>
            </a:pPr>
            <a:r>
              <a:rPr lang="ar" dirty="0"/>
              <a:t>وعلاوة على ذلك، يرجى إبلاغ منظمة الصحة العالمية </a:t>
            </a:r>
            <a:r>
              <a:rPr lang="ar" sz="2100" dirty="0"/>
              <a:t>بأي تعديلات </a:t>
            </a:r>
            <a:r>
              <a:rPr lang="ar" sz="2100" dirty="0">
                <a:hlinkClick r:id="rId4">
                  <a:extLst>
                    <a:ext uri="{A12FA001-AC4F-418D-AE19-62706E023703}">
                      <ahyp:hlinkClr xmlns:ahyp="http://schemas.microsoft.com/office/drawing/2018/hyperlinkcolor" val="tx"/>
                    </a:ext>
                  </a:extLst>
                </a:hlinkClick>
              </a:rPr>
              <a:t>تطرأ على</a:t>
            </a:r>
            <a:r>
              <a:rPr lang="ar" sz="2100" dirty="0"/>
              <a:t> هذه </a:t>
            </a:r>
            <a:r>
              <a:rPr lang="ar" dirty="0"/>
              <a:t>المواد التي تستخدمها علانية وذلك لأغراض حفظ السجلات والتطوير المستمر من خلال البريد الإلكتروني </a:t>
            </a:r>
            <a:r>
              <a:rPr lang="en" u="sng" dirty="0">
                <a:hlinkClick r:id="rId4"/>
              </a:rPr>
              <a:t>ihrhrt@who.int</a:t>
            </a:r>
            <a:r>
              <a:rPr lang="en" dirty="0"/>
              <a:t>. </a:t>
            </a:r>
          </a:p>
          <a:p>
            <a:pPr rtl="1"/>
            <a:endParaRPr lang="en-ZA" dirty="0"/>
          </a:p>
        </p:txBody>
      </p:sp>
      <p:sp>
        <p:nvSpPr>
          <p:cNvPr id="5" name="Slide Number Placeholder 4"/>
          <p:cNvSpPr>
            <a:spLocks noGrp="1"/>
          </p:cNvSpPr>
          <p:nvPr>
            <p:ph type="sldNum" sz="quarter" idx="12"/>
          </p:nvPr>
        </p:nvSpPr>
        <p:spPr/>
        <p:txBody>
          <a:bodyPr rtlCol="1"/>
          <a:lstStyle/>
          <a:p>
            <a:pPr rtl="1"/>
            <a:fld id="{42D34DE6-22C6-0E40-B20E-F2D718CBADB2}" type="slidenum">
              <a:rPr lang="en-GB" smtClean="0"/>
              <a:pPr/>
              <a:t>2</a:t>
            </a:fld>
            <a:endParaRPr lang="en-GB" sz="1000" dirty="0"/>
          </a:p>
        </p:txBody>
      </p:sp>
      <p:sp>
        <p:nvSpPr>
          <p:cNvPr id="6" name="Footer Placeholder 3">
            <a:extLst>
              <a:ext uri="{FF2B5EF4-FFF2-40B4-BE49-F238E27FC236}">
                <a16:creationId xmlns:a16="http://schemas.microsoft.com/office/drawing/2014/main" id="{3DE7596A-DF7A-7D71-B254-27F3006FE85F}"/>
              </a:ext>
            </a:extLst>
          </p:cNvPr>
          <p:cNvSpPr>
            <a:spLocks noGrp="1"/>
          </p:cNvSpPr>
          <p:nvPr>
            <p:ph type="ftr" sz="quarter" idx="11"/>
          </p:nvPr>
        </p:nvSpPr>
        <p:spPr>
          <a:xfrm>
            <a:off x="1311564" y="6356350"/>
            <a:ext cx="7788564"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spTree>
    <p:extLst>
      <p:ext uri="{BB962C8B-B14F-4D97-AF65-F5344CB8AC3E}">
        <p14:creationId xmlns:p14="http://schemas.microsoft.com/office/powerpoint/2010/main" val="25320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dirty="0"/>
              <a:t>نظرة عامة على الحلقة العملية التدريبية حول الاختبار التشخيصي السريع ل</a:t>
            </a:r>
            <a:r>
              <a:rPr lang="ar-SA" dirty="0"/>
              <a:t>لكشف عن </a:t>
            </a:r>
            <a:r>
              <a:rPr lang="ar" dirty="0"/>
              <a:t>مستضدات فيروس كورونا-سارس-2 (1)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1" anchor="t">
            <a:normAutofit/>
          </a:bodyPr>
          <a:lstStyle/>
          <a:p>
            <a:pPr rtl="1"/>
            <a:r>
              <a:rPr lang="ar" dirty="0"/>
              <a:t>يتألف التدريب على اختبار التشخيص السريع </a:t>
            </a:r>
            <a:r>
              <a:rPr lang="ar-SA" dirty="0"/>
              <a:t>للكشف عن مستضدات</a:t>
            </a:r>
            <a:r>
              <a:rPr lang="ar" dirty="0"/>
              <a:t> فيروس كورونا-سارس-2 من حلقات عملية تدريبية لتدريب المدربين وتدريب المستخدمين. </a:t>
            </a:r>
          </a:p>
          <a:p>
            <a:pPr rtl="1"/>
            <a:r>
              <a:rPr lang="ar" dirty="0"/>
              <a:t>تدريب المدربين </a:t>
            </a:r>
          </a:p>
          <a:p>
            <a:pPr lvl="1" rtl="1"/>
            <a:r>
              <a:rPr lang="ar" dirty="0"/>
              <a:t>تهدف هذه الحلقة العملية إلى توجيه المدربين بشأن العناصر النظرية والعملية للاختبار التشخيصي السريع </a:t>
            </a:r>
            <a:r>
              <a:rPr lang="ar-SA" dirty="0"/>
              <a:t>للكشف عن مستضدات</a:t>
            </a:r>
            <a:r>
              <a:rPr lang="ar" dirty="0"/>
              <a:t> فيروس كورونا-سارس-2، وتزويدهم بالمهارات والموارد لتدريب القائمين على الاختبار على كيفية إجراء الاختبار التشخيصي السريع </a:t>
            </a:r>
            <a:r>
              <a:rPr lang="ar-SA" dirty="0"/>
              <a:t>للكشف عن مستضدات</a:t>
            </a:r>
            <a:r>
              <a:rPr lang="ar" dirty="0"/>
              <a:t> فيروس كورونا-سارس-2 بأمان في المرافق السريرية.   </a:t>
            </a:r>
          </a:p>
          <a:p>
            <a:pPr rtl="1"/>
            <a:r>
              <a:rPr lang="ar" dirty="0"/>
              <a:t>تدريب المستخدمين</a:t>
            </a:r>
            <a:endParaRPr lang="en-GB" dirty="0">
              <a:cs typeface="Arial"/>
            </a:endParaRPr>
          </a:p>
          <a:p>
            <a:pPr lvl="1" rtl="1"/>
            <a:r>
              <a:rPr lang="ar" dirty="0"/>
              <a:t>تهدف هذه الحلقة العملية إلى توجيه المستخدمين بشأن العناصر النظرية والعملية للاختبار التشخيصي السريع </a:t>
            </a:r>
            <a:r>
              <a:rPr lang="ar-SA" dirty="0"/>
              <a:t>للكشف عن مستضدات</a:t>
            </a:r>
            <a:r>
              <a:rPr lang="ar" dirty="0"/>
              <a:t> فيروس كورونا-سارس-2. </a:t>
            </a:r>
          </a:p>
          <a:p>
            <a:pPr rtl="1"/>
            <a:r>
              <a:rPr lang="ar" dirty="0"/>
              <a:t>يُختَتم تدريب المدربين وتدريب المستخدمين بتقييم الكفاءات وتكريم المدربين والمستخدمين الذين أتموا التدريب بنجاح.   </a:t>
            </a:r>
            <a:endParaRPr lang="en-GB" dirty="0">
              <a:cs typeface="Arial"/>
            </a:endParaRP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a:t>3</a:t>
            </a:fld>
            <a:endParaRPr lang="en-GB" sz="1000" dirty="0"/>
          </a:p>
        </p:txBody>
      </p:sp>
      <p:sp>
        <p:nvSpPr>
          <p:cNvPr id="4" name="Footer Placeholder 3">
            <a:extLst>
              <a:ext uri="{FF2B5EF4-FFF2-40B4-BE49-F238E27FC236}">
                <a16:creationId xmlns:a16="http://schemas.microsoft.com/office/drawing/2014/main" id="{1D00CD11-49E3-E134-5E53-1E0F02D62731}"/>
              </a:ext>
            </a:extLst>
          </p:cNvPr>
          <p:cNvSpPr>
            <a:spLocks noGrp="1"/>
          </p:cNvSpPr>
          <p:nvPr>
            <p:ph type="ftr" sz="quarter" idx="11"/>
          </p:nvPr>
        </p:nvSpPr>
        <p:spPr>
          <a:xfrm>
            <a:off x="1311564" y="6356350"/>
            <a:ext cx="7788564"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spTree>
    <p:extLst>
      <p:ext uri="{BB962C8B-B14F-4D97-AF65-F5344CB8AC3E}">
        <p14:creationId xmlns:p14="http://schemas.microsoft.com/office/powerpoint/2010/main" val="325213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pPr algn="r" rtl="1"/>
            <a:r>
              <a:rPr lang="ar-SA" b="1" dirty="0"/>
              <a:t>لمحة عامة عن حلقة العمل التدريبية بشأن الاختبارات التشخيصية السريعة للكشف عن مستضدات فيروس كورونا-سارس-2 (2)</a:t>
            </a:r>
            <a:endParaRPr lang="en-CH"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pPr algn="l" rtl="1"/>
            <a:fld id="{42D34DE6-22C6-0E40-B20E-F2D718CBADB2}" type="slidenum">
              <a:rPr lang="en-GB" smtClean="0"/>
              <a:pPr algn="l" rtl="1"/>
              <a:t>4</a:t>
            </a:fld>
            <a:endParaRPr lang="en-GB" sz="1000" dirty="0"/>
          </a:p>
        </p:txBody>
      </p:sp>
      <p:sp>
        <p:nvSpPr>
          <p:cNvPr id="7" name="Content Placeholder 6">
            <a:extLst>
              <a:ext uri="{FF2B5EF4-FFF2-40B4-BE49-F238E27FC236}">
                <a16:creationId xmlns:a16="http://schemas.microsoft.com/office/drawing/2014/main" id="{617E73A2-059D-EA45-BA7A-E8B335C2EE3E}"/>
              </a:ext>
            </a:extLst>
          </p:cNvPr>
          <p:cNvSpPr>
            <a:spLocks noGrp="1"/>
          </p:cNvSpPr>
          <p:nvPr>
            <p:ph idx="1"/>
          </p:nvPr>
        </p:nvSpPr>
        <p:spPr>
          <a:xfrm>
            <a:off x="838200" y="1736203"/>
            <a:ext cx="7788564" cy="4440760"/>
          </a:xfrm>
        </p:spPr>
        <p:txBody>
          <a:bodyPr vert="horz" lIns="91440" tIns="45720" rIns="91440" bIns="45720" rtlCol="0" anchor="t">
            <a:normAutofit/>
          </a:bodyPr>
          <a:lstStyle/>
          <a:p>
            <a:pPr algn="just" rtl="1"/>
            <a:r>
              <a:rPr lang="ar-SA" dirty="0"/>
              <a:t>أُعدّت حلقات العمل هذه لفائدة المدربين ومستخدمي الاختبارات التشخيصية السريعة للكشف عن مستضدات فيروس كورونا-سارس-2، ولا يُقصد منها تناول تنفيذ الاختبارات التشخيصية السريعة في شبكة التشخيص.</a:t>
            </a:r>
          </a:p>
          <a:p>
            <a:pPr marL="461645" indent="0" algn="just" rtl="1">
              <a:buNone/>
            </a:pPr>
            <a:r>
              <a:rPr lang="ar-SA" sz="2000" dirty="0"/>
              <a:t>وترد مناقشة هذه الجوانب في </a:t>
            </a:r>
            <a:r>
              <a:rPr lang="ar-SA" sz="2000" u="sng" dirty="0"/>
              <a:t>الدليل التنفيذي للاختبارات التشخيصية السريعة للكشف عن مستضدات فيروس كورونا-سارس-2،</a:t>
            </a:r>
            <a:r>
              <a:rPr lang="ar-SA" sz="2000" dirty="0"/>
              <a:t> وفي </a:t>
            </a:r>
            <a:r>
              <a:rPr lang="ar-SA" sz="2000" u="sng" dirty="0"/>
              <a:t>دورة تدريبية منفصلة على منصة التعلم الإلكتروني المفتوحة (</a:t>
            </a:r>
            <a:r>
              <a:rPr lang="ar-SA" sz="2000" u="sng" dirty="0" err="1"/>
              <a:t>OpenWHO</a:t>
            </a:r>
            <a:r>
              <a:rPr lang="ar-SA" sz="2000" u="sng" dirty="0"/>
              <a:t>). </a:t>
            </a:r>
            <a:endParaRPr lang="ar-SA" sz="1700" u="sng" dirty="0"/>
          </a:p>
          <a:p>
            <a:pPr algn="just" rtl="1"/>
            <a:r>
              <a:rPr lang="ar-SA" dirty="0"/>
              <a:t>ولذلك، فإن هذه الدورات التدريبية لن تشمل الأنشطة التي يتعين القيام بها على المستوى المركزي أو الإشرافي (مثل إعداد المبادئ التوجيهية، والتخطيط، وسلسلة الإمداد، وما إلى ذلك). </a:t>
            </a:r>
          </a:p>
          <a:p>
            <a:pPr algn="just" rtl="1"/>
            <a:r>
              <a:rPr lang="ar-SA" dirty="0"/>
              <a:t>وسيجري تغطية هذه الأنشطة في المواد اللاحقة. </a:t>
            </a:r>
          </a:p>
        </p:txBody>
      </p:sp>
      <p:sp>
        <p:nvSpPr>
          <p:cNvPr id="8" name="Footer Placeholder 3">
            <a:extLst>
              <a:ext uri="{FF2B5EF4-FFF2-40B4-BE49-F238E27FC236}">
                <a16:creationId xmlns:a16="http://schemas.microsoft.com/office/drawing/2014/main" id="{E3231B58-3E5B-49FA-BD45-2B25D31F0C1D}"/>
              </a:ext>
            </a:extLst>
          </p:cNvPr>
          <p:cNvSpPr>
            <a:spLocks noGrp="1"/>
          </p:cNvSpPr>
          <p:nvPr>
            <p:ph type="ftr" sz="quarter" idx="11"/>
          </p:nvPr>
        </p:nvSpPr>
        <p:spPr>
          <a:xfrm>
            <a:off x="1311564" y="6356350"/>
            <a:ext cx="7788564"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pic>
        <p:nvPicPr>
          <p:cNvPr id="6" name="Google Shape;116;p3">
            <a:extLst>
              <a:ext uri="{FF2B5EF4-FFF2-40B4-BE49-F238E27FC236}">
                <a16:creationId xmlns:a16="http://schemas.microsoft.com/office/drawing/2014/main" id="{602A595D-2226-46FC-AB96-BF391CA4466B}"/>
              </a:ext>
            </a:extLst>
          </p:cNvPr>
          <p:cNvPicPr preferRelativeResize="0"/>
          <p:nvPr/>
        </p:nvPicPr>
        <p:blipFill rotWithShape="1">
          <a:blip r:embed="rId2">
            <a:alphaModFix/>
          </a:blip>
          <a:srcRect/>
          <a:stretch/>
        </p:blipFill>
        <p:spPr>
          <a:xfrm>
            <a:off x="8922327" y="2188548"/>
            <a:ext cx="2431472" cy="3436397"/>
          </a:xfrm>
          <a:prstGeom prst="rect">
            <a:avLst/>
          </a:prstGeom>
          <a:noFill/>
          <a:ln>
            <a:noFill/>
          </a:ln>
        </p:spPr>
      </p:pic>
    </p:spTree>
    <p:extLst>
      <p:ext uri="{BB962C8B-B14F-4D97-AF65-F5344CB8AC3E}">
        <p14:creationId xmlns:p14="http://schemas.microsoft.com/office/powerpoint/2010/main" val="79585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أهداف التعلم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1" anchor="t">
            <a:normAutofit/>
          </a:bodyPr>
          <a:lstStyle/>
          <a:p>
            <a:pPr marL="0" indent="0" rtl="1">
              <a:buNone/>
            </a:pPr>
            <a:r>
              <a:rPr lang="ar" dirty="0"/>
              <a:t>سوف تتمكن في نهاية الحلقة التدريبية مما يأتي:  </a:t>
            </a:r>
            <a:endParaRPr lang="en-ZA" dirty="0"/>
          </a:p>
          <a:p>
            <a:pPr rtl="1"/>
            <a:r>
              <a:rPr lang="ar" dirty="0"/>
              <a:t>توجيه المدربين بشأن دور اختبار المستضدات في الاستجابة لكوفيد-19</a:t>
            </a:r>
            <a:endParaRPr lang="en-ZA" dirty="0"/>
          </a:p>
          <a:p>
            <a:pPr rtl="1"/>
            <a:r>
              <a:rPr lang="ar" dirty="0"/>
              <a:t>توجيه المدربين بشأن أهمية ضمان اختبار الجودة وكيفية تقليل الأخطاء </a:t>
            </a:r>
            <a:endParaRPr lang="en-ZA" dirty="0"/>
          </a:p>
          <a:p>
            <a:pPr rtl="1"/>
            <a:r>
              <a:rPr lang="ar" dirty="0"/>
              <a:t>توجيه المدربين بشأن كيفية جمع بيانات الاختبار الروتيني وتحليلها بهدف مراقبة أداء الاختبار </a:t>
            </a:r>
            <a:endParaRPr lang="en-ZA" dirty="0"/>
          </a:p>
          <a:p>
            <a:pPr rtl="1"/>
            <a:r>
              <a:rPr lang="ar" dirty="0"/>
              <a:t>توجيه المدربين بشأن كيفية تدريب المستخدمين النهائيين على جمع العينات بأمان، وإجراء الاختبار التشخيصي السريع </a:t>
            </a:r>
            <a:r>
              <a:rPr lang="ar-SA" dirty="0"/>
              <a:t>للكشف عن مستضدات</a:t>
            </a:r>
            <a:r>
              <a:rPr lang="ar" dirty="0"/>
              <a:t> فيروس كورونا-سارس-2، وتفسير النتائج وفهم آثارها على التدبير العلاجي للمريض.</a:t>
            </a:r>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5</a:t>
            </a:fld>
            <a:endParaRPr lang="en-GB" sz="1000" dirty="0"/>
          </a:p>
        </p:txBody>
      </p:sp>
      <p:sp>
        <p:nvSpPr>
          <p:cNvPr id="7" name="Footer Placeholder 3">
            <a:extLst>
              <a:ext uri="{FF2B5EF4-FFF2-40B4-BE49-F238E27FC236}">
                <a16:creationId xmlns:a16="http://schemas.microsoft.com/office/drawing/2014/main" id="{AA2C0504-4F6B-C81A-8F2C-95C71C95D558}"/>
              </a:ext>
            </a:extLst>
          </p:cNvPr>
          <p:cNvSpPr>
            <a:spLocks noGrp="1"/>
          </p:cNvSpPr>
          <p:nvPr>
            <p:ph type="ftr" sz="quarter" idx="11"/>
          </p:nvPr>
        </p:nvSpPr>
        <p:spPr>
          <a:xfrm>
            <a:off x="1311564" y="6356350"/>
            <a:ext cx="7788564"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spTree>
    <p:extLst>
      <p:ext uri="{BB962C8B-B14F-4D97-AF65-F5344CB8AC3E}">
        <p14:creationId xmlns:p14="http://schemas.microsoft.com/office/powerpoint/2010/main" val="371447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أهداف التعلم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1" anchor="t">
            <a:normAutofit/>
          </a:bodyPr>
          <a:lstStyle/>
          <a:p>
            <a:pPr marL="0" indent="0" rtl="1">
              <a:buNone/>
            </a:pPr>
            <a:r>
              <a:rPr lang="ar" dirty="0"/>
              <a:t>سوف تتمكن في نهاية الحلقة التدريبية مما يأتي:  </a:t>
            </a:r>
            <a:endParaRPr lang="en-ZA" dirty="0"/>
          </a:p>
          <a:p>
            <a:pPr rtl="1"/>
            <a:r>
              <a:rPr lang="ar" dirty="0"/>
              <a:t>فهم دور اختبار المستضدات في الاستجابة لكوفيد-19</a:t>
            </a:r>
            <a:endParaRPr lang="en-ZA" dirty="0"/>
          </a:p>
          <a:p>
            <a:pPr rtl="1"/>
            <a:r>
              <a:rPr lang="ar" dirty="0"/>
              <a:t>فهم أهمية ضمان الاختبارات عالية الجودة وكيفية تقليل الأخطاء </a:t>
            </a:r>
            <a:endParaRPr lang="en-ZA" dirty="0"/>
          </a:p>
          <a:p>
            <a:pPr rtl="1"/>
            <a:r>
              <a:rPr lang="ar" dirty="0"/>
              <a:t>فهم كيفية جمع بيانات الاختبار الروتيني لمراقبة أداء الاختبار وتحليلها </a:t>
            </a:r>
            <a:endParaRPr lang="en-ZA" dirty="0"/>
          </a:p>
          <a:p>
            <a:pPr rtl="1"/>
            <a:r>
              <a:rPr dirty="0" err="1"/>
              <a:t>جمع</a:t>
            </a:r>
            <a:r>
              <a:rPr dirty="0"/>
              <a:t> </a:t>
            </a:r>
            <a:r>
              <a:rPr dirty="0" err="1"/>
              <a:t>العينات</a:t>
            </a:r>
            <a:r>
              <a:rPr dirty="0"/>
              <a:t> </a:t>
            </a:r>
            <a:r>
              <a:rPr dirty="0" err="1"/>
              <a:t>بأمان</a:t>
            </a:r>
            <a:r>
              <a:rPr dirty="0"/>
              <a:t>، </a:t>
            </a:r>
            <a:r>
              <a:rPr dirty="0" err="1"/>
              <a:t>وإجراء</a:t>
            </a:r>
            <a:r>
              <a:rPr dirty="0"/>
              <a:t> </a:t>
            </a:r>
            <a:r>
              <a:rPr dirty="0" err="1"/>
              <a:t>الاختبار</a:t>
            </a:r>
            <a:r>
              <a:rPr dirty="0"/>
              <a:t> </a:t>
            </a:r>
            <a:r>
              <a:rPr dirty="0" err="1"/>
              <a:t>التشخيصي</a:t>
            </a:r>
            <a:r>
              <a:rPr dirty="0"/>
              <a:t> </a:t>
            </a:r>
            <a:r>
              <a:rPr dirty="0" err="1"/>
              <a:t>السريع</a:t>
            </a:r>
            <a:r>
              <a:rPr dirty="0"/>
              <a:t> </a:t>
            </a:r>
            <a:r>
              <a:rPr lang="ar-SA" dirty="0"/>
              <a:t>للكشف عن مستضدات</a:t>
            </a:r>
            <a:r>
              <a:rPr dirty="0"/>
              <a:t> </a:t>
            </a:r>
            <a:r>
              <a:rPr dirty="0" err="1"/>
              <a:t>فيروس</a:t>
            </a:r>
            <a:r>
              <a:rPr dirty="0"/>
              <a:t> كورونا-سارس-2، </a:t>
            </a:r>
            <a:r>
              <a:rPr dirty="0" err="1"/>
              <a:t>وتفسير</a:t>
            </a:r>
            <a:r>
              <a:rPr dirty="0"/>
              <a:t> </a:t>
            </a:r>
            <a:r>
              <a:rPr dirty="0" err="1"/>
              <a:t>النتائج</a:t>
            </a:r>
            <a:r>
              <a:rPr dirty="0"/>
              <a:t> </a:t>
            </a:r>
            <a:r>
              <a:rPr dirty="0" err="1"/>
              <a:t>وفهم</a:t>
            </a:r>
            <a:r>
              <a:rPr dirty="0"/>
              <a:t> </a:t>
            </a:r>
            <a:r>
              <a:rPr dirty="0" err="1"/>
              <a:t>آثارها</a:t>
            </a:r>
            <a:r>
              <a:rPr dirty="0"/>
              <a:t> </a:t>
            </a:r>
            <a:r>
              <a:rPr dirty="0" err="1"/>
              <a:t>على</a:t>
            </a:r>
            <a:r>
              <a:rPr dirty="0"/>
              <a:t> </a:t>
            </a:r>
            <a:r>
              <a:rPr dirty="0" err="1"/>
              <a:t>التدبير</a:t>
            </a:r>
            <a:r>
              <a:rPr dirty="0"/>
              <a:t> </a:t>
            </a:r>
            <a:r>
              <a:rPr dirty="0" err="1"/>
              <a:t>العلاجي</a:t>
            </a:r>
            <a:r>
              <a:rPr dirty="0"/>
              <a:t> </a:t>
            </a:r>
            <a:r>
              <a:rPr dirty="0" err="1"/>
              <a:t>للمريض</a:t>
            </a:r>
            <a:r>
              <a:rPr dirty="0"/>
              <a:t>.</a:t>
            </a:r>
            <a:endParaRPr lang="en-GB" dirty="0">
              <a:solidFill>
                <a:srgbClr val="FF0000"/>
              </a:solidFill>
            </a:endParaRPr>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6</a:t>
            </a:fld>
            <a:endParaRPr lang="en-GB" sz="1000" dirty="0"/>
          </a:p>
        </p:txBody>
      </p:sp>
      <p:sp>
        <p:nvSpPr>
          <p:cNvPr id="4" name="Footer Placeholder 3">
            <a:extLst>
              <a:ext uri="{FF2B5EF4-FFF2-40B4-BE49-F238E27FC236}">
                <a16:creationId xmlns:a16="http://schemas.microsoft.com/office/drawing/2014/main" id="{32FA1423-603C-53A3-40CD-AB9F6F083DF6}"/>
              </a:ext>
            </a:extLst>
          </p:cNvPr>
          <p:cNvSpPr>
            <a:spLocks noGrp="1"/>
          </p:cNvSpPr>
          <p:nvPr>
            <p:ph type="ftr" sz="quarter" idx="11"/>
          </p:nvPr>
        </p:nvSpPr>
        <p:spPr>
          <a:xfrm>
            <a:off x="1311564" y="6356350"/>
            <a:ext cx="7788564"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spTree>
    <p:extLst>
      <p:ext uri="{BB962C8B-B14F-4D97-AF65-F5344CB8AC3E}">
        <p14:creationId xmlns:p14="http://schemas.microsoft.com/office/powerpoint/2010/main" val="299828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en-US"/>
              <a:pPr marL="0" lvl="0" indent="0" algn="l" rtl="1">
                <a:spcBef>
                  <a:spcPts val="0"/>
                </a:spcBef>
                <a:spcAft>
                  <a:spcPts val="0"/>
                </a:spcAft>
                <a:buNone/>
              </a:pPr>
              <a:t>7</a:t>
            </a:fld>
            <a:endParaRPr sz="1000"/>
          </a:p>
        </p:txBody>
      </p:sp>
      <p:graphicFrame>
        <p:nvGraphicFramePr>
          <p:cNvPr id="131" name="Google Shape;131;p5"/>
          <p:cNvGraphicFramePr/>
          <p:nvPr/>
        </p:nvGraphicFramePr>
        <p:xfrm>
          <a:off x="5991725" y="249001"/>
          <a:ext cx="5617200" cy="4887066"/>
        </p:xfrm>
        <a:graphic>
          <a:graphicData uri="http://schemas.openxmlformats.org/drawingml/2006/table">
            <a:tbl>
              <a:tblPr firstRow="1" bandRow="1">
                <a:noFill/>
              </a:tblPr>
              <a:tblGrid>
                <a:gridCol w="5617200">
                  <a:extLst>
                    <a:ext uri="{9D8B030D-6E8A-4147-A177-3AD203B41FA5}">
                      <a16:colId xmlns:a16="http://schemas.microsoft.com/office/drawing/2014/main" val="20000"/>
                    </a:ext>
                  </a:extLst>
                </a:gridCol>
              </a:tblGrid>
              <a:tr h="392904">
                <a:tc>
                  <a:txBody>
                    <a:bodyPr/>
                    <a:lstStyle/>
                    <a:p>
                      <a:pPr marL="0" marR="0" lvl="0" indent="0" algn="just" rtl="1">
                        <a:spcBef>
                          <a:spcPts val="0"/>
                        </a:spcBef>
                        <a:spcAft>
                          <a:spcPts val="0"/>
                        </a:spcAft>
                        <a:buNone/>
                      </a:pPr>
                      <a:r>
                        <a:rPr lang="ar-SA" sz="180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1-  مقدمة </a:t>
                      </a:r>
                      <a:endParaRPr lang="ar-SA" sz="1200" noProof="0"/>
                    </a:p>
                  </a:txBody>
                  <a:tcPr marL="91450" marR="91450" marT="45725" marB="45725">
                    <a:solidFill>
                      <a:srgbClr val="009AC9"/>
                    </a:solidFill>
                  </a:tcPr>
                </a:tc>
                <a:extLst>
                  <a:ext uri="{0D108BD9-81ED-4DB2-BD59-A6C34878D82A}">
                    <a16:rowId xmlns:a16="http://schemas.microsoft.com/office/drawing/2014/main" val="542243038"/>
                  </a:ext>
                </a:extLst>
              </a:tr>
              <a:tr h="392904">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2-  لمحة عامة عن اختبارات فيروس كورونا-سارس-2</a:t>
                      </a:r>
                      <a:endParaRPr lang="ar-SA" sz="1200" noProof="0"/>
                    </a:p>
                  </a:txBody>
                  <a:tcPr marL="91450" marR="91450" marT="45725" marB="45725">
                    <a:solidFill>
                      <a:srgbClr val="009AC9"/>
                    </a:solidFill>
                  </a:tcPr>
                </a:tc>
                <a:extLst>
                  <a:ext uri="{0D108BD9-81ED-4DB2-BD59-A6C34878D82A}">
                    <a16:rowId xmlns:a16="http://schemas.microsoft.com/office/drawing/2014/main" val="1115498964"/>
                  </a:ext>
                </a:extLst>
              </a:tr>
              <a:tr h="392904">
                <a:tc>
                  <a:txBody>
                    <a:bodyPr/>
                    <a:lstStyle/>
                    <a:p>
                      <a:pPr marL="0" marR="0" lvl="0" indent="0" algn="just" rtl="1">
                        <a:lnSpc>
                          <a:spcPct val="100000"/>
                        </a:lnSpc>
                        <a:spcBef>
                          <a:spcPts val="0"/>
                        </a:spcBef>
                        <a:spcAft>
                          <a:spcPts val="0"/>
                        </a:spcAft>
                        <a:buClr>
                          <a:schemeClr val="lt1"/>
                        </a:buClr>
                        <a:buSzPts val="2000"/>
                        <a:buFont typeface="Arial"/>
                        <a:buNone/>
                      </a:pPr>
                      <a:r>
                        <a:rPr lang="ar-SA" sz="1800" b="0" i="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3-  استراتيجيات اختبارات </a:t>
                      </a:r>
                      <a:r>
                        <a:rPr lang="ar-SA" sz="180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فيروس كورونا-سارس-2</a:t>
                      </a:r>
                      <a:endParaRPr lang="ar-SA" sz="1200" noProof="0"/>
                    </a:p>
                  </a:txBody>
                  <a:tcPr marL="91450" marR="91450" marT="45725" marB="45725">
                    <a:solidFill>
                      <a:srgbClr val="009AC9"/>
                    </a:solidFill>
                  </a:tcPr>
                </a:tc>
                <a:extLst>
                  <a:ext uri="{0D108BD9-81ED-4DB2-BD59-A6C34878D82A}">
                    <a16:rowId xmlns:a16="http://schemas.microsoft.com/office/drawing/2014/main" val="10000"/>
                  </a:ext>
                </a:extLst>
              </a:tr>
              <a:tr h="392904">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4-  الاختبار عالي الجودة باستخدام الاختبارات التشخيصية السريعة</a:t>
                      </a:r>
                      <a:endParaRPr lang="ar-SA" sz="1200" noProof="0" dirty="0"/>
                    </a:p>
                  </a:txBody>
                  <a:tcPr marL="91450" marR="91450" marT="45725" marB="45725">
                    <a:solidFill>
                      <a:srgbClr val="009AC9"/>
                    </a:solidFill>
                  </a:tcPr>
                </a:tc>
                <a:extLst>
                  <a:ext uri="{0D108BD9-81ED-4DB2-BD59-A6C34878D82A}">
                    <a16:rowId xmlns:a16="http://schemas.microsoft.com/office/drawing/2014/main" val="10001"/>
                  </a:ext>
                </a:extLst>
              </a:tr>
              <a:tr h="392904">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5-  السلامة في اختبارات فيروس كورونا-سارس-2</a:t>
                      </a:r>
                      <a:endParaRPr lang="ar-SA" sz="1200" noProof="0"/>
                    </a:p>
                  </a:txBody>
                  <a:tcPr marL="91450" marR="91450" marT="45725" marB="45725">
                    <a:solidFill>
                      <a:srgbClr val="009AC9"/>
                    </a:solidFill>
                  </a:tcPr>
                </a:tc>
                <a:extLst>
                  <a:ext uri="{0D108BD9-81ED-4DB2-BD59-A6C34878D82A}">
                    <a16:rowId xmlns:a16="http://schemas.microsoft.com/office/drawing/2014/main" val="10002"/>
                  </a:ext>
                </a:extLst>
              </a:tr>
              <a:tr h="392904">
                <a:tc>
                  <a:txBody>
                    <a:bodyPr/>
                    <a:lstStyle/>
                    <a:p>
                      <a:pPr marL="0" marR="0" lvl="0" indent="0" algn="just" rtl="1">
                        <a:lnSpc>
                          <a:spcPct val="100000"/>
                        </a:lnSpc>
                        <a:spcBef>
                          <a:spcPts val="0"/>
                        </a:spcBef>
                        <a:spcAft>
                          <a:spcPts val="0"/>
                        </a:spcAft>
                        <a:buClr>
                          <a:srgbClr val="FFFFFF"/>
                        </a:buClr>
                        <a:buSzPts val="2000"/>
                        <a:buFont typeface="Arial"/>
                        <a:buNone/>
                      </a:pPr>
                      <a:r>
                        <a:rPr lang="ar-SA" sz="1800" u="none" strike="noStrike" cap="none" noProof="0">
                          <a:solidFill>
                            <a:srgbClr val="FFFFFF"/>
                          </a:solidFill>
                          <a:latin typeface="Simplified Arabic" panose="02020603050405020304" pitchFamily="18" charset="-78"/>
                          <a:ea typeface="Arial"/>
                          <a:cs typeface="Simplified Arabic" panose="02020603050405020304" pitchFamily="18" charset="-78"/>
                          <a:sym typeface="Arial"/>
                        </a:rPr>
                        <a:t>6-  جمع العينات </a:t>
                      </a:r>
                      <a:endParaRPr lang="ar-SA" sz="1200" noProof="0"/>
                    </a:p>
                  </a:txBody>
                  <a:tcPr marL="91450" marR="91450" marT="45725" marB="45725">
                    <a:solidFill>
                      <a:srgbClr val="009AC9"/>
                    </a:solidFill>
                  </a:tcPr>
                </a:tc>
                <a:extLst>
                  <a:ext uri="{0D108BD9-81ED-4DB2-BD59-A6C34878D82A}">
                    <a16:rowId xmlns:a16="http://schemas.microsoft.com/office/drawing/2014/main" val="10003"/>
                  </a:ext>
                </a:extLst>
              </a:tr>
              <a:tr h="392904">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7-  التحضير للاختبارات </a:t>
                      </a:r>
                      <a:endParaRPr lang="ar-SA" sz="1200" noProof="0" dirty="0"/>
                    </a:p>
                  </a:txBody>
                  <a:tcPr marL="91450" marR="91450" marT="45725" marB="45725">
                    <a:solidFill>
                      <a:srgbClr val="009AC9"/>
                    </a:solidFill>
                  </a:tcPr>
                </a:tc>
                <a:extLst>
                  <a:ext uri="{0D108BD9-81ED-4DB2-BD59-A6C34878D82A}">
                    <a16:rowId xmlns:a16="http://schemas.microsoft.com/office/drawing/2014/main" val="10004"/>
                  </a:ext>
                </a:extLst>
              </a:tr>
              <a:tr h="678156">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8- إجراء الاختبارات التشخيصية السريعة للكشف عن مستضدات فيروس كورونا-سارس-2 </a:t>
                      </a:r>
                      <a:endParaRPr lang="ar-SA" sz="1200" noProof="0" dirty="0"/>
                    </a:p>
                  </a:txBody>
                  <a:tcPr marL="91450" marR="91450" marT="45725" marB="45725">
                    <a:solidFill>
                      <a:srgbClr val="009AC9"/>
                    </a:solidFill>
                  </a:tcPr>
                </a:tc>
                <a:extLst>
                  <a:ext uri="{0D108BD9-81ED-4DB2-BD59-A6C34878D82A}">
                    <a16:rowId xmlns:a16="http://schemas.microsoft.com/office/drawing/2014/main" val="10005"/>
                  </a:ext>
                </a:extLst>
              </a:tr>
              <a:tr h="678156">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9-  استخدام بيانات الاختبارات التشخيصية السريعة للكشف عن فيروس كورونا-سارس-2 </a:t>
                      </a:r>
                      <a:endParaRPr lang="ar-SA" sz="1200" noProof="0" dirty="0"/>
                    </a:p>
                  </a:txBody>
                  <a:tcPr marL="91450" marR="91450" marT="45725" marB="45725">
                    <a:solidFill>
                      <a:srgbClr val="009AC9"/>
                    </a:solidFill>
                  </a:tcPr>
                </a:tc>
                <a:extLst>
                  <a:ext uri="{0D108BD9-81ED-4DB2-BD59-A6C34878D82A}">
                    <a16:rowId xmlns:a16="http://schemas.microsoft.com/office/drawing/2014/main" val="10006"/>
                  </a:ext>
                </a:extLst>
              </a:tr>
              <a:tr h="387522">
                <a:tc>
                  <a:txBody>
                    <a:bodyPr/>
                    <a:lstStyle/>
                    <a:p>
                      <a:pPr marL="0" marR="0" lvl="0" indent="0" algn="just" rtl="1">
                        <a:spcBef>
                          <a:spcPts val="0"/>
                        </a:spcBef>
                        <a:spcAft>
                          <a:spcPts val="0"/>
                        </a:spcAft>
                        <a:buNone/>
                      </a:pPr>
                      <a:r>
                        <a:rPr lang="ar-SA" sz="1800" b="0" i="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10 − ضمان جودة النتائج </a:t>
                      </a:r>
                      <a:endPar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endParaRPr>
                    </a:p>
                  </a:txBody>
                  <a:tcPr marL="91450" marR="91450" marT="45725" marB="45725">
                    <a:solidFill>
                      <a:srgbClr val="009AC9"/>
                    </a:solidFill>
                  </a:tcPr>
                </a:tc>
                <a:extLst>
                  <a:ext uri="{0D108BD9-81ED-4DB2-BD59-A6C34878D82A}">
                    <a16:rowId xmlns:a16="http://schemas.microsoft.com/office/drawing/2014/main" val="10007"/>
                  </a:ext>
                </a:extLst>
              </a:tr>
              <a:tr h="392904">
                <a:tc>
                  <a:txBody>
                    <a:bodyPr/>
                    <a:lstStyle/>
                    <a:p>
                      <a:pPr marL="0" marR="0" lvl="0" indent="0" algn="just" rtl="1">
                        <a:spcBef>
                          <a:spcPts val="0"/>
                        </a:spcBef>
                        <a:spcAft>
                          <a:spcPts val="0"/>
                        </a:spcAft>
                        <a:buNone/>
                      </a:pP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11 - تدريب المختبرين </a:t>
                      </a:r>
                    </a:p>
                  </a:txBody>
                  <a:tcPr marL="91450" marR="91450" marT="45725" marB="45725">
                    <a:solidFill>
                      <a:srgbClr val="009AC9"/>
                    </a:solidFill>
                  </a:tcPr>
                </a:tc>
                <a:extLst>
                  <a:ext uri="{0D108BD9-81ED-4DB2-BD59-A6C34878D82A}">
                    <a16:rowId xmlns:a16="http://schemas.microsoft.com/office/drawing/2014/main" val="10009"/>
                  </a:ext>
                </a:extLst>
              </a:tr>
            </a:tbl>
          </a:graphicData>
        </a:graphic>
      </p:graphicFrame>
      <p:pic>
        <p:nvPicPr>
          <p:cNvPr id="133" name="Google Shape;133;p5"/>
          <p:cNvPicPr preferRelativeResize="0"/>
          <p:nvPr/>
        </p:nvPicPr>
        <p:blipFill rotWithShape="1">
          <a:blip r:embed="rId4">
            <a:alphaModFix/>
          </a:blip>
          <a:srcRect/>
          <a:stretch/>
        </p:blipFill>
        <p:spPr>
          <a:xfrm>
            <a:off x="701963" y="1872783"/>
            <a:ext cx="3722255" cy="2896311"/>
          </a:xfrm>
          <a:prstGeom prst="rect">
            <a:avLst/>
          </a:prstGeom>
          <a:noFill/>
          <a:ln>
            <a:noFill/>
          </a:ln>
        </p:spPr>
      </p:pic>
      <p:graphicFrame>
        <p:nvGraphicFramePr>
          <p:cNvPr id="7" name="Google Shape;131;p5">
            <a:extLst>
              <a:ext uri="{FF2B5EF4-FFF2-40B4-BE49-F238E27FC236}">
                <a16:creationId xmlns:a16="http://schemas.microsoft.com/office/drawing/2014/main" id="{83444B7E-67FA-4D37-BF58-FFE7C66872B3}"/>
              </a:ext>
            </a:extLst>
          </p:cNvPr>
          <p:cNvGraphicFramePr/>
          <p:nvPr/>
        </p:nvGraphicFramePr>
        <p:xfrm>
          <a:off x="5991725" y="5239407"/>
          <a:ext cx="5617200" cy="914410"/>
        </p:xfrm>
        <a:graphic>
          <a:graphicData uri="http://schemas.openxmlformats.org/drawingml/2006/table">
            <a:tbl>
              <a:tblPr firstRow="1" bandRow="1">
                <a:noFill/>
              </a:tblPr>
              <a:tblGrid>
                <a:gridCol w="5617200">
                  <a:extLst>
                    <a:ext uri="{9D8B030D-6E8A-4147-A177-3AD203B41FA5}">
                      <a16:colId xmlns:a16="http://schemas.microsoft.com/office/drawing/2014/main" val="20000"/>
                    </a:ext>
                  </a:extLst>
                </a:gridCol>
              </a:tblGrid>
              <a:tr h="370850">
                <a:tc>
                  <a:txBody>
                    <a:bodyPr/>
                    <a:lstStyle/>
                    <a:p>
                      <a:pPr marL="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r>
                        <a:rPr lang="ar-SA" sz="1800" u="none" strike="noStrike" cap="none">
                          <a:solidFill>
                            <a:schemeClr val="lt1"/>
                          </a:solidFill>
                          <a:latin typeface="Simplified Arabic" panose="02020603050405020304" pitchFamily="18" charset="-78"/>
                          <a:ea typeface="Arial"/>
                          <a:cs typeface="Simplified Arabic" panose="02020603050405020304" pitchFamily="18" charset="-78"/>
                          <a:sym typeface="Arial"/>
                        </a:rPr>
                        <a:t>الوحدة التكميلية </a:t>
                      </a:r>
                      <a:r>
                        <a:rPr lang="ar-SA"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1- استخدام</a:t>
                      </a:r>
                      <a:r>
                        <a:rPr lang="en-US"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 الاختبارات التشخيصية السريعة للكشف </a:t>
                      </a:r>
                      <a:r>
                        <a:rPr lang="en-US" sz="1800" u="none" strike="noStrike" cap="none" dirty="0" err="1">
                          <a:solidFill>
                            <a:schemeClr val="lt1"/>
                          </a:solidFill>
                          <a:latin typeface="Simplified Arabic" panose="02020603050405020304" pitchFamily="18" charset="-78"/>
                          <a:ea typeface="Arial"/>
                          <a:cs typeface="Simplified Arabic" panose="02020603050405020304" pitchFamily="18" charset="-78"/>
                          <a:sym typeface="Arial"/>
                        </a:rPr>
                        <a:t>عن</a:t>
                      </a:r>
                      <a:r>
                        <a:rPr lang="en-US"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 </a:t>
                      </a: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مستضدات</a:t>
                      </a:r>
                      <a:r>
                        <a:rPr lang="en-US"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 </a:t>
                      </a: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فيروس</a:t>
                      </a:r>
                      <a:r>
                        <a:rPr lang="en-US"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 </a:t>
                      </a: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كورونا</a:t>
                      </a:r>
                      <a:r>
                        <a:rPr lang="ar-SA"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a:t>
                      </a: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سارس</a:t>
                      </a:r>
                      <a:r>
                        <a:rPr lang="ar-SA"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-2 </a:t>
                      </a:r>
                      <a:r>
                        <a:rPr lang="en-US" sz="1800" u="none" strike="noStrike" cap="none" dirty="0" err="1">
                          <a:solidFill>
                            <a:schemeClr val="lt1"/>
                          </a:solidFill>
                          <a:latin typeface="Simplified Arabic" panose="02020603050405020304" pitchFamily="18" charset="-78"/>
                          <a:ea typeface="Arial"/>
                          <a:cs typeface="Simplified Arabic" panose="02020603050405020304" pitchFamily="18" charset="-78"/>
                          <a:sym typeface="Arial"/>
                        </a:rPr>
                        <a:t>في</a:t>
                      </a:r>
                      <a:r>
                        <a:rPr lang="en-US"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 اختبارات التشخيص </a:t>
                      </a:r>
                      <a:r>
                        <a:rPr lang="en-US" sz="1800" u="none" strike="noStrike" cap="none" dirty="0" err="1">
                          <a:solidFill>
                            <a:schemeClr val="lt1"/>
                          </a:solidFill>
                          <a:latin typeface="Simplified Arabic" panose="02020603050405020304" pitchFamily="18" charset="-78"/>
                          <a:ea typeface="Arial"/>
                          <a:cs typeface="Simplified Arabic" panose="02020603050405020304" pitchFamily="18" charset="-78"/>
                          <a:sym typeface="Arial"/>
                        </a:rPr>
                        <a:t>الذاتي</a:t>
                      </a:r>
                      <a:r>
                        <a:rPr lang="en-US"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 لكوفيد</a:t>
                      </a:r>
                      <a:r>
                        <a:rPr lang="ar-SA" sz="18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-19</a:t>
                      </a:r>
                      <a:endParaRPr sz="1800" dirty="0"/>
                    </a:p>
                  </a:txBody>
                  <a:tcPr marL="91450" marR="91450" marT="45725" marB="45725">
                    <a:solidFill>
                      <a:srgbClr val="009AC9"/>
                    </a:solidFill>
                  </a:tcPr>
                </a:tc>
                <a:extLst>
                  <a:ext uri="{0D108BD9-81ED-4DB2-BD59-A6C34878D82A}">
                    <a16:rowId xmlns:a16="http://schemas.microsoft.com/office/drawing/2014/main" val="542243038"/>
                  </a:ext>
                </a:extLst>
              </a:tr>
            </a:tbl>
          </a:graphicData>
        </a:graphic>
      </p:graphicFrame>
      <p:sp>
        <p:nvSpPr>
          <p:cNvPr id="8" name="Google Shape;94;p1">
            <a:extLst>
              <a:ext uri="{FF2B5EF4-FFF2-40B4-BE49-F238E27FC236}">
                <a16:creationId xmlns:a16="http://schemas.microsoft.com/office/drawing/2014/main" id="{0BD5BF38-322D-45B9-AE4E-D39111C8FA06}"/>
              </a:ext>
            </a:extLst>
          </p:cNvPr>
          <p:cNvSpPr txBox="1">
            <a:spLocks/>
          </p:cNvSpPr>
          <p:nvPr/>
        </p:nvSpPr>
        <p:spPr>
          <a:xfrm>
            <a:off x="701963" y="392561"/>
            <a:ext cx="4664880" cy="104461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Simplified Arabic" panose="02020603050405020304" pitchFamily="18" charset="-78"/>
                <a:ea typeface="Arial"/>
                <a:cs typeface="Simplified Arabic" panose="02020603050405020304" pitchFamily="18" charset="-78"/>
                <a:sym typeface="Arial"/>
              </a:defRPr>
            </a:lvl1pPr>
            <a:lvl2pPr marL="914400" marR="0" lvl="1"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r" rtl="1">
              <a:lnSpc>
                <a:spcPct val="90000"/>
              </a:lnSpc>
              <a:spcBef>
                <a:spcPts val="0"/>
              </a:spcBef>
              <a:buClr>
                <a:schemeClr val="lt1"/>
              </a:buClr>
              <a:buSzPts val="3600"/>
              <a:buNone/>
            </a:pPr>
            <a:r>
              <a:rPr lang="ar-SA" sz="3600" dirty="0">
                <a:solidFill>
                  <a:schemeClr val="accent1"/>
                </a:solidFill>
              </a:rPr>
              <a:t>لمحة عامة عن الوحدات –  حلقة عمل بشأن تدريب المدرّبين</a:t>
            </a:r>
          </a:p>
        </p:txBody>
      </p:sp>
      <p:sp>
        <p:nvSpPr>
          <p:cNvPr id="2" name="Footer Placeholder 3">
            <a:extLst>
              <a:ext uri="{FF2B5EF4-FFF2-40B4-BE49-F238E27FC236}">
                <a16:creationId xmlns:a16="http://schemas.microsoft.com/office/drawing/2014/main" id="{2218E4E0-A359-6C9E-01A0-E7F6F7ADECEC}"/>
              </a:ext>
            </a:extLst>
          </p:cNvPr>
          <p:cNvSpPr>
            <a:spLocks noGrp="1"/>
          </p:cNvSpPr>
          <p:nvPr>
            <p:ph type="ftr" sz="quarter" idx="11"/>
          </p:nvPr>
        </p:nvSpPr>
        <p:spPr>
          <a:xfrm>
            <a:off x="1311564" y="6356350"/>
            <a:ext cx="7788564"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spTree>
    <p:custDataLst>
      <p:tags r:id="rId1"/>
    </p:custDataLst>
    <p:extLst>
      <p:ext uri="{BB962C8B-B14F-4D97-AF65-F5344CB8AC3E}">
        <p14:creationId xmlns:p14="http://schemas.microsoft.com/office/powerpoint/2010/main" val="297244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838200" y="365126"/>
            <a:ext cx="4727713" cy="942814"/>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chemeClr val="accent1"/>
              </a:buClr>
              <a:buSzPts val="3600"/>
              <a:buFont typeface="Arial"/>
              <a:buNone/>
            </a:pPr>
            <a:r>
              <a:rPr lang="en-US" dirty="0"/>
              <a:t>لمحة عامة عن الوحدات – حلقة عمل بشأن تدريب المستخدمين </a:t>
            </a:r>
            <a:endParaRPr dirty="0"/>
          </a:p>
        </p:txBody>
      </p:sp>
      <p:sp>
        <p:nvSpPr>
          <p:cNvPr id="130" name="Google Shape;130;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l" rtl="1">
              <a:spcBef>
                <a:spcPts val="0"/>
              </a:spcBef>
              <a:spcAft>
                <a:spcPts val="0"/>
              </a:spcAft>
              <a:buNone/>
            </a:pPr>
            <a:fld id="{00000000-1234-1234-1234-123412341234}" type="slidenum">
              <a:rPr lang="en-US"/>
              <a:pPr marL="0" lvl="0" indent="0" algn="l" rtl="1">
                <a:spcBef>
                  <a:spcPts val="0"/>
                </a:spcBef>
                <a:spcAft>
                  <a:spcPts val="0"/>
                </a:spcAft>
                <a:buNone/>
              </a:pPr>
              <a:t>8</a:t>
            </a:fld>
            <a:endParaRPr sz="1000"/>
          </a:p>
        </p:txBody>
      </p:sp>
      <p:graphicFrame>
        <p:nvGraphicFramePr>
          <p:cNvPr id="131" name="Google Shape;131;p5"/>
          <p:cNvGraphicFramePr/>
          <p:nvPr/>
        </p:nvGraphicFramePr>
        <p:xfrm>
          <a:off x="5872837" y="200357"/>
          <a:ext cx="5617200" cy="4640002"/>
        </p:xfrm>
        <a:graphic>
          <a:graphicData uri="http://schemas.openxmlformats.org/drawingml/2006/table">
            <a:tbl>
              <a:tblPr firstRow="1" bandRow="1">
                <a:noFill/>
              </a:tblPr>
              <a:tblGrid>
                <a:gridCol w="5617200">
                  <a:extLst>
                    <a:ext uri="{9D8B030D-6E8A-4147-A177-3AD203B41FA5}">
                      <a16:colId xmlns:a16="http://schemas.microsoft.com/office/drawing/2014/main" val="20000"/>
                    </a:ext>
                  </a:extLst>
                </a:gridCol>
              </a:tblGrid>
              <a:tr h="405169">
                <a:tc>
                  <a:txBody>
                    <a:bodyPr/>
                    <a:lstStyle/>
                    <a:p>
                      <a:pPr marL="0" marR="0" lvl="0" indent="0" algn="just" rtl="1">
                        <a:spcBef>
                          <a:spcPts val="0"/>
                        </a:spcBef>
                        <a:spcAft>
                          <a:spcPts val="0"/>
                        </a:spcAft>
                        <a:buNone/>
                      </a:pPr>
                      <a:r>
                        <a:rPr lang="ar-SA" sz="180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1-  مقدمة </a:t>
                      </a:r>
                      <a:endParaRPr lang="ar-SA" sz="1200" noProof="0"/>
                    </a:p>
                  </a:txBody>
                  <a:tcPr marL="91450" marR="91450" marT="45725" marB="45725">
                    <a:solidFill>
                      <a:srgbClr val="009AC9"/>
                    </a:solidFill>
                  </a:tcPr>
                </a:tc>
                <a:extLst>
                  <a:ext uri="{0D108BD9-81ED-4DB2-BD59-A6C34878D82A}">
                    <a16:rowId xmlns:a16="http://schemas.microsoft.com/office/drawing/2014/main" val="542243038"/>
                  </a:ext>
                </a:extLst>
              </a:tr>
              <a:tr h="405169">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2-  لمحة عامة عن اختبارات فيروس كورونا-سارس-2</a:t>
                      </a:r>
                      <a:endParaRPr lang="ar-SA" sz="1200" noProof="0"/>
                    </a:p>
                  </a:txBody>
                  <a:tcPr marL="91450" marR="91450" marT="45725" marB="45725">
                    <a:solidFill>
                      <a:srgbClr val="009AC9"/>
                    </a:solidFill>
                  </a:tcPr>
                </a:tc>
                <a:extLst>
                  <a:ext uri="{0D108BD9-81ED-4DB2-BD59-A6C34878D82A}">
                    <a16:rowId xmlns:a16="http://schemas.microsoft.com/office/drawing/2014/main" val="1115498964"/>
                  </a:ext>
                </a:extLst>
              </a:tr>
              <a:tr h="405169">
                <a:tc>
                  <a:txBody>
                    <a:bodyPr/>
                    <a:lstStyle/>
                    <a:p>
                      <a:pPr marL="0" marR="0" lvl="0" indent="0" algn="just" rtl="1">
                        <a:lnSpc>
                          <a:spcPct val="100000"/>
                        </a:lnSpc>
                        <a:spcBef>
                          <a:spcPts val="0"/>
                        </a:spcBef>
                        <a:spcAft>
                          <a:spcPts val="0"/>
                        </a:spcAft>
                        <a:buClr>
                          <a:schemeClr val="lt1"/>
                        </a:buClr>
                        <a:buSzPts val="2000"/>
                        <a:buFont typeface="Arial"/>
                        <a:buNone/>
                      </a:pPr>
                      <a:r>
                        <a:rPr lang="ar-SA" sz="1800" b="0" i="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3-  استراتيجيات اختبارات </a:t>
                      </a:r>
                      <a:r>
                        <a:rPr lang="ar-SA" sz="180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فيروس كورونا-سارس-2</a:t>
                      </a:r>
                      <a:endParaRPr lang="ar-SA" sz="1200" noProof="0"/>
                    </a:p>
                  </a:txBody>
                  <a:tcPr marL="91450" marR="91450" marT="45725" marB="45725">
                    <a:solidFill>
                      <a:srgbClr val="009AC9"/>
                    </a:solidFill>
                  </a:tcPr>
                </a:tc>
                <a:extLst>
                  <a:ext uri="{0D108BD9-81ED-4DB2-BD59-A6C34878D82A}">
                    <a16:rowId xmlns:a16="http://schemas.microsoft.com/office/drawing/2014/main" val="10000"/>
                  </a:ext>
                </a:extLst>
              </a:tr>
              <a:tr h="405169">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4-  الاختبار عالي الجودة باستخدام الاختبارات التشخيصية السريعة</a:t>
                      </a:r>
                      <a:endParaRPr lang="ar-SA" sz="1200" noProof="0" dirty="0"/>
                    </a:p>
                  </a:txBody>
                  <a:tcPr marL="91450" marR="91450" marT="45725" marB="45725">
                    <a:solidFill>
                      <a:srgbClr val="009AC9"/>
                    </a:solidFill>
                  </a:tcPr>
                </a:tc>
                <a:extLst>
                  <a:ext uri="{0D108BD9-81ED-4DB2-BD59-A6C34878D82A}">
                    <a16:rowId xmlns:a16="http://schemas.microsoft.com/office/drawing/2014/main" val="10001"/>
                  </a:ext>
                </a:extLst>
              </a:tr>
              <a:tr h="405169">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a:solidFill>
                            <a:schemeClr val="lt1"/>
                          </a:solidFill>
                          <a:latin typeface="Simplified Arabic" panose="02020603050405020304" pitchFamily="18" charset="-78"/>
                          <a:ea typeface="Arial"/>
                          <a:cs typeface="Simplified Arabic" panose="02020603050405020304" pitchFamily="18" charset="-78"/>
                          <a:sym typeface="Arial"/>
                        </a:rPr>
                        <a:t>5-  السلامة في اختبارات فيروس كورونا-سارس-2</a:t>
                      </a:r>
                      <a:endParaRPr lang="ar-SA" sz="1200" noProof="0"/>
                    </a:p>
                  </a:txBody>
                  <a:tcPr marL="91450" marR="91450" marT="45725" marB="45725">
                    <a:solidFill>
                      <a:srgbClr val="009AC9"/>
                    </a:solidFill>
                  </a:tcPr>
                </a:tc>
                <a:extLst>
                  <a:ext uri="{0D108BD9-81ED-4DB2-BD59-A6C34878D82A}">
                    <a16:rowId xmlns:a16="http://schemas.microsoft.com/office/drawing/2014/main" val="10002"/>
                  </a:ext>
                </a:extLst>
              </a:tr>
              <a:tr h="405169">
                <a:tc>
                  <a:txBody>
                    <a:bodyPr/>
                    <a:lstStyle/>
                    <a:p>
                      <a:pPr marL="0" marR="0" lvl="0" indent="0" algn="just" rtl="1">
                        <a:lnSpc>
                          <a:spcPct val="100000"/>
                        </a:lnSpc>
                        <a:spcBef>
                          <a:spcPts val="0"/>
                        </a:spcBef>
                        <a:spcAft>
                          <a:spcPts val="0"/>
                        </a:spcAft>
                        <a:buClr>
                          <a:srgbClr val="FFFFFF"/>
                        </a:buClr>
                        <a:buSzPts val="2000"/>
                        <a:buFont typeface="Arial"/>
                        <a:buNone/>
                      </a:pPr>
                      <a:r>
                        <a:rPr lang="ar-SA" sz="1800" u="none" strike="noStrike" cap="none" noProof="0">
                          <a:solidFill>
                            <a:srgbClr val="FFFFFF"/>
                          </a:solidFill>
                          <a:latin typeface="Simplified Arabic" panose="02020603050405020304" pitchFamily="18" charset="-78"/>
                          <a:ea typeface="Arial"/>
                          <a:cs typeface="Simplified Arabic" panose="02020603050405020304" pitchFamily="18" charset="-78"/>
                          <a:sym typeface="Arial"/>
                        </a:rPr>
                        <a:t>6-  جمع العينات </a:t>
                      </a:r>
                      <a:endParaRPr lang="ar-SA" sz="1200" noProof="0"/>
                    </a:p>
                  </a:txBody>
                  <a:tcPr marL="91450" marR="91450" marT="45725" marB="45725">
                    <a:solidFill>
                      <a:srgbClr val="009AC9"/>
                    </a:solidFill>
                  </a:tcPr>
                </a:tc>
                <a:extLst>
                  <a:ext uri="{0D108BD9-81ED-4DB2-BD59-A6C34878D82A}">
                    <a16:rowId xmlns:a16="http://schemas.microsoft.com/office/drawing/2014/main" val="10003"/>
                  </a:ext>
                </a:extLst>
              </a:tr>
              <a:tr h="405169">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7-  التحضير للاختبارات </a:t>
                      </a:r>
                      <a:endParaRPr lang="ar-SA" sz="1200" noProof="0" dirty="0"/>
                    </a:p>
                  </a:txBody>
                  <a:tcPr marL="91450" marR="91450" marT="45725" marB="45725">
                    <a:solidFill>
                      <a:srgbClr val="009AC9"/>
                    </a:solidFill>
                  </a:tcPr>
                </a:tc>
                <a:extLst>
                  <a:ext uri="{0D108BD9-81ED-4DB2-BD59-A6C34878D82A}">
                    <a16:rowId xmlns:a16="http://schemas.microsoft.com/office/drawing/2014/main" val="10004"/>
                  </a:ext>
                </a:extLst>
              </a:tr>
              <a:tr h="699325">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8- إجراء الاختبارات التشخيصية السريعة للكشف عن مستضدات فيروس كورونا-سارس-2 </a:t>
                      </a:r>
                      <a:endParaRPr lang="ar-SA" sz="1200" noProof="0" dirty="0"/>
                    </a:p>
                  </a:txBody>
                  <a:tcPr marL="91450" marR="91450" marT="45725" marB="45725">
                    <a:solidFill>
                      <a:srgbClr val="009AC9"/>
                    </a:solidFill>
                  </a:tcPr>
                </a:tc>
                <a:extLst>
                  <a:ext uri="{0D108BD9-81ED-4DB2-BD59-A6C34878D82A}">
                    <a16:rowId xmlns:a16="http://schemas.microsoft.com/office/drawing/2014/main" val="10005"/>
                  </a:ext>
                </a:extLst>
              </a:tr>
              <a:tr h="699325">
                <a:tc>
                  <a:txBody>
                    <a:bodyPr/>
                    <a:lstStyle/>
                    <a:p>
                      <a:pPr marL="0" marR="0" lvl="0" indent="0" algn="just" rtl="1">
                        <a:lnSpc>
                          <a:spcPct val="100000"/>
                        </a:lnSpc>
                        <a:spcBef>
                          <a:spcPts val="0"/>
                        </a:spcBef>
                        <a:spcAft>
                          <a:spcPts val="0"/>
                        </a:spcAft>
                        <a:buClr>
                          <a:schemeClr val="lt1"/>
                        </a:buClr>
                        <a:buSzPts val="2000"/>
                        <a:buFont typeface="Arial"/>
                        <a:buNone/>
                      </a:pPr>
                      <a:r>
                        <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9-  استخدام بيانات الاختبارات التشخيصية السريعة للكشف عن فيروس كورونا-سارس-2 </a:t>
                      </a:r>
                      <a:endParaRPr lang="ar-SA" sz="1200" noProof="0" dirty="0"/>
                    </a:p>
                  </a:txBody>
                  <a:tcPr marL="91450" marR="91450" marT="45725" marB="45725">
                    <a:solidFill>
                      <a:srgbClr val="009AC9"/>
                    </a:solidFill>
                  </a:tcPr>
                </a:tc>
                <a:extLst>
                  <a:ext uri="{0D108BD9-81ED-4DB2-BD59-A6C34878D82A}">
                    <a16:rowId xmlns:a16="http://schemas.microsoft.com/office/drawing/2014/main" val="10006"/>
                  </a:ext>
                </a:extLst>
              </a:tr>
              <a:tr h="405169">
                <a:tc>
                  <a:txBody>
                    <a:bodyPr/>
                    <a:lstStyle/>
                    <a:p>
                      <a:pPr marL="0" marR="0" lvl="0" indent="0" algn="just" rtl="1">
                        <a:spcBef>
                          <a:spcPts val="0"/>
                        </a:spcBef>
                        <a:spcAft>
                          <a:spcPts val="0"/>
                        </a:spcAft>
                        <a:buNone/>
                      </a:pPr>
                      <a:r>
                        <a:rPr lang="ar-SA" sz="1800" b="0" i="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rPr>
                        <a:t>10 − ضمان جودة النتائج </a:t>
                      </a:r>
                      <a:endParaRPr lang="ar-SA" sz="1800" u="none" strike="noStrike" cap="none" noProof="0" dirty="0">
                        <a:solidFill>
                          <a:schemeClr val="lt1"/>
                        </a:solidFill>
                        <a:latin typeface="Simplified Arabic" panose="02020603050405020304" pitchFamily="18" charset="-78"/>
                        <a:ea typeface="Arial"/>
                        <a:cs typeface="Simplified Arabic" panose="02020603050405020304" pitchFamily="18" charset="-78"/>
                        <a:sym typeface="Arial"/>
                      </a:endParaRPr>
                    </a:p>
                  </a:txBody>
                  <a:tcPr marL="91450" marR="91450" marT="45725" marB="45725">
                    <a:solidFill>
                      <a:srgbClr val="009AC9"/>
                    </a:solidFill>
                  </a:tcPr>
                </a:tc>
                <a:extLst>
                  <a:ext uri="{0D108BD9-81ED-4DB2-BD59-A6C34878D82A}">
                    <a16:rowId xmlns:a16="http://schemas.microsoft.com/office/drawing/2014/main" val="10007"/>
                  </a:ext>
                </a:extLst>
              </a:tr>
            </a:tbl>
          </a:graphicData>
        </a:graphic>
      </p:graphicFrame>
      <p:sp>
        <p:nvSpPr>
          <p:cNvPr id="132" name="Google Shape;132;p5"/>
          <p:cNvSpPr txBox="1">
            <a:spLocks noGrp="1"/>
          </p:cNvSpPr>
          <p:nvPr>
            <p:ph type="ftr" idx="11"/>
          </p:nvPr>
        </p:nvSpPr>
        <p:spPr>
          <a:xfrm>
            <a:off x="1568747" y="6321887"/>
            <a:ext cx="7315200" cy="501650"/>
          </a:xfrm>
          <a:prstGeom prst="rect">
            <a:avLst/>
          </a:prstGeom>
          <a:noFill/>
          <a:ln>
            <a:noFill/>
          </a:ln>
        </p:spPr>
        <p:txBody>
          <a:bodyPr spcFirstLastPara="1" wrap="square" lIns="0" tIns="0" rIns="0" bIns="0" anchor="ctr" anchorCtr="0">
            <a:noAutofit/>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pic>
        <p:nvPicPr>
          <p:cNvPr id="133" name="Google Shape;133;p5"/>
          <p:cNvPicPr preferRelativeResize="0"/>
          <p:nvPr/>
        </p:nvPicPr>
        <p:blipFill rotWithShape="1">
          <a:blip r:embed="rId4">
            <a:alphaModFix/>
          </a:blip>
          <a:srcRect/>
          <a:stretch/>
        </p:blipFill>
        <p:spPr>
          <a:xfrm>
            <a:off x="701963" y="1872783"/>
            <a:ext cx="3722255" cy="2896311"/>
          </a:xfrm>
          <a:prstGeom prst="rect">
            <a:avLst/>
          </a:prstGeom>
          <a:noFill/>
          <a:ln>
            <a:noFill/>
          </a:ln>
        </p:spPr>
      </p:pic>
      <p:graphicFrame>
        <p:nvGraphicFramePr>
          <p:cNvPr id="7" name="Google Shape;131;p5">
            <a:extLst>
              <a:ext uri="{FF2B5EF4-FFF2-40B4-BE49-F238E27FC236}">
                <a16:creationId xmlns:a16="http://schemas.microsoft.com/office/drawing/2014/main" id="{3022CE58-8E1D-4A6C-8F21-0469894577C9}"/>
              </a:ext>
            </a:extLst>
          </p:cNvPr>
          <p:cNvGraphicFramePr/>
          <p:nvPr/>
        </p:nvGraphicFramePr>
        <p:xfrm>
          <a:off x="5872837" y="5068211"/>
          <a:ext cx="5617200" cy="1005850"/>
        </p:xfrm>
        <a:graphic>
          <a:graphicData uri="http://schemas.openxmlformats.org/drawingml/2006/table">
            <a:tbl>
              <a:tblPr firstRow="1" bandRow="1">
                <a:noFill/>
              </a:tblPr>
              <a:tblGrid>
                <a:gridCol w="5617200">
                  <a:extLst>
                    <a:ext uri="{9D8B030D-6E8A-4147-A177-3AD203B41FA5}">
                      <a16:colId xmlns:a16="http://schemas.microsoft.com/office/drawing/2014/main" val="20000"/>
                    </a:ext>
                  </a:extLst>
                </a:gridCol>
              </a:tblGrid>
              <a:tr h="370850">
                <a:tc>
                  <a:txBody>
                    <a:bodyPr/>
                    <a:lstStyle/>
                    <a:p>
                      <a:pPr marL="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r>
                        <a:rPr lang="ar-SA" sz="200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rPr>
                        <a:t>الندوة 1- استخدام الاختبارات التشخيصية السريعة للكشف عن مستضدات فيروس كورونا-سارس-2 في اختبارات التشخيص الذاتي لكوفيد-19</a:t>
                      </a:r>
                      <a:endParaRPr lang="ar-SA" sz="2000" dirty="0"/>
                    </a:p>
                  </a:txBody>
                  <a:tcPr marL="91450" marR="91450" marT="45725" marB="45725">
                    <a:solidFill>
                      <a:srgbClr val="009AC9"/>
                    </a:solidFill>
                  </a:tcPr>
                </a:tc>
                <a:extLst>
                  <a:ext uri="{0D108BD9-81ED-4DB2-BD59-A6C34878D82A}">
                    <a16:rowId xmlns:a16="http://schemas.microsoft.com/office/drawing/2014/main" val="542243038"/>
                  </a:ext>
                </a:extLst>
              </a:tr>
            </a:tbl>
          </a:graphicData>
        </a:graphic>
      </p:graphicFrame>
    </p:spTree>
    <p:custDataLst>
      <p:tags r:id="rId1"/>
    </p:custDataLst>
    <p:extLst>
      <p:ext uri="{BB962C8B-B14F-4D97-AF65-F5344CB8AC3E}">
        <p14:creationId xmlns:p14="http://schemas.microsoft.com/office/powerpoint/2010/main" val="9554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وسائل التعلم</a:t>
            </a:r>
            <a:endParaRPr lang="en-GB" b="1"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9</a:t>
            </a:fld>
            <a:endParaRPr lang="en-GB" sz="1000" dirty="0"/>
          </a:p>
        </p:txBody>
      </p:sp>
      <p:sp>
        <p:nvSpPr>
          <p:cNvPr id="7" name="Content Placeholder 6">
            <a:extLst>
              <a:ext uri="{FF2B5EF4-FFF2-40B4-BE49-F238E27FC236}">
                <a16:creationId xmlns:a16="http://schemas.microsoft.com/office/drawing/2014/main" id="{16457A1C-D1D4-F547-B008-B7231E753660}"/>
              </a:ext>
            </a:extLst>
          </p:cNvPr>
          <p:cNvSpPr>
            <a:spLocks noGrp="1"/>
          </p:cNvSpPr>
          <p:nvPr>
            <p:ph idx="1"/>
          </p:nvPr>
        </p:nvSpPr>
        <p:spPr/>
        <p:txBody>
          <a:bodyPr rtlCol="1"/>
          <a:lstStyle/>
          <a:p>
            <a:pPr rtl="1" fontAlgn="base"/>
            <a:r>
              <a:rPr lang="ar" dirty="0"/>
              <a:t>محاضرات (في الموقع أو عبر الإنترنت)</a:t>
            </a:r>
          </a:p>
          <a:p>
            <a:pPr rtl="1" fontAlgn="base"/>
            <a:r>
              <a:rPr lang="ar" dirty="0"/>
              <a:t>التمارين الورقية</a:t>
            </a:r>
          </a:p>
          <a:p>
            <a:pPr rtl="1" fontAlgn="base"/>
            <a:r>
              <a:rPr lang="ar" dirty="0"/>
              <a:t>الممارسة العملية</a:t>
            </a:r>
          </a:p>
          <a:p>
            <a:pPr rtl="1" fontAlgn="base"/>
            <a:r>
              <a:rPr lang="ar" dirty="0"/>
              <a:t>الأسئلة والأجوبة والمناقشات</a:t>
            </a:r>
          </a:p>
          <a:p>
            <a:pPr rtl="1" fontAlgn="base"/>
            <a:r>
              <a:rPr lang="ar" dirty="0"/>
              <a:t>تقييمات الكفاءة</a:t>
            </a:r>
          </a:p>
          <a:p>
            <a:pPr rtl="1"/>
            <a:endParaRPr lang="en-US" dirty="0"/>
          </a:p>
        </p:txBody>
      </p:sp>
      <p:sp>
        <p:nvSpPr>
          <p:cNvPr id="3" name="Footer Placeholder 3">
            <a:extLst>
              <a:ext uri="{FF2B5EF4-FFF2-40B4-BE49-F238E27FC236}">
                <a16:creationId xmlns:a16="http://schemas.microsoft.com/office/drawing/2014/main" id="{18036EF9-B94D-1A8E-DB7F-2E5B0E0104B8}"/>
              </a:ext>
            </a:extLst>
          </p:cNvPr>
          <p:cNvSpPr>
            <a:spLocks noGrp="1"/>
          </p:cNvSpPr>
          <p:nvPr>
            <p:ph type="ftr" sz="quarter" idx="11"/>
          </p:nvPr>
        </p:nvSpPr>
        <p:spPr>
          <a:xfrm>
            <a:off x="1311564" y="6356350"/>
            <a:ext cx="7788564" cy="501650"/>
          </a:xfrm>
        </p:spPr>
        <p:txBody>
          <a:bodyPr/>
          <a:lstStyle/>
          <a:p>
            <a:pPr algn="ctr" rtl="1"/>
            <a:r>
              <a:rPr lang="ar-SA" dirty="0"/>
              <a:t>حلقة العمل التدريبية بشأن الاختبارات التشخيصية السريعة للكشف عن مستضدات فيروس كورونا</a:t>
            </a:r>
            <a:r>
              <a:rPr lang="en-US" dirty="0"/>
              <a:t>- </a:t>
            </a:r>
            <a:r>
              <a:rPr lang="ar-SA" dirty="0"/>
              <a:t>سارس-2 الإصدار 3.0 | مقدمة</a:t>
            </a:r>
            <a:endParaRPr lang="en-CH" dirty="0"/>
          </a:p>
        </p:txBody>
      </p:sp>
    </p:spTree>
    <p:extLst>
      <p:ext uri="{BB962C8B-B14F-4D97-AF65-F5344CB8AC3E}">
        <p14:creationId xmlns:p14="http://schemas.microsoft.com/office/powerpoint/2010/main" val="3745801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B33F0B292F044865AC5360FB5C193" ma:contentTypeVersion="10" ma:contentTypeDescription="Create a new document." ma:contentTypeScope="" ma:versionID="53c510b663eb44cb7498f28392d4cd33">
  <xsd:schema xmlns:xsd="http://www.w3.org/2001/XMLSchema" xmlns:xs="http://www.w3.org/2001/XMLSchema" xmlns:p="http://schemas.microsoft.com/office/2006/metadata/properties" xmlns:ns3="0b20a213-df17-4e56-abb9-25e675dfe243" targetNamespace="http://schemas.microsoft.com/office/2006/metadata/properties" ma:root="true" ma:fieldsID="c63f0433e488edd6047613ecd864541d" ns3:_="">
    <xsd:import namespace="0b20a213-df17-4e56-abb9-25e675dfe2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a213-df17-4e56-abb9-25e675df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72B9F7-88E9-47E2-8FC0-007844CC8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a213-df17-4e56-abb9-25e675dfe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D9D5F3-16DF-4735-ADE2-0D664DB136EF}">
  <ds:schemaRefs>
    <ds:schemaRef ds:uri="http://schemas.microsoft.com/sharepoint/v3/contenttype/forms"/>
  </ds:schemaRefs>
</ds:datastoreItem>
</file>

<file path=customXml/itemProps3.xml><?xml version="1.0" encoding="utf-8"?>
<ds:datastoreItem xmlns:ds="http://schemas.openxmlformats.org/officeDocument/2006/customXml" ds:itemID="{60E0A705-A917-48F8-B92D-CCF1679078E0}">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0b20a213-df17-4e56-abb9-25e675dfe24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4645</TotalTime>
  <Words>1057</Words>
  <Application>Microsoft Office PowerPoint</Application>
  <PresentationFormat>Widescreen</PresentationFormat>
  <Paragraphs>99</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Simplified Arabic</vt:lpstr>
      <vt:lpstr>Office Theme</vt:lpstr>
      <vt:lpstr>1 مقدمة</vt:lpstr>
      <vt:lpstr>إخلاء المسؤولية</vt:lpstr>
      <vt:lpstr>نظرة عامة على الحلقة العملية التدريبية حول الاختبار التشخيصي السريع للكشف عن مستضدات فيروس كورونا-سارس-2 (1) </vt:lpstr>
      <vt:lpstr>لمحة عامة عن حلقة العمل التدريبية بشأن الاختبارات التشخيصية السريعة للكشف عن مستضدات فيروس كورونا-سارس-2 (2)</vt:lpstr>
      <vt:lpstr>أهداف التعلم </vt:lpstr>
      <vt:lpstr>أهداف التعلم </vt:lpstr>
      <vt:lpstr>PowerPoint Presentation</vt:lpstr>
      <vt:lpstr>لمحة عامة عن الوحدات – حلقة عمل بشأن تدريب المستخدمين </vt:lpstr>
      <vt:lpstr>وسائل التعلم</vt:lpstr>
      <vt:lpstr>تقييم الكفاءة</vt:lpstr>
      <vt:lpstr>قدِّم نفسك </vt:lpstr>
      <vt:lpstr>أسئلة؟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108</cp:revision>
  <dcterms:created xsi:type="dcterms:W3CDTF">2020-10-08T10:02:18Z</dcterms:created>
  <dcterms:modified xsi:type="dcterms:W3CDTF">2022-09-29T13:53:48Z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ies>
</file>