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34" r:id="rId1"/>
    <p:sldMasterId id="2147484448" r:id="rId2"/>
  </p:sldMasterIdLst>
  <p:notesMasterIdLst>
    <p:notesMasterId r:id="rId30"/>
  </p:notesMasterIdLst>
  <p:handoutMasterIdLst>
    <p:handoutMasterId r:id="rId31"/>
  </p:handoutMasterIdLst>
  <p:sldIdLst>
    <p:sldId id="288" r:id="rId3"/>
    <p:sldId id="344" r:id="rId4"/>
    <p:sldId id="410" r:id="rId5"/>
    <p:sldId id="374" r:id="rId6"/>
    <p:sldId id="383" r:id="rId7"/>
    <p:sldId id="400" r:id="rId8"/>
    <p:sldId id="401" r:id="rId9"/>
    <p:sldId id="402" r:id="rId10"/>
    <p:sldId id="375" r:id="rId11"/>
    <p:sldId id="408" r:id="rId12"/>
    <p:sldId id="380" r:id="rId13"/>
    <p:sldId id="398" r:id="rId14"/>
    <p:sldId id="381" r:id="rId15"/>
    <p:sldId id="392" r:id="rId16"/>
    <p:sldId id="403" r:id="rId17"/>
    <p:sldId id="406" r:id="rId18"/>
    <p:sldId id="407" r:id="rId19"/>
    <p:sldId id="393" r:id="rId20"/>
    <p:sldId id="414" r:id="rId21"/>
    <p:sldId id="415" r:id="rId22"/>
    <p:sldId id="384" r:id="rId23"/>
    <p:sldId id="385" r:id="rId24"/>
    <p:sldId id="386" r:id="rId25"/>
    <p:sldId id="409" r:id="rId26"/>
    <p:sldId id="413" r:id="rId27"/>
    <p:sldId id="411" r:id="rId28"/>
    <p:sldId id="412" r:id="rId29"/>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990000"/>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66667" autoAdjust="0"/>
  </p:normalViewPr>
  <p:slideViewPr>
    <p:cSldViewPr>
      <p:cViewPr varScale="1">
        <p:scale>
          <a:sx n="69" d="100"/>
          <a:sy n="69" d="100"/>
        </p:scale>
        <p:origin x="1470" y="5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wrap="square" lIns="91157" tIns="45578" rIns="91157" bIns="45578" numCol="1" anchor="t" anchorCtr="0" compatLnSpc="1">
            <a:prstTxWarp prst="textNoShape">
              <a:avLst/>
            </a:prstTxWarp>
          </a:bodyPr>
          <a:lstStyle>
            <a:lvl1pPr>
              <a:defRPr sz="1200">
                <a:cs typeface="Arial" pitchFamily="34" charset="0"/>
              </a:defRPr>
            </a:lvl1pPr>
          </a:lstStyle>
          <a:p>
            <a:pPr>
              <a:defRPr/>
            </a:pPr>
            <a:endParaRPr lang="en-US" altLang="en-US"/>
          </a:p>
        </p:txBody>
      </p:sp>
      <p:sp>
        <p:nvSpPr>
          <p:cNvPr id="3" name="Date Placeholder 2"/>
          <p:cNvSpPr>
            <a:spLocks noGrp="1"/>
          </p:cNvSpPr>
          <p:nvPr>
            <p:ph type="dt" sz="quarter" idx="1"/>
          </p:nvPr>
        </p:nvSpPr>
        <p:spPr>
          <a:xfrm>
            <a:off x="3776663" y="0"/>
            <a:ext cx="2890837" cy="496888"/>
          </a:xfrm>
          <a:prstGeom prst="rect">
            <a:avLst/>
          </a:prstGeom>
        </p:spPr>
        <p:txBody>
          <a:bodyPr vert="horz" wrap="square" lIns="91157" tIns="45578" rIns="91157" bIns="45578" numCol="1" anchor="t" anchorCtr="0" compatLnSpc="1">
            <a:prstTxWarp prst="textNoShape">
              <a:avLst/>
            </a:prstTxWarp>
          </a:bodyPr>
          <a:lstStyle>
            <a:lvl1pPr algn="r">
              <a:defRPr sz="1200">
                <a:cs typeface="Arial" pitchFamily="34" charset="0"/>
              </a:defRPr>
            </a:lvl1pPr>
          </a:lstStyle>
          <a:p>
            <a:pPr>
              <a:defRPr/>
            </a:pPr>
            <a:fld id="{485D5658-9432-4E85-B1B8-AAF1F20DEABE}" type="datetimeFigureOut">
              <a:rPr lang="en-US" altLang="en-US"/>
              <a:pPr>
                <a:defRPr/>
              </a:pPr>
              <a:t>5/16/2018</a:t>
            </a:fld>
            <a:endParaRPr lang="en-US" altLang="en-US"/>
          </a:p>
        </p:txBody>
      </p:sp>
      <p:sp>
        <p:nvSpPr>
          <p:cNvPr id="4" name="Footer Placeholder 3"/>
          <p:cNvSpPr>
            <a:spLocks noGrp="1"/>
          </p:cNvSpPr>
          <p:nvPr>
            <p:ph type="ftr" sz="quarter" idx="2"/>
          </p:nvPr>
        </p:nvSpPr>
        <p:spPr>
          <a:xfrm>
            <a:off x="0" y="9429750"/>
            <a:ext cx="2890838" cy="496888"/>
          </a:xfrm>
          <a:prstGeom prst="rect">
            <a:avLst/>
          </a:prstGeom>
        </p:spPr>
        <p:txBody>
          <a:bodyPr vert="horz" wrap="square" lIns="91157" tIns="45578" rIns="91157" bIns="45578" numCol="1" anchor="b" anchorCtr="0" compatLnSpc="1">
            <a:prstTxWarp prst="textNoShape">
              <a:avLst/>
            </a:prstTxWarp>
          </a:bodyPr>
          <a:lstStyle>
            <a:lvl1pPr>
              <a:defRPr sz="1200">
                <a:cs typeface="Arial" pitchFamily="34" charset="0"/>
              </a:defRPr>
            </a:lvl1pPr>
          </a:lstStyle>
          <a:p>
            <a:pPr>
              <a:defRPr/>
            </a:pPr>
            <a:endParaRPr lang="en-US" altLang="en-US"/>
          </a:p>
        </p:txBody>
      </p:sp>
      <p:sp>
        <p:nvSpPr>
          <p:cNvPr id="5" name="Slide Number Placeholder 4"/>
          <p:cNvSpPr>
            <a:spLocks noGrp="1"/>
          </p:cNvSpPr>
          <p:nvPr>
            <p:ph type="sldNum" sz="quarter" idx="3"/>
          </p:nvPr>
        </p:nvSpPr>
        <p:spPr>
          <a:xfrm>
            <a:off x="3776663" y="9429750"/>
            <a:ext cx="2890837" cy="496888"/>
          </a:xfrm>
          <a:prstGeom prst="rect">
            <a:avLst/>
          </a:prstGeom>
        </p:spPr>
        <p:txBody>
          <a:bodyPr vert="horz" wrap="square" lIns="91157" tIns="45578" rIns="91157" bIns="45578" numCol="1" anchor="b" anchorCtr="0" compatLnSpc="1">
            <a:prstTxWarp prst="textNoShape">
              <a:avLst/>
            </a:prstTxWarp>
          </a:bodyPr>
          <a:lstStyle>
            <a:lvl1pPr algn="r">
              <a:defRPr sz="1200">
                <a:cs typeface="Arial" pitchFamily="34" charset="0"/>
              </a:defRPr>
            </a:lvl1pPr>
          </a:lstStyle>
          <a:p>
            <a:pPr>
              <a:defRPr/>
            </a:pPr>
            <a:fld id="{DFBA2F09-D336-448D-A1BB-73550A88FE7E}" type="slidenum">
              <a:rPr lang="en-US" altLang="en-US"/>
              <a:pPr>
                <a:defRPr/>
              </a:pPr>
              <a:t>‹#›</a:t>
            </a:fld>
            <a:endParaRPr lang="en-US" altLang="en-US"/>
          </a:p>
        </p:txBody>
      </p:sp>
    </p:spTree>
    <p:extLst>
      <p:ext uri="{BB962C8B-B14F-4D97-AF65-F5344CB8AC3E}">
        <p14:creationId xmlns:p14="http://schemas.microsoft.com/office/powerpoint/2010/main" val="1395566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wrap="square" lIns="91157" tIns="45578" rIns="91157" bIns="45578" numCol="1" anchor="t" anchorCtr="0" compatLnSpc="1">
            <a:prstTxWarp prst="textNoShape">
              <a:avLst/>
            </a:prstTxWarp>
          </a:bodyPr>
          <a:lstStyle>
            <a:lvl1pPr>
              <a:defRPr sz="1200">
                <a:cs typeface="Arial" pitchFamily="34" charset="0"/>
              </a:defRPr>
            </a:lvl1pPr>
          </a:lstStyle>
          <a:p>
            <a:pPr>
              <a:defRPr/>
            </a:pPr>
            <a:endParaRPr lang="en-US" altLang="en-US"/>
          </a:p>
        </p:txBody>
      </p:sp>
      <p:sp>
        <p:nvSpPr>
          <p:cNvPr id="3" name="Date Placeholder 2"/>
          <p:cNvSpPr>
            <a:spLocks noGrp="1"/>
          </p:cNvSpPr>
          <p:nvPr>
            <p:ph type="dt" idx="1"/>
          </p:nvPr>
        </p:nvSpPr>
        <p:spPr>
          <a:xfrm>
            <a:off x="3776663" y="0"/>
            <a:ext cx="2890837" cy="496888"/>
          </a:xfrm>
          <a:prstGeom prst="rect">
            <a:avLst/>
          </a:prstGeom>
        </p:spPr>
        <p:txBody>
          <a:bodyPr vert="horz" wrap="square" lIns="91157" tIns="45578" rIns="91157" bIns="45578" numCol="1" anchor="t" anchorCtr="0" compatLnSpc="1">
            <a:prstTxWarp prst="textNoShape">
              <a:avLst/>
            </a:prstTxWarp>
          </a:bodyPr>
          <a:lstStyle>
            <a:lvl1pPr algn="r">
              <a:defRPr sz="1200">
                <a:cs typeface="Arial" pitchFamily="34" charset="0"/>
              </a:defRPr>
            </a:lvl1pPr>
          </a:lstStyle>
          <a:p>
            <a:pPr>
              <a:defRPr/>
            </a:pPr>
            <a:fld id="{864EBE41-649C-46FE-B183-451EEDD841E5}" type="datetimeFigureOut">
              <a:rPr lang="en-US" altLang="en-US"/>
              <a:pPr>
                <a:defRPr/>
              </a:pPr>
              <a:t>5/16/2018</a:t>
            </a:fld>
            <a:endParaRPr lang="en-US" altLang="en-US"/>
          </a:p>
        </p:txBody>
      </p:sp>
      <p:sp>
        <p:nvSpPr>
          <p:cNvPr id="4" name="Slide Image Placeholder 3"/>
          <p:cNvSpPr>
            <a:spLocks noGrp="1" noRot="1" noChangeAspect="1"/>
          </p:cNvSpPr>
          <p:nvPr>
            <p:ph type="sldImg" idx="2"/>
          </p:nvPr>
        </p:nvSpPr>
        <p:spPr>
          <a:xfrm>
            <a:off x="854075" y="746125"/>
            <a:ext cx="4960938" cy="3721100"/>
          </a:xfrm>
          <a:prstGeom prst="rect">
            <a:avLst/>
          </a:prstGeom>
          <a:noFill/>
          <a:ln w="12700">
            <a:solidFill>
              <a:prstClr val="black"/>
            </a:solidFill>
          </a:ln>
        </p:spPr>
        <p:txBody>
          <a:bodyPr vert="horz" lIns="91157" tIns="45578" rIns="91157" bIns="45578" rtlCol="0" anchor="ctr"/>
          <a:lstStyle/>
          <a:p>
            <a:pPr lvl="0"/>
            <a:endParaRPr lang="en-US" noProof="0"/>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157" tIns="45578" rIns="91157" bIns="455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9750"/>
            <a:ext cx="2890838" cy="496888"/>
          </a:xfrm>
          <a:prstGeom prst="rect">
            <a:avLst/>
          </a:prstGeom>
        </p:spPr>
        <p:txBody>
          <a:bodyPr vert="horz" wrap="square" lIns="91157" tIns="45578" rIns="91157" bIns="45578" numCol="1" anchor="b" anchorCtr="0" compatLnSpc="1">
            <a:prstTxWarp prst="textNoShape">
              <a:avLst/>
            </a:prstTxWarp>
          </a:bodyPr>
          <a:lstStyle>
            <a:lvl1pPr>
              <a:defRPr sz="1200">
                <a:cs typeface="Arial" pitchFamily="34" charset="0"/>
              </a:defRPr>
            </a:lvl1pPr>
          </a:lstStyle>
          <a:p>
            <a:pPr>
              <a:defRPr/>
            </a:pPr>
            <a:endParaRPr lang="en-US" altLang="en-US"/>
          </a:p>
        </p:txBody>
      </p:sp>
      <p:sp>
        <p:nvSpPr>
          <p:cNvPr id="7" name="Slide Number Placeholder 6"/>
          <p:cNvSpPr>
            <a:spLocks noGrp="1"/>
          </p:cNvSpPr>
          <p:nvPr>
            <p:ph type="sldNum" sz="quarter" idx="5"/>
          </p:nvPr>
        </p:nvSpPr>
        <p:spPr>
          <a:xfrm>
            <a:off x="3776663" y="9429750"/>
            <a:ext cx="2890837" cy="496888"/>
          </a:xfrm>
          <a:prstGeom prst="rect">
            <a:avLst/>
          </a:prstGeom>
        </p:spPr>
        <p:txBody>
          <a:bodyPr vert="horz" wrap="square" lIns="91157" tIns="45578" rIns="91157" bIns="45578" numCol="1" anchor="b" anchorCtr="0" compatLnSpc="1">
            <a:prstTxWarp prst="textNoShape">
              <a:avLst/>
            </a:prstTxWarp>
          </a:bodyPr>
          <a:lstStyle>
            <a:lvl1pPr algn="r">
              <a:defRPr sz="1200">
                <a:cs typeface="Arial" pitchFamily="34" charset="0"/>
              </a:defRPr>
            </a:lvl1pPr>
          </a:lstStyle>
          <a:p>
            <a:pPr>
              <a:defRPr/>
            </a:pPr>
            <a:fld id="{B23E70D5-5F8E-439C-949D-02C69720705A}" type="slidenum">
              <a:rPr lang="en-US" altLang="en-US"/>
              <a:pPr>
                <a:defRPr/>
              </a:pPr>
              <a:t>‹#›</a:t>
            </a:fld>
            <a:endParaRPr lang="en-US" altLang="en-US"/>
          </a:p>
        </p:txBody>
      </p:sp>
    </p:spTree>
    <p:extLst>
      <p:ext uri="{BB962C8B-B14F-4D97-AF65-F5344CB8AC3E}">
        <p14:creationId xmlns:p14="http://schemas.microsoft.com/office/powerpoint/2010/main" val="21986137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852132A-7AEC-4C2A-96FA-125BDB81D79F}" type="slidenum">
              <a:rPr lang="en-US" altLang="en-US" smtClean="0"/>
              <a:pPr eaLnBrk="1" hangingPunct="1">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a:t>
            </a:r>
          </a:p>
          <a:p>
            <a:endParaRPr lang="en-GB" dirty="0"/>
          </a:p>
          <a:p>
            <a:pPr marL="171450" indent="-171450">
              <a:buFont typeface="Arial" panose="020B0604020202020204" pitchFamily="34" charset="0"/>
              <a:buChar char="•"/>
            </a:pPr>
            <a:r>
              <a:rPr lang="en-GB" sz="1200" dirty="0"/>
              <a:t>Can be interpreted as a form of empowerment in the face of unacceptable or provocative intervention initiated by the (international/national) response</a:t>
            </a:r>
          </a:p>
          <a:p>
            <a:pPr marL="171450" indent="-171450">
              <a:buFont typeface="Arial" panose="020B0604020202020204" pitchFamily="34" charset="0"/>
              <a:buChar char="•"/>
            </a:pPr>
            <a:r>
              <a:rPr lang="en-GB" sz="1200" dirty="0"/>
              <a:t>To minimise and mitigate resistance, and to remove the need to resist, the response needs to reorient its relationship with the community</a:t>
            </a:r>
          </a:p>
          <a:p>
            <a:pPr marL="171450" indent="-171450">
              <a:buFont typeface="Arial" panose="020B0604020202020204" pitchFamily="34" charset="0"/>
              <a:buChar char="•"/>
            </a:pPr>
            <a:r>
              <a:rPr lang="en-GB" sz="1200" dirty="0"/>
              <a:t>Instead of treating community as locus of negative and detrimental resistance, communities needs to be seen as the central component of positive solution</a:t>
            </a:r>
          </a:p>
          <a:p>
            <a:pPr marL="171450" indent="-171450">
              <a:buFont typeface="Arial" panose="020B0604020202020204" pitchFamily="34" charset="0"/>
              <a:buChar char="•"/>
            </a:pPr>
            <a:r>
              <a:rPr lang="en-GB" sz="1200" dirty="0"/>
              <a:t>Experiences in Liberia (increasingly in Sierra Leone) have demonstrated that Ebola will only be contained with the explicit involvement and active participation of the communities</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10</a:t>
            </a:fld>
            <a:endParaRPr lang="en-US" altLang="en-US"/>
          </a:p>
        </p:txBody>
      </p:sp>
    </p:spTree>
    <p:extLst>
      <p:ext uri="{BB962C8B-B14F-4D97-AF65-F5344CB8AC3E}">
        <p14:creationId xmlns:p14="http://schemas.microsoft.com/office/powerpoint/2010/main" val="3377263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Analysis of reports of community resistance shows that a wide variety of incidents are being </a:t>
            </a:r>
            <a:r>
              <a:rPr lang="en-US" dirty="0" err="1"/>
              <a:t>categorised</a:t>
            </a:r>
            <a:r>
              <a:rPr lang="en-US" dirty="0"/>
              <a:t> as resistance, although they have different levels of severity in terms of the security situation and potential impact on humanitarian access.</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11</a:t>
            </a:fld>
            <a:endParaRPr lang="en-US" altLang="en-US"/>
          </a:p>
        </p:txBody>
      </p:sp>
    </p:spTree>
    <p:extLst>
      <p:ext uri="{BB962C8B-B14F-4D97-AF65-F5344CB8AC3E}">
        <p14:creationId xmlns:p14="http://schemas.microsoft.com/office/powerpoint/2010/main" val="3996466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 again</a:t>
            </a:r>
            <a:r>
              <a:rPr lang="en-GB" baseline="0" dirty="0"/>
              <a:t> at the incidents identified in the previous slide (database).</a:t>
            </a:r>
          </a:p>
          <a:p>
            <a:r>
              <a:rPr lang="en-GB" baseline="0" dirty="0"/>
              <a:t>Can you dissect and think what leads to these incidents.</a:t>
            </a:r>
          </a:p>
          <a:p>
            <a:r>
              <a:rPr lang="en-GB" baseline="0" dirty="0"/>
              <a:t>Is this resistance? How would you label it otherwise?</a:t>
            </a:r>
          </a:p>
          <a:p>
            <a:endParaRPr lang="en-GB" baseline="0" dirty="0"/>
          </a:p>
          <a:p>
            <a:r>
              <a:rPr lang="en-GB" baseline="0" dirty="0"/>
              <a:t>Note:</a:t>
            </a:r>
          </a:p>
          <a:p>
            <a:r>
              <a:rPr lang="en-GB" sz="1200" kern="1200" dirty="0">
                <a:solidFill>
                  <a:schemeClr val="tx1"/>
                </a:solidFill>
                <a:effectLst/>
                <a:latin typeface="+mn-lt"/>
                <a:ea typeface="+mn-ea"/>
                <a:cs typeface="+mn-cs"/>
              </a:rPr>
              <a:t>One key factor in understanding resistance is to dissect all the factors that lead to resistance, e.g. that people received no food while quarantined, that they were not informed on the whereabouts of their loved-ones in ETUs etc. If you look at the phenomenon in this light, very few (or none) of the events can actually be called "resistance". We should "normalize" the terms we are using, even if this is the terminology of UN organizations.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12</a:t>
            </a:fld>
            <a:endParaRPr lang="en-US" altLang="en-US"/>
          </a:p>
        </p:txBody>
      </p:sp>
    </p:spTree>
    <p:extLst>
      <p:ext uri="{BB962C8B-B14F-4D97-AF65-F5344CB8AC3E}">
        <p14:creationId xmlns:p14="http://schemas.microsoft.com/office/powerpoint/2010/main" val="3996466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participants to discuss in their group how</a:t>
            </a:r>
            <a:r>
              <a:rPr lang="en-GB" baseline="0" dirty="0"/>
              <a:t> to address the problem bearing in mind the following</a:t>
            </a:r>
          </a:p>
          <a:p>
            <a:pPr marL="171450" indent="-171450">
              <a:buFontTx/>
              <a:buChar char="-"/>
            </a:pPr>
            <a:r>
              <a:rPr lang="en-GB" baseline="0" dirty="0"/>
              <a:t>Why this happened</a:t>
            </a:r>
          </a:p>
          <a:p>
            <a:pPr marL="171450" indent="-171450">
              <a:buFontTx/>
              <a:buChar char="-"/>
            </a:pPr>
            <a:r>
              <a:rPr lang="en-GB" baseline="0" dirty="0"/>
              <a:t>What do you think about this situation – serious/not, implications to health of the population, </a:t>
            </a:r>
            <a:r>
              <a:rPr lang="en-GB" baseline="0" dirty="0" err="1"/>
              <a:t>etc</a:t>
            </a:r>
            <a:endParaRPr lang="en-GB" baseline="0" dirty="0"/>
          </a:p>
          <a:p>
            <a:pPr marL="171450" indent="-171450">
              <a:buFontTx/>
              <a:buChar char="-"/>
            </a:pPr>
            <a:r>
              <a:rPr lang="en-GB" dirty="0"/>
              <a:t>What possible actions can be taken</a:t>
            </a:r>
            <a:r>
              <a:rPr lang="en-GB" baseline="0" dirty="0"/>
              <a:t> to help address the situation?</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13</a:t>
            </a:fld>
            <a:endParaRPr lang="en-US" altLang="en-US"/>
          </a:p>
        </p:txBody>
      </p:sp>
    </p:spTree>
    <p:extLst>
      <p:ext uri="{BB962C8B-B14F-4D97-AF65-F5344CB8AC3E}">
        <p14:creationId xmlns:p14="http://schemas.microsoft.com/office/powerpoint/2010/main" val="3220761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Reflecting on lessons from the Ebola outbreak and community engagement</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2DDCDA7-D5F6-4EF7-B261-7F5DAA05EF1F}" type="slidenum">
              <a:rPr lang="en-US" altLang="en-US" smtClean="0"/>
              <a:pPr eaLnBrk="1" hangingPunct="1">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will be provided with a</a:t>
            </a:r>
            <a:r>
              <a:rPr lang="en-GB" baseline="0" dirty="0"/>
              <a:t> document that contains some tools in creating community discussion. Take time to practice them when you go to the field.</a:t>
            </a:r>
          </a:p>
          <a:p>
            <a:endParaRPr lang="en-GB" baseline="0" dirty="0"/>
          </a:p>
          <a:p>
            <a:r>
              <a:rPr lang="en-GB" baseline="0" dirty="0"/>
              <a:t>Source: </a:t>
            </a:r>
            <a:r>
              <a:rPr lang="en-GB" sz="1200" kern="1200" dirty="0">
                <a:solidFill>
                  <a:schemeClr val="tx1"/>
                </a:solidFill>
                <a:effectLst/>
                <a:latin typeface="+mn-lt"/>
                <a:ea typeface="+mn-ea"/>
                <a:cs typeface="+mn-cs"/>
              </a:rPr>
              <a:t>http://www.globalhealthcommunication.org/</a:t>
            </a:r>
            <a:r>
              <a:rPr lang="en-GB" sz="1200" kern="1200" dirty="0" err="1">
                <a:solidFill>
                  <a:schemeClr val="tx1"/>
                </a:solidFill>
                <a:effectLst/>
                <a:latin typeface="+mn-lt"/>
                <a:ea typeface="+mn-ea"/>
                <a:cs typeface="+mn-cs"/>
              </a:rPr>
              <a:t>tool_docs</a:t>
            </a:r>
            <a:r>
              <a:rPr lang="en-GB" sz="1200" kern="1200" dirty="0">
                <a:solidFill>
                  <a:schemeClr val="tx1"/>
                </a:solidFill>
                <a:effectLst/>
                <a:latin typeface="+mn-lt"/>
                <a:ea typeface="+mn-ea"/>
                <a:cs typeface="+mn-cs"/>
              </a:rPr>
              <a:t>/94/</a:t>
            </a:r>
            <a:r>
              <a:rPr lang="en-GB" sz="1200" kern="1200" dirty="0" err="1">
                <a:solidFill>
                  <a:schemeClr val="tx1"/>
                </a:solidFill>
                <a:effectLst/>
                <a:latin typeface="+mn-lt"/>
                <a:ea typeface="+mn-ea"/>
                <a:cs typeface="+mn-cs"/>
              </a:rPr>
              <a:t>bringing_the_community_together</a:t>
            </a:r>
            <a:r>
              <a:rPr lang="en-GB" sz="1200" kern="1200" dirty="0">
                <a:solidFill>
                  <a:schemeClr val="tx1"/>
                </a:solidFill>
                <a:effectLst/>
                <a:latin typeface="+mn-lt"/>
                <a:ea typeface="+mn-ea"/>
                <a:cs typeface="+mn-cs"/>
              </a:rPr>
              <a:t>....pdf</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18</a:t>
            </a:fld>
            <a:endParaRPr lang="en-US" altLang="en-US"/>
          </a:p>
        </p:txBody>
      </p:sp>
    </p:spTree>
    <p:extLst>
      <p:ext uri="{BB962C8B-B14F-4D97-AF65-F5344CB8AC3E}">
        <p14:creationId xmlns:p14="http://schemas.microsoft.com/office/powerpoint/2010/main" val="2031866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will be provided with a</a:t>
            </a:r>
            <a:r>
              <a:rPr lang="en-GB" baseline="0" dirty="0"/>
              <a:t> document that contains some tools in creating community discussion. Take time to practice them when you go to the field.</a:t>
            </a:r>
          </a:p>
          <a:p>
            <a:endParaRPr lang="en-GB" baseline="0" dirty="0"/>
          </a:p>
          <a:p>
            <a:r>
              <a:rPr lang="en-GB" baseline="0" dirty="0"/>
              <a:t>Source: </a:t>
            </a:r>
            <a:r>
              <a:rPr lang="en-GB" sz="1200" kern="1200" dirty="0">
                <a:solidFill>
                  <a:schemeClr val="tx1"/>
                </a:solidFill>
                <a:effectLst/>
                <a:latin typeface="+mn-lt"/>
                <a:ea typeface="+mn-ea"/>
                <a:cs typeface="+mn-cs"/>
              </a:rPr>
              <a:t>http://www.globalhealthcommunication.org/</a:t>
            </a:r>
            <a:r>
              <a:rPr lang="en-GB" sz="1200" kern="1200" dirty="0" err="1">
                <a:solidFill>
                  <a:schemeClr val="tx1"/>
                </a:solidFill>
                <a:effectLst/>
                <a:latin typeface="+mn-lt"/>
                <a:ea typeface="+mn-ea"/>
                <a:cs typeface="+mn-cs"/>
              </a:rPr>
              <a:t>tool_docs</a:t>
            </a:r>
            <a:r>
              <a:rPr lang="en-GB" sz="1200" kern="1200" dirty="0">
                <a:solidFill>
                  <a:schemeClr val="tx1"/>
                </a:solidFill>
                <a:effectLst/>
                <a:latin typeface="+mn-lt"/>
                <a:ea typeface="+mn-ea"/>
                <a:cs typeface="+mn-cs"/>
              </a:rPr>
              <a:t>/94/</a:t>
            </a:r>
            <a:r>
              <a:rPr lang="en-GB" sz="1200" kern="1200" dirty="0" err="1">
                <a:solidFill>
                  <a:schemeClr val="tx1"/>
                </a:solidFill>
                <a:effectLst/>
                <a:latin typeface="+mn-lt"/>
                <a:ea typeface="+mn-ea"/>
                <a:cs typeface="+mn-cs"/>
              </a:rPr>
              <a:t>bringing_the_community_together</a:t>
            </a:r>
            <a:r>
              <a:rPr lang="en-GB" sz="1200" kern="1200" dirty="0">
                <a:solidFill>
                  <a:schemeClr val="tx1"/>
                </a:solidFill>
                <a:effectLst/>
                <a:latin typeface="+mn-lt"/>
                <a:ea typeface="+mn-ea"/>
                <a:cs typeface="+mn-cs"/>
              </a:rPr>
              <a:t>....pdf</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19</a:t>
            </a:fld>
            <a:endParaRPr lang="en-US" altLang="en-US"/>
          </a:p>
        </p:txBody>
      </p:sp>
    </p:spTree>
    <p:extLst>
      <p:ext uri="{BB962C8B-B14F-4D97-AF65-F5344CB8AC3E}">
        <p14:creationId xmlns:p14="http://schemas.microsoft.com/office/powerpoint/2010/main" val="1003847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20</a:t>
            </a:fld>
            <a:endParaRPr lang="en-US" altLang="en-US"/>
          </a:p>
        </p:txBody>
      </p:sp>
    </p:spTree>
    <p:extLst>
      <p:ext uri="{BB962C8B-B14F-4D97-AF65-F5344CB8AC3E}">
        <p14:creationId xmlns:p14="http://schemas.microsoft.com/office/powerpoint/2010/main" val="368952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spcBef>
                <a:spcPct val="30000"/>
              </a:spcBef>
              <a:defRPr sz="1200">
                <a:solidFill>
                  <a:schemeClr val="tx1"/>
                </a:solidFill>
                <a:latin typeface="Calibri" pitchFamily="34" charset="0"/>
              </a:defRPr>
            </a:lvl1pPr>
            <a:lvl2pPr marL="742950" indent="-285750" defTabSz="922338" eaLnBrk="0" hangingPunct="0">
              <a:spcBef>
                <a:spcPct val="30000"/>
              </a:spcBef>
              <a:defRPr sz="1200">
                <a:solidFill>
                  <a:schemeClr val="tx1"/>
                </a:solidFill>
                <a:latin typeface="Calibri" pitchFamily="34" charset="0"/>
              </a:defRPr>
            </a:lvl2pPr>
            <a:lvl3pPr marL="1143000" indent="-228600" defTabSz="922338" eaLnBrk="0" hangingPunct="0">
              <a:spcBef>
                <a:spcPct val="30000"/>
              </a:spcBef>
              <a:defRPr sz="1200">
                <a:solidFill>
                  <a:schemeClr val="tx1"/>
                </a:solidFill>
                <a:latin typeface="Calibri" pitchFamily="34" charset="0"/>
              </a:defRPr>
            </a:lvl3pPr>
            <a:lvl4pPr marL="1600200" indent="-228600" defTabSz="922338" eaLnBrk="0" hangingPunct="0">
              <a:spcBef>
                <a:spcPct val="30000"/>
              </a:spcBef>
              <a:defRPr sz="1200">
                <a:solidFill>
                  <a:schemeClr val="tx1"/>
                </a:solidFill>
                <a:latin typeface="Calibri" pitchFamily="34" charset="0"/>
              </a:defRPr>
            </a:lvl4pPr>
            <a:lvl5pPr marL="2057400" indent="-228600" defTabSz="922338" eaLnBrk="0" hangingPunct="0">
              <a:spcBef>
                <a:spcPct val="30000"/>
              </a:spcBef>
              <a:defRPr sz="1200">
                <a:solidFill>
                  <a:schemeClr val="tx1"/>
                </a:solidFill>
                <a:latin typeface="Calibri" pitchFamily="34" charset="0"/>
              </a:defRPr>
            </a:lvl5pPr>
            <a:lvl6pPr marL="2514600" indent="-228600" defTabSz="922338" eaLnBrk="0" fontAlgn="base" hangingPunct="0">
              <a:spcBef>
                <a:spcPct val="30000"/>
              </a:spcBef>
              <a:spcAft>
                <a:spcPct val="0"/>
              </a:spcAft>
              <a:defRPr sz="1200">
                <a:solidFill>
                  <a:schemeClr val="tx1"/>
                </a:solidFill>
                <a:latin typeface="Calibri" pitchFamily="34" charset="0"/>
              </a:defRPr>
            </a:lvl6pPr>
            <a:lvl7pPr marL="2971800" indent="-228600" defTabSz="922338" eaLnBrk="0" fontAlgn="base" hangingPunct="0">
              <a:spcBef>
                <a:spcPct val="30000"/>
              </a:spcBef>
              <a:spcAft>
                <a:spcPct val="0"/>
              </a:spcAft>
              <a:defRPr sz="1200">
                <a:solidFill>
                  <a:schemeClr val="tx1"/>
                </a:solidFill>
                <a:latin typeface="Calibri" pitchFamily="34" charset="0"/>
              </a:defRPr>
            </a:lvl7pPr>
            <a:lvl8pPr marL="3429000" indent="-228600" defTabSz="922338" eaLnBrk="0" fontAlgn="base" hangingPunct="0">
              <a:spcBef>
                <a:spcPct val="30000"/>
              </a:spcBef>
              <a:spcAft>
                <a:spcPct val="0"/>
              </a:spcAft>
              <a:defRPr sz="1200">
                <a:solidFill>
                  <a:schemeClr val="tx1"/>
                </a:solidFill>
                <a:latin typeface="Calibri" pitchFamily="34" charset="0"/>
              </a:defRPr>
            </a:lvl8pPr>
            <a:lvl9pPr marL="3886200" indent="-228600" defTabSz="922338"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A278A0E-3743-4A94-BC40-0C5DBFACD2C4}" type="slidenum">
              <a:rPr lang="en-US" altLang="en-US" smtClean="0">
                <a:solidFill>
                  <a:srgbClr val="000000"/>
                </a:solidFill>
                <a:latin typeface="Arial" pitchFamily="34" charset="0"/>
              </a:rPr>
              <a:pPr eaLnBrk="1" hangingPunct="1">
                <a:spcBef>
                  <a:spcPct val="0"/>
                </a:spcBef>
              </a:pPr>
              <a:t>25</a:t>
            </a:fld>
            <a:endParaRPr lang="en-US" altLang="en-US">
              <a:solidFill>
                <a:srgbClr val="000000"/>
              </a:solidFill>
              <a:latin typeface="Arial" pitchFamily="34" charset="0"/>
            </a:endParaRPr>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xfrm>
            <a:off x="890588" y="4714875"/>
            <a:ext cx="4887912"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473" tIns="44735" rIns="89473" bIns="44735" numCol="1" anchor="t" anchorCtr="0" compatLnSpc="1">
            <a:prstTxWarp prst="textNoShape">
              <a:avLst/>
            </a:prstTxWarp>
          </a:bodyPr>
          <a:lstStyle/>
          <a:p>
            <a:pPr eaLnBrk="1" hangingPunct="1"/>
            <a:endParaRPr lang="fr-FR" altLang="en-US" dirty="0">
              <a:ea typeface="SimSun" pitchFamily="2" charset="-122"/>
              <a:cs typeface="Arial" pitchFamily="34" charset="0"/>
            </a:endParaRPr>
          </a:p>
        </p:txBody>
      </p:sp>
      <p:sp>
        <p:nvSpPr>
          <p:cNvPr id="64517" name="Date Placeholder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spcBef>
                <a:spcPct val="30000"/>
              </a:spcBef>
              <a:defRPr sz="1200">
                <a:solidFill>
                  <a:schemeClr val="tx1"/>
                </a:solidFill>
                <a:latin typeface="Calibri" pitchFamily="34" charset="0"/>
              </a:defRPr>
            </a:lvl1pPr>
            <a:lvl2pPr marL="742950" indent="-285750" defTabSz="920750" eaLnBrk="0" hangingPunct="0">
              <a:spcBef>
                <a:spcPct val="30000"/>
              </a:spcBef>
              <a:defRPr sz="1200">
                <a:solidFill>
                  <a:schemeClr val="tx1"/>
                </a:solidFill>
                <a:latin typeface="Calibri" pitchFamily="34" charset="0"/>
              </a:defRPr>
            </a:lvl2pPr>
            <a:lvl3pPr marL="1143000" indent="-228600" defTabSz="920750" eaLnBrk="0" hangingPunct="0">
              <a:spcBef>
                <a:spcPct val="30000"/>
              </a:spcBef>
              <a:defRPr sz="1200">
                <a:solidFill>
                  <a:schemeClr val="tx1"/>
                </a:solidFill>
                <a:latin typeface="Calibri" pitchFamily="34" charset="0"/>
              </a:defRPr>
            </a:lvl3pPr>
            <a:lvl4pPr marL="1600200" indent="-228600" defTabSz="920750" eaLnBrk="0" hangingPunct="0">
              <a:spcBef>
                <a:spcPct val="30000"/>
              </a:spcBef>
              <a:defRPr sz="1200">
                <a:solidFill>
                  <a:schemeClr val="tx1"/>
                </a:solidFill>
                <a:latin typeface="Calibri" pitchFamily="34" charset="0"/>
              </a:defRPr>
            </a:lvl4pPr>
            <a:lvl5pPr marL="2057400" indent="-228600" defTabSz="920750" eaLnBrk="0" hangingPunct="0">
              <a:spcBef>
                <a:spcPct val="30000"/>
              </a:spcBef>
              <a:defRPr sz="1200">
                <a:solidFill>
                  <a:schemeClr val="tx1"/>
                </a:solidFill>
                <a:latin typeface="Calibri" pitchFamily="34" charset="0"/>
              </a:defRPr>
            </a:lvl5pPr>
            <a:lvl6pPr marL="2514600" indent="-228600" defTabSz="920750" eaLnBrk="0" fontAlgn="base" hangingPunct="0">
              <a:spcBef>
                <a:spcPct val="30000"/>
              </a:spcBef>
              <a:spcAft>
                <a:spcPct val="0"/>
              </a:spcAft>
              <a:defRPr sz="1200">
                <a:solidFill>
                  <a:schemeClr val="tx1"/>
                </a:solidFill>
                <a:latin typeface="Calibri" pitchFamily="34" charset="0"/>
              </a:defRPr>
            </a:lvl6pPr>
            <a:lvl7pPr marL="2971800" indent="-228600" defTabSz="920750" eaLnBrk="0" fontAlgn="base" hangingPunct="0">
              <a:spcBef>
                <a:spcPct val="30000"/>
              </a:spcBef>
              <a:spcAft>
                <a:spcPct val="0"/>
              </a:spcAft>
              <a:defRPr sz="1200">
                <a:solidFill>
                  <a:schemeClr val="tx1"/>
                </a:solidFill>
                <a:latin typeface="Calibri" pitchFamily="34" charset="0"/>
              </a:defRPr>
            </a:lvl7pPr>
            <a:lvl8pPr marL="3429000" indent="-228600" defTabSz="920750" eaLnBrk="0" fontAlgn="base" hangingPunct="0">
              <a:spcBef>
                <a:spcPct val="30000"/>
              </a:spcBef>
              <a:spcAft>
                <a:spcPct val="0"/>
              </a:spcAft>
              <a:defRPr sz="1200">
                <a:solidFill>
                  <a:schemeClr val="tx1"/>
                </a:solidFill>
                <a:latin typeface="Calibri" pitchFamily="34" charset="0"/>
              </a:defRPr>
            </a:lvl8pPr>
            <a:lvl9pPr marL="3886200" indent="-228600" defTabSz="92075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B96F6C5-08CE-4B5C-9917-E8621E17F466}" type="datetime1">
              <a:rPr lang="fr-FR" altLang="en-US" smtClean="0">
                <a:solidFill>
                  <a:srgbClr val="000000"/>
                </a:solidFill>
                <a:latin typeface="Times New Roman" pitchFamily="18" charset="0"/>
              </a:rPr>
              <a:pPr eaLnBrk="1" hangingPunct="1">
                <a:spcBef>
                  <a:spcPct val="0"/>
                </a:spcBef>
              </a:pPr>
              <a:t>16/05/2018</a:t>
            </a:fld>
            <a:endParaRPr lang="en-GB" altLang="en-US">
              <a:solidFill>
                <a:srgbClr val="000000"/>
              </a:solidFill>
              <a:latin typeface="Times New Roman" pitchFamily="18" charset="0"/>
            </a:endParaRPr>
          </a:p>
        </p:txBody>
      </p:sp>
    </p:spTree>
    <p:extLst>
      <p:ext uri="{BB962C8B-B14F-4D97-AF65-F5344CB8AC3E}">
        <p14:creationId xmlns:p14="http://schemas.microsoft.com/office/powerpoint/2010/main" val="3885750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CAFCD68-1A7A-4929-A04E-FB52771329BA}" type="slidenum">
              <a:rPr lang="en-GB" altLang="en-US" smtClean="0"/>
              <a:pPr eaLnBrk="1" hangingPunct="1">
                <a:spcBef>
                  <a:spcPct val="0"/>
                </a:spcBef>
              </a:pPr>
              <a:t>27</a:t>
            </a:fld>
            <a:endParaRPr lang="en-GB" altLang="en-US"/>
          </a:p>
        </p:txBody>
      </p:sp>
    </p:spTree>
    <p:extLst>
      <p:ext uri="{BB962C8B-B14F-4D97-AF65-F5344CB8AC3E}">
        <p14:creationId xmlns:p14="http://schemas.microsoft.com/office/powerpoint/2010/main" val="2501580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Calibri" pitchFamily="34" charset="0"/>
              <a:buNone/>
            </a:pPr>
            <a:endParaRPr lang="en-US" altLang="en-US" sz="1100" dirty="0">
              <a:cs typeface="Calibri" pitchFamily="34" charset="0"/>
            </a:endParaRPr>
          </a:p>
          <a:p>
            <a:endParaRPr lang="en-GB" altLang="en-US" sz="1100" dirty="0">
              <a:cs typeface="Calibri" pitchFamily="34"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E632885-B03D-440F-8048-F43A4400B50B}" type="slidenum">
              <a:rPr lang="en-GB" altLang="en-US" smtClean="0"/>
              <a:pPr eaLnBrk="1" hangingPunct="1">
                <a:spcBef>
                  <a:spcPct val="0"/>
                </a:spcBef>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Calibri" pitchFamily="34" charset="0"/>
              <a:buNone/>
            </a:pPr>
            <a:endParaRPr lang="en-US" altLang="en-US" sz="1100" dirty="0">
              <a:cs typeface="Calibri" pitchFamily="34" charset="0"/>
            </a:endParaRPr>
          </a:p>
          <a:p>
            <a:endParaRPr lang="en-GB" altLang="en-US" sz="1100" dirty="0">
              <a:cs typeface="Calibri" pitchFamily="34"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E632885-B03D-440F-8048-F43A4400B50B}" type="slidenum">
              <a:rPr lang="en-GB" altLang="en-US" smtClean="0"/>
              <a:pPr eaLnBrk="1" hangingPunct="1">
                <a:spcBef>
                  <a:spcPct val="0"/>
                </a:spcBef>
              </a:pPr>
              <a:t>3</a:t>
            </a:fld>
            <a:endParaRPr lang="en-GB" altLang="en-US"/>
          </a:p>
        </p:txBody>
      </p:sp>
    </p:spTree>
    <p:extLst>
      <p:ext uri="{BB962C8B-B14F-4D97-AF65-F5344CB8AC3E}">
        <p14:creationId xmlns:p14="http://schemas.microsoft.com/office/powerpoint/2010/main" val="576954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story can be followed by a brief question and answer e.g.,</a:t>
            </a:r>
          </a:p>
          <a:p>
            <a:r>
              <a:rPr lang="en-GB" baseline="0" dirty="0"/>
              <a:t>What does this story tells us about our bias, common notions?</a:t>
            </a:r>
          </a:p>
          <a:p>
            <a:r>
              <a:rPr lang="en-GB" baseline="0" dirty="0"/>
              <a:t>What made you guess the right answer.</a:t>
            </a:r>
          </a:p>
          <a:p>
            <a:endParaRPr lang="en-GB" baseline="0" dirty="0"/>
          </a:p>
          <a:p>
            <a:r>
              <a:rPr lang="en-GB" baseline="0" dirty="0"/>
              <a:t>Time for short story and Q/A – 5 minutes</a:t>
            </a:r>
          </a:p>
          <a:p>
            <a:r>
              <a:rPr lang="en-GB" baseline="0" dirty="0"/>
              <a:t>Time for reflection – 5 minutes. </a:t>
            </a:r>
          </a:p>
          <a:p>
            <a:r>
              <a:rPr lang="en-GB" baseline="0" dirty="0"/>
              <a:t>Note:</a:t>
            </a:r>
          </a:p>
          <a:p>
            <a:r>
              <a:rPr lang="en-GB" baseline="0" dirty="0"/>
              <a:t>If possible write key reflections on the board/flip chart (these are good sources of key messages later on)</a:t>
            </a:r>
            <a:endParaRPr lang="en-GB" dirty="0"/>
          </a:p>
          <a:p>
            <a:endParaRPr lang="en-GB" baseline="0" dirty="0"/>
          </a:p>
          <a:p>
            <a:endParaRPr lang="en-GB" baseline="0" dirty="0"/>
          </a:p>
          <a:p>
            <a:r>
              <a:rPr lang="en-GB" baseline="0" dirty="0"/>
              <a:t>(these are good sources of key messages later on)</a:t>
            </a:r>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4</a:t>
            </a:fld>
            <a:endParaRPr lang="en-US" altLang="en-US"/>
          </a:p>
        </p:txBody>
      </p:sp>
    </p:spTree>
    <p:extLst>
      <p:ext uri="{BB962C8B-B14F-4D97-AF65-F5344CB8AC3E}">
        <p14:creationId xmlns:p14="http://schemas.microsoft.com/office/powerpoint/2010/main" val="404833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a:t>
            </a:r>
            <a:r>
              <a:rPr lang="en-GB" baseline="0" dirty="0"/>
              <a:t> was the last time you had an argument with another person?</a:t>
            </a:r>
          </a:p>
          <a:p>
            <a:r>
              <a:rPr lang="en-GB" baseline="0" dirty="0"/>
              <a:t>What was the argument about?</a:t>
            </a:r>
          </a:p>
          <a:p>
            <a:r>
              <a:rPr lang="en-GB" baseline="0" dirty="0"/>
              <a:t>Why?</a:t>
            </a:r>
          </a:p>
          <a:p>
            <a:endParaRPr lang="en-GB" baseline="0" dirty="0"/>
          </a:p>
          <a:p>
            <a:r>
              <a:rPr lang="en-GB" baseline="0" dirty="0"/>
              <a:t>Note:</a:t>
            </a:r>
          </a:p>
          <a:p>
            <a:r>
              <a:rPr lang="en-GB" baseline="0" dirty="0"/>
              <a:t>Allow for sharing of experiences, if possible write on the board/flip chart (these are good sources of key messages later on)</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5</a:t>
            </a:fld>
            <a:endParaRPr lang="en-US" altLang="en-US"/>
          </a:p>
        </p:txBody>
      </p:sp>
    </p:spTree>
    <p:extLst>
      <p:ext uri="{BB962C8B-B14F-4D97-AF65-F5344CB8AC3E}">
        <p14:creationId xmlns:p14="http://schemas.microsoft.com/office/powerpoint/2010/main" val="863638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a:t>
            </a:r>
          </a:p>
          <a:p>
            <a:endParaRPr lang="en-GB" dirty="0"/>
          </a:p>
          <a:p>
            <a:r>
              <a:rPr lang="en-GB" dirty="0"/>
              <a:t>Can</a:t>
            </a:r>
            <a:r>
              <a:rPr lang="en-GB" baseline="0" dirty="0"/>
              <a:t> you tell what is the first thing that comes to your mind when you see this picture?</a:t>
            </a:r>
          </a:p>
          <a:p>
            <a:endParaRPr lang="en-GB" baseline="0" dirty="0"/>
          </a:p>
          <a:p>
            <a:r>
              <a:rPr lang="en-GB" baseline="0" dirty="0"/>
              <a:t>Responses can be, angry community, mob, uncooperative.</a:t>
            </a:r>
          </a:p>
          <a:p>
            <a:r>
              <a:rPr lang="en-GB" baseline="0" dirty="0"/>
              <a:t>Did it ever occur to you that in many occasions we are responsible for the so called "community resistance"?</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6</a:t>
            </a:fld>
            <a:endParaRPr lang="en-US" altLang="en-US"/>
          </a:p>
        </p:txBody>
      </p:sp>
    </p:spTree>
    <p:extLst>
      <p:ext uri="{BB962C8B-B14F-4D97-AF65-F5344CB8AC3E}">
        <p14:creationId xmlns:p14="http://schemas.microsoft.com/office/powerpoint/2010/main" val="1950590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a:t>
            </a:r>
          </a:p>
          <a:p>
            <a:endParaRPr lang="en-GB" dirty="0"/>
          </a:p>
          <a:p>
            <a:r>
              <a:rPr lang="en-GB" dirty="0"/>
              <a:t>Discuss in your group an instance when you felt offended by the action of another person (your beliefs, customs, were disrespected)</a:t>
            </a:r>
          </a:p>
          <a:p>
            <a:pPr lvl="1"/>
            <a:r>
              <a:rPr lang="en-GB" dirty="0"/>
              <a:t>How did it feel</a:t>
            </a:r>
          </a:p>
          <a:p>
            <a:pPr lvl="1"/>
            <a:r>
              <a:rPr lang="en-GB" dirty="0"/>
              <a:t>What did you do</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7</a:t>
            </a:fld>
            <a:endParaRPr lang="en-US" altLang="en-US"/>
          </a:p>
        </p:txBody>
      </p:sp>
    </p:spTree>
    <p:extLst>
      <p:ext uri="{BB962C8B-B14F-4D97-AF65-F5344CB8AC3E}">
        <p14:creationId xmlns:p14="http://schemas.microsoft.com/office/powerpoint/2010/main" val="1102533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a:t>
            </a:r>
          </a:p>
          <a:p>
            <a:endParaRPr lang="en-GB" dirty="0"/>
          </a:p>
          <a:p>
            <a:r>
              <a:rPr lang="en-GB" dirty="0"/>
              <a:t>What would you do it….</a:t>
            </a:r>
          </a:p>
          <a:p>
            <a:pPr marL="171450" indent="-171450">
              <a:buFont typeface="Arial" panose="020B0604020202020204" pitchFamily="34" charset="0"/>
              <a:buChar char="•"/>
            </a:pPr>
            <a:r>
              <a:rPr lang="en-GB" dirty="0"/>
              <a:t>You were quarantined without food and water?</a:t>
            </a:r>
          </a:p>
          <a:p>
            <a:pPr marL="171450" indent="-171450">
              <a:buFont typeface="Arial" panose="020B0604020202020204" pitchFamily="34" charset="0"/>
              <a:buChar char="•"/>
            </a:pPr>
            <a:r>
              <a:rPr lang="en-GB" dirty="0"/>
              <a:t>Health activities are accompanied by military, security or police personnel</a:t>
            </a:r>
          </a:p>
          <a:p>
            <a:pPr marL="171450" indent="-171450">
              <a:buFont typeface="Arial" panose="020B0604020202020204" pitchFamily="34" charset="0"/>
              <a:buChar char="•"/>
            </a:pPr>
            <a:r>
              <a:rPr lang="en-GB" dirty="0"/>
              <a:t>Your are told that Ebola has no cure but you should go to the hospital</a:t>
            </a:r>
          </a:p>
          <a:p>
            <a:pPr marL="171450" indent="-171450">
              <a:buFont typeface="Arial" panose="020B0604020202020204" pitchFamily="34" charset="0"/>
              <a:buChar char="•"/>
            </a:pPr>
            <a:r>
              <a:rPr lang="en-GB" dirty="0"/>
              <a:t>You have an emergency and called the hotline and nobody responded</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These</a:t>
            </a:r>
            <a:r>
              <a:rPr lang="en-GB" baseline="0" dirty="0"/>
              <a:t> are important questions to ask ourselves to better understand why the community does what they do.</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8</a:t>
            </a:fld>
            <a:endParaRPr lang="en-US" altLang="en-US"/>
          </a:p>
        </p:txBody>
      </p:sp>
    </p:spTree>
    <p:extLst>
      <p:ext uri="{BB962C8B-B14F-4D97-AF65-F5344CB8AC3E}">
        <p14:creationId xmlns:p14="http://schemas.microsoft.com/office/powerpoint/2010/main" val="1280153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a:t>
            </a:r>
          </a:p>
          <a:p>
            <a:endParaRPr lang="en-GB" dirty="0"/>
          </a:p>
          <a:p>
            <a:r>
              <a:rPr lang="en-GB" dirty="0"/>
              <a:t>Identifying common problems encountered</a:t>
            </a:r>
            <a:r>
              <a:rPr lang="en-GB" baseline="0" dirty="0"/>
              <a:t> in the community (this can be done in a group, or individually)</a:t>
            </a:r>
          </a:p>
          <a:p>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t>Identify, as many as you can, problems that can be encountered in the community (personal experience/ other people's accounts)</a:t>
            </a:r>
          </a:p>
          <a:p>
            <a:r>
              <a:rPr lang="en-GB" dirty="0"/>
              <a:t>Group them and classify as to severity </a:t>
            </a:r>
          </a:p>
          <a:p>
            <a:r>
              <a:rPr lang="en-GB" dirty="0"/>
              <a:t>Reflect on the results</a:t>
            </a:r>
          </a:p>
          <a:p>
            <a:endParaRPr lang="en-GB" dirty="0"/>
          </a:p>
          <a:p>
            <a:r>
              <a:rPr lang="en-GB" dirty="0"/>
              <a:t>Note:</a:t>
            </a:r>
            <a:r>
              <a:rPr lang="en-GB" baseline="0" dirty="0"/>
              <a:t> reflecting on results can be done with few people asked on their grouping and classifications. Important to write the reflections on the board/ flip chart. (these are good sources of key messages later on)</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9</a:t>
            </a:fld>
            <a:endParaRPr lang="en-US" altLang="en-US"/>
          </a:p>
        </p:txBody>
      </p:sp>
    </p:spTree>
    <p:extLst>
      <p:ext uri="{BB962C8B-B14F-4D97-AF65-F5344CB8AC3E}">
        <p14:creationId xmlns:p14="http://schemas.microsoft.com/office/powerpoint/2010/main" val="933171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653279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08413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56060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010854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970897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28297763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29634195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5B7A51-CAEA-453E-9890-D9D6A37E7D0E}"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288381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95B7A51-CAEA-453E-9890-D9D6A37E7D0E}"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557096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95B7A51-CAEA-453E-9890-D9D6A37E7D0E}"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2007975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95B7A51-CAEA-453E-9890-D9D6A37E7D0E}"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88338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7885416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B7A51-CAEA-453E-9890-D9D6A37E7D0E}"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2555713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5B7A51-CAEA-453E-9890-D9D6A37E7D0E}"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73434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5B7A51-CAEA-453E-9890-D9D6A37E7D0E}"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3384646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32650484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t>‹#›</a:t>
            </a:fld>
            <a:endParaRPr lang="en-GB"/>
          </a:p>
        </p:txBody>
      </p:sp>
    </p:spTree>
    <p:extLst>
      <p:ext uri="{BB962C8B-B14F-4D97-AF65-F5344CB8AC3E}">
        <p14:creationId xmlns:p14="http://schemas.microsoft.com/office/powerpoint/2010/main" val="940428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814346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774220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415376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44679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745116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963868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135042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61536560"/>
      </p:ext>
    </p:extLst>
  </p:cSld>
  <p:clrMap bg1="lt1" tx1="dk1" bg2="lt2" tx2="dk2" accent1="accent1" accent2="accent2" accent3="accent3" accent4="accent4" accent5="accent5" accent6="accent6" hlink="hlink" folHlink="folHlink"/>
  <p:sldLayoutIdLst>
    <p:sldLayoutId id="2147484435"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 id="2147484446" r:id="rId12"/>
    <p:sldLayoutId id="2147484447"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B7A51-CAEA-453E-9890-D9D6A37E7D0E}"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59105-9455-4492-8D1F-22C903079698}" type="slidenum">
              <a:rPr lang="en-GB" smtClean="0"/>
              <a:t>‹#›</a:t>
            </a:fld>
            <a:endParaRPr lang="en-GB"/>
          </a:p>
        </p:txBody>
      </p:sp>
    </p:spTree>
    <p:extLst>
      <p:ext uri="{BB962C8B-B14F-4D97-AF65-F5344CB8AC3E}">
        <p14:creationId xmlns:p14="http://schemas.microsoft.com/office/powerpoint/2010/main" val="1441738986"/>
      </p:ext>
    </p:extLst>
  </p:cSld>
  <p:clrMap bg1="lt1" tx1="dk1" bg2="lt2" tx2="dk2" accent1="accent1" accent2="accent2" accent3="accent3" accent4="accent4" accent5="accent5" accent6="accent6" hlink="hlink" folHlink="folHlink"/>
  <p:sldLayoutIdLst>
    <p:sldLayoutId id="2147484449" r:id="rId1"/>
    <p:sldLayoutId id="2147484450" r:id="rId2"/>
    <p:sldLayoutId id="2147484451" r:id="rId3"/>
    <p:sldLayoutId id="2147484452" r:id="rId4"/>
    <p:sldLayoutId id="2147484453" r:id="rId5"/>
    <p:sldLayoutId id="2147484454" r:id="rId6"/>
    <p:sldLayoutId id="2147484455" r:id="rId7"/>
    <p:sldLayoutId id="2147484456" r:id="rId8"/>
    <p:sldLayoutId id="2147484457" r:id="rId9"/>
    <p:sldLayoutId id="2147484458" r:id="rId10"/>
    <p:sldLayoutId id="21474844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apps.who.int/iris/bitstream/10665/136472/1/WHO_EVD_Guidance_SocMob_14.1_eng.pdf?ua=1" TargetMode="External"/><Relationship Id="rId7" Type="http://schemas.openxmlformats.org/officeDocument/2006/relationships/hyperlink" Target="http://acaps.org/img/documents/t-acaps_ebola_guinea-resistance-to-ebola-response_24-april-2015.pdf"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acaps.org/img/documents/t-acaps-lessons-learned-from-assessments-in-sierra-leone-and-liberia-16-jul-2015.pdf" TargetMode="External"/><Relationship Id="rId5" Type="http://schemas.openxmlformats.org/officeDocument/2006/relationships/hyperlink" Target="http://reliefweb.int/sites/reliefweb.int/files/resources/Community%20Led%20Ebola%20Management%20and%20Eradication_Case_Study.pdf" TargetMode="External"/><Relationship Id="rId4" Type="http://schemas.openxmlformats.org/officeDocument/2006/relationships/hyperlink" Target="http://www.ebola-anthropology.net/wp-content/uploads/2015/06/Resistance-in-Guinea-June-2015.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4294967295"/>
          </p:nvPr>
        </p:nvSpPr>
        <p:spPr>
          <a:xfrm>
            <a:off x="0" y="4038600"/>
            <a:ext cx="7924800" cy="1219200"/>
          </a:xfrm>
        </p:spPr>
        <p:txBody>
          <a:bodyPr/>
          <a:lstStyle/>
          <a:p>
            <a:pPr marL="0" indent="0" eaLnBrk="1" hangingPunct="1">
              <a:buNone/>
            </a:pPr>
            <a:br>
              <a:rPr lang="en-US" altLang="en-US" sz="2000" dirty="0">
                <a:solidFill>
                  <a:schemeClr val="tx2"/>
                </a:solidFill>
              </a:rPr>
            </a:br>
            <a:endParaRPr lang="en-US" altLang="en-US" sz="2800" dirty="0">
              <a:solidFill>
                <a:srgbClr val="10253F"/>
              </a:solidFill>
            </a:endParaRPr>
          </a:p>
        </p:txBody>
      </p:sp>
      <p:sp>
        <p:nvSpPr>
          <p:cNvPr id="5124" name="Title 1"/>
          <p:cNvSpPr>
            <a:spLocks noGrp="1"/>
          </p:cNvSpPr>
          <p:nvPr>
            <p:ph type="ctrTitle" idx="4294967295"/>
          </p:nvPr>
        </p:nvSpPr>
        <p:spPr>
          <a:xfrm>
            <a:off x="76200" y="5257800"/>
            <a:ext cx="9067800" cy="860425"/>
          </a:xfrm>
        </p:spPr>
        <p:txBody>
          <a:bodyPr>
            <a:noAutofit/>
          </a:bodyPr>
          <a:lstStyle/>
          <a:p>
            <a:pPr algn="l" eaLnBrk="1" hangingPunct="1"/>
            <a:r>
              <a:rPr lang="en-GB" altLang="en-US" sz="3200" b="1" dirty="0">
                <a:solidFill>
                  <a:srgbClr val="002060"/>
                </a:solidFill>
              </a:rPr>
              <a:t>B8.1 Social mobilization and community engagement</a:t>
            </a:r>
            <a:endParaRPr lang="en-US" altLang="en-US" sz="3200" dirty="0">
              <a:solidFill>
                <a:srgbClr val="002060"/>
              </a:solidFill>
            </a:endParaRPr>
          </a:p>
        </p:txBody>
      </p:sp>
      <p:sp>
        <p:nvSpPr>
          <p:cNvPr id="5125" name="Title 1"/>
          <p:cNvSpPr txBox="1">
            <a:spLocks/>
          </p:cNvSpPr>
          <p:nvPr/>
        </p:nvSpPr>
        <p:spPr bwMode="auto">
          <a:xfrm>
            <a:off x="3124200" y="48696"/>
            <a:ext cx="603220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r" eaLnBrk="1" hangingPunct="1">
              <a:spcBef>
                <a:spcPct val="0"/>
              </a:spcBef>
              <a:buFontTx/>
              <a:buNone/>
            </a:pPr>
            <a:r>
              <a:rPr lang="en-US" altLang="en-US" sz="3600" b="1" dirty="0">
                <a:solidFill>
                  <a:srgbClr val="002060"/>
                </a:solidFill>
              </a:rPr>
              <a:t>Rapid Response Teams </a:t>
            </a:r>
            <a:r>
              <a:rPr lang="en-US" altLang="en-US" sz="3600" b="1" dirty="0">
                <a:solidFill>
                  <a:srgbClr val="0070C0"/>
                </a:solidFill>
              </a:rPr>
              <a:t>Training</a:t>
            </a:r>
          </a:p>
        </p:txBody>
      </p:sp>
      <p:sp>
        <p:nvSpPr>
          <p:cNvPr id="2" name="TextBox 1">
            <a:extLst>
              <a:ext uri="{FF2B5EF4-FFF2-40B4-BE49-F238E27FC236}">
                <a16:creationId xmlns:a16="http://schemas.microsoft.com/office/drawing/2014/main" id="{0D402748-DD35-46FB-9A9D-F6764A4016C2}"/>
              </a:ext>
            </a:extLst>
          </p:cNvPr>
          <p:cNvSpPr txBox="1"/>
          <p:nvPr/>
        </p:nvSpPr>
        <p:spPr>
          <a:xfrm>
            <a:off x="0" y="6400800"/>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lstStyle/>
          <a:p>
            <a:r>
              <a:rPr lang="en-GB" sz="3600" b="1" dirty="0">
                <a:solidFill>
                  <a:srgbClr val="002060"/>
                </a:solidFill>
              </a:rPr>
              <a:t>3. Differentiating community resistance and reluctance</a:t>
            </a:r>
          </a:p>
        </p:txBody>
      </p:sp>
      <p:sp>
        <p:nvSpPr>
          <p:cNvPr id="3" name="Content Placeholder 2"/>
          <p:cNvSpPr>
            <a:spLocks noGrp="1"/>
          </p:cNvSpPr>
          <p:nvPr>
            <p:ph idx="1"/>
          </p:nvPr>
        </p:nvSpPr>
        <p:spPr>
          <a:xfrm>
            <a:off x="457200" y="1524000"/>
            <a:ext cx="8229600" cy="4525963"/>
          </a:xfrm>
        </p:spPr>
        <p:txBody>
          <a:bodyPr/>
          <a:lstStyle/>
          <a:p>
            <a:pPr marL="0" indent="0">
              <a:buNone/>
            </a:pPr>
            <a:r>
              <a:rPr lang="en-GB" sz="2800" b="1" dirty="0">
                <a:solidFill>
                  <a:srgbClr val="0070C0"/>
                </a:solidFill>
              </a:rPr>
              <a:t>Resistance</a:t>
            </a:r>
            <a:endParaRPr lang="en-GB" sz="2800" dirty="0">
              <a:solidFill>
                <a:srgbClr val="0070C0"/>
              </a:solidFill>
            </a:endParaRPr>
          </a:p>
          <a:p>
            <a:r>
              <a:rPr lang="en-GB" sz="2000" dirty="0"/>
              <a:t>Can be interpreted as a form of empowerment in the face of unacceptable or provocative intervention initiated by the (international/national) response</a:t>
            </a:r>
          </a:p>
          <a:p>
            <a:r>
              <a:rPr lang="en-GB" sz="2000" dirty="0"/>
              <a:t>To minimise and mitigate resistance, the response needs to reorient its relationship with the community</a:t>
            </a:r>
          </a:p>
          <a:p>
            <a:r>
              <a:rPr lang="en-GB" sz="2000" dirty="0"/>
              <a:t>Instead of treating community as locus of negative and detrimental resistance, communities needs to be seen as the central component of positive solution</a:t>
            </a:r>
          </a:p>
          <a:p>
            <a:r>
              <a:rPr lang="en-GB" sz="2000" dirty="0"/>
              <a:t>Experiences in Liberia (increasingly in Sierra Leone) have demonstrated that Ebola will only be contained with the explicit involvement and active participation of the communities</a:t>
            </a:r>
          </a:p>
        </p:txBody>
      </p:sp>
      <p:sp>
        <p:nvSpPr>
          <p:cNvPr id="4" name="TextBox 3"/>
          <p:cNvSpPr txBox="1"/>
          <p:nvPr/>
        </p:nvSpPr>
        <p:spPr>
          <a:xfrm>
            <a:off x="838200" y="5572780"/>
            <a:ext cx="7848600" cy="523220"/>
          </a:xfrm>
          <a:prstGeom prst="rect">
            <a:avLst/>
          </a:prstGeom>
          <a:noFill/>
        </p:spPr>
        <p:txBody>
          <a:bodyPr wrap="square" rtlCol="0">
            <a:spAutoFit/>
          </a:bodyPr>
          <a:lstStyle/>
          <a:p>
            <a:r>
              <a:rPr lang="en-GB" sz="1400" dirty="0"/>
              <a:t>Source: Resistance in Guinea – June 2015.  http://www.ebola-anthropology.net/wp-content/uploads/</a:t>
            </a:r>
            <a:r>
              <a:rPr lang="en-GB" sz="1200" dirty="0"/>
              <a:t>2015/06</a:t>
            </a:r>
            <a:r>
              <a:rPr lang="en-GB" sz="1400" dirty="0"/>
              <a:t>/Resistance-in-Guinea-June-2015.pdf</a:t>
            </a:r>
          </a:p>
        </p:txBody>
      </p:sp>
    </p:spTree>
    <p:extLst>
      <p:ext uri="{BB962C8B-B14F-4D97-AF65-F5344CB8AC3E}">
        <p14:creationId xmlns:p14="http://schemas.microsoft.com/office/powerpoint/2010/main" val="2018446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Resistance? Reluctance?</a:t>
            </a:r>
          </a:p>
        </p:txBody>
      </p:sp>
      <p:sp>
        <p:nvSpPr>
          <p:cNvPr id="3" name="Content Placeholder 2"/>
          <p:cNvSpPr>
            <a:spLocks noGrp="1"/>
          </p:cNvSpPr>
          <p:nvPr>
            <p:ph idx="1"/>
          </p:nvPr>
        </p:nvSpPr>
        <p:spPr/>
        <p:txBody>
          <a:bodyPr/>
          <a:lstStyle/>
          <a:p>
            <a:r>
              <a:rPr lang="en-US" dirty="0"/>
              <a:t>Analysis of reports of community resistance shows that a wide variety of incidents are being categorized as resistance</a:t>
            </a:r>
          </a:p>
          <a:p>
            <a:r>
              <a:rPr lang="en-US" dirty="0"/>
              <a:t>They have different levels of severity in terms of</a:t>
            </a:r>
          </a:p>
          <a:p>
            <a:pPr lvl="1"/>
            <a:r>
              <a:rPr lang="en-US" dirty="0"/>
              <a:t>Security situation </a:t>
            </a:r>
          </a:p>
          <a:p>
            <a:pPr lvl="1"/>
            <a:r>
              <a:rPr lang="en-US" dirty="0"/>
              <a:t>Potential impact on humanitarian access.</a:t>
            </a:r>
            <a:endParaRPr lang="en-GB" dirty="0"/>
          </a:p>
          <a:p>
            <a:endParaRPr lang="en-GB" dirty="0"/>
          </a:p>
        </p:txBody>
      </p:sp>
    </p:spTree>
    <p:extLst>
      <p:ext uri="{BB962C8B-B14F-4D97-AF65-F5344CB8AC3E}">
        <p14:creationId xmlns:p14="http://schemas.microsoft.com/office/powerpoint/2010/main" val="2992067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Resistance? Reluctance?</a:t>
            </a:r>
          </a:p>
        </p:txBody>
      </p:sp>
      <p:sp>
        <p:nvSpPr>
          <p:cNvPr id="3" name="Content Placeholder 2"/>
          <p:cNvSpPr>
            <a:spLocks noGrp="1"/>
          </p:cNvSpPr>
          <p:nvPr>
            <p:ph idx="1"/>
          </p:nvPr>
        </p:nvSpPr>
        <p:spPr/>
        <p:txBody>
          <a:bodyPr/>
          <a:lstStyle/>
          <a:p>
            <a:r>
              <a:rPr lang="en-GB" dirty="0"/>
              <a:t>Refusing aid materials</a:t>
            </a:r>
          </a:p>
          <a:p>
            <a:r>
              <a:rPr lang="en-GB" dirty="0"/>
              <a:t>Unwilling to cooperate</a:t>
            </a:r>
          </a:p>
          <a:p>
            <a:r>
              <a:rPr lang="en-GB" dirty="0"/>
              <a:t>Impeding aid workers</a:t>
            </a:r>
          </a:p>
          <a:p>
            <a:r>
              <a:rPr lang="en-GB" dirty="0"/>
              <a:t>Threats to aid workers</a:t>
            </a:r>
          </a:p>
          <a:p>
            <a:r>
              <a:rPr lang="en-GB" dirty="0"/>
              <a:t>Property destruction / damage</a:t>
            </a:r>
          </a:p>
          <a:p>
            <a:r>
              <a:rPr lang="en-GB" dirty="0"/>
              <a:t>Violent demonstration</a:t>
            </a:r>
          </a:p>
          <a:p>
            <a:r>
              <a:rPr lang="en-GB" dirty="0"/>
              <a:t>Violence against aid workers</a:t>
            </a:r>
          </a:p>
        </p:txBody>
      </p:sp>
    </p:spTree>
    <p:extLst>
      <p:ext uri="{BB962C8B-B14F-4D97-AF65-F5344CB8AC3E}">
        <p14:creationId xmlns:p14="http://schemas.microsoft.com/office/powerpoint/2010/main" val="1985535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What if you encounter this?</a:t>
            </a:r>
          </a:p>
        </p:txBody>
      </p:sp>
      <p:sp>
        <p:nvSpPr>
          <p:cNvPr id="3" name="Content Placeholder 2"/>
          <p:cNvSpPr>
            <a:spLocks noGrp="1"/>
          </p:cNvSpPr>
          <p:nvPr>
            <p:ph idx="1"/>
          </p:nvPr>
        </p:nvSpPr>
        <p:spPr>
          <a:xfrm>
            <a:off x="457200" y="1219200"/>
            <a:ext cx="8229600" cy="4525963"/>
          </a:xfrm>
        </p:spPr>
        <p:txBody>
          <a:bodyPr/>
          <a:lstStyle/>
          <a:p>
            <a:r>
              <a:rPr lang="en-GB" sz="2800" dirty="0"/>
              <a:t>Family members chose not to send sick relatives to public health facilities</a:t>
            </a:r>
          </a:p>
          <a:p>
            <a:endParaRPr lang="en-GB" sz="2800" dirty="0"/>
          </a:p>
          <a:p>
            <a:r>
              <a:rPr lang="en-GB" sz="2800" dirty="0"/>
              <a:t>Community continues to bury their dead according to their traditional practices despite constant health education from health workers</a:t>
            </a:r>
          </a:p>
          <a:p>
            <a:endParaRPr lang="en-GB" sz="2800" dirty="0"/>
          </a:p>
          <a:p>
            <a:r>
              <a:rPr lang="en-GB" sz="2800" dirty="0"/>
              <a:t>You were asked to follow up sick person's contacts and they left their homes and the families refused to tell where they are </a:t>
            </a:r>
          </a:p>
        </p:txBody>
      </p:sp>
    </p:spTree>
    <p:extLst>
      <p:ext uri="{BB962C8B-B14F-4D97-AF65-F5344CB8AC3E}">
        <p14:creationId xmlns:p14="http://schemas.microsoft.com/office/powerpoint/2010/main" val="1076398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6200" y="381000"/>
            <a:ext cx="9067800" cy="685800"/>
          </a:xfrm>
        </p:spPr>
        <p:txBody>
          <a:bodyPr/>
          <a:lstStyle/>
          <a:p>
            <a:r>
              <a:rPr lang="en-GB" altLang="en-US" sz="3200" b="1" dirty="0">
                <a:solidFill>
                  <a:srgbClr val="002060"/>
                </a:solidFill>
                <a:latin typeface="Calibri" pitchFamily="34" charset="0"/>
                <a:cs typeface="Calibri" pitchFamily="34" charset="0"/>
              </a:rPr>
              <a:t>4. Lessons from the Ebola outbreak  in West Africa: </a:t>
            </a:r>
            <a:r>
              <a:rPr lang="en-US" altLang="en-US" sz="3200" b="1" dirty="0">
                <a:solidFill>
                  <a:srgbClr val="002060"/>
                </a:solidFill>
                <a:latin typeface="Calibri" pitchFamily="34" charset="0"/>
                <a:cs typeface="Calibri" pitchFamily="34" charset="0"/>
              </a:rPr>
              <a:t> Communications and community engagement</a:t>
            </a:r>
            <a:endParaRPr lang="en-GB" alt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96788375"/>
              </p:ext>
            </p:extLst>
          </p:nvPr>
        </p:nvGraphicFramePr>
        <p:xfrm>
          <a:off x="457200" y="1228273"/>
          <a:ext cx="8229600" cy="4837583"/>
        </p:xfrm>
        <a:graphic>
          <a:graphicData uri="http://schemas.openxmlformats.org/drawingml/2006/table">
            <a:tbl>
              <a:tblPr/>
              <a:tblGrid>
                <a:gridCol w="1234440">
                  <a:extLst>
                    <a:ext uri="{9D8B030D-6E8A-4147-A177-3AD203B41FA5}">
                      <a16:colId xmlns:a16="http://schemas.microsoft.com/office/drawing/2014/main" val="20000"/>
                    </a:ext>
                  </a:extLst>
                </a:gridCol>
                <a:gridCol w="2331720">
                  <a:extLst>
                    <a:ext uri="{9D8B030D-6E8A-4147-A177-3AD203B41FA5}">
                      <a16:colId xmlns:a16="http://schemas.microsoft.com/office/drawing/2014/main" val="20001"/>
                    </a:ext>
                  </a:extLst>
                </a:gridCol>
                <a:gridCol w="2263140">
                  <a:extLst>
                    <a:ext uri="{9D8B030D-6E8A-4147-A177-3AD203B41FA5}">
                      <a16:colId xmlns:a16="http://schemas.microsoft.com/office/drawing/2014/main" val="20002"/>
                    </a:ext>
                  </a:extLst>
                </a:gridCol>
                <a:gridCol w="2400300">
                  <a:extLst>
                    <a:ext uri="{9D8B030D-6E8A-4147-A177-3AD203B41FA5}">
                      <a16:colId xmlns:a16="http://schemas.microsoft.com/office/drawing/2014/main" val="20003"/>
                    </a:ext>
                  </a:extLst>
                </a:gridCol>
              </a:tblGrid>
              <a:tr h="307675">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rgbClr val="FFFFFF"/>
                          </a:solidFill>
                          <a:effectLst/>
                          <a:latin typeface="Calibri" pitchFamily="34" charset="0"/>
                          <a:cs typeface="Arial" pitchFamily="34" charset="0"/>
                        </a:rPr>
                        <a:t>Themes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a:ln>
                            <a:noFill/>
                          </a:ln>
                          <a:solidFill>
                            <a:srgbClr val="FFFFFF"/>
                          </a:solidFill>
                          <a:effectLst/>
                          <a:latin typeface="Calibri" pitchFamily="34" charset="0"/>
                          <a:cs typeface="Arial" pitchFamily="34" charset="0"/>
                        </a:rPr>
                        <a:t>Phase 1</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a:ln>
                            <a:noFill/>
                          </a:ln>
                          <a:solidFill>
                            <a:srgbClr val="FFFFFF"/>
                          </a:solidFill>
                          <a:effectLst/>
                          <a:latin typeface="Calibri" pitchFamily="34" charset="0"/>
                          <a:cs typeface="Arial" pitchFamily="34" charset="0"/>
                        </a:rPr>
                        <a:t>Phase 2</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a:ln>
                            <a:noFill/>
                          </a:ln>
                          <a:solidFill>
                            <a:srgbClr val="FFFFFF"/>
                          </a:solidFill>
                          <a:effectLst/>
                          <a:latin typeface="Calibri" pitchFamily="34" charset="0"/>
                          <a:cs typeface="Arial" pitchFamily="34" charset="0"/>
                        </a:rPr>
                        <a:t>Phase 3</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07675">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a:ln>
                            <a:noFill/>
                          </a:ln>
                          <a:solidFill>
                            <a:srgbClr val="000000"/>
                          </a:solidFill>
                          <a:effectLst/>
                          <a:latin typeface="Calibri" pitchFamily="34" charset="0"/>
                          <a:cs typeface="Arial" pitchFamily="34" charset="0"/>
                        </a:rPr>
                        <a:t>Strategy</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Arial" pitchFamily="34" charset="0"/>
                        </a:rPr>
                        <a:t>Crisis communications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itchFamily="34" charset="0"/>
                          <a:cs typeface="Calibri" pitchFamily="34" charset="0"/>
                        </a:rPr>
                        <a:t>Awareness-raising</a:t>
                      </a:r>
                      <a:endParaRPr kumimoji="0" lang="en-GB" altLang="en-US" sz="14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Calibri" pitchFamily="34" charset="0"/>
                        </a:rPr>
                        <a:t>Community engagement</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948687">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a:ln>
                            <a:noFill/>
                          </a:ln>
                          <a:solidFill>
                            <a:srgbClr val="000000"/>
                          </a:solidFill>
                          <a:effectLst/>
                          <a:latin typeface="Calibri" pitchFamily="34" charset="0"/>
                          <a:cs typeface="Arial" pitchFamily="34" charset="0"/>
                        </a:rPr>
                        <a:t>Rationale</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Arial" pitchFamily="34" charset="0"/>
                        </a:rPr>
                        <a:t>Past experiences of Ebola outbreaks with 90% deaths, occurs in remote settings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Calibri" pitchFamily="34" charset="0"/>
                        </a:rPr>
                        <a:t>Ebola spread in major cities. Increased survival rates</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Calibri" pitchFamily="34" charset="0"/>
                        </a:rPr>
                        <a:t>Community as part of the solution. Bring back trust</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948687">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a:ln>
                            <a:noFill/>
                          </a:ln>
                          <a:solidFill>
                            <a:srgbClr val="000000"/>
                          </a:solidFill>
                          <a:effectLst/>
                          <a:latin typeface="Calibri" pitchFamily="34" charset="0"/>
                          <a:cs typeface="Arial" pitchFamily="34" charset="0"/>
                        </a:rPr>
                        <a:t>Key message</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Arial" pitchFamily="34" charset="0"/>
                        </a:rPr>
                        <a:t>Ebola kills. There is no cure. Bush meat consumption spreads the disease</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itchFamily="34" charset="0"/>
                          <a:cs typeface="Calibri" pitchFamily="34" charset="0"/>
                        </a:rPr>
                        <a:t>Ebola is real. Signs &amp; symptoms. Hotline</a:t>
                      </a:r>
                      <a:endParaRPr kumimoji="0" lang="en-GB" altLang="en-US" sz="14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Calibri" pitchFamily="34" charset="0"/>
                        </a:rPr>
                        <a:t>Avoid contact with dead bodies. Early treatment increases survival rates. De-stigmatise survivors</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166631">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a:ln>
                            <a:noFill/>
                          </a:ln>
                          <a:solidFill>
                            <a:srgbClr val="000000"/>
                          </a:solidFill>
                          <a:effectLst/>
                          <a:latin typeface="Calibri" pitchFamily="34" charset="0"/>
                          <a:cs typeface="Arial" pitchFamily="34" charset="0"/>
                        </a:rPr>
                        <a:t>Intervention</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itchFamily="34" charset="0"/>
                          <a:cs typeface="Arial" pitchFamily="34" charset="0"/>
                        </a:rPr>
                        <a:t>Mass media, posters, radio</a:t>
                      </a:r>
                      <a:endParaRPr kumimoji="0" lang="en-GB" altLang="en-US" sz="14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itchFamily="34" charset="0"/>
                          <a:cs typeface="Calibri" pitchFamily="34" charset="0"/>
                        </a:rPr>
                        <a:t>Campaign mode. Hotline. Mass media – print, broadcast, posters, radios, town criers, loud speakers on trucks &amp; motorbikes</a:t>
                      </a:r>
                      <a:endParaRPr kumimoji="0" lang="en-GB" altLang="en-US" sz="14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itchFamily="34" charset="0"/>
                          <a:cs typeface="Calibri" pitchFamily="34" charset="0"/>
                        </a:rPr>
                        <a:t>Interpersonal communications Community meetings, etc. Community awareness and training</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1121246">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Calibri" pitchFamily="34" charset="0"/>
                          <a:cs typeface="Arial" pitchFamily="34" charset="0"/>
                        </a:rPr>
                        <a:t>Outcomes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Calibri" pitchFamily="34" charset="0"/>
                          <a:cs typeface="Arial" pitchFamily="34" charset="0"/>
                        </a:rPr>
                        <a:t>Denial. Perception that Ebola spreads in remote areas, No bush meat = No Ebola risk. No cure = No treatment = stay at home</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Calibri" pitchFamily="34" charset="0"/>
                          <a:cs typeface="Calibri" pitchFamily="34" charset="0"/>
                        </a:rPr>
                        <a:t>Demand exceeds response capacity. Lack of confidence, lack of trust in the existing structure</a:t>
                      </a:r>
                      <a:endParaRPr kumimoji="0" lang="en-GB" altLang="en-US" sz="1400" b="1"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Calibri" pitchFamily="34" charset="0"/>
                          <a:cs typeface="Calibri" pitchFamily="34" charset="0"/>
                        </a:rPr>
                        <a:t>Community influencers are part of the response. More </a:t>
                      </a:r>
                      <a:r>
                        <a:rPr kumimoji="0" lang="en-US" altLang="en-US" sz="1400" b="1" i="0" u="none" strike="noStrike" cap="none" normalizeH="0" baseline="0" dirty="0" err="1">
                          <a:ln>
                            <a:noFill/>
                          </a:ln>
                          <a:solidFill>
                            <a:srgbClr val="000000"/>
                          </a:solidFill>
                          <a:effectLst/>
                          <a:latin typeface="Calibri" pitchFamily="34" charset="0"/>
                          <a:cs typeface="Calibri" pitchFamily="34" charset="0"/>
                        </a:rPr>
                        <a:t>decentralised</a:t>
                      </a:r>
                      <a:r>
                        <a:rPr kumimoji="0" lang="en-US" altLang="en-US" sz="14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400" b="1" i="0" u="none" strike="noStrike" cap="none" normalizeH="0" baseline="0" dirty="0" err="1">
                          <a:ln>
                            <a:noFill/>
                          </a:ln>
                          <a:solidFill>
                            <a:srgbClr val="000000"/>
                          </a:solidFill>
                          <a:effectLst/>
                          <a:latin typeface="Calibri" pitchFamily="34" charset="0"/>
                          <a:cs typeface="Calibri" pitchFamily="34" charset="0"/>
                        </a:rPr>
                        <a:t>localised</a:t>
                      </a:r>
                      <a:r>
                        <a:rPr kumimoji="0" lang="en-US" altLang="en-US" sz="1400" b="1" i="0" u="none" strike="noStrike" cap="none" normalizeH="0" baseline="0" dirty="0">
                          <a:ln>
                            <a:noFill/>
                          </a:ln>
                          <a:solidFill>
                            <a:srgbClr val="000000"/>
                          </a:solidFill>
                          <a:effectLst/>
                          <a:latin typeface="Calibri" pitchFamily="34" charset="0"/>
                          <a:cs typeface="Calibri" pitchFamily="34" charset="0"/>
                        </a:rPr>
                        <a:t> communications. Mop-up campaigns in hotspots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73113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Examples of community initiatives to respond to outbreak of Ebola</a:t>
            </a:r>
          </a:p>
        </p:txBody>
      </p:sp>
      <p:sp>
        <p:nvSpPr>
          <p:cNvPr id="3" name="Content Placeholder 2"/>
          <p:cNvSpPr>
            <a:spLocks noGrp="1"/>
          </p:cNvSpPr>
          <p:nvPr>
            <p:ph idx="1"/>
          </p:nvPr>
        </p:nvSpPr>
        <p:spPr>
          <a:xfrm>
            <a:off x="513902" y="1600200"/>
            <a:ext cx="4575786" cy="3429000"/>
          </a:xfrm>
        </p:spPr>
        <p:txBody>
          <a:bodyPr/>
          <a:lstStyle/>
          <a:p>
            <a:r>
              <a:rPr lang="en-GB" dirty="0"/>
              <a:t>Chlorine water station using bamboo pole as container in </a:t>
            </a:r>
            <a:r>
              <a:rPr lang="en-GB" dirty="0" err="1"/>
              <a:t>Nimba</a:t>
            </a:r>
            <a:r>
              <a:rPr lang="en-GB" dirty="0"/>
              <a:t> County, Liberia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1" y="1464732"/>
            <a:ext cx="3047999" cy="3183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165540" y="4648200"/>
            <a:ext cx="3521259" cy="461665"/>
          </a:xfrm>
          <a:prstGeom prst="rect">
            <a:avLst/>
          </a:prstGeom>
        </p:spPr>
        <p:txBody>
          <a:bodyPr wrap="square">
            <a:spAutoFit/>
          </a:bodyPr>
          <a:lstStyle/>
          <a:p>
            <a:r>
              <a:rPr lang="fr-FR" sz="1200" dirty="0"/>
              <a:t>Report / Photo: Lawrence </a:t>
            </a:r>
            <a:r>
              <a:rPr lang="fr-FR" sz="1200" dirty="0" err="1"/>
              <a:t>Tarr</a:t>
            </a:r>
            <a:r>
              <a:rPr lang="fr-FR" sz="1200" dirty="0"/>
              <a:t>, Media &amp; Communications/ Christian Health Association Liberia</a:t>
            </a:r>
            <a:endParaRPr lang="en-GB" sz="1200" dirty="0"/>
          </a:p>
        </p:txBody>
      </p:sp>
    </p:spTree>
    <p:extLst>
      <p:ext uri="{BB962C8B-B14F-4D97-AF65-F5344CB8AC3E}">
        <p14:creationId xmlns:p14="http://schemas.microsoft.com/office/powerpoint/2010/main" val="1354822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Examples of community initiatives to respond to outbreak of Ebola</a:t>
            </a:r>
          </a:p>
        </p:txBody>
      </p:sp>
      <p:sp>
        <p:nvSpPr>
          <p:cNvPr id="4" name="Content Placeholder 2"/>
          <p:cNvSpPr txBox="1">
            <a:spLocks noGrp="1"/>
          </p:cNvSpPr>
          <p:nvPr>
            <p:ph idx="1"/>
          </p:nvPr>
        </p:nvSpPr>
        <p:spPr bwMode="auto">
          <a:xfrm>
            <a:off x="457200" y="1600200"/>
            <a:ext cx="4267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Outreach community training on safe practices in the community (use of plastic bag in the absence of gloves) by church volunteer</a:t>
            </a:r>
          </a:p>
        </p:txBody>
      </p:sp>
      <p:pic>
        <p:nvPicPr>
          <p:cNvPr id="3074" name="Picture 2" descr="F:\who\9_RRT Ebola\Community Engagement rev\OutreachBTL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574800"/>
            <a:ext cx="3602492" cy="3429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724400" y="5003800"/>
            <a:ext cx="3521259" cy="461665"/>
          </a:xfrm>
          <a:prstGeom prst="rect">
            <a:avLst/>
          </a:prstGeom>
        </p:spPr>
        <p:txBody>
          <a:bodyPr wrap="square">
            <a:spAutoFit/>
          </a:bodyPr>
          <a:lstStyle/>
          <a:p>
            <a:r>
              <a:rPr lang="fr-FR" sz="1200" dirty="0"/>
              <a:t>Report / Photo: Yallah Kawala, </a:t>
            </a:r>
            <a:r>
              <a:rPr lang="fr-FR" sz="1200" dirty="0" err="1"/>
              <a:t>Pastor</a:t>
            </a:r>
            <a:r>
              <a:rPr lang="fr-FR" sz="1200" dirty="0"/>
              <a:t>, By the Light Ministry, Liberia</a:t>
            </a:r>
            <a:endParaRPr lang="en-GB" sz="1200" dirty="0"/>
          </a:p>
        </p:txBody>
      </p:sp>
    </p:spTree>
    <p:extLst>
      <p:ext uri="{BB962C8B-B14F-4D97-AF65-F5344CB8AC3E}">
        <p14:creationId xmlns:p14="http://schemas.microsoft.com/office/powerpoint/2010/main" val="887580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Examples of community initiatives to respond to outbreak of Ebola</a:t>
            </a:r>
          </a:p>
        </p:txBody>
      </p:sp>
      <p:sp>
        <p:nvSpPr>
          <p:cNvPr id="4" name="Content Placeholder 2"/>
          <p:cNvSpPr txBox="1">
            <a:spLocks noGrp="1"/>
          </p:cNvSpPr>
          <p:nvPr>
            <p:ph idx="1"/>
          </p:nvPr>
        </p:nvSpPr>
        <p:spPr bwMode="auto">
          <a:xfrm>
            <a:off x="457201" y="1600201"/>
            <a:ext cx="4038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Coaching a family on low cost home care who lost nine family members</a:t>
            </a:r>
            <a:endParaRPr lang="en-GB" dirty="0"/>
          </a:p>
        </p:txBody>
      </p:sp>
      <p:sp>
        <p:nvSpPr>
          <p:cNvPr id="6" name="Rectangle 5"/>
          <p:cNvSpPr/>
          <p:nvPr/>
        </p:nvSpPr>
        <p:spPr>
          <a:xfrm>
            <a:off x="4724400" y="4800600"/>
            <a:ext cx="3521259" cy="276999"/>
          </a:xfrm>
          <a:prstGeom prst="rect">
            <a:avLst/>
          </a:prstGeom>
        </p:spPr>
        <p:txBody>
          <a:bodyPr wrap="square">
            <a:spAutoFit/>
          </a:bodyPr>
          <a:lstStyle/>
          <a:p>
            <a:r>
              <a:rPr lang="fr-FR" sz="1200" dirty="0"/>
              <a:t>Report / Photo:  Pate </a:t>
            </a:r>
            <a:r>
              <a:rPr lang="fr-FR" sz="1200" dirty="0" err="1"/>
              <a:t>Chon</a:t>
            </a:r>
            <a:r>
              <a:rPr lang="fr-FR" sz="1200" dirty="0"/>
              <a:t>, </a:t>
            </a:r>
            <a:r>
              <a:rPr lang="fr-FR" sz="1200" dirty="0" err="1"/>
              <a:t>Shalom</a:t>
            </a:r>
            <a:r>
              <a:rPr lang="fr-FR" sz="1200" dirty="0"/>
              <a:t> Liberia</a:t>
            </a:r>
            <a:endParaRPr lang="en-GB" sz="1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9651" y="1676400"/>
            <a:ext cx="3943349" cy="31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298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5. Tools for creating community discussion</a:t>
            </a:r>
          </a:p>
        </p:txBody>
      </p:sp>
      <p:pic>
        <p:nvPicPr>
          <p:cNvPr id="1026" name="Picture 2" descr="F:\who\9_RRT Ebola\Community Engagement rev\wordle 2.png"/>
          <p:cNvPicPr>
            <a:picLocks noChangeAspect="1" noChangeArrowheads="1"/>
          </p:cNvPicPr>
          <p:nvPr/>
        </p:nvPicPr>
        <p:blipFill rotWithShape="1">
          <a:blip r:embed="rId3">
            <a:extLst>
              <a:ext uri="{28A0092B-C50C-407E-A947-70E740481C1C}">
                <a14:useLocalDpi xmlns:a14="http://schemas.microsoft.com/office/drawing/2010/main" val="0"/>
              </a:ext>
            </a:extLst>
          </a:blip>
          <a:srcRect t="24974" b="24251"/>
          <a:stretch/>
        </p:blipFill>
        <p:spPr bwMode="auto">
          <a:xfrm>
            <a:off x="228600" y="1752600"/>
            <a:ext cx="869862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745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Examples of tools for creating community discussion (1)</a:t>
            </a:r>
          </a:p>
        </p:txBody>
      </p:sp>
      <p:graphicFrame>
        <p:nvGraphicFramePr>
          <p:cNvPr id="3" name="Table 2">
            <a:extLst>
              <a:ext uri="{FF2B5EF4-FFF2-40B4-BE49-F238E27FC236}">
                <a16:creationId xmlns:a16="http://schemas.microsoft.com/office/drawing/2014/main" id="{F88B953D-74AA-4FB8-9582-FC7A4FB94A69}"/>
              </a:ext>
            </a:extLst>
          </p:cNvPr>
          <p:cNvGraphicFramePr>
            <a:graphicFrameLocks noGrp="1"/>
          </p:cNvGraphicFramePr>
          <p:nvPr>
            <p:extLst>
              <p:ext uri="{D42A27DB-BD31-4B8C-83A1-F6EECF244321}">
                <p14:modId xmlns:p14="http://schemas.microsoft.com/office/powerpoint/2010/main" val="2499159086"/>
              </p:ext>
            </p:extLst>
          </p:nvPr>
        </p:nvGraphicFramePr>
        <p:xfrm>
          <a:off x="152400" y="1597279"/>
          <a:ext cx="8839200" cy="4117721"/>
        </p:xfrm>
        <a:graphic>
          <a:graphicData uri="http://schemas.openxmlformats.org/drawingml/2006/table">
            <a:tbl>
              <a:tblPr firstRow="1" firstCol="1" bandRow="1"/>
              <a:tblGrid>
                <a:gridCol w="1800578">
                  <a:extLst>
                    <a:ext uri="{9D8B030D-6E8A-4147-A177-3AD203B41FA5}">
                      <a16:colId xmlns:a16="http://schemas.microsoft.com/office/drawing/2014/main" val="391612304"/>
                    </a:ext>
                  </a:extLst>
                </a:gridCol>
                <a:gridCol w="7038622">
                  <a:extLst>
                    <a:ext uri="{9D8B030D-6E8A-4147-A177-3AD203B41FA5}">
                      <a16:colId xmlns:a16="http://schemas.microsoft.com/office/drawing/2014/main" val="3206550090"/>
                    </a:ext>
                  </a:extLst>
                </a:gridCol>
              </a:tblGrid>
              <a:tr h="332105">
                <a:tc>
                  <a:txBody>
                    <a:bodyPr/>
                    <a:lstStyle/>
                    <a:p>
                      <a:pPr marL="0" marR="0">
                        <a:lnSpc>
                          <a:spcPct val="115000"/>
                        </a:lnSpc>
                        <a:spcBef>
                          <a:spcPts val="300"/>
                        </a:spcBef>
                        <a:spcAft>
                          <a:spcPts val="0"/>
                        </a:spcAft>
                      </a:pPr>
                      <a:r>
                        <a:rPr lang="en-GB" sz="1800" b="1" dirty="0">
                          <a:solidFill>
                            <a:srgbClr val="FFFFFF"/>
                          </a:solidFill>
                          <a:effectLst/>
                          <a:latin typeface="Calibri" panose="020F0502020204030204" pitchFamily="34" charset="0"/>
                          <a:ea typeface="SimSun" panose="02010600030101010101" pitchFamily="2" charset="-122"/>
                          <a:cs typeface="Arial" panose="020B0604020202020204" pitchFamily="34" charset="0"/>
                        </a:rPr>
                        <a:t>Tools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nSpc>
                          <a:spcPct val="115000"/>
                        </a:lnSpc>
                        <a:spcBef>
                          <a:spcPts val="300"/>
                        </a:spcBef>
                        <a:spcAft>
                          <a:spcPts val="0"/>
                        </a:spcAft>
                      </a:pPr>
                      <a:r>
                        <a:rPr lang="en-GB" sz="1800" b="1" dirty="0">
                          <a:solidFill>
                            <a:srgbClr val="FFFFFF"/>
                          </a:solidFill>
                          <a:effectLst/>
                          <a:latin typeface="Calibri" panose="020F0502020204030204" pitchFamily="34" charset="0"/>
                          <a:ea typeface="SimSun" panose="02010600030101010101" pitchFamily="2" charset="-122"/>
                          <a:cs typeface="Arial" panose="020B0604020202020204" pitchFamily="34" charset="0"/>
                        </a:rPr>
                        <a:t>What is it</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308411882"/>
                  </a:ext>
                </a:extLst>
              </a:tr>
              <a:tr h="0">
                <a:tc>
                  <a:txBody>
                    <a:bodyPr/>
                    <a:lstStyle/>
                    <a:p>
                      <a:pPr marL="0" marR="0">
                        <a:lnSpc>
                          <a:spcPct val="115000"/>
                        </a:lnSpc>
                        <a:spcBef>
                          <a:spcPts val="0"/>
                        </a:spcBef>
                        <a:spcAft>
                          <a:spcPts val="0"/>
                        </a:spcAft>
                      </a:pPr>
                      <a:r>
                        <a:rPr lang="en-GB" sz="1800" b="1">
                          <a:effectLst/>
                          <a:latin typeface="Calibri" panose="020F0502020204030204" pitchFamily="34" charset="0"/>
                          <a:ea typeface="SimSun" panose="02010600030101010101" pitchFamily="2" charset="-122"/>
                          <a:cs typeface="Arial" panose="020B0604020202020204" pitchFamily="34" charset="0"/>
                        </a:rPr>
                        <a:t>Community map</a:t>
                      </a:r>
                      <a:endParaRPr lang="en-US" sz="18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Community members draw a map of their community, showing geographical features and facilities that residents would turn to during a disease outbreak or other disaster.</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4868580"/>
                  </a:ext>
                </a:extLst>
              </a:tr>
              <a:tr h="0">
                <a:tc>
                  <a:txBody>
                    <a:bodyPr/>
                    <a:lstStyle/>
                    <a:p>
                      <a:pPr marL="0" marR="0">
                        <a:lnSpc>
                          <a:spcPct val="115000"/>
                        </a:lnSpc>
                        <a:spcBef>
                          <a:spcPts val="0"/>
                        </a:spcBef>
                        <a:spcAft>
                          <a:spcPts val="0"/>
                        </a:spcAft>
                      </a:pPr>
                      <a:r>
                        <a:rPr lang="en-GB" sz="1800" b="1">
                          <a:effectLst/>
                          <a:latin typeface="Calibri" panose="020F0502020204030204" pitchFamily="34" charset="0"/>
                          <a:ea typeface="SimSun" panose="02010600030101010101" pitchFamily="2" charset="-122"/>
                          <a:cs typeface="Arial" panose="020B0604020202020204" pitchFamily="34" charset="0"/>
                        </a:rPr>
                        <a:t>Seasonal Calendar/Event Timeline</a:t>
                      </a:r>
                      <a:endParaRPr lang="en-US" sz="18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Community members describe changes using a simple calendar to identify periods of greatest difficulty or vulnerability. This activity can be used to create a timeline of a particular event, such as a recent outbreak or a past crisis, to uncover strengths of the community.</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1323159"/>
                  </a:ext>
                </a:extLst>
              </a:tr>
              <a:tr h="0">
                <a:tc>
                  <a:txBody>
                    <a:bodyPr/>
                    <a:lstStyle/>
                    <a:p>
                      <a:pPr marL="0" marR="0">
                        <a:lnSpc>
                          <a:spcPct val="115000"/>
                        </a:lnSpc>
                        <a:spcBef>
                          <a:spcPts val="0"/>
                        </a:spcBef>
                        <a:spcAft>
                          <a:spcPts val="0"/>
                        </a:spcAft>
                      </a:pPr>
                      <a:r>
                        <a:rPr lang="en-GB" sz="1800" b="1" dirty="0">
                          <a:effectLst/>
                          <a:latin typeface="Calibri" panose="020F0502020204030204" pitchFamily="34" charset="0"/>
                          <a:ea typeface="SimSun" panose="02010600030101010101" pitchFamily="2" charset="-122"/>
                          <a:cs typeface="Arial" panose="020B0604020202020204" pitchFamily="34" charset="0"/>
                        </a:rPr>
                        <a:t>Community Walk and Observations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a:effectLst/>
                          <a:latin typeface="Calibri" panose="020F0502020204030204" pitchFamily="34" charset="0"/>
                          <a:ea typeface="SimSun" panose="02010600030101010101" pitchFamily="2" charset="-122"/>
                          <a:cs typeface="Arial" panose="020B0604020202020204" pitchFamily="34" charset="0"/>
                        </a:rPr>
                        <a:t>Walk through the community and observe daily practices and community resources.</a:t>
                      </a:r>
                      <a:endParaRPr lang="en-US" sz="18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852284"/>
                  </a:ext>
                </a:extLst>
              </a:tr>
              <a:tr h="0">
                <a:tc>
                  <a:txBody>
                    <a:bodyPr/>
                    <a:lstStyle/>
                    <a:p>
                      <a:pPr marL="0" marR="0">
                        <a:lnSpc>
                          <a:spcPct val="115000"/>
                        </a:lnSpc>
                        <a:spcBef>
                          <a:spcPts val="0"/>
                        </a:spcBef>
                        <a:spcAft>
                          <a:spcPts val="0"/>
                        </a:spcAft>
                      </a:pPr>
                      <a:r>
                        <a:rPr lang="en-GB" sz="1800" b="1">
                          <a:effectLst/>
                          <a:latin typeface="Calibri" panose="020F0502020204030204" pitchFamily="34" charset="0"/>
                          <a:ea typeface="SimSun" panose="02010600030101010101" pitchFamily="2" charset="-122"/>
                          <a:cs typeface="Arial" panose="020B0604020202020204" pitchFamily="34" charset="0"/>
                        </a:rPr>
                        <a:t>Household and Facility Observations</a:t>
                      </a:r>
                      <a:endParaRPr lang="en-US" sz="18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Visit households to observe sanitation, hygiene practices, and/or care giving. Visit particular facilities to observe health services and/or first response activities.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591846"/>
                  </a:ext>
                </a:extLst>
              </a:tr>
            </a:tbl>
          </a:graphicData>
        </a:graphic>
      </p:graphicFrame>
    </p:spTree>
    <p:extLst>
      <p:ext uri="{BB962C8B-B14F-4D97-AF65-F5344CB8AC3E}">
        <p14:creationId xmlns:p14="http://schemas.microsoft.com/office/powerpoint/2010/main" val="3496704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r>
              <a:rPr lang="en-GB" altLang="en-US" sz="3600" b="1" dirty="0">
                <a:solidFill>
                  <a:srgbClr val="002060"/>
                </a:solidFill>
              </a:rPr>
              <a:t>Learning objectives</a:t>
            </a:r>
          </a:p>
        </p:txBody>
      </p:sp>
      <p:sp>
        <p:nvSpPr>
          <p:cNvPr id="2" name="Content Placeholder 1"/>
          <p:cNvSpPr>
            <a:spLocks noGrp="1"/>
          </p:cNvSpPr>
          <p:nvPr>
            <p:ph idx="1"/>
          </p:nvPr>
        </p:nvSpPr>
        <p:spPr>
          <a:xfrm>
            <a:off x="457200" y="1295400"/>
            <a:ext cx="8229600" cy="4525963"/>
          </a:xfrm>
        </p:spPr>
        <p:txBody>
          <a:bodyPr/>
          <a:lstStyle/>
          <a:p>
            <a:pPr marL="0" indent="0">
              <a:buNone/>
            </a:pPr>
            <a:r>
              <a:rPr lang="en-GB" sz="2800" dirty="0">
                <a:solidFill>
                  <a:srgbClr val="002060"/>
                </a:solidFill>
              </a:rPr>
              <a:t>By the end of the session, you will be able to: </a:t>
            </a:r>
          </a:p>
          <a:p>
            <a:r>
              <a:rPr lang="en-GB" sz="2800" dirty="0">
                <a:solidFill>
                  <a:srgbClr val="002060"/>
                </a:solidFill>
              </a:rPr>
              <a:t>Identify factors that influence perspectives</a:t>
            </a:r>
          </a:p>
          <a:p>
            <a:r>
              <a:rPr lang="en-GB" sz="2800" dirty="0">
                <a:solidFill>
                  <a:srgbClr val="002060"/>
                </a:solidFill>
              </a:rPr>
              <a:t>Discuss community concerns and ways to address them</a:t>
            </a:r>
          </a:p>
          <a:p>
            <a:r>
              <a:rPr lang="en-US" sz="2800" dirty="0">
                <a:solidFill>
                  <a:srgbClr val="002060"/>
                </a:solidFill>
              </a:rPr>
              <a:t>Explain how the community contributes to the response</a:t>
            </a:r>
          </a:p>
          <a:p>
            <a:r>
              <a:rPr lang="en-US" sz="2800" dirty="0">
                <a:solidFill>
                  <a:srgbClr val="002060"/>
                </a:solidFill>
              </a:rPr>
              <a:t>Describe different tools to use in engaging with the community</a:t>
            </a:r>
            <a:endParaRPr lang="en-GB" sz="2800"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Examples of tools for creating community discussion (2)</a:t>
            </a:r>
          </a:p>
        </p:txBody>
      </p:sp>
      <p:graphicFrame>
        <p:nvGraphicFramePr>
          <p:cNvPr id="4" name="Table 3">
            <a:extLst>
              <a:ext uri="{FF2B5EF4-FFF2-40B4-BE49-F238E27FC236}">
                <a16:creationId xmlns:a16="http://schemas.microsoft.com/office/drawing/2014/main" id="{7FA4791A-9415-413A-9CF4-19F1E0387163}"/>
              </a:ext>
            </a:extLst>
          </p:cNvPr>
          <p:cNvGraphicFramePr>
            <a:graphicFrameLocks noGrp="1"/>
          </p:cNvGraphicFramePr>
          <p:nvPr>
            <p:extLst>
              <p:ext uri="{D42A27DB-BD31-4B8C-83A1-F6EECF244321}">
                <p14:modId xmlns:p14="http://schemas.microsoft.com/office/powerpoint/2010/main" val="1271098122"/>
              </p:ext>
            </p:extLst>
          </p:nvPr>
        </p:nvGraphicFramePr>
        <p:xfrm>
          <a:off x="242454" y="1932305"/>
          <a:ext cx="8825345" cy="4101084"/>
        </p:xfrm>
        <a:graphic>
          <a:graphicData uri="http://schemas.openxmlformats.org/drawingml/2006/table">
            <a:tbl>
              <a:tblPr firstRow="1" firstCol="1" bandRow="1"/>
              <a:tblGrid>
                <a:gridCol w="1814946">
                  <a:extLst>
                    <a:ext uri="{9D8B030D-6E8A-4147-A177-3AD203B41FA5}">
                      <a16:colId xmlns:a16="http://schemas.microsoft.com/office/drawing/2014/main" val="2925262528"/>
                    </a:ext>
                  </a:extLst>
                </a:gridCol>
                <a:gridCol w="7010399">
                  <a:extLst>
                    <a:ext uri="{9D8B030D-6E8A-4147-A177-3AD203B41FA5}">
                      <a16:colId xmlns:a16="http://schemas.microsoft.com/office/drawing/2014/main" val="1668046281"/>
                    </a:ext>
                  </a:extLst>
                </a:gridCol>
              </a:tblGrid>
              <a:tr h="0">
                <a:tc>
                  <a:txBody>
                    <a:bodyPr/>
                    <a:lstStyle/>
                    <a:p>
                      <a:pPr marL="0" marR="0">
                        <a:lnSpc>
                          <a:spcPct val="115000"/>
                        </a:lnSpc>
                        <a:spcBef>
                          <a:spcPts val="0"/>
                        </a:spcBef>
                        <a:spcAft>
                          <a:spcPts val="0"/>
                        </a:spcAft>
                      </a:pPr>
                      <a:r>
                        <a:rPr lang="en-GB" sz="1800" b="1" dirty="0">
                          <a:effectLst/>
                          <a:latin typeface="Calibri" panose="020F0502020204030204" pitchFamily="34" charset="0"/>
                          <a:ea typeface="SimSun" panose="02010600030101010101" pitchFamily="2" charset="-122"/>
                          <a:cs typeface="Arial" panose="020B0604020202020204" pitchFamily="34" charset="0"/>
                        </a:rPr>
                        <a:t>Discussion Groups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A facilitated discussion among a group of similar people from the community (men, women, teachers, business owners, caregivers, or healthcare providers) to better understand the knowledge, attitudes, and perceptions in relation to hygiene, disease, health-seeking behaviours, disaster preparedness, and feedback on specific emergency preparedness actions.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7078761"/>
                  </a:ext>
                </a:extLst>
              </a:tr>
              <a:tr h="0">
                <a:tc>
                  <a:txBody>
                    <a:bodyPr/>
                    <a:lstStyle/>
                    <a:p>
                      <a:pPr marL="0" marR="0">
                        <a:lnSpc>
                          <a:spcPct val="115000"/>
                        </a:lnSpc>
                        <a:spcBef>
                          <a:spcPts val="0"/>
                        </a:spcBef>
                        <a:spcAft>
                          <a:spcPts val="0"/>
                        </a:spcAft>
                      </a:pPr>
                      <a:r>
                        <a:rPr lang="en-GB" sz="1800" b="1" dirty="0">
                          <a:effectLst/>
                          <a:latin typeface="Calibri" panose="020F0502020204030204" pitchFamily="34" charset="0"/>
                          <a:ea typeface="SimSun" panose="02010600030101010101" pitchFamily="2" charset="-122"/>
                          <a:cs typeface="Arial" panose="020B0604020202020204" pitchFamily="34" charset="0"/>
                        </a:rPr>
                        <a:t>Individual Interviews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Ask specific questions to individuals in the community to gain a deeper understanding of local emergency preparedness and get feedback into potential community actions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544184"/>
                  </a:ext>
                </a:extLst>
              </a:tr>
              <a:tr h="0">
                <a:tc>
                  <a:txBody>
                    <a:bodyPr/>
                    <a:lstStyle/>
                    <a:p>
                      <a:pPr marL="0" marR="0">
                        <a:lnSpc>
                          <a:spcPct val="115000"/>
                        </a:lnSpc>
                        <a:spcBef>
                          <a:spcPts val="0"/>
                        </a:spcBef>
                        <a:spcAft>
                          <a:spcPts val="0"/>
                        </a:spcAft>
                      </a:pPr>
                      <a:r>
                        <a:rPr lang="en-GB" sz="1800" b="1">
                          <a:effectLst/>
                          <a:latin typeface="Calibri" panose="020F0502020204030204" pitchFamily="34" charset="0"/>
                          <a:ea typeface="SimSun" panose="02010600030101010101" pitchFamily="2" charset="-122"/>
                          <a:cs typeface="Arial" panose="020B0604020202020204" pitchFamily="34" charset="0"/>
                        </a:rPr>
                        <a:t>Storytelling</a:t>
                      </a:r>
                      <a:endParaRPr lang="en-US" sz="18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nSpc>
                          <a:spcPct val="115000"/>
                        </a:lnSpc>
                        <a:spcBef>
                          <a:spcPts val="0"/>
                        </a:spcBef>
                        <a:spcAft>
                          <a:spcPts val="0"/>
                        </a:spcAft>
                      </a:pPr>
                      <a:r>
                        <a:rPr lang="en-GB" sz="1800" dirty="0">
                          <a:effectLst/>
                          <a:latin typeface="Calibri" panose="020F0502020204030204" pitchFamily="34" charset="0"/>
                          <a:ea typeface="SimSun" panose="02010600030101010101" pitchFamily="2" charset="-122"/>
                          <a:cs typeface="Arial" panose="020B0604020202020204" pitchFamily="34" charset="0"/>
                        </a:rPr>
                        <a:t>Community members tell about a disaster or disease outbreak they experienced to examine communication and responses. This activity can also be used as a “lessons learned” discussion to talk about changes in the community and what was learned in making the changes.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907126"/>
                  </a:ext>
                </a:extLst>
              </a:tr>
            </a:tbl>
          </a:graphicData>
        </a:graphic>
      </p:graphicFrame>
      <p:graphicFrame>
        <p:nvGraphicFramePr>
          <p:cNvPr id="5" name="Table 4">
            <a:extLst>
              <a:ext uri="{FF2B5EF4-FFF2-40B4-BE49-F238E27FC236}">
                <a16:creationId xmlns:a16="http://schemas.microsoft.com/office/drawing/2014/main" id="{CB01E554-9B31-462B-88B2-CC39BA58F86E}"/>
              </a:ext>
            </a:extLst>
          </p:cNvPr>
          <p:cNvGraphicFramePr>
            <a:graphicFrameLocks noGrp="1"/>
          </p:cNvGraphicFramePr>
          <p:nvPr>
            <p:extLst>
              <p:ext uri="{D42A27DB-BD31-4B8C-83A1-F6EECF244321}">
                <p14:modId xmlns:p14="http://schemas.microsoft.com/office/powerpoint/2010/main" val="1607966931"/>
              </p:ext>
            </p:extLst>
          </p:nvPr>
        </p:nvGraphicFramePr>
        <p:xfrm>
          <a:off x="228600" y="1600200"/>
          <a:ext cx="8839200" cy="332105"/>
        </p:xfrm>
        <a:graphic>
          <a:graphicData uri="http://schemas.openxmlformats.org/drawingml/2006/table">
            <a:tbl>
              <a:tblPr firstRow="1" firstCol="1" bandRow="1"/>
              <a:tblGrid>
                <a:gridCol w="1800578">
                  <a:extLst>
                    <a:ext uri="{9D8B030D-6E8A-4147-A177-3AD203B41FA5}">
                      <a16:colId xmlns:a16="http://schemas.microsoft.com/office/drawing/2014/main" val="256880093"/>
                    </a:ext>
                  </a:extLst>
                </a:gridCol>
                <a:gridCol w="7038622">
                  <a:extLst>
                    <a:ext uri="{9D8B030D-6E8A-4147-A177-3AD203B41FA5}">
                      <a16:colId xmlns:a16="http://schemas.microsoft.com/office/drawing/2014/main" val="2299289849"/>
                    </a:ext>
                  </a:extLst>
                </a:gridCol>
              </a:tblGrid>
              <a:tr h="332105">
                <a:tc>
                  <a:txBody>
                    <a:bodyPr/>
                    <a:lstStyle/>
                    <a:p>
                      <a:pPr marL="0" marR="0">
                        <a:lnSpc>
                          <a:spcPct val="115000"/>
                        </a:lnSpc>
                        <a:spcBef>
                          <a:spcPts val="300"/>
                        </a:spcBef>
                        <a:spcAft>
                          <a:spcPts val="0"/>
                        </a:spcAft>
                      </a:pPr>
                      <a:r>
                        <a:rPr lang="en-GB" sz="1800" b="1" dirty="0">
                          <a:solidFill>
                            <a:srgbClr val="FFFFFF"/>
                          </a:solidFill>
                          <a:effectLst/>
                          <a:latin typeface="Calibri" panose="020F0502020204030204" pitchFamily="34" charset="0"/>
                          <a:ea typeface="SimSun" panose="02010600030101010101" pitchFamily="2" charset="-122"/>
                          <a:cs typeface="Arial" panose="020B0604020202020204" pitchFamily="34" charset="0"/>
                        </a:rPr>
                        <a:t>Tools</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nSpc>
                          <a:spcPct val="115000"/>
                        </a:lnSpc>
                        <a:spcBef>
                          <a:spcPts val="300"/>
                        </a:spcBef>
                        <a:spcAft>
                          <a:spcPts val="0"/>
                        </a:spcAft>
                      </a:pPr>
                      <a:r>
                        <a:rPr lang="en-GB" sz="1800" b="1" dirty="0">
                          <a:solidFill>
                            <a:srgbClr val="FFFFFF"/>
                          </a:solidFill>
                          <a:effectLst/>
                          <a:latin typeface="Calibri" panose="020F0502020204030204" pitchFamily="34" charset="0"/>
                          <a:ea typeface="SimSun" panose="02010600030101010101" pitchFamily="2" charset="-122"/>
                          <a:cs typeface="Arial" panose="020B0604020202020204" pitchFamily="34" charset="0"/>
                        </a:rPr>
                        <a:t>What is it</a:t>
                      </a:r>
                      <a:endParaRPr lang="en-US" sz="18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378385357"/>
                  </a:ext>
                </a:extLst>
              </a:tr>
            </a:tbl>
          </a:graphicData>
        </a:graphic>
      </p:graphicFrame>
    </p:spTree>
    <p:extLst>
      <p:ext uri="{BB962C8B-B14F-4D97-AF65-F5344CB8AC3E}">
        <p14:creationId xmlns:p14="http://schemas.microsoft.com/office/powerpoint/2010/main" val="40351223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Key messages</a:t>
            </a:r>
          </a:p>
        </p:txBody>
      </p:sp>
      <p:sp>
        <p:nvSpPr>
          <p:cNvPr id="3" name="Content Placeholder 2"/>
          <p:cNvSpPr>
            <a:spLocks noGrp="1"/>
          </p:cNvSpPr>
          <p:nvPr>
            <p:ph idx="1"/>
          </p:nvPr>
        </p:nvSpPr>
        <p:spPr>
          <a:xfrm>
            <a:off x="457200" y="1371600"/>
            <a:ext cx="8229600" cy="4525963"/>
          </a:xfrm>
        </p:spPr>
        <p:txBody>
          <a:bodyPr/>
          <a:lstStyle/>
          <a:p>
            <a:pPr marL="0" indent="0">
              <a:buNone/>
            </a:pPr>
            <a:r>
              <a:rPr lang="en-GB" b="1" dirty="0">
                <a:solidFill>
                  <a:srgbClr val="002060"/>
                </a:solidFill>
              </a:rPr>
              <a:t>What have we learned so far (1) </a:t>
            </a:r>
          </a:p>
          <a:p>
            <a:r>
              <a:rPr lang="en-US" dirty="0"/>
              <a:t>Involve local people the community trust e.g., religious leaders, elders, etc. </a:t>
            </a:r>
          </a:p>
          <a:p>
            <a:r>
              <a:rPr lang="en-US" dirty="0"/>
              <a:t>Know &amp; understand local customs relating to activities that might spread the disease</a:t>
            </a:r>
          </a:p>
          <a:p>
            <a:r>
              <a:rPr lang="en-US" dirty="0"/>
              <a:t>Be knowledgeable of the community dynamics, structures. Pre-existing tensions and conflict should be taken into account</a:t>
            </a:r>
          </a:p>
        </p:txBody>
      </p:sp>
    </p:spTree>
    <p:extLst>
      <p:ext uri="{BB962C8B-B14F-4D97-AF65-F5344CB8AC3E}">
        <p14:creationId xmlns:p14="http://schemas.microsoft.com/office/powerpoint/2010/main" val="1768264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What have we learned so far (2)</a:t>
            </a:r>
          </a:p>
        </p:txBody>
      </p:sp>
      <p:sp>
        <p:nvSpPr>
          <p:cNvPr id="3" name="Content Placeholder 2"/>
          <p:cNvSpPr>
            <a:spLocks noGrp="1"/>
          </p:cNvSpPr>
          <p:nvPr>
            <p:ph idx="1"/>
          </p:nvPr>
        </p:nvSpPr>
        <p:spPr/>
        <p:txBody>
          <a:bodyPr/>
          <a:lstStyle/>
          <a:p>
            <a:r>
              <a:rPr lang="en-US" dirty="0"/>
              <a:t>Consider the target audience when communicating.  Adapt the message to the context to help win the trust of the community. </a:t>
            </a:r>
          </a:p>
          <a:p>
            <a:r>
              <a:rPr lang="en-US" dirty="0"/>
              <a:t>Engage the community to explain the risks, and how they can be prevented, increases acceptance. </a:t>
            </a:r>
          </a:p>
          <a:p>
            <a:r>
              <a:rPr lang="en-US" dirty="0"/>
              <a:t>Address </a:t>
            </a:r>
            <a:r>
              <a:rPr lang="en-US" dirty="0" err="1"/>
              <a:t>rumours</a:t>
            </a:r>
            <a:r>
              <a:rPr lang="en-US" dirty="0"/>
              <a:t> as they are recognized</a:t>
            </a:r>
          </a:p>
        </p:txBody>
      </p:sp>
    </p:spTree>
    <p:extLst>
      <p:ext uri="{BB962C8B-B14F-4D97-AF65-F5344CB8AC3E}">
        <p14:creationId xmlns:p14="http://schemas.microsoft.com/office/powerpoint/2010/main" val="2519266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What have we learned so far (3)</a:t>
            </a:r>
          </a:p>
        </p:txBody>
      </p:sp>
      <p:sp>
        <p:nvSpPr>
          <p:cNvPr id="3" name="Content Placeholder 2"/>
          <p:cNvSpPr>
            <a:spLocks noGrp="1"/>
          </p:cNvSpPr>
          <p:nvPr>
            <p:ph idx="1"/>
          </p:nvPr>
        </p:nvSpPr>
        <p:spPr/>
        <p:txBody>
          <a:bodyPr/>
          <a:lstStyle/>
          <a:p>
            <a:r>
              <a:rPr lang="en-US" dirty="0"/>
              <a:t>Distrust of certain actors or authorities can impact community acceptance. </a:t>
            </a:r>
          </a:p>
          <a:p>
            <a:r>
              <a:rPr lang="en-US" dirty="0"/>
              <a:t>Adapt response to allow people to carry out their traditional practices, but in a way that decreases the risk of disease transmission. </a:t>
            </a:r>
          </a:p>
          <a:p>
            <a:pPr marL="0" indent="0">
              <a:buNone/>
            </a:pPr>
            <a:endParaRPr lang="en-GB" dirty="0"/>
          </a:p>
        </p:txBody>
      </p:sp>
    </p:spTree>
    <p:extLst>
      <p:ext uri="{BB962C8B-B14F-4D97-AF65-F5344CB8AC3E}">
        <p14:creationId xmlns:p14="http://schemas.microsoft.com/office/powerpoint/2010/main" val="534026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What have we learned so far (4)</a:t>
            </a:r>
          </a:p>
        </p:txBody>
      </p:sp>
      <p:sp>
        <p:nvSpPr>
          <p:cNvPr id="3" name="Content Placeholder 2"/>
          <p:cNvSpPr>
            <a:spLocks noGrp="1"/>
          </p:cNvSpPr>
          <p:nvPr>
            <p:ph idx="1"/>
          </p:nvPr>
        </p:nvSpPr>
        <p:spPr/>
        <p:txBody>
          <a:bodyPr/>
          <a:lstStyle/>
          <a:p>
            <a:r>
              <a:rPr lang="en-US" dirty="0"/>
              <a:t>Community can provide positive contribution to the response. Be conscious, seize and harness the opportunity</a:t>
            </a:r>
          </a:p>
          <a:p>
            <a:r>
              <a:rPr lang="en-US" dirty="0"/>
              <a:t>Our own cultural biases and prejudices can impact the way we work. Constant awareness of these limitations are important. </a:t>
            </a:r>
          </a:p>
          <a:p>
            <a:endParaRPr lang="en-GB" dirty="0"/>
          </a:p>
        </p:txBody>
      </p:sp>
    </p:spTree>
    <p:extLst>
      <p:ext uri="{BB962C8B-B14F-4D97-AF65-F5344CB8AC3E}">
        <p14:creationId xmlns:p14="http://schemas.microsoft.com/office/powerpoint/2010/main" val="460301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25" name="Rectangle 2"/>
          <p:cNvSpPr txBox="1">
            <a:spLocks noChangeArrowheads="1"/>
          </p:cNvSpPr>
          <p:nvPr/>
        </p:nvSpPr>
        <p:spPr bwMode="auto">
          <a:xfrm>
            <a:off x="0" y="493713"/>
            <a:ext cx="9144000"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3600" b="1" dirty="0">
                <a:solidFill>
                  <a:srgbClr val="002060"/>
                </a:solidFill>
              </a:rPr>
              <a:t>References</a:t>
            </a:r>
            <a:endParaRPr lang="fr-FR" altLang="en-US" sz="3600" b="1" dirty="0">
              <a:solidFill>
                <a:srgbClr val="002060"/>
              </a:solidFill>
            </a:endParaRPr>
          </a:p>
        </p:txBody>
      </p:sp>
      <p:sp>
        <p:nvSpPr>
          <p:cNvPr id="3" name="TextBox 2">
            <a:extLst>
              <a:ext uri="{FF2B5EF4-FFF2-40B4-BE49-F238E27FC236}">
                <a16:creationId xmlns:a16="http://schemas.microsoft.com/office/drawing/2014/main" id="{CE6786CF-9A92-401C-9EAD-0FD8D1D048DF}"/>
              </a:ext>
            </a:extLst>
          </p:cNvPr>
          <p:cNvSpPr txBox="1"/>
          <p:nvPr/>
        </p:nvSpPr>
        <p:spPr>
          <a:xfrm>
            <a:off x="457200" y="1295400"/>
            <a:ext cx="8305801" cy="4524315"/>
          </a:xfrm>
          <a:prstGeom prst="rect">
            <a:avLst/>
          </a:prstGeom>
          <a:noFill/>
        </p:spPr>
        <p:txBody>
          <a:bodyPr wrap="square" rtlCol="0">
            <a:spAutoFit/>
          </a:bodyPr>
          <a:lstStyle/>
          <a:p>
            <a:r>
              <a:rPr lang="en-US" sz="1600" dirty="0"/>
              <a:t>Key messages for social mobilization and community engagement in intense transmission areas - Ebola Guidance Package (WHO, September 2014)</a:t>
            </a:r>
          </a:p>
          <a:p>
            <a:r>
              <a:rPr lang="en-US" sz="1600" dirty="0">
                <a:hlinkClick r:id="rId3"/>
              </a:rPr>
              <a:t>http://apps.who.int/iris/bitstream/10665/136472/1/WHO_EVD_Guidance_SocMob_14.1_eng.pdf?ua=1</a:t>
            </a:r>
            <a:r>
              <a:rPr lang="en-US" sz="1600" dirty="0"/>
              <a:t> </a:t>
            </a:r>
          </a:p>
          <a:p>
            <a:r>
              <a:rPr lang="en-US" sz="1600" dirty="0"/>
              <a:t>Advice for individuals and families - Ebola guidance package (WHO, August 2014)</a:t>
            </a:r>
          </a:p>
          <a:p>
            <a:r>
              <a:rPr lang="en-US" sz="1600" dirty="0"/>
              <a:t>http://who.int/csr/resources/publications/ebola/guidance-for-general-public/en/</a:t>
            </a:r>
          </a:p>
          <a:p>
            <a:r>
              <a:rPr lang="en-US" sz="1600" dirty="0"/>
              <a:t>Resistance in Guinea, June 2015, Ebola Anthropology Website</a:t>
            </a:r>
          </a:p>
          <a:p>
            <a:r>
              <a:rPr lang="en-US" sz="1600" dirty="0">
                <a:hlinkClick r:id="rId4"/>
              </a:rPr>
              <a:t>http://www.ebola-anthropology.net/wp-content/uploads/2015/06/Resistance-in-Guinea-June-2015.pdf</a:t>
            </a:r>
            <a:r>
              <a:rPr lang="en-US" sz="1600" dirty="0"/>
              <a:t> </a:t>
            </a:r>
          </a:p>
          <a:p>
            <a:r>
              <a:rPr lang="en-US" sz="1600" dirty="0"/>
              <a:t>Community Lead Ebola Management and Eradication, ACF Sierra Leone Case Study, ACF, June 2015</a:t>
            </a:r>
          </a:p>
          <a:p>
            <a:r>
              <a:rPr lang="en-US" sz="1600" dirty="0">
                <a:hlinkClick r:id="rId5"/>
              </a:rPr>
              <a:t>http://reliefweb.int/sites/reliefweb.int/files/resources/Community%20Led%20Ebola%20Management%20and%20Eradication_Case_Study.pdf</a:t>
            </a:r>
            <a:r>
              <a:rPr lang="en-US" sz="1600" dirty="0"/>
              <a:t> </a:t>
            </a:r>
          </a:p>
          <a:p>
            <a:r>
              <a:rPr lang="en-US" sz="1600" dirty="0"/>
              <a:t>Lessons Learned from Assessments in Sierra Leone and Liberia, ACAPS, July 2015</a:t>
            </a:r>
          </a:p>
          <a:p>
            <a:r>
              <a:rPr lang="en-US" sz="1600" dirty="0">
                <a:hlinkClick r:id="rId6"/>
              </a:rPr>
              <a:t>http://acaps.org/img/documents/t-acaps-lessons-learned-from-assessments-in-sierra-leone-and-liberia-16-jul-2015.pdf</a:t>
            </a:r>
            <a:r>
              <a:rPr lang="en-US" sz="1600" dirty="0"/>
              <a:t> </a:t>
            </a:r>
          </a:p>
          <a:p>
            <a:r>
              <a:rPr lang="en-US" sz="1600" dirty="0"/>
              <a:t>Guinea: Resistance to the Ebola Response, ACAPS, April 2015</a:t>
            </a:r>
          </a:p>
          <a:p>
            <a:r>
              <a:rPr lang="en-US" sz="1600" dirty="0">
                <a:hlinkClick r:id="rId7"/>
              </a:rPr>
              <a:t>http://acaps.org/img/documents/t-acaps_ebola_guinea-resistance-to-ebola-response_24-april-2015.pdf</a:t>
            </a:r>
            <a:r>
              <a:rPr lang="en-US" sz="1600" dirty="0"/>
              <a:t> </a:t>
            </a:r>
          </a:p>
        </p:txBody>
      </p:sp>
    </p:spTree>
    <p:extLst>
      <p:ext uri="{BB962C8B-B14F-4D97-AF65-F5344CB8AC3E}">
        <p14:creationId xmlns:p14="http://schemas.microsoft.com/office/powerpoint/2010/main" val="3427600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2590800"/>
            <a:ext cx="8229600" cy="1143000"/>
          </a:xfrm>
        </p:spPr>
        <p:txBody>
          <a:bodyPr/>
          <a:lstStyle/>
          <a:p>
            <a:r>
              <a:rPr lang="fr-FR" altLang="en-US" sz="6000" b="1" i="1" dirty="0" err="1">
                <a:solidFill>
                  <a:srgbClr val="002060"/>
                </a:solidFill>
                <a:latin typeface="Calibri" pitchFamily="34" charset="0"/>
                <a:cs typeface="Calibri" pitchFamily="34" charset="0"/>
              </a:rPr>
              <a:t>Thank</a:t>
            </a:r>
            <a:r>
              <a:rPr lang="fr-FR" altLang="en-US" sz="6000" b="1" i="1" dirty="0">
                <a:solidFill>
                  <a:srgbClr val="002060"/>
                </a:solidFill>
                <a:latin typeface="Calibri" pitchFamily="34" charset="0"/>
                <a:cs typeface="Calibri" pitchFamily="34" charset="0"/>
              </a:rPr>
              <a:t> </a:t>
            </a:r>
            <a:r>
              <a:rPr lang="fr-FR" altLang="en-US" sz="6000" b="1" i="1" dirty="0" err="1">
                <a:solidFill>
                  <a:srgbClr val="002060"/>
                </a:solidFill>
                <a:latin typeface="Calibri" pitchFamily="34" charset="0"/>
                <a:cs typeface="Calibri" pitchFamily="34" charset="0"/>
              </a:rPr>
              <a:t>you</a:t>
            </a:r>
            <a:r>
              <a:rPr lang="fr-FR" altLang="en-US" sz="6000" b="1" i="1" dirty="0">
                <a:solidFill>
                  <a:srgbClr val="002060"/>
                </a:solidFill>
                <a:latin typeface="Calibri" pitchFamily="34" charset="0"/>
                <a:cs typeface="Calibri" pitchFamily="34" charset="0"/>
              </a:rPr>
              <a:t>!</a:t>
            </a:r>
            <a:endParaRPr lang="en-GB" altLang="en-US" sz="6000" b="1" i="1" dirty="0">
              <a:solidFill>
                <a:srgbClr val="002060"/>
              </a:solidFill>
              <a:latin typeface="Calibri" pitchFamily="34" charset="0"/>
              <a:cs typeface="Calibri" pitchFamily="34" charset="0"/>
            </a:endParaRPr>
          </a:p>
        </p:txBody>
      </p:sp>
    </p:spTree>
    <p:extLst>
      <p:ext uri="{BB962C8B-B14F-4D97-AF65-F5344CB8AC3E}">
        <p14:creationId xmlns:p14="http://schemas.microsoft.com/office/powerpoint/2010/main" val="3431790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r>
              <a:rPr lang="en-GB" altLang="en-US" sz="3600" b="1" dirty="0">
                <a:solidFill>
                  <a:srgbClr val="002060"/>
                </a:solidFill>
              </a:rPr>
              <a:t>Outline</a:t>
            </a:r>
          </a:p>
        </p:txBody>
      </p:sp>
      <p:sp>
        <p:nvSpPr>
          <p:cNvPr id="2" name="Content Placeholder 1"/>
          <p:cNvSpPr>
            <a:spLocks noGrp="1"/>
          </p:cNvSpPr>
          <p:nvPr>
            <p:ph idx="1"/>
          </p:nvPr>
        </p:nvSpPr>
        <p:spPr>
          <a:xfrm>
            <a:off x="457200" y="1295400"/>
            <a:ext cx="8229600" cy="4525963"/>
          </a:xfrm>
        </p:spPr>
        <p:txBody>
          <a:bodyPr/>
          <a:lstStyle/>
          <a:p>
            <a:pPr marL="514350" indent="-514350">
              <a:buAutoNum type="arabicPeriod"/>
            </a:pPr>
            <a:r>
              <a:rPr lang="en-GB" sz="2800" dirty="0">
                <a:solidFill>
                  <a:srgbClr val="002060"/>
                </a:solidFill>
              </a:rPr>
              <a:t>Preconceptions and perceptions</a:t>
            </a:r>
          </a:p>
          <a:p>
            <a:pPr marL="514350" indent="-514350">
              <a:buAutoNum type="arabicPeriod"/>
            </a:pPr>
            <a:r>
              <a:rPr lang="en-GB" sz="2800" dirty="0">
                <a:solidFill>
                  <a:srgbClr val="002060"/>
                </a:solidFill>
              </a:rPr>
              <a:t>Common problems when dealing with communities</a:t>
            </a:r>
          </a:p>
          <a:p>
            <a:pPr marL="514350" indent="-514350">
              <a:buAutoNum type="arabicPeriod"/>
            </a:pPr>
            <a:r>
              <a:rPr lang="en-GB" sz="2800" dirty="0">
                <a:solidFill>
                  <a:srgbClr val="002060"/>
                </a:solidFill>
              </a:rPr>
              <a:t>Differentiating community resistance and reluctance</a:t>
            </a:r>
          </a:p>
          <a:p>
            <a:pPr marL="514350" indent="-514350">
              <a:buAutoNum type="arabicPeriod"/>
            </a:pPr>
            <a:r>
              <a:rPr lang="en-GB" altLang="en-US" sz="2800" dirty="0">
                <a:solidFill>
                  <a:srgbClr val="002060"/>
                </a:solidFill>
              </a:rPr>
              <a:t>Lessons from the Ebola outbreak  in West Africa</a:t>
            </a:r>
          </a:p>
          <a:p>
            <a:pPr marL="514350" indent="-514350">
              <a:buAutoNum type="arabicPeriod"/>
            </a:pPr>
            <a:r>
              <a:rPr lang="en-GB" sz="2800" dirty="0">
                <a:solidFill>
                  <a:srgbClr val="002060"/>
                </a:solidFill>
              </a:rPr>
              <a:t>Tools for creating community discussions</a:t>
            </a:r>
          </a:p>
        </p:txBody>
      </p:sp>
    </p:spTree>
    <p:extLst>
      <p:ext uri="{BB962C8B-B14F-4D97-AF65-F5344CB8AC3E}">
        <p14:creationId xmlns:p14="http://schemas.microsoft.com/office/powerpoint/2010/main" val="2030720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lstStyle/>
          <a:p>
            <a:r>
              <a:rPr lang="en-GB" sz="3600" b="1" dirty="0">
                <a:solidFill>
                  <a:srgbClr val="002060"/>
                </a:solidFill>
              </a:rPr>
              <a:t>1. Preconceptions and perceptions</a:t>
            </a:r>
          </a:p>
        </p:txBody>
      </p:sp>
      <p:sp>
        <p:nvSpPr>
          <p:cNvPr id="3" name="Content Placeholder 2"/>
          <p:cNvSpPr>
            <a:spLocks noGrp="1"/>
          </p:cNvSpPr>
          <p:nvPr>
            <p:ph idx="1"/>
          </p:nvPr>
        </p:nvSpPr>
        <p:spPr/>
        <p:txBody>
          <a:bodyPr/>
          <a:lstStyle/>
          <a:p>
            <a:pPr marL="0" indent="0">
              <a:buNone/>
            </a:pPr>
            <a:r>
              <a:rPr lang="en-GB" b="1" dirty="0">
                <a:solidFill>
                  <a:srgbClr val="0070C0"/>
                </a:solidFill>
              </a:rPr>
              <a:t>A short story: </a:t>
            </a:r>
            <a:r>
              <a:rPr lang="en-US" dirty="0"/>
              <a:t>Mr. </a:t>
            </a:r>
            <a:r>
              <a:rPr lang="en-US" dirty="0" err="1"/>
              <a:t>Otamo</a:t>
            </a:r>
            <a:r>
              <a:rPr lang="en-US" dirty="0"/>
              <a:t> and his son are driving a car. The car crashes. The father is killed instantly. The son is critically injured and rushed to the hospital. The surgeon takes a look at him and says, I can't operate on him. </a:t>
            </a:r>
          </a:p>
        </p:txBody>
      </p:sp>
      <p:sp>
        <p:nvSpPr>
          <p:cNvPr id="4" name="Rectangle 3"/>
          <p:cNvSpPr/>
          <p:nvPr/>
        </p:nvSpPr>
        <p:spPr>
          <a:xfrm>
            <a:off x="381000" y="4596825"/>
            <a:ext cx="8077200" cy="584775"/>
          </a:xfrm>
          <a:prstGeom prst="rect">
            <a:avLst/>
          </a:prstGeom>
        </p:spPr>
        <p:txBody>
          <a:bodyPr wrap="square">
            <a:spAutoFit/>
          </a:bodyPr>
          <a:lstStyle/>
          <a:p>
            <a:r>
              <a:rPr lang="en-US" sz="3200" dirty="0">
                <a:latin typeface="Arial" panose="020B0604020202020204" pitchFamily="34" charset="0"/>
              </a:rPr>
              <a:t>The surgeon replied, "He is my son."</a:t>
            </a:r>
          </a:p>
        </p:txBody>
      </p:sp>
      <p:sp>
        <p:nvSpPr>
          <p:cNvPr id="5" name="Rectangle 4"/>
          <p:cNvSpPr/>
          <p:nvPr/>
        </p:nvSpPr>
        <p:spPr>
          <a:xfrm>
            <a:off x="2133600" y="4012050"/>
            <a:ext cx="1220206" cy="584775"/>
          </a:xfrm>
          <a:prstGeom prst="rect">
            <a:avLst/>
          </a:prstGeom>
        </p:spPr>
        <p:txBody>
          <a:bodyPr wrap="none">
            <a:spAutoFit/>
          </a:bodyPr>
          <a:lstStyle/>
          <a:p>
            <a:r>
              <a:rPr lang="en-US" sz="3200" b="1" dirty="0">
                <a:solidFill>
                  <a:schemeClr val="accent6">
                    <a:lumMod val="75000"/>
                  </a:schemeClr>
                </a:solidFill>
              </a:rPr>
              <a:t>WHY?</a:t>
            </a:r>
          </a:p>
        </p:txBody>
      </p:sp>
      <p:sp>
        <p:nvSpPr>
          <p:cNvPr id="6" name="Rectangle 5"/>
          <p:cNvSpPr/>
          <p:nvPr/>
        </p:nvSpPr>
        <p:spPr>
          <a:xfrm>
            <a:off x="457200" y="5206425"/>
            <a:ext cx="4740400" cy="584775"/>
          </a:xfrm>
          <a:prstGeom prst="rect">
            <a:avLst/>
          </a:prstGeom>
        </p:spPr>
        <p:txBody>
          <a:bodyPr wrap="none">
            <a:spAutoFit/>
          </a:bodyPr>
          <a:lstStyle/>
          <a:p>
            <a:r>
              <a:rPr lang="en-US" sz="3200" dirty="0">
                <a:latin typeface="Arial" panose="020B0604020202020204" pitchFamily="34" charset="0"/>
              </a:rPr>
              <a:t>How do you explain this?</a:t>
            </a:r>
            <a:endParaRPr lang="en-GB" sz="3200" dirty="0">
              <a:latin typeface="Arial" panose="020B0604020202020204" pitchFamily="34" charset="0"/>
            </a:endParaRPr>
          </a:p>
        </p:txBody>
      </p:sp>
    </p:spTree>
    <p:extLst>
      <p:ext uri="{BB962C8B-B14F-4D97-AF65-F5344CB8AC3E}">
        <p14:creationId xmlns:p14="http://schemas.microsoft.com/office/powerpoint/2010/main" val="215836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who\9_RRT Ebola\Community Engagement rev\young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7601" y="17760"/>
            <a:ext cx="3724274" cy="27348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F:\who\9_RRT Ebola\Community Engagement rev\3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938385"/>
            <a:ext cx="3724275" cy="25561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F:\who\9_RRT Ebola\Community Engagement rev\6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4330" y="16933"/>
            <a:ext cx="3863429" cy="27356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F:\who\9_RRT Ebola\Community Engagement rev\boatlan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4330" y="2938384"/>
            <a:ext cx="3863429" cy="242173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609600" y="2819400"/>
            <a:ext cx="8229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724400" y="381000"/>
            <a:ext cx="0" cy="5113529"/>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3102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6" name="Content Placeholder 5"/>
          <p:cNvSpPr>
            <a:spLocks noGrp="1"/>
          </p:cNvSpPr>
          <p:nvPr>
            <p:ph idx="1"/>
          </p:nvPr>
        </p:nvSpPr>
        <p:spPr/>
        <p:txBody>
          <a:bodyPr/>
          <a:lstStyle/>
          <a:p>
            <a:endParaRPr lang="en-GB"/>
          </a:p>
        </p:txBody>
      </p:sp>
      <p:pic>
        <p:nvPicPr>
          <p:cNvPr id="4" name="Content Placeholder 3" descr="o-WEST-POINT-LIBERIA-900.jpg"/>
          <p:cNvPicPr>
            <a:picLocks noChangeAspect="1"/>
          </p:cNvPicPr>
          <p:nvPr/>
        </p:nvPicPr>
        <p:blipFill>
          <a:blip r:embed="rId3">
            <a:extLst>
              <a:ext uri="{28A0092B-C50C-407E-A947-70E740481C1C}">
                <a14:useLocalDpi xmlns:a14="http://schemas.microsoft.com/office/drawing/2010/main" val="0"/>
              </a:ext>
            </a:extLst>
          </a:blip>
          <a:srcRect l="5000" t="23334" r="5000" b="10670"/>
          <a:stretch>
            <a:fillRect/>
          </a:stretch>
        </p:blipFill>
        <p:spPr bwMode="auto">
          <a:xfrm>
            <a:off x="270933" y="381000"/>
            <a:ext cx="8534400" cy="55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3895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Quick test</a:t>
            </a:r>
          </a:p>
        </p:txBody>
      </p:sp>
      <p:sp>
        <p:nvSpPr>
          <p:cNvPr id="3" name="Content Placeholder 2"/>
          <p:cNvSpPr>
            <a:spLocks noGrp="1"/>
          </p:cNvSpPr>
          <p:nvPr>
            <p:ph idx="1"/>
          </p:nvPr>
        </p:nvSpPr>
        <p:spPr>
          <a:xfrm>
            <a:off x="457200" y="1600200"/>
            <a:ext cx="5051634" cy="4525963"/>
          </a:xfrm>
        </p:spPr>
        <p:txBody>
          <a:bodyPr/>
          <a:lstStyle/>
          <a:p>
            <a:r>
              <a:rPr lang="en-GB" dirty="0"/>
              <a:t>Discuss in your group an instance when you felt offended by the action of another person (your beliefs, customs, were disrespected)</a:t>
            </a:r>
          </a:p>
          <a:p>
            <a:pPr lvl="1"/>
            <a:r>
              <a:rPr lang="en-GB" dirty="0"/>
              <a:t>How did it feel</a:t>
            </a:r>
          </a:p>
          <a:p>
            <a:pPr lvl="1"/>
            <a:r>
              <a:rPr lang="en-GB" dirty="0"/>
              <a:t>What did you do</a:t>
            </a:r>
          </a:p>
        </p:txBody>
      </p:sp>
      <p:pic>
        <p:nvPicPr>
          <p:cNvPr id="1026" name="Picture 2" descr="F:\who\9_RRT Ebola\Community Engagement rev\culturaldifferen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834" y="1524000"/>
            <a:ext cx="3492291" cy="3445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7897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GB" sz="3600" b="1" dirty="0">
                <a:solidFill>
                  <a:srgbClr val="002060"/>
                </a:solidFill>
              </a:rPr>
              <a:t>2. Common problems encountered when dealing with communities</a:t>
            </a:r>
          </a:p>
        </p:txBody>
      </p:sp>
      <p:sp>
        <p:nvSpPr>
          <p:cNvPr id="3" name="Content Placeholder 2"/>
          <p:cNvSpPr>
            <a:spLocks noGrp="1"/>
          </p:cNvSpPr>
          <p:nvPr>
            <p:ph idx="1"/>
          </p:nvPr>
        </p:nvSpPr>
        <p:spPr>
          <a:xfrm>
            <a:off x="457200" y="1646237"/>
            <a:ext cx="8229600" cy="4525963"/>
          </a:xfrm>
        </p:spPr>
        <p:txBody>
          <a:bodyPr/>
          <a:lstStyle/>
          <a:p>
            <a:pPr marL="0" indent="0">
              <a:buNone/>
            </a:pPr>
            <a:r>
              <a:rPr lang="en-GB" sz="2800" b="1" dirty="0">
                <a:solidFill>
                  <a:srgbClr val="0070C0"/>
                </a:solidFill>
              </a:rPr>
              <a:t>What would you do if…</a:t>
            </a:r>
            <a:endParaRPr lang="en-GB" sz="2800" dirty="0">
              <a:solidFill>
                <a:srgbClr val="0070C0"/>
              </a:solidFill>
            </a:endParaRPr>
          </a:p>
          <a:p>
            <a:r>
              <a:rPr lang="en-GB" sz="2800" dirty="0"/>
              <a:t>You were quarantined without food and water</a:t>
            </a:r>
          </a:p>
          <a:p>
            <a:r>
              <a:rPr lang="en-GB" sz="2800" dirty="0"/>
              <a:t>Health activities conducted in your place accompanied by military, security or police personnel</a:t>
            </a:r>
          </a:p>
          <a:p>
            <a:r>
              <a:rPr lang="en-GB" sz="2800" dirty="0"/>
              <a:t>Your are told that Ebola has no cure but you should go to the hospital</a:t>
            </a:r>
          </a:p>
          <a:p>
            <a:r>
              <a:rPr lang="en-GB" sz="2800" dirty="0"/>
              <a:t>You have an emergency and called the hotline and nobody responded </a:t>
            </a:r>
          </a:p>
        </p:txBody>
      </p:sp>
    </p:spTree>
    <p:extLst>
      <p:ext uri="{BB962C8B-B14F-4D97-AF65-F5344CB8AC3E}">
        <p14:creationId xmlns:p14="http://schemas.microsoft.com/office/powerpoint/2010/main" val="2797717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Group exercise: common problems encountered in the community </a:t>
            </a:r>
          </a:p>
        </p:txBody>
      </p:sp>
      <p:sp>
        <p:nvSpPr>
          <p:cNvPr id="3" name="Content Placeholder 2"/>
          <p:cNvSpPr>
            <a:spLocks noGrp="1"/>
          </p:cNvSpPr>
          <p:nvPr>
            <p:ph idx="1"/>
          </p:nvPr>
        </p:nvSpPr>
        <p:spPr/>
        <p:txBody>
          <a:bodyPr/>
          <a:lstStyle/>
          <a:p>
            <a:r>
              <a:rPr lang="en-GB" dirty="0"/>
              <a:t>Identify, as many as you can, problems encountered in the community </a:t>
            </a:r>
          </a:p>
          <a:p>
            <a:r>
              <a:rPr lang="en-US" dirty="0"/>
              <a:t>Group them and classify as to severity </a:t>
            </a:r>
          </a:p>
          <a:p>
            <a:r>
              <a:rPr lang="en-US" dirty="0"/>
              <a:t>Reflect on the results</a:t>
            </a:r>
          </a:p>
          <a:p>
            <a:endParaRPr lang="en-GB" dirty="0"/>
          </a:p>
        </p:txBody>
      </p:sp>
    </p:spTree>
    <p:extLst>
      <p:ext uri="{BB962C8B-B14F-4D97-AF65-F5344CB8AC3E}">
        <p14:creationId xmlns:p14="http://schemas.microsoft.com/office/powerpoint/2010/main" val="3082136983"/>
      </p:ext>
    </p:extLst>
  </p:cSld>
  <p:clrMapOvr>
    <a:masterClrMapping/>
  </p:clrMapOvr>
</p:sld>
</file>

<file path=ppt/theme/theme1.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 59 Template EN</Template>
  <TotalTime>4477</TotalTime>
  <Words>2498</Words>
  <Application>Microsoft Office PowerPoint</Application>
  <PresentationFormat>On-screen Show (4:3)</PresentationFormat>
  <Paragraphs>247</Paragraphs>
  <Slides>27</Slides>
  <Notes>19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SimSun</vt:lpstr>
      <vt:lpstr>Arial</vt:lpstr>
      <vt:lpstr>Arial Narrow</vt:lpstr>
      <vt:lpstr>Calibri</vt:lpstr>
      <vt:lpstr>Times New Roman</vt:lpstr>
      <vt:lpstr>1_RC 59 Template EN</vt:lpstr>
      <vt:lpstr>Custom Design</vt:lpstr>
      <vt:lpstr>B8.1 Social mobilization and community engagement</vt:lpstr>
      <vt:lpstr>Learning objectives</vt:lpstr>
      <vt:lpstr>Outline</vt:lpstr>
      <vt:lpstr>1. Preconceptions and perceptions</vt:lpstr>
      <vt:lpstr>PowerPoint Presentation</vt:lpstr>
      <vt:lpstr>PowerPoint Presentation</vt:lpstr>
      <vt:lpstr>Quick test</vt:lpstr>
      <vt:lpstr>2. Common problems encountered when dealing with communities</vt:lpstr>
      <vt:lpstr>Group exercise: common problems encountered in the community </vt:lpstr>
      <vt:lpstr>3. Differentiating community resistance and reluctance</vt:lpstr>
      <vt:lpstr>Resistance? Reluctance?</vt:lpstr>
      <vt:lpstr>Resistance? Reluctance?</vt:lpstr>
      <vt:lpstr>What if you encounter this?</vt:lpstr>
      <vt:lpstr>4. Lessons from the Ebola outbreak  in West Africa:  Communications and community engagement</vt:lpstr>
      <vt:lpstr>Examples of community initiatives to respond to outbreak of Ebola</vt:lpstr>
      <vt:lpstr>Examples of community initiatives to respond to outbreak of Ebola</vt:lpstr>
      <vt:lpstr>Examples of community initiatives to respond to outbreak of Ebola</vt:lpstr>
      <vt:lpstr>5. Tools for creating community discussion</vt:lpstr>
      <vt:lpstr>Examples of tools for creating community discussion (1)</vt:lpstr>
      <vt:lpstr>Examples of tools for creating community discussion (2)</vt:lpstr>
      <vt:lpstr>Key messages</vt:lpstr>
      <vt:lpstr>What have we learned so far (2)</vt:lpstr>
      <vt:lpstr>What have we learned so far (3)</vt:lpstr>
      <vt:lpstr>What have we learned so far (4)</vt:lpstr>
      <vt:lpstr>PowerPoint Presentation</vt:lpstr>
      <vt:lpstr>Disclaimer</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GOMEZ, Paula</cp:lastModifiedBy>
  <cp:revision>336</cp:revision>
  <cp:lastPrinted>2015-04-21T15:09:53Z</cp:lastPrinted>
  <dcterms:created xsi:type="dcterms:W3CDTF">2014-08-24T07:38:50Z</dcterms:created>
  <dcterms:modified xsi:type="dcterms:W3CDTF">2018-05-16T15:05:55Z</dcterms:modified>
</cp:coreProperties>
</file>