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6" r:id="rId1"/>
    <p:sldMasterId id="2147483870" r:id="rId2"/>
  </p:sldMasterIdLst>
  <p:notesMasterIdLst>
    <p:notesMasterId r:id="rId10"/>
  </p:notesMasterIdLst>
  <p:handoutMasterIdLst>
    <p:handoutMasterId r:id="rId11"/>
  </p:handoutMasterIdLst>
  <p:sldIdLst>
    <p:sldId id="315" r:id="rId3"/>
    <p:sldId id="327" r:id="rId4"/>
    <p:sldId id="330" r:id="rId5"/>
    <p:sldId id="331" r:id="rId6"/>
    <p:sldId id="328" r:id="rId7"/>
    <p:sldId id="332" r:id="rId8"/>
    <p:sldId id="325" r:id="rId9"/>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C17A9"/>
    <a:srgbClr val="008000"/>
    <a:srgbClr val="FF0066"/>
    <a:srgbClr val="0000FF"/>
    <a:srgbClr val="FF3399"/>
    <a:srgbClr val="256EFF"/>
    <a:srgbClr val="003399"/>
    <a:srgbClr val="0033CC"/>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43" autoAdjust="0"/>
    <p:restoredTop sz="85240" autoAdjust="0"/>
  </p:normalViewPr>
  <p:slideViewPr>
    <p:cSldViewPr>
      <p:cViewPr varScale="1">
        <p:scale>
          <a:sx n="88" d="100"/>
          <a:sy n="88" d="100"/>
        </p:scale>
        <p:origin x="92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commentAuthors" Target="commentAuthors.xml"/><Relationship Id="rId17"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1871266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2263554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pPr/>
              <a:t>1</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1169770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668857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22220473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1770179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4166464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70F30FD-9D04-4512-80CE-19D7541E8B8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3320589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70F30FD-9D04-4512-80CE-19D7541E8B8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27477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F30FD-9D04-4512-80CE-19D7541E8B8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28279832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70F30FD-9D04-4512-80CE-19D7541E8B82}"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34348947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70F30FD-9D04-4512-80CE-19D7541E8B82}" type="datetimeFigureOut">
              <a:rPr lang="en-GB" smtClean="0"/>
              <a:t>16/05/2018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463858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70F30FD-9D04-4512-80CE-19D7541E8B82}" type="datetimeFigureOut">
              <a:rPr lang="en-GB" smtClean="0"/>
              <a:t>16/05/2018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1309821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381427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F30FD-9D04-4512-80CE-19D7541E8B82}" type="datetimeFigureOut">
              <a:rPr lang="en-GB" smtClean="0"/>
              <a:t>16/05/2018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14727824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F30FD-9D04-4512-80CE-19D7541E8B82}"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4103151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F30FD-9D04-4512-80CE-19D7541E8B82}"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35615897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70F30FD-9D04-4512-80CE-19D7541E8B8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5375382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70F30FD-9D04-4512-80CE-19D7541E8B8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2401AF-CDC2-4A89-B28F-7D1B7179E727}" type="slidenum">
              <a:rPr lang="en-GB" smtClean="0"/>
              <a:t>‹#›</a:t>
            </a:fld>
            <a:endParaRPr lang="en-GB"/>
          </a:p>
        </p:txBody>
      </p:sp>
    </p:spTree>
    <p:extLst>
      <p:ext uri="{BB962C8B-B14F-4D97-AF65-F5344CB8AC3E}">
        <p14:creationId xmlns:p14="http://schemas.microsoft.com/office/powerpoint/2010/main" val="818126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476701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1880800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3049260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510842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680001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1919358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888659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559510509"/>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0F30FD-9D04-4512-80CE-19D7541E8B82}" type="datetimeFigureOut">
              <a:rPr lang="en-GB" smtClean="0"/>
              <a:t>16/05/2018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2401AF-CDC2-4A89-B28F-7D1B7179E727}" type="slidenum">
              <a:rPr lang="en-GB" smtClean="0"/>
              <a:t>‹#›</a:t>
            </a:fld>
            <a:endParaRPr lang="en-GB"/>
          </a:p>
        </p:txBody>
      </p:sp>
    </p:spTree>
    <p:extLst>
      <p:ext uri="{BB962C8B-B14F-4D97-AF65-F5344CB8AC3E}">
        <p14:creationId xmlns:p14="http://schemas.microsoft.com/office/powerpoint/2010/main" val="2118700242"/>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ubtitle 2"/>
          <p:cNvSpPr>
            <a:spLocks noGrp="1"/>
          </p:cNvSpPr>
          <p:nvPr>
            <p:ph type="subTitle" idx="4294967295"/>
          </p:nvPr>
        </p:nvSpPr>
        <p:spPr>
          <a:xfrm>
            <a:off x="0" y="5157192"/>
            <a:ext cx="9144000" cy="609600"/>
          </a:xfrm>
          <a:noFill/>
        </p:spPr>
        <p:txBody>
          <a:bodyPr>
            <a:noAutofit/>
          </a:bodyPr>
          <a:lstStyle/>
          <a:p>
            <a:pPr marL="0" indent="0" algn="l" eaLnBrk="1" hangingPunct="1">
              <a:buNone/>
            </a:pPr>
            <a:r>
              <a:rPr lang="en-US" altLang="en-US" b="1" dirty="0">
                <a:solidFill>
                  <a:srgbClr val="002060"/>
                </a:solidFill>
                <a:cs typeface="Arial" charset="0"/>
              </a:rPr>
              <a:t>B8.3 Exercise: Bomb Shelter</a:t>
            </a:r>
            <a:br>
              <a:rPr lang="en-US" altLang="en-US" b="1" dirty="0">
                <a:solidFill>
                  <a:srgbClr val="002060"/>
                </a:solidFill>
                <a:cs typeface="Arial" charset="0"/>
              </a:rPr>
            </a:br>
            <a:endParaRPr lang="en-US" altLang="en-US" b="1" dirty="0">
              <a:solidFill>
                <a:srgbClr val="002060"/>
              </a:solidFill>
              <a:cs typeface="Arial" charset="0"/>
            </a:endParaRPr>
          </a:p>
        </p:txBody>
      </p:sp>
      <p:sp>
        <p:nvSpPr>
          <p:cNvPr id="7173" name="Title 1"/>
          <p:cNvSpPr>
            <a:spLocks noGrp="1"/>
          </p:cNvSpPr>
          <p:nvPr>
            <p:ph type="ctrTitle" idx="4294967295"/>
          </p:nvPr>
        </p:nvSpPr>
        <p:spPr>
          <a:xfrm>
            <a:off x="3381375" y="84138"/>
            <a:ext cx="5762625" cy="1752600"/>
          </a:xfrm>
        </p:spPr>
        <p:txBody>
          <a:bodyPr/>
          <a:lstStyle/>
          <a:p>
            <a:pPr algn="r" eaLnBrk="1" hangingPunct="1"/>
            <a:r>
              <a:rPr lang="en-US" altLang="en-US" sz="3600" b="1" dirty="0">
                <a:solidFill>
                  <a:srgbClr val="002060"/>
                </a:solidFill>
                <a:cs typeface="Arial" charset="0"/>
              </a:rPr>
              <a:t>Rapid Response Teams </a:t>
            </a:r>
            <a:r>
              <a:rPr lang="en-US" altLang="en-US" sz="3600" b="1" dirty="0">
                <a:solidFill>
                  <a:srgbClr val="0070C0"/>
                </a:solidFill>
                <a:cs typeface="Arial" charset="0"/>
              </a:rPr>
              <a:t>Training</a:t>
            </a:r>
          </a:p>
        </p:txBody>
      </p:sp>
      <p:sp>
        <p:nvSpPr>
          <p:cNvPr id="2" name="TextBox 1"/>
          <p:cNvSpPr txBox="1"/>
          <p:nvPr/>
        </p:nvSpPr>
        <p:spPr>
          <a:xfrm>
            <a:off x="35496" y="5733950"/>
            <a:ext cx="3744416" cy="400110"/>
          </a:xfrm>
          <a:prstGeom prst="rect">
            <a:avLst/>
          </a:prstGeom>
          <a:noFill/>
        </p:spPr>
        <p:txBody>
          <a:bodyPr wrap="square" rtlCol="0">
            <a:spAutoFit/>
          </a:bodyPr>
          <a:lstStyle/>
          <a:p>
            <a:r>
              <a:rPr lang="en-GB" sz="2000" dirty="0">
                <a:solidFill>
                  <a:srgbClr val="002060"/>
                </a:solidFill>
              </a:rPr>
              <a:t>Estimated time: 60 minutes</a:t>
            </a:r>
          </a:p>
        </p:txBody>
      </p:sp>
      <p:sp>
        <p:nvSpPr>
          <p:cNvPr id="3" name="TextBox 2">
            <a:extLst>
              <a:ext uri="{FF2B5EF4-FFF2-40B4-BE49-F238E27FC236}">
                <a16:creationId xmlns:a16="http://schemas.microsoft.com/office/drawing/2014/main" id="{77301802-70A4-4707-B985-E46F56624B91}"/>
              </a:ext>
            </a:extLst>
          </p:cNvPr>
          <p:cNvSpPr txBox="1"/>
          <p:nvPr/>
        </p:nvSpPr>
        <p:spPr>
          <a:xfrm>
            <a:off x="35496" y="6381328"/>
            <a:ext cx="1854995"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16/05/2018</a:t>
            </a:r>
            <a:endParaRPr lang="en-US" sz="1400"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3600" b="1" dirty="0">
                <a:solidFill>
                  <a:srgbClr val="002060"/>
                </a:solidFill>
              </a:rPr>
              <a:t>Learning objectives</a:t>
            </a:r>
            <a:endParaRPr lang="en-GB" sz="3600" b="1" dirty="0">
              <a:solidFill>
                <a:srgbClr val="002060"/>
              </a:solidFill>
            </a:endParaRPr>
          </a:p>
        </p:txBody>
      </p:sp>
      <p:sp>
        <p:nvSpPr>
          <p:cNvPr id="9219" name="Content Placeholder 2"/>
          <p:cNvSpPr>
            <a:spLocks noGrp="1"/>
          </p:cNvSpPr>
          <p:nvPr>
            <p:ph idx="1"/>
          </p:nvPr>
        </p:nvSpPr>
        <p:spPr/>
        <p:txBody>
          <a:bodyPr/>
          <a:lstStyle/>
          <a:p>
            <a:pPr marL="0" indent="0">
              <a:spcBef>
                <a:spcPct val="0"/>
              </a:spcBef>
              <a:spcAft>
                <a:spcPts val="1200"/>
              </a:spcAft>
              <a:buNone/>
            </a:pPr>
            <a:r>
              <a:rPr lang="fr-FR" sz="2800" dirty="0"/>
              <a:t>At the end of </a:t>
            </a:r>
            <a:r>
              <a:rPr lang="fr-FR" sz="2800" dirty="0" err="1"/>
              <a:t>this</a:t>
            </a:r>
            <a:r>
              <a:rPr lang="fr-FR" sz="2800" dirty="0"/>
              <a:t> session, </a:t>
            </a:r>
            <a:r>
              <a:rPr lang="fr-FR" sz="2800" dirty="0" err="1"/>
              <a:t>you</a:t>
            </a:r>
            <a:r>
              <a:rPr lang="fr-FR" sz="2800" dirty="0"/>
              <a:t> </a:t>
            </a:r>
            <a:r>
              <a:rPr lang="fr-FR" sz="2800" dirty="0" err="1"/>
              <a:t>should</a:t>
            </a:r>
            <a:r>
              <a:rPr lang="fr-FR" sz="2800" dirty="0"/>
              <a:t> </a:t>
            </a:r>
            <a:r>
              <a:rPr lang="fr-FR" sz="2800" dirty="0" err="1"/>
              <a:t>be</a:t>
            </a:r>
            <a:r>
              <a:rPr lang="fr-FR" sz="2800" dirty="0"/>
              <a:t> able to:</a:t>
            </a:r>
          </a:p>
          <a:p>
            <a:pPr>
              <a:spcBef>
                <a:spcPct val="0"/>
              </a:spcBef>
              <a:spcAft>
                <a:spcPts val="1200"/>
              </a:spcAft>
              <a:buFont typeface="Arial" panose="020B0604020202020204" pitchFamily="34" charset="0"/>
              <a:buChar char="•"/>
            </a:pPr>
            <a:r>
              <a:rPr lang="en-US" sz="2800" dirty="0"/>
              <a:t>Be aware of own preconceptions</a:t>
            </a:r>
          </a:p>
          <a:p>
            <a:pPr>
              <a:spcBef>
                <a:spcPct val="0"/>
              </a:spcBef>
              <a:spcAft>
                <a:spcPts val="1200"/>
              </a:spcAft>
              <a:buFont typeface="Arial" panose="020B0604020202020204" pitchFamily="34" charset="0"/>
              <a:buChar char="•"/>
            </a:pPr>
            <a:r>
              <a:rPr lang="en-US" sz="2800" dirty="0"/>
              <a:t>Explain the role played by culture, values, beliefs and assumptions on people's decisions or actions.</a:t>
            </a:r>
          </a:p>
          <a:p>
            <a:pPr>
              <a:spcBef>
                <a:spcPct val="0"/>
              </a:spcBef>
              <a:spcAft>
                <a:spcPts val="1200"/>
              </a:spcAft>
              <a:buFont typeface="Arial" panose="020B0604020202020204" pitchFamily="34" charset="0"/>
              <a:buChar char="•"/>
            </a:pPr>
            <a:endParaRPr lang="en-US" sz="2800" dirty="0"/>
          </a:p>
          <a:p>
            <a:pPr>
              <a:spcBef>
                <a:spcPct val="0"/>
              </a:spcBef>
              <a:spcAft>
                <a:spcPts val="1200"/>
              </a:spcAft>
              <a:buFont typeface="Arial" panose="020B0604020202020204" pitchFamily="34" charset="0"/>
              <a:buChar char="•"/>
            </a:pP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3600" b="1" dirty="0">
                <a:solidFill>
                  <a:srgbClr val="002060"/>
                </a:solidFill>
              </a:rPr>
              <a:t>Instructions</a:t>
            </a:r>
            <a:endParaRPr lang="en-GB" sz="3600" b="1" dirty="0">
              <a:solidFill>
                <a:srgbClr val="002060"/>
              </a:solidFill>
            </a:endParaRPr>
          </a:p>
        </p:txBody>
      </p:sp>
      <p:sp>
        <p:nvSpPr>
          <p:cNvPr id="9219" name="Content Placeholder 2"/>
          <p:cNvSpPr>
            <a:spLocks noGrp="1"/>
          </p:cNvSpPr>
          <p:nvPr>
            <p:ph idx="1"/>
          </p:nvPr>
        </p:nvSpPr>
        <p:spPr/>
        <p:txBody>
          <a:bodyPr/>
          <a:lstStyle/>
          <a:p>
            <a:pPr marL="514350" indent="-514350">
              <a:spcBef>
                <a:spcPct val="0"/>
              </a:spcBef>
              <a:spcAft>
                <a:spcPts val="1200"/>
              </a:spcAft>
              <a:buFont typeface="+mj-lt"/>
              <a:buAutoNum type="arabicPeriod"/>
            </a:pPr>
            <a:r>
              <a:rPr lang="fr-FR" sz="2400" dirty="0"/>
              <a:t>Participants </a:t>
            </a:r>
            <a:r>
              <a:rPr lang="fr-FR" sz="2400" dirty="0" err="1"/>
              <a:t>will</a:t>
            </a:r>
            <a:r>
              <a:rPr lang="fr-FR" sz="2400" dirty="0"/>
              <a:t> </a:t>
            </a:r>
            <a:r>
              <a:rPr lang="fr-FR" sz="2400" dirty="0" err="1"/>
              <a:t>work</a:t>
            </a:r>
            <a:r>
              <a:rPr lang="fr-FR" sz="2400" dirty="0"/>
              <a:t> in groups</a:t>
            </a:r>
          </a:p>
          <a:p>
            <a:pPr marL="514350" indent="-514350">
              <a:spcBef>
                <a:spcPct val="0"/>
              </a:spcBef>
              <a:spcAft>
                <a:spcPts val="1200"/>
              </a:spcAft>
              <a:buFont typeface="+mj-lt"/>
              <a:buAutoNum type="arabicPeriod"/>
            </a:pPr>
            <a:r>
              <a:rPr lang="en-US" sz="2400" dirty="0"/>
              <a:t>Individually you will read the situation</a:t>
            </a:r>
          </a:p>
          <a:p>
            <a:pPr marL="514350" indent="-514350">
              <a:spcBef>
                <a:spcPct val="0"/>
              </a:spcBef>
              <a:spcAft>
                <a:spcPts val="1200"/>
              </a:spcAft>
              <a:buFont typeface="+mj-lt"/>
              <a:buAutoNum type="arabicPeriod"/>
            </a:pPr>
            <a:r>
              <a:rPr lang="en-US" sz="2400" dirty="0"/>
              <a:t>Individually you will choose three individuals in the “Waiting list”</a:t>
            </a:r>
          </a:p>
          <a:p>
            <a:pPr marL="514350" indent="-514350">
              <a:spcBef>
                <a:spcPct val="0"/>
              </a:spcBef>
              <a:spcAft>
                <a:spcPts val="1200"/>
              </a:spcAft>
              <a:buFont typeface="+mj-lt"/>
              <a:buAutoNum type="arabicPeriod"/>
            </a:pPr>
            <a:r>
              <a:rPr lang="en-US" sz="2400" dirty="0"/>
              <a:t>Each participant will explain to the group her/his rationale. The group will discuss and reach consensus on 3 individuals to be chosen.</a:t>
            </a:r>
          </a:p>
          <a:p>
            <a:pPr marL="514350" indent="-514350">
              <a:spcBef>
                <a:spcPct val="0"/>
              </a:spcBef>
              <a:spcAft>
                <a:spcPts val="1200"/>
              </a:spcAft>
              <a:buFont typeface="+mj-lt"/>
              <a:buAutoNum type="arabicPeriod"/>
            </a:pPr>
            <a:r>
              <a:rPr lang="en-US" sz="2400" dirty="0"/>
              <a:t>A group rapporteur will share in the plenary (debrief).</a:t>
            </a:r>
          </a:p>
          <a:p>
            <a:pPr marL="0" indent="0">
              <a:spcBef>
                <a:spcPct val="0"/>
              </a:spcBef>
              <a:spcAft>
                <a:spcPts val="1200"/>
              </a:spcAft>
              <a:buNone/>
            </a:pPr>
            <a:endParaRPr lang="en-US" sz="2800" dirty="0"/>
          </a:p>
          <a:p>
            <a:pPr>
              <a:spcBef>
                <a:spcPct val="0"/>
              </a:spcBef>
              <a:spcAft>
                <a:spcPts val="1200"/>
              </a:spcAft>
              <a:buFont typeface="Arial" panose="020B0604020202020204" pitchFamily="34" charset="0"/>
              <a:buChar char="•"/>
            </a:pPr>
            <a:endParaRPr lang="en-US" sz="2800" dirty="0"/>
          </a:p>
          <a:p>
            <a:pPr>
              <a:spcBef>
                <a:spcPct val="0"/>
              </a:spcBef>
              <a:spcAft>
                <a:spcPts val="1200"/>
              </a:spcAft>
              <a:buFont typeface="Arial" panose="020B0604020202020204" pitchFamily="34" charset="0"/>
              <a:buChar char="•"/>
            </a:pPr>
            <a:endParaRPr lang="en-US" sz="2800" dirty="0"/>
          </a:p>
        </p:txBody>
      </p:sp>
    </p:spTree>
    <p:extLst>
      <p:ext uri="{BB962C8B-B14F-4D97-AF65-F5344CB8AC3E}">
        <p14:creationId xmlns:p14="http://schemas.microsoft.com/office/powerpoint/2010/main" val="4114802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3600" b="1" dirty="0">
                <a:solidFill>
                  <a:srgbClr val="002060"/>
                </a:solidFill>
              </a:rPr>
              <a:t>The Situation</a:t>
            </a:r>
            <a:endParaRPr lang="en-GB" sz="3600" b="1" dirty="0">
              <a:solidFill>
                <a:srgbClr val="002060"/>
              </a:solidFill>
            </a:endParaRPr>
          </a:p>
        </p:txBody>
      </p:sp>
      <p:sp>
        <p:nvSpPr>
          <p:cNvPr id="9219" name="Content Placeholder 2"/>
          <p:cNvSpPr>
            <a:spLocks noGrp="1"/>
          </p:cNvSpPr>
          <p:nvPr>
            <p:ph idx="1"/>
          </p:nvPr>
        </p:nvSpPr>
        <p:spPr/>
        <p:txBody>
          <a:bodyPr/>
          <a:lstStyle/>
          <a:p>
            <a:pPr marL="0" indent="0">
              <a:spcBef>
                <a:spcPct val="0"/>
              </a:spcBef>
              <a:spcAft>
                <a:spcPts val="1200"/>
              </a:spcAft>
              <a:buNone/>
            </a:pPr>
            <a:r>
              <a:rPr lang="en-GB" sz="2800" dirty="0"/>
              <a:t>An atomic war has just started and your group is safe in a bomb shelter, which means that you will survive. There is still room for three persons. Please make a choice of three individuals from the “Waiting List” on who you would invite into the shelter.</a:t>
            </a:r>
            <a:endParaRPr lang="en-US" sz="2800" dirty="0"/>
          </a:p>
          <a:p>
            <a:pPr marL="0" indent="0">
              <a:spcBef>
                <a:spcPct val="0"/>
              </a:spcBef>
              <a:spcAft>
                <a:spcPts val="1200"/>
              </a:spcAft>
              <a:buNone/>
            </a:pPr>
            <a:endParaRPr lang="en-US" sz="2800" dirty="0"/>
          </a:p>
          <a:p>
            <a:pPr>
              <a:spcBef>
                <a:spcPct val="0"/>
              </a:spcBef>
              <a:spcAft>
                <a:spcPts val="1200"/>
              </a:spcAft>
              <a:buFont typeface="Arial" panose="020B0604020202020204" pitchFamily="34" charset="0"/>
              <a:buChar char="•"/>
            </a:pPr>
            <a:endParaRPr lang="en-US" sz="2800" dirty="0"/>
          </a:p>
          <a:p>
            <a:pPr>
              <a:spcBef>
                <a:spcPct val="0"/>
              </a:spcBef>
              <a:spcAft>
                <a:spcPts val="1200"/>
              </a:spcAft>
              <a:buFont typeface="Arial" panose="020B0604020202020204" pitchFamily="34" charset="0"/>
              <a:buChar char="•"/>
            </a:pPr>
            <a:endParaRPr lang="en-US" sz="2800" dirty="0"/>
          </a:p>
        </p:txBody>
      </p:sp>
    </p:spTree>
    <p:extLst>
      <p:ext uri="{BB962C8B-B14F-4D97-AF65-F5344CB8AC3E}">
        <p14:creationId xmlns:p14="http://schemas.microsoft.com/office/powerpoint/2010/main" val="2795342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F:\who\9_RRT Ebola\Community Engagement rev\scroll.jpg"/>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rcRect l="11725" t="9512" r="6606" b="9329"/>
          <a:stretch/>
        </p:blipFill>
        <p:spPr bwMode="auto">
          <a:xfrm>
            <a:off x="5004048" y="-1"/>
            <a:ext cx="3961823" cy="658949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algn="l">
              <a:defRPr/>
            </a:pPr>
            <a:r>
              <a:rPr lang="en-GB" sz="3600" b="1" dirty="0">
                <a:solidFill>
                  <a:srgbClr val="002060"/>
                </a:solidFill>
              </a:rPr>
              <a:t>The Waiting List</a:t>
            </a:r>
          </a:p>
        </p:txBody>
      </p:sp>
      <p:sp>
        <p:nvSpPr>
          <p:cNvPr id="3" name="Rectangle 2"/>
          <p:cNvSpPr/>
          <p:nvPr/>
        </p:nvSpPr>
        <p:spPr>
          <a:xfrm>
            <a:off x="5868144" y="1201107"/>
            <a:ext cx="2839219" cy="5047536"/>
          </a:xfrm>
          <a:prstGeom prst="rect">
            <a:avLst/>
          </a:prstGeom>
        </p:spPr>
        <p:txBody>
          <a:bodyPr wrap="square">
            <a:spAutoFit/>
          </a:bodyPr>
          <a:lstStyle/>
          <a:p>
            <a:r>
              <a:rPr lang="en-US" sz="1400" dirty="0"/>
              <a:t>1. A religious leader</a:t>
            </a:r>
          </a:p>
          <a:p>
            <a:r>
              <a:rPr lang="en-US" sz="1400" dirty="0"/>
              <a:t>2. An engineer</a:t>
            </a:r>
          </a:p>
          <a:p>
            <a:r>
              <a:rPr lang="en-US" sz="1400" dirty="0"/>
              <a:t>3. An architect</a:t>
            </a:r>
          </a:p>
          <a:p>
            <a:r>
              <a:rPr lang="en-US" sz="1400" dirty="0"/>
              <a:t>4. A poet</a:t>
            </a:r>
          </a:p>
          <a:p>
            <a:r>
              <a:rPr lang="en-US" sz="1400" dirty="0"/>
              <a:t>5. A social worker</a:t>
            </a:r>
          </a:p>
          <a:p>
            <a:r>
              <a:rPr lang="en-US" sz="1400" dirty="0"/>
              <a:t>6. An agronomist</a:t>
            </a:r>
          </a:p>
          <a:p>
            <a:r>
              <a:rPr lang="en-US" sz="1400" dirty="0"/>
              <a:t>7. A politician</a:t>
            </a:r>
          </a:p>
          <a:p>
            <a:r>
              <a:rPr lang="en-US" sz="1400" dirty="0"/>
              <a:t>8. An army general</a:t>
            </a:r>
          </a:p>
          <a:p>
            <a:r>
              <a:rPr lang="en-US" sz="1400" dirty="0"/>
              <a:t>9. A banker</a:t>
            </a:r>
          </a:p>
          <a:p>
            <a:r>
              <a:rPr lang="en-US" sz="1400" dirty="0"/>
              <a:t>10. A psychologist</a:t>
            </a:r>
          </a:p>
          <a:p>
            <a:r>
              <a:rPr lang="en-US" sz="1400" dirty="0"/>
              <a:t>11. A female surgeon</a:t>
            </a:r>
          </a:p>
          <a:p>
            <a:r>
              <a:rPr lang="en-US" sz="1400" dirty="0"/>
              <a:t>12. A language specialist</a:t>
            </a:r>
          </a:p>
          <a:p>
            <a:r>
              <a:rPr lang="en-US" sz="1400" dirty="0"/>
              <a:t>13. A construction worker</a:t>
            </a:r>
          </a:p>
          <a:p>
            <a:r>
              <a:rPr lang="en-US" sz="1400" dirty="0"/>
              <a:t>14. A pastor</a:t>
            </a:r>
          </a:p>
          <a:p>
            <a:r>
              <a:rPr lang="en-US" sz="1400" dirty="0"/>
              <a:t>15. A primary school teacher</a:t>
            </a:r>
          </a:p>
          <a:p>
            <a:r>
              <a:rPr lang="en-US" sz="1400" dirty="0"/>
              <a:t>16. A general physician</a:t>
            </a:r>
          </a:p>
          <a:p>
            <a:r>
              <a:rPr lang="en-US" sz="1400" dirty="0"/>
              <a:t>17. A specialist in electronics</a:t>
            </a:r>
          </a:p>
          <a:p>
            <a:r>
              <a:rPr lang="en-US" sz="1400" dirty="0"/>
              <a:t>18. A mechanic</a:t>
            </a:r>
          </a:p>
          <a:p>
            <a:r>
              <a:rPr lang="en-US" sz="1400" dirty="0"/>
              <a:t>19. A journalist</a:t>
            </a:r>
          </a:p>
          <a:p>
            <a:r>
              <a:rPr lang="en-US" sz="1400" dirty="0"/>
              <a:t>20. A businesswoman</a:t>
            </a:r>
          </a:p>
          <a:p>
            <a:r>
              <a:rPr lang="en-US" sz="1400" dirty="0"/>
              <a:t>21. An economist</a:t>
            </a:r>
          </a:p>
          <a:p>
            <a:r>
              <a:rPr lang="en-US" sz="1400" dirty="0"/>
              <a:t>22. A policeman</a:t>
            </a:r>
          </a:p>
          <a:p>
            <a:r>
              <a:rPr lang="en-US" sz="1400" dirty="0"/>
              <a:t>23. A female specialist in nutrition</a:t>
            </a:r>
            <a:endParaRPr lang="en-GB" sz="1400" dirty="0"/>
          </a:p>
        </p:txBody>
      </p:sp>
      <p:sp>
        <p:nvSpPr>
          <p:cNvPr id="4" name="TextBox 3"/>
          <p:cNvSpPr txBox="1"/>
          <p:nvPr/>
        </p:nvSpPr>
        <p:spPr>
          <a:xfrm>
            <a:off x="6084168" y="404664"/>
            <a:ext cx="1944216" cy="584775"/>
          </a:xfrm>
          <a:prstGeom prst="rect">
            <a:avLst/>
          </a:prstGeom>
          <a:noFill/>
        </p:spPr>
        <p:txBody>
          <a:bodyPr wrap="square" rtlCol="0">
            <a:spAutoFit/>
          </a:bodyPr>
          <a:lstStyle/>
          <a:p>
            <a:r>
              <a:rPr lang="en-GB" sz="3200" b="1" dirty="0">
                <a:latin typeface="Edwardian Script ITC" panose="030303020407070D0804" pitchFamily="66" charset="0"/>
              </a:rPr>
              <a:t>Waiting List</a:t>
            </a:r>
          </a:p>
        </p:txBody>
      </p:sp>
      <p:sp>
        <p:nvSpPr>
          <p:cNvPr id="8" name="Content Placeholder 2"/>
          <p:cNvSpPr txBox="1">
            <a:spLocks/>
          </p:cNvSpPr>
          <p:nvPr/>
        </p:nvSpPr>
        <p:spPr bwMode="auto">
          <a:xfrm>
            <a:off x="107504" y="1561009"/>
            <a:ext cx="4320480" cy="41640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spcBef>
                <a:spcPct val="0"/>
              </a:spcBef>
              <a:spcAft>
                <a:spcPts val="1200"/>
              </a:spcAft>
              <a:buNone/>
            </a:pPr>
            <a:r>
              <a:rPr lang="en-GB" sz="2800" dirty="0">
                <a:solidFill>
                  <a:srgbClr val="002060"/>
                </a:solidFill>
                <a:latin typeface="Arial" panose="020B0604020202020204" pitchFamily="34" charset="0"/>
                <a:cs typeface="Arial" panose="020B0604020202020204" pitchFamily="34" charset="0"/>
              </a:rPr>
              <a:t>Make a choice of three individuals from this list on who you would invite into the shelter.</a:t>
            </a:r>
            <a:endParaRPr lang="en-US" sz="2800" kern="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645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180145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467544" y="2857500"/>
            <a:ext cx="8229600" cy="1143000"/>
          </a:xfrm>
        </p:spPr>
        <p:txBody>
          <a:bodyPr/>
          <a:lstStyle/>
          <a:p>
            <a:pPr>
              <a:defRPr/>
            </a:pPr>
            <a:r>
              <a:rPr lang="en-ZW" altLang="en-US" sz="4800" b="1" i="1" dirty="0">
                <a:solidFill>
                  <a:srgbClr val="002060"/>
                </a:solidFill>
              </a:rPr>
              <a:t>Thank you!</a:t>
            </a:r>
          </a:p>
        </p:txBody>
      </p:sp>
    </p:spTree>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3949</TotalTime>
  <Words>382</Words>
  <Application>Microsoft Office PowerPoint</Application>
  <PresentationFormat>On-screen Show (4:3)</PresentationFormat>
  <Paragraphs>56</Paragraphs>
  <Slides>7</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Arial Narrow</vt:lpstr>
      <vt:lpstr>Calibri</vt:lpstr>
      <vt:lpstr>Edwardian Script ITC</vt:lpstr>
      <vt:lpstr>RC 59 Template EN</vt:lpstr>
      <vt:lpstr>Custom Design</vt:lpstr>
      <vt:lpstr>Rapid Response Teams Training</vt:lpstr>
      <vt:lpstr>Learning objectives</vt:lpstr>
      <vt:lpstr>Instructions</vt:lpstr>
      <vt:lpstr>The Situation</vt:lpstr>
      <vt:lpstr>The Waiting List</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281</cp:revision>
  <cp:lastPrinted>2013-10-01T07:19:12Z</cp:lastPrinted>
  <dcterms:created xsi:type="dcterms:W3CDTF">2006-12-04T14:06:57Z</dcterms:created>
  <dcterms:modified xsi:type="dcterms:W3CDTF">2018-05-16T15:13:30Z</dcterms:modified>
</cp:coreProperties>
</file>