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16"/>
  </p:notesMasterIdLst>
  <p:sldIdLst>
    <p:sldId id="266" r:id="rId6"/>
    <p:sldId id="272" r:id="rId7"/>
    <p:sldId id="271" r:id="rId8"/>
    <p:sldId id="275" r:id="rId9"/>
    <p:sldId id="273" r:id="rId10"/>
    <p:sldId id="269" r:id="rId11"/>
    <p:sldId id="276" r:id="rId12"/>
    <p:sldId id="274" r:id="rId13"/>
    <p:sldId id="268" r:id="rId14"/>
    <p:sldId id="26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81215" autoAdjust="0"/>
  </p:normalViewPr>
  <p:slideViewPr>
    <p:cSldViewPr>
      <p:cViewPr varScale="1">
        <p:scale>
          <a:sx n="84" d="100"/>
          <a:sy n="84" d="100"/>
        </p:scale>
        <p:origin x="106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A73B56-4B6E-48C7-85E5-C37A6EE07A16}" type="datetimeFigureOut">
              <a:rPr lang="en-GB" smtClean="0"/>
              <a:t>17/05/2018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736E4E-C300-492E-A3A3-49B8342F0D5C}" type="slidenum">
              <a:rPr lang="en-GB" smtClean="0"/>
              <a:t>‹#›</a:t>
            </a:fld>
            <a:endParaRPr lang="en-GB"/>
          </a:p>
        </p:txBody>
      </p:sp>
    </p:spTree>
    <p:extLst>
      <p:ext uri="{BB962C8B-B14F-4D97-AF65-F5344CB8AC3E}">
        <p14:creationId xmlns:p14="http://schemas.microsoft.com/office/powerpoint/2010/main" val="31894617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736E4E-C300-492E-A3A3-49B8342F0D5C}" type="slidenum">
              <a:rPr lang="en-GB" smtClean="0"/>
              <a:t>1</a:t>
            </a:fld>
            <a:endParaRPr lang="en-GB"/>
          </a:p>
        </p:txBody>
      </p:sp>
    </p:spTree>
    <p:extLst>
      <p:ext uri="{BB962C8B-B14F-4D97-AF65-F5344CB8AC3E}">
        <p14:creationId xmlns:p14="http://schemas.microsoft.com/office/powerpoint/2010/main" val="8716456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 name="Shape 340"/>
          <p:cNvSpPr>
            <a:spLocks noGrp="1" noRot="1" noChangeAspect="1"/>
          </p:cNvSpPr>
          <p:nvPr>
            <p:ph type="sldImg"/>
          </p:nvPr>
        </p:nvSpPr>
        <p:spPr>
          <a:prstGeom prst="rect">
            <a:avLst/>
          </a:prstGeom>
        </p:spPr>
        <p:txBody>
          <a:bodyPr/>
          <a:lstStyle/>
          <a:p>
            <a:pPr lvl="0"/>
            <a:endParaRPr/>
          </a:p>
        </p:txBody>
      </p:sp>
      <p:sp>
        <p:nvSpPr>
          <p:cNvPr id="341" name="Shape 341"/>
          <p:cNvSpPr>
            <a:spLocks noGrp="1"/>
          </p:cNvSpPr>
          <p:nvPr>
            <p:ph type="body" sz="quarter" idx="1"/>
          </p:nvPr>
        </p:nvSpPr>
        <p:spPr>
          <a:prstGeom prst="rect">
            <a:avLst/>
          </a:prstGeom>
        </p:spPr>
        <p:txBody>
          <a:bodyPr/>
          <a:lstStyle>
            <a:lvl1pPr defTabSz="914400">
              <a:lnSpc>
                <a:spcPct val="100000"/>
              </a:lnSpc>
              <a:defRPr sz="1200">
                <a:latin typeface="Calibri"/>
                <a:ea typeface="Calibri"/>
                <a:cs typeface="Calibri"/>
                <a:sym typeface="Calibri"/>
              </a:defRPr>
            </a:lvl1pPr>
          </a:lstStyle>
          <a:p>
            <a:pPr lvl="0">
              <a:defRPr sz="1800"/>
            </a:pPr>
            <a:endParaRPr sz="1200" b="1" strike="noStrike" dirty="0">
              <a:solidFill>
                <a:srgbClr val="FF0000"/>
              </a:solidFill>
            </a:endParaRPr>
          </a:p>
        </p:txBody>
      </p:sp>
    </p:spTree>
    <p:extLst>
      <p:ext uri="{BB962C8B-B14F-4D97-AF65-F5344CB8AC3E}">
        <p14:creationId xmlns:p14="http://schemas.microsoft.com/office/powerpoint/2010/main" val="24844130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200" b="1" i="0" u="none" strike="noStrike" baseline="0" dirty="0">
                <a:latin typeface="+mj-lt"/>
                <a:ea typeface="+mj-ea"/>
                <a:cs typeface="+mj-cs"/>
                <a:sym typeface="Helvetica Neue"/>
              </a:rPr>
              <a:t>Hand disinfection </a:t>
            </a:r>
            <a:r>
              <a:rPr lang="en-US" sz="2200" b="0" i="0" u="none" strike="noStrike" baseline="0" dirty="0">
                <a:latin typeface="+mj-lt"/>
                <a:ea typeface="+mj-ea"/>
                <a:cs typeface="+mj-cs"/>
                <a:sym typeface="Helvetica Neue"/>
              </a:rPr>
              <a:t>is extensively used as a term in some parts of the world and can refer to antiseptic </a:t>
            </a:r>
            <a:r>
              <a:rPr lang="en-US" sz="2200" b="0" i="0" u="none" strike="noStrike" baseline="0" dirty="0" err="1">
                <a:latin typeface="+mj-lt"/>
                <a:ea typeface="+mj-ea"/>
                <a:cs typeface="+mj-cs"/>
                <a:sym typeface="Helvetica Neue"/>
              </a:rPr>
              <a:t>handwash</a:t>
            </a:r>
            <a:r>
              <a:rPr lang="en-US" sz="2200" b="0" i="0" u="none" strike="noStrike" baseline="0" dirty="0">
                <a:latin typeface="+mj-lt"/>
                <a:ea typeface="+mj-ea"/>
                <a:cs typeface="+mj-cs"/>
                <a:sym typeface="Helvetica Neue"/>
              </a:rPr>
              <a:t>, antiseptic </a:t>
            </a:r>
            <a:r>
              <a:rPr lang="en-US" sz="2200" b="0" i="0" u="none" strike="noStrike" baseline="0" dirty="0" err="1">
                <a:latin typeface="+mj-lt"/>
                <a:ea typeface="+mj-ea"/>
                <a:cs typeface="+mj-cs"/>
                <a:sym typeface="Helvetica Neue"/>
              </a:rPr>
              <a:t>handrubbing</a:t>
            </a:r>
            <a:r>
              <a:rPr lang="en-US" sz="2200" b="0" i="0" u="none" strike="noStrike" baseline="0" dirty="0">
                <a:latin typeface="+mj-lt"/>
                <a:ea typeface="+mj-ea"/>
                <a:cs typeface="+mj-cs"/>
                <a:sym typeface="Helvetica Neue"/>
              </a:rPr>
              <a:t>, hand antisepsis/decontamination/</a:t>
            </a:r>
            <a:r>
              <a:rPr lang="en-US" sz="2200" b="0" i="0" u="none" strike="noStrike" baseline="0" dirty="0" err="1">
                <a:latin typeface="+mj-lt"/>
                <a:ea typeface="+mj-ea"/>
                <a:cs typeface="+mj-cs"/>
                <a:sym typeface="Helvetica Neue"/>
              </a:rPr>
              <a:t>degerming</a:t>
            </a:r>
            <a:r>
              <a:rPr lang="en-US" sz="2200" b="0" i="0" u="none" strike="noStrike" baseline="0" dirty="0">
                <a:latin typeface="+mj-lt"/>
                <a:ea typeface="+mj-ea"/>
                <a:cs typeface="+mj-cs"/>
                <a:sym typeface="Helvetica Neue"/>
              </a:rPr>
              <a:t>, handwashing with an antimicrobial soap and water, hygienic hand antisepsis, or hygienic </a:t>
            </a:r>
            <a:r>
              <a:rPr lang="en-US" sz="2200" b="0" i="0" u="none" strike="noStrike" baseline="0" dirty="0" err="1">
                <a:latin typeface="+mj-lt"/>
                <a:ea typeface="+mj-ea"/>
                <a:cs typeface="+mj-cs"/>
                <a:sym typeface="Helvetica Neue"/>
              </a:rPr>
              <a:t>handrub</a:t>
            </a:r>
            <a:r>
              <a:rPr lang="en-US" sz="2200" b="0" i="0" u="none" strike="noStrike" baseline="0" dirty="0">
                <a:latin typeface="+mj-lt"/>
                <a:ea typeface="+mj-ea"/>
                <a:cs typeface="+mj-cs"/>
                <a:sym typeface="Helvetica Neue"/>
              </a:rPr>
              <a:t>. Since disinfection refers normally to the decontamination of inanimate surfaces and objects, this term was not used in the WHO Hand Hygiene Guidelines.</a:t>
            </a:r>
            <a:endParaRPr lang="en-US" i="0" dirty="0"/>
          </a:p>
        </p:txBody>
      </p:sp>
    </p:spTree>
    <p:extLst>
      <p:ext uri="{BB962C8B-B14F-4D97-AF65-F5344CB8AC3E}">
        <p14:creationId xmlns:p14="http://schemas.microsoft.com/office/powerpoint/2010/main" val="12868550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 name="Shape 340"/>
          <p:cNvSpPr>
            <a:spLocks noGrp="1" noRot="1" noChangeAspect="1"/>
          </p:cNvSpPr>
          <p:nvPr>
            <p:ph type="sldImg"/>
          </p:nvPr>
        </p:nvSpPr>
        <p:spPr>
          <a:prstGeom prst="rect">
            <a:avLst/>
          </a:prstGeom>
        </p:spPr>
        <p:txBody>
          <a:bodyPr/>
          <a:lstStyle/>
          <a:p>
            <a:pPr lvl="0"/>
            <a:endParaRPr/>
          </a:p>
        </p:txBody>
      </p:sp>
      <p:sp>
        <p:nvSpPr>
          <p:cNvPr id="341" name="Shape 341"/>
          <p:cNvSpPr>
            <a:spLocks noGrp="1"/>
          </p:cNvSpPr>
          <p:nvPr>
            <p:ph type="body" sz="quarter" idx="1"/>
          </p:nvPr>
        </p:nvSpPr>
        <p:spPr>
          <a:prstGeom prst="rect">
            <a:avLst/>
          </a:prstGeom>
        </p:spPr>
        <p:txBody>
          <a:bodyPr/>
          <a:lstStyle>
            <a:lvl1pPr defTabSz="914400">
              <a:lnSpc>
                <a:spcPct val="100000"/>
              </a:lnSpc>
              <a:defRPr sz="1200">
                <a:latin typeface="Calibri"/>
                <a:ea typeface="Calibri"/>
                <a:cs typeface="Calibri"/>
                <a:sym typeface="Calibri"/>
              </a:defRPr>
            </a:lvl1pPr>
          </a:lstStyle>
          <a:p>
            <a:pPr lvl="0">
              <a:defRPr sz="1800"/>
            </a:pPr>
            <a:endParaRPr sz="1200" b="1" strike="noStrike" dirty="0">
              <a:solidFill>
                <a:srgbClr val="FF0000"/>
              </a:solidFill>
            </a:endParaRPr>
          </a:p>
        </p:txBody>
      </p:sp>
    </p:spTree>
    <p:extLst>
      <p:ext uri="{BB962C8B-B14F-4D97-AF65-F5344CB8AC3E}">
        <p14:creationId xmlns:p14="http://schemas.microsoft.com/office/powerpoint/2010/main" val="40256240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118785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Hands are the most frequent vector of pathogens to other parts of the body, to other individuals, and to the environment. Hands contaminated with blood and/or bodily fluids (including when not visible) play a crucial role in the transmission of disease through direct contact with mucous membranes or broken skin. </a:t>
            </a:r>
          </a:p>
          <a:p>
            <a:r>
              <a:rPr lang="en-US" dirty="0"/>
              <a:t>As a consequence, hand hygiene best practices and the appropriate use of gloves are essential, both to protect health workers, but also to prevent transmission to others. However, no single infection control measure is effective on its own, and must be carried out as part of a comprehensive package of infection prevention and control measures, including effective administrative, environmental and engineering controls.</a:t>
            </a:r>
          </a:p>
        </p:txBody>
      </p:sp>
    </p:spTree>
    <p:extLst>
      <p:ext uri="{BB962C8B-B14F-4D97-AF65-F5344CB8AC3E}">
        <p14:creationId xmlns:p14="http://schemas.microsoft.com/office/powerpoint/2010/main" val="27059776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Hands are the most frequent vector of pathogens to other parts of the body, to other individuals, and to the environment. Hands contaminated with blood and/or bodily fluids (including when not visible) play a crucial role in the transmission of disease through direct contact with mucous membranes or broken skin. </a:t>
            </a:r>
          </a:p>
          <a:p>
            <a:r>
              <a:rPr lang="en-US" dirty="0"/>
              <a:t>As a consequence, hand hygiene best practices and the appropriate use of gloves are essential, both to protect health workers, but also to prevent transmission to others. However, no single infection control measure is effective on its own, and must be carried out as part of a comprehensive package of infection prevention and control measures, including effective administrative, environmental and engineering controls.</a:t>
            </a:r>
          </a:p>
        </p:txBody>
      </p:sp>
    </p:spTree>
    <p:extLst>
      <p:ext uri="{BB962C8B-B14F-4D97-AF65-F5344CB8AC3E}">
        <p14:creationId xmlns:p14="http://schemas.microsoft.com/office/powerpoint/2010/main" val="40809972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D5CDAC-2DE5-4E51-B3A0-9C1081876DB7}"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17989680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D5CDAC-2DE5-4E51-B3A0-9C1081876DB7}"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1258340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D5CDAC-2DE5-4E51-B3A0-9C1081876DB7}"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37966890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smtClean="0"/>
            </a:lvl1pPr>
          </a:lstStyle>
          <a:p>
            <a:pPr>
              <a:defRPr/>
            </a:pPr>
            <a:fld id="{BE9A4883-64EB-4C5B-9D6C-EF4C8224603B}" type="slidenum">
              <a:rPr lang="en-US"/>
              <a:pPr>
                <a:defRPr/>
              </a:pPr>
              <a:t>‹#›</a:t>
            </a:fld>
            <a:endParaRPr lang="en-US"/>
          </a:p>
        </p:txBody>
      </p:sp>
    </p:spTree>
    <p:extLst>
      <p:ext uri="{BB962C8B-B14F-4D97-AF65-F5344CB8AC3E}">
        <p14:creationId xmlns:p14="http://schemas.microsoft.com/office/powerpoint/2010/main" val="13876293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pPr>
              <a:defRPr/>
            </a:pPr>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smtClean="0"/>
            </a:lvl1pPr>
          </a:lstStyle>
          <a:p>
            <a:pPr>
              <a:defRPr/>
            </a:pPr>
            <a:fld id="{DF2C9739-29E4-41C1-A1F0-E51BB5A7E6F1}" type="slidenum">
              <a:rPr lang="en-US"/>
              <a:pPr>
                <a:defRPr/>
              </a:pPr>
              <a:t>‹#›</a:t>
            </a:fld>
            <a:endParaRPr lang="en-US"/>
          </a:p>
        </p:txBody>
      </p:sp>
    </p:spTree>
    <p:extLst>
      <p:ext uri="{BB962C8B-B14F-4D97-AF65-F5344CB8AC3E}">
        <p14:creationId xmlns:p14="http://schemas.microsoft.com/office/powerpoint/2010/main" val="29836197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smtClean="0"/>
            </a:lvl1pPr>
          </a:lstStyle>
          <a:p>
            <a:pPr>
              <a:defRPr/>
            </a:pPr>
            <a:fld id="{CC593933-5760-4B91-9CB1-63B6333CF551}" type="slidenum">
              <a:rPr lang="en-US"/>
              <a:pPr>
                <a:defRPr/>
              </a:pPr>
              <a:t>‹#›</a:t>
            </a:fld>
            <a:endParaRPr lang="en-US"/>
          </a:p>
        </p:txBody>
      </p:sp>
    </p:spTree>
    <p:extLst>
      <p:ext uri="{BB962C8B-B14F-4D97-AF65-F5344CB8AC3E}">
        <p14:creationId xmlns:p14="http://schemas.microsoft.com/office/powerpoint/2010/main" val="30137742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EBB832C7-3C82-4946-A30F-D7D7B8194EB9}" type="slidenum">
              <a:rPr lang="en-US"/>
              <a:pPr>
                <a:defRPr/>
              </a:pPr>
              <a:t>‹#›</a:t>
            </a:fld>
            <a:endParaRPr lang="en-US"/>
          </a:p>
        </p:txBody>
      </p:sp>
    </p:spTree>
    <p:extLst>
      <p:ext uri="{BB962C8B-B14F-4D97-AF65-F5344CB8AC3E}">
        <p14:creationId xmlns:p14="http://schemas.microsoft.com/office/powerpoint/2010/main" val="6319887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pPr>
              <a:defRPr/>
            </a:pPr>
            <a:fld id="{A07F5A30-8240-418B-BBB9-762AACD2B6ED}" type="slidenum">
              <a:rPr lang="en-US"/>
              <a:pPr>
                <a:defRPr/>
              </a:pPr>
              <a:t>‹#›</a:t>
            </a:fld>
            <a:endParaRPr lang="en-US"/>
          </a:p>
        </p:txBody>
      </p:sp>
    </p:spTree>
    <p:extLst>
      <p:ext uri="{BB962C8B-B14F-4D97-AF65-F5344CB8AC3E}">
        <p14:creationId xmlns:p14="http://schemas.microsoft.com/office/powerpoint/2010/main" val="38295582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pPr>
              <a:defRPr/>
            </a:pPr>
            <a:endParaRPr lang="en-US"/>
          </a:p>
        </p:txBody>
      </p:sp>
      <p:sp>
        <p:nvSpPr>
          <p:cNvPr id="8" name="Slide Number Placeholder 5"/>
          <p:cNvSpPr>
            <a:spLocks noGrp="1"/>
          </p:cNvSpPr>
          <p:nvPr>
            <p:ph type="sldNum" sz="quarter" idx="11"/>
          </p:nvPr>
        </p:nvSpPr>
        <p:spPr/>
        <p:txBody>
          <a:bodyPr/>
          <a:lstStyle>
            <a:lvl1pPr>
              <a:defRPr smtClean="0"/>
            </a:lvl1pPr>
          </a:lstStyle>
          <a:p>
            <a:pPr>
              <a:defRPr/>
            </a:pPr>
            <a:fld id="{058946A6-D8E6-4A9A-A64E-AB077D46529D}" type="slidenum">
              <a:rPr lang="en-US"/>
              <a:pPr>
                <a:defRPr/>
              </a:pPr>
              <a:t>‹#›</a:t>
            </a:fld>
            <a:endParaRPr lang="en-US"/>
          </a:p>
        </p:txBody>
      </p:sp>
    </p:spTree>
    <p:extLst>
      <p:ext uri="{BB962C8B-B14F-4D97-AF65-F5344CB8AC3E}">
        <p14:creationId xmlns:p14="http://schemas.microsoft.com/office/powerpoint/2010/main" val="10917634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pPr>
              <a:defRPr/>
            </a:pPr>
            <a:endParaRPr lang="en-US"/>
          </a:p>
        </p:txBody>
      </p:sp>
      <p:sp>
        <p:nvSpPr>
          <p:cNvPr id="4" name="Slide Number Placeholder 5"/>
          <p:cNvSpPr>
            <a:spLocks noGrp="1"/>
          </p:cNvSpPr>
          <p:nvPr>
            <p:ph type="sldNum" sz="quarter" idx="11"/>
          </p:nvPr>
        </p:nvSpPr>
        <p:spPr/>
        <p:txBody>
          <a:bodyPr/>
          <a:lstStyle>
            <a:lvl1pPr>
              <a:defRPr smtClean="0"/>
            </a:lvl1pPr>
          </a:lstStyle>
          <a:p>
            <a:pPr>
              <a:defRPr/>
            </a:pPr>
            <a:fld id="{C122F5F9-79F1-41F0-9EE7-E5808EBA112F}" type="slidenum">
              <a:rPr lang="en-US"/>
              <a:pPr>
                <a:defRPr/>
              </a:pPr>
              <a:t>‹#›</a:t>
            </a:fld>
            <a:endParaRPr lang="en-US"/>
          </a:p>
        </p:txBody>
      </p:sp>
    </p:spTree>
    <p:extLst>
      <p:ext uri="{BB962C8B-B14F-4D97-AF65-F5344CB8AC3E}">
        <p14:creationId xmlns:p14="http://schemas.microsoft.com/office/powerpoint/2010/main" val="34272586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pPr>
              <a:defRPr/>
            </a:pPr>
            <a:endParaRPr lang="en-US"/>
          </a:p>
        </p:txBody>
      </p:sp>
      <p:sp>
        <p:nvSpPr>
          <p:cNvPr id="3" name="Slide Number Placeholder 5"/>
          <p:cNvSpPr>
            <a:spLocks noGrp="1"/>
          </p:cNvSpPr>
          <p:nvPr>
            <p:ph type="sldNum" sz="quarter" idx="11"/>
          </p:nvPr>
        </p:nvSpPr>
        <p:spPr/>
        <p:txBody>
          <a:bodyPr/>
          <a:lstStyle>
            <a:lvl1pPr>
              <a:defRPr smtClean="0"/>
            </a:lvl1pPr>
          </a:lstStyle>
          <a:p>
            <a:pPr>
              <a:defRPr/>
            </a:pPr>
            <a:fld id="{7F4B5121-4964-4868-8A82-3D743F79902A}" type="slidenum">
              <a:rPr lang="en-US"/>
              <a:pPr>
                <a:defRPr/>
              </a:pPr>
              <a:t>‹#›</a:t>
            </a:fld>
            <a:endParaRPr lang="en-US"/>
          </a:p>
        </p:txBody>
      </p:sp>
    </p:spTree>
    <p:extLst>
      <p:ext uri="{BB962C8B-B14F-4D97-AF65-F5344CB8AC3E}">
        <p14:creationId xmlns:p14="http://schemas.microsoft.com/office/powerpoint/2010/main" val="2169305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D5CDAC-2DE5-4E51-B3A0-9C1081876DB7}"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2995602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CAE613DC-4583-468E-B11C-BFA6EEA834C9}" type="slidenum">
              <a:rPr lang="en-US"/>
              <a:pPr>
                <a:defRPr/>
              </a:pPr>
              <a:t>‹#›</a:t>
            </a:fld>
            <a:endParaRPr lang="en-US"/>
          </a:p>
        </p:txBody>
      </p:sp>
    </p:spTree>
    <p:extLst>
      <p:ext uri="{BB962C8B-B14F-4D97-AF65-F5344CB8AC3E}">
        <p14:creationId xmlns:p14="http://schemas.microsoft.com/office/powerpoint/2010/main" val="9803089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BD93AD5C-A72B-493C-B2A3-A338E1E690AC}" type="slidenum">
              <a:rPr lang="en-US"/>
              <a:pPr>
                <a:defRPr/>
              </a:pPr>
              <a:t>‹#›</a:t>
            </a:fld>
            <a:endParaRPr lang="en-US"/>
          </a:p>
        </p:txBody>
      </p:sp>
    </p:spTree>
    <p:extLst>
      <p:ext uri="{BB962C8B-B14F-4D97-AF65-F5344CB8AC3E}">
        <p14:creationId xmlns:p14="http://schemas.microsoft.com/office/powerpoint/2010/main" val="27478278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B5BAE9A-BD41-4178-8ADE-B4C4D20F9BE5}" type="slidenum">
              <a:rPr lang="en-US"/>
              <a:pPr>
                <a:defRPr/>
              </a:pPr>
              <a:t>‹#›</a:t>
            </a:fld>
            <a:endParaRPr lang="en-US"/>
          </a:p>
        </p:txBody>
      </p:sp>
    </p:spTree>
    <p:extLst>
      <p:ext uri="{BB962C8B-B14F-4D97-AF65-F5344CB8AC3E}">
        <p14:creationId xmlns:p14="http://schemas.microsoft.com/office/powerpoint/2010/main" val="29313933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40E46E6-2111-4765-A6A7-521FECD4B1A6}" type="slidenum">
              <a:rPr lang="en-US"/>
              <a:pPr>
                <a:defRPr/>
              </a:pPr>
              <a:t>‹#›</a:t>
            </a:fld>
            <a:endParaRPr lang="en-US"/>
          </a:p>
        </p:txBody>
      </p:sp>
    </p:spTree>
    <p:extLst>
      <p:ext uri="{BB962C8B-B14F-4D97-AF65-F5344CB8AC3E}">
        <p14:creationId xmlns:p14="http://schemas.microsoft.com/office/powerpoint/2010/main" val="3320205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9D5CDAC-2DE5-4E51-B3A0-9C1081876DB7}"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2313263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D5CDAC-2DE5-4E51-B3A0-9C1081876DB7}"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1748223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D5CDAC-2DE5-4E51-B3A0-9C1081876DB7}" type="datetimeFigureOut">
              <a:rPr lang="en-GB" smtClean="0"/>
              <a:t>17/05/2018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4054284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D5CDAC-2DE5-4E51-B3A0-9C1081876DB7}" type="datetimeFigureOut">
              <a:rPr lang="en-GB" smtClean="0"/>
              <a:t>17/05/2018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3106878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D5CDAC-2DE5-4E51-B3A0-9C1081876DB7}" type="datetimeFigureOut">
              <a:rPr lang="en-GB" smtClean="0"/>
              <a:t>17/05/2018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12862448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9D5CDAC-2DE5-4E51-B3A0-9C1081876DB7}"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4230637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9D5CDAC-2DE5-4E51-B3A0-9C1081876DB7}"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138331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D5CDAC-2DE5-4E51-B3A0-9C1081876DB7}" type="datetimeFigureOut">
              <a:rPr lang="en-GB" smtClean="0"/>
              <a:t>17/05/2018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4C0C85-C050-403C-A810-CDA57233DCAE}" type="slidenum">
              <a:rPr lang="en-GB" smtClean="0"/>
              <a:t>‹#›</a:t>
            </a:fld>
            <a:endParaRPr lang="en-GB"/>
          </a:p>
        </p:txBody>
      </p:sp>
    </p:spTree>
    <p:extLst>
      <p:ext uri="{BB962C8B-B14F-4D97-AF65-F5344CB8AC3E}">
        <p14:creationId xmlns:p14="http://schemas.microsoft.com/office/powerpoint/2010/main" val="2571810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a:defRPr/>
            </a:pPr>
            <a:fld id="{F023CA5C-6A36-4E00-B69B-20CF574ABB6C}" type="slidenum">
              <a:rPr lang="en-US"/>
              <a:pPr>
                <a:defRPr/>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fld id="{3BA5DFF5-C0B1-4D2F-814C-8D2D34D01946}" type="slidenum">
              <a:rPr lang="en-US" sz="1600" smtClean="0">
                <a:solidFill>
                  <a:schemeClr val="bg1"/>
                </a:solidFill>
              </a:rPr>
              <a:pPr eaLnBrk="1" hangingPunct="1">
                <a:defRPr/>
              </a:pPr>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11260276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4.xml"/><Relationship Id="rId4" Type="http://schemas.openxmlformats.org/officeDocument/2006/relationships/hyperlink" Target="http://www.who.int/gpsc/5may/background/5moments/en/"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hyperlink" Target="http://www.who.int/csr/resources/publications/EPR_AM2_E7.pdf" TargetMode="External"/><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3" Type="http://schemas.openxmlformats.org/officeDocument/2006/relationships/hyperlink" Target="http://www.who.int/csr/resources/publications/EPR_AM2_E7.pdf" TargetMode="External"/><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4.xml"/><Relationship Id="rId4" Type="http://schemas.openxmlformats.org/officeDocument/2006/relationships/hyperlink" Target="mailto:ihrhrt@who.in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Shape 135"/>
          <p:cNvSpPr/>
          <p:nvPr/>
        </p:nvSpPr>
        <p:spPr>
          <a:xfrm>
            <a:off x="3419872" y="406440"/>
            <a:ext cx="5690792" cy="110799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lvl="0" algn="r"/>
            <a:r>
              <a:rPr sz="3600" b="1" dirty="0">
                <a:solidFill>
                  <a:srgbClr val="002060"/>
                </a:solidFill>
                <a:latin typeface="Arial"/>
                <a:ea typeface="Arial"/>
                <a:cs typeface="Arial"/>
                <a:sym typeface="Arial"/>
              </a:rPr>
              <a:t>Rapid Response Teams </a:t>
            </a:r>
            <a:r>
              <a:rPr sz="3600" b="1" dirty="0">
                <a:solidFill>
                  <a:srgbClr val="0070C0"/>
                </a:solidFill>
                <a:latin typeface="Arial"/>
                <a:ea typeface="Arial"/>
                <a:cs typeface="Arial"/>
                <a:sym typeface="Arial"/>
              </a:rPr>
              <a:t>Training</a:t>
            </a:r>
          </a:p>
        </p:txBody>
      </p:sp>
      <p:sp>
        <p:nvSpPr>
          <p:cNvPr id="136" name="Shape 136"/>
          <p:cNvSpPr/>
          <p:nvPr/>
        </p:nvSpPr>
        <p:spPr>
          <a:xfrm>
            <a:off x="99052" y="5013176"/>
            <a:ext cx="8793428" cy="1077214"/>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lvl="0"/>
            <a:r>
              <a:rPr lang="fr-FR" sz="3200" b="1" dirty="0">
                <a:solidFill>
                  <a:srgbClr val="002060"/>
                </a:solidFill>
                <a:latin typeface="Arial"/>
                <a:ea typeface="Arial"/>
                <a:cs typeface="Arial"/>
                <a:sym typeface="Arial"/>
              </a:rPr>
              <a:t>B6.3c </a:t>
            </a:r>
            <a:r>
              <a:rPr lang="fr-FR" sz="3200" b="1" dirty="0" err="1">
                <a:solidFill>
                  <a:srgbClr val="002060"/>
                </a:solidFill>
                <a:latin typeface="Arial"/>
                <a:ea typeface="Arial"/>
                <a:cs typeface="Arial"/>
                <a:sym typeface="Arial"/>
              </a:rPr>
              <a:t>When</a:t>
            </a:r>
            <a:r>
              <a:rPr lang="fr-FR" sz="3200" b="1" dirty="0">
                <a:solidFill>
                  <a:srgbClr val="002060"/>
                </a:solidFill>
                <a:latin typeface="Arial"/>
                <a:ea typeface="Arial"/>
                <a:cs typeface="Arial"/>
                <a:sym typeface="Arial"/>
              </a:rPr>
              <a:t> and how to practice hand </a:t>
            </a:r>
            <a:r>
              <a:rPr lang="fr-FR" sz="3200" b="1" dirty="0" err="1">
                <a:solidFill>
                  <a:srgbClr val="002060"/>
                </a:solidFill>
                <a:latin typeface="Arial"/>
                <a:ea typeface="Arial"/>
                <a:cs typeface="Arial"/>
                <a:sym typeface="Arial"/>
              </a:rPr>
              <a:t>hygiene</a:t>
            </a:r>
            <a:endParaRPr sz="3200" b="1" dirty="0">
              <a:solidFill>
                <a:srgbClr val="0070C0"/>
              </a:solidFill>
              <a:latin typeface="Arial"/>
              <a:ea typeface="Arial"/>
              <a:cs typeface="Arial"/>
              <a:sym typeface="Arial"/>
            </a:endParaRPr>
          </a:p>
        </p:txBody>
      </p:sp>
      <p:sp>
        <p:nvSpPr>
          <p:cNvPr id="2" name="Rectangle 1"/>
          <p:cNvSpPr/>
          <p:nvPr/>
        </p:nvSpPr>
        <p:spPr>
          <a:xfrm>
            <a:off x="0" y="6453336"/>
            <a:ext cx="1854995" cy="307777"/>
          </a:xfrm>
          <a:prstGeom prst="rect">
            <a:avLst/>
          </a:prstGeom>
        </p:spPr>
        <p:txBody>
          <a:bodyPr wrap="none">
            <a:spAutoFit/>
          </a:bodyPr>
          <a:lstStyle/>
          <a:p>
            <a:pPr lvl="0" algn="r"/>
            <a:r>
              <a:rPr lang="es-ES" sz="1400" dirty="0" err="1">
                <a:solidFill>
                  <a:srgbClr val="002060"/>
                </a:solidFill>
                <a:latin typeface="Arial"/>
                <a:ea typeface="Arial"/>
                <a:cs typeface="Arial"/>
                <a:sym typeface="Arial"/>
              </a:rPr>
              <a:t>Updated</a:t>
            </a:r>
            <a:r>
              <a:rPr lang="es-ES" sz="1400" dirty="0">
                <a:solidFill>
                  <a:srgbClr val="002060"/>
                </a:solidFill>
                <a:latin typeface="Arial"/>
                <a:ea typeface="Arial"/>
                <a:cs typeface="Arial"/>
                <a:sym typeface="Arial"/>
              </a:rPr>
              <a:t>: 16/05/2018</a:t>
            </a:r>
          </a:p>
        </p:txBody>
      </p:sp>
    </p:spTree>
    <p:extLst>
      <p:ext uri="{BB962C8B-B14F-4D97-AF65-F5344CB8AC3E}">
        <p14:creationId xmlns:p14="http://schemas.microsoft.com/office/powerpoint/2010/main" val="4507407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6A766-46EE-9645-92F6-551834673D54}"/>
              </a:ext>
            </a:extLst>
          </p:cNvPr>
          <p:cNvSpPr>
            <a:spLocks noGrp="1"/>
          </p:cNvSpPr>
          <p:nvPr>
            <p:ph type="ctrTitle"/>
          </p:nvPr>
        </p:nvSpPr>
        <p:spPr/>
        <p:txBody>
          <a:bodyPr/>
          <a:lstStyle/>
          <a:p>
            <a:r>
              <a:rPr lang="en-US" sz="4800" b="1" i="1" dirty="0">
                <a:solidFill>
                  <a:srgbClr val="002060"/>
                </a:solidFill>
              </a:rPr>
              <a:t>Thank you!</a:t>
            </a:r>
          </a:p>
        </p:txBody>
      </p:sp>
      <p:sp>
        <p:nvSpPr>
          <p:cNvPr id="3" name="Subtitle 2">
            <a:extLst>
              <a:ext uri="{FF2B5EF4-FFF2-40B4-BE49-F238E27FC236}">
                <a16:creationId xmlns:a16="http://schemas.microsoft.com/office/drawing/2014/main" id="{BACAD1C0-B907-BF48-870F-F976716C2927}"/>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6930973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Shape 332"/>
          <p:cNvSpPr>
            <a:spLocks noGrp="1"/>
          </p:cNvSpPr>
          <p:nvPr>
            <p:ph type="title"/>
          </p:nvPr>
        </p:nvSpPr>
        <p:spPr>
          <a:prstGeom prst="rect">
            <a:avLst/>
          </a:prstGeom>
        </p:spPr>
        <p:txBody>
          <a:bodyPr>
            <a:normAutofit/>
          </a:bodyPr>
          <a:lstStyle>
            <a:lvl1pPr algn="l">
              <a:defRPr sz="4000" b="1"/>
            </a:lvl1pPr>
          </a:lstStyle>
          <a:p>
            <a:pPr lvl="0" algn="ctr">
              <a:defRPr sz="1800" b="0">
                <a:solidFill>
                  <a:srgbClr val="000000"/>
                </a:solidFill>
              </a:defRPr>
            </a:pPr>
            <a:r>
              <a:rPr lang="fr-FR" sz="3600" b="1" dirty="0">
                <a:solidFill>
                  <a:srgbClr val="002060"/>
                </a:solidFill>
                <a:latin typeface="Arial" panose="020B0604020202020204" pitchFamily="34" charset="0"/>
                <a:cs typeface="Arial" panose="020B0604020202020204" pitchFamily="34" charset="0"/>
              </a:rPr>
              <a:t>Learning objectives</a:t>
            </a:r>
            <a:endParaRPr sz="3600" b="1" dirty="0">
              <a:solidFill>
                <a:srgbClr val="002060"/>
              </a:solidFill>
              <a:latin typeface="Arial" panose="020B0604020202020204" pitchFamily="34" charset="0"/>
              <a:cs typeface="Arial" panose="020B0604020202020204" pitchFamily="34" charset="0"/>
            </a:endParaRPr>
          </a:p>
        </p:txBody>
      </p:sp>
      <p:sp>
        <p:nvSpPr>
          <p:cNvPr id="333" name="Shape 333"/>
          <p:cNvSpPr>
            <a:spLocks noGrp="1"/>
          </p:cNvSpPr>
          <p:nvPr>
            <p:ph type="sldNum" sz="quarter" idx="11"/>
          </p:nvPr>
        </p:nvSpPr>
        <p:spPr>
          <a:prstGeom prst="rect">
            <a:avLst/>
          </a:prstGeom>
          <a:extLst>
            <a:ext uri="{C572A759-6A51-4108-AA02-DFA0A04FC94B}">
              <ma14:wrappingTextBoxFlag xmlns="" xmlns:ma14="http://schemas.microsoft.com/office/mac/drawingml/2011/main" val="1"/>
            </a:ext>
          </a:extLst>
        </p:spPr>
        <p:txBody>
          <a:bodyPr>
            <a:normAutofit/>
          </a:bodyPr>
          <a:lstStyle/>
          <a:p>
            <a:pPr lvl="0">
              <a:defRPr sz="1800">
                <a:solidFill>
                  <a:srgbClr val="000000"/>
                </a:solidFill>
              </a:defRPr>
            </a:pPr>
            <a:fld id="{86CB4B4D-7CA3-9044-876B-883B54F8677D}" type="slidenum">
              <a:rPr sz="1200">
                <a:solidFill>
                  <a:srgbClr val="FFFFFF"/>
                </a:solidFill>
              </a:rPr>
              <a:pPr lvl="0">
                <a:defRPr sz="1800">
                  <a:solidFill>
                    <a:srgbClr val="000000"/>
                  </a:solidFill>
                </a:defRPr>
              </a:pPr>
              <a:t>2</a:t>
            </a:fld>
            <a:endParaRPr sz="1200">
              <a:solidFill>
                <a:srgbClr val="FFFFFF"/>
              </a:solidFill>
            </a:endParaRPr>
          </a:p>
        </p:txBody>
      </p:sp>
      <p:sp>
        <p:nvSpPr>
          <p:cNvPr id="4" name="TextBox 3">
            <a:extLst>
              <a:ext uri="{FF2B5EF4-FFF2-40B4-BE49-F238E27FC236}">
                <a16:creationId xmlns:a16="http://schemas.microsoft.com/office/drawing/2014/main" id="{35FD820A-CF8A-43A7-AD63-38F5B1DEF8E9}"/>
              </a:ext>
            </a:extLst>
          </p:cNvPr>
          <p:cNvSpPr txBox="1"/>
          <p:nvPr/>
        </p:nvSpPr>
        <p:spPr>
          <a:xfrm>
            <a:off x="683568" y="2132856"/>
            <a:ext cx="7848872" cy="1938992"/>
          </a:xfrm>
          <a:prstGeom prst="rect">
            <a:avLst/>
          </a:prstGeom>
          <a:noFill/>
        </p:spPr>
        <p:txBody>
          <a:bodyPr wrap="square" rtlCol="0">
            <a:spAutoFit/>
          </a:bodyPr>
          <a:lstStyle/>
          <a:p>
            <a:r>
              <a:rPr lang="fr-FR" sz="2400" dirty="0">
                <a:latin typeface="Arial" panose="020B0604020202020204" pitchFamily="34" charset="0"/>
                <a:cs typeface="Arial" panose="020B0604020202020204" pitchFamily="34" charset="0"/>
              </a:rPr>
              <a:t>At the end of </a:t>
            </a:r>
            <a:r>
              <a:rPr lang="fr-FR" sz="2400" dirty="0" err="1">
                <a:latin typeface="Arial" panose="020B0604020202020204" pitchFamily="34" charset="0"/>
                <a:cs typeface="Arial" panose="020B0604020202020204" pitchFamily="34" charset="0"/>
              </a:rPr>
              <a:t>this</a:t>
            </a:r>
            <a:r>
              <a:rPr lang="fr-FR" sz="2400" dirty="0">
                <a:latin typeface="Arial" panose="020B0604020202020204" pitchFamily="34" charset="0"/>
                <a:cs typeface="Arial" panose="020B0604020202020204" pitchFamily="34" charset="0"/>
              </a:rPr>
              <a:t> session </a:t>
            </a:r>
            <a:r>
              <a:rPr lang="fr-FR" sz="2400" dirty="0" err="1">
                <a:latin typeface="Arial" panose="020B0604020202020204" pitchFamily="34" charset="0"/>
                <a:cs typeface="Arial" panose="020B0604020202020204" pitchFamily="34" charset="0"/>
              </a:rPr>
              <a:t>you</a:t>
            </a:r>
            <a:r>
              <a:rPr lang="fr-FR" sz="2400" dirty="0">
                <a:latin typeface="Arial" panose="020B0604020202020204" pitchFamily="34" charset="0"/>
                <a:cs typeface="Arial" panose="020B0604020202020204" pitchFamily="34" charset="0"/>
              </a:rPr>
              <a:t> </a:t>
            </a:r>
            <a:r>
              <a:rPr lang="fr-FR" sz="2400" dirty="0" err="1">
                <a:latin typeface="Arial" panose="020B0604020202020204" pitchFamily="34" charset="0"/>
                <a:cs typeface="Arial" panose="020B0604020202020204" pitchFamily="34" charset="0"/>
              </a:rPr>
              <a:t>should</a:t>
            </a:r>
            <a:r>
              <a:rPr lang="fr-FR" sz="2400" dirty="0">
                <a:latin typeface="Arial" panose="020B0604020202020204" pitchFamily="34" charset="0"/>
                <a:cs typeface="Arial" panose="020B0604020202020204" pitchFamily="34" charset="0"/>
              </a:rPr>
              <a:t> </a:t>
            </a:r>
            <a:r>
              <a:rPr lang="fr-FR" sz="2400" dirty="0" err="1">
                <a:latin typeface="Arial" panose="020B0604020202020204" pitchFamily="34" charset="0"/>
                <a:cs typeface="Arial" panose="020B0604020202020204" pitchFamily="34" charset="0"/>
              </a:rPr>
              <a:t>be</a:t>
            </a:r>
            <a:r>
              <a:rPr lang="fr-FR" sz="2400" dirty="0">
                <a:latin typeface="Arial" panose="020B0604020202020204" pitchFamily="34" charset="0"/>
                <a:cs typeface="Arial" panose="020B0604020202020204" pitchFamily="34" charset="0"/>
              </a:rPr>
              <a:t> able to:</a:t>
            </a:r>
          </a:p>
          <a:p>
            <a:pPr marL="342900" indent="-342900">
              <a:buFont typeface="Arial" panose="020B0604020202020204" pitchFamily="34" charset="0"/>
              <a:buChar char="•"/>
            </a:pPr>
            <a:r>
              <a:rPr lang="fr-FR" sz="2400" dirty="0" err="1">
                <a:latin typeface="Arial" panose="020B0604020202020204" pitchFamily="34" charset="0"/>
                <a:cs typeface="Arial" panose="020B0604020202020204" pitchFamily="34" charset="0"/>
              </a:rPr>
              <a:t>Explain</a:t>
            </a:r>
            <a:r>
              <a:rPr lang="fr-FR" sz="2400" dirty="0">
                <a:latin typeface="Arial" panose="020B0604020202020204" pitchFamily="34" charset="0"/>
                <a:cs typeface="Arial" panose="020B0604020202020204" pitchFamily="34" charset="0"/>
              </a:rPr>
              <a:t> the </a:t>
            </a:r>
            <a:r>
              <a:rPr lang="fr-FR" sz="2400" dirty="0" err="1">
                <a:latin typeface="Arial" panose="020B0604020202020204" pitchFamily="34" charset="0"/>
                <a:cs typeface="Arial" panose="020B0604020202020204" pitchFamily="34" charset="0"/>
              </a:rPr>
              <a:t>rationale</a:t>
            </a:r>
            <a:r>
              <a:rPr lang="fr-FR" sz="2400" dirty="0">
                <a:latin typeface="Arial" panose="020B0604020202020204" pitchFamily="34" charset="0"/>
                <a:cs typeface="Arial" panose="020B0604020202020204" pitchFamily="34" charset="0"/>
              </a:rPr>
              <a:t> and </a:t>
            </a:r>
            <a:r>
              <a:rPr lang="fr-FR" sz="2400" dirty="0" err="1">
                <a:latin typeface="Arial" panose="020B0604020202020204" pitchFamily="34" charset="0"/>
                <a:cs typeface="Arial" panose="020B0604020202020204" pitchFamily="34" charset="0"/>
              </a:rPr>
              <a:t>benefits</a:t>
            </a:r>
            <a:r>
              <a:rPr lang="fr-FR" sz="2400" dirty="0">
                <a:latin typeface="Arial" panose="020B0604020202020204" pitchFamily="34" charset="0"/>
                <a:cs typeface="Arial" panose="020B0604020202020204" pitchFamily="34" charset="0"/>
              </a:rPr>
              <a:t> of </a:t>
            </a:r>
            <a:r>
              <a:rPr lang="fr-FR" sz="2400" dirty="0" err="1">
                <a:latin typeface="Arial" panose="020B0604020202020204" pitchFamily="34" charset="0"/>
                <a:cs typeface="Arial" panose="020B0604020202020204" pitchFamily="34" charset="0"/>
              </a:rPr>
              <a:t>practicing</a:t>
            </a:r>
            <a:r>
              <a:rPr lang="fr-FR" sz="2400" dirty="0">
                <a:latin typeface="Arial" panose="020B0604020202020204" pitchFamily="34" charset="0"/>
                <a:cs typeface="Arial" panose="020B0604020202020204" pitchFamily="34" charset="0"/>
              </a:rPr>
              <a:t> hand </a:t>
            </a:r>
            <a:r>
              <a:rPr lang="fr-FR" sz="2400" dirty="0" err="1">
                <a:latin typeface="Arial" panose="020B0604020202020204" pitchFamily="34" charset="0"/>
                <a:cs typeface="Arial" panose="020B0604020202020204" pitchFamily="34" charset="0"/>
              </a:rPr>
              <a:t>hygiene</a:t>
            </a:r>
            <a:endParaRPr lang="fr-FR"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fr-FR" sz="2400" dirty="0" err="1">
                <a:latin typeface="Arial" panose="020B0604020202020204" pitchFamily="34" charset="0"/>
                <a:cs typeface="Arial" panose="020B0604020202020204" pitchFamily="34" charset="0"/>
              </a:rPr>
              <a:t>Explain</a:t>
            </a:r>
            <a:r>
              <a:rPr lang="fr-FR" sz="2400" dirty="0">
                <a:latin typeface="Arial" panose="020B0604020202020204" pitchFamily="34" charset="0"/>
                <a:cs typeface="Arial" panose="020B0604020202020204" pitchFamily="34" charset="0"/>
              </a:rPr>
              <a:t> </a:t>
            </a:r>
            <a:r>
              <a:rPr lang="fr-FR" sz="2400" dirty="0" err="1">
                <a:latin typeface="Arial" panose="020B0604020202020204" pitchFamily="34" charset="0"/>
                <a:cs typeface="Arial" panose="020B0604020202020204" pitchFamily="34" charset="0"/>
              </a:rPr>
              <a:t>when</a:t>
            </a:r>
            <a:r>
              <a:rPr lang="fr-FR" sz="2400" dirty="0">
                <a:latin typeface="Arial" panose="020B0604020202020204" pitchFamily="34" charset="0"/>
                <a:cs typeface="Arial" panose="020B0604020202020204" pitchFamily="34" charset="0"/>
              </a:rPr>
              <a:t> and how hand </a:t>
            </a:r>
            <a:r>
              <a:rPr lang="fr-FR" sz="2400" dirty="0" err="1">
                <a:latin typeface="Arial" panose="020B0604020202020204" pitchFamily="34" charset="0"/>
                <a:cs typeface="Arial" panose="020B0604020202020204" pitchFamily="34" charset="0"/>
              </a:rPr>
              <a:t>hygiene</a:t>
            </a:r>
            <a:r>
              <a:rPr lang="fr-FR" sz="2400" dirty="0">
                <a:latin typeface="Arial" panose="020B0604020202020204" pitchFamily="34" charset="0"/>
                <a:cs typeface="Arial" panose="020B0604020202020204" pitchFamily="34" charset="0"/>
              </a:rPr>
              <a:t> must </a:t>
            </a:r>
            <a:r>
              <a:rPr lang="fr-FR" sz="2400" dirty="0" err="1">
                <a:latin typeface="Arial" panose="020B0604020202020204" pitchFamily="34" charset="0"/>
                <a:cs typeface="Arial" panose="020B0604020202020204" pitchFamily="34" charset="0"/>
              </a:rPr>
              <a:t>be</a:t>
            </a:r>
            <a:r>
              <a:rPr lang="fr-FR" sz="2400" dirty="0">
                <a:latin typeface="Arial" panose="020B0604020202020204" pitchFamily="34" charset="0"/>
                <a:cs typeface="Arial" panose="020B0604020202020204" pitchFamily="34" charset="0"/>
              </a:rPr>
              <a:t> </a:t>
            </a:r>
            <a:r>
              <a:rPr lang="fr-FR" sz="2400" dirty="0" err="1">
                <a:latin typeface="Arial" panose="020B0604020202020204" pitchFamily="34" charset="0"/>
                <a:cs typeface="Arial" panose="020B0604020202020204" pitchFamily="34" charset="0"/>
              </a:rPr>
              <a:t>practiced</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569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p:cNvSpPr>
          <p:nvPr>
            <p:ph type="title"/>
          </p:nvPr>
        </p:nvSpPr>
        <p:spPr>
          <a:prstGeom prst="rect">
            <a:avLst/>
          </a:prstGeom>
        </p:spPr>
        <p:txBody>
          <a:bodyPr/>
          <a:lstStyle>
            <a:lvl1pPr>
              <a:defRPr sz="4000" b="1"/>
            </a:lvl1pPr>
          </a:lstStyle>
          <a:p>
            <a:pPr lvl="0">
              <a:defRPr sz="1800" b="0">
                <a:solidFill>
                  <a:srgbClr val="000000"/>
                </a:solidFill>
              </a:defRPr>
            </a:pPr>
            <a:r>
              <a:rPr lang="fr-FR" sz="3600" b="1" dirty="0" err="1">
                <a:solidFill>
                  <a:srgbClr val="002060"/>
                </a:solidFill>
                <a:latin typeface="Arial" panose="020B0604020202020204" pitchFamily="34" charset="0"/>
                <a:cs typeface="Arial" panose="020B0604020202020204" pitchFamily="34" charset="0"/>
              </a:rPr>
              <a:t>Why</a:t>
            </a:r>
            <a:r>
              <a:rPr lang="fr-FR" sz="3600" b="1" dirty="0">
                <a:solidFill>
                  <a:srgbClr val="002060"/>
                </a:solidFill>
                <a:latin typeface="Arial" panose="020B0604020202020204" pitchFamily="34" charset="0"/>
                <a:cs typeface="Arial" panose="020B0604020202020204" pitchFamily="34" charset="0"/>
              </a:rPr>
              <a:t> </a:t>
            </a:r>
            <a:r>
              <a:rPr sz="3600" b="1" dirty="0">
                <a:solidFill>
                  <a:srgbClr val="002060"/>
                </a:solidFill>
                <a:latin typeface="Arial" panose="020B0604020202020204" pitchFamily="34" charset="0"/>
                <a:cs typeface="Arial" panose="020B0604020202020204" pitchFamily="34" charset="0"/>
              </a:rPr>
              <a:t>Hand Hygiene</a:t>
            </a:r>
            <a:r>
              <a:rPr lang="fr-FR" sz="3600" b="1" dirty="0">
                <a:solidFill>
                  <a:srgbClr val="002060"/>
                </a:solidFill>
                <a:latin typeface="Arial" panose="020B0604020202020204" pitchFamily="34" charset="0"/>
                <a:cs typeface="Arial" panose="020B0604020202020204" pitchFamily="34" charset="0"/>
              </a:rPr>
              <a:t>?</a:t>
            </a:r>
            <a:endParaRPr sz="3600" b="1" dirty="0">
              <a:solidFill>
                <a:srgbClr val="002060"/>
              </a:solidFill>
              <a:latin typeface="Arial" panose="020B0604020202020204" pitchFamily="34" charset="0"/>
              <a:cs typeface="Arial" panose="020B0604020202020204" pitchFamily="34" charset="0"/>
            </a:endParaRPr>
          </a:p>
        </p:txBody>
      </p:sp>
      <p:sp>
        <p:nvSpPr>
          <p:cNvPr id="277" name="Shape 277"/>
          <p:cNvSpPr>
            <a:spLocks noGrp="1"/>
          </p:cNvSpPr>
          <p:nvPr>
            <p:ph idx="1"/>
          </p:nvPr>
        </p:nvSpPr>
        <p:spPr>
          <a:prstGeom prst="rect">
            <a:avLst/>
          </a:prstGeom>
        </p:spPr>
        <p:txBody>
          <a:bodyPr>
            <a:normAutofit fontScale="85000" lnSpcReduction="10000"/>
          </a:bodyPr>
          <a:lstStyle/>
          <a:p>
            <a:pPr marL="0" indent="0" defTabSz="896111">
              <a:buClr>
                <a:srgbClr val="FFFFFF"/>
              </a:buClr>
              <a:buNone/>
              <a:defRPr sz="1800">
                <a:solidFill>
                  <a:srgbClr val="000000"/>
                </a:solidFill>
              </a:defRPr>
            </a:pPr>
            <a:r>
              <a:rPr lang="en-US" sz="3100" dirty="0">
                <a:solidFill>
                  <a:srgbClr val="002060"/>
                </a:solidFill>
              </a:rPr>
              <a:t>Hand hygiene is the primary measure to </a:t>
            </a:r>
            <a:r>
              <a:rPr lang="en-US" sz="3100" dirty="0">
                <a:solidFill>
                  <a:schemeClr val="accent6">
                    <a:lumMod val="75000"/>
                  </a:schemeClr>
                </a:solidFill>
              </a:rPr>
              <a:t>reduce infections</a:t>
            </a:r>
            <a:r>
              <a:rPr lang="en-US" sz="3100" dirty="0">
                <a:solidFill>
                  <a:srgbClr val="002060"/>
                </a:solidFill>
              </a:rPr>
              <a:t>.</a:t>
            </a:r>
          </a:p>
          <a:p>
            <a:pPr marL="0" indent="0" defTabSz="896111">
              <a:buClr>
                <a:srgbClr val="FFFFFF"/>
              </a:buClr>
              <a:buNone/>
              <a:defRPr sz="1800">
                <a:solidFill>
                  <a:srgbClr val="000000"/>
                </a:solidFill>
              </a:defRPr>
            </a:pPr>
            <a:endParaRPr lang="en-US" sz="3100" dirty="0">
              <a:solidFill>
                <a:srgbClr val="002060"/>
              </a:solidFill>
            </a:endParaRPr>
          </a:p>
          <a:p>
            <a:pPr marL="0" indent="0" defTabSz="896111">
              <a:buClr>
                <a:srgbClr val="FFFFFF"/>
              </a:buClr>
              <a:buNone/>
              <a:defRPr sz="1800">
                <a:solidFill>
                  <a:srgbClr val="000000"/>
                </a:solidFill>
              </a:defRPr>
            </a:pPr>
            <a:r>
              <a:rPr lang="en-US" sz="3100" dirty="0">
                <a:solidFill>
                  <a:srgbClr val="002060"/>
                </a:solidFill>
              </a:rPr>
              <a:t>A simple action, perhaps, but the lack of compliance among health-care providers is </a:t>
            </a:r>
            <a:r>
              <a:rPr lang="en-US" sz="3100" dirty="0">
                <a:solidFill>
                  <a:schemeClr val="accent6">
                    <a:lumMod val="75000"/>
                  </a:schemeClr>
                </a:solidFill>
              </a:rPr>
              <a:t>problematic worldwide</a:t>
            </a:r>
            <a:r>
              <a:rPr lang="en-US" sz="3100" dirty="0">
                <a:solidFill>
                  <a:srgbClr val="002060"/>
                </a:solidFill>
              </a:rPr>
              <a:t>.</a:t>
            </a:r>
          </a:p>
          <a:p>
            <a:pPr marL="0" indent="0" defTabSz="896111">
              <a:buClr>
                <a:srgbClr val="FFFFFF"/>
              </a:buClr>
              <a:buNone/>
              <a:defRPr sz="1800">
                <a:solidFill>
                  <a:srgbClr val="000000"/>
                </a:solidFill>
              </a:defRPr>
            </a:pPr>
            <a:endParaRPr lang="en-US" sz="3100" dirty="0">
              <a:solidFill>
                <a:srgbClr val="002060"/>
              </a:solidFill>
            </a:endParaRPr>
          </a:p>
          <a:p>
            <a:pPr marL="0" indent="0" defTabSz="896111">
              <a:buClr>
                <a:srgbClr val="FFFFFF"/>
              </a:buClr>
              <a:buNone/>
              <a:defRPr sz="1800">
                <a:solidFill>
                  <a:srgbClr val="000000"/>
                </a:solidFill>
              </a:defRPr>
            </a:pPr>
            <a:r>
              <a:rPr lang="en-US" sz="3100" dirty="0">
                <a:solidFill>
                  <a:srgbClr val="002060"/>
                </a:solidFill>
              </a:rPr>
              <a:t>Failure to perform appropriate hand hygiene is considered to be the </a:t>
            </a:r>
            <a:r>
              <a:rPr lang="en-US" sz="3100" dirty="0">
                <a:solidFill>
                  <a:schemeClr val="accent6">
                    <a:lumMod val="75000"/>
                  </a:schemeClr>
                </a:solidFill>
              </a:rPr>
              <a:t>leading cause of HCAI </a:t>
            </a:r>
            <a:r>
              <a:rPr lang="en-US" sz="3100" dirty="0">
                <a:solidFill>
                  <a:srgbClr val="002060"/>
                </a:solidFill>
              </a:rPr>
              <a:t>and the spread of </a:t>
            </a:r>
            <a:r>
              <a:rPr lang="en-US" sz="3100" dirty="0" err="1">
                <a:solidFill>
                  <a:srgbClr val="002060"/>
                </a:solidFill>
              </a:rPr>
              <a:t>multiresistant</a:t>
            </a:r>
            <a:r>
              <a:rPr lang="en-US" sz="3100" dirty="0">
                <a:solidFill>
                  <a:srgbClr val="002060"/>
                </a:solidFill>
              </a:rPr>
              <a:t> organisms, and has been recognized as a significant contributor to outbreaks. </a:t>
            </a:r>
          </a:p>
        </p:txBody>
      </p:sp>
    </p:spTree>
    <p:extLst>
      <p:ext uri="{BB962C8B-B14F-4D97-AF65-F5344CB8AC3E}">
        <p14:creationId xmlns:p14="http://schemas.microsoft.com/office/powerpoint/2010/main" val="1592789058"/>
      </p:ext>
    </p:extLst>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 grpId="0"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1" name="image11.png"/>
          <p:cNvPicPr/>
          <p:nvPr/>
        </p:nvPicPr>
        <p:blipFill>
          <a:blip r:embed="rId3" cstate="print">
            <a:extLst/>
          </a:blip>
          <a:stretch>
            <a:fillRect/>
          </a:stretch>
        </p:blipFill>
        <p:spPr>
          <a:xfrm>
            <a:off x="1043608" y="1014790"/>
            <a:ext cx="6385520" cy="4574450"/>
          </a:xfrm>
          <a:prstGeom prst="rect">
            <a:avLst/>
          </a:prstGeom>
          <a:ln w="12700">
            <a:miter lim="400000"/>
          </a:ln>
        </p:spPr>
      </p:pic>
      <p:sp>
        <p:nvSpPr>
          <p:cNvPr id="332" name="Shape 332"/>
          <p:cNvSpPr>
            <a:spLocks noGrp="1"/>
          </p:cNvSpPr>
          <p:nvPr>
            <p:ph type="title"/>
          </p:nvPr>
        </p:nvSpPr>
        <p:spPr>
          <a:prstGeom prst="rect">
            <a:avLst/>
          </a:prstGeom>
        </p:spPr>
        <p:txBody>
          <a:bodyPr>
            <a:normAutofit/>
          </a:bodyPr>
          <a:lstStyle>
            <a:lvl1pPr algn="l">
              <a:defRPr sz="4000" b="1"/>
            </a:lvl1pPr>
          </a:lstStyle>
          <a:p>
            <a:pPr lvl="0" algn="ctr">
              <a:defRPr sz="1800" b="0">
                <a:solidFill>
                  <a:srgbClr val="000000"/>
                </a:solidFill>
              </a:defRPr>
            </a:pPr>
            <a:r>
              <a:rPr lang="fr-FR" sz="3600" b="1" dirty="0" err="1">
                <a:solidFill>
                  <a:srgbClr val="002060"/>
                </a:solidFill>
                <a:latin typeface="Arial" panose="020B0604020202020204" pitchFamily="34" charset="0"/>
                <a:cs typeface="Arial" panose="020B0604020202020204" pitchFamily="34" charset="0"/>
              </a:rPr>
              <a:t>When</a:t>
            </a:r>
            <a:r>
              <a:rPr lang="fr-FR" sz="3600" b="1" dirty="0">
                <a:solidFill>
                  <a:srgbClr val="002060"/>
                </a:solidFill>
                <a:latin typeface="Arial" panose="020B0604020202020204" pitchFamily="34" charset="0"/>
                <a:cs typeface="Arial" panose="020B0604020202020204" pitchFamily="34" charset="0"/>
              </a:rPr>
              <a:t> to practice </a:t>
            </a:r>
            <a:r>
              <a:rPr sz="3600" b="1" dirty="0">
                <a:solidFill>
                  <a:srgbClr val="002060"/>
                </a:solidFill>
                <a:latin typeface="Arial" panose="020B0604020202020204" pitchFamily="34" charset="0"/>
                <a:cs typeface="Arial" panose="020B0604020202020204" pitchFamily="34" charset="0"/>
              </a:rPr>
              <a:t>Hand Hygiene</a:t>
            </a:r>
            <a:r>
              <a:rPr lang="fr-FR" sz="3600" b="1" dirty="0">
                <a:solidFill>
                  <a:srgbClr val="002060"/>
                </a:solidFill>
                <a:latin typeface="Arial" panose="020B0604020202020204" pitchFamily="34" charset="0"/>
                <a:cs typeface="Arial" panose="020B0604020202020204" pitchFamily="34" charset="0"/>
              </a:rPr>
              <a:t>?</a:t>
            </a:r>
            <a:endParaRPr sz="3600" b="1" dirty="0">
              <a:solidFill>
                <a:srgbClr val="002060"/>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D12BB7C9-C19A-40DD-8DD0-5E63CF80D25E}"/>
              </a:ext>
            </a:extLst>
          </p:cNvPr>
          <p:cNvSpPr>
            <a:spLocks noGrp="1"/>
          </p:cNvSpPr>
          <p:nvPr>
            <p:ph idx="1"/>
          </p:nvPr>
        </p:nvSpPr>
        <p:spPr/>
        <p:txBody>
          <a:bodyPr/>
          <a:lstStyle/>
          <a:p>
            <a:endParaRPr lang="en-US" dirty="0"/>
          </a:p>
        </p:txBody>
      </p:sp>
      <p:sp>
        <p:nvSpPr>
          <p:cNvPr id="333" name="Shape 333"/>
          <p:cNvSpPr>
            <a:spLocks noGrp="1"/>
          </p:cNvSpPr>
          <p:nvPr>
            <p:ph type="sldNum" sz="quarter" idx="11"/>
          </p:nvPr>
        </p:nvSpPr>
        <p:spPr>
          <a:prstGeom prst="rect">
            <a:avLst/>
          </a:prstGeom>
          <a:extLst>
            <a:ext uri="{C572A759-6A51-4108-AA02-DFA0A04FC94B}">
              <ma14:wrappingTextBoxFlag xmlns="" xmlns:ma14="http://schemas.microsoft.com/office/mac/drawingml/2011/main" val="1"/>
            </a:ext>
          </a:extLst>
        </p:spPr>
        <p:txBody>
          <a:bodyPr>
            <a:normAutofit/>
          </a:bodyPr>
          <a:lstStyle/>
          <a:p>
            <a:pPr lvl="0">
              <a:defRPr sz="1800">
                <a:solidFill>
                  <a:srgbClr val="000000"/>
                </a:solidFill>
              </a:defRPr>
            </a:pPr>
            <a:fld id="{86CB4B4D-7CA3-9044-876B-883B54F8677D}" type="slidenum">
              <a:rPr sz="1200">
                <a:solidFill>
                  <a:srgbClr val="FFFFFF"/>
                </a:solidFill>
              </a:rPr>
              <a:pPr lvl="0">
                <a:defRPr sz="1800">
                  <a:solidFill>
                    <a:srgbClr val="000000"/>
                  </a:solidFill>
                </a:defRPr>
              </a:pPr>
              <a:t>4</a:t>
            </a:fld>
            <a:endParaRPr sz="1200">
              <a:solidFill>
                <a:srgbClr val="FFFFFF"/>
              </a:solidFill>
            </a:endParaRPr>
          </a:p>
        </p:txBody>
      </p:sp>
      <p:sp>
        <p:nvSpPr>
          <p:cNvPr id="339" name="Shape 339"/>
          <p:cNvSpPr/>
          <p:nvPr/>
        </p:nvSpPr>
        <p:spPr>
          <a:xfrm>
            <a:off x="4301871" y="5516160"/>
            <a:ext cx="4869622" cy="43088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r>
              <a:rPr sz="1400" b="1" dirty="0">
                <a:solidFill>
                  <a:srgbClr val="002060"/>
                </a:solidFill>
                <a:latin typeface="Calibri"/>
                <a:ea typeface="Calibri"/>
                <a:cs typeface="Calibri"/>
                <a:sym typeface="Calibri"/>
              </a:rPr>
              <a:t>My 5 Moments for Hand Hygiene. World Health Organization. </a:t>
            </a:r>
          </a:p>
          <a:p>
            <a:pPr lvl="0"/>
            <a:r>
              <a:rPr sz="1400" b="1" dirty="0">
                <a:latin typeface="Calibri"/>
                <a:ea typeface="Calibri"/>
                <a:cs typeface="Calibri"/>
                <a:sym typeface="Calibri"/>
                <a:hlinkClick r:id="rId4"/>
              </a:rPr>
              <a:t>http://www.who.int/gpsc/5may/background/5moments/en/</a:t>
            </a:r>
          </a:p>
        </p:txBody>
      </p:sp>
      <p:sp>
        <p:nvSpPr>
          <p:cNvPr id="2" name="Rectangle 1"/>
          <p:cNvSpPr/>
          <p:nvPr/>
        </p:nvSpPr>
        <p:spPr>
          <a:xfrm>
            <a:off x="5864436" y="1475492"/>
            <a:ext cx="3129383" cy="369332"/>
          </a:xfrm>
          <a:prstGeom prst="rect">
            <a:avLst/>
          </a:prstGeom>
        </p:spPr>
        <p:txBody>
          <a:bodyPr wrap="none">
            <a:spAutoFit/>
          </a:bodyPr>
          <a:lstStyle/>
          <a:p>
            <a:r>
              <a:rPr lang="en-US" dirty="0"/>
              <a:t>https://youtu.be/kOKeFv5VvY4</a:t>
            </a:r>
          </a:p>
        </p:txBody>
      </p:sp>
    </p:spTree>
    <p:extLst>
      <p:ext uri="{BB962C8B-B14F-4D97-AF65-F5344CB8AC3E}">
        <p14:creationId xmlns:p14="http://schemas.microsoft.com/office/powerpoint/2010/main" val="581867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Shape 298"/>
          <p:cNvSpPr>
            <a:spLocks noGrp="1"/>
          </p:cNvSpPr>
          <p:nvPr>
            <p:ph type="title"/>
          </p:nvPr>
        </p:nvSpPr>
        <p:spPr>
          <a:prstGeom prst="rect">
            <a:avLst/>
          </a:prstGeom>
        </p:spPr>
        <p:txBody>
          <a:bodyPr/>
          <a:lstStyle>
            <a:lvl1pPr algn="l">
              <a:defRPr sz="4000" b="1"/>
            </a:lvl1pPr>
          </a:lstStyle>
          <a:p>
            <a:pPr lvl="0" algn="ctr">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Types of Hand Hygiene</a:t>
            </a:r>
          </a:p>
        </p:txBody>
      </p:sp>
      <p:sp>
        <p:nvSpPr>
          <p:cNvPr id="2" name="Content Placeholder 1">
            <a:extLst>
              <a:ext uri="{FF2B5EF4-FFF2-40B4-BE49-F238E27FC236}">
                <a16:creationId xmlns:a16="http://schemas.microsoft.com/office/drawing/2014/main" id="{D27F2356-FD9E-470D-9268-54B704DF4AA8}"/>
              </a:ext>
            </a:extLst>
          </p:cNvPr>
          <p:cNvSpPr>
            <a:spLocks noGrp="1"/>
          </p:cNvSpPr>
          <p:nvPr>
            <p:ph idx="1"/>
          </p:nvPr>
        </p:nvSpPr>
        <p:spPr/>
        <p:txBody>
          <a:bodyPr/>
          <a:lstStyle/>
          <a:p>
            <a:endParaRPr lang="en-US"/>
          </a:p>
        </p:txBody>
      </p:sp>
      <p:sp>
        <p:nvSpPr>
          <p:cNvPr id="300" name="Shape 300"/>
          <p:cNvSpPr>
            <a:spLocks noGrp="1"/>
          </p:cNvSpPr>
          <p:nvPr>
            <p:ph type="sldNum" sz="quarter" idx="11"/>
          </p:nvPr>
        </p:nvSpPr>
        <p:spPr>
          <a:prstGeom prst="rect">
            <a:avLst/>
          </a:prstGeom>
          <a:extLst>
            <a:ext uri="{C572A759-6A51-4108-AA02-DFA0A04FC94B}">
              <ma14:wrappingTextBoxFlag xmlns="" xmlns:ma14="http://schemas.microsoft.com/office/mac/drawingml/2011/main" val="1"/>
            </a:ext>
          </a:extLst>
        </p:spPr>
        <p:txBody>
          <a:bodyPr>
            <a:normAutofit/>
          </a:bodyPr>
          <a:lstStyle/>
          <a:p>
            <a:pPr lvl="0">
              <a:defRPr sz="1800">
                <a:solidFill>
                  <a:srgbClr val="000000"/>
                </a:solidFill>
              </a:defRPr>
            </a:pPr>
            <a:fld id="{86CB4B4D-7CA3-9044-876B-883B54F8677D}" type="slidenum">
              <a:rPr sz="1200">
                <a:solidFill>
                  <a:srgbClr val="FFFFFF"/>
                </a:solidFill>
              </a:rPr>
              <a:pPr lvl="0">
                <a:defRPr sz="1800">
                  <a:solidFill>
                    <a:srgbClr val="000000"/>
                  </a:solidFill>
                </a:defRPr>
              </a:pPr>
              <a:t>5</a:t>
            </a:fld>
            <a:endParaRPr sz="1200">
              <a:solidFill>
                <a:srgbClr val="FFFFFF"/>
              </a:solidFill>
            </a:endParaRPr>
          </a:p>
        </p:txBody>
      </p:sp>
      <p:pic>
        <p:nvPicPr>
          <p:cNvPr id="301" name="image5.png"/>
          <p:cNvPicPr/>
          <p:nvPr/>
        </p:nvPicPr>
        <p:blipFill>
          <a:blip r:embed="rId3" cstate="print">
            <a:extLst/>
          </a:blip>
          <a:stretch>
            <a:fillRect/>
          </a:stretch>
        </p:blipFill>
        <p:spPr>
          <a:xfrm>
            <a:off x="4913020" y="1653525"/>
            <a:ext cx="2313683" cy="2009314"/>
          </a:xfrm>
          <a:prstGeom prst="rect">
            <a:avLst/>
          </a:prstGeom>
          <a:ln w="25400" cap="flat">
            <a:solidFill>
              <a:srgbClr val="FFFFFF"/>
            </a:solidFill>
            <a:prstDash val="solid"/>
            <a:bevel/>
          </a:ln>
          <a:effectLst/>
        </p:spPr>
      </p:pic>
      <p:sp>
        <p:nvSpPr>
          <p:cNvPr id="302" name="Shape 302"/>
          <p:cNvSpPr/>
          <p:nvPr/>
        </p:nvSpPr>
        <p:spPr>
          <a:xfrm>
            <a:off x="4913021" y="3815239"/>
            <a:ext cx="3115364" cy="123110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defRPr sz="2800" b="1">
                <a:solidFill>
                  <a:srgbClr val="FFFFFF"/>
                </a:solidFill>
                <a:latin typeface="Calibri"/>
                <a:ea typeface="Calibri"/>
                <a:cs typeface="Calibri"/>
                <a:sym typeface="Calibri"/>
              </a:defRPr>
            </a:lvl1pPr>
          </a:lstStyle>
          <a:p>
            <a:pPr lvl="0">
              <a:defRPr sz="1800" b="0">
                <a:solidFill>
                  <a:srgbClr val="000000"/>
                </a:solidFill>
              </a:defRPr>
            </a:pPr>
            <a:r>
              <a:rPr lang="en-US" sz="1600" dirty="0">
                <a:solidFill>
                  <a:srgbClr val="002060"/>
                </a:solidFill>
                <a:latin typeface="Arial" panose="020B0604020202020204" pitchFamily="34" charset="0"/>
                <a:cs typeface="Arial" panose="020B0604020202020204" pitchFamily="34" charset="0"/>
              </a:rPr>
              <a:t>Clean your hands by rubbing them</a:t>
            </a:r>
          </a:p>
          <a:p>
            <a:pPr lvl="0">
              <a:defRPr sz="1800" b="0">
                <a:solidFill>
                  <a:srgbClr val="000000"/>
                </a:solidFill>
              </a:defRPr>
            </a:pPr>
            <a:r>
              <a:rPr lang="en-US" sz="1600" dirty="0">
                <a:solidFill>
                  <a:srgbClr val="002060"/>
                </a:solidFill>
                <a:latin typeface="Arial" panose="020B0604020202020204" pitchFamily="34" charset="0"/>
                <a:cs typeface="Arial" panose="020B0604020202020204" pitchFamily="34" charset="0"/>
              </a:rPr>
              <a:t>with an alcohol-based formulation,</a:t>
            </a:r>
          </a:p>
          <a:p>
            <a:pPr lvl="0">
              <a:defRPr sz="1800" b="0">
                <a:solidFill>
                  <a:srgbClr val="000000"/>
                </a:solidFill>
              </a:defRPr>
            </a:pPr>
            <a:r>
              <a:rPr lang="en-US" sz="1600" dirty="0">
                <a:solidFill>
                  <a:srgbClr val="002060"/>
                </a:solidFill>
                <a:latin typeface="Arial" panose="020B0604020202020204" pitchFamily="34" charset="0"/>
                <a:cs typeface="Arial" panose="020B0604020202020204" pitchFamily="34" charset="0"/>
              </a:rPr>
              <a:t>as the preferred mean for routine</a:t>
            </a:r>
          </a:p>
          <a:p>
            <a:pPr lvl="0">
              <a:defRPr sz="1800" b="0">
                <a:solidFill>
                  <a:srgbClr val="000000"/>
                </a:solidFill>
              </a:defRPr>
            </a:pPr>
            <a:r>
              <a:rPr lang="en-US" sz="1600" dirty="0">
                <a:solidFill>
                  <a:srgbClr val="002060"/>
                </a:solidFill>
                <a:latin typeface="Arial" panose="020B0604020202020204" pitchFamily="34" charset="0"/>
                <a:cs typeface="Arial" panose="020B0604020202020204" pitchFamily="34" charset="0"/>
              </a:rPr>
              <a:t>hygienic hand antisepsis if hands</a:t>
            </a:r>
          </a:p>
          <a:p>
            <a:pPr lvl="0">
              <a:defRPr sz="1800" b="0">
                <a:solidFill>
                  <a:srgbClr val="000000"/>
                </a:solidFill>
              </a:defRPr>
            </a:pPr>
            <a:r>
              <a:rPr lang="en-US" sz="1600" dirty="0">
                <a:solidFill>
                  <a:srgbClr val="002060"/>
                </a:solidFill>
                <a:latin typeface="Arial" panose="020B0604020202020204" pitchFamily="34" charset="0"/>
                <a:cs typeface="Arial" panose="020B0604020202020204" pitchFamily="34" charset="0"/>
              </a:rPr>
              <a:t>are not visibly soiled. </a:t>
            </a:r>
            <a:endParaRPr sz="1600" b="1" dirty="0">
              <a:solidFill>
                <a:srgbClr val="002060"/>
              </a:solidFill>
              <a:latin typeface="Arial" panose="020B0604020202020204" pitchFamily="34" charset="0"/>
              <a:cs typeface="Arial" panose="020B0604020202020204" pitchFamily="34" charset="0"/>
            </a:endParaRPr>
          </a:p>
        </p:txBody>
      </p:sp>
      <p:grpSp>
        <p:nvGrpSpPr>
          <p:cNvPr id="309" name="Group 309"/>
          <p:cNvGrpSpPr/>
          <p:nvPr/>
        </p:nvGrpSpPr>
        <p:grpSpPr>
          <a:xfrm>
            <a:off x="658467" y="1653525"/>
            <a:ext cx="3080636" cy="2561828"/>
            <a:chOff x="-1" y="-1"/>
            <a:chExt cx="2909264" cy="2561826"/>
          </a:xfrm>
        </p:grpSpPr>
        <p:pic>
          <p:nvPicPr>
            <p:cNvPr id="307" name="image6.png"/>
            <p:cNvPicPr/>
            <p:nvPr/>
          </p:nvPicPr>
          <p:blipFill>
            <a:blip r:embed="rId4" cstate="print">
              <a:extLst/>
            </a:blip>
            <a:stretch>
              <a:fillRect/>
            </a:stretch>
          </p:blipFill>
          <p:spPr>
            <a:xfrm>
              <a:off x="190233" y="-1"/>
              <a:ext cx="2719030" cy="2009316"/>
            </a:xfrm>
            <a:prstGeom prst="rect">
              <a:avLst/>
            </a:prstGeom>
            <a:ln w="25400" cap="flat">
              <a:solidFill>
                <a:srgbClr val="FFFFFF"/>
              </a:solidFill>
              <a:prstDash val="solid"/>
              <a:bevel/>
            </a:ln>
            <a:effectLst/>
          </p:spPr>
        </p:pic>
        <p:sp>
          <p:nvSpPr>
            <p:cNvPr id="308" name="Shape 308"/>
            <p:cNvSpPr/>
            <p:nvPr/>
          </p:nvSpPr>
          <p:spPr>
            <a:xfrm>
              <a:off x="-1" y="2161715"/>
              <a:ext cx="2900301" cy="40011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lvl="0" algn="ctr"/>
              <a:endParaRPr sz="2600" b="1" dirty="0">
                <a:solidFill>
                  <a:srgbClr val="002060"/>
                </a:solidFill>
                <a:latin typeface="Arial" panose="020B0604020202020204" pitchFamily="34" charset="0"/>
                <a:ea typeface="Calibri"/>
                <a:cs typeface="Arial" panose="020B0604020202020204" pitchFamily="34" charset="0"/>
                <a:sym typeface="Calibri"/>
              </a:endParaRPr>
            </a:p>
          </p:txBody>
        </p:sp>
      </p:grpSp>
      <p:sp>
        <p:nvSpPr>
          <p:cNvPr id="310" name="Shape 310"/>
          <p:cNvSpPr/>
          <p:nvPr/>
        </p:nvSpPr>
        <p:spPr>
          <a:xfrm>
            <a:off x="853105" y="976618"/>
            <a:ext cx="1093248" cy="49244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lvl1pPr>
              <a:defRPr sz="3600" b="1">
                <a:solidFill>
                  <a:srgbClr val="FFFFFF"/>
                </a:solidFill>
                <a:latin typeface="Calibri"/>
                <a:ea typeface="Calibri"/>
                <a:cs typeface="Calibri"/>
                <a:sym typeface="Calibri"/>
              </a:defRPr>
            </a:lvl1pPr>
          </a:lstStyle>
          <a:p>
            <a:pPr lvl="0" algn="l">
              <a:defRPr sz="1800" b="0">
                <a:solidFill>
                  <a:srgbClr val="000000"/>
                </a:solidFill>
              </a:defRPr>
            </a:pPr>
            <a:r>
              <a:rPr lang="en-US" sz="3200" b="1" dirty="0">
                <a:solidFill>
                  <a:srgbClr val="002060"/>
                </a:solidFill>
                <a:latin typeface="Arial" panose="020B0604020202020204" pitchFamily="34" charset="0"/>
                <a:cs typeface="Arial" panose="020B0604020202020204" pitchFamily="34" charset="0"/>
              </a:rPr>
              <a:t>Wash</a:t>
            </a:r>
            <a:endParaRPr sz="3200" b="1" strike="sngStrike" dirty="0">
              <a:solidFill>
                <a:srgbClr val="002060"/>
              </a:solidFill>
              <a:latin typeface="Arial" panose="020B0604020202020204" pitchFamily="34" charset="0"/>
              <a:cs typeface="Arial" panose="020B0604020202020204" pitchFamily="34" charset="0"/>
            </a:endParaRPr>
          </a:p>
        </p:txBody>
      </p:sp>
      <p:sp>
        <p:nvSpPr>
          <p:cNvPr id="311" name="Shape 311"/>
          <p:cNvSpPr/>
          <p:nvPr/>
        </p:nvSpPr>
        <p:spPr>
          <a:xfrm>
            <a:off x="5040941" y="981099"/>
            <a:ext cx="1115690" cy="49244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lvl1pPr>
              <a:defRPr sz="3600" b="1">
                <a:solidFill>
                  <a:srgbClr val="FFFFFF"/>
                </a:solidFill>
                <a:latin typeface="Calibri"/>
                <a:ea typeface="Calibri"/>
                <a:cs typeface="Calibri"/>
                <a:sym typeface="Calibri"/>
              </a:defRPr>
            </a:lvl1pPr>
          </a:lstStyle>
          <a:p>
            <a:pPr lvl="0">
              <a:defRPr sz="1800" b="0">
                <a:solidFill>
                  <a:srgbClr val="000000"/>
                </a:solidFill>
              </a:defRPr>
            </a:pPr>
            <a:r>
              <a:rPr lang="en-US" sz="3200" b="1" dirty="0">
                <a:solidFill>
                  <a:srgbClr val="002060"/>
                </a:solidFill>
                <a:latin typeface="Arial" panose="020B0604020202020204" pitchFamily="34" charset="0"/>
                <a:cs typeface="Arial" panose="020B0604020202020204" pitchFamily="34" charset="0"/>
              </a:rPr>
              <a:t>Clean</a:t>
            </a:r>
            <a:endParaRPr sz="3200" b="1" strike="sngStrike" dirty="0">
              <a:solidFill>
                <a:srgbClr val="002060"/>
              </a:solidFill>
              <a:latin typeface="Arial" panose="020B0604020202020204" pitchFamily="34" charset="0"/>
              <a:cs typeface="Arial" panose="020B0604020202020204" pitchFamily="34" charset="0"/>
            </a:endParaRPr>
          </a:p>
        </p:txBody>
      </p:sp>
      <p:sp>
        <p:nvSpPr>
          <p:cNvPr id="312" name="Shape 312"/>
          <p:cNvSpPr/>
          <p:nvPr/>
        </p:nvSpPr>
        <p:spPr>
          <a:xfrm flipH="1">
            <a:off x="4130408" y="1222839"/>
            <a:ext cx="1" cy="4191002"/>
          </a:xfrm>
          <a:prstGeom prst="line">
            <a:avLst/>
          </a:prstGeom>
          <a:ln w="41275">
            <a:solidFill>
              <a:srgbClr val="00B0F0"/>
            </a:solidFill>
          </a:ln>
        </p:spPr>
        <p:txBody>
          <a:bodyPr lIns="0" tIns="0" rIns="0" bIns="0"/>
          <a:lstStyle/>
          <a:p>
            <a:pPr lvl="0" defTabSz="457200">
              <a:defRPr sz="1200"/>
            </a:pPr>
            <a:endParaRPr/>
          </a:p>
        </p:txBody>
      </p:sp>
      <p:sp>
        <p:nvSpPr>
          <p:cNvPr id="3" name="Rectangle 2"/>
          <p:cNvSpPr/>
          <p:nvPr/>
        </p:nvSpPr>
        <p:spPr>
          <a:xfrm>
            <a:off x="767032" y="3815239"/>
            <a:ext cx="2932423" cy="1754326"/>
          </a:xfrm>
          <a:prstGeom prst="rect">
            <a:avLst/>
          </a:prstGeom>
        </p:spPr>
        <p:txBody>
          <a:bodyPr wrap="square">
            <a:spAutoFit/>
          </a:bodyPr>
          <a:lstStyle/>
          <a:p>
            <a:r>
              <a:rPr lang="en-US" dirty="0"/>
              <a:t>Wash your hands with soap and water when hands are visibly dirty or visibly soiled with blood or other body fluids or after using the toilet.</a:t>
            </a:r>
          </a:p>
        </p:txBody>
      </p:sp>
    </p:spTree>
    <p:extLst>
      <p:ext uri="{BB962C8B-B14F-4D97-AF65-F5344CB8AC3E}">
        <p14:creationId xmlns:p14="http://schemas.microsoft.com/office/powerpoint/2010/main" val="3209124813"/>
      </p:ext>
    </p:extLst>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10"/>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309"/>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iterate>
                                    <p:tmAbs val="0"/>
                                  </p:iterate>
                                  <p:childTnLst>
                                    <p:set>
                                      <p:cBhvr>
                                        <p:cTn id="13" fill="hold"/>
                                        <p:tgtEl>
                                          <p:spTgt spid="3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 grpId="0" animBg="1" advAuto="0"/>
      <p:bldP spid="310" grpId="0" animBg="1" advAuto="0"/>
      <p:bldP spid="311" grpId="0"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1052736"/>
            <a:ext cx="2818656" cy="1143000"/>
          </a:xfrm>
        </p:spPr>
        <p:txBody>
          <a:bodyPr/>
          <a:lstStyle/>
          <a:p>
            <a:r>
              <a:rPr lang="en-US" sz="3600" b="1" dirty="0">
                <a:solidFill>
                  <a:srgbClr val="002060"/>
                </a:solidFill>
              </a:rPr>
              <a:t>How to Hand Rub?</a:t>
            </a:r>
          </a:p>
        </p:txBody>
      </p:sp>
      <p:sp>
        <p:nvSpPr>
          <p:cNvPr id="4" name="Shape 274"/>
          <p:cNvSpPr/>
          <p:nvPr/>
        </p:nvSpPr>
        <p:spPr>
          <a:xfrm>
            <a:off x="107505" y="5229200"/>
            <a:ext cx="2520279" cy="73866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lvl="0"/>
            <a:r>
              <a:rPr sz="1200" dirty="0">
                <a:solidFill>
                  <a:srgbClr val="FFFFFF"/>
                </a:solidFill>
                <a:latin typeface="Calibri"/>
                <a:ea typeface="Calibri"/>
                <a:cs typeface="Calibri"/>
                <a:sym typeface="Calibri"/>
              </a:rPr>
              <a:t> </a:t>
            </a:r>
            <a:r>
              <a:rPr sz="1200" dirty="0">
                <a:solidFill>
                  <a:srgbClr val="002060"/>
                </a:solidFill>
                <a:latin typeface="Calibri"/>
                <a:ea typeface="Calibri"/>
                <a:cs typeface="Calibri"/>
                <a:sym typeface="Calibri"/>
              </a:rPr>
              <a:t>Standard precautions in health care: Aide-memoire. WHO Oct 2007</a:t>
            </a:r>
          </a:p>
          <a:p>
            <a:pPr lvl="0"/>
            <a:r>
              <a:rPr sz="1200" dirty="0">
                <a:latin typeface="Calibri"/>
                <a:ea typeface="Calibri"/>
                <a:cs typeface="Calibri"/>
                <a:sym typeface="Calibri"/>
                <a:hlinkClick r:id="rId3"/>
              </a:rPr>
              <a:t>http://www.who.int/csr/resources/publications/EPR_AM2_E7.pdf</a:t>
            </a:r>
            <a:r>
              <a:rPr sz="1200" dirty="0">
                <a:solidFill>
                  <a:srgbClr val="FFFFFF"/>
                </a:solidFill>
                <a:latin typeface="Calibri"/>
                <a:ea typeface="Calibri"/>
                <a:cs typeface="Calibri"/>
                <a:sym typeface="Calibri"/>
              </a:rPr>
              <a:t>. </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5896" y="44624"/>
            <a:ext cx="5400600" cy="5990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11942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4128" y="836712"/>
            <a:ext cx="3096344" cy="1143000"/>
          </a:xfrm>
        </p:spPr>
        <p:txBody>
          <a:bodyPr/>
          <a:lstStyle/>
          <a:p>
            <a:r>
              <a:rPr lang="en-US" sz="3600" b="1" dirty="0">
                <a:solidFill>
                  <a:srgbClr val="002060"/>
                </a:solidFill>
              </a:rPr>
              <a:t>How to </a:t>
            </a:r>
            <a:br>
              <a:rPr lang="en-US" sz="3600" b="1" dirty="0">
                <a:solidFill>
                  <a:srgbClr val="002060"/>
                </a:solidFill>
              </a:rPr>
            </a:br>
            <a:r>
              <a:rPr lang="en-US" sz="3600" b="1" dirty="0">
                <a:solidFill>
                  <a:srgbClr val="002060"/>
                </a:solidFill>
              </a:rPr>
              <a:t>Hand Wash?</a:t>
            </a:r>
          </a:p>
        </p:txBody>
      </p:sp>
      <p:sp>
        <p:nvSpPr>
          <p:cNvPr id="4" name="Shape 274"/>
          <p:cNvSpPr/>
          <p:nvPr/>
        </p:nvSpPr>
        <p:spPr>
          <a:xfrm>
            <a:off x="6444208" y="5229200"/>
            <a:ext cx="2520280" cy="73866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lvl="0" algn="r"/>
            <a:r>
              <a:rPr sz="1200" dirty="0">
                <a:solidFill>
                  <a:srgbClr val="FFFFFF"/>
                </a:solidFill>
                <a:latin typeface="Calibri"/>
                <a:ea typeface="Calibri"/>
                <a:cs typeface="Calibri"/>
                <a:sym typeface="Calibri"/>
              </a:rPr>
              <a:t> </a:t>
            </a:r>
            <a:r>
              <a:rPr sz="1200" dirty="0">
                <a:solidFill>
                  <a:srgbClr val="002060"/>
                </a:solidFill>
                <a:latin typeface="Calibri"/>
                <a:ea typeface="Calibri"/>
                <a:cs typeface="Calibri"/>
                <a:sym typeface="Calibri"/>
              </a:rPr>
              <a:t>Standard precautions in health care: Aide-memoire. WHO Oct 2007</a:t>
            </a:r>
          </a:p>
          <a:p>
            <a:pPr lvl="0" algn="r"/>
            <a:r>
              <a:rPr sz="1200" dirty="0">
                <a:latin typeface="Calibri"/>
                <a:ea typeface="Calibri"/>
                <a:cs typeface="Calibri"/>
                <a:sym typeface="Calibri"/>
                <a:hlinkClick r:id="rId3"/>
              </a:rPr>
              <a:t>http://www.who.int/csr/resources/publications/EPR_AM2_E7.pdf</a:t>
            </a:r>
            <a:r>
              <a:rPr sz="1200" dirty="0">
                <a:solidFill>
                  <a:srgbClr val="FFFFFF"/>
                </a:solidFill>
                <a:latin typeface="Calibri"/>
                <a:ea typeface="Calibri"/>
                <a:cs typeface="Calibri"/>
                <a:sym typeface="Calibri"/>
              </a:rPr>
              <a:t>. </a:t>
            </a: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008" y="44624"/>
            <a:ext cx="5436096" cy="6063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713391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 name="Shape 346"/>
          <p:cNvSpPr>
            <a:spLocks noGrp="1"/>
          </p:cNvSpPr>
          <p:nvPr>
            <p:ph type="title"/>
          </p:nvPr>
        </p:nvSpPr>
        <p:spPr>
          <a:prstGeom prst="rect">
            <a:avLst/>
          </a:prstGeom>
        </p:spPr>
        <p:txBody>
          <a:bodyPr>
            <a:noAutofit/>
          </a:bodyPr>
          <a:lstStyle>
            <a:lvl1pPr>
              <a:defRPr sz="4000" b="1"/>
            </a:lvl1p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Usually Missed During Hand Hygiene!</a:t>
            </a:r>
          </a:p>
        </p:txBody>
      </p:sp>
      <p:grpSp>
        <p:nvGrpSpPr>
          <p:cNvPr id="353" name="Group 353"/>
          <p:cNvGrpSpPr/>
          <p:nvPr/>
        </p:nvGrpSpPr>
        <p:grpSpPr>
          <a:xfrm>
            <a:off x="335280" y="1609107"/>
            <a:ext cx="8808723" cy="4196157"/>
            <a:chOff x="-1" y="-1"/>
            <a:chExt cx="8808721" cy="4196155"/>
          </a:xfrm>
        </p:grpSpPr>
        <p:pic>
          <p:nvPicPr>
            <p:cNvPr id="347" name="image12.jpeg"/>
            <p:cNvPicPr/>
            <p:nvPr/>
          </p:nvPicPr>
          <p:blipFill>
            <a:blip r:embed="rId2" cstate="print">
              <a:extLst/>
            </a:blip>
            <a:stretch>
              <a:fillRect/>
            </a:stretch>
          </p:blipFill>
          <p:spPr>
            <a:xfrm>
              <a:off x="-1" y="-1"/>
              <a:ext cx="7048502" cy="3849570"/>
            </a:xfrm>
            <a:prstGeom prst="rect">
              <a:avLst/>
            </a:prstGeom>
            <a:ln w="12700" cap="flat">
              <a:noFill/>
              <a:miter lim="400000"/>
            </a:ln>
            <a:effectLst/>
          </p:spPr>
        </p:pic>
        <p:sp>
          <p:nvSpPr>
            <p:cNvPr id="348" name="Shape 348"/>
            <p:cNvSpPr/>
            <p:nvPr/>
          </p:nvSpPr>
          <p:spPr>
            <a:xfrm>
              <a:off x="701039" y="3743722"/>
              <a:ext cx="1600200" cy="45243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ts val="4000"/>
                </a:lnSpc>
                <a:defRPr sz="2000" b="1">
                  <a:solidFill>
                    <a:srgbClr val="FFFFFF"/>
                  </a:solidFill>
                  <a:latin typeface="Calibri"/>
                  <a:ea typeface="Calibri"/>
                  <a:cs typeface="Calibri"/>
                  <a:sym typeface="Calibri"/>
                </a:defRPr>
              </a:lvl1pPr>
            </a:lstStyle>
            <a:p>
              <a:pPr lvl="0">
                <a:defRPr sz="1800" b="0">
                  <a:solidFill>
                    <a:srgbClr val="000000"/>
                  </a:solidFill>
                </a:defRPr>
              </a:pPr>
              <a:r>
                <a:rPr sz="2000" b="1" dirty="0">
                  <a:solidFill>
                    <a:srgbClr val="002060"/>
                  </a:solidFill>
                </a:rPr>
                <a:t>Back of hand</a:t>
              </a:r>
            </a:p>
          </p:txBody>
        </p:sp>
        <p:sp>
          <p:nvSpPr>
            <p:cNvPr id="349" name="Shape 349"/>
            <p:cNvSpPr/>
            <p:nvPr/>
          </p:nvSpPr>
          <p:spPr>
            <a:xfrm>
              <a:off x="2926079" y="3743722"/>
              <a:ext cx="1676401" cy="45243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ts val="4000"/>
                </a:lnSpc>
                <a:defRPr sz="2000" b="1">
                  <a:solidFill>
                    <a:srgbClr val="FFFFFF"/>
                  </a:solidFill>
                  <a:latin typeface="Calibri"/>
                  <a:ea typeface="Calibri"/>
                  <a:cs typeface="Calibri"/>
                  <a:sym typeface="Calibri"/>
                </a:defRPr>
              </a:lvl1pPr>
            </a:lstStyle>
            <a:p>
              <a:pPr lvl="0">
                <a:defRPr sz="1800" b="0">
                  <a:solidFill>
                    <a:srgbClr val="000000"/>
                  </a:solidFill>
                </a:defRPr>
              </a:pPr>
              <a:r>
                <a:rPr sz="2000" b="1" dirty="0">
                  <a:solidFill>
                    <a:srgbClr val="002060"/>
                  </a:solidFill>
                </a:rPr>
                <a:t>Front of hand</a:t>
              </a:r>
            </a:p>
          </p:txBody>
        </p:sp>
        <p:sp>
          <p:nvSpPr>
            <p:cNvPr id="350" name="Shape 350"/>
            <p:cNvSpPr/>
            <p:nvPr/>
          </p:nvSpPr>
          <p:spPr>
            <a:xfrm>
              <a:off x="6050279" y="853440"/>
              <a:ext cx="2758441" cy="462831"/>
            </a:xfrm>
            <a:prstGeom prst="rect">
              <a:avLst/>
            </a:prstGeom>
            <a:solidFill>
              <a:srgbClr val="000000"/>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ts val="4000"/>
                </a:lnSpc>
                <a:defRPr sz="2000">
                  <a:solidFill>
                    <a:srgbClr val="FFFFFF"/>
                  </a:solidFill>
                  <a:latin typeface="Calibri"/>
                  <a:ea typeface="Calibri"/>
                  <a:cs typeface="Calibri"/>
                  <a:sym typeface="Calibri"/>
                </a:defRPr>
              </a:lvl1pPr>
            </a:lstStyle>
            <a:p>
              <a:pPr lvl="0">
                <a:defRPr sz="1800">
                  <a:solidFill>
                    <a:srgbClr val="000000"/>
                  </a:solidFill>
                </a:defRPr>
              </a:pPr>
              <a:r>
                <a:rPr sz="2000" dirty="0">
                  <a:solidFill>
                    <a:srgbClr val="FFFFFF"/>
                  </a:solidFill>
                </a:rPr>
                <a:t>Most frequently missed</a:t>
              </a:r>
            </a:p>
          </p:txBody>
        </p:sp>
        <p:sp>
          <p:nvSpPr>
            <p:cNvPr id="351" name="Shape 351"/>
            <p:cNvSpPr/>
            <p:nvPr/>
          </p:nvSpPr>
          <p:spPr>
            <a:xfrm>
              <a:off x="6050279" y="1560960"/>
              <a:ext cx="2758441" cy="462832"/>
            </a:xfrm>
            <a:prstGeom prst="rect">
              <a:avLst/>
            </a:prstGeom>
            <a:solidFill>
              <a:srgbClr val="000000"/>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ts val="4000"/>
                </a:lnSpc>
                <a:defRPr sz="2000">
                  <a:solidFill>
                    <a:srgbClr val="FFFFFF"/>
                  </a:solidFill>
                  <a:latin typeface="Calibri"/>
                  <a:ea typeface="Calibri"/>
                  <a:cs typeface="Calibri"/>
                  <a:sym typeface="Calibri"/>
                </a:defRPr>
              </a:lvl1pPr>
            </a:lstStyle>
            <a:p>
              <a:pPr lvl="0">
                <a:defRPr sz="1800">
                  <a:solidFill>
                    <a:srgbClr val="000000"/>
                  </a:solidFill>
                </a:defRPr>
              </a:pPr>
              <a:r>
                <a:rPr sz="2000">
                  <a:solidFill>
                    <a:srgbClr val="FFFFFF"/>
                  </a:solidFill>
                </a:rPr>
                <a:t>Frequently missed</a:t>
              </a:r>
            </a:p>
          </p:txBody>
        </p:sp>
        <p:sp>
          <p:nvSpPr>
            <p:cNvPr id="352" name="Shape 352"/>
            <p:cNvSpPr/>
            <p:nvPr/>
          </p:nvSpPr>
          <p:spPr>
            <a:xfrm>
              <a:off x="6050279" y="2288606"/>
              <a:ext cx="2758441" cy="462831"/>
            </a:xfrm>
            <a:prstGeom prst="rect">
              <a:avLst/>
            </a:prstGeom>
            <a:solidFill>
              <a:srgbClr val="000000"/>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ts val="4000"/>
                </a:lnSpc>
                <a:defRPr sz="2000">
                  <a:solidFill>
                    <a:srgbClr val="FFFFFF"/>
                  </a:solidFill>
                  <a:latin typeface="Calibri"/>
                  <a:ea typeface="Calibri"/>
                  <a:cs typeface="Calibri"/>
                  <a:sym typeface="Calibri"/>
                </a:defRPr>
              </a:lvl1pPr>
            </a:lstStyle>
            <a:p>
              <a:pPr lvl="0">
                <a:defRPr sz="1800">
                  <a:solidFill>
                    <a:srgbClr val="000000"/>
                  </a:solidFill>
                </a:defRPr>
              </a:pPr>
              <a:r>
                <a:rPr sz="2000">
                  <a:solidFill>
                    <a:srgbClr val="FFFFFF"/>
                  </a:solidFill>
                </a:rPr>
                <a:t>Least frequently missed</a:t>
              </a:r>
            </a:p>
          </p:txBody>
        </p:sp>
      </p:grpSp>
    </p:spTree>
    <p:extLst>
      <p:ext uri="{BB962C8B-B14F-4D97-AF65-F5344CB8AC3E}">
        <p14:creationId xmlns:p14="http://schemas.microsoft.com/office/powerpoint/2010/main" val="6477453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2732966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DE593A36A6874285991743F2BE28E9" ma:contentTypeVersion="0" ma:contentTypeDescription="Create a new document." ma:contentTypeScope="" ma:versionID="c4cae042d4c79ee54905f63930fcba5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64F402A-46B9-4427-9146-6FCF989D45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E9565649-35D4-4BA5-BB60-3718AC20FD3E}">
  <ds:schemaRefs>
    <ds:schemaRef ds:uri="http://schemas.microsoft.com/sharepoint/v3/contenttype/forms"/>
  </ds:schemaRefs>
</ds:datastoreItem>
</file>

<file path=customXml/itemProps3.xml><?xml version="1.0" encoding="utf-8"?>
<ds:datastoreItem xmlns:ds="http://schemas.openxmlformats.org/officeDocument/2006/customXml" ds:itemID="{6BC1FED8-EB72-4B31-95B3-E9F3C4E035A6}">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114</TotalTime>
  <Words>724</Words>
  <Application>Microsoft Office PowerPoint</Application>
  <PresentationFormat>On-screen Show (4:3)</PresentationFormat>
  <Paragraphs>58</Paragraphs>
  <Slides>10</Slides>
  <Notes>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Arial</vt:lpstr>
      <vt:lpstr>Arial Narrow</vt:lpstr>
      <vt:lpstr>Calibri</vt:lpstr>
      <vt:lpstr>Helvetica Neue</vt:lpstr>
      <vt:lpstr>Office Theme</vt:lpstr>
      <vt:lpstr>RC 59 Template EN</vt:lpstr>
      <vt:lpstr>PowerPoint Presentation</vt:lpstr>
      <vt:lpstr>Learning objectives</vt:lpstr>
      <vt:lpstr>Why Hand Hygiene?</vt:lpstr>
      <vt:lpstr>When to practice Hand Hygiene?</vt:lpstr>
      <vt:lpstr>Types of Hand Hygiene</vt:lpstr>
      <vt:lpstr>How to Hand Rub?</vt:lpstr>
      <vt:lpstr>How to  Hand Wash?</vt:lpstr>
      <vt:lpstr>Usually Missed During Hand Hygiene!</vt:lpstr>
      <vt:lpstr>Disclaimer</vt:lpstr>
      <vt:lpstr>Thank you!</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Steps to put on personal protective equipment (PPE)</dc:title>
  <dc:creator>SMALLWOOD, Catherine</dc:creator>
  <cp:lastModifiedBy>GOMEZ, Paula</cp:lastModifiedBy>
  <cp:revision>23</cp:revision>
  <dcterms:created xsi:type="dcterms:W3CDTF">2015-08-13T14:46:49Z</dcterms:created>
  <dcterms:modified xsi:type="dcterms:W3CDTF">2018-05-17T14:21:43Z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1855664837</vt:i4>
  </property>
  <property fmtid="{D5CDD505-2E9C-101B-9397-08002B2CF9AE}" pid="3" name="_NewReviewCycle">
    <vt:lpwstr/>
  </property>
  <property fmtid="{D5CDD505-2E9C-101B-9397-08002B2CF9AE}" pid="4" name="_EmailSubject">
    <vt:lpwstr>Revision/update of Rapid Response Teams (RRT) Training Package - part 2</vt:lpwstr>
  </property>
  <property fmtid="{D5CDD505-2E9C-101B-9397-08002B2CF9AE}" pid="5" name="_AuthorEmail">
    <vt:lpwstr>coutinhoa@who.int</vt:lpwstr>
  </property>
  <property fmtid="{D5CDD505-2E9C-101B-9397-08002B2CF9AE}" pid="6" name="_AuthorEmailDisplayName">
    <vt:lpwstr>COUTINHO REHSE, Ana Paula</vt:lpwstr>
  </property>
  <property fmtid="{D5CDD505-2E9C-101B-9397-08002B2CF9AE}" pid="7" name="_PreviousAdHocReviewCycleID">
    <vt:i4>-1814050253</vt:i4>
  </property>
  <property fmtid="{D5CDD505-2E9C-101B-9397-08002B2CF9AE}" pid="8" name="ContentTypeId">
    <vt:lpwstr>0x0101009FDE593A36A6874285991743F2BE28E9</vt:lpwstr>
  </property>
</Properties>
</file>