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4" r:id="rId4"/>
    <p:sldMasterId id="2147483681" r:id="rId5"/>
  </p:sldMasterIdLst>
  <p:notesMasterIdLst>
    <p:notesMasterId r:id="rId45"/>
  </p:notesMasterIdLst>
  <p:sldIdLst>
    <p:sldId id="256" r:id="rId6"/>
    <p:sldId id="257" r:id="rId7"/>
    <p:sldId id="259" r:id="rId8"/>
    <p:sldId id="258" r:id="rId9"/>
    <p:sldId id="260" r:id="rId10"/>
    <p:sldId id="261" r:id="rId11"/>
    <p:sldId id="262" r:id="rId12"/>
    <p:sldId id="263" r:id="rId13"/>
    <p:sldId id="264" r:id="rId14"/>
    <p:sldId id="265" r:id="rId15"/>
    <p:sldId id="266" r:id="rId16"/>
    <p:sldId id="347" r:id="rId17"/>
    <p:sldId id="267" r:id="rId18"/>
    <p:sldId id="333" r:id="rId19"/>
    <p:sldId id="334" r:id="rId20"/>
    <p:sldId id="268" r:id="rId21"/>
    <p:sldId id="272" r:id="rId22"/>
    <p:sldId id="270" r:id="rId23"/>
    <p:sldId id="274" r:id="rId24"/>
    <p:sldId id="335" r:id="rId25"/>
    <p:sldId id="271" r:id="rId26"/>
    <p:sldId id="277" r:id="rId27"/>
    <p:sldId id="348" r:id="rId28"/>
    <p:sldId id="278" r:id="rId29"/>
    <p:sldId id="336" r:id="rId30"/>
    <p:sldId id="340" r:id="rId31"/>
    <p:sldId id="276" r:id="rId32"/>
    <p:sldId id="346" r:id="rId33"/>
    <p:sldId id="349" r:id="rId34"/>
    <p:sldId id="351" r:id="rId35"/>
    <p:sldId id="352" r:id="rId36"/>
    <p:sldId id="353" r:id="rId37"/>
    <p:sldId id="275" r:id="rId38"/>
    <p:sldId id="328" r:id="rId39"/>
    <p:sldId id="354" r:id="rId40"/>
    <p:sldId id="330" r:id="rId41"/>
    <p:sldId id="338" r:id="rId42"/>
    <p:sldId id="355" r:id="rId43"/>
    <p:sldId id="331" r:id="rId44"/>
  </p:sldIdLst>
  <p:sldSz cx="9144000" cy="6858000" type="screen4x3"/>
  <p:notesSz cx="6858000" cy="9144000"/>
  <p:defaultTextStyle>
    <a:lvl1pPr>
      <a:defRPr>
        <a:latin typeface="+mn-lt"/>
        <a:ea typeface="+mn-ea"/>
        <a:cs typeface="+mn-cs"/>
        <a:sym typeface="Helvetica"/>
      </a:defRPr>
    </a:lvl1pPr>
    <a:lvl2pPr>
      <a:defRPr>
        <a:latin typeface="+mn-lt"/>
        <a:ea typeface="+mn-ea"/>
        <a:cs typeface="+mn-cs"/>
        <a:sym typeface="Helvetica"/>
      </a:defRPr>
    </a:lvl2pPr>
    <a:lvl3pPr>
      <a:defRPr>
        <a:latin typeface="+mn-lt"/>
        <a:ea typeface="+mn-ea"/>
        <a:cs typeface="+mn-cs"/>
        <a:sym typeface="Helvetica"/>
      </a:defRPr>
    </a:lvl3pPr>
    <a:lvl4pPr>
      <a:defRPr>
        <a:latin typeface="+mn-lt"/>
        <a:ea typeface="+mn-ea"/>
        <a:cs typeface="+mn-cs"/>
        <a:sym typeface="Helvetica"/>
      </a:defRPr>
    </a:lvl4pPr>
    <a:lvl5pPr>
      <a:defRPr>
        <a:latin typeface="+mn-lt"/>
        <a:ea typeface="+mn-ea"/>
        <a:cs typeface="+mn-cs"/>
        <a:sym typeface="Helvetica"/>
      </a:defRPr>
    </a:lvl5pPr>
    <a:lvl6pPr>
      <a:defRPr>
        <a:latin typeface="+mn-lt"/>
        <a:ea typeface="+mn-ea"/>
        <a:cs typeface="+mn-cs"/>
        <a:sym typeface="Helvetica"/>
      </a:defRPr>
    </a:lvl6pPr>
    <a:lvl7pPr>
      <a:defRPr>
        <a:latin typeface="+mn-lt"/>
        <a:ea typeface="+mn-ea"/>
        <a:cs typeface="+mn-cs"/>
        <a:sym typeface="Helvetica"/>
      </a:defRPr>
    </a:lvl7pPr>
    <a:lvl8pPr>
      <a:defRPr>
        <a:latin typeface="+mn-lt"/>
        <a:ea typeface="+mn-ea"/>
        <a:cs typeface="+mn-cs"/>
        <a:sym typeface="Helvetica"/>
      </a:defRPr>
    </a:lvl8pPr>
    <a:lvl9pPr>
      <a:defRPr>
        <a:latin typeface="+mn-lt"/>
        <a:ea typeface="+mn-ea"/>
        <a:cs typeface="+mn-cs"/>
        <a:sym typeface="Helvetica"/>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OUTINHO REHSE, Ana Paula" initials="coutinhoa" lastIdx="1" clrIdx="0"/>
  <p:cmAuthor id="1" name="Lauren Sauer" initials="LS" lastIdx="1" clrIdx="1">
    <p:extLst>
      <p:ext uri="{19B8F6BF-5375-455C-9EA6-DF929625EA0E}">
        <p15:presenceInfo xmlns:p15="http://schemas.microsoft.com/office/powerpoint/2012/main" userId="S-1-5-21-1214440339-484763869-725345543-3338078" providerId="AD"/>
      </p:ext>
    </p:extLst>
  </p:cmAuthor>
  <p:cmAuthor id="2" name="nmq1" initials="nmq1" lastIdx="7" clrIdx="2">
    <p:extLst>
      <p:ext uri="{19B8F6BF-5375-455C-9EA6-DF929625EA0E}">
        <p15:presenceInfo xmlns:p15="http://schemas.microsoft.com/office/powerpoint/2012/main" userId="nmq1"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940675A-B579-460E-94D1-54222C63F5DA}">
  <a:tblStyle styleId="{4C3C2611-4C71-4FC5-86AE-919BDF0F9419}" styleName="">
    <a:tblBg/>
    <a:wholeTbl>
      <a:tcTxStyle b="on" i="on">
        <a:fontRef idx="min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E7F3F4"/>
          </a:solidFill>
        </a:fill>
      </a:tcStyle>
    </a:wholeTbl>
    <a:band2H>
      <a:tcTxStyle/>
      <a:tcStyle>
        <a:tcBdr/>
        <a:fill>
          <a:solidFill>
            <a:srgbClr val="F3F9FA"/>
          </a:solidFill>
        </a:fill>
      </a:tcStyle>
    </a:band2H>
    <a:firstCol>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BBE0E3"/>
          </a:solidFill>
        </a:fill>
      </a:tcStyle>
    </a:firstCol>
    <a:la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BBE0E3"/>
          </a:solidFill>
        </a:fill>
      </a:tcStyle>
    </a:lastRow>
    <a:fir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BBE0E3"/>
          </a:solidFill>
        </a:fill>
      </a:tcStyle>
    </a:firstRow>
  </a:tblStyle>
  <a:tblStyle styleId="{C7B018BB-80A7-4F77-B60F-C8B233D01FF8}" styleName="">
    <a:tblBg/>
    <a:wholeTbl>
      <a:tcTxStyle b="on" i="on">
        <a:fontRef idx="min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E7F3F4"/>
          </a:solidFill>
        </a:fill>
      </a:tcStyle>
    </a:wholeTbl>
    <a:band2H>
      <a:tcTxStyle/>
      <a:tcStyle>
        <a:tcBdr/>
        <a:fill>
          <a:solidFill>
            <a:srgbClr val="F3F9FA"/>
          </a:solidFill>
        </a:fill>
      </a:tcStyle>
    </a:band2H>
    <a:firstCol>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BBE0E3"/>
          </a:solidFill>
        </a:fill>
      </a:tcStyle>
    </a:firstCol>
    <a:la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BBE0E3"/>
          </a:solidFill>
        </a:fill>
      </a:tcStyle>
    </a:lastRow>
    <a:fir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BBE0E3"/>
          </a:solidFill>
        </a:fill>
      </a:tcStyle>
    </a:firstRow>
  </a:tblStyle>
  <a:tblStyle styleId="{EEE7283C-3CF3-47DC-8721-378D4A62B228}" styleName="">
    <a:tblBg/>
    <a:wholeTbl>
      <a:tcTxStyle b="on" i="on">
        <a:fontRef idx="min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BDBDB"/>
          </a:solidFill>
        </a:fill>
      </a:tcStyle>
    </a:wholeTbl>
    <a:band2H>
      <a:tcTxStyle/>
      <a:tcStyle>
        <a:tcBdr/>
        <a:fill>
          <a:solidFill>
            <a:srgbClr val="EEEEEE"/>
          </a:solidFill>
        </a:fill>
      </a:tcStyle>
    </a:band2H>
    <a:firstCol>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8F8F8F"/>
          </a:solidFill>
        </a:fill>
      </a:tcStyle>
    </a:firstCol>
    <a:la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8F8F8F"/>
          </a:solidFill>
        </a:fill>
      </a:tcStyle>
    </a:lastRow>
    <a:fir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8F8F8F"/>
          </a:solidFill>
        </a:fill>
      </a:tcStyle>
    </a:firstRow>
  </a:tblStyle>
  <a:tblStyle styleId="{CF821DB8-F4EB-4A41-A1BA-3FCAFE7338EE}" styleName="">
    <a:tblBg/>
    <a:wholeTbl>
      <a:tcTxStyle b="on" i="on">
        <a:fontRef idx="min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CCCD9"/>
          </a:solidFill>
        </a:fill>
      </a:tcStyle>
    </a:wholeTbl>
    <a:band2H>
      <a:tcTxStyle/>
      <a:tcStyle>
        <a:tcBdr/>
        <a:fill>
          <a:solidFill>
            <a:srgbClr val="E7E7ED"/>
          </a:solidFill>
        </a:fill>
      </a:tcStyle>
    </a:band2H>
    <a:firstCol>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D2D8A"/>
          </a:solidFill>
        </a:fill>
      </a:tcStyle>
    </a:firstCol>
    <a:la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D2D8A"/>
          </a:solidFill>
        </a:fill>
      </a:tcStyle>
    </a:lastRow>
    <a:fir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D2D8A"/>
          </a:solidFill>
        </a:fill>
      </a:tcStyle>
    </a:firstRow>
  </a:tblStyle>
  <a:tblStyle styleId="{33BA23B1-9221-436E-865A-0063620EA4FD}" styleName="">
    <a:tblBg/>
    <a:wholeTbl>
      <a:tcTxStyle b="on" i="on">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n">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BBE0E3"/>
          </a:solidFill>
        </a:fill>
      </a:tcStyle>
    </a:firstCol>
    <a:lastRow>
      <a:tcTxStyle b="on" i="on">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BBE0E3"/>
          </a:solidFill>
        </a:fill>
      </a:tcStyle>
    </a:firstRow>
  </a:tblStyle>
  <a:tblStyle styleId="{2708684C-4D16-4618-839F-0558EEFCDFE6}" styleName="">
    <a:tblBg/>
    <a:wholeTbl>
      <a:tcTxStyle b="on" i="on">
        <a:fontRef idx="min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a:tcStyle>
        <a:tcBdr/>
        <a:fill>
          <a:solidFill>
            <a:srgbClr val="E6E6E6"/>
          </a:solidFill>
        </a:fill>
      </a:tcStyle>
    </a:band2H>
    <a:firstCol>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82300" autoAdjust="0"/>
  </p:normalViewPr>
  <p:slideViewPr>
    <p:cSldViewPr>
      <p:cViewPr varScale="1">
        <p:scale>
          <a:sx n="85" d="100"/>
          <a:sy n="85" d="100"/>
        </p:scale>
        <p:origin x="1026" y="9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viewProps" Target="viewProps.xml"/><Relationship Id="rId8" Type="http://schemas.openxmlformats.org/officeDocument/2006/relationships/slide" Target="slides/slide3.xml"/><Relationship Id="rId51"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1" name="Shape 131"/>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132" name="Shape 132"/>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2265883143"/>
      </p:ext>
    </p:extLst>
  </p:cSld>
  <p:clrMap bg1="lt1" tx1="dk1" bg2="lt2" tx2="dk2" accent1="accent1" accent2="accent2" accent3="accent3" accent4="accent4" accent5="accent5" accent6="accent6" hlink="hlink" folHlink="folHlink"/>
  <p:notesStyle>
    <a:lvl1pPr defTabSz="457200">
      <a:lnSpc>
        <a:spcPct val="117999"/>
      </a:lnSpc>
      <a:defRPr sz="2200">
        <a:latin typeface="+mj-lt"/>
        <a:ea typeface="+mj-ea"/>
        <a:cs typeface="+mj-cs"/>
        <a:sym typeface="Helvetica Neue"/>
      </a:defRPr>
    </a:lvl1pPr>
    <a:lvl2pPr indent="228600" defTabSz="457200">
      <a:lnSpc>
        <a:spcPct val="117999"/>
      </a:lnSpc>
      <a:defRPr sz="2200">
        <a:latin typeface="+mj-lt"/>
        <a:ea typeface="+mj-ea"/>
        <a:cs typeface="+mj-cs"/>
        <a:sym typeface="Helvetica Neue"/>
      </a:defRPr>
    </a:lvl2pPr>
    <a:lvl3pPr indent="457200" defTabSz="457200">
      <a:lnSpc>
        <a:spcPct val="117999"/>
      </a:lnSpc>
      <a:defRPr sz="2200">
        <a:latin typeface="+mj-lt"/>
        <a:ea typeface="+mj-ea"/>
        <a:cs typeface="+mj-cs"/>
        <a:sym typeface="Helvetica Neue"/>
      </a:defRPr>
    </a:lvl3pPr>
    <a:lvl4pPr indent="685800" defTabSz="457200">
      <a:lnSpc>
        <a:spcPct val="117999"/>
      </a:lnSpc>
      <a:defRPr sz="2200">
        <a:latin typeface="+mj-lt"/>
        <a:ea typeface="+mj-ea"/>
        <a:cs typeface="+mj-cs"/>
        <a:sym typeface="Helvetica Neue"/>
      </a:defRPr>
    </a:lvl4pPr>
    <a:lvl5pPr indent="914400" defTabSz="457200">
      <a:lnSpc>
        <a:spcPct val="117999"/>
      </a:lnSpc>
      <a:defRPr sz="2200">
        <a:latin typeface="+mj-lt"/>
        <a:ea typeface="+mj-ea"/>
        <a:cs typeface="+mj-cs"/>
        <a:sym typeface="Helvetica Neue"/>
      </a:defRPr>
    </a:lvl5pPr>
    <a:lvl6pPr indent="1143000" defTabSz="457200">
      <a:lnSpc>
        <a:spcPct val="117999"/>
      </a:lnSpc>
      <a:defRPr sz="2200">
        <a:latin typeface="+mj-lt"/>
        <a:ea typeface="+mj-ea"/>
        <a:cs typeface="+mj-cs"/>
        <a:sym typeface="Helvetica Neue"/>
      </a:defRPr>
    </a:lvl6pPr>
    <a:lvl7pPr indent="1371600" defTabSz="457200">
      <a:lnSpc>
        <a:spcPct val="117999"/>
      </a:lnSpc>
      <a:defRPr sz="2200">
        <a:latin typeface="+mj-lt"/>
        <a:ea typeface="+mj-ea"/>
        <a:cs typeface="+mj-cs"/>
        <a:sym typeface="Helvetica Neue"/>
      </a:defRPr>
    </a:lvl7pPr>
    <a:lvl8pPr indent="1600200" defTabSz="457200">
      <a:lnSpc>
        <a:spcPct val="117999"/>
      </a:lnSpc>
      <a:defRPr sz="2200">
        <a:latin typeface="+mj-lt"/>
        <a:ea typeface="+mj-ea"/>
        <a:cs typeface="+mj-cs"/>
        <a:sym typeface="Helvetica Neue"/>
      </a:defRPr>
    </a:lvl8pPr>
    <a:lvl9pPr indent="1828800" defTabSz="457200">
      <a:lnSpc>
        <a:spcPct val="117999"/>
      </a:lnSpc>
      <a:defRPr sz="2200">
        <a:latin typeface="+mj-lt"/>
        <a:ea typeface="+mj-ea"/>
        <a:cs typeface="+mj-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4188806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200" b="1" i="0" u="none" strike="noStrike" baseline="0" dirty="0">
                <a:latin typeface="+mj-lt"/>
                <a:ea typeface="+mj-ea"/>
                <a:cs typeface="+mj-cs"/>
                <a:sym typeface="Helvetica Neue"/>
              </a:rPr>
              <a:t>Hand disinfection </a:t>
            </a:r>
            <a:r>
              <a:rPr lang="en-US" sz="2200" b="0" i="0" u="none" strike="noStrike" baseline="0" dirty="0">
                <a:latin typeface="+mj-lt"/>
                <a:ea typeface="+mj-ea"/>
                <a:cs typeface="+mj-cs"/>
                <a:sym typeface="Helvetica Neue"/>
              </a:rPr>
              <a:t>is extensively used as a term in some parts of the world and can refer to antiseptic </a:t>
            </a:r>
            <a:r>
              <a:rPr lang="en-US" sz="2200" b="0" i="0" u="none" strike="noStrike" baseline="0" dirty="0" err="1">
                <a:latin typeface="+mj-lt"/>
                <a:ea typeface="+mj-ea"/>
                <a:cs typeface="+mj-cs"/>
                <a:sym typeface="Helvetica Neue"/>
              </a:rPr>
              <a:t>handwash</a:t>
            </a:r>
            <a:r>
              <a:rPr lang="en-US" sz="2200" b="0" i="0" u="none" strike="noStrike" baseline="0" dirty="0">
                <a:latin typeface="+mj-lt"/>
                <a:ea typeface="+mj-ea"/>
                <a:cs typeface="+mj-cs"/>
                <a:sym typeface="Helvetica Neue"/>
              </a:rPr>
              <a:t>, antiseptic </a:t>
            </a:r>
            <a:r>
              <a:rPr lang="en-US" sz="2200" b="0" i="0" u="none" strike="noStrike" baseline="0" dirty="0" err="1">
                <a:latin typeface="+mj-lt"/>
                <a:ea typeface="+mj-ea"/>
                <a:cs typeface="+mj-cs"/>
                <a:sym typeface="Helvetica Neue"/>
              </a:rPr>
              <a:t>handrubbing</a:t>
            </a:r>
            <a:r>
              <a:rPr lang="en-US" sz="2200" b="0" i="0" u="none" strike="noStrike" baseline="0" dirty="0">
                <a:latin typeface="+mj-lt"/>
                <a:ea typeface="+mj-ea"/>
                <a:cs typeface="+mj-cs"/>
                <a:sym typeface="Helvetica Neue"/>
              </a:rPr>
              <a:t>, hand antisepsis/decontamination/</a:t>
            </a:r>
            <a:r>
              <a:rPr lang="en-US" sz="2200" b="0" i="0" u="none" strike="noStrike" baseline="0" dirty="0" err="1">
                <a:latin typeface="+mj-lt"/>
                <a:ea typeface="+mj-ea"/>
                <a:cs typeface="+mj-cs"/>
                <a:sym typeface="Helvetica Neue"/>
              </a:rPr>
              <a:t>degerming</a:t>
            </a:r>
            <a:r>
              <a:rPr lang="en-US" sz="2200" b="0" i="0" u="none" strike="noStrike" baseline="0" dirty="0">
                <a:latin typeface="+mj-lt"/>
                <a:ea typeface="+mj-ea"/>
                <a:cs typeface="+mj-cs"/>
                <a:sym typeface="Helvetica Neue"/>
              </a:rPr>
              <a:t>, handwashing with an antimicrobial soap and water, hygienic hand antisepsis, or hygienic </a:t>
            </a:r>
            <a:r>
              <a:rPr lang="en-US" sz="2200" b="0" i="0" u="none" strike="noStrike" baseline="0" dirty="0" err="1">
                <a:latin typeface="+mj-lt"/>
                <a:ea typeface="+mj-ea"/>
                <a:cs typeface="+mj-cs"/>
                <a:sym typeface="Helvetica Neue"/>
              </a:rPr>
              <a:t>handrub</a:t>
            </a:r>
            <a:r>
              <a:rPr lang="en-US" sz="2200" b="0" i="0" u="none" strike="noStrike" baseline="0" dirty="0">
                <a:latin typeface="+mj-lt"/>
                <a:ea typeface="+mj-ea"/>
                <a:cs typeface="+mj-cs"/>
                <a:sym typeface="Helvetica Neue"/>
              </a:rPr>
              <a:t>. Since disinfection refers normally to the decontamination of inanimate surfaces and objects, this term was not used in the WHO Hand Hygiene Guidelines.</a:t>
            </a:r>
            <a:endParaRPr lang="en-US" i="0" dirty="0"/>
          </a:p>
        </p:txBody>
      </p:sp>
    </p:spTree>
    <p:extLst>
      <p:ext uri="{BB962C8B-B14F-4D97-AF65-F5344CB8AC3E}">
        <p14:creationId xmlns:p14="http://schemas.microsoft.com/office/powerpoint/2010/main" val="32078972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 name="Shape 340"/>
          <p:cNvSpPr>
            <a:spLocks noGrp="1" noRot="1" noChangeAspect="1"/>
          </p:cNvSpPr>
          <p:nvPr>
            <p:ph type="sldImg"/>
          </p:nvPr>
        </p:nvSpPr>
        <p:spPr>
          <a:prstGeom prst="rect">
            <a:avLst/>
          </a:prstGeom>
        </p:spPr>
        <p:txBody>
          <a:bodyPr/>
          <a:lstStyle/>
          <a:p>
            <a:pPr lvl="0"/>
            <a:endParaRPr/>
          </a:p>
        </p:txBody>
      </p:sp>
      <p:sp>
        <p:nvSpPr>
          <p:cNvPr id="341" name="Shape 341"/>
          <p:cNvSpPr>
            <a:spLocks noGrp="1"/>
          </p:cNvSpPr>
          <p:nvPr>
            <p:ph type="body" sz="quarter" idx="1"/>
          </p:nvPr>
        </p:nvSpPr>
        <p:spPr>
          <a:prstGeom prst="rect">
            <a:avLst/>
          </a:prstGeom>
        </p:spPr>
        <p:txBody>
          <a:bodyPr/>
          <a:lstStyle>
            <a:lvl1pPr defTabSz="914400">
              <a:lnSpc>
                <a:spcPct val="100000"/>
              </a:lnSpc>
              <a:defRPr sz="1200">
                <a:latin typeface="Calibri"/>
                <a:ea typeface="Calibri"/>
                <a:cs typeface="Calibri"/>
                <a:sym typeface="Calibri"/>
              </a:defRPr>
            </a:lvl1pPr>
          </a:lstStyle>
          <a:p>
            <a:pPr lvl="0">
              <a:defRPr sz="1800"/>
            </a:pPr>
            <a:endParaRPr sz="1200" b="1" strike="noStrike" dirty="0">
              <a:solidFill>
                <a:srgbClr val="FF0000"/>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8420543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use of bleach/chlorine solutions at the concentrations currently used for hand hygiene (500 ppm sodium hypochlorite or a 0.05% chlorine solution) can be acceptable ONLY when other hand hygiene agents are unavailable.</a:t>
            </a:r>
          </a:p>
        </p:txBody>
      </p:sp>
    </p:spTree>
    <p:extLst>
      <p:ext uri="{BB962C8B-B14F-4D97-AF65-F5344CB8AC3E}">
        <p14:creationId xmlns:p14="http://schemas.microsoft.com/office/powerpoint/2010/main" val="34538915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Chlorine is potentially unstable and highly toxic, therefore, solutions should be prepared daily, kept out of sunlight (to prevent the deterioration of chlorine concentration), and handled with care. </a:t>
            </a:r>
          </a:p>
        </p:txBody>
      </p:sp>
    </p:spTree>
    <p:extLst>
      <p:ext uri="{BB962C8B-B14F-4D97-AF65-F5344CB8AC3E}">
        <p14:creationId xmlns:p14="http://schemas.microsoft.com/office/powerpoint/2010/main" val="31100454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3" name="Shape 383"/>
          <p:cNvSpPr>
            <a:spLocks noGrp="1" noRot="1" noChangeAspect="1"/>
          </p:cNvSpPr>
          <p:nvPr>
            <p:ph type="sldImg"/>
          </p:nvPr>
        </p:nvSpPr>
        <p:spPr>
          <a:prstGeom prst="rect">
            <a:avLst/>
          </a:prstGeom>
        </p:spPr>
        <p:txBody>
          <a:bodyPr/>
          <a:lstStyle/>
          <a:p>
            <a:pPr lvl="0"/>
            <a:endParaRPr/>
          </a:p>
        </p:txBody>
      </p:sp>
      <p:sp>
        <p:nvSpPr>
          <p:cNvPr id="384" name="Shape 384"/>
          <p:cNvSpPr>
            <a:spLocks noGrp="1"/>
          </p:cNvSpPr>
          <p:nvPr>
            <p:ph type="body" sz="quarter" idx="1"/>
          </p:nvPr>
        </p:nvSpPr>
        <p:spPr>
          <a:prstGeom prst="rect">
            <a:avLst/>
          </a:prstGeom>
        </p:spPr>
        <p:txBody>
          <a:bodyPr/>
          <a:lstStyle/>
          <a:p>
            <a:pPr lvl="0" defTabSz="914400">
              <a:lnSpc>
                <a:spcPct val="100000"/>
              </a:lnSpc>
              <a:defRPr sz="1800"/>
            </a:pPr>
            <a:r>
              <a:rPr sz="1200" b="1" dirty="0">
                <a:latin typeface="Calibri"/>
                <a:ea typeface="Calibri"/>
                <a:cs typeface="Calibri"/>
                <a:sym typeface="Calibri"/>
              </a:rPr>
              <a:t>Talking Points:</a:t>
            </a:r>
            <a:endParaRPr sz="1200" dirty="0">
              <a:latin typeface="Calibri"/>
              <a:ea typeface="Calibri"/>
              <a:cs typeface="Calibri"/>
              <a:sym typeface="Calibri"/>
            </a:endParaRPr>
          </a:p>
          <a:p>
            <a:pPr lvl="0" defTabSz="914400">
              <a:lnSpc>
                <a:spcPct val="100000"/>
              </a:lnSpc>
              <a:spcBef>
                <a:spcPts val="1200"/>
              </a:spcBef>
              <a:defRPr sz="1800"/>
            </a:pPr>
            <a:r>
              <a:rPr sz="1200" dirty="0">
                <a:latin typeface="Calibri"/>
                <a:ea typeface="Calibri"/>
                <a:cs typeface="Calibri"/>
                <a:sym typeface="Calibri"/>
              </a:rPr>
              <a:t>PPE is specialized clothing or equipment worn by a health care workers for protection against microorganisms like</a:t>
            </a:r>
            <a:r>
              <a:rPr lang="en-US" sz="1200" baseline="0" dirty="0">
                <a:latin typeface="Calibri"/>
                <a:ea typeface="Calibri"/>
                <a:cs typeface="Calibri"/>
                <a:sym typeface="Calibri"/>
              </a:rPr>
              <a:t> bacteria, viruses, fungus, etc</a:t>
            </a:r>
            <a:r>
              <a:rPr sz="1200" dirty="0">
                <a:latin typeface="Calibri"/>
                <a:ea typeface="Calibri"/>
                <a:cs typeface="Calibri"/>
                <a:sym typeface="Calibri"/>
              </a:rPr>
              <a:t>. These are barriers to protect your eyes, nose, mouth, skin and clothing from contact with a patient’s body fluids (blood vomit, urine, stool, or sweat)</a:t>
            </a:r>
          </a:p>
          <a:p>
            <a:pPr lvl="0" defTabSz="914400">
              <a:lnSpc>
                <a:spcPct val="100000"/>
              </a:lnSpc>
              <a:spcBef>
                <a:spcPts val="1200"/>
              </a:spcBef>
              <a:defRPr sz="1800"/>
            </a:pPr>
            <a:endParaRPr sz="1200" dirty="0">
              <a:latin typeface="Calibri"/>
              <a:ea typeface="Calibri"/>
              <a:cs typeface="Calibri"/>
              <a:sym typeface="Calibri"/>
            </a:endParaRPr>
          </a:p>
          <a:p>
            <a:pPr marL="0" marR="0" lvl="0" indent="0" defTabSz="914400" eaLnBrk="1" fontAlgn="auto" latinLnBrk="0" hangingPunct="1">
              <a:lnSpc>
                <a:spcPct val="100000"/>
              </a:lnSpc>
              <a:spcBef>
                <a:spcPts val="1200"/>
              </a:spcBef>
              <a:spcAft>
                <a:spcPts val="0"/>
              </a:spcAft>
              <a:buClrTx/>
              <a:buSzTx/>
              <a:buFontTx/>
              <a:buNone/>
              <a:tabLst/>
              <a:defRPr sz="1800"/>
            </a:pPr>
            <a:r>
              <a:rPr sz="1200" dirty="0">
                <a:latin typeface="Wingdings"/>
                <a:ea typeface="Wingdings"/>
                <a:cs typeface="Wingdings"/>
                <a:sym typeface="Wingdings"/>
              </a:rPr>
              <a:t></a:t>
            </a:r>
            <a:r>
              <a:rPr sz="1200" dirty="0">
                <a:latin typeface="Calibri"/>
                <a:ea typeface="Calibri"/>
                <a:cs typeface="Calibri"/>
                <a:sym typeface="Calibri"/>
              </a:rPr>
              <a:t> SINCE MOST PEOPLE ONLY STARTED HEARING ABOUT PPE IN THE CONTEXT OF EBOLA IT IS GOOD TO EMPHASIZE THAT </a:t>
            </a:r>
            <a:r>
              <a:rPr lang="en-US" sz="1200" dirty="0">
                <a:latin typeface="Calibri"/>
                <a:ea typeface="Calibri"/>
                <a:cs typeface="Calibri"/>
                <a:sym typeface="Calibri"/>
              </a:rPr>
              <a:t>PPE IS PART OF STANDARD PRECAUTIONS  NOT JUST ENHANCED</a:t>
            </a:r>
            <a:r>
              <a:rPr lang="en-US" sz="1200" baseline="0" dirty="0">
                <a:latin typeface="Calibri"/>
                <a:ea typeface="Calibri"/>
                <a:cs typeface="Calibri"/>
                <a:sym typeface="Calibri"/>
              </a:rPr>
              <a:t> PPE</a:t>
            </a:r>
          </a:p>
          <a:p>
            <a:pPr marL="0" marR="0" lvl="0" indent="0" defTabSz="914400" eaLnBrk="1" fontAlgn="auto" latinLnBrk="0" hangingPunct="1">
              <a:lnSpc>
                <a:spcPct val="100000"/>
              </a:lnSpc>
              <a:spcBef>
                <a:spcPts val="1200"/>
              </a:spcBef>
              <a:spcAft>
                <a:spcPts val="0"/>
              </a:spcAft>
              <a:buClrTx/>
              <a:buSzTx/>
              <a:buFontTx/>
              <a:buNone/>
              <a:tabLst/>
              <a:defRPr sz="1800"/>
            </a:pPr>
            <a:endParaRPr lang="en-US" sz="1200" baseline="0" dirty="0">
              <a:latin typeface="Calibri"/>
              <a:ea typeface="Calibri"/>
              <a:cs typeface="Calibri"/>
              <a:sym typeface="Calibri"/>
            </a:endParaRPr>
          </a:p>
          <a:p>
            <a:pPr marL="0" marR="0" lvl="0" indent="0" defTabSz="914400" eaLnBrk="1" fontAlgn="auto" latinLnBrk="0" hangingPunct="1">
              <a:lnSpc>
                <a:spcPct val="100000"/>
              </a:lnSpc>
              <a:spcBef>
                <a:spcPts val="1200"/>
              </a:spcBef>
              <a:spcAft>
                <a:spcPts val="0"/>
              </a:spcAft>
              <a:buClrTx/>
              <a:buSzTx/>
              <a:buFontTx/>
              <a:buNone/>
              <a:tabLst/>
              <a:defRPr sz="1800"/>
            </a:pPr>
            <a:r>
              <a:rPr lang="en-US" sz="1200" dirty="0">
                <a:latin typeface="Calibri"/>
                <a:ea typeface="Calibri"/>
                <a:cs typeface="Calibri"/>
                <a:sym typeface="Calibri"/>
              </a:rPr>
              <a:t> </a:t>
            </a:r>
            <a:r>
              <a:rPr lang="en-US" sz="1200" dirty="0">
                <a:solidFill>
                  <a:srgbClr val="002060"/>
                </a:solidFill>
                <a:latin typeface="Arial" panose="020B0604020202020204" pitchFamily="34" charset="0"/>
                <a:ea typeface="Calibri"/>
                <a:cs typeface="Arial" panose="020B0604020202020204" pitchFamily="34" charset="0"/>
                <a:sym typeface="Calibri"/>
              </a:rPr>
              <a:t>"</a:t>
            </a:r>
            <a:r>
              <a:rPr lang="en-US" sz="1200" b="1" dirty="0">
                <a:solidFill>
                  <a:srgbClr val="002060"/>
                </a:solidFill>
                <a:latin typeface="Arial" panose="020B0604020202020204" pitchFamily="34" charset="0"/>
                <a:ea typeface="Calibri"/>
                <a:cs typeface="Arial" panose="020B0604020202020204" pitchFamily="34" charset="0"/>
                <a:sym typeface="Calibri"/>
              </a:rPr>
              <a:t>RISK ASSESSMENT IS CRITICAL</a:t>
            </a:r>
            <a:r>
              <a:rPr lang="en-US" sz="1200" dirty="0">
                <a:solidFill>
                  <a:srgbClr val="002060"/>
                </a:solidFill>
                <a:latin typeface="Arial" panose="020B0604020202020204" pitchFamily="34" charset="0"/>
                <a:ea typeface="Calibri"/>
                <a:cs typeface="Arial" panose="020B0604020202020204" pitchFamily="34" charset="0"/>
                <a:sym typeface="Calibri"/>
              </a:rPr>
              <a:t>. ASSESS ALL HEALTH-CARE ACTIVITIES TO DETERMINE THE PERSONAL PROTECTION THAT IS INDICATED."</a:t>
            </a:r>
          </a:p>
          <a:p>
            <a:pPr lvl="0" defTabSz="914400">
              <a:lnSpc>
                <a:spcPct val="100000"/>
              </a:lnSpc>
              <a:spcBef>
                <a:spcPts val="1200"/>
              </a:spcBef>
              <a:defRPr sz="1800"/>
            </a:pPr>
            <a:endParaRPr lang="en-US" sz="1200" dirty="0">
              <a:latin typeface="Calibri"/>
              <a:ea typeface="Calibri"/>
              <a:cs typeface="Calibri"/>
              <a:sym typeface="Calibri"/>
            </a:endParaRPr>
          </a:p>
          <a:p>
            <a:pPr lvl="0" defTabSz="914400">
              <a:lnSpc>
                <a:spcPct val="100000"/>
              </a:lnSpc>
              <a:spcBef>
                <a:spcPts val="1200"/>
              </a:spcBef>
              <a:defRPr sz="1800"/>
            </a:pPr>
            <a:endParaRPr lang="en-US" sz="1200" dirty="0">
              <a:latin typeface="Calibri"/>
              <a:ea typeface="Calibri"/>
              <a:cs typeface="Calibri"/>
              <a:sym typeface="Calibri"/>
            </a:endParaRPr>
          </a:p>
          <a:p>
            <a:pPr lvl="0" defTabSz="914400">
              <a:lnSpc>
                <a:spcPct val="100000"/>
              </a:lnSpc>
              <a:spcBef>
                <a:spcPts val="1200"/>
              </a:spcBef>
              <a:defRPr sz="1800"/>
            </a:pPr>
            <a:r>
              <a:rPr sz="1200" strike="noStrike" dirty="0">
                <a:latin typeface="Calibri"/>
                <a:ea typeface="Calibri"/>
                <a:cs typeface="Calibri"/>
                <a:sym typeface="Calibri"/>
              </a:rPr>
              <a:t>THIS REFERS TO ANY PIECE OF PROTECTIVE CLOTHING AND DOES NOT NECESSARILY REFER TO THE ENTIRE PPE SUIT AS WORN IN THE RED ZONE</a:t>
            </a:r>
            <a:r>
              <a:rPr lang="en-US" sz="1200" strike="noStrike" dirty="0">
                <a:latin typeface="Calibri"/>
                <a:ea typeface="Calibri"/>
                <a:cs typeface="Calibri"/>
                <a:sym typeface="Calibri"/>
              </a:rPr>
              <a:t> IN EBOLA RESPONSE – </a:t>
            </a:r>
            <a:r>
              <a:rPr lang="en-US" sz="1200" b="1" strike="noStrike" dirty="0">
                <a:solidFill>
                  <a:srgbClr val="FF0000"/>
                </a:solidFill>
                <a:latin typeface="Calibri"/>
                <a:ea typeface="Calibri"/>
                <a:cs typeface="Calibri"/>
                <a:sym typeface="Calibri"/>
              </a:rPr>
              <a:t>please explain!</a:t>
            </a:r>
            <a:endParaRPr sz="1200" b="1" strike="noStrike" dirty="0">
              <a:solidFill>
                <a:srgbClr val="FF0000"/>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914935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Have examples to show</a:t>
            </a:r>
          </a:p>
          <a:p>
            <a:r>
              <a:rPr lang="en-US" dirty="0"/>
              <a:t>Masks- can be different types including simple mask as pictures here or N95 mask</a:t>
            </a:r>
          </a:p>
        </p:txBody>
      </p:sp>
    </p:spTree>
    <p:extLst>
      <p:ext uri="{BB962C8B-B14F-4D97-AF65-F5344CB8AC3E}">
        <p14:creationId xmlns:p14="http://schemas.microsoft.com/office/powerpoint/2010/main" val="9914935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914935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Respiratory hygiene and cough etiquette Persons with respiratory symptoms should apply source control measures:  Cover their nose and mouth when coughing/sneezing with tissue or mask, dispose of used tissues and masks, and perform hand hygiene after contact with respiratory secretions. Health-care facilities should:  Place acute febrile respiratory symptomatic patients at least 1 metre (3 feet) away from others in common waiting areas, if possible.  Post visual alerts at the entrance to health-care facilities instructing persons with respiratory symptoms to </a:t>
            </a:r>
            <a:r>
              <a:rPr lang="en-US" dirty="0" err="1"/>
              <a:t>practise</a:t>
            </a:r>
            <a:r>
              <a:rPr lang="en-US" dirty="0"/>
              <a:t> respiratory hygiene/cough etiquette.  Consider making hand hygiene resources, tissues and masks available in common areas and areas used for the evaluation of patients with respiratory illnesses. </a:t>
            </a:r>
          </a:p>
        </p:txBody>
      </p:sp>
    </p:spTree>
    <p:extLst>
      <p:ext uri="{BB962C8B-B14F-4D97-AF65-F5344CB8AC3E}">
        <p14:creationId xmlns:p14="http://schemas.microsoft.com/office/powerpoint/2010/main" val="12460330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15261073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Transmission based precautions is not only about</a:t>
            </a:r>
            <a:r>
              <a:rPr lang="en-US" baseline="0" dirty="0"/>
              <a:t> PPE, this is slide is misleading</a:t>
            </a:r>
          </a:p>
          <a:p>
            <a:r>
              <a:rPr lang="en-US" baseline="0" dirty="0"/>
              <a:t>It’s missing what to do about medical equipment, environment, patient placement and patient transport</a:t>
            </a:r>
          </a:p>
          <a:p>
            <a:endParaRPr lang="en-US" baseline="0" dirty="0"/>
          </a:p>
          <a:p>
            <a:r>
              <a:rPr lang="en-US" baseline="0" dirty="0"/>
              <a:t>Notes</a:t>
            </a:r>
          </a:p>
          <a:p>
            <a:r>
              <a:rPr lang="en-US" dirty="0"/>
              <a:t>There are three categories of Transmission-Based Precautions: Contact Precautions, Droplet Precautions, and Airborne Precautions. Transmission-Based Precautions are used when the route(s) of transmission is (are) not completely interrupted using Standard Precautions alone.</a:t>
            </a:r>
          </a:p>
          <a:p>
            <a:r>
              <a:rPr lang="en-US" dirty="0"/>
              <a:t>For some diseases that have multiple routes of transmission (e.g., SARS, Ebola or Marburg haemorrhagic fever), more than one Transmission-Based Precautions category may be used. When used either singly or in combination, they are always used in addition to Standard Precautions.</a:t>
            </a:r>
          </a:p>
        </p:txBody>
      </p:sp>
    </p:spTree>
    <p:extLst>
      <p:ext uri="{BB962C8B-B14F-4D97-AF65-F5344CB8AC3E}">
        <p14:creationId xmlns:p14="http://schemas.microsoft.com/office/powerpoint/2010/main" val="18588260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ASK:</a:t>
            </a:r>
          </a:p>
          <a:p>
            <a:r>
              <a:rPr lang="en-US" dirty="0"/>
              <a:t>Answers on next slide</a:t>
            </a:r>
          </a:p>
        </p:txBody>
      </p:sp>
    </p:spTree>
    <p:extLst>
      <p:ext uri="{BB962C8B-B14F-4D97-AF65-F5344CB8AC3E}">
        <p14:creationId xmlns:p14="http://schemas.microsoft.com/office/powerpoint/2010/main" val="40180652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713734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sz="1200" dirty="0">
                <a:latin typeface="Arial" panose="020B0604020202020204" pitchFamily="34" charset="0"/>
                <a:cs typeface="Arial" panose="020B0604020202020204" pitchFamily="34" charset="0"/>
              </a:rPr>
              <a:t>Some notes:</a:t>
            </a:r>
          </a:p>
          <a:p>
            <a:pPr fontAlgn="base"/>
            <a:r>
              <a:rPr lang="en-US" sz="1200" dirty="0">
                <a:latin typeface="Arial" panose="020B0604020202020204" pitchFamily="34" charset="0"/>
                <a:cs typeface="Arial" panose="020B0604020202020204" pitchFamily="34" charset="0"/>
                <a:sym typeface="Helvetica Neue"/>
              </a:rPr>
              <a:t>According to WHO, defective IPC practices during everyday healthcare delivery also cause harm to hundreds of millions of patients worldwide every year. Healthcare-associated infections (HAIs) are among the most common complications of hospital stays. No country or health system, even the most developed or sophisticated, can claim to be free of HAIs. </a:t>
            </a:r>
          </a:p>
          <a:p>
            <a:pPr fontAlgn="base"/>
            <a:r>
              <a:rPr lang="en-US" sz="1200" dirty="0">
                <a:latin typeface="Arial" panose="020B0604020202020204" pitchFamily="34" charset="0"/>
                <a:cs typeface="Arial" panose="020B0604020202020204" pitchFamily="34" charset="0"/>
                <a:sym typeface="Helvetica Neue"/>
              </a:rPr>
              <a:t>The Ebola virus disease outbreak in west Africa, the rapid spread of other emerging viruses such</a:t>
            </a:r>
            <a:r>
              <a:rPr lang="en-US" sz="1200" baseline="0" dirty="0">
                <a:latin typeface="Arial" panose="020B0604020202020204" pitchFamily="34" charset="0"/>
                <a:cs typeface="Arial" panose="020B0604020202020204" pitchFamily="34" charset="0"/>
                <a:sym typeface="Helvetica Neue"/>
              </a:rPr>
              <a:t> a</a:t>
            </a:r>
            <a:r>
              <a:rPr lang="en-US" sz="1200" dirty="0">
                <a:latin typeface="Arial" panose="020B0604020202020204" pitchFamily="34" charset="0"/>
                <a:cs typeface="Arial" panose="020B0604020202020204" pitchFamily="34" charset="0"/>
                <a:sym typeface="Helvetica Neue"/>
              </a:rPr>
              <a:t>s</a:t>
            </a:r>
            <a:r>
              <a:rPr lang="en-US" sz="1200" baseline="0" dirty="0">
                <a:latin typeface="Arial" panose="020B0604020202020204" pitchFamily="34" charset="0"/>
                <a:cs typeface="Arial" panose="020B0604020202020204" pitchFamily="34" charset="0"/>
                <a:sym typeface="Helvetica Neue"/>
              </a:rPr>
              <a:t> </a:t>
            </a:r>
            <a:r>
              <a:rPr lang="en-US" sz="1200" dirty="0">
                <a:latin typeface="Arial" panose="020B0604020202020204" pitchFamily="34" charset="0"/>
                <a:cs typeface="Arial" panose="020B0604020202020204" pitchFamily="34" charset="0"/>
                <a:sym typeface="Helvetica Neue"/>
              </a:rPr>
              <a:t>the severe acute respiratory syndrome (SARS) or the Middle East respiratory syndrome coronaviruses (MERS-</a:t>
            </a:r>
            <a:r>
              <a:rPr lang="en-US" sz="1200" dirty="0" err="1">
                <a:latin typeface="Arial" panose="020B0604020202020204" pitchFamily="34" charset="0"/>
                <a:cs typeface="Arial" panose="020B0604020202020204" pitchFamily="34" charset="0"/>
                <a:sym typeface="Helvetica Neue"/>
              </a:rPr>
              <a:t>CoV</a:t>
            </a:r>
            <a:r>
              <a:rPr lang="en-US" sz="1200" dirty="0">
                <a:latin typeface="Arial" panose="020B0604020202020204" pitchFamily="34" charset="0"/>
                <a:cs typeface="Arial" panose="020B0604020202020204" pitchFamily="34" charset="0"/>
                <a:sym typeface="Helvetica Neue"/>
              </a:rPr>
              <a:t>), as well as the seriousness of the seemingly inexorable march of antimicrobial resistance (AMR) showed how limited or non-existent infection prevention and control (IPC) </a:t>
            </a:r>
            <a:r>
              <a:rPr lang="en-US" sz="1200" dirty="0" err="1">
                <a:latin typeface="Arial" panose="020B0604020202020204" pitchFamily="34" charset="0"/>
                <a:cs typeface="Arial" panose="020B0604020202020204" pitchFamily="34" charset="0"/>
                <a:sym typeface="Helvetica Neue"/>
              </a:rPr>
              <a:t>programmes</a:t>
            </a:r>
            <a:r>
              <a:rPr lang="en-US" sz="1200" dirty="0">
                <a:latin typeface="Arial" panose="020B0604020202020204" pitchFamily="34" charset="0"/>
                <a:cs typeface="Arial" panose="020B0604020202020204" pitchFamily="34" charset="0"/>
                <a:sym typeface="Helvetica Neue"/>
              </a:rPr>
              <a:t>, combined with an inadequate water supply, poor sanitation, and a weak hygiene infrastructure in health facilities, can threaten global health security. In such outbreaks, instead of serving as points where disease was controlled, health-care facilities became dangerous places for outbreak amplification among staff and patients and transmission back to communities.   </a:t>
            </a:r>
          </a:p>
          <a:p>
            <a:pPr fontAlgn="base"/>
            <a:r>
              <a:rPr lang="en-US" sz="1200" dirty="0">
                <a:latin typeface="Arial" panose="020B0604020202020204" pitchFamily="34" charset="0"/>
                <a:cs typeface="Arial" panose="020B0604020202020204" pitchFamily="34" charset="0"/>
                <a:sym typeface="Helvetica Neue"/>
              </a:rPr>
              <a:t>IPC is a practical, evidence-based approach preventing patients and health workers from being harmed by avoidable infections.</a:t>
            </a:r>
          </a:p>
          <a:p>
            <a:pPr fontAlgn="base"/>
            <a:r>
              <a:rPr lang="en-US" sz="1200" dirty="0">
                <a:latin typeface="Arial" panose="020B0604020202020204" pitchFamily="34" charset="0"/>
                <a:cs typeface="Arial" panose="020B0604020202020204" pitchFamily="34" charset="0"/>
                <a:sym typeface="Helvetica Neue"/>
              </a:rPr>
              <a:t>Effective IPC requires constant action at all levels of the health system, from policymakers to facility managers, health workers and those who access health services. The International Health Regulations (IHR 2005) position effective IPC as a key strategy for dealing with public health threats of international concern. More recently, the United Nations Sustainable Development Goals (SDG) highlighted the importance of IPC as a contributor to safe, effective high quality health service delivery, in particular those related to water, sanitation and hygiene and quality and universal health coverage. </a:t>
            </a:r>
          </a:p>
          <a:p>
            <a:endParaRPr lang="en-US" dirty="0"/>
          </a:p>
        </p:txBody>
      </p:sp>
    </p:spTree>
    <p:extLst>
      <p:ext uri="{BB962C8B-B14F-4D97-AF65-F5344CB8AC3E}">
        <p14:creationId xmlns:p14="http://schemas.microsoft.com/office/powerpoint/2010/main" val="27066845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defTabSz="457200" eaLnBrk="1" fontAlgn="auto" latinLnBrk="0" hangingPunct="1">
              <a:lnSpc>
                <a:spcPct val="117999"/>
              </a:lnSpc>
              <a:spcBef>
                <a:spcPts val="0"/>
              </a:spcBef>
              <a:spcAft>
                <a:spcPts val="0"/>
              </a:spcAft>
              <a:buClrTx/>
              <a:buSzTx/>
              <a:buFontTx/>
              <a:buNone/>
              <a:tabLst/>
              <a:defRPr/>
            </a:pPr>
            <a:r>
              <a:rPr lang="en-US" dirty="0"/>
              <a:t>Please show this video </a:t>
            </a:r>
            <a:r>
              <a:rPr lang="en-US" sz="2200" b="0" i="0" dirty="0">
                <a:effectLst/>
                <a:latin typeface="+mj-lt"/>
                <a:ea typeface="+mj-ea"/>
                <a:cs typeface="+mj-cs"/>
                <a:sym typeface="Helvetica Neue"/>
              </a:rPr>
              <a:t>Health care without avoidable infections - peoples' lives depend on it https://youtu.be/K-2XWtEjfl8 </a:t>
            </a:r>
          </a:p>
          <a:p>
            <a:endParaRPr lang="en-US" dirty="0"/>
          </a:p>
        </p:txBody>
      </p:sp>
    </p:spTree>
    <p:extLst>
      <p:ext uri="{BB962C8B-B14F-4D97-AF65-F5344CB8AC3E}">
        <p14:creationId xmlns:p14="http://schemas.microsoft.com/office/powerpoint/2010/main" val="34394741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All people are at risk from Healthcare</a:t>
            </a:r>
            <a:r>
              <a:rPr lang="en-US" baseline="0" dirty="0"/>
              <a:t> associated infections.</a:t>
            </a:r>
            <a:endParaRPr lang="en-US" dirty="0"/>
          </a:p>
        </p:txBody>
      </p:sp>
    </p:spTree>
    <p:extLst>
      <p:ext uri="{BB962C8B-B14F-4D97-AF65-F5344CB8AC3E}">
        <p14:creationId xmlns:p14="http://schemas.microsoft.com/office/powerpoint/2010/main" val="12696869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 name="Shape 229"/>
          <p:cNvSpPr>
            <a:spLocks noGrp="1" noRot="1" noChangeAspect="1"/>
          </p:cNvSpPr>
          <p:nvPr>
            <p:ph type="sldImg"/>
          </p:nvPr>
        </p:nvSpPr>
        <p:spPr>
          <a:prstGeom prst="rect">
            <a:avLst/>
          </a:prstGeom>
        </p:spPr>
        <p:txBody>
          <a:bodyPr/>
          <a:lstStyle/>
          <a:p>
            <a:pPr lvl="0"/>
            <a:endParaRPr/>
          </a:p>
        </p:txBody>
      </p:sp>
      <p:sp>
        <p:nvSpPr>
          <p:cNvPr id="230" name="Shape 230"/>
          <p:cNvSpPr>
            <a:spLocks noGrp="1"/>
          </p:cNvSpPr>
          <p:nvPr>
            <p:ph type="body" sz="quarter" idx="1"/>
          </p:nvPr>
        </p:nvSpPr>
        <p:spPr>
          <a:prstGeom prst="rect">
            <a:avLst/>
          </a:prstGeom>
        </p:spPr>
        <p:txBody>
          <a:bodyPr/>
          <a:lstStyle/>
          <a:p>
            <a:pPr lvl="0" defTabSz="914400">
              <a:lnSpc>
                <a:spcPct val="90000"/>
              </a:lnSpc>
              <a:defRPr sz="1800"/>
            </a:pPr>
            <a:r>
              <a:rPr sz="1000" dirty="0">
                <a:latin typeface="Arial"/>
                <a:ea typeface="Arial"/>
                <a:cs typeface="Arial"/>
                <a:sym typeface="Arial"/>
              </a:rPr>
              <a:t>health care activity may be described as a succession of tasks during which health-care workers' hands touch different types of surfaces: the patient, his/her body fluids, objects or surfaces located in the patient surroundings and patients and surfaces within the health-care area. Each contact is a potential source of contamination for health-care workers' hands. </a:t>
            </a:r>
            <a:endParaRPr sz="1200" dirty="0">
              <a:latin typeface="Calibri"/>
              <a:ea typeface="Calibri"/>
              <a:cs typeface="Calibri"/>
              <a:sym typeface="Calibri"/>
            </a:endParaRPr>
          </a:p>
          <a:p>
            <a:pPr lvl="0" defTabSz="914400">
              <a:lnSpc>
                <a:spcPct val="90000"/>
              </a:lnSpc>
              <a:defRPr sz="1800"/>
            </a:pPr>
            <a:r>
              <a:rPr sz="1000" dirty="0">
                <a:latin typeface="Arial"/>
                <a:ea typeface="Arial"/>
                <a:cs typeface="Arial"/>
                <a:sym typeface="Arial"/>
              </a:rPr>
              <a:t>Elements or areas that are involved in hand  transmission of health care-associated germs:</a:t>
            </a:r>
            <a:endParaRPr sz="1200" dirty="0">
              <a:latin typeface="Calibri"/>
              <a:ea typeface="Calibri"/>
              <a:cs typeface="Calibri"/>
              <a:sym typeface="Calibri"/>
            </a:endParaRPr>
          </a:p>
          <a:p>
            <a:pPr lvl="0" defTabSz="914400">
              <a:lnSpc>
                <a:spcPct val="90000"/>
              </a:lnSpc>
              <a:defRPr sz="1800"/>
            </a:pPr>
            <a:r>
              <a:rPr sz="1000" dirty="0">
                <a:latin typeface="Arial"/>
                <a:ea typeface="Arial"/>
                <a:cs typeface="Arial"/>
                <a:sym typeface="Arial"/>
              </a:rPr>
              <a:t>PATIENT: the transmission risk is especially related to </a:t>
            </a:r>
            <a:r>
              <a:rPr sz="1000" i="1" dirty="0">
                <a:latin typeface="Arial"/>
                <a:ea typeface="Arial"/>
                <a:cs typeface="Arial"/>
                <a:sym typeface="Arial"/>
              </a:rPr>
              <a:t>critical sites. Critical sites </a:t>
            </a:r>
            <a:r>
              <a:rPr sz="1000" dirty="0">
                <a:latin typeface="Arial"/>
                <a:ea typeface="Arial"/>
                <a:cs typeface="Arial"/>
                <a:sym typeface="Arial"/>
              </a:rPr>
              <a:t>can either correspond to body sites or medical devices that have to be protected against microorganisms potentially leading to HCAI (called </a:t>
            </a:r>
            <a:r>
              <a:rPr sz="1000" i="1" dirty="0">
                <a:latin typeface="Arial"/>
                <a:ea typeface="Arial"/>
                <a:cs typeface="Arial"/>
                <a:sym typeface="Arial"/>
              </a:rPr>
              <a:t>critical sites with infectious risk for the patient)</a:t>
            </a:r>
            <a:r>
              <a:rPr sz="1000" dirty="0">
                <a:latin typeface="Arial"/>
                <a:ea typeface="Arial"/>
                <a:cs typeface="Arial"/>
                <a:sym typeface="Arial"/>
              </a:rPr>
              <a:t>, or body sites or medical devices that potentially lead to hand exposure to body fluids and bloodborne pathogens (called </a:t>
            </a:r>
            <a:r>
              <a:rPr sz="1000" i="1" dirty="0">
                <a:latin typeface="Arial"/>
                <a:ea typeface="Arial"/>
                <a:cs typeface="Arial"/>
                <a:sym typeface="Arial"/>
              </a:rPr>
              <a:t>critical sites with body fluid exposure risk). </a:t>
            </a:r>
            <a:r>
              <a:rPr sz="1000" dirty="0">
                <a:latin typeface="Arial"/>
                <a:ea typeface="Arial"/>
                <a:cs typeface="Arial"/>
                <a:sym typeface="Arial"/>
              </a:rPr>
              <a:t>Both pre-cited risks may also occur simultaneously. </a:t>
            </a:r>
            <a:r>
              <a:rPr sz="1000" i="1" dirty="0">
                <a:latin typeface="Arial"/>
                <a:ea typeface="Arial"/>
                <a:cs typeface="Arial"/>
                <a:sym typeface="Arial"/>
              </a:rPr>
              <a:t>Critical site with infectious risk for the patient: w</a:t>
            </a:r>
            <a:r>
              <a:rPr sz="1000" dirty="0">
                <a:latin typeface="Arial"/>
                <a:ea typeface="Arial"/>
                <a:cs typeface="Arial"/>
                <a:sym typeface="Arial"/>
              </a:rPr>
              <a:t>here there is a risk of germs being inoculated into the patient during a care activity through contact with a mucous membrane, non-intact skin or an invasive medical device. </a:t>
            </a:r>
            <a:r>
              <a:rPr sz="1000" i="1" dirty="0">
                <a:latin typeface="Arial"/>
                <a:ea typeface="Arial"/>
                <a:cs typeface="Arial"/>
                <a:sym typeface="Arial"/>
              </a:rPr>
              <a:t>Critical site with infectious risk for the health-care worker: w</a:t>
            </a:r>
            <a:r>
              <a:rPr sz="1000" dirty="0">
                <a:latin typeface="Arial"/>
                <a:ea typeface="Arial"/>
                <a:cs typeface="Arial"/>
                <a:sym typeface="Arial"/>
              </a:rPr>
              <a:t>here there is a risk of potential or actual exposure to a patient’s blood or another body fluid for the health-care worker.</a:t>
            </a:r>
            <a:endParaRPr sz="1000" dirty="0">
              <a:latin typeface="Calibri"/>
              <a:ea typeface="Calibri"/>
              <a:cs typeface="Calibri"/>
              <a:sym typeface="Calibri"/>
            </a:endParaRPr>
          </a:p>
          <a:p>
            <a:pPr lvl="0" defTabSz="914400">
              <a:lnSpc>
                <a:spcPct val="90000"/>
              </a:lnSpc>
              <a:defRPr sz="1800"/>
            </a:pPr>
            <a:r>
              <a:rPr sz="1000" dirty="0">
                <a:latin typeface="Arial"/>
                <a:ea typeface="Arial"/>
                <a:cs typeface="Arial"/>
                <a:sym typeface="Arial"/>
              </a:rPr>
              <a:t>PATIENT SURROUNDINGS: space temporarily dedicated to a patient, including all inanimate surfaces that are touched by or in direct physical contact with the patient (e.g. bed rails, bedside table, bed linen, </a:t>
            </a:r>
            <a:r>
              <a:rPr sz="1000" dirty="0" err="1">
                <a:latin typeface="Arial"/>
                <a:ea typeface="Arial"/>
                <a:cs typeface="Arial"/>
                <a:sym typeface="Arial"/>
              </a:rPr>
              <a:t>HCAIrs</a:t>
            </a:r>
            <a:r>
              <a:rPr sz="1000" dirty="0">
                <a:latin typeface="Arial"/>
                <a:ea typeface="Arial"/>
                <a:cs typeface="Arial"/>
                <a:sym typeface="Arial"/>
              </a:rPr>
              <a:t>, infusion tubing, monitors, knobs and buttons, and other medical equipment).</a:t>
            </a:r>
            <a:endParaRPr sz="1200" dirty="0">
              <a:latin typeface="Calibri"/>
              <a:ea typeface="Calibri"/>
              <a:cs typeface="Calibri"/>
              <a:sym typeface="Calibri"/>
            </a:endParaRPr>
          </a:p>
          <a:p>
            <a:pPr lvl="0" defTabSz="914400">
              <a:lnSpc>
                <a:spcPct val="90000"/>
              </a:lnSpc>
              <a:defRPr sz="1800"/>
            </a:pPr>
            <a:r>
              <a:rPr sz="1000" dirty="0">
                <a:latin typeface="Arial"/>
                <a:ea typeface="Arial"/>
                <a:cs typeface="Arial"/>
                <a:sym typeface="Arial"/>
              </a:rPr>
              <a:t>health-care ZONE:</a:t>
            </a:r>
            <a:r>
              <a:rPr sz="1000" i="1" dirty="0">
                <a:latin typeface="Arial"/>
                <a:ea typeface="Arial"/>
                <a:cs typeface="Arial"/>
                <a:sym typeface="Arial"/>
              </a:rPr>
              <a:t> </a:t>
            </a:r>
            <a:r>
              <a:rPr sz="1000" dirty="0">
                <a:latin typeface="Arial"/>
                <a:ea typeface="Arial"/>
                <a:cs typeface="Arial"/>
                <a:sym typeface="Arial"/>
              </a:rPr>
              <a:t>all those elements beyond the patient surroundings, which make up the care environment (other patients, objects, medical equipment and people present in a health-care facility, clinic or ambulatory setting).</a:t>
            </a:r>
            <a:endParaRPr sz="1200" dirty="0">
              <a:latin typeface="Calibri"/>
              <a:ea typeface="Calibri"/>
              <a:cs typeface="Calibri"/>
              <a:sym typeface="Calibri"/>
            </a:endParaRPr>
          </a:p>
          <a:p>
            <a:pPr lvl="0" defTabSz="914400">
              <a:lnSpc>
                <a:spcPct val="90000"/>
              </a:lnSpc>
              <a:defRPr sz="1800"/>
            </a:pPr>
            <a:r>
              <a:rPr sz="1000" dirty="0">
                <a:latin typeface="Arial"/>
                <a:ea typeface="Arial"/>
                <a:cs typeface="Arial"/>
                <a:sym typeface="Arial"/>
              </a:rPr>
              <a:t>Therefore, focusing on a single patient, two virtual geographical areas can be identified from the “transmission risk point of view”, the </a:t>
            </a:r>
            <a:r>
              <a:rPr sz="1000" b="1" i="1" dirty="0">
                <a:latin typeface="Arial"/>
                <a:ea typeface="Arial"/>
                <a:cs typeface="Arial"/>
                <a:sym typeface="Arial"/>
              </a:rPr>
              <a:t>patient zone</a:t>
            </a:r>
            <a:r>
              <a:rPr sz="1000" dirty="0">
                <a:latin typeface="Arial"/>
                <a:ea typeface="Arial"/>
                <a:cs typeface="Arial"/>
                <a:sym typeface="Arial"/>
              </a:rPr>
              <a:t> (including the patient and his/her surroundings) and the </a:t>
            </a:r>
            <a:r>
              <a:rPr sz="1000" b="1" i="1" dirty="0">
                <a:latin typeface="Arial"/>
                <a:ea typeface="Arial"/>
                <a:cs typeface="Arial"/>
                <a:sym typeface="Arial"/>
              </a:rPr>
              <a:t>health-care zone</a:t>
            </a:r>
            <a:r>
              <a:rPr sz="1000" dirty="0">
                <a:latin typeface="Arial"/>
                <a:ea typeface="Arial"/>
                <a:cs typeface="Arial"/>
                <a:sym typeface="Arial"/>
              </a:rPr>
              <a:t> (containing all surfaces outside the patient zone, i.e. all other patients and their surroundings and the health-care facility environment). </a:t>
            </a:r>
            <a:endParaRPr sz="1200" dirty="0">
              <a:latin typeface="Calibri"/>
              <a:ea typeface="Calibri"/>
              <a:cs typeface="Calibri"/>
              <a:sym typeface="Calibri"/>
            </a:endParaRPr>
          </a:p>
          <a:p>
            <a:pPr lvl="0" defTabSz="914400">
              <a:lnSpc>
                <a:spcPct val="90000"/>
              </a:lnSpc>
              <a:defRPr sz="1800"/>
            </a:pPr>
            <a:r>
              <a:rPr sz="1000" b="1" dirty="0">
                <a:latin typeface="Arial"/>
                <a:ea typeface="Arial"/>
                <a:cs typeface="Arial"/>
                <a:sym typeface="Arial"/>
              </a:rPr>
              <a:t>Sax H, et al. “My 5 Moments for Hand Hygiene”: a user-</a:t>
            </a:r>
            <a:r>
              <a:rPr sz="1000" b="1" dirty="0" err="1">
                <a:latin typeface="Arial"/>
                <a:ea typeface="Arial"/>
                <a:cs typeface="Arial"/>
                <a:sym typeface="Arial"/>
              </a:rPr>
              <a:t>centred</a:t>
            </a:r>
            <a:r>
              <a:rPr sz="1000" b="1" dirty="0">
                <a:latin typeface="Arial"/>
                <a:ea typeface="Arial"/>
                <a:cs typeface="Arial"/>
                <a:sym typeface="Arial"/>
              </a:rPr>
              <a:t> design approach to understand, train, monitor and report hand hygiene. </a:t>
            </a:r>
            <a:r>
              <a:rPr sz="1000" b="1" i="1" dirty="0">
                <a:latin typeface="Arial"/>
                <a:ea typeface="Arial"/>
                <a:cs typeface="Arial"/>
                <a:sym typeface="Arial"/>
              </a:rPr>
              <a:t>J </a:t>
            </a:r>
            <a:r>
              <a:rPr sz="1000" b="1" i="1" dirty="0" err="1">
                <a:latin typeface="Arial"/>
                <a:ea typeface="Arial"/>
                <a:cs typeface="Arial"/>
                <a:sym typeface="Arial"/>
              </a:rPr>
              <a:t>Hosp</a:t>
            </a:r>
            <a:r>
              <a:rPr sz="1000" b="1" i="1" dirty="0">
                <a:latin typeface="Arial"/>
                <a:ea typeface="Arial"/>
                <a:cs typeface="Arial"/>
                <a:sym typeface="Arial"/>
              </a:rPr>
              <a:t> Infect </a:t>
            </a:r>
            <a:r>
              <a:rPr sz="1000" b="1" dirty="0">
                <a:latin typeface="Arial"/>
                <a:ea typeface="Arial"/>
                <a:cs typeface="Arial"/>
                <a:sym typeface="Arial"/>
              </a:rPr>
              <a:t>2007</a:t>
            </a:r>
            <a:endParaRPr sz="1000" b="1" dirty="0">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9190932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Standard precautions</a:t>
            </a:r>
            <a:r>
              <a:rPr lang="en-US" baseline="0" dirty="0"/>
              <a:t> are the basis for IPC – they should be the starting point, and enhanced precautions can follow	</a:t>
            </a:r>
            <a:endParaRPr lang="en-US" dirty="0"/>
          </a:p>
        </p:txBody>
      </p:sp>
    </p:spTree>
    <p:extLst>
      <p:ext uri="{BB962C8B-B14F-4D97-AF65-F5344CB8AC3E}">
        <p14:creationId xmlns:p14="http://schemas.microsoft.com/office/powerpoint/2010/main" val="15270757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Hands are the most frequent vector of pathogens to other parts of the body, to other individuals, and to the environment. Hands contaminated with blood and/or bodily fluids (including when not visible) play a crucial role in the transmission of disease through direct contact with mucous membranes or broken skin. </a:t>
            </a:r>
          </a:p>
          <a:p>
            <a:r>
              <a:rPr lang="en-US" dirty="0"/>
              <a:t>As a consequence, hand hygiene best practices and the appropriate use of gloves are essential, both to protect health workers, but also to prevent transmission to others. However, no single infection control measure is effective on its own, and must be carried out as part of a comprehensive package of infection prevention and control measures, including effective administrative, environmental and engineering controls.</a:t>
            </a:r>
          </a:p>
        </p:txBody>
      </p:sp>
    </p:spTree>
    <p:extLst>
      <p:ext uri="{BB962C8B-B14F-4D97-AF65-F5344CB8AC3E}">
        <p14:creationId xmlns:p14="http://schemas.microsoft.com/office/powerpoint/2010/main" val="12214370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765410F-9378-4274-A8C5-3B2958C150FD}" type="datetimeFigureOut">
              <a:rPr lang="en-GB" smtClean="0"/>
              <a:pPr/>
              <a:t>17/05/2018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B3085C5-E3C7-4763-A004-C8DA24640158}" type="slidenum">
              <a:rPr lang="en-GB" smtClean="0"/>
              <a:pPr/>
              <a:t>‹#›</a:t>
            </a:fld>
            <a:endParaRPr lang="en-GB"/>
          </a:p>
        </p:txBody>
      </p:sp>
    </p:spTree>
    <p:extLst>
      <p:ext uri="{BB962C8B-B14F-4D97-AF65-F5344CB8AC3E}">
        <p14:creationId xmlns:p14="http://schemas.microsoft.com/office/powerpoint/2010/main" val="28395127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765410F-9378-4274-A8C5-3B2958C150FD}" type="datetimeFigureOut">
              <a:rPr lang="en-GB" smtClean="0"/>
              <a:pPr/>
              <a:t>17/05/2018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B3085C5-E3C7-4763-A004-C8DA24640158}" type="slidenum">
              <a:rPr lang="en-GB" smtClean="0"/>
              <a:pPr/>
              <a:t>‹#›</a:t>
            </a:fld>
            <a:endParaRPr lang="en-GB"/>
          </a:p>
        </p:txBody>
      </p:sp>
    </p:spTree>
    <p:extLst>
      <p:ext uri="{BB962C8B-B14F-4D97-AF65-F5344CB8AC3E}">
        <p14:creationId xmlns:p14="http://schemas.microsoft.com/office/powerpoint/2010/main" val="7726218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765410F-9378-4274-A8C5-3B2958C150FD}" type="datetimeFigureOut">
              <a:rPr lang="en-GB" smtClean="0"/>
              <a:pPr/>
              <a:t>17/05/2018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B3085C5-E3C7-4763-A004-C8DA24640158}" type="slidenum">
              <a:rPr lang="en-GB" smtClean="0"/>
              <a:pPr/>
              <a:t>‹#›</a:t>
            </a:fld>
            <a:endParaRPr lang="en-GB"/>
          </a:p>
        </p:txBody>
      </p:sp>
    </p:spTree>
    <p:extLst>
      <p:ext uri="{BB962C8B-B14F-4D97-AF65-F5344CB8AC3E}">
        <p14:creationId xmlns:p14="http://schemas.microsoft.com/office/powerpoint/2010/main" val="3732050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grpSp>
        <p:nvGrpSpPr>
          <p:cNvPr id="5" name="Group 147"/>
          <p:cNvGrpSpPr>
            <a:grpSpLocks noChangeAspect="1"/>
          </p:cNvGrpSpPr>
          <p:nvPr userDrawn="1"/>
        </p:nvGrpSpPr>
        <p:grpSpPr bwMode="auto">
          <a:xfrm>
            <a:off x="133350" y="6173788"/>
            <a:ext cx="1619250" cy="608012"/>
            <a:chOff x="0" y="0"/>
            <a:chExt cx="2838178" cy="923698"/>
          </a:xfrm>
        </p:grpSpPr>
        <p:sp>
          <p:nvSpPr>
            <p:cNvPr id="6"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7" name="image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2209800" y="6176850"/>
            <a:ext cx="4267200" cy="304800"/>
          </a:xfrm>
        </p:spPr>
        <p:txBody>
          <a:bodyPr/>
          <a:lstStyle>
            <a:lvl1pPr marL="0" indent="0" algn="ctr">
              <a:buNone/>
              <a:defRPr sz="3200">
                <a:solidFill>
                  <a:schemeClr val="bg1"/>
                </a:solidFill>
                <a:latin typeface="Calibri"/>
                <a:cs typeface="Calibri"/>
                <a:sym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fr-FR" dirty="0"/>
              <a:t>Rapid Response Teams Training</a:t>
            </a:r>
          </a:p>
        </p:txBody>
      </p:sp>
      <p:sp>
        <p:nvSpPr>
          <p:cNvPr id="8" name="Slide Number Placeholder 5"/>
          <p:cNvSpPr>
            <a:spLocks noGrp="1"/>
          </p:cNvSpPr>
          <p:nvPr>
            <p:ph type="sldNum" sz="quarter" idx="10"/>
          </p:nvPr>
        </p:nvSpPr>
        <p:spPr/>
        <p:txBody>
          <a:bodyPr/>
          <a:lstStyle>
            <a:lvl1pPr>
              <a:defRPr smtClean="0"/>
            </a:lvl1pPr>
          </a:lstStyle>
          <a:p>
            <a:pPr>
              <a:defRPr/>
            </a:pPr>
            <a:fld id="{BE9A4883-64EB-4C5B-9D6C-EF4C8224603B}" type="slidenum">
              <a:rPr lang="en-US"/>
              <a:pPr>
                <a:defRPr/>
              </a:pPr>
              <a:t>‹#›</a:t>
            </a:fld>
            <a:endParaRPr lang="en-US"/>
          </a:p>
        </p:txBody>
      </p:sp>
    </p:spTree>
    <p:extLst>
      <p:ext uri="{BB962C8B-B14F-4D97-AF65-F5344CB8AC3E}">
        <p14:creationId xmlns:p14="http://schemas.microsoft.com/office/powerpoint/2010/main" val="33177364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smtClean="0"/>
            </a:lvl1pPr>
          </a:lstStyle>
          <a:p>
            <a:pPr>
              <a:defRPr/>
            </a:pPr>
            <a:endParaRPr lang="en-US"/>
          </a:p>
        </p:txBody>
      </p:sp>
      <p:sp>
        <p:nvSpPr>
          <p:cNvPr id="4" name="Slide Number Placeholder 3"/>
          <p:cNvSpPr>
            <a:spLocks noGrp="1"/>
          </p:cNvSpPr>
          <p:nvPr>
            <p:ph type="sldNum" sz="quarter" idx="11"/>
          </p:nvPr>
        </p:nvSpPr>
        <p:spPr>
          <a:xfrm>
            <a:off x="8458200" y="6481763"/>
            <a:ext cx="609600" cy="365125"/>
          </a:xfrm>
        </p:spPr>
        <p:txBody>
          <a:bodyPr/>
          <a:lstStyle>
            <a:lvl1pPr>
              <a:defRPr smtClean="0"/>
            </a:lvl1pPr>
          </a:lstStyle>
          <a:p>
            <a:pPr>
              <a:defRPr/>
            </a:pPr>
            <a:fld id="{DF2C9739-29E4-41C1-A1F0-E51BB5A7E6F1}" type="slidenum">
              <a:rPr lang="en-US"/>
              <a:pPr>
                <a:defRPr/>
              </a:pPr>
              <a:t>‹#›</a:t>
            </a:fld>
            <a:endParaRPr lang="en-US"/>
          </a:p>
        </p:txBody>
      </p:sp>
    </p:spTree>
    <p:extLst>
      <p:ext uri="{BB962C8B-B14F-4D97-AF65-F5344CB8AC3E}">
        <p14:creationId xmlns:p14="http://schemas.microsoft.com/office/powerpoint/2010/main" val="29296757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4"/>
          <p:cNvSpPr>
            <a:spLocks noGrp="1"/>
          </p:cNvSpPr>
          <p:nvPr>
            <p:ph type="ftr" sz="quarter" idx="10"/>
          </p:nvPr>
        </p:nvSpPr>
        <p:spPr/>
        <p:txBody>
          <a:bodyPr/>
          <a:lstStyle>
            <a:lvl1pPr>
              <a:defRPr smtClean="0"/>
            </a:lvl1pPr>
          </a:lstStyle>
          <a:p>
            <a:pPr>
              <a:defRPr/>
            </a:pPr>
            <a:endParaRPr lang="en-US"/>
          </a:p>
        </p:txBody>
      </p:sp>
      <p:sp>
        <p:nvSpPr>
          <p:cNvPr id="5" name="Slide Number Placeholder 5"/>
          <p:cNvSpPr>
            <a:spLocks noGrp="1"/>
          </p:cNvSpPr>
          <p:nvPr>
            <p:ph type="sldNum" sz="quarter" idx="11"/>
          </p:nvPr>
        </p:nvSpPr>
        <p:spPr>
          <a:xfrm>
            <a:off x="8382000" y="6481763"/>
            <a:ext cx="609600" cy="365125"/>
          </a:xfrm>
        </p:spPr>
        <p:txBody>
          <a:bodyPr/>
          <a:lstStyle>
            <a:lvl1pPr>
              <a:defRPr smtClean="0"/>
            </a:lvl1pPr>
          </a:lstStyle>
          <a:p>
            <a:pPr>
              <a:defRPr/>
            </a:pPr>
            <a:fld id="{CC593933-5760-4B91-9CB1-63B6333CF551}" type="slidenum">
              <a:rPr lang="en-US"/>
              <a:pPr>
                <a:defRPr/>
              </a:pPr>
              <a:t>‹#›</a:t>
            </a:fld>
            <a:endParaRPr lang="en-US"/>
          </a:p>
        </p:txBody>
      </p:sp>
    </p:spTree>
    <p:extLst>
      <p:ext uri="{BB962C8B-B14F-4D97-AF65-F5344CB8AC3E}">
        <p14:creationId xmlns:p14="http://schemas.microsoft.com/office/powerpoint/2010/main" val="30313856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0"/>
          </p:nvPr>
        </p:nvSpPr>
        <p:spPr/>
        <p:txBody>
          <a:bodyPr/>
          <a:lstStyle>
            <a:lvl1pPr>
              <a:defRPr smtClean="0"/>
            </a:lvl1pPr>
          </a:lstStyle>
          <a:p>
            <a:pPr>
              <a:defRPr/>
            </a:pPr>
            <a:endParaRPr lang="en-US"/>
          </a:p>
        </p:txBody>
      </p:sp>
      <p:sp>
        <p:nvSpPr>
          <p:cNvPr id="6" name="Slide Number Placeholder 5"/>
          <p:cNvSpPr>
            <a:spLocks noGrp="1"/>
          </p:cNvSpPr>
          <p:nvPr>
            <p:ph type="sldNum" sz="quarter" idx="11"/>
          </p:nvPr>
        </p:nvSpPr>
        <p:spPr/>
        <p:txBody>
          <a:bodyPr/>
          <a:lstStyle>
            <a:lvl1pPr>
              <a:defRPr smtClean="0"/>
            </a:lvl1pPr>
          </a:lstStyle>
          <a:p>
            <a:pPr>
              <a:defRPr/>
            </a:pPr>
            <a:fld id="{EBB832C7-3C82-4946-A30F-D7D7B8194EB9}" type="slidenum">
              <a:rPr lang="en-US"/>
              <a:pPr>
                <a:defRPr/>
              </a:pPr>
              <a:t>‹#›</a:t>
            </a:fld>
            <a:endParaRPr lang="en-US"/>
          </a:p>
        </p:txBody>
      </p:sp>
    </p:spTree>
    <p:extLst>
      <p:ext uri="{BB962C8B-B14F-4D97-AF65-F5344CB8AC3E}">
        <p14:creationId xmlns:p14="http://schemas.microsoft.com/office/powerpoint/2010/main" val="12179400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4"/>
          <p:cNvSpPr>
            <a:spLocks noGrp="1"/>
          </p:cNvSpPr>
          <p:nvPr>
            <p:ph type="ftr" sz="quarter" idx="10"/>
          </p:nvPr>
        </p:nvSpPr>
        <p:spPr/>
        <p:txBody>
          <a:bodyPr/>
          <a:lstStyle>
            <a:lvl1pPr>
              <a:defRPr/>
            </a:lvl1pPr>
          </a:lstStyle>
          <a:p>
            <a:pPr>
              <a:defRPr/>
            </a:pPr>
            <a:r>
              <a:rPr lang="en-US"/>
              <a:t>Rapid Response Teams Training</a:t>
            </a:r>
          </a:p>
        </p:txBody>
      </p:sp>
      <p:sp>
        <p:nvSpPr>
          <p:cNvPr id="4" name="Slide Number Placeholder 5"/>
          <p:cNvSpPr>
            <a:spLocks noGrp="1"/>
          </p:cNvSpPr>
          <p:nvPr>
            <p:ph type="sldNum" sz="quarter" idx="11"/>
          </p:nvPr>
        </p:nvSpPr>
        <p:spPr/>
        <p:txBody>
          <a:bodyPr/>
          <a:lstStyle>
            <a:lvl1pPr>
              <a:defRPr/>
            </a:lvl1pPr>
          </a:lstStyle>
          <a:p>
            <a:pPr>
              <a:defRPr/>
            </a:pPr>
            <a:fld id="{A07F5A30-8240-418B-BBB9-762AACD2B6ED}" type="slidenum">
              <a:rPr lang="en-US"/>
              <a:pPr>
                <a:defRPr/>
              </a:pPr>
              <a:t>‹#›</a:t>
            </a:fld>
            <a:endParaRPr lang="en-US"/>
          </a:p>
        </p:txBody>
      </p:sp>
    </p:spTree>
    <p:extLst>
      <p:ext uri="{BB962C8B-B14F-4D97-AF65-F5344CB8AC3E}">
        <p14:creationId xmlns:p14="http://schemas.microsoft.com/office/powerpoint/2010/main" val="23855606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pPr>
              <a:defRPr/>
            </a:pPr>
            <a:endParaRPr lang="en-US"/>
          </a:p>
        </p:txBody>
      </p:sp>
      <p:sp>
        <p:nvSpPr>
          <p:cNvPr id="8" name="Slide Number Placeholder 5"/>
          <p:cNvSpPr>
            <a:spLocks noGrp="1"/>
          </p:cNvSpPr>
          <p:nvPr>
            <p:ph type="sldNum" sz="quarter" idx="11"/>
          </p:nvPr>
        </p:nvSpPr>
        <p:spPr/>
        <p:txBody>
          <a:bodyPr/>
          <a:lstStyle>
            <a:lvl1pPr>
              <a:defRPr smtClean="0"/>
            </a:lvl1pPr>
          </a:lstStyle>
          <a:p>
            <a:pPr>
              <a:defRPr/>
            </a:pPr>
            <a:fld id="{058946A6-D8E6-4A9A-A64E-AB077D46529D}" type="slidenum">
              <a:rPr lang="en-US"/>
              <a:pPr>
                <a:defRPr/>
              </a:pPr>
              <a:t>‹#›</a:t>
            </a:fld>
            <a:endParaRPr lang="en-US"/>
          </a:p>
        </p:txBody>
      </p:sp>
    </p:spTree>
    <p:extLst>
      <p:ext uri="{BB962C8B-B14F-4D97-AF65-F5344CB8AC3E}">
        <p14:creationId xmlns:p14="http://schemas.microsoft.com/office/powerpoint/2010/main" val="4427557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4"/>
          <p:cNvSpPr>
            <a:spLocks noGrp="1"/>
          </p:cNvSpPr>
          <p:nvPr>
            <p:ph type="ftr" sz="quarter" idx="10"/>
          </p:nvPr>
        </p:nvSpPr>
        <p:spPr/>
        <p:txBody>
          <a:bodyPr/>
          <a:lstStyle>
            <a:lvl1pPr>
              <a:defRPr smtClean="0"/>
            </a:lvl1pPr>
          </a:lstStyle>
          <a:p>
            <a:pPr>
              <a:defRPr/>
            </a:pPr>
            <a:endParaRPr lang="en-US"/>
          </a:p>
        </p:txBody>
      </p:sp>
      <p:sp>
        <p:nvSpPr>
          <p:cNvPr id="4" name="Slide Number Placeholder 5"/>
          <p:cNvSpPr>
            <a:spLocks noGrp="1"/>
          </p:cNvSpPr>
          <p:nvPr>
            <p:ph type="sldNum" sz="quarter" idx="11"/>
          </p:nvPr>
        </p:nvSpPr>
        <p:spPr/>
        <p:txBody>
          <a:bodyPr/>
          <a:lstStyle>
            <a:lvl1pPr>
              <a:defRPr smtClean="0"/>
            </a:lvl1pPr>
          </a:lstStyle>
          <a:p>
            <a:pPr>
              <a:defRPr/>
            </a:pPr>
            <a:fld id="{C122F5F9-79F1-41F0-9EE7-E5808EBA112F}" type="slidenum">
              <a:rPr lang="en-US"/>
              <a:pPr>
                <a:defRPr/>
              </a:pPr>
              <a:t>‹#›</a:t>
            </a:fld>
            <a:endParaRPr lang="en-US"/>
          </a:p>
        </p:txBody>
      </p:sp>
    </p:spTree>
    <p:extLst>
      <p:ext uri="{BB962C8B-B14F-4D97-AF65-F5344CB8AC3E}">
        <p14:creationId xmlns:p14="http://schemas.microsoft.com/office/powerpoint/2010/main" val="67394392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smtClean="0"/>
            </a:lvl1pPr>
          </a:lstStyle>
          <a:p>
            <a:pPr>
              <a:defRPr/>
            </a:pPr>
            <a:endParaRPr lang="en-US"/>
          </a:p>
        </p:txBody>
      </p:sp>
      <p:sp>
        <p:nvSpPr>
          <p:cNvPr id="3" name="Slide Number Placeholder 5"/>
          <p:cNvSpPr>
            <a:spLocks noGrp="1"/>
          </p:cNvSpPr>
          <p:nvPr>
            <p:ph type="sldNum" sz="quarter" idx="11"/>
          </p:nvPr>
        </p:nvSpPr>
        <p:spPr/>
        <p:txBody>
          <a:bodyPr/>
          <a:lstStyle>
            <a:lvl1pPr>
              <a:defRPr smtClean="0"/>
            </a:lvl1pPr>
          </a:lstStyle>
          <a:p>
            <a:pPr>
              <a:defRPr/>
            </a:pPr>
            <a:fld id="{7F4B5121-4964-4868-8A82-3D743F79902A}" type="slidenum">
              <a:rPr lang="en-US"/>
              <a:pPr>
                <a:defRPr/>
              </a:pPr>
              <a:t>‹#›</a:t>
            </a:fld>
            <a:endParaRPr lang="en-US"/>
          </a:p>
        </p:txBody>
      </p:sp>
    </p:spTree>
    <p:extLst>
      <p:ext uri="{BB962C8B-B14F-4D97-AF65-F5344CB8AC3E}">
        <p14:creationId xmlns:p14="http://schemas.microsoft.com/office/powerpoint/2010/main" val="14530734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765410F-9378-4274-A8C5-3B2958C150FD}" type="datetimeFigureOut">
              <a:rPr lang="en-GB" smtClean="0"/>
              <a:pPr/>
              <a:t>17/05/2018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B3085C5-E3C7-4763-A004-C8DA24640158}" type="slidenum">
              <a:rPr lang="en-GB" smtClean="0"/>
              <a:pPr/>
              <a:t>‹#›</a:t>
            </a:fld>
            <a:endParaRPr lang="en-GB"/>
          </a:p>
        </p:txBody>
      </p:sp>
    </p:spTree>
    <p:extLst>
      <p:ext uri="{BB962C8B-B14F-4D97-AF65-F5344CB8AC3E}">
        <p14:creationId xmlns:p14="http://schemas.microsoft.com/office/powerpoint/2010/main" val="66429972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pPr>
              <a:defRPr/>
            </a:pPr>
            <a:endParaRPr lang="en-US"/>
          </a:p>
        </p:txBody>
      </p:sp>
      <p:sp>
        <p:nvSpPr>
          <p:cNvPr id="6" name="Slide Number Placeholder 5"/>
          <p:cNvSpPr>
            <a:spLocks noGrp="1"/>
          </p:cNvSpPr>
          <p:nvPr>
            <p:ph type="sldNum" sz="quarter" idx="11"/>
          </p:nvPr>
        </p:nvSpPr>
        <p:spPr/>
        <p:txBody>
          <a:bodyPr/>
          <a:lstStyle>
            <a:lvl1pPr>
              <a:defRPr smtClean="0"/>
            </a:lvl1pPr>
          </a:lstStyle>
          <a:p>
            <a:pPr>
              <a:defRPr/>
            </a:pPr>
            <a:fld id="{CAE613DC-4583-468E-B11C-BFA6EEA834C9}" type="slidenum">
              <a:rPr lang="en-US"/>
              <a:pPr>
                <a:defRPr/>
              </a:pPr>
              <a:t>‹#›</a:t>
            </a:fld>
            <a:endParaRPr lang="en-US"/>
          </a:p>
        </p:txBody>
      </p:sp>
    </p:spTree>
    <p:extLst>
      <p:ext uri="{BB962C8B-B14F-4D97-AF65-F5344CB8AC3E}">
        <p14:creationId xmlns:p14="http://schemas.microsoft.com/office/powerpoint/2010/main" val="201512155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pPr>
              <a:defRPr/>
            </a:pPr>
            <a:endParaRPr lang="en-US"/>
          </a:p>
        </p:txBody>
      </p:sp>
      <p:sp>
        <p:nvSpPr>
          <p:cNvPr id="6" name="Slide Number Placeholder 5"/>
          <p:cNvSpPr>
            <a:spLocks noGrp="1"/>
          </p:cNvSpPr>
          <p:nvPr>
            <p:ph type="sldNum" sz="quarter" idx="11"/>
          </p:nvPr>
        </p:nvSpPr>
        <p:spPr/>
        <p:txBody>
          <a:bodyPr/>
          <a:lstStyle>
            <a:lvl1pPr>
              <a:defRPr smtClean="0"/>
            </a:lvl1pPr>
          </a:lstStyle>
          <a:p>
            <a:pPr>
              <a:defRPr/>
            </a:pPr>
            <a:fld id="{BD93AD5C-A72B-493C-B2A3-A338E1E690AC}" type="slidenum">
              <a:rPr lang="en-US"/>
              <a:pPr>
                <a:defRPr/>
              </a:pPr>
              <a:t>‹#›</a:t>
            </a:fld>
            <a:endParaRPr lang="en-US"/>
          </a:p>
        </p:txBody>
      </p:sp>
    </p:spTree>
    <p:extLst>
      <p:ext uri="{BB962C8B-B14F-4D97-AF65-F5344CB8AC3E}">
        <p14:creationId xmlns:p14="http://schemas.microsoft.com/office/powerpoint/2010/main" val="133487676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pPr>
              <a:defRPr/>
            </a:pPr>
            <a:endParaRPr lang="en-US"/>
          </a:p>
        </p:txBody>
      </p:sp>
      <p:sp>
        <p:nvSpPr>
          <p:cNvPr id="5" name="Slide Number Placeholder 5"/>
          <p:cNvSpPr>
            <a:spLocks noGrp="1"/>
          </p:cNvSpPr>
          <p:nvPr>
            <p:ph type="sldNum" sz="quarter" idx="11"/>
          </p:nvPr>
        </p:nvSpPr>
        <p:spPr/>
        <p:txBody>
          <a:bodyPr/>
          <a:lstStyle>
            <a:lvl1pPr>
              <a:defRPr smtClean="0"/>
            </a:lvl1pPr>
          </a:lstStyle>
          <a:p>
            <a:pPr>
              <a:defRPr/>
            </a:pPr>
            <a:fld id="{8B5BAE9A-BD41-4178-8ADE-B4C4D20F9BE5}" type="slidenum">
              <a:rPr lang="en-US"/>
              <a:pPr>
                <a:defRPr/>
              </a:pPr>
              <a:t>‹#›</a:t>
            </a:fld>
            <a:endParaRPr lang="en-US"/>
          </a:p>
        </p:txBody>
      </p:sp>
    </p:spTree>
    <p:extLst>
      <p:ext uri="{BB962C8B-B14F-4D97-AF65-F5344CB8AC3E}">
        <p14:creationId xmlns:p14="http://schemas.microsoft.com/office/powerpoint/2010/main" val="407798266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pPr>
              <a:defRPr/>
            </a:pPr>
            <a:endParaRPr lang="en-US"/>
          </a:p>
        </p:txBody>
      </p:sp>
      <p:sp>
        <p:nvSpPr>
          <p:cNvPr id="5" name="Slide Number Placeholder 5"/>
          <p:cNvSpPr>
            <a:spLocks noGrp="1"/>
          </p:cNvSpPr>
          <p:nvPr>
            <p:ph type="sldNum" sz="quarter" idx="11"/>
          </p:nvPr>
        </p:nvSpPr>
        <p:spPr/>
        <p:txBody>
          <a:bodyPr/>
          <a:lstStyle>
            <a:lvl1pPr>
              <a:defRPr smtClean="0"/>
            </a:lvl1pPr>
          </a:lstStyle>
          <a:p>
            <a:pPr>
              <a:defRPr/>
            </a:pPr>
            <a:fld id="{840E46E6-2111-4765-A6A7-521FECD4B1A6}" type="slidenum">
              <a:rPr lang="en-US"/>
              <a:pPr>
                <a:defRPr/>
              </a:pPr>
              <a:t>‹#›</a:t>
            </a:fld>
            <a:endParaRPr lang="en-US"/>
          </a:p>
        </p:txBody>
      </p:sp>
    </p:spTree>
    <p:extLst>
      <p:ext uri="{BB962C8B-B14F-4D97-AF65-F5344CB8AC3E}">
        <p14:creationId xmlns:p14="http://schemas.microsoft.com/office/powerpoint/2010/main" val="37804456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765410F-9378-4274-A8C5-3B2958C150FD}" type="datetimeFigureOut">
              <a:rPr lang="en-GB" smtClean="0"/>
              <a:pPr/>
              <a:t>17/05/2018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B3085C5-E3C7-4763-A004-C8DA24640158}" type="slidenum">
              <a:rPr lang="en-GB" smtClean="0"/>
              <a:pPr/>
              <a:t>‹#›</a:t>
            </a:fld>
            <a:endParaRPr lang="en-GB"/>
          </a:p>
        </p:txBody>
      </p:sp>
    </p:spTree>
    <p:extLst>
      <p:ext uri="{BB962C8B-B14F-4D97-AF65-F5344CB8AC3E}">
        <p14:creationId xmlns:p14="http://schemas.microsoft.com/office/powerpoint/2010/main" val="34723521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765410F-9378-4274-A8C5-3B2958C150FD}" type="datetimeFigureOut">
              <a:rPr lang="en-GB" smtClean="0"/>
              <a:pPr/>
              <a:t>17/05/2018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B3085C5-E3C7-4763-A004-C8DA24640158}" type="slidenum">
              <a:rPr lang="en-GB" smtClean="0"/>
              <a:pPr/>
              <a:t>‹#›</a:t>
            </a:fld>
            <a:endParaRPr lang="en-GB"/>
          </a:p>
        </p:txBody>
      </p:sp>
    </p:spTree>
    <p:extLst>
      <p:ext uri="{BB962C8B-B14F-4D97-AF65-F5344CB8AC3E}">
        <p14:creationId xmlns:p14="http://schemas.microsoft.com/office/powerpoint/2010/main" val="15349060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765410F-9378-4274-A8C5-3B2958C150FD}" type="datetimeFigureOut">
              <a:rPr lang="en-GB" smtClean="0"/>
              <a:pPr/>
              <a:t>17/05/2018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B3085C5-E3C7-4763-A004-C8DA24640158}" type="slidenum">
              <a:rPr lang="en-GB" smtClean="0"/>
              <a:pPr/>
              <a:t>‹#›</a:t>
            </a:fld>
            <a:endParaRPr lang="en-GB"/>
          </a:p>
        </p:txBody>
      </p:sp>
    </p:spTree>
    <p:extLst>
      <p:ext uri="{BB962C8B-B14F-4D97-AF65-F5344CB8AC3E}">
        <p14:creationId xmlns:p14="http://schemas.microsoft.com/office/powerpoint/2010/main" val="2185034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765410F-9378-4274-A8C5-3B2958C150FD}" type="datetimeFigureOut">
              <a:rPr lang="en-GB" smtClean="0"/>
              <a:pPr/>
              <a:t>17/05/2018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B3085C5-E3C7-4763-A004-C8DA24640158}" type="slidenum">
              <a:rPr lang="en-GB" smtClean="0"/>
              <a:pPr/>
              <a:t>‹#›</a:t>
            </a:fld>
            <a:endParaRPr lang="en-GB"/>
          </a:p>
        </p:txBody>
      </p:sp>
    </p:spTree>
    <p:extLst>
      <p:ext uri="{BB962C8B-B14F-4D97-AF65-F5344CB8AC3E}">
        <p14:creationId xmlns:p14="http://schemas.microsoft.com/office/powerpoint/2010/main" val="41653291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65410F-9378-4274-A8C5-3B2958C150FD}" type="datetimeFigureOut">
              <a:rPr lang="en-GB" smtClean="0"/>
              <a:pPr/>
              <a:t>17/05/2018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B3085C5-E3C7-4763-A004-C8DA24640158}" type="slidenum">
              <a:rPr lang="en-GB" smtClean="0"/>
              <a:pPr/>
              <a:t>‹#›</a:t>
            </a:fld>
            <a:endParaRPr lang="en-GB"/>
          </a:p>
        </p:txBody>
      </p:sp>
    </p:spTree>
    <p:extLst>
      <p:ext uri="{BB962C8B-B14F-4D97-AF65-F5344CB8AC3E}">
        <p14:creationId xmlns:p14="http://schemas.microsoft.com/office/powerpoint/2010/main" val="32964474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765410F-9378-4274-A8C5-3B2958C150FD}" type="datetimeFigureOut">
              <a:rPr lang="en-GB" smtClean="0"/>
              <a:pPr/>
              <a:t>17/05/2018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B3085C5-E3C7-4763-A004-C8DA24640158}" type="slidenum">
              <a:rPr lang="en-GB" smtClean="0"/>
              <a:pPr/>
              <a:t>‹#›</a:t>
            </a:fld>
            <a:endParaRPr lang="en-GB"/>
          </a:p>
        </p:txBody>
      </p:sp>
    </p:spTree>
    <p:extLst>
      <p:ext uri="{BB962C8B-B14F-4D97-AF65-F5344CB8AC3E}">
        <p14:creationId xmlns:p14="http://schemas.microsoft.com/office/powerpoint/2010/main" val="26261604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765410F-9378-4274-A8C5-3B2958C150FD}" type="datetimeFigureOut">
              <a:rPr lang="en-GB" smtClean="0"/>
              <a:pPr/>
              <a:t>17/05/2018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B3085C5-E3C7-4763-A004-C8DA24640158}" type="slidenum">
              <a:rPr lang="en-GB" smtClean="0"/>
              <a:pPr/>
              <a:t>‹#›</a:t>
            </a:fld>
            <a:endParaRPr lang="en-GB"/>
          </a:p>
        </p:txBody>
      </p:sp>
    </p:spTree>
    <p:extLst>
      <p:ext uri="{BB962C8B-B14F-4D97-AF65-F5344CB8AC3E}">
        <p14:creationId xmlns:p14="http://schemas.microsoft.com/office/powerpoint/2010/main" val="39039206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65410F-9378-4274-A8C5-3B2958C150FD}" type="datetimeFigureOut">
              <a:rPr lang="en-GB" smtClean="0"/>
              <a:pPr/>
              <a:t>17/05/2018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3085C5-E3C7-4763-A004-C8DA24640158}" type="slidenum">
              <a:rPr lang="en-GB" smtClean="0"/>
              <a:pPr/>
              <a:t>‹#›</a:t>
            </a:fld>
            <a:endParaRPr lang="en-GB"/>
          </a:p>
        </p:txBody>
      </p:sp>
    </p:spTree>
    <p:extLst>
      <p:ext uri="{BB962C8B-B14F-4D97-AF65-F5344CB8AC3E}">
        <p14:creationId xmlns:p14="http://schemas.microsoft.com/office/powerpoint/2010/main" val="3855044936"/>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2133600" y="6356350"/>
            <a:ext cx="46482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pPr>
              <a:defRPr/>
            </a:pPr>
            <a:r>
              <a:rPr lang="en-US"/>
              <a:t>Rapid Response Teams Training</a:t>
            </a:r>
          </a:p>
        </p:txBody>
      </p:sp>
      <p:sp>
        <p:nvSpPr>
          <p:cNvPr id="6" name="Slide Number Placeholder 5"/>
          <p:cNvSpPr>
            <a:spLocks noGrp="1"/>
          </p:cNvSpPr>
          <p:nvPr>
            <p:ph type="sldNum" sz="quarter" idx="4"/>
          </p:nvPr>
        </p:nvSpPr>
        <p:spPr>
          <a:xfrm>
            <a:off x="8502650" y="6481763"/>
            <a:ext cx="609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defRPr>
            </a:lvl1pPr>
          </a:lstStyle>
          <a:p>
            <a:pPr>
              <a:defRPr/>
            </a:pPr>
            <a:fld id="{F023CA5C-6A36-4E00-B69B-20CF574ABB6C}" type="slidenum">
              <a:rPr lang="en-US"/>
              <a:pPr>
                <a:defRPr/>
              </a:pPr>
              <a:t>‹#›</a:t>
            </a:fld>
            <a:endParaRPr lang="en-US"/>
          </a:p>
        </p:txBody>
      </p:sp>
      <p:sp>
        <p:nvSpPr>
          <p:cNvPr id="7" name="Subtitle 2"/>
          <p:cNvSpPr txBox="1">
            <a:spLocks/>
          </p:cNvSpPr>
          <p:nvPr userDrawn="1"/>
        </p:nvSpPr>
        <p:spPr>
          <a:xfrm>
            <a:off x="2209800" y="6176963"/>
            <a:ext cx="4267200" cy="304800"/>
          </a:xfrm>
          <a:prstGeom prst="rect">
            <a:avLst/>
          </a:prstGeom>
        </p:spPr>
        <p:txBody>
          <a:bodyPr/>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solidFill>
                  <a:srgbClr val="FFFFFF"/>
                </a:solidFill>
                <a:latin typeface="Calibri"/>
                <a:ea typeface="Calibri"/>
                <a:cs typeface="Calibri"/>
                <a:sym typeface="Calibri"/>
              </a:defRPr>
            </a:pPr>
            <a:r>
              <a:rPr lang="fr-FR" sz="1400">
                <a:solidFill>
                  <a:srgbClr val="FFFFFF"/>
                </a:solidFill>
                <a:ea typeface="Calibri"/>
              </a:rPr>
              <a:t>Rapid Response Teams Training</a:t>
            </a:r>
            <a:endParaRPr lang="fr-FR" sz="1400" dirty="0">
              <a:solidFill>
                <a:srgbClr val="FFFFFF"/>
              </a:solidFill>
              <a:ea typeface="Calibri"/>
            </a:endParaRP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8686800" y="6481763"/>
            <a:ext cx="609600" cy="365125"/>
          </a:xfrm>
          <a:prstGeom prst="rect">
            <a:avLst/>
          </a:prstGeom>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defRPr/>
            </a:pPr>
            <a:fld id="{3BA5DFF5-C0B1-4D2F-814C-8D2D34D01946}" type="slidenum">
              <a:rPr lang="en-US" sz="1600" smtClean="0">
                <a:solidFill>
                  <a:schemeClr val="bg1"/>
                </a:solidFill>
              </a:rPr>
              <a:pPr eaLnBrk="1" hangingPunct="1">
                <a:defRPr/>
              </a:pPr>
              <a:t>‹#›</a:t>
            </a:fld>
            <a:endParaRPr lang="en-US" sz="1600">
              <a:solidFill>
                <a:schemeClr val="bg1"/>
              </a:solidFill>
            </a:endParaRPr>
          </a:p>
        </p:txBody>
      </p:sp>
      <p:grpSp>
        <p:nvGrpSpPr>
          <p:cNvPr id="1033" name="Group 147"/>
          <p:cNvGrpSpPr>
            <a:grpSpLocks noChangeAspect="1"/>
          </p:cNvGrpSpPr>
          <p:nvPr userDrawn="1"/>
        </p:nvGrpSpPr>
        <p:grpSpPr bwMode="auto">
          <a:xfrm>
            <a:off x="133350" y="6173788"/>
            <a:ext cx="161925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1036" name="image1.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1034" name="TextBox 12"/>
          <p:cNvSpPr txBox="1">
            <a:spLocks noChangeArrowheads="1"/>
          </p:cNvSpPr>
          <p:nvPr userDrawn="1"/>
        </p:nvSpPr>
        <p:spPr bwMode="auto">
          <a:xfrm>
            <a:off x="2057400" y="6478588"/>
            <a:ext cx="20081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defRPr/>
            </a:pPr>
            <a:r>
              <a:rPr lang="fr-FR" sz="1200">
                <a:solidFill>
                  <a:schemeClr val="bg1"/>
                </a:solidFill>
                <a:latin typeface="Arial Narrow" pitchFamily="34" charset="0"/>
              </a:rPr>
              <a:t>Rapid Response Teams Training</a:t>
            </a:r>
            <a:endParaRPr lang="en-GB" sz="1200">
              <a:solidFill>
                <a:schemeClr val="bg1"/>
              </a:solidFill>
              <a:latin typeface="Arial Narrow" pitchFamily="34" charset="0"/>
            </a:endParaRPr>
          </a:p>
        </p:txBody>
      </p:sp>
    </p:spTree>
    <p:extLst>
      <p:ext uri="{BB962C8B-B14F-4D97-AF65-F5344CB8AC3E}">
        <p14:creationId xmlns:p14="http://schemas.microsoft.com/office/powerpoint/2010/main" val="3923138964"/>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Lst>
  <p:txStyles>
    <p:title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hyperlink" Target="http://www.who.int/csr/resources/publications/EPR_AM2_E7.pdf" TargetMode="Externa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hyperlink" Target="http://www.who.int/csr/resources/publications/EPR_AM2_E7.pdf" TargetMode="Externa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hyperlink" Target="http://www.who.int/csr/resources/publications/EPR_AM2_E7.pdf" TargetMode="External"/><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hyperlink" Target="http://www.who.int/csr/resources/publications/EPR_AM2_E7.pdf" TargetMode="External"/><Relationship Id="rId2" Type="http://schemas.openxmlformats.org/officeDocument/2006/relationships/notesSlide" Target="../notesSlides/notesSlide9.xml"/><Relationship Id="rId1" Type="http://schemas.openxmlformats.org/officeDocument/2006/relationships/slideLayout" Target="../slideLayouts/slideLayout14.xml"/><Relationship Id="rId5" Type="http://schemas.openxmlformats.org/officeDocument/2006/relationships/image" Target="../media/image18.png"/><Relationship Id="rId4" Type="http://schemas.openxmlformats.org/officeDocument/2006/relationships/image" Target="../media/image17.emf"/></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www.who.int/csr/resources/publications/EPR_AM2_E7.pdf" TargetMode="Externa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18.xml"/><Relationship Id="rId4" Type="http://schemas.openxmlformats.org/officeDocument/2006/relationships/hyperlink" Target="http://www.who.int/gpsc/5may/background/5moments/en/"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18.xml"/><Relationship Id="rId4" Type="http://schemas.openxmlformats.org/officeDocument/2006/relationships/image" Target="../media/image22.png"/></Relationships>
</file>

<file path=ppt/slides/_rels/slide1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8" Type="http://schemas.openxmlformats.org/officeDocument/2006/relationships/image" Target="../media/image31.jpe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25.png"/><Relationship Id="rId1" Type="http://schemas.openxmlformats.org/officeDocument/2006/relationships/slideLayout" Target="../slideLayouts/slideLayout18.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27.jpeg"/><Relationship Id="rId9" Type="http://schemas.openxmlformats.org/officeDocument/2006/relationships/image" Target="../media/image32.jpeg"/></Relationships>
</file>

<file path=ppt/slides/_rels/slide2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7.xml"/><Relationship Id="rId1" Type="http://schemas.openxmlformats.org/officeDocument/2006/relationships/slideLayout" Target="../slideLayouts/slideLayout18.xml"/><Relationship Id="rId5" Type="http://schemas.openxmlformats.org/officeDocument/2006/relationships/image" Target="../media/image30.png"/><Relationship Id="rId4" Type="http://schemas.openxmlformats.org/officeDocument/2006/relationships/image" Target="../media/image31.jpeg"/></Relationships>
</file>

<file path=ppt/slides/_rels/slide2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8.xml"/><Relationship Id="rId1" Type="http://schemas.openxmlformats.org/officeDocument/2006/relationships/slideLayout" Target="../slideLayouts/slideLayout18.xml"/><Relationship Id="rId5" Type="http://schemas.openxmlformats.org/officeDocument/2006/relationships/image" Target="../media/image33.jpeg"/><Relationship Id="rId4" Type="http://schemas.openxmlformats.org/officeDocument/2006/relationships/image" Target="../media/image26.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3" Type="http://schemas.openxmlformats.org/officeDocument/2006/relationships/hyperlink" Target="http://www.who.int/gpsc/5may/Hand_Hygiene_Why_How_and_When_Brochure.pdf?ua=1" TargetMode="External"/><Relationship Id="rId2" Type="http://schemas.openxmlformats.org/officeDocument/2006/relationships/hyperlink" Target="http://www.who.int/csr/resources/publications/EPR_AM2_E7.pdf" TargetMode="External"/><Relationship Id="rId1" Type="http://schemas.openxmlformats.org/officeDocument/2006/relationships/slideLayout" Target="../slideLayouts/slideLayout14.xml"/><Relationship Id="rId5" Type="http://schemas.openxmlformats.org/officeDocument/2006/relationships/hyperlink" Target="http://apps.who.int/iris/bitstream/10665/251426/1/9789241549721-eng.pdf?ua=1" TargetMode="External"/><Relationship Id="rId4" Type="http://schemas.openxmlformats.org/officeDocument/2006/relationships/hyperlink" Target="http://www.who.int/gpsc/5may/background/5moments/en/" TargetMode="External"/></Relationships>
</file>

<file path=ppt/slides/_rels/slide38.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4.xml"/><Relationship Id="rId4" Type="http://schemas.openxmlformats.org/officeDocument/2006/relationships/hyperlink" Target="mailto:ihrhrt@who.int" TargetMode="Externa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18.xml"/><Relationship Id="rId5" Type="http://schemas.openxmlformats.org/officeDocument/2006/relationships/image" Target="../media/image4.jpeg"/><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8.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18.xml"/><Relationship Id="rId5" Type="http://schemas.openxmlformats.org/officeDocument/2006/relationships/image" Target="../media/image16.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 name="Shape 135"/>
          <p:cNvSpPr/>
          <p:nvPr/>
        </p:nvSpPr>
        <p:spPr>
          <a:xfrm>
            <a:off x="3419872" y="467995"/>
            <a:ext cx="5690792" cy="98488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ctr">
            <a:spAutoFit/>
          </a:bodyPr>
          <a:lstStyle/>
          <a:p>
            <a:pPr lvl="0" algn="r"/>
            <a:r>
              <a:rPr sz="3200" b="1" dirty="0">
                <a:solidFill>
                  <a:srgbClr val="002060"/>
                </a:solidFill>
                <a:latin typeface="Arial"/>
                <a:ea typeface="Arial"/>
                <a:cs typeface="Arial"/>
                <a:sym typeface="Arial"/>
              </a:rPr>
              <a:t>Rapid Response Teams </a:t>
            </a:r>
            <a:r>
              <a:rPr sz="3200" b="1" dirty="0">
                <a:solidFill>
                  <a:srgbClr val="0070C0"/>
                </a:solidFill>
                <a:latin typeface="Arial"/>
                <a:ea typeface="Arial"/>
                <a:cs typeface="Arial"/>
                <a:sym typeface="Arial"/>
              </a:rPr>
              <a:t>Training</a:t>
            </a:r>
          </a:p>
        </p:txBody>
      </p:sp>
      <p:sp>
        <p:nvSpPr>
          <p:cNvPr id="136" name="Shape 136"/>
          <p:cNvSpPr/>
          <p:nvPr/>
        </p:nvSpPr>
        <p:spPr>
          <a:xfrm>
            <a:off x="101037" y="5013176"/>
            <a:ext cx="8431403" cy="1077214"/>
          </a:xfrm>
          <a:prstGeom prst="rect">
            <a:avLst/>
          </a:prstGeom>
          <a:solidFill>
            <a:schemeClr val="bg1"/>
          </a:solidFill>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p>
            <a:pPr lvl="0"/>
            <a:r>
              <a:rPr lang="fr-FR" sz="3200" b="1" dirty="0">
                <a:solidFill>
                  <a:srgbClr val="002060"/>
                </a:solidFill>
                <a:latin typeface="Arial"/>
                <a:ea typeface="Arial"/>
                <a:cs typeface="Arial"/>
                <a:sym typeface="Arial"/>
              </a:rPr>
              <a:t>B6.1 </a:t>
            </a:r>
            <a:r>
              <a:rPr sz="3200" b="1" dirty="0">
                <a:solidFill>
                  <a:srgbClr val="002060"/>
                </a:solidFill>
                <a:latin typeface="Arial"/>
                <a:ea typeface="Arial"/>
                <a:cs typeface="Arial"/>
                <a:sym typeface="Arial"/>
              </a:rPr>
              <a:t>Infection prevention and control (IPC)</a:t>
            </a:r>
          </a:p>
          <a:p>
            <a:pPr lvl="0"/>
            <a:r>
              <a:rPr sz="3200" b="1" dirty="0">
                <a:solidFill>
                  <a:srgbClr val="002060"/>
                </a:solidFill>
                <a:latin typeface="Arial"/>
                <a:ea typeface="Arial"/>
                <a:cs typeface="Arial"/>
                <a:sym typeface="Arial"/>
              </a:rPr>
              <a:t>for </a:t>
            </a:r>
            <a:r>
              <a:rPr lang="nl-NL" sz="3200" b="1" dirty="0">
                <a:solidFill>
                  <a:srgbClr val="002060"/>
                </a:solidFill>
                <a:latin typeface="Arial"/>
                <a:ea typeface="Arial"/>
                <a:cs typeface="Arial"/>
                <a:sym typeface="Arial"/>
              </a:rPr>
              <a:t>RRT</a:t>
            </a:r>
            <a:endParaRPr sz="3200" b="1" dirty="0">
              <a:solidFill>
                <a:srgbClr val="002060"/>
              </a:solidFill>
              <a:latin typeface="Arial"/>
              <a:ea typeface="Arial"/>
              <a:cs typeface="Arial"/>
              <a:sym typeface="Arial"/>
            </a:endParaRPr>
          </a:p>
        </p:txBody>
      </p:sp>
      <p:sp>
        <p:nvSpPr>
          <p:cNvPr id="2" name="TextBox 1">
            <a:extLst>
              <a:ext uri="{FF2B5EF4-FFF2-40B4-BE49-F238E27FC236}">
                <a16:creationId xmlns:a16="http://schemas.microsoft.com/office/drawing/2014/main" id="{34589008-1B1C-417B-971D-93120976247B}"/>
              </a:ext>
            </a:extLst>
          </p:cNvPr>
          <p:cNvSpPr txBox="1"/>
          <p:nvPr/>
        </p:nvSpPr>
        <p:spPr>
          <a:xfrm>
            <a:off x="107504" y="6453336"/>
            <a:ext cx="1778051" cy="307777"/>
          </a:xfrm>
          <a:prstGeom prst="rect">
            <a:avLst/>
          </a:prstGeom>
          <a:noFill/>
        </p:spPr>
        <p:txBody>
          <a:bodyPr wrap="none" rtlCol="0">
            <a:spAutoFit/>
          </a:bodyPr>
          <a:lstStyle/>
          <a:p>
            <a:r>
              <a:rPr lang="fr-FR" sz="1400" dirty="0" err="1">
                <a:solidFill>
                  <a:srgbClr val="002060"/>
                </a:solidFill>
              </a:rPr>
              <a:t>Updated</a:t>
            </a:r>
            <a:r>
              <a:rPr lang="fr-FR" sz="1400" dirty="0">
                <a:solidFill>
                  <a:srgbClr val="002060"/>
                </a:solidFill>
              </a:rPr>
              <a:t>: 16/05/2018</a:t>
            </a:r>
            <a:endParaRPr lang="en-US" sz="1400" dirty="0">
              <a:solidFill>
                <a:srgbClr val="00206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 name="Shape 253"/>
          <p:cNvSpPr>
            <a:spLocks noGrp="1"/>
          </p:cNvSpPr>
          <p:nvPr>
            <p:ph type="title"/>
          </p:nvPr>
        </p:nvSpPr>
        <p:spPr>
          <a:prstGeom prst="rect">
            <a:avLst/>
          </a:prstGeom>
        </p:spPr>
        <p:txBody>
          <a:bodyPr/>
          <a:lstStyle>
            <a:lvl1pPr algn="l">
              <a:defRPr sz="4000" b="1"/>
            </a:lvl1pPr>
          </a:lstStyle>
          <a:p>
            <a:pPr lvl="0" algn="ctr">
              <a:defRPr sz="1800" b="0">
                <a:solidFill>
                  <a:srgbClr val="000000"/>
                </a:solidFill>
              </a:defRPr>
            </a:pPr>
            <a:r>
              <a:rPr sz="3600" b="1" dirty="0">
                <a:solidFill>
                  <a:srgbClr val="002060"/>
                </a:solidFill>
                <a:latin typeface="Arial" panose="020B0604020202020204" pitchFamily="34" charset="0"/>
                <a:cs typeface="Arial" panose="020B0604020202020204" pitchFamily="34" charset="0"/>
              </a:rPr>
              <a:t>How can we break the links?</a:t>
            </a:r>
          </a:p>
        </p:txBody>
      </p:sp>
      <p:sp>
        <p:nvSpPr>
          <p:cNvPr id="254" name="Shape 254"/>
          <p:cNvSpPr>
            <a:spLocks noGrp="1"/>
          </p:cNvSpPr>
          <p:nvPr>
            <p:ph type="body" idx="4294967295"/>
          </p:nvPr>
        </p:nvSpPr>
        <p:spPr>
          <a:xfrm>
            <a:off x="0" y="1905000"/>
            <a:ext cx="9036496" cy="2743200"/>
          </a:xfrm>
          <a:prstGeom prst="rect">
            <a:avLst/>
          </a:prstGeom>
        </p:spPr>
        <p:txBody>
          <a:bodyPr/>
          <a:lstStyle/>
          <a:p>
            <a:pPr marL="0" lvl="0" indent="0" algn="ctr">
              <a:spcBef>
                <a:spcPts val="800"/>
              </a:spcBef>
              <a:buSzTx/>
              <a:buNone/>
              <a:defRPr sz="1800">
                <a:solidFill>
                  <a:srgbClr val="000000"/>
                </a:solidFill>
              </a:defRPr>
            </a:pPr>
            <a:r>
              <a:rPr lang="en-US" sz="3600" dirty="0">
                <a:solidFill>
                  <a:srgbClr val="002060"/>
                </a:solidFill>
                <a:latin typeface="Arial" panose="020B0604020202020204" pitchFamily="34" charset="0"/>
                <a:cs typeface="Arial" panose="020B0604020202020204" pitchFamily="34" charset="0"/>
              </a:rPr>
              <a:t>Apply</a:t>
            </a:r>
            <a:r>
              <a:rPr lang="en-US" sz="3600" dirty="0">
                <a:solidFill>
                  <a:srgbClr val="002060"/>
                </a:solidFill>
              </a:rPr>
              <a:t> </a:t>
            </a:r>
            <a:r>
              <a:rPr sz="3600" b="1" dirty="0">
                <a:solidFill>
                  <a:srgbClr val="002060"/>
                </a:solidFill>
                <a:latin typeface="Arial" panose="020B0604020202020204" pitchFamily="34" charset="0"/>
                <a:cs typeface="Arial" panose="020B0604020202020204" pitchFamily="34" charset="0"/>
              </a:rPr>
              <a:t>Standard</a:t>
            </a:r>
            <a:r>
              <a:rPr sz="3600" dirty="0">
                <a:solidFill>
                  <a:srgbClr val="002060"/>
                </a:solidFill>
                <a:latin typeface="Arial" panose="020B0604020202020204" pitchFamily="34" charset="0"/>
                <a:cs typeface="Arial" panose="020B0604020202020204" pitchFamily="34" charset="0"/>
              </a:rPr>
              <a:t> precautions </a:t>
            </a:r>
            <a:r>
              <a:rPr lang="en-US" sz="3600" dirty="0">
                <a:solidFill>
                  <a:srgbClr val="002060"/>
                </a:solidFill>
                <a:latin typeface="Arial" panose="020B0604020202020204" pitchFamily="34" charset="0"/>
                <a:cs typeface="Arial" panose="020B0604020202020204" pitchFamily="34" charset="0"/>
              </a:rPr>
              <a:t>at all times </a:t>
            </a:r>
            <a:r>
              <a:rPr sz="3600" dirty="0">
                <a:solidFill>
                  <a:srgbClr val="002060"/>
                </a:solidFill>
                <a:latin typeface="Arial" panose="020B0604020202020204" pitchFamily="34" charset="0"/>
                <a:cs typeface="Arial" panose="020B0604020202020204" pitchFamily="34" charset="0"/>
              </a:rPr>
              <a:t>and</a:t>
            </a:r>
            <a:r>
              <a:rPr lang="en-US" sz="3600" dirty="0">
                <a:solidFill>
                  <a:srgbClr val="002060"/>
                </a:solidFill>
                <a:latin typeface="Arial" panose="020B0604020202020204" pitchFamily="34" charset="0"/>
                <a:cs typeface="Arial" panose="020B0604020202020204" pitchFamily="34" charset="0"/>
              </a:rPr>
              <a:t> when required apply </a:t>
            </a:r>
            <a:r>
              <a:rPr sz="3600" b="1" dirty="0">
                <a:solidFill>
                  <a:srgbClr val="002060"/>
                </a:solidFill>
                <a:latin typeface="Arial" panose="020B0604020202020204" pitchFamily="34" charset="0"/>
                <a:cs typeface="Arial" panose="020B0604020202020204" pitchFamily="34" charset="0"/>
              </a:rPr>
              <a:t>Transmission-based</a:t>
            </a:r>
            <a:r>
              <a:rPr sz="3600" dirty="0">
                <a:solidFill>
                  <a:srgbClr val="002060"/>
                </a:solidFill>
                <a:latin typeface="Arial" panose="020B0604020202020204" pitchFamily="34" charset="0"/>
                <a:cs typeface="Arial" panose="020B0604020202020204" pitchFamily="34" charset="0"/>
              </a:rPr>
              <a:t> precautions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 name="Shape 260"/>
          <p:cNvSpPr>
            <a:spLocks noGrp="1"/>
          </p:cNvSpPr>
          <p:nvPr>
            <p:ph type="title"/>
          </p:nvPr>
        </p:nvSpPr>
        <p:spPr>
          <a:xfrm>
            <a:off x="395536" y="413792"/>
            <a:ext cx="8229600" cy="1143000"/>
          </a:xfrm>
          <a:prstGeom prst="rect">
            <a:avLst/>
          </a:prstGeom>
        </p:spPr>
        <p:txBody>
          <a:bodyPr/>
          <a:lstStyle/>
          <a:p>
            <a:pPr lvl="0" defTabSz="905255">
              <a:defRPr sz="1800">
                <a:solidFill>
                  <a:srgbClr val="000000"/>
                </a:solidFill>
              </a:defRPr>
            </a:pPr>
            <a:r>
              <a:rPr lang="fr-FR" sz="3600" b="1" dirty="0">
                <a:solidFill>
                  <a:srgbClr val="002060"/>
                </a:solidFill>
              </a:rPr>
              <a:t>2. </a:t>
            </a:r>
            <a:r>
              <a:rPr sz="3600" b="1" dirty="0">
                <a:solidFill>
                  <a:srgbClr val="002060"/>
                </a:solidFill>
              </a:rPr>
              <a:t>Standard Precautions </a:t>
            </a:r>
          </a:p>
          <a:p>
            <a:pPr lvl="0" defTabSz="905255">
              <a:defRPr sz="1800">
                <a:solidFill>
                  <a:srgbClr val="000000"/>
                </a:solidFill>
              </a:defRPr>
            </a:pPr>
            <a:r>
              <a:rPr sz="3600" b="1" dirty="0">
                <a:solidFill>
                  <a:srgbClr val="FFFFFF"/>
                </a:solidFill>
              </a:rPr>
              <a:t> </a:t>
            </a:r>
            <a:r>
              <a:rPr sz="3600" b="1" dirty="0">
                <a:solidFill>
                  <a:srgbClr val="FF2600"/>
                </a:solidFill>
              </a:rPr>
              <a:t>All patients, all the time</a:t>
            </a:r>
          </a:p>
        </p:txBody>
      </p:sp>
      <p:sp>
        <p:nvSpPr>
          <p:cNvPr id="261" name="Shape 261"/>
          <p:cNvSpPr/>
          <p:nvPr/>
        </p:nvSpPr>
        <p:spPr>
          <a:xfrm>
            <a:off x="611560" y="1628800"/>
            <a:ext cx="7776864" cy="3247043"/>
          </a:xfrm>
          <a:prstGeom prst="rect">
            <a:avLst/>
          </a:prstGeom>
          <a:solidFill>
            <a:schemeClr val="bg1">
              <a:lumMod val="95000"/>
            </a:schemeClr>
          </a:solidFill>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lvl="0"/>
            <a:r>
              <a:rPr sz="2900" i="1" dirty="0">
                <a:solidFill>
                  <a:srgbClr val="002060"/>
                </a:solidFill>
                <a:latin typeface="Calibri"/>
                <a:ea typeface="Calibri"/>
                <a:cs typeface="Calibri"/>
                <a:sym typeface="Calibri"/>
              </a:rPr>
              <a:t>“</a:t>
            </a:r>
            <a:r>
              <a:rPr sz="2600" i="1" dirty="0">
                <a:solidFill>
                  <a:srgbClr val="002060"/>
                </a:solidFill>
                <a:latin typeface="Arial" panose="020B0604020202020204" pitchFamily="34" charset="0"/>
                <a:ea typeface="Calibri"/>
                <a:cs typeface="Arial" panose="020B0604020202020204" pitchFamily="34" charset="0"/>
                <a:sym typeface="Calibri"/>
              </a:rPr>
              <a:t>Standard precautions are meant to reduce the risk </a:t>
            </a:r>
            <a:endParaRPr sz="2600" dirty="0">
              <a:solidFill>
                <a:srgbClr val="002060"/>
              </a:solidFill>
              <a:latin typeface="Arial" panose="020B0604020202020204" pitchFamily="34" charset="0"/>
              <a:ea typeface="Calibri"/>
              <a:cs typeface="Arial" panose="020B0604020202020204" pitchFamily="34" charset="0"/>
              <a:sym typeface="Calibri"/>
            </a:endParaRPr>
          </a:p>
          <a:p>
            <a:pPr lvl="0"/>
            <a:r>
              <a:rPr sz="2600" i="1" dirty="0">
                <a:solidFill>
                  <a:srgbClr val="002060"/>
                </a:solidFill>
                <a:latin typeface="Arial" panose="020B0604020202020204" pitchFamily="34" charset="0"/>
                <a:ea typeface="Calibri"/>
                <a:cs typeface="Arial" panose="020B0604020202020204" pitchFamily="34" charset="0"/>
                <a:sym typeface="Calibri"/>
              </a:rPr>
              <a:t>of transmission of bloodborne and other pathogens</a:t>
            </a:r>
            <a:r>
              <a:rPr lang="fr-FR" sz="2600" dirty="0">
                <a:solidFill>
                  <a:srgbClr val="002060"/>
                </a:solidFill>
                <a:latin typeface="Arial" panose="020B0604020202020204" pitchFamily="34" charset="0"/>
                <a:ea typeface="Calibri"/>
                <a:cs typeface="Arial" panose="020B0604020202020204" pitchFamily="34" charset="0"/>
                <a:sym typeface="Calibri"/>
              </a:rPr>
              <a:t> </a:t>
            </a:r>
            <a:r>
              <a:rPr sz="2600" i="1" dirty="0">
                <a:solidFill>
                  <a:srgbClr val="002060"/>
                </a:solidFill>
                <a:latin typeface="Arial" panose="020B0604020202020204" pitchFamily="34" charset="0"/>
                <a:ea typeface="Calibri"/>
                <a:cs typeface="Arial" panose="020B0604020202020204" pitchFamily="34" charset="0"/>
                <a:sym typeface="Calibri"/>
              </a:rPr>
              <a:t>from both recognized and unrecognized sources.</a:t>
            </a:r>
            <a:endParaRPr lang="en-US" sz="2600" i="1" dirty="0">
              <a:solidFill>
                <a:srgbClr val="002060"/>
              </a:solidFill>
              <a:latin typeface="Arial" panose="020B0604020202020204" pitchFamily="34" charset="0"/>
              <a:ea typeface="Calibri"/>
              <a:cs typeface="Arial" panose="020B0604020202020204" pitchFamily="34" charset="0"/>
              <a:sym typeface="Calibri"/>
            </a:endParaRPr>
          </a:p>
          <a:p>
            <a:pPr lvl="0"/>
            <a:endParaRPr sz="2600" dirty="0">
              <a:solidFill>
                <a:srgbClr val="002060"/>
              </a:solidFill>
              <a:latin typeface="Arial" panose="020B0604020202020204" pitchFamily="34" charset="0"/>
              <a:ea typeface="Calibri"/>
              <a:cs typeface="Arial" panose="020B0604020202020204" pitchFamily="34" charset="0"/>
              <a:sym typeface="Calibri"/>
            </a:endParaRPr>
          </a:p>
          <a:p>
            <a:pPr lvl="0"/>
            <a:r>
              <a:rPr sz="2600" i="1" dirty="0">
                <a:solidFill>
                  <a:srgbClr val="002060"/>
                </a:solidFill>
                <a:latin typeface="Arial" panose="020B0604020202020204" pitchFamily="34" charset="0"/>
                <a:ea typeface="Calibri"/>
                <a:cs typeface="Arial" panose="020B0604020202020204" pitchFamily="34" charset="0"/>
                <a:sym typeface="Calibri"/>
              </a:rPr>
              <a:t>They are the </a:t>
            </a:r>
            <a:r>
              <a:rPr sz="2600" b="1" i="1" dirty="0">
                <a:solidFill>
                  <a:srgbClr val="002060"/>
                </a:solidFill>
                <a:latin typeface="Arial" panose="020B0604020202020204" pitchFamily="34" charset="0"/>
                <a:ea typeface="Calibri"/>
                <a:cs typeface="Arial" panose="020B0604020202020204" pitchFamily="34" charset="0"/>
                <a:sym typeface="Calibri"/>
              </a:rPr>
              <a:t>basic level of infection control </a:t>
            </a:r>
          </a:p>
          <a:p>
            <a:pPr lvl="0"/>
            <a:r>
              <a:rPr sz="2600" b="1" i="1" dirty="0">
                <a:solidFill>
                  <a:srgbClr val="002060"/>
                </a:solidFill>
                <a:latin typeface="Arial" panose="020B0604020202020204" pitchFamily="34" charset="0"/>
                <a:ea typeface="Calibri"/>
                <a:cs typeface="Arial" panose="020B0604020202020204" pitchFamily="34" charset="0"/>
                <a:sym typeface="Calibri"/>
              </a:rPr>
              <a:t>precautions</a:t>
            </a:r>
            <a:r>
              <a:rPr sz="2600" i="1" dirty="0">
                <a:solidFill>
                  <a:srgbClr val="002060"/>
                </a:solidFill>
                <a:latin typeface="Arial" panose="020B0604020202020204" pitchFamily="34" charset="0"/>
                <a:ea typeface="Calibri"/>
                <a:cs typeface="Arial" panose="020B0604020202020204" pitchFamily="34" charset="0"/>
                <a:sym typeface="Calibri"/>
              </a:rPr>
              <a:t> which are to be used, </a:t>
            </a:r>
            <a:r>
              <a:rPr sz="2600" b="1" i="1" dirty="0">
                <a:solidFill>
                  <a:srgbClr val="002060"/>
                </a:solidFill>
                <a:latin typeface="Arial" panose="020B0604020202020204" pitchFamily="34" charset="0"/>
                <a:ea typeface="Calibri"/>
                <a:cs typeface="Arial" panose="020B0604020202020204" pitchFamily="34" charset="0"/>
                <a:sym typeface="Calibri"/>
              </a:rPr>
              <a:t>as a minimum</a:t>
            </a:r>
            <a:r>
              <a:rPr sz="2600" i="1" dirty="0">
                <a:solidFill>
                  <a:srgbClr val="002060"/>
                </a:solidFill>
                <a:latin typeface="Arial" panose="020B0604020202020204" pitchFamily="34" charset="0"/>
                <a:ea typeface="Calibri"/>
                <a:cs typeface="Arial" panose="020B0604020202020204" pitchFamily="34" charset="0"/>
                <a:sym typeface="Calibri"/>
              </a:rPr>
              <a:t>, </a:t>
            </a:r>
            <a:r>
              <a:rPr sz="2600" b="1" i="1" dirty="0">
                <a:solidFill>
                  <a:srgbClr val="002060"/>
                </a:solidFill>
                <a:latin typeface="Arial" panose="020B0604020202020204" pitchFamily="34" charset="0"/>
                <a:ea typeface="Calibri"/>
                <a:cs typeface="Arial" panose="020B0604020202020204" pitchFamily="34" charset="0"/>
                <a:sym typeface="Calibri"/>
              </a:rPr>
              <a:t>in </a:t>
            </a:r>
            <a:r>
              <a:rPr lang="en-US" sz="2600" b="1" i="1" dirty="0">
                <a:solidFill>
                  <a:srgbClr val="002060"/>
                </a:solidFill>
                <a:latin typeface="Arial" panose="020B0604020202020204" pitchFamily="34" charset="0"/>
                <a:ea typeface="Calibri"/>
                <a:cs typeface="Arial" panose="020B0604020202020204" pitchFamily="34" charset="0"/>
                <a:sym typeface="Calibri"/>
              </a:rPr>
              <a:t>all patient care settings</a:t>
            </a:r>
            <a:r>
              <a:rPr sz="2600" i="1" dirty="0">
                <a:solidFill>
                  <a:srgbClr val="002060"/>
                </a:solidFill>
                <a:latin typeface="Arial" panose="020B0604020202020204" pitchFamily="34" charset="0"/>
                <a:ea typeface="Calibri"/>
                <a:cs typeface="Arial" panose="020B0604020202020204" pitchFamily="34" charset="0"/>
                <a:sym typeface="Calibri"/>
              </a:rPr>
              <a:t>.</a:t>
            </a:r>
            <a:r>
              <a:rPr lang="fr-FR" sz="2600" i="1" dirty="0">
                <a:solidFill>
                  <a:srgbClr val="002060"/>
                </a:solidFill>
                <a:latin typeface="Arial" panose="020B0604020202020204" pitchFamily="34" charset="0"/>
                <a:ea typeface="Calibri"/>
                <a:cs typeface="Arial" panose="020B0604020202020204" pitchFamily="34" charset="0"/>
                <a:sym typeface="Calibri"/>
              </a:rPr>
              <a:t>"</a:t>
            </a:r>
            <a:r>
              <a:rPr sz="2600" i="1" dirty="0">
                <a:solidFill>
                  <a:srgbClr val="002060"/>
                </a:solidFill>
                <a:latin typeface="Arial" panose="020B0604020202020204" pitchFamily="34" charset="0"/>
                <a:ea typeface="Calibri"/>
                <a:cs typeface="Arial" panose="020B0604020202020204" pitchFamily="34" charset="0"/>
                <a:sym typeface="Calibri"/>
              </a:rPr>
              <a:t> </a:t>
            </a:r>
          </a:p>
          <a:p>
            <a:pPr lvl="0"/>
            <a:endParaRPr sz="2600" dirty="0">
              <a:solidFill>
                <a:srgbClr val="FFFFFF"/>
              </a:solidFill>
              <a:latin typeface="Arial" panose="020B0604020202020204" pitchFamily="34" charset="0"/>
              <a:ea typeface="Calibri"/>
              <a:cs typeface="Arial" panose="020B0604020202020204" pitchFamily="34" charset="0"/>
              <a:sym typeface="Calibri"/>
            </a:endParaRPr>
          </a:p>
        </p:txBody>
      </p:sp>
      <p:sp>
        <p:nvSpPr>
          <p:cNvPr id="266" name="Shape 266"/>
          <p:cNvSpPr/>
          <p:nvPr/>
        </p:nvSpPr>
        <p:spPr>
          <a:xfrm>
            <a:off x="3995936" y="5347637"/>
            <a:ext cx="4932441"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lvl="0"/>
            <a:r>
              <a:rPr sz="1200" dirty="0">
                <a:solidFill>
                  <a:srgbClr val="FFFFFF"/>
                </a:solidFill>
                <a:latin typeface="Calibri"/>
                <a:ea typeface="Calibri"/>
                <a:cs typeface="Calibri"/>
                <a:sym typeface="Calibri"/>
              </a:rPr>
              <a:t> </a:t>
            </a:r>
            <a:r>
              <a:rPr sz="1200" dirty="0">
                <a:solidFill>
                  <a:srgbClr val="002060"/>
                </a:solidFill>
                <a:latin typeface="Arial" panose="020B0604020202020204" pitchFamily="34" charset="0"/>
                <a:ea typeface="Calibri"/>
                <a:cs typeface="Arial" panose="020B0604020202020204" pitchFamily="34" charset="0"/>
                <a:sym typeface="Calibri"/>
              </a:rPr>
              <a:t>Standard precautions in health care: Aide-memoire. WHO Oct</a:t>
            </a:r>
            <a:r>
              <a:rPr lang="fr-FR" sz="1200" dirty="0" err="1">
                <a:solidFill>
                  <a:srgbClr val="002060"/>
                </a:solidFill>
                <a:latin typeface="Arial" panose="020B0604020202020204" pitchFamily="34" charset="0"/>
                <a:ea typeface="Calibri"/>
                <a:cs typeface="Arial" panose="020B0604020202020204" pitchFamily="34" charset="0"/>
                <a:sym typeface="Calibri"/>
              </a:rPr>
              <a:t>ober</a:t>
            </a:r>
            <a:r>
              <a:rPr sz="1200" dirty="0">
                <a:solidFill>
                  <a:srgbClr val="002060"/>
                </a:solidFill>
                <a:latin typeface="Arial" panose="020B0604020202020204" pitchFamily="34" charset="0"/>
                <a:ea typeface="Calibri"/>
                <a:cs typeface="Arial" panose="020B0604020202020204" pitchFamily="34" charset="0"/>
                <a:sym typeface="Calibri"/>
              </a:rPr>
              <a:t> 2007</a:t>
            </a:r>
          </a:p>
          <a:p>
            <a:pPr lvl="0"/>
            <a:r>
              <a:rPr sz="1200" dirty="0">
                <a:latin typeface="Arial" panose="020B0604020202020204" pitchFamily="34" charset="0"/>
                <a:ea typeface="Calibri"/>
                <a:cs typeface="Arial" panose="020B0604020202020204" pitchFamily="34" charset="0"/>
                <a:sym typeface="Calibri"/>
                <a:hlinkClick r:id="rId2"/>
              </a:rPr>
              <a:t>http://www.who.int/csr/resources/publications/EPR_AM2_E7.pdf</a:t>
            </a:r>
            <a:r>
              <a:rPr sz="1200" dirty="0">
                <a:solidFill>
                  <a:srgbClr val="FFFFFF"/>
                </a:solidFill>
                <a:latin typeface="Arial" panose="020B0604020202020204" pitchFamily="34" charset="0"/>
                <a:ea typeface="Calibri"/>
                <a:cs typeface="Arial" panose="020B0604020202020204" pitchFamily="34" charset="0"/>
                <a:sym typeface="Calibri"/>
              </a:rPr>
              <a: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 name="Shape 260"/>
          <p:cNvSpPr>
            <a:spLocks noGrp="1"/>
          </p:cNvSpPr>
          <p:nvPr>
            <p:ph type="title"/>
          </p:nvPr>
        </p:nvSpPr>
        <p:spPr>
          <a:xfrm>
            <a:off x="395536" y="413792"/>
            <a:ext cx="8229600" cy="1143000"/>
          </a:xfrm>
          <a:prstGeom prst="rect">
            <a:avLst/>
          </a:prstGeom>
        </p:spPr>
        <p:txBody>
          <a:bodyPr/>
          <a:lstStyle/>
          <a:p>
            <a:pPr lvl="0" defTabSz="905255">
              <a:defRPr sz="1800">
                <a:solidFill>
                  <a:srgbClr val="000000"/>
                </a:solidFill>
              </a:defRPr>
            </a:pPr>
            <a:r>
              <a:rPr sz="3600" b="1" dirty="0">
                <a:solidFill>
                  <a:srgbClr val="002060"/>
                </a:solidFill>
              </a:rPr>
              <a:t>Standard Precautions </a:t>
            </a:r>
          </a:p>
          <a:p>
            <a:pPr lvl="0" defTabSz="905255">
              <a:defRPr sz="1800">
                <a:solidFill>
                  <a:srgbClr val="000000"/>
                </a:solidFill>
              </a:defRPr>
            </a:pPr>
            <a:r>
              <a:rPr sz="3600" b="1" dirty="0">
                <a:solidFill>
                  <a:srgbClr val="FFFFFF"/>
                </a:solidFill>
              </a:rPr>
              <a:t> </a:t>
            </a:r>
            <a:r>
              <a:rPr sz="3600" b="1" dirty="0">
                <a:solidFill>
                  <a:srgbClr val="FF2600"/>
                </a:solidFill>
              </a:rPr>
              <a:t>All patients, all the time</a:t>
            </a:r>
          </a:p>
        </p:txBody>
      </p:sp>
      <p:sp>
        <p:nvSpPr>
          <p:cNvPr id="261" name="Shape 261"/>
          <p:cNvSpPr/>
          <p:nvPr/>
        </p:nvSpPr>
        <p:spPr>
          <a:xfrm>
            <a:off x="395536" y="2052764"/>
            <a:ext cx="8229600" cy="1200329"/>
          </a:xfrm>
          <a:prstGeom prst="rect">
            <a:avLst/>
          </a:prstGeom>
          <a:solidFill>
            <a:schemeClr val="bg1">
              <a:lumMod val="95000"/>
            </a:schemeClr>
          </a:solidFill>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lvl="0" algn="ctr"/>
            <a:r>
              <a:rPr lang="fr-FR" sz="2600" dirty="0">
                <a:solidFill>
                  <a:srgbClr val="002060"/>
                </a:solidFill>
                <a:latin typeface="Arial" panose="020B0604020202020204" pitchFamily="34" charset="0"/>
                <a:ea typeface="Calibri"/>
                <a:cs typeface="Arial" panose="020B0604020202020204" pitchFamily="34" charset="0"/>
                <a:sym typeface="Calibri"/>
              </a:rPr>
              <a:t>"</a:t>
            </a:r>
            <a:r>
              <a:rPr sz="2600" b="1" dirty="0">
                <a:solidFill>
                  <a:srgbClr val="002060"/>
                </a:solidFill>
                <a:latin typeface="Arial" panose="020B0604020202020204" pitchFamily="34" charset="0"/>
                <a:ea typeface="Calibri"/>
                <a:cs typeface="Arial" panose="020B0604020202020204" pitchFamily="34" charset="0"/>
                <a:sym typeface="Calibri"/>
              </a:rPr>
              <a:t>Risk assessment is critical</a:t>
            </a:r>
            <a:r>
              <a:rPr sz="2600" dirty="0">
                <a:solidFill>
                  <a:srgbClr val="002060"/>
                </a:solidFill>
                <a:latin typeface="Arial" panose="020B0604020202020204" pitchFamily="34" charset="0"/>
                <a:ea typeface="Calibri"/>
                <a:cs typeface="Arial" panose="020B0604020202020204" pitchFamily="34" charset="0"/>
                <a:sym typeface="Calibri"/>
              </a:rPr>
              <a:t>. Assess all health-care activities to determine the personal protection that is indicated.</a:t>
            </a:r>
            <a:r>
              <a:rPr lang="fr-FR" sz="2600" dirty="0">
                <a:solidFill>
                  <a:srgbClr val="002060"/>
                </a:solidFill>
                <a:latin typeface="Arial" panose="020B0604020202020204" pitchFamily="34" charset="0"/>
                <a:ea typeface="Calibri"/>
                <a:cs typeface="Arial" panose="020B0604020202020204" pitchFamily="34" charset="0"/>
                <a:sym typeface="Calibri"/>
              </a:rPr>
              <a:t>"</a:t>
            </a:r>
            <a:endParaRPr sz="2600" dirty="0">
              <a:solidFill>
                <a:srgbClr val="002060"/>
              </a:solidFill>
              <a:latin typeface="Arial" panose="020B0604020202020204" pitchFamily="34" charset="0"/>
              <a:ea typeface="Calibri"/>
              <a:cs typeface="Arial" panose="020B0604020202020204" pitchFamily="34" charset="0"/>
              <a:sym typeface="Calibri"/>
            </a:endParaRPr>
          </a:p>
        </p:txBody>
      </p:sp>
      <p:sp>
        <p:nvSpPr>
          <p:cNvPr id="266" name="Shape 266"/>
          <p:cNvSpPr/>
          <p:nvPr/>
        </p:nvSpPr>
        <p:spPr>
          <a:xfrm>
            <a:off x="3995936" y="5347637"/>
            <a:ext cx="4932441"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lvl="0"/>
            <a:r>
              <a:rPr sz="1200" dirty="0">
                <a:solidFill>
                  <a:srgbClr val="FFFFFF"/>
                </a:solidFill>
                <a:latin typeface="Calibri"/>
                <a:ea typeface="Calibri"/>
                <a:cs typeface="Calibri"/>
                <a:sym typeface="Calibri"/>
              </a:rPr>
              <a:t> </a:t>
            </a:r>
            <a:r>
              <a:rPr sz="1200" dirty="0">
                <a:solidFill>
                  <a:srgbClr val="002060"/>
                </a:solidFill>
                <a:latin typeface="Arial" panose="020B0604020202020204" pitchFamily="34" charset="0"/>
                <a:ea typeface="Calibri"/>
                <a:cs typeface="Arial" panose="020B0604020202020204" pitchFamily="34" charset="0"/>
                <a:sym typeface="Calibri"/>
              </a:rPr>
              <a:t>Standard precautions in health care: Aide-memoire. WHO Oct</a:t>
            </a:r>
            <a:r>
              <a:rPr lang="fr-FR" sz="1200" dirty="0" err="1">
                <a:solidFill>
                  <a:srgbClr val="002060"/>
                </a:solidFill>
                <a:latin typeface="Arial" panose="020B0604020202020204" pitchFamily="34" charset="0"/>
                <a:ea typeface="Calibri"/>
                <a:cs typeface="Arial" panose="020B0604020202020204" pitchFamily="34" charset="0"/>
                <a:sym typeface="Calibri"/>
              </a:rPr>
              <a:t>ober</a:t>
            </a:r>
            <a:r>
              <a:rPr sz="1200" dirty="0">
                <a:solidFill>
                  <a:srgbClr val="002060"/>
                </a:solidFill>
                <a:latin typeface="Arial" panose="020B0604020202020204" pitchFamily="34" charset="0"/>
                <a:ea typeface="Calibri"/>
                <a:cs typeface="Arial" panose="020B0604020202020204" pitchFamily="34" charset="0"/>
                <a:sym typeface="Calibri"/>
              </a:rPr>
              <a:t> 2007</a:t>
            </a:r>
          </a:p>
          <a:p>
            <a:pPr lvl="0"/>
            <a:r>
              <a:rPr sz="1200" dirty="0">
                <a:latin typeface="Arial" panose="020B0604020202020204" pitchFamily="34" charset="0"/>
                <a:ea typeface="Calibri"/>
                <a:cs typeface="Arial" panose="020B0604020202020204" pitchFamily="34" charset="0"/>
                <a:sym typeface="Calibri"/>
                <a:hlinkClick r:id="rId2"/>
              </a:rPr>
              <a:t>http://www.who.int/csr/resources/publications/EPR_AM2_E7.pdf</a:t>
            </a:r>
            <a:r>
              <a:rPr sz="1200" dirty="0">
                <a:solidFill>
                  <a:srgbClr val="FFFFFF"/>
                </a:solidFill>
                <a:latin typeface="Arial" panose="020B0604020202020204" pitchFamily="34" charset="0"/>
                <a:ea typeface="Calibri"/>
                <a:cs typeface="Arial" panose="020B0604020202020204" pitchFamily="34" charset="0"/>
                <a:sym typeface="Calibri"/>
              </a:rPr>
              <a:t>. </a:t>
            </a:r>
          </a:p>
        </p:txBody>
      </p:sp>
    </p:spTree>
    <p:extLst>
      <p:ext uri="{BB962C8B-B14F-4D97-AF65-F5344CB8AC3E}">
        <p14:creationId xmlns:p14="http://schemas.microsoft.com/office/powerpoint/2010/main" val="18724061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 name="Shape 268"/>
          <p:cNvSpPr>
            <a:spLocks noGrp="1"/>
          </p:cNvSpPr>
          <p:nvPr>
            <p:ph type="title"/>
          </p:nvPr>
        </p:nvSpPr>
        <p:spPr>
          <a:prstGeom prst="rect">
            <a:avLst/>
          </a:prstGeom>
        </p:spPr>
        <p:txBody>
          <a:bodyPr/>
          <a:lstStyle>
            <a:lvl1pPr defTabSz="868680">
              <a:defRPr sz="3700" b="1"/>
            </a:lvl1pPr>
          </a:lstStyle>
          <a:p>
            <a:pPr lvl="0">
              <a:defRPr sz="1800" b="0">
                <a:solidFill>
                  <a:srgbClr val="000000"/>
                </a:solidFill>
              </a:defRPr>
            </a:pPr>
            <a:r>
              <a:rPr sz="3600" b="1" dirty="0">
                <a:solidFill>
                  <a:srgbClr val="002060"/>
                </a:solidFill>
                <a:latin typeface="Arial" panose="020B0604020202020204" pitchFamily="34" charset="0"/>
                <a:cs typeface="Arial" panose="020B0604020202020204" pitchFamily="34" charset="0"/>
              </a:rPr>
              <a:t>Components of Standard Precautions</a:t>
            </a:r>
          </a:p>
        </p:txBody>
      </p:sp>
      <p:sp>
        <p:nvSpPr>
          <p:cNvPr id="2" name="Content Placeholder 1"/>
          <p:cNvSpPr>
            <a:spLocks noGrp="1"/>
          </p:cNvSpPr>
          <p:nvPr>
            <p:ph idx="1"/>
          </p:nvPr>
        </p:nvSpPr>
        <p:spPr/>
        <p:txBody>
          <a:bodyPr/>
          <a:lstStyle/>
          <a:p>
            <a:r>
              <a:rPr lang="en-US" sz="2000" dirty="0"/>
              <a:t>Hand hygiene</a:t>
            </a:r>
          </a:p>
          <a:p>
            <a:r>
              <a:rPr lang="en-US" sz="2000" dirty="0"/>
              <a:t>Assess all health-care activities to determine the personal protection that is indicated (gloves, facial protection and gown) depending on the anticipated exposure</a:t>
            </a:r>
          </a:p>
          <a:p>
            <a:r>
              <a:rPr lang="en-US" sz="2000" dirty="0"/>
              <a:t>Prevention of needle stick and injuries from other sharp instruments</a:t>
            </a:r>
          </a:p>
          <a:p>
            <a:r>
              <a:rPr lang="en-US" sz="2000" dirty="0"/>
              <a:t>Respiratory &amp; cough hygiene</a:t>
            </a:r>
          </a:p>
          <a:p>
            <a:r>
              <a:rPr lang="en-US" sz="2000" dirty="0"/>
              <a:t>Environmental cleaning</a:t>
            </a:r>
          </a:p>
          <a:p>
            <a:r>
              <a:rPr lang="en-US" sz="2000" dirty="0"/>
              <a:t>Patient care equipment (clean, disinfect, and reprocess reusable equipment appropriately before use with another patient)</a:t>
            </a:r>
          </a:p>
          <a:p>
            <a:r>
              <a:rPr lang="en-US" sz="2000" dirty="0"/>
              <a:t>Safely handle linens</a:t>
            </a:r>
          </a:p>
          <a:p>
            <a:r>
              <a:rPr lang="en-US" sz="2000" dirty="0"/>
              <a:t>Safe waste management.</a:t>
            </a:r>
          </a:p>
          <a:p>
            <a:endParaRPr lang="en-US" sz="2000" dirty="0"/>
          </a:p>
        </p:txBody>
      </p:sp>
      <p:sp>
        <p:nvSpPr>
          <p:cNvPr id="274" name="Shape 274"/>
          <p:cNvSpPr/>
          <p:nvPr/>
        </p:nvSpPr>
        <p:spPr>
          <a:xfrm>
            <a:off x="4644008" y="5589240"/>
            <a:ext cx="4249561"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lvl="0"/>
            <a:r>
              <a:rPr sz="1200" dirty="0">
                <a:solidFill>
                  <a:srgbClr val="FFFFFF"/>
                </a:solidFill>
                <a:latin typeface="Calibri"/>
                <a:ea typeface="Calibri"/>
                <a:cs typeface="Calibri"/>
                <a:sym typeface="Calibri"/>
              </a:rPr>
              <a:t> </a:t>
            </a:r>
            <a:r>
              <a:rPr sz="1200" dirty="0">
                <a:solidFill>
                  <a:srgbClr val="002060"/>
                </a:solidFill>
                <a:latin typeface="Calibri"/>
                <a:ea typeface="Calibri"/>
                <a:cs typeface="Calibri"/>
                <a:sym typeface="Calibri"/>
              </a:rPr>
              <a:t>Standard precautions in health care: Aide-memoire. WHO Oct 2007</a:t>
            </a:r>
          </a:p>
          <a:p>
            <a:pPr lvl="0"/>
            <a:r>
              <a:rPr sz="1200" dirty="0">
                <a:latin typeface="Calibri"/>
                <a:ea typeface="Calibri"/>
                <a:cs typeface="Calibri"/>
                <a:sym typeface="Calibri"/>
                <a:hlinkClick r:id="rId3"/>
              </a:rPr>
              <a:t>http://www.who.int/csr/resources/publications/EPR_AM2_E7.pdf</a:t>
            </a:r>
            <a:r>
              <a:rPr sz="1200" dirty="0">
                <a:solidFill>
                  <a:srgbClr val="FFFFFF"/>
                </a:solidFill>
                <a:latin typeface="Calibri"/>
                <a:ea typeface="Calibri"/>
                <a:cs typeface="Calibri"/>
                <a:sym typeface="Calibri"/>
              </a:rPr>
              <a: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74200"/>
            <a:ext cx="8229600" cy="1043437"/>
          </a:xfrm>
        </p:spPr>
        <p:txBody>
          <a:bodyPr/>
          <a:lstStyle/>
          <a:p>
            <a:r>
              <a:rPr lang="en-US" sz="3600" b="1" dirty="0">
                <a:solidFill>
                  <a:srgbClr val="002060"/>
                </a:solidFill>
              </a:rPr>
              <a:t>New Hand Hygiene</a:t>
            </a:r>
          </a:p>
        </p:txBody>
      </p:sp>
      <p:sp>
        <p:nvSpPr>
          <p:cNvPr id="3" name="Content Placeholder 2"/>
          <p:cNvSpPr>
            <a:spLocks noGrp="1"/>
          </p:cNvSpPr>
          <p:nvPr>
            <p:ph idx="1"/>
          </p:nvPr>
        </p:nvSpPr>
        <p:spPr>
          <a:xfrm>
            <a:off x="467544" y="1340768"/>
            <a:ext cx="8229600" cy="4525963"/>
          </a:xfrm>
        </p:spPr>
        <p:txBody>
          <a:bodyPr/>
          <a:lstStyle/>
          <a:p>
            <a:pPr marL="0" indent="0">
              <a:buNone/>
            </a:pPr>
            <a:endParaRPr lang="en-US" sz="2800" dirty="0"/>
          </a:p>
        </p:txBody>
      </p:sp>
      <p:sp>
        <p:nvSpPr>
          <p:cNvPr id="4" name="Shape 274"/>
          <p:cNvSpPr/>
          <p:nvPr/>
        </p:nvSpPr>
        <p:spPr>
          <a:xfrm>
            <a:off x="4866202" y="5652338"/>
            <a:ext cx="4249561"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lvl="0"/>
            <a:r>
              <a:rPr sz="1200" dirty="0">
                <a:solidFill>
                  <a:srgbClr val="FFFFFF"/>
                </a:solidFill>
                <a:latin typeface="Calibri"/>
                <a:ea typeface="Calibri"/>
                <a:cs typeface="Calibri"/>
                <a:sym typeface="Calibri"/>
              </a:rPr>
              <a:t> </a:t>
            </a:r>
            <a:r>
              <a:rPr sz="1200" dirty="0">
                <a:solidFill>
                  <a:srgbClr val="002060"/>
                </a:solidFill>
                <a:latin typeface="Calibri"/>
                <a:ea typeface="Calibri"/>
                <a:cs typeface="Calibri"/>
                <a:sym typeface="Calibri"/>
              </a:rPr>
              <a:t>Standard precautions in health care: Aide-memoire. WHO Oct 2007</a:t>
            </a:r>
          </a:p>
          <a:p>
            <a:pPr lvl="0"/>
            <a:r>
              <a:rPr sz="1200" dirty="0">
                <a:latin typeface="Calibri"/>
                <a:ea typeface="Calibri"/>
                <a:cs typeface="Calibri"/>
                <a:sym typeface="Calibri"/>
                <a:hlinkClick r:id="rId3"/>
              </a:rPr>
              <a:t>http://www.who.int/csr/resources/publications/EPR_AM2_E7.pdf</a:t>
            </a:r>
            <a:r>
              <a:rPr sz="1200" dirty="0">
                <a:solidFill>
                  <a:srgbClr val="FFFFFF"/>
                </a:solidFill>
                <a:latin typeface="Calibri"/>
                <a:ea typeface="Calibri"/>
                <a:cs typeface="Calibri"/>
                <a:sym typeface="Calibri"/>
              </a:rPr>
              <a:t>. </a:t>
            </a: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7584" y="1988840"/>
            <a:ext cx="3228975" cy="358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0" y="1965928"/>
            <a:ext cx="3219450" cy="3590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711942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rgbClr val="002060"/>
                </a:solidFill>
              </a:rPr>
              <a:t>Hand Hygiene</a:t>
            </a:r>
          </a:p>
        </p:txBody>
      </p:sp>
      <p:sp>
        <p:nvSpPr>
          <p:cNvPr id="3" name="Content Placeholder 2"/>
          <p:cNvSpPr>
            <a:spLocks noGrp="1"/>
          </p:cNvSpPr>
          <p:nvPr>
            <p:ph idx="1"/>
          </p:nvPr>
        </p:nvSpPr>
        <p:spPr>
          <a:xfrm>
            <a:off x="107504" y="1207293"/>
            <a:ext cx="4656906" cy="4525963"/>
          </a:xfrm>
        </p:spPr>
        <p:txBody>
          <a:bodyPr/>
          <a:lstStyle/>
          <a:p>
            <a:r>
              <a:rPr lang="en-US" sz="2000" dirty="0"/>
              <a:t>Summary indications:</a:t>
            </a:r>
          </a:p>
          <a:p>
            <a:pPr lvl="1"/>
            <a:r>
              <a:rPr lang="en-US" sz="1600" dirty="0"/>
              <a:t>Before and after any direct patient contact and between patients, whether or not gloves are worn.</a:t>
            </a:r>
          </a:p>
          <a:p>
            <a:pPr lvl="1"/>
            <a:r>
              <a:rPr lang="en-US" sz="1600" dirty="0"/>
              <a:t>Immediately after gloves are removed.</a:t>
            </a:r>
          </a:p>
          <a:p>
            <a:pPr lvl="1"/>
            <a:r>
              <a:rPr lang="en-US" sz="1600" dirty="0"/>
              <a:t>Before handling an invasive device.</a:t>
            </a:r>
          </a:p>
          <a:p>
            <a:pPr lvl="1"/>
            <a:r>
              <a:rPr lang="en-US" sz="1600" dirty="0"/>
              <a:t>After touching blood, body fluids, secretions, excretions, non-intact skin, and contaminated items, even if gloves are worn.</a:t>
            </a:r>
          </a:p>
          <a:p>
            <a:pPr lvl="1"/>
            <a:r>
              <a:rPr lang="en-US" sz="1600" dirty="0"/>
              <a:t>During patient care, when moving from a contaminated to a clean body site of the patient.</a:t>
            </a:r>
          </a:p>
          <a:p>
            <a:pPr lvl="1"/>
            <a:r>
              <a:rPr lang="en-US" sz="1600" dirty="0"/>
              <a:t>After contact with inanimate objects in the immediate vicinity of the patient</a:t>
            </a:r>
          </a:p>
        </p:txBody>
      </p:sp>
      <p:sp>
        <p:nvSpPr>
          <p:cNvPr id="4" name="Shape 274"/>
          <p:cNvSpPr/>
          <p:nvPr/>
        </p:nvSpPr>
        <p:spPr>
          <a:xfrm>
            <a:off x="4572000" y="5587494"/>
            <a:ext cx="4249561"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lvl="0"/>
            <a:r>
              <a:rPr sz="1200" dirty="0">
                <a:solidFill>
                  <a:srgbClr val="FFFFFF"/>
                </a:solidFill>
                <a:latin typeface="Calibri"/>
                <a:ea typeface="Calibri"/>
                <a:cs typeface="Calibri"/>
                <a:sym typeface="Calibri"/>
              </a:rPr>
              <a:t> </a:t>
            </a:r>
            <a:r>
              <a:rPr sz="1200" dirty="0">
                <a:solidFill>
                  <a:srgbClr val="002060"/>
                </a:solidFill>
                <a:latin typeface="Calibri"/>
                <a:ea typeface="Calibri"/>
                <a:cs typeface="Calibri"/>
                <a:sym typeface="Calibri"/>
              </a:rPr>
              <a:t>Standard precautions in health care: Aide-memoire. WHO Oct 2007</a:t>
            </a:r>
          </a:p>
          <a:p>
            <a:pPr lvl="0"/>
            <a:r>
              <a:rPr sz="1200" dirty="0">
                <a:latin typeface="Calibri"/>
                <a:ea typeface="Calibri"/>
                <a:cs typeface="Calibri"/>
                <a:sym typeface="Calibri"/>
                <a:hlinkClick r:id="rId2"/>
              </a:rPr>
              <a:t>http://www.who.int/csr/resources/publications/EPR_AM2_E7.pdf</a:t>
            </a:r>
            <a:r>
              <a:rPr sz="1200" dirty="0">
                <a:solidFill>
                  <a:srgbClr val="FFFFFF"/>
                </a:solidFill>
                <a:latin typeface="Calibri"/>
                <a:ea typeface="Calibri"/>
                <a:cs typeface="Calibri"/>
                <a:sym typeface="Calibri"/>
              </a:rPr>
              <a:t>. </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63230" y="1340768"/>
            <a:ext cx="4180769" cy="38439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0704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 name="Shape 276"/>
          <p:cNvSpPr>
            <a:spLocks noGrp="1"/>
          </p:cNvSpPr>
          <p:nvPr>
            <p:ph type="title"/>
          </p:nvPr>
        </p:nvSpPr>
        <p:spPr>
          <a:prstGeom prst="rect">
            <a:avLst/>
          </a:prstGeom>
        </p:spPr>
        <p:txBody>
          <a:bodyPr/>
          <a:lstStyle>
            <a:lvl1pPr>
              <a:defRPr sz="4000" b="1"/>
            </a:lvl1pPr>
          </a:lstStyle>
          <a:p>
            <a:pPr lvl="0">
              <a:defRPr sz="1800" b="0">
                <a:solidFill>
                  <a:srgbClr val="000000"/>
                </a:solidFill>
              </a:defRPr>
            </a:pPr>
            <a:r>
              <a:rPr sz="3600" b="1" dirty="0">
                <a:solidFill>
                  <a:srgbClr val="002060"/>
                </a:solidFill>
                <a:latin typeface="Arial" panose="020B0604020202020204" pitchFamily="34" charset="0"/>
                <a:cs typeface="Arial" panose="020B0604020202020204" pitchFamily="34" charset="0"/>
              </a:rPr>
              <a:t>Hand Hygiene</a:t>
            </a:r>
          </a:p>
        </p:txBody>
      </p:sp>
      <p:sp>
        <p:nvSpPr>
          <p:cNvPr id="277" name="Shape 277"/>
          <p:cNvSpPr>
            <a:spLocks noGrp="1"/>
          </p:cNvSpPr>
          <p:nvPr>
            <p:ph type="body" idx="4294967295"/>
          </p:nvPr>
        </p:nvSpPr>
        <p:spPr>
          <a:xfrm>
            <a:off x="395536" y="1563216"/>
            <a:ext cx="8534400" cy="3810000"/>
          </a:xfrm>
          <a:prstGeom prst="rect">
            <a:avLst/>
          </a:prstGeom>
        </p:spPr>
        <p:txBody>
          <a:bodyPr>
            <a:normAutofit fontScale="85000" lnSpcReduction="20000"/>
          </a:bodyPr>
          <a:lstStyle/>
          <a:p>
            <a:pPr marL="0" indent="0" defTabSz="896111">
              <a:buClr>
                <a:srgbClr val="FFFFFF"/>
              </a:buClr>
              <a:buNone/>
              <a:defRPr sz="1800">
                <a:solidFill>
                  <a:srgbClr val="000000"/>
                </a:solidFill>
              </a:defRPr>
            </a:pPr>
            <a:r>
              <a:rPr lang="en-US" sz="3100" dirty="0">
                <a:solidFill>
                  <a:srgbClr val="002060"/>
                </a:solidFill>
              </a:rPr>
              <a:t>Hand hygiene is the primary measure to </a:t>
            </a:r>
            <a:r>
              <a:rPr lang="en-US" sz="3100" dirty="0">
                <a:solidFill>
                  <a:schemeClr val="accent6">
                    <a:lumMod val="75000"/>
                  </a:schemeClr>
                </a:solidFill>
              </a:rPr>
              <a:t>reduce infections</a:t>
            </a:r>
            <a:r>
              <a:rPr lang="en-US" sz="3100" dirty="0">
                <a:solidFill>
                  <a:srgbClr val="002060"/>
                </a:solidFill>
              </a:rPr>
              <a:t>.</a:t>
            </a:r>
          </a:p>
          <a:p>
            <a:pPr marL="0" indent="0" defTabSz="896111">
              <a:buClr>
                <a:srgbClr val="FFFFFF"/>
              </a:buClr>
              <a:buNone/>
              <a:defRPr sz="1800">
                <a:solidFill>
                  <a:srgbClr val="000000"/>
                </a:solidFill>
              </a:defRPr>
            </a:pPr>
            <a:endParaRPr lang="en-US" sz="3100" dirty="0">
              <a:solidFill>
                <a:srgbClr val="002060"/>
              </a:solidFill>
            </a:endParaRPr>
          </a:p>
          <a:p>
            <a:pPr marL="0" indent="0" defTabSz="896111">
              <a:buClr>
                <a:srgbClr val="FFFFFF"/>
              </a:buClr>
              <a:buNone/>
              <a:defRPr sz="1800">
                <a:solidFill>
                  <a:srgbClr val="000000"/>
                </a:solidFill>
              </a:defRPr>
            </a:pPr>
            <a:r>
              <a:rPr lang="en-US" sz="3100" dirty="0">
                <a:solidFill>
                  <a:srgbClr val="002060"/>
                </a:solidFill>
              </a:rPr>
              <a:t>A simple action, perhaps, but the lack of compliance among health-care providers is </a:t>
            </a:r>
            <a:r>
              <a:rPr lang="en-US" sz="3100" dirty="0">
                <a:solidFill>
                  <a:schemeClr val="accent6">
                    <a:lumMod val="75000"/>
                  </a:schemeClr>
                </a:solidFill>
              </a:rPr>
              <a:t>problematic worldwide</a:t>
            </a:r>
            <a:r>
              <a:rPr lang="en-US" sz="3100" dirty="0">
                <a:solidFill>
                  <a:srgbClr val="002060"/>
                </a:solidFill>
              </a:rPr>
              <a:t>.</a:t>
            </a:r>
          </a:p>
          <a:p>
            <a:pPr marL="0" indent="0" defTabSz="896111">
              <a:buClr>
                <a:srgbClr val="FFFFFF"/>
              </a:buClr>
              <a:buNone/>
              <a:defRPr sz="1800">
                <a:solidFill>
                  <a:srgbClr val="000000"/>
                </a:solidFill>
              </a:defRPr>
            </a:pPr>
            <a:endParaRPr lang="en-US" sz="3100" dirty="0">
              <a:solidFill>
                <a:srgbClr val="002060"/>
              </a:solidFill>
            </a:endParaRPr>
          </a:p>
          <a:p>
            <a:pPr marL="0" indent="0" defTabSz="896111">
              <a:buClr>
                <a:srgbClr val="FFFFFF"/>
              </a:buClr>
              <a:buNone/>
              <a:defRPr sz="1800">
                <a:solidFill>
                  <a:srgbClr val="000000"/>
                </a:solidFill>
              </a:defRPr>
            </a:pPr>
            <a:r>
              <a:rPr lang="en-US" sz="3100" dirty="0">
                <a:solidFill>
                  <a:srgbClr val="002060"/>
                </a:solidFill>
              </a:rPr>
              <a:t>Failure to perform appropriate hand hygiene is considered to be the </a:t>
            </a:r>
            <a:r>
              <a:rPr lang="en-US" sz="3100" dirty="0">
                <a:solidFill>
                  <a:schemeClr val="accent6">
                    <a:lumMod val="75000"/>
                  </a:schemeClr>
                </a:solidFill>
              </a:rPr>
              <a:t>leading cause of HCAI </a:t>
            </a:r>
            <a:r>
              <a:rPr lang="en-US" sz="3100" dirty="0">
                <a:solidFill>
                  <a:srgbClr val="002060"/>
                </a:solidFill>
              </a:rPr>
              <a:t>and the spread of </a:t>
            </a:r>
            <a:r>
              <a:rPr lang="en-US" sz="3100" dirty="0" err="1">
                <a:solidFill>
                  <a:srgbClr val="002060"/>
                </a:solidFill>
              </a:rPr>
              <a:t>multiresistant</a:t>
            </a:r>
            <a:r>
              <a:rPr lang="en-US" sz="3100" dirty="0">
                <a:solidFill>
                  <a:srgbClr val="002060"/>
                </a:solidFill>
              </a:rPr>
              <a:t> organisms, and has been recognized as a significant contributor to outbreaks. </a:t>
            </a:r>
          </a:p>
        </p:txBody>
      </p:sp>
    </p:spTree>
  </p:cSld>
  <p:clrMapOvr>
    <a:masterClrMapping/>
  </p:clrMapOvr>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7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7" grpId="1" advAuto="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1" name="image11.png"/>
          <p:cNvPicPr/>
          <p:nvPr/>
        </p:nvPicPr>
        <p:blipFill>
          <a:blip r:embed="rId3" cstate="print">
            <a:extLst/>
          </a:blip>
          <a:stretch>
            <a:fillRect/>
          </a:stretch>
        </p:blipFill>
        <p:spPr>
          <a:xfrm>
            <a:off x="1043608" y="1014790"/>
            <a:ext cx="6385520" cy="4574450"/>
          </a:xfrm>
          <a:prstGeom prst="rect">
            <a:avLst/>
          </a:prstGeom>
          <a:ln w="12700">
            <a:miter lim="400000"/>
          </a:ln>
        </p:spPr>
      </p:pic>
      <p:sp>
        <p:nvSpPr>
          <p:cNvPr id="332" name="Shape 332"/>
          <p:cNvSpPr>
            <a:spLocks noGrp="1"/>
          </p:cNvSpPr>
          <p:nvPr>
            <p:ph type="title"/>
          </p:nvPr>
        </p:nvSpPr>
        <p:spPr>
          <a:xfrm>
            <a:off x="467544" y="399802"/>
            <a:ext cx="8229600" cy="796950"/>
          </a:xfrm>
          <a:prstGeom prst="rect">
            <a:avLst/>
          </a:prstGeom>
        </p:spPr>
        <p:txBody>
          <a:bodyPr>
            <a:normAutofit/>
          </a:bodyPr>
          <a:lstStyle>
            <a:lvl1pPr algn="l">
              <a:defRPr sz="4000" b="1"/>
            </a:lvl1pPr>
          </a:lstStyle>
          <a:p>
            <a:pPr lvl="0">
              <a:defRPr sz="1800" b="0">
                <a:solidFill>
                  <a:srgbClr val="000000"/>
                </a:solidFill>
              </a:defRPr>
            </a:pPr>
            <a:r>
              <a:rPr sz="3600" b="1" dirty="0">
                <a:solidFill>
                  <a:srgbClr val="002060"/>
                </a:solidFill>
                <a:latin typeface="Arial" panose="020B0604020202020204" pitchFamily="34" charset="0"/>
                <a:cs typeface="Arial" panose="020B0604020202020204" pitchFamily="34" charset="0"/>
              </a:rPr>
              <a:t>WHO’s 5 Moments for Hand Hygiene</a:t>
            </a:r>
          </a:p>
        </p:txBody>
      </p:sp>
      <p:sp>
        <p:nvSpPr>
          <p:cNvPr id="333" name="Shape 333"/>
          <p:cNvSpPr>
            <a:spLocks noGrp="1"/>
          </p:cNvSpPr>
          <p:nvPr>
            <p:ph type="sldNum" sz="quarter" idx="11"/>
          </p:nvPr>
        </p:nvSpPr>
        <p:spPr>
          <a:prstGeom prst="rect">
            <a:avLst/>
          </a:prstGeom>
          <a:extLst>
            <a:ext uri="{C572A759-6A51-4108-AA02-DFA0A04FC94B}">
              <ma14:wrappingTextBoxFlag xmlns:ma14="http://schemas.microsoft.com/office/mac/drawingml/2011/main" xmlns="" val="1"/>
            </a:ext>
          </a:extLst>
        </p:spPr>
        <p:txBody>
          <a:bodyPr>
            <a:normAutofit/>
          </a:bodyPr>
          <a:lstStyle/>
          <a:p>
            <a:pPr lvl="0">
              <a:defRPr sz="1800">
                <a:solidFill>
                  <a:srgbClr val="000000"/>
                </a:solidFill>
              </a:defRPr>
            </a:pPr>
            <a:fld id="{86CB4B4D-7CA3-9044-876B-883B54F8677D}" type="slidenum">
              <a:rPr sz="1200">
                <a:solidFill>
                  <a:srgbClr val="FFFFFF"/>
                </a:solidFill>
              </a:rPr>
              <a:pPr lvl="0">
                <a:defRPr sz="1800">
                  <a:solidFill>
                    <a:srgbClr val="000000"/>
                  </a:solidFill>
                </a:defRPr>
              </a:pPr>
              <a:t>17</a:t>
            </a:fld>
            <a:endParaRPr sz="1200">
              <a:solidFill>
                <a:srgbClr val="FFFFFF"/>
              </a:solidFill>
            </a:endParaRPr>
          </a:p>
        </p:txBody>
      </p:sp>
      <p:sp>
        <p:nvSpPr>
          <p:cNvPr id="339" name="Shape 339"/>
          <p:cNvSpPr/>
          <p:nvPr/>
        </p:nvSpPr>
        <p:spPr>
          <a:xfrm>
            <a:off x="4301871" y="5516160"/>
            <a:ext cx="4869622" cy="430887"/>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lvl="0"/>
            <a:r>
              <a:rPr sz="1400" b="1" dirty="0">
                <a:solidFill>
                  <a:srgbClr val="002060"/>
                </a:solidFill>
                <a:latin typeface="Calibri"/>
                <a:ea typeface="Calibri"/>
                <a:cs typeface="Calibri"/>
                <a:sym typeface="Calibri"/>
              </a:rPr>
              <a:t>My 5 Moments for Hand Hygiene. World Health Organization. </a:t>
            </a:r>
          </a:p>
          <a:p>
            <a:pPr lvl="0"/>
            <a:r>
              <a:rPr sz="1400" b="1" dirty="0">
                <a:latin typeface="Calibri"/>
                <a:ea typeface="Calibri"/>
                <a:cs typeface="Calibri"/>
                <a:sym typeface="Calibri"/>
                <a:hlinkClick r:id="rId4"/>
              </a:rPr>
              <a:t>http://www.who.int/gpsc/5may/background/5moments/en/</a:t>
            </a:r>
          </a:p>
        </p:txBody>
      </p:sp>
      <p:sp>
        <p:nvSpPr>
          <p:cNvPr id="2" name="Rectangle 1"/>
          <p:cNvSpPr/>
          <p:nvPr/>
        </p:nvSpPr>
        <p:spPr>
          <a:xfrm>
            <a:off x="5864436" y="1475492"/>
            <a:ext cx="3129383" cy="369332"/>
          </a:xfrm>
          <a:prstGeom prst="rect">
            <a:avLst/>
          </a:prstGeom>
        </p:spPr>
        <p:txBody>
          <a:bodyPr wrap="none">
            <a:spAutoFit/>
          </a:bodyPr>
          <a:lstStyle/>
          <a:p>
            <a:r>
              <a:rPr lang="en-US" dirty="0"/>
              <a:t>https://youtu.be/kOKeFv5VvY4</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8" name="Shape 298"/>
          <p:cNvSpPr>
            <a:spLocks noGrp="1"/>
          </p:cNvSpPr>
          <p:nvPr>
            <p:ph type="title"/>
          </p:nvPr>
        </p:nvSpPr>
        <p:spPr>
          <a:xfrm>
            <a:off x="478269" y="11266"/>
            <a:ext cx="8229600" cy="1143000"/>
          </a:xfrm>
          <a:prstGeom prst="rect">
            <a:avLst/>
          </a:prstGeom>
        </p:spPr>
        <p:txBody>
          <a:bodyPr/>
          <a:lstStyle>
            <a:lvl1pPr algn="l">
              <a:defRPr sz="4000" b="1"/>
            </a:lvl1pPr>
          </a:lstStyle>
          <a:p>
            <a:pPr lvl="0" algn="ctr">
              <a:defRPr sz="1800" b="0">
                <a:solidFill>
                  <a:srgbClr val="000000"/>
                </a:solidFill>
              </a:defRPr>
            </a:pPr>
            <a:r>
              <a:rPr sz="3600" b="1" dirty="0">
                <a:solidFill>
                  <a:srgbClr val="002060"/>
                </a:solidFill>
                <a:latin typeface="Arial" panose="020B0604020202020204" pitchFamily="34" charset="0"/>
                <a:cs typeface="Arial" panose="020B0604020202020204" pitchFamily="34" charset="0"/>
              </a:rPr>
              <a:t>Types of Hand Hygiene</a:t>
            </a:r>
          </a:p>
        </p:txBody>
      </p:sp>
      <p:sp>
        <p:nvSpPr>
          <p:cNvPr id="300" name="Shape 300"/>
          <p:cNvSpPr>
            <a:spLocks noGrp="1"/>
          </p:cNvSpPr>
          <p:nvPr>
            <p:ph type="sldNum" sz="quarter" idx="11"/>
          </p:nvPr>
        </p:nvSpPr>
        <p:spPr>
          <a:prstGeom prst="rect">
            <a:avLst/>
          </a:prstGeom>
          <a:extLst>
            <a:ext uri="{C572A759-6A51-4108-AA02-DFA0A04FC94B}">
              <ma14:wrappingTextBoxFlag xmlns:ma14="http://schemas.microsoft.com/office/mac/drawingml/2011/main" xmlns="" val="1"/>
            </a:ext>
          </a:extLst>
        </p:spPr>
        <p:txBody>
          <a:bodyPr>
            <a:normAutofit/>
          </a:bodyPr>
          <a:lstStyle/>
          <a:p>
            <a:pPr lvl="0">
              <a:defRPr sz="1800">
                <a:solidFill>
                  <a:srgbClr val="000000"/>
                </a:solidFill>
              </a:defRPr>
            </a:pPr>
            <a:fld id="{86CB4B4D-7CA3-9044-876B-883B54F8677D}" type="slidenum">
              <a:rPr sz="1200">
                <a:solidFill>
                  <a:srgbClr val="FFFFFF"/>
                </a:solidFill>
              </a:rPr>
              <a:pPr lvl="0">
                <a:defRPr sz="1800">
                  <a:solidFill>
                    <a:srgbClr val="000000"/>
                  </a:solidFill>
                </a:defRPr>
              </a:pPr>
              <a:t>18</a:t>
            </a:fld>
            <a:endParaRPr sz="1200">
              <a:solidFill>
                <a:srgbClr val="FFFFFF"/>
              </a:solidFill>
            </a:endParaRPr>
          </a:p>
        </p:txBody>
      </p:sp>
      <p:pic>
        <p:nvPicPr>
          <p:cNvPr id="301" name="image5.png"/>
          <p:cNvPicPr/>
          <p:nvPr/>
        </p:nvPicPr>
        <p:blipFill>
          <a:blip r:embed="rId3" cstate="print">
            <a:extLst/>
          </a:blip>
          <a:stretch>
            <a:fillRect/>
          </a:stretch>
        </p:blipFill>
        <p:spPr>
          <a:xfrm>
            <a:off x="4913020" y="1653525"/>
            <a:ext cx="2313683" cy="2009314"/>
          </a:xfrm>
          <a:prstGeom prst="rect">
            <a:avLst/>
          </a:prstGeom>
          <a:ln w="25400" cap="flat">
            <a:solidFill>
              <a:srgbClr val="FFFFFF"/>
            </a:solidFill>
            <a:prstDash val="solid"/>
            <a:bevel/>
          </a:ln>
          <a:effectLst/>
        </p:spPr>
      </p:pic>
      <p:sp>
        <p:nvSpPr>
          <p:cNvPr id="302" name="Shape 302"/>
          <p:cNvSpPr/>
          <p:nvPr/>
        </p:nvSpPr>
        <p:spPr>
          <a:xfrm>
            <a:off x="4913021" y="3815239"/>
            <a:ext cx="3115364" cy="123110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ctr">
              <a:defRPr sz="2800" b="1">
                <a:solidFill>
                  <a:srgbClr val="FFFFFF"/>
                </a:solidFill>
                <a:latin typeface="Calibri"/>
                <a:ea typeface="Calibri"/>
                <a:cs typeface="Calibri"/>
                <a:sym typeface="Calibri"/>
              </a:defRPr>
            </a:lvl1pPr>
          </a:lstStyle>
          <a:p>
            <a:pPr lvl="0">
              <a:defRPr sz="1800" b="0">
                <a:solidFill>
                  <a:srgbClr val="000000"/>
                </a:solidFill>
              </a:defRPr>
            </a:pPr>
            <a:r>
              <a:rPr lang="en-US" sz="1600" dirty="0">
                <a:solidFill>
                  <a:srgbClr val="002060"/>
                </a:solidFill>
                <a:latin typeface="Arial" panose="020B0604020202020204" pitchFamily="34" charset="0"/>
                <a:cs typeface="Arial" panose="020B0604020202020204" pitchFamily="34" charset="0"/>
              </a:rPr>
              <a:t>Clean your hands by rubbing them</a:t>
            </a:r>
          </a:p>
          <a:p>
            <a:pPr lvl="0">
              <a:defRPr sz="1800" b="0">
                <a:solidFill>
                  <a:srgbClr val="000000"/>
                </a:solidFill>
              </a:defRPr>
            </a:pPr>
            <a:r>
              <a:rPr lang="en-US" sz="1600" dirty="0">
                <a:solidFill>
                  <a:srgbClr val="002060"/>
                </a:solidFill>
                <a:latin typeface="Arial" panose="020B0604020202020204" pitchFamily="34" charset="0"/>
                <a:cs typeface="Arial" panose="020B0604020202020204" pitchFamily="34" charset="0"/>
              </a:rPr>
              <a:t>with an alcohol-based formulation,</a:t>
            </a:r>
          </a:p>
          <a:p>
            <a:pPr lvl="0">
              <a:defRPr sz="1800" b="0">
                <a:solidFill>
                  <a:srgbClr val="000000"/>
                </a:solidFill>
              </a:defRPr>
            </a:pPr>
            <a:r>
              <a:rPr lang="en-US" sz="1600" dirty="0">
                <a:solidFill>
                  <a:srgbClr val="002060"/>
                </a:solidFill>
                <a:latin typeface="Arial" panose="020B0604020202020204" pitchFamily="34" charset="0"/>
                <a:cs typeface="Arial" panose="020B0604020202020204" pitchFamily="34" charset="0"/>
              </a:rPr>
              <a:t>as the preferred mean for routine</a:t>
            </a:r>
          </a:p>
          <a:p>
            <a:pPr lvl="0">
              <a:defRPr sz="1800" b="0">
                <a:solidFill>
                  <a:srgbClr val="000000"/>
                </a:solidFill>
              </a:defRPr>
            </a:pPr>
            <a:r>
              <a:rPr lang="en-US" sz="1600" dirty="0">
                <a:solidFill>
                  <a:srgbClr val="002060"/>
                </a:solidFill>
                <a:latin typeface="Arial" panose="020B0604020202020204" pitchFamily="34" charset="0"/>
                <a:cs typeface="Arial" panose="020B0604020202020204" pitchFamily="34" charset="0"/>
              </a:rPr>
              <a:t>hygienic hand antisepsis if hands</a:t>
            </a:r>
          </a:p>
          <a:p>
            <a:pPr lvl="0">
              <a:defRPr sz="1800" b="0">
                <a:solidFill>
                  <a:srgbClr val="000000"/>
                </a:solidFill>
              </a:defRPr>
            </a:pPr>
            <a:r>
              <a:rPr lang="en-US" sz="1600" dirty="0">
                <a:solidFill>
                  <a:srgbClr val="002060"/>
                </a:solidFill>
                <a:latin typeface="Arial" panose="020B0604020202020204" pitchFamily="34" charset="0"/>
                <a:cs typeface="Arial" panose="020B0604020202020204" pitchFamily="34" charset="0"/>
              </a:rPr>
              <a:t>are not visibly soiled. </a:t>
            </a:r>
            <a:endParaRPr sz="1600" b="1" dirty="0">
              <a:solidFill>
                <a:srgbClr val="002060"/>
              </a:solidFill>
              <a:latin typeface="Arial" panose="020B0604020202020204" pitchFamily="34" charset="0"/>
              <a:cs typeface="Arial" panose="020B0604020202020204" pitchFamily="34" charset="0"/>
            </a:endParaRPr>
          </a:p>
        </p:txBody>
      </p:sp>
      <p:grpSp>
        <p:nvGrpSpPr>
          <p:cNvPr id="309" name="Group 309"/>
          <p:cNvGrpSpPr/>
          <p:nvPr/>
        </p:nvGrpSpPr>
        <p:grpSpPr>
          <a:xfrm>
            <a:off x="658467" y="1653525"/>
            <a:ext cx="3080636" cy="2561828"/>
            <a:chOff x="-1" y="-1"/>
            <a:chExt cx="2909264" cy="2561826"/>
          </a:xfrm>
        </p:grpSpPr>
        <p:pic>
          <p:nvPicPr>
            <p:cNvPr id="307" name="image6.png"/>
            <p:cNvPicPr/>
            <p:nvPr/>
          </p:nvPicPr>
          <p:blipFill>
            <a:blip r:embed="rId4" cstate="print">
              <a:extLst/>
            </a:blip>
            <a:stretch>
              <a:fillRect/>
            </a:stretch>
          </p:blipFill>
          <p:spPr>
            <a:xfrm>
              <a:off x="190233" y="-1"/>
              <a:ext cx="2719030" cy="2009316"/>
            </a:xfrm>
            <a:prstGeom prst="rect">
              <a:avLst/>
            </a:prstGeom>
            <a:ln w="25400" cap="flat">
              <a:solidFill>
                <a:srgbClr val="FFFFFF"/>
              </a:solidFill>
              <a:prstDash val="solid"/>
              <a:bevel/>
            </a:ln>
            <a:effectLst/>
          </p:spPr>
        </p:pic>
        <p:sp>
          <p:nvSpPr>
            <p:cNvPr id="308" name="Shape 308"/>
            <p:cNvSpPr/>
            <p:nvPr/>
          </p:nvSpPr>
          <p:spPr>
            <a:xfrm>
              <a:off x="-1" y="2161715"/>
              <a:ext cx="2900301" cy="40011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p>
              <a:pPr lvl="0" algn="ctr"/>
              <a:endParaRPr sz="2600" b="1" dirty="0">
                <a:solidFill>
                  <a:srgbClr val="002060"/>
                </a:solidFill>
                <a:latin typeface="Arial" panose="020B0604020202020204" pitchFamily="34" charset="0"/>
                <a:ea typeface="Calibri"/>
                <a:cs typeface="Arial" panose="020B0604020202020204" pitchFamily="34" charset="0"/>
                <a:sym typeface="Calibri"/>
              </a:endParaRPr>
            </a:p>
          </p:txBody>
        </p:sp>
      </p:grpSp>
      <p:sp>
        <p:nvSpPr>
          <p:cNvPr id="310" name="Shape 310"/>
          <p:cNvSpPr/>
          <p:nvPr/>
        </p:nvSpPr>
        <p:spPr>
          <a:xfrm>
            <a:off x="853105" y="976618"/>
            <a:ext cx="1093248" cy="492443"/>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defRPr sz="3600" b="1">
                <a:solidFill>
                  <a:srgbClr val="FFFFFF"/>
                </a:solidFill>
                <a:latin typeface="Calibri"/>
                <a:ea typeface="Calibri"/>
                <a:cs typeface="Calibri"/>
                <a:sym typeface="Calibri"/>
              </a:defRPr>
            </a:lvl1pPr>
          </a:lstStyle>
          <a:p>
            <a:pPr lvl="0" algn="l">
              <a:defRPr sz="1800" b="0">
                <a:solidFill>
                  <a:srgbClr val="000000"/>
                </a:solidFill>
              </a:defRPr>
            </a:pPr>
            <a:r>
              <a:rPr lang="en-US" sz="3200" b="1" dirty="0">
                <a:solidFill>
                  <a:srgbClr val="002060"/>
                </a:solidFill>
                <a:latin typeface="Arial" panose="020B0604020202020204" pitchFamily="34" charset="0"/>
                <a:cs typeface="Arial" panose="020B0604020202020204" pitchFamily="34" charset="0"/>
              </a:rPr>
              <a:t>Wash</a:t>
            </a:r>
            <a:endParaRPr sz="3200" b="1" strike="sngStrike" dirty="0">
              <a:solidFill>
                <a:srgbClr val="002060"/>
              </a:solidFill>
              <a:latin typeface="Arial" panose="020B0604020202020204" pitchFamily="34" charset="0"/>
              <a:cs typeface="Arial" panose="020B0604020202020204" pitchFamily="34" charset="0"/>
            </a:endParaRPr>
          </a:p>
        </p:txBody>
      </p:sp>
      <p:sp>
        <p:nvSpPr>
          <p:cNvPr id="311" name="Shape 311"/>
          <p:cNvSpPr/>
          <p:nvPr/>
        </p:nvSpPr>
        <p:spPr>
          <a:xfrm>
            <a:off x="5040941" y="981099"/>
            <a:ext cx="1115690" cy="492443"/>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defRPr sz="3600" b="1">
                <a:solidFill>
                  <a:srgbClr val="FFFFFF"/>
                </a:solidFill>
                <a:latin typeface="Calibri"/>
                <a:ea typeface="Calibri"/>
                <a:cs typeface="Calibri"/>
                <a:sym typeface="Calibri"/>
              </a:defRPr>
            </a:lvl1pPr>
          </a:lstStyle>
          <a:p>
            <a:pPr lvl="0">
              <a:defRPr sz="1800" b="0">
                <a:solidFill>
                  <a:srgbClr val="000000"/>
                </a:solidFill>
              </a:defRPr>
            </a:pPr>
            <a:r>
              <a:rPr lang="en-US" sz="3200" b="1" dirty="0">
                <a:solidFill>
                  <a:srgbClr val="002060"/>
                </a:solidFill>
                <a:latin typeface="Arial" panose="020B0604020202020204" pitchFamily="34" charset="0"/>
                <a:cs typeface="Arial" panose="020B0604020202020204" pitchFamily="34" charset="0"/>
              </a:rPr>
              <a:t>Clean</a:t>
            </a:r>
            <a:endParaRPr sz="3200" b="1" strike="sngStrike" dirty="0">
              <a:solidFill>
                <a:srgbClr val="002060"/>
              </a:solidFill>
              <a:latin typeface="Arial" panose="020B0604020202020204" pitchFamily="34" charset="0"/>
              <a:cs typeface="Arial" panose="020B0604020202020204" pitchFamily="34" charset="0"/>
            </a:endParaRPr>
          </a:p>
        </p:txBody>
      </p:sp>
      <p:sp>
        <p:nvSpPr>
          <p:cNvPr id="312" name="Shape 312"/>
          <p:cNvSpPr/>
          <p:nvPr/>
        </p:nvSpPr>
        <p:spPr>
          <a:xfrm flipH="1">
            <a:off x="4130408" y="1222839"/>
            <a:ext cx="1" cy="4191002"/>
          </a:xfrm>
          <a:prstGeom prst="line">
            <a:avLst/>
          </a:prstGeom>
          <a:ln w="41275">
            <a:solidFill>
              <a:srgbClr val="00B0F0"/>
            </a:solidFill>
          </a:ln>
        </p:spPr>
        <p:txBody>
          <a:bodyPr lIns="0" tIns="0" rIns="0" bIns="0"/>
          <a:lstStyle/>
          <a:p>
            <a:pPr lvl="0" defTabSz="457200">
              <a:defRPr sz="1200"/>
            </a:pPr>
            <a:endParaRPr/>
          </a:p>
        </p:txBody>
      </p:sp>
      <p:sp>
        <p:nvSpPr>
          <p:cNvPr id="3" name="Rectangle 2"/>
          <p:cNvSpPr/>
          <p:nvPr/>
        </p:nvSpPr>
        <p:spPr>
          <a:xfrm>
            <a:off x="767032" y="3815239"/>
            <a:ext cx="2932423" cy="1754326"/>
          </a:xfrm>
          <a:prstGeom prst="rect">
            <a:avLst/>
          </a:prstGeom>
        </p:spPr>
        <p:txBody>
          <a:bodyPr wrap="square">
            <a:spAutoFit/>
          </a:bodyPr>
          <a:lstStyle/>
          <a:p>
            <a:r>
              <a:rPr lang="en-US" dirty="0"/>
              <a:t>Wash your hands with soap and water when hands are visibly dirty or visibly soiled with blood or other body fluids or after using the toilet.</a:t>
            </a:r>
          </a:p>
        </p:txBody>
      </p:sp>
    </p:spTree>
  </p:cSld>
  <p:clrMapOvr>
    <a:masterClrMapping/>
  </p:clrMapOvr>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310"/>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2" nodeType="afterEffect">
                                  <p:stCondLst>
                                    <p:cond delay="0"/>
                                  </p:stCondLst>
                                  <p:iterate>
                                    <p:tmAbs val="0"/>
                                  </p:iterate>
                                  <p:childTnLst>
                                    <p:set>
                                      <p:cBhvr>
                                        <p:cTn id="9" fill="hold"/>
                                        <p:tgtEl>
                                          <p:spTgt spid="309"/>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3" nodeType="clickEffect">
                                  <p:stCondLst>
                                    <p:cond delay="0"/>
                                  </p:stCondLst>
                                  <p:iterate>
                                    <p:tmAbs val="0"/>
                                  </p:iterate>
                                  <p:childTnLst>
                                    <p:set>
                                      <p:cBhvr>
                                        <p:cTn id="13" fill="hold"/>
                                        <p:tgtEl>
                                          <p:spTgt spid="3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9" grpId="2" animBg="1" advAuto="0"/>
      <p:bldP spid="310" grpId="1" animBg="1" advAuto="0"/>
      <p:bldP spid="311" grpId="3" animBg="1" advAuto="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 name="Shape 346"/>
          <p:cNvSpPr>
            <a:spLocks noGrp="1"/>
          </p:cNvSpPr>
          <p:nvPr>
            <p:ph type="title"/>
          </p:nvPr>
        </p:nvSpPr>
        <p:spPr>
          <a:xfrm>
            <a:off x="0" y="0"/>
            <a:ext cx="9144000" cy="1152127"/>
          </a:xfrm>
          <a:prstGeom prst="rect">
            <a:avLst/>
          </a:prstGeom>
        </p:spPr>
        <p:txBody>
          <a:bodyPr>
            <a:noAutofit/>
          </a:bodyPr>
          <a:lstStyle>
            <a:lvl1pPr>
              <a:defRPr sz="4000" b="1"/>
            </a:lvl1pPr>
          </a:lstStyle>
          <a:p>
            <a:pPr lvl="0">
              <a:defRPr sz="1800" b="0">
                <a:solidFill>
                  <a:srgbClr val="000000"/>
                </a:solidFill>
              </a:defRPr>
            </a:pPr>
            <a:r>
              <a:rPr sz="3600" b="1" dirty="0">
                <a:solidFill>
                  <a:srgbClr val="002060"/>
                </a:solidFill>
                <a:latin typeface="Arial" panose="020B0604020202020204" pitchFamily="34" charset="0"/>
                <a:cs typeface="Arial" panose="020B0604020202020204" pitchFamily="34" charset="0"/>
              </a:rPr>
              <a:t>Usually Missed During Hand Hygiene!</a:t>
            </a:r>
          </a:p>
        </p:txBody>
      </p:sp>
      <p:grpSp>
        <p:nvGrpSpPr>
          <p:cNvPr id="353" name="Group 353"/>
          <p:cNvGrpSpPr/>
          <p:nvPr/>
        </p:nvGrpSpPr>
        <p:grpSpPr>
          <a:xfrm>
            <a:off x="335280" y="980676"/>
            <a:ext cx="8808723" cy="4196157"/>
            <a:chOff x="-1" y="-1"/>
            <a:chExt cx="8808721" cy="4196155"/>
          </a:xfrm>
        </p:grpSpPr>
        <p:pic>
          <p:nvPicPr>
            <p:cNvPr id="347" name="image12.jpeg"/>
            <p:cNvPicPr/>
            <p:nvPr/>
          </p:nvPicPr>
          <p:blipFill>
            <a:blip r:embed="rId2" cstate="print">
              <a:extLst/>
            </a:blip>
            <a:stretch>
              <a:fillRect/>
            </a:stretch>
          </p:blipFill>
          <p:spPr>
            <a:xfrm>
              <a:off x="-1" y="-1"/>
              <a:ext cx="7048502" cy="3849570"/>
            </a:xfrm>
            <a:prstGeom prst="rect">
              <a:avLst/>
            </a:prstGeom>
            <a:ln w="12700" cap="flat">
              <a:noFill/>
              <a:miter lim="400000"/>
            </a:ln>
            <a:effectLst/>
          </p:spPr>
        </p:pic>
        <p:sp>
          <p:nvSpPr>
            <p:cNvPr id="348" name="Shape 348"/>
            <p:cNvSpPr/>
            <p:nvPr/>
          </p:nvSpPr>
          <p:spPr>
            <a:xfrm>
              <a:off x="701039" y="3743722"/>
              <a:ext cx="1600200" cy="45243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nSpc>
                  <a:spcPts val="4000"/>
                </a:lnSpc>
                <a:defRPr sz="2000" b="1">
                  <a:solidFill>
                    <a:srgbClr val="FFFFFF"/>
                  </a:solidFill>
                  <a:latin typeface="Calibri"/>
                  <a:ea typeface="Calibri"/>
                  <a:cs typeface="Calibri"/>
                  <a:sym typeface="Calibri"/>
                </a:defRPr>
              </a:lvl1pPr>
            </a:lstStyle>
            <a:p>
              <a:pPr lvl="0">
                <a:defRPr sz="1800" b="0">
                  <a:solidFill>
                    <a:srgbClr val="000000"/>
                  </a:solidFill>
                </a:defRPr>
              </a:pPr>
              <a:r>
                <a:rPr sz="2000" b="1" dirty="0">
                  <a:solidFill>
                    <a:srgbClr val="002060"/>
                  </a:solidFill>
                </a:rPr>
                <a:t>Back of hand</a:t>
              </a:r>
            </a:p>
          </p:txBody>
        </p:sp>
        <p:sp>
          <p:nvSpPr>
            <p:cNvPr id="349" name="Shape 349"/>
            <p:cNvSpPr/>
            <p:nvPr/>
          </p:nvSpPr>
          <p:spPr>
            <a:xfrm>
              <a:off x="2926079" y="3743722"/>
              <a:ext cx="1676401" cy="45243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nSpc>
                  <a:spcPts val="4000"/>
                </a:lnSpc>
                <a:defRPr sz="2000" b="1">
                  <a:solidFill>
                    <a:srgbClr val="FFFFFF"/>
                  </a:solidFill>
                  <a:latin typeface="Calibri"/>
                  <a:ea typeface="Calibri"/>
                  <a:cs typeface="Calibri"/>
                  <a:sym typeface="Calibri"/>
                </a:defRPr>
              </a:lvl1pPr>
            </a:lstStyle>
            <a:p>
              <a:pPr lvl="0">
                <a:defRPr sz="1800" b="0">
                  <a:solidFill>
                    <a:srgbClr val="000000"/>
                  </a:solidFill>
                </a:defRPr>
              </a:pPr>
              <a:r>
                <a:rPr sz="2000" b="1" dirty="0">
                  <a:solidFill>
                    <a:srgbClr val="002060"/>
                  </a:solidFill>
                </a:rPr>
                <a:t>Front of hand</a:t>
              </a:r>
            </a:p>
          </p:txBody>
        </p:sp>
        <p:sp>
          <p:nvSpPr>
            <p:cNvPr id="350" name="Shape 350"/>
            <p:cNvSpPr/>
            <p:nvPr/>
          </p:nvSpPr>
          <p:spPr>
            <a:xfrm>
              <a:off x="6050279" y="853440"/>
              <a:ext cx="2758441" cy="462831"/>
            </a:xfrm>
            <a:prstGeom prst="rect">
              <a:avLst/>
            </a:prstGeom>
            <a:solidFill>
              <a:srgbClr val="000000"/>
            </a:solid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nSpc>
                  <a:spcPts val="4000"/>
                </a:lnSpc>
                <a:defRPr sz="2000">
                  <a:solidFill>
                    <a:srgbClr val="FFFFFF"/>
                  </a:solidFill>
                  <a:latin typeface="Calibri"/>
                  <a:ea typeface="Calibri"/>
                  <a:cs typeface="Calibri"/>
                  <a:sym typeface="Calibri"/>
                </a:defRPr>
              </a:lvl1pPr>
            </a:lstStyle>
            <a:p>
              <a:pPr lvl="0">
                <a:defRPr sz="1800">
                  <a:solidFill>
                    <a:srgbClr val="000000"/>
                  </a:solidFill>
                </a:defRPr>
              </a:pPr>
              <a:r>
                <a:rPr sz="2000" dirty="0">
                  <a:solidFill>
                    <a:srgbClr val="FFFFFF"/>
                  </a:solidFill>
                </a:rPr>
                <a:t>Most frequently missed</a:t>
              </a:r>
            </a:p>
          </p:txBody>
        </p:sp>
        <p:sp>
          <p:nvSpPr>
            <p:cNvPr id="351" name="Shape 351"/>
            <p:cNvSpPr/>
            <p:nvPr/>
          </p:nvSpPr>
          <p:spPr>
            <a:xfrm>
              <a:off x="6050279" y="1560960"/>
              <a:ext cx="2758441" cy="462832"/>
            </a:xfrm>
            <a:prstGeom prst="rect">
              <a:avLst/>
            </a:prstGeom>
            <a:solidFill>
              <a:srgbClr val="000000"/>
            </a:solid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nSpc>
                  <a:spcPts val="4000"/>
                </a:lnSpc>
                <a:defRPr sz="2000">
                  <a:solidFill>
                    <a:srgbClr val="FFFFFF"/>
                  </a:solidFill>
                  <a:latin typeface="Calibri"/>
                  <a:ea typeface="Calibri"/>
                  <a:cs typeface="Calibri"/>
                  <a:sym typeface="Calibri"/>
                </a:defRPr>
              </a:lvl1pPr>
            </a:lstStyle>
            <a:p>
              <a:pPr lvl="0">
                <a:defRPr sz="1800">
                  <a:solidFill>
                    <a:srgbClr val="000000"/>
                  </a:solidFill>
                </a:defRPr>
              </a:pPr>
              <a:r>
                <a:rPr sz="2000">
                  <a:solidFill>
                    <a:srgbClr val="FFFFFF"/>
                  </a:solidFill>
                </a:rPr>
                <a:t>Frequently missed</a:t>
              </a:r>
            </a:p>
          </p:txBody>
        </p:sp>
        <p:sp>
          <p:nvSpPr>
            <p:cNvPr id="352" name="Shape 352"/>
            <p:cNvSpPr/>
            <p:nvPr/>
          </p:nvSpPr>
          <p:spPr>
            <a:xfrm>
              <a:off x="6050279" y="2288606"/>
              <a:ext cx="2758441" cy="462831"/>
            </a:xfrm>
            <a:prstGeom prst="rect">
              <a:avLst/>
            </a:prstGeom>
            <a:solidFill>
              <a:srgbClr val="000000"/>
            </a:solid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nSpc>
                  <a:spcPts val="4000"/>
                </a:lnSpc>
                <a:defRPr sz="2000">
                  <a:solidFill>
                    <a:srgbClr val="FFFFFF"/>
                  </a:solidFill>
                  <a:latin typeface="Calibri"/>
                  <a:ea typeface="Calibri"/>
                  <a:cs typeface="Calibri"/>
                  <a:sym typeface="Calibri"/>
                </a:defRPr>
              </a:lvl1pPr>
            </a:lstStyle>
            <a:p>
              <a:pPr lvl="0">
                <a:defRPr sz="1800">
                  <a:solidFill>
                    <a:srgbClr val="000000"/>
                  </a:solidFill>
                </a:defRPr>
              </a:pPr>
              <a:r>
                <a:rPr sz="2000">
                  <a:solidFill>
                    <a:srgbClr val="FFFFFF"/>
                  </a:solidFill>
                </a:rPr>
                <a:t>Least frequently missed</a:t>
              </a: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 name="Shape 138"/>
          <p:cNvSpPr>
            <a:spLocks noGrp="1"/>
          </p:cNvSpPr>
          <p:nvPr>
            <p:ph type="title"/>
          </p:nvPr>
        </p:nvSpPr>
        <p:spPr>
          <a:xfrm>
            <a:off x="467544" y="0"/>
            <a:ext cx="8229600" cy="1143000"/>
          </a:xfrm>
          <a:prstGeom prst="rect">
            <a:avLst/>
          </a:prstGeom>
        </p:spPr>
        <p:txBody>
          <a:bodyPr lIns="0" tIns="0" rIns="0" bIns="0">
            <a:normAutofit/>
          </a:bodyPr>
          <a:lstStyle>
            <a:lvl1pPr>
              <a:defRPr sz="4000" b="1">
                <a:solidFill>
                  <a:srgbClr val="002060"/>
                </a:solidFill>
              </a:defRPr>
            </a:lvl1pPr>
          </a:lstStyle>
          <a:p>
            <a:pPr lvl="0">
              <a:defRPr sz="1800" b="0">
                <a:solidFill>
                  <a:srgbClr val="000000"/>
                </a:solidFill>
              </a:defRPr>
            </a:pPr>
            <a:r>
              <a:rPr sz="3600" b="1" dirty="0">
                <a:solidFill>
                  <a:srgbClr val="002060"/>
                </a:solidFill>
              </a:rPr>
              <a:t>Learning objectives</a:t>
            </a:r>
          </a:p>
        </p:txBody>
      </p:sp>
      <p:sp>
        <p:nvSpPr>
          <p:cNvPr id="139" name="Shape 139"/>
          <p:cNvSpPr>
            <a:spLocks noGrp="1"/>
          </p:cNvSpPr>
          <p:nvPr>
            <p:ph type="body" idx="4294967295"/>
          </p:nvPr>
        </p:nvSpPr>
        <p:spPr>
          <a:xfrm>
            <a:off x="638175" y="1268760"/>
            <a:ext cx="8505825" cy="4565650"/>
          </a:xfrm>
          <a:prstGeom prst="rect">
            <a:avLst/>
          </a:prstGeom>
        </p:spPr>
        <p:txBody>
          <a:bodyPr lIns="0" tIns="0" rIns="0" bIns="0">
            <a:normAutofit/>
          </a:bodyPr>
          <a:lstStyle/>
          <a:p>
            <a:pPr marL="0" lvl="0" indent="0">
              <a:spcBef>
                <a:spcPts val="500"/>
              </a:spcBef>
              <a:buSzTx/>
              <a:buNone/>
              <a:defRPr sz="1800"/>
            </a:pPr>
            <a:r>
              <a:rPr sz="2400" dirty="0">
                <a:ea typeface="Verdana"/>
                <a:sym typeface="Verdana"/>
              </a:rPr>
              <a:t>At the end of this session you should be able to:</a:t>
            </a:r>
            <a:endParaRPr lang="fr-FR" sz="2400" dirty="0">
              <a:ea typeface="Verdana"/>
              <a:sym typeface="Verdana"/>
            </a:endParaRPr>
          </a:p>
          <a:p>
            <a:pPr marL="0" lvl="0" indent="0">
              <a:spcBef>
                <a:spcPts val="500"/>
              </a:spcBef>
              <a:buSzTx/>
              <a:buNone/>
              <a:defRPr sz="1800"/>
            </a:pPr>
            <a:endParaRPr sz="2400" dirty="0">
              <a:ea typeface="Verdana"/>
              <a:sym typeface="Verdana"/>
            </a:endParaRPr>
          </a:p>
          <a:p>
            <a:pPr marL="391885" lvl="0" indent="-391885">
              <a:spcBef>
                <a:spcPts val="500"/>
              </a:spcBef>
              <a:buFont typeface="Arial"/>
              <a:defRPr sz="1800"/>
            </a:pPr>
            <a:r>
              <a:rPr sz="2400" dirty="0">
                <a:ea typeface="Verdana"/>
                <a:sym typeface="Verdana"/>
              </a:rPr>
              <a:t>Apply standard precautions</a:t>
            </a:r>
          </a:p>
          <a:p>
            <a:pPr marL="391885" lvl="0" indent="-391885">
              <a:spcBef>
                <a:spcPts val="500"/>
              </a:spcBef>
              <a:buFont typeface="Arial"/>
              <a:defRPr sz="1800"/>
            </a:pPr>
            <a:r>
              <a:rPr sz="2400" dirty="0">
                <a:ea typeface="Verdana"/>
                <a:sym typeface="Verdana"/>
              </a:rPr>
              <a:t>Implement additional</a:t>
            </a:r>
            <a:r>
              <a:rPr lang="en-US" sz="2400" dirty="0">
                <a:ea typeface="Verdana"/>
                <a:sym typeface="Verdana"/>
              </a:rPr>
              <a:t> </a:t>
            </a:r>
            <a:r>
              <a:rPr sz="2400" dirty="0">
                <a:ea typeface="Verdana"/>
                <a:sym typeface="Verdana"/>
              </a:rPr>
              <a:t>precaution</a:t>
            </a:r>
            <a:r>
              <a:rPr lang="en-US" sz="2400" dirty="0">
                <a:ea typeface="Verdana"/>
                <a:sym typeface="Verdana"/>
              </a:rPr>
              <a:t>s as appropriate</a:t>
            </a:r>
            <a:endParaRPr lang="fr-FR" sz="2400" dirty="0">
              <a:ea typeface="Verdana"/>
              <a:sym typeface="Verdana"/>
            </a:endParaRPr>
          </a:p>
          <a:p>
            <a:pPr marL="391885" lvl="0" indent="-391885">
              <a:spcBef>
                <a:spcPts val="500"/>
              </a:spcBef>
              <a:buFont typeface="Arial"/>
              <a:defRPr sz="1800"/>
            </a:pPr>
            <a:r>
              <a:rPr lang="en-US" sz="2400" dirty="0">
                <a:ea typeface="Verdana"/>
                <a:sym typeface="Verdana"/>
              </a:rPr>
              <a:t>Decide which type of precaution you will need to use according to the mode of transmission of the disease</a:t>
            </a:r>
            <a:endParaRPr sz="2400" dirty="0">
              <a:ea typeface="Verdana"/>
              <a:sym typeface="Verdana"/>
            </a:endParaRPr>
          </a:p>
          <a:p>
            <a:pPr marL="391885" lvl="0" indent="-391885">
              <a:spcBef>
                <a:spcPts val="500"/>
              </a:spcBef>
              <a:buFont typeface="Arial"/>
              <a:defRPr sz="1800"/>
            </a:pPr>
            <a:r>
              <a:rPr sz="2400" dirty="0">
                <a:ea typeface="Verdana"/>
                <a:sym typeface="Verdana"/>
              </a:rPr>
              <a:t>Identify processes for proper donning and doffing of PPE</a:t>
            </a:r>
            <a:r>
              <a:rPr lang="en-US" sz="2400" dirty="0">
                <a:ea typeface="Verdana"/>
                <a:sym typeface="Verdana"/>
              </a:rPr>
              <a:t> types</a:t>
            </a:r>
            <a:r>
              <a:rPr sz="2400" dirty="0">
                <a:ea typeface="Verdana"/>
                <a:sym typeface="Verdana"/>
              </a:rPr>
              <a: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800" dirty="0"/>
              <a:t>In settings where bleach/chlorine solutions are currently used for hand hygiene, WHO recommends implementing a strategy to change to alcohol-based </a:t>
            </a:r>
            <a:r>
              <a:rPr lang="en-US" sz="2800" dirty="0" err="1"/>
              <a:t>handrub</a:t>
            </a:r>
            <a:r>
              <a:rPr lang="en-US" sz="2800" dirty="0"/>
              <a:t> or soap and water</a:t>
            </a:r>
          </a:p>
          <a:p>
            <a:r>
              <a:rPr lang="en-US" sz="2800" dirty="0"/>
              <a:t>Bleach/chlorine solutions currently in use for hand hygiene and glove disinfection may be used in the interim period in emergency situations until alcohol-based </a:t>
            </a:r>
            <a:r>
              <a:rPr lang="en-US" sz="2800" dirty="0" err="1"/>
              <a:t>handrubs</a:t>
            </a:r>
            <a:r>
              <a:rPr lang="en-US" sz="2800" dirty="0"/>
              <a:t> or soap and water become available. </a:t>
            </a:r>
          </a:p>
        </p:txBody>
      </p:sp>
      <p:sp>
        <p:nvSpPr>
          <p:cNvPr id="300" name="Shape 300"/>
          <p:cNvSpPr>
            <a:spLocks noGrp="1"/>
          </p:cNvSpPr>
          <p:nvPr>
            <p:ph type="sldNum" sz="quarter" idx="11"/>
          </p:nvPr>
        </p:nvSpPr>
        <p:spPr>
          <a:prstGeom prst="rect">
            <a:avLst/>
          </a:prstGeom>
          <a:extLst>
            <a:ext uri="{C572A759-6A51-4108-AA02-DFA0A04FC94B}">
              <ma14:wrappingTextBoxFlag xmlns:ma14="http://schemas.microsoft.com/office/mac/drawingml/2011/main" xmlns="" val="1"/>
            </a:ext>
          </a:extLst>
        </p:spPr>
        <p:txBody>
          <a:bodyPr>
            <a:normAutofit/>
          </a:bodyPr>
          <a:lstStyle/>
          <a:p>
            <a:pPr lvl="0">
              <a:defRPr sz="1800">
                <a:solidFill>
                  <a:srgbClr val="000000"/>
                </a:solidFill>
              </a:defRPr>
            </a:pPr>
            <a:fld id="{86CB4B4D-7CA3-9044-876B-883B54F8677D}" type="slidenum">
              <a:rPr sz="1200">
                <a:solidFill>
                  <a:srgbClr val="FFFFFF"/>
                </a:solidFill>
              </a:rPr>
              <a:pPr lvl="0">
                <a:defRPr sz="1800">
                  <a:solidFill>
                    <a:srgbClr val="000000"/>
                  </a:solidFill>
                </a:defRPr>
              </a:pPr>
              <a:t>20</a:t>
            </a:fld>
            <a:endParaRPr sz="1200">
              <a:solidFill>
                <a:srgbClr val="FFFFFF"/>
              </a:solidFill>
            </a:endParaRPr>
          </a:p>
        </p:txBody>
      </p:sp>
      <p:pic>
        <p:nvPicPr>
          <p:cNvPr id="304" name="image1.jpeg"/>
          <p:cNvPicPr/>
          <p:nvPr/>
        </p:nvPicPr>
        <p:blipFill>
          <a:blip r:embed="rId3" cstate="print">
            <a:extLst/>
          </a:blip>
          <a:stretch>
            <a:fillRect/>
          </a:stretch>
        </p:blipFill>
        <p:spPr>
          <a:xfrm rot="5400000">
            <a:off x="7669944" y="70408"/>
            <a:ext cx="1412777" cy="1271963"/>
          </a:xfrm>
          <a:prstGeom prst="rect">
            <a:avLst/>
          </a:prstGeom>
          <a:ln w="25400" cap="flat">
            <a:solidFill>
              <a:srgbClr val="FFFFFF"/>
            </a:solidFill>
            <a:prstDash val="solid"/>
            <a:miter lim="800000"/>
          </a:ln>
          <a:effectLst/>
        </p:spPr>
      </p:pic>
      <p:sp>
        <p:nvSpPr>
          <p:cNvPr id="4" name="Title 3">
            <a:extLst>
              <a:ext uri="{FF2B5EF4-FFF2-40B4-BE49-F238E27FC236}">
                <a16:creationId xmlns:a16="http://schemas.microsoft.com/office/drawing/2014/main" id="{714185BA-5824-4972-801E-2F921C688B18}"/>
              </a:ext>
            </a:extLst>
          </p:cNvPr>
          <p:cNvSpPr>
            <a:spLocks noGrp="1"/>
          </p:cNvSpPr>
          <p:nvPr>
            <p:ph type="title"/>
          </p:nvPr>
        </p:nvSpPr>
        <p:spPr/>
        <p:txBody>
          <a:bodyPr/>
          <a:lstStyle/>
          <a:p>
            <a:r>
              <a:rPr lang="fr-FR" sz="3600" b="1" dirty="0" err="1">
                <a:solidFill>
                  <a:srgbClr val="002060"/>
                </a:solidFill>
              </a:rPr>
              <a:t>Bleach</a:t>
            </a:r>
            <a:r>
              <a:rPr lang="fr-FR" sz="3600" b="1" dirty="0">
                <a:solidFill>
                  <a:srgbClr val="002060"/>
                </a:solidFill>
              </a:rPr>
              <a:t>/</a:t>
            </a:r>
            <a:r>
              <a:rPr lang="fr-FR" sz="3600" b="1" dirty="0" err="1">
                <a:solidFill>
                  <a:srgbClr val="002060"/>
                </a:solidFill>
              </a:rPr>
              <a:t>chlorine</a:t>
            </a:r>
            <a:r>
              <a:rPr lang="fr-FR" sz="3600" b="1" dirty="0">
                <a:solidFill>
                  <a:srgbClr val="002060"/>
                </a:solidFill>
              </a:rPr>
              <a:t> solution</a:t>
            </a:r>
            <a:endParaRPr lang="en-US" sz="3600" dirty="0"/>
          </a:p>
        </p:txBody>
      </p:sp>
    </p:spTree>
    <p:extLst>
      <p:ext uri="{BB962C8B-B14F-4D97-AF65-F5344CB8AC3E}">
        <p14:creationId xmlns:p14="http://schemas.microsoft.com/office/powerpoint/2010/main" val="25387428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 name="Shape 322"/>
          <p:cNvSpPr/>
          <p:nvPr/>
        </p:nvSpPr>
        <p:spPr>
          <a:xfrm>
            <a:off x="2545728" y="1776814"/>
            <a:ext cx="4073231" cy="43088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defRPr sz="3200" b="1">
                <a:solidFill>
                  <a:srgbClr val="FFFFFF"/>
                </a:solidFill>
                <a:latin typeface="Calibri"/>
                <a:ea typeface="Calibri"/>
                <a:cs typeface="Calibri"/>
                <a:sym typeface="Calibri"/>
              </a:defRPr>
            </a:lvl1pPr>
          </a:lstStyle>
          <a:p>
            <a:pPr lvl="0">
              <a:defRPr sz="1800" b="0">
                <a:solidFill>
                  <a:srgbClr val="000000"/>
                </a:solidFill>
              </a:defRPr>
            </a:pPr>
            <a:r>
              <a:rPr sz="2800" b="1" dirty="0">
                <a:solidFill>
                  <a:srgbClr val="00B0F0"/>
                </a:solidFill>
                <a:latin typeface="Arial" panose="020B0604020202020204" pitchFamily="34" charset="0"/>
                <a:cs typeface="Arial" panose="020B0604020202020204" pitchFamily="34" charset="0"/>
              </a:rPr>
              <a:t>Chlorine has limitations</a:t>
            </a:r>
          </a:p>
        </p:txBody>
      </p:sp>
      <p:sp>
        <p:nvSpPr>
          <p:cNvPr id="324" name="Shape 324"/>
          <p:cNvSpPr/>
          <p:nvPr/>
        </p:nvSpPr>
        <p:spPr>
          <a:xfrm>
            <a:off x="238941" y="2707251"/>
            <a:ext cx="8686804" cy="2585323"/>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marL="93663" lvl="1">
              <a:buClr>
                <a:srgbClr val="FFFFFF"/>
              </a:buClr>
              <a:buSzPct val="100000"/>
            </a:pPr>
            <a:r>
              <a:rPr sz="2800" b="1" dirty="0">
                <a:solidFill>
                  <a:srgbClr val="002060"/>
                </a:solidFill>
                <a:latin typeface="Arial" panose="020B0604020202020204" pitchFamily="34" charset="0"/>
                <a:ea typeface="Calibri"/>
                <a:cs typeface="Arial" panose="020B0604020202020204" pitchFamily="34" charset="0"/>
                <a:sym typeface="Calibri"/>
              </a:rPr>
              <a:t>I</a:t>
            </a:r>
            <a:r>
              <a:rPr lang="fr-FR" sz="2800" b="1" dirty="0">
                <a:solidFill>
                  <a:srgbClr val="002060"/>
                </a:solidFill>
                <a:latin typeface="Arial" panose="020B0604020202020204" pitchFamily="34" charset="0"/>
                <a:ea typeface="Calibri"/>
                <a:cs typeface="Arial" panose="020B0604020202020204" pitchFamily="34" charset="0"/>
                <a:sym typeface="Calibri"/>
              </a:rPr>
              <a:t>t i</a:t>
            </a:r>
            <a:r>
              <a:rPr sz="2800" b="1" dirty="0">
                <a:solidFill>
                  <a:srgbClr val="002060"/>
                </a:solidFill>
                <a:latin typeface="Arial" panose="020B0604020202020204" pitchFamily="34" charset="0"/>
                <a:ea typeface="Calibri"/>
                <a:cs typeface="Arial" panose="020B0604020202020204" pitchFamily="34" charset="0"/>
                <a:sym typeface="Calibri"/>
              </a:rPr>
              <a:t>s a hazardous chemical</a:t>
            </a:r>
            <a:r>
              <a:rPr lang="fr-FR" sz="2800" b="1" dirty="0">
                <a:solidFill>
                  <a:srgbClr val="002060"/>
                </a:solidFill>
                <a:latin typeface="Arial" panose="020B0604020202020204" pitchFamily="34" charset="0"/>
                <a:ea typeface="Calibri"/>
                <a:cs typeface="Arial" panose="020B0604020202020204" pitchFamily="34" charset="0"/>
                <a:sym typeface="Calibri"/>
              </a:rPr>
              <a:t>:</a:t>
            </a:r>
            <a:endParaRPr sz="2800" dirty="0">
              <a:solidFill>
                <a:srgbClr val="002060"/>
              </a:solidFill>
              <a:latin typeface="Arial" panose="020B0604020202020204" pitchFamily="34" charset="0"/>
              <a:ea typeface="Calibri"/>
              <a:cs typeface="Arial" panose="020B0604020202020204" pitchFamily="34" charset="0"/>
              <a:sym typeface="Calibri"/>
            </a:endParaRPr>
          </a:p>
          <a:p>
            <a:pPr marL="444500" lvl="2">
              <a:buClr>
                <a:srgbClr val="FFFFFF"/>
              </a:buClr>
              <a:buSzPct val="100000"/>
            </a:pPr>
            <a:r>
              <a:rPr lang="en-GB" sz="2800" dirty="0">
                <a:solidFill>
                  <a:srgbClr val="002060"/>
                </a:solidFill>
                <a:latin typeface="Arial" panose="020B0604020202020204" pitchFamily="34" charset="0"/>
                <a:ea typeface="Calibri"/>
                <a:cs typeface="Arial" panose="020B0604020202020204" pitchFamily="34" charset="0"/>
                <a:sym typeface="Calibri"/>
              </a:rPr>
              <a:t>- </a:t>
            </a:r>
            <a:r>
              <a:rPr sz="2800" dirty="0">
                <a:solidFill>
                  <a:srgbClr val="002060"/>
                </a:solidFill>
                <a:latin typeface="Arial" panose="020B0604020202020204" pitchFamily="34" charset="0"/>
                <a:ea typeface="Calibri"/>
                <a:cs typeface="Arial" panose="020B0604020202020204" pitchFamily="34" charset="0"/>
                <a:sym typeface="Calibri"/>
              </a:rPr>
              <a:t>Can irritate eyes, nose, throat, skin</a:t>
            </a:r>
            <a:endParaRPr lang="fr-FR" sz="2800" dirty="0">
              <a:solidFill>
                <a:srgbClr val="002060"/>
              </a:solidFill>
              <a:latin typeface="Arial" panose="020B0604020202020204" pitchFamily="34" charset="0"/>
              <a:ea typeface="Calibri"/>
              <a:cs typeface="Arial" panose="020B0604020202020204" pitchFamily="34" charset="0"/>
              <a:sym typeface="Calibri"/>
            </a:endParaRPr>
          </a:p>
          <a:p>
            <a:pPr marL="444500" lvl="2">
              <a:buClr>
                <a:srgbClr val="FFFFFF"/>
              </a:buClr>
              <a:buSzPct val="100000"/>
            </a:pPr>
            <a:r>
              <a:rPr lang="en-GB" sz="2800" dirty="0">
                <a:solidFill>
                  <a:srgbClr val="002060"/>
                </a:solidFill>
                <a:latin typeface="Arial" panose="020B0604020202020204" pitchFamily="34" charset="0"/>
                <a:ea typeface="Calibri"/>
                <a:cs typeface="Arial" panose="020B0604020202020204" pitchFamily="34" charset="0"/>
                <a:sym typeface="Calibri"/>
              </a:rPr>
              <a:t>- </a:t>
            </a:r>
            <a:r>
              <a:rPr sz="2800" dirty="0">
                <a:solidFill>
                  <a:srgbClr val="002060"/>
                </a:solidFill>
                <a:latin typeface="Arial" panose="020B0604020202020204" pitchFamily="34" charset="0"/>
                <a:ea typeface="Calibri"/>
                <a:cs typeface="Arial" panose="020B0604020202020204" pitchFamily="34" charset="0"/>
                <a:sym typeface="Calibri"/>
              </a:rPr>
              <a:t>Damaged skin = increased infection risk</a:t>
            </a:r>
          </a:p>
          <a:p>
            <a:pPr marL="93663" lvl="1">
              <a:buClr>
                <a:srgbClr val="FFFFFF"/>
              </a:buClr>
              <a:buSzPct val="100000"/>
            </a:pPr>
            <a:r>
              <a:rPr lang="en-GB" sz="2800" dirty="0">
                <a:solidFill>
                  <a:srgbClr val="002060"/>
                </a:solidFill>
                <a:latin typeface="Arial" panose="020B0604020202020204" pitchFamily="34" charset="0"/>
                <a:ea typeface="Calibri"/>
                <a:cs typeface="Arial" panose="020B0604020202020204" pitchFamily="34" charset="0"/>
                <a:sym typeface="Calibri"/>
              </a:rPr>
              <a:t>   - </a:t>
            </a:r>
            <a:r>
              <a:rPr sz="2800" dirty="0">
                <a:solidFill>
                  <a:srgbClr val="002060"/>
                </a:solidFill>
                <a:latin typeface="Arial" panose="020B0604020202020204" pitchFamily="34" charset="0"/>
                <a:ea typeface="Calibri"/>
                <a:cs typeface="Arial" panose="020B0604020202020204" pitchFamily="34" charset="0"/>
                <a:sym typeface="Calibri"/>
              </a:rPr>
              <a:t>Inaccurate dilutions (never put “extra” scoops in)</a:t>
            </a:r>
          </a:p>
          <a:p>
            <a:pPr marL="93663" lvl="1">
              <a:buClr>
                <a:srgbClr val="FFFFFF"/>
              </a:buClr>
              <a:buSzPct val="100000"/>
            </a:pPr>
            <a:r>
              <a:rPr lang="en-GB" sz="2800" dirty="0">
                <a:solidFill>
                  <a:srgbClr val="002060"/>
                </a:solidFill>
                <a:latin typeface="Arial" panose="020B0604020202020204" pitchFamily="34" charset="0"/>
                <a:ea typeface="Calibri"/>
                <a:cs typeface="Arial" panose="020B0604020202020204" pitchFamily="34" charset="0"/>
                <a:sym typeface="Calibri"/>
              </a:rPr>
              <a:t>   - Unstable </a:t>
            </a:r>
            <a:r>
              <a:rPr sz="2800" dirty="0">
                <a:solidFill>
                  <a:srgbClr val="002060"/>
                </a:solidFill>
                <a:latin typeface="Arial" panose="020B0604020202020204" pitchFamily="34" charset="0"/>
                <a:ea typeface="Calibri"/>
                <a:cs typeface="Arial" panose="020B0604020202020204" pitchFamily="34" charset="0"/>
                <a:sym typeface="Calibri"/>
              </a:rPr>
              <a:t>(need </a:t>
            </a:r>
            <a:r>
              <a:rPr lang="en-US" sz="2800" dirty="0">
                <a:solidFill>
                  <a:srgbClr val="002060"/>
                </a:solidFill>
                <a:latin typeface="Arial" panose="020B0604020202020204" pitchFamily="34" charset="0"/>
                <a:ea typeface="Calibri"/>
                <a:cs typeface="Arial" panose="020B0604020202020204" pitchFamily="34" charset="0"/>
                <a:sym typeface="Calibri"/>
              </a:rPr>
              <a:t>to </a:t>
            </a:r>
            <a:r>
              <a:rPr sz="2800" dirty="0">
                <a:solidFill>
                  <a:srgbClr val="002060"/>
                </a:solidFill>
                <a:latin typeface="Arial" panose="020B0604020202020204" pitchFamily="34" charset="0"/>
                <a:ea typeface="Calibri"/>
                <a:cs typeface="Arial" panose="020B0604020202020204" pitchFamily="34" charset="0"/>
                <a:sym typeface="Calibri"/>
              </a:rPr>
              <a:t>make daily</a:t>
            </a:r>
            <a:r>
              <a:rPr lang="en-US" sz="2800" dirty="0">
                <a:solidFill>
                  <a:srgbClr val="002060"/>
                </a:solidFill>
                <a:latin typeface="Arial" panose="020B0604020202020204" pitchFamily="34" charset="0"/>
                <a:ea typeface="Calibri"/>
                <a:cs typeface="Arial" panose="020B0604020202020204" pitchFamily="34" charset="0"/>
                <a:sym typeface="Calibri"/>
              </a:rPr>
              <a:t> and kept out of 	sunlight</a:t>
            </a:r>
            <a:r>
              <a:rPr sz="2800" dirty="0">
                <a:solidFill>
                  <a:srgbClr val="002060"/>
                </a:solidFill>
                <a:latin typeface="Arial" panose="020B0604020202020204" pitchFamily="34" charset="0"/>
                <a:ea typeface="Calibri"/>
                <a:cs typeface="Arial" panose="020B0604020202020204" pitchFamily="34" charset="0"/>
                <a:sym typeface="Calibri"/>
              </a:rPr>
              <a:t>)</a:t>
            </a:r>
          </a:p>
        </p:txBody>
      </p:sp>
      <p:sp>
        <p:nvSpPr>
          <p:cNvPr id="3" name="Title 2">
            <a:extLst>
              <a:ext uri="{FF2B5EF4-FFF2-40B4-BE49-F238E27FC236}">
                <a16:creationId xmlns:a16="http://schemas.microsoft.com/office/drawing/2014/main" id="{498C6423-38BF-4245-B2EF-72BF9A37D496}"/>
              </a:ext>
            </a:extLst>
          </p:cNvPr>
          <p:cNvSpPr>
            <a:spLocks noGrp="1"/>
          </p:cNvSpPr>
          <p:nvPr>
            <p:ph type="title"/>
          </p:nvPr>
        </p:nvSpPr>
        <p:spPr/>
        <p:txBody>
          <a:bodyPr/>
          <a:lstStyle/>
          <a:p>
            <a:r>
              <a:rPr lang="fr-FR" sz="3600" b="1" dirty="0" err="1">
                <a:solidFill>
                  <a:srgbClr val="002060"/>
                </a:solidFill>
              </a:rPr>
              <a:t>Bleach</a:t>
            </a:r>
            <a:r>
              <a:rPr lang="fr-FR" sz="3600" b="1" dirty="0">
                <a:solidFill>
                  <a:srgbClr val="002060"/>
                </a:solidFill>
              </a:rPr>
              <a:t>/</a:t>
            </a:r>
            <a:r>
              <a:rPr lang="fr-FR" sz="3600" b="1" dirty="0" err="1">
                <a:solidFill>
                  <a:srgbClr val="002060"/>
                </a:solidFill>
              </a:rPr>
              <a:t>chlorine</a:t>
            </a:r>
            <a:r>
              <a:rPr lang="fr-FR" sz="3600" b="1" dirty="0">
                <a:solidFill>
                  <a:srgbClr val="002060"/>
                </a:solidFill>
              </a:rPr>
              <a:t> solution</a:t>
            </a:r>
            <a:endParaRPr lang="en-US" sz="3600" b="1" dirty="0">
              <a:solidFill>
                <a:srgbClr val="002060"/>
              </a:solidFill>
            </a:endParaRPr>
          </a:p>
        </p:txBody>
      </p:sp>
    </p:spTree>
  </p:cSld>
  <p:clrMapOvr>
    <a:masterClrMapping/>
  </p:clrMapOvr>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3" nodeType="afterEffect">
                                  <p:stCondLst>
                                    <p:cond delay="0"/>
                                  </p:stCondLst>
                                  <p:iterate>
                                    <p:tmAbs val="0"/>
                                  </p:iterate>
                                  <p:childTnLst>
                                    <p:set>
                                      <p:cBhvr>
                                        <p:cTn id="6" fill="hold"/>
                                        <p:tgtEl>
                                          <p:spTgt spid="3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4" nodeType="clickEffect">
                                  <p:stCondLst>
                                    <p:cond delay="0"/>
                                  </p:stCondLst>
                                  <p:iterate>
                                    <p:tmAbs val="0"/>
                                  </p:iterate>
                                  <p:childTnLst>
                                    <p:set>
                                      <p:cBhvr>
                                        <p:cTn id="10" fill="hold"/>
                                        <p:tgtEl>
                                          <p:spTgt spid="3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2" grpId="3" animBg="1" advAuto="0"/>
      <p:bldP spid="324" grpId="4" animBg="1" advAuto="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6" name="Shape 376"/>
          <p:cNvSpPr>
            <a:spLocks noGrp="1"/>
          </p:cNvSpPr>
          <p:nvPr>
            <p:ph type="title"/>
          </p:nvPr>
        </p:nvSpPr>
        <p:spPr>
          <a:xfrm>
            <a:off x="323528" y="2204864"/>
            <a:ext cx="8229600" cy="1143000"/>
          </a:xfrm>
          <a:prstGeom prst="rect">
            <a:avLst/>
          </a:prstGeom>
        </p:spPr>
        <p:txBody>
          <a:bodyPr/>
          <a:lstStyle/>
          <a:p>
            <a:pPr lvl="0" algn="l" defTabSz="822958">
              <a:spcBef>
                <a:spcPts val="500"/>
              </a:spcBef>
              <a:defRPr sz="1800">
                <a:solidFill>
                  <a:srgbClr val="000000"/>
                </a:solidFill>
              </a:defRPr>
            </a:pPr>
            <a:br>
              <a:rPr lang="en-GB" sz="2500" dirty="0">
                <a:solidFill>
                  <a:srgbClr val="002060"/>
                </a:solidFill>
                <a:latin typeface="Arial" panose="020B0604020202020204" pitchFamily="34" charset="0"/>
                <a:cs typeface="Arial" panose="020B0604020202020204" pitchFamily="34" charset="0"/>
              </a:rPr>
            </a:br>
            <a:r>
              <a:rPr sz="2500" dirty="0">
                <a:solidFill>
                  <a:srgbClr val="002060"/>
                </a:solidFill>
              </a:rPr>
              <a:t>PPE is specialized clothing or equipment worn by HCW to protect against acquiring infectious agents from patients.</a:t>
            </a:r>
            <a:br>
              <a:rPr sz="2500" dirty="0">
                <a:solidFill>
                  <a:srgbClr val="002060"/>
                </a:solidFill>
              </a:rPr>
            </a:br>
            <a:br>
              <a:rPr lang="en-GB" sz="2500" dirty="0">
                <a:solidFill>
                  <a:srgbClr val="002060"/>
                </a:solidFill>
              </a:rPr>
            </a:br>
            <a:r>
              <a:rPr sz="2500" dirty="0">
                <a:solidFill>
                  <a:srgbClr val="002060"/>
                </a:solidFill>
              </a:rPr>
              <a:t>(Also protects patients from HCW, visitor organisms)</a:t>
            </a:r>
            <a:br>
              <a:rPr sz="2500" dirty="0">
                <a:solidFill>
                  <a:srgbClr val="002060"/>
                </a:solidFill>
              </a:rPr>
            </a:br>
            <a:br>
              <a:rPr sz="2500" dirty="0">
                <a:solidFill>
                  <a:srgbClr val="FFFFFF"/>
                </a:solidFill>
              </a:rPr>
            </a:br>
            <a:r>
              <a:rPr sz="2500" dirty="0">
                <a:solidFill>
                  <a:srgbClr val="002060"/>
                </a:solidFill>
              </a:rPr>
              <a:t>PPE provides barriers to protect your eyes, nose, mouth, skin, feet and clothing from contact with a patient’s body fluids (e.g. blood, vomit, urine, feces, sweat, pus)</a:t>
            </a:r>
          </a:p>
        </p:txBody>
      </p:sp>
      <p:sp>
        <p:nvSpPr>
          <p:cNvPr id="377" name="Shape 377"/>
          <p:cNvSpPr/>
          <p:nvPr/>
        </p:nvSpPr>
        <p:spPr>
          <a:xfrm>
            <a:off x="0" y="341607"/>
            <a:ext cx="9144000" cy="49244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defRPr sz="3600" b="1">
                <a:solidFill>
                  <a:srgbClr val="FFFFFF"/>
                </a:solidFill>
                <a:latin typeface="Calibri"/>
                <a:ea typeface="Calibri"/>
                <a:cs typeface="Calibri"/>
                <a:sym typeface="Calibri"/>
              </a:defRPr>
            </a:lvl1pPr>
          </a:lstStyle>
          <a:p>
            <a:pPr lvl="0" algn="ctr">
              <a:defRPr sz="1800" b="0">
                <a:solidFill>
                  <a:srgbClr val="000000"/>
                </a:solidFill>
              </a:defRPr>
            </a:pPr>
            <a:r>
              <a:rPr sz="3200" b="1" dirty="0">
                <a:solidFill>
                  <a:srgbClr val="002060"/>
                </a:solidFill>
                <a:latin typeface="Arial" panose="020B0604020202020204" pitchFamily="34" charset="0"/>
                <a:cs typeface="Arial" panose="020B0604020202020204" pitchFamily="34" charset="0"/>
              </a:rPr>
              <a:t>What is Personal Protective Equipment (PPE)?</a:t>
            </a:r>
          </a:p>
        </p:txBody>
      </p:sp>
      <p:sp>
        <p:nvSpPr>
          <p:cNvPr id="378" name="Shape 378"/>
          <p:cNvSpPr/>
          <p:nvPr/>
        </p:nvSpPr>
        <p:spPr>
          <a:xfrm>
            <a:off x="338822" y="5107686"/>
            <a:ext cx="8229600" cy="38472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spcBef>
                <a:spcPts val="1200"/>
              </a:spcBef>
              <a:defRPr sz="2800">
                <a:solidFill>
                  <a:srgbClr val="FFFFFF"/>
                </a:solidFill>
                <a:latin typeface="Calibri"/>
                <a:ea typeface="Calibri"/>
                <a:cs typeface="Calibri"/>
                <a:sym typeface="Calibri"/>
              </a:defRPr>
            </a:lvl1pPr>
          </a:lstStyle>
          <a:p>
            <a:pPr lvl="0">
              <a:defRPr sz="1800">
                <a:solidFill>
                  <a:srgbClr val="000000"/>
                </a:solidFill>
              </a:defRPr>
            </a:pPr>
            <a:r>
              <a:rPr sz="2500" dirty="0">
                <a:solidFill>
                  <a:srgbClr val="002060"/>
                </a:solidFill>
                <a:latin typeface="Arial" panose="020B0604020202020204" pitchFamily="34" charset="0"/>
                <a:cs typeface="Arial" panose="020B0604020202020204" pitchFamily="34" charset="0"/>
              </a:rPr>
              <a:t>PPE” refers to any piece of protective clothing</a:t>
            </a:r>
            <a:endParaRPr sz="2500" strike="sngStrike" dirty="0">
              <a:solidFill>
                <a:srgbClr val="FF0000"/>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37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2" nodeType="clickEffect">
                                  <p:stCondLst>
                                    <p:cond delay="0"/>
                                  </p:stCondLst>
                                  <p:iterate>
                                    <p:tmAbs val="0"/>
                                  </p:iterate>
                                  <p:childTnLst>
                                    <p:set>
                                      <p:cBhvr>
                                        <p:cTn id="10" fill="hold"/>
                                        <p:tgtEl>
                                          <p:spTgt spid="3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6" grpId="1" animBg="1" advAuto="0"/>
      <p:bldP spid="378" grpId="2" animBg="1" advAuto="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6" name="Shape 386"/>
          <p:cNvSpPr/>
          <p:nvPr/>
        </p:nvSpPr>
        <p:spPr>
          <a:xfrm>
            <a:off x="457200" y="142101"/>
            <a:ext cx="8229600" cy="11520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defRPr sz="4000" b="1">
                <a:solidFill>
                  <a:srgbClr val="FFFFFF"/>
                </a:solidFill>
                <a:latin typeface="Calibri"/>
                <a:ea typeface="Calibri"/>
                <a:cs typeface="Calibri"/>
                <a:sym typeface="Calibri"/>
              </a:defRPr>
            </a:lvl1pPr>
          </a:lstStyle>
          <a:p>
            <a:pPr lvl="0" algn="ctr">
              <a:defRPr sz="1800" b="0">
                <a:solidFill>
                  <a:srgbClr val="000000"/>
                </a:solidFill>
              </a:defRPr>
            </a:pPr>
            <a:r>
              <a:rPr sz="3600" b="1" dirty="0">
                <a:solidFill>
                  <a:srgbClr val="002060"/>
                </a:solidFill>
                <a:latin typeface="Arial" panose="020B0604020202020204" pitchFamily="34" charset="0"/>
                <a:cs typeface="Arial" panose="020B0604020202020204" pitchFamily="34" charset="0"/>
              </a:rPr>
              <a:t>Examples of PPE Items</a:t>
            </a:r>
          </a:p>
        </p:txBody>
      </p:sp>
      <p:sp>
        <p:nvSpPr>
          <p:cNvPr id="387" name="Shape 387"/>
          <p:cNvSpPr/>
          <p:nvPr/>
        </p:nvSpPr>
        <p:spPr>
          <a:xfrm>
            <a:off x="501469" y="4480244"/>
            <a:ext cx="1784532" cy="447039"/>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ctr">
              <a:defRPr sz="2400" b="1">
                <a:solidFill>
                  <a:srgbClr val="FFFFFF"/>
                </a:solidFill>
                <a:latin typeface="Calibri"/>
                <a:ea typeface="Calibri"/>
                <a:cs typeface="Calibri"/>
                <a:sym typeface="Calibri"/>
              </a:defRPr>
            </a:lvl1pPr>
          </a:lstStyle>
          <a:p>
            <a:pPr lvl="0">
              <a:defRPr sz="1800" b="0">
                <a:solidFill>
                  <a:srgbClr val="000000"/>
                </a:solidFill>
              </a:defRPr>
            </a:pPr>
            <a:r>
              <a:rPr sz="2400" b="1">
                <a:solidFill>
                  <a:srgbClr val="FFFFFF"/>
                </a:solidFill>
              </a:rPr>
              <a:t>Gloves</a:t>
            </a:r>
          </a:p>
        </p:txBody>
      </p:sp>
      <p:sp>
        <p:nvSpPr>
          <p:cNvPr id="388" name="Shape 388"/>
          <p:cNvSpPr/>
          <p:nvPr/>
        </p:nvSpPr>
        <p:spPr>
          <a:xfrm>
            <a:off x="6553200" y="6446580"/>
            <a:ext cx="2133600" cy="18466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a:defRPr sz="1200">
                <a:solidFill>
                  <a:srgbClr val="FFFFFF"/>
                </a:solidFill>
                <a:latin typeface="Calibri"/>
                <a:ea typeface="Calibri"/>
                <a:cs typeface="Calibri"/>
                <a:sym typeface="Calibri"/>
              </a:defRPr>
            </a:lvl1pPr>
          </a:lstStyle>
          <a:p>
            <a:pPr lvl="0">
              <a:defRPr sz="1800">
                <a:solidFill>
                  <a:srgbClr val="000000"/>
                </a:solidFill>
              </a:defRPr>
            </a:pPr>
            <a:endParaRPr sz="1200" dirty="0">
              <a:solidFill>
                <a:srgbClr val="FFFFFF"/>
              </a:solidFill>
            </a:endParaRPr>
          </a:p>
        </p:txBody>
      </p:sp>
      <p:sp>
        <p:nvSpPr>
          <p:cNvPr id="389" name="Shape 389"/>
          <p:cNvSpPr/>
          <p:nvPr/>
        </p:nvSpPr>
        <p:spPr>
          <a:xfrm>
            <a:off x="532467" y="2127577"/>
            <a:ext cx="1697940" cy="447039"/>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spAutoFit/>
          </a:bodyPr>
          <a:lstStyle>
            <a:lvl1pPr algn="ctr">
              <a:defRPr sz="2400" b="1">
                <a:solidFill>
                  <a:srgbClr val="FFFFFF"/>
                </a:solidFill>
                <a:latin typeface="Calibri"/>
                <a:ea typeface="Calibri"/>
                <a:cs typeface="Calibri"/>
                <a:sym typeface="Calibri"/>
              </a:defRPr>
            </a:lvl1pPr>
          </a:lstStyle>
          <a:p>
            <a:pPr lvl="0">
              <a:defRPr sz="1800" b="0">
                <a:solidFill>
                  <a:srgbClr val="000000"/>
                </a:solidFill>
              </a:defRPr>
            </a:pPr>
            <a:r>
              <a:rPr sz="2400" b="1">
                <a:solidFill>
                  <a:srgbClr val="FFFFFF"/>
                </a:solidFill>
              </a:rPr>
              <a:t>Face shield</a:t>
            </a:r>
          </a:p>
        </p:txBody>
      </p:sp>
      <p:grpSp>
        <p:nvGrpSpPr>
          <p:cNvPr id="401" name="Group 401"/>
          <p:cNvGrpSpPr/>
          <p:nvPr/>
        </p:nvGrpSpPr>
        <p:grpSpPr>
          <a:xfrm>
            <a:off x="492282" y="3180219"/>
            <a:ext cx="8233240" cy="2253853"/>
            <a:chOff x="-2" y="-3"/>
            <a:chExt cx="8233238" cy="2253852"/>
          </a:xfrm>
        </p:grpSpPr>
        <p:sp>
          <p:nvSpPr>
            <p:cNvPr id="390" name="Shape 390"/>
            <p:cNvSpPr/>
            <p:nvPr/>
          </p:nvSpPr>
          <p:spPr>
            <a:xfrm>
              <a:off x="146129" y="31940"/>
              <a:ext cx="1752858" cy="36933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ctr">
                <a:defRPr sz="2400" b="1">
                  <a:solidFill>
                    <a:srgbClr val="FFFFFF"/>
                  </a:solidFill>
                  <a:latin typeface="Calibri"/>
                  <a:ea typeface="Calibri"/>
                  <a:cs typeface="Calibri"/>
                  <a:sym typeface="Calibri"/>
                </a:defRPr>
              </a:lvl1pPr>
            </a:lstStyle>
            <a:p>
              <a:pPr lvl="0">
                <a:defRPr sz="1800" b="0">
                  <a:solidFill>
                    <a:srgbClr val="000000"/>
                  </a:solidFill>
                </a:defRPr>
              </a:pPr>
              <a:r>
                <a:rPr sz="2400" b="1" dirty="0">
                  <a:solidFill>
                    <a:srgbClr val="002060"/>
                  </a:solidFill>
                </a:rPr>
                <a:t>Gloves</a:t>
              </a:r>
            </a:p>
          </p:txBody>
        </p:sp>
        <p:grpSp>
          <p:nvGrpSpPr>
            <p:cNvPr id="393" name="Group 393"/>
            <p:cNvGrpSpPr/>
            <p:nvPr/>
          </p:nvGrpSpPr>
          <p:grpSpPr>
            <a:xfrm>
              <a:off x="6472858" y="31938"/>
              <a:ext cx="1760378" cy="2221910"/>
              <a:chOff x="-1" y="-2"/>
              <a:chExt cx="1760376" cy="2221909"/>
            </a:xfrm>
          </p:grpSpPr>
          <p:pic>
            <p:nvPicPr>
              <p:cNvPr id="391" name="image11.png"/>
              <p:cNvPicPr/>
              <p:nvPr/>
            </p:nvPicPr>
            <p:blipFill>
              <a:blip r:embed="rId2" cstate="print">
                <a:extLst/>
              </a:blip>
              <a:stretch>
                <a:fillRect/>
              </a:stretch>
            </p:blipFill>
            <p:spPr>
              <a:xfrm>
                <a:off x="0" y="455122"/>
                <a:ext cx="1760375" cy="1766785"/>
              </a:xfrm>
              <a:prstGeom prst="rect">
                <a:avLst/>
              </a:prstGeom>
              <a:ln w="25400" cap="flat">
                <a:solidFill>
                  <a:srgbClr val="FFFFFF"/>
                </a:solidFill>
                <a:prstDash val="solid"/>
                <a:bevel/>
              </a:ln>
              <a:effectLst/>
            </p:spPr>
          </p:pic>
          <p:sp>
            <p:nvSpPr>
              <p:cNvPr id="392" name="Shape 392"/>
              <p:cNvSpPr/>
              <p:nvPr/>
            </p:nvSpPr>
            <p:spPr>
              <a:xfrm>
                <a:off x="-1" y="-2"/>
                <a:ext cx="1752861" cy="36933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ctr">
                  <a:defRPr sz="2400" b="1">
                    <a:solidFill>
                      <a:srgbClr val="FFFFFF"/>
                    </a:solidFill>
                    <a:latin typeface="Calibri"/>
                    <a:ea typeface="Calibri"/>
                    <a:cs typeface="Calibri"/>
                    <a:sym typeface="Calibri"/>
                  </a:defRPr>
                </a:lvl1pPr>
              </a:lstStyle>
              <a:p>
                <a:pPr lvl="0">
                  <a:defRPr sz="1800" b="0">
                    <a:solidFill>
                      <a:srgbClr val="000000"/>
                    </a:solidFill>
                  </a:defRPr>
                </a:pPr>
                <a:r>
                  <a:rPr sz="2400" b="1" dirty="0">
                    <a:solidFill>
                      <a:srgbClr val="002060"/>
                    </a:solidFill>
                  </a:rPr>
                  <a:t>Apron</a:t>
                </a:r>
              </a:p>
            </p:txBody>
          </p:sp>
        </p:grpSp>
        <p:grpSp>
          <p:nvGrpSpPr>
            <p:cNvPr id="396" name="Group 396"/>
            <p:cNvGrpSpPr/>
            <p:nvPr/>
          </p:nvGrpSpPr>
          <p:grpSpPr>
            <a:xfrm>
              <a:off x="2151741" y="-3"/>
              <a:ext cx="1752862" cy="2244382"/>
              <a:chOff x="-1" y="-1"/>
              <a:chExt cx="1752861" cy="2244381"/>
            </a:xfrm>
          </p:grpSpPr>
          <p:pic>
            <p:nvPicPr>
              <p:cNvPr id="394" name="image12.png"/>
              <p:cNvPicPr/>
              <p:nvPr/>
            </p:nvPicPr>
            <p:blipFill>
              <a:blip r:embed="rId3" cstate="print">
                <a:extLst/>
              </a:blip>
              <a:stretch>
                <a:fillRect/>
              </a:stretch>
            </p:blipFill>
            <p:spPr>
              <a:xfrm>
                <a:off x="326743" y="455121"/>
                <a:ext cx="1099374" cy="1789259"/>
              </a:xfrm>
              <a:prstGeom prst="rect">
                <a:avLst/>
              </a:prstGeom>
              <a:ln w="25400" cap="flat">
                <a:solidFill>
                  <a:srgbClr val="FFFFFF"/>
                </a:solidFill>
                <a:prstDash val="solid"/>
                <a:bevel/>
              </a:ln>
              <a:effectLst/>
            </p:spPr>
          </p:pic>
          <p:sp>
            <p:nvSpPr>
              <p:cNvPr id="395" name="Shape 395"/>
              <p:cNvSpPr/>
              <p:nvPr/>
            </p:nvSpPr>
            <p:spPr>
              <a:xfrm>
                <a:off x="-1" y="-1"/>
                <a:ext cx="1752861" cy="36933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ctr">
                  <a:defRPr sz="2400" b="1">
                    <a:solidFill>
                      <a:srgbClr val="FFFFFF"/>
                    </a:solidFill>
                    <a:latin typeface="Calibri"/>
                    <a:ea typeface="Calibri"/>
                    <a:cs typeface="Calibri"/>
                    <a:sym typeface="Calibri"/>
                  </a:defRPr>
                </a:lvl1pPr>
              </a:lstStyle>
              <a:p>
                <a:pPr lvl="0">
                  <a:defRPr sz="1800" b="0">
                    <a:solidFill>
                      <a:srgbClr val="000000"/>
                    </a:solidFill>
                  </a:defRPr>
                </a:pPr>
                <a:r>
                  <a:rPr sz="2400" b="1" dirty="0">
                    <a:solidFill>
                      <a:srgbClr val="002060"/>
                    </a:solidFill>
                  </a:rPr>
                  <a:t>Gown</a:t>
                </a:r>
              </a:p>
            </p:txBody>
          </p:sp>
        </p:grpSp>
        <p:grpSp>
          <p:nvGrpSpPr>
            <p:cNvPr id="399" name="Group 399"/>
            <p:cNvGrpSpPr/>
            <p:nvPr/>
          </p:nvGrpSpPr>
          <p:grpSpPr>
            <a:xfrm>
              <a:off x="4174303" y="-3"/>
              <a:ext cx="1868051" cy="2253852"/>
              <a:chOff x="0" y="-2"/>
              <a:chExt cx="1868050" cy="2253850"/>
            </a:xfrm>
          </p:grpSpPr>
          <p:sp>
            <p:nvSpPr>
              <p:cNvPr id="397" name="Shape 397"/>
              <p:cNvSpPr/>
              <p:nvPr/>
            </p:nvSpPr>
            <p:spPr>
              <a:xfrm>
                <a:off x="376853" y="-2"/>
                <a:ext cx="1196949" cy="36933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ctr">
                  <a:defRPr sz="2400" b="1">
                    <a:solidFill>
                      <a:srgbClr val="FFFFFF"/>
                    </a:solidFill>
                    <a:latin typeface="Calibri"/>
                    <a:ea typeface="Calibri"/>
                    <a:cs typeface="Calibri"/>
                    <a:sym typeface="Calibri"/>
                  </a:defRPr>
                </a:lvl1pPr>
              </a:lstStyle>
              <a:p>
                <a:pPr lvl="0">
                  <a:defRPr sz="1800" b="0">
                    <a:solidFill>
                      <a:srgbClr val="000000"/>
                    </a:solidFill>
                  </a:defRPr>
                </a:pPr>
                <a:r>
                  <a:rPr sz="2400" b="1" dirty="0">
                    <a:solidFill>
                      <a:srgbClr val="002060"/>
                    </a:solidFill>
                  </a:rPr>
                  <a:t>Boots</a:t>
                </a:r>
              </a:p>
            </p:txBody>
          </p:sp>
          <p:pic>
            <p:nvPicPr>
              <p:cNvPr id="398" name="image4.jpeg" descr="\\Cdc\project\NCHM_DCS_PhotoShare\PhotoServices\Share\ebola_rev\BootsRev.jpg"/>
              <p:cNvPicPr/>
              <p:nvPr/>
            </p:nvPicPr>
            <p:blipFill>
              <a:blip r:embed="rId4" cstate="print">
                <a:extLst/>
              </a:blip>
              <a:srcRect t="9360" b="10527"/>
              <a:stretch>
                <a:fillRect/>
              </a:stretch>
            </p:blipFill>
            <p:spPr>
              <a:xfrm>
                <a:off x="0" y="455123"/>
                <a:ext cx="1868050" cy="1798725"/>
              </a:xfrm>
              <a:prstGeom prst="rect">
                <a:avLst/>
              </a:prstGeom>
              <a:ln w="25400" cap="flat">
                <a:solidFill>
                  <a:srgbClr val="FFFFFF"/>
                </a:solidFill>
                <a:prstDash val="solid"/>
                <a:bevel/>
              </a:ln>
              <a:effectLst/>
            </p:spPr>
          </p:pic>
        </p:grpSp>
        <p:pic>
          <p:nvPicPr>
            <p:cNvPr id="400" name="image5.jpeg"/>
            <p:cNvPicPr/>
            <p:nvPr/>
          </p:nvPicPr>
          <p:blipFill>
            <a:blip r:embed="rId5" cstate="print">
              <a:extLst/>
            </a:blip>
            <a:stretch>
              <a:fillRect/>
            </a:stretch>
          </p:blipFill>
          <p:spPr>
            <a:xfrm>
              <a:off x="-2" y="487062"/>
              <a:ext cx="1745555" cy="1728437"/>
            </a:xfrm>
            <a:prstGeom prst="rect">
              <a:avLst/>
            </a:prstGeom>
            <a:ln w="28575" cap="flat">
              <a:solidFill>
                <a:srgbClr val="FFFFFF"/>
              </a:solidFill>
              <a:prstDash val="solid"/>
              <a:bevel/>
            </a:ln>
            <a:effectLst/>
          </p:spPr>
        </p:pic>
      </p:grpSp>
      <p:grpSp>
        <p:nvGrpSpPr>
          <p:cNvPr id="411" name="Group 411"/>
          <p:cNvGrpSpPr/>
          <p:nvPr/>
        </p:nvGrpSpPr>
        <p:grpSpPr>
          <a:xfrm>
            <a:off x="443600" y="1089069"/>
            <a:ext cx="8166247" cy="1967922"/>
            <a:chOff x="0" y="-1"/>
            <a:chExt cx="8166246" cy="1967920"/>
          </a:xfrm>
        </p:grpSpPr>
        <p:sp>
          <p:nvSpPr>
            <p:cNvPr id="402" name="Shape 402"/>
            <p:cNvSpPr/>
            <p:nvPr/>
          </p:nvSpPr>
          <p:spPr>
            <a:xfrm>
              <a:off x="0" y="-1"/>
              <a:ext cx="1784531" cy="36933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ctr">
                <a:defRPr sz="2400" b="1">
                  <a:solidFill>
                    <a:srgbClr val="FFFFFF"/>
                  </a:solidFill>
                  <a:latin typeface="Calibri"/>
                  <a:ea typeface="Calibri"/>
                  <a:cs typeface="Calibri"/>
                  <a:sym typeface="Calibri"/>
                </a:defRPr>
              </a:lvl1pPr>
            </a:lstStyle>
            <a:p>
              <a:pPr lvl="0">
                <a:defRPr sz="1800" b="0">
                  <a:solidFill>
                    <a:srgbClr val="000000"/>
                  </a:solidFill>
                </a:defRPr>
              </a:pPr>
              <a:r>
                <a:rPr sz="2400" b="1" dirty="0">
                  <a:solidFill>
                    <a:srgbClr val="002060"/>
                  </a:solidFill>
                </a:rPr>
                <a:t>Face shields</a:t>
              </a:r>
            </a:p>
          </p:txBody>
        </p:sp>
        <p:sp>
          <p:nvSpPr>
            <p:cNvPr id="403" name="Shape 403"/>
            <p:cNvSpPr/>
            <p:nvPr/>
          </p:nvSpPr>
          <p:spPr>
            <a:xfrm>
              <a:off x="2059994" y="-1"/>
              <a:ext cx="1784532" cy="36933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ctr">
                <a:defRPr sz="2400" b="1">
                  <a:solidFill>
                    <a:srgbClr val="FFFFFF"/>
                  </a:solidFill>
                  <a:latin typeface="Calibri"/>
                  <a:ea typeface="Calibri"/>
                  <a:cs typeface="Calibri"/>
                  <a:sym typeface="Calibri"/>
                </a:defRPr>
              </a:lvl1pPr>
            </a:lstStyle>
            <a:p>
              <a:pPr lvl="0">
                <a:defRPr sz="1800" b="0">
                  <a:solidFill>
                    <a:srgbClr val="000000"/>
                  </a:solidFill>
                </a:defRPr>
              </a:pPr>
              <a:r>
                <a:rPr sz="2400" b="1" dirty="0">
                  <a:solidFill>
                    <a:srgbClr val="002060"/>
                  </a:solidFill>
                </a:rPr>
                <a:t>Masks</a:t>
              </a:r>
            </a:p>
          </p:txBody>
        </p:sp>
        <p:pic>
          <p:nvPicPr>
            <p:cNvPr id="404" name="image6.jpeg" descr="\\cdc\project\OID_NCEZID_DFWED\OD\6.Health Communications\Global Activities\Ebola\Photos IC education\109NIKON\DSCN2692.JPG"/>
            <p:cNvPicPr/>
            <p:nvPr/>
          </p:nvPicPr>
          <p:blipFill>
            <a:blip r:embed="rId6" cstate="print">
              <a:extLst/>
            </a:blip>
            <a:srcRect t="20501" r="61328" b="19577"/>
            <a:stretch>
              <a:fillRect/>
            </a:stretch>
          </p:blipFill>
          <p:spPr>
            <a:xfrm rot="5400000">
              <a:off x="6495720" y="443768"/>
              <a:ext cx="1406361" cy="1634372"/>
            </a:xfrm>
            <a:prstGeom prst="rect">
              <a:avLst/>
            </a:prstGeom>
            <a:ln w="25400" cap="flat">
              <a:solidFill>
                <a:srgbClr val="FFFFFF"/>
              </a:solidFill>
              <a:prstDash val="solid"/>
              <a:bevel/>
            </a:ln>
            <a:effectLst/>
          </p:spPr>
        </p:pic>
        <p:grpSp>
          <p:nvGrpSpPr>
            <p:cNvPr id="407" name="Group 407"/>
            <p:cNvGrpSpPr/>
            <p:nvPr/>
          </p:nvGrpSpPr>
          <p:grpSpPr>
            <a:xfrm>
              <a:off x="4157295" y="25397"/>
              <a:ext cx="1918508" cy="1942522"/>
              <a:chOff x="0" y="-1"/>
              <a:chExt cx="1918507" cy="1942521"/>
            </a:xfrm>
          </p:grpSpPr>
          <p:pic>
            <p:nvPicPr>
              <p:cNvPr id="405" name="image13.png"/>
              <p:cNvPicPr/>
              <p:nvPr/>
            </p:nvPicPr>
            <p:blipFill>
              <a:blip r:embed="rId7" cstate="print">
                <a:extLst/>
              </a:blip>
              <a:stretch>
                <a:fillRect/>
              </a:stretch>
            </p:blipFill>
            <p:spPr>
              <a:xfrm>
                <a:off x="72753" y="537542"/>
                <a:ext cx="1845754" cy="1404978"/>
              </a:xfrm>
              <a:prstGeom prst="rect">
                <a:avLst/>
              </a:prstGeom>
              <a:ln w="25400" cap="flat">
                <a:solidFill>
                  <a:srgbClr val="FFFFFF"/>
                </a:solidFill>
                <a:prstDash val="solid"/>
                <a:bevel/>
              </a:ln>
              <a:effectLst/>
            </p:spPr>
          </p:pic>
          <p:sp>
            <p:nvSpPr>
              <p:cNvPr id="406" name="Shape 406"/>
              <p:cNvSpPr/>
              <p:nvPr/>
            </p:nvSpPr>
            <p:spPr>
              <a:xfrm>
                <a:off x="0" y="-1"/>
                <a:ext cx="1784533" cy="36933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ctr">
                  <a:defRPr sz="2400" b="1">
                    <a:solidFill>
                      <a:srgbClr val="FFFFFF"/>
                    </a:solidFill>
                    <a:latin typeface="Calibri"/>
                    <a:ea typeface="Calibri"/>
                    <a:cs typeface="Calibri"/>
                    <a:sym typeface="Calibri"/>
                  </a:defRPr>
                </a:lvl1pPr>
              </a:lstStyle>
              <a:p>
                <a:pPr lvl="0">
                  <a:defRPr sz="1800" b="0">
                    <a:solidFill>
                      <a:srgbClr val="000000"/>
                    </a:solidFill>
                  </a:defRPr>
                </a:pPr>
                <a:r>
                  <a:rPr sz="2400" b="1" dirty="0">
                    <a:solidFill>
                      <a:srgbClr val="002060"/>
                    </a:solidFill>
                  </a:rPr>
                  <a:t>Goggles</a:t>
                </a:r>
              </a:p>
            </p:txBody>
          </p:sp>
        </p:grpSp>
        <p:pic>
          <p:nvPicPr>
            <p:cNvPr id="408" name="image7.jpeg"/>
            <p:cNvPicPr/>
            <p:nvPr/>
          </p:nvPicPr>
          <p:blipFill>
            <a:blip r:embed="rId8" cstate="print">
              <a:extLst/>
            </a:blip>
            <a:stretch>
              <a:fillRect/>
            </a:stretch>
          </p:blipFill>
          <p:spPr>
            <a:xfrm>
              <a:off x="17401" y="505010"/>
              <a:ext cx="1585395" cy="1459124"/>
            </a:xfrm>
            <a:prstGeom prst="rect">
              <a:avLst/>
            </a:prstGeom>
            <a:ln w="28575" cap="flat">
              <a:solidFill>
                <a:srgbClr val="FFFFFF"/>
              </a:solidFill>
              <a:prstDash val="solid"/>
              <a:bevel/>
            </a:ln>
            <a:effectLst/>
          </p:spPr>
        </p:pic>
        <p:pic>
          <p:nvPicPr>
            <p:cNvPr id="409" name="image8.jpeg"/>
            <p:cNvPicPr/>
            <p:nvPr/>
          </p:nvPicPr>
          <p:blipFill>
            <a:blip r:embed="rId9" cstate="print">
              <a:extLst/>
            </a:blip>
            <a:stretch>
              <a:fillRect/>
            </a:stretch>
          </p:blipFill>
          <p:spPr>
            <a:xfrm>
              <a:off x="2059994" y="542098"/>
              <a:ext cx="1738941" cy="1371272"/>
            </a:xfrm>
            <a:prstGeom prst="rect">
              <a:avLst/>
            </a:prstGeom>
            <a:ln w="38100" cap="flat">
              <a:solidFill>
                <a:srgbClr val="FFFFFF"/>
              </a:solidFill>
              <a:prstDash val="solid"/>
              <a:bevel/>
            </a:ln>
            <a:effectLst/>
          </p:spPr>
        </p:pic>
        <p:sp>
          <p:nvSpPr>
            <p:cNvPr id="410" name="Shape 410"/>
            <p:cNvSpPr/>
            <p:nvPr/>
          </p:nvSpPr>
          <p:spPr>
            <a:xfrm>
              <a:off x="6381714" y="25399"/>
              <a:ext cx="1784532" cy="36933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ctr">
                <a:defRPr sz="2400" b="1">
                  <a:solidFill>
                    <a:srgbClr val="FFFFFF"/>
                  </a:solidFill>
                  <a:latin typeface="Calibri"/>
                  <a:ea typeface="Calibri"/>
                  <a:cs typeface="Calibri"/>
                  <a:sym typeface="Calibri"/>
                </a:defRPr>
              </a:lvl1pPr>
            </a:lstStyle>
            <a:p>
              <a:pPr lvl="0">
                <a:defRPr sz="1800" b="0">
                  <a:solidFill>
                    <a:srgbClr val="000000"/>
                  </a:solidFill>
                </a:defRPr>
              </a:pPr>
              <a:r>
                <a:rPr sz="2400" b="1" dirty="0">
                  <a:solidFill>
                    <a:srgbClr val="002060"/>
                  </a:solidFill>
                </a:rPr>
                <a:t>Hair cover</a:t>
              </a:r>
            </a:p>
          </p:txBody>
        </p:sp>
      </p:grpSp>
      <p:sp>
        <p:nvSpPr>
          <p:cNvPr id="412" name="Shape 412"/>
          <p:cNvSpPr/>
          <p:nvPr/>
        </p:nvSpPr>
        <p:spPr>
          <a:xfrm>
            <a:off x="323528" y="5607099"/>
            <a:ext cx="9067801" cy="6096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p>
            <a:pPr lvl="0" defTabSz="448055">
              <a:spcBef>
                <a:spcPts val="300"/>
              </a:spcBef>
            </a:pPr>
            <a:r>
              <a:rPr sz="1500" b="1" dirty="0">
                <a:solidFill>
                  <a:schemeClr val="accent6">
                    <a:lumMod val="75000"/>
                  </a:schemeClr>
                </a:solidFill>
                <a:latin typeface="Arial" panose="020B0604020202020204" pitchFamily="34" charset="0"/>
                <a:ea typeface="Calibri"/>
                <a:cs typeface="Arial" panose="020B0604020202020204" pitchFamily="34" charset="0"/>
                <a:sym typeface="Calibri"/>
              </a:rPr>
              <a:t>Remember! </a:t>
            </a:r>
            <a:r>
              <a:rPr sz="1500" dirty="0">
                <a:solidFill>
                  <a:srgbClr val="002060"/>
                </a:solidFill>
                <a:latin typeface="Arial" panose="020B0604020202020204" pitchFamily="34" charset="0"/>
                <a:ea typeface="Calibri"/>
                <a:cs typeface="Arial" panose="020B0604020202020204" pitchFamily="34" charset="0"/>
                <a:sym typeface="Calibri"/>
              </a:rPr>
              <a:t>Not all PPE items are needed all the time</a:t>
            </a:r>
          </a:p>
        </p:txBody>
      </p:sp>
    </p:spTree>
    <p:extLst>
      <p:ext uri="{BB962C8B-B14F-4D97-AF65-F5344CB8AC3E}">
        <p14:creationId xmlns:p14="http://schemas.microsoft.com/office/powerpoint/2010/main" val="25984682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6" name="Shape 386"/>
          <p:cNvSpPr/>
          <p:nvPr/>
        </p:nvSpPr>
        <p:spPr>
          <a:xfrm>
            <a:off x="457200" y="441102"/>
            <a:ext cx="8229600"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defRPr sz="4000" b="1">
                <a:solidFill>
                  <a:srgbClr val="FFFFFF"/>
                </a:solidFill>
                <a:latin typeface="Calibri"/>
                <a:ea typeface="Calibri"/>
                <a:cs typeface="Calibri"/>
                <a:sym typeface="Calibri"/>
              </a:defRPr>
            </a:lvl1pPr>
          </a:lstStyle>
          <a:p>
            <a:pPr lvl="0" algn="ctr">
              <a:defRPr sz="1800" b="0">
                <a:solidFill>
                  <a:srgbClr val="000000"/>
                </a:solidFill>
              </a:defRPr>
            </a:pPr>
            <a:r>
              <a:rPr sz="3600" b="1" dirty="0">
                <a:solidFill>
                  <a:srgbClr val="002060"/>
                </a:solidFill>
                <a:latin typeface="Arial" panose="020B0604020202020204" pitchFamily="34" charset="0"/>
                <a:cs typeface="Arial" panose="020B0604020202020204" pitchFamily="34" charset="0"/>
              </a:rPr>
              <a:t>PPE Items</a:t>
            </a:r>
          </a:p>
        </p:txBody>
      </p:sp>
      <p:sp>
        <p:nvSpPr>
          <p:cNvPr id="387" name="Shape 387"/>
          <p:cNvSpPr/>
          <p:nvPr/>
        </p:nvSpPr>
        <p:spPr>
          <a:xfrm>
            <a:off x="501469" y="4480244"/>
            <a:ext cx="1784532" cy="447039"/>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ctr">
              <a:defRPr sz="2400" b="1">
                <a:solidFill>
                  <a:srgbClr val="FFFFFF"/>
                </a:solidFill>
                <a:latin typeface="Calibri"/>
                <a:ea typeface="Calibri"/>
                <a:cs typeface="Calibri"/>
                <a:sym typeface="Calibri"/>
              </a:defRPr>
            </a:lvl1pPr>
          </a:lstStyle>
          <a:p>
            <a:pPr lvl="0">
              <a:defRPr sz="1800" b="0">
                <a:solidFill>
                  <a:srgbClr val="000000"/>
                </a:solidFill>
              </a:defRPr>
            </a:pPr>
            <a:r>
              <a:rPr sz="2400" b="1">
                <a:solidFill>
                  <a:srgbClr val="FFFFFF"/>
                </a:solidFill>
              </a:rPr>
              <a:t>Gloves</a:t>
            </a:r>
          </a:p>
        </p:txBody>
      </p:sp>
      <p:sp>
        <p:nvSpPr>
          <p:cNvPr id="388" name="Shape 388"/>
          <p:cNvSpPr/>
          <p:nvPr/>
        </p:nvSpPr>
        <p:spPr>
          <a:xfrm>
            <a:off x="6553200" y="6446580"/>
            <a:ext cx="2133600" cy="18466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a:defRPr sz="1200">
                <a:solidFill>
                  <a:srgbClr val="FFFFFF"/>
                </a:solidFill>
                <a:latin typeface="Calibri"/>
                <a:ea typeface="Calibri"/>
                <a:cs typeface="Calibri"/>
                <a:sym typeface="Calibri"/>
              </a:defRPr>
            </a:lvl1pPr>
          </a:lstStyle>
          <a:p>
            <a:pPr lvl="0">
              <a:defRPr sz="1800">
                <a:solidFill>
                  <a:srgbClr val="000000"/>
                </a:solidFill>
              </a:defRPr>
            </a:pPr>
            <a:endParaRPr sz="1200" dirty="0">
              <a:solidFill>
                <a:srgbClr val="FFFFFF"/>
              </a:solidFill>
            </a:endParaRPr>
          </a:p>
        </p:txBody>
      </p:sp>
      <p:sp>
        <p:nvSpPr>
          <p:cNvPr id="389" name="Shape 389"/>
          <p:cNvSpPr/>
          <p:nvPr/>
        </p:nvSpPr>
        <p:spPr>
          <a:xfrm>
            <a:off x="532467" y="2127577"/>
            <a:ext cx="1697940" cy="44703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ctr">
              <a:defRPr sz="2400" b="1">
                <a:solidFill>
                  <a:srgbClr val="FFFFFF"/>
                </a:solidFill>
                <a:latin typeface="Calibri"/>
                <a:ea typeface="Calibri"/>
                <a:cs typeface="Calibri"/>
                <a:sym typeface="Calibri"/>
              </a:defRPr>
            </a:lvl1pPr>
          </a:lstStyle>
          <a:p>
            <a:pPr lvl="0">
              <a:defRPr sz="1800" b="0">
                <a:solidFill>
                  <a:srgbClr val="000000"/>
                </a:solidFill>
              </a:defRPr>
            </a:pPr>
            <a:r>
              <a:rPr sz="2400" b="1">
                <a:solidFill>
                  <a:srgbClr val="FFFFFF"/>
                </a:solidFill>
              </a:rPr>
              <a:t>Face shield</a:t>
            </a:r>
          </a:p>
        </p:txBody>
      </p:sp>
      <p:pic>
        <p:nvPicPr>
          <p:cNvPr id="400" name="image5.jpeg"/>
          <p:cNvPicPr/>
          <p:nvPr/>
        </p:nvPicPr>
        <p:blipFill>
          <a:blip r:embed="rId3" cstate="print">
            <a:extLst/>
          </a:blip>
          <a:stretch>
            <a:fillRect/>
          </a:stretch>
        </p:blipFill>
        <p:spPr>
          <a:xfrm>
            <a:off x="7362949" y="44378"/>
            <a:ext cx="1745555" cy="1728438"/>
          </a:xfrm>
          <a:prstGeom prst="rect">
            <a:avLst/>
          </a:prstGeom>
          <a:ln w="28575" cap="flat">
            <a:solidFill>
              <a:srgbClr val="FFFFFF"/>
            </a:solidFill>
            <a:prstDash val="solid"/>
            <a:bevel/>
          </a:ln>
          <a:effectLst/>
        </p:spPr>
      </p:pic>
      <p:sp>
        <p:nvSpPr>
          <p:cNvPr id="412" name="Shape 412"/>
          <p:cNvSpPr/>
          <p:nvPr/>
        </p:nvSpPr>
        <p:spPr>
          <a:xfrm>
            <a:off x="251520" y="5483696"/>
            <a:ext cx="9067801" cy="6096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pPr defTabSz="448055">
              <a:spcBef>
                <a:spcPts val="300"/>
              </a:spcBef>
            </a:pPr>
            <a:r>
              <a:rPr sz="1500" b="1" dirty="0">
                <a:solidFill>
                  <a:schemeClr val="accent6">
                    <a:lumMod val="75000"/>
                  </a:schemeClr>
                </a:solidFill>
                <a:latin typeface="Arial" panose="020B0604020202020204" pitchFamily="34" charset="0"/>
                <a:ea typeface="Calibri"/>
                <a:cs typeface="Arial" panose="020B0604020202020204" pitchFamily="34" charset="0"/>
                <a:sym typeface="Calibri"/>
              </a:rPr>
              <a:t>Remember! </a:t>
            </a:r>
            <a:r>
              <a:rPr lang="en-US" sz="1600" b="1" dirty="0">
                <a:solidFill>
                  <a:srgbClr val="002060"/>
                </a:solidFill>
                <a:latin typeface="Arial" panose="020B0604020202020204" pitchFamily="34" charset="0"/>
                <a:ea typeface="Calibri"/>
                <a:cs typeface="Arial" panose="020B0604020202020204" pitchFamily="34" charset="0"/>
                <a:sym typeface="Calibri"/>
              </a:rPr>
              <a:t>RISK ASSESSMENT IS CRITICAL</a:t>
            </a:r>
            <a:r>
              <a:rPr lang="en-US" sz="1600" dirty="0">
                <a:solidFill>
                  <a:srgbClr val="002060"/>
                </a:solidFill>
                <a:latin typeface="Arial" panose="020B0604020202020204" pitchFamily="34" charset="0"/>
                <a:ea typeface="Calibri"/>
                <a:cs typeface="Arial" panose="020B0604020202020204" pitchFamily="34" charset="0"/>
                <a:sym typeface="Calibri"/>
              </a:rPr>
              <a:t>. ASSESS ALL HEALTH-CARE ACTIVITIES TO DETERMINE THE PERSONAL PROTECTION THAT IS INDICATED.</a:t>
            </a:r>
          </a:p>
        </p:txBody>
      </p:sp>
      <p:sp>
        <p:nvSpPr>
          <p:cNvPr id="2" name="Rectangle 1"/>
          <p:cNvSpPr/>
          <p:nvPr/>
        </p:nvSpPr>
        <p:spPr>
          <a:xfrm>
            <a:off x="532467" y="1236508"/>
            <a:ext cx="7855957" cy="4154984"/>
          </a:xfrm>
          <a:prstGeom prst="rect">
            <a:avLst/>
          </a:prstGeom>
        </p:spPr>
        <p:txBody>
          <a:bodyPr wrap="square">
            <a:spAutoFit/>
          </a:bodyPr>
          <a:lstStyle/>
          <a:p>
            <a:r>
              <a:rPr lang="en-US" sz="2400" dirty="0">
                <a:latin typeface="Arial" panose="020B0604020202020204" pitchFamily="34" charset="0"/>
                <a:cs typeface="Arial" panose="020B0604020202020204" pitchFamily="34" charset="0"/>
              </a:rPr>
              <a:t>Gloves </a:t>
            </a:r>
          </a:p>
          <a:p>
            <a:pPr marL="285750" indent="-285750">
              <a:buFont typeface="Arial" panose="020B0604020202020204" pitchFamily="34" charset="0"/>
              <a:buChar char="•"/>
            </a:pPr>
            <a:r>
              <a:rPr lang="en-US" sz="2400" dirty="0">
                <a:latin typeface="Arial" panose="020B0604020202020204" pitchFamily="34" charset="0"/>
                <a:cs typeface="Arial" panose="020B0604020202020204" pitchFamily="34" charset="0"/>
              </a:rPr>
              <a:t>Wear when touching blood, body fluids, secretions, excretions, mucous membranes, non-intact skin. </a:t>
            </a:r>
          </a:p>
          <a:p>
            <a:pPr marL="285750" indent="-285750">
              <a:buFont typeface="Arial" panose="020B0604020202020204" pitchFamily="34" charset="0"/>
              <a:buChar char="•"/>
            </a:pPr>
            <a:r>
              <a:rPr lang="en-US" sz="2400" dirty="0">
                <a:latin typeface="Arial" panose="020B0604020202020204" pitchFamily="34" charset="0"/>
                <a:cs typeface="Arial" panose="020B0604020202020204" pitchFamily="34" charset="0"/>
              </a:rPr>
              <a:t>Change between tasks and procedures on the same patient after contact with potentially infectious material. </a:t>
            </a:r>
          </a:p>
          <a:p>
            <a:pPr marL="285750" indent="-285750">
              <a:buFont typeface="Arial" panose="020B0604020202020204" pitchFamily="34" charset="0"/>
              <a:buChar char="•"/>
            </a:pPr>
            <a:r>
              <a:rPr lang="en-US" sz="2400" dirty="0">
                <a:latin typeface="Arial" panose="020B0604020202020204" pitchFamily="34" charset="0"/>
                <a:cs typeface="Arial" panose="020B0604020202020204" pitchFamily="34" charset="0"/>
              </a:rPr>
              <a:t>Remove after use, before touching non-contaminated items and surfaces, and before going to another patient. Perform hand hygiene immediately after removal.</a:t>
            </a:r>
          </a:p>
          <a:p>
            <a:endParaRPr lang="en-US" sz="24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 name="image8.jpeg"/>
          <p:cNvPicPr/>
          <p:nvPr/>
        </p:nvPicPr>
        <p:blipFill>
          <a:blip r:embed="rId3" cstate="print">
            <a:extLst/>
          </a:blip>
          <a:stretch>
            <a:fillRect/>
          </a:stretch>
        </p:blipFill>
        <p:spPr>
          <a:xfrm>
            <a:off x="1352293" y="4162643"/>
            <a:ext cx="1234885" cy="991339"/>
          </a:xfrm>
          <a:prstGeom prst="rect">
            <a:avLst/>
          </a:prstGeom>
          <a:ln w="38100" cap="flat">
            <a:solidFill>
              <a:srgbClr val="FFFFFF"/>
            </a:solidFill>
            <a:prstDash val="solid"/>
            <a:bevel/>
          </a:ln>
          <a:effectLst/>
        </p:spPr>
      </p:pic>
      <p:sp>
        <p:nvSpPr>
          <p:cNvPr id="2" name="Rectangle 1"/>
          <p:cNvSpPr/>
          <p:nvPr/>
        </p:nvSpPr>
        <p:spPr>
          <a:xfrm>
            <a:off x="323527" y="1193845"/>
            <a:ext cx="8363273" cy="2739211"/>
          </a:xfrm>
          <a:prstGeom prst="rect">
            <a:avLst/>
          </a:prstGeom>
        </p:spPr>
        <p:txBody>
          <a:bodyPr wrap="square">
            <a:spAutoFit/>
          </a:bodyPr>
          <a:lstStyle/>
          <a:p>
            <a:r>
              <a:rPr lang="en-US" sz="2400" dirty="0">
                <a:latin typeface="Arial" panose="020B0604020202020204" pitchFamily="34" charset="0"/>
                <a:cs typeface="Arial" panose="020B0604020202020204" pitchFamily="34" charset="0"/>
              </a:rPr>
              <a:t>Facial protection (eyes, nose, and mouth)</a:t>
            </a:r>
          </a:p>
          <a:p>
            <a:pPr marL="285750" indent="-285750">
              <a:buFont typeface="Arial" panose="020B0604020202020204" pitchFamily="34" charset="0"/>
              <a:buChar char="•"/>
            </a:pPr>
            <a:r>
              <a:rPr lang="en-US" sz="2400" dirty="0">
                <a:latin typeface="Arial" panose="020B0604020202020204" pitchFamily="34" charset="0"/>
                <a:cs typeface="Arial" panose="020B0604020202020204" pitchFamily="34" charset="0"/>
              </a:rPr>
              <a:t>Wear (1) a surgical or procedure mask and eye protection (eye visor, goggles) or (2) a face shield to protect mucous membranes of the eyes, nose, and mouth during activities that are likely to generate splashes or sprays of blood, body fluids, secretions, and excretions.</a:t>
            </a:r>
          </a:p>
          <a:p>
            <a:endParaRPr lang="en-US" sz="2800" dirty="0"/>
          </a:p>
        </p:txBody>
      </p:sp>
      <p:pic>
        <p:nvPicPr>
          <p:cNvPr id="408" name="image7.jpeg"/>
          <p:cNvPicPr/>
          <p:nvPr/>
        </p:nvPicPr>
        <p:blipFill>
          <a:blip r:embed="rId4" cstate="print">
            <a:extLst/>
          </a:blip>
          <a:stretch>
            <a:fillRect/>
          </a:stretch>
        </p:blipFill>
        <p:spPr>
          <a:xfrm>
            <a:off x="3779300" y="3810120"/>
            <a:ext cx="1585395" cy="1459125"/>
          </a:xfrm>
          <a:prstGeom prst="rect">
            <a:avLst/>
          </a:prstGeom>
          <a:ln w="28575" cap="flat">
            <a:solidFill>
              <a:srgbClr val="FFFFFF"/>
            </a:solidFill>
            <a:prstDash val="solid"/>
            <a:bevel/>
          </a:ln>
          <a:effectLst/>
        </p:spPr>
      </p:pic>
      <p:sp>
        <p:nvSpPr>
          <p:cNvPr id="386" name="Shape 386"/>
          <p:cNvSpPr/>
          <p:nvPr/>
        </p:nvSpPr>
        <p:spPr>
          <a:xfrm>
            <a:off x="457200" y="441102"/>
            <a:ext cx="8229600"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defRPr sz="4000" b="1">
                <a:solidFill>
                  <a:srgbClr val="FFFFFF"/>
                </a:solidFill>
                <a:latin typeface="Calibri"/>
                <a:ea typeface="Calibri"/>
                <a:cs typeface="Calibri"/>
                <a:sym typeface="Calibri"/>
              </a:defRPr>
            </a:lvl1pPr>
          </a:lstStyle>
          <a:p>
            <a:pPr lvl="0" algn="ctr">
              <a:defRPr sz="1800" b="0">
                <a:solidFill>
                  <a:srgbClr val="000000"/>
                </a:solidFill>
              </a:defRPr>
            </a:pPr>
            <a:r>
              <a:rPr sz="3600" b="1" dirty="0">
                <a:solidFill>
                  <a:srgbClr val="002060"/>
                </a:solidFill>
                <a:latin typeface="Arial" panose="020B0604020202020204" pitchFamily="34" charset="0"/>
                <a:cs typeface="Arial" panose="020B0604020202020204" pitchFamily="34" charset="0"/>
              </a:rPr>
              <a:t>PPE Items</a:t>
            </a:r>
          </a:p>
        </p:txBody>
      </p:sp>
      <p:sp>
        <p:nvSpPr>
          <p:cNvPr id="387" name="Shape 387"/>
          <p:cNvSpPr/>
          <p:nvPr/>
        </p:nvSpPr>
        <p:spPr>
          <a:xfrm>
            <a:off x="501469" y="4192345"/>
            <a:ext cx="1784532"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ctr">
              <a:defRPr sz="2400" b="1">
                <a:solidFill>
                  <a:srgbClr val="FFFFFF"/>
                </a:solidFill>
                <a:latin typeface="Calibri"/>
                <a:ea typeface="Calibri"/>
                <a:cs typeface="Calibri"/>
                <a:sym typeface="Calibri"/>
              </a:defRPr>
            </a:lvl1pPr>
          </a:lstStyle>
          <a:p>
            <a:pPr lvl="0">
              <a:defRPr sz="1800" b="0">
                <a:solidFill>
                  <a:srgbClr val="000000"/>
                </a:solidFill>
              </a:defRPr>
            </a:pPr>
            <a:endParaRPr sz="2400" b="1" dirty="0">
              <a:solidFill>
                <a:srgbClr val="FFFFFF"/>
              </a:solidFill>
            </a:endParaRPr>
          </a:p>
        </p:txBody>
      </p:sp>
      <p:sp>
        <p:nvSpPr>
          <p:cNvPr id="388" name="Shape 388"/>
          <p:cNvSpPr/>
          <p:nvPr/>
        </p:nvSpPr>
        <p:spPr>
          <a:xfrm>
            <a:off x="6553200" y="6446580"/>
            <a:ext cx="2133600" cy="18466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a:defRPr sz="1200">
                <a:solidFill>
                  <a:srgbClr val="FFFFFF"/>
                </a:solidFill>
                <a:latin typeface="Calibri"/>
                <a:ea typeface="Calibri"/>
                <a:cs typeface="Calibri"/>
                <a:sym typeface="Calibri"/>
              </a:defRPr>
            </a:lvl1pPr>
          </a:lstStyle>
          <a:p>
            <a:pPr lvl="0">
              <a:defRPr sz="1800">
                <a:solidFill>
                  <a:srgbClr val="000000"/>
                </a:solidFill>
              </a:defRPr>
            </a:pPr>
            <a:endParaRPr sz="1200" dirty="0">
              <a:solidFill>
                <a:srgbClr val="FFFFFF"/>
              </a:solidFill>
            </a:endParaRPr>
          </a:p>
        </p:txBody>
      </p:sp>
      <p:sp>
        <p:nvSpPr>
          <p:cNvPr id="402" name="Shape 402"/>
          <p:cNvSpPr/>
          <p:nvPr/>
        </p:nvSpPr>
        <p:spPr>
          <a:xfrm>
            <a:off x="2843134" y="3852507"/>
            <a:ext cx="1784531" cy="36933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ctr">
              <a:defRPr sz="2400" b="1">
                <a:solidFill>
                  <a:srgbClr val="FFFFFF"/>
                </a:solidFill>
                <a:latin typeface="Calibri"/>
                <a:ea typeface="Calibri"/>
                <a:cs typeface="Calibri"/>
                <a:sym typeface="Calibri"/>
              </a:defRPr>
            </a:lvl1pPr>
          </a:lstStyle>
          <a:p>
            <a:pPr lvl="0">
              <a:defRPr sz="1800" b="0">
                <a:solidFill>
                  <a:srgbClr val="000000"/>
                </a:solidFill>
              </a:defRPr>
            </a:pPr>
            <a:r>
              <a:rPr sz="2400" b="1" dirty="0">
                <a:solidFill>
                  <a:srgbClr val="002060"/>
                </a:solidFill>
              </a:rPr>
              <a:t>Face shields</a:t>
            </a:r>
          </a:p>
        </p:txBody>
      </p:sp>
      <p:sp>
        <p:nvSpPr>
          <p:cNvPr id="403" name="Shape 403"/>
          <p:cNvSpPr/>
          <p:nvPr/>
        </p:nvSpPr>
        <p:spPr>
          <a:xfrm>
            <a:off x="1052720" y="3822146"/>
            <a:ext cx="1784532" cy="36933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ctr">
              <a:defRPr sz="2400" b="1">
                <a:solidFill>
                  <a:srgbClr val="FFFFFF"/>
                </a:solidFill>
                <a:latin typeface="Calibri"/>
                <a:ea typeface="Calibri"/>
                <a:cs typeface="Calibri"/>
                <a:sym typeface="Calibri"/>
              </a:defRPr>
            </a:lvl1pPr>
          </a:lstStyle>
          <a:p>
            <a:pPr lvl="0">
              <a:defRPr sz="1800" b="0">
                <a:solidFill>
                  <a:srgbClr val="000000"/>
                </a:solidFill>
              </a:defRPr>
            </a:pPr>
            <a:r>
              <a:rPr sz="2400" b="1" dirty="0">
                <a:solidFill>
                  <a:srgbClr val="002060"/>
                </a:solidFill>
              </a:rPr>
              <a:t>Masks</a:t>
            </a:r>
          </a:p>
        </p:txBody>
      </p:sp>
      <p:grpSp>
        <p:nvGrpSpPr>
          <p:cNvPr id="407" name="Group 407"/>
          <p:cNvGrpSpPr/>
          <p:nvPr/>
        </p:nvGrpSpPr>
        <p:grpSpPr>
          <a:xfrm>
            <a:off x="6564735" y="3573016"/>
            <a:ext cx="1593492" cy="1618641"/>
            <a:chOff x="0" y="-1"/>
            <a:chExt cx="1918507" cy="1942521"/>
          </a:xfrm>
        </p:grpSpPr>
        <p:pic>
          <p:nvPicPr>
            <p:cNvPr id="405" name="image13.png"/>
            <p:cNvPicPr/>
            <p:nvPr/>
          </p:nvPicPr>
          <p:blipFill>
            <a:blip r:embed="rId5" cstate="print">
              <a:extLst/>
            </a:blip>
            <a:stretch>
              <a:fillRect/>
            </a:stretch>
          </p:blipFill>
          <p:spPr>
            <a:xfrm>
              <a:off x="72753" y="537542"/>
              <a:ext cx="1845754" cy="1404978"/>
            </a:xfrm>
            <a:prstGeom prst="rect">
              <a:avLst/>
            </a:prstGeom>
            <a:ln w="25400" cap="flat">
              <a:solidFill>
                <a:srgbClr val="FFFFFF"/>
              </a:solidFill>
              <a:prstDash val="solid"/>
              <a:bevel/>
            </a:ln>
            <a:effectLst/>
          </p:spPr>
        </p:pic>
        <p:sp>
          <p:nvSpPr>
            <p:cNvPr id="406" name="Shape 406"/>
            <p:cNvSpPr/>
            <p:nvPr/>
          </p:nvSpPr>
          <p:spPr>
            <a:xfrm>
              <a:off x="0" y="-1"/>
              <a:ext cx="1784533" cy="36933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ctr">
                <a:defRPr sz="2400" b="1">
                  <a:solidFill>
                    <a:srgbClr val="FFFFFF"/>
                  </a:solidFill>
                  <a:latin typeface="Calibri"/>
                  <a:ea typeface="Calibri"/>
                  <a:cs typeface="Calibri"/>
                  <a:sym typeface="Calibri"/>
                </a:defRPr>
              </a:lvl1pPr>
            </a:lstStyle>
            <a:p>
              <a:pPr lvl="0">
                <a:defRPr sz="1800" b="0">
                  <a:solidFill>
                    <a:srgbClr val="000000"/>
                  </a:solidFill>
                </a:defRPr>
              </a:pPr>
              <a:r>
                <a:rPr sz="2400" b="1" dirty="0">
                  <a:solidFill>
                    <a:srgbClr val="002060"/>
                  </a:solidFill>
                </a:rPr>
                <a:t>Goggles</a:t>
              </a:r>
            </a:p>
          </p:txBody>
        </p:sp>
      </p:grpSp>
      <p:sp>
        <p:nvSpPr>
          <p:cNvPr id="412" name="Shape 412"/>
          <p:cNvSpPr/>
          <p:nvPr/>
        </p:nvSpPr>
        <p:spPr>
          <a:xfrm>
            <a:off x="323528" y="5517232"/>
            <a:ext cx="9067801" cy="6096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pPr defTabSz="448055">
              <a:spcBef>
                <a:spcPts val="300"/>
              </a:spcBef>
            </a:pPr>
            <a:r>
              <a:rPr sz="1500" b="1" dirty="0">
                <a:solidFill>
                  <a:schemeClr val="accent6">
                    <a:lumMod val="75000"/>
                  </a:schemeClr>
                </a:solidFill>
                <a:latin typeface="Arial" panose="020B0604020202020204" pitchFamily="34" charset="0"/>
                <a:ea typeface="Calibri"/>
                <a:cs typeface="Arial" panose="020B0604020202020204" pitchFamily="34" charset="0"/>
                <a:sym typeface="Calibri"/>
              </a:rPr>
              <a:t>Remember! </a:t>
            </a:r>
            <a:r>
              <a:rPr lang="en-US" sz="1600" b="1" dirty="0">
                <a:solidFill>
                  <a:srgbClr val="002060"/>
                </a:solidFill>
                <a:latin typeface="Arial" panose="020B0604020202020204" pitchFamily="34" charset="0"/>
                <a:ea typeface="Calibri"/>
                <a:cs typeface="Arial" panose="020B0604020202020204" pitchFamily="34" charset="0"/>
                <a:sym typeface="Calibri"/>
              </a:rPr>
              <a:t>RISK ASSESSMENT IS CRITICAL</a:t>
            </a:r>
            <a:r>
              <a:rPr lang="en-US" sz="1600" dirty="0">
                <a:solidFill>
                  <a:srgbClr val="002060"/>
                </a:solidFill>
                <a:latin typeface="Arial" panose="020B0604020202020204" pitchFamily="34" charset="0"/>
                <a:ea typeface="Calibri"/>
                <a:cs typeface="Arial" panose="020B0604020202020204" pitchFamily="34" charset="0"/>
                <a:sym typeface="Calibri"/>
              </a:rPr>
              <a:t>. ASSESS ALL HEALTH-CARE ACTIVITIES TO DETERMINE THE PERSONAL PROTECTION THAT IS INDICATED.</a:t>
            </a:r>
          </a:p>
        </p:txBody>
      </p:sp>
    </p:spTree>
    <p:extLst>
      <p:ext uri="{BB962C8B-B14F-4D97-AF65-F5344CB8AC3E}">
        <p14:creationId xmlns:p14="http://schemas.microsoft.com/office/powerpoint/2010/main" val="6972279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6" name="Shape 386"/>
          <p:cNvSpPr/>
          <p:nvPr/>
        </p:nvSpPr>
        <p:spPr>
          <a:xfrm>
            <a:off x="457200" y="441102"/>
            <a:ext cx="8229600"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defRPr sz="4000" b="1">
                <a:solidFill>
                  <a:srgbClr val="FFFFFF"/>
                </a:solidFill>
                <a:latin typeface="Calibri"/>
                <a:ea typeface="Calibri"/>
                <a:cs typeface="Calibri"/>
                <a:sym typeface="Calibri"/>
              </a:defRPr>
            </a:lvl1pPr>
          </a:lstStyle>
          <a:p>
            <a:pPr lvl="0" algn="ctr">
              <a:defRPr sz="1800" b="0">
                <a:solidFill>
                  <a:srgbClr val="000000"/>
                </a:solidFill>
              </a:defRPr>
            </a:pPr>
            <a:r>
              <a:rPr sz="3600" b="1" dirty="0">
                <a:solidFill>
                  <a:srgbClr val="002060"/>
                </a:solidFill>
                <a:latin typeface="Arial" panose="020B0604020202020204" pitchFamily="34" charset="0"/>
                <a:cs typeface="Arial" panose="020B0604020202020204" pitchFamily="34" charset="0"/>
              </a:rPr>
              <a:t>PPE Items</a:t>
            </a:r>
          </a:p>
        </p:txBody>
      </p:sp>
      <p:sp>
        <p:nvSpPr>
          <p:cNvPr id="388" name="Shape 388"/>
          <p:cNvSpPr/>
          <p:nvPr/>
        </p:nvSpPr>
        <p:spPr>
          <a:xfrm>
            <a:off x="6553200" y="6446580"/>
            <a:ext cx="2133600" cy="18466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a:defRPr sz="1200">
                <a:solidFill>
                  <a:srgbClr val="FFFFFF"/>
                </a:solidFill>
                <a:latin typeface="Calibri"/>
                <a:ea typeface="Calibri"/>
                <a:cs typeface="Calibri"/>
                <a:sym typeface="Calibri"/>
              </a:defRPr>
            </a:lvl1pPr>
          </a:lstStyle>
          <a:p>
            <a:pPr lvl="0">
              <a:defRPr sz="1800">
                <a:solidFill>
                  <a:srgbClr val="000000"/>
                </a:solidFill>
              </a:defRPr>
            </a:pPr>
            <a:endParaRPr sz="1200" dirty="0">
              <a:solidFill>
                <a:srgbClr val="FFFFFF"/>
              </a:solidFill>
            </a:endParaRPr>
          </a:p>
        </p:txBody>
      </p:sp>
      <p:sp>
        <p:nvSpPr>
          <p:cNvPr id="389" name="Shape 389"/>
          <p:cNvSpPr/>
          <p:nvPr/>
        </p:nvSpPr>
        <p:spPr>
          <a:xfrm>
            <a:off x="532467" y="2127577"/>
            <a:ext cx="1697940" cy="44703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ctr">
              <a:defRPr sz="2400" b="1">
                <a:solidFill>
                  <a:srgbClr val="FFFFFF"/>
                </a:solidFill>
                <a:latin typeface="Calibri"/>
                <a:ea typeface="Calibri"/>
                <a:cs typeface="Calibri"/>
                <a:sym typeface="Calibri"/>
              </a:defRPr>
            </a:lvl1pPr>
          </a:lstStyle>
          <a:p>
            <a:pPr lvl="0">
              <a:defRPr sz="1800" b="0">
                <a:solidFill>
                  <a:srgbClr val="000000"/>
                </a:solidFill>
              </a:defRPr>
            </a:pPr>
            <a:r>
              <a:rPr sz="2400" b="1">
                <a:solidFill>
                  <a:srgbClr val="FFFFFF"/>
                </a:solidFill>
              </a:rPr>
              <a:t>Face shield</a:t>
            </a:r>
          </a:p>
        </p:txBody>
      </p:sp>
      <p:grpSp>
        <p:nvGrpSpPr>
          <p:cNvPr id="393" name="Group 393"/>
          <p:cNvGrpSpPr/>
          <p:nvPr/>
        </p:nvGrpSpPr>
        <p:grpSpPr>
          <a:xfrm>
            <a:off x="3691811" y="2852936"/>
            <a:ext cx="1760378" cy="2295137"/>
            <a:chOff x="-1" y="-2"/>
            <a:chExt cx="1760376" cy="2221909"/>
          </a:xfrm>
        </p:grpSpPr>
        <p:pic>
          <p:nvPicPr>
            <p:cNvPr id="391" name="image11.png"/>
            <p:cNvPicPr/>
            <p:nvPr/>
          </p:nvPicPr>
          <p:blipFill>
            <a:blip r:embed="rId3" cstate="print">
              <a:extLst/>
            </a:blip>
            <a:stretch>
              <a:fillRect/>
            </a:stretch>
          </p:blipFill>
          <p:spPr>
            <a:xfrm>
              <a:off x="0" y="455122"/>
              <a:ext cx="1760375" cy="1766785"/>
            </a:xfrm>
            <a:prstGeom prst="rect">
              <a:avLst/>
            </a:prstGeom>
            <a:ln w="25400" cap="flat">
              <a:solidFill>
                <a:srgbClr val="FFFFFF"/>
              </a:solidFill>
              <a:prstDash val="solid"/>
              <a:bevel/>
            </a:ln>
            <a:effectLst/>
          </p:spPr>
        </p:pic>
        <p:sp>
          <p:nvSpPr>
            <p:cNvPr id="392" name="Shape 392"/>
            <p:cNvSpPr/>
            <p:nvPr/>
          </p:nvSpPr>
          <p:spPr>
            <a:xfrm>
              <a:off x="-1" y="-2"/>
              <a:ext cx="1752861" cy="36933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ctr">
                <a:defRPr sz="2400" b="1">
                  <a:solidFill>
                    <a:srgbClr val="FFFFFF"/>
                  </a:solidFill>
                  <a:latin typeface="Calibri"/>
                  <a:ea typeface="Calibri"/>
                  <a:cs typeface="Calibri"/>
                  <a:sym typeface="Calibri"/>
                </a:defRPr>
              </a:lvl1pPr>
            </a:lstStyle>
            <a:p>
              <a:pPr lvl="0">
                <a:defRPr sz="1800" b="0">
                  <a:solidFill>
                    <a:srgbClr val="000000"/>
                  </a:solidFill>
                </a:defRPr>
              </a:pPr>
              <a:r>
                <a:rPr sz="2400" b="1" dirty="0">
                  <a:solidFill>
                    <a:srgbClr val="002060"/>
                  </a:solidFill>
                </a:rPr>
                <a:t>Apron</a:t>
              </a:r>
            </a:p>
          </p:txBody>
        </p:sp>
      </p:grpSp>
      <p:grpSp>
        <p:nvGrpSpPr>
          <p:cNvPr id="396" name="Group 396"/>
          <p:cNvGrpSpPr/>
          <p:nvPr/>
        </p:nvGrpSpPr>
        <p:grpSpPr>
          <a:xfrm>
            <a:off x="5861787" y="3006110"/>
            <a:ext cx="1752862" cy="2244383"/>
            <a:chOff x="-1" y="-1"/>
            <a:chExt cx="1752861" cy="2244381"/>
          </a:xfrm>
        </p:grpSpPr>
        <p:pic>
          <p:nvPicPr>
            <p:cNvPr id="394" name="image12.png"/>
            <p:cNvPicPr/>
            <p:nvPr/>
          </p:nvPicPr>
          <p:blipFill>
            <a:blip r:embed="rId4" cstate="print">
              <a:extLst/>
            </a:blip>
            <a:stretch>
              <a:fillRect/>
            </a:stretch>
          </p:blipFill>
          <p:spPr>
            <a:xfrm>
              <a:off x="326743" y="455121"/>
              <a:ext cx="1099374" cy="1789259"/>
            </a:xfrm>
            <a:prstGeom prst="rect">
              <a:avLst/>
            </a:prstGeom>
            <a:ln w="25400" cap="flat">
              <a:solidFill>
                <a:srgbClr val="FFFFFF"/>
              </a:solidFill>
              <a:prstDash val="solid"/>
              <a:bevel/>
            </a:ln>
            <a:effectLst/>
          </p:spPr>
        </p:pic>
        <p:sp>
          <p:nvSpPr>
            <p:cNvPr id="395" name="Shape 395"/>
            <p:cNvSpPr/>
            <p:nvPr/>
          </p:nvSpPr>
          <p:spPr>
            <a:xfrm>
              <a:off x="-1" y="-1"/>
              <a:ext cx="1752861" cy="36933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ctr">
                <a:defRPr sz="2400" b="1">
                  <a:solidFill>
                    <a:srgbClr val="FFFFFF"/>
                  </a:solidFill>
                  <a:latin typeface="Calibri"/>
                  <a:ea typeface="Calibri"/>
                  <a:cs typeface="Calibri"/>
                  <a:sym typeface="Calibri"/>
                </a:defRPr>
              </a:lvl1pPr>
            </a:lstStyle>
            <a:p>
              <a:pPr lvl="0">
                <a:defRPr sz="1800" b="0">
                  <a:solidFill>
                    <a:srgbClr val="000000"/>
                  </a:solidFill>
                </a:defRPr>
              </a:pPr>
              <a:r>
                <a:rPr sz="2400" b="1" dirty="0">
                  <a:solidFill>
                    <a:srgbClr val="002060"/>
                  </a:solidFill>
                </a:rPr>
                <a:t>Gown</a:t>
              </a:r>
            </a:p>
          </p:txBody>
        </p:sp>
      </p:grpSp>
      <p:sp>
        <p:nvSpPr>
          <p:cNvPr id="412" name="Shape 412"/>
          <p:cNvSpPr/>
          <p:nvPr/>
        </p:nvSpPr>
        <p:spPr>
          <a:xfrm>
            <a:off x="323528" y="5517232"/>
            <a:ext cx="9067801" cy="6096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pPr defTabSz="448055">
              <a:spcBef>
                <a:spcPts val="300"/>
              </a:spcBef>
            </a:pPr>
            <a:r>
              <a:rPr sz="1500" b="1" dirty="0">
                <a:solidFill>
                  <a:schemeClr val="accent6">
                    <a:lumMod val="75000"/>
                  </a:schemeClr>
                </a:solidFill>
                <a:latin typeface="Arial" panose="020B0604020202020204" pitchFamily="34" charset="0"/>
                <a:ea typeface="Calibri"/>
                <a:cs typeface="Arial" panose="020B0604020202020204" pitchFamily="34" charset="0"/>
                <a:sym typeface="Calibri"/>
              </a:rPr>
              <a:t>Remember! </a:t>
            </a:r>
            <a:r>
              <a:rPr lang="en-US" sz="1600" b="1" dirty="0">
                <a:solidFill>
                  <a:srgbClr val="002060"/>
                </a:solidFill>
                <a:latin typeface="Arial" panose="020B0604020202020204" pitchFamily="34" charset="0"/>
                <a:ea typeface="Calibri"/>
                <a:cs typeface="Arial" panose="020B0604020202020204" pitchFamily="34" charset="0"/>
                <a:sym typeface="Calibri"/>
              </a:rPr>
              <a:t>RISK ASSESSMENT IS CRITICAL</a:t>
            </a:r>
            <a:r>
              <a:rPr lang="en-US" sz="1600" dirty="0">
                <a:solidFill>
                  <a:srgbClr val="002060"/>
                </a:solidFill>
                <a:latin typeface="Arial" panose="020B0604020202020204" pitchFamily="34" charset="0"/>
                <a:ea typeface="Calibri"/>
                <a:cs typeface="Arial" panose="020B0604020202020204" pitchFamily="34" charset="0"/>
                <a:sym typeface="Calibri"/>
              </a:rPr>
              <a:t>. ASSESS ALL HEALTH-CARE ACTIVITIES TO DETERMINE THE PERSONAL PROTECTION THAT IS INDICATED.</a:t>
            </a:r>
          </a:p>
        </p:txBody>
      </p:sp>
      <p:sp>
        <p:nvSpPr>
          <p:cNvPr id="2" name="Rectangle 1"/>
          <p:cNvSpPr/>
          <p:nvPr/>
        </p:nvSpPr>
        <p:spPr>
          <a:xfrm>
            <a:off x="532467" y="995100"/>
            <a:ext cx="7495917" cy="2308324"/>
          </a:xfrm>
          <a:prstGeom prst="rect">
            <a:avLst/>
          </a:prstGeom>
        </p:spPr>
        <p:txBody>
          <a:bodyPr wrap="square">
            <a:spAutoFit/>
          </a:bodyPr>
          <a:lstStyle/>
          <a:p>
            <a:r>
              <a:rPr lang="en-US" sz="2400" dirty="0"/>
              <a:t>Clothing and covering for clothing</a:t>
            </a:r>
          </a:p>
          <a:p>
            <a:pPr marL="342900" indent="-342900">
              <a:buFont typeface="Arial" panose="020B0604020202020204" pitchFamily="34" charset="0"/>
              <a:buChar char="•"/>
            </a:pPr>
            <a:r>
              <a:rPr lang="en-US" sz="2400" dirty="0"/>
              <a:t>Wear to protect skin and prevent soiling of clothing during activities that are likely to generate splashes or sprays of blood, body fluids, secretions, or excretions. </a:t>
            </a:r>
          </a:p>
          <a:p>
            <a:pPr marL="285750" indent="-285750">
              <a:buFont typeface="Arial" panose="020B0604020202020204" pitchFamily="34" charset="0"/>
              <a:buChar char="•"/>
            </a:pPr>
            <a:r>
              <a:rPr lang="en-US" sz="2400" dirty="0"/>
              <a:t> Remove soiled gown as soon as possible, and perform hand hygiene.</a:t>
            </a:r>
          </a:p>
        </p:txBody>
      </p:sp>
      <p:sp>
        <p:nvSpPr>
          <p:cNvPr id="3" name="TextBox 2">
            <a:extLst>
              <a:ext uri="{FF2B5EF4-FFF2-40B4-BE49-F238E27FC236}">
                <a16:creationId xmlns:a16="http://schemas.microsoft.com/office/drawing/2014/main" id="{B551283D-A9A5-EA4F-8309-F117F017C6E7}"/>
              </a:ext>
            </a:extLst>
          </p:cNvPr>
          <p:cNvSpPr txBox="1"/>
          <p:nvPr/>
        </p:nvSpPr>
        <p:spPr>
          <a:xfrm>
            <a:off x="755576" y="3375442"/>
            <a:ext cx="1894285" cy="461665"/>
          </a:xfrm>
          <a:prstGeom prst="rect">
            <a:avLst/>
          </a:prstGeom>
          <a:noFill/>
        </p:spPr>
        <p:txBody>
          <a:bodyPr wrap="square" rtlCol="0">
            <a:spAutoFit/>
          </a:bodyPr>
          <a:lstStyle/>
          <a:p>
            <a:r>
              <a:rPr lang="en-US" sz="2400" b="1" dirty="0">
                <a:solidFill>
                  <a:srgbClr val="002060"/>
                </a:solidFill>
                <a:latin typeface="Calibri"/>
                <a:cs typeface="Calibri"/>
                <a:sym typeface="Calibri"/>
              </a:rPr>
              <a:t>Shoe covers </a:t>
            </a:r>
          </a:p>
        </p:txBody>
      </p:sp>
      <p:sp>
        <p:nvSpPr>
          <p:cNvPr id="4" name="TextBox 3">
            <a:extLst>
              <a:ext uri="{FF2B5EF4-FFF2-40B4-BE49-F238E27FC236}">
                <a16:creationId xmlns:a16="http://schemas.microsoft.com/office/drawing/2014/main" id="{CDC37FE8-64F3-6444-8E5C-647EF34FD166}"/>
              </a:ext>
            </a:extLst>
          </p:cNvPr>
          <p:cNvSpPr txBox="1"/>
          <p:nvPr/>
        </p:nvSpPr>
        <p:spPr>
          <a:xfrm>
            <a:off x="755576" y="3909125"/>
            <a:ext cx="2376263" cy="1341368"/>
          </a:xfrm>
          <a:prstGeom prst="rect">
            <a:avLst/>
          </a:prstGeom>
          <a:noFill/>
        </p:spPr>
        <p:txBody>
          <a:bodyPr wrap="square" rtlCol="0">
            <a:spAutoFit/>
          </a:bodyPr>
          <a:lstStyle/>
          <a:p>
            <a:endParaRPr lang="en-US" dirty="0"/>
          </a:p>
        </p:txBody>
      </p:sp>
      <p:pic>
        <p:nvPicPr>
          <p:cNvPr id="6" name="Picture 5">
            <a:extLst>
              <a:ext uri="{FF2B5EF4-FFF2-40B4-BE49-F238E27FC236}">
                <a16:creationId xmlns:a16="http://schemas.microsoft.com/office/drawing/2014/main" id="{B17A41A7-C059-E14F-AF6E-F8CCC33B172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8372" y="3810137"/>
            <a:ext cx="1866900" cy="1261491"/>
          </a:xfrm>
          <a:prstGeom prst="rect">
            <a:avLst/>
          </a:prstGeom>
        </p:spPr>
      </p:pic>
    </p:spTree>
    <p:extLst>
      <p:ext uri="{BB962C8B-B14F-4D97-AF65-F5344CB8AC3E}">
        <p14:creationId xmlns:p14="http://schemas.microsoft.com/office/powerpoint/2010/main" val="30073951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Shape 369"/>
          <p:cNvSpPr>
            <a:spLocks noGrp="1"/>
          </p:cNvSpPr>
          <p:nvPr>
            <p:ph type="title"/>
          </p:nvPr>
        </p:nvSpPr>
        <p:spPr>
          <a:prstGeom prst="rect">
            <a:avLst/>
          </a:prstGeom>
        </p:spPr>
        <p:txBody>
          <a:bodyPr/>
          <a:lstStyle>
            <a:lvl1pPr algn="l" defTabSz="905255">
              <a:defRPr sz="3500" b="1"/>
            </a:lvl1pPr>
          </a:lstStyle>
          <a:p>
            <a:pPr lvl="0" algn="ctr">
              <a:defRPr sz="1800" b="0">
                <a:solidFill>
                  <a:srgbClr val="000000"/>
                </a:solidFill>
              </a:defRPr>
            </a:pPr>
            <a:r>
              <a:rPr sz="3600" b="1" dirty="0">
                <a:solidFill>
                  <a:srgbClr val="002060"/>
                </a:solidFill>
                <a:latin typeface="Arial" panose="020B0604020202020204" pitchFamily="34" charset="0"/>
                <a:cs typeface="Arial" panose="020B0604020202020204" pitchFamily="34" charset="0"/>
              </a:rPr>
              <a:t>Respiratory Hygiene &amp; Cough Etiquette</a:t>
            </a:r>
          </a:p>
        </p:txBody>
      </p:sp>
      <p:sp>
        <p:nvSpPr>
          <p:cNvPr id="370" name="Shape 370"/>
          <p:cNvSpPr>
            <a:spLocks noGrp="1"/>
          </p:cNvSpPr>
          <p:nvPr>
            <p:ph idx="1"/>
          </p:nvPr>
        </p:nvSpPr>
        <p:spPr>
          <a:prstGeom prst="rect">
            <a:avLst/>
          </a:prstGeom>
        </p:spPr>
        <p:txBody>
          <a:bodyPr/>
          <a:lstStyle/>
          <a:p>
            <a:pPr marL="0" lvl="0" indent="0">
              <a:buClr>
                <a:srgbClr val="FFFFFF"/>
              </a:buClr>
              <a:buNone/>
              <a:defRPr sz="1800">
                <a:solidFill>
                  <a:srgbClr val="000000"/>
                </a:solidFill>
              </a:defRPr>
            </a:pPr>
            <a:r>
              <a:rPr sz="2800" dirty="0">
                <a:solidFill>
                  <a:srgbClr val="002060"/>
                </a:solidFill>
                <a:latin typeface="Arial" panose="020B0604020202020204" pitchFamily="34" charset="0"/>
                <a:cs typeface="Arial" panose="020B0604020202020204" pitchFamily="34" charset="0"/>
              </a:rPr>
              <a:t>Educate H</a:t>
            </a:r>
            <a:r>
              <a:rPr lang="fr-FR" sz="2800" dirty="0" err="1">
                <a:solidFill>
                  <a:srgbClr val="002060"/>
                </a:solidFill>
                <a:latin typeface="Arial" panose="020B0604020202020204" pitchFamily="34" charset="0"/>
                <a:cs typeface="Arial" panose="020B0604020202020204" pitchFamily="34" charset="0"/>
              </a:rPr>
              <a:t>ealth</a:t>
            </a:r>
            <a:r>
              <a:rPr lang="fr-FR" sz="2800" dirty="0" err="1">
                <a:solidFill>
                  <a:srgbClr val="002060"/>
                </a:solidFill>
              </a:rPr>
              <a:t>c</a:t>
            </a:r>
            <a:r>
              <a:rPr lang="fr-FR" sz="2800" dirty="0" err="1">
                <a:solidFill>
                  <a:srgbClr val="002060"/>
                </a:solidFill>
                <a:latin typeface="Arial" panose="020B0604020202020204" pitchFamily="34" charset="0"/>
                <a:cs typeface="Arial" panose="020B0604020202020204" pitchFamily="34" charset="0"/>
              </a:rPr>
              <a:t>are</a:t>
            </a:r>
            <a:r>
              <a:rPr lang="fr-FR" sz="2800" dirty="0">
                <a:solidFill>
                  <a:srgbClr val="002060"/>
                </a:solidFill>
                <a:latin typeface="Arial" panose="020B0604020202020204" pitchFamily="34" charset="0"/>
                <a:cs typeface="Arial" panose="020B0604020202020204" pitchFamily="34" charset="0"/>
              </a:rPr>
              <a:t> </a:t>
            </a:r>
            <a:r>
              <a:rPr lang="fr-FR" sz="2800" dirty="0" err="1">
                <a:solidFill>
                  <a:srgbClr val="002060"/>
                </a:solidFill>
              </a:rPr>
              <a:t>w</a:t>
            </a:r>
            <a:r>
              <a:rPr lang="fr-FR" sz="2800" dirty="0" err="1">
                <a:solidFill>
                  <a:srgbClr val="002060"/>
                </a:solidFill>
                <a:latin typeface="Arial" panose="020B0604020202020204" pitchFamily="34" charset="0"/>
                <a:cs typeface="Arial" panose="020B0604020202020204" pitchFamily="34" charset="0"/>
              </a:rPr>
              <a:t>orkers</a:t>
            </a:r>
            <a:r>
              <a:rPr sz="2800" dirty="0">
                <a:solidFill>
                  <a:srgbClr val="002060"/>
                </a:solidFill>
                <a:latin typeface="Arial" panose="020B0604020202020204" pitchFamily="34" charset="0"/>
                <a:cs typeface="Arial" panose="020B0604020202020204" pitchFamily="34" charset="0"/>
              </a:rPr>
              <a:t>, caregivers, patients and visitors to…</a:t>
            </a:r>
          </a:p>
          <a:p>
            <a:pPr marL="457200" lvl="1" indent="0">
              <a:spcBef>
                <a:spcPts val="600"/>
              </a:spcBef>
              <a:buClr>
                <a:srgbClr val="FFFFFF"/>
              </a:buClr>
              <a:buNone/>
              <a:defRPr sz="1800">
                <a:solidFill>
                  <a:srgbClr val="000000"/>
                </a:solidFill>
              </a:defRPr>
            </a:pPr>
            <a:r>
              <a:rPr lang="en-GB" sz="2400" dirty="0">
                <a:solidFill>
                  <a:srgbClr val="002060"/>
                </a:solidFill>
              </a:rPr>
              <a:t>- </a:t>
            </a:r>
            <a:r>
              <a:rPr sz="2400" dirty="0">
                <a:solidFill>
                  <a:srgbClr val="002060"/>
                </a:solidFill>
              </a:rPr>
              <a:t>Cover mouth and nose when coughing or sneezing</a:t>
            </a:r>
          </a:p>
          <a:p>
            <a:pPr marL="457200" lvl="1" indent="0">
              <a:spcBef>
                <a:spcPts val="600"/>
              </a:spcBef>
              <a:buClr>
                <a:srgbClr val="FFFFFF"/>
              </a:buClr>
              <a:buNone/>
              <a:defRPr sz="1800">
                <a:solidFill>
                  <a:srgbClr val="000000"/>
                </a:solidFill>
              </a:defRPr>
            </a:pPr>
            <a:r>
              <a:rPr lang="fr-FR" sz="2400" dirty="0">
                <a:solidFill>
                  <a:srgbClr val="002060"/>
                </a:solidFill>
              </a:rPr>
              <a:t>- </a:t>
            </a:r>
            <a:r>
              <a:rPr lang="en-US" sz="2400" dirty="0">
                <a:solidFill>
                  <a:srgbClr val="002060"/>
                </a:solidFill>
              </a:rPr>
              <a:t>Perform hand hygiene </a:t>
            </a:r>
            <a:r>
              <a:rPr sz="2400" dirty="0">
                <a:solidFill>
                  <a:srgbClr val="002060"/>
                </a:solidFill>
              </a:rPr>
              <a:t>after contact with respiratory secretions</a:t>
            </a:r>
            <a:endParaRPr lang="en-US" sz="2400" dirty="0">
              <a:solidFill>
                <a:srgbClr val="002060"/>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rgbClr val="002060"/>
                </a:solidFill>
              </a:rPr>
              <a:t>Respiratory Hygiene &amp; Cough Etiquette</a:t>
            </a:r>
            <a:endParaRPr lang="en-US" sz="3600" dirty="0"/>
          </a:p>
        </p:txBody>
      </p:sp>
      <p:sp>
        <p:nvSpPr>
          <p:cNvPr id="4" name="Content Placeholder 1"/>
          <p:cNvSpPr>
            <a:spLocks noGrp="1"/>
          </p:cNvSpPr>
          <p:nvPr>
            <p:ph idx="1"/>
          </p:nvPr>
        </p:nvSpPr>
        <p:spPr/>
        <p:txBody>
          <a:bodyPr/>
          <a:lstStyle/>
          <a:p>
            <a:pPr marL="57150" indent="0">
              <a:spcBef>
                <a:spcPts val="600"/>
              </a:spcBef>
              <a:buClr>
                <a:srgbClr val="FFFFFF"/>
              </a:buClr>
              <a:buNone/>
              <a:defRPr sz="1800">
                <a:solidFill>
                  <a:srgbClr val="000000"/>
                </a:solidFill>
              </a:defRPr>
            </a:pPr>
            <a:r>
              <a:rPr lang="fr-FR" sz="2400" dirty="0">
                <a:solidFill>
                  <a:srgbClr val="002060"/>
                </a:solidFill>
              </a:rPr>
              <a:t>Health-care </a:t>
            </a:r>
            <a:r>
              <a:rPr lang="fr-FR" sz="2400" dirty="0" err="1">
                <a:solidFill>
                  <a:srgbClr val="002060"/>
                </a:solidFill>
              </a:rPr>
              <a:t>facilities</a:t>
            </a:r>
            <a:r>
              <a:rPr lang="fr-FR" sz="2400" dirty="0">
                <a:solidFill>
                  <a:srgbClr val="002060"/>
                </a:solidFill>
              </a:rPr>
              <a:t> </a:t>
            </a:r>
            <a:r>
              <a:rPr lang="fr-FR" sz="2400" dirty="0" err="1">
                <a:solidFill>
                  <a:srgbClr val="002060"/>
                </a:solidFill>
              </a:rPr>
              <a:t>should</a:t>
            </a:r>
            <a:r>
              <a:rPr lang="fr-FR" sz="2400" dirty="0">
                <a:solidFill>
                  <a:srgbClr val="002060"/>
                </a:solidFill>
              </a:rPr>
              <a:t>: </a:t>
            </a:r>
          </a:p>
          <a:p>
            <a:pPr indent="-285750">
              <a:spcBef>
                <a:spcPts val="600"/>
              </a:spcBef>
              <a:buClr>
                <a:srgbClr val="FFFFFF"/>
              </a:buClr>
              <a:defRPr sz="1800">
                <a:solidFill>
                  <a:srgbClr val="000000"/>
                </a:solidFill>
              </a:defRPr>
            </a:pPr>
            <a:r>
              <a:rPr lang="en-US" sz="2400" dirty="0"/>
              <a:t>Place acute febrile respiratory symptomatic patients at least 1 </a:t>
            </a:r>
            <a:r>
              <a:rPr lang="en-US" sz="2400" dirty="0" err="1"/>
              <a:t>metre</a:t>
            </a:r>
            <a:r>
              <a:rPr lang="en-US" sz="2400" dirty="0"/>
              <a:t> (3 feet) away from others in common waiting areas, if possible.</a:t>
            </a:r>
          </a:p>
          <a:p>
            <a:pPr indent="-285750">
              <a:spcBef>
                <a:spcPts val="600"/>
              </a:spcBef>
              <a:buClr>
                <a:srgbClr val="FFFFFF"/>
              </a:buClr>
              <a:defRPr sz="1800">
                <a:solidFill>
                  <a:srgbClr val="000000"/>
                </a:solidFill>
              </a:defRPr>
            </a:pPr>
            <a:r>
              <a:rPr lang="en-US" sz="2400" dirty="0"/>
              <a:t>Post visual alerts at the entrance to health-care facilities instructing persons with respiratory symptoms to </a:t>
            </a:r>
            <a:r>
              <a:rPr lang="en-US" sz="2400" dirty="0" err="1"/>
              <a:t>practise</a:t>
            </a:r>
            <a:r>
              <a:rPr lang="en-US" sz="2400" dirty="0"/>
              <a:t> respiratory hygiene/cough etiquette.</a:t>
            </a:r>
          </a:p>
          <a:p>
            <a:pPr indent="-285750">
              <a:spcBef>
                <a:spcPts val="600"/>
              </a:spcBef>
              <a:buClr>
                <a:srgbClr val="FFFFFF"/>
              </a:buClr>
              <a:defRPr sz="1800">
                <a:solidFill>
                  <a:srgbClr val="000000"/>
                </a:solidFill>
              </a:defRPr>
            </a:pPr>
            <a:r>
              <a:rPr lang="en-US" sz="2400" dirty="0"/>
              <a:t>Consider making hand hygiene resources, tissues and masks available in common areas and areas used for the evaluation of patients with respiratory illnesses. </a:t>
            </a:r>
          </a:p>
          <a:p>
            <a:endParaRPr lang="en-US" dirty="0"/>
          </a:p>
        </p:txBody>
      </p:sp>
    </p:spTree>
    <p:extLst>
      <p:ext uri="{BB962C8B-B14F-4D97-AF65-F5344CB8AC3E}">
        <p14:creationId xmlns:p14="http://schemas.microsoft.com/office/powerpoint/2010/main" val="29801529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553CC0-04C9-224A-99A7-FF92CF67C89E}"/>
              </a:ext>
            </a:extLst>
          </p:cNvPr>
          <p:cNvSpPr>
            <a:spLocks noGrp="1"/>
          </p:cNvSpPr>
          <p:nvPr>
            <p:ph type="title"/>
          </p:nvPr>
        </p:nvSpPr>
        <p:spPr>
          <a:xfrm>
            <a:off x="107504" y="404664"/>
            <a:ext cx="8856984" cy="936104"/>
          </a:xfrm>
        </p:spPr>
        <p:txBody>
          <a:bodyPr/>
          <a:lstStyle/>
          <a:p>
            <a:br>
              <a:rPr lang="en-US" sz="3600" b="1" dirty="0">
                <a:solidFill>
                  <a:srgbClr val="002060"/>
                </a:solidFill>
              </a:rPr>
            </a:br>
            <a:br>
              <a:rPr lang="en-US" sz="3600" b="1" dirty="0">
                <a:solidFill>
                  <a:srgbClr val="002060"/>
                </a:solidFill>
              </a:rPr>
            </a:br>
            <a:r>
              <a:rPr lang="en-US" sz="3600" b="1" dirty="0">
                <a:solidFill>
                  <a:srgbClr val="002060"/>
                </a:solidFill>
              </a:rPr>
              <a:t>Prevention of needle stick and injuries from other sharp instruments</a:t>
            </a:r>
            <a:br>
              <a:rPr lang="en-US" sz="3600" b="1" dirty="0">
                <a:solidFill>
                  <a:srgbClr val="002060"/>
                </a:solidFill>
              </a:rPr>
            </a:br>
            <a:br>
              <a:rPr lang="en-US" sz="3600" b="1" dirty="0">
                <a:solidFill>
                  <a:srgbClr val="002060"/>
                </a:solidFill>
              </a:rPr>
            </a:br>
            <a:endParaRPr lang="en-US" sz="3600" b="1" dirty="0">
              <a:solidFill>
                <a:srgbClr val="002060"/>
              </a:solidFill>
            </a:endParaRPr>
          </a:p>
        </p:txBody>
      </p:sp>
      <p:sp>
        <p:nvSpPr>
          <p:cNvPr id="3" name="Content Placeholder 2">
            <a:extLst>
              <a:ext uri="{FF2B5EF4-FFF2-40B4-BE49-F238E27FC236}">
                <a16:creationId xmlns:a16="http://schemas.microsoft.com/office/drawing/2014/main" id="{6A545EAF-53D9-744A-8EE1-F978F8C5E13B}"/>
              </a:ext>
            </a:extLst>
          </p:cNvPr>
          <p:cNvSpPr>
            <a:spLocks noGrp="1"/>
          </p:cNvSpPr>
          <p:nvPr>
            <p:ph idx="1"/>
          </p:nvPr>
        </p:nvSpPr>
        <p:spPr/>
        <p:txBody>
          <a:bodyPr/>
          <a:lstStyle/>
          <a:p>
            <a:r>
              <a:rPr lang="en-US" dirty="0"/>
              <a:t>Use care when:</a:t>
            </a:r>
          </a:p>
          <a:p>
            <a:pPr lvl="1"/>
            <a:r>
              <a:rPr lang="en-US" dirty="0"/>
              <a:t>Handling needles, scalpels, and other sharp instruments or devices</a:t>
            </a:r>
          </a:p>
          <a:p>
            <a:pPr lvl="1"/>
            <a:r>
              <a:rPr lang="en-US" dirty="0"/>
              <a:t>Cleaning used instruments</a:t>
            </a:r>
          </a:p>
          <a:p>
            <a:pPr lvl="1"/>
            <a:r>
              <a:rPr lang="en-US" dirty="0"/>
              <a:t>Disposing of used needles and other sharp instruments</a:t>
            </a:r>
          </a:p>
        </p:txBody>
      </p:sp>
    </p:spTree>
    <p:extLst>
      <p:ext uri="{BB962C8B-B14F-4D97-AF65-F5344CB8AC3E}">
        <p14:creationId xmlns:p14="http://schemas.microsoft.com/office/powerpoint/2010/main" val="41670796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4" name="Shape 144"/>
          <p:cNvSpPr>
            <a:spLocks noGrp="1"/>
          </p:cNvSpPr>
          <p:nvPr>
            <p:ph type="title"/>
          </p:nvPr>
        </p:nvSpPr>
        <p:spPr>
          <a:xfrm>
            <a:off x="457200" y="44624"/>
            <a:ext cx="8229600" cy="1143000"/>
          </a:xfrm>
          <a:prstGeom prst="rect">
            <a:avLst/>
          </a:prstGeom>
        </p:spPr>
        <p:txBody>
          <a:bodyPr/>
          <a:lstStyle/>
          <a:p>
            <a:pPr lvl="0" defTabSz="905255">
              <a:defRPr sz="1800">
                <a:solidFill>
                  <a:srgbClr val="000000"/>
                </a:solidFill>
              </a:defRPr>
            </a:pPr>
            <a:r>
              <a:rPr lang="fr-FR" sz="3600" b="1" dirty="0" err="1">
                <a:solidFill>
                  <a:srgbClr val="002060"/>
                </a:solidFill>
              </a:rPr>
              <a:t>Outline</a:t>
            </a:r>
            <a:endParaRPr sz="3600" b="1" dirty="0">
              <a:solidFill>
                <a:srgbClr val="002060"/>
              </a:solidFill>
            </a:endParaRPr>
          </a:p>
        </p:txBody>
      </p:sp>
      <p:graphicFrame>
        <p:nvGraphicFramePr>
          <p:cNvPr id="149" name="Table 149"/>
          <p:cNvGraphicFramePr/>
          <p:nvPr>
            <p:extLst>
              <p:ext uri="{D42A27DB-BD31-4B8C-83A1-F6EECF244321}">
                <p14:modId xmlns:p14="http://schemas.microsoft.com/office/powerpoint/2010/main" val="2682319906"/>
              </p:ext>
            </p:extLst>
          </p:nvPr>
        </p:nvGraphicFramePr>
        <p:xfrm>
          <a:off x="323528" y="1628800"/>
          <a:ext cx="8496944" cy="4498292"/>
        </p:xfrm>
        <a:graphic>
          <a:graphicData uri="http://schemas.openxmlformats.org/drawingml/2006/table">
            <a:tbl>
              <a:tblPr bandRow="1">
                <a:tableStyleId>{4C3C2611-4C71-4FC5-86AE-919BDF0F9419}</a:tableStyleId>
              </a:tblPr>
              <a:tblGrid>
                <a:gridCol w="1153325">
                  <a:extLst>
                    <a:ext uri="{9D8B030D-6E8A-4147-A177-3AD203B41FA5}">
                      <a16:colId xmlns:a16="http://schemas.microsoft.com/office/drawing/2014/main" val="20000"/>
                    </a:ext>
                  </a:extLst>
                </a:gridCol>
                <a:gridCol w="7343619">
                  <a:extLst>
                    <a:ext uri="{9D8B030D-6E8A-4147-A177-3AD203B41FA5}">
                      <a16:colId xmlns:a16="http://schemas.microsoft.com/office/drawing/2014/main" val="20001"/>
                    </a:ext>
                  </a:extLst>
                </a:gridCol>
              </a:tblGrid>
              <a:tr h="592234">
                <a:tc>
                  <a:txBody>
                    <a:bodyPr/>
                    <a:lstStyle/>
                    <a:p>
                      <a:pPr lvl="0" algn="ctr">
                        <a:defRPr sz="1800" b="0" i="0"/>
                      </a:pPr>
                      <a:r>
                        <a:rPr sz="3200" b="0" i="0" dirty="0">
                          <a:solidFill>
                            <a:srgbClr val="002060"/>
                          </a:solidFill>
                          <a:latin typeface="Arial" panose="020B0604020202020204" pitchFamily="34" charset="0"/>
                          <a:cs typeface="Arial" panose="020B0604020202020204" pitchFamily="34" charset="0"/>
                          <a:sym typeface="Helvetica"/>
                        </a:rPr>
                        <a:t>1</a:t>
                      </a:r>
                    </a:p>
                  </a:txBody>
                  <a:tcPr marL="45724" marR="45724" marT="45724" marB="45724" horzOverflow="overflow">
                    <a:lnL w="12700">
                      <a:miter lim="400000"/>
                    </a:lnL>
                    <a:lnR w="12700">
                      <a:miter lim="400000"/>
                    </a:lnR>
                    <a:lnT w="12700">
                      <a:miter lim="400000"/>
                    </a:lnT>
                    <a:lnB w="12700">
                      <a:miter lim="400000"/>
                    </a:lnB>
                    <a:noFill/>
                  </a:tcPr>
                </a:tc>
                <a:tc>
                  <a:txBody>
                    <a:bodyPr/>
                    <a:lstStyle/>
                    <a:p>
                      <a:pPr lvl="0" algn="l">
                        <a:defRPr sz="1800" b="0" i="0"/>
                      </a:pPr>
                      <a:r>
                        <a:rPr sz="2800" b="0" i="0" dirty="0">
                          <a:solidFill>
                            <a:srgbClr val="002060"/>
                          </a:solidFill>
                          <a:latin typeface="Arial" panose="020B0604020202020204" pitchFamily="34" charset="0"/>
                          <a:cs typeface="Arial" panose="020B0604020202020204" pitchFamily="34" charset="0"/>
                          <a:sym typeface="Helvetica"/>
                        </a:rPr>
                        <a:t>Overview of IPC</a:t>
                      </a:r>
                    </a:p>
                  </a:txBody>
                  <a:tcPr marL="45724" marR="45724" marT="45724" marB="45724" horzOverflow="overflow">
                    <a:lnL w="12700">
                      <a:miter lim="400000"/>
                    </a:lnL>
                    <a:lnR w="12700">
                      <a:miter lim="400000"/>
                    </a:lnR>
                    <a:lnT w="12700">
                      <a:miter lim="400000"/>
                    </a:lnT>
                    <a:lnB w="12700">
                      <a:miter lim="400000"/>
                    </a:lnB>
                    <a:noFill/>
                  </a:tcPr>
                </a:tc>
                <a:extLst>
                  <a:ext uri="{0D108BD9-81ED-4DB2-BD59-A6C34878D82A}">
                    <a16:rowId xmlns:a16="http://schemas.microsoft.com/office/drawing/2014/main" val="10000"/>
                  </a:ext>
                </a:extLst>
              </a:tr>
              <a:tr h="592234">
                <a:tc>
                  <a:txBody>
                    <a:bodyPr/>
                    <a:lstStyle/>
                    <a:p>
                      <a:pPr lvl="0" algn="ctr">
                        <a:defRPr sz="1800" b="0" i="0"/>
                      </a:pPr>
                      <a:r>
                        <a:rPr sz="3200" b="0" i="0" dirty="0">
                          <a:solidFill>
                            <a:srgbClr val="002060"/>
                          </a:solidFill>
                          <a:latin typeface="Arial" panose="020B0604020202020204" pitchFamily="34" charset="0"/>
                          <a:cs typeface="Arial" panose="020B0604020202020204" pitchFamily="34" charset="0"/>
                          <a:sym typeface="Helvetica"/>
                        </a:rPr>
                        <a:t>2</a:t>
                      </a:r>
                    </a:p>
                  </a:txBody>
                  <a:tcPr marL="45724" marR="45724" marT="45724" marB="45724" horzOverflow="overflow">
                    <a:lnL w="12700">
                      <a:miter lim="400000"/>
                    </a:lnL>
                    <a:lnR w="12700">
                      <a:miter lim="400000"/>
                    </a:lnR>
                    <a:lnT w="12700">
                      <a:miter lim="400000"/>
                    </a:lnT>
                    <a:lnB w="12700">
                      <a:miter lim="400000"/>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b="0" i="0"/>
                      </a:pPr>
                      <a:r>
                        <a:rPr lang="en-US" sz="2800" b="0" i="0" dirty="0">
                          <a:solidFill>
                            <a:srgbClr val="002060"/>
                          </a:solidFill>
                          <a:latin typeface="Arial" panose="020B0604020202020204" pitchFamily="34" charset="0"/>
                          <a:cs typeface="Arial" panose="020B0604020202020204" pitchFamily="34" charset="0"/>
                          <a:sym typeface="Helvetica"/>
                        </a:rPr>
                        <a:t>Standard Precautions</a:t>
                      </a:r>
                    </a:p>
                  </a:txBody>
                  <a:tcPr marL="45724" marR="45724" marT="45724" marB="45724" horzOverflow="overflow">
                    <a:lnL w="12700">
                      <a:miter lim="400000"/>
                    </a:lnL>
                    <a:lnR w="12700">
                      <a:miter lim="400000"/>
                    </a:lnR>
                    <a:lnT w="12700">
                      <a:miter lim="400000"/>
                    </a:lnT>
                    <a:lnB w="12700">
                      <a:miter lim="400000"/>
                    </a:lnB>
                    <a:noFill/>
                  </a:tcPr>
                </a:tc>
                <a:extLst>
                  <a:ext uri="{0D108BD9-81ED-4DB2-BD59-A6C34878D82A}">
                    <a16:rowId xmlns:a16="http://schemas.microsoft.com/office/drawing/2014/main" val="10001"/>
                  </a:ext>
                </a:extLst>
              </a:tr>
              <a:tr h="592234">
                <a:tc>
                  <a:txBody>
                    <a:bodyPr/>
                    <a:lstStyle/>
                    <a:p>
                      <a:pPr lvl="0" algn="ctr">
                        <a:defRPr sz="1800" b="0" i="0"/>
                      </a:pPr>
                      <a:r>
                        <a:rPr sz="3200" b="0" i="0" dirty="0">
                          <a:solidFill>
                            <a:srgbClr val="002060"/>
                          </a:solidFill>
                          <a:latin typeface="Arial" panose="020B0604020202020204" pitchFamily="34" charset="0"/>
                          <a:cs typeface="Arial" panose="020B0604020202020204" pitchFamily="34" charset="0"/>
                          <a:sym typeface="Helvetica"/>
                        </a:rPr>
                        <a:t>3</a:t>
                      </a:r>
                    </a:p>
                  </a:txBody>
                  <a:tcPr marL="45724" marR="45724" marT="45724" marB="45724" horzOverflow="overflow">
                    <a:lnL w="12700">
                      <a:miter lim="400000"/>
                    </a:lnL>
                    <a:lnR w="12700">
                      <a:miter lim="400000"/>
                    </a:lnR>
                    <a:lnT w="12700">
                      <a:miter lim="400000"/>
                    </a:lnT>
                    <a:lnB w="12700">
                      <a:miter lim="400000"/>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b="0" i="0"/>
                      </a:pPr>
                      <a:r>
                        <a:rPr lang="en-US" sz="2800" b="0" i="0" dirty="0">
                          <a:solidFill>
                            <a:srgbClr val="002060"/>
                          </a:solidFill>
                          <a:latin typeface="Arial" panose="020B0604020202020204" pitchFamily="34" charset="0"/>
                          <a:cs typeface="Arial" panose="020B0604020202020204" pitchFamily="34" charset="0"/>
                          <a:sym typeface="Helvetica"/>
                        </a:rPr>
                        <a:t>Transmission-based Precautions</a:t>
                      </a:r>
                    </a:p>
                    <a:p>
                      <a:pPr lvl="0" algn="l">
                        <a:defRPr sz="1800" b="0" i="0"/>
                      </a:pPr>
                      <a:endParaRPr sz="2800" b="0" i="0" dirty="0">
                        <a:solidFill>
                          <a:srgbClr val="002060"/>
                        </a:solidFill>
                        <a:latin typeface="Arial" panose="020B0604020202020204" pitchFamily="34" charset="0"/>
                        <a:cs typeface="Arial" panose="020B0604020202020204" pitchFamily="34" charset="0"/>
                        <a:sym typeface="Helvetica"/>
                      </a:endParaRPr>
                    </a:p>
                  </a:txBody>
                  <a:tcPr marL="45724" marR="45724" marT="45724" marB="45724" horzOverflow="overflow">
                    <a:lnL w="12700">
                      <a:miter lim="400000"/>
                    </a:lnL>
                    <a:lnR w="12700">
                      <a:miter lim="400000"/>
                    </a:lnR>
                    <a:lnT w="12700">
                      <a:miter lim="400000"/>
                    </a:lnT>
                    <a:lnB w="12700">
                      <a:miter lim="400000"/>
                    </a:lnB>
                    <a:noFill/>
                  </a:tcPr>
                </a:tc>
                <a:extLst>
                  <a:ext uri="{0D108BD9-81ED-4DB2-BD59-A6C34878D82A}">
                    <a16:rowId xmlns:a16="http://schemas.microsoft.com/office/drawing/2014/main" val="10002"/>
                  </a:ext>
                </a:extLst>
              </a:tr>
              <a:tr h="592234">
                <a:tc>
                  <a:txBody>
                    <a:bodyPr/>
                    <a:lstStyle/>
                    <a:p>
                      <a:pPr lvl="0" algn="ctr">
                        <a:defRPr sz="1800" b="0" i="0"/>
                      </a:pPr>
                      <a:endParaRPr sz="3200" b="1" i="0" dirty="0">
                        <a:solidFill>
                          <a:srgbClr val="002060"/>
                        </a:solidFill>
                        <a:latin typeface="Arial" panose="020B0604020202020204" pitchFamily="34" charset="0"/>
                        <a:cs typeface="Arial" panose="020B0604020202020204" pitchFamily="34" charset="0"/>
                        <a:sym typeface="Helvetica"/>
                      </a:endParaRPr>
                    </a:p>
                  </a:txBody>
                  <a:tcPr marL="45724" marR="45724" marT="45724" marB="45724" horzOverflow="overflow">
                    <a:lnL w="12700">
                      <a:miter lim="400000"/>
                    </a:lnL>
                    <a:lnR w="12700">
                      <a:miter lim="400000"/>
                    </a:lnR>
                    <a:lnT w="12700">
                      <a:miter lim="400000"/>
                    </a:lnT>
                    <a:lnB w="12700">
                      <a:miter lim="400000"/>
                    </a:lnB>
                    <a:noFill/>
                  </a:tcPr>
                </a:tc>
                <a:tc>
                  <a:txBody>
                    <a:bodyPr/>
                    <a:lstStyle/>
                    <a:p>
                      <a:pPr lvl="0" algn="l">
                        <a:defRPr sz="1800" b="0" i="0"/>
                      </a:pPr>
                      <a:endParaRPr sz="2800" b="1" i="0" strike="sngStrike" dirty="0">
                        <a:solidFill>
                          <a:srgbClr val="002060"/>
                        </a:solidFill>
                        <a:latin typeface="Arial" panose="020B0604020202020204" pitchFamily="34" charset="0"/>
                        <a:cs typeface="Arial" panose="020B0604020202020204" pitchFamily="34" charset="0"/>
                        <a:sym typeface="Helvetica"/>
                      </a:endParaRPr>
                    </a:p>
                  </a:txBody>
                  <a:tcPr marL="45724" marR="45724" marT="45724" marB="45724" horzOverflow="overflow">
                    <a:lnL w="12700">
                      <a:miter lim="400000"/>
                    </a:lnL>
                    <a:lnR w="12700">
                      <a:miter lim="400000"/>
                    </a:lnR>
                    <a:lnT w="12700">
                      <a:miter lim="400000"/>
                    </a:lnT>
                    <a:lnB w="12700">
                      <a:miter lim="400000"/>
                    </a:lnB>
                    <a:noFill/>
                  </a:tcPr>
                </a:tc>
                <a:extLst>
                  <a:ext uri="{0D108BD9-81ED-4DB2-BD59-A6C34878D82A}">
                    <a16:rowId xmlns:a16="http://schemas.microsoft.com/office/drawing/2014/main" val="10003"/>
                  </a:ext>
                </a:extLst>
              </a:tr>
              <a:tr h="592234">
                <a:tc>
                  <a:txBody>
                    <a:bodyPr/>
                    <a:lstStyle/>
                    <a:p>
                      <a:pPr lvl="0" algn="ctr">
                        <a:defRPr sz="1800" b="0" i="0"/>
                      </a:pPr>
                      <a:endParaRPr sz="3200" b="1" i="0" dirty="0">
                        <a:solidFill>
                          <a:srgbClr val="002060"/>
                        </a:solidFill>
                        <a:latin typeface="Arial" panose="020B0604020202020204" pitchFamily="34" charset="0"/>
                        <a:cs typeface="Arial" panose="020B0604020202020204" pitchFamily="34" charset="0"/>
                        <a:sym typeface="Helvetica"/>
                      </a:endParaRPr>
                    </a:p>
                  </a:txBody>
                  <a:tcPr marL="45724" marR="45724" marT="45724" marB="45724" horzOverflow="overflow">
                    <a:lnL w="12700">
                      <a:miter lim="400000"/>
                    </a:lnL>
                    <a:lnR w="12700">
                      <a:miter lim="400000"/>
                    </a:lnR>
                    <a:lnT w="12700">
                      <a:miter lim="400000"/>
                    </a:lnT>
                    <a:lnB w="12700">
                      <a:miter lim="400000"/>
                    </a:lnB>
                    <a:noFill/>
                  </a:tcPr>
                </a:tc>
                <a:tc>
                  <a:txBody>
                    <a:bodyPr/>
                    <a:lstStyle/>
                    <a:p>
                      <a:pPr lvl="0" algn="l">
                        <a:defRPr sz="1800" b="0" i="0"/>
                      </a:pPr>
                      <a:endParaRPr sz="2800" b="1" i="0" strike="sngStrike" dirty="0">
                        <a:solidFill>
                          <a:srgbClr val="002060"/>
                        </a:solidFill>
                        <a:latin typeface="Arial" panose="020B0604020202020204" pitchFamily="34" charset="0"/>
                        <a:cs typeface="Arial" panose="020B0604020202020204" pitchFamily="34" charset="0"/>
                        <a:sym typeface="Helvetica"/>
                      </a:endParaRPr>
                    </a:p>
                  </a:txBody>
                  <a:tcPr marL="45724" marR="45724" marT="45724" marB="45724" horzOverflow="overflow">
                    <a:lnL w="12700">
                      <a:miter lim="400000"/>
                    </a:lnL>
                    <a:lnR w="12700">
                      <a:miter lim="400000"/>
                    </a:lnR>
                    <a:lnT w="12700">
                      <a:miter lim="400000"/>
                    </a:lnT>
                    <a:lnB w="12700">
                      <a:miter lim="400000"/>
                    </a:lnB>
                    <a:noFill/>
                  </a:tcPr>
                </a:tc>
                <a:extLst>
                  <a:ext uri="{0D108BD9-81ED-4DB2-BD59-A6C34878D82A}">
                    <a16:rowId xmlns:a16="http://schemas.microsoft.com/office/drawing/2014/main" val="10004"/>
                  </a:ext>
                </a:extLst>
              </a:tr>
              <a:tr h="592234">
                <a:tc>
                  <a:txBody>
                    <a:bodyPr/>
                    <a:lstStyle/>
                    <a:p>
                      <a:pPr lvl="0" algn="ctr">
                        <a:defRPr sz="1800" b="0" i="0"/>
                      </a:pPr>
                      <a:endParaRPr sz="3200" b="1" i="0" dirty="0">
                        <a:solidFill>
                          <a:srgbClr val="002060"/>
                        </a:solidFill>
                        <a:latin typeface="Arial" panose="020B0604020202020204" pitchFamily="34" charset="0"/>
                        <a:cs typeface="Arial" panose="020B0604020202020204" pitchFamily="34" charset="0"/>
                        <a:sym typeface="Helvetica"/>
                      </a:endParaRPr>
                    </a:p>
                  </a:txBody>
                  <a:tcPr marL="45724" marR="45724" marT="45724" marB="45724" horzOverflow="overflow">
                    <a:lnL w="12700">
                      <a:miter lim="400000"/>
                    </a:lnL>
                    <a:lnR w="12700">
                      <a:miter lim="400000"/>
                    </a:lnR>
                    <a:lnT w="12700">
                      <a:miter lim="400000"/>
                    </a:lnT>
                    <a:lnB w="12700">
                      <a:miter lim="400000"/>
                    </a:lnB>
                    <a:noFill/>
                  </a:tcPr>
                </a:tc>
                <a:tc>
                  <a:txBody>
                    <a:bodyPr/>
                    <a:lstStyle/>
                    <a:p>
                      <a:pPr lvl="0" algn="l">
                        <a:defRPr sz="1800" b="0" i="0"/>
                      </a:pPr>
                      <a:endParaRPr sz="2800" b="1" i="0" strike="sngStrike" dirty="0">
                        <a:solidFill>
                          <a:srgbClr val="002060"/>
                        </a:solidFill>
                        <a:latin typeface="Arial" panose="020B0604020202020204" pitchFamily="34" charset="0"/>
                        <a:cs typeface="Arial" panose="020B0604020202020204" pitchFamily="34" charset="0"/>
                        <a:sym typeface="Helvetica"/>
                      </a:endParaRPr>
                    </a:p>
                  </a:txBody>
                  <a:tcPr marL="45724" marR="45724" marT="45724" marB="45724" horzOverflow="overflow">
                    <a:lnL w="12700">
                      <a:miter lim="400000"/>
                    </a:lnL>
                    <a:lnR w="12700">
                      <a:miter lim="400000"/>
                    </a:lnR>
                    <a:lnT w="12700">
                      <a:miter lim="400000"/>
                    </a:lnT>
                    <a:lnB w="12700">
                      <a:miter lim="400000"/>
                    </a:lnB>
                    <a:noFill/>
                  </a:tcPr>
                </a:tc>
                <a:extLst>
                  <a:ext uri="{0D108BD9-81ED-4DB2-BD59-A6C34878D82A}">
                    <a16:rowId xmlns:a16="http://schemas.microsoft.com/office/drawing/2014/main" val="10005"/>
                  </a:ext>
                </a:extLst>
              </a:tr>
              <a:tr h="592234">
                <a:tc>
                  <a:txBody>
                    <a:bodyPr/>
                    <a:lstStyle/>
                    <a:p>
                      <a:pPr lvl="0" algn="ctr">
                        <a:defRPr sz="1800" b="0" i="0"/>
                      </a:pPr>
                      <a:endParaRPr sz="3200" b="1" i="0" dirty="0">
                        <a:solidFill>
                          <a:srgbClr val="002060"/>
                        </a:solidFill>
                        <a:latin typeface="Arial" panose="020B0604020202020204" pitchFamily="34" charset="0"/>
                        <a:cs typeface="Arial" panose="020B0604020202020204" pitchFamily="34" charset="0"/>
                        <a:sym typeface="Helvetica"/>
                      </a:endParaRPr>
                    </a:p>
                  </a:txBody>
                  <a:tcPr marL="45724" marR="45724" marT="45724" marB="45724" horzOverflow="overflow">
                    <a:lnL w="12700">
                      <a:miter lim="400000"/>
                    </a:lnL>
                    <a:lnR w="12700">
                      <a:miter lim="400000"/>
                    </a:lnR>
                    <a:lnT w="12700">
                      <a:miter lim="400000"/>
                    </a:lnT>
                    <a:lnB w="12700">
                      <a:miter lim="400000"/>
                    </a:lnB>
                    <a:noFill/>
                  </a:tcPr>
                </a:tc>
                <a:tc>
                  <a:txBody>
                    <a:bodyPr/>
                    <a:lstStyle/>
                    <a:p>
                      <a:pPr lvl="0" algn="l">
                        <a:defRPr sz="1800" b="0" i="0"/>
                      </a:pPr>
                      <a:endParaRPr sz="2800" b="1" i="0" dirty="0">
                        <a:solidFill>
                          <a:srgbClr val="002060"/>
                        </a:solidFill>
                        <a:latin typeface="Arial" panose="020B0604020202020204" pitchFamily="34" charset="0"/>
                        <a:cs typeface="Arial" panose="020B0604020202020204" pitchFamily="34" charset="0"/>
                        <a:sym typeface="Helvetica"/>
                      </a:endParaRPr>
                    </a:p>
                  </a:txBody>
                  <a:tcPr marL="45724" marR="45724" marT="45724" marB="45724" horzOverflow="overflow">
                    <a:lnL w="12700">
                      <a:miter lim="400000"/>
                    </a:lnL>
                    <a:lnR w="12700">
                      <a:miter lim="400000"/>
                    </a:lnR>
                    <a:lnT w="12700">
                      <a:miter lim="400000"/>
                    </a:lnT>
                    <a:lnB w="12700">
                      <a:miter lim="400000"/>
                    </a:lnB>
                    <a:noFill/>
                  </a:tcPr>
                </a:tc>
                <a:extLst>
                  <a:ext uri="{0D108BD9-81ED-4DB2-BD59-A6C34878D82A}">
                    <a16:rowId xmlns:a16="http://schemas.microsoft.com/office/drawing/2014/main" val="10006"/>
                  </a:ext>
                </a:extLst>
              </a:tr>
            </a:tbl>
          </a:graphicData>
        </a:graphic>
      </p:graphicFrame>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0F79DE-659B-BA4C-8932-67E8AAB52C61}"/>
              </a:ext>
            </a:extLst>
          </p:cNvPr>
          <p:cNvSpPr>
            <a:spLocks noGrp="1"/>
          </p:cNvSpPr>
          <p:nvPr>
            <p:ph type="title"/>
          </p:nvPr>
        </p:nvSpPr>
        <p:spPr/>
        <p:txBody>
          <a:bodyPr/>
          <a:lstStyle/>
          <a:p>
            <a:r>
              <a:rPr lang="en-US" sz="3600" b="1" dirty="0">
                <a:solidFill>
                  <a:srgbClr val="002060"/>
                </a:solidFill>
              </a:rPr>
              <a:t>Waste Disposal</a:t>
            </a:r>
          </a:p>
        </p:txBody>
      </p:sp>
      <p:sp>
        <p:nvSpPr>
          <p:cNvPr id="3" name="Content Placeholder 2">
            <a:extLst>
              <a:ext uri="{FF2B5EF4-FFF2-40B4-BE49-F238E27FC236}">
                <a16:creationId xmlns:a16="http://schemas.microsoft.com/office/drawing/2014/main" id="{AF02F080-F5F9-F04D-BC03-EA1B08CC1CBD}"/>
              </a:ext>
            </a:extLst>
          </p:cNvPr>
          <p:cNvSpPr>
            <a:spLocks noGrp="1"/>
          </p:cNvSpPr>
          <p:nvPr>
            <p:ph idx="1"/>
          </p:nvPr>
        </p:nvSpPr>
        <p:spPr/>
        <p:txBody>
          <a:bodyPr/>
          <a:lstStyle/>
          <a:p>
            <a:r>
              <a:rPr lang="en-US" dirty="0"/>
              <a:t>Ensure safe waste management. </a:t>
            </a:r>
          </a:p>
          <a:p>
            <a:pPr lvl="1"/>
            <a:r>
              <a:rPr lang="en-US" dirty="0"/>
              <a:t>Treat waste contaminated with blood, body fluids, secretions and excretions as clinical waste, in accordance with local regulations </a:t>
            </a:r>
          </a:p>
          <a:p>
            <a:pPr lvl="1"/>
            <a:r>
              <a:rPr lang="en-US" dirty="0"/>
              <a:t>Human tissues and laboratory waste that is directly associated with specimen processing should also be treated as clinical waste</a:t>
            </a:r>
          </a:p>
          <a:p>
            <a:pPr lvl="1"/>
            <a:r>
              <a:rPr lang="en-US" dirty="0"/>
              <a:t>Discard single use items properly</a:t>
            </a:r>
          </a:p>
          <a:p>
            <a:endParaRPr lang="en-US" dirty="0"/>
          </a:p>
        </p:txBody>
      </p:sp>
    </p:spTree>
    <p:extLst>
      <p:ext uri="{BB962C8B-B14F-4D97-AF65-F5344CB8AC3E}">
        <p14:creationId xmlns:p14="http://schemas.microsoft.com/office/powerpoint/2010/main" val="428949241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9F5737-7E77-7643-A209-8507F210033A}"/>
              </a:ext>
            </a:extLst>
          </p:cNvPr>
          <p:cNvSpPr>
            <a:spLocks noGrp="1"/>
          </p:cNvSpPr>
          <p:nvPr>
            <p:ph type="title"/>
          </p:nvPr>
        </p:nvSpPr>
        <p:spPr/>
        <p:txBody>
          <a:bodyPr/>
          <a:lstStyle/>
          <a:p>
            <a:r>
              <a:rPr lang="en-US" sz="3600" b="1" dirty="0">
                <a:solidFill>
                  <a:srgbClr val="002060"/>
                </a:solidFill>
              </a:rPr>
              <a:t>Patient care equipment</a:t>
            </a:r>
          </a:p>
        </p:txBody>
      </p:sp>
      <p:sp>
        <p:nvSpPr>
          <p:cNvPr id="3" name="Content Placeholder 2">
            <a:extLst>
              <a:ext uri="{FF2B5EF4-FFF2-40B4-BE49-F238E27FC236}">
                <a16:creationId xmlns:a16="http://schemas.microsoft.com/office/drawing/2014/main" id="{CCD83199-0384-8045-86D5-53533378AC7C}"/>
              </a:ext>
            </a:extLst>
          </p:cNvPr>
          <p:cNvSpPr>
            <a:spLocks noGrp="1"/>
          </p:cNvSpPr>
          <p:nvPr>
            <p:ph idx="1"/>
          </p:nvPr>
        </p:nvSpPr>
        <p:spPr>
          <a:xfrm>
            <a:off x="457200" y="1484784"/>
            <a:ext cx="8229600" cy="4525963"/>
          </a:xfrm>
        </p:spPr>
        <p:txBody>
          <a:bodyPr/>
          <a:lstStyle/>
          <a:p>
            <a:r>
              <a:rPr lang="en-US" dirty="0"/>
              <a:t>Handle equipment soiled with blood, body fluids, secretions, and excretions in a manner that prevents skin and mucous membrane exposures, contamination of clothing, and transfer of pathogens to other patients or the environment</a:t>
            </a:r>
          </a:p>
          <a:p>
            <a:r>
              <a:rPr lang="en-US" dirty="0"/>
              <a:t>Clean, disinfect, and reprocess reusable equipment appropriately before use with another patient</a:t>
            </a:r>
          </a:p>
          <a:p>
            <a:endParaRPr lang="en-US" dirty="0"/>
          </a:p>
        </p:txBody>
      </p:sp>
    </p:spTree>
    <p:extLst>
      <p:ext uri="{BB962C8B-B14F-4D97-AF65-F5344CB8AC3E}">
        <p14:creationId xmlns:p14="http://schemas.microsoft.com/office/powerpoint/2010/main" val="31553851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B498E-8D75-624D-A115-B890DBB0927F}"/>
              </a:ext>
            </a:extLst>
          </p:cNvPr>
          <p:cNvSpPr>
            <a:spLocks noGrp="1"/>
          </p:cNvSpPr>
          <p:nvPr>
            <p:ph type="title"/>
          </p:nvPr>
        </p:nvSpPr>
        <p:spPr/>
        <p:txBody>
          <a:bodyPr/>
          <a:lstStyle/>
          <a:p>
            <a:r>
              <a:rPr lang="en-US" sz="3600" b="1" dirty="0">
                <a:solidFill>
                  <a:srgbClr val="002060"/>
                </a:solidFill>
              </a:rPr>
              <a:t>Environmental cleaning</a:t>
            </a:r>
          </a:p>
        </p:txBody>
      </p:sp>
      <p:sp>
        <p:nvSpPr>
          <p:cNvPr id="3" name="Content Placeholder 2">
            <a:extLst>
              <a:ext uri="{FF2B5EF4-FFF2-40B4-BE49-F238E27FC236}">
                <a16:creationId xmlns:a16="http://schemas.microsoft.com/office/drawing/2014/main" id="{07D38F27-6D41-854F-B3AF-35ADE93EA674}"/>
              </a:ext>
            </a:extLst>
          </p:cNvPr>
          <p:cNvSpPr>
            <a:spLocks noGrp="1"/>
          </p:cNvSpPr>
          <p:nvPr>
            <p:ph idx="1"/>
          </p:nvPr>
        </p:nvSpPr>
        <p:spPr/>
        <p:txBody>
          <a:bodyPr/>
          <a:lstStyle/>
          <a:p>
            <a:r>
              <a:rPr lang="en-US" dirty="0"/>
              <a:t>Use adequate procedures for the routine cleaning and disinfection of environmental and other frequently touched surfaces </a:t>
            </a:r>
          </a:p>
          <a:p>
            <a:pPr marL="0" indent="0">
              <a:buNone/>
            </a:pPr>
            <a:endParaRPr lang="en-US" dirty="0"/>
          </a:p>
        </p:txBody>
      </p:sp>
    </p:spTree>
    <p:extLst>
      <p:ext uri="{BB962C8B-B14F-4D97-AF65-F5344CB8AC3E}">
        <p14:creationId xmlns:p14="http://schemas.microsoft.com/office/powerpoint/2010/main" val="93050204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0" name="Shape 360"/>
          <p:cNvSpPr>
            <a:spLocks noGrp="1"/>
          </p:cNvSpPr>
          <p:nvPr>
            <p:ph type="title"/>
          </p:nvPr>
        </p:nvSpPr>
        <p:spPr>
          <a:xfrm>
            <a:off x="467544" y="260648"/>
            <a:ext cx="8229600" cy="1008112"/>
          </a:xfrm>
          <a:prstGeom prst="rect">
            <a:avLst/>
          </a:prstGeom>
        </p:spPr>
        <p:txBody>
          <a:bodyPr>
            <a:normAutofit/>
          </a:bodyPr>
          <a:lstStyle>
            <a:lvl1pPr algn="l" defTabSz="896111">
              <a:defRPr sz="4300" b="1"/>
            </a:lvl1pPr>
          </a:lstStyle>
          <a:p>
            <a:pPr lvl="0" algn="ctr">
              <a:defRPr sz="1800" b="0">
                <a:solidFill>
                  <a:srgbClr val="000000"/>
                </a:solidFill>
              </a:defRPr>
            </a:pPr>
            <a:r>
              <a:rPr lang="en-GB" sz="3600" b="1" dirty="0">
                <a:solidFill>
                  <a:srgbClr val="002060"/>
                </a:solidFill>
              </a:rPr>
              <a:t> 3.</a:t>
            </a:r>
            <a:r>
              <a:rPr sz="3600" b="1" dirty="0">
                <a:solidFill>
                  <a:srgbClr val="002060"/>
                </a:solidFill>
              </a:rPr>
              <a:t>Transmission-based</a:t>
            </a:r>
            <a:r>
              <a:rPr lang="fr-FR" sz="3600" b="1" dirty="0">
                <a:solidFill>
                  <a:srgbClr val="002060"/>
                </a:solidFill>
              </a:rPr>
              <a:t> </a:t>
            </a:r>
            <a:r>
              <a:rPr lang="fr-FR" sz="3600" b="1" dirty="0" err="1">
                <a:solidFill>
                  <a:srgbClr val="002060"/>
                </a:solidFill>
              </a:rPr>
              <a:t>precautions</a:t>
            </a:r>
            <a:endParaRPr sz="3600" b="1" dirty="0">
              <a:solidFill>
                <a:srgbClr val="002060"/>
              </a:solidFill>
            </a:endParaRPr>
          </a:p>
        </p:txBody>
      </p:sp>
      <p:sp>
        <p:nvSpPr>
          <p:cNvPr id="361" name="Shape 361"/>
          <p:cNvSpPr>
            <a:spLocks noGrp="1"/>
          </p:cNvSpPr>
          <p:nvPr>
            <p:ph type="body" idx="4294967295"/>
          </p:nvPr>
        </p:nvSpPr>
        <p:spPr>
          <a:xfrm>
            <a:off x="381000" y="1931690"/>
            <a:ext cx="8871520" cy="3513534"/>
          </a:xfrm>
          <a:prstGeom prst="rect">
            <a:avLst/>
          </a:prstGeom>
        </p:spPr>
        <p:txBody>
          <a:bodyPr/>
          <a:lstStyle/>
          <a:p>
            <a:pPr marL="0" lvl="0" indent="0" defTabSz="841247">
              <a:buSzTx/>
              <a:buNone/>
              <a:defRPr sz="1800">
                <a:solidFill>
                  <a:srgbClr val="000000"/>
                </a:solidFill>
              </a:defRPr>
            </a:pPr>
            <a:r>
              <a:rPr sz="2400" b="1" dirty="0">
                <a:solidFill>
                  <a:srgbClr val="002060"/>
                </a:solidFill>
              </a:rPr>
              <a:t>Additional precautions </a:t>
            </a:r>
            <a:r>
              <a:rPr sz="2400" dirty="0">
                <a:solidFill>
                  <a:srgbClr val="002060"/>
                </a:solidFill>
              </a:rPr>
              <a:t>to prevent transmission of known infectious diseases spread by specific route:</a:t>
            </a:r>
            <a:r>
              <a:rPr lang="en-GB" sz="2400" dirty="0">
                <a:solidFill>
                  <a:srgbClr val="002060"/>
                </a:solidFill>
              </a:rPr>
              <a:t> </a:t>
            </a:r>
          </a:p>
          <a:p>
            <a:pPr marL="0" lvl="0" indent="0" defTabSz="841247">
              <a:buSzTx/>
              <a:buNone/>
              <a:defRPr sz="1800">
                <a:solidFill>
                  <a:srgbClr val="000000"/>
                </a:solidFill>
              </a:defRPr>
            </a:pPr>
            <a:r>
              <a:rPr lang="en-GB" sz="2400" dirty="0">
                <a:solidFill>
                  <a:srgbClr val="002060"/>
                </a:solidFill>
              </a:rPr>
              <a:t>-   </a:t>
            </a:r>
            <a:r>
              <a:rPr sz="2400" b="1" u="sng" dirty="0">
                <a:solidFill>
                  <a:srgbClr val="002060"/>
                </a:solidFill>
              </a:rPr>
              <a:t>Contact Precautions</a:t>
            </a:r>
            <a:r>
              <a:rPr sz="2400" b="1" dirty="0">
                <a:solidFill>
                  <a:srgbClr val="002060"/>
                </a:solidFill>
              </a:rPr>
              <a:t> </a:t>
            </a:r>
            <a:r>
              <a:rPr sz="2400" dirty="0">
                <a:solidFill>
                  <a:srgbClr val="002060"/>
                </a:solidFill>
              </a:rPr>
              <a:t>(gloves, gown) e.g. Cholera</a:t>
            </a:r>
            <a:endParaRPr lang="en-GB" sz="2400" dirty="0">
              <a:solidFill>
                <a:srgbClr val="002060"/>
              </a:solidFill>
            </a:endParaRPr>
          </a:p>
          <a:p>
            <a:pPr lvl="0" defTabSz="841247">
              <a:buSzTx/>
              <a:buFontTx/>
              <a:buChar char="-"/>
              <a:defRPr sz="1800">
                <a:solidFill>
                  <a:srgbClr val="000000"/>
                </a:solidFill>
              </a:defRPr>
            </a:pPr>
            <a:r>
              <a:rPr sz="2400" b="1" u="sng" dirty="0">
                <a:solidFill>
                  <a:srgbClr val="002060"/>
                </a:solidFill>
              </a:rPr>
              <a:t>Droplet Precautions</a:t>
            </a:r>
            <a:r>
              <a:rPr sz="2400" b="1" dirty="0">
                <a:solidFill>
                  <a:srgbClr val="002060"/>
                </a:solidFill>
              </a:rPr>
              <a:t> </a:t>
            </a:r>
            <a:r>
              <a:rPr sz="2400" dirty="0">
                <a:solidFill>
                  <a:srgbClr val="002060"/>
                </a:solidFill>
              </a:rPr>
              <a:t>(fac</a:t>
            </a:r>
            <a:r>
              <a:rPr lang="en-US" sz="2400" dirty="0">
                <a:solidFill>
                  <a:srgbClr val="002060"/>
                </a:solidFill>
              </a:rPr>
              <a:t>ial protection</a:t>
            </a:r>
            <a:r>
              <a:rPr sz="2400" dirty="0">
                <a:solidFill>
                  <a:srgbClr val="002060"/>
                </a:solidFill>
              </a:rPr>
              <a:t>) e.g. whooping cough</a:t>
            </a:r>
            <a:r>
              <a:rPr lang="fr-FR" sz="2400" dirty="0">
                <a:solidFill>
                  <a:srgbClr val="002060"/>
                </a:solidFill>
              </a:rPr>
              <a:t>, </a:t>
            </a:r>
            <a:r>
              <a:rPr lang="fr-FR" sz="2400" dirty="0" err="1">
                <a:solidFill>
                  <a:srgbClr val="002060"/>
                </a:solidFill>
              </a:rPr>
              <a:t>meningitis</a:t>
            </a:r>
            <a:r>
              <a:rPr lang="fr-FR" sz="2400" dirty="0">
                <a:solidFill>
                  <a:srgbClr val="002060"/>
                </a:solidFill>
              </a:rPr>
              <a:t>, influenza, etc.</a:t>
            </a:r>
            <a:endParaRPr lang="en-GB" sz="2400" dirty="0">
              <a:solidFill>
                <a:srgbClr val="002060"/>
              </a:solidFill>
            </a:endParaRPr>
          </a:p>
          <a:p>
            <a:pPr lvl="0" defTabSz="841247">
              <a:buSzTx/>
              <a:buFontTx/>
              <a:buChar char="-"/>
              <a:defRPr sz="1800">
                <a:solidFill>
                  <a:srgbClr val="000000"/>
                </a:solidFill>
              </a:defRPr>
            </a:pPr>
            <a:r>
              <a:rPr sz="2400" b="1" u="sng" dirty="0">
                <a:solidFill>
                  <a:srgbClr val="002060"/>
                </a:solidFill>
              </a:rPr>
              <a:t>Airborne Precautions</a:t>
            </a:r>
            <a:r>
              <a:rPr sz="2400" b="1" dirty="0">
                <a:solidFill>
                  <a:srgbClr val="002060"/>
                </a:solidFill>
              </a:rPr>
              <a:t> </a:t>
            </a:r>
            <a:r>
              <a:rPr sz="2400" dirty="0">
                <a:solidFill>
                  <a:srgbClr val="002060"/>
                </a:solidFill>
              </a:rPr>
              <a:t>(N95 mask) e.g. TB</a:t>
            </a:r>
            <a:r>
              <a:rPr lang="fr-FR" sz="2400" dirty="0">
                <a:solidFill>
                  <a:srgbClr val="002060"/>
                </a:solidFill>
              </a:rPr>
              <a:t>, </a:t>
            </a:r>
            <a:r>
              <a:rPr lang="fr-FR" sz="2400" dirty="0" err="1">
                <a:solidFill>
                  <a:srgbClr val="002060"/>
                </a:solidFill>
              </a:rPr>
              <a:t>measles</a:t>
            </a:r>
            <a:r>
              <a:rPr lang="fr-FR" sz="2400" dirty="0">
                <a:solidFill>
                  <a:srgbClr val="002060"/>
                </a:solidFill>
              </a:rPr>
              <a:t>, </a:t>
            </a:r>
            <a:r>
              <a:rPr lang="fr-FR" sz="2400" dirty="0" err="1">
                <a:solidFill>
                  <a:srgbClr val="002060"/>
                </a:solidFill>
              </a:rPr>
              <a:t>chickenpox</a:t>
            </a:r>
            <a:endParaRPr lang="en-GB" sz="2400" dirty="0">
              <a:solidFill>
                <a:srgbClr val="002060"/>
              </a:solidFill>
            </a:endParaRPr>
          </a:p>
        </p:txBody>
      </p:sp>
      <p:sp>
        <p:nvSpPr>
          <p:cNvPr id="362" name="Shape 362"/>
          <p:cNvSpPr/>
          <p:nvPr/>
        </p:nvSpPr>
        <p:spPr>
          <a:xfrm>
            <a:off x="381000" y="1278632"/>
            <a:ext cx="8229600" cy="495868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pPr lvl="0">
              <a:spcBef>
                <a:spcPts val="900"/>
              </a:spcBef>
            </a:pPr>
            <a:r>
              <a:rPr sz="2800" b="1" dirty="0">
                <a:solidFill>
                  <a:srgbClr val="002060"/>
                </a:solidFill>
                <a:latin typeface="Arial" panose="020B0604020202020204" pitchFamily="34" charset="0"/>
                <a:ea typeface="Calibri"/>
                <a:cs typeface="Arial" panose="020B0604020202020204" pitchFamily="34" charset="0"/>
                <a:sym typeface="Calibri"/>
              </a:rPr>
              <a:t>Standard Precautions </a:t>
            </a:r>
            <a:r>
              <a:rPr sz="3600" b="1" dirty="0">
                <a:solidFill>
                  <a:schemeClr val="accent6">
                    <a:lumMod val="75000"/>
                  </a:schemeClr>
                </a:solidFill>
                <a:latin typeface="Arial" panose="020B0604020202020204" pitchFamily="34" charset="0"/>
                <a:ea typeface="Calibri"/>
                <a:cs typeface="Arial" panose="020B0604020202020204" pitchFamily="34" charset="0"/>
                <a:sym typeface="Calibri"/>
              </a:rPr>
              <a:t>PLUS…</a:t>
            </a:r>
          </a:p>
        </p:txBody>
      </p:sp>
      <p:sp>
        <p:nvSpPr>
          <p:cNvPr id="363" name="Shape 363"/>
          <p:cNvSpPr/>
          <p:nvPr/>
        </p:nvSpPr>
        <p:spPr>
          <a:xfrm>
            <a:off x="381000" y="5157192"/>
            <a:ext cx="8534400" cy="861774"/>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lvl="0"/>
            <a:r>
              <a:rPr sz="2800" b="1" dirty="0">
                <a:solidFill>
                  <a:srgbClr val="002060"/>
                </a:solidFill>
                <a:latin typeface="Arial" panose="020B0604020202020204" pitchFamily="34" charset="0"/>
                <a:ea typeface="Calibri"/>
                <a:cs typeface="Arial" panose="020B0604020202020204" pitchFamily="34" charset="0"/>
                <a:sym typeface="Calibri"/>
              </a:rPr>
              <a:t>Transmission-based precautions </a:t>
            </a:r>
            <a:r>
              <a:rPr sz="2800" dirty="0">
                <a:solidFill>
                  <a:srgbClr val="002060"/>
                </a:solidFill>
                <a:latin typeface="Arial" panose="020B0604020202020204" pitchFamily="34" charset="0"/>
                <a:ea typeface="Calibri"/>
                <a:cs typeface="Arial" panose="020B0604020202020204" pitchFamily="34" charset="0"/>
                <a:sym typeface="Calibri"/>
              </a:rPr>
              <a:t>allow you to choose PPE items based on procedure and risk</a:t>
            </a:r>
            <a:r>
              <a:rPr lang="fr-FR" sz="2800" dirty="0">
                <a:solidFill>
                  <a:srgbClr val="002060"/>
                </a:solidFill>
                <a:latin typeface="Arial" panose="020B0604020202020204" pitchFamily="34" charset="0"/>
                <a:ea typeface="Calibri"/>
                <a:cs typeface="Arial" panose="020B0604020202020204" pitchFamily="34" charset="0"/>
                <a:sym typeface="Calibri"/>
              </a:rPr>
              <a:t>.</a:t>
            </a:r>
            <a:endParaRPr sz="2800" dirty="0">
              <a:solidFill>
                <a:srgbClr val="002060"/>
              </a:solidFill>
              <a:latin typeface="Arial" panose="020B0604020202020204" pitchFamily="34" charset="0"/>
              <a:ea typeface="Calibri"/>
              <a:cs typeface="Arial" panose="020B0604020202020204" pitchFamily="34" charset="0"/>
              <a:sym typeface="Calibri"/>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6" name="Shape 786"/>
          <p:cNvSpPr/>
          <p:nvPr/>
        </p:nvSpPr>
        <p:spPr>
          <a:xfrm>
            <a:off x="0" y="260648"/>
            <a:ext cx="9144000" cy="1200325"/>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algn="ctr">
              <a:defRPr sz="3600" b="1">
                <a:solidFill>
                  <a:srgbClr val="002060"/>
                </a:solidFill>
                <a:latin typeface="Arial"/>
                <a:ea typeface="Arial"/>
                <a:cs typeface="Arial"/>
                <a:sym typeface="Arial"/>
              </a:defRPr>
            </a:lvl1pPr>
          </a:lstStyle>
          <a:p>
            <a:pPr lvl="0">
              <a:defRPr sz="1800" b="0">
                <a:solidFill>
                  <a:srgbClr val="000000"/>
                </a:solidFill>
              </a:defRPr>
            </a:pPr>
            <a:r>
              <a:rPr sz="3600" b="1" dirty="0">
                <a:solidFill>
                  <a:srgbClr val="002060"/>
                </a:solidFill>
              </a:rPr>
              <a:t>Managing exposure to virus through body fluids</a:t>
            </a:r>
            <a:r>
              <a:rPr lang="fr-FR" sz="3600" b="1" dirty="0">
                <a:solidFill>
                  <a:srgbClr val="002060"/>
                </a:solidFill>
              </a:rPr>
              <a:t> (1)</a:t>
            </a:r>
            <a:endParaRPr sz="3600" b="1" dirty="0">
              <a:solidFill>
                <a:srgbClr val="002060"/>
              </a:solidFill>
            </a:endParaRPr>
          </a:p>
        </p:txBody>
      </p:sp>
      <p:sp>
        <p:nvSpPr>
          <p:cNvPr id="787" name="Shape 787"/>
          <p:cNvSpPr/>
          <p:nvPr/>
        </p:nvSpPr>
        <p:spPr>
          <a:xfrm>
            <a:off x="467543" y="1988840"/>
            <a:ext cx="8352929" cy="2246765"/>
          </a:xfrm>
          <a:prstGeom prst="rect">
            <a:avLst/>
          </a:prstGeom>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p>
            <a:pPr lvl="0"/>
            <a:r>
              <a:rPr sz="2800" dirty="0">
                <a:solidFill>
                  <a:srgbClr val="002060"/>
                </a:solidFill>
                <a:latin typeface="Arial" panose="020B0604020202020204" pitchFamily="34" charset="0"/>
                <a:ea typeface="Verdana"/>
                <a:cs typeface="Arial" panose="020B0604020202020204" pitchFamily="34" charset="0"/>
                <a:sym typeface="Verdana"/>
              </a:rPr>
              <a:t>Persons including HCWs with percutaneous or muco-cutaneous exposure to blood, body fluids, secretions, or excretions from a patient with </a:t>
            </a:r>
            <a:r>
              <a:rPr lang="en-US" sz="2800" dirty="0">
                <a:solidFill>
                  <a:srgbClr val="002060"/>
                </a:solidFill>
                <a:latin typeface="Arial" panose="020B0604020202020204" pitchFamily="34" charset="0"/>
                <a:ea typeface="Verdana"/>
                <a:cs typeface="Arial" panose="020B0604020202020204" pitchFamily="34" charset="0"/>
                <a:sym typeface="Verdana"/>
              </a:rPr>
              <a:t>infected with a </a:t>
            </a:r>
            <a:r>
              <a:rPr sz="2800" dirty="0">
                <a:solidFill>
                  <a:srgbClr val="002060"/>
                </a:solidFill>
                <a:latin typeface="Arial" panose="020B0604020202020204" pitchFamily="34" charset="0"/>
                <a:ea typeface="Verdana"/>
                <a:cs typeface="Arial" panose="020B0604020202020204" pitchFamily="34" charset="0"/>
                <a:sym typeface="Verdana"/>
              </a:rPr>
              <a:t>suspected or confirmed </a:t>
            </a:r>
            <a:r>
              <a:rPr lang="en-US" sz="2800" dirty="0">
                <a:solidFill>
                  <a:srgbClr val="002060"/>
                </a:solidFill>
                <a:latin typeface="Arial" panose="020B0604020202020204" pitchFamily="34" charset="0"/>
                <a:ea typeface="Verdana"/>
                <a:cs typeface="Arial" panose="020B0604020202020204" pitchFamily="34" charset="0"/>
                <a:sym typeface="Verdana"/>
              </a:rPr>
              <a:t>bloodborne pathogen</a:t>
            </a:r>
            <a:r>
              <a:rPr sz="2800" dirty="0">
                <a:solidFill>
                  <a:srgbClr val="002060"/>
                </a:solidFill>
                <a:latin typeface="Arial" panose="020B0604020202020204" pitchFamily="34" charset="0"/>
                <a:ea typeface="Verdana"/>
                <a:cs typeface="Arial" panose="020B0604020202020204" pitchFamily="34" charset="0"/>
                <a:sym typeface="Verdana"/>
              </a:rPr>
              <a:t> should</a:t>
            </a:r>
            <a:r>
              <a:rPr lang="en-US" sz="2800" dirty="0">
                <a:solidFill>
                  <a:srgbClr val="002060"/>
                </a:solidFill>
                <a:latin typeface="Arial" panose="020B0604020202020204" pitchFamily="34" charset="0"/>
                <a:ea typeface="Verdana"/>
                <a:cs typeface="Arial" panose="020B0604020202020204" pitchFamily="34" charset="0"/>
                <a:sym typeface="Verdana"/>
              </a:rPr>
              <a:t> take what actions?</a:t>
            </a:r>
            <a:endParaRPr sz="2800" dirty="0">
              <a:solidFill>
                <a:srgbClr val="002060"/>
              </a:solidFill>
              <a:latin typeface="Arial" panose="020B0604020202020204" pitchFamily="34" charset="0"/>
              <a:ea typeface="Verdana"/>
              <a:cs typeface="Arial" panose="020B0604020202020204" pitchFamily="34" charset="0"/>
              <a:sym typeface="Verdana"/>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6" name="Shape 786"/>
          <p:cNvSpPr/>
          <p:nvPr/>
        </p:nvSpPr>
        <p:spPr>
          <a:xfrm>
            <a:off x="0" y="44624"/>
            <a:ext cx="9144000" cy="64632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algn="ctr">
              <a:defRPr sz="3600" b="1">
                <a:solidFill>
                  <a:srgbClr val="002060"/>
                </a:solidFill>
                <a:latin typeface="Arial"/>
                <a:ea typeface="Arial"/>
                <a:cs typeface="Arial"/>
                <a:sym typeface="Arial"/>
              </a:defRPr>
            </a:lvl1pPr>
          </a:lstStyle>
          <a:p>
            <a:pPr lvl="0">
              <a:defRPr sz="1800" b="0">
                <a:solidFill>
                  <a:srgbClr val="000000"/>
                </a:solidFill>
              </a:defRPr>
            </a:pPr>
            <a:endParaRPr sz="3600" b="1" dirty="0">
              <a:solidFill>
                <a:srgbClr val="002060"/>
              </a:solidFill>
            </a:endParaRPr>
          </a:p>
        </p:txBody>
      </p:sp>
      <p:sp>
        <p:nvSpPr>
          <p:cNvPr id="787" name="Shape 787"/>
          <p:cNvSpPr/>
          <p:nvPr/>
        </p:nvSpPr>
        <p:spPr>
          <a:xfrm>
            <a:off x="107504" y="1620087"/>
            <a:ext cx="8786842" cy="4401201"/>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marL="742950" lvl="1" indent="-285750">
              <a:spcBef>
                <a:spcPts val="1200"/>
              </a:spcBef>
              <a:buSzPct val="100000"/>
              <a:buFont typeface="Arial" pitchFamily="34" charset="0"/>
              <a:buChar char="•"/>
            </a:pPr>
            <a:r>
              <a:rPr sz="2000" dirty="0">
                <a:solidFill>
                  <a:srgbClr val="002060"/>
                </a:solidFill>
                <a:latin typeface="Arial" panose="020B0604020202020204" pitchFamily="34" charset="0"/>
                <a:ea typeface="Verdana"/>
                <a:cs typeface="Arial" panose="020B0604020202020204" pitchFamily="34" charset="0"/>
                <a:sym typeface="Verdana"/>
              </a:rPr>
              <a:t>Immediately and safely stop any current tasks</a:t>
            </a:r>
          </a:p>
          <a:p>
            <a:pPr marL="742950" lvl="1" indent="-285750">
              <a:spcBef>
                <a:spcPts val="1200"/>
              </a:spcBef>
              <a:buSzPct val="100000"/>
              <a:buFont typeface="Arial" pitchFamily="34" charset="0"/>
              <a:buChar char="•"/>
            </a:pPr>
            <a:r>
              <a:rPr sz="2000" dirty="0">
                <a:solidFill>
                  <a:srgbClr val="002060"/>
                </a:solidFill>
                <a:latin typeface="Arial" panose="020B0604020202020204" pitchFamily="34" charset="0"/>
                <a:ea typeface="Verdana"/>
                <a:cs typeface="Arial" panose="020B0604020202020204" pitchFamily="34" charset="0"/>
                <a:sym typeface="Verdana"/>
              </a:rPr>
              <a:t>Leave the patient care area</a:t>
            </a:r>
          </a:p>
          <a:p>
            <a:pPr marL="742950" lvl="1" indent="-285750">
              <a:spcBef>
                <a:spcPts val="1200"/>
              </a:spcBef>
              <a:buSzPct val="100000"/>
              <a:buFont typeface="Arial" pitchFamily="34" charset="0"/>
              <a:buChar char="•"/>
            </a:pPr>
            <a:r>
              <a:rPr lang="fr-FR" sz="2000" dirty="0">
                <a:solidFill>
                  <a:srgbClr val="002060"/>
                </a:solidFill>
                <a:latin typeface="Arial" panose="020B0604020202020204" pitchFamily="34" charset="0"/>
                <a:ea typeface="Verdana"/>
                <a:cs typeface="Arial" panose="020B0604020202020204" pitchFamily="34" charset="0"/>
                <a:sym typeface="Verdana"/>
              </a:rPr>
              <a:t>S</a:t>
            </a:r>
            <a:r>
              <a:rPr sz="2000" dirty="0" err="1">
                <a:solidFill>
                  <a:srgbClr val="002060"/>
                </a:solidFill>
                <a:latin typeface="Arial" panose="020B0604020202020204" pitchFamily="34" charset="0"/>
                <a:ea typeface="Verdana"/>
                <a:cs typeface="Arial" panose="020B0604020202020204" pitchFamily="34" charset="0"/>
                <a:sym typeface="Verdana"/>
              </a:rPr>
              <a:t>afely</a:t>
            </a:r>
            <a:r>
              <a:rPr sz="2000" dirty="0">
                <a:solidFill>
                  <a:srgbClr val="002060"/>
                </a:solidFill>
                <a:latin typeface="Arial" panose="020B0604020202020204" pitchFamily="34" charset="0"/>
                <a:ea typeface="Verdana"/>
                <a:cs typeface="Arial" panose="020B0604020202020204" pitchFamily="34" charset="0"/>
                <a:sym typeface="Verdana"/>
              </a:rPr>
              <a:t> remove PPE</a:t>
            </a:r>
          </a:p>
          <a:p>
            <a:pPr marL="742950" lvl="1" indent="-285750">
              <a:spcBef>
                <a:spcPts val="1200"/>
              </a:spcBef>
              <a:buSzPct val="100000"/>
              <a:buFont typeface="Arial" pitchFamily="34" charset="0"/>
              <a:buChar char="•"/>
            </a:pPr>
            <a:r>
              <a:rPr sz="2000" dirty="0">
                <a:solidFill>
                  <a:srgbClr val="002060"/>
                </a:solidFill>
                <a:latin typeface="Arial" panose="020B0604020202020204" pitchFamily="34" charset="0"/>
                <a:ea typeface="Verdana"/>
                <a:cs typeface="Arial" panose="020B0604020202020204" pitchFamily="34" charset="0"/>
                <a:sym typeface="Verdana"/>
              </a:rPr>
              <a:t>Immediately wash the affected skin surfaces or the percutaneous injury site with soap and water</a:t>
            </a:r>
          </a:p>
          <a:p>
            <a:pPr marL="742950" lvl="1" indent="-285750">
              <a:spcBef>
                <a:spcPts val="1200"/>
              </a:spcBef>
              <a:buSzPct val="100000"/>
              <a:buFont typeface="Arial" pitchFamily="34" charset="0"/>
              <a:buChar char="•"/>
            </a:pPr>
            <a:r>
              <a:rPr sz="2000" dirty="0">
                <a:solidFill>
                  <a:srgbClr val="002060"/>
                </a:solidFill>
                <a:latin typeface="Arial" panose="020B0604020202020204" pitchFamily="34" charset="0"/>
                <a:ea typeface="Verdana"/>
                <a:cs typeface="Arial" panose="020B0604020202020204" pitchFamily="34" charset="0"/>
                <a:sym typeface="Verdana"/>
              </a:rPr>
              <a:t>Irrigate mucous membranes (e.g. conjunctiva) with copious amounts of water or eyewash solution</a:t>
            </a:r>
            <a:r>
              <a:rPr lang="en-US" sz="2000" dirty="0">
                <a:solidFill>
                  <a:srgbClr val="002060"/>
                </a:solidFill>
                <a:latin typeface="Arial" panose="020B0604020202020204" pitchFamily="34" charset="0"/>
                <a:ea typeface="Verdana"/>
                <a:cs typeface="Arial" panose="020B0604020202020204" pitchFamily="34" charset="0"/>
                <a:sym typeface="Verdana"/>
              </a:rPr>
              <a:t>- </a:t>
            </a:r>
            <a:r>
              <a:rPr sz="2000" dirty="0">
                <a:solidFill>
                  <a:srgbClr val="002060"/>
                </a:solidFill>
                <a:latin typeface="Arial" panose="020B0604020202020204" pitchFamily="34" charset="0"/>
                <a:ea typeface="Verdana"/>
                <a:cs typeface="Arial" panose="020B0604020202020204" pitchFamily="34" charset="0"/>
                <a:sym typeface="Verdana"/>
              </a:rPr>
              <a:t>not with chlorine solutions or other disinfectants</a:t>
            </a:r>
          </a:p>
          <a:p>
            <a:pPr marL="742950" lvl="1" indent="-285750">
              <a:spcBef>
                <a:spcPts val="1200"/>
              </a:spcBef>
              <a:buSzPct val="100000"/>
              <a:buFont typeface="Arial" pitchFamily="34" charset="0"/>
              <a:buChar char="•"/>
            </a:pPr>
            <a:r>
              <a:rPr lang="en-US" sz="2000" dirty="0">
                <a:solidFill>
                  <a:srgbClr val="002060"/>
                </a:solidFill>
                <a:latin typeface="Arial" panose="020B0604020202020204" pitchFamily="34" charset="0"/>
                <a:ea typeface="Verdana"/>
                <a:cs typeface="Arial" panose="020B0604020202020204" pitchFamily="34" charset="0"/>
                <a:sym typeface="Verdana"/>
              </a:rPr>
              <a:t>I</a:t>
            </a:r>
            <a:r>
              <a:rPr sz="2000" dirty="0">
                <a:solidFill>
                  <a:srgbClr val="002060"/>
                </a:solidFill>
                <a:latin typeface="Arial" panose="020B0604020202020204" pitchFamily="34" charset="0"/>
                <a:ea typeface="Verdana"/>
                <a:cs typeface="Arial" panose="020B0604020202020204" pitchFamily="34" charset="0"/>
                <a:sym typeface="Verdana"/>
              </a:rPr>
              <a:t>mmediately report</a:t>
            </a:r>
            <a:r>
              <a:rPr lang="en-US" sz="2000" dirty="0">
                <a:solidFill>
                  <a:srgbClr val="002060"/>
                </a:solidFill>
                <a:latin typeface="Arial" panose="020B0604020202020204" pitchFamily="34" charset="0"/>
                <a:ea typeface="Verdana"/>
                <a:cs typeface="Arial" panose="020B0604020202020204" pitchFamily="34" charset="0"/>
                <a:sym typeface="Verdana"/>
              </a:rPr>
              <a:t> incident</a:t>
            </a:r>
            <a:r>
              <a:rPr sz="2000" dirty="0">
                <a:solidFill>
                  <a:srgbClr val="002060"/>
                </a:solidFill>
                <a:latin typeface="Arial" panose="020B0604020202020204" pitchFamily="34" charset="0"/>
                <a:ea typeface="Verdana"/>
                <a:cs typeface="Arial" panose="020B0604020202020204" pitchFamily="34" charset="0"/>
                <a:sym typeface="Verdana"/>
              </a:rPr>
              <a:t> to </a:t>
            </a:r>
            <a:r>
              <a:rPr lang="en-US" sz="2000" dirty="0">
                <a:solidFill>
                  <a:srgbClr val="002060"/>
                </a:solidFill>
                <a:latin typeface="Arial" panose="020B0604020202020204" pitchFamily="34" charset="0"/>
                <a:ea typeface="Verdana"/>
                <a:cs typeface="Arial" panose="020B0604020202020204" pitchFamily="34" charset="0"/>
                <a:sym typeface="Verdana"/>
              </a:rPr>
              <a:t>supervisor</a:t>
            </a:r>
            <a:endParaRPr sz="2000" dirty="0">
              <a:solidFill>
                <a:srgbClr val="002060"/>
              </a:solidFill>
              <a:latin typeface="Arial" panose="020B0604020202020204" pitchFamily="34" charset="0"/>
              <a:ea typeface="Verdana"/>
              <a:cs typeface="Arial" panose="020B0604020202020204" pitchFamily="34" charset="0"/>
              <a:sym typeface="Verdana"/>
            </a:endParaRPr>
          </a:p>
          <a:p>
            <a:pPr marL="742950" lvl="1" indent="-285750">
              <a:spcBef>
                <a:spcPts val="1200"/>
              </a:spcBef>
              <a:buSzPct val="100000"/>
              <a:buFont typeface="Arial" pitchFamily="34" charset="0"/>
              <a:buChar char="•"/>
            </a:pPr>
            <a:r>
              <a:rPr lang="en-US" sz="2000" dirty="0">
                <a:solidFill>
                  <a:srgbClr val="002060"/>
                </a:solidFill>
                <a:latin typeface="Arial" panose="020B0604020202020204" pitchFamily="34" charset="0"/>
                <a:ea typeface="Verdana"/>
                <a:cs typeface="Arial" panose="020B0604020202020204" pitchFamily="34" charset="0"/>
                <a:sym typeface="Verdana"/>
              </a:rPr>
              <a:t>Receive </a:t>
            </a:r>
            <a:r>
              <a:rPr sz="2000" dirty="0">
                <a:solidFill>
                  <a:srgbClr val="002060"/>
                </a:solidFill>
                <a:latin typeface="Arial" panose="020B0604020202020204" pitchFamily="34" charset="0"/>
                <a:ea typeface="Verdana"/>
                <a:cs typeface="Arial" panose="020B0604020202020204" pitchFamily="34" charset="0"/>
                <a:sym typeface="Verdana"/>
              </a:rPr>
              <a:t>medical evalua</a:t>
            </a:r>
            <a:r>
              <a:rPr lang="en-US" sz="2000" dirty="0">
                <a:solidFill>
                  <a:srgbClr val="002060"/>
                </a:solidFill>
                <a:latin typeface="Arial" panose="020B0604020202020204" pitchFamily="34" charset="0"/>
                <a:ea typeface="Verdana"/>
                <a:cs typeface="Arial" panose="020B0604020202020204" pitchFamily="34" charset="0"/>
                <a:sym typeface="Verdana"/>
              </a:rPr>
              <a:t>tion</a:t>
            </a:r>
            <a:r>
              <a:rPr sz="2000" dirty="0">
                <a:solidFill>
                  <a:srgbClr val="002060"/>
                </a:solidFill>
                <a:latin typeface="Arial" panose="020B0604020202020204" pitchFamily="34" charset="0"/>
                <a:ea typeface="Verdana"/>
                <a:cs typeface="Arial" panose="020B0604020202020204" pitchFamily="34" charset="0"/>
                <a:sym typeface="Verdana"/>
              </a:rPr>
              <a:t> and follow-up care </a:t>
            </a:r>
            <a:r>
              <a:rPr lang="en-US" sz="2000" dirty="0">
                <a:solidFill>
                  <a:srgbClr val="002060"/>
                </a:solidFill>
                <a:latin typeface="Arial" panose="020B0604020202020204" pitchFamily="34" charset="0"/>
                <a:ea typeface="Verdana"/>
                <a:cs typeface="Arial" panose="020B0604020202020204" pitchFamily="34" charset="0"/>
                <a:sym typeface="Verdana"/>
              </a:rPr>
              <a:t>as appropriate for the exposure  </a:t>
            </a:r>
            <a:endParaRPr sz="2000" dirty="0">
              <a:solidFill>
                <a:srgbClr val="002060"/>
              </a:solidFill>
              <a:latin typeface="Arial" panose="020B0604020202020204" pitchFamily="34" charset="0"/>
              <a:ea typeface="Verdana"/>
              <a:cs typeface="Arial" panose="020B0604020202020204" pitchFamily="34" charset="0"/>
              <a:sym typeface="Verdana"/>
            </a:endParaRPr>
          </a:p>
        </p:txBody>
      </p:sp>
      <p:sp>
        <p:nvSpPr>
          <p:cNvPr id="4" name="Shape 786">
            <a:extLst>
              <a:ext uri="{FF2B5EF4-FFF2-40B4-BE49-F238E27FC236}">
                <a16:creationId xmlns:a16="http://schemas.microsoft.com/office/drawing/2014/main" id="{5058C4AB-4DF0-46BD-8E0D-136A026B1FCE}"/>
              </a:ext>
            </a:extLst>
          </p:cNvPr>
          <p:cNvSpPr/>
          <p:nvPr/>
        </p:nvSpPr>
        <p:spPr>
          <a:xfrm>
            <a:off x="0" y="260648"/>
            <a:ext cx="9144000" cy="1200325"/>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algn="ctr">
              <a:defRPr sz="3600" b="1">
                <a:solidFill>
                  <a:srgbClr val="002060"/>
                </a:solidFill>
                <a:latin typeface="Arial"/>
                <a:ea typeface="Arial"/>
                <a:cs typeface="Arial"/>
                <a:sym typeface="Arial"/>
              </a:defRPr>
            </a:lvl1pPr>
          </a:lstStyle>
          <a:p>
            <a:pPr lvl="0">
              <a:defRPr sz="1800" b="0">
                <a:solidFill>
                  <a:srgbClr val="000000"/>
                </a:solidFill>
              </a:defRPr>
            </a:pPr>
            <a:r>
              <a:rPr sz="3600" b="1" dirty="0">
                <a:solidFill>
                  <a:srgbClr val="002060"/>
                </a:solidFill>
              </a:rPr>
              <a:t>Managing exposure to virus through body fluids</a:t>
            </a:r>
            <a:r>
              <a:rPr lang="fr-FR" sz="3600" b="1" dirty="0">
                <a:solidFill>
                  <a:srgbClr val="002060"/>
                </a:solidFill>
              </a:rPr>
              <a:t> (2)</a:t>
            </a:r>
            <a:endParaRPr sz="3600" b="1" dirty="0">
              <a:solidFill>
                <a:srgbClr val="002060"/>
              </a:solidFill>
            </a:endParaRPr>
          </a:p>
        </p:txBody>
      </p:sp>
    </p:spTree>
    <p:extLst>
      <p:ext uri="{BB962C8B-B14F-4D97-AF65-F5344CB8AC3E}">
        <p14:creationId xmlns:p14="http://schemas.microsoft.com/office/powerpoint/2010/main" val="219606214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3" name="Shape 793"/>
          <p:cNvSpPr>
            <a:spLocks noGrp="1"/>
          </p:cNvSpPr>
          <p:nvPr>
            <p:ph type="title"/>
          </p:nvPr>
        </p:nvSpPr>
        <p:spPr>
          <a:prstGeom prst="rect">
            <a:avLst/>
          </a:prstGeom>
        </p:spPr>
        <p:txBody>
          <a:bodyPr lIns="0" tIns="0" rIns="0" bIns="0">
            <a:normAutofit/>
          </a:bodyPr>
          <a:lstStyle>
            <a:lvl1pPr>
              <a:defRPr sz="3600" b="1">
                <a:solidFill>
                  <a:srgbClr val="002060"/>
                </a:solidFill>
              </a:defRPr>
            </a:lvl1pPr>
          </a:lstStyle>
          <a:p>
            <a:pPr lvl="0">
              <a:defRPr sz="1800" b="0">
                <a:solidFill>
                  <a:srgbClr val="000000"/>
                </a:solidFill>
              </a:defRPr>
            </a:pPr>
            <a:r>
              <a:rPr sz="3600" b="1" dirty="0">
                <a:solidFill>
                  <a:srgbClr val="002060"/>
                </a:solidFill>
              </a:rPr>
              <a:t>Key messages</a:t>
            </a:r>
          </a:p>
        </p:txBody>
      </p:sp>
      <p:sp>
        <p:nvSpPr>
          <p:cNvPr id="794" name="Shape 794"/>
          <p:cNvSpPr>
            <a:spLocks noGrp="1"/>
          </p:cNvSpPr>
          <p:nvPr>
            <p:ph type="body" idx="4294967295"/>
          </p:nvPr>
        </p:nvSpPr>
        <p:spPr>
          <a:xfrm>
            <a:off x="467544" y="1484784"/>
            <a:ext cx="8229600" cy="4608512"/>
          </a:xfrm>
          <a:prstGeom prst="rect">
            <a:avLst/>
          </a:prstGeom>
        </p:spPr>
        <p:txBody>
          <a:bodyPr lIns="0" tIns="0" rIns="0" bIns="0">
            <a:normAutofit/>
          </a:bodyPr>
          <a:lstStyle/>
          <a:p>
            <a:pPr marL="914400" lvl="0" indent="-914400">
              <a:spcBef>
                <a:spcPts val="1800"/>
              </a:spcBef>
              <a:buAutoNum type="arabicPeriod"/>
              <a:defRPr sz="1800"/>
            </a:pPr>
            <a:r>
              <a:rPr sz="2800" dirty="0">
                <a:solidFill>
                  <a:schemeClr val="tx1"/>
                </a:solidFill>
              </a:rPr>
              <a:t>IPC is essential for all – care provider, patients, family and community</a:t>
            </a:r>
            <a:endParaRPr lang="en-US" sz="2800" dirty="0">
              <a:solidFill>
                <a:schemeClr val="tx1"/>
              </a:solidFill>
            </a:endParaRPr>
          </a:p>
          <a:p>
            <a:pPr marL="914400" lvl="0" indent="-914400">
              <a:spcBef>
                <a:spcPts val="1800"/>
              </a:spcBef>
              <a:buAutoNum type="arabicPeriod"/>
              <a:defRPr sz="1800"/>
            </a:pPr>
            <a:r>
              <a:rPr lang="en-US" sz="2800" dirty="0">
                <a:solidFill>
                  <a:schemeClr val="tx1"/>
                </a:solidFill>
              </a:rPr>
              <a:t>Use appropriate PPE as determined by risk assessment (according to the procedure and suspected pathogen).</a:t>
            </a:r>
            <a:r>
              <a:rPr sz="2800" dirty="0">
                <a:solidFill>
                  <a:schemeClr val="tx1"/>
                </a:solidFill>
              </a:rPr>
              <a:t> </a:t>
            </a:r>
            <a:endParaRPr lang="en-US" sz="2800" dirty="0">
              <a:solidFill>
                <a:schemeClr val="tx1"/>
              </a:solidFill>
            </a:endParaRPr>
          </a:p>
          <a:p>
            <a:pPr marL="914400" lvl="0" indent="-914400">
              <a:spcBef>
                <a:spcPts val="1800"/>
              </a:spcBef>
              <a:buAutoNum type="arabicPeriod"/>
              <a:defRPr sz="1800"/>
            </a:pPr>
            <a:r>
              <a:rPr lang="en-US" sz="2800" dirty="0">
                <a:solidFill>
                  <a:schemeClr val="tx1"/>
                </a:solidFill>
              </a:rPr>
              <a:t>Enhanced precautions are ALWAYS in addition to standard precautions.</a:t>
            </a:r>
            <a:endParaRPr sz="2800" dirty="0">
              <a:solidFill>
                <a:schemeClr val="tx1"/>
              </a:solidFil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lvl="0"/>
            <a:r>
              <a:rPr lang="en-US" sz="3600" b="1" dirty="0">
                <a:solidFill>
                  <a:srgbClr val="002060"/>
                </a:solidFill>
                <a:ea typeface="Calibri"/>
                <a:sym typeface="Calibri"/>
              </a:rPr>
              <a:t> References</a:t>
            </a:r>
            <a:endParaRPr lang="en-US" sz="3600" b="1" dirty="0">
              <a:solidFill>
                <a:srgbClr val="002060"/>
              </a:solidFill>
            </a:endParaRPr>
          </a:p>
        </p:txBody>
      </p:sp>
      <p:sp>
        <p:nvSpPr>
          <p:cNvPr id="4" name="Content Placeholder 3"/>
          <p:cNvSpPr>
            <a:spLocks noGrp="1"/>
          </p:cNvSpPr>
          <p:nvPr>
            <p:ph idx="1"/>
          </p:nvPr>
        </p:nvSpPr>
        <p:spPr>
          <a:xfrm>
            <a:off x="457200" y="1556792"/>
            <a:ext cx="8229600" cy="4525963"/>
          </a:xfrm>
        </p:spPr>
        <p:txBody>
          <a:bodyPr/>
          <a:lstStyle/>
          <a:p>
            <a:pPr marL="0" indent="0">
              <a:buNone/>
            </a:pPr>
            <a:r>
              <a:rPr lang="en-US" sz="1800" dirty="0">
                <a:solidFill>
                  <a:srgbClr val="002060"/>
                </a:solidFill>
                <a:ea typeface="Calibri"/>
                <a:sym typeface="Calibri"/>
              </a:rPr>
              <a:t>Standard precautions in health care: Aide-memoire, WHO Oct 2007</a:t>
            </a:r>
            <a:br>
              <a:rPr lang="en-US" sz="1800" dirty="0">
                <a:solidFill>
                  <a:srgbClr val="002060"/>
                </a:solidFill>
                <a:ea typeface="Calibri"/>
                <a:sym typeface="Calibri"/>
              </a:rPr>
            </a:br>
            <a:r>
              <a:rPr lang="en-US" sz="1800" dirty="0">
                <a:ea typeface="Calibri"/>
                <a:sym typeface="Calibri"/>
                <a:hlinkClick r:id="rId2"/>
              </a:rPr>
              <a:t>http://www.who.int/csr/resources/publications/EPR_AM2_E7.pdf</a:t>
            </a:r>
            <a:endParaRPr lang="en-US" sz="1800" dirty="0">
              <a:ea typeface="Calibri"/>
              <a:sym typeface="Calibri"/>
            </a:endParaRPr>
          </a:p>
          <a:p>
            <a:pPr marL="0" indent="0">
              <a:buNone/>
            </a:pPr>
            <a:endParaRPr lang="fr-FR" sz="1800" dirty="0">
              <a:solidFill>
                <a:srgbClr val="FF0000"/>
              </a:solidFill>
              <a:sym typeface="Calibri"/>
            </a:endParaRPr>
          </a:p>
          <a:p>
            <a:pPr marL="0" indent="0">
              <a:buNone/>
            </a:pPr>
            <a:r>
              <a:rPr lang="en-US" sz="1800" dirty="0"/>
              <a:t>Hand Hygiene: Why, How &amp; When?</a:t>
            </a:r>
          </a:p>
          <a:p>
            <a:pPr marL="0" indent="0">
              <a:buNone/>
            </a:pPr>
            <a:r>
              <a:rPr lang="en-US" sz="1800" dirty="0">
                <a:hlinkClick r:id="rId3"/>
              </a:rPr>
              <a:t>http://www.who.int/gpsc/5may/Hand_Hygiene_Why_How_and_When_Brochure.pdf?ua=1</a:t>
            </a:r>
            <a:r>
              <a:rPr lang="en-US" sz="1800" dirty="0"/>
              <a:t>  </a:t>
            </a:r>
          </a:p>
          <a:p>
            <a:pPr marL="0" indent="0">
              <a:buNone/>
            </a:pPr>
            <a:endParaRPr lang="en-US" sz="1800" dirty="0"/>
          </a:p>
          <a:p>
            <a:pPr marL="0" lvl="0" indent="0">
              <a:buNone/>
            </a:pPr>
            <a:r>
              <a:rPr lang="en-US" sz="1800" dirty="0">
                <a:solidFill>
                  <a:srgbClr val="002060"/>
                </a:solidFill>
                <a:ea typeface="Calibri"/>
                <a:sym typeface="Calibri"/>
              </a:rPr>
              <a:t>My 5 Moments for Hand Hygiene. World Health Organization. </a:t>
            </a:r>
          </a:p>
          <a:p>
            <a:pPr marL="0" lvl="0" indent="0">
              <a:buNone/>
            </a:pPr>
            <a:r>
              <a:rPr lang="en-US" sz="1800" dirty="0">
                <a:ea typeface="Calibri"/>
                <a:sym typeface="Calibri"/>
                <a:hlinkClick r:id="rId4"/>
              </a:rPr>
              <a:t>http://www.who.int/gpsc/5may/background/5moments/en/</a:t>
            </a:r>
          </a:p>
          <a:p>
            <a:pPr marL="0" indent="0">
              <a:buNone/>
            </a:pPr>
            <a:endParaRPr lang="en-US" sz="1800" dirty="0"/>
          </a:p>
          <a:p>
            <a:pPr marL="0" indent="0">
              <a:buNone/>
            </a:pPr>
            <a:r>
              <a:rPr lang="en-US" sz="1800" dirty="0"/>
              <a:t>Personal protective equipment for use in a filovirus disease outbreak Rapid advice guideline, WHO 2016 </a:t>
            </a:r>
            <a:r>
              <a:rPr lang="en-US" sz="1800" dirty="0">
                <a:hlinkClick r:id="rId5"/>
              </a:rPr>
              <a:t>http://apps.who.int/iris/bitstream/10665/251426/1/9789241549721-eng.pdf?ua=1</a:t>
            </a:r>
            <a:r>
              <a:rPr lang="en-US" sz="1800" dirty="0"/>
              <a:t> </a:t>
            </a:r>
          </a:p>
          <a:p>
            <a:pPr marL="0" indent="0">
              <a:buNone/>
            </a:pPr>
            <a:endParaRPr lang="en-US" sz="1800" dirty="0">
              <a:solidFill>
                <a:srgbClr val="FF0000"/>
              </a:solidFill>
            </a:endParaRPr>
          </a:p>
        </p:txBody>
      </p:sp>
    </p:spTree>
    <p:extLst>
      <p:ext uri="{BB962C8B-B14F-4D97-AF65-F5344CB8AC3E}">
        <p14:creationId xmlns:p14="http://schemas.microsoft.com/office/powerpoint/2010/main" val="28520599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rgbClr val="002060"/>
                </a:solidFill>
              </a:rPr>
              <a:t>Disclaimer</a:t>
            </a:r>
          </a:p>
        </p:txBody>
      </p:sp>
      <p:sp>
        <p:nvSpPr>
          <p:cNvPr id="3" name="Content Placeholder 2"/>
          <p:cNvSpPr>
            <a:spLocks noGrp="1"/>
          </p:cNvSpPr>
          <p:nvPr>
            <p:ph idx="1"/>
          </p:nvPr>
        </p:nvSpPr>
        <p:spPr/>
        <p:txBody>
          <a:bodyPr/>
          <a:lstStyle/>
          <a:p>
            <a:pPr marL="0" indent="0">
              <a:buNone/>
            </a:pPr>
            <a:r>
              <a:rPr lang="en-US" sz="1600" b="1" dirty="0"/>
              <a:t>WHO Health Security Learning Platform - Training Materials</a:t>
            </a:r>
            <a:endParaRPr lang="en-US" sz="1600" dirty="0"/>
          </a:p>
          <a:p>
            <a:endParaRPr lang="en-US" sz="1600" dirty="0"/>
          </a:p>
          <a:p>
            <a:pPr marL="0" indent="0">
              <a:buNone/>
            </a:pPr>
            <a:r>
              <a:rPr lang="en-US" sz="1600" dirty="0"/>
              <a:t>These WHO Training Materials are © World Health Organization (WHO) 2018. All rights reserved.</a:t>
            </a:r>
          </a:p>
          <a:p>
            <a:pPr marL="0" indent="0">
              <a:buNone/>
            </a:pPr>
            <a:endParaRPr lang="en-US" sz="1600" dirty="0"/>
          </a:p>
          <a:p>
            <a:pPr marL="0" indent="0">
              <a:buNone/>
            </a:pPr>
            <a:r>
              <a:rPr lang="en-US" sz="1600" dirty="0"/>
              <a:t>Your use of these materials is subject to the “</a:t>
            </a:r>
            <a:r>
              <a:rPr lang="en-US" sz="1600" u="sng" dirty="0">
                <a:hlinkClick r:id="rId2"/>
              </a:rPr>
              <a:t>WHO Health Security Learning Platform, Training Materials – Terms of Use</a:t>
            </a:r>
            <a:r>
              <a:rPr lang="en-US" sz="1600" dirty="0"/>
              <a:t>”, which you accepted when downloading them and which are available on the Health Security Learning Platform at: </a:t>
            </a:r>
            <a:r>
              <a:rPr lang="en-US" sz="1600" u="sng" dirty="0">
                <a:hlinkClick r:id="rId3"/>
              </a:rPr>
              <a:t>https://extranet.who.int/hslp</a:t>
            </a:r>
            <a:r>
              <a:rPr lang="en-US" sz="1600" dirty="0"/>
              <a:t> .  </a:t>
            </a:r>
          </a:p>
          <a:p>
            <a:pPr marL="0" indent="0">
              <a:buNone/>
            </a:pPr>
            <a:r>
              <a:rPr lang="en-US" sz="1600" dirty="0"/>
              <a:t> </a:t>
            </a:r>
          </a:p>
          <a:p>
            <a:pPr marL="0" indent="0">
              <a:buNone/>
            </a:pPr>
            <a:r>
              <a:rPr lang="en-US" sz="1600" dirty="0"/>
              <a:t>Should you adapt, modify, translate, or in any other way revise the contents of these materials, you shall not imply that WHO is any way affiliated with such modifications and shall not use the WHO name or emblem in such modified materials.  </a:t>
            </a:r>
          </a:p>
          <a:p>
            <a:endParaRPr lang="en-US" sz="1600" dirty="0"/>
          </a:p>
          <a:p>
            <a:pPr marL="0" indent="0">
              <a:buNone/>
            </a:pPr>
            <a:r>
              <a:rPr lang="en-US" sz="1600" dirty="0"/>
              <a:t>Further, please inform WHO of any modifications of these materials that you use publicly, for record-keeping purposes and continued development, by emailing </a:t>
            </a:r>
            <a:r>
              <a:rPr lang="en-US" sz="1600" u="sng" dirty="0">
                <a:hlinkClick r:id="rId4"/>
              </a:rPr>
              <a:t>ihrhrt@who.int</a:t>
            </a:r>
            <a:r>
              <a:rPr lang="en-US" sz="1600" dirty="0"/>
              <a:t>. </a:t>
            </a:r>
          </a:p>
        </p:txBody>
      </p:sp>
    </p:spTree>
    <p:extLst>
      <p:ext uri="{BB962C8B-B14F-4D97-AF65-F5344CB8AC3E}">
        <p14:creationId xmlns:p14="http://schemas.microsoft.com/office/powerpoint/2010/main" val="46770577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6" name="Shape 796"/>
          <p:cNvSpPr>
            <a:spLocks noGrp="1"/>
          </p:cNvSpPr>
          <p:nvPr>
            <p:ph type="title"/>
          </p:nvPr>
        </p:nvSpPr>
        <p:spPr>
          <a:xfrm>
            <a:off x="395536" y="2204864"/>
            <a:ext cx="8229600" cy="1143000"/>
          </a:xfrm>
          <a:prstGeom prst="rect">
            <a:avLst/>
          </a:prstGeom>
        </p:spPr>
        <p:txBody>
          <a:bodyPr lIns="0" tIns="0" rIns="0" bIns="0">
            <a:normAutofit/>
          </a:bodyPr>
          <a:lstStyle>
            <a:lvl1pPr>
              <a:defRPr sz="6000" b="1" i="1">
                <a:solidFill>
                  <a:srgbClr val="002060"/>
                </a:solidFill>
              </a:defRPr>
            </a:lvl1pPr>
          </a:lstStyle>
          <a:p>
            <a:pPr lvl="0">
              <a:defRPr sz="1800" b="0" i="0">
                <a:solidFill>
                  <a:srgbClr val="000000"/>
                </a:solidFill>
              </a:defRPr>
            </a:pPr>
            <a:r>
              <a:rPr sz="6000" b="1" i="1" dirty="0">
                <a:solidFill>
                  <a:srgbClr val="002060"/>
                </a:solidFill>
              </a:rPr>
              <a:t>Thank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Shape 141"/>
          <p:cNvSpPr>
            <a:spLocks noGrp="1"/>
          </p:cNvSpPr>
          <p:nvPr>
            <p:ph type="title"/>
          </p:nvPr>
        </p:nvSpPr>
        <p:spPr>
          <a:prstGeom prst="rect">
            <a:avLst/>
          </a:prstGeom>
        </p:spPr>
        <p:txBody>
          <a:bodyPr lIns="0" tIns="0" rIns="0" bIns="0">
            <a:normAutofit/>
          </a:bodyPr>
          <a:lstStyle/>
          <a:p>
            <a:pPr lvl="0">
              <a:defRPr sz="1800"/>
            </a:pPr>
            <a:r>
              <a:rPr lang="fr-FR" sz="3600" b="1" dirty="0">
                <a:solidFill>
                  <a:srgbClr val="002060"/>
                </a:solidFill>
              </a:rPr>
              <a:t>1. </a:t>
            </a:r>
            <a:r>
              <a:rPr lang="fr-FR" sz="3600" b="1" dirty="0" err="1">
                <a:solidFill>
                  <a:srgbClr val="002060"/>
                </a:solidFill>
              </a:rPr>
              <a:t>Overview</a:t>
            </a:r>
            <a:r>
              <a:rPr lang="fr-FR" sz="3600" b="1" dirty="0">
                <a:solidFill>
                  <a:srgbClr val="002060"/>
                </a:solidFill>
              </a:rPr>
              <a:t> of IPC</a:t>
            </a:r>
            <a:endParaRPr sz="3600" b="1" dirty="0">
              <a:solidFill>
                <a:srgbClr val="002060"/>
              </a:solidFill>
            </a:endParaRPr>
          </a:p>
        </p:txBody>
      </p:sp>
      <p:sp>
        <p:nvSpPr>
          <p:cNvPr id="142" name="Shape 142"/>
          <p:cNvSpPr>
            <a:spLocks noGrp="1"/>
          </p:cNvSpPr>
          <p:nvPr>
            <p:ph type="body" idx="4294967295"/>
          </p:nvPr>
        </p:nvSpPr>
        <p:spPr>
          <a:xfrm>
            <a:off x="539552" y="1484784"/>
            <a:ext cx="8229600" cy="4929188"/>
          </a:xfrm>
          <a:prstGeom prst="rect">
            <a:avLst/>
          </a:prstGeom>
        </p:spPr>
        <p:txBody>
          <a:bodyPr lIns="0" tIns="0" rIns="0" bIns="0">
            <a:normAutofit/>
          </a:bodyPr>
          <a:lstStyle/>
          <a:p>
            <a:pPr marL="0" lvl="0" indent="0" algn="ctr">
              <a:buSzTx/>
              <a:buNone/>
              <a:defRPr sz="1800"/>
            </a:pPr>
            <a:endParaRPr dirty="0"/>
          </a:p>
          <a:p>
            <a:pPr marL="0" lvl="0" indent="0" algn="ctr">
              <a:buSzTx/>
              <a:buNone/>
              <a:defRPr sz="1800"/>
            </a:pPr>
            <a:endParaRPr dirty="0"/>
          </a:p>
          <a:p>
            <a:pPr marL="0" lvl="0" indent="0" algn="ctr">
              <a:buSzTx/>
              <a:buNone/>
              <a:defRPr sz="1800"/>
            </a:pPr>
            <a:endParaRPr dirty="0"/>
          </a:p>
          <a:p>
            <a:pPr marL="0" lvl="0" indent="0" algn="ctr">
              <a:buSzTx/>
              <a:buNone/>
              <a:defRPr sz="1800"/>
            </a:pPr>
            <a:r>
              <a:rPr lang="en-US" sz="2800" b="1" dirty="0">
                <a:solidFill>
                  <a:srgbClr val="00B0F0"/>
                </a:solidFill>
              </a:rPr>
              <a:t>IPC and Case Management </a:t>
            </a:r>
          </a:p>
          <a:p>
            <a:pPr marL="0" lvl="0" indent="0" algn="ctr">
              <a:buSzTx/>
              <a:buNone/>
              <a:defRPr sz="1800"/>
            </a:pPr>
            <a:endParaRPr lang="en-US" sz="2800" b="1" dirty="0">
              <a:solidFill>
                <a:srgbClr val="002060"/>
              </a:solidFill>
            </a:endParaRPr>
          </a:p>
          <a:p>
            <a:pPr marL="0" lvl="0" indent="0" algn="ctr">
              <a:buSzTx/>
              <a:buNone/>
              <a:defRPr sz="1800"/>
            </a:pPr>
            <a:r>
              <a:rPr lang="en-US" sz="2800" dirty="0">
                <a:solidFill>
                  <a:srgbClr val="002060"/>
                </a:solidFill>
              </a:rPr>
              <a:t>"</a:t>
            </a:r>
            <a:r>
              <a:rPr sz="2800" dirty="0">
                <a:solidFill>
                  <a:srgbClr val="002060"/>
                </a:solidFill>
              </a:rPr>
              <a:t>I</a:t>
            </a:r>
            <a:r>
              <a:rPr lang="fr-FR" sz="2800" dirty="0" err="1">
                <a:solidFill>
                  <a:srgbClr val="002060"/>
                </a:solidFill>
              </a:rPr>
              <a:t>nfection</a:t>
            </a:r>
            <a:r>
              <a:rPr lang="fr-FR" sz="2800" dirty="0">
                <a:solidFill>
                  <a:srgbClr val="002060"/>
                </a:solidFill>
              </a:rPr>
              <a:t> </a:t>
            </a:r>
            <a:r>
              <a:rPr sz="2800" dirty="0">
                <a:solidFill>
                  <a:srgbClr val="002060"/>
                </a:solidFill>
              </a:rPr>
              <a:t>P</a:t>
            </a:r>
            <a:r>
              <a:rPr lang="fr-FR" sz="2800" dirty="0" err="1">
                <a:solidFill>
                  <a:srgbClr val="002060"/>
                </a:solidFill>
              </a:rPr>
              <a:t>revention</a:t>
            </a:r>
            <a:r>
              <a:rPr lang="fr-FR" sz="2800" dirty="0">
                <a:solidFill>
                  <a:srgbClr val="002060"/>
                </a:solidFill>
              </a:rPr>
              <a:t> and </a:t>
            </a:r>
            <a:r>
              <a:rPr sz="2800" b="1" dirty="0">
                <a:solidFill>
                  <a:srgbClr val="002060"/>
                </a:solidFill>
              </a:rPr>
              <a:t>C</a:t>
            </a:r>
            <a:r>
              <a:rPr lang="fr-FR" sz="2800" b="1" dirty="0" err="1">
                <a:solidFill>
                  <a:srgbClr val="002060"/>
                </a:solidFill>
              </a:rPr>
              <a:t>ontrol</a:t>
            </a:r>
            <a:r>
              <a:rPr lang="fr-FR" sz="2800" b="1" dirty="0">
                <a:solidFill>
                  <a:srgbClr val="002060"/>
                </a:solidFill>
              </a:rPr>
              <a:t>" </a:t>
            </a:r>
            <a:r>
              <a:rPr sz="2800" dirty="0">
                <a:solidFill>
                  <a:srgbClr val="002060"/>
                </a:solidFill>
              </a:rPr>
              <a:t>is the cornerstone of Epidemics’</a:t>
            </a:r>
            <a:r>
              <a:rPr lang="fr-FR" sz="2800" dirty="0">
                <a:solidFill>
                  <a:srgbClr val="002060"/>
                </a:solidFill>
              </a:rPr>
              <a:t> </a:t>
            </a:r>
            <a:r>
              <a:rPr lang="en-US" sz="2800" dirty="0">
                <a:solidFill>
                  <a:srgbClr val="002060"/>
                </a:solidFill>
              </a:rPr>
              <a:t>C</a:t>
            </a:r>
            <a:r>
              <a:rPr sz="2800" dirty="0">
                <a:solidFill>
                  <a:srgbClr val="002060"/>
                </a:solidFill>
              </a:rPr>
              <a:t>ase Management</a:t>
            </a:r>
          </a:p>
        </p:txBody>
      </p:sp>
    </p:spTree>
  </p:cSld>
  <p:clrMapOvr>
    <a:masterClrMapping/>
  </p:clrMapOvr>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 grpId="1" advAuto="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Shape 152"/>
          <p:cNvSpPr/>
          <p:nvPr/>
        </p:nvSpPr>
        <p:spPr>
          <a:xfrm>
            <a:off x="762000" y="1066797"/>
            <a:ext cx="7772400" cy="1521971"/>
          </a:xfrm>
          <a:prstGeom prst="roundRect">
            <a:avLst>
              <a:gd name="adj" fmla="val 7500"/>
            </a:avLst>
          </a:prstGeom>
          <a:solidFill>
            <a:srgbClr val="FFFFFF"/>
          </a:solidFill>
          <a:ln w="38100" cap="flat">
            <a:solidFill>
              <a:srgbClr val="000000"/>
            </a:solidFill>
            <a:prstDash val="solid"/>
            <a:bevel/>
          </a:ln>
          <a:effectLst>
            <a:outerShdw blurRad="38100" dist="20000" dir="5400000" rotWithShape="0">
              <a:srgbClr val="000000">
                <a:alpha val="38000"/>
              </a:srgbClr>
            </a:outerShdw>
          </a:effectLst>
        </p:spPr>
        <p:txBody>
          <a:bodyPr wrap="square" lIns="0" tIns="0" rIns="0" bIns="0" numCol="1" anchor="ctr">
            <a:noAutofit/>
          </a:bodyPr>
          <a:lstStyle/>
          <a:p>
            <a:pPr lvl="0">
              <a:defRPr>
                <a:latin typeface="Calibri"/>
                <a:ea typeface="Calibri"/>
                <a:cs typeface="Calibri"/>
                <a:sym typeface="Calibri"/>
              </a:defRPr>
            </a:pPr>
            <a:endParaRPr/>
          </a:p>
        </p:txBody>
      </p:sp>
      <p:sp>
        <p:nvSpPr>
          <p:cNvPr id="153" name="Shape 153"/>
          <p:cNvSpPr/>
          <p:nvPr/>
        </p:nvSpPr>
        <p:spPr>
          <a:xfrm>
            <a:off x="838097" y="1142895"/>
            <a:ext cx="1520448" cy="1369775"/>
          </a:xfrm>
          <a:prstGeom prst="roundRect">
            <a:avLst>
              <a:gd name="adj" fmla="val 7500"/>
            </a:avLst>
          </a:prstGeom>
          <a:blipFill rotWithShape="1">
            <a:blip r:embed="rId3" cstate="print"/>
            <a:srcRect/>
            <a:stretch>
              <a:fillRect/>
            </a:stretch>
          </a:blipFill>
          <a:ln w="38100" cap="flat">
            <a:solidFill>
              <a:srgbClr val="000000"/>
            </a:solidFill>
            <a:prstDash val="solid"/>
            <a:bevel/>
          </a:ln>
          <a:effectLst>
            <a:outerShdw blurRad="38100" dist="20000" dir="5400000" rotWithShape="0">
              <a:srgbClr val="000000">
                <a:alpha val="38000"/>
              </a:srgbClr>
            </a:outerShdw>
          </a:effectLst>
        </p:spPr>
        <p:txBody>
          <a:bodyPr wrap="square" lIns="0" tIns="0" rIns="0" bIns="0" numCol="1" anchor="ctr">
            <a:noAutofit/>
          </a:bodyPr>
          <a:lstStyle/>
          <a:p>
            <a:pPr lvl="0">
              <a:defRPr>
                <a:latin typeface="Calibri"/>
                <a:ea typeface="Calibri"/>
                <a:cs typeface="Calibri"/>
                <a:sym typeface="Calibri"/>
              </a:defRPr>
            </a:pPr>
            <a:endParaRPr/>
          </a:p>
        </p:txBody>
      </p:sp>
      <p:sp>
        <p:nvSpPr>
          <p:cNvPr id="154" name="Shape 154"/>
          <p:cNvSpPr/>
          <p:nvPr/>
        </p:nvSpPr>
        <p:spPr>
          <a:xfrm>
            <a:off x="2500600" y="1066797"/>
            <a:ext cx="6175856" cy="62483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3600">
                <a:latin typeface="Calibri"/>
                <a:ea typeface="Calibri"/>
                <a:cs typeface="Calibri"/>
                <a:sym typeface="Calibri"/>
              </a:defRPr>
            </a:lvl1pPr>
          </a:lstStyle>
          <a:p>
            <a:pPr lvl="0">
              <a:defRPr sz="1800"/>
            </a:pPr>
            <a:r>
              <a:rPr sz="3600" dirty="0"/>
              <a:t>Protect yourself                       </a:t>
            </a:r>
          </a:p>
        </p:txBody>
      </p:sp>
      <p:sp>
        <p:nvSpPr>
          <p:cNvPr id="155" name="Shape 155"/>
          <p:cNvSpPr/>
          <p:nvPr/>
        </p:nvSpPr>
        <p:spPr>
          <a:xfrm>
            <a:off x="762000" y="4355300"/>
            <a:ext cx="7772400" cy="1521972"/>
          </a:xfrm>
          <a:prstGeom prst="roundRect">
            <a:avLst>
              <a:gd name="adj" fmla="val 7500"/>
            </a:avLst>
          </a:prstGeom>
          <a:solidFill>
            <a:srgbClr val="FFFFFF"/>
          </a:solidFill>
          <a:ln w="38100" cap="flat">
            <a:solidFill>
              <a:srgbClr val="000000"/>
            </a:solidFill>
            <a:prstDash val="solid"/>
            <a:bevel/>
          </a:ln>
          <a:effectLst>
            <a:outerShdw blurRad="38100" dist="20000" dir="5400000" rotWithShape="0">
              <a:srgbClr val="000000">
                <a:alpha val="38000"/>
              </a:srgbClr>
            </a:outerShdw>
          </a:effectLst>
        </p:spPr>
        <p:txBody>
          <a:bodyPr wrap="square" lIns="0" tIns="0" rIns="0" bIns="0" numCol="1" anchor="ctr">
            <a:noAutofit/>
          </a:bodyPr>
          <a:lstStyle/>
          <a:p>
            <a:pPr lvl="0">
              <a:defRPr>
                <a:latin typeface="Calibri"/>
                <a:ea typeface="Calibri"/>
                <a:cs typeface="Calibri"/>
                <a:sym typeface="Calibri"/>
              </a:defRPr>
            </a:pPr>
            <a:endParaRPr/>
          </a:p>
        </p:txBody>
      </p:sp>
      <p:sp>
        <p:nvSpPr>
          <p:cNvPr id="156" name="Shape 156"/>
          <p:cNvSpPr/>
          <p:nvPr/>
        </p:nvSpPr>
        <p:spPr>
          <a:xfrm>
            <a:off x="838097" y="4431399"/>
            <a:ext cx="1520448" cy="1369775"/>
          </a:xfrm>
          <a:prstGeom prst="roundRect">
            <a:avLst>
              <a:gd name="adj" fmla="val 7500"/>
            </a:avLst>
          </a:prstGeom>
          <a:blipFill rotWithShape="1">
            <a:blip r:embed="rId4" cstate="print"/>
            <a:srcRect/>
            <a:stretch>
              <a:fillRect/>
            </a:stretch>
          </a:blipFill>
          <a:ln w="38100" cap="flat">
            <a:solidFill>
              <a:srgbClr val="000000"/>
            </a:solidFill>
            <a:prstDash val="solid"/>
            <a:bevel/>
          </a:ln>
          <a:effectLst>
            <a:outerShdw blurRad="38100" dist="20000" dir="5400000" rotWithShape="0">
              <a:srgbClr val="000000">
                <a:alpha val="38000"/>
              </a:srgbClr>
            </a:outerShdw>
          </a:effectLst>
        </p:spPr>
        <p:txBody>
          <a:bodyPr wrap="square" lIns="0" tIns="0" rIns="0" bIns="0" numCol="1" anchor="ctr">
            <a:noAutofit/>
          </a:bodyPr>
          <a:lstStyle/>
          <a:p>
            <a:pPr lvl="0">
              <a:defRPr>
                <a:latin typeface="Calibri"/>
                <a:ea typeface="Calibri"/>
                <a:cs typeface="Calibri"/>
                <a:sym typeface="Calibri"/>
              </a:defRPr>
            </a:pPr>
            <a:endParaRPr/>
          </a:p>
        </p:txBody>
      </p:sp>
      <p:sp>
        <p:nvSpPr>
          <p:cNvPr id="157" name="Shape 157"/>
          <p:cNvSpPr/>
          <p:nvPr/>
        </p:nvSpPr>
        <p:spPr>
          <a:xfrm>
            <a:off x="2500600" y="4355300"/>
            <a:ext cx="6175856" cy="62483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3600">
                <a:latin typeface="Calibri"/>
                <a:ea typeface="Calibri"/>
                <a:cs typeface="Calibri"/>
                <a:sym typeface="Calibri"/>
              </a:defRPr>
            </a:lvl1pPr>
          </a:lstStyle>
          <a:p>
            <a:pPr lvl="0">
              <a:defRPr sz="1800"/>
            </a:pPr>
            <a:r>
              <a:rPr sz="3600" dirty="0"/>
              <a:t>Protect your community</a:t>
            </a:r>
          </a:p>
        </p:txBody>
      </p:sp>
      <p:sp>
        <p:nvSpPr>
          <p:cNvPr id="158" name="Shape 158"/>
          <p:cNvSpPr/>
          <p:nvPr/>
        </p:nvSpPr>
        <p:spPr>
          <a:xfrm>
            <a:off x="762000" y="2699116"/>
            <a:ext cx="7772400" cy="1521972"/>
          </a:xfrm>
          <a:prstGeom prst="roundRect">
            <a:avLst>
              <a:gd name="adj" fmla="val 7500"/>
            </a:avLst>
          </a:prstGeom>
          <a:solidFill>
            <a:srgbClr val="FFFFFF"/>
          </a:solidFill>
          <a:ln w="38100" cap="flat">
            <a:solidFill>
              <a:srgbClr val="000000"/>
            </a:solidFill>
            <a:prstDash val="solid"/>
            <a:bevel/>
          </a:ln>
          <a:effectLst>
            <a:outerShdw blurRad="38100" dist="20000" dir="5400000" rotWithShape="0">
              <a:srgbClr val="000000">
                <a:alpha val="38000"/>
              </a:srgbClr>
            </a:outerShdw>
          </a:effectLst>
        </p:spPr>
        <p:txBody>
          <a:bodyPr wrap="square" lIns="0" tIns="0" rIns="0" bIns="0" numCol="1" anchor="ctr">
            <a:noAutofit/>
          </a:bodyPr>
          <a:lstStyle/>
          <a:p>
            <a:pPr lvl="0">
              <a:defRPr>
                <a:latin typeface="Calibri"/>
                <a:ea typeface="Calibri"/>
                <a:cs typeface="Calibri"/>
                <a:sym typeface="Calibri"/>
              </a:defRPr>
            </a:pPr>
            <a:endParaRPr/>
          </a:p>
        </p:txBody>
      </p:sp>
      <p:sp>
        <p:nvSpPr>
          <p:cNvPr id="159" name="Shape 159"/>
          <p:cNvSpPr/>
          <p:nvPr/>
        </p:nvSpPr>
        <p:spPr>
          <a:xfrm>
            <a:off x="838097" y="2775215"/>
            <a:ext cx="1520448" cy="1369775"/>
          </a:xfrm>
          <a:prstGeom prst="roundRect">
            <a:avLst>
              <a:gd name="adj" fmla="val 7500"/>
            </a:avLst>
          </a:prstGeom>
          <a:blipFill rotWithShape="1">
            <a:blip r:embed="rId5" cstate="print"/>
            <a:srcRect/>
            <a:stretch>
              <a:fillRect/>
            </a:stretch>
          </a:blipFill>
          <a:ln w="38100" cap="flat">
            <a:solidFill>
              <a:srgbClr val="000000"/>
            </a:solidFill>
            <a:prstDash val="solid"/>
            <a:bevel/>
          </a:ln>
          <a:effectLst>
            <a:outerShdw blurRad="38100" dist="20000" dir="5400000" rotWithShape="0">
              <a:srgbClr val="000000">
                <a:alpha val="38000"/>
              </a:srgbClr>
            </a:outerShdw>
          </a:effectLst>
        </p:spPr>
        <p:txBody>
          <a:bodyPr wrap="square" lIns="0" tIns="0" rIns="0" bIns="0" numCol="1" anchor="ctr">
            <a:noAutofit/>
          </a:bodyPr>
          <a:lstStyle/>
          <a:p>
            <a:pPr lvl="0">
              <a:defRPr>
                <a:latin typeface="Calibri"/>
                <a:ea typeface="Calibri"/>
                <a:cs typeface="Calibri"/>
                <a:sym typeface="Calibri"/>
              </a:defRPr>
            </a:pPr>
            <a:endParaRPr/>
          </a:p>
        </p:txBody>
      </p:sp>
      <p:sp>
        <p:nvSpPr>
          <p:cNvPr id="160" name="Shape 160"/>
          <p:cNvSpPr/>
          <p:nvPr/>
        </p:nvSpPr>
        <p:spPr>
          <a:xfrm>
            <a:off x="2500600" y="2699116"/>
            <a:ext cx="6175856" cy="62483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3600">
                <a:latin typeface="Calibri"/>
                <a:ea typeface="Calibri"/>
                <a:cs typeface="Calibri"/>
                <a:sym typeface="Calibri"/>
              </a:defRPr>
            </a:lvl1pPr>
          </a:lstStyle>
          <a:p>
            <a:pPr lvl="0">
              <a:defRPr sz="1800"/>
            </a:pPr>
            <a:r>
              <a:rPr sz="3600" dirty="0"/>
              <a:t>Protect your patients</a:t>
            </a:r>
          </a:p>
        </p:txBody>
      </p:sp>
      <p:sp>
        <p:nvSpPr>
          <p:cNvPr id="3" name="Title 2">
            <a:extLst>
              <a:ext uri="{FF2B5EF4-FFF2-40B4-BE49-F238E27FC236}">
                <a16:creationId xmlns:a16="http://schemas.microsoft.com/office/drawing/2014/main" id="{37F53FCD-D8DF-4A3B-BA51-A3734D56347E}"/>
              </a:ext>
            </a:extLst>
          </p:cNvPr>
          <p:cNvSpPr>
            <a:spLocks noGrp="1"/>
          </p:cNvSpPr>
          <p:nvPr>
            <p:ph type="title"/>
          </p:nvPr>
        </p:nvSpPr>
        <p:spPr>
          <a:xfrm>
            <a:off x="457200" y="44624"/>
            <a:ext cx="8229600" cy="1143000"/>
          </a:xfrm>
        </p:spPr>
        <p:txBody>
          <a:bodyPr/>
          <a:lstStyle/>
          <a:p>
            <a:r>
              <a:rPr lang="fr-FR" sz="3600" b="1" dirty="0">
                <a:solidFill>
                  <a:srgbClr val="002060"/>
                </a:solidFill>
              </a:rPr>
              <a:t>Goals of IPC</a:t>
            </a:r>
            <a:endParaRPr lang="en-US" sz="3600" b="1" dirty="0">
              <a:solidFill>
                <a:srgbClr val="00206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 name="Shape 168"/>
          <p:cNvSpPr>
            <a:spLocks noGrp="1"/>
          </p:cNvSpPr>
          <p:nvPr>
            <p:ph type="title"/>
          </p:nvPr>
        </p:nvSpPr>
        <p:spPr>
          <a:xfrm>
            <a:off x="101600" y="259644"/>
            <a:ext cx="8934896" cy="1157994"/>
          </a:xfrm>
          <a:prstGeom prst="rect">
            <a:avLst/>
          </a:prstGeom>
        </p:spPr>
        <p:txBody>
          <a:bodyPr/>
          <a:lstStyle>
            <a:lvl1pPr algn="l">
              <a:defRPr sz="4000" b="1"/>
            </a:lvl1pPr>
          </a:lstStyle>
          <a:p>
            <a:pPr lvl="0" algn="ctr">
              <a:defRPr sz="1800" b="0">
                <a:solidFill>
                  <a:srgbClr val="000000"/>
                </a:solidFill>
              </a:defRPr>
            </a:pPr>
            <a:r>
              <a:rPr sz="3600" dirty="0">
                <a:solidFill>
                  <a:srgbClr val="002060"/>
                </a:solidFill>
              </a:rPr>
              <a:t>What is </a:t>
            </a:r>
            <a:r>
              <a:rPr lang="en-US" sz="3600" dirty="0">
                <a:solidFill>
                  <a:srgbClr val="002060"/>
                </a:solidFill>
              </a:rPr>
              <a:t>infection prevention and control </a:t>
            </a:r>
            <a:r>
              <a:rPr sz="3600" dirty="0">
                <a:solidFill>
                  <a:srgbClr val="002060"/>
                </a:solidFill>
              </a:rPr>
              <a:t>?</a:t>
            </a:r>
          </a:p>
        </p:txBody>
      </p:sp>
      <p:sp>
        <p:nvSpPr>
          <p:cNvPr id="2" name="Content Placeholder 1"/>
          <p:cNvSpPr>
            <a:spLocks noGrp="1"/>
          </p:cNvSpPr>
          <p:nvPr>
            <p:ph idx="1"/>
          </p:nvPr>
        </p:nvSpPr>
        <p:spPr/>
        <p:txBody>
          <a:bodyPr/>
          <a:lstStyle/>
          <a:p>
            <a:pPr lvl="0"/>
            <a:r>
              <a:rPr lang="en-US" sz="2400" dirty="0"/>
              <a:t>Infection prevention and control (IPC) are practices and activities that prevent patients and health workers from being harmed by avoidable infections. </a:t>
            </a:r>
          </a:p>
          <a:p>
            <a:pPr lvl="0"/>
            <a:r>
              <a:rPr lang="en-US" sz="2400" dirty="0"/>
              <a:t>Ensuring good IPC avoids harm, and at times even death, saves money, reduces the spread of antimicrobial resistance (AMR) and supports delivery of  high quality health services. </a:t>
            </a:r>
            <a:endParaRPr lang="en-US" sz="1200" dirty="0">
              <a:solidFill>
                <a:srgbClr val="FFFFFF"/>
              </a:solidFill>
              <a:latin typeface="Calibri"/>
              <a:ea typeface="Calibri"/>
              <a:cs typeface="Calibri"/>
              <a:sym typeface="Calibri"/>
            </a:endParaRPr>
          </a:p>
          <a:p>
            <a:endParaRPr lang="en-US" sz="2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 name="Shape 175"/>
          <p:cNvSpPr/>
          <p:nvPr/>
        </p:nvSpPr>
        <p:spPr>
          <a:xfrm>
            <a:off x="-13539" y="160764"/>
            <a:ext cx="9144000" cy="1107996"/>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defRPr sz="4000" b="1">
                <a:solidFill>
                  <a:srgbClr val="F2F2F2"/>
                </a:solidFill>
                <a:latin typeface="Calibri"/>
                <a:ea typeface="Calibri"/>
                <a:cs typeface="Calibri"/>
                <a:sym typeface="Calibri"/>
              </a:defRPr>
            </a:lvl1pPr>
          </a:lstStyle>
          <a:p>
            <a:pPr lvl="0" algn="ctr">
              <a:defRPr sz="1800" b="0">
                <a:solidFill>
                  <a:srgbClr val="000000"/>
                </a:solidFill>
              </a:defRPr>
            </a:pPr>
            <a:r>
              <a:rPr sz="3600" b="1" dirty="0">
                <a:solidFill>
                  <a:srgbClr val="002060"/>
                </a:solidFill>
                <a:latin typeface="Arial" panose="020B0604020202020204" pitchFamily="34" charset="0"/>
                <a:cs typeface="Arial" panose="020B0604020202020204" pitchFamily="34" charset="0"/>
              </a:rPr>
              <a:t>Who is at risk of </a:t>
            </a:r>
            <a:r>
              <a:rPr lang="en-US" sz="3600" dirty="0">
                <a:solidFill>
                  <a:srgbClr val="002060"/>
                </a:solidFill>
                <a:latin typeface="Arial" panose="020B0604020202020204" pitchFamily="34" charset="0"/>
                <a:cs typeface="Arial" panose="020B0604020202020204" pitchFamily="34" charset="0"/>
              </a:rPr>
              <a:t>health care-associated infections </a:t>
            </a:r>
            <a:r>
              <a:rPr sz="3600" b="1" dirty="0">
                <a:solidFill>
                  <a:srgbClr val="002060"/>
                </a:solidFill>
                <a:latin typeface="Arial" panose="020B0604020202020204" pitchFamily="34" charset="0"/>
                <a:cs typeface="Arial" panose="020B0604020202020204" pitchFamily="34" charset="0"/>
              </a:rPr>
              <a:t>?</a:t>
            </a:r>
          </a:p>
        </p:txBody>
      </p:sp>
      <p:pic>
        <p:nvPicPr>
          <p:cNvPr id="176" name="image2.png"/>
          <p:cNvPicPr/>
          <p:nvPr/>
        </p:nvPicPr>
        <p:blipFill>
          <a:blip r:embed="rId3" cstate="print">
            <a:extLst/>
          </a:blip>
          <a:stretch>
            <a:fillRect/>
          </a:stretch>
        </p:blipFill>
        <p:spPr>
          <a:xfrm>
            <a:off x="1731427" y="2986600"/>
            <a:ext cx="809627" cy="1352551"/>
          </a:xfrm>
          <a:prstGeom prst="rect">
            <a:avLst/>
          </a:prstGeom>
          <a:ln w="12700">
            <a:miter lim="400000"/>
          </a:ln>
        </p:spPr>
      </p:pic>
      <p:grpSp>
        <p:nvGrpSpPr>
          <p:cNvPr id="205" name="Group 205"/>
          <p:cNvGrpSpPr/>
          <p:nvPr/>
        </p:nvGrpSpPr>
        <p:grpSpPr>
          <a:xfrm>
            <a:off x="2341025" y="1343537"/>
            <a:ext cx="6335431" cy="4749759"/>
            <a:chOff x="0" y="-1"/>
            <a:chExt cx="7262635" cy="5178384"/>
          </a:xfrm>
        </p:grpSpPr>
        <p:sp>
          <p:nvSpPr>
            <p:cNvPr id="177" name="Shape 177"/>
            <p:cNvSpPr/>
            <p:nvPr/>
          </p:nvSpPr>
          <p:spPr>
            <a:xfrm flipV="1">
              <a:off x="2524451" y="1614168"/>
              <a:ext cx="1177093" cy="159583"/>
            </a:xfrm>
            <a:prstGeom prst="line">
              <a:avLst/>
            </a:prstGeom>
            <a:noFill/>
            <a:ln w="38100" cap="flat">
              <a:solidFill>
                <a:srgbClr val="FF0000"/>
              </a:solidFill>
              <a:prstDash val="solid"/>
              <a:bevel/>
              <a:tailEnd type="triangle" w="med" len="med"/>
            </a:ln>
            <a:effectLst/>
          </p:spPr>
          <p:txBody>
            <a:bodyPr wrap="square" lIns="0" tIns="0" rIns="0" bIns="0" numCol="1" anchor="t">
              <a:noAutofit/>
            </a:bodyPr>
            <a:lstStyle/>
            <a:p>
              <a:pPr lvl="0" defTabSz="457200">
                <a:defRPr sz="1200"/>
              </a:pPr>
              <a:endParaRPr/>
            </a:p>
          </p:txBody>
        </p:sp>
        <p:sp>
          <p:nvSpPr>
            <p:cNvPr id="178" name="Shape 178"/>
            <p:cNvSpPr/>
            <p:nvPr/>
          </p:nvSpPr>
          <p:spPr>
            <a:xfrm>
              <a:off x="2903331" y="3704847"/>
              <a:ext cx="746733" cy="331339"/>
            </a:xfrm>
            <a:prstGeom prst="line">
              <a:avLst/>
            </a:prstGeom>
            <a:noFill/>
            <a:ln w="38100" cap="flat">
              <a:solidFill>
                <a:srgbClr val="FF0000"/>
              </a:solidFill>
              <a:prstDash val="solid"/>
              <a:bevel/>
              <a:tailEnd type="triangle" w="med" len="med"/>
            </a:ln>
            <a:effectLst/>
          </p:spPr>
          <p:txBody>
            <a:bodyPr wrap="square" lIns="0" tIns="0" rIns="0" bIns="0" numCol="1" anchor="t">
              <a:noAutofit/>
            </a:bodyPr>
            <a:lstStyle/>
            <a:p>
              <a:pPr lvl="0" defTabSz="457200">
                <a:defRPr sz="1200"/>
              </a:pPr>
              <a:endParaRPr/>
            </a:p>
          </p:txBody>
        </p:sp>
        <p:sp>
          <p:nvSpPr>
            <p:cNvPr id="179" name="Shape 179"/>
            <p:cNvSpPr/>
            <p:nvPr/>
          </p:nvSpPr>
          <p:spPr>
            <a:xfrm flipV="1">
              <a:off x="2452067" y="2367053"/>
              <a:ext cx="1249477" cy="483519"/>
            </a:xfrm>
            <a:prstGeom prst="line">
              <a:avLst/>
            </a:prstGeom>
            <a:noFill/>
            <a:ln w="38100" cap="flat">
              <a:solidFill>
                <a:srgbClr val="FF0000"/>
              </a:solidFill>
              <a:prstDash val="solid"/>
              <a:bevel/>
              <a:tailEnd type="triangle" w="med" len="med"/>
            </a:ln>
            <a:effectLst/>
          </p:spPr>
          <p:txBody>
            <a:bodyPr wrap="square" lIns="0" tIns="0" rIns="0" bIns="0" numCol="1" anchor="t">
              <a:noAutofit/>
            </a:bodyPr>
            <a:lstStyle/>
            <a:p>
              <a:pPr lvl="0" defTabSz="457200">
                <a:defRPr sz="1200"/>
              </a:pPr>
              <a:endParaRPr/>
            </a:p>
          </p:txBody>
        </p:sp>
        <p:sp>
          <p:nvSpPr>
            <p:cNvPr id="180" name="Shape 180"/>
            <p:cNvSpPr/>
            <p:nvPr/>
          </p:nvSpPr>
          <p:spPr>
            <a:xfrm>
              <a:off x="2903331" y="4635551"/>
              <a:ext cx="832804" cy="193188"/>
            </a:xfrm>
            <a:prstGeom prst="line">
              <a:avLst/>
            </a:prstGeom>
            <a:noFill/>
            <a:ln w="38100" cap="flat">
              <a:solidFill>
                <a:srgbClr val="FF0000"/>
              </a:solidFill>
              <a:prstDash val="solid"/>
              <a:bevel/>
              <a:tailEnd type="triangle" w="med" len="med"/>
            </a:ln>
            <a:effectLst/>
          </p:spPr>
          <p:txBody>
            <a:bodyPr wrap="square" lIns="0" tIns="0" rIns="0" bIns="0" numCol="1" anchor="t">
              <a:noAutofit/>
            </a:bodyPr>
            <a:lstStyle/>
            <a:p>
              <a:pPr lvl="0" defTabSz="457200">
                <a:defRPr sz="1200"/>
              </a:pPr>
              <a:endParaRPr/>
            </a:p>
          </p:txBody>
        </p:sp>
        <p:sp>
          <p:nvSpPr>
            <p:cNvPr id="181" name="Shape 181"/>
            <p:cNvSpPr/>
            <p:nvPr/>
          </p:nvSpPr>
          <p:spPr>
            <a:xfrm flipV="1">
              <a:off x="2867025" y="519113"/>
              <a:ext cx="783039" cy="3"/>
            </a:xfrm>
            <a:prstGeom prst="line">
              <a:avLst/>
            </a:prstGeom>
            <a:noFill/>
            <a:ln w="38100" cap="flat">
              <a:solidFill>
                <a:srgbClr val="FF0000"/>
              </a:solidFill>
              <a:prstDash val="solid"/>
              <a:bevel/>
              <a:tailEnd type="triangle" w="med" len="med"/>
            </a:ln>
            <a:effectLst/>
          </p:spPr>
          <p:txBody>
            <a:bodyPr wrap="square" lIns="0" tIns="0" rIns="0" bIns="0" numCol="1" anchor="t">
              <a:noAutofit/>
            </a:bodyPr>
            <a:lstStyle/>
            <a:p>
              <a:pPr lvl="0" defTabSz="457200">
                <a:defRPr sz="1200"/>
              </a:pPr>
              <a:endParaRPr/>
            </a:p>
          </p:txBody>
        </p:sp>
        <p:sp>
          <p:nvSpPr>
            <p:cNvPr id="182" name="Shape 182"/>
            <p:cNvSpPr/>
            <p:nvPr/>
          </p:nvSpPr>
          <p:spPr>
            <a:xfrm flipV="1">
              <a:off x="2541962" y="947738"/>
              <a:ext cx="1108102" cy="666432"/>
            </a:xfrm>
            <a:prstGeom prst="line">
              <a:avLst/>
            </a:prstGeom>
            <a:noFill/>
            <a:ln w="38100" cap="flat">
              <a:solidFill>
                <a:srgbClr val="FF0000"/>
              </a:solidFill>
              <a:prstDash val="solid"/>
              <a:bevel/>
              <a:tailEnd type="triangle" w="med" len="med"/>
            </a:ln>
            <a:effectLst/>
          </p:spPr>
          <p:txBody>
            <a:bodyPr wrap="square" lIns="0" tIns="0" rIns="0" bIns="0" numCol="1" anchor="t">
              <a:noAutofit/>
            </a:bodyPr>
            <a:lstStyle/>
            <a:p>
              <a:pPr lvl="0" defTabSz="457200">
                <a:defRPr sz="1200"/>
              </a:pPr>
              <a:endParaRPr/>
            </a:p>
          </p:txBody>
        </p:sp>
        <p:grpSp>
          <p:nvGrpSpPr>
            <p:cNvPr id="204" name="Group 204"/>
            <p:cNvGrpSpPr/>
            <p:nvPr/>
          </p:nvGrpSpPr>
          <p:grpSpPr>
            <a:xfrm>
              <a:off x="0" y="-1"/>
              <a:ext cx="7262635" cy="5178384"/>
              <a:chOff x="0" y="-1"/>
              <a:chExt cx="7262634" cy="5178383"/>
            </a:xfrm>
          </p:grpSpPr>
          <p:pic>
            <p:nvPicPr>
              <p:cNvPr id="183" name="image3.png"/>
              <p:cNvPicPr/>
              <p:nvPr/>
            </p:nvPicPr>
            <p:blipFill>
              <a:blip r:embed="rId4" cstate="print">
                <a:extLst/>
              </a:blip>
              <a:stretch>
                <a:fillRect/>
              </a:stretch>
            </p:blipFill>
            <p:spPr>
              <a:xfrm>
                <a:off x="3741858" y="873910"/>
                <a:ext cx="657228" cy="1097957"/>
              </a:xfrm>
              <a:prstGeom prst="rect">
                <a:avLst/>
              </a:prstGeom>
              <a:ln w="12700" cap="flat">
                <a:noFill/>
                <a:miter lim="400000"/>
              </a:ln>
              <a:effectLst/>
            </p:spPr>
          </p:pic>
          <p:pic>
            <p:nvPicPr>
              <p:cNvPr id="184" name="image3.png"/>
              <p:cNvPicPr/>
              <p:nvPr/>
            </p:nvPicPr>
            <p:blipFill>
              <a:blip r:embed="rId4" cstate="print">
                <a:extLst/>
              </a:blip>
              <a:stretch>
                <a:fillRect/>
              </a:stretch>
            </p:blipFill>
            <p:spPr>
              <a:xfrm>
                <a:off x="3741858" y="2564599"/>
                <a:ext cx="657228" cy="1097957"/>
              </a:xfrm>
              <a:prstGeom prst="rect">
                <a:avLst/>
              </a:prstGeom>
              <a:ln w="12700" cap="flat">
                <a:noFill/>
                <a:miter lim="400000"/>
              </a:ln>
              <a:effectLst/>
            </p:spPr>
          </p:pic>
          <p:pic>
            <p:nvPicPr>
              <p:cNvPr id="185" name="image4.png"/>
              <p:cNvPicPr/>
              <p:nvPr/>
            </p:nvPicPr>
            <p:blipFill>
              <a:blip r:embed="rId5" cstate="print">
                <a:extLst/>
              </a:blip>
              <a:stretch>
                <a:fillRect/>
              </a:stretch>
            </p:blipFill>
            <p:spPr>
              <a:xfrm>
                <a:off x="3741858" y="3593272"/>
                <a:ext cx="809627" cy="885828"/>
              </a:xfrm>
              <a:prstGeom prst="rect">
                <a:avLst/>
              </a:prstGeom>
              <a:ln w="12700" cap="flat">
                <a:noFill/>
                <a:miter lim="400000"/>
              </a:ln>
              <a:effectLst/>
            </p:spPr>
          </p:pic>
          <p:pic>
            <p:nvPicPr>
              <p:cNvPr id="186" name="image4.png"/>
              <p:cNvPicPr/>
              <p:nvPr/>
            </p:nvPicPr>
            <p:blipFill>
              <a:blip r:embed="rId5" cstate="print">
                <a:extLst/>
              </a:blip>
              <a:stretch>
                <a:fillRect/>
              </a:stretch>
            </p:blipFill>
            <p:spPr>
              <a:xfrm>
                <a:off x="3741858" y="1831174"/>
                <a:ext cx="809627" cy="885827"/>
              </a:xfrm>
              <a:prstGeom prst="rect">
                <a:avLst/>
              </a:prstGeom>
              <a:ln w="12700" cap="flat">
                <a:noFill/>
                <a:miter lim="400000"/>
              </a:ln>
              <a:effectLst/>
            </p:spPr>
          </p:pic>
          <p:pic>
            <p:nvPicPr>
              <p:cNvPr id="187" name="image5.png"/>
              <p:cNvPicPr/>
              <p:nvPr/>
            </p:nvPicPr>
            <p:blipFill>
              <a:blip r:embed="rId6" cstate="print">
                <a:extLst/>
              </a:blip>
              <a:stretch>
                <a:fillRect/>
              </a:stretch>
            </p:blipFill>
            <p:spPr>
              <a:xfrm>
                <a:off x="3741858" y="-1"/>
                <a:ext cx="685802" cy="857253"/>
              </a:xfrm>
              <a:prstGeom prst="rect">
                <a:avLst/>
              </a:prstGeom>
              <a:ln w="12700" cap="flat">
                <a:noFill/>
                <a:miter lim="400000"/>
              </a:ln>
              <a:effectLst/>
            </p:spPr>
          </p:pic>
          <p:sp>
            <p:nvSpPr>
              <p:cNvPr id="188" name="Shape 188"/>
              <p:cNvSpPr/>
              <p:nvPr/>
            </p:nvSpPr>
            <p:spPr>
              <a:xfrm flipV="1">
                <a:off x="152401" y="1831174"/>
                <a:ext cx="1545174" cy="556131"/>
              </a:xfrm>
              <a:prstGeom prst="line">
                <a:avLst/>
              </a:prstGeom>
              <a:noFill/>
              <a:ln w="38100" cap="flat">
                <a:solidFill>
                  <a:srgbClr val="FF0000"/>
                </a:solidFill>
                <a:prstDash val="solid"/>
                <a:bevel/>
                <a:tailEnd type="triangle" w="med" len="med"/>
              </a:ln>
              <a:effectLst/>
            </p:spPr>
            <p:txBody>
              <a:bodyPr wrap="square" lIns="0" tIns="0" rIns="0" bIns="0" numCol="1" anchor="t">
                <a:noAutofit/>
              </a:bodyPr>
              <a:lstStyle/>
              <a:p>
                <a:pPr lvl="0" defTabSz="457200">
                  <a:defRPr sz="1200"/>
                </a:pPr>
                <a:endParaRPr/>
              </a:p>
            </p:txBody>
          </p:sp>
          <p:sp>
            <p:nvSpPr>
              <p:cNvPr id="189" name="Shape 189"/>
              <p:cNvSpPr/>
              <p:nvPr/>
            </p:nvSpPr>
            <p:spPr>
              <a:xfrm>
                <a:off x="152401" y="2579894"/>
                <a:ext cx="1676401" cy="2"/>
              </a:xfrm>
              <a:prstGeom prst="line">
                <a:avLst/>
              </a:prstGeom>
              <a:noFill/>
              <a:ln w="38100" cap="flat">
                <a:solidFill>
                  <a:srgbClr val="FF0000"/>
                </a:solidFill>
                <a:prstDash val="solid"/>
                <a:bevel/>
                <a:tailEnd type="triangle" w="med" len="med"/>
              </a:ln>
              <a:effectLst/>
            </p:spPr>
            <p:txBody>
              <a:bodyPr wrap="square" lIns="0" tIns="0" rIns="0" bIns="0" numCol="1" anchor="t">
                <a:noAutofit/>
              </a:bodyPr>
              <a:lstStyle/>
              <a:p>
                <a:pPr lvl="0" defTabSz="457200">
                  <a:defRPr sz="1200"/>
                </a:pPr>
                <a:endParaRPr/>
              </a:p>
            </p:txBody>
          </p:sp>
          <p:sp>
            <p:nvSpPr>
              <p:cNvPr id="190" name="Shape 190"/>
              <p:cNvSpPr/>
              <p:nvPr/>
            </p:nvSpPr>
            <p:spPr>
              <a:xfrm>
                <a:off x="164132" y="2796700"/>
                <a:ext cx="1703096" cy="904698"/>
              </a:xfrm>
              <a:prstGeom prst="line">
                <a:avLst/>
              </a:prstGeom>
              <a:noFill/>
              <a:ln w="38100" cap="flat">
                <a:solidFill>
                  <a:srgbClr val="FF0000"/>
                </a:solidFill>
                <a:prstDash val="solid"/>
                <a:bevel/>
                <a:tailEnd type="triangle" w="med" len="med"/>
              </a:ln>
              <a:effectLst/>
            </p:spPr>
            <p:txBody>
              <a:bodyPr wrap="square" lIns="0" tIns="0" rIns="0" bIns="0" numCol="1" anchor="t">
                <a:noAutofit/>
              </a:bodyPr>
              <a:lstStyle/>
              <a:p>
                <a:pPr lvl="0" defTabSz="457200">
                  <a:defRPr sz="1200"/>
                </a:pPr>
                <a:endParaRPr/>
              </a:p>
            </p:txBody>
          </p:sp>
          <p:sp>
            <p:nvSpPr>
              <p:cNvPr id="191" name="Shape 191"/>
              <p:cNvSpPr/>
              <p:nvPr/>
            </p:nvSpPr>
            <p:spPr>
              <a:xfrm>
                <a:off x="0" y="3062289"/>
                <a:ext cx="1867228" cy="1416810"/>
              </a:xfrm>
              <a:prstGeom prst="line">
                <a:avLst/>
              </a:prstGeom>
              <a:noFill/>
              <a:ln w="38100" cap="flat">
                <a:solidFill>
                  <a:srgbClr val="FF0000"/>
                </a:solidFill>
                <a:prstDash val="solid"/>
                <a:bevel/>
                <a:tailEnd type="triangle" w="med" len="med"/>
              </a:ln>
              <a:effectLst/>
            </p:spPr>
            <p:txBody>
              <a:bodyPr wrap="square" lIns="0" tIns="0" rIns="0" bIns="0" numCol="1" anchor="t">
                <a:noAutofit/>
              </a:bodyPr>
              <a:lstStyle/>
              <a:p>
                <a:pPr lvl="0" defTabSz="457200">
                  <a:defRPr sz="1200"/>
                </a:pPr>
                <a:endParaRPr/>
              </a:p>
            </p:txBody>
          </p:sp>
          <p:sp>
            <p:nvSpPr>
              <p:cNvPr id="192" name="Shape 192"/>
              <p:cNvSpPr/>
              <p:nvPr/>
            </p:nvSpPr>
            <p:spPr>
              <a:xfrm flipV="1">
                <a:off x="0" y="823857"/>
                <a:ext cx="1697575" cy="1278988"/>
              </a:xfrm>
              <a:prstGeom prst="line">
                <a:avLst/>
              </a:prstGeom>
              <a:noFill/>
              <a:ln w="38100" cap="flat">
                <a:solidFill>
                  <a:srgbClr val="FF0000"/>
                </a:solidFill>
                <a:prstDash val="solid"/>
                <a:bevel/>
                <a:tailEnd type="triangle" w="med" len="med"/>
              </a:ln>
              <a:effectLst/>
            </p:spPr>
            <p:txBody>
              <a:bodyPr wrap="square" lIns="0" tIns="0" rIns="0" bIns="0" numCol="1" anchor="t">
                <a:noAutofit/>
              </a:bodyPr>
              <a:lstStyle/>
              <a:p>
                <a:pPr lvl="0" defTabSz="457200">
                  <a:defRPr sz="1200"/>
                </a:pPr>
                <a:endParaRPr/>
              </a:p>
            </p:txBody>
          </p:sp>
          <p:pic>
            <p:nvPicPr>
              <p:cNvPr id="193" name="image6.png"/>
              <p:cNvPicPr/>
              <p:nvPr/>
            </p:nvPicPr>
            <p:blipFill>
              <a:blip r:embed="rId7" cstate="print">
                <a:extLst/>
              </a:blip>
              <a:stretch>
                <a:fillRect/>
              </a:stretch>
            </p:blipFill>
            <p:spPr>
              <a:xfrm>
                <a:off x="1867226" y="1032224"/>
                <a:ext cx="657227" cy="1209678"/>
              </a:xfrm>
              <a:prstGeom prst="rect">
                <a:avLst/>
              </a:prstGeom>
              <a:ln w="12700" cap="flat">
                <a:noFill/>
                <a:miter lim="400000"/>
              </a:ln>
              <a:effectLst/>
            </p:spPr>
          </p:pic>
          <p:pic>
            <p:nvPicPr>
              <p:cNvPr id="194" name="image7.png"/>
              <p:cNvPicPr/>
              <p:nvPr/>
            </p:nvPicPr>
            <p:blipFill>
              <a:blip r:embed="rId8" cstate="print">
                <a:extLst/>
              </a:blip>
              <a:stretch>
                <a:fillRect/>
              </a:stretch>
            </p:blipFill>
            <p:spPr>
              <a:xfrm>
                <a:off x="1867226" y="2214563"/>
                <a:ext cx="485777" cy="1152527"/>
              </a:xfrm>
              <a:prstGeom prst="rect">
                <a:avLst/>
              </a:prstGeom>
              <a:ln w="12700" cap="flat">
                <a:noFill/>
                <a:miter lim="400000"/>
              </a:ln>
              <a:effectLst/>
            </p:spPr>
          </p:pic>
          <p:pic>
            <p:nvPicPr>
              <p:cNvPr id="195" name="image8.png"/>
              <p:cNvPicPr/>
              <p:nvPr/>
            </p:nvPicPr>
            <p:blipFill>
              <a:blip r:embed="rId9" cstate="print">
                <a:extLst/>
              </a:blip>
              <a:stretch>
                <a:fillRect/>
              </a:stretch>
            </p:blipFill>
            <p:spPr>
              <a:xfrm>
                <a:off x="1867226" y="3351757"/>
                <a:ext cx="935962" cy="699282"/>
              </a:xfrm>
              <a:prstGeom prst="rect">
                <a:avLst/>
              </a:prstGeom>
              <a:ln w="12700" cap="flat">
                <a:noFill/>
                <a:miter lim="400000"/>
              </a:ln>
              <a:effectLst/>
            </p:spPr>
          </p:pic>
          <p:grpSp>
            <p:nvGrpSpPr>
              <p:cNvPr id="198" name="Group 198"/>
              <p:cNvGrpSpPr/>
              <p:nvPr/>
            </p:nvGrpSpPr>
            <p:grpSpPr>
              <a:xfrm>
                <a:off x="1867226" y="4051037"/>
                <a:ext cx="935963" cy="699283"/>
                <a:chOff x="0" y="0"/>
                <a:chExt cx="935961" cy="699282"/>
              </a:xfrm>
            </p:grpSpPr>
            <p:sp>
              <p:nvSpPr>
                <p:cNvPr id="196" name="Shape 196"/>
                <p:cNvSpPr/>
                <p:nvPr/>
              </p:nvSpPr>
              <p:spPr>
                <a:xfrm>
                  <a:off x="-1" y="0"/>
                  <a:ext cx="935962" cy="699282"/>
                </a:xfrm>
                <a:prstGeom prst="rect">
                  <a:avLst/>
                </a:prstGeom>
                <a:solidFill>
                  <a:srgbClr val="4F81BD"/>
                </a:solidFill>
                <a:ln w="12700" cap="flat">
                  <a:noFill/>
                  <a:miter lim="400000"/>
                </a:ln>
                <a:effectLst/>
              </p:spPr>
              <p:txBody>
                <a:bodyPr wrap="square" lIns="0" tIns="0" rIns="0" bIns="0" numCol="1" anchor="ctr">
                  <a:noAutofit/>
                </a:bodyPr>
                <a:lstStyle/>
                <a:p>
                  <a:pPr lvl="0">
                    <a:defRPr>
                      <a:latin typeface="Calibri"/>
                      <a:ea typeface="Calibri"/>
                      <a:cs typeface="Calibri"/>
                      <a:sym typeface="Calibri"/>
                    </a:defRPr>
                  </a:pPr>
                  <a:endParaRPr/>
                </a:p>
              </p:txBody>
            </p:sp>
            <p:pic>
              <p:nvPicPr>
                <p:cNvPr id="197" name="image8.png"/>
                <p:cNvPicPr/>
                <p:nvPr/>
              </p:nvPicPr>
              <p:blipFill>
                <a:blip r:embed="rId9" cstate="print">
                  <a:extLst/>
                </a:blip>
                <a:stretch>
                  <a:fillRect/>
                </a:stretch>
              </p:blipFill>
              <p:spPr>
                <a:xfrm>
                  <a:off x="-1" y="-1"/>
                  <a:ext cx="935963" cy="699284"/>
                </a:xfrm>
                <a:prstGeom prst="rect">
                  <a:avLst/>
                </a:prstGeom>
                <a:ln w="12700" cap="flat">
                  <a:noFill/>
                  <a:miter lim="400000"/>
                </a:ln>
                <a:effectLst/>
              </p:spPr>
            </p:pic>
          </p:grpSp>
          <p:pic>
            <p:nvPicPr>
              <p:cNvPr id="199" name="image9.png"/>
              <p:cNvPicPr/>
              <p:nvPr/>
            </p:nvPicPr>
            <p:blipFill>
              <a:blip r:embed="rId10" cstate="print">
                <a:extLst/>
              </a:blip>
              <a:stretch>
                <a:fillRect/>
              </a:stretch>
            </p:blipFill>
            <p:spPr>
              <a:xfrm>
                <a:off x="1867226" y="-1"/>
                <a:ext cx="885827" cy="1095378"/>
              </a:xfrm>
              <a:prstGeom prst="rect">
                <a:avLst/>
              </a:prstGeom>
              <a:ln w="12700" cap="flat">
                <a:noFill/>
                <a:miter lim="400000"/>
              </a:ln>
              <a:effectLst/>
            </p:spPr>
          </p:pic>
          <p:grpSp>
            <p:nvGrpSpPr>
              <p:cNvPr id="202" name="Group 202"/>
              <p:cNvGrpSpPr/>
              <p:nvPr/>
            </p:nvGrpSpPr>
            <p:grpSpPr>
              <a:xfrm>
                <a:off x="3736135" y="4479098"/>
                <a:ext cx="935962" cy="699284"/>
                <a:chOff x="0" y="0"/>
                <a:chExt cx="935961" cy="699282"/>
              </a:xfrm>
            </p:grpSpPr>
            <p:sp>
              <p:nvSpPr>
                <p:cNvPr id="200" name="Shape 200"/>
                <p:cNvSpPr/>
                <p:nvPr/>
              </p:nvSpPr>
              <p:spPr>
                <a:xfrm>
                  <a:off x="-1" y="0"/>
                  <a:ext cx="935962" cy="699282"/>
                </a:xfrm>
                <a:prstGeom prst="rect">
                  <a:avLst/>
                </a:prstGeom>
                <a:solidFill>
                  <a:srgbClr val="FFFFFF"/>
                </a:solidFill>
                <a:ln w="12700" cap="flat">
                  <a:noFill/>
                  <a:miter lim="400000"/>
                </a:ln>
                <a:effectLst/>
              </p:spPr>
              <p:txBody>
                <a:bodyPr wrap="square" lIns="0" tIns="0" rIns="0" bIns="0" numCol="1" anchor="ctr">
                  <a:noAutofit/>
                </a:bodyPr>
                <a:lstStyle/>
                <a:p>
                  <a:pPr lvl="0">
                    <a:defRPr>
                      <a:latin typeface="Calibri"/>
                      <a:ea typeface="Calibri"/>
                      <a:cs typeface="Calibri"/>
                      <a:sym typeface="Calibri"/>
                    </a:defRPr>
                  </a:pPr>
                  <a:endParaRPr/>
                </a:p>
              </p:txBody>
            </p:sp>
            <p:pic>
              <p:nvPicPr>
                <p:cNvPr id="201" name="image10.png"/>
                <p:cNvPicPr/>
                <p:nvPr/>
              </p:nvPicPr>
              <p:blipFill>
                <a:blip r:embed="rId11" cstate="print">
                  <a:extLst/>
                </a:blip>
                <a:stretch>
                  <a:fillRect/>
                </a:stretch>
              </p:blipFill>
              <p:spPr>
                <a:xfrm>
                  <a:off x="-1" y="-1"/>
                  <a:ext cx="935963" cy="699284"/>
                </a:xfrm>
                <a:prstGeom prst="rect">
                  <a:avLst/>
                </a:prstGeom>
                <a:ln w="12700" cap="flat">
                  <a:noFill/>
                  <a:miter lim="400000"/>
                </a:ln>
                <a:effectLst/>
              </p:spPr>
            </p:pic>
          </p:grpSp>
          <p:sp>
            <p:nvSpPr>
              <p:cNvPr id="203" name="Shape 203"/>
              <p:cNvSpPr/>
              <p:nvPr/>
            </p:nvSpPr>
            <p:spPr>
              <a:xfrm>
                <a:off x="4766042" y="1766889"/>
                <a:ext cx="2496592" cy="98488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p>
                <a:pPr lvl="1"/>
                <a:r>
                  <a:rPr sz="3200" b="1" dirty="0">
                    <a:solidFill>
                      <a:srgbClr val="002060"/>
                    </a:solidFill>
                    <a:latin typeface="Arial" panose="020B0604020202020204" pitchFamily="34" charset="0"/>
                    <a:ea typeface="Calibri"/>
                    <a:cs typeface="Arial" panose="020B0604020202020204" pitchFamily="34" charset="0"/>
                    <a:sym typeface="Calibri"/>
                  </a:rPr>
                  <a:t>Answer: </a:t>
                </a:r>
                <a:endParaRPr sz="3200" dirty="0">
                  <a:solidFill>
                    <a:srgbClr val="002060"/>
                  </a:solidFill>
                  <a:latin typeface="Arial" panose="020B0604020202020204" pitchFamily="34" charset="0"/>
                  <a:ea typeface="Calibri"/>
                  <a:cs typeface="Arial" panose="020B0604020202020204" pitchFamily="34" charset="0"/>
                  <a:sym typeface="Calibri"/>
                </a:endParaRPr>
              </a:p>
              <a:p>
                <a:pPr lvl="1"/>
                <a:r>
                  <a:rPr sz="3200" b="1" dirty="0">
                    <a:solidFill>
                      <a:srgbClr val="002060"/>
                    </a:solidFill>
                    <a:latin typeface="Arial" panose="020B0604020202020204" pitchFamily="34" charset="0"/>
                    <a:ea typeface="Calibri"/>
                    <a:cs typeface="Arial" panose="020B0604020202020204" pitchFamily="34" charset="0"/>
                    <a:sym typeface="Calibri"/>
                  </a:rPr>
                  <a:t>Everyone</a:t>
                </a:r>
              </a:p>
            </p:txBody>
          </p:sp>
        </p:grpSp>
      </p:grpSp>
    </p:spTree>
  </p:cSld>
  <p:clrMapOvr>
    <a:masterClrMapping/>
  </p:clrMapOvr>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0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 grpId="1" animBg="1" advAuto="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3" name="Group 213"/>
          <p:cNvGrpSpPr/>
          <p:nvPr/>
        </p:nvGrpSpPr>
        <p:grpSpPr>
          <a:xfrm>
            <a:off x="412750" y="1423987"/>
            <a:ext cx="8318500" cy="4362452"/>
            <a:chOff x="0" y="0"/>
            <a:chExt cx="8318500" cy="4362451"/>
          </a:xfrm>
        </p:grpSpPr>
        <p:sp>
          <p:nvSpPr>
            <p:cNvPr id="211" name="Shape 211"/>
            <p:cNvSpPr/>
            <p:nvPr/>
          </p:nvSpPr>
          <p:spPr>
            <a:xfrm>
              <a:off x="0" y="0"/>
              <a:ext cx="8318500" cy="4362452"/>
            </a:xfrm>
            <a:prstGeom prst="roundRect">
              <a:avLst>
                <a:gd name="adj" fmla="val 10407"/>
              </a:avLst>
            </a:prstGeom>
            <a:solidFill>
              <a:srgbClr val="FFCC00">
                <a:alpha val="79999"/>
              </a:srgbClr>
            </a:solidFill>
            <a:ln w="12700" cap="flat">
              <a:noFill/>
              <a:miter lim="400000"/>
            </a:ln>
            <a:effectLst/>
          </p:spPr>
          <p:txBody>
            <a:bodyPr wrap="square" lIns="0" tIns="0" rIns="0" bIns="0" numCol="1" anchor="t">
              <a:noAutofit/>
            </a:bodyPr>
            <a:lstStyle/>
            <a:p>
              <a:pPr lvl="0">
                <a:defRPr>
                  <a:latin typeface="Arial"/>
                  <a:ea typeface="Arial"/>
                  <a:cs typeface="Arial"/>
                  <a:sym typeface="Arial"/>
                </a:defRPr>
              </a:pPr>
              <a:endParaRPr/>
            </a:p>
          </p:txBody>
        </p:sp>
        <p:sp>
          <p:nvSpPr>
            <p:cNvPr id="212" name="Shape 212"/>
            <p:cNvSpPr/>
            <p:nvPr/>
          </p:nvSpPr>
          <p:spPr>
            <a:xfrm>
              <a:off x="132971" y="132970"/>
              <a:ext cx="2159287" cy="2667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defRPr b="1">
                  <a:latin typeface="Calibri"/>
                  <a:ea typeface="Calibri"/>
                  <a:cs typeface="Calibri"/>
                  <a:sym typeface="Calibri"/>
                </a:defRPr>
              </a:lvl1pPr>
            </a:lstStyle>
            <a:p>
              <a:pPr lvl="0">
                <a:defRPr b="0"/>
              </a:pPr>
              <a:r>
                <a:rPr b="1"/>
                <a:t>HEALTH-CARE AREA </a:t>
              </a:r>
            </a:p>
          </p:txBody>
        </p:sp>
      </p:grpSp>
      <p:sp>
        <p:nvSpPr>
          <p:cNvPr id="214" name="Shape 214"/>
          <p:cNvSpPr/>
          <p:nvPr/>
        </p:nvSpPr>
        <p:spPr>
          <a:xfrm>
            <a:off x="652462" y="1887538"/>
            <a:ext cx="7664451" cy="3665538"/>
          </a:xfrm>
          <a:prstGeom prst="roundRect">
            <a:avLst>
              <a:gd name="adj" fmla="val 16667"/>
            </a:avLst>
          </a:prstGeom>
          <a:solidFill>
            <a:srgbClr val="808080"/>
          </a:solidFill>
          <a:ln w="38100">
            <a:solidFill/>
            <a:prstDash val="dash"/>
            <a:round/>
          </a:ln>
        </p:spPr>
        <p:txBody>
          <a:bodyPr lIns="0" tIns="0" rIns="0" bIns="0" anchor="ctr"/>
          <a:lstStyle/>
          <a:p>
            <a:pPr lvl="0">
              <a:defRPr>
                <a:latin typeface="Calibri"/>
                <a:ea typeface="Calibri"/>
                <a:cs typeface="Calibri"/>
                <a:sym typeface="Calibri"/>
              </a:defRPr>
            </a:pPr>
            <a:endParaRPr/>
          </a:p>
        </p:txBody>
      </p:sp>
      <p:sp>
        <p:nvSpPr>
          <p:cNvPr id="215" name="Shape 215"/>
          <p:cNvSpPr/>
          <p:nvPr/>
        </p:nvSpPr>
        <p:spPr>
          <a:xfrm>
            <a:off x="652462" y="1887538"/>
            <a:ext cx="7664451" cy="3665538"/>
          </a:xfrm>
          <a:prstGeom prst="roundRect">
            <a:avLst>
              <a:gd name="adj" fmla="val 16667"/>
            </a:avLst>
          </a:prstGeom>
          <a:ln w="38100">
            <a:solidFill/>
            <a:prstDash val="dash"/>
            <a:round/>
          </a:ln>
        </p:spPr>
        <p:txBody>
          <a:bodyPr lIns="0" tIns="0" rIns="0" bIns="0" anchor="ctr"/>
          <a:lstStyle/>
          <a:p>
            <a:pPr lvl="0">
              <a:defRPr>
                <a:latin typeface="Calibri"/>
                <a:ea typeface="Calibri"/>
                <a:cs typeface="Calibri"/>
                <a:sym typeface="Calibri"/>
              </a:defRPr>
            </a:pPr>
            <a:endParaRPr/>
          </a:p>
        </p:txBody>
      </p:sp>
      <p:pic>
        <p:nvPicPr>
          <p:cNvPr id="216" name="image5.png" descr="Healthcare zone patient bed"/>
          <p:cNvPicPr/>
          <p:nvPr/>
        </p:nvPicPr>
        <p:blipFill>
          <a:blip r:embed="rId3" cstate="print">
            <a:extLst/>
          </a:blip>
          <a:stretch>
            <a:fillRect/>
          </a:stretch>
        </p:blipFill>
        <p:spPr>
          <a:xfrm>
            <a:off x="2944811" y="1887538"/>
            <a:ext cx="3079752" cy="3482977"/>
          </a:xfrm>
          <a:prstGeom prst="rect">
            <a:avLst/>
          </a:prstGeom>
          <a:ln w="12700">
            <a:miter lim="400000"/>
          </a:ln>
        </p:spPr>
      </p:pic>
      <p:sp>
        <p:nvSpPr>
          <p:cNvPr id="217" name="Shape 217"/>
          <p:cNvSpPr/>
          <p:nvPr/>
        </p:nvSpPr>
        <p:spPr>
          <a:xfrm>
            <a:off x="927100" y="2166938"/>
            <a:ext cx="1606558" cy="358139"/>
          </a:xfrm>
          <a:prstGeom prst="rect">
            <a:avLst/>
          </a:prstGeom>
          <a:ln w="12700">
            <a:miter lim="400000"/>
          </a:ln>
          <a:extLst>
            <a:ext uri="{C572A759-6A51-4108-AA02-DFA0A04FC94B}">
              <ma14:wrappingTextBoxFlag xmlns:ma14="http://schemas.microsoft.com/office/mac/drawingml/2011/main" xmlns="" val="1"/>
            </a:ext>
          </a:extLst>
        </p:spPr>
        <p:txBody>
          <a:bodyPr wrap="none" lIns="45718" tIns="45718" rIns="45718" bIns="45718">
            <a:spAutoFit/>
          </a:bodyPr>
          <a:lstStyle>
            <a:lvl1pPr>
              <a:defRPr b="1">
                <a:latin typeface="Calibri"/>
                <a:ea typeface="Calibri"/>
                <a:cs typeface="Calibri"/>
                <a:sym typeface="Calibri"/>
              </a:defRPr>
            </a:lvl1pPr>
          </a:lstStyle>
          <a:p>
            <a:pPr lvl="0">
              <a:defRPr b="0"/>
            </a:pPr>
            <a:r>
              <a:rPr b="1"/>
              <a:t>PATIENT ZONE</a:t>
            </a:r>
          </a:p>
        </p:txBody>
      </p:sp>
      <p:sp>
        <p:nvSpPr>
          <p:cNvPr id="218" name="Shape 218"/>
          <p:cNvSpPr>
            <a:spLocks noGrp="1"/>
          </p:cNvSpPr>
          <p:nvPr>
            <p:ph type="title"/>
          </p:nvPr>
        </p:nvSpPr>
        <p:spPr>
          <a:xfrm>
            <a:off x="457200" y="485800"/>
            <a:ext cx="8229600" cy="1143000"/>
          </a:xfrm>
          <a:prstGeom prst="rect">
            <a:avLst/>
          </a:prstGeom>
        </p:spPr>
        <p:txBody>
          <a:bodyPr lIns="0" tIns="0" rIns="0" bIns="0">
            <a:normAutofit fontScale="90000"/>
          </a:bodyPr>
          <a:lstStyle/>
          <a:p>
            <a:pPr lvl="0" defTabSz="850391">
              <a:defRPr sz="1800"/>
            </a:pPr>
            <a:r>
              <a:rPr sz="3300" b="1" dirty="0">
                <a:solidFill>
                  <a:srgbClr val="002060"/>
                </a:solidFill>
              </a:rPr>
              <a:t>The geographical conceptualization </a:t>
            </a:r>
            <a:br>
              <a:rPr sz="3300" b="1" dirty="0">
                <a:solidFill>
                  <a:srgbClr val="002060"/>
                </a:solidFill>
              </a:rPr>
            </a:br>
            <a:r>
              <a:rPr sz="3300" b="1" dirty="0">
                <a:solidFill>
                  <a:srgbClr val="002060"/>
                </a:solidFill>
              </a:rPr>
              <a:t>of the transmission risk </a:t>
            </a:r>
            <a:br>
              <a:rPr lang="en-US" sz="3300" b="1" dirty="0">
                <a:solidFill>
                  <a:srgbClr val="002060"/>
                </a:solidFill>
              </a:rPr>
            </a:br>
            <a:endParaRPr sz="3300" b="1" dirty="0">
              <a:solidFill>
                <a:srgbClr val="002060"/>
              </a:solidFill>
            </a:endParaRPr>
          </a:p>
        </p:txBody>
      </p:sp>
      <p:grpSp>
        <p:nvGrpSpPr>
          <p:cNvPr id="222" name="Group 222"/>
          <p:cNvGrpSpPr/>
          <p:nvPr/>
        </p:nvGrpSpPr>
        <p:grpSpPr>
          <a:xfrm>
            <a:off x="3719506" y="2412998"/>
            <a:ext cx="2686431" cy="1279513"/>
            <a:chOff x="-6" y="-1"/>
            <a:chExt cx="2686430" cy="1279512"/>
          </a:xfrm>
        </p:grpSpPr>
        <p:sp>
          <p:nvSpPr>
            <p:cNvPr id="219" name="Shape 219"/>
            <p:cNvSpPr/>
            <p:nvPr/>
          </p:nvSpPr>
          <p:spPr>
            <a:xfrm>
              <a:off x="1241798" y="-1"/>
              <a:ext cx="1444626" cy="70103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8" tIns="45718" rIns="45718" bIns="45718" numCol="1" anchor="t">
              <a:spAutoFit/>
            </a:bodyPr>
            <a:lstStyle/>
            <a:p>
              <a:pPr lvl="0"/>
              <a:r>
                <a:rPr sz="1400" dirty="0">
                  <a:latin typeface="Calibri"/>
                  <a:ea typeface="Calibri"/>
                  <a:cs typeface="Calibri"/>
                  <a:sym typeface="Calibri"/>
                </a:rPr>
                <a:t>Critical site with infectious risk </a:t>
              </a:r>
              <a:br>
                <a:rPr sz="1400" dirty="0">
                  <a:latin typeface="Calibri"/>
                  <a:ea typeface="Calibri"/>
                  <a:cs typeface="Calibri"/>
                  <a:sym typeface="Calibri"/>
                </a:rPr>
              </a:br>
              <a:r>
                <a:rPr sz="1400" dirty="0">
                  <a:latin typeface="Calibri"/>
                  <a:ea typeface="Calibri"/>
                  <a:cs typeface="Calibri"/>
                  <a:sym typeface="Calibri"/>
                </a:rPr>
                <a:t>for the patient</a:t>
              </a:r>
            </a:p>
          </p:txBody>
        </p:sp>
        <p:sp>
          <p:nvSpPr>
            <p:cNvPr id="220" name="Shape 220"/>
            <p:cNvSpPr/>
            <p:nvPr/>
          </p:nvSpPr>
          <p:spPr>
            <a:xfrm>
              <a:off x="-6" y="879470"/>
              <a:ext cx="400041" cy="400041"/>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28575" cap="flat">
              <a:solidFill>
                <a:srgbClr val="000000"/>
              </a:solidFill>
              <a:prstDash val="solid"/>
              <a:round/>
            </a:ln>
            <a:effectLst/>
          </p:spPr>
          <p:txBody>
            <a:bodyPr wrap="square" lIns="0" tIns="0" rIns="0" bIns="0" numCol="1" anchor="ctr">
              <a:noAutofit/>
            </a:bodyPr>
            <a:lstStyle/>
            <a:p>
              <a:pPr lvl="0">
                <a:defRPr>
                  <a:latin typeface="Calibri"/>
                  <a:ea typeface="Calibri"/>
                  <a:cs typeface="Calibri"/>
                  <a:sym typeface="Calibri"/>
                </a:defRPr>
              </a:pPr>
              <a:endParaRPr/>
            </a:p>
          </p:txBody>
        </p:sp>
        <p:sp>
          <p:nvSpPr>
            <p:cNvPr id="221" name="Shape 221"/>
            <p:cNvSpPr/>
            <p:nvPr/>
          </p:nvSpPr>
          <p:spPr>
            <a:xfrm flipH="1">
              <a:off x="341311" y="439937"/>
              <a:ext cx="871539" cy="483990"/>
            </a:xfrm>
            <a:prstGeom prst="line">
              <a:avLst/>
            </a:prstGeom>
            <a:noFill/>
            <a:ln w="28575" cap="flat">
              <a:solidFill>
                <a:srgbClr val="000000"/>
              </a:solidFill>
              <a:prstDash val="solid"/>
              <a:round/>
            </a:ln>
            <a:effectLst/>
          </p:spPr>
          <p:txBody>
            <a:bodyPr wrap="square" lIns="0" tIns="0" rIns="0" bIns="0" numCol="1" anchor="t">
              <a:noAutofit/>
            </a:bodyPr>
            <a:lstStyle/>
            <a:p>
              <a:pPr lvl="0" defTabSz="457200">
                <a:defRPr sz="1200"/>
              </a:pPr>
              <a:endParaRPr/>
            </a:p>
          </p:txBody>
        </p:sp>
      </p:grpSp>
      <p:grpSp>
        <p:nvGrpSpPr>
          <p:cNvPr id="226" name="Group 226"/>
          <p:cNvGrpSpPr/>
          <p:nvPr/>
        </p:nvGrpSpPr>
        <p:grpSpPr>
          <a:xfrm>
            <a:off x="1685924" y="4514843"/>
            <a:ext cx="2940033" cy="805821"/>
            <a:chOff x="0" y="-6"/>
            <a:chExt cx="2940031" cy="805819"/>
          </a:xfrm>
        </p:grpSpPr>
        <p:sp>
          <p:nvSpPr>
            <p:cNvPr id="223" name="Shape 223"/>
            <p:cNvSpPr/>
            <p:nvPr/>
          </p:nvSpPr>
          <p:spPr>
            <a:xfrm flipH="1">
              <a:off x="1444624" y="247650"/>
              <a:ext cx="985839" cy="222252"/>
            </a:xfrm>
            <a:prstGeom prst="line">
              <a:avLst/>
            </a:prstGeom>
            <a:noFill/>
            <a:ln w="28575" cap="flat">
              <a:solidFill>
                <a:srgbClr val="000000"/>
              </a:solidFill>
              <a:prstDash val="solid"/>
              <a:round/>
            </a:ln>
            <a:effectLst/>
          </p:spPr>
          <p:txBody>
            <a:bodyPr wrap="square" lIns="0" tIns="0" rIns="0" bIns="0" numCol="1" anchor="t">
              <a:noAutofit/>
            </a:bodyPr>
            <a:lstStyle/>
            <a:p>
              <a:pPr lvl="0" defTabSz="457200">
                <a:defRPr sz="1200"/>
              </a:pPr>
              <a:endParaRPr/>
            </a:p>
          </p:txBody>
        </p:sp>
        <p:sp>
          <p:nvSpPr>
            <p:cNvPr id="224" name="Shape 224"/>
            <p:cNvSpPr/>
            <p:nvPr/>
          </p:nvSpPr>
          <p:spPr>
            <a:xfrm>
              <a:off x="-1" y="104775"/>
              <a:ext cx="1444626" cy="70103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8" tIns="45718" rIns="45718" bIns="45718" numCol="1" anchor="t">
              <a:spAutoFit/>
            </a:bodyPr>
            <a:lstStyle/>
            <a:p>
              <a:pPr lvl="0" algn="r"/>
              <a:r>
                <a:rPr sz="1400">
                  <a:latin typeface="Calibri"/>
                  <a:ea typeface="Calibri"/>
                  <a:cs typeface="Calibri"/>
                  <a:sym typeface="Calibri"/>
                </a:rPr>
                <a:t>Critical site </a:t>
              </a:r>
              <a:br>
                <a:rPr sz="1400">
                  <a:latin typeface="Calibri"/>
                  <a:ea typeface="Calibri"/>
                  <a:cs typeface="Calibri"/>
                  <a:sym typeface="Calibri"/>
                </a:rPr>
              </a:br>
              <a:r>
                <a:rPr sz="1400">
                  <a:latin typeface="Calibri"/>
                  <a:ea typeface="Calibri"/>
                  <a:cs typeface="Calibri"/>
                  <a:sym typeface="Calibri"/>
                </a:rPr>
                <a:t>with body fluid </a:t>
              </a:r>
              <a:br>
                <a:rPr sz="1400">
                  <a:latin typeface="Calibri"/>
                  <a:ea typeface="Calibri"/>
                  <a:cs typeface="Calibri"/>
                  <a:sym typeface="Calibri"/>
                </a:rPr>
              </a:br>
              <a:r>
                <a:rPr sz="1400">
                  <a:latin typeface="Calibri"/>
                  <a:ea typeface="Calibri"/>
                  <a:cs typeface="Calibri"/>
                  <a:sym typeface="Calibri"/>
                </a:rPr>
                <a:t>exposure risk</a:t>
              </a:r>
            </a:p>
          </p:txBody>
        </p:sp>
        <p:sp>
          <p:nvSpPr>
            <p:cNvPr id="225" name="Shape 225"/>
            <p:cNvSpPr/>
            <p:nvPr/>
          </p:nvSpPr>
          <p:spPr>
            <a:xfrm>
              <a:off x="2444743" y="-7"/>
              <a:ext cx="495289" cy="495289"/>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28575" cap="flat">
              <a:solidFill>
                <a:srgbClr val="000000"/>
              </a:solidFill>
              <a:prstDash val="solid"/>
              <a:round/>
            </a:ln>
            <a:effectLst/>
          </p:spPr>
          <p:txBody>
            <a:bodyPr wrap="square" lIns="0" tIns="0" rIns="0" bIns="0" numCol="1" anchor="ctr">
              <a:noAutofit/>
            </a:bodyPr>
            <a:lstStyle/>
            <a:p>
              <a:pPr lvl="0">
                <a:defRPr>
                  <a:latin typeface="Calibri"/>
                  <a:ea typeface="Calibri"/>
                  <a:cs typeface="Calibri"/>
                  <a:sym typeface="Calibri"/>
                </a:defRPr>
              </a:pPr>
              <a:endParaRPr/>
            </a:p>
          </p:txBody>
        </p:sp>
      </p:grpSp>
      <p:pic>
        <p:nvPicPr>
          <p:cNvPr id="227" name="image6.png" descr="monitor"/>
          <p:cNvPicPr/>
          <p:nvPr/>
        </p:nvPicPr>
        <p:blipFill>
          <a:blip r:embed="rId4" cstate="print">
            <a:extLst/>
          </a:blip>
          <a:stretch>
            <a:fillRect/>
          </a:stretch>
        </p:blipFill>
        <p:spPr>
          <a:xfrm>
            <a:off x="4070350" y="2132013"/>
            <a:ext cx="862013" cy="862014"/>
          </a:xfrm>
          <a:prstGeom prst="rect">
            <a:avLst/>
          </a:prstGeom>
          <a:ln w="12700">
            <a:miter lim="400000"/>
          </a:ln>
        </p:spPr>
      </p:pic>
      <p:pic>
        <p:nvPicPr>
          <p:cNvPr id="228" name="image7.png" descr="tabledenuit"/>
          <p:cNvPicPr/>
          <p:nvPr/>
        </p:nvPicPr>
        <p:blipFill>
          <a:blip r:embed="rId5" cstate="print">
            <a:extLst/>
          </a:blip>
          <a:stretch>
            <a:fillRect/>
          </a:stretch>
        </p:blipFill>
        <p:spPr>
          <a:xfrm>
            <a:off x="2144713" y="3194050"/>
            <a:ext cx="915989" cy="1474788"/>
          </a:xfrm>
          <a:prstGeom prst="rect">
            <a:avLst/>
          </a:prstGeom>
          <a:ln w="12700">
            <a:miter lim="400000"/>
          </a:ln>
        </p:spPr>
      </p:pic>
    </p:spTree>
  </p:cSld>
  <p:clrMapOvr>
    <a:masterClrMapping/>
  </p:clrMapOvr>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iterate>
                                    <p:tmAbs val="0"/>
                                  </p:iterate>
                                  <p:childTnLst>
                                    <p:set>
                                      <p:cBhvr>
                                        <p:cTn id="6" fill="hold"/>
                                        <p:tgtEl>
                                          <p:spTgt spid="216"/>
                                        </p:tgtEl>
                                        <p:attrNameLst>
                                          <p:attrName>style.visibility</p:attrName>
                                        </p:attrNameLst>
                                      </p:cBhvr>
                                      <p:to>
                                        <p:strVal val="visible"/>
                                      </p:to>
                                    </p:set>
                                    <p:animEffect transition="in" filter="fade">
                                      <p:cBhvr>
                                        <p:cTn id="7" dur="500"/>
                                        <p:tgtEl>
                                          <p:spTgt spid="216"/>
                                        </p:tgtEl>
                                      </p:cBhvr>
                                    </p:animEffect>
                                  </p:childTnLst>
                                </p:cTn>
                              </p:par>
                            </p:childTnLst>
                          </p:cTn>
                        </p:par>
                        <p:par>
                          <p:cTn id="8" fill="hold">
                            <p:stCondLst>
                              <p:cond delay="500"/>
                            </p:stCondLst>
                            <p:childTnLst>
                              <p:par>
                                <p:cTn id="9" presetID="10" presetClass="entr" presetSubtype="0" fill="hold" grpId="2" nodeType="afterEffect">
                                  <p:stCondLst>
                                    <p:cond delay="0"/>
                                  </p:stCondLst>
                                  <p:iterate>
                                    <p:tmAbs val="0"/>
                                  </p:iterate>
                                  <p:childTnLst>
                                    <p:set>
                                      <p:cBhvr>
                                        <p:cTn id="10" fill="hold"/>
                                        <p:tgtEl>
                                          <p:spTgt spid="227"/>
                                        </p:tgtEl>
                                        <p:attrNameLst>
                                          <p:attrName>style.visibility</p:attrName>
                                        </p:attrNameLst>
                                      </p:cBhvr>
                                      <p:to>
                                        <p:strVal val="visible"/>
                                      </p:to>
                                    </p:set>
                                    <p:animEffect transition="in" filter="fade">
                                      <p:cBhvr>
                                        <p:cTn id="11" dur="500"/>
                                        <p:tgtEl>
                                          <p:spTgt spid="227"/>
                                        </p:tgtEl>
                                      </p:cBhvr>
                                    </p:animEffect>
                                  </p:childTnLst>
                                </p:cTn>
                              </p:par>
                            </p:childTnLst>
                          </p:cTn>
                        </p:par>
                        <p:par>
                          <p:cTn id="12" fill="hold">
                            <p:stCondLst>
                              <p:cond delay="1000"/>
                            </p:stCondLst>
                            <p:childTnLst>
                              <p:par>
                                <p:cTn id="13" presetID="10" presetClass="entr" presetSubtype="0" fill="hold" grpId="3" nodeType="afterEffect">
                                  <p:stCondLst>
                                    <p:cond delay="0"/>
                                  </p:stCondLst>
                                  <p:iterate>
                                    <p:tmAbs val="0"/>
                                  </p:iterate>
                                  <p:childTnLst>
                                    <p:set>
                                      <p:cBhvr>
                                        <p:cTn id="14" fill="hold"/>
                                        <p:tgtEl>
                                          <p:spTgt spid="228"/>
                                        </p:tgtEl>
                                        <p:attrNameLst>
                                          <p:attrName>style.visibility</p:attrName>
                                        </p:attrNameLst>
                                      </p:cBhvr>
                                      <p:to>
                                        <p:strVal val="visible"/>
                                      </p:to>
                                    </p:set>
                                    <p:animEffect transition="in" filter="fade">
                                      <p:cBhvr>
                                        <p:cTn id="15" dur="500"/>
                                        <p:tgtEl>
                                          <p:spTgt spid="22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4" nodeType="clickEffect">
                                  <p:stCondLst>
                                    <p:cond delay="0"/>
                                  </p:stCondLst>
                                  <p:iterate>
                                    <p:tmAbs val="0"/>
                                  </p:iterate>
                                  <p:childTnLst>
                                    <p:set>
                                      <p:cBhvr>
                                        <p:cTn id="19" fill="hold"/>
                                        <p:tgtEl>
                                          <p:spTgt spid="222"/>
                                        </p:tgtEl>
                                        <p:attrNameLst>
                                          <p:attrName>style.visibility</p:attrName>
                                        </p:attrNameLst>
                                      </p:cBhvr>
                                      <p:to>
                                        <p:strVal val="visible"/>
                                      </p:to>
                                    </p:set>
                                    <p:animEffect transition="in" filter="fade">
                                      <p:cBhvr>
                                        <p:cTn id="20" dur="500"/>
                                        <p:tgtEl>
                                          <p:spTgt spid="222"/>
                                        </p:tgtEl>
                                      </p:cBhvr>
                                    </p:animEffect>
                                  </p:childTnLst>
                                </p:cTn>
                              </p:par>
                            </p:childTnLst>
                          </p:cTn>
                        </p:par>
                        <p:par>
                          <p:cTn id="21" fill="hold">
                            <p:stCondLst>
                              <p:cond delay="500"/>
                            </p:stCondLst>
                            <p:childTnLst>
                              <p:par>
                                <p:cTn id="22" presetID="10" presetClass="entr" presetSubtype="0" fill="hold" grpId="5" nodeType="afterEffect">
                                  <p:stCondLst>
                                    <p:cond delay="400"/>
                                  </p:stCondLst>
                                  <p:iterate>
                                    <p:tmAbs val="0"/>
                                  </p:iterate>
                                  <p:childTnLst>
                                    <p:set>
                                      <p:cBhvr>
                                        <p:cTn id="23" fill="hold"/>
                                        <p:tgtEl>
                                          <p:spTgt spid="226"/>
                                        </p:tgtEl>
                                        <p:attrNameLst>
                                          <p:attrName>style.visibility</p:attrName>
                                        </p:attrNameLst>
                                      </p:cBhvr>
                                      <p:to>
                                        <p:strVal val="visible"/>
                                      </p:to>
                                    </p:set>
                                    <p:animEffect transition="in" filter="fade">
                                      <p:cBhvr>
                                        <p:cTn id="24" dur="500"/>
                                        <p:tgtEl>
                                          <p:spTgt spid="226"/>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6" nodeType="clickEffect">
                                  <p:stCondLst>
                                    <p:cond delay="0"/>
                                  </p:stCondLst>
                                  <p:iterate>
                                    <p:tmAbs val="0"/>
                                  </p:iterate>
                                  <p:childTnLst>
                                    <p:set>
                                      <p:cBhvr>
                                        <p:cTn id="28" fill="hold"/>
                                        <p:tgtEl>
                                          <p:spTgt spid="215"/>
                                        </p:tgtEl>
                                        <p:attrNameLst>
                                          <p:attrName>style.visibility</p:attrName>
                                        </p:attrNameLst>
                                      </p:cBhvr>
                                      <p:to>
                                        <p:strVal val="visible"/>
                                      </p:to>
                                    </p:set>
                                    <p:animEffect transition="in" filter="fade">
                                      <p:cBhvr>
                                        <p:cTn id="29" dur="500"/>
                                        <p:tgtEl>
                                          <p:spTgt spid="215"/>
                                        </p:tgtEl>
                                      </p:cBhvr>
                                    </p:animEffect>
                                  </p:childTnLst>
                                </p:cTn>
                              </p:par>
                            </p:childTnLst>
                          </p:cTn>
                        </p:par>
                        <p:par>
                          <p:cTn id="30" fill="hold">
                            <p:stCondLst>
                              <p:cond delay="500"/>
                            </p:stCondLst>
                            <p:childTnLst>
                              <p:par>
                                <p:cTn id="31" presetID="10" presetClass="entr" presetSubtype="0" fill="hold" grpId="7" nodeType="afterEffect">
                                  <p:stCondLst>
                                    <p:cond delay="0"/>
                                  </p:stCondLst>
                                  <p:iterate>
                                    <p:tmAbs val="0"/>
                                  </p:iterate>
                                  <p:childTnLst>
                                    <p:set>
                                      <p:cBhvr>
                                        <p:cTn id="32" fill="hold"/>
                                        <p:tgtEl>
                                          <p:spTgt spid="217"/>
                                        </p:tgtEl>
                                        <p:attrNameLst>
                                          <p:attrName>style.visibility</p:attrName>
                                        </p:attrNameLst>
                                      </p:cBhvr>
                                      <p:to>
                                        <p:strVal val="visible"/>
                                      </p:to>
                                    </p:set>
                                    <p:animEffect transition="in" filter="fade">
                                      <p:cBhvr>
                                        <p:cTn id="33" dur="500"/>
                                        <p:tgtEl>
                                          <p:spTgt spid="217"/>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8" nodeType="clickEffect">
                                  <p:stCondLst>
                                    <p:cond delay="0"/>
                                  </p:stCondLst>
                                  <p:iterate>
                                    <p:tmAbs val="0"/>
                                  </p:iterate>
                                  <p:childTnLst>
                                    <p:set>
                                      <p:cBhvr>
                                        <p:cTn id="37" fill="hold"/>
                                        <p:tgtEl>
                                          <p:spTgt spid="214"/>
                                        </p:tgtEl>
                                        <p:attrNameLst>
                                          <p:attrName>style.visibility</p:attrName>
                                        </p:attrNameLst>
                                      </p:cBhvr>
                                      <p:to>
                                        <p:strVal val="visible"/>
                                      </p:to>
                                    </p:set>
                                    <p:animEffect transition="in" filter="fade">
                                      <p:cBhvr>
                                        <p:cTn id="38" dur="500"/>
                                        <p:tgtEl>
                                          <p:spTgt spid="214"/>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9" nodeType="clickEffect">
                                  <p:stCondLst>
                                    <p:cond delay="0"/>
                                  </p:stCondLst>
                                  <p:iterate>
                                    <p:tmAbs val="0"/>
                                  </p:iterate>
                                  <p:childTnLst>
                                    <p:set>
                                      <p:cBhvr>
                                        <p:cTn id="42" fill="hold"/>
                                        <p:tgtEl>
                                          <p:spTgt spid="213"/>
                                        </p:tgtEl>
                                        <p:attrNameLst>
                                          <p:attrName>style.visibility</p:attrName>
                                        </p:attrNameLst>
                                      </p:cBhvr>
                                      <p:to>
                                        <p:strVal val="visible"/>
                                      </p:to>
                                    </p:set>
                                    <p:animEffect transition="in" filter="fade">
                                      <p:cBhvr>
                                        <p:cTn id="43" dur="1000"/>
                                        <p:tgtEl>
                                          <p:spTgt spid="2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3" grpId="9" animBg="1" advAuto="0"/>
      <p:bldP spid="214" grpId="8" animBg="1" advAuto="0"/>
      <p:bldP spid="215" grpId="6" animBg="1" advAuto="0"/>
      <p:bldP spid="216" grpId="1" animBg="1" advAuto="0"/>
      <p:bldP spid="217" grpId="7" animBg="1" advAuto="0"/>
      <p:bldP spid="222" grpId="4" animBg="1" advAuto="0"/>
      <p:bldP spid="226" grpId="5" animBg="1" advAuto="0"/>
      <p:bldP spid="227" grpId="2" animBg="1" advAuto="0"/>
      <p:bldP spid="228" grpId="3" animBg="1" advAuto="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 name="Shape 232"/>
          <p:cNvSpPr>
            <a:spLocks noGrp="1"/>
          </p:cNvSpPr>
          <p:nvPr>
            <p:ph type="title"/>
          </p:nvPr>
        </p:nvSpPr>
        <p:spPr>
          <a:xfrm>
            <a:off x="257631" y="16380"/>
            <a:ext cx="8229600" cy="1143000"/>
          </a:xfrm>
          <a:prstGeom prst="rect">
            <a:avLst/>
          </a:prstGeom>
        </p:spPr>
        <p:txBody>
          <a:bodyPr/>
          <a:lstStyle>
            <a:lvl1pPr algn="l">
              <a:defRPr sz="4000" b="1"/>
            </a:lvl1pPr>
          </a:lstStyle>
          <a:p>
            <a:pPr lvl="0">
              <a:defRPr sz="1800" b="0">
                <a:solidFill>
                  <a:srgbClr val="000000"/>
                </a:solidFill>
              </a:defRPr>
            </a:pPr>
            <a:r>
              <a:rPr sz="3600" b="1" dirty="0">
                <a:solidFill>
                  <a:srgbClr val="002060"/>
                </a:solidFill>
              </a:rPr>
              <a:t>Chain of Disease Transmission</a:t>
            </a:r>
          </a:p>
        </p:txBody>
      </p:sp>
      <p:sp>
        <p:nvSpPr>
          <p:cNvPr id="233" name="Shape 233"/>
          <p:cNvSpPr/>
          <p:nvPr/>
        </p:nvSpPr>
        <p:spPr>
          <a:xfrm>
            <a:off x="105228" y="1726875"/>
            <a:ext cx="4267203" cy="3807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pPr marL="356525" lvl="0" indent="-356525">
              <a:spcBef>
                <a:spcPts val="600"/>
              </a:spcBef>
              <a:buClr>
                <a:srgbClr val="FFFFFF"/>
              </a:buClr>
              <a:buSzPct val="100000"/>
              <a:buFont typeface="Arial"/>
              <a:buChar char="•"/>
            </a:pPr>
            <a:r>
              <a:rPr sz="2800" dirty="0">
                <a:solidFill>
                  <a:srgbClr val="002060"/>
                </a:solidFill>
                <a:latin typeface="Calibri"/>
                <a:ea typeface="Calibri"/>
                <a:cs typeface="Calibri"/>
                <a:sym typeface="Calibri"/>
              </a:rPr>
              <a:t>For infection to spread, </a:t>
            </a:r>
            <a:r>
              <a:rPr sz="2800" u="sng" dirty="0">
                <a:solidFill>
                  <a:srgbClr val="002060"/>
                </a:solidFill>
                <a:latin typeface="Calibri"/>
                <a:ea typeface="Calibri"/>
                <a:cs typeface="Calibri"/>
                <a:sym typeface="Calibri"/>
              </a:rPr>
              <a:t>all links must be connected</a:t>
            </a:r>
            <a:endParaRPr sz="3200" dirty="0">
              <a:solidFill>
                <a:srgbClr val="002060"/>
              </a:solidFill>
              <a:latin typeface="Calibri"/>
              <a:ea typeface="Calibri"/>
              <a:cs typeface="Calibri"/>
              <a:sym typeface="Calibri"/>
            </a:endParaRPr>
          </a:p>
          <a:p>
            <a:pPr marL="356525" lvl="0" indent="-356525">
              <a:spcBef>
                <a:spcPts val="600"/>
              </a:spcBef>
              <a:buClr>
                <a:srgbClr val="FFFFFF"/>
              </a:buClr>
              <a:buSzPct val="100000"/>
              <a:buFont typeface="Arial"/>
              <a:buChar char="•"/>
            </a:pPr>
            <a:r>
              <a:rPr sz="2800" u="sng" dirty="0">
                <a:solidFill>
                  <a:srgbClr val="002060"/>
                </a:solidFill>
                <a:latin typeface="Calibri"/>
                <a:ea typeface="Calibri"/>
                <a:cs typeface="Calibri"/>
                <a:sym typeface="Calibri"/>
              </a:rPr>
              <a:t>Breaking any link in chain </a:t>
            </a:r>
            <a:r>
              <a:rPr sz="2800" dirty="0">
                <a:solidFill>
                  <a:srgbClr val="002060"/>
                </a:solidFill>
                <a:latin typeface="Calibri"/>
                <a:ea typeface="Calibri"/>
                <a:cs typeface="Calibri"/>
                <a:sym typeface="Calibri"/>
              </a:rPr>
              <a:t>will stop infection transmission</a:t>
            </a:r>
          </a:p>
        </p:txBody>
      </p:sp>
      <p:grpSp>
        <p:nvGrpSpPr>
          <p:cNvPr id="247" name="Group 247"/>
          <p:cNvGrpSpPr/>
          <p:nvPr/>
        </p:nvGrpSpPr>
        <p:grpSpPr>
          <a:xfrm>
            <a:off x="4131814" y="980728"/>
            <a:ext cx="5363966" cy="4999612"/>
            <a:chOff x="-2" y="-1"/>
            <a:chExt cx="5363964" cy="4999610"/>
          </a:xfrm>
        </p:grpSpPr>
        <p:grpSp>
          <p:nvGrpSpPr>
            <p:cNvPr id="240" name="Group 240"/>
            <p:cNvGrpSpPr/>
            <p:nvPr/>
          </p:nvGrpSpPr>
          <p:grpSpPr>
            <a:xfrm>
              <a:off x="-2" y="-1"/>
              <a:ext cx="5363964" cy="4999610"/>
              <a:chOff x="0" y="0"/>
              <a:chExt cx="5363963" cy="4999608"/>
            </a:xfrm>
          </p:grpSpPr>
          <p:sp>
            <p:nvSpPr>
              <p:cNvPr id="234" name="Shape 234"/>
              <p:cNvSpPr/>
              <p:nvPr/>
            </p:nvSpPr>
            <p:spPr>
              <a:xfrm>
                <a:off x="1597579" y="0"/>
                <a:ext cx="2237919" cy="1605092"/>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66" y="10800"/>
                    </a:moveTo>
                    <a:cubicBezTo>
                      <a:pt x="2366" y="14943"/>
                      <a:pt x="6142" y="18301"/>
                      <a:pt x="10800" y="18301"/>
                    </a:cubicBezTo>
                    <a:cubicBezTo>
                      <a:pt x="15458" y="18301"/>
                      <a:pt x="19234" y="14943"/>
                      <a:pt x="19234" y="10800"/>
                    </a:cubicBezTo>
                    <a:cubicBezTo>
                      <a:pt x="19234" y="6657"/>
                      <a:pt x="15458" y="3299"/>
                      <a:pt x="10800" y="3299"/>
                    </a:cubicBezTo>
                    <a:cubicBezTo>
                      <a:pt x="6142" y="3299"/>
                      <a:pt x="2366" y="6657"/>
                      <a:pt x="2366" y="10800"/>
                    </a:cubicBezTo>
                    <a:close/>
                  </a:path>
                </a:pathLst>
              </a:custGeom>
              <a:solidFill>
                <a:srgbClr val="FF0000"/>
              </a:solidFill>
              <a:ln w="25400" cap="flat">
                <a:solidFill>
                  <a:srgbClr val="3A5E8A"/>
                </a:solidFill>
                <a:prstDash val="solid"/>
                <a:bevel/>
              </a:ln>
              <a:effectLst/>
            </p:spPr>
            <p:txBody>
              <a:bodyPr wrap="square" lIns="0" tIns="0" rIns="0" bIns="0" numCol="1" anchor="ctr">
                <a:noAutofit/>
              </a:bodyPr>
              <a:lstStyle/>
              <a:p>
                <a:pPr lvl="0" algn="ctr">
                  <a:defRPr>
                    <a:solidFill>
                      <a:srgbClr val="FFFFFF"/>
                    </a:solidFill>
                    <a:latin typeface="Calibri"/>
                    <a:ea typeface="Calibri"/>
                    <a:cs typeface="Calibri"/>
                    <a:sym typeface="Calibri"/>
                  </a:defRPr>
                </a:pPr>
                <a:endParaRPr/>
              </a:p>
            </p:txBody>
          </p:sp>
          <p:sp>
            <p:nvSpPr>
              <p:cNvPr id="235" name="Shape 235"/>
              <p:cNvSpPr/>
              <p:nvPr/>
            </p:nvSpPr>
            <p:spPr>
              <a:xfrm>
                <a:off x="1477131" y="3448083"/>
                <a:ext cx="2358368" cy="1551526"/>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70" y="10800"/>
                    </a:moveTo>
                    <a:cubicBezTo>
                      <a:pt x="2170" y="14943"/>
                      <a:pt x="6034" y="18301"/>
                      <a:pt x="10800" y="18301"/>
                    </a:cubicBezTo>
                    <a:cubicBezTo>
                      <a:pt x="15566" y="18301"/>
                      <a:pt x="19430" y="14943"/>
                      <a:pt x="19430" y="10800"/>
                    </a:cubicBezTo>
                    <a:cubicBezTo>
                      <a:pt x="19430" y="6657"/>
                      <a:pt x="15566" y="3299"/>
                      <a:pt x="10800" y="3299"/>
                    </a:cubicBezTo>
                    <a:cubicBezTo>
                      <a:pt x="6034" y="3299"/>
                      <a:pt x="2170" y="6657"/>
                      <a:pt x="2170" y="10800"/>
                    </a:cubicBezTo>
                    <a:close/>
                  </a:path>
                </a:pathLst>
              </a:custGeom>
              <a:solidFill>
                <a:srgbClr val="08121F"/>
              </a:solidFill>
              <a:ln w="25400" cap="flat">
                <a:solidFill>
                  <a:srgbClr val="3A5E8A"/>
                </a:solidFill>
                <a:prstDash val="solid"/>
                <a:bevel/>
              </a:ln>
              <a:effectLst/>
            </p:spPr>
            <p:txBody>
              <a:bodyPr wrap="square" lIns="0" tIns="0" rIns="0" bIns="0" numCol="1" anchor="ctr">
                <a:noAutofit/>
              </a:bodyPr>
              <a:lstStyle/>
              <a:p>
                <a:pPr lvl="0" algn="ctr">
                  <a:defRPr>
                    <a:solidFill>
                      <a:srgbClr val="FFFFFF"/>
                    </a:solidFill>
                    <a:latin typeface="Calibri"/>
                    <a:ea typeface="Calibri"/>
                    <a:cs typeface="Calibri"/>
                    <a:sym typeface="Calibri"/>
                  </a:defRPr>
                </a:pPr>
                <a:endParaRPr/>
              </a:p>
            </p:txBody>
          </p:sp>
          <p:sp>
            <p:nvSpPr>
              <p:cNvPr id="236" name="Shape 236"/>
              <p:cNvSpPr/>
              <p:nvPr/>
            </p:nvSpPr>
            <p:spPr>
              <a:xfrm rot="3162393">
                <a:off x="2737823" y="1035420"/>
                <a:ext cx="2520293" cy="1514623"/>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233" y="10800"/>
                    </a:moveTo>
                    <a:cubicBezTo>
                      <a:pt x="2233" y="14712"/>
                      <a:pt x="6069" y="17884"/>
                      <a:pt x="10800" y="17884"/>
                    </a:cubicBezTo>
                    <a:cubicBezTo>
                      <a:pt x="15531" y="17884"/>
                      <a:pt x="19367" y="14712"/>
                      <a:pt x="19367" y="10800"/>
                    </a:cubicBezTo>
                    <a:cubicBezTo>
                      <a:pt x="19367" y="6888"/>
                      <a:pt x="15531" y="3716"/>
                      <a:pt x="10800" y="3716"/>
                    </a:cubicBezTo>
                    <a:cubicBezTo>
                      <a:pt x="6069" y="3716"/>
                      <a:pt x="2233" y="6888"/>
                      <a:pt x="2233" y="10800"/>
                    </a:cubicBezTo>
                    <a:close/>
                  </a:path>
                </a:pathLst>
              </a:custGeom>
              <a:solidFill>
                <a:srgbClr val="4F81BD"/>
              </a:solidFill>
              <a:ln w="25400" cap="flat">
                <a:solidFill>
                  <a:srgbClr val="3A5E8A"/>
                </a:solidFill>
                <a:prstDash val="solid"/>
                <a:bevel/>
              </a:ln>
              <a:effectLst/>
            </p:spPr>
            <p:txBody>
              <a:bodyPr wrap="square" lIns="0" tIns="0" rIns="0" bIns="0" numCol="1" anchor="ctr">
                <a:noAutofit/>
              </a:bodyPr>
              <a:lstStyle/>
              <a:p>
                <a:pPr lvl="0" algn="ctr">
                  <a:defRPr>
                    <a:solidFill>
                      <a:srgbClr val="FFFFFF"/>
                    </a:solidFill>
                    <a:latin typeface="Calibri"/>
                    <a:ea typeface="Calibri"/>
                    <a:cs typeface="Calibri"/>
                    <a:sym typeface="Calibri"/>
                  </a:defRPr>
                </a:pPr>
                <a:endParaRPr/>
              </a:p>
            </p:txBody>
          </p:sp>
          <p:sp>
            <p:nvSpPr>
              <p:cNvPr id="237" name="Shape 237"/>
              <p:cNvSpPr/>
              <p:nvPr/>
            </p:nvSpPr>
            <p:spPr>
              <a:xfrm rot="7731003">
                <a:off x="169380" y="988108"/>
                <a:ext cx="2518245" cy="1640175"/>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49" y="10800"/>
                    </a:moveTo>
                    <a:cubicBezTo>
                      <a:pt x="2149" y="14943"/>
                      <a:pt x="6022" y="18301"/>
                      <a:pt x="10800" y="18301"/>
                    </a:cubicBezTo>
                    <a:cubicBezTo>
                      <a:pt x="15578" y="18301"/>
                      <a:pt x="19451" y="14943"/>
                      <a:pt x="19451" y="10800"/>
                    </a:cubicBezTo>
                    <a:cubicBezTo>
                      <a:pt x="19451" y="6657"/>
                      <a:pt x="15578" y="3299"/>
                      <a:pt x="10800" y="3299"/>
                    </a:cubicBezTo>
                    <a:cubicBezTo>
                      <a:pt x="6022" y="3299"/>
                      <a:pt x="2149" y="6657"/>
                      <a:pt x="2149" y="10800"/>
                    </a:cubicBezTo>
                    <a:close/>
                  </a:path>
                </a:pathLst>
              </a:custGeom>
              <a:solidFill>
                <a:srgbClr val="9F6D80"/>
              </a:solidFill>
              <a:ln w="25400" cap="flat">
                <a:solidFill>
                  <a:srgbClr val="3A5E8A"/>
                </a:solidFill>
                <a:prstDash val="solid"/>
                <a:bevel/>
              </a:ln>
              <a:effectLst/>
            </p:spPr>
            <p:txBody>
              <a:bodyPr wrap="square" lIns="0" tIns="0" rIns="0" bIns="0" numCol="1" anchor="ctr">
                <a:noAutofit/>
              </a:bodyPr>
              <a:lstStyle/>
              <a:p>
                <a:pPr lvl="0" algn="ctr">
                  <a:defRPr>
                    <a:solidFill>
                      <a:srgbClr val="FFFFFF"/>
                    </a:solidFill>
                    <a:latin typeface="Calibri"/>
                    <a:ea typeface="Calibri"/>
                    <a:cs typeface="Calibri"/>
                    <a:sym typeface="Calibri"/>
                  </a:defRPr>
                </a:pPr>
                <a:endParaRPr/>
              </a:p>
            </p:txBody>
          </p:sp>
          <p:sp>
            <p:nvSpPr>
              <p:cNvPr id="238" name="Shape 238"/>
              <p:cNvSpPr/>
              <p:nvPr/>
            </p:nvSpPr>
            <p:spPr>
              <a:xfrm rot="4155156">
                <a:off x="-33901" y="2800928"/>
                <a:ext cx="2482761" cy="1453357"/>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931" y="10800"/>
                    </a:moveTo>
                    <a:cubicBezTo>
                      <a:pt x="1931" y="14943"/>
                      <a:pt x="5902" y="18301"/>
                      <a:pt x="10800" y="18301"/>
                    </a:cubicBezTo>
                    <a:cubicBezTo>
                      <a:pt x="15698" y="18301"/>
                      <a:pt x="19669" y="14943"/>
                      <a:pt x="19669" y="10800"/>
                    </a:cubicBezTo>
                    <a:cubicBezTo>
                      <a:pt x="19669" y="6657"/>
                      <a:pt x="15698" y="3299"/>
                      <a:pt x="10800" y="3299"/>
                    </a:cubicBezTo>
                    <a:cubicBezTo>
                      <a:pt x="5902" y="3299"/>
                      <a:pt x="1931" y="6657"/>
                      <a:pt x="1931" y="10800"/>
                    </a:cubicBezTo>
                    <a:close/>
                  </a:path>
                </a:pathLst>
              </a:custGeom>
              <a:solidFill>
                <a:srgbClr val="604A7B"/>
              </a:solidFill>
              <a:ln w="25400" cap="flat">
                <a:solidFill>
                  <a:srgbClr val="3A5E8A"/>
                </a:solidFill>
                <a:prstDash val="solid"/>
                <a:bevel/>
              </a:ln>
              <a:effectLst/>
            </p:spPr>
            <p:txBody>
              <a:bodyPr wrap="square" lIns="0" tIns="0" rIns="0" bIns="0" numCol="1" anchor="ctr">
                <a:noAutofit/>
              </a:bodyPr>
              <a:lstStyle/>
              <a:p>
                <a:pPr lvl="0" algn="ctr">
                  <a:defRPr>
                    <a:solidFill>
                      <a:srgbClr val="FFFFFF"/>
                    </a:solidFill>
                    <a:latin typeface="Calibri"/>
                    <a:ea typeface="Calibri"/>
                    <a:cs typeface="Calibri"/>
                    <a:sym typeface="Calibri"/>
                  </a:defRPr>
                </a:pPr>
                <a:endParaRPr/>
              </a:p>
            </p:txBody>
          </p:sp>
          <p:sp>
            <p:nvSpPr>
              <p:cNvPr id="239" name="Shape 239"/>
              <p:cNvSpPr/>
              <p:nvPr/>
            </p:nvSpPr>
            <p:spPr>
              <a:xfrm rot="17734568">
                <a:off x="2882146" y="2798248"/>
                <a:ext cx="2516157" cy="1367963"/>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93" y="10800"/>
                    </a:moveTo>
                    <a:cubicBezTo>
                      <a:pt x="1793" y="14943"/>
                      <a:pt x="5826" y="18301"/>
                      <a:pt x="10800" y="18301"/>
                    </a:cubicBezTo>
                    <a:cubicBezTo>
                      <a:pt x="15774" y="18301"/>
                      <a:pt x="19807" y="14943"/>
                      <a:pt x="19807" y="10800"/>
                    </a:cubicBezTo>
                    <a:cubicBezTo>
                      <a:pt x="19807" y="6657"/>
                      <a:pt x="15774" y="3299"/>
                      <a:pt x="10800" y="3299"/>
                    </a:cubicBezTo>
                    <a:cubicBezTo>
                      <a:pt x="5826" y="3299"/>
                      <a:pt x="1793" y="6657"/>
                      <a:pt x="1793" y="10800"/>
                    </a:cubicBezTo>
                    <a:close/>
                  </a:path>
                </a:pathLst>
              </a:custGeom>
              <a:solidFill>
                <a:srgbClr val="FFC000"/>
              </a:solidFill>
              <a:ln w="25400" cap="flat">
                <a:solidFill>
                  <a:srgbClr val="3A5E8A"/>
                </a:solidFill>
                <a:prstDash val="solid"/>
                <a:bevel/>
              </a:ln>
              <a:effectLst/>
            </p:spPr>
            <p:txBody>
              <a:bodyPr wrap="square" lIns="0" tIns="0" rIns="0" bIns="0" numCol="1" anchor="ctr">
                <a:noAutofit/>
              </a:bodyPr>
              <a:lstStyle/>
              <a:p>
                <a:pPr lvl="0" algn="ctr">
                  <a:defRPr>
                    <a:solidFill>
                      <a:srgbClr val="FFFFFF"/>
                    </a:solidFill>
                    <a:latin typeface="Calibri"/>
                    <a:ea typeface="Calibri"/>
                    <a:cs typeface="Calibri"/>
                    <a:sym typeface="Calibri"/>
                  </a:defRPr>
                </a:pPr>
                <a:endParaRPr/>
              </a:p>
            </p:txBody>
          </p:sp>
        </p:grpSp>
        <p:sp>
          <p:nvSpPr>
            <p:cNvPr id="241" name="Shape 241"/>
            <p:cNvSpPr/>
            <p:nvPr/>
          </p:nvSpPr>
          <p:spPr>
            <a:xfrm>
              <a:off x="2144362" y="437017"/>
              <a:ext cx="1016304" cy="30777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defRPr sz="2000" b="1">
                  <a:solidFill>
                    <a:srgbClr val="FFFFFF"/>
                  </a:solidFill>
                  <a:latin typeface="Calibri"/>
                  <a:ea typeface="Calibri"/>
                  <a:cs typeface="Calibri"/>
                  <a:sym typeface="Calibri"/>
                </a:defRPr>
              </a:lvl1pPr>
            </a:lstStyle>
            <a:p>
              <a:pPr lvl="0">
                <a:defRPr sz="1800" b="0">
                  <a:solidFill>
                    <a:srgbClr val="000000"/>
                  </a:solidFill>
                </a:defRPr>
              </a:pPr>
              <a:r>
                <a:rPr sz="2000" b="1" dirty="0">
                  <a:solidFill>
                    <a:srgbClr val="002060"/>
                  </a:solidFill>
                </a:rPr>
                <a:t>Pathogen</a:t>
              </a:r>
            </a:p>
          </p:txBody>
        </p:sp>
        <p:sp>
          <p:nvSpPr>
            <p:cNvPr id="242" name="Shape 242"/>
            <p:cNvSpPr/>
            <p:nvPr/>
          </p:nvSpPr>
          <p:spPr>
            <a:xfrm>
              <a:off x="861087" y="3184893"/>
              <a:ext cx="700513" cy="66723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p>
              <a:pPr lvl="0" algn="ctr">
                <a:lnSpc>
                  <a:spcPts val="1700"/>
                </a:lnSpc>
              </a:pPr>
              <a:r>
                <a:rPr sz="2000" b="1" dirty="0">
                  <a:solidFill>
                    <a:srgbClr val="002060"/>
                  </a:solidFill>
                  <a:latin typeface="Calibri"/>
                  <a:ea typeface="Calibri"/>
                  <a:cs typeface="Calibri"/>
                  <a:sym typeface="Calibri"/>
                </a:rPr>
                <a:t>Portal </a:t>
              </a:r>
              <a:endParaRPr dirty="0">
                <a:solidFill>
                  <a:srgbClr val="002060"/>
                </a:solidFill>
                <a:latin typeface="Calibri"/>
                <a:ea typeface="Calibri"/>
                <a:cs typeface="Calibri"/>
                <a:sym typeface="Calibri"/>
              </a:endParaRPr>
            </a:p>
            <a:p>
              <a:pPr lvl="0" algn="ctr">
                <a:lnSpc>
                  <a:spcPts val="1700"/>
                </a:lnSpc>
              </a:pPr>
              <a:r>
                <a:rPr sz="2000" b="1" dirty="0">
                  <a:solidFill>
                    <a:srgbClr val="002060"/>
                  </a:solidFill>
                  <a:latin typeface="Calibri"/>
                  <a:ea typeface="Calibri"/>
                  <a:cs typeface="Calibri"/>
                  <a:sym typeface="Calibri"/>
                </a:rPr>
                <a:t>of </a:t>
              </a:r>
              <a:endParaRPr dirty="0">
                <a:solidFill>
                  <a:srgbClr val="002060"/>
                </a:solidFill>
                <a:latin typeface="Calibri"/>
                <a:ea typeface="Calibri"/>
                <a:cs typeface="Calibri"/>
                <a:sym typeface="Calibri"/>
              </a:endParaRPr>
            </a:p>
            <a:p>
              <a:pPr lvl="0" algn="ctr">
                <a:lnSpc>
                  <a:spcPts val="1700"/>
                </a:lnSpc>
              </a:pPr>
              <a:r>
                <a:rPr sz="2000" b="1" dirty="0">
                  <a:solidFill>
                    <a:srgbClr val="002060"/>
                  </a:solidFill>
                  <a:latin typeface="Calibri"/>
                  <a:ea typeface="Calibri"/>
                  <a:cs typeface="Calibri"/>
                  <a:sym typeface="Calibri"/>
                </a:rPr>
                <a:t>Entry</a:t>
              </a:r>
            </a:p>
          </p:txBody>
        </p:sp>
        <p:sp>
          <p:nvSpPr>
            <p:cNvPr id="243" name="Shape 243"/>
            <p:cNvSpPr/>
            <p:nvPr/>
          </p:nvSpPr>
          <p:spPr>
            <a:xfrm>
              <a:off x="833407" y="1678045"/>
              <a:ext cx="1218282" cy="44922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p>
              <a:pPr lvl="0" algn="ctr">
                <a:lnSpc>
                  <a:spcPts val="1700"/>
                </a:lnSpc>
              </a:pPr>
              <a:r>
                <a:rPr sz="2000" b="1" dirty="0">
                  <a:solidFill>
                    <a:srgbClr val="002060"/>
                  </a:solidFill>
                  <a:latin typeface="Calibri"/>
                  <a:ea typeface="Calibri"/>
                  <a:cs typeface="Calibri"/>
                  <a:sym typeface="Calibri"/>
                </a:rPr>
                <a:t>Susceptible</a:t>
              </a:r>
              <a:endParaRPr dirty="0">
                <a:solidFill>
                  <a:srgbClr val="002060"/>
                </a:solidFill>
                <a:latin typeface="Calibri"/>
                <a:ea typeface="Calibri"/>
                <a:cs typeface="Calibri"/>
                <a:sym typeface="Calibri"/>
              </a:endParaRPr>
            </a:p>
            <a:p>
              <a:pPr lvl="0" algn="ctr">
                <a:lnSpc>
                  <a:spcPts val="1700"/>
                </a:lnSpc>
              </a:pPr>
              <a:r>
                <a:rPr sz="2000" b="1" dirty="0">
                  <a:solidFill>
                    <a:srgbClr val="002060"/>
                  </a:solidFill>
                  <a:latin typeface="Calibri"/>
                  <a:ea typeface="Calibri"/>
                  <a:cs typeface="Calibri"/>
                  <a:sym typeface="Calibri"/>
                </a:rPr>
                <a:t>Host</a:t>
              </a:r>
            </a:p>
          </p:txBody>
        </p:sp>
        <p:sp>
          <p:nvSpPr>
            <p:cNvPr id="244" name="Shape 244"/>
            <p:cNvSpPr/>
            <p:nvPr/>
          </p:nvSpPr>
          <p:spPr>
            <a:xfrm>
              <a:off x="3510448" y="1664628"/>
              <a:ext cx="1011495" cy="30777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defRPr sz="2000" b="1">
                  <a:solidFill>
                    <a:srgbClr val="FFFFFF"/>
                  </a:solidFill>
                  <a:latin typeface="Calibri"/>
                  <a:ea typeface="Calibri"/>
                  <a:cs typeface="Calibri"/>
                  <a:sym typeface="Calibri"/>
                </a:defRPr>
              </a:lvl1pPr>
            </a:lstStyle>
            <a:p>
              <a:pPr lvl="0">
                <a:defRPr sz="1800" b="0">
                  <a:solidFill>
                    <a:srgbClr val="000000"/>
                  </a:solidFill>
                </a:defRPr>
              </a:pPr>
              <a:r>
                <a:rPr sz="2000" b="1" dirty="0">
                  <a:solidFill>
                    <a:srgbClr val="002060"/>
                  </a:solidFill>
                </a:rPr>
                <a:t>Reservoir</a:t>
              </a:r>
            </a:p>
          </p:txBody>
        </p:sp>
        <p:sp>
          <p:nvSpPr>
            <p:cNvPr id="245" name="Shape 245"/>
            <p:cNvSpPr/>
            <p:nvPr/>
          </p:nvSpPr>
          <p:spPr>
            <a:xfrm>
              <a:off x="3878630" y="3184893"/>
              <a:ext cx="700513" cy="66723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p>
              <a:pPr lvl="0" algn="ctr">
                <a:lnSpc>
                  <a:spcPts val="1700"/>
                </a:lnSpc>
              </a:pPr>
              <a:r>
                <a:rPr sz="2000" b="1" dirty="0">
                  <a:solidFill>
                    <a:srgbClr val="002060"/>
                  </a:solidFill>
                  <a:latin typeface="Calibri"/>
                  <a:ea typeface="Calibri"/>
                  <a:cs typeface="Calibri"/>
                  <a:sym typeface="Calibri"/>
                </a:rPr>
                <a:t>Portal </a:t>
              </a:r>
              <a:endParaRPr dirty="0">
                <a:solidFill>
                  <a:srgbClr val="002060"/>
                </a:solidFill>
                <a:latin typeface="Calibri"/>
                <a:ea typeface="Calibri"/>
                <a:cs typeface="Calibri"/>
                <a:sym typeface="Calibri"/>
              </a:endParaRPr>
            </a:p>
            <a:p>
              <a:pPr lvl="0" algn="ctr">
                <a:lnSpc>
                  <a:spcPts val="1700"/>
                </a:lnSpc>
              </a:pPr>
              <a:r>
                <a:rPr sz="2000" b="1" dirty="0">
                  <a:solidFill>
                    <a:srgbClr val="002060"/>
                  </a:solidFill>
                  <a:latin typeface="Calibri"/>
                  <a:ea typeface="Calibri"/>
                  <a:cs typeface="Calibri"/>
                  <a:sym typeface="Calibri"/>
                </a:rPr>
                <a:t>of </a:t>
              </a:r>
              <a:endParaRPr dirty="0">
                <a:solidFill>
                  <a:srgbClr val="002060"/>
                </a:solidFill>
                <a:latin typeface="Calibri"/>
                <a:ea typeface="Calibri"/>
                <a:cs typeface="Calibri"/>
                <a:sym typeface="Calibri"/>
              </a:endParaRPr>
            </a:p>
            <a:p>
              <a:pPr lvl="0" algn="ctr">
                <a:lnSpc>
                  <a:spcPts val="1700"/>
                </a:lnSpc>
              </a:pPr>
              <a:r>
                <a:rPr sz="2000" b="1" dirty="0">
                  <a:solidFill>
                    <a:srgbClr val="002060"/>
                  </a:solidFill>
                  <a:latin typeface="Calibri"/>
                  <a:ea typeface="Calibri"/>
                  <a:cs typeface="Calibri"/>
                  <a:sym typeface="Calibri"/>
                </a:rPr>
                <a:t>Exit</a:t>
              </a:r>
            </a:p>
          </p:txBody>
        </p:sp>
        <p:sp>
          <p:nvSpPr>
            <p:cNvPr id="246" name="Shape 246"/>
            <p:cNvSpPr/>
            <p:nvPr/>
          </p:nvSpPr>
          <p:spPr>
            <a:xfrm>
              <a:off x="1971848" y="3955526"/>
              <a:ext cx="1399421" cy="66723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p>
              <a:pPr lvl="0" algn="ctr">
                <a:lnSpc>
                  <a:spcPts val="1700"/>
                </a:lnSpc>
              </a:pPr>
              <a:r>
                <a:rPr sz="2000" b="1" dirty="0">
                  <a:solidFill>
                    <a:srgbClr val="002060"/>
                  </a:solidFill>
                  <a:latin typeface="Calibri"/>
                  <a:ea typeface="Calibri"/>
                  <a:cs typeface="Calibri"/>
                  <a:sym typeface="Calibri"/>
                </a:rPr>
                <a:t>Mode </a:t>
              </a:r>
              <a:endParaRPr dirty="0">
                <a:solidFill>
                  <a:srgbClr val="002060"/>
                </a:solidFill>
                <a:latin typeface="Calibri"/>
                <a:ea typeface="Calibri"/>
                <a:cs typeface="Calibri"/>
                <a:sym typeface="Calibri"/>
              </a:endParaRPr>
            </a:p>
            <a:p>
              <a:pPr lvl="0" algn="ctr">
                <a:lnSpc>
                  <a:spcPts val="1700"/>
                </a:lnSpc>
              </a:pPr>
              <a:r>
                <a:rPr sz="2000" b="1" dirty="0">
                  <a:solidFill>
                    <a:srgbClr val="002060"/>
                  </a:solidFill>
                  <a:latin typeface="Calibri"/>
                  <a:ea typeface="Calibri"/>
                  <a:cs typeface="Calibri"/>
                  <a:sym typeface="Calibri"/>
                </a:rPr>
                <a:t>of </a:t>
              </a:r>
              <a:endParaRPr dirty="0">
                <a:solidFill>
                  <a:srgbClr val="002060"/>
                </a:solidFill>
                <a:latin typeface="Calibri"/>
                <a:ea typeface="Calibri"/>
                <a:cs typeface="Calibri"/>
                <a:sym typeface="Calibri"/>
              </a:endParaRPr>
            </a:p>
            <a:p>
              <a:pPr lvl="0" algn="ctr">
                <a:lnSpc>
                  <a:spcPts val="1700"/>
                </a:lnSpc>
              </a:pPr>
              <a:r>
                <a:rPr sz="2000" b="1" dirty="0">
                  <a:solidFill>
                    <a:srgbClr val="002060"/>
                  </a:solidFill>
                  <a:latin typeface="Calibri"/>
                  <a:ea typeface="Calibri"/>
                  <a:cs typeface="Calibri"/>
                  <a:sym typeface="Calibri"/>
                </a:rPr>
                <a:t>Transmission</a:t>
              </a:r>
            </a:p>
          </p:txBody>
        </p:sp>
      </p:grpSp>
    </p:spTree>
  </p:cSld>
  <p:clrMapOvr>
    <a:masterClrMapping/>
  </p:clrMapOvr>
  <p:transition spd="med">
    <p:dissolve/>
  </p:transition>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33">
                                            <p:bg/>
                                          </p:spTgt>
                                        </p:tgtEl>
                                        <p:attrNameLst>
                                          <p:attrName>style.visibility</p:attrName>
                                        </p:attrNameLst>
                                      </p:cBhvr>
                                      <p:to>
                                        <p:strVal val="visible"/>
                                      </p:to>
                                    </p:set>
                                  </p:childTnLst>
                                </p:cTn>
                              </p:par>
                              <p:par>
                                <p:cTn id="7" presetID="1" presetClass="entr" presetSubtype="0" fill="hold" grpId="1">
                                  <p:stCondLst>
                                    <p:cond delay="0"/>
                                  </p:stCondLst>
                                  <p:iterate>
                                    <p:tmAbs val="0"/>
                                  </p:iterate>
                                  <p:childTnLst>
                                    <p:set>
                                      <p:cBhvr>
                                        <p:cTn id="8" fill="hold"/>
                                        <p:tgtEl>
                                          <p:spTgt spid="23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23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3" grpId="1" build="p" bldLvl="5" animBg="1" advAuto="0"/>
    </p:bldLst>
  </p:timing>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efault">
  <a:themeElements>
    <a:clrScheme name="Default">
      <a:dk1>
        <a:srgbClr val="000000"/>
      </a:dk1>
      <a:lt1>
        <a:srgbClr val="FFFFFF"/>
      </a:lt1>
      <a:dk2>
        <a:srgbClr val="A7A7A7"/>
      </a:dk2>
      <a:lt2>
        <a:srgbClr val="535353"/>
      </a:lt2>
      <a:accent1>
        <a:srgbClr val="BBE0E3"/>
      </a:accent1>
      <a:accent2>
        <a:srgbClr val="333399"/>
      </a:accent2>
      <a:accent3>
        <a:srgbClr val="8F8F8F"/>
      </a:accent3>
      <a:accent4>
        <a:srgbClr val="707070"/>
      </a:accent4>
      <a:accent5>
        <a:srgbClr val="DAEDEF"/>
      </a:accent5>
      <a:accent6>
        <a:srgbClr val="2D2D8A"/>
      </a:accent6>
      <a:hlink>
        <a:srgbClr val="0000FF"/>
      </a:hlink>
      <a:folHlink>
        <a:srgbClr val="FF00FF"/>
      </a:folHlink>
    </a:clrScheme>
    <a:fontScheme name="Default">
      <a:majorFont>
        <a:latin typeface="Helvetica Neue"/>
        <a:ea typeface="Helvetica Neue"/>
        <a:cs typeface="Helvetica Neue"/>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BBE0E3"/>
          </a:solidFill>
          <a:prstDash val="solid"/>
          <a:bevel/>
        </a:ln>
        <a:effectLst>
          <a:outerShdw blurRad="38100" dist="23000" dir="5400000" rotWithShape="0">
            <a:srgbClr val="000000">
              <a:alpha val="35000"/>
            </a:srgbClr>
          </a:outerShdw>
        </a:effectLst>
      </a:spPr>
      <a:bodyPr rot="0" spcFirstLastPara="1" vertOverflow="overflow" horzOverflow="overflow" vert="horz" wrap="square" lIns="45718" tIns="45718" rIns="45718" bIns="45718" numCol="1" spcCol="38100" rtlCol="0"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BBE0E3"/>
          </a:solidFill>
          <a:prstDash val="solid"/>
          <a:bevel/>
        </a:ln>
        <a:effectLst>
          <a:outerShdw blurRad="38100" dist="23000" dir="5400000" rotWithShape="0">
            <a:srgbClr val="000000">
              <a:alpha val="35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8" tIns="45718" rIns="45718" bIns="45718"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FDE593A36A6874285991743F2BE28E9" ma:contentTypeVersion="0" ma:contentTypeDescription="Create a new document." ma:contentTypeScope="" ma:versionID="c4cae042d4c79ee54905f63930fcba57">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2388D8D-F3C2-47A8-81F3-D13EC7C05C5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5A697CCB-DFCD-44AE-8CF3-A9C44A0D66F6}">
  <ds:schemaRefs>
    <ds:schemaRef ds:uri="http://schemas.microsoft.com/sharepoint/v3/contenttype/forms"/>
  </ds:schemaRefs>
</ds:datastoreItem>
</file>

<file path=customXml/itemProps3.xml><?xml version="1.0" encoding="utf-8"?>
<ds:datastoreItem xmlns:ds="http://schemas.openxmlformats.org/officeDocument/2006/customXml" ds:itemID="{5BC9795E-2CA6-4841-89CF-1476BD74BE69}">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1578</TotalTime>
  <Words>3092</Words>
  <Application>Microsoft Office PowerPoint</Application>
  <PresentationFormat>On-screen Show (4:3)</PresentationFormat>
  <Paragraphs>280</Paragraphs>
  <Slides>39</Slides>
  <Notes>22</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39</vt:i4>
      </vt:variant>
    </vt:vector>
  </HeadingPairs>
  <TitlesOfParts>
    <vt:vector size="48" baseType="lpstr">
      <vt:lpstr>Arial</vt:lpstr>
      <vt:lpstr>Arial Narrow</vt:lpstr>
      <vt:lpstr>Calibri</vt:lpstr>
      <vt:lpstr>Helvetica</vt:lpstr>
      <vt:lpstr>Helvetica Neue</vt:lpstr>
      <vt:lpstr>Verdana</vt:lpstr>
      <vt:lpstr>Wingdings</vt:lpstr>
      <vt:lpstr>Custom Design</vt:lpstr>
      <vt:lpstr>RC 59 Template EN</vt:lpstr>
      <vt:lpstr>PowerPoint Presentation</vt:lpstr>
      <vt:lpstr>Learning objectives</vt:lpstr>
      <vt:lpstr>Outline</vt:lpstr>
      <vt:lpstr>1. Overview of IPC</vt:lpstr>
      <vt:lpstr>Goals of IPC</vt:lpstr>
      <vt:lpstr>What is infection prevention and control ?</vt:lpstr>
      <vt:lpstr>PowerPoint Presentation</vt:lpstr>
      <vt:lpstr>The geographical conceptualization  of the transmission risk  </vt:lpstr>
      <vt:lpstr>Chain of Disease Transmission</vt:lpstr>
      <vt:lpstr>How can we break the links?</vt:lpstr>
      <vt:lpstr>2. Standard Precautions   All patients, all the time</vt:lpstr>
      <vt:lpstr>Standard Precautions   All patients, all the time</vt:lpstr>
      <vt:lpstr>Components of Standard Precautions</vt:lpstr>
      <vt:lpstr>New Hand Hygiene</vt:lpstr>
      <vt:lpstr>Hand Hygiene</vt:lpstr>
      <vt:lpstr>Hand Hygiene</vt:lpstr>
      <vt:lpstr>WHO’s 5 Moments for Hand Hygiene</vt:lpstr>
      <vt:lpstr>Types of Hand Hygiene</vt:lpstr>
      <vt:lpstr>Usually Missed During Hand Hygiene!</vt:lpstr>
      <vt:lpstr>Bleach/chlorine solution</vt:lpstr>
      <vt:lpstr>Bleach/chlorine solution</vt:lpstr>
      <vt:lpstr> PPE is specialized clothing or equipment worn by HCW to protect against acquiring infectious agents from patients.  (Also protects patients from HCW, visitor organisms)  PPE provides barriers to protect your eyes, nose, mouth, skin, feet and clothing from contact with a patient’s body fluids (e.g. blood, vomit, urine, feces, sweat, pus)</vt:lpstr>
      <vt:lpstr>PowerPoint Presentation</vt:lpstr>
      <vt:lpstr>PowerPoint Presentation</vt:lpstr>
      <vt:lpstr>PowerPoint Presentation</vt:lpstr>
      <vt:lpstr>PowerPoint Presentation</vt:lpstr>
      <vt:lpstr>Respiratory Hygiene &amp; Cough Etiquette</vt:lpstr>
      <vt:lpstr>Respiratory Hygiene &amp; Cough Etiquette</vt:lpstr>
      <vt:lpstr>  Prevention of needle stick and injuries from other sharp instruments  </vt:lpstr>
      <vt:lpstr>Waste Disposal</vt:lpstr>
      <vt:lpstr>Patient care equipment</vt:lpstr>
      <vt:lpstr>Environmental cleaning</vt:lpstr>
      <vt:lpstr> 3.Transmission-based precautions</vt:lpstr>
      <vt:lpstr>PowerPoint Presentation</vt:lpstr>
      <vt:lpstr>PowerPoint Presentation</vt:lpstr>
      <vt:lpstr>Key messages</vt:lpstr>
      <vt:lpstr> References</vt:lpstr>
      <vt:lpstr>Disclaimer</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Hopman, Joost</dc:creator>
  <cp:lastModifiedBy>GOMEZ, Paula</cp:lastModifiedBy>
  <cp:revision>86</cp:revision>
  <dcterms:modified xsi:type="dcterms:W3CDTF">2018-05-17T13:33:02Z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824013998</vt:i4>
  </property>
  <property fmtid="{D5CDD505-2E9C-101B-9397-08002B2CF9AE}" pid="3" name="_NewReviewCycle">
    <vt:lpwstr/>
  </property>
  <property fmtid="{D5CDD505-2E9C-101B-9397-08002B2CF9AE}" pid="4" name="_EmailSubject">
    <vt:lpwstr>Revision/update of Rapid Response Teams (RRT) Training Package - part 1</vt:lpwstr>
  </property>
  <property fmtid="{D5CDD505-2E9C-101B-9397-08002B2CF9AE}" pid="5" name="_AuthorEmail">
    <vt:lpwstr>coutinhoa@who.int</vt:lpwstr>
  </property>
  <property fmtid="{D5CDD505-2E9C-101B-9397-08002B2CF9AE}" pid="6" name="_AuthorEmailDisplayName">
    <vt:lpwstr>COUTINHO REHSE, Ana Paula</vt:lpwstr>
  </property>
  <property fmtid="{D5CDD505-2E9C-101B-9397-08002B2CF9AE}" pid="7" name="ContentTypeId">
    <vt:lpwstr>0x0101009FDE593A36A6874285991743F2BE28E9</vt:lpwstr>
  </property>
</Properties>
</file>