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4"/>
    <p:sldMasterId id="2147483871" r:id="rId5"/>
  </p:sldMasterIdLst>
  <p:notesMasterIdLst>
    <p:notesMasterId r:id="rId14"/>
  </p:notesMasterIdLst>
  <p:handoutMasterIdLst>
    <p:handoutMasterId r:id="rId15"/>
  </p:handoutMasterIdLst>
  <p:sldIdLst>
    <p:sldId id="315" r:id="rId6"/>
    <p:sldId id="327" r:id="rId7"/>
    <p:sldId id="375" r:id="rId8"/>
    <p:sldId id="321" r:id="rId9"/>
    <p:sldId id="376" r:id="rId10"/>
    <p:sldId id="377" r:id="rId11"/>
    <p:sldId id="378" r:id="rId12"/>
    <p:sldId id="325" r:id="rId13"/>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63" autoAdjust="0"/>
    <p:restoredTop sz="72099" autoAdjust="0"/>
  </p:normalViewPr>
  <p:slideViewPr>
    <p:cSldViewPr>
      <p:cViewPr varScale="1">
        <p:scale>
          <a:sx n="75" d="100"/>
          <a:sy n="75" d="100"/>
        </p:scale>
        <p:origin x="972"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5/22/2018</a:t>
            </a:fld>
            <a:endParaRPr lang="en-GB" altLang="en-US">
              <a:latin typeface="Times New Roman" pitchFamily="18"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4</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5/22/2018</a:t>
            </a:fld>
            <a:endParaRPr lang="en-GB" altLang="en-US">
              <a:latin typeface="Times New Roman" pitchFamily="18"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5</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5/22/2018</a:t>
            </a:fld>
            <a:endParaRPr lang="en-GB" altLang="en-US">
              <a:latin typeface="Times New Roman" pitchFamily="18"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1816466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931765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3497024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1078177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B2BB60-779C-4FB1-8215-00F4310262B2}"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994678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B2BB60-779C-4FB1-8215-00F4310262B2}"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34507422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B2BB60-779C-4FB1-8215-00F4310262B2}"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11943243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2B2BB60-779C-4FB1-8215-00F4310262B2}" type="datetimeFigureOut">
              <a:rPr lang="en-GB" smtClean="0"/>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4049177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2B2BB60-779C-4FB1-8215-00F4310262B2}" type="datetimeFigureOut">
              <a:rPr lang="en-GB" smtClean="0"/>
              <a:t>22/05/2018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2728074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2B2BB60-779C-4FB1-8215-00F4310262B2}" type="datetimeFigureOut">
              <a:rPr lang="en-GB" smtClean="0"/>
              <a:t>22/05/2018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13299911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B2BB60-779C-4FB1-8215-00F4310262B2}" type="datetimeFigureOut">
              <a:rPr lang="en-GB" smtClean="0"/>
              <a:t>22/05/2018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764160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38332981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B2BB60-779C-4FB1-8215-00F4310262B2}" type="datetimeFigureOut">
              <a:rPr lang="en-GB" smtClean="0"/>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18039674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B2BB60-779C-4FB1-8215-00F4310262B2}" type="datetimeFigureOut">
              <a:rPr lang="en-GB" smtClean="0"/>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2808302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B2BB60-779C-4FB1-8215-00F4310262B2}"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2070483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B2BB60-779C-4FB1-8215-00F4310262B2}"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8736E5-32A9-4118-A3C0-99CAEF166D18}" type="slidenum">
              <a:rPr lang="en-GB" smtClean="0"/>
              <a:t>‹#›</a:t>
            </a:fld>
            <a:endParaRPr lang="en-GB"/>
          </a:p>
        </p:txBody>
      </p:sp>
    </p:spTree>
    <p:extLst>
      <p:ext uri="{BB962C8B-B14F-4D97-AF65-F5344CB8AC3E}">
        <p14:creationId xmlns:p14="http://schemas.microsoft.com/office/powerpoint/2010/main" val="3127958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27402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384849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5691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2912446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1174830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3571837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237842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458162562"/>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B2BB60-779C-4FB1-8215-00F4310262B2}" type="datetimeFigureOut">
              <a:rPr lang="en-GB" smtClean="0"/>
              <a:t>22/05/2018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8736E5-32A9-4118-A3C0-99CAEF166D18}" type="slidenum">
              <a:rPr lang="en-GB" smtClean="0"/>
              <a:t>‹#›</a:t>
            </a:fld>
            <a:endParaRPr lang="en-GB"/>
          </a:p>
        </p:txBody>
      </p:sp>
    </p:spTree>
    <p:extLst>
      <p:ext uri="{BB962C8B-B14F-4D97-AF65-F5344CB8AC3E}">
        <p14:creationId xmlns:p14="http://schemas.microsoft.com/office/powerpoint/2010/main" val="584887599"/>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3716338"/>
            <a:ext cx="9144000" cy="609600"/>
          </a:xfrm>
          <a:solidFill>
            <a:schemeClr val="bg1"/>
          </a:solidFill>
        </p:spPr>
        <p:txBody>
          <a:bodyPr>
            <a:noAutofit/>
          </a:bodyPr>
          <a:lstStyle/>
          <a:p>
            <a:pPr marL="0" indent="0" algn="l" eaLnBrk="1" hangingPunct="1">
              <a:buNone/>
            </a:pPr>
            <a:r>
              <a:rPr lang="en-US" altLang="en-US" b="1" dirty="0">
                <a:solidFill>
                  <a:srgbClr val="002060"/>
                </a:solidFill>
                <a:cs typeface="Arial" charset="0"/>
              </a:rPr>
              <a:t>B6.5 Exercise: Which PPE should I wear?</a:t>
            </a:r>
          </a:p>
          <a:p>
            <a:pPr marL="0" indent="0" algn="l" eaLnBrk="1" hangingPunct="1">
              <a:buNone/>
            </a:pPr>
            <a:r>
              <a:rPr lang="en-US" altLang="en-US" sz="2000" b="1" dirty="0">
                <a:solidFill>
                  <a:srgbClr val="002060"/>
                </a:solidFill>
                <a:cs typeface="Arial" charset="0"/>
              </a:rPr>
              <a:t>Duration: 30’</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3597275" y="84138"/>
            <a:ext cx="5546725"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2" name="TextBox 1">
            <a:extLst>
              <a:ext uri="{FF2B5EF4-FFF2-40B4-BE49-F238E27FC236}">
                <a16:creationId xmlns:a16="http://schemas.microsoft.com/office/drawing/2014/main" id="{85672012-AC9C-4F31-80C8-73204C3C0241}"/>
              </a:ext>
            </a:extLst>
          </p:cNvPr>
          <p:cNvSpPr txBox="1"/>
          <p:nvPr/>
        </p:nvSpPr>
        <p:spPr>
          <a:xfrm>
            <a:off x="107504" y="6505599"/>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22/05/2018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4000" b="1" dirty="0">
                <a:solidFill>
                  <a:srgbClr val="002060"/>
                </a:solidFill>
              </a:rPr>
              <a:t>Learning objectives</a:t>
            </a:r>
            <a:endParaRPr lang="en-GB" sz="40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should</a:t>
            </a:r>
            <a:r>
              <a:rPr lang="fr-FR" sz="2800" dirty="0"/>
              <a:t> </a:t>
            </a:r>
            <a:r>
              <a:rPr lang="fr-FR" sz="2800" dirty="0" err="1"/>
              <a:t>be</a:t>
            </a:r>
            <a:r>
              <a:rPr lang="fr-FR" sz="2800" dirty="0"/>
              <a:t> able to:</a:t>
            </a:r>
          </a:p>
          <a:p>
            <a:pPr>
              <a:spcBef>
                <a:spcPct val="0"/>
              </a:spcBef>
              <a:spcAft>
                <a:spcPts val="1200"/>
              </a:spcAft>
              <a:buFont typeface="Arial" panose="020B0604020202020204" pitchFamily="34" charset="0"/>
              <a:buChar char="•"/>
            </a:pPr>
            <a:r>
              <a:rPr lang="en-US" sz="2800" dirty="0"/>
              <a:t>Categorize risk based on various scenarios in the context of an Ebola Virus Disease (EVD) outbreak.</a:t>
            </a:r>
          </a:p>
          <a:p>
            <a:pPr>
              <a:spcBef>
                <a:spcPct val="0"/>
              </a:spcBef>
              <a:spcAft>
                <a:spcPts val="1200"/>
              </a:spcAft>
              <a:buFont typeface="Arial" panose="020B0604020202020204" pitchFamily="34" charset="0"/>
              <a:buChar char="•"/>
            </a:pPr>
            <a:r>
              <a:rPr lang="en-US" sz="2800" dirty="0"/>
              <a:t>Identify the PPE needed by a RRT for appropriate IPC in various situations based on the level of risk in the context on an EVD outbreak.</a:t>
            </a:r>
            <a:endParaRPr lang="fr-FR"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br>
              <a:rPr lang="fr-FR" altLang="en-US" sz="4000" b="1" dirty="0">
                <a:solidFill>
                  <a:srgbClr val="002060"/>
                </a:solidFill>
                <a:latin typeface="+mn-lt"/>
                <a:ea typeface="Calibri" pitchFamily="34" charset="0"/>
                <a:cs typeface="Calibri" pitchFamily="34" charset="0"/>
              </a:rPr>
            </a:br>
            <a:r>
              <a:rPr lang="fr-FR" altLang="en-US" sz="4000" b="1" dirty="0">
                <a:solidFill>
                  <a:srgbClr val="002060"/>
                </a:solidFill>
                <a:latin typeface="+mn-lt"/>
                <a:ea typeface="Calibri" pitchFamily="34" charset="0"/>
                <a:cs typeface="Calibri" pitchFamily="34" charset="0"/>
              </a:rPr>
              <a:t>Scenarios</a:t>
            </a:r>
            <a:endParaRPr lang="en-GB" altLang="en-US" sz="4000" b="1" dirty="0">
              <a:solidFill>
                <a:srgbClr val="002060"/>
              </a:solidFill>
              <a:latin typeface="+mn-lt"/>
              <a:ea typeface="Calibri" pitchFamily="34" charset="0"/>
              <a:cs typeface="Calibri" pitchFamily="34"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060" t="22087" r="24722" b="25160"/>
          <a:stretch/>
        </p:blipFill>
        <p:spPr bwMode="auto">
          <a:xfrm>
            <a:off x="612416" y="274638"/>
            <a:ext cx="8074384" cy="5602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5569783"/>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4000" b="1" dirty="0">
                <a:solidFill>
                  <a:srgbClr val="002060"/>
                </a:solidFill>
                <a:latin typeface="+mn-lt"/>
                <a:ea typeface="Calibri" pitchFamily="34" charset="0"/>
                <a:cs typeface="Calibri" pitchFamily="34" charset="0"/>
              </a:rPr>
              <a:t>Instructions</a:t>
            </a:r>
            <a:endParaRPr lang="en-GB" altLang="en-US" sz="4000" b="1" dirty="0">
              <a:solidFill>
                <a:srgbClr val="002060"/>
              </a:solidFill>
              <a:latin typeface="+mn-lt"/>
              <a:ea typeface="Calibri" pitchFamily="34" charset="0"/>
              <a:cs typeface="Calibri" pitchFamily="34" charset="0"/>
            </a:endParaRPr>
          </a:p>
        </p:txBody>
      </p:sp>
      <p:sp>
        <p:nvSpPr>
          <p:cNvPr id="11266" name="Rectangle 3"/>
          <p:cNvSpPr>
            <a:spLocks noGrp="1" noChangeArrowheads="1"/>
          </p:cNvSpPr>
          <p:nvPr>
            <p:ph idx="1"/>
          </p:nvPr>
        </p:nvSpPr>
        <p:spPr>
          <a:xfrm>
            <a:off x="457200" y="1340768"/>
            <a:ext cx="8229600" cy="4525963"/>
          </a:xfrm>
        </p:spPr>
        <p:txBody>
          <a:bodyPr lIns="91376" tIns="45688" rIns="91376" bIns="45688"/>
          <a:lstStyle/>
          <a:p>
            <a:pPr marL="0" indent="0" algn="just">
              <a:spcBef>
                <a:spcPts val="600"/>
              </a:spcBef>
              <a:buNone/>
            </a:pPr>
            <a:r>
              <a:rPr lang="en-US" altLang="en-US" sz="2400" dirty="0">
                <a:cs typeface="Calibri" pitchFamily="34" charset="0"/>
              </a:rPr>
              <a:t>Based on the various scenarios listed in the 1st column of the table in the previous slide you will: </a:t>
            </a:r>
          </a:p>
          <a:p>
            <a:pPr marL="0" indent="0" algn="just">
              <a:spcBef>
                <a:spcPts val="600"/>
              </a:spcBef>
              <a:buNone/>
            </a:pPr>
            <a:endParaRPr lang="en-US" altLang="en-US" sz="2400" dirty="0">
              <a:cs typeface="Calibri" pitchFamily="34" charset="0"/>
            </a:endParaRPr>
          </a:p>
          <a:p>
            <a:pPr marL="457200" indent="-457200" algn="just">
              <a:spcBef>
                <a:spcPts val="600"/>
              </a:spcBef>
              <a:buFont typeface="+mj-lt"/>
              <a:buAutoNum type="arabicPeriod"/>
            </a:pPr>
            <a:r>
              <a:rPr lang="en-US" altLang="en-US" sz="2400" dirty="0">
                <a:cs typeface="Calibri" pitchFamily="34" charset="0"/>
              </a:rPr>
              <a:t>Categorize the risk (i.e. low/high to be indicated in the column “RISK”).</a:t>
            </a:r>
          </a:p>
          <a:p>
            <a:pPr marL="457200" indent="-457200" algn="just">
              <a:spcBef>
                <a:spcPts val="600"/>
              </a:spcBef>
              <a:buFont typeface="+mj-lt"/>
              <a:buAutoNum type="arabicPeriod"/>
            </a:pPr>
            <a:endParaRPr lang="en-US" altLang="en-US" sz="2400" dirty="0">
              <a:cs typeface="Calibri" pitchFamily="34" charset="0"/>
            </a:endParaRPr>
          </a:p>
          <a:p>
            <a:pPr marL="457200" indent="-457200" algn="just">
              <a:spcBef>
                <a:spcPts val="600"/>
              </a:spcBef>
              <a:buFont typeface="+mj-lt"/>
              <a:buAutoNum type="arabicPeriod"/>
            </a:pPr>
            <a:r>
              <a:rPr lang="en-US" altLang="en-US" sz="2400" dirty="0">
                <a:cs typeface="Calibri" pitchFamily="34" charset="0"/>
              </a:rPr>
              <a:t>For each scenario, indicate the equipment needed by the RRT for appropriate Infection Prevention and Control in the context of a potential EVD outbreak, indicating “Yes” or “No” on the   corresponding columns. Feel free to add any specifications as needed.</a:t>
            </a:r>
          </a:p>
          <a:p>
            <a:pPr marL="0" indent="0" algn="just">
              <a:spcBef>
                <a:spcPts val="600"/>
              </a:spcBef>
              <a:buNone/>
            </a:pPr>
            <a:endParaRPr lang="en-GB" altLang="en-US" sz="2800" dirty="0">
              <a:cs typeface="Calibri" pitchFamily="34" charset="0"/>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xfrm>
            <a:off x="457200" y="44624"/>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4000" b="1" dirty="0" err="1">
                <a:solidFill>
                  <a:srgbClr val="002060"/>
                </a:solidFill>
                <a:latin typeface="+mn-lt"/>
                <a:ea typeface="Calibri" pitchFamily="34" charset="0"/>
                <a:cs typeface="Calibri" pitchFamily="34" charset="0"/>
              </a:rPr>
              <a:t>Debriefing</a:t>
            </a:r>
            <a:endParaRPr lang="en-GB" altLang="en-US" sz="4000" b="1" dirty="0">
              <a:solidFill>
                <a:srgbClr val="002060"/>
              </a:solidFill>
              <a:latin typeface="+mn-lt"/>
              <a:ea typeface="Calibri" pitchFamily="34" charset="0"/>
              <a:cs typeface="Calibri" pitchFamily="34" charset="0"/>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065" t="22407" r="24643" b="25038"/>
          <a:stretch/>
        </p:blipFill>
        <p:spPr bwMode="auto">
          <a:xfrm>
            <a:off x="1043607" y="620688"/>
            <a:ext cx="7128793" cy="542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9029033"/>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DBA95-A11A-774C-BF0C-7B2A8F080BCD}"/>
              </a:ext>
            </a:extLst>
          </p:cNvPr>
          <p:cNvSpPr>
            <a:spLocks noGrp="1"/>
          </p:cNvSpPr>
          <p:nvPr>
            <p:ph type="title"/>
          </p:nvPr>
        </p:nvSpPr>
        <p:spPr/>
        <p:txBody>
          <a:bodyPr/>
          <a:lstStyle/>
          <a:p>
            <a:r>
              <a:rPr lang="en-US" sz="3600" b="1" dirty="0">
                <a:solidFill>
                  <a:srgbClr val="002060"/>
                </a:solidFill>
              </a:rPr>
              <a:t>Key messages</a:t>
            </a:r>
          </a:p>
        </p:txBody>
      </p:sp>
      <p:sp>
        <p:nvSpPr>
          <p:cNvPr id="3" name="Content Placeholder 2">
            <a:extLst>
              <a:ext uri="{FF2B5EF4-FFF2-40B4-BE49-F238E27FC236}">
                <a16:creationId xmlns:a16="http://schemas.microsoft.com/office/drawing/2014/main" id="{C1F0A7AA-95FA-B747-AF2A-EBC2775D8E3A}"/>
              </a:ext>
            </a:extLst>
          </p:cNvPr>
          <p:cNvSpPr>
            <a:spLocks noGrp="1"/>
          </p:cNvSpPr>
          <p:nvPr>
            <p:ph idx="1"/>
          </p:nvPr>
        </p:nvSpPr>
        <p:spPr/>
        <p:txBody>
          <a:bodyPr/>
          <a:lstStyle/>
          <a:p>
            <a:r>
              <a:rPr lang="en-US" dirty="0"/>
              <a:t>There are varying levels of risk depending on your role in an EVD outbreak</a:t>
            </a:r>
          </a:p>
          <a:p>
            <a:r>
              <a:rPr lang="en-US" dirty="0"/>
              <a:t>IPC must always being considered in an EVD outbreak</a:t>
            </a:r>
          </a:p>
          <a:p>
            <a:r>
              <a:rPr lang="en-US" dirty="0"/>
              <a:t>The kind of PPE required will depend on the activity you are </a:t>
            </a:r>
            <a:r>
              <a:rPr lang="en-US"/>
              <a:t>participating in</a:t>
            </a:r>
            <a:endParaRPr lang="en-US" dirty="0"/>
          </a:p>
        </p:txBody>
      </p:sp>
    </p:spTree>
    <p:extLst>
      <p:ext uri="{BB962C8B-B14F-4D97-AF65-F5344CB8AC3E}">
        <p14:creationId xmlns:p14="http://schemas.microsoft.com/office/powerpoint/2010/main" val="3164435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1633027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395536" y="2857500"/>
            <a:ext cx="8229600" cy="1143000"/>
          </a:xfrm>
        </p:spPr>
        <p:txBody>
          <a:bodyPr/>
          <a:lstStyle/>
          <a:p>
            <a:pPr>
              <a:defRPr/>
            </a:pPr>
            <a:r>
              <a:rPr lang="en-ZW" altLang="en-US" sz="60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699455-8D28-481E-BD32-99B207777F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F8E67E3-2A1F-489C-B173-20EED8B9867F}">
  <ds:schemaRefs>
    <ds:schemaRef ds:uri="http://schemas.microsoft.com/sharepoint/v3/contenttype/forms"/>
  </ds:schemaRefs>
</ds:datastoreItem>
</file>

<file path=customXml/itemProps3.xml><?xml version="1.0" encoding="utf-8"?>
<ds:datastoreItem xmlns:ds="http://schemas.openxmlformats.org/officeDocument/2006/customXml" ds:itemID="{49F58A6F-DA1F-4AFF-AA1B-52A20E080157}">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3821</TotalTime>
  <Words>297</Words>
  <Application>Microsoft Office PowerPoint</Application>
  <PresentationFormat>On-screen Show (4:3)</PresentationFormat>
  <Paragraphs>38</Paragraphs>
  <Slides>8</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Arial Narrow</vt:lpstr>
      <vt:lpstr>Calibri</vt:lpstr>
      <vt:lpstr>Times New Roman</vt:lpstr>
      <vt:lpstr>RC 59 Template EN</vt:lpstr>
      <vt:lpstr>Custom Design</vt:lpstr>
      <vt:lpstr>Rapid Response Teams Training</vt:lpstr>
      <vt:lpstr>Learning objectives</vt:lpstr>
      <vt:lpstr> Scenarios</vt:lpstr>
      <vt:lpstr>Instructions</vt:lpstr>
      <vt:lpstr>Debriefing</vt:lpstr>
      <vt:lpstr>Key messages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259</cp:revision>
  <cp:lastPrinted>2013-10-01T07:19:12Z</cp:lastPrinted>
  <dcterms:created xsi:type="dcterms:W3CDTF">2006-12-04T14:06:57Z</dcterms:created>
  <dcterms:modified xsi:type="dcterms:W3CDTF">2018-05-22T15:20:48Z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-1928197146</vt:i4>
  </property>
  <property fmtid="{D5CDD505-2E9C-101B-9397-08002B2CF9AE}" pid="3" name="_NewReviewCycle">
    <vt:lpwstr/>
  </property>
  <property fmtid="{D5CDD505-2E9C-101B-9397-08002B2CF9AE}" pid="4" name="_EmailSubject">
    <vt:lpwstr>Revision/update of Rapid Response Teams (RRT) Training Package - part 2</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_PreviousAdHocReviewCycleID">
    <vt:i4>1971329434</vt:i4>
  </property>
  <property fmtid="{D5CDD505-2E9C-101B-9397-08002B2CF9AE}" pid="8" name="ContentTypeId">
    <vt:lpwstr>0x0101009FDE593A36A6874285991743F2BE28E9</vt:lpwstr>
  </property>
</Properties>
</file>