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4"/>
  </p:sldMasterIdLst>
  <p:notesMasterIdLst>
    <p:notesMasterId r:id="rId40"/>
  </p:notesMasterIdLst>
  <p:sldIdLst>
    <p:sldId id="256" r:id="rId5"/>
    <p:sldId id="257" r:id="rId6"/>
    <p:sldId id="306" r:id="rId7"/>
    <p:sldId id="258" r:id="rId8"/>
    <p:sldId id="302" r:id="rId9"/>
    <p:sldId id="303" r:id="rId10"/>
    <p:sldId id="263" r:id="rId11"/>
    <p:sldId id="264" r:id="rId12"/>
    <p:sldId id="265" r:id="rId13"/>
    <p:sldId id="266" r:id="rId14"/>
    <p:sldId id="267" r:id="rId15"/>
    <p:sldId id="304" r:id="rId16"/>
    <p:sldId id="268" r:id="rId17"/>
    <p:sldId id="269" r:id="rId18"/>
    <p:sldId id="272" r:id="rId19"/>
    <p:sldId id="273" r:id="rId20"/>
    <p:sldId id="274" r:id="rId21"/>
    <p:sldId id="275" r:id="rId22"/>
    <p:sldId id="280" r:id="rId23"/>
    <p:sldId id="281" r:id="rId24"/>
    <p:sldId id="282" r:id="rId25"/>
    <p:sldId id="283" r:id="rId26"/>
    <p:sldId id="284" r:id="rId27"/>
    <p:sldId id="285" r:id="rId28"/>
    <p:sldId id="286" r:id="rId29"/>
    <p:sldId id="287" r:id="rId30"/>
    <p:sldId id="288" r:id="rId31"/>
    <p:sldId id="289" r:id="rId32"/>
    <p:sldId id="292" r:id="rId33"/>
    <p:sldId id="298" r:id="rId34"/>
    <p:sldId id="299" r:id="rId35"/>
    <p:sldId id="300" r:id="rId36"/>
    <p:sldId id="305" r:id="rId37"/>
    <p:sldId id="307" r:id="rId38"/>
    <p:sldId id="301" r:id="rId39"/>
  </p:sldIdLst>
  <p:sldSz cx="9144000" cy="6858000" type="screen4x3"/>
  <p:notesSz cx="6858000" cy="9144000"/>
  <p:defaultTextStyle>
    <a:lvl1pPr>
      <a:defRPr sz="2400">
        <a:latin typeface="+mj-lt"/>
        <a:ea typeface="+mj-ea"/>
        <a:cs typeface="+mj-cs"/>
        <a:sym typeface="Helvetica Neue"/>
      </a:defRPr>
    </a:lvl1pPr>
    <a:lvl2pPr>
      <a:defRPr sz="2400">
        <a:latin typeface="+mj-lt"/>
        <a:ea typeface="+mj-ea"/>
        <a:cs typeface="+mj-cs"/>
        <a:sym typeface="Helvetica Neue"/>
      </a:defRPr>
    </a:lvl2pPr>
    <a:lvl3pPr>
      <a:defRPr sz="2400">
        <a:latin typeface="+mj-lt"/>
        <a:ea typeface="+mj-ea"/>
        <a:cs typeface="+mj-cs"/>
        <a:sym typeface="Helvetica Neue"/>
      </a:defRPr>
    </a:lvl3pPr>
    <a:lvl4pPr>
      <a:defRPr sz="2400">
        <a:latin typeface="+mj-lt"/>
        <a:ea typeface="+mj-ea"/>
        <a:cs typeface="+mj-cs"/>
        <a:sym typeface="Helvetica Neue"/>
      </a:defRPr>
    </a:lvl4pPr>
    <a:lvl5pPr>
      <a:defRPr sz="2400">
        <a:latin typeface="+mj-lt"/>
        <a:ea typeface="+mj-ea"/>
        <a:cs typeface="+mj-cs"/>
        <a:sym typeface="Helvetica Neue"/>
      </a:defRPr>
    </a:lvl5pPr>
    <a:lvl6pPr>
      <a:defRPr sz="2400">
        <a:latin typeface="+mj-lt"/>
        <a:ea typeface="+mj-ea"/>
        <a:cs typeface="+mj-cs"/>
        <a:sym typeface="Helvetica Neue"/>
      </a:defRPr>
    </a:lvl6pPr>
    <a:lvl7pPr>
      <a:defRPr sz="2400">
        <a:latin typeface="+mj-lt"/>
        <a:ea typeface="+mj-ea"/>
        <a:cs typeface="+mj-cs"/>
        <a:sym typeface="Helvetica Neue"/>
      </a:defRPr>
    </a:lvl7pPr>
    <a:lvl8pPr>
      <a:defRPr sz="2400">
        <a:latin typeface="+mj-lt"/>
        <a:ea typeface="+mj-ea"/>
        <a:cs typeface="+mj-cs"/>
        <a:sym typeface="Helvetica Neue"/>
      </a:defRPr>
    </a:lvl8pPr>
    <a:lvl9pPr>
      <a:defRPr sz="2400">
        <a:latin typeface="+mj-lt"/>
        <a:ea typeface="+mj-ea"/>
        <a:cs typeface="+mj-cs"/>
        <a:sym typeface="Helvetica Neue"/>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5339" autoAdjust="0"/>
  </p:normalViewPr>
  <p:slideViewPr>
    <p:cSldViewPr>
      <p:cViewPr varScale="1">
        <p:scale>
          <a:sx n="78" d="100"/>
          <a:sy n="78" d="100"/>
        </p:scale>
        <p:origin x="123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7" name="Shape 7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8" name="Shape 7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2127069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precautions are the basis</a:t>
            </a:r>
            <a:r>
              <a:rPr lang="en-US" baseline="0" dirty="0"/>
              <a:t> for all precautions.  This is a reminder that this is not just for infectious or sick patients but all patient interactions.</a:t>
            </a:r>
            <a:endParaRPr lang="en-US" dirty="0"/>
          </a:p>
        </p:txBody>
      </p:sp>
    </p:spTree>
    <p:extLst>
      <p:ext uri="{BB962C8B-B14F-4D97-AF65-F5344CB8AC3E}">
        <p14:creationId xmlns:p14="http://schemas.microsoft.com/office/powerpoint/2010/main" val="708243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dirty="0">
                <a:effectLst/>
                <a:latin typeface="+mj-lt"/>
                <a:ea typeface="+mj-ea"/>
                <a:cs typeface="+mj-cs"/>
                <a:sym typeface="Helvetica Neue"/>
              </a:rPr>
              <a:t>Strong (0.5%) solution includes a higher concentration of HTH* (High Test Hypochlorite) chlorine that can be used for disinfecting floors and surfaces, medical equipment, bedding, and gloved hands.</a:t>
            </a:r>
          </a:p>
          <a:p>
            <a:r>
              <a:rPr lang="en-US" sz="2200" b="0" i="0" dirty="0">
                <a:effectLst/>
                <a:latin typeface="+mj-lt"/>
                <a:ea typeface="+mj-ea"/>
                <a:cs typeface="+mj-cs"/>
                <a:sym typeface="Helvetica Neue"/>
              </a:rPr>
              <a:t>Mild (0.05%) solution is a more gentle solution of HTH* chlorine that can be used for washing bare hands in settings where other methods, such as soap and running water or alcohol-based hand rubs, are not available or cannot be used.</a:t>
            </a:r>
            <a:endParaRPr lang="en-US" dirty="0"/>
          </a:p>
        </p:txBody>
      </p:sp>
    </p:spTree>
    <p:extLst>
      <p:ext uri="{BB962C8B-B14F-4D97-AF65-F5344CB8AC3E}">
        <p14:creationId xmlns:p14="http://schemas.microsoft.com/office/powerpoint/2010/main" val="352400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visible spill</a:t>
            </a:r>
            <a:r>
              <a:rPr lang="en-US" baseline="0" dirty="0"/>
              <a:t> has been wiped up, it is important to clean and disinfect the surface again, as the surface may not have been exposed to the disinfectant on the first pass, depending on the volume and density of the spilled material.</a:t>
            </a:r>
            <a:endParaRPr lang="en-US" dirty="0"/>
          </a:p>
        </p:txBody>
      </p:sp>
    </p:spTree>
    <p:extLst>
      <p:ext uri="{BB962C8B-B14F-4D97-AF65-F5344CB8AC3E}">
        <p14:creationId xmlns:p14="http://schemas.microsoft.com/office/powerpoint/2010/main" val="3276709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prstGeom prst="rect">
            <a:avLst/>
          </a:prstGeom>
        </p:spPr>
        <p:txBody>
          <a:bodyPr/>
          <a:lstStyle/>
          <a:p>
            <a:pPr lvl="0"/>
            <a:endParaRPr/>
          </a:p>
        </p:txBody>
      </p:sp>
      <p:sp>
        <p:nvSpPr>
          <p:cNvPr id="224" name="Shape 224"/>
          <p:cNvSpPr>
            <a:spLocks noGrp="1"/>
          </p:cNvSpPr>
          <p:nvPr>
            <p:ph type="body" sz="quarter" idx="1"/>
          </p:nvPr>
        </p:nvSpPr>
        <p:spPr>
          <a:prstGeom prst="rect">
            <a:avLst/>
          </a:prstGeom>
        </p:spPr>
        <p:txBody>
          <a:bodyPr/>
          <a:lstStyle/>
          <a:p>
            <a:pPr lvl="0" defTabSz="914400">
              <a:lnSpc>
                <a:spcPct val="100000"/>
              </a:lnSpc>
              <a:defRPr sz="1800"/>
            </a:pPr>
            <a:r>
              <a:rPr sz="1200" dirty="0">
                <a:latin typeface="Calibri"/>
                <a:ea typeface="Calibri"/>
                <a:cs typeface="Calibri"/>
                <a:sym typeface="Calibri"/>
              </a:rPr>
              <a:t>Do </a:t>
            </a:r>
            <a:r>
              <a:rPr sz="1200" u="sng" dirty="0">
                <a:latin typeface="Calibri"/>
                <a:ea typeface="Calibri"/>
                <a:cs typeface="Calibri"/>
                <a:sym typeface="Calibri"/>
              </a:rPr>
              <a:t>not</a:t>
            </a:r>
            <a:r>
              <a:rPr sz="1200" dirty="0">
                <a:latin typeface="Calibri"/>
                <a:ea typeface="Calibri"/>
                <a:cs typeface="Calibri"/>
                <a:sym typeface="Calibri"/>
              </a:rPr>
              <a:t> use mops for spills of body fluids until:</a:t>
            </a:r>
          </a:p>
          <a:p>
            <a:pPr lvl="1" indent="457200" defTabSz="914400">
              <a:lnSpc>
                <a:spcPct val="100000"/>
              </a:lnSpc>
              <a:defRPr sz="1800"/>
            </a:pPr>
            <a:r>
              <a:rPr sz="1200" dirty="0">
                <a:latin typeface="Calibri"/>
                <a:ea typeface="Calibri"/>
                <a:cs typeface="Calibri"/>
                <a:sym typeface="Calibri"/>
              </a:rPr>
              <a:t>Visible debris has been removed, and </a:t>
            </a:r>
          </a:p>
          <a:p>
            <a:pPr lvl="1" indent="457200" defTabSz="914400">
              <a:lnSpc>
                <a:spcPct val="100000"/>
              </a:lnSpc>
              <a:defRPr sz="1800"/>
            </a:pPr>
            <a:r>
              <a:rPr sz="1200" dirty="0">
                <a:latin typeface="Calibri"/>
                <a:ea typeface="Calibri"/>
                <a:cs typeface="Calibri"/>
                <a:sym typeface="Calibri"/>
              </a:rPr>
              <a:t>Surface has been disinfected after removal of contamination</a:t>
            </a:r>
          </a:p>
          <a:p>
            <a:pPr lvl="0" defTabSz="914400">
              <a:lnSpc>
                <a:spcPct val="100000"/>
              </a:lnSpc>
              <a:defRPr sz="1800"/>
            </a:pPr>
            <a:endParaRPr sz="1200" dirty="0">
              <a:latin typeface="Calibri"/>
              <a:ea typeface="Calibri"/>
              <a:cs typeface="Calibri"/>
              <a:sym typeface="Calibri"/>
            </a:endParaRPr>
          </a:p>
          <a:p>
            <a:pPr lvl="0" defTabSz="914400">
              <a:lnSpc>
                <a:spcPct val="100000"/>
              </a:lnSpc>
              <a:defRPr sz="1800"/>
            </a:pPr>
            <a:endParaRPr sz="1200" dirty="0">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2228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Health-care waste is segregated at the point of generation according to its type, using four major categories: sharps, non-sharps infectious waste, non-sharps noninfectious waste and hazardous waste.</a:t>
            </a:r>
          </a:p>
          <a:p>
            <a:r>
              <a:rPr lang="en-US" dirty="0"/>
              <a:t>2. </a:t>
            </a:r>
            <a:r>
              <a:rPr lang="en-US" dirty="0" err="1"/>
              <a:t>Colour</a:t>
            </a:r>
            <a:r>
              <a:rPr lang="en-US" dirty="0"/>
              <a:t>-coded waste containers or containers bearing clearly understood signs and symbols are provided at convenient locations. They are collected from all healthcare services and stored safely before treatment and/or disposal.</a:t>
            </a:r>
          </a:p>
          <a:p>
            <a:r>
              <a:rPr lang="en-US" dirty="0"/>
              <a:t>3. Each category of waste is treated and disposed of according to the safest feasible method available.</a:t>
            </a:r>
          </a:p>
          <a:p>
            <a:r>
              <a:rPr lang="en-US" dirty="0"/>
              <a:t>4. A specific waste-disposal zone exists, where wastes can be stored and disposed of safely and effectively. </a:t>
            </a:r>
          </a:p>
          <a:p>
            <a:endParaRPr lang="en-US" dirty="0"/>
          </a:p>
        </p:txBody>
      </p:sp>
    </p:spTree>
    <p:extLst>
      <p:ext uri="{BB962C8B-B14F-4D97-AF65-F5344CB8AC3E}">
        <p14:creationId xmlns:p14="http://schemas.microsoft.com/office/powerpoint/2010/main" val="1736365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management strategy for different types of waste</a:t>
            </a:r>
          </a:p>
        </p:txBody>
      </p:sp>
    </p:spTree>
    <p:extLst>
      <p:ext uri="{BB962C8B-B14F-4D97-AF65-F5344CB8AC3E}">
        <p14:creationId xmlns:p14="http://schemas.microsoft.com/office/powerpoint/2010/main" val="1299451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75651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99605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92499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Sharps should be disposed</a:t>
            </a:r>
            <a:r>
              <a:rPr lang="en-US" baseline="0" dirty="0"/>
              <a:t> of in hard sided biohazard bins</a:t>
            </a:r>
            <a:endParaRPr lang="en-US" dirty="0"/>
          </a:p>
        </p:txBody>
      </p:sp>
    </p:spTree>
    <p:extLst>
      <p:ext uri="{BB962C8B-B14F-4D97-AF65-F5344CB8AC3E}">
        <p14:creationId xmlns:p14="http://schemas.microsoft.com/office/powerpoint/2010/main" val="64939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should be done for all interactions.</a:t>
            </a:r>
          </a:p>
        </p:txBody>
      </p:sp>
    </p:spTree>
    <p:extLst>
      <p:ext uri="{BB962C8B-B14F-4D97-AF65-F5344CB8AC3E}">
        <p14:creationId xmlns:p14="http://schemas.microsoft.com/office/powerpoint/2010/main" val="2765557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transferral</a:t>
            </a:r>
            <a:r>
              <a:rPr lang="en-US" dirty="0"/>
              <a:t> of microorganisms from environmental surfaces to patients is largely via hand contact with the surface.</a:t>
            </a:r>
            <a:r>
              <a:rPr lang="en-US" baseline="0" dirty="0"/>
              <a:t> </a:t>
            </a:r>
            <a:r>
              <a:rPr lang="en-US" dirty="0"/>
              <a:t>Although hand hygiene is important to minimize the impact of this transfer, cleaning and disinfecting environmental surfaces as appropriate is fundamental in reducing their potential contribution to the incidence of healthcare-associated infections</a:t>
            </a:r>
          </a:p>
          <a:p>
            <a:endParaRPr lang="en-US" dirty="0"/>
          </a:p>
          <a:p>
            <a:r>
              <a:rPr lang="en-US" b="1" dirty="0"/>
              <a:t>Microorganisms</a:t>
            </a:r>
            <a:r>
              <a:rPr lang="en-US" b="1" baseline="0" dirty="0"/>
              <a:t> may survive in medical equipment, so focus on cleaning, disinfection and sterilization of medical equipment. </a:t>
            </a:r>
            <a:endParaRPr lang="en-US" b="1" dirty="0"/>
          </a:p>
        </p:txBody>
      </p:sp>
    </p:spTree>
    <p:extLst>
      <p:ext uri="{BB962C8B-B14F-4D97-AF65-F5344CB8AC3E}">
        <p14:creationId xmlns:p14="http://schemas.microsoft.com/office/powerpoint/2010/main" val="1663035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b="1" dirty="0"/>
              <a:t>This presentation will focus on environmental</a:t>
            </a:r>
            <a:r>
              <a:rPr lang="en-US" b="1" baseline="0" dirty="0"/>
              <a:t> cleaning and disinfection – rather than sterilization.</a:t>
            </a:r>
            <a:endParaRPr lang="en-US" b="1" dirty="0"/>
          </a:p>
          <a:p>
            <a:endParaRPr lang="en-US" dirty="0"/>
          </a:p>
          <a:p>
            <a:endParaRPr lang="en-US" dirty="0"/>
          </a:p>
        </p:txBody>
      </p:sp>
    </p:spTree>
    <p:extLst>
      <p:ext uri="{BB962C8B-B14F-4D97-AF65-F5344CB8AC3E}">
        <p14:creationId xmlns:p14="http://schemas.microsoft.com/office/powerpoint/2010/main" val="3403590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71801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2748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surface is not cleaned before the terminal reprocessing procedures are started, the success of the disinfection process is compromised. </a:t>
            </a:r>
          </a:p>
          <a:p>
            <a:r>
              <a:rPr lang="en-US" dirty="0"/>
              <a:t>Cleaning and disinfection should be strongly combined as part of the decontamination </a:t>
            </a:r>
            <a:r>
              <a:rPr lang="en-US" dirty="0" err="1"/>
              <a:t>programme</a:t>
            </a:r>
            <a:r>
              <a:rPr lang="en-US" dirty="0"/>
              <a:t>. Detergents contain cleaning properties that remove soil and organic matter, and disinfectants contain the active ingredients that remove the microorganisms </a:t>
            </a:r>
          </a:p>
        </p:txBody>
      </p:sp>
    </p:spTree>
    <p:extLst>
      <p:ext uri="{BB962C8B-B14F-4D97-AF65-F5344CB8AC3E}">
        <p14:creationId xmlns:p14="http://schemas.microsoft.com/office/powerpoint/2010/main" val="3330523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Chlorine</a:t>
            </a:r>
            <a:r>
              <a:rPr lang="en-US" baseline="0" dirty="0"/>
              <a:t> is necessary and appropriate for disinfection but must be used carefully as it can be particularly harsh for surfaces and skin or mucous membrane contact.</a:t>
            </a:r>
            <a:endParaRPr lang="en-US" dirty="0"/>
          </a:p>
        </p:txBody>
      </p:sp>
    </p:spTree>
    <p:extLst>
      <p:ext uri="{BB962C8B-B14F-4D97-AF65-F5344CB8AC3E}">
        <p14:creationId xmlns:p14="http://schemas.microsoft.com/office/powerpoint/2010/main" val="2186454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disinfection is not required of surfaces and equipment that do not come into contact with patients, </a:t>
            </a:r>
            <a:r>
              <a:rPr lang="en-US" dirty="0">
                <a:solidFill>
                  <a:schemeClr val="tx1"/>
                </a:solidFill>
              </a:rPr>
              <a:t>these surfaces or equipment should still be thoroughly cleaned between patients.</a:t>
            </a:r>
          </a:p>
          <a:p>
            <a:endParaRPr lang="en-US" dirty="0">
              <a:solidFill>
                <a:schemeClr val="tx1"/>
              </a:solidFill>
            </a:endParaRPr>
          </a:p>
          <a:p>
            <a:r>
              <a:rPr lang="en-US" dirty="0">
                <a:solidFill>
                  <a:schemeClr val="tx1"/>
                </a:solidFill>
              </a:rPr>
              <a:t>Cleaning must occur before disinfection in order for the disinfection</a:t>
            </a:r>
            <a:r>
              <a:rPr lang="en-US" baseline="0" dirty="0">
                <a:solidFill>
                  <a:schemeClr val="tx1"/>
                </a:solidFill>
              </a:rPr>
              <a:t> process to be most effective</a:t>
            </a:r>
          </a:p>
          <a:p>
            <a:endParaRPr lang="en-US" baseline="0" dirty="0">
              <a:solidFill>
                <a:schemeClr val="tx1"/>
              </a:solidFill>
            </a:endParaRPr>
          </a:p>
          <a:p>
            <a:r>
              <a:rPr lang="en-US" baseline="0" dirty="0">
                <a:solidFill>
                  <a:schemeClr val="tx1"/>
                </a:solidFill>
              </a:rPr>
              <a:t>Disinfectant information can depend on how you are trying to use it and what you are trying to disinfect.  Follow instructions carefully for each specific circumstance.</a:t>
            </a:r>
            <a:endParaRPr lang="en-US" dirty="0"/>
          </a:p>
        </p:txBody>
      </p:sp>
    </p:spTree>
    <p:extLst>
      <p:ext uri="{BB962C8B-B14F-4D97-AF65-F5344CB8AC3E}">
        <p14:creationId xmlns:p14="http://schemas.microsoft.com/office/powerpoint/2010/main" val="2633251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
        <p:nvSpPr>
          <p:cNvPr id="9"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Rapid</a:t>
            </a:r>
            <a:r>
              <a:rPr lang="fr-FR" sz="1200" dirty="0">
                <a:solidFill>
                  <a:schemeClr val="bg1"/>
                </a:solidFill>
                <a:latin typeface="Arial Narrow" pitchFamily="34" charset="0"/>
              </a:rPr>
              <a:t> </a:t>
            </a:r>
            <a:r>
              <a:rPr lang="fr-FR" sz="1200" dirty="0" err="1">
                <a:solidFill>
                  <a:schemeClr val="bg1"/>
                </a:solidFill>
                <a:latin typeface="Arial Narrow" pitchFamily="34" charset="0"/>
              </a:rPr>
              <a:t>Response</a:t>
            </a:r>
            <a:r>
              <a:rPr lang="fr-FR" sz="1200" dirty="0">
                <a:solidFill>
                  <a:schemeClr val="bg1"/>
                </a:solidFill>
                <a:latin typeface="Arial Narrow" pitchFamily="34" charset="0"/>
              </a:rPr>
              <a:t> Teams Training</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21053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326585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212736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161125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484057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401123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539677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4209760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2037324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1816351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54943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533966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Rapid</a:t>
            </a:r>
            <a:r>
              <a:rPr lang="fr-FR" sz="1200" dirty="0">
                <a:solidFill>
                  <a:schemeClr val="bg1"/>
                </a:solidFill>
                <a:latin typeface="Arial Narrow" pitchFamily="34" charset="0"/>
              </a:rPr>
              <a:t> </a:t>
            </a:r>
            <a:r>
              <a:rPr lang="fr-FR" sz="1200" dirty="0" err="1">
                <a:solidFill>
                  <a:schemeClr val="bg1"/>
                </a:solidFill>
                <a:latin typeface="Arial Narrow" pitchFamily="34" charset="0"/>
              </a:rPr>
              <a:t>Response</a:t>
            </a:r>
            <a:r>
              <a:rPr lang="fr-FR" sz="1200" dirty="0">
                <a:solidFill>
                  <a:schemeClr val="bg1"/>
                </a:solidFill>
                <a:latin typeface="Arial Narrow" pitchFamily="34" charset="0"/>
              </a:rPr>
              <a:t> Teams Training</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330410977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hyperlink" Target="http://apps.who.int/iris/bitstream/10665/130596/1/WHO_HIS_SDS_2014.4_eng.pdf?ua=1&amp;ua=1&amp;ua=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hyperlink" Target="http://www.wpro.who.int/publications/docs/practical_guidelines_infection_control.pdf" TargetMode="Externa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http://apps.who.int/iris/bitstream/10665/259491/1/WHO-FWC-WSH-17.05-eng.pdf?ua=1/"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www.who.int/water_sanitation_health/medicalwaste/wastemanag/en/"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hyperlink" Target="http://www.who.int/water_sanitation_health/medicalwaste/wastemanag/en/"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hyperlink" Target="http://www.who.int/water_sanitation_health/medicalwaste/wastemanag/en/"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http://www.wpro.who.int/publications/docs/practical_guidelines_infection_control.pdf" TargetMode="External"/><Relationship Id="rId2" Type="http://schemas.openxmlformats.org/officeDocument/2006/relationships/hyperlink" Target="http://apps.who.int/iris/bitstream/10665/130596/1/WHO_HIS_SDS_2014.4_eng.pdf?ua=1&amp;ua=1&amp;ua=1" TargetMode="External"/><Relationship Id="rId1" Type="http://schemas.openxmlformats.org/officeDocument/2006/relationships/slideLayout" Target="../slideLayouts/slideLayout3.xml"/><Relationship Id="rId4" Type="http://schemas.openxmlformats.org/officeDocument/2006/relationships/hyperlink" Target="http://apps.who.int/iris/bitstream/10665/259491/1/WHO-FWC-WSH-17.05-eng.pdf?ua=1/"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www.who.int/csr/resources/publications/standardprecautions/en/"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p:nvPr/>
        </p:nvSpPr>
        <p:spPr>
          <a:xfrm>
            <a:off x="3203848" y="467995"/>
            <a:ext cx="5906816" cy="98488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defRPr sz="1800"/>
            </a:pPr>
            <a:r>
              <a:rPr sz="3200" b="1" dirty="0">
                <a:solidFill>
                  <a:srgbClr val="002060"/>
                </a:solidFill>
                <a:latin typeface="Arial"/>
                <a:ea typeface="Arial"/>
                <a:cs typeface="Arial"/>
                <a:sym typeface="Arial"/>
              </a:rPr>
              <a:t>Rapid Response Teams </a:t>
            </a:r>
            <a:r>
              <a:rPr sz="3200" b="1" dirty="0">
                <a:solidFill>
                  <a:srgbClr val="0070C0"/>
                </a:solidFill>
                <a:latin typeface="Arial"/>
                <a:ea typeface="Arial"/>
                <a:cs typeface="Arial"/>
                <a:sym typeface="Arial"/>
              </a:rPr>
              <a:t>Training</a:t>
            </a:r>
          </a:p>
        </p:txBody>
      </p:sp>
      <p:sp>
        <p:nvSpPr>
          <p:cNvPr id="82" name="Shape 82"/>
          <p:cNvSpPr/>
          <p:nvPr/>
        </p:nvSpPr>
        <p:spPr>
          <a:xfrm>
            <a:off x="107504" y="4293096"/>
            <a:ext cx="8784976" cy="1077214"/>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a:defRPr sz="1800"/>
            </a:pPr>
            <a:r>
              <a:rPr lang="fr-FR" sz="3200" b="1" dirty="0">
                <a:solidFill>
                  <a:srgbClr val="002060"/>
                </a:solidFill>
                <a:latin typeface="Arial" panose="020B0604020202020204" pitchFamily="34" charset="0"/>
                <a:ea typeface="Arial"/>
                <a:cs typeface="Arial" panose="020B0604020202020204" pitchFamily="34" charset="0"/>
                <a:sym typeface="Arial"/>
              </a:rPr>
              <a:t>B6.2 </a:t>
            </a:r>
            <a:r>
              <a:rPr sz="3200" b="1" dirty="0">
                <a:solidFill>
                  <a:srgbClr val="002060"/>
                </a:solidFill>
                <a:latin typeface="Arial" panose="020B0604020202020204" pitchFamily="34" charset="0"/>
                <a:ea typeface="Arial"/>
                <a:cs typeface="Arial" panose="020B0604020202020204" pitchFamily="34" charset="0"/>
                <a:sym typeface="Arial"/>
              </a:rPr>
              <a:t>Environmental cleaning</a:t>
            </a:r>
            <a:r>
              <a:rPr lang="en-US" sz="3200" b="1" dirty="0">
                <a:solidFill>
                  <a:srgbClr val="002060"/>
                </a:solidFill>
                <a:latin typeface="Arial" panose="020B0604020202020204" pitchFamily="34" charset="0"/>
                <a:ea typeface="Arial"/>
                <a:cs typeface="Arial" panose="020B0604020202020204" pitchFamily="34" charset="0"/>
                <a:sym typeface="Arial"/>
              </a:rPr>
              <a:t>, </a:t>
            </a:r>
            <a:r>
              <a:rPr sz="3200" b="1" dirty="0">
                <a:solidFill>
                  <a:srgbClr val="002060"/>
                </a:solidFill>
                <a:latin typeface="Arial" panose="020B0604020202020204" pitchFamily="34" charset="0"/>
                <a:ea typeface="Arial"/>
                <a:cs typeface="Arial" panose="020B0604020202020204" pitchFamily="34" charset="0"/>
                <a:sym typeface="Arial"/>
              </a:rPr>
              <a:t>disinfection</a:t>
            </a:r>
            <a:r>
              <a:rPr lang="en-US" sz="3200" b="1" dirty="0">
                <a:solidFill>
                  <a:srgbClr val="FF0000"/>
                </a:solidFill>
                <a:latin typeface="Arial" panose="020B0604020202020204" pitchFamily="34" charset="0"/>
                <a:ea typeface="Arial"/>
                <a:cs typeface="Arial" panose="020B0604020202020204" pitchFamily="34" charset="0"/>
                <a:sym typeface="Arial"/>
              </a:rPr>
              <a:t> </a:t>
            </a:r>
            <a:r>
              <a:rPr lang="en-US" sz="3200" b="1" dirty="0">
                <a:solidFill>
                  <a:schemeClr val="tx2">
                    <a:lumMod val="75000"/>
                  </a:schemeClr>
                </a:solidFill>
                <a:latin typeface="Arial" panose="020B0604020202020204" pitchFamily="34" charset="0"/>
                <a:ea typeface="Arial"/>
                <a:cs typeface="Arial" panose="020B0604020202020204" pitchFamily="34" charset="0"/>
                <a:sym typeface="Arial"/>
              </a:rPr>
              <a:t>and waste management</a:t>
            </a:r>
            <a:endParaRPr sz="3200" b="1" dirty="0">
              <a:solidFill>
                <a:schemeClr val="tx2">
                  <a:lumMod val="75000"/>
                </a:schemeClr>
              </a:solidFill>
              <a:latin typeface="Arial" panose="020B0604020202020204" pitchFamily="34" charset="0"/>
              <a:ea typeface="Arial"/>
              <a:cs typeface="Arial" panose="020B0604020202020204" pitchFamily="34" charset="0"/>
              <a:sym typeface="Arial"/>
            </a:endParaRPr>
          </a:p>
        </p:txBody>
      </p:sp>
      <p:sp>
        <p:nvSpPr>
          <p:cNvPr id="2" name="TextBox 1">
            <a:extLst>
              <a:ext uri="{FF2B5EF4-FFF2-40B4-BE49-F238E27FC236}">
                <a16:creationId xmlns:a16="http://schemas.microsoft.com/office/drawing/2014/main" id="{07A62D8E-36CE-4C1A-8F92-CEEF5E7E7D19}"/>
              </a:ext>
            </a:extLst>
          </p:cNvPr>
          <p:cNvSpPr txBox="1"/>
          <p:nvPr/>
        </p:nvSpPr>
        <p:spPr>
          <a:xfrm>
            <a:off x="107504" y="5785519"/>
            <a:ext cx="1854995" cy="307777"/>
          </a:xfrm>
          <a:prstGeom prst="rect">
            <a:avLst/>
          </a:prstGeom>
          <a:noFill/>
        </p:spPr>
        <p:txBody>
          <a:bodyPr wrap="none" rtlCol="0">
            <a:spAutoFit/>
          </a:bodyPr>
          <a:lstStyle/>
          <a:p>
            <a:r>
              <a:rPr lang="fr-FR" sz="1400" dirty="0" err="1">
                <a:solidFill>
                  <a:srgbClr val="002060"/>
                </a:solidFill>
                <a:latin typeface="Arial" panose="020B0604020202020204" pitchFamily="34" charset="0"/>
                <a:cs typeface="Arial" panose="020B0604020202020204" pitchFamily="34" charset="0"/>
              </a:rPr>
              <a:t>Updated</a:t>
            </a:r>
            <a:r>
              <a:rPr lang="fr-FR" sz="1400" dirty="0">
                <a:solidFill>
                  <a:srgbClr val="002060"/>
                </a:solidFill>
                <a:latin typeface="Arial" panose="020B0604020202020204" pitchFamily="34" charset="0"/>
                <a:cs typeface="Arial" panose="020B0604020202020204" pitchFamily="34" charset="0"/>
              </a:rPr>
              <a:t>: 16/05/2018</a:t>
            </a:r>
            <a:endParaRPr lang="en-US" sz="1400" dirty="0">
              <a:solidFill>
                <a:srgbClr val="002060"/>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body" idx="4294967295"/>
          </p:nvPr>
        </p:nvSpPr>
        <p:spPr>
          <a:xfrm>
            <a:off x="755576" y="1484784"/>
            <a:ext cx="8280920" cy="3810000"/>
          </a:xfrm>
          <a:prstGeom prst="rect">
            <a:avLst/>
          </a:prstGeom>
        </p:spPr>
        <p:txBody>
          <a:bodyPr/>
          <a:lstStyle/>
          <a:p>
            <a:pPr marL="0" lvl="0" indent="0">
              <a:buSzTx/>
              <a:buNone/>
              <a:defRPr sz="1800">
                <a:solidFill>
                  <a:srgbClr val="000000"/>
                </a:solidFill>
              </a:defRPr>
            </a:pPr>
            <a:endParaRPr sz="2800" b="1" dirty="0"/>
          </a:p>
          <a:p>
            <a:pPr marL="0" lvl="0" indent="0">
              <a:buSzTx/>
              <a:buNone/>
              <a:defRPr sz="1800">
                <a:solidFill>
                  <a:srgbClr val="000000"/>
                </a:solidFill>
              </a:defRPr>
            </a:pPr>
            <a:r>
              <a:rPr sz="2800" dirty="0">
                <a:solidFill>
                  <a:schemeClr val="tx1"/>
                </a:solidFill>
              </a:rPr>
              <a:t>Answer:</a:t>
            </a:r>
          </a:p>
          <a:p>
            <a:pPr marL="0" lvl="0" indent="0">
              <a:buSzTx/>
              <a:buNone/>
              <a:defRPr sz="1800">
                <a:solidFill>
                  <a:srgbClr val="000000"/>
                </a:solidFill>
              </a:defRPr>
            </a:pPr>
            <a:r>
              <a:rPr lang="en-US" sz="2800" dirty="0">
                <a:solidFill>
                  <a:schemeClr val="tx1"/>
                </a:solidFill>
              </a:rPr>
              <a:t>Cleaning gets rid of gross contamination</a:t>
            </a:r>
          </a:p>
          <a:p>
            <a:pPr marL="0" indent="0">
              <a:buNone/>
            </a:pPr>
            <a:endParaRPr lang="en-US" sz="2800" dirty="0">
              <a:solidFill>
                <a:schemeClr val="tx1"/>
              </a:solidFill>
            </a:endParaRPr>
          </a:p>
          <a:p>
            <a:pPr marL="0" indent="0">
              <a:buNone/>
            </a:pPr>
            <a:r>
              <a:rPr lang="en-US" sz="2800" dirty="0">
                <a:solidFill>
                  <a:schemeClr val="tx1"/>
                </a:solidFill>
              </a:rPr>
              <a:t>Organic matter (e.g., body fluids): ​</a:t>
            </a:r>
          </a:p>
          <a:p>
            <a:pPr>
              <a:buFontTx/>
              <a:buChar char="-"/>
            </a:pPr>
            <a:r>
              <a:rPr lang="en-US" sz="2800" dirty="0">
                <a:solidFill>
                  <a:schemeClr val="tx1"/>
                </a:solidFill>
              </a:rPr>
              <a:t>Neutralizes chlorine (stops it killing organisms)​</a:t>
            </a:r>
          </a:p>
          <a:p>
            <a:pPr>
              <a:buFontTx/>
              <a:buChar char="-"/>
            </a:pPr>
            <a:r>
              <a:rPr lang="en-US" sz="2800" dirty="0">
                <a:solidFill>
                  <a:schemeClr val="tx1"/>
                </a:solidFill>
              </a:rPr>
              <a:t>Prevents chlorine from getting to the organisms​</a:t>
            </a:r>
          </a:p>
          <a:p>
            <a:pPr marL="0" lvl="0" indent="0">
              <a:buSzTx/>
              <a:buNone/>
              <a:defRPr sz="1800">
                <a:solidFill>
                  <a:srgbClr val="000000"/>
                </a:solidFill>
              </a:defRPr>
            </a:pPr>
            <a:r>
              <a:rPr lang="en-US" sz="2800" dirty="0">
                <a:solidFill>
                  <a:schemeClr val="tx1"/>
                </a:solidFill>
              </a:rPr>
              <a:t>  </a:t>
            </a:r>
            <a:endParaRPr sz="2800" dirty="0">
              <a:solidFill>
                <a:schemeClr val="tx1"/>
              </a:solidFill>
            </a:endParaRPr>
          </a:p>
        </p:txBody>
      </p:sp>
      <p:sp>
        <p:nvSpPr>
          <p:cNvPr id="144" name="Shape 144"/>
          <p:cNvSpPr>
            <a:spLocks noGrp="1"/>
          </p:cNvSpPr>
          <p:nvPr>
            <p:ph type="title" idx="4294967295"/>
          </p:nvPr>
        </p:nvSpPr>
        <p:spPr>
          <a:xfrm>
            <a:off x="381000" y="341784"/>
            <a:ext cx="8763000" cy="1143000"/>
          </a:xfrm>
          <a:prstGeom prst="rect">
            <a:avLst/>
          </a:prstGeom>
        </p:spPr>
        <p:txBody>
          <a:bodyPr/>
          <a:lstStyle/>
          <a:p>
            <a:pPr lvl="0" defTabSz="905255">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Why must we </a:t>
            </a:r>
            <a:r>
              <a:rPr lang="en-US" sz="3600" b="1" dirty="0">
                <a:solidFill>
                  <a:srgbClr val="FF0000"/>
                </a:solidFill>
                <a:latin typeface="Arial" panose="020B0604020202020204" pitchFamily="34" charset="0"/>
                <a:cs typeface="Arial" panose="020B0604020202020204" pitchFamily="34" charset="0"/>
              </a:rPr>
              <a:t>always </a:t>
            </a:r>
            <a:r>
              <a:rPr sz="3600" b="1" dirty="0">
                <a:solidFill>
                  <a:srgbClr val="002060"/>
                </a:solidFill>
                <a:latin typeface="Arial" panose="020B0604020202020204" pitchFamily="34" charset="0"/>
                <a:cs typeface="Arial" panose="020B0604020202020204" pitchFamily="34" charset="0"/>
              </a:rPr>
              <a:t>clean before disinfection?</a:t>
            </a:r>
          </a:p>
        </p:txBody>
      </p:sp>
    </p:spTree>
  </p:cSld>
  <p:clrMapOvr>
    <a:masterClrMapping/>
  </p:clrMapOvr>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0" y="274638"/>
            <a:ext cx="9144000" cy="1143000"/>
          </a:xfrm>
          <a:prstGeom prst="rect">
            <a:avLst/>
          </a:prstGeom>
        </p:spPr>
        <p:txBody>
          <a:bodyPr>
            <a:noAutofit/>
          </a:bodyPr>
          <a:lstStyle>
            <a:lvl1pPr>
              <a:defRPr sz="3800"/>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Why do we </a:t>
            </a:r>
            <a:r>
              <a:rPr lang="en-US" sz="3600" b="1" dirty="0">
                <a:solidFill>
                  <a:srgbClr val="FF0000"/>
                </a:solidFill>
              </a:rPr>
              <a:t>always </a:t>
            </a:r>
            <a:r>
              <a:rPr sz="3600" b="1" dirty="0">
                <a:solidFill>
                  <a:srgbClr val="002060"/>
                </a:solidFill>
                <a:latin typeface="Arial" panose="020B0604020202020204" pitchFamily="34" charset="0"/>
                <a:cs typeface="Arial" panose="020B0604020202020204" pitchFamily="34" charset="0"/>
              </a:rPr>
              <a:t>need </a:t>
            </a:r>
            <a:r>
              <a:rPr lang="en-US" sz="3600" b="1" dirty="0">
                <a:solidFill>
                  <a:srgbClr val="002060"/>
                </a:solidFill>
                <a:latin typeface="Arial" panose="020B0604020202020204" pitchFamily="34" charset="0"/>
                <a:cs typeface="Arial" panose="020B0604020202020204" pitchFamily="34" charset="0"/>
              </a:rPr>
              <a:t>to </a:t>
            </a:r>
            <a:r>
              <a:rPr sz="3600" b="1" dirty="0">
                <a:solidFill>
                  <a:srgbClr val="002060"/>
                </a:solidFill>
                <a:latin typeface="Arial" panose="020B0604020202020204" pitchFamily="34" charset="0"/>
                <a:cs typeface="Arial" panose="020B0604020202020204" pitchFamily="34" charset="0"/>
              </a:rPr>
              <a:t>remove chlorine residue? </a:t>
            </a:r>
          </a:p>
        </p:txBody>
      </p:sp>
      <p:sp>
        <p:nvSpPr>
          <p:cNvPr id="152" name="Shape 152"/>
          <p:cNvSpPr>
            <a:spLocks noGrp="1"/>
          </p:cNvSpPr>
          <p:nvPr>
            <p:ph type="body" idx="4294967295"/>
          </p:nvPr>
        </p:nvSpPr>
        <p:spPr>
          <a:xfrm>
            <a:off x="457200" y="1066800"/>
            <a:ext cx="8686800" cy="4525963"/>
          </a:xfrm>
          <a:prstGeom prst="rect">
            <a:avLst/>
          </a:prstGeom>
        </p:spPr>
        <p:txBody>
          <a:bodyPr/>
          <a:lstStyle/>
          <a:p>
            <a:pPr lvl="0">
              <a:buClr>
                <a:srgbClr val="FFFFFF"/>
              </a:buClr>
              <a:defRPr sz="1800">
                <a:solidFill>
                  <a:srgbClr val="000000"/>
                </a:solidFill>
              </a:defRPr>
            </a:pPr>
            <a:endParaRPr dirty="0"/>
          </a:p>
          <a:p>
            <a:pPr marL="0" lvl="0" indent="0">
              <a:buSzTx/>
              <a:buNone/>
              <a:defRPr sz="1800">
                <a:solidFill>
                  <a:srgbClr val="000000"/>
                </a:solidFill>
              </a:defRPr>
            </a:pPr>
            <a:r>
              <a:rPr sz="3200" dirty="0">
                <a:solidFill>
                  <a:schemeClr val="tx1"/>
                </a:solidFill>
                <a:latin typeface="Arial" panose="020B0604020202020204" pitchFamily="34" charset="0"/>
                <a:cs typeface="Arial" panose="020B0604020202020204" pitchFamily="34" charset="0"/>
              </a:rPr>
              <a:t>Answer</a:t>
            </a:r>
            <a:r>
              <a:rPr lang="fr-FR" sz="3200" dirty="0">
                <a:solidFill>
                  <a:schemeClr val="tx1"/>
                </a:solidFill>
                <a:latin typeface="Arial" panose="020B0604020202020204" pitchFamily="34" charset="0"/>
                <a:cs typeface="Arial" panose="020B0604020202020204" pitchFamily="34" charset="0"/>
              </a:rPr>
              <a:t>s</a:t>
            </a:r>
            <a:r>
              <a:rPr sz="3200" dirty="0">
                <a:solidFill>
                  <a:schemeClr val="tx1"/>
                </a:solidFill>
                <a:latin typeface="Arial" panose="020B0604020202020204" pitchFamily="34" charset="0"/>
                <a:cs typeface="Arial" panose="020B0604020202020204" pitchFamily="34" charset="0"/>
              </a:rPr>
              <a:t>:</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sz="3200" dirty="0">
                <a:solidFill>
                  <a:schemeClr val="tx1"/>
                </a:solidFill>
                <a:latin typeface="Arial" panose="020B0604020202020204" pitchFamily="34" charset="0"/>
                <a:cs typeface="Arial" panose="020B0604020202020204" pitchFamily="34" charset="0"/>
              </a:rPr>
              <a:t>It corrodes and damages metal</a:t>
            </a:r>
            <a:r>
              <a:rPr lang="en-US" sz="3200" dirty="0">
                <a:solidFill>
                  <a:schemeClr val="tx1"/>
                </a:solidFill>
                <a:latin typeface="Arial" panose="020B0604020202020204" pitchFamily="34" charset="0"/>
                <a:cs typeface="Arial" panose="020B0604020202020204" pitchFamily="34" charset="0"/>
              </a:rPr>
              <a:t> instruments and surfaces</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sz="3200" dirty="0">
                <a:solidFill>
                  <a:schemeClr val="tx1"/>
                </a:solidFill>
                <a:latin typeface="Arial" panose="020B0604020202020204" pitchFamily="34" charset="0"/>
                <a:cs typeface="Arial" panose="020B0604020202020204" pitchFamily="34" charset="0"/>
              </a:rPr>
              <a:t>It reduces life of plastic and cotton</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lang="en-US" sz="3200" dirty="0">
                <a:solidFill>
                  <a:schemeClr val="tx1"/>
                </a:solidFill>
                <a:latin typeface="Arial" panose="020B0604020202020204" pitchFamily="34" charset="0"/>
                <a:cs typeface="Arial" panose="020B0604020202020204" pitchFamily="34" charset="0"/>
              </a:rPr>
              <a:t>In high doses, i</a:t>
            </a:r>
            <a:r>
              <a:rPr sz="3200" dirty="0">
                <a:solidFill>
                  <a:schemeClr val="tx1"/>
                </a:solidFill>
                <a:latin typeface="Arial" panose="020B0604020202020204" pitchFamily="34" charset="0"/>
                <a:cs typeface="Arial" panose="020B0604020202020204" pitchFamily="34" charset="0"/>
              </a:rPr>
              <a:t>t is toxic to skin and mucous membranes</a:t>
            </a:r>
            <a:endParaRPr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5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1" uiExpand="1" build="p"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0" y="274638"/>
            <a:ext cx="9144000" cy="1143000"/>
          </a:xfrm>
          <a:prstGeom prst="rect">
            <a:avLst/>
          </a:prstGeom>
        </p:spPr>
        <p:txBody>
          <a:bodyPr>
            <a:noAutofit/>
          </a:bodyPr>
          <a:lstStyle>
            <a:lvl1pPr>
              <a:defRPr sz="3800"/>
            </a:lvl1pPr>
          </a:lstStyle>
          <a:p>
            <a:pPr lvl="0">
              <a:defRPr sz="1800" b="0">
                <a:solidFill>
                  <a:srgbClr val="000000"/>
                </a:solidFill>
              </a:defRPr>
            </a:pPr>
            <a:r>
              <a:rPr lang="en-US" sz="3600" b="1" dirty="0">
                <a:solidFill>
                  <a:schemeClr val="tx1"/>
                </a:solidFill>
                <a:latin typeface="Arial" panose="020B0604020202020204" pitchFamily="34" charset="0"/>
                <a:cs typeface="Arial" panose="020B0604020202020204" pitchFamily="34" charset="0"/>
              </a:rPr>
              <a:t>D</a:t>
            </a:r>
            <a:r>
              <a:rPr sz="3600" b="1" dirty="0">
                <a:solidFill>
                  <a:schemeClr val="tx1"/>
                </a:solidFill>
                <a:latin typeface="Arial" panose="020B0604020202020204" pitchFamily="34" charset="0"/>
                <a:cs typeface="Arial" panose="020B0604020202020204" pitchFamily="34" charset="0"/>
              </a:rPr>
              <a:t>o we</a:t>
            </a:r>
            <a:r>
              <a:rPr lang="en-US" sz="3600" b="1" dirty="0">
                <a:solidFill>
                  <a:schemeClr val="tx1"/>
                </a:solidFill>
              </a:rPr>
              <a:t> </a:t>
            </a:r>
            <a:r>
              <a:rPr lang="en-US" sz="3600" b="1" dirty="0">
                <a:solidFill>
                  <a:srgbClr val="FF0000"/>
                </a:solidFill>
              </a:rPr>
              <a:t>always </a:t>
            </a:r>
            <a:r>
              <a:rPr sz="3600" b="1" dirty="0">
                <a:solidFill>
                  <a:schemeClr val="tx1"/>
                </a:solidFill>
                <a:latin typeface="Arial" panose="020B0604020202020204" pitchFamily="34" charset="0"/>
                <a:cs typeface="Arial" panose="020B0604020202020204" pitchFamily="34" charset="0"/>
              </a:rPr>
              <a:t>need </a:t>
            </a:r>
            <a:r>
              <a:rPr lang="en-US" sz="3600" b="1" dirty="0">
                <a:solidFill>
                  <a:schemeClr val="tx1"/>
                </a:solidFill>
                <a:latin typeface="Arial" panose="020B0604020202020204" pitchFamily="34" charset="0"/>
                <a:cs typeface="Arial" panose="020B0604020202020204" pitchFamily="34" charset="0"/>
              </a:rPr>
              <a:t>to clean and disinfect all surfaces?</a:t>
            </a:r>
            <a:r>
              <a:rPr sz="3600" b="1" dirty="0">
                <a:solidFill>
                  <a:schemeClr val="tx1"/>
                </a:solidFill>
                <a:latin typeface="Arial" panose="020B0604020202020204" pitchFamily="34" charset="0"/>
                <a:cs typeface="Arial" panose="020B0604020202020204" pitchFamily="34" charset="0"/>
              </a:rPr>
              <a:t> </a:t>
            </a:r>
          </a:p>
        </p:txBody>
      </p:sp>
      <p:sp>
        <p:nvSpPr>
          <p:cNvPr id="152" name="Shape 152"/>
          <p:cNvSpPr>
            <a:spLocks noGrp="1"/>
          </p:cNvSpPr>
          <p:nvPr>
            <p:ph type="body" idx="4294967295"/>
          </p:nvPr>
        </p:nvSpPr>
        <p:spPr>
          <a:xfrm>
            <a:off x="457200" y="1066800"/>
            <a:ext cx="8686800" cy="4525963"/>
          </a:xfrm>
          <a:prstGeom prst="rect">
            <a:avLst/>
          </a:prstGeom>
        </p:spPr>
        <p:txBody>
          <a:bodyPr/>
          <a:lstStyle/>
          <a:p>
            <a:pPr lvl="0">
              <a:buClr>
                <a:srgbClr val="FFFFFF"/>
              </a:buClr>
              <a:defRPr sz="1800">
                <a:solidFill>
                  <a:srgbClr val="000000"/>
                </a:solidFill>
              </a:defRPr>
            </a:pPr>
            <a:endParaRPr dirty="0"/>
          </a:p>
          <a:p>
            <a:pPr marL="0" lvl="0" indent="0">
              <a:buSzTx/>
              <a:buNone/>
              <a:defRPr sz="1800">
                <a:solidFill>
                  <a:srgbClr val="000000"/>
                </a:solidFill>
              </a:defRPr>
            </a:pPr>
            <a:r>
              <a:rPr sz="3200" dirty="0">
                <a:solidFill>
                  <a:schemeClr val="tx1"/>
                </a:solidFill>
                <a:latin typeface="Arial" panose="020B0604020202020204" pitchFamily="34" charset="0"/>
                <a:cs typeface="Arial" panose="020B0604020202020204" pitchFamily="34" charset="0"/>
              </a:rPr>
              <a:t>Answer</a:t>
            </a:r>
            <a:r>
              <a:rPr lang="fr-FR" sz="3200" dirty="0">
                <a:solidFill>
                  <a:schemeClr val="tx1"/>
                </a:solidFill>
                <a:latin typeface="Arial" panose="020B0604020202020204" pitchFamily="34" charset="0"/>
                <a:cs typeface="Arial" panose="020B0604020202020204" pitchFamily="34" charset="0"/>
              </a:rPr>
              <a:t>s</a:t>
            </a:r>
            <a:r>
              <a:rPr sz="3200" dirty="0">
                <a:solidFill>
                  <a:schemeClr val="tx1"/>
                </a:solidFill>
                <a:latin typeface="Arial" panose="020B0604020202020204" pitchFamily="34" charset="0"/>
                <a:cs typeface="Arial" panose="020B0604020202020204" pitchFamily="34" charset="0"/>
              </a:rPr>
              <a:t>:</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lang="en-US" dirty="0">
                <a:solidFill>
                  <a:schemeClr val="tx1"/>
                </a:solidFill>
              </a:rPr>
              <a:t>No disinfection is required for surfaces and equipment that do not come into direct contact with patients. </a:t>
            </a:r>
          </a:p>
          <a:p>
            <a:pPr marL="514350" lvl="0" indent="-514350">
              <a:buClr>
                <a:srgbClr val="002060"/>
              </a:buClr>
              <a:buFont typeface="+mj-lt"/>
              <a:buAutoNum type="arabicPeriod"/>
              <a:defRPr sz="1800">
                <a:solidFill>
                  <a:srgbClr val="000000"/>
                </a:solidFill>
              </a:defRPr>
            </a:pPr>
            <a:r>
              <a:rPr lang="en-US" dirty="0">
                <a:solidFill>
                  <a:schemeClr val="tx1"/>
                </a:solidFill>
              </a:rPr>
              <a:t>Clean surfaces in a way that avoids possible generation of aerosols; this process alone significantly reduces the bioburden of microorganisms.</a:t>
            </a:r>
          </a:p>
          <a:p>
            <a:pPr marL="514350" lvl="0" indent="-514350">
              <a:buClr>
                <a:srgbClr val="002060"/>
              </a:buClr>
              <a:buFont typeface="+mj-lt"/>
              <a:buAutoNum type="arabicPeriod"/>
              <a:defRPr sz="1800">
                <a:solidFill>
                  <a:srgbClr val="000000"/>
                </a:solidFill>
              </a:defRPr>
            </a:pPr>
            <a:r>
              <a:rPr lang="en-US" dirty="0">
                <a:solidFill>
                  <a:schemeClr val="tx1"/>
                </a:solidFill>
              </a:rPr>
              <a:t>When disinfection is required, ensure that cleaning is done before disinfection. Items and surfaces cannot be disinfected if they are not first cleaned of organic matter (e.g. patient excretions, secretions, dirt and soil).</a:t>
            </a:r>
          </a:p>
          <a:p>
            <a:pPr marL="514350" lvl="0" indent="-514350">
              <a:buClr>
                <a:srgbClr val="002060"/>
              </a:buClr>
              <a:buFont typeface="+mj-lt"/>
              <a:buAutoNum type="arabicPeriod"/>
              <a:defRPr sz="1800">
                <a:solidFill>
                  <a:srgbClr val="000000"/>
                </a:solidFill>
              </a:defRPr>
            </a:pPr>
            <a:r>
              <a:rPr lang="en-US" dirty="0">
                <a:solidFill>
                  <a:schemeClr val="tx1"/>
                </a:solidFill>
              </a:rPr>
              <a:t>Follow the manufacturer’s recommendations for use or dilution, contact time and handling of disinfectants.</a:t>
            </a:r>
            <a:endParaRPr dirty="0">
              <a:solidFill>
                <a:schemeClr val="tx1"/>
              </a:solidFill>
            </a:endParaRPr>
          </a:p>
        </p:txBody>
      </p:sp>
    </p:spTree>
    <p:extLst>
      <p:ext uri="{BB962C8B-B14F-4D97-AF65-F5344CB8AC3E}">
        <p14:creationId xmlns:p14="http://schemas.microsoft.com/office/powerpoint/2010/main" val="409320753"/>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uild="p"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title" idx="4294967295"/>
          </p:nvPr>
        </p:nvSpPr>
        <p:spPr>
          <a:xfrm>
            <a:off x="0" y="404664"/>
            <a:ext cx="9144000" cy="1143000"/>
          </a:xfrm>
          <a:prstGeom prst="rect">
            <a:avLst/>
          </a:prstGeom>
        </p:spPr>
        <p:txBody>
          <a:bodyPr/>
          <a:lstStyle/>
          <a:p>
            <a:pPr lvl="0">
              <a:defRPr sz="1800" b="0">
                <a:solidFill>
                  <a:srgbClr val="000000"/>
                </a:solidFill>
              </a:defRPr>
            </a:pPr>
            <a:r>
              <a:rPr lang="fr-FR" sz="3600" b="1" dirty="0">
                <a:solidFill>
                  <a:srgbClr val="002060"/>
                </a:solidFill>
                <a:latin typeface="Arial" panose="020B0604020202020204" pitchFamily="34" charset="0"/>
                <a:cs typeface="Arial" panose="020B0604020202020204" pitchFamily="34" charset="0"/>
              </a:rPr>
              <a:t>2. </a:t>
            </a:r>
            <a:r>
              <a:rPr sz="3600" b="1" dirty="0">
                <a:solidFill>
                  <a:srgbClr val="002060"/>
                </a:solidFill>
                <a:latin typeface="Arial" panose="020B0604020202020204" pitchFamily="34" charset="0"/>
                <a:cs typeface="Arial" panose="020B0604020202020204" pitchFamily="34" charset="0"/>
              </a:rPr>
              <a:t>Materials for</a:t>
            </a:r>
            <a:r>
              <a:rPr sz="3600" b="1" dirty="0">
                <a:solidFill>
                  <a:srgbClr val="002060"/>
                </a:solidFill>
              </a:rPr>
              <a:t> </a:t>
            </a:r>
            <a:r>
              <a:rPr lang="en-US" sz="3600" b="1" dirty="0">
                <a:solidFill>
                  <a:srgbClr val="002060"/>
                </a:solidFill>
              </a:rPr>
              <a:t>Environmental </a:t>
            </a:r>
            <a:r>
              <a:rPr sz="3600" b="1" dirty="0">
                <a:solidFill>
                  <a:srgbClr val="002060"/>
                </a:solidFill>
                <a:latin typeface="Arial" panose="020B0604020202020204" pitchFamily="34" charset="0"/>
                <a:cs typeface="Arial" panose="020B0604020202020204" pitchFamily="34" charset="0"/>
              </a:rPr>
              <a:t>Cleaning &amp; Disinfection</a:t>
            </a:r>
          </a:p>
        </p:txBody>
      </p:sp>
      <p:sp>
        <p:nvSpPr>
          <p:cNvPr id="160" name="Shape 160"/>
          <p:cNvSpPr>
            <a:spLocks noGrp="1"/>
          </p:cNvSpPr>
          <p:nvPr>
            <p:ph type="body" idx="4294967295"/>
          </p:nvPr>
        </p:nvSpPr>
        <p:spPr>
          <a:xfrm>
            <a:off x="467544" y="1567333"/>
            <a:ext cx="8460432" cy="4525963"/>
          </a:xfrm>
          <a:prstGeom prst="rect">
            <a:avLst/>
          </a:prstGeom>
        </p:spPr>
        <p:txBody>
          <a:bodyPr/>
          <a:lstStyle/>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Appropriate PPE</a:t>
            </a:r>
            <a:endParaRPr lang="en-US" sz="2800" dirty="0">
              <a:solidFill>
                <a:srgbClr val="002060"/>
              </a:solidFill>
              <a:latin typeface="Arial" panose="020B0604020202020204" pitchFamily="34" charset="0"/>
              <a:cs typeface="Arial" panose="020B0604020202020204" pitchFamily="34" charset="0"/>
            </a:endParaRPr>
          </a:p>
          <a:p>
            <a:pPr marL="1009650" lvl="1" indent="-609600">
              <a:buClr>
                <a:srgbClr val="002060"/>
              </a:buClr>
              <a:defRPr sz="1800">
                <a:solidFill>
                  <a:srgbClr val="000000"/>
                </a:solidFill>
              </a:defRPr>
            </a:pPr>
            <a:r>
              <a:rPr lang="en-US" sz="1800" dirty="0">
                <a:solidFill>
                  <a:srgbClr val="002060"/>
                </a:solidFill>
              </a:rPr>
              <a:t>Gloves, Mucous membrane protection, gown, boots, etc. (see B6.1)</a:t>
            </a:r>
            <a:endParaRPr sz="1800" dirty="0">
              <a:solidFill>
                <a:srgbClr val="002060"/>
              </a:solidFill>
            </a:endParaRP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Soap and water </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Absorbent material (cloths, paper towel)</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Bucket, mop, cloths</a:t>
            </a:r>
          </a:p>
          <a:p>
            <a:pPr marL="609600" lvl="0" indent="-609600">
              <a:buClr>
                <a:srgbClr val="002060"/>
              </a:buClr>
              <a:defRPr sz="1800">
                <a:solidFill>
                  <a:srgbClr val="000000"/>
                </a:solidFill>
              </a:defRPr>
            </a:pPr>
            <a:r>
              <a:rPr lang="en-US" sz="2800" dirty="0">
                <a:solidFill>
                  <a:srgbClr val="002060"/>
                </a:solidFill>
              </a:rPr>
              <a:t>Disinfectant </a:t>
            </a:r>
          </a:p>
          <a:p>
            <a:pPr marL="1009650" lvl="1" indent="-609600">
              <a:buClr>
                <a:srgbClr val="002060"/>
              </a:buClr>
              <a:defRPr sz="1800">
                <a:solidFill>
                  <a:srgbClr val="000000"/>
                </a:solidFill>
              </a:defRPr>
            </a:pPr>
            <a:r>
              <a:rPr dirty="0">
                <a:solidFill>
                  <a:srgbClr val="002060"/>
                </a:solidFill>
                <a:latin typeface="Arial" panose="020B0604020202020204" pitchFamily="34" charset="0"/>
                <a:cs typeface="Arial" panose="020B0604020202020204" pitchFamily="34" charset="0"/>
              </a:rPr>
              <a:t>Chlorine solution </a:t>
            </a:r>
            <a:endParaRPr lang="en-US" dirty="0">
              <a:solidFill>
                <a:srgbClr val="002060"/>
              </a:solidFill>
              <a:latin typeface="Arial" panose="020B0604020202020204" pitchFamily="34" charset="0"/>
              <a:cs typeface="Arial" panose="020B0604020202020204" pitchFamily="34" charset="0"/>
            </a:endParaRPr>
          </a:p>
          <a:p>
            <a:pPr marL="60960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General waste bin</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Medical waste bin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title" idx="4294967295"/>
          </p:nvPr>
        </p:nvSpPr>
        <p:spPr>
          <a:xfrm>
            <a:off x="383059" y="12793"/>
            <a:ext cx="8242077" cy="9144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Making 0.5% Chlorine Solution</a:t>
            </a:r>
          </a:p>
        </p:txBody>
      </p:sp>
      <p:grpSp>
        <p:nvGrpSpPr>
          <p:cNvPr id="176" name="Group 176"/>
          <p:cNvGrpSpPr/>
          <p:nvPr/>
        </p:nvGrpSpPr>
        <p:grpSpPr>
          <a:xfrm>
            <a:off x="539552" y="1052736"/>
            <a:ext cx="4968552" cy="4246137"/>
            <a:chOff x="-1" y="-1"/>
            <a:chExt cx="5513555" cy="4679801"/>
          </a:xfrm>
        </p:grpSpPr>
        <p:pic>
          <p:nvPicPr>
            <p:cNvPr id="174" name="image2.png"/>
            <p:cNvPicPr/>
            <p:nvPr/>
          </p:nvPicPr>
          <p:blipFill>
            <a:blip r:embed="rId3" cstate="print">
              <a:extLst/>
            </a:blip>
            <a:stretch>
              <a:fillRect/>
            </a:stretch>
          </p:blipFill>
          <p:spPr>
            <a:xfrm>
              <a:off x="-1" y="-1"/>
              <a:ext cx="5513555" cy="4679801"/>
            </a:xfrm>
            <a:prstGeom prst="rect">
              <a:avLst/>
            </a:prstGeom>
            <a:ln w="12700" cap="flat">
              <a:noFill/>
              <a:miter lim="400000"/>
            </a:ln>
            <a:effectLst/>
          </p:spPr>
        </p:pic>
        <p:sp>
          <p:nvSpPr>
            <p:cNvPr id="175" name="Shape 175"/>
            <p:cNvSpPr/>
            <p:nvPr/>
          </p:nvSpPr>
          <p:spPr>
            <a:xfrm>
              <a:off x="115483" y="3905665"/>
              <a:ext cx="762002" cy="609602"/>
            </a:xfrm>
            <a:prstGeom prst="rect">
              <a:avLst/>
            </a:prstGeom>
            <a:solidFill>
              <a:srgbClr val="FFFFFF"/>
            </a:solidFill>
            <a:ln w="12700" cap="flat">
              <a:noFill/>
              <a:miter lim="400000"/>
            </a:ln>
            <a:effectLst/>
          </p:spPr>
          <p:txBody>
            <a:bodyPr wrap="square" lIns="0" tIns="0" rIns="0" bIns="0" numCol="1" anchor="ctr">
              <a:noAutofit/>
            </a:bodyPr>
            <a:lstStyle/>
            <a:p>
              <a:pPr lvl="0" algn="ctr">
                <a:defRPr sz="1800">
                  <a:solidFill>
                    <a:srgbClr val="FFFFFF"/>
                  </a:solidFill>
                  <a:latin typeface="Calibri"/>
                  <a:ea typeface="Calibri"/>
                  <a:cs typeface="Calibri"/>
                  <a:sym typeface="Calibri"/>
                </a:defRPr>
              </a:pPr>
              <a:endParaRPr/>
            </a:p>
          </p:txBody>
        </p:sp>
      </p:grpSp>
      <p:sp>
        <p:nvSpPr>
          <p:cNvPr id="2" name="Rectangle 1"/>
          <p:cNvSpPr/>
          <p:nvPr/>
        </p:nvSpPr>
        <p:spPr>
          <a:xfrm>
            <a:off x="5746727" y="1960038"/>
            <a:ext cx="3347864" cy="2308324"/>
          </a:xfrm>
          <a:prstGeom prst="rect">
            <a:avLst/>
          </a:prstGeom>
        </p:spPr>
        <p:txBody>
          <a:bodyPr wrap="square">
            <a:spAutoFit/>
          </a:bodyPr>
          <a:lstStyle/>
          <a:p>
            <a:r>
              <a:rPr lang="en-US" dirty="0">
                <a:solidFill>
                  <a:schemeClr val="tx1"/>
                </a:solidFill>
                <a:latin typeface="Arial" panose="020B0604020202020204" pitchFamily="34" charset="0"/>
                <a:cs typeface="Arial" panose="020B0604020202020204" pitchFamily="34" charset="0"/>
              </a:rPr>
              <a:t>Appropriate personal protective equipment (e.g., gloves and goggles) should be worn when preparing Chlorine solution</a:t>
            </a:r>
          </a:p>
        </p:txBody>
      </p:sp>
      <p:sp>
        <p:nvSpPr>
          <p:cNvPr id="3" name="Rectangle 2"/>
          <p:cNvSpPr/>
          <p:nvPr/>
        </p:nvSpPr>
        <p:spPr>
          <a:xfrm>
            <a:off x="300202" y="5301208"/>
            <a:ext cx="8776257" cy="738664"/>
          </a:xfrm>
          <a:prstGeom prst="rect">
            <a:avLst/>
          </a:prstGeom>
        </p:spPr>
        <p:txBody>
          <a:bodyPr wrap="square">
            <a:spAutoFit/>
          </a:bodyPr>
          <a:lstStyle/>
          <a:p>
            <a:r>
              <a:rPr lang="en-US" sz="1400" dirty="0"/>
              <a:t>Interim Infection Prevention and Control Guidance for Care of Patients with Suspected or Confirmed Filovirus Haemorrhagic Fever in Health-Care Settings, with Focus on Ebola. WHO, 2014 </a:t>
            </a:r>
            <a:r>
              <a:rPr lang="en-US" sz="1400" dirty="0">
                <a:hlinkClick r:id="rId4"/>
              </a:rPr>
              <a:t>http://apps.who.int/iris/bitstream/10665/130596/1/WHO_HIS_SDS_2014.4_eng.pdf?ua=1&amp;ua=1&amp;ua=1</a:t>
            </a:r>
            <a:r>
              <a:rPr lang="en-US" sz="140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idx="4294967295"/>
          </p:nvPr>
        </p:nvSpPr>
        <p:spPr>
          <a:xfrm>
            <a:off x="0" y="303238"/>
            <a:ext cx="9036496" cy="1325562"/>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Clean General Surfaces</a:t>
            </a:r>
            <a:br>
              <a:rPr sz="3600" b="1" dirty="0">
                <a:solidFill>
                  <a:srgbClr val="002060"/>
                </a:solidFill>
                <a:latin typeface="Arial" panose="020B0604020202020204" pitchFamily="34" charset="0"/>
                <a:cs typeface="Arial" panose="020B0604020202020204" pitchFamily="34" charset="0"/>
              </a:rPr>
            </a:br>
            <a:r>
              <a:rPr sz="3600" b="1" dirty="0">
                <a:solidFill>
                  <a:srgbClr val="002060"/>
                </a:solidFill>
                <a:latin typeface="Arial" panose="020B0604020202020204" pitchFamily="34" charset="0"/>
                <a:cs typeface="Arial" panose="020B0604020202020204" pitchFamily="34" charset="0"/>
              </a:rPr>
              <a:t>(Floors, walls, tables etc)</a:t>
            </a:r>
          </a:p>
        </p:txBody>
      </p:sp>
      <p:sp>
        <p:nvSpPr>
          <p:cNvPr id="185" name="Shape 185"/>
          <p:cNvSpPr>
            <a:spLocks noGrp="1"/>
          </p:cNvSpPr>
          <p:nvPr>
            <p:ph type="body" idx="4294967295"/>
          </p:nvPr>
        </p:nvSpPr>
        <p:spPr>
          <a:xfrm>
            <a:off x="395536" y="1772816"/>
            <a:ext cx="8610600" cy="4104456"/>
          </a:xfrm>
          <a:prstGeom prst="rect">
            <a:avLst/>
          </a:prstGeom>
        </p:spPr>
        <p:txBody>
          <a:bodyPr/>
          <a:lstStyle/>
          <a:p>
            <a:pPr marL="584642" lvl="0" indent="-584642" defTabSz="905255">
              <a:buClr>
                <a:srgbClr val="002060"/>
              </a:buClr>
              <a:defRPr sz="1800">
                <a:solidFill>
                  <a:srgbClr val="000000"/>
                </a:solidFill>
              </a:defRPr>
            </a:pPr>
            <a:r>
              <a:rPr sz="2400" dirty="0">
                <a:solidFill>
                  <a:srgbClr val="002060"/>
                </a:solidFill>
              </a:rPr>
              <a:t>Use disposable towels or a mop soaked with soapy water to wipe surfaces </a:t>
            </a:r>
          </a:p>
          <a:p>
            <a:pPr marL="584642" lvl="0" indent="-584642" defTabSz="905255">
              <a:buClr>
                <a:srgbClr val="002060"/>
              </a:buClr>
              <a:defRPr sz="1800">
                <a:solidFill>
                  <a:srgbClr val="000000"/>
                </a:solidFill>
              </a:defRPr>
            </a:pPr>
            <a:r>
              <a:rPr sz="2400" dirty="0">
                <a:solidFill>
                  <a:srgbClr val="002060"/>
                </a:solidFill>
              </a:rPr>
              <a:t>Ensure all visible dirt/debris is removed</a:t>
            </a:r>
          </a:p>
          <a:p>
            <a:pPr marL="584642" lvl="0" indent="-584642" defTabSz="905255">
              <a:buClr>
                <a:srgbClr val="002060"/>
              </a:buClr>
              <a:defRPr sz="1800">
                <a:solidFill>
                  <a:srgbClr val="000000"/>
                </a:solidFill>
              </a:defRPr>
            </a:pPr>
            <a:r>
              <a:rPr sz="2400" dirty="0">
                <a:solidFill>
                  <a:srgbClr val="002060"/>
                </a:solidFill>
              </a:rPr>
              <a:t>Pay particular attention to high-touch surfaces </a:t>
            </a:r>
          </a:p>
          <a:p>
            <a:pPr marL="0" lvl="0" indent="359901" defTabSz="905255">
              <a:buClr>
                <a:srgbClr val="002060"/>
              </a:buClr>
              <a:buSzTx/>
              <a:buNone/>
              <a:defRPr sz="1800">
                <a:solidFill>
                  <a:srgbClr val="000000"/>
                </a:solidFill>
              </a:defRPr>
            </a:pPr>
            <a:r>
              <a:rPr lang="en-US" sz="2400" dirty="0">
                <a:solidFill>
                  <a:srgbClr val="002060"/>
                </a:solidFill>
              </a:rPr>
              <a:t>	</a:t>
            </a:r>
            <a:r>
              <a:rPr sz="2400" dirty="0">
                <a:solidFill>
                  <a:srgbClr val="002060"/>
                </a:solidFill>
              </a:rPr>
              <a:t>e.g. light switches, beds, </a:t>
            </a:r>
            <a:r>
              <a:rPr lang="en-US" sz="2400" dirty="0">
                <a:solidFill>
                  <a:srgbClr val="002060"/>
                </a:solidFill>
              </a:rPr>
              <a:t>computers, </a:t>
            </a:r>
            <a:r>
              <a:rPr sz="2400" dirty="0">
                <a:solidFill>
                  <a:srgbClr val="002060"/>
                </a:solidFill>
              </a:rPr>
              <a:t>mobile </a:t>
            </a:r>
            <a:r>
              <a:rPr lang="en-US" sz="2400" dirty="0">
                <a:solidFill>
                  <a:srgbClr val="002060"/>
                </a:solidFill>
              </a:rPr>
              <a:t>	</a:t>
            </a:r>
            <a:r>
              <a:rPr sz="2400" dirty="0">
                <a:solidFill>
                  <a:srgbClr val="002060"/>
                </a:solidFill>
              </a:rPr>
              <a:t>equipment.</a:t>
            </a:r>
          </a:p>
          <a:p>
            <a:pPr marL="584642" lvl="0" indent="-584642" defTabSz="905255">
              <a:buClr>
                <a:srgbClr val="002060"/>
              </a:buClr>
              <a:defRPr sz="1800">
                <a:solidFill>
                  <a:srgbClr val="000000"/>
                </a:solidFill>
              </a:defRPr>
            </a:pPr>
            <a:r>
              <a:rPr sz="2400" dirty="0">
                <a:solidFill>
                  <a:srgbClr val="002060"/>
                </a:solidFill>
              </a:rPr>
              <a:t>Dry surface</a:t>
            </a:r>
            <a:r>
              <a:rPr lang="en-US" sz="2400" dirty="0">
                <a:solidFill>
                  <a:srgbClr val="002060"/>
                </a:solidFill>
              </a:rPr>
              <a:t> after cleaning</a:t>
            </a:r>
            <a:r>
              <a:rPr sz="2400" dirty="0">
                <a:solidFill>
                  <a:srgbClr val="002060"/>
                </a:solidFill>
              </a:rPr>
              <a:t> to ensure non-slip (or place signage)</a:t>
            </a:r>
          </a:p>
          <a:p>
            <a:pPr marL="584642" lvl="0" indent="-584642" defTabSz="905255">
              <a:buClr>
                <a:srgbClr val="002060"/>
              </a:buClr>
              <a:defRPr sz="1800">
                <a:solidFill>
                  <a:srgbClr val="000000"/>
                </a:solidFill>
              </a:defRPr>
            </a:pPr>
            <a:r>
              <a:rPr sz="2400" dirty="0">
                <a:solidFill>
                  <a:srgbClr val="002060"/>
                </a:solidFill>
              </a:rPr>
              <a:t>Dispose </a:t>
            </a:r>
            <a:r>
              <a:rPr lang="en-US" sz="2400" dirty="0">
                <a:solidFill>
                  <a:srgbClr val="002060"/>
                </a:solidFill>
              </a:rPr>
              <a:t>of used cleaning materials </a:t>
            </a:r>
            <a:r>
              <a:rPr sz="2400" dirty="0">
                <a:solidFill>
                  <a:srgbClr val="002060"/>
                </a:solidFill>
              </a:rPr>
              <a:t>into general waste bin</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5">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8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8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8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1" build="p" bldLvl="5"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idx="4294967295"/>
          </p:nvPr>
        </p:nvSpPr>
        <p:spPr>
          <a:xfrm>
            <a:off x="0" y="341784"/>
            <a:ext cx="8229600" cy="1143000"/>
          </a:xfrm>
          <a:prstGeom prst="rect">
            <a:avLst/>
          </a:prstGeom>
        </p:spPr>
        <p:txBody>
          <a:bodyPr>
            <a:normAutofit/>
          </a:body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Disinfection of Surfaces</a:t>
            </a:r>
          </a:p>
        </p:txBody>
      </p:sp>
      <p:sp>
        <p:nvSpPr>
          <p:cNvPr id="193" name="Shape 193"/>
          <p:cNvSpPr>
            <a:spLocks noGrp="1"/>
          </p:cNvSpPr>
          <p:nvPr>
            <p:ph type="body" idx="4294967295"/>
          </p:nvPr>
        </p:nvSpPr>
        <p:spPr>
          <a:xfrm>
            <a:off x="107504" y="1537159"/>
            <a:ext cx="7632848" cy="4176464"/>
          </a:xfrm>
          <a:prstGeom prst="rect">
            <a:avLst/>
          </a:prstGeom>
        </p:spPr>
        <p:txBody>
          <a:bodyPr/>
          <a:lstStyle/>
          <a:p>
            <a:pPr marL="422011" indent="-422011">
              <a:lnSpc>
                <a:spcPct val="90000"/>
              </a:lnSpc>
              <a:spcBef>
                <a:spcPts val="1200"/>
              </a:spcBef>
              <a:buClr>
                <a:srgbClr val="002060"/>
              </a:buClr>
              <a:defRPr sz="1800">
                <a:solidFill>
                  <a:srgbClr val="000000"/>
                </a:solidFill>
              </a:defRPr>
            </a:pPr>
            <a:r>
              <a:rPr sz="2400" dirty="0">
                <a:solidFill>
                  <a:srgbClr val="002060"/>
                </a:solidFill>
                <a:latin typeface="Arial" panose="020B0604020202020204" pitchFamily="34" charset="0"/>
                <a:cs typeface="Arial" panose="020B0604020202020204" pitchFamily="34" charset="0"/>
              </a:rPr>
              <a:t>Wear appropriate PPE</a:t>
            </a:r>
            <a:r>
              <a:rPr lang="en-US" sz="2400" dirty="0">
                <a:solidFill>
                  <a:srgbClr val="002060"/>
                </a:solidFill>
                <a:latin typeface="Arial" panose="020B0604020202020204" pitchFamily="34" charset="0"/>
                <a:cs typeface="Arial" panose="020B0604020202020204" pitchFamily="34" charset="0"/>
              </a:rPr>
              <a:t> </a:t>
            </a:r>
            <a:r>
              <a:rPr lang="en-US" sz="2400" dirty="0">
                <a:solidFill>
                  <a:schemeClr val="tx2"/>
                </a:solidFill>
                <a:latin typeface="Arial" panose="020B0604020202020204" pitchFamily="34" charset="0"/>
                <a:cs typeface="Arial" panose="020B0604020202020204" pitchFamily="34" charset="0"/>
              </a:rPr>
              <a:t>(</a:t>
            </a:r>
            <a:r>
              <a:rPr lang="fr-FR" sz="2400" dirty="0" err="1">
                <a:solidFill>
                  <a:srgbClr val="002060"/>
                </a:solidFill>
              </a:rPr>
              <a:t>Gloves</a:t>
            </a:r>
            <a:r>
              <a:rPr lang="fr-FR" sz="2400" dirty="0">
                <a:solidFill>
                  <a:srgbClr val="002060"/>
                </a:solidFill>
              </a:rPr>
              <a:t>, </a:t>
            </a:r>
            <a:r>
              <a:rPr lang="fr-FR" sz="2400" dirty="0" err="1">
                <a:solidFill>
                  <a:srgbClr val="002060"/>
                </a:solidFill>
              </a:rPr>
              <a:t>Mucous</a:t>
            </a:r>
            <a:r>
              <a:rPr lang="fr-FR" sz="2400" dirty="0">
                <a:solidFill>
                  <a:srgbClr val="002060"/>
                </a:solidFill>
              </a:rPr>
              <a:t> membrane protection, </a:t>
            </a:r>
            <a:r>
              <a:rPr lang="fr-FR" sz="2400" dirty="0" err="1">
                <a:solidFill>
                  <a:srgbClr val="002060"/>
                </a:solidFill>
              </a:rPr>
              <a:t>gown</a:t>
            </a:r>
            <a:r>
              <a:rPr lang="fr-FR" sz="2400" dirty="0">
                <a:solidFill>
                  <a:srgbClr val="002060"/>
                </a:solidFill>
              </a:rPr>
              <a:t>, boots, </a:t>
            </a:r>
            <a:r>
              <a:rPr lang="fr-FR" sz="2400" dirty="0" err="1">
                <a:solidFill>
                  <a:srgbClr val="002060"/>
                </a:solidFill>
              </a:rPr>
              <a:t>etc</a:t>
            </a:r>
            <a:r>
              <a:rPr lang="fr-FR" sz="2400" dirty="0">
                <a:solidFill>
                  <a:srgbClr val="002060"/>
                </a:solidFill>
              </a:rPr>
              <a:t>)</a:t>
            </a:r>
            <a:endParaRPr sz="2400" dirty="0">
              <a:solidFill>
                <a:srgbClr val="002060"/>
              </a:solidFill>
            </a:endParaRPr>
          </a:p>
          <a:p>
            <a:pPr marL="422011" lvl="0" indent="-422011">
              <a:lnSpc>
                <a:spcPct val="90000"/>
              </a:lnSpc>
              <a:spcBef>
                <a:spcPts val="1200"/>
              </a:spcBef>
              <a:buClr>
                <a:srgbClr val="002060"/>
              </a:buClr>
              <a:defRPr sz="1800">
                <a:solidFill>
                  <a:srgbClr val="000000"/>
                </a:solidFill>
              </a:defRPr>
            </a:pPr>
            <a:r>
              <a:rPr sz="2400" dirty="0">
                <a:solidFill>
                  <a:srgbClr val="002060"/>
                </a:solidFill>
              </a:rPr>
              <a:t>Clean as for General Wards</a:t>
            </a:r>
          </a:p>
          <a:p>
            <a:pPr marL="422011" lvl="0" indent="-422011">
              <a:lnSpc>
                <a:spcPct val="90000"/>
              </a:lnSpc>
              <a:spcBef>
                <a:spcPts val="1200"/>
              </a:spcBef>
              <a:buClr>
                <a:srgbClr val="002060"/>
              </a:buClr>
              <a:defRPr sz="1800">
                <a:solidFill>
                  <a:srgbClr val="000000"/>
                </a:solidFill>
              </a:defRPr>
            </a:pPr>
            <a:r>
              <a:rPr sz="2400" dirty="0">
                <a:solidFill>
                  <a:srgbClr val="002060"/>
                </a:solidFill>
              </a:rPr>
              <a:t>Disinfect by wiping all surfaces with disposable towels or mop soaked with strong (0.5%) chlorine</a:t>
            </a:r>
          </a:p>
          <a:p>
            <a:pPr marL="422011" lvl="0" indent="-422011">
              <a:lnSpc>
                <a:spcPct val="90000"/>
              </a:lnSpc>
              <a:spcBef>
                <a:spcPts val="1200"/>
              </a:spcBef>
              <a:buClr>
                <a:srgbClr val="002060"/>
              </a:buClr>
              <a:defRPr sz="1800">
                <a:solidFill>
                  <a:srgbClr val="000000"/>
                </a:solidFill>
              </a:defRPr>
            </a:pPr>
            <a:r>
              <a:rPr sz="2400" dirty="0">
                <a:solidFill>
                  <a:srgbClr val="002060"/>
                </a:solidFill>
              </a:rPr>
              <a:t>Allow Chlorine to act for 10 </a:t>
            </a:r>
            <a:r>
              <a:rPr sz="2400" dirty="0" err="1">
                <a:solidFill>
                  <a:srgbClr val="002060"/>
                </a:solidFill>
              </a:rPr>
              <a:t>mins</a:t>
            </a:r>
            <a:endParaRPr sz="2400" dirty="0">
              <a:solidFill>
                <a:srgbClr val="002060"/>
              </a:solidFill>
            </a:endParaRPr>
          </a:p>
          <a:p>
            <a:pPr marL="422011" lvl="0" indent="-422011">
              <a:lnSpc>
                <a:spcPct val="90000"/>
              </a:lnSpc>
              <a:spcBef>
                <a:spcPts val="1200"/>
              </a:spcBef>
              <a:buClr>
                <a:srgbClr val="002060"/>
              </a:buClr>
              <a:defRPr sz="1800">
                <a:solidFill>
                  <a:srgbClr val="000000"/>
                </a:solidFill>
              </a:defRPr>
            </a:pPr>
            <a:r>
              <a:rPr sz="2400" dirty="0">
                <a:solidFill>
                  <a:srgbClr val="002060"/>
                </a:solidFill>
              </a:rPr>
              <a:t>Wipe surface with water-dampened cloth </a:t>
            </a:r>
          </a:p>
          <a:p>
            <a:pPr marL="422011" lvl="0" indent="-422011">
              <a:lnSpc>
                <a:spcPct val="90000"/>
              </a:lnSpc>
              <a:spcBef>
                <a:spcPts val="1200"/>
              </a:spcBef>
              <a:buClr>
                <a:srgbClr val="002060"/>
              </a:buClr>
              <a:defRPr sz="1800">
                <a:solidFill>
                  <a:srgbClr val="000000"/>
                </a:solidFill>
              </a:defRPr>
            </a:pPr>
            <a:r>
              <a:rPr sz="2400" dirty="0">
                <a:solidFill>
                  <a:srgbClr val="002060"/>
                </a:solidFill>
              </a:rPr>
              <a:t>Dispose of towels in medical waste bin</a:t>
            </a:r>
          </a:p>
          <a:p>
            <a:pPr marL="422011" lvl="0" indent="-422011">
              <a:lnSpc>
                <a:spcPct val="90000"/>
              </a:lnSpc>
              <a:spcBef>
                <a:spcPts val="1200"/>
              </a:spcBef>
              <a:buClr>
                <a:srgbClr val="002060"/>
              </a:buClr>
              <a:defRPr sz="1800">
                <a:solidFill>
                  <a:srgbClr val="000000"/>
                </a:solidFill>
              </a:defRPr>
            </a:pPr>
            <a:r>
              <a:rPr sz="2400" dirty="0">
                <a:solidFill>
                  <a:srgbClr val="002060"/>
                </a:solidFill>
              </a:rPr>
              <a:t>Wash mops, disinfect in 0.5% chlorine</a:t>
            </a:r>
            <a:r>
              <a:rPr lang="fr-FR" sz="2400" dirty="0">
                <a:solidFill>
                  <a:srgbClr val="002060"/>
                </a:solidFill>
              </a:rPr>
              <a:t> </a:t>
            </a:r>
            <a:r>
              <a:rPr sz="2400" dirty="0">
                <a:solidFill>
                  <a:srgbClr val="002060"/>
                </a:solidFill>
              </a:rPr>
              <a:t>for 10</a:t>
            </a:r>
            <a:r>
              <a:rPr lang="fr-FR" sz="2400" dirty="0">
                <a:solidFill>
                  <a:srgbClr val="002060"/>
                </a:solidFill>
              </a:rPr>
              <a:t> </a:t>
            </a:r>
            <a:r>
              <a:rPr sz="2400" dirty="0" err="1">
                <a:solidFill>
                  <a:srgbClr val="002060"/>
                </a:solidFill>
              </a:rPr>
              <a:t>mins</a:t>
            </a:r>
            <a:r>
              <a:rPr sz="2400" dirty="0">
                <a:solidFill>
                  <a:srgbClr val="002060"/>
                </a:solidFill>
              </a:rPr>
              <a:t>, air dry (preferably in sun).</a:t>
            </a:r>
          </a:p>
        </p:txBody>
      </p:sp>
      <p:pic>
        <p:nvPicPr>
          <p:cNvPr id="194" name="image1.jpeg" descr="C:\Users\IGF8\AppData\Local\Microsoft\Windows\Temporary Internet Files\Content.Outlook\SMMUXD46\Medical Waste Bin.jpg"/>
          <p:cNvPicPr/>
          <p:nvPr/>
        </p:nvPicPr>
        <p:blipFill>
          <a:blip r:embed="rId2" cstate="print">
            <a:extLst/>
          </a:blip>
          <a:stretch>
            <a:fillRect/>
          </a:stretch>
        </p:blipFill>
        <p:spPr>
          <a:xfrm>
            <a:off x="7396714" y="3875731"/>
            <a:ext cx="1552966" cy="1828800"/>
          </a:xfrm>
          <a:prstGeom prst="rect">
            <a:avLst/>
          </a:prstGeom>
          <a:ln w="28575">
            <a:solidFill>
              <a:srgbClr val="FFFFFF"/>
            </a:solidFill>
          </a:ln>
        </p:spPr>
      </p:pic>
      <p:pic>
        <p:nvPicPr>
          <p:cNvPr id="195" name="image2.jpeg"/>
          <p:cNvPicPr/>
          <p:nvPr/>
        </p:nvPicPr>
        <p:blipFill>
          <a:blip r:embed="rId3" cstate="print">
            <a:extLst/>
          </a:blip>
          <a:stretch>
            <a:fillRect/>
          </a:stretch>
        </p:blipFill>
        <p:spPr>
          <a:xfrm rot="16200000">
            <a:off x="7440431" y="27910"/>
            <a:ext cx="1420527" cy="1597970"/>
          </a:xfrm>
          <a:prstGeom prst="rect">
            <a:avLst/>
          </a:prstGeom>
          <a:ln w="28575">
            <a:solidFill>
              <a:srgbClr val="FFFFFF"/>
            </a:solidFill>
          </a:ln>
        </p:spPr>
      </p:pic>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9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9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9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p:tmAbs val="0"/>
                                  </p:iterate>
                                  <p:childTnLst>
                                    <p:set>
                                      <p:cBhvr>
                                        <p:cTn id="22"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Shape 202"/>
          <p:cNvSpPr>
            <a:spLocks noGrp="1"/>
          </p:cNvSpPr>
          <p:nvPr>
            <p:ph type="title" idx="4294967295"/>
          </p:nvPr>
        </p:nvSpPr>
        <p:spPr>
          <a:xfrm>
            <a:off x="0" y="188640"/>
            <a:ext cx="9144000" cy="1143000"/>
          </a:xfrm>
          <a:prstGeom prst="rect">
            <a:avLst/>
          </a:prstGeom>
        </p:spPr>
        <p:txBody>
          <a:bodyPr>
            <a:normAutofit/>
          </a:bodyPr>
          <a:lstStyle>
            <a:lvl1pPr defTabSz="877822">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Disinfection of Spills </a:t>
            </a:r>
            <a:r>
              <a:rPr lang="nl-NL" sz="3300" b="1" dirty="0" err="1">
                <a:solidFill>
                  <a:srgbClr val="002060"/>
                </a:solidFill>
                <a:latin typeface="Arial" panose="020B0604020202020204" pitchFamily="34" charset="0"/>
                <a:cs typeface="Arial" panose="020B0604020202020204" pitchFamily="34" charset="0"/>
              </a:rPr>
              <a:t>on</a:t>
            </a:r>
            <a:r>
              <a:rPr lang="nl-NL" sz="3300" b="1" dirty="0">
                <a:solidFill>
                  <a:srgbClr val="002060"/>
                </a:solidFill>
                <a:latin typeface="Arial" panose="020B0604020202020204" pitchFamily="34" charset="0"/>
                <a:cs typeface="Arial" panose="020B0604020202020204" pitchFamily="34" charset="0"/>
              </a:rPr>
              <a:t> </a:t>
            </a:r>
            <a:r>
              <a:rPr sz="3300" b="1" dirty="0">
                <a:solidFill>
                  <a:srgbClr val="002060"/>
                </a:solidFill>
                <a:latin typeface="Arial" panose="020B0604020202020204" pitchFamily="34" charset="0"/>
                <a:cs typeface="Arial" panose="020B0604020202020204" pitchFamily="34" charset="0"/>
              </a:rPr>
              <a:t>Surfaces</a:t>
            </a:r>
          </a:p>
        </p:txBody>
      </p:sp>
      <p:sp>
        <p:nvSpPr>
          <p:cNvPr id="203" name="Shape 203"/>
          <p:cNvSpPr>
            <a:spLocks noGrp="1"/>
          </p:cNvSpPr>
          <p:nvPr>
            <p:ph type="body" idx="4294967295"/>
          </p:nvPr>
        </p:nvSpPr>
        <p:spPr>
          <a:xfrm>
            <a:off x="62134" y="1700808"/>
            <a:ext cx="6948264" cy="3240360"/>
          </a:xfrm>
          <a:prstGeom prst="rect">
            <a:avLst/>
          </a:prstGeom>
        </p:spPr>
        <p:txBody>
          <a:bodyPr>
            <a:normAutofit fontScale="85000" lnSpcReduction="10000"/>
          </a:bodyPr>
          <a:lstStyle/>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Wear appropriate PPE</a:t>
            </a:r>
          </a:p>
          <a:p>
            <a:pPr marL="812800" lvl="0" indent="-812800">
              <a:buClr>
                <a:srgbClr val="002060"/>
              </a:buClr>
              <a:defRPr sz="1800">
                <a:solidFill>
                  <a:srgbClr val="000000"/>
                </a:solidFill>
              </a:defRPr>
            </a:pPr>
            <a:r>
              <a:rPr lang="en-US" sz="2800" dirty="0">
                <a:solidFill>
                  <a:srgbClr val="002060"/>
                </a:solidFill>
              </a:rPr>
              <a:t>Pour disinfectant solution on materials that will be used to absorb and clean spill</a:t>
            </a:r>
            <a:endParaRPr lang="en-US" sz="2800" dirty="0">
              <a:solidFill>
                <a:srgbClr val="002060"/>
              </a:solidFill>
              <a:latin typeface="Arial" panose="020B0604020202020204" pitchFamily="34" charset="0"/>
              <a:cs typeface="Arial" panose="020B0604020202020204" pitchFamily="34" charset="0"/>
            </a:endParaRPr>
          </a:p>
          <a:p>
            <a:pPr marL="812800" lvl="0" indent="-812800">
              <a:buClr>
                <a:srgbClr val="002060"/>
              </a:buClr>
              <a:defRPr sz="1800">
                <a:solidFill>
                  <a:srgbClr val="000000"/>
                </a:solidFill>
              </a:defRPr>
            </a:pPr>
            <a:r>
              <a:rPr lang="en-US" sz="2800" dirty="0">
                <a:solidFill>
                  <a:srgbClr val="002060"/>
                </a:solidFill>
                <a:latin typeface="Arial" panose="020B0604020202020204" pitchFamily="34" charset="0"/>
                <a:cs typeface="Arial" panose="020B0604020202020204" pitchFamily="34" charset="0"/>
              </a:rPr>
              <a:t>Cover spill with</a:t>
            </a:r>
            <a:r>
              <a:rPr sz="2800" dirty="0">
                <a:solidFill>
                  <a:srgbClr val="002060"/>
                </a:solidFill>
                <a:latin typeface="Arial" panose="020B0604020202020204" pitchFamily="34" charset="0"/>
                <a:cs typeface="Arial" panose="020B0604020202020204" pitchFamily="34" charset="0"/>
              </a:rPr>
              <a:t> absorbent material, (cloth, paper</a:t>
            </a:r>
            <a:r>
              <a:rPr lang="en-US" sz="2800" dirty="0">
                <a:solidFill>
                  <a:srgbClr val="002060"/>
                </a:solidFill>
                <a:latin typeface="Arial" panose="020B0604020202020204" pitchFamily="34" charset="0"/>
                <a:cs typeface="Arial" panose="020B0604020202020204" pitchFamily="34" charset="0"/>
              </a:rPr>
              <a:t>, absorbent powder,</a:t>
            </a:r>
            <a:r>
              <a:rPr sz="2800" dirty="0">
                <a:solidFill>
                  <a:srgbClr val="002060"/>
                </a:solidFill>
                <a:latin typeface="Arial" panose="020B0604020202020204" pitchFamily="34" charset="0"/>
                <a:cs typeface="Arial" panose="020B0604020202020204" pitchFamily="34" charset="0"/>
              </a:rPr>
              <a:t> </a:t>
            </a:r>
            <a:r>
              <a:rPr sz="2800" dirty="0" err="1">
                <a:solidFill>
                  <a:srgbClr val="002060"/>
                </a:solidFill>
                <a:latin typeface="Arial" panose="020B0604020202020204" pitchFamily="34" charset="0"/>
                <a:cs typeface="Arial" panose="020B0604020202020204" pitchFamily="34" charset="0"/>
              </a:rPr>
              <a:t>etc</a:t>
            </a:r>
            <a:r>
              <a:rPr sz="2800" dirty="0">
                <a:solidFill>
                  <a:srgbClr val="002060"/>
                </a:solidFill>
                <a:latin typeface="Arial" panose="020B0604020202020204" pitchFamily="34" charset="0"/>
                <a:cs typeface="Arial" panose="020B0604020202020204" pitchFamily="34" charset="0"/>
              </a:rPr>
              <a:t>)</a:t>
            </a:r>
            <a:endParaRPr lang="en-US" sz="2800" dirty="0">
              <a:solidFill>
                <a:srgbClr val="002060"/>
              </a:solidFill>
              <a:latin typeface="Arial" panose="020B0604020202020204" pitchFamily="34" charset="0"/>
              <a:cs typeface="Arial" panose="020B0604020202020204" pitchFamily="34" charset="0"/>
            </a:endParaRPr>
          </a:p>
          <a:p>
            <a:pPr marL="812800" lvl="0" indent="-812800">
              <a:buClr>
                <a:srgbClr val="002060"/>
              </a:buClr>
              <a:defRPr sz="1800">
                <a:solidFill>
                  <a:srgbClr val="000000"/>
                </a:solidFill>
              </a:defRPr>
            </a:pPr>
            <a:r>
              <a:rPr lang="en-US" sz="2800" dirty="0">
                <a:solidFill>
                  <a:srgbClr val="002060"/>
                </a:solidFill>
                <a:latin typeface="Arial" panose="020B0604020202020204" pitchFamily="34" charset="0"/>
                <a:cs typeface="Arial" panose="020B0604020202020204" pitchFamily="34" charset="0"/>
              </a:rPr>
              <a:t>W</a:t>
            </a:r>
            <a:r>
              <a:rPr sz="2800" dirty="0">
                <a:solidFill>
                  <a:srgbClr val="002060"/>
                </a:solidFill>
                <a:latin typeface="Arial" panose="020B0604020202020204" pitchFamily="34" charset="0"/>
                <a:cs typeface="Arial" panose="020B0604020202020204" pitchFamily="34" charset="0"/>
              </a:rPr>
              <a:t>ipe up all visible excreta</a:t>
            </a:r>
          </a:p>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Dispose of materials into medical waste bin</a:t>
            </a:r>
          </a:p>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Clean and disinfect surface</a:t>
            </a:r>
          </a:p>
        </p:txBody>
      </p:sp>
      <p:pic>
        <p:nvPicPr>
          <p:cNvPr id="204" name="image2.jpeg"/>
          <p:cNvPicPr/>
          <p:nvPr/>
        </p:nvPicPr>
        <p:blipFill>
          <a:blip r:embed="rId3" cstate="print">
            <a:extLst/>
          </a:blip>
          <a:stretch>
            <a:fillRect/>
          </a:stretch>
        </p:blipFill>
        <p:spPr>
          <a:xfrm rot="16200000">
            <a:off x="7060880" y="3820440"/>
            <a:ext cx="1752602" cy="1833818"/>
          </a:xfrm>
          <a:prstGeom prst="rect">
            <a:avLst/>
          </a:prstGeom>
          <a:ln w="28575">
            <a:solidFill>
              <a:srgbClr val="FFFFFF"/>
            </a:solidFill>
          </a:ln>
        </p:spPr>
      </p:pic>
      <p:grpSp>
        <p:nvGrpSpPr>
          <p:cNvPr id="212" name="Group 212"/>
          <p:cNvGrpSpPr/>
          <p:nvPr/>
        </p:nvGrpSpPr>
        <p:grpSpPr>
          <a:xfrm>
            <a:off x="6953731" y="1091220"/>
            <a:ext cx="2159004" cy="1625600"/>
            <a:chOff x="0" y="0"/>
            <a:chExt cx="2159003" cy="1625600"/>
          </a:xfrm>
        </p:grpSpPr>
        <p:sp>
          <p:nvSpPr>
            <p:cNvPr id="210" name="Shape 210"/>
            <p:cNvSpPr/>
            <p:nvPr/>
          </p:nvSpPr>
          <p:spPr>
            <a:xfrm>
              <a:off x="-1" y="0"/>
              <a:ext cx="2159004" cy="1625600"/>
            </a:xfrm>
            <a:prstGeom prst="rect">
              <a:avLst/>
            </a:prstGeom>
            <a:noFill/>
            <a:ln w="25400" cap="flat">
              <a:solidFill>
                <a:srgbClr val="FFFFFF"/>
              </a:solidFill>
              <a:prstDash val="solid"/>
              <a:bevel/>
            </a:ln>
            <a:effectLst/>
          </p:spPr>
          <p:txBody>
            <a:bodyPr wrap="square" lIns="0" tIns="0" rIns="0" bIns="0" numCol="1" anchor="ctr">
              <a:noAutofit/>
            </a:bodyPr>
            <a:lstStyle/>
            <a:p>
              <a:pPr lvl="0">
                <a:defRPr sz="1800">
                  <a:latin typeface="Calibri"/>
                  <a:ea typeface="Calibri"/>
                  <a:cs typeface="Calibri"/>
                  <a:sym typeface="Calibri"/>
                </a:defRPr>
              </a:pPr>
              <a:endParaRPr/>
            </a:p>
          </p:txBody>
        </p:sp>
        <p:pic>
          <p:nvPicPr>
            <p:cNvPr id="211" name="image3.jpeg"/>
            <p:cNvPicPr/>
            <p:nvPr/>
          </p:nvPicPr>
          <p:blipFill>
            <a:blip r:embed="rId4" cstate="print">
              <a:extLst/>
            </a:blip>
            <a:srcRect l="1" t="34352" r="33873"/>
            <a:stretch>
              <a:fillRect/>
            </a:stretch>
          </p:blipFill>
          <p:spPr>
            <a:xfrm>
              <a:off x="12699" y="12700"/>
              <a:ext cx="2133604" cy="1600177"/>
            </a:xfrm>
            <a:prstGeom prst="rect">
              <a:avLst/>
            </a:prstGeom>
            <a:ln w="12700" cap="flat">
              <a:noFill/>
              <a:miter lim="400000"/>
            </a:ln>
            <a:effectLst/>
          </p:spPr>
        </p:pic>
      </p:grpSp>
      <p:sp>
        <p:nvSpPr>
          <p:cNvPr id="213" name="Shape 213"/>
          <p:cNvSpPr/>
          <p:nvPr/>
        </p:nvSpPr>
        <p:spPr>
          <a:xfrm>
            <a:off x="3096071" y="5661248"/>
            <a:ext cx="5940425"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200" dirty="0">
                <a:solidFill>
                  <a:srgbClr val="002060"/>
                </a:solidFill>
                <a:latin typeface="Calibri"/>
                <a:ea typeface="Calibri"/>
                <a:cs typeface="Calibri"/>
                <a:sym typeface="Calibri"/>
              </a:rPr>
              <a:t>WHO Practical Guidelines for Infection Control in Health Care Facilities 2004</a:t>
            </a:r>
            <a:endParaRPr dirty="0">
              <a:solidFill>
                <a:srgbClr val="002060"/>
              </a:solidFill>
              <a:latin typeface="Calibri"/>
              <a:ea typeface="Calibri"/>
              <a:cs typeface="Calibri"/>
              <a:sym typeface="Calibri"/>
            </a:endParaRPr>
          </a:p>
          <a:p>
            <a:pPr lvl="0" algn="r">
              <a:defRPr sz="1800"/>
            </a:pPr>
            <a:r>
              <a:rPr sz="1200" dirty="0">
                <a:latin typeface="Calibri"/>
                <a:ea typeface="Calibri"/>
                <a:cs typeface="Calibri"/>
                <a:sym typeface="Calibri"/>
                <a:hlinkClick r:id="rId5"/>
              </a:rPr>
              <a:t>http://www.wpro.who.int/publications/docs/practical_guidelines_infection_control.pdf</a:t>
            </a:r>
            <a:r>
              <a:rPr sz="1200" dirty="0">
                <a:solidFill>
                  <a:srgbClr val="FFFFFF"/>
                </a:solidFill>
                <a:latin typeface="Calibri"/>
                <a:ea typeface="Calibri"/>
                <a:cs typeface="Calibri"/>
                <a:sym typeface="Calibri"/>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title" idx="4294967295"/>
          </p:nvPr>
        </p:nvSpPr>
        <p:spPr>
          <a:xfrm>
            <a:off x="107504" y="269776"/>
            <a:ext cx="9036496" cy="1143000"/>
          </a:xfrm>
          <a:prstGeom prst="rect">
            <a:avLst/>
          </a:prstGeom>
        </p:spPr>
        <p:txBody>
          <a:bodyPr>
            <a:normAutofit/>
          </a:bodyPr>
          <a:lstStyle>
            <a:lvl1pPr defTabSz="905255">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Important Points to Remember for Spills</a:t>
            </a:r>
          </a:p>
        </p:txBody>
      </p:sp>
      <p:sp>
        <p:nvSpPr>
          <p:cNvPr id="216" name="Shape 216"/>
          <p:cNvSpPr>
            <a:spLocks noGrp="1"/>
          </p:cNvSpPr>
          <p:nvPr>
            <p:ph type="body" idx="4294967295"/>
          </p:nvPr>
        </p:nvSpPr>
        <p:spPr>
          <a:xfrm>
            <a:off x="539552" y="1412776"/>
            <a:ext cx="8064896" cy="3805363"/>
          </a:xfrm>
          <a:prstGeom prst="rect">
            <a:avLst/>
          </a:prstGeom>
        </p:spPr>
        <p:txBody>
          <a:bodyPr>
            <a:normAutofit lnSpcReduction="10000"/>
          </a:bodyPr>
          <a:lstStyle/>
          <a:p>
            <a:pPr marL="542923" lvl="0" indent="-542923" defTabSz="868680">
              <a:buClr>
                <a:srgbClr val="002060"/>
              </a:buClr>
              <a:defRPr sz="1800">
                <a:solidFill>
                  <a:srgbClr val="000000"/>
                </a:solidFill>
              </a:defRPr>
            </a:pPr>
            <a:r>
              <a:rPr sz="2700" dirty="0">
                <a:solidFill>
                  <a:srgbClr val="002060"/>
                </a:solidFill>
              </a:rPr>
              <a:t>Do not pour solutions directly on spilled body fluids (can create splashes or spread the spill)</a:t>
            </a:r>
          </a:p>
          <a:p>
            <a:pPr marL="542923" lvl="0" indent="-542923" defTabSz="868680">
              <a:spcBef>
                <a:spcPts val="1200"/>
              </a:spcBef>
              <a:buClr>
                <a:srgbClr val="002060"/>
              </a:buClr>
              <a:defRPr sz="1800">
                <a:solidFill>
                  <a:srgbClr val="000000"/>
                </a:solidFill>
              </a:defRPr>
            </a:pPr>
            <a:r>
              <a:rPr sz="2700" dirty="0">
                <a:solidFill>
                  <a:srgbClr val="002060"/>
                </a:solidFill>
              </a:rPr>
              <a:t>Instead, pour solutions (such as </a:t>
            </a:r>
            <a:r>
              <a:rPr sz="2700" u="sng" dirty="0">
                <a:solidFill>
                  <a:srgbClr val="002060"/>
                </a:solidFill>
              </a:rPr>
              <a:t>strong</a:t>
            </a:r>
            <a:r>
              <a:rPr sz="2700" dirty="0">
                <a:solidFill>
                  <a:srgbClr val="002060"/>
                </a:solidFill>
              </a:rPr>
              <a:t> 0.5% chlorine solution) onto towels and then use these moist towels for disinfecting</a:t>
            </a:r>
            <a:endParaRPr lang="fr-FR" sz="2700" dirty="0">
              <a:solidFill>
                <a:srgbClr val="002060"/>
              </a:solidFill>
            </a:endParaRPr>
          </a:p>
          <a:p>
            <a:pPr marL="457200" lvl="0" indent="-457200">
              <a:spcBef>
                <a:spcPts val="1200"/>
              </a:spcBef>
              <a:buClr>
                <a:srgbClr val="002060"/>
              </a:buClr>
              <a:buSzPct val="100000"/>
              <a:buFont typeface="Arial" panose="020B0604020202020204" pitchFamily="34" charset="0"/>
              <a:buChar char="•"/>
              <a:defRPr sz="1800"/>
            </a:pPr>
            <a:r>
              <a:rPr lang="en-US" sz="2700" dirty="0">
                <a:solidFill>
                  <a:srgbClr val="002060"/>
                </a:solidFill>
                <a:ea typeface="Calibri"/>
                <a:sym typeface="Calibri"/>
              </a:rPr>
              <a:t> Never dip a dirty towel into bucket of chlorine;</a:t>
            </a:r>
          </a:p>
          <a:p>
            <a:pPr marL="0" lvl="0" indent="0">
              <a:spcBef>
                <a:spcPts val="0"/>
              </a:spcBef>
              <a:buClr>
                <a:srgbClr val="002060"/>
              </a:buClr>
              <a:buSzPct val="100000"/>
              <a:buNone/>
              <a:defRPr sz="1800"/>
            </a:pPr>
            <a:r>
              <a:rPr lang="en-US" sz="2700" dirty="0">
                <a:solidFill>
                  <a:srgbClr val="002060"/>
                </a:solidFill>
                <a:ea typeface="Calibri"/>
                <a:sym typeface="Calibri"/>
              </a:rPr>
              <a:t>      this soils the solution and makes it less effective</a:t>
            </a:r>
          </a:p>
          <a:p>
            <a:pPr marL="457200" lvl="0" indent="-457200">
              <a:spcBef>
                <a:spcPts val="1200"/>
              </a:spcBef>
              <a:buClr>
                <a:srgbClr val="002060"/>
              </a:buClr>
              <a:buSzPct val="100000"/>
              <a:buFont typeface="Arial" panose="020B0604020202020204" pitchFamily="34" charset="0"/>
              <a:buChar char="•"/>
              <a:defRPr sz="1800"/>
            </a:pPr>
            <a:r>
              <a:rPr lang="en-US" sz="2700" dirty="0">
                <a:solidFill>
                  <a:srgbClr val="002060"/>
                </a:solidFill>
                <a:ea typeface="Calibri"/>
                <a:sym typeface="Calibri"/>
              </a:rPr>
              <a:t> Always use chlorine solution made that day.</a:t>
            </a:r>
          </a:p>
          <a:p>
            <a:pPr marL="542923" lvl="0" indent="-542923" defTabSz="868680">
              <a:buClr>
                <a:srgbClr val="002060"/>
              </a:buClr>
              <a:defRPr sz="1800">
                <a:solidFill>
                  <a:srgbClr val="000000"/>
                </a:solidFill>
              </a:defRPr>
            </a:pPr>
            <a:endParaRPr sz="2800" dirty="0">
              <a:solidFill>
                <a:srgbClr val="002060"/>
              </a:solidFill>
              <a:latin typeface="Arial" panose="020B0604020202020204" pitchFamily="34" charset="0"/>
              <a:cs typeface="Arial" panose="020B0604020202020204" pitchFamily="34" charset="0"/>
            </a:endParaRPr>
          </a:p>
        </p:txBody>
      </p:sp>
      <p:sp>
        <p:nvSpPr>
          <p:cNvPr id="222" name="Shape 222"/>
          <p:cNvSpPr/>
          <p:nvPr/>
        </p:nvSpPr>
        <p:spPr>
          <a:xfrm>
            <a:off x="611560" y="3735775"/>
            <a:ext cx="8763000" cy="43088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457200" lvl="0" indent="-457200">
              <a:spcBef>
                <a:spcPts val="600"/>
              </a:spcBef>
              <a:buClr>
                <a:srgbClr val="002060"/>
              </a:buClr>
              <a:buSzPct val="100000"/>
              <a:buFont typeface="Arial" panose="020B0604020202020204" pitchFamily="34" charset="0"/>
              <a:buChar char="•"/>
              <a:defRPr sz="1800"/>
            </a:pP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title" idx="4294967295"/>
          </p:nvPr>
        </p:nvSpPr>
        <p:spPr>
          <a:xfrm>
            <a:off x="0" y="274638"/>
            <a:ext cx="9144000" cy="706437"/>
          </a:xfrm>
          <a:prstGeom prst="rect">
            <a:avLst/>
          </a:prstGeom>
        </p:spPr>
        <p:txBody>
          <a:bodyPr lIns="0" tIns="0" rIns="0" bIns="0">
            <a:normAutofit/>
          </a:bodyPr>
          <a:lstStyle/>
          <a:p>
            <a:pPr lvl="0">
              <a:defRPr sz="1800"/>
            </a:pPr>
            <a:r>
              <a:rPr lang="en-US" sz="4400" b="1" dirty="0">
                <a:solidFill>
                  <a:srgbClr val="002060"/>
                </a:solidFill>
              </a:rPr>
              <a:t>S</a:t>
            </a:r>
            <a:r>
              <a:rPr sz="4400" b="1" dirty="0">
                <a:solidFill>
                  <a:srgbClr val="002060"/>
                </a:solidFill>
              </a:rPr>
              <a:t>praying</a:t>
            </a:r>
          </a:p>
        </p:txBody>
      </p:sp>
      <p:sp>
        <p:nvSpPr>
          <p:cNvPr id="308" name="Shape 308"/>
          <p:cNvSpPr>
            <a:spLocks noGrp="1"/>
          </p:cNvSpPr>
          <p:nvPr>
            <p:ph type="body" idx="4294967295"/>
          </p:nvPr>
        </p:nvSpPr>
        <p:spPr>
          <a:xfrm>
            <a:off x="467544" y="1196752"/>
            <a:ext cx="8229600" cy="4929188"/>
          </a:xfrm>
          <a:prstGeom prst="rect">
            <a:avLst/>
          </a:prstGeom>
        </p:spPr>
        <p:txBody>
          <a:bodyPr lIns="0" tIns="0" rIns="0" bIns="0">
            <a:normAutofit/>
          </a:bodyPr>
          <a:lstStyle/>
          <a:p>
            <a:pPr marL="0" lvl="0" indent="0" algn="ctr">
              <a:spcBef>
                <a:spcPts val="600"/>
              </a:spcBef>
              <a:buNone/>
              <a:defRPr sz="1800"/>
            </a:pPr>
            <a:r>
              <a:rPr lang="en-US" sz="2800" dirty="0">
                <a:solidFill>
                  <a:schemeClr val="tx2"/>
                </a:solidFill>
              </a:rPr>
              <a:t>Occupied or </a:t>
            </a:r>
            <a:r>
              <a:rPr sz="2800" dirty="0">
                <a:solidFill>
                  <a:schemeClr val="tx2"/>
                </a:solidFill>
              </a:rPr>
              <a:t>unoccupied clinical areas </a:t>
            </a:r>
            <a:r>
              <a:rPr lang="en-US" sz="2800" dirty="0">
                <a:solidFill>
                  <a:schemeClr val="tx2"/>
                </a:solidFill>
              </a:rPr>
              <a:t>should NOT be sprayed </a:t>
            </a:r>
            <a:r>
              <a:rPr sz="2800" dirty="0">
                <a:solidFill>
                  <a:schemeClr val="tx2"/>
                </a:solidFill>
              </a:rPr>
              <a:t>with disinfectant</a:t>
            </a:r>
            <a:endParaRPr lang="fr-FR" sz="2800" dirty="0">
              <a:solidFill>
                <a:schemeClr val="tx2"/>
              </a:solidFill>
            </a:endParaRPr>
          </a:p>
          <a:p>
            <a:pPr marL="0" lvl="0" indent="0">
              <a:spcBef>
                <a:spcPts val="600"/>
              </a:spcBef>
              <a:buNone/>
              <a:defRPr sz="1800"/>
            </a:pPr>
            <a:endParaRPr sz="2800" dirty="0">
              <a:solidFill>
                <a:srgbClr val="002060"/>
              </a:solidFill>
            </a:endParaRPr>
          </a:p>
          <a:p>
            <a:pPr lvl="1">
              <a:spcBef>
                <a:spcPts val="400"/>
              </a:spcBef>
              <a:buFont typeface="Wingdings" panose="05000000000000000000" pitchFamily="2" charset="2"/>
              <a:buChar char="§"/>
              <a:defRPr sz="1800"/>
            </a:pPr>
            <a:r>
              <a:rPr sz="2000" dirty="0">
                <a:solidFill>
                  <a:srgbClr val="002060"/>
                </a:solidFill>
              </a:rPr>
              <a:t>This is a potentially dangerous practice that has no proven disease control benefit.</a:t>
            </a:r>
            <a:endParaRPr lang="fr-FR" sz="2000" dirty="0">
              <a:solidFill>
                <a:srgbClr val="002060"/>
              </a:solidFill>
            </a:endParaRPr>
          </a:p>
          <a:p>
            <a:pPr lvl="1">
              <a:spcBef>
                <a:spcPts val="400"/>
              </a:spcBef>
              <a:buFont typeface="Wingdings" panose="05000000000000000000" pitchFamily="2" charset="2"/>
              <a:buChar char="§"/>
              <a:defRPr sz="1800"/>
            </a:pPr>
            <a:endParaRPr sz="2000" dirty="0">
              <a:solidFill>
                <a:srgbClr val="002060"/>
              </a:solidFill>
            </a:endParaRPr>
          </a:p>
          <a:p>
            <a:pPr lvl="1">
              <a:spcBef>
                <a:spcPts val="400"/>
              </a:spcBef>
              <a:buFont typeface="Wingdings" panose="05000000000000000000" pitchFamily="2" charset="2"/>
              <a:buChar char="§"/>
              <a:defRPr sz="1800"/>
            </a:pPr>
            <a:r>
              <a:rPr sz="2000" dirty="0">
                <a:solidFill>
                  <a:srgbClr val="002060"/>
                </a:solidFill>
              </a:rPr>
              <a:t>If spraying is not preceded by cleaning, the disinfectant may not work in the presence of organic matter and blood/body fluids.</a:t>
            </a:r>
            <a:endParaRPr lang="fr-FR" sz="2000" dirty="0">
              <a:solidFill>
                <a:srgbClr val="002060"/>
              </a:solidFill>
            </a:endParaRPr>
          </a:p>
          <a:p>
            <a:pPr lvl="1">
              <a:spcBef>
                <a:spcPts val="400"/>
              </a:spcBef>
              <a:buFont typeface="Wingdings" panose="05000000000000000000" pitchFamily="2" charset="2"/>
              <a:buChar char="§"/>
              <a:defRPr sz="1800"/>
            </a:pPr>
            <a:endParaRPr sz="2000" dirty="0">
              <a:solidFill>
                <a:srgbClr val="002060"/>
              </a:solidFill>
            </a:endParaRPr>
          </a:p>
          <a:p>
            <a:pPr lvl="1">
              <a:spcBef>
                <a:spcPts val="400"/>
              </a:spcBef>
              <a:buFont typeface="Wingdings" panose="05000000000000000000" pitchFamily="2" charset="2"/>
              <a:buChar char="§"/>
              <a:defRPr sz="1800"/>
            </a:pPr>
            <a:r>
              <a:rPr lang="en-US" sz="2000" dirty="0">
                <a:solidFill>
                  <a:srgbClr val="002060"/>
                </a:solidFill>
              </a:rPr>
              <a:t>E</a:t>
            </a:r>
            <a:r>
              <a:rPr sz="2000" dirty="0">
                <a:solidFill>
                  <a:srgbClr val="002060"/>
                </a:solidFill>
              </a:rPr>
              <a:t>xcessive use of spraying creates a wet environment, which is not only inconvenient but may be dangerous as it is slippery and takes longer to dry, especially in a humid environment.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prstGeom prst="rect">
            <a:avLst/>
          </a:prstGeom>
        </p:spPr>
        <p:txBody>
          <a:bodyPr lIns="0" tIns="0" rIns="0" bIns="0">
            <a:normAutofit/>
          </a:bodyPr>
          <a:lstStyle/>
          <a:p>
            <a:pPr lvl="0">
              <a:defRPr sz="1800"/>
            </a:pPr>
            <a:r>
              <a:rPr sz="3600" b="1" dirty="0">
                <a:solidFill>
                  <a:srgbClr val="002060"/>
                </a:solidFill>
              </a:rPr>
              <a:t>Learning objectives</a:t>
            </a:r>
          </a:p>
        </p:txBody>
      </p:sp>
      <p:sp>
        <p:nvSpPr>
          <p:cNvPr id="85" name="Shape 85"/>
          <p:cNvSpPr>
            <a:spLocks noGrp="1"/>
          </p:cNvSpPr>
          <p:nvPr>
            <p:ph type="body" idx="4294967295"/>
          </p:nvPr>
        </p:nvSpPr>
        <p:spPr>
          <a:xfrm>
            <a:off x="323528" y="1628775"/>
            <a:ext cx="8496944" cy="3960813"/>
          </a:xfrm>
          <a:prstGeom prst="rect">
            <a:avLst/>
          </a:prstGeom>
        </p:spPr>
        <p:txBody>
          <a:bodyPr lIns="0" tIns="0" rIns="0" bIns="0">
            <a:normAutofit/>
          </a:bodyPr>
          <a:lstStyle/>
          <a:p>
            <a:pPr marL="0" lvl="0" indent="0">
              <a:buNone/>
              <a:defRPr sz="1800"/>
            </a:pPr>
            <a:r>
              <a:rPr lang="fr-FR" sz="2400" dirty="0">
                <a:solidFill>
                  <a:srgbClr val="002060"/>
                </a:solidFill>
              </a:rPr>
              <a:t>At the end of </a:t>
            </a:r>
            <a:r>
              <a:rPr lang="fr-FR" sz="2400" dirty="0" err="1">
                <a:solidFill>
                  <a:srgbClr val="002060"/>
                </a:solidFill>
              </a:rPr>
              <a:t>this</a:t>
            </a:r>
            <a:r>
              <a:rPr lang="fr-FR" sz="2400" dirty="0">
                <a:solidFill>
                  <a:srgbClr val="002060"/>
                </a:solidFill>
              </a:rPr>
              <a:t> session </a:t>
            </a:r>
            <a:r>
              <a:rPr lang="fr-FR" sz="2400" dirty="0" err="1">
                <a:solidFill>
                  <a:srgbClr val="002060"/>
                </a:solidFill>
              </a:rPr>
              <a:t>you</a:t>
            </a:r>
            <a:r>
              <a:rPr lang="fr-FR" sz="2400" dirty="0">
                <a:solidFill>
                  <a:srgbClr val="002060"/>
                </a:solidFill>
              </a:rPr>
              <a:t> </a:t>
            </a:r>
            <a:r>
              <a:rPr lang="fr-FR" sz="2400" dirty="0" err="1">
                <a:solidFill>
                  <a:srgbClr val="002060"/>
                </a:solidFill>
              </a:rPr>
              <a:t>should</a:t>
            </a:r>
            <a:r>
              <a:rPr lang="fr-FR" sz="2400" dirty="0">
                <a:solidFill>
                  <a:srgbClr val="002060"/>
                </a:solidFill>
              </a:rPr>
              <a:t> </a:t>
            </a:r>
            <a:r>
              <a:rPr lang="fr-FR" sz="2400" dirty="0" err="1">
                <a:solidFill>
                  <a:srgbClr val="002060"/>
                </a:solidFill>
              </a:rPr>
              <a:t>be</a:t>
            </a:r>
            <a:r>
              <a:rPr lang="fr-FR" sz="2400" dirty="0">
                <a:solidFill>
                  <a:srgbClr val="002060"/>
                </a:solidFill>
              </a:rPr>
              <a:t> able to:</a:t>
            </a:r>
            <a:endParaRPr lang="en-US" sz="2400" dirty="0">
              <a:solidFill>
                <a:srgbClr val="002060"/>
              </a:solidFill>
            </a:endParaRPr>
          </a:p>
          <a:p>
            <a:pPr marL="609600" lvl="0" indent="-609600">
              <a:defRPr sz="1800"/>
            </a:pPr>
            <a:r>
              <a:rPr lang="en-US" sz="2400" dirty="0">
                <a:solidFill>
                  <a:srgbClr val="002060"/>
                </a:solidFill>
              </a:rPr>
              <a:t>Understand the importance of environmental cleaning and disinfection and the difference between the two</a:t>
            </a:r>
          </a:p>
          <a:p>
            <a:pPr marL="609600" lvl="0" indent="-609600">
              <a:defRPr sz="1800"/>
            </a:pPr>
            <a:r>
              <a:rPr lang="en-US" sz="2400" dirty="0">
                <a:solidFill>
                  <a:srgbClr val="002060"/>
                </a:solidFill>
              </a:rPr>
              <a:t>I</a:t>
            </a:r>
            <a:r>
              <a:rPr sz="2400" dirty="0">
                <a:solidFill>
                  <a:srgbClr val="002060"/>
                </a:solidFill>
              </a:rPr>
              <a:t>dentify </a:t>
            </a:r>
            <a:r>
              <a:rPr lang="en-US" sz="2400" dirty="0">
                <a:solidFill>
                  <a:srgbClr val="002060"/>
                </a:solidFill>
              </a:rPr>
              <a:t>the </a:t>
            </a:r>
            <a:r>
              <a:rPr sz="2400" dirty="0">
                <a:solidFill>
                  <a:srgbClr val="002060"/>
                </a:solidFill>
              </a:rPr>
              <a:t>appropriate PPE needed </a:t>
            </a:r>
            <a:r>
              <a:rPr lang="en-US" sz="2400" dirty="0">
                <a:solidFill>
                  <a:srgbClr val="002060"/>
                </a:solidFill>
              </a:rPr>
              <a:t>to conduct cleaning and disinfection safely </a:t>
            </a:r>
          </a:p>
          <a:p>
            <a:pPr marL="609600" lvl="0" indent="-609600">
              <a:defRPr sz="1800"/>
            </a:pPr>
            <a:r>
              <a:rPr lang="en-US" sz="2400" dirty="0">
                <a:solidFill>
                  <a:srgbClr val="002060"/>
                </a:solidFill>
              </a:rPr>
              <a:t>Describe how to handle common cleaning and disinfection procedures in a healthcare setting </a:t>
            </a:r>
          </a:p>
          <a:p>
            <a:pPr marL="609600" lvl="0" indent="-609600">
              <a:defRPr sz="1800"/>
            </a:pPr>
            <a:r>
              <a:rPr sz="2400" dirty="0">
                <a:solidFill>
                  <a:srgbClr val="002060"/>
                </a:solidFill>
              </a:rPr>
              <a:t>Describe </a:t>
            </a:r>
            <a:r>
              <a:rPr lang="en-US" sz="2400" dirty="0">
                <a:solidFill>
                  <a:srgbClr val="002060"/>
                </a:solidFill>
              </a:rPr>
              <a:t>appropriate </a:t>
            </a:r>
            <a:r>
              <a:rPr sz="2400" dirty="0">
                <a:solidFill>
                  <a:srgbClr val="002060"/>
                </a:solidFill>
              </a:rPr>
              <a:t>waste management</a:t>
            </a:r>
            <a:r>
              <a:rPr lang="en-US" sz="2400" dirty="0">
                <a:solidFill>
                  <a:srgbClr val="002060"/>
                </a:solidFill>
              </a:rPr>
              <a:t> strategies including segregation, transport, and disposal</a:t>
            </a:r>
            <a:endParaRPr sz="2400"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p:cNvSpPr>
          <p:nvPr>
            <p:ph type="title" idx="4294967295"/>
          </p:nvPr>
        </p:nvSpPr>
        <p:spPr>
          <a:xfrm>
            <a:off x="0" y="274638"/>
            <a:ext cx="9144000" cy="706437"/>
          </a:xfrm>
          <a:prstGeom prst="rect">
            <a:avLst/>
          </a:prstGeom>
        </p:spPr>
        <p:txBody>
          <a:bodyPr lIns="0" tIns="0" rIns="0" bIns="0">
            <a:normAutofit/>
          </a:bodyPr>
          <a:lstStyle/>
          <a:p>
            <a:pPr lvl="0">
              <a:defRPr sz="1800"/>
            </a:pPr>
            <a:r>
              <a:rPr sz="4000" b="1" dirty="0">
                <a:solidFill>
                  <a:srgbClr val="002060"/>
                </a:solidFill>
              </a:rPr>
              <a:t>Spraying (2)</a:t>
            </a:r>
          </a:p>
        </p:txBody>
      </p:sp>
      <p:sp>
        <p:nvSpPr>
          <p:cNvPr id="311" name="Shape 311"/>
          <p:cNvSpPr>
            <a:spLocks noGrp="1"/>
          </p:cNvSpPr>
          <p:nvPr>
            <p:ph type="body" idx="4294967295"/>
          </p:nvPr>
        </p:nvSpPr>
        <p:spPr>
          <a:xfrm>
            <a:off x="539552" y="1916832"/>
            <a:ext cx="8229600" cy="2448272"/>
          </a:xfrm>
          <a:prstGeom prst="rect">
            <a:avLst/>
          </a:prstGeom>
        </p:spPr>
        <p:txBody>
          <a:bodyPr lIns="0" tIns="0" rIns="0" bIns="0">
            <a:noAutofit/>
          </a:bodyPr>
          <a:lstStyle/>
          <a:p>
            <a:pPr marL="342900" lvl="1" indent="-342900">
              <a:spcBef>
                <a:spcPts val="400"/>
              </a:spcBef>
              <a:buFont typeface="Wingdings" panose="05000000000000000000" pitchFamily="2" charset="2"/>
              <a:buChar char="§"/>
              <a:defRPr sz="1800"/>
            </a:pPr>
            <a:r>
              <a:rPr lang="en-US" sz="2400" dirty="0">
                <a:solidFill>
                  <a:srgbClr val="002060"/>
                </a:solidFill>
              </a:rPr>
              <a:t>Spraying of people wearing PPE or street clothes and for the routine disinfection of rooms </a:t>
            </a:r>
            <a:r>
              <a:rPr lang="en-US" sz="2400" b="1" dirty="0">
                <a:solidFill>
                  <a:srgbClr val="002060"/>
                </a:solidFill>
              </a:rPr>
              <a:t>is not recommended</a:t>
            </a:r>
            <a:r>
              <a:rPr lang="en-US" sz="2400" dirty="0">
                <a:solidFill>
                  <a:srgbClr val="002060"/>
                </a:solidFill>
              </a:rPr>
              <a:t>.</a:t>
            </a:r>
          </a:p>
          <a:p>
            <a:pPr marL="0" lvl="1" indent="0">
              <a:spcBef>
                <a:spcPts val="400"/>
              </a:spcBef>
              <a:buNone/>
              <a:defRPr sz="1800"/>
            </a:pPr>
            <a:endParaRPr lang="fr-FR" sz="2400" dirty="0">
              <a:solidFill>
                <a:srgbClr val="FF0000"/>
              </a:solidFill>
            </a:endParaRPr>
          </a:p>
          <a:p>
            <a:pPr>
              <a:spcBef>
                <a:spcPts val="400"/>
              </a:spcBef>
              <a:buFont typeface="Wingdings" panose="05000000000000000000" pitchFamily="2" charset="2"/>
              <a:buChar char="§"/>
              <a:defRPr sz="1800"/>
            </a:pPr>
            <a:r>
              <a:rPr sz="2400" dirty="0">
                <a:solidFill>
                  <a:srgbClr val="002060"/>
                </a:solidFill>
              </a:rPr>
              <a:t>In the context of EVD outbreaks, spraying may be accepted outdoors and in some community settings as the only feasible option</a:t>
            </a:r>
            <a:endParaRPr lang="fr-FR" sz="2400" dirty="0">
              <a:solidFill>
                <a:srgbClr val="002060"/>
              </a:solidFill>
            </a:endParaRPr>
          </a:p>
          <a:p>
            <a:pPr marL="0" indent="0">
              <a:spcBef>
                <a:spcPts val="400"/>
              </a:spcBef>
              <a:buNone/>
              <a:defRPr sz="1800"/>
            </a:pPr>
            <a:endParaRPr sz="1200" dirty="0">
              <a:solidFill>
                <a:srgbClr val="002060"/>
              </a:solidFill>
            </a:endParaRPr>
          </a:p>
          <a:p>
            <a:pPr lvl="1">
              <a:spcBef>
                <a:spcPts val="400"/>
              </a:spcBef>
              <a:defRPr sz="1800"/>
            </a:pPr>
            <a:r>
              <a:rPr sz="2000" dirty="0">
                <a:solidFill>
                  <a:srgbClr val="002060"/>
                </a:solidFill>
              </a:rPr>
              <a:t>e.g. decontamination of EVD victims’ households by a burial team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hape 313"/>
          <p:cNvSpPr/>
          <p:nvPr/>
        </p:nvSpPr>
        <p:spPr>
          <a:xfrm>
            <a:off x="460828" y="1752600"/>
            <a:ext cx="8229601" cy="28212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Waste types</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Waste segregation</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Waste transport</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Methods of waste disposal</a:t>
            </a:r>
          </a:p>
          <a:p>
            <a:pPr lvl="0">
              <a:spcBef>
                <a:spcPts val="700"/>
              </a:spcBef>
              <a:defRPr sz="1800"/>
            </a:pPr>
            <a:endParaRPr sz="3200" dirty="0">
              <a:solidFill>
                <a:srgbClr val="FFFFFF"/>
              </a:solidFill>
              <a:latin typeface="Calibri"/>
              <a:ea typeface="Calibri"/>
              <a:cs typeface="Calibri"/>
              <a:sym typeface="Calibri"/>
            </a:endParaRPr>
          </a:p>
        </p:txBody>
      </p:sp>
      <p:sp>
        <p:nvSpPr>
          <p:cNvPr id="314" name="Shape 314"/>
          <p:cNvSpPr/>
          <p:nvPr/>
        </p:nvSpPr>
        <p:spPr>
          <a:xfrm>
            <a:off x="609600" y="517852"/>
            <a:ext cx="82296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defRPr sz="3600" b="1">
                <a:solidFill>
                  <a:srgbClr val="FFFFFF"/>
                </a:solidFill>
                <a:latin typeface="Calibri"/>
                <a:ea typeface="Calibri"/>
                <a:cs typeface="Calibri"/>
                <a:sym typeface="Calibri"/>
              </a:defRPr>
            </a:lvl1pPr>
          </a:lstStyle>
          <a:p>
            <a:pPr lvl="0">
              <a:defRPr sz="1800" b="0">
                <a:solidFill>
                  <a:srgbClr val="000000"/>
                </a:solidFill>
              </a:defRPr>
            </a:pPr>
            <a:r>
              <a:rPr lang="fr-FR" sz="3600" dirty="0">
                <a:solidFill>
                  <a:srgbClr val="002060"/>
                </a:solidFill>
                <a:latin typeface="Arial" panose="020B0604020202020204" pitchFamily="34" charset="0"/>
                <a:cs typeface="Arial" panose="020B0604020202020204" pitchFamily="34" charset="0"/>
              </a:rPr>
              <a:t>3. </a:t>
            </a:r>
            <a:r>
              <a:rPr sz="3600" dirty="0">
                <a:solidFill>
                  <a:srgbClr val="002060"/>
                </a:solidFill>
                <a:latin typeface="Arial" panose="020B0604020202020204" pitchFamily="34" charset="0"/>
                <a:cs typeface="Arial" panose="020B0604020202020204" pitchFamily="34" charset="0"/>
              </a:rPr>
              <a:t>Waste Management</a:t>
            </a:r>
          </a:p>
        </p:txBody>
      </p:sp>
      <p:sp>
        <p:nvSpPr>
          <p:cNvPr id="5" name="Shape 328"/>
          <p:cNvSpPr/>
          <p:nvPr/>
        </p:nvSpPr>
        <p:spPr>
          <a:xfrm>
            <a:off x="2594426" y="5085184"/>
            <a:ext cx="6096003" cy="6463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lang="en-US" sz="1400" dirty="0">
                <a:ea typeface="Calibri"/>
                <a:cs typeface="Calibri"/>
                <a:sym typeface="Calibri"/>
                <a:hlinkClick r:id="rId3"/>
              </a:rPr>
              <a:t>http://apps.who.int/iris/bitstream/10665/259491/1/WHO-FWC-WSH-17.05-eng.pdf?ua=1</a:t>
            </a:r>
            <a:r>
              <a:rPr sz="1400" dirty="0">
                <a:latin typeface="Calibri"/>
                <a:ea typeface="Calibri"/>
                <a:cs typeface="Calibri"/>
                <a:sym typeface="Calibri"/>
                <a:hlinkClick r:id="rId3"/>
              </a:rPr>
              <a:t>/</a:t>
            </a:r>
            <a:r>
              <a:rPr sz="1400" dirty="0">
                <a:solidFill>
                  <a:srgbClr val="FFFFFF"/>
                </a:solidFill>
                <a:latin typeface="Calibri"/>
                <a:ea typeface="Calibri"/>
                <a:cs typeface="Calibri"/>
                <a:sym typeface="Calibri"/>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p:cNvSpPr>
          <p:nvPr>
            <p:ph type="title" idx="4294967295"/>
          </p:nvPr>
        </p:nvSpPr>
        <p:spPr>
          <a:xfrm>
            <a:off x="-36512" y="269776"/>
            <a:ext cx="9136041"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Types of Waste</a:t>
            </a:r>
          </a:p>
        </p:txBody>
      </p:sp>
      <p:sp>
        <p:nvSpPr>
          <p:cNvPr id="322" name="Shape 322"/>
          <p:cNvSpPr>
            <a:spLocks noGrp="1"/>
          </p:cNvSpPr>
          <p:nvPr>
            <p:ph type="body" idx="4294967295"/>
          </p:nvPr>
        </p:nvSpPr>
        <p:spPr>
          <a:xfrm>
            <a:off x="251520" y="1287686"/>
            <a:ext cx="8712968" cy="4373562"/>
          </a:xfrm>
          <a:prstGeom prst="rect">
            <a:avLst/>
          </a:prstGeom>
        </p:spPr>
        <p:txBody>
          <a:bodyPr/>
          <a:lstStyle/>
          <a:p>
            <a:pPr marL="0" lvl="0" indent="0">
              <a:lnSpc>
                <a:spcPct val="80000"/>
              </a:lnSpc>
              <a:spcBef>
                <a:spcPts val="1200"/>
              </a:spcBef>
              <a:buClr>
                <a:srgbClr val="002060"/>
              </a:buClr>
              <a:buSzTx/>
              <a:buNone/>
              <a:defRPr sz="1800">
                <a:solidFill>
                  <a:srgbClr val="000000"/>
                </a:solidFill>
              </a:defRPr>
            </a:pPr>
            <a:r>
              <a:rPr sz="2400" i="1" dirty="0">
                <a:solidFill>
                  <a:srgbClr val="002060"/>
                </a:solidFill>
              </a:rPr>
              <a:t>“</a:t>
            </a:r>
            <a:r>
              <a:rPr sz="2400" b="1" i="1" dirty="0">
                <a:solidFill>
                  <a:srgbClr val="002060"/>
                </a:solidFill>
              </a:rPr>
              <a:t>Health care waste </a:t>
            </a:r>
            <a:r>
              <a:rPr sz="2400" i="1" dirty="0">
                <a:solidFill>
                  <a:srgbClr val="002060"/>
                </a:solidFill>
              </a:rPr>
              <a:t>includes all the waste generated by health care establishments, research facilities, and laboratories related to medical procedures.”</a:t>
            </a:r>
            <a:endParaRPr lang="en-US" sz="2400" i="1" dirty="0">
              <a:solidFill>
                <a:srgbClr val="002060"/>
              </a:solidFill>
            </a:endParaRPr>
          </a:p>
          <a:p>
            <a:pPr marL="0" lvl="0" indent="0">
              <a:lnSpc>
                <a:spcPct val="80000"/>
              </a:lnSpc>
              <a:spcBef>
                <a:spcPts val="1200"/>
              </a:spcBef>
              <a:buClr>
                <a:srgbClr val="002060"/>
              </a:buClr>
              <a:buSzTx/>
              <a:buNone/>
              <a:defRPr sz="1800">
                <a:solidFill>
                  <a:srgbClr val="000000"/>
                </a:solidFill>
              </a:defRPr>
            </a:pPr>
            <a:endParaRPr sz="2400" i="1" dirty="0">
              <a:solidFill>
                <a:srgbClr val="002060"/>
              </a:solidFill>
            </a:endParaRPr>
          </a:p>
          <a:p>
            <a:pPr marL="1562100" lvl="0" indent="-552450">
              <a:lnSpc>
                <a:spcPct val="80000"/>
              </a:lnSpc>
              <a:spcBef>
                <a:spcPts val="1200"/>
              </a:spcBef>
              <a:buClr>
                <a:srgbClr val="002060"/>
              </a:buClr>
              <a:buFont typeface="+mj-lt"/>
              <a:buAutoNum type="arabicPeriod"/>
              <a:defRPr sz="1800">
                <a:solidFill>
                  <a:srgbClr val="000000"/>
                </a:solidFill>
              </a:defRPr>
            </a:pPr>
            <a:r>
              <a:rPr lang="en-US" sz="2400" dirty="0">
                <a:solidFill>
                  <a:srgbClr val="002060"/>
                </a:solidFill>
              </a:rPr>
              <a:t>Sharps</a:t>
            </a:r>
          </a:p>
          <a:p>
            <a:pPr marL="1562100" lvl="0" indent="-552450">
              <a:lnSpc>
                <a:spcPct val="80000"/>
              </a:lnSpc>
              <a:spcBef>
                <a:spcPts val="1200"/>
              </a:spcBef>
              <a:buClr>
                <a:srgbClr val="002060"/>
              </a:buClr>
              <a:buFont typeface="+mj-lt"/>
              <a:buAutoNum type="arabicPeriod"/>
              <a:defRPr sz="1800">
                <a:solidFill>
                  <a:srgbClr val="000000"/>
                </a:solidFill>
              </a:defRPr>
            </a:pPr>
            <a:r>
              <a:rPr lang="en-US" sz="2400" dirty="0">
                <a:solidFill>
                  <a:srgbClr val="002060"/>
                </a:solidFill>
              </a:rPr>
              <a:t>Non-sharps infectious waste</a:t>
            </a:r>
          </a:p>
          <a:p>
            <a:pPr marL="1562100" lvl="0" indent="-552450">
              <a:lnSpc>
                <a:spcPct val="80000"/>
              </a:lnSpc>
              <a:spcBef>
                <a:spcPts val="1200"/>
              </a:spcBef>
              <a:buClr>
                <a:srgbClr val="002060"/>
              </a:buClr>
              <a:buFont typeface="+mj-lt"/>
              <a:buAutoNum type="arabicPeriod"/>
              <a:defRPr sz="1800">
                <a:solidFill>
                  <a:srgbClr val="000000"/>
                </a:solidFill>
              </a:defRPr>
            </a:pPr>
            <a:r>
              <a:rPr lang="en-US" sz="2400" dirty="0">
                <a:solidFill>
                  <a:srgbClr val="002060"/>
                </a:solidFill>
              </a:rPr>
              <a:t>Mon- sharps non-infectious waste</a:t>
            </a:r>
          </a:p>
          <a:p>
            <a:pPr marL="1562100" lvl="0" indent="-552450">
              <a:lnSpc>
                <a:spcPct val="80000"/>
              </a:lnSpc>
              <a:spcBef>
                <a:spcPts val="1200"/>
              </a:spcBef>
              <a:buClr>
                <a:srgbClr val="002060"/>
              </a:buClr>
              <a:buFont typeface="+mj-lt"/>
              <a:buAutoNum type="arabicPeriod"/>
              <a:defRPr sz="1800">
                <a:solidFill>
                  <a:srgbClr val="000000"/>
                </a:solidFill>
              </a:defRPr>
            </a:pPr>
            <a:r>
              <a:rPr lang="en-US" sz="2400" dirty="0">
                <a:solidFill>
                  <a:srgbClr val="002060"/>
                </a:solidFill>
              </a:rPr>
              <a:t>Hazardous waste</a:t>
            </a:r>
            <a:endParaRPr sz="2400" dirty="0">
              <a:solidFill>
                <a:srgbClr val="002060"/>
              </a:solidFill>
            </a:endParaRPr>
          </a:p>
        </p:txBody>
      </p:sp>
      <p:sp>
        <p:nvSpPr>
          <p:cNvPr id="328" name="Shape 328"/>
          <p:cNvSpPr/>
          <p:nvPr/>
        </p:nvSpPr>
        <p:spPr>
          <a:xfrm>
            <a:off x="3040038" y="5373216"/>
            <a:ext cx="6096003" cy="6463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lang="en-US" sz="1400" dirty="0">
                <a:ea typeface="Calibri"/>
                <a:cs typeface="Calibri"/>
                <a:sym typeface="Calibri"/>
                <a:hlinkClick r:id="rId3"/>
              </a:rPr>
              <a:t>http://apps.who.int/iris/bitstream/10665/259491/1/WHO-FWC-WSH-17.05-eng.pdf?ua=1</a:t>
            </a:r>
            <a:r>
              <a:rPr sz="1400" dirty="0">
                <a:latin typeface="Calibri"/>
                <a:ea typeface="Calibri"/>
                <a:cs typeface="Calibri"/>
                <a:sym typeface="Calibri"/>
                <a:hlinkClick r:id="rId3"/>
              </a:rPr>
              <a:t>/</a:t>
            </a:r>
            <a:r>
              <a:rPr sz="1400" dirty="0">
                <a:solidFill>
                  <a:srgbClr val="FFFFFF"/>
                </a:solidFill>
                <a:latin typeface="Calibri"/>
                <a:ea typeface="Calibri"/>
                <a:cs typeface="Calibri"/>
                <a:sym typeface="Calibri"/>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Shape 330"/>
          <p:cNvSpPr>
            <a:spLocks noGrp="1"/>
          </p:cNvSpPr>
          <p:nvPr>
            <p:ph type="title" idx="4294967295"/>
          </p:nvPr>
        </p:nvSpPr>
        <p:spPr>
          <a:xfrm>
            <a:off x="0" y="345976"/>
            <a:ext cx="9144000" cy="10668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Waste Segregation </a:t>
            </a:r>
          </a:p>
        </p:txBody>
      </p:sp>
      <p:sp>
        <p:nvSpPr>
          <p:cNvPr id="331" name="Shape 331"/>
          <p:cNvSpPr>
            <a:spLocks noGrp="1"/>
          </p:cNvSpPr>
          <p:nvPr>
            <p:ph type="body" idx="4294967295"/>
          </p:nvPr>
        </p:nvSpPr>
        <p:spPr>
          <a:xfrm>
            <a:off x="539552" y="2071389"/>
            <a:ext cx="7992888" cy="4525963"/>
          </a:xfrm>
          <a:prstGeom prst="rect">
            <a:avLst/>
          </a:prstGeom>
        </p:spPr>
        <p:txBody>
          <a:bodyPr>
            <a:normAutofit/>
          </a:bodyPr>
          <a:lstStyle/>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Segregate waste where it is generated</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Never put infectious waste in general bin</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Always put sharps waste in a sharps container</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Never put chemical waste in general bin</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Segregate human parts from all other waste</a:t>
            </a:r>
          </a:p>
        </p:txBody>
      </p:sp>
      <p:sp>
        <p:nvSpPr>
          <p:cNvPr id="337" name="Shape 337"/>
          <p:cNvSpPr/>
          <p:nvPr/>
        </p:nvSpPr>
        <p:spPr>
          <a:xfrm>
            <a:off x="152400" y="1245667"/>
            <a:ext cx="8229600" cy="8151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We must…..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31">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3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p:cNvSpPr>
          <p:nvPr>
            <p:ph type="title" idx="4294967295"/>
          </p:nvPr>
        </p:nvSpPr>
        <p:spPr>
          <a:xfrm>
            <a:off x="683568" y="332582"/>
            <a:ext cx="8218487" cy="792162"/>
          </a:xfrm>
          <a:prstGeom prst="rect">
            <a:avLst/>
          </a:prstGeom>
        </p:spPr>
        <p:txBody>
          <a:bodyPr lIns="0" tIns="0" rIns="0" bIns="0">
            <a:normAutofit/>
          </a:bodyPr>
          <a:lstStyle>
            <a:lvl1pPr>
              <a:defRPr>
                <a:solidFill>
                  <a:srgbClr val="C00000"/>
                </a:solidFill>
              </a:defRPr>
            </a:lvl1pPr>
          </a:lstStyle>
          <a:p>
            <a:pPr lvl="0">
              <a:defRPr sz="1800">
                <a:solidFill>
                  <a:srgbClr val="000000"/>
                </a:solidFill>
              </a:defRPr>
            </a:pPr>
            <a:r>
              <a:rPr sz="3600" b="1" dirty="0">
                <a:solidFill>
                  <a:srgbClr val="002060"/>
                </a:solidFill>
              </a:rPr>
              <a:t>Waste </a:t>
            </a:r>
            <a:r>
              <a:rPr lang="en-US" sz="3600" b="1" dirty="0">
                <a:solidFill>
                  <a:srgbClr val="002060"/>
                </a:solidFill>
              </a:rPr>
              <a:t>C</a:t>
            </a:r>
            <a:r>
              <a:rPr sz="3600" b="1" dirty="0">
                <a:solidFill>
                  <a:srgbClr val="002060"/>
                </a:solidFill>
              </a:rPr>
              <a:t>ollection</a:t>
            </a:r>
          </a:p>
        </p:txBody>
      </p:sp>
      <p:sp>
        <p:nvSpPr>
          <p:cNvPr id="341" name="Shape 341"/>
          <p:cNvSpPr>
            <a:spLocks noGrp="1"/>
          </p:cNvSpPr>
          <p:nvPr>
            <p:ph type="body" idx="4294967295"/>
          </p:nvPr>
        </p:nvSpPr>
        <p:spPr>
          <a:xfrm>
            <a:off x="395536" y="1353635"/>
            <a:ext cx="8221663" cy="1857375"/>
          </a:xfrm>
          <a:prstGeom prst="rect">
            <a:avLst/>
          </a:prstGeom>
        </p:spPr>
        <p:txBody>
          <a:bodyPr lIns="0" tIns="0" rIns="0" bIns="0">
            <a:normAutofit/>
          </a:bodyPr>
          <a:lstStyle>
            <a:lvl1pPr marL="391885" indent="-391885">
              <a:spcBef>
                <a:spcPts val="500"/>
              </a:spcBef>
              <a:defRPr sz="2400"/>
            </a:lvl1pPr>
            <a:lvl2pPr marL="721783" indent="-264583">
              <a:spcBef>
                <a:spcPts val="400"/>
              </a:spcBef>
              <a:defRPr sz="2000"/>
            </a:lvl2pPr>
          </a:lstStyle>
          <a:p>
            <a:pPr lvl="0">
              <a:defRPr sz="1800"/>
            </a:pPr>
            <a:r>
              <a:rPr sz="2400" dirty="0">
                <a:solidFill>
                  <a:srgbClr val="002060"/>
                </a:solidFill>
              </a:rPr>
              <a:t>Waste should be segregated at the point of generation to enable appropriate and safe handling</a:t>
            </a:r>
          </a:p>
          <a:p>
            <a:pPr lvl="1">
              <a:defRPr sz="1800"/>
            </a:pPr>
            <a:r>
              <a:rPr sz="2000" dirty="0">
                <a:solidFill>
                  <a:srgbClr val="002060"/>
                </a:solidFill>
              </a:rPr>
              <a:t>Ideally, waste should not be stored more than 24 hours before being destroyed</a:t>
            </a:r>
          </a:p>
        </p:txBody>
      </p:sp>
      <p:sp>
        <p:nvSpPr>
          <p:cNvPr id="342" name="Shape 342"/>
          <p:cNvSpPr/>
          <p:nvPr/>
        </p:nvSpPr>
        <p:spPr>
          <a:xfrm>
            <a:off x="4356100" y="3573462"/>
            <a:ext cx="4419600" cy="147732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marL="457200" indent="-457200">
              <a:spcBef>
                <a:spcPts val="2300"/>
              </a:spcBef>
              <a:buClr>
                <a:srgbClr val="C00000"/>
              </a:buClr>
              <a:buSzPct val="100000"/>
              <a:buFont typeface="Wingdings"/>
              <a:buChar char="●"/>
              <a:defRPr>
                <a:latin typeface="Arial"/>
                <a:ea typeface="Arial"/>
                <a:cs typeface="Arial"/>
                <a:sym typeface="Arial"/>
              </a:defRPr>
            </a:lvl1pPr>
          </a:lstStyle>
          <a:p>
            <a:pPr>
              <a:buFont typeface="Arial" panose="020B0604020202020204" pitchFamily="34" charset="0"/>
              <a:buChar char="•"/>
              <a:defRPr sz="1800"/>
            </a:pPr>
            <a:r>
              <a:rPr sz="2400" dirty="0">
                <a:solidFill>
                  <a:schemeClr val="tx2"/>
                </a:solidFill>
              </a:rPr>
              <a:t>All solid, non-sharp, infectious waste should be collected using leak-proof waste bags in covered bins.</a:t>
            </a:r>
          </a:p>
        </p:txBody>
      </p:sp>
      <p:pic>
        <p:nvPicPr>
          <p:cNvPr id="1026" name="Picture 2" descr="Image result for biohazard b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780928"/>
            <a:ext cx="2952328" cy="29523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p:cNvSpPr>
          <p:nvPr>
            <p:ph type="title" idx="4294967295"/>
          </p:nvPr>
        </p:nvSpPr>
        <p:spPr>
          <a:xfrm>
            <a:off x="0" y="274638"/>
            <a:ext cx="9144000" cy="1143000"/>
          </a:xfrm>
          <a:prstGeom prst="rect">
            <a:avLst/>
          </a:prstGeom>
        </p:spPr>
        <p:txBody>
          <a:bodyPr/>
          <a:lstStyle/>
          <a:p>
            <a:pPr lvl="0">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Examples of General Waste</a:t>
            </a:r>
            <a:br>
              <a:rPr sz="3200" b="1" dirty="0">
                <a:solidFill>
                  <a:srgbClr val="002060"/>
                </a:solidFill>
                <a:latin typeface="Arial" panose="020B0604020202020204" pitchFamily="34" charset="0"/>
                <a:cs typeface="Arial" panose="020B0604020202020204" pitchFamily="34" charset="0"/>
              </a:rPr>
            </a:br>
            <a:r>
              <a:rPr sz="3200" b="1" dirty="0">
                <a:solidFill>
                  <a:srgbClr val="002060"/>
                </a:solidFill>
                <a:latin typeface="Arial" panose="020B0604020202020204" pitchFamily="34" charset="0"/>
                <a:cs typeface="Arial" panose="020B0604020202020204" pitchFamily="34" charset="0"/>
              </a:rPr>
              <a:t>(i.e. Non-hazardous)</a:t>
            </a:r>
          </a:p>
        </p:txBody>
      </p:sp>
      <p:sp>
        <p:nvSpPr>
          <p:cNvPr id="345" name="Shape 345"/>
          <p:cNvSpPr>
            <a:spLocks noGrp="1"/>
          </p:cNvSpPr>
          <p:nvPr>
            <p:ph type="body" idx="4294967295"/>
          </p:nvPr>
        </p:nvSpPr>
        <p:spPr>
          <a:xfrm>
            <a:off x="0" y="1600200"/>
            <a:ext cx="8229600" cy="4191000"/>
          </a:xfrm>
          <a:prstGeom prst="rect">
            <a:avLst/>
          </a:prstGeom>
        </p:spPr>
        <p:txBody>
          <a:bodyPr/>
          <a:lstStyle/>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Left over food items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Fruit peels e.g. banana</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Paper/Paper towels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Plastic or paper bags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Surgical wrapping</a:t>
            </a:r>
          </a:p>
        </p:txBody>
      </p:sp>
      <p:sp>
        <p:nvSpPr>
          <p:cNvPr id="352" name="Shape 352"/>
          <p:cNvSpPr/>
          <p:nvPr/>
        </p:nvSpPr>
        <p:spPr>
          <a:xfrm>
            <a:off x="107504" y="5060169"/>
            <a:ext cx="8774838" cy="40011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2800" b="1">
                <a:solidFill>
                  <a:srgbClr val="FFFFFF"/>
                </a:solidFill>
                <a:latin typeface="Calibri"/>
                <a:ea typeface="Calibri"/>
                <a:cs typeface="Calibri"/>
                <a:sym typeface="Calibri"/>
              </a:defRPr>
            </a:lvl1pPr>
          </a:lstStyle>
          <a:p>
            <a:pPr lvl="0">
              <a:defRPr sz="1800" b="0">
                <a:solidFill>
                  <a:srgbClr val="000000"/>
                </a:solidFill>
              </a:defRPr>
            </a:pPr>
            <a:r>
              <a:rPr sz="2600" b="1" dirty="0">
                <a:solidFill>
                  <a:srgbClr val="002060"/>
                </a:solidFill>
                <a:latin typeface="Arial" panose="020B0604020202020204" pitchFamily="34" charset="0"/>
                <a:cs typeface="Arial" panose="020B0604020202020204" pitchFamily="34" charset="0"/>
              </a:rPr>
              <a:t>NB. A significant amount of general waste is recyclable</a:t>
            </a:r>
          </a:p>
        </p:txBody>
      </p:sp>
      <p:pic>
        <p:nvPicPr>
          <p:cNvPr id="2050" name="Picture 2" descr="Image result for food was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317738" y="2243516"/>
            <a:ext cx="3564604" cy="1973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1"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p:cNvSpPr>
          <p:nvPr>
            <p:ph type="title" idx="4294967295"/>
          </p:nvPr>
        </p:nvSpPr>
        <p:spPr>
          <a:xfrm>
            <a:off x="539552" y="269776"/>
            <a:ext cx="8229600" cy="1143000"/>
          </a:xfrm>
          <a:prstGeom prst="rect">
            <a:avLst/>
          </a:prstGeom>
        </p:spPr>
        <p:txBody>
          <a:bodyPr>
            <a:normAutofit/>
          </a:bodyPr>
          <a:lstStyle/>
          <a:p>
            <a:pPr lvl="0">
              <a:defRPr sz="1800" b="0">
                <a:solidFill>
                  <a:srgbClr val="000000"/>
                </a:solidFill>
              </a:defRPr>
            </a:pPr>
            <a:r>
              <a:rPr sz="3600" b="1" kern="1200" dirty="0">
                <a:solidFill>
                  <a:srgbClr val="002060"/>
                </a:solidFill>
                <a:latin typeface="Arial" panose="020B0604020202020204" pitchFamily="34" charset="0"/>
                <a:ea typeface="+mj-ea"/>
                <a:cs typeface="Arial" panose="020B0604020202020204" pitchFamily="34" charset="0"/>
              </a:rPr>
              <a:t>Examples of Infectious Waste</a:t>
            </a:r>
          </a:p>
        </p:txBody>
      </p:sp>
      <p:sp>
        <p:nvSpPr>
          <p:cNvPr id="355" name="Shape 355"/>
          <p:cNvSpPr>
            <a:spLocks noGrp="1"/>
          </p:cNvSpPr>
          <p:nvPr>
            <p:ph type="body" idx="4294967295"/>
          </p:nvPr>
        </p:nvSpPr>
        <p:spPr>
          <a:xfrm>
            <a:off x="467544" y="1639341"/>
            <a:ext cx="8229600" cy="4525963"/>
          </a:xfrm>
          <a:prstGeom prst="rect">
            <a:avLst/>
          </a:prstGeom>
        </p:spPr>
        <p:txBody>
          <a:bodyPr>
            <a:normAutofit/>
          </a:bodyPr>
          <a:lstStyle/>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Items soiled with blood</a:t>
            </a: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Human tissue/organs</a:t>
            </a: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Used alcohol swabs/bandages </a:t>
            </a: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Waste from isolation ward</a:t>
            </a: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Contaminated disposable PPE items</a:t>
            </a: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Excreta (can be placed directly in latrine)</a:t>
            </a:r>
          </a:p>
        </p:txBody>
      </p:sp>
      <p:pic>
        <p:nvPicPr>
          <p:cNvPr id="356" name="image2.jpeg"/>
          <p:cNvPicPr/>
          <p:nvPr/>
        </p:nvPicPr>
        <p:blipFill>
          <a:blip r:embed="rId3" cstate="print">
            <a:extLst/>
          </a:blip>
          <a:stretch>
            <a:fillRect/>
          </a:stretch>
        </p:blipFill>
        <p:spPr>
          <a:xfrm>
            <a:off x="6594005" y="1638672"/>
            <a:ext cx="2370483" cy="1862336"/>
          </a:xfrm>
          <a:prstGeom prst="rect">
            <a:avLst/>
          </a:prstGeom>
          <a:ln w="28575">
            <a:solidFill>
              <a:srgbClr val="FFFFFF"/>
            </a:solidFill>
          </a:ln>
        </p:spPr>
      </p:pic>
      <p:sp>
        <p:nvSpPr>
          <p:cNvPr id="362" name="Shape 362"/>
          <p:cNvSpPr/>
          <p:nvPr/>
        </p:nvSpPr>
        <p:spPr>
          <a:xfrm>
            <a:off x="3012759" y="5373216"/>
            <a:ext cx="608235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4"/>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Shape 364"/>
          <p:cNvSpPr>
            <a:spLocks noGrp="1"/>
          </p:cNvSpPr>
          <p:nvPr>
            <p:ph type="title" idx="4294967295"/>
          </p:nvPr>
        </p:nvSpPr>
        <p:spPr>
          <a:xfrm>
            <a:off x="0" y="274638"/>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Examples of Liquid Infectious Waste</a:t>
            </a:r>
          </a:p>
        </p:txBody>
      </p:sp>
      <p:sp>
        <p:nvSpPr>
          <p:cNvPr id="365" name="Shape 365"/>
          <p:cNvSpPr>
            <a:spLocks noGrp="1"/>
          </p:cNvSpPr>
          <p:nvPr>
            <p:ph type="body" idx="4294967295"/>
          </p:nvPr>
        </p:nvSpPr>
        <p:spPr>
          <a:xfrm>
            <a:off x="914400" y="1539875"/>
            <a:ext cx="8229600" cy="4525963"/>
          </a:xfrm>
          <a:prstGeom prst="rect">
            <a:avLst/>
          </a:prstGeom>
        </p:spPr>
        <p:txBody>
          <a:bodyPr/>
          <a:lstStyle/>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Vomit</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Feces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Blood</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Sputum</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Saliva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Pus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Contaminated wash-water </a:t>
            </a:r>
            <a:r>
              <a:rPr lang="en-US" sz="3200" dirty="0">
                <a:solidFill>
                  <a:srgbClr val="002060"/>
                </a:solidFill>
                <a:latin typeface="Arial" panose="020B0604020202020204" pitchFamily="34" charset="0"/>
                <a:cs typeface="Arial" panose="020B0604020202020204" pitchFamily="34" charset="0"/>
              </a:rPr>
              <a:t>(</a:t>
            </a:r>
            <a:r>
              <a:rPr sz="3200" dirty="0" err="1">
                <a:solidFill>
                  <a:srgbClr val="002060"/>
                </a:solidFill>
                <a:latin typeface="Arial" panose="020B0604020202020204" pitchFamily="34" charset="0"/>
                <a:cs typeface="Arial" panose="020B0604020202020204" pitchFamily="34" charset="0"/>
              </a:rPr>
              <a:t>e.g.Ebola</a:t>
            </a:r>
            <a:r>
              <a:rPr lang="en-US" sz="3200" dirty="0">
                <a:solidFill>
                  <a:srgbClr val="002060"/>
                </a:solidFill>
                <a:latin typeface="Arial" panose="020B0604020202020204" pitchFamily="34" charset="0"/>
                <a:cs typeface="Arial" panose="020B0604020202020204" pitchFamily="34" charset="0"/>
              </a:rPr>
              <a:t>)</a:t>
            </a:r>
            <a:endParaRPr sz="3200" dirty="0">
              <a:solidFill>
                <a:srgbClr val="002060"/>
              </a:solidFill>
              <a:latin typeface="Arial" panose="020B0604020202020204" pitchFamily="34" charset="0"/>
              <a:cs typeface="Arial" panose="020B0604020202020204" pitchFamily="34" charset="0"/>
            </a:endParaRPr>
          </a:p>
        </p:txBody>
      </p:sp>
      <p:pic>
        <p:nvPicPr>
          <p:cNvPr id="366" name="image3.jpeg"/>
          <p:cNvPicPr/>
          <p:nvPr/>
        </p:nvPicPr>
        <p:blipFill>
          <a:blip r:embed="rId2" cstate="print">
            <a:extLst/>
          </a:blip>
          <a:stretch>
            <a:fillRect/>
          </a:stretch>
        </p:blipFill>
        <p:spPr>
          <a:xfrm>
            <a:off x="5968453" y="1447800"/>
            <a:ext cx="2447928" cy="2355551"/>
          </a:xfrm>
          <a:prstGeom prst="rect">
            <a:avLst/>
          </a:prstGeom>
          <a:ln w="28575">
            <a:solidFill>
              <a:srgbClr val="FFFFFF"/>
            </a:solid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p:cNvSpPr>
          <p:nvPr>
            <p:ph type="title" idx="4294967295"/>
          </p:nvPr>
        </p:nvSpPr>
        <p:spPr>
          <a:xfrm>
            <a:off x="0" y="0"/>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Examples of Sharps Waste</a:t>
            </a:r>
          </a:p>
        </p:txBody>
      </p:sp>
      <p:sp>
        <p:nvSpPr>
          <p:cNvPr id="374" name="Shape 374"/>
          <p:cNvSpPr>
            <a:spLocks noGrp="1"/>
          </p:cNvSpPr>
          <p:nvPr>
            <p:ph type="body" idx="4294967295"/>
          </p:nvPr>
        </p:nvSpPr>
        <p:spPr>
          <a:xfrm>
            <a:off x="539552" y="2355020"/>
            <a:ext cx="8229600" cy="3078163"/>
          </a:xfrm>
          <a:prstGeom prst="rect">
            <a:avLst/>
          </a:prstGeom>
        </p:spPr>
        <p:txBody>
          <a:bodyPr/>
          <a:lstStyle/>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Used needles and syringes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Used surgical scalpels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Contaminated broken glassware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Contaminated glass slides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Disposable scissors</a:t>
            </a:r>
          </a:p>
        </p:txBody>
      </p:sp>
      <p:sp>
        <p:nvSpPr>
          <p:cNvPr id="380" name="Shape 380"/>
          <p:cNvSpPr/>
          <p:nvPr/>
        </p:nvSpPr>
        <p:spPr>
          <a:xfrm>
            <a:off x="911291" y="1124744"/>
            <a:ext cx="6966651"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lvl="0" algn="ctr">
              <a:defRPr sz="1800"/>
            </a:pPr>
            <a:r>
              <a:rPr sz="3200" b="1" i="1" dirty="0">
                <a:solidFill>
                  <a:srgbClr val="002060"/>
                </a:solidFill>
                <a:latin typeface="Arial" panose="020B0604020202020204" pitchFamily="34" charset="0"/>
                <a:ea typeface="Calibri"/>
                <a:cs typeface="Arial" panose="020B0604020202020204" pitchFamily="34" charset="0"/>
                <a:sym typeface="Calibri"/>
              </a:rPr>
              <a:t>“Sharps are items that could cause </a:t>
            </a:r>
          </a:p>
          <a:p>
            <a:pPr lvl="0" algn="ctr">
              <a:defRPr sz="1800"/>
            </a:pPr>
            <a:r>
              <a:rPr sz="3200" b="1" i="1" dirty="0">
                <a:solidFill>
                  <a:srgbClr val="002060"/>
                </a:solidFill>
                <a:latin typeface="Arial" panose="020B0604020202020204" pitchFamily="34" charset="0"/>
                <a:ea typeface="Calibri"/>
                <a:cs typeface="Arial" panose="020B0604020202020204" pitchFamily="34" charset="0"/>
                <a:sym typeface="Calibri"/>
              </a:rPr>
              <a:t>cuts or puncture wounds.”</a:t>
            </a:r>
          </a:p>
        </p:txBody>
      </p:sp>
      <p:sp>
        <p:nvSpPr>
          <p:cNvPr id="381" name="Shape 381"/>
          <p:cNvSpPr/>
          <p:nvPr/>
        </p:nvSpPr>
        <p:spPr>
          <a:xfrm>
            <a:off x="3061654" y="5445224"/>
            <a:ext cx="608235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3"/>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74">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7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7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7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7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1"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p:cNvSpPr>
          <p:nvPr>
            <p:ph type="title" idx="4294967295"/>
          </p:nvPr>
        </p:nvSpPr>
        <p:spPr>
          <a:xfrm>
            <a:off x="179512" y="260648"/>
            <a:ext cx="8784976" cy="706437"/>
          </a:xfrm>
          <a:prstGeom prst="rect">
            <a:avLst/>
          </a:prstGeom>
        </p:spPr>
        <p:txBody>
          <a:bodyPr lIns="0" tIns="0" rIns="0" bIns="0">
            <a:normAutofit/>
          </a:bodyPr>
          <a:lstStyle/>
          <a:p>
            <a:pPr lvl="0">
              <a:defRPr sz="1800"/>
            </a:pPr>
            <a:r>
              <a:rPr lang="fr-FR" sz="3600" b="1" dirty="0">
                <a:solidFill>
                  <a:srgbClr val="002060"/>
                </a:solidFill>
              </a:rPr>
              <a:t>4. </a:t>
            </a:r>
            <a:r>
              <a:rPr sz="3600" b="1" dirty="0">
                <a:solidFill>
                  <a:srgbClr val="002060"/>
                </a:solidFill>
              </a:rPr>
              <a:t>PPE for waste management</a:t>
            </a:r>
          </a:p>
        </p:txBody>
      </p:sp>
      <p:sp>
        <p:nvSpPr>
          <p:cNvPr id="397" name="Shape 397"/>
          <p:cNvSpPr>
            <a:spLocks noGrp="1"/>
          </p:cNvSpPr>
          <p:nvPr>
            <p:ph type="body" idx="4294967295"/>
          </p:nvPr>
        </p:nvSpPr>
        <p:spPr>
          <a:xfrm>
            <a:off x="251520" y="1268760"/>
            <a:ext cx="8229600" cy="4929187"/>
          </a:xfrm>
          <a:prstGeom prst="rect">
            <a:avLst/>
          </a:prstGeom>
        </p:spPr>
        <p:txBody>
          <a:bodyPr lIns="0" tIns="0" rIns="0" bIns="0">
            <a:normAutofit/>
          </a:bodyPr>
          <a:lstStyle/>
          <a:p>
            <a:pPr marL="609600" lvl="0" indent="-609600">
              <a:defRPr sz="1800"/>
            </a:pPr>
            <a:r>
              <a:rPr sz="3200" dirty="0"/>
              <a:t>Wear a full set of PPE and heavy duty/rubber gloves, when handling infectious waste</a:t>
            </a:r>
          </a:p>
          <a:p>
            <a:pPr marL="901700" lvl="1" indent="-444500">
              <a:spcBef>
                <a:spcPts val="600"/>
              </a:spcBef>
              <a:defRPr sz="1800"/>
            </a:pPr>
            <a:r>
              <a:rPr sz="2800" dirty="0"/>
              <a:t>Goggles provide greater protection than visors from splashes that may come from below when pouring liquid waste from a bucket.</a:t>
            </a:r>
          </a:p>
          <a:p>
            <a:pPr marL="609600" lvl="0" indent="-609600">
              <a:spcBef>
                <a:spcPts val="1200"/>
              </a:spcBef>
              <a:defRPr sz="1800"/>
            </a:pPr>
            <a:r>
              <a:rPr sz="3200" dirty="0"/>
              <a:t>Avoid splashing when disposing of liquid infectious waste.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prstGeom prst="rect">
            <a:avLst/>
          </a:prstGeom>
        </p:spPr>
        <p:txBody>
          <a:bodyPr lIns="0" tIns="0" rIns="0" bIns="0">
            <a:normAutofit/>
          </a:bodyPr>
          <a:lstStyle/>
          <a:p>
            <a:pPr lvl="0">
              <a:defRPr sz="1800"/>
            </a:pPr>
            <a:r>
              <a:rPr lang="fr-FR" sz="3600" b="1" dirty="0" err="1">
                <a:solidFill>
                  <a:srgbClr val="002060"/>
                </a:solidFill>
              </a:rPr>
              <a:t>Outline</a:t>
            </a:r>
            <a:endParaRPr sz="3600" b="1" dirty="0">
              <a:solidFill>
                <a:srgbClr val="002060"/>
              </a:solidFill>
            </a:endParaRPr>
          </a:p>
        </p:txBody>
      </p:sp>
      <p:sp>
        <p:nvSpPr>
          <p:cNvPr id="85" name="Shape 85"/>
          <p:cNvSpPr>
            <a:spLocks noGrp="1"/>
          </p:cNvSpPr>
          <p:nvPr>
            <p:ph type="body" idx="4294967295"/>
          </p:nvPr>
        </p:nvSpPr>
        <p:spPr>
          <a:xfrm>
            <a:off x="323528" y="1628775"/>
            <a:ext cx="8496944" cy="3960813"/>
          </a:xfrm>
          <a:prstGeom prst="rect">
            <a:avLst/>
          </a:prstGeom>
        </p:spPr>
        <p:txBody>
          <a:bodyPr lIns="0" tIns="0" rIns="0" bIns="0">
            <a:normAutofit/>
          </a:bodyPr>
          <a:lstStyle/>
          <a:p>
            <a:pPr marL="457200" lvl="0" indent="-457200">
              <a:lnSpc>
                <a:spcPct val="150000"/>
              </a:lnSpc>
              <a:buFont typeface="+mj-lt"/>
              <a:buAutoNum type="arabicPeriod"/>
              <a:defRPr sz="1800"/>
            </a:pPr>
            <a:r>
              <a:rPr lang="en-US" sz="2400" dirty="0">
                <a:solidFill>
                  <a:srgbClr val="002060"/>
                </a:solidFill>
              </a:rPr>
              <a:t>Environmental cleaning &amp; disinfection </a:t>
            </a:r>
          </a:p>
          <a:p>
            <a:pPr marL="457200" lvl="0" indent="-457200">
              <a:lnSpc>
                <a:spcPct val="150000"/>
              </a:lnSpc>
              <a:buFont typeface="+mj-lt"/>
              <a:buAutoNum type="arabicPeriod"/>
              <a:defRPr sz="1800"/>
            </a:pPr>
            <a:r>
              <a:rPr lang="en-US" sz="2400" dirty="0">
                <a:solidFill>
                  <a:srgbClr val="002060"/>
                </a:solidFill>
              </a:rPr>
              <a:t>Materials for environmental cleaning &amp; disinfection</a:t>
            </a:r>
          </a:p>
          <a:p>
            <a:pPr marL="457200" lvl="0" indent="-457200">
              <a:lnSpc>
                <a:spcPct val="150000"/>
              </a:lnSpc>
              <a:buFont typeface="+mj-lt"/>
              <a:buAutoNum type="arabicPeriod"/>
              <a:defRPr sz="1800"/>
            </a:pPr>
            <a:r>
              <a:rPr lang="fr-FR" sz="2400" dirty="0">
                <a:solidFill>
                  <a:srgbClr val="002060"/>
                </a:solidFill>
              </a:rPr>
              <a:t>W</a:t>
            </a:r>
            <a:r>
              <a:rPr lang="en-US" sz="2400" dirty="0" err="1">
                <a:solidFill>
                  <a:srgbClr val="002060"/>
                </a:solidFill>
              </a:rPr>
              <a:t>aste</a:t>
            </a:r>
            <a:r>
              <a:rPr lang="en-US" sz="2400" dirty="0">
                <a:solidFill>
                  <a:srgbClr val="002060"/>
                </a:solidFill>
              </a:rPr>
              <a:t> management</a:t>
            </a:r>
          </a:p>
          <a:p>
            <a:pPr marL="457200" lvl="0" indent="-457200">
              <a:lnSpc>
                <a:spcPct val="150000"/>
              </a:lnSpc>
              <a:buFont typeface="+mj-lt"/>
              <a:buAutoNum type="arabicPeriod"/>
              <a:defRPr sz="1800"/>
            </a:pPr>
            <a:r>
              <a:rPr lang="fr-FR" sz="2400" dirty="0">
                <a:solidFill>
                  <a:srgbClr val="002060"/>
                </a:solidFill>
              </a:rPr>
              <a:t>P</a:t>
            </a:r>
            <a:r>
              <a:rPr lang="en-US" sz="2400" dirty="0">
                <a:solidFill>
                  <a:srgbClr val="002060"/>
                </a:solidFill>
              </a:rPr>
              <a:t>PE for waste management</a:t>
            </a:r>
          </a:p>
          <a:p>
            <a:pPr marL="457200" lvl="0" indent="-457200">
              <a:lnSpc>
                <a:spcPct val="150000"/>
              </a:lnSpc>
              <a:buFont typeface="+mj-lt"/>
              <a:buAutoNum type="arabicPeriod"/>
              <a:defRPr sz="1800"/>
            </a:pPr>
            <a:r>
              <a:rPr lang="fr-FR" sz="2400" dirty="0">
                <a:solidFill>
                  <a:srgbClr val="002060"/>
                </a:solidFill>
              </a:rPr>
              <a:t>W</a:t>
            </a:r>
            <a:r>
              <a:rPr lang="en-US" sz="2400" dirty="0" err="1">
                <a:solidFill>
                  <a:srgbClr val="002060"/>
                </a:solidFill>
              </a:rPr>
              <a:t>aste</a:t>
            </a:r>
            <a:r>
              <a:rPr lang="en-US" sz="2400" dirty="0">
                <a:solidFill>
                  <a:srgbClr val="002060"/>
                </a:solidFill>
              </a:rPr>
              <a:t> disposal</a:t>
            </a:r>
            <a:endParaRPr sz="2400" dirty="0">
              <a:solidFill>
                <a:srgbClr val="002060"/>
              </a:solidFill>
            </a:endParaRPr>
          </a:p>
        </p:txBody>
      </p:sp>
    </p:spTree>
    <p:extLst>
      <p:ext uri="{BB962C8B-B14F-4D97-AF65-F5344CB8AC3E}">
        <p14:creationId xmlns:p14="http://schemas.microsoft.com/office/powerpoint/2010/main" val="3586045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p:cNvSpPr>
          <p:nvPr>
            <p:ph type="title" idx="4294967295"/>
          </p:nvPr>
        </p:nvSpPr>
        <p:spPr>
          <a:xfrm>
            <a:off x="0" y="274638"/>
            <a:ext cx="9144000" cy="706437"/>
          </a:xfrm>
          <a:prstGeom prst="rect">
            <a:avLst/>
          </a:prstGeom>
        </p:spPr>
        <p:txBody>
          <a:bodyPr lIns="0" tIns="0" rIns="0" bIns="0">
            <a:normAutofit/>
          </a:bodyPr>
          <a:lstStyle/>
          <a:p>
            <a:pPr lvl="0">
              <a:defRPr sz="1800"/>
            </a:pPr>
            <a:r>
              <a:rPr lang="fr-FR" sz="3600" b="1" dirty="0">
                <a:solidFill>
                  <a:srgbClr val="002060"/>
                </a:solidFill>
              </a:rPr>
              <a:t>5. </a:t>
            </a:r>
            <a:r>
              <a:rPr sz="3600" b="1" dirty="0">
                <a:solidFill>
                  <a:srgbClr val="002060"/>
                </a:solidFill>
              </a:rPr>
              <a:t>Waste disposal</a:t>
            </a:r>
          </a:p>
        </p:txBody>
      </p:sp>
      <p:sp>
        <p:nvSpPr>
          <p:cNvPr id="420" name="Shape 420"/>
          <p:cNvSpPr>
            <a:spLocks noGrp="1"/>
          </p:cNvSpPr>
          <p:nvPr>
            <p:ph type="body" idx="4294967295"/>
          </p:nvPr>
        </p:nvSpPr>
        <p:spPr>
          <a:xfrm>
            <a:off x="323528" y="1308124"/>
            <a:ext cx="8229600" cy="4929188"/>
          </a:xfrm>
          <a:prstGeom prst="rect">
            <a:avLst/>
          </a:prstGeom>
        </p:spPr>
        <p:txBody>
          <a:bodyPr lIns="0" tIns="0" rIns="0" bIns="0">
            <a:normAutofit/>
          </a:bodyPr>
          <a:lstStyle/>
          <a:p>
            <a:pPr lvl="0">
              <a:spcBef>
                <a:spcPts val="500"/>
              </a:spcBef>
              <a:defRPr sz="1800"/>
            </a:pPr>
            <a:r>
              <a:rPr sz="2400" dirty="0"/>
              <a:t>Waste should be placed in a designated pit of appropriate depth (e.g. 2 </a:t>
            </a:r>
            <a:r>
              <a:rPr sz="2400" dirty="0" err="1"/>
              <a:t>metres</a:t>
            </a:r>
            <a:r>
              <a:rPr sz="2400" dirty="0"/>
              <a:t> or about 7 feet) and filled to a depth of 1–1.5 m (or about 3–5 feet).</a:t>
            </a:r>
          </a:p>
          <a:p>
            <a:pPr lvl="0">
              <a:spcBef>
                <a:spcPts val="500"/>
              </a:spcBef>
              <a:defRPr sz="1800"/>
            </a:pPr>
            <a:r>
              <a:rPr sz="2400" dirty="0"/>
              <a:t>After each waste load, the waste should be covered with a layer of soil 10 –15 cm deep.</a:t>
            </a:r>
          </a:p>
          <a:p>
            <a:pPr lvl="0">
              <a:spcBef>
                <a:spcPts val="500"/>
              </a:spcBef>
              <a:defRPr sz="1800"/>
            </a:pPr>
            <a:r>
              <a:rPr sz="2400" dirty="0"/>
              <a:t>Placenta and anatomical samples should be buried in a separate pit.</a:t>
            </a:r>
          </a:p>
          <a:p>
            <a:pPr lvl="0">
              <a:spcBef>
                <a:spcPts val="500"/>
              </a:spcBef>
              <a:defRPr sz="1800"/>
            </a:pPr>
            <a:r>
              <a:rPr sz="2400" dirty="0"/>
              <a:t>The area designated for the final treatment and disposal of waste should have controlled access to prevent entry by animals, untrained personnel or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hape 422"/>
          <p:cNvSpPr>
            <a:spLocks noGrp="1"/>
          </p:cNvSpPr>
          <p:nvPr>
            <p:ph type="title" idx="4294967295"/>
          </p:nvPr>
        </p:nvSpPr>
        <p:spPr>
          <a:xfrm>
            <a:off x="0" y="332656"/>
            <a:ext cx="9144000" cy="706437"/>
          </a:xfrm>
          <a:prstGeom prst="rect">
            <a:avLst/>
          </a:prstGeom>
        </p:spPr>
        <p:txBody>
          <a:bodyPr lIns="0" tIns="0" rIns="0" bIns="0">
            <a:normAutofit/>
          </a:bodyPr>
          <a:lstStyle/>
          <a:p>
            <a:pPr lvl="0">
              <a:defRPr sz="1800"/>
            </a:pPr>
            <a:r>
              <a:rPr sz="3600" b="1" dirty="0">
                <a:solidFill>
                  <a:srgbClr val="002060"/>
                </a:solidFill>
              </a:rPr>
              <a:t>Waste disposal (2)</a:t>
            </a:r>
          </a:p>
        </p:txBody>
      </p:sp>
      <p:sp>
        <p:nvSpPr>
          <p:cNvPr id="423" name="Shape 423"/>
          <p:cNvSpPr>
            <a:spLocks noGrp="1"/>
          </p:cNvSpPr>
          <p:nvPr>
            <p:ph type="body" idx="4294967295"/>
          </p:nvPr>
        </p:nvSpPr>
        <p:spPr>
          <a:xfrm>
            <a:off x="395536" y="1308124"/>
            <a:ext cx="8229600" cy="4929188"/>
          </a:xfrm>
          <a:prstGeom prst="rect">
            <a:avLst/>
          </a:prstGeom>
        </p:spPr>
        <p:txBody>
          <a:bodyPr lIns="0" tIns="0" rIns="0" bIns="0">
            <a:normAutofit/>
          </a:bodyPr>
          <a:lstStyle/>
          <a:p>
            <a:pPr lvl="0">
              <a:spcBef>
                <a:spcPts val="500"/>
              </a:spcBef>
              <a:defRPr sz="1800"/>
            </a:pPr>
            <a:r>
              <a:rPr sz="2400" dirty="0"/>
              <a:t>Waste, such as faeces, urine and vomit, and liquid waste from washing, can be disposed of in the sanitary sewer or in pit latrines dedicated to patients.</a:t>
            </a:r>
            <a:endParaRPr lang="fr-FR" sz="2400" dirty="0"/>
          </a:p>
          <a:p>
            <a:pPr lvl="0">
              <a:spcBef>
                <a:spcPts val="500"/>
              </a:spcBef>
              <a:defRPr sz="1800"/>
            </a:pPr>
            <a:endParaRPr sz="2400" dirty="0"/>
          </a:p>
          <a:p>
            <a:pPr marL="683985" lvl="1" indent="-226785">
              <a:spcBef>
                <a:spcPts val="400"/>
              </a:spcBef>
              <a:defRPr sz="1800"/>
            </a:pPr>
            <a:r>
              <a:rPr sz="2000" dirty="0"/>
              <a:t>Standard precautions should be taken to prevent contamination of the environment by </a:t>
            </a:r>
            <a:r>
              <a:rPr sz="2000" dirty="0" err="1"/>
              <a:t>faeces</a:t>
            </a:r>
            <a:r>
              <a:rPr sz="2000" dirty="0"/>
              <a:t> and urine. </a:t>
            </a:r>
            <a:endParaRPr lang="fr-FR" sz="2000" dirty="0"/>
          </a:p>
          <a:p>
            <a:pPr marL="457200" lvl="1" indent="0">
              <a:spcBef>
                <a:spcPts val="400"/>
              </a:spcBef>
              <a:buNone/>
              <a:defRPr sz="1800"/>
            </a:pPr>
            <a:endParaRPr sz="1800" dirty="0"/>
          </a:p>
          <a:p>
            <a:pPr marL="683985" lvl="1" indent="-226785">
              <a:spcBef>
                <a:spcPts val="400"/>
              </a:spcBef>
              <a:defRPr sz="1800"/>
            </a:pPr>
            <a:r>
              <a:rPr sz="2000" dirty="0"/>
              <a:t>Ebola virus is likely to be inactivated significantly faster in the environment than enteric viruses with known waterborne transmission (e.g., norovirus, hepatitis A virus).</a:t>
            </a:r>
            <a:endParaRPr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Shape 425"/>
          <p:cNvSpPr>
            <a:spLocks noGrp="1"/>
          </p:cNvSpPr>
          <p:nvPr>
            <p:ph type="title" idx="4294967295"/>
          </p:nvPr>
        </p:nvSpPr>
        <p:spPr>
          <a:xfrm>
            <a:off x="0" y="418307"/>
            <a:ext cx="9144000" cy="706437"/>
          </a:xfrm>
          <a:prstGeom prst="rect">
            <a:avLst/>
          </a:prstGeom>
        </p:spPr>
        <p:txBody>
          <a:bodyPr lIns="0" tIns="0" rIns="0" bIns="0">
            <a:normAutofit/>
          </a:bodyPr>
          <a:lstStyle/>
          <a:p>
            <a:pPr lvl="0">
              <a:defRPr sz="1800"/>
            </a:pPr>
            <a:r>
              <a:rPr sz="3600" b="1" dirty="0">
                <a:solidFill>
                  <a:srgbClr val="002060"/>
                </a:solidFill>
              </a:rPr>
              <a:t>Key messages </a:t>
            </a:r>
          </a:p>
        </p:txBody>
      </p:sp>
      <p:sp>
        <p:nvSpPr>
          <p:cNvPr id="426" name="Shape 426"/>
          <p:cNvSpPr>
            <a:spLocks noGrp="1"/>
          </p:cNvSpPr>
          <p:nvPr>
            <p:ph type="body" idx="4294967295"/>
          </p:nvPr>
        </p:nvSpPr>
        <p:spPr>
          <a:xfrm>
            <a:off x="395536" y="1308124"/>
            <a:ext cx="8229600" cy="4929188"/>
          </a:xfrm>
          <a:prstGeom prst="rect">
            <a:avLst/>
          </a:prstGeom>
        </p:spPr>
        <p:txBody>
          <a:bodyPr lIns="0" tIns="0" rIns="0" bIns="0">
            <a:normAutofit/>
          </a:bodyPr>
          <a:lstStyle/>
          <a:p>
            <a:pPr marL="700087" lvl="0" indent="-700087">
              <a:spcBef>
                <a:spcPts val="600"/>
              </a:spcBef>
              <a:buAutoNum type="arabicPeriod"/>
              <a:defRPr sz="1800"/>
            </a:pPr>
            <a:r>
              <a:rPr sz="2800" dirty="0"/>
              <a:t>Environmental cleaning</a:t>
            </a:r>
            <a:r>
              <a:rPr lang="en-US" sz="2800" dirty="0"/>
              <a:t>, </a:t>
            </a:r>
            <a:r>
              <a:rPr sz="2800" dirty="0"/>
              <a:t>disinfection</a:t>
            </a:r>
            <a:r>
              <a:rPr lang="en-US" sz="2800" dirty="0"/>
              <a:t>, and waste management are</a:t>
            </a:r>
            <a:r>
              <a:rPr sz="2800" dirty="0"/>
              <a:t>  critical component</a:t>
            </a:r>
            <a:r>
              <a:rPr lang="en-US" sz="2800" dirty="0"/>
              <a:t>s</a:t>
            </a:r>
            <a:r>
              <a:rPr sz="2800" dirty="0"/>
              <a:t> in stopping </a:t>
            </a:r>
            <a:r>
              <a:rPr lang="en-US" sz="2800" dirty="0"/>
              <a:t>disease </a:t>
            </a:r>
            <a:r>
              <a:rPr sz="2800" dirty="0"/>
              <a:t>transmission.</a:t>
            </a:r>
          </a:p>
          <a:p>
            <a:pPr marL="514350" lvl="0" indent="-514350">
              <a:buAutoNum type="arabicPeriod" startAt="2"/>
              <a:defRPr sz="1800"/>
            </a:pPr>
            <a:endParaRPr sz="2800" dirty="0"/>
          </a:p>
          <a:p>
            <a:pPr marL="700087" lvl="0" indent="-700087">
              <a:spcBef>
                <a:spcPts val="600"/>
              </a:spcBef>
              <a:buAutoNum type="arabicPeriod" startAt="2"/>
              <a:defRPr sz="1800"/>
            </a:pPr>
            <a:r>
              <a:rPr sz="2800" dirty="0"/>
              <a:t>Personnel involved in environmental cleaning and disinfection must use proper PPE and follow standard operating procedures. </a:t>
            </a:r>
          </a:p>
          <a:p>
            <a:pPr marL="514350" lvl="0" indent="-514350">
              <a:buAutoNum type="arabicPeriod" startAt="3"/>
              <a:defRPr sz="1800"/>
            </a:pPr>
            <a:endParaRPr sz="2800" dirty="0"/>
          </a:p>
          <a:p>
            <a:pPr marL="700087" lvl="0" indent="-700087">
              <a:spcBef>
                <a:spcPts val="600"/>
              </a:spcBef>
              <a:buAutoNum type="arabicPeriod" startAt="3"/>
              <a:defRPr sz="1800"/>
            </a:pPr>
            <a:r>
              <a:rPr sz="2800" dirty="0"/>
              <a:t>Training of staff and supplies should be regular and routinely provided.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R</a:t>
            </a:r>
            <a:r>
              <a:rPr lang="en-US" sz="3600" b="1" dirty="0" err="1">
                <a:solidFill>
                  <a:srgbClr val="002060"/>
                </a:solidFill>
              </a:rPr>
              <a:t>eferences</a:t>
            </a:r>
            <a:endParaRPr lang="en-US" sz="3600" b="1" dirty="0">
              <a:solidFill>
                <a:srgbClr val="002060"/>
              </a:solidFill>
            </a:endParaRPr>
          </a:p>
        </p:txBody>
      </p:sp>
      <p:sp>
        <p:nvSpPr>
          <p:cNvPr id="3" name="Content Placeholder 2"/>
          <p:cNvSpPr>
            <a:spLocks noGrp="1"/>
          </p:cNvSpPr>
          <p:nvPr>
            <p:ph idx="1"/>
          </p:nvPr>
        </p:nvSpPr>
        <p:spPr/>
        <p:txBody>
          <a:bodyPr/>
          <a:lstStyle/>
          <a:p>
            <a:pPr marL="0" indent="0">
              <a:buNone/>
            </a:pPr>
            <a:r>
              <a:rPr lang="en-US" sz="1800" dirty="0"/>
              <a:t>Interim Infection Prevention and Control Guidance for Care of Patients with Suspected or Confirmed Filovirus </a:t>
            </a:r>
            <a:r>
              <a:rPr lang="en-US" sz="1800" dirty="0" err="1"/>
              <a:t>Haemorrhagic</a:t>
            </a:r>
            <a:r>
              <a:rPr lang="en-US" sz="1800" dirty="0"/>
              <a:t> Fever in Health-Care Settings, with Focus on Ebola. WHO, 2014 </a:t>
            </a:r>
            <a:r>
              <a:rPr lang="en-US" sz="1800" dirty="0">
                <a:hlinkClick r:id="rId2"/>
              </a:rPr>
              <a:t>http://apps.who.int/iris/bitstream/10665/130596/1/WHO_HIS_SDS_2014.4_eng.pdf?ua=1&amp;ua=1&amp;ua=1</a:t>
            </a:r>
            <a:r>
              <a:rPr lang="en-US" sz="1800" dirty="0"/>
              <a:t> </a:t>
            </a:r>
          </a:p>
          <a:p>
            <a:pPr marL="0" indent="0">
              <a:buNone/>
            </a:pPr>
            <a:endParaRPr lang="fr-FR" sz="1800" dirty="0"/>
          </a:p>
          <a:p>
            <a:pPr marL="0" lvl="0" indent="0">
              <a:buNone/>
              <a:defRPr sz="1800"/>
            </a:pPr>
            <a:r>
              <a:rPr lang="en-US" sz="1800" dirty="0">
                <a:solidFill>
                  <a:srgbClr val="002060"/>
                </a:solidFill>
                <a:ea typeface="Calibri"/>
                <a:sym typeface="Calibri"/>
              </a:rPr>
              <a:t>WHO Practical Guidelines for Infection Control in Health Care Facilities 2004</a:t>
            </a:r>
          </a:p>
          <a:p>
            <a:pPr marL="0" lvl="0" indent="0">
              <a:buNone/>
              <a:defRPr sz="1800"/>
            </a:pPr>
            <a:r>
              <a:rPr lang="en-US" sz="1800" dirty="0">
                <a:ea typeface="Calibri"/>
                <a:sym typeface="Calibri"/>
                <a:hlinkClick r:id="rId3"/>
              </a:rPr>
              <a:t>http://www.wpro.who.int/publications/docs/practical_guidelines_infection_control.pdf</a:t>
            </a:r>
            <a:r>
              <a:rPr lang="en-US" sz="1800" dirty="0">
                <a:solidFill>
                  <a:srgbClr val="FFFFFF"/>
                </a:solidFill>
                <a:ea typeface="Calibri"/>
                <a:sym typeface="Calibri"/>
              </a:rPr>
              <a:t>. </a:t>
            </a:r>
          </a:p>
          <a:p>
            <a:pPr marL="0" lvl="0" indent="0">
              <a:buNone/>
              <a:defRPr sz="1800"/>
            </a:pPr>
            <a:endParaRPr lang="fr-FR" sz="1800" dirty="0">
              <a:solidFill>
                <a:srgbClr val="FFFFFF"/>
              </a:solidFill>
              <a:ea typeface="Calibri"/>
              <a:sym typeface="Calibri"/>
            </a:endParaRPr>
          </a:p>
          <a:p>
            <a:pPr marL="0" indent="0">
              <a:buNone/>
              <a:defRPr sz="1800"/>
            </a:pPr>
            <a:r>
              <a:rPr lang="en-US" sz="1800" dirty="0">
                <a:solidFill>
                  <a:srgbClr val="002060"/>
                </a:solidFill>
                <a:ea typeface="Calibri"/>
                <a:sym typeface="Calibri"/>
              </a:rPr>
              <a:t>WHO. Safe management of wastes from health care activities. 2014</a:t>
            </a:r>
            <a:r>
              <a:rPr lang="en-US" sz="1800" dirty="0">
                <a:solidFill>
                  <a:srgbClr val="FFFFFF"/>
                </a:solidFill>
                <a:ea typeface="Calibri"/>
                <a:sym typeface="Calibri"/>
              </a:rPr>
              <a:t>. </a:t>
            </a:r>
            <a:r>
              <a:rPr lang="en-US" sz="1800" dirty="0">
                <a:ea typeface="Calibri"/>
                <a:sym typeface="Calibri"/>
                <a:hlinkClick r:id="rId4"/>
              </a:rPr>
              <a:t>http://apps.who.int/iris/bitstream/10665/259491/1/WHO-FWC-WSH-17.05-eng.pdf?ua=1/</a:t>
            </a:r>
            <a:r>
              <a:rPr lang="en-US" sz="1800" dirty="0">
                <a:solidFill>
                  <a:srgbClr val="FFFFFF"/>
                </a:solidFill>
                <a:ea typeface="Calibri"/>
                <a:sym typeface="Calibri"/>
              </a:rPr>
              <a:t>. </a:t>
            </a:r>
          </a:p>
          <a:p>
            <a:pPr marL="0" lvl="0" indent="0">
              <a:buNone/>
              <a:defRPr sz="1800"/>
            </a:pPr>
            <a:endParaRPr lang="en-US" sz="1800" dirty="0">
              <a:solidFill>
                <a:srgbClr val="FFFFFF"/>
              </a:solidFill>
              <a:ea typeface="Calibri"/>
              <a:sym typeface="Calibri"/>
            </a:endParaRPr>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1834713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4205954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p:cNvSpPr>
          <p:nvPr>
            <p:ph type="title" idx="4294967295"/>
          </p:nvPr>
        </p:nvSpPr>
        <p:spPr>
          <a:xfrm>
            <a:off x="539552" y="2060848"/>
            <a:ext cx="7772400" cy="1470025"/>
          </a:xfrm>
          <a:prstGeom prst="rect">
            <a:avLst/>
          </a:prstGeom>
        </p:spPr>
        <p:txBody>
          <a:bodyPr lIns="0" tIns="0" rIns="0" bIns="0">
            <a:normAutofit/>
          </a:bodyPr>
          <a:lstStyle>
            <a:lvl1pPr>
              <a:defRPr sz="6000" b="1" i="1">
                <a:solidFill>
                  <a:srgbClr val="002060"/>
                </a:solidFill>
              </a:defRPr>
            </a:lvl1pPr>
          </a:lstStyle>
          <a:p>
            <a:pPr lvl="0">
              <a:defRPr sz="1800" b="0" i="0">
                <a:solidFill>
                  <a:srgbClr val="000000"/>
                </a:solidFill>
              </a:defRPr>
            </a:pPr>
            <a:r>
              <a:rPr sz="6000" b="1" i="1" dirty="0">
                <a:solidFill>
                  <a:srgbClr val="002060"/>
                </a:solidFill>
              </a:rPr>
              <a:t>Thank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a:spLocks noGrp="1"/>
          </p:cNvSpPr>
          <p:nvPr>
            <p:ph type="title"/>
          </p:nvPr>
        </p:nvSpPr>
        <p:spPr>
          <a:prstGeom prst="rect">
            <a:avLst/>
          </a:prstGeom>
        </p:spPr>
        <p:txBody>
          <a:bodyPr lIns="0" tIns="0" rIns="0" bIns="0">
            <a:normAutofit/>
          </a:bodyPr>
          <a:lstStyle>
            <a:lvl1pPr>
              <a:defRPr sz="3600">
                <a:solidFill>
                  <a:srgbClr val="002060"/>
                </a:solidFill>
              </a:defRPr>
            </a:lvl1pPr>
          </a:lstStyle>
          <a:p>
            <a:pPr lvl="0">
              <a:defRPr sz="1800">
                <a:solidFill>
                  <a:srgbClr val="000000"/>
                </a:solidFill>
              </a:defRPr>
            </a:pPr>
            <a:r>
              <a:rPr sz="3600" b="1" dirty="0">
                <a:solidFill>
                  <a:srgbClr val="002060"/>
                </a:solidFill>
              </a:rPr>
              <a:t>Reminder: Standard Precautions</a:t>
            </a:r>
          </a:p>
        </p:txBody>
      </p:sp>
      <p:sp>
        <p:nvSpPr>
          <p:cNvPr id="88" name="Shape 88"/>
          <p:cNvSpPr>
            <a:spLocks noGrp="1"/>
          </p:cNvSpPr>
          <p:nvPr>
            <p:ph type="body" idx="4294967295"/>
          </p:nvPr>
        </p:nvSpPr>
        <p:spPr>
          <a:xfrm>
            <a:off x="245368" y="1600200"/>
            <a:ext cx="4038600" cy="4525963"/>
          </a:xfrm>
          <a:prstGeom prst="rect">
            <a:avLst/>
          </a:prstGeom>
        </p:spPr>
        <p:txBody>
          <a:bodyPr lIns="0" tIns="0" rIns="0" bIns="0">
            <a:normAutofit lnSpcReduction="10000"/>
          </a:bodyPr>
          <a:lstStyle/>
          <a:p>
            <a:pPr marL="0" lvl="0" indent="0">
              <a:buNone/>
              <a:defRPr sz="1800"/>
            </a:pPr>
            <a:r>
              <a:rPr sz="2800" dirty="0">
                <a:solidFill>
                  <a:srgbClr val="002060"/>
                </a:solidFill>
              </a:rPr>
              <a:t>Routine precautions to be applied in ALL situations for ALL</a:t>
            </a:r>
            <a:r>
              <a:rPr lang="en-US" sz="2800" dirty="0">
                <a:solidFill>
                  <a:srgbClr val="002060"/>
                </a:solidFill>
              </a:rPr>
              <a:t> patients</a:t>
            </a:r>
            <a:endParaRPr sz="2800" dirty="0">
              <a:solidFill>
                <a:srgbClr val="002060"/>
              </a:solidFill>
            </a:endParaRPr>
          </a:p>
          <a:p>
            <a:pPr marL="838200" lvl="1" indent="-381000">
              <a:spcBef>
                <a:spcPts val="500"/>
              </a:spcBef>
              <a:defRPr sz="1800"/>
            </a:pPr>
            <a:r>
              <a:rPr sz="2400" dirty="0">
                <a:solidFill>
                  <a:srgbClr val="002060"/>
                </a:solidFill>
              </a:rPr>
              <a:t>whether or not they appear infectious or symptomatic</a:t>
            </a:r>
          </a:p>
          <a:p>
            <a:pPr marL="838200" lvl="1" indent="-381000">
              <a:spcBef>
                <a:spcPts val="500"/>
              </a:spcBef>
              <a:defRPr sz="1800"/>
            </a:pPr>
            <a:r>
              <a:rPr sz="2400" dirty="0">
                <a:solidFill>
                  <a:srgbClr val="002060"/>
                </a:solidFill>
              </a:rPr>
              <a:t>especially important </a:t>
            </a:r>
            <a:r>
              <a:rPr lang="en-US" sz="2400" dirty="0">
                <a:solidFill>
                  <a:srgbClr val="002060"/>
                </a:solidFill>
              </a:rPr>
              <a:t>because in some infectious diseases</a:t>
            </a:r>
            <a:r>
              <a:rPr sz="2400" dirty="0">
                <a:solidFill>
                  <a:srgbClr val="002060"/>
                </a:solidFill>
              </a:rPr>
              <a:t> initial manifestations are non-specific</a:t>
            </a:r>
          </a:p>
        </p:txBody>
      </p:sp>
      <p:pic>
        <p:nvPicPr>
          <p:cNvPr id="89" name="image10.png"/>
          <p:cNvPicPr/>
          <p:nvPr/>
        </p:nvPicPr>
        <p:blipFill>
          <a:blip r:embed="rId3" cstate="print">
            <a:extLst/>
          </a:blip>
          <a:stretch>
            <a:fillRect/>
          </a:stretch>
        </p:blipFill>
        <p:spPr>
          <a:xfrm>
            <a:off x="4716462" y="1500187"/>
            <a:ext cx="2592389" cy="3657602"/>
          </a:xfrm>
          <a:prstGeom prst="rect">
            <a:avLst/>
          </a:prstGeom>
          <a:ln>
            <a:solidFill/>
            <a:miter/>
          </a:ln>
        </p:spPr>
      </p:pic>
      <p:pic>
        <p:nvPicPr>
          <p:cNvPr id="90" name="image11.png"/>
          <p:cNvPicPr/>
          <p:nvPr/>
        </p:nvPicPr>
        <p:blipFill>
          <a:blip r:embed="rId4" cstate="print">
            <a:extLst/>
          </a:blip>
          <a:stretch>
            <a:fillRect/>
          </a:stretch>
        </p:blipFill>
        <p:spPr>
          <a:xfrm>
            <a:off x="6022975" y="2276475"/>
            <a:ext cx="2579690" cy="3692525"/>
          </a:xfrm>
          <a:prstGeom prst="rect">
            <a:avLst/>
          </a:prstGeom>
          <a:ln>
            <a:solidFill/>
            <a:miter/>
          </a:ln>
        </p:spPr>
      </p:pic>
      <p:sp>
        <p:nvSpPr>
          <p:cNvPr id="91" name="Shape 91"/>
          <p:cNvSpPr/>
          <p:nvPr/>
        </p:nvSpPr>
        <p:spPr>
          <a:xfrm>
            <a:off x="3562350" y="6181723"/>
            <a:ext cx="5075238" cy="27546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gn="r">
              <a:defRPr sz="1200">
                <a:latin typeface="Times New Roman"/>
                <a:ea typeface="Times New Roman"/>
                <a:cs typeface="Times New Roman"/>
                <a:sym typeface="Times New Roman"/>
                <a:hlinkClick r:id="rId5"/>
              </a:defRPr>
            </a:lvl1pPr>
          </a:lstStyle>
          <a:p>
            <a:pPr lvl="0">
              <a:defRPr sz="1800"/>
            </a:pPr>
            <a:r>
              <a:rPr sz="1200">
                <a:hlinkClick r:id="rId5"/>
              </a:rPr>
              <a:t>http://www.who.int/csr/resources/publications/standardprecautions/en/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p:nvPr>
        </p:nvSpPr>
        <p:spPr>
          <a:prstGeom prst="rect">
            <a:avLst/>
          </a:prstGeom>
        </p:spPr>
        <p:txBody>
          <a:bodyPr lIns="0" tIns="0" rIns="0" bIns="0">
            <a:normAutofit/>
          </a:bodyPr>
          <a:lstStyle>
            <a:lvl1pPr>
              <a:defRPr sz="3600">
                <a:solidFill>
                  <a:srgbClr val="002060"/>
                </a:solidFill>
              </a:defRPr>
            </a:lvl1pPr>
          </a:lstStyle>
          <a:p>
            <a:pPr lvl="0">
              <a:defRPr sz="1800">
                <a:solidFill>
                  <a:srgbClr val="000000"/>
                </a:solidFill>
              </a:defRPr>
            </a:pPr>
            <a:r>
              <a:rPr sz="3600" b="1" dirty="0">
                <a:solidFill>
                  <a:srgbClr val="002060"/>
                </a:solidFill>
              </a:rPr>
              <a:t>IPC precautions</a:t>
            </a:r>
            <a:r>
              <a:rPr lang="en-US" sz="3600" b="1" dirty="0">
                <a:solidFill>
                  <a:schemeClr val="tx2">
                    <a:lumMod val="75000"/>
                  </a:schemeClr>
                </a:solidFill>
              </a:rPr>
              <a:t> for whom?</a:t>
            </a:r>
            <a:endParaRPr sz="3600" b="1" dirty="0">
              <a:solidFill>
                <a:schemeClr val="tx2">
                  <a:lumMod val="75000"/>
                </a:schemeClr>
              </a:solidFill>
            </a:endParaRPr>
          </a:p>
        </p:txBody>
      </p:sp>
      <p:sp>
        <p:nvSpPr>
          <p:cNvPr id="94" name="Shape 94"/>
          <p:cNvSpPr>
            <a:spLocks noGrp="1"/>
          </p:cNvSpPr>
          <p:nvPr>
            <p:ph type="body" idx="4294967295"/>
          </p:nvPr>
        </p:nvSpPr>
        <p:spPr>
          <a:xfrm>
            <a:off x="683568" y="1844824"/>
            <a:ext cx="8136904" cy="2305050"/>
          </a:xfrm>
          <a:prstGeom prst="rect">
            <a:avLst/>
          </a:prstGeom>
        </p:spPr>
        <p:txBody>
          <a:bodyPr lIns="0" tIns="0" rIns="0" bIns="0">
            <a:normAutofit/>
          </a:bodyPr>
          <a:lstStyle>
            <a:lvl1pPr marL="0" indent="0">
              <a:spcBef>
                <a:spcPts val="500"/>
              </a:spcBef>
              <a:buSzTx/>
              <a:buNone/>
              <a:defRPr sz="2400"/>
            </a:lvl1pPr>
          </a:lstStyle>
          <a:p>
            <a:pPr lvl="0">
              <a:defRPr sz="1800"/>
            </a:pPr>
            <a:r>
              <a:rPr sz="3200" dirty="0">
                <a:solidFill>
                  <a:srgbClr val="002060"/>
                </a:solidFill>
              </a:rPr>
              <a:t>Carefully apply IPC </a:t>
            </a:r>
            <a:r>
              <a:rPr lang="en-US" sz="3200" dirty="0">
                <a:solidFill>
                  <a:srgbClr val="002060"/>
                </a:solidFill>
              </a:rPr>
              <a:t>measures </a:t>
            </a:r>
            <a:r>
              <a:rPr sz="3200" dirty="0">
                <a:solidFill>
                  <a:srgbClr val="002060"/>
                </a:solidFill>
              </a:rPr>
              <a:t>to avoid any possible unprotected direct contact with blood and body fluids when cleaning or disinfecting the environment. </a:t>
            </a:r>
          </a:p>
        </p:txBody>
      </p:sp>
    </p:spTree>
    <p:extLst>
      <p:ext uri="{BB962C8B-B14F-4D97-AF65-F5344CB8AC3E}">
        <p14:creationId xmlns:p14="http://schemas.microsoft.com/office/powerpoint/2010/main" val="148880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a:xfrm>
            <a:off x="0" y="404664"/>
            <a:ext cx="9144000" cy="1143000"/>
          </a:xfrm>
          <a:prstGeom prst="rect">
            <a:avLst/>
          </a:prstGeom>
        </p:spPr>
        <p:txBody>
          <a:bodyPr>
            <a:noAutofit/>
          </a:bodyPr>
          <a:lstStyle>
            <a:lvl1pPr defTabSz="905255">
              <a:defRPr sz="3500"/>
            </a:lvl1pPr>
          </a:lstStyle>
          <a:p>
            <a:pPr lvl="0">
              <a:defRPr sz="1800" b="0">
                <a:solidFill>
                  <a:srgbClr val="000000"/>
                </a:solidFill>
              </a:defRPr>
            </a:pPr>
            <a:r>
              <a:rPr lang="en-US" sz="3600" b="1" dirty="0">
                <a:solidFill>
                  <a:srgbClr val="002060"/>
                </a:solidFill>
              </a:rPr>
              <a:t>1. E</a:t>
            </a:r>
            <a:r>
              <a:rPr lang="en-US" sz="3600" b="1" dirty="0">
                <a:solidFill>
                  <a:srgbClr val="002060"/>
                </a:solidFill>
                <a:latin typeface="Arial" panose="020B0604020202020204" pitchFamily="34" charset="0"/>
                <a:cs typeface="Arial" panose="020B0604020202020204" pitchFamily="34" charset="0"/>
              </a:rPr>
              <a:t>nvironmental </a:t>
            </a:r>
            <a:r>
              <a:rPr sz="3600" b="1" dirty="0">
                <a:solidFill>
                  <a:srgbClr val="002060"/>
                </a:solidFill>
                <a:latin typeface="Arial" panose="020B0604020202020204" pitchFamily="34" charset="0"/>
                <a:cs typeface="Arial" panose="020B0604020202020204" pitchFamily="34" charset="0"/>
              </a:rPr>
              <a:t>cleaning </a:t>
            </a:r>
            <a:r>
              <a:rPr lang="fr-FR" sz="3600" b="1" dirty="0">
                <a:solidFill>
                  <a:srgbClr val="002060"/>
                </a:solidFill>
              </a:rPr>
              <a:t>&amp;</a:t>
            </a:r>
            <a:r>
              <a:rPr sz="3600" b="1" dirty="0">
                <a:solidFill>
                  <a:srgbClr val="002060"/>
                </a:solidFill>
                <a:latin typeface="Arial" panose="020B0604020202020204" pitchFamily="34" charset="0"/>
                <a:cs typeface="Arial" panose="020B0604020202020204" pitchFamily="34" charset="0"/>
              </a:rPr>
              <a:t> disinfection </a:t>
            </a:r>
            <a:br>
              <a:rPr lang="fr-FR" sz="3600" b="1" dirty="0">
                <a:solidFill>
                  <a:srgbClr val="002060"/>
                </a:solidFill>
                <a:latin typeface="Arial" panose="020B0604020202020204" pitchFamily="34" charset="0"/>
                <a:cs typeface="Arial" panose="020B0604020202020204" pitchFamily="34" charset="0"/>
              </a:rPr>
            </a:br>
            <a:r>
              <a:rPr lang="en-US" sz="3600" b="1" dirty="0">
                <a:solidFill>
                  <a:srgbClr val="002060"/>
                </a:solidFill>
                <a:latin typeface="Arial" panose="020B0604020202020204" pitchFamily="34" charset="0"/>
                <a:cs typeface="Arial" panose="020B0604020202020204" pitchFamily="34" charset="0"/>
              </a:rPr>
              <a:t>Why is it </a:t>
            </a:r>
            <a:r>
              <a:rPr sz="3600" b="1" dirty="0">
                <a:solidFill>
                  <a:srgbClr val="002060"/>
                </a:solidFill>
                <a:latin typeface="Arial" panose="020B0604020202020204" pitchFamily="34" charset="0"/>
                <a:cs typeface="Arial" panose="020B0604020202020204" pitchFamily="34" charset="0"/>
              </a:rPr>
              <a:t>important?</a:t>
            </a:r>
          </a:p>
        </p:txBody>
      </p:sp>
      <p:sp>
        <p:nvSpPr>
          <p:cNvPr id="109" name="Shape 109"/>
          <p:cNvSpPr>
            <a:spLocks noGrp="1"/>
          </p:cNvSpPr>
          <p:nvPr>
            <p:ph type="body" idx="4294967295"/>
          </p:nvPr>
        </p:nvSpPr>
        <p:spPr>
          <a:xfrm>
            <a:off x="304800" y="1754088"/>
            <a:ext cx="8587680" cy="4267200"/>
          </a:xfrm>
          <a:prstGeom prst="rect">
            <a:avLst/>
          </a:prstGeom>
        </p:spPr>
        <p:txBody>
          <a:bodyPr/>
          <a:lstStyle/>
          <a:p>
            <a:pPr marL="592783" lvl="0" indent="-59278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Microorganisms may survive:</a:t>
            </a:r>
            <a:endParaRPr sz="2700" dirty="0">
              <a:solidFill>
                <a:srgbClr val="002060"/>
              </a:solidFill>
              <a:latin typeface="Arial" panose="020B0604020202020204" pitchFamily="34" charset="0"/>
              <a:cs typeface="Arial" panose="020B0604020202020204" pitchFamily="34" charset="0"/>
            </a:endParaRPr>
          </a:p>
          <a:p>
            <a:pPr marL="1002791" lvl="1" indent="-57302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on medical equipment (e.g. instruments</a:t>
            </a:r>
            <a:r>
              <a:rPr lang="fr-FR" sz="3000" dirty="0">
                <a:solidFill>
                  <a:srgbClr val="002060"/>
                </a:solidFill>
                <a:latin typeface="Arial" panose="020B0604020202020204" pitchFamily="34" charset="0"/>
                <a:cs typeface="Arial" panose="020B0604020202020204" pitchFamily="34" charset="0"/>
              </a:rPr>
              <a:t>) </a:t>
            </a:r>
            <a:r>
              <a:rPr lang="fr-FR" sz="3000" dirty="0" err="1">
                <a:solidFill>
                  <a:srgbClr val="002060"/>
                </a:solidFill>
                <a:latin typeface="Arial" panose="020B0604020202020204" pitchFamily="34" charset="0"/>
                <a:cs typeface="Arial" panose="020B0604020202020204" pitchFamily="34" charset="0"/>
              </a:rPr>
              <a:t>until</a:t>
            </a:r>
            <a:r>
              <a:rPr lang="fr-FR" sz="3000" dirty="0">
                <a:solidFill>
                  <a:srgbClr val="002060"/>
                </a:solidFill>
                <a:latin typeface="Arial" panose="020B0604020202020204" pitchFamily="34" charset="0"/>
                <a:cs typeface="Arial" panose="020B0604020202020204" pitchFamily="34" charset="0"/>
              </a:rPr>
              <a:t> </a:t>
            </a:r>
            <a:r>
              <a:rPr lang="fr-FR" sz="3000" dirty="0" err="1">
                <a:solidFill>
                  <a:srgbClr val="002060"/>
                </a:solidFill>
                <a:latin typeface="Arial" panose="020B0604020202020204" pitchFamily="34" charset="0"/>
                <a:cs typeface="Arial" panose="020B0604020202020204" pitchFamily="34" charset="0"/>
              </a:rPr>
              <a:t>cleaned</a:t>
            </a:r>
            <a:r>
              <a:rPr lang="fr-FR" sz="3000" dirty="0">
                <a:solidFill>
                  <a:srgbClr val="002060"/>
                </a:solidFill>
                <a:latin typeface="Arial" panose="020B0604020202020204" pitchFamily="34" charset="0"/>
                <a:cs typeface="Arial" panose="020B0604020202020204" pitchFamily="34" charset="0"/>
              </a:rPr>
              <a:t> and </a:t>
            </a:r>
            <a:r>
              <a:rPr lang="fr-FR" sz="3000" dirty="0" err="1">
                <a:solidFill>
                  <a:srgbClr val="002060"/>
                </a:solidFill>
                <a:latin typeface="Arial" panose="020B0604020202020204" pitchFamily="34" charset="0"/>
                <a:cs typeface="Arial" panose="020B0604020202020204" pitchFamily="34" charset="0"/>
              </a:rPr>
              <a:t>disinfected</a:t>
            </a:r>
            <a:r>
              <a:rPr sz="3000" dirty="0">
                <a:solidFill>
                  <a:srgbClr val="002060"/>
                </a:solidFill>
                <a:latin typeface="Arial" panose="020B0604020202020204" pitchFamily="34" charset="0"/>
                <a:cs typeface="Arial" panose="020B0604020202020204" pitchFamily="34" charset="0"/>
              </a:rPr>
              <a:t>, </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on surfaces (such as floors and tables)</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on clothing </a:t>
            </a:r>
            <a:r>
              <a:rPr lang="en-US" sz="3000" dirty="0">
                <a:solidFill>
                  <a:srgbClr val="002060"/>
                </a:solidFill>
                <a:latin typeface="Arial" panose="020B0604020202020204" pitchFamily="34" charset="0"/>
                <a:cs typeface="Arial" panose="020B0604020202020204" pitchFamily="34" charset="0"/>
              </a:rPr>
              <a:t>and </a:t>
            </a:r>
            <a:r>
              <a:rPr sz="3000" dirty="0">
                <a:solidFill>
                  <a:srgbClr val="002060"/>
                </a:solidFill>
                <a:latin typeface="Arial" panose="020B0604020202020204" pitchFamily="34" charset="0"/>
                <a:cs typeface="Arial" panose="020B0604020202020204" pitchFamily="34" charset="0"/>
              </a:rPr>
              <a:t>PPE</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in body fluids (such as blood and vomit) </a:t>
            </a:r>
            <a:endParaRPr sz="2300" dirty="0">
              <a:solidFill>
                <a:srgbClr val="002060"/>
              </a:solidFill>
              <a:latin typeface="Arial" panose="020B0604020202020204" pitchFamily="34" charset="0"/>
              <a:cs typeface="Arial" panose="020B0604020202020204" pitchFamily="34" charset="0"/>
            </a:endParaRPr>
          </a:p>
          <a:p>
            <a:pPr marL="698373" lvl="1" indent="-268604" defTabSz="859536">
              <a:lnSpc>
                <a:spcPct val="90000"/>
              </a:lnSpc>
              <a:spcBef>
                <a:spcPts val="500"/>
              </a:spcBef>
              <a:buClr>
                <a:srgbClr val="002060"/>
              </a:buClr>
              <a:defRPr sz="1800">
                <a:solidFill>
                  <a:srgbClr val="000000"/>
                </a:solidFill>
              </a:defRPr>
            </a:pPr>
            <a:endParaRPr sz="1700" dirty="0">
              <a:solidFill>
                <a:srgbClr val="002060"/>
              </a:solidFill>
              <a:latin typeface="Arial" panose="020B0604020202020204" pitchFamily="34" charset="0"/>
              <a:cs typeface="Arial" panose="020B0604020202020204" pitchFamily="34" charset="0"/>
            </a:endParaRPr>
          </a:p>
          <a:p>
            <a:pPr marL="592783" lvl="0" indent="-592783" defTabSz="859536">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Cleaning &amp; disinfection removes microorganisms</a:t>
            </a:r>
            <a:r>
              <a:rPr lang="fr-FR" sz="3000" dirty="0">
                <a:solidFill>
                  <a:srgbClr val="002060"/>
                </a:solidFill>
                <a:latin typeface="Arial" panose="020B0604020202020204" pitchFamily="34" charset="0"/>
                <a:cs typeface="Arial" panose="020B0604020202020204" pitchFamily="34" charset="0"/>
              </a:rPr>
              <a:t>.</a:t>
            </a:r>
            <a:endParaRPr sz="3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5721526"/>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09">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09">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109">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10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0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body" idx="4294967295"/>
          </p:nvPr>
        </p:nvSpPr>
        <p:spPr>
          <a:xfrm>
            <a:off x="539552" y="1701552"/>
            <a:ext cx="8424936" cy="1295400"/>
          </a:xfrm>
          <a:prstGeom prst="rect">
            <a:avLst/>
          </a:prstGeom>
        </p:spPr>
        <p:txBody>
          <a:bodyPr/>
          <a:lstStyle/>
          <a:p>
            <a:pPr marL="0" lvl="0" indent="0" defTabSz="877822">
              <a:spcBef>
                <a:spcPts val="500"/>
              </a:spcBef>
              <a:buSzTx/>
              <a:buNone/>
              <a:defRPr sz="1800">
                <a:solidFill>
                  <a:srgbClr val="000000"/>
                </a:solidFill>
              </a:defRPr>
            </a:pPr>
            <a:r>
              <a:rPr sz="3000" dirty="0">
                <a:solidFill>
                  <a:srgbClr val="002060"/>
                </a:solidFill>
                <a:latin typeface="Arial" panose="020B0604020202020204" pitchFamily="34" charset="0"/>
                <a:cs typeface="Arial" panose="020B0604020202020204" pitchFamily="34" charset="0"/>
              </a:rPr>
              <a:t>Decontamination </a:t>
            </a:r>
            <a:r>
              <a:rPr lang="en-US" sz="3000" dirty="0">
                <a:solidFill>
                  <a:srgbClr val="002060"/>
                </a:solidFill>
                <a:latin typeface="Arial" panose="020B0604020202020204" pitchFamily="34" charset="0"/>
                <a:cs typeface="Arial" panose="020B0604020202020204" pitchFamily="34" charset="0"/>
              </a:rPr>
              <a:t>is a generic term for </a:t>
            </a:r>
            <a:r>
              <a:rPr sz="3000" dirty="0">
                <a:solidFill>
                  <a:srgbClr val="002060"/>
                </a:solidFill>
                <a:latin typeface="Arial" panose="020B0604020202020204" pitchFamily="34" charset="0"/>
                <a:cs typeface="Arial" panose="020B0604020202020204" pitchFamily="34" charset="0"/>
              </a:rPr>
              <a:t>render</a:t>
            </a:r>
            <a:r>
              <a:rPr lang="en-US" sz="3000" dirty="0">
                <a:solidFill>
                  <a:srgbClr val="002060"/>
                </a:solidFill>
                <a:latin typeface="Arial" panose="020B0604020202020204" pitchFamily="34" charset="0"/>
                <a:cs typeface="Arial" panose="020B0604020202020204" pitchFamily="34" charset="0"/>
              </a:rPr>
              <a:t>ing </a:t>
            </a:r>
            <a:r>
              <a:rPr sz="3000" dirty="0">
                <a:solidFill>
                  <a:srgbClr val="002060"/>
                </a:solidFill>
                <a:latin typeface="Arial" panose="020B0604020202020204" pitchFamily="34" charset="0"/>
                <a:cs typeface="Arial" panose="020B0604020202020204" pitchFamily="34" charset="0"/>
              </a:rPr>
              <a:t> an item </a:t>
            </a:r>
            <a:r>
              <a:rPr lang="en-US" sz="3000" dirty="0">
                <a:solidFill>
                  <a:srgbClr val="002060"/>
                </a:solidFill>
                <a:latin typeface="Arial" panose="020B0604020202020204" pitchFamily="34" charset="0"/>
                <a:cs typeface="Arial" panose="020B0604020202020204" pitchFamily="34" charset="0"/>
              </a:rPr>
              <a:t>or surface </a:t>
            </a:r>
            <a:r>
              <a:rPr sz="3000" dirty="0">
                <a:solidFill>
                  <a:srgbClr val="002060"/>
                </a:solidFill>
                <a:latin typeface="Arial" panose="020B0604020202020204" pitchFamily="34" charset="0"/>
                <a:cs typeface="Arial" panose="020B0604020202020204" pitchFamily="34" charset="0"/>
              </a:rPr>
              <a:t>safe for handling and reus</a:t>
            </a:r>
            <a:r>
              <a:rPr lang="en-US" sz="3000" dirty="0">
                <a:solidFill>
                  <a:srgbClr val="002060"/>
                </a:solidFill>
                <a:latin typeface="Arial" panose="020B0604020202020204" pitchFamily="34" charset="0"/>
                <a:cs typeface="Arial" panose="020B0604020202020204" pitchFamily="34" charset="0"/>
              </a:rPr>
              <a:t>e.</a:t>
            </a:r>
            <a:endParaRPr sz="3000" dirty="0">
              <a:solidFill>
                <a:srgbClr val="002060"/>
              </a:solidFill>
              <a:latin typeface="Arial" panose="020B0604020202020204" pitchFamily="34" charset="0"/>
              <a:cs typeface="Arial" panose="020B0604020202020204" pitchFamily="34" charset="0"/>
            </a:endParaRPr>
          </a:p>
        </p:txBody>
      </p:sp>
      <p:sp>
        <p:nvSpPr>
          <p:cNvPr id="117" name="Shape 117"/>
          <p:cNvSpPr>
            <a:spLocks noGrp="1"/>
          </p:cNvSpPr>
          <p:nvPr>
            <p:ph type="title" idx="4294967295"/>
          </p:nvPr>
        </p:nvSpPr>
        <p:spPr>
          <a:xfrm>
            <a:off x="419100" y="413792"/>
            <a:ext cx="82296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What is Decontamination?</a:t>
            </a:r>
          </a:p>
        </p:txBody>
      </p:sp>
      <p:sp>
        <p:nvSpPr>
          <p:cNvPr id="123" name="Shape 123"/>
          <p:cNvSpPr/>
          <p:nvPr/>
        </p:nvSpPr>
        <p:spPr>
          <a:xfrm>
            <a:off x="683568" y="3391832"/>
            <a:ext cx="7393632" cy="14773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spcBef>
                <a:spcPts val="600"/>
              </a:spcBef>
              <a:defRPr sz="1800"/>
            </a:pPr>
            <a:r>
              <a:rPr sz="3200" i="1" dirty="0">
                <a:solidFill>
                  <a:srgbClr val="002060"/>
                </a:solidFill>
                <a:latin typeface="Arial" panose="020B0604020202020204" pitchFamily="34" charset="0"/>
                <a:ea typeface="Calibri"/>
                <a:cs typeface="Arial" panose="020B0604020202020204" pitchFamily="34" charset="0"/>
                <a:sym typeface="Calibri"/>
              </a:rPr>
              <a:t>Cleaning</a:t>
            </a:r>
            <a:r>
              <a:rPr sz="3200" dirty="0">
                <a:solidFill>
                  <a:srgbClr val="002060"/>
                </a:solidFill>
                <a:latin typeface="Arial" panose="020B0604020202020204" pitchFamily="34" charset="0"/>
                <a:ea typeface="Calibri"/>
                <a:cs typeface="Arial" panose="020B0604020202020204" pitchFamily="34" charset="0"/>
                <a:sym typeface="Calibri"/>
              </a:rPr>
              <a:t>, </a:t>
            </a:r>
            <a:r>
              <a:rPr sz="3200" i="1" dirty="0">
                <a:solidFill>
                  <a:srgbClr val="002060"/>
                </a:solidFill>
                <a:latin typeface="Arial" panose="020B0604020202020204" pitchFamily="34" charset="0"/>
                <a:ea typeface="Calibri"/>
                <a:cs typeface="Arial" panose="020B0604020202020204" pitchFamily="34" charset="0"/>
                <a:sym typeface="Calibri"/>
              </a:rPr>
              <a:t>Disinfection</a:t>
            </a:r>
            <a:r>
              <a:rPr sz="3200" dirty="0">
                <a:solidFill>
                  <a:srgbClr val="002060"/>
                </a:solidFill>
                <a:latin typeface="Arial" panose="020B0604020202020204" pitchFamily="34" charset="0"/>
                <a:ea typeface="Calibri"/>
                <a:cs typeface="Arial" panose="020B0604020202020204" pitchFamily="34" charset="0"/>
                <a:sym typeface="Calibri"/>
              </a:rPr>
              <a:t> and </a:t>
            </a:r>
            <a:r>
              <a:rPr sz="3200" i="1" dirty="0">
                <a:solidFill>
                  <a:srgbClr val="002060"/>
                </a:solidFill>
                <a:latin typeface="Arial" panose="020B0604020202020204" pitchFamily="34" charset="0"/>
                <a:ea typeface="Calibri"/>
                <a:cs typeface="Arial" panose="020B0604020202020204" pitchFamily="34" charset="0"/>
                <a:sym typeface="Calibri"/>
              </a:rPr>
              <a:t>Sterilization</a:t>
            </a:r>
            <a:r>
              <a:rPr sz="3200" dirty="0">
                <a:solidFill>
                  <a:srgbClr val="002060"/>
                </a:solidFill>
                <a:latin typeface="Arial" panose="020B0604020202020204" pitchFamily="34" charset="0"/>
                <a:ea typeface="Calibri"/>
                <a:cs typeface="Arial" panose="020B0604020202020204" pitchFamily="34" charset="0"/>
                <a:sym typeface="Calibri"/>
              </a:rPr>
              <a:t>, are ALL examples of </a:t>
            </a:r>
            <a:r>
              <a:rPr lang="en-US" sz="3200" dirty="0">
                <a:solidFill>
                  <a:srgbClr val="002060"/>
                </a:solidFill>
                <a:latin typeface="Arial" panose="020B0604020202020204" pitchFamily="34" charset="0"/>
                <a:ea typeface="Calibri"/>
                <a:cs typeface="Arial" panose="020B0604020202020204" pitchFamily="34" charset="0"/>
                <a:sym typeface="Calibri"/>
              </a:rPr>
              <a:t>d</a:t>
            </a:r>
            <a:r>
              <a:rPr sz="3200" dirty="0">
                <a:solidFill>
                  <a:srgbClr val="002060"/>
                </a:solidFill>
                <a:latin typeface="Arial" panose="020B0604020202020204" pitchFamily="34" charset="0"/>
                <a:ea typeface="Calibri"/>
                <a:cs typeface="Arial" panose="020B0604020202020204" pitchFamily="34" charset="0"/>
                <a:sym typeface="Calibri"/>
              </a:rPr>
              <a:t>econtamination</a:t>
            </a:r>
            <a:r>
              <a:rPr lang="en-US" sz="3200" dirty="0">
                <a:solidFill>
                  <a:srgbClr val="002060"/>
                </a:solidFill>
                <a:latin typeface="Arial" panose="020B0604020202020204" pitchFamily="34" charset="0"/>
                <a:ea typeface="Calibri"/>
                <a:cs typeface="Arial" panose="020B0604020202020204" pitchFamily="34" charset="0"/>
                <a:sym typeface="Calibri"/>
              </a:rPr>
              <a:t> procedures</a:t>
            </a:r>
            <a:endParaRPr sz="32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16">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1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1" build="p" bldLvl="5" animBg="1" advAuto="0"/>
      <p:bldP spid="123" grpId="2"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body" idx="4294967295"/>
          </p:nvPr>
        </p:nvSpPr>
        <p:spPr>
          <a:xfrm>
            <a:off x="381000" y="1764614"/>
            <a:ext cx="8763000" cy="1295400"/>
          </a:xfrm>
          <a:prstGeom prst="rect">
            <a:avLst/>
          </a:prstGeom>
        </p:spPr>
        <p:txBody>
          <a:bodyPr/>
          <a:lstStyle/>
          <a:p>
            <a:pPr marL="0" lvl="0" indent="0" defTabSz="813816">
              <a:spcBef>
                <a:spcPts val="500"/>
              </a:spcBef>
              <a:buSzTx/>
              <a:buNone/>
              <a:defRPr sz="1800">
                <a:solidFill>
                  <a:srgbClr val="000000"/>
                </a:solidFill>
              </a:defRPr>
            </a:pPr>
            <a:r>
              <a:rPr sz="2800" dirty="0">
                <a:solidFill>
                  <a:srgbClr val="FF0000"/>
                </a:solidFill>
                <a:latin typeface="Arial" panose="020B0604020202020204" pitchFamily="34" charset="0"/>
                <a:cs typeface="Arial" panose="020B0604020202020204" pitchFamily="34" charset="0"/>
              </a:rPr>
              <a:t>Cleaning</a:t>
            </a:r>
            <a:r>
              <a:rPr sz="2800" dirty="0">
                <a:solidFill>
                  <a:srgbClr val="FFFFFF"/>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is the removal of soil, debris and organic matter to render the item aesthetically acceptable</a:t>
            </a:r>
            <a:r>
              <a:rPr lang="fr-FR" sz="2800" dirty="0">
                <a:solidFill>
                  <a:srgbClr val="002060"/>
                </a:solidFill>
                <a:latin typeface="Arial" panose="020B0604020202020204" pitchFamily="34" charset="0"/>
                <a:cs typeface="Arial" panose="020B0604020202020204" pitchFamily="34" charset="0"/>
              </a:rPr>
              <a:t>.</a:t>
            </a:r>
            <a:endParaRPr sz="2800" dirty="0">
              <a:solidFill>
                <a:srgbClr val="002060"/>
              </a:solidFill>
              <a:latin typeface="Arial" panose="020B0604020202020204" pitchFamily="34" charset="0"/>
              <a:cs typeface="Arial" panose="020B0604020202020204" pitchFamily="34" charset="0"/>
            </a:endParaRPr>
          </a:p>
        </p:txBody>
      </p:sp>
      <p:sp>
        <p:nvSpPr>
          <p:cNvPr id="126" name="Shape 126"/>
          <p:cNvSpPr>
            <a:spLocks noGrp="1"/>
          </p:cNvSpPr>
          <p:nvPr>
            <p:ph type="title" idx="4294967295"/>
          </p:nvPr>
        </p:nvSpPr>
        <p:spPr>
          <a:xfrm>
            <a:off x="0" y="413792"/>
            <a:ext cx="9144000" cy="1143000"/>
          </a:xfrm>
          <a:prstGeom prst="rect">
            <a:avLst/>
          </a:prstGeom>
        </p:spPr>
        <p:txBody>
          <a:bodyPr>
            <a:normAutofit/>
          </a:bodyPr>
          <a:lstStyle>
            <a:lvl1pPr defTabSz="905255">
              <a:defRPr sz="3500"/>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What are the 3 Decontamination Levels?</a:t>
            </a:r>
          </a:p>
        </p:txBody>
      </p:sp>
      <p:sp>
        <p:nvSpPr>
          <p:cNvPr id="132" name="Shape 132"/>
          <p:cNvSpPr/>
          <p:nvPr/>
        </p:nvSpPr>
        <p:spPr>
          <a:xfrm>
            <a:off x="381000" y="3138028"/>
            <a:ext cx="8763000" cy="8617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600"/>
              </a:spcBef>
              <a:defRPr sz="1800"/>
            </a:pPr>
            <a:r>
              <a:rPr sz="2800" dirty="0">
                <a:solidFill>
                  <a:srgbClr val="FF0000"/>
                </a:solidFill>
                <a:latin typeface="Arial" panose="020B0604020202020204" pitchFamily="34" charset="0"/>
                <a:ea typeface="Calibri"/>
                <a:cs typeface="Arial" panose="020B0604020202020204" pitchFamily="34" charset="0"/>
                <a:sym typeface="Calibri"/>
              </a:rPr>
              <a:t>Disinfection</a:t>
            </a:r>
            <a:r>
              <a:rPr sz="2800" dirty="0">
                <a:solidFill>
                  <a:srgbClr val="002060"/>
                </a:solidFill>
                <a:latin typeface="Arial" panose="020B0604020202020204" pitchFamily="34" charset="0"/>
                <a:ea typeface="Calibri"/>
                <a:cs typeface="Arial" panose="020B0604020202020204" pitchFamily="34" charset="0"/>
                <a:sym typeface="Calibri"/>
              </a:rPr>
              <a:t> is the removal of all pathogens. A few spores may remain</a:t>
            </a:r>
            <a:r>
              <a:rPr lang="fr-FR" sz="2800" dirty="0">
                <a:solidFill>
                  <a:srgbClr val="002060"/>
                </a:solidFill>
                <a:latin typeface="Arial" panose="020B0604020202020204" pitchFamily="34" charset="0"/>
                <a:ea typeface="Calibri"/>
                <a:cs typeface="Arial" panose="020B0604020202020204" pitchFamily="34" charset="0"/>
                <a:sym typeface="Calibri"/>
              </a:rPr>
              <a:t>.</a:t>
            </a:r>
            <a:r>
              <a:rPr lang="fr-FR" sz="2800" dirty="0">
                <a:solidFill>
                  <a:srgbClr val="FFFFFF"/>
                </a:solidFill>
                <a:latin typeface="Calibri"/>
                <a:ea typeface="Calibri"/>
                <a:cs typeface="Calibri"/>
                <a:sym typeface="Calibri"/>
              </a:rPr>
              <a:t>.</a:t>
            </a:r>
            <a:r>
              <a:rPr sz="2800" dirty="0">
                <a:solidFill>
                  <a:srgbClr val="FFFFFF"/>
                </a:solidFill>
                <a:latin typeface="Calibri"/>
                <a:ea typeface="Calibri"/>
                <a:cs typeface="Calibri"/>
                <a:sym typeface="Calibri"/>
              </a:rPr>
              <a:t> </a:t>
            </a:r>
          </a:p>
        </p:txBody>
      </p:sp>
      <p:sp>
        <p:nvSpPr>
          <p:cNvPr id="133" name="Shape 133"/>
          <p:cNvSpPr/>
          <p:nvPr/>
        </p:nvSpPr>
        <p:spPr>
          <a:xfrm>
            <a:off x="381000" y="4511442"/>
            <a:ext cx="8763000" cy="8617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600"/>
              </a:spcBef>
              <a:defRPr sz="1800"/>
            </a:pPr>
            <a:r>
              <a:rPr sz="2800" dirty="0">
                <a:solidFill>
                  <a:srgbClr val="FF0000"/>
                </a:solidFill>
                <a:latin typeface="Arial" panose="020B0604020202020204" pitchFamily="34" charset="0"/>
                <a:ea typeface="Calibri"/>
                <a:cs typeface="Arial" panose="020B0604020202020204" pitchFamily="34" charset="0"/>
                <a:sym typeface="Calibri"/>
              </a:rPr>
              <a:t>Sterilization</a:t>
            </a:r>
            <a:r>
              <a:rPr sz="2800" dirty="0">
                <a:solidFill>
                  <a:srgbClr val="002060"/>
                </a:solidFill>
                <a:latin typeface="Arial" panose="020B0604020202020204" pitchFamily="34" charset="0"/>
                <a:ea typeface="Calibri"/>
                <a:cs typeface="Arial" panose="020B0604020202020204" pitchFamily="34" charset="0"/>
                <a:sym typeface="Calibri"/>
              </a:rPr>
              <a:t> is the removal of all organisms, including spores</a:t>
            </a:r>
            <a:r>
              <a:rPr lang="fr-FR" sz="2800" dirty="0">
                <a:solidFill>
                  <a:srgbClr val="002060"/>
                </a:solidFill>
                <a:latin typeface="Arial" panose="020B0604020202020204" pitchFamily="34" charset="0"/>
                <a:ea typeface="Calibri"/>
                <a:cs typeface="Arial" panose="020B0604020202020204" pitchFamily="34" charset="0"/>
                <a:sym typeface="Calibri"/>
              </a:rPr>
              <a:t>.</a:t>
            </a: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5">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2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1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3" nodeType="clickEffect">
                                  <p:stCondLst>
                                    <p:cond delay="0"/>
                                  </p:stCondLst>
                                  <p:iterate>
                                    <p:tmAbs val="0"/>
                                  </p:iterate>
                                  <p:childTnLst>
                                    <p:set>
                                      <p:cBhvr>
                                        <p:cTn id="16" fill="hold"/>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1" build="p" animBg="1" advAuto="0"/>
      <p:bldP spid="132" grpId="2" animBg="1" advAuto="0"/>
      <p:bldP spid="133" grpId="3"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body" idx="4294967295"/>
          </p:nvPr>
        </p:nvSpPr>
        <p:spPr>
          <a:xfrm>
            <a:off x="251520" y="1700808"/>
            <a:ext cx="8686800" cy="4536504"/>
          </a:xfrm>
          <a:prstGeom prst="rect">
            <a:avLst/>
          </a:prstGeom>
        </p:spPr>
        <p:txBody>
          <a:bodyPr/>
          <a:lstStyle/>
          <a:p>
            <a:pPr marL="0" lvl="0" indent="0">
              <a:spcBef>
                <a:spcPts val="600"/>
              </a:spcBef>
              <a:buClr>
                <a:srgbClr val="FFFFFF"/>
              </a:buClr>
              <a:buNone/>
              <a:defRPr sz="1800">
                <a:solidFill>
                  <a:srgbClr val="000000"/>
                </a:solidFill>
              </a:defRPr>
            </a:pPr>
            <a:r>
              <a:rPr lang="en-US" sz="2800" b="1" dirty="0">
                <a:solidFill>
                  <a:schemeClr val="tx2">
                    <a:lumMod val="75000"/>
                  </a:schemeClr>
                </a:solidFill>
                <a:latin typeface="Arial" panose="020B0604020202020204" pitchFamily="34" charset="0"/>
                <a:cs typeface="Arial" panose="020B0604020202020204" pitchFamily="34" charset="0"/>
              </a:rPr>
              <a:t>Inadequate</a:t>
            </a:r>
            <a:r>
              <a:rPr lang="en-US" sz="2800" b="1" dirty="0">
                <a:solidFill>
                  <a:srgbClr val="002060"/>
                </a:solidFill>
                <a:latin typeface="Arial" panose="020B0604020202020204" pitchFamily="34" charset="0"/>
                <a:cs typeface="Arial" panose="020B0604020202020204" pitchFamily="34" charset="0"/>
              </a:rPr>
              <a:t> </a:t>
            </a:r>
            <a:r>
              <a:rPr sz="2800" b="1" dirty="0">
                <a:solidFill>
                  <a:srgbClr val="002060"/>
                </a:solidFill>
                <a:latin typeface="Arial" panose="020B0604020202020204" pitchFamily="34" charset="0"/>
                <a:cs typeface="Arial" panose="020B0604020202020204" pitchFamily="34" charset="0"/>
              </a:rPr>
              <a:t>cleaning &amp; disinfection can spread infection to: </a:t>
            </a:r>
          </a:p>
          <a:p>
            <a:pPr marL="979487" lvl="1" indent="0">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Patients</a:t>
            </a:r>
          </a:p>
          <a:p>
            <a:pPr marL="979487" lvl="1" indent="0">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Cleaners</a:t>
            </a:r>
          </a:p>
          <a:p>
            <a:pPr marL="979487" lvl="1" indent="0">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Visitors</a:t>
            </a:r>
          </a:p>
          <a:p>
            <a:pPr marL="979487" lvl="1" indent="0">
              <a:spcBef>
                <a:spcPts val="0"/>
              </a:spcBef>
              <a:buClr>
                <a:srgbClr val="FFFFFF"/>
              </a:buClr>
              <a:buNone/>
              <a:defRPr sz="1800">
                <a:solidFill>
                  <a:srgbClr val="000000"/>
                </a:solidFill>
              </a:defRPr>
            </a:pPr>
            <a:endParaRPr sz="2800" dirty="0"/>
          </a:p>
          <a:p>
            <a:pPr marL="0" lvl="0" indent="0">
              <a:spcBef>
                <a:spcPts val="0"/>
              </a:spcBef>
              <a:buClr>
                <a:srgbClr val="FFFFFF"/>
              </a:buClr>
              <a:buNone/>
              <a:defRPr sz="1800">
                <a:solidFill>
                  <a:srgbClr val="000000"/>
                </a:solidFill>
              </a:defRPr>
            </a:pPr>
            <a:r>
              <a:rPr sz="2800" b="1" dirty="0">
                <a:solidFill>
                  <a:srgbClr val="002060"/>
                </a:solidFill>
                <a:latin typeface="Arial" panose="020B0604020202020204" pitchFamily="34" charset="0"/>
                <a:cs typeface="Arial" panose="020B0604020202020204" pitchFamily="34" charset="0"/>
              </a:rPr>
              <a:t>Cleaners should always:</a:t>
            </a:r>
            <a:endParaRPr lang="en-US" sz="2800" b="1" dirty="0">
              <a:solidFill>
                <a:srgbClr val="002060"/>
              </a:solidFill>
              <a:latin typeface="Arial" panose="020B0604020202020204" pitchFamily="34" charset="0"/>
              <a:cs typeface="Arial" panose="020B0604020202020204" pitchFamily="34" charset="0"/>
            </a:endParaRPr>
          </a:p>
          <a:p>
            <a:pPr lvl="0">
              <a:spcBef>
                <a:spcPts val="0"/>
              </a:spcBef>
              <a:buClr>
                <a:srgbClr val="FFFFFF"/>
              </a:buClr>
              <a:buFontTx/>
              <a:buChar cha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Wear appropriate PP</a:t>
            </a:r>
            <a:r>
              <a:rPr lang="en-US" sz="2800" dirty="0">
                <a:solidFill>
                  <a:srgbClr val="002060"/>
                </a:solidFill>
                <a:latin typeface="Arial" panose="020B0604020202020204" pitchFamily="34" charset="0"/>
                <a:cs typeface="Arial" panose="020B0604020202020204" pitchFamily="34" charset="0"/>
              </a:rPr>
              <a:t>E</a:t>
            </a:r>
          </a:p>
          <a:p>
            <a:pPr lvl="0">
              <a:spcBef>
                <a:spcPts val="0"/>
              </a:spcBef>
              <a:buClr>
                <a:srgbClr val="FFFFFF"/>
              </a:buClr>
              <a:buFontTx/>
              <a:buChar cha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Follow procedures </a:t>
            </a:r>
            <a:r>
              <a:rPr lang="en-US" sz="2800" dirty="0">
                <a:solidFill>
                  <a:srgbClr val="002060"/>
                </a:solidFill>
                <a:latin typeface="Arial" panose="020B0604020202020204" pitchFamily="34" charset="0"/>
                <a:cs typeface="Arial" panose="020B0604020202020204" pitchFamily="34" charset="0"/>
              </a:rPr>
              <a:t>carefully</a:t>
            </a:r>
          </a:p>
          <a:p>
            <a:pPr lvl="0">
              <a:spcBef>
                <a:spcPts val="0"/>
              </a:spcBef>
              <a:buClr>
                <a:srgbClr val="FFFFFF"/>
              </a:buClr>
              <a:buFontTx/>
              <a:buChar char="-"/>
              <a:defRPr sz="1800">
                <a:solidFill>
                  <a:srgbClr val="000000"/>
                </a:solidFill>
              </a:defRPr>
            </a:pPr>
            <a:r>
              <a:rPr lang="en-US" sz="2800" dirty="0">
                <a:solidFill>
                  <a:srgbClr val="002060"/>
                </a:solidFill>
              </a:rPr>
              <a:t>Train and retrain</a:t>
            </a:r>
            <a:endParaRPr lang="en-US" sz="2800" dirty="0">
              <a:solidFill>
                <a:srgbClr val="002060"/>
              </a:solidFill>
              <a:latin typeface="Arial" panose="020B0604020202020204" pitchFamily="34" charset="0"/>
              <a:cs typeface="Arial" panose="020B0604020202020204" pitchFamily="34" charset="0"/>
            </a:endParaRPr>
          </a:p>
        </p:txBody>
      </p:sp>
      <p:sp>
        <p:nvSpPr>
          <p:cNvPr id="136" name="Shape 136"/>
          <p:cNvSpPr>
            <a:spLocks noGrp="1"/>
          </p:cNvSpPr>
          <p:nvPr>
            <p:ph type="title" idx="4294967295"/>
          </p:nvPr>
        </p:nvSpPr>
        <p:spPr>
          <a:xfrm>
            <a:off x="444843" y="341784"/>
            <a:ext cx="8252301" cy="1143000"/>
          </a:xfrm>
          <a:prstGeom prst="rect">
            <a:avLst/>
          </a:prstGeom>
        </p:spPr>
        <p:txBody>
          <a:bodyPr>
            <a:noAutofit/>
          </a:bodyPr>
          <a:lstStyle>
            <a:lvl1pPr defTabSz="905255">
              <a:defRPr sz="3500"/>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Risks </a:t>
            </a:r>
            <a:r>
              <a:rPr lang="fr-FR" sz="3600" b="1" dirty="0">
                <a:solidFill>
                  <a:srgbClr val="002060"/>
                </a:solidFill>
                <a:latin typeface="Arial" panose="020B0604020202020204" pitchFamily="34" charset="0"/>
                <a:cs typeface="Arial" panose="020B0604020202020204" pitchFamily="34" charset="0"/>
              </a:rPr>
              <a:t>d</a:t>
            </a:r>
            <a:r>
              <a:rPr sz="3600" b="1" dirty="0" err="1">
                <a:solidFill>
                  <a:srgbClr val="002060"/>
                </a:solidFill>
                <a:latin typeface="Arial" panose="020B0604020202020204" pitchFamily="34" charset="0"/>
                <a:cs typeface="Arial" panose="020B0604020202020204" pitchFamily="34" charset="0"/>
              </a:rPr>
              <a:t>uring</a:t>
            </a:r>
            <a:r>
              <a:rPr sz="3600" b="1" dirty="0">
                <a:solidFill>
                  <a:srgbClr val="002060"/>
                </a:solidFill>
                <a:latin typeface="Arial" panose="020B0604020202020204" pitchFamily="34" charset="0"/>
                <a:cs typeface="Arial" panose="020B0604020202020204" pitchFamily="34" charset="0"/>
              </a:rPr>
              <a:t> </a:t>
            </a:r>
            <a:r>
              <a:rPr lang="en-US" sz="3600" b="1" dirty="0">
                <a:solidFill>
                  <a:srgbClr val="002060"/>
                </a:solidFill>
                <a:latin typeface="Arial" panose="020B0604020202020204" pitchFamily="34" charset="0"/>
                <a:cs typeface="Arial" panose="020B0604020202020204" pitchFamily="34" charset="0"/>
              </a:rPr>
              <a:t>e</a:t>
            </a:r>
            <a:r>
              <a:rPr lang="en-US" sz="3600" b="1" dirty="0">
                <a:solidFill>
                  <a:srgbClr val="002060"/>
                </a:solidFill>
              </a:rPr>
              <a:t>nvironmental</a:t>
            </a:r>
            <a:r>
              <a:rPr lang="en-US" sz="3600" b="1" dirty="0">
                <a:solidFill>
                  <a:schemeClr val="tx1"/>
                </a:solidFill>
              </a:rPr>
              <a:t> </a:t>
            </a:r>
            <a:r>
              <a:rPr lang="en-US" sz="3600" b="1" dirty="0">
                <a:solidFill>
                  <a:srgbClr val="002060"/>
                </a:solidFill>
              </a:rPr>
              <a:t>c</a:t>
            </a:r>
            <a:r>
              <a:rPr sz="3600" b="1" dirty="0">
                <a:solidFill>
                  <a:srgbClr val="002060"/>
                </a:solidFill>
                <a:latin typeface="Arial" panose="020B0604020202020204" pitchFamily="34" charset="0"/>
                <a:cs typeface="Arial" panose="020B0604020202020204" pitchFamily="34" charset="0"/>
              </a:rPr>
              <a:t>leaning and </a:t>
            </a:r>
            <a:r>
              <a:rPr lang="en-US" sz="3600" b="1" dirty="0">
                <a:solidFill>
                  <a:srgbClr val="002060"/>
                </a:solidFill>
                <a:latin typeface="Arial" panose="020B0604020202020204" pitchFamily="34" charset="0"/>
                <a:cs typeface="Arial" panose="020B0604020202020204" pitchFamily="34" charset="0"/>
              </a:rPr>
              <a:t>d</a:t>
            </a:r>
            <a:r>
              <a:rPr sz="3600" b="1" dirty="0">
                <a:solidFill>
                  <a:srgbClr val="002060"/>
                </a:solidFill>
                <a:latin typeface="Arial" panose="020B0604020202020204" pitchFamily="34" charset="0"/>
                <a:cs typeface="Arial" panose="020B0604020202020204" pitchFamily="34" charset="0"/>
              </a:rPr>
              <a:t>isinfection</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5">
                                            <p:txEl>
                                              <p:pRg st="5" end="5"/>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135">
                                            <p:txEl>
                                              <p:pRg st="6" end="6"/>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135">
                                            <p:txEl>
                                              <p:pRg st="7" end="7"/>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1" nodeType="afterEffect">
                                  <p:stCondLst>
                                    <p:cond delay="0"/>
                                  </p:stCondLst>
                                  <p:iterate>
                                    <p:tmAbs val="0"/>
                                  </p:iterate>
                                  <p:childTnLst>
                                    <p:set>
                                      <p:cBhvr>
                                        <p:cTn id="15" fill="hold"/>
                                        <p:tgtEl>
                                          <p:spTgt spid="1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1" build="p" bldLvl="5" advAuto="0"/>
    </p:bldLst>
  </p:timing>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84F55F-B58B-4BD9-980D-841E84E2F9F6}">
  <ds:schemaRefs>
    <ds:schemaRef ds:uri="http://schemas.microsoft.com/sharepoint/v3/contenttype/forms"/>
  </ds:schemaRefs>
</ds:datastoreItem>
</file>

<file path=customXml/itemProps2.xml><?xml version="1.0" encoding="utf-8"?>
<ds:datastoreItem xmlns:ds="http://schemas.openxmlformats.org/officeDocument/2006/customXml" ds:itemID="{79BD4B28-0390-489B-A371-AB5102AC09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6E4D3BC-3825-4625-ACC0-F24659F23779}">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2314</TotalTime>
  <Words>2566</Words>
  <Application>Microsoft Office PowerPoint</Application>
  <PresentationFormat>On-screen Show (4:3)</PresentationFormat>
  <Paragraphs>249</Paragraphs>
  <Slides>35</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Arial Narrow</vt:lpstr>
      <vt:lpstr>Calibri</vt:lpstr>
      <vt:lpstr>Helvetica Neue</vt:lpstr>
      <vt:lpstr>Times New Roman</vt:lpstr>
      <vt:lpstr>Wingdings</vt:lpstr>
      <vt:lpstr>RC 59 Template EN</vt:lpstr>
      <vt:lpstr>PowerPoint Presentation</vt:lpstr>
      <vt:lpstr>Learning objectives</vt:lpstr>
      <vt:lpstr>Outline</vt:lpstr>
      <vt:lpstr>Reminder: Standard Precautions</vt:lpstr>
      <vt:lpstr>IPC precautions for whom?</vt:lpstr>
      <vt:lpstr>1. Environmental cleaning &amp; disinfection  Why is it important?</vt:lpstr>
      <vt:lpstr>What is Decontamination?</vt:lpstr>
      <vt:lpstr>What are the 3 Decontamination Levels?</vt:lpstr>
      <vt:lpstr>Risks during environmental cleaning and disinfection</vt:lpstr>
      <vt:lpstr>Why must we always clean before disinfection?</vt:lpstr>
      <vt:lpstr>Why do we always need to remove chlorine residue? </vt:lpstr>
      <vt:lpstr>Do we always need to clean and disinfect all surfaces? </vt:lpstr>
      <vt:lpstr>2. Materials for Environmental Cleaning &amp; Disinfection</vt:lpstr>
      <vt:lpstr>Making 0.5% Chlorine Solution</vt:lpstr>
      <vt:lpstr>Clean General Surfaces (Floors, walls, tables etc)</vt:lpstr>
      <vt:lpstr>Disinfection of Surfaces</vt:lpstr>
      <vt:lpstr>Disinfection of Spills on Surfaces</vt:lpstr>
      <vt:lpstr>Important Points to Remember for Spills</vt:lpstr>
      <vt:lpstr>Spraying</vt:lpstr>
      <vt:lpstr>Spraying (2)</vt:lpstr>
      <vt:lpstr>PowerPoint Presentation</vt:lpstr>
      <vt:lpstr>Types of Waste</vt:lpstr>
      <vt:lpstr>Waste Segregation </vt:lpstr>
      <vt:lpstr>Waste Collection</vt:lpstr>
      <vt:lpstr>Examples of General Waste (i.e. Non-hazardous)</vt:lpstr>
      <vt:lpstr>Examples of Infectious Waste</vt:lpstr>
      <vt:lpstr>Examples of Liquid Infectious Waste</vt:lpstr>
      <vt:lpstr>Examples of Sharps Waste</vt:lpstr>
      <vt:lpstr>4. PPE for waste management</vt:lpstr>
      <vt:lpstr>5. Waste disposal</vt:lpstr>
      <vt:lpstr>Waste disposal (2)</vt:lpstr>
      <vt:lpstr>Key messages </vt:lpstr>
      <vt:lpstr>References</vt:lpstr>
      <vt:lpstr>Disclaimer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65</cp:revision>
  <dcterms:modified xsi:type="dcterms:W3CDTF">2018-05-17T13:29:38Z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1285883787</vt:i4>
  </property>
  <property fmtid="{D5CDD505-2E9C-101B-9397-08002B2CF9AE}" pid="3" name="_NewReviewCycle">
    <vt:lpwstr/>
  </property>
  <property fmtid="{D5CDD505-2E9C-101B-9397-08002B2CF9AE}" pid="4" name="_EmailSubject">
    <vt:lpwstr>Revision/update of Rapid Response Teams (RRT) Training Package - part 1</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ContentTypeId">
    <vt:lpwstr>0x0101009FDE593A36A6874285991743F2BE28E9</vt:lpwstr>
  </property>
</Properties>
</file>