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71" r:id="rId4"/>
    <p:sldMasterId id="2147483684" r:id="rId5"/>
  </p:sldMasterIdLst>
  <p:notesMasterIdLst>
    <p:notesMasterId r:id="rId23"/>
  </p:notesMasterIdLst>
  <p:sldIdLst>
    <p:sldId id="256" r:id="rId6"/>
    <p:sldId id="279" r:id="rId7"/>
    <p:sldId id="258" r:id="rId8"/>
    <p:sldId id="272" r:id="rId9"/>
    <p:sldId id="273" r:id="rId10"/>
    <p:sldId id="274" r:id="rId11"/>
    <p:sldId id="259" r:id="rId12"/>
    <p:sldId id="260" r:id="rId13"/>
    <p:sldId id="261" r:id="rId14"/>
    <p:sldId id="262" r:id="rId15"/>
    <p:sldId id="275" r:id="rId16"/>
    <p:sldId id="264" r:id="rId17"/>
    <p:sldId id="265" r:id="rId18"/>
    <p:sldId id="269" r:id="rId19"/>
    <p:sldId id="270" r:id="rId20"/>
    <p:sldId id="284" r:id="rId21"/>
    <p:sldId id="271" r:id="rId22"/>
  </p:sldIdLst>
  <p:sldSz cx="9144000" cy="6858000" type="screen4x3"/>
  <p:notesSz cx="6858000" cy="9144000"/>
  <p:defaultTextStyle>
    <a:lvl1pPr>
      <a:defRPr>
        <a:latin typeface="+mj-lt"/>
        <a:ea typeface="+mj-ea"/>
        <a:cs typeface="+mj-cs"/>
        <a:sym typeface="Helvetica Neue"/>
      </a:defRPr>
    </a:lvl1pPr>
    <a:lvl2pPr>
      <a:defRPr>
        <a:latin typeface="+mj-lt"/>
        <a:ea typeface="+mj-ea"/>
        <a:cs typeface="+mj-cs"/>
        <a:sym typeface="Helvetica Neue"/>
      </a:defRPr>
    </a:lvl2pPr>
    <a:lvl3pPr>
      <a:defRPr>
        <a:latin typeface="+mj-lt"/>
        <a:ea typeface="+mj-ea"/>
        <a:cs typeface="+mj-cs"/>
        <a:sym typeface="Helvetica Neue"/>
      </a:defRPr>
    </a:lvl3pPr>
    <a:lvl4pPr>
      <a:defRPr>
        <a:latin typeface="+mj-lt"/>
        <a:ea typeface="+mj-ea"/>
        <a:cs typeface="+mj-cs"/>
        <a:sym typeface="Helvetica Neue"/>
      </a:defRPr>
    </a:lvl4pPr>
    <a:lvl5pPr>
      <a:defRPr>
        <a:latin typeface="+mj-lt"/>
        <a:ea typeface="+mj-ea"/>
        <a:cs typeface="+mj-cs"/>
        <a:sym typeface="Helvetica Neue"/>
      </a:defRPr>
    </a:lvl5pPr>
    <a:lvl6pPr>
      <a:defRPr>
        <a:latin typeface="+mj-lt"/>
        <a:ea typeface="+mj-ea"/>
        <a:cs typeface="+mj-cs"/>
        <a:sym typeface="Helvetica Neue"/>
      </a:defRPr>
    </a:lvl6pPr>
    <a:lvl7pPr>
      <a:defRPr>
        <a:latin typeface="+mj-lt"/>
        <a:ea typeface="+mj-ea"/>
        <a:cs typeface="+mj-cs"/>
        <a:sym typeface="Helvetica Neue"/>
      </a:defRPr>
    </a:lvl7pPr>
    <a:lvl8pPr>
      <a:defRPr>
        <a:latin typeface="+mj-lt"/>
        <a:ea typeface="+mj-ea"/>
        <a:cs typeface="+mj-cs"/>
        <a:sym typeface="Helvetica Neue"/>
      </a:defRPr>
    </a:lvl8pPr>
    <a:lvl9pPr>
      <a:defRPr>
        <a:latin typeface="+mj-lt"/>
        <a:ea typeface="+mj-ea"/>
        <a:cs typeface="+mj-cs"/>
        <a:sym typeface="Helvetica Neue"/>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940675A-B579-460E-94D1-54222C63F5DA}">
  <a:tblStyle styleId="{4C3C2611-4C71-4FC5-86AE-919BDF0F9419}"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7F3F4"/>
          </a:solidFill>
        </a:fill>
      </a:tcStyle>
    </a:wholeTbl>
    <a:band2H>
      <a:tcTxStyle/>
      <a:tcStyle>
        <a:tcBdr/>
        <a:fill>
          <a:solidFill>
            <a:srgbClr val="F3F9FA"/>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firstRow>
  </a:tblStyle>
  <a:tblStyle styleId="{C7B018BB-80A7-4F77-B60F-C8B233D01FF8}"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BDBDB"/>
          </a:solidFill>
        </a:fill>
      </a:tcStyle>
    </a:wholeTbl>
    <a:band2H>
      <a:tcTxStyle/>
      <a:tcStyle>
        <a:tcBdr/>
        <a:fill>
          <a:solidFill>
            <a:srgbClr val="EEEEEE"/>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firstRow>
  </a:tblStyle>
  <a:tblStyle styleId="{EEE7283C-3CF3-47DC-8721-378D4A62B228}"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CCCD9"/>
          </a:solidFill>
        </a:fill>
      </a:tcStyle>
    </a:wholeTbl>
    <a:band2H>
      <a:tcTxStyle/>
      <a:tcStyle>
        <a:tcBdr/>
        <a:fill>
          <a:solidFill>
            <a:srgbClr val="E7E7ED"/>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D2D8A"/>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D2D8A"/>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D2D8A"/>
          </a:solidFill>
        </a:fill>
      </a:tcStyle>
    </a:firstRow>
  </a:tblStyle>
  <a:tblStyle styleId="{CF821DB8-F4EB-4A41-A1BA-3FCAFE7338EE}" styleName="">
    <a:tblBg/>
    <a:wholeTbl>
      <a:tcTxStyle b="on" i="on">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BBE0E3"/>
          </a:solidFill>
        </a:fill>
      </a:tcStyle>
    </a:firstCol>
    <a:lastRow>
      <a:tcTxStyle b="on" i="on">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BBE0E3"/>
          </a:solidFill>
        </a:fill>
      </a:tcStyle>
    </a:firstRow>
  </a:tblStyle>
  <a:tblStyle styleId="{33BA23B1-9221-436E-865A-0063620EA4FD}"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429"/>
    <p:restoredTop sz="78039" autoAdjust="0"/>
  </p:normalViewPr>
  <p:slideViewPr>
    <p:cSldViewPr>
      <p:cViewPr varScale="1">
        <p:scale>
          <a:sx n="81" d="100"/>
          <a:sy n="81" d="100"/>
        </p:scale>
        <p:origin x="145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3" name="Shape 93"/>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94" name="Shape 94"/>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576193593"/>
      </p:ext>
    </p:extLst>
  </p:cSld>
  <p:clrMap bg1="lt1" tx1="dk1" bg2="lt2" tx2="dk2" accent1="accent1" accent2="accent2" accent3="accent3" accent4="accent4" accent5="accent5" accent6="accent6" hlink="hlink" folHlink="folHlink"/>
  <p:notesStyle>
    <a:lvl1pPr defTabSz="457200">
      <a:lnSpc>
        <a:spcPct val="117999"/>
      </a:lnSpc>
      <a:defRPr sz="2200">
        <a:latin typeface="+mj-lt"/>
        <a:ea typeface="+mj-ea"/>
        <a:cs typeface="+mj-cs"/>
        <a:sym typeface="Helvetica Neue"/>
      </a:defRPr>
    </a:lvl1pPr>
    <a:lvl2pPr indent="228600" defTabSz="457200">
      <a:lnSpc>
        <a:spcPct val="117999"/>
      </a:lnSpc>
      <a:defRPr sz="2200">
        <a:latin typeface="+mj-lt"/>
        <a:ea typeface="+mj-ea"/>
        <a:cs typeface="+mj-cs"/>
        <a:sym typeface="Helvetica Neue"/>
      </a:defRPr>
    </a:lvl2pPr>
    <a:lvl3pPr indent="457200" defTabSz="457200">
      <a:lnSpc>
        <a:spcPct val="117999"/>
      </a:lnSpc>
      <a:defRPr sz="2200">
        <a:latin typeface="+mj-lt"/>
        <a:ea typeface="+mj-ea"/>
        <a:cs typeface="+mj-cs"/>
        <a:sym typeface="Helvetica Neue"/>
      </a:defRPr>
    </a:lvl3pPr>
    <a:lvl4pPr indent="685800" defTabSz="457200">
      <a:lnSpc>
        <a:spcPct val="117999"/>
      </a:lnSpc>
      <a:defRPr sz="2200">
        <a:latin typeface="+mj-lt"/>
        <a:ea typeface="+mj-ea"/>
        <a:cs typeface="+mj-cs"/>
        <a:sym typeface="Helvetica Neue"/>
      </a:defRPr>
    </a:lvl4pPr>
    <a:lvl5pPr indent="914400" defTabSz="457200">
      <a:lnSpc>
        <a:spcPct val="117999"/>
      </a:lnSpc>
      <a:defRPr sz="2200">
        <a:latin typeface="+mj-lt"/>
        <a:ea typeface="+mj-ea"/>
        <a:cs typeface="+mj-cs"/>
        <a:sym typeface="Helvetica Neue"/>
      </a:defRPr>
    </a:lvl5pPr>
    <a:lvl6pPr indent="1143000" defTabSz="457200">
      <a:lnSpc>
        <a:spcPct val="117999"/>
      </a:lnSpc>
      <a:defRPr sz="2200">
        <a:latin typeface="+mj-lt"/>
        <a:ea typeface="+mj-ea"/>
        <a:cs typeface="+mj-cs"/>
        <a:sym typeface="Helvetica Neue"/>
      </a:defRPr>
    </a:lvl6pPr>
    <a:lvl7pPr indent="1371600" defTabSz="457200">
      <a:lnSpc>
        <a:spcPct val="117999"/>
      </a:lnSpc>
      <a:defRPr sz="2200">
        <a:latin typeface="+mj-lt"/>
        <a:ea typeface="+mj-ea"/>
        <a:cs typeface="+mj-cs"/>
        <a:sym typeface="Helvetica Neue"/>
      </a:defRPr>
    </a:lvl7pPr>
    <a:lvl8pPr indent="1600200" defTabSz="457200">
      <a:lnSpc>
        <a:spcPct val="117999"/>
      </a:lnSpc>
      <a:defRPr sz="2200">
        <a:latin typeface="+mj-lt"/>
        <a:ea typeface="+mj-ea"/>
        <a:cs typeface="+mj-cs"/>
        <a:sym typeface="Helvetica Neue"/>
      </a:defRPr>
    </a:lvl8pPr>
    <a:lvl9pPr indent="1828800" defTabSz="457200">
      <a:lnSpc>
        <a:spcPct val="117999"/>
      </a:lnSpc>
      <a:defRPr sz="2200">
        <a:latin typeface="+mj-lt"/>
        <a:ea typeface="+mj-ea"/>
        <a:cs typeface="+mj-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8721101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1116475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Personnel</a:t>
            </a:r>
            <a:r>
              <a:rPr lang="en-US" baseline="0"/>
              <a:t> loading or receiving patients must also wear appropriate PPE – no contact should occur with ambulance without PPE</a:t>
            </a:r>
            <a:endParaRPr lang="en-US"/>
          </a:p>
        </p:txBody>
      </p:sp>
    </p:spTree>
    <p:extLst>
      <p:ext uri="{BB962C8B-B14F-4D97-AF65-F5344CB8AC3E}">
        <p14:creationId xmlns:p14="http://schemas.microsoft.com/office/powerpoint/2010/main" val="30612538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s-ES" b="1" err="1">
                <a:solidFill>
                  <a:schemeClr val="tx1"/>
                </a:solidFill>
                <a:latin typeface="Arial"/>
                <a:ea typeface="Arial"/>
                <a:cs typeface="Arial"/>
                <a:sym typeface="Arial"/>
              </a:rPr>
              <a:t>Reminder</a:t>
            </a:r>
            <a:r>
              <a:rPr lang="es-ES" b="1">
                <a:solidFill>
                  <a:schemeClr val="tx1"/>
                </a:solidFill>
                <a:latin typeface="Arial"/>
                <a:ea typeface="Arial"/>
                <a:cs typeface="Arial"/>
                <a:sym typeface="Arial"/>
              </a:rPr>
              <a:t>:</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provide</a:t>
            </a:r>
            <a:r>
              <a:rPr lang="es-ES">
                <a:solidFill>
                  <a:schemeClr val="tx1"/>
                </a:solidFill>
                <a:latin typeface="Arial"/>
                <a:ea typeface="Arial"/>
                <a:cs typeface="Arial"/>
                <a:sym typeface="Arial"/>
              </a:rPr>
              <a:t> </a:t>
            </a:r>
            <a:r>
              <a:rPr lang="es-ES" err="1">
                <a:solidFill>
                  <a:schemeClr val="tx1"/>
                </a:solidFill>
                <a:latin typeface="Arial"/>
                <a:ea typeface="Arial"/>
                <a:cs typeface="Arial"/>
              </a:rPr>
              <a:t>an</a:t>
            </a:r>
            <a:r>
              <a:rPr lang="es-ES">
                <a:solidFill>
                  <a:schemeClr val="tx1"/>
                </a:solidFill>
                <a:latin typeface="Arial"/>
                <a:ea typeface="Arial"/>
                <a:cs typeface="Arial"/>
              </a:rPr>
              <a:t> </a:t>
            </a:r>
            <a:r>
              <a:rPr lang="es-ES" err="1">
                <a:solidFill>
                  <a:schemeClr val="tx1"/>
                </a:solidFill>
                <a:latin typeface="Arial"/>
                <a:ea typeface="Arial"/>
                <a:cs typeface="Arial"/>
              </a:rPr>
              <a:t>infection</a:t>
            </a:r>
            <a:r>
              <a:rPr lang="es-ES">
                <a:solidFill>
                  <a:schemeClr val="tx1"/>
                </a:solidFill>
                <a:latin typeface="Arial"/>
                <a:ea typeface="Arial"/>
                <a:cs typeface="Arial"/>
              </a:rPr>
              <a:t> </a:t>
            </a:r>
            <a:r>
              <a:rPr lang="es-ES" err="1">
                <a:solidFill>
                  <a:schemeClr val="tx1"/>
                </a:solidFill>
                <a:latin typeface="Arial"/>
                <a:ea typeface="Arial"/>
                <a:cs typeface="Arial"/>
              </a:rPr>
              <a:t>prevention</a:t>
            </a:r>
            <a:r>
              <a:rPr lang="es-ES">
                <a:solidFill>
                  <a:schemeClr val="tx1"/>
                </a:solidFill>
                <a:latin typeface="Arial"/>
                <a:ea typeface="Arial"/>
                <a:cs typeface="Arial"/>
              </a:rPr>
              <a:t> and control </a:t>
            </a:r>
            <a:r>
              <a:rPr lang="es-ES" err="1">
                <a:solidFill>
                  <a:schemeClr val="tx1"/>
                </a:solidFill>
                <a:latin typeface="Arial"/>
                <a:ea typeface="Arial"/>
                <a:cs typeface="Arial"/>
              </a:rPr>
              <a:t>expert</a:t>
            </a:r>
            <a:r>
              <a:rPr lang="es-ES">
                <a:solidFill>
                  <a:schemeClr val="tx1"/>
                </a:solidFill>
                <a:latin typeface="Arial"/>
                <a:ea typeface="Arial"/>
                <a:cs typeface="Arial"/>
                <a:sym typeface="Arial"/>
              </a:rPr>
              <a:t> and</a:t>
            </a:r>
            <a:r>
              <a:rPr lang="es-ES" b="1">
                <a:solidFill>
                  <a:schemeClr val="tx1"/>
                </a:solidFill>
                <a:latin typeface="Arial"/>
                <a:ea typeface="Arial"/>
                <a:cs typeface="Arial"/>
                <a:sym typeface="Arial"/>
              </a:rPr>
              <a:t> </a:t>
            </a:r>
            <a:r>
              <a:rPr lang="es-ES" b="1" err="1">
                <a:solidFill>
                  <a:schemeClr val="tx1"/>
                </a:solidFill>
                <a:latin typeface="Arial"/>
                <a:ea typeface="Arial"/>
                <a:cs typeface="Arial"/>
                <a:sym typeface="Arial"/>
              </a:rPr>
              <a:t>the</a:t>
            </a:r>
            <a:r>
              <a:rPr lang="es-ES" b="1">
                <a:solidFill>
                  <a:schemeClr val="tx1"/>
                </a:solidFill>
                <a:latin typeface="Arial"/>
                <a:ea typeface="Arial"/>
                <a:cs typeface="Arial"/>
                <a:sym typeface="Arial"/>
              </a:rPr>
              <a:t> </a:t>
            </a:r>
            <a:r>
              <a:rPr lang="es-ES" b="1" err="1">
                <a:solidFill>
                  <a:schemeClr val="tx1"/>
                </a:solidFill>
                <a:latin typeface="Arial"/>
                <a:ea typeface="Arial"/>
                <a:cs typeface="Arial"/>
                <a:sym typeface="Arial"/>
              </a:rPr>
              <a:t>disinfcetion</a:t>
            </a:r>
            <a:r>
              <a:rPr lang="es-ES" b="1">
                <a:solidFill>
                  <a:schemeClr val="tx1"/>
                </a:solidFill>
                <a:latin typeface="Arial"/>
                <a:ea typeface="Arial"/>
                <a:cs typeface="Arial"/>
                <a:sym typeface="Arial"/>
              </a:rPr>
              <a:t> </a:t>
            </a:r>
            <a:r>
              <a:rPr lang="es-ES" b="1" err="1">
                <a:solidFill>
                  <a:schemeClr val="tx1"/>
                </a:solidFill>
                <a:latin typeface="Arial"/>
                <a:ea typeface="Arial"/>
                <a:cs typeface="Arial"/>
                <a:sym typeface="Arial"/>
              </a:rPr>
              <a:t>equipment</a:t>
            </a:r>
            <a:r>
              <a:rPr lang="es-ES" b="1">
                <a:solidFill>
                  <a:schemeClr val="tx1"/>
                </a:solidFill>
                <a:latin typeface="Arial"/>
                <a:ea typeface="Arial"/>
                <a:cs typeface="Arial"/>
                <a:sym typeface="Arial"/>
              </a:rPr>
              <a:t> </a:t>
            </a:r>
            <a:r>
              <a:rPr lang="es-ES" err="1">
                <a:solidFill>
                  <a:schemeClr val="tx1"/>
                </a:solidFill>
                <a:latin typeface="Arial"/>
                <a:ea typeface="Arial"/>
                <a:cs typeface="Arial"/>
                <a:sym typeface="Arial"/>
              </a:rPr>
              <a:t>if</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the</a:t>
            </a:r>
            <a:r>
              <a:rPr lang="es-ES">
                <a:solidFill>
                  <a:schemeClr val="tx1"/>
                </a:solidFill>
                <a:latin typeface="Arial"/>
                <a:ea typeface="Arial"/>
                <a:cs typeface="Arial"/>
                <a:sym typeface="Arial"/>
              </a:rPr>
              <a:t> RRT dos </a:t>
            </a:r>
            <a:r>
              <a:rPr lang="es-ES" err="1">
                <a:solidFill>
                  <a:schemeClr val="tx1"/>
                </a:solidFill>
                <a:latin typeface="Arial"/>
                <a:ea typeface="Arial"/>
                <a:cs typeface="Arial"/>
                <a:sym typeface="Arial"/>
              </a:rPr>
              <a:t>not</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accompany</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the</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ambulance</a:t>
            </a:r>
            <a:r>
              <a:rPr lang="es-ES">
                <a:solidFill>
                  <a:schemeClr val="tx1"/>
                </a:solidFill>
                <a:latin typeface="Arial"/>
                <a:ea typeface="Arial"/>
                <a:cs typeface="Arial"/>
                <a:sym typeface="Arial"/>
              </a:rPr>
              <a:t>.</a:t>
            </a:r>
          </a:p>
          <a:p>
            <a:endParaRPr lang="en-US"/>
          </a:p>
          <a:p>
            <a:pPr marL="0" lvl="0" indent="0">
              <a:buFont typeface="Arial" panose="020B0604020202020204" pitchFamily="34" charset="0"/>
              <a:buNone/>
            </a:pPr>
            <a:r>
              <a:rPr lang="en-US" b="1">
                <a:solidFill>
                  <a:schemeClr val="tx1"/>
                </a:solidFill>
                <a:latin typeface="Arial"/>
                <a:ea typeface="Arial"/>
                <a:cs typeface="Arial"/>
                <a:sym typeface="Arial"/>
              </a:rPr>
              <a:t>Always take 2 vehicles</a:t>
            </a:r>
            <a:r>
              <a:rPr lang="en-US">
                <a:solidFill>
                  <a:schemeClr val="tx1"/>
                </a:solidFill>
                <a:latin typeface="Arial"/>
                <a:ea typeface="Arial"/>
                <a:cs typeface="Arial"/>
                <a:sym typeface="Arial"/>
              </a:rPr>
              <a:t>: one to transport the patient and one for the staff and equipment.</a:t>
            </a:r>
          </a:p>
          <a:p>
            <a:pPr marL="0" lvl="0" indent="0">
              <a:buFont typeface="Arial" panose="020B0604020202020204" pitchFamily="34" charset="0"/>
              <a:buNone/>
            </a:pPr>
            <a:r>
              <a:rPr lang="en-US" b="1">
                <a:solidFill>
                  <a:schemeClr val="tx1"/>
                </a:solidFill>
                <a:latin typeface="Arial"/>
                <a:ea typeface="Arial"/>
                <a:cs typeface="Arial"/>
                <a:sym typeface="Arial"/>
              </a:rPr>
              <a:t>Dep</a:t>
            </a:r>
            <a:r>
              <a:rPr lang="en-US" b="1">
                <a:solidFill>
                  <a:schemeClr val="tx1"/>
                </a:solidFill>
                <a:latin typeface="Arial"/>
                <a:ea typeface="Arial"/>
                <a:cs typeface="Arial"/>
                <a:sym typeface="Wingdings" panose="05000000000000000000" pitchFamily="2" charset="2"/>
              </a:rPr>
              <a:t>ending on the composition </a:t>
            </a:r>
            <a:r>
              <a:rPr lang="en-US">
                <a:solidFill>
                  <a:schemeClr val="tx1"/>
                </a:solidFill>
                <a:latin typeface="Arial"/>
                <a:ea typeface="Arial"/>
                <a:cs typeface="Arial"/>
                <a:sym typeface="Wingdings" panose="05000000000000000000" pitchFamily="2" charset="2"/>
              </a:rPr>
              <a:t>of the RRT/Ambulance:</a:t>
            </a:r>
          </a:p>
          <a:p>
            <a:pPr marL="285750" lvl="0" indent="-285750">
              <a:buFontTx/>
              <a:buChar char="-"/>
            </a:pPr>
            <a:r>
              <a:rPr lang="en-US">
                <a:solidFill>
                  <a:schemeClr val="tx1"/>
                </a:solidFill>
                <a:latin typeface="Arial"/>
                <a:ea typeface="Arial"/>
                <a:cs typeface="Arial"/>
                <a:sym typeface="Wingdings" panose="05000000000000000000" pitchFamily="2" charset="2"/>
              </a:rPr>
              <a:t>Either </a:t>
            </a:r>
            <a:r>
              <a:rPr lang="en-US" b="1">
                <a:solidFill>
                  <a:schemeClr val="tx1"/>
                </a:solidFill>
                <a:latin typeface="Arial"/>
                <a:ea typeface="Arial"/>
                <a:cs typeface="Arial"/>
                <a:sym typeface="Wingdings" panose="05000000000000000000" pitchFamily="2" charset="2"/>
              </a:rPr>
              <a:t>1 </a:t>
            </a:r>
            <a:r>
              <a:rPr lang="en-US" b="1" err="1">
                <a:solidFill>
                  <a:schemeClr val="tx1"/>
                </a:solidFill>
                <a:latin typeface="Arial"/>
                <a:ea typeface="Arial"/>
                <a:cs typeface="Arial"/>
                <a:sym typeface="Wingdings" panose="05000000000000000000" pitchFamily="2" charset="2"/>
              </a:rPr>
              <a:t>veh</a:t>
            </a:r>
            <a:r>
              <a:rPr lang="en-US" b="1">
                <a:solidFill>
                  <a:schemeClr val="tx1"/>
                </a:solidFill>
                <a:latin typeface="Arial"/>
                <a:ea typeface="Arial"/>
                <a:cs typeface="Arial"/>
                <a:sym typeface="Wingdings" panose="05000000000000000000" pitchFamily="2" charset="2"/>
              </a:rPr>
              <a:t>. RRT + 1veh ambulance team</a:t>
            </a:r>
          </a:p>
          <a:p>
            <a:pPr marL="285750" lvl="0" indent="-285750">
              <a:buFontTx/>
              <a:buChar char="-"/>
            </a:pPr>
            <a:r>
              <a:rPr lang="en-US">
                <a:solidFill>
                  <a:schemeClr val="tx1"/>
                </a:solidFill>
                <a:latin typeface="Arial"/>
                <a:ea typeface="Arial"/>
                <a:cs typeface="Arial"/>
                <a:sym typeface="Wingdings" panose="05000000000000000000" pitchFamily="2" charset="2"/>
              </a:rPr>
              <a:t>Or </a:t>
            </a:r>
            <a:r>
              <a:rPr lang="en-US" b="1">
                <a:solidFill>
                  <a:schemeClr val="tx1"/>
                </a:solidFill>
                <a:latin typeface="Arial"/>
                <a:ea typeface="Arial"/>
                <a:cs typeface="Arial"/>
                <a:sym typeface="Wingdings" panose="05000000000000000000" pitchFamily="2" charset="2"/>
              </a:rPr>
              <a:t>2 </a:t>
            </a:r>
            <a:r>
              <a:rPr lang="en-US" b="1" err="1">
                <a:solidFill>
                  <a:schemeClr val="tx1"/>
                </a:solidFill>
                <a:latin typeface="Arial"/>
                <a:ea typeface="Arial"/>
                <a:cs typeface="Arial"/>
                <a:sym typeface="Wingdings" panose="05000000000000000000" pitchFamily="2" charset="2"/>
              </a:rPr>
              <a:t>veh</a:t>
            </a:r>
            <a:r>
              <a:rPr lang="en-US" b="1">
                <a:solidFill>
                  <a:schemeClr val="tx1"/>
                </a:solidFill>
                <a:latin typeface="Arial"/>
                <a:ea typeface="Arial"/>
                <a:cs typeface="Arial"/>
                <a:sym typeface="Wingdings" panose="05000000000000000000" pitchFamily="2" charset="2"/>
              </a:rPr>
              <a:t>. for the ambulance team</a:t>
            </a:r>
            <a:endParaRPr lang="en-US" b="1">
              <a:solidFill>
                <a:schemeClr val="tx1"/>
              </a:solidFill>
              <a:latin typeface="Arial"/>
              <a:ea typeface="Arial"/>
              <a:cs typeface="Arial"/>
              <a:sym typeface="Arial"/>
            </a:endParaRPr>
          </a:p>
          <a:p>
            <a:endParaRPr lang="en-US"/>
          </a:p>
        </p:txBody>
      </p:sp>
    </p:spTree>
    <p:extLst>
      <p:ext uri="{BB962C8B-B14F-4D97-AF65-F5344CB8AC3E}">
        <p14:creationId xmlns:p14="http://schemas.microsoft.com/office/powerpoint/2010/main" val="39427275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2119621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process of cleaning and disinfecting the ambulance should occur slowly and methodically.  </a:t>
            </a:r>
          </a:p>
        </p:txBody>
      </p:sp>
    </p:spTree>
    <p:extLst>
      <p:ext uri="{BB962C8B-B14F-4D97-AF65-F5344CB8AC3E}">
        <p14:creationId xmlns:p14="http://schemas.microsoft.com/office/powerpoint/2010/main" val="18074075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smtClean="0"/>
            </a:lvl1pPr>
          </a:lstStyle>
          <a:p>
            <a:pPr>
              <a:defRPr/>
            </a:pPr>
            <a:fld id="{BE9A4883-64EB-4C5B-9D6C-EF4C8224603B}" type="slidenum">
              <a:rPr lang="en-US"/>
              <a:pPr>
                <a:defRPr/>
              </a:pPr>
              <a:t>‹#›</a:t>
            </a:fld>
            <a:endParaRPr lang="en-US"/>
          </a:p>
        </p:txBody>
      </p:sp>
    </p:spTree>
    <p:extLst>
      <p:ext uri="{BB962C8B-B14F-4D97-AF65-F5344CB8AC3E}">
        <p14:creationId xmlns:p14="http://schemas.microsoft.com/office/powerpoint/2010/main" val="13083899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BD93AD5C-A72B-493C-B2A3-A338E1E690AC}" type="slidenum">
              <a:rPr lang="en-US"/>
              <a:pPr>
                <a:defRPr/>
              </a:pPr>
              <a:t>‹#›</a:t>
            </a:fld>
            <a:endParaRPr lang="en-US"/>
          </a:p>
        </p:txBody>
      </p:sp>
    </p:spTree>
    <p:extLst>
      <p:ext uri="{BB962C8B-B14F-4D97-AF65-F5344CB8AC3E}">
        <p14:creationId xmlns:p14="http://schemas.microsoft.com/office/powerpoint/2010/main" val="40608210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p:txBody>
          <a:bodyPr/>
          <a:lstStyle>
            <a:lvl1pPr>
              <a:defRPr smtClean="0"/>
            </a:lvl1pPr>
          </a:lstStyle>
          <a:p>
            <a:pPr>
              <a:defRPr/>
            </a:pPr>
            <a:fld id="{8B5BAE9A-BD41-4178-8ADE-B4C4D20F9BE5}" type="slidenum">
              <a:rPr lang="en-US"/>
              <a:pPr>
                <a:defRPr/>
              </a:pPr>
              <a:t>‹#›</a:t>
            </a:fld>
            <a:endParaRPr lang="en-US"/>
          </a:p>
        </p:txBody>
      </p:sp>
    </p:spTree>
    <p:extLst>
      <p:ext uri="{BB962C8B-B14F-4D97-AF65-F5344CB8AC3E}">
        <p14:creationId xmlns:p14="http://schemas.microsoft.com/office/powerpoint/2010/main" val="39033703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p:txBody>
          <a:bodyPr/>
          <a:lstStyle>
            <a:lvl1pPr>
              <a:defRPr smtClean="0"/>
            </a:lvl1pPr>
          </a:lstStyle>
          <a:p>
            <a:pPr>
              <a:defRPr/>
            </a:pPr>
            <a:fld id="{840E46E6-2111-4765-A6A7-521FECD4B1A6}" type="slidenum">
              <a:rPr lang="en-US"/>
              <a:pPr>
                <a:defRPr/>
              </a:pPr>
              <a:t>‹#›</a:t>
            </a:fld>
            <a:endParaRPr lang="en-US"/>
          </a:p>
        </p:txBody>
      </p:sp>
    </p:spTree>
    <p:extLst>
      <p:ext uri="{BB962C8B-B14F-4D97-AF65-F5344CB8AC3E}">
        <p14:creationId xmlns:p14="http://schemas.microsoft.com/office/powerpoint/2010/main" val="22284920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20DD90EE-77EB-47DC-B936-CC32D8EEB2DC}" type="datetimeFigureOut">
              <a:rPr lang="en-GB" smtClean="0"/>
              <a:pPr/>
              <a:t>22/05/2018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A90F704-410D-4EC3-9FE5-20870431F6A1}" type="slidenum">
              <a:rPr lang="en-GB" smtClean="0"/>
              <a:pPr/>
              <a:t>‹#›</a:t>
            </a:fld>
            <a:endParaRPr lang="en-GB"/>
          </a:p>
        </p:txBody>
      </p:sp>
    </p:spTree>
    <p:extLst>
      <p:ext uri="{BB962C8B-B14F-4D97-AF65-F5344CB8AC3E}">
        <p14:creationId xmlns:p14="http://schemas.microsoft.com/office/powerpoint/2010/main" val="33854788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0DD90EE-77EB-47DC-B936-CC32D8EEB2DC}" type="datetimeFigureOut">
              <a:rPr lang="en-GB" smtClean="0"/>
              <a:pPr/>
              <a:t>22/05/2018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A90F704-410D-4EC3-9FE5-20870431F6A1}" type="slidenum">
              <a:rPr lang="en-GB" smtClean="0"/>
              <a:pPr/>
              <a:t>‹#›</a:t>
            </a:fld>
            <a:endParaRPr lang="en-GB"/>
          </a:p>
        </p:txBody>
      </p:sp>
    </p:spTree>
    <p:extLst>
      <p:ext uri="{BB962C8B-B14F-4D97-AF65-F5344CB8AC3E}">
        <p14:creationId xmlns:p14="http://schemas.microsoft.com/office/powerpoint/2010/main" val="24150760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0DD90EE-77EB-47DC-B936-CC32D8EEB2DC}" type="datetimeFigureOut">
              <a:rPr lang="en-GB" smtClean="0"/>
              <a:pPr/>
              <a:t>22/05/2018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A90F704-410D-4EC3-9FE5-20870431F6A1}" type="slidenum">
              <a:rPr lang="en-GB" smtClean="0"/>
              <a:pPr/>
              <a:t>‹#›</a:t>
            </a:fld>
            <a:endParaRPr lang="en-GB"/>
          </a:p>
        </p:txBody>
      </p:sp>
    </p:spTree>
    <p:extLst>
      <p:ext uri="{BB962C8B-B14F-4D97-AF65-F5344CB8AC3E}">
        <p14:creationId xmlns:p14="http://schemas.microsoft.com/office/powerpoint/2010/main" val="40050688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0DD90EE-77EB-47DC-B936-CC32D8EEB2DC}" type="datetimeFigureOut">
              <a:rPr lang="en-GB" smtClean="0"/>
              <a:pPr/>
              <a:t>22/05/2018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A90F704-410D-4EC3-9FE5-20870431F6A1}" type="slidenum">
              <a:rPr lang="en-GB" smtClean="0"/>
              <a:pPr/>
              <a:t>‹#›</a:t>
            </a:fld>
            <a:endParaRPr lang="en-GB"/>
          </a:p>
        </p:txBody>
      </p:sp>
    </p:spTree>
    <p:extLst>
      <p:ext uri="{BB962C8B-B14F-4D97-AF65-F5344CB8AC3E}">
        <p14:creationId xmlns:p14="http://schemas.microsoft.com/office/powerpoint/2010/main" val="29562944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20DD90EE-77EB-47DC-B936-CC32D8EEB2DC}" type="datetimeFigureOut">
              <a:rPr lang="en-GB" smtClean="0"/>
              <a:pPr/>
              <a:t>22/05/2018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A90F704-410D-4EC3-9FE5-20870431F6A1}" type="slidenum">
              <a:rPr lang="en-GB" smtClean="0"/>
              <a:pPr/>
              <a:t>‹#›</a:t>
            </a:fld>
            <a:endParaRPr lang="en-GB"/>
          </a:p>
        </p:txBody>
      </p:sp>
    </p:spTree>
    <p:extLst>
      <p:ext uri="{BB962C8B-B14F-4D97-AF65-F5344CB8AC3E}">
        <p14:creationId xmlns:p14="http://schemas.microsoft.com/office/powerpoint/2010/main" val="12086452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20DD90EE-77EB-47DC-B936-CC32D8EEB2DC}" type="datetimeFigureOut">
              <a:rPr lang="en-GB" smtClean="0"/>
              <a:pPr/>
              <a:t>22/05/2018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A90F704-410D-4EC3-9FE5-20870431F6A1}" type="slidenum">
              <a:rPr lang="en-GB" smtClean="0"/>
              <a:pPr/>
              <a:t>‹#›</a:t>
            </a:fld>
            <a:endParaRPr lang="en-GB"/>
          </a:p>
        </p:txBody>
      </p:sp>
    </p:spTree>
    <p:extLst>
      <p:ext uri="{BB962C8B-B14F-4D97-AF65-F5344CB8AC3E}">
        <p14:creationId xmlns:p14="http://schemas.microsoft.com/office/powerpoint/2010/main" val="6035288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DD90EE-77EB-47DC-B936-CC32D8EEB2DC}" type="datetimeFigureOut">
              <a:rPr lang="en-GB" smtClean="0"/>
              <a:pPr/>
              <a:t>22/05/2018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A90F704-410D-4EC3-9FE5-20870431F6A1}" type="slidenum">
              <a:rPr lang="en-GB" smtClean="0"/>
              <a:pPr/>
              <a:t>‹#›</a:t>
            </a:fld>
            <a:endParaRPr lang="en-GB"/>
          </a:p>
        </p:txBody>
      </p:sp>
    </p:spTree>
    <p:extLst>
      <p:ext uri="{BB962C8B-B14F-4D97-AF65-F5344CB8AC3E}">
        <p14:creationId xmlns:p14="http://schemas.microsoft.com/office/powerpoint/2010/main" val="16786751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pPr>
              <a:defRPr/>
            </a:pPr>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smtClean="0"/>
            </a:lvl1pPr>
          </a:lstStyle>
          <a:p>
            <a:pPr>
              <a:defRPr/>
            </a:pPr>
            <a:fld id="{DF2C9739-29E4-41C1-A1F0-E51BB5A7E6F1}" type="slidenum">
              <a:rPr lang="en-US"/>
              <a:pPr>
                <a:defRPr/>
              </a:pPr>
              <a:t>‹#›</a:t>
            </a:fld>
            <a:endParaRPr lang="en-US"/>
          </a:p>
        </p:txBody>
      </p:sp>
    </p:spTree>
    <p:extLst>
      <p:ext uri="{BB962C8B-B14F-4D97-AF65-F5344CB8AC3E}">
        <p14:creationId xmlns:p14="http://schemas.microsoft.com/office/powerpoint/2010/main" val="8407002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0DD90EE-77EB-47DC-B936-CC32D8EEB2DC}" type="datetimeFigureOut">
              <a:rPr lang="en-GB" smtClean="0"/>
              <a:pPr/>
              <a:t>22/05/2018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A90F704-410D-4EC3-9FE5-20870431F6A1}" type="slidenum">
              <a:rPr lang="en-GB" smtClean="0"/>
              <a:pPr/>
              <a:t>‹#›</a:t>
            </a:fld>
            <a:endParaRPr lang="en-GB"/>
          </a:p>
        </p:txBody>
      </p:sp>
    </p:spTree>
    <p:extLst>
      <p:ext uri="{BB962C8B-B14F-4D97-AF65-F5344CB8AC3E}">
        <p14:creationId xmlns:p14="http://schemas.microsoft.com/office/powerpoint/2010/main" val="16793447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0DD90EE-77EB-47DC-B936-CC32D8EEB2DC}" type="datetimeFigureOut">
              <a:rPr lang="en-GB" smtClean="0"/>
              <a:pPr/>
              <a:t>22/05/2018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A90F704-410D-4EC3-9FE5-20870431F6A1}" type="slidenum">
              <a:rPr lang="en-GB" smtClean="0"/>
              <a:pPr/>
              <a:t>‹#›</a:t>
            </a:fld>
            <a:endParaRPr lang="en-GB"/>
          </a:p>
        </p:txBody>
      </p:sp>
    </p:spTree>
    <p:extLst>
      <p:ext uri="{BB962C8B-B14F-4D97-AF65-F5344CB8AC3E}">
        <p14:creationId xmlns:p14="http://schemas.microsoft.com/office/powerpoint/2010/main" val="31704060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0DD90EE-77EB-47DC-B936-CC32D8EEB2DC}" type="datetimeFigureOut">
              <a:rPr lang="en-GB" smtClean="0"/>
              <a:pPr/>
              <a:t>22/05/2018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A90F704-410D-4EC3-9FE5-20870431F6A1}" type="slidenum">
              <a:rPr lang="en-GB" smtClean="0"/>
              <a:pPr/>
              <a:t>‹#›</a:t>
            </a:fld>
            <a:endParaRPr lang="en-GB"/>
          </a:p>
        </p:txBody>
      </p:sp>
    </p:spTree>
    <p:extLst>
      <p:ext uri="{BB962C8B-B14F-4D97-AF65-F5344CB8AC3E}">
        <p14:creationId xmlns:p14="http://schemas.microsoft.com/office/powerpoint/2010/main" val="33366082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0DD90EE-77EB-47DC-B936-CC32D8EEB2DC}" type="datetimeFigureOut">
              <a:rPr lang="en-GB" smtClean="0"/>
              <a:pPr/>
              <a:t>22/05/2018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A90F704-410D-4EC3-9FE5-20870431F6A1}" type="slidenum">
              <a:rPr lang="en-GB" smtClean="0"/>
              <a:pPr/>
              <a:t>‹#›</a:t>
            </a:fld>
            <a:endParaRPr lang="en-GB"/>
          </a:p>
        </p:txBody>
      </p:sp>
    </p:spTree>
    <p:extLst>
      <p:ext uri="{BB962C8B-B14F-4D97-AF65-F5344CB8AC3E}">
        <p14:creationId xmlns:p14="http://schemas.microsoft.com/office/powerpoint/2010/main" val="24914830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smtClean="0"/>
            </a:lvl1pPr>
          </a:lstStyle>
          <a:p>
            <a:pPr>
              <a:defRPr/>
            </a:pPr>
            <a:fld id="{CC593933-5760-4B91-9CB1-63B6333CF551}" type="slidenum">
              <a:rPr lang="en-US"/>
              <a:pPr>
                <a:defRPr/>
              </a:pPr>
              <a:t>‹#›</a:t>
            </a:fld>
            <a:endParaRPr lang="en-US"/>
          </a:p>
        </p:txBody>
      </p:sp>
    </p:spTree>
    <p:extLst>
      <p:ext uri="{BB962C8B-B14F-4D97-AF65-F5344CB8AC3E}">
        <p14:creationId xmlns:p14="http://schemas.microsoft.com/office/powerpoint/2010/main" val="20397346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EBB832C7-3C82-4946-A30F-D7D7B8194EB9}" type="slidenum">
              <a:rPr lang="en-US"/>
              <a:pPr>
                <a:defRPr/>
              </a:pPr>
              <a:t>‹#›</a:t>
            </a:fld>
            <a:endParaRPr lang="en-US"/>
          </a:p>
        </p:txBody>
      </p:sp>
    </p:spTree>
    <p:extLst>
      <p:ext uri="{BB962C8B-B14F-4D97-AF65-F5344CB8AC3E}">
        <p14:creationId xmlns:p14="http://schemas.microsoft.com/office/powerpoint/2010/main" val="36840399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pPr>
              <a:defRPr/>
            </a:pPr>
            <a:fld id="{A07F5A30-8240-418B-BBB9-762AACD2B6ED}" type="slidenum">
              <a:rPr lang="en-US"/>
              <a:pPr>
                <a:defRPr/>
              </a:pPr>
              <a:t>‹#›</a:t>
            </a:fld>
            <a:endParaRPr lang="en-US"/>
          </a:p>
        </p:txBody>
      </p:sp>
    </p:spTree>
    <p:extLst>
      <p:ext uri="{BB962C8B-B14F-4D97-AF65-F5344CB8AC3E}">
        <p14:creationId xmlns:p14="http://schemas.microsoft.com/office/powerpoint/2010/main" val="5323403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pPr>
              <a:defRPr/>
            </a:pPr>
            <a:endParaRPr lang="en-US"/>
          </a:p>
        </p:txBody>
      </p:sp>
      <p:sp>
        <p:nvSpPr>
          <p:cNvPr id="8" name="Slide Number Placeholder 5"/>
          <p:cNvSpPr>
            <a:spLocks noGrp="1"/>
          </p:cNvSpPr>
          <p:nvPr>
            <p:ph type="sldNum" sz="quarter" idx="11"/>
          </p:nvPr>
        </p:nvSpPr>
        <p:spPr/>
        <p:txBody>
          <a:bodyPr/>
          <a:lstStyle>
            <a:lvl1pPr>
              <a:defRPr smtClean="0"/>
            </a:lvl1pPr>
          </a:lstStyle>
          <a:p>
            <a:pPr>
              <a:defRPr/>
            </a:pPr>
            <a:fld id="{058946A6-D8E6-4A9A-A64E-AB077D46529D}" type="slidenum">
              <a:rPr lang="en-US"/>
              <a:pPr>
                <a:defRPr/>
              </a:pPr>
              <a:t>‹#›</a:t>
            </a:fld>
            <a:endParaRPr lang="en-US"/>
          </a:p>
        </p:txBody>
      </p:sp>
    </p:spTree>
    <p:extLst>
      <p:ext uri="{BB962C8B-B14F-4D97-AF65-F5344CB8AC3E}">
        <p14:creationId xmlns:p14="http://schemas.microsoft.com/office/powerpoint/2010/main" val="795143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pPr>
              <a:defRPr/>
            </a:pPr>
            <a:endParaRPr lang="en-US"/>
          </a:p>
        </p:txBody>
      </p:sp>
      <p:sp>
        <p:nvSpPr>
          <p:cNvPr id="4" name="Slide Number Placeholder 5"/>
          <p:cNvSpPr>
            <a:spLocks noGrp="1"/>
          </p:cNvSpPr>
          <p:nvPr>
            <p:ph type="sldNum" sz="quarter" idx="11"/>
          </p:nvPr>
        </p:nvSpPr>
        <p:spPr/>
        <p:txBody>
          <a:bodyPr/>
          <a:lstStyle>
            <a:lvl1pPr>
              <a:defRPr smtClean="0"/>
            </a:lvl1pPr>
          </a:lstStyle>
          <a:p>
            <a:pPr>
              <a:defRPr/>
            </a:pPr>
            <a:fld id="{C122F5F9-79F1-41F0-9EE7-E5808EBA112F}" type="slidenum">
              <a:rPr lang="en-US"/>
              <a:pPr>
                <a:defRPr/>
              </a:pPr>
              <a:t>‹#›</a:t>
            </a:fld>
            <a:endParaRPr lang="en-US"/>
          </a:p>
        </p:txBody>
      </p:sp>
    </p:spTree>
    <p:extLst>
      <p:ext uri="{BB962C8B-B14F-4D97-AF65-F5344CB8AC3E}">
        <p14:creationId xmlns:p14="http://schemas.microsoft.com/office/powerpoint/2010/main" val="3789503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pPr>
              <a:defRPr/>
            </a:pPr>
            <a:endParaRPr lang="en-US"/>
          </a:p>
        </p:txBody>
      </p:sp>
      <p:sp>
        <p:nvSpPr>
          <p:cNvPr id="3" name="Slide Number Placeholder 5"/>
          <p:cNvSpPr>
            <a:spLocks noGrp="1"/>
          </p:cNvSpPr>
          <p:nvPr>
            <p:ph type="sldNum" sz="quarter" idx="11"/>
          </p:nvPr>
        </p:nvSpPr>
        <p:spPr/>
        <p:txBody>
          <a:bodyPr/>
          <a:lstStyle>
            <a:lvl1pPr>
              <a:defRPr smtClean="0"/>
            </a:lvl1pPr>
          </a:lstStyle>
          <a:p>
            <a:pPr>
              <a:defRPr/>
            </a:pPr>
            <a:fld id="{7F4B5121-4964-4868-8A82-3D743F79902A}" type="slidenum">
              <a:rPr lang="en-US"/>
              <a:pPr>
                <a:defRPr/>
              </a:pPr>
              <a:t>‹#›</a:t>
            </a:fld>
            <a:endParaRPr lang="en-US"/>
          </a:p>
        </p:txBody>
      </p:sp>
    </p:spTree>
    <p:extLst>
      <p:ext uri="{BB962C8B-B14F-4D97-AF65-F5344CB8AC3E}">
        <p14:creationId xmlns:p14="http://schemas.microsoft.com/office/powerpoint/2010/main" val="31631702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CAE613DC-4583-468E-B11C-BFA6EEA834C9}" type="slidenum">
              <a:rPr lang="en-US"/>
              <a:pPr>
                <a:defRPr/>
              </a:pPr>
              <a:t>‹#›</a:t>
            </a:fld>
            <a:endParaRPr lang="en-US"/>
          </a:p>
        </p:txBody>
      </p:sp>
    </p:spTree>
    <p:extLst>
      <p:ext uri="{BB962C8B-B14F-4D97-AF65-F5344CB8AC3E}">
        <p14:creationId xmlns:p14="http://schemas.microsoft.com/office/powerpoint/2010/main" val="5669700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defRPr>
            </a:lvl1pPr>
          </a:lstStyle>
          <a:p>
            <a:pPr>
              <a:defRPr/>
            </a:pPr>
            <a:fld id="{F023CA5C-6A36-4E00-B69B-20CF574ABB6C}" type="slidenum">
              <a:rPr lang="en-US"/>
              <a:pPr>
                <a:defRPr/>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fld id="{3BA5DFF5-C0B1-4D2F-814C-8D2D34D01946}" type="slidenum">
              <a:rPr lang="en-US" sz="1600" smtClean="0">
                <a:solidFill>
                  <a:schemeClr val="bg1"/>
                </a:solidFill>
              </a:rPr>
              <a:pPr eaLnBrk="1" hangingPunct="1">
                <a:defRPr/>
              </a:pPr>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r>
              <a:rPr lang="fr-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933152870"/>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DD90EE-77EB-47DC-B936-CC32D8EEB2DC}" type="datetimeFigureOut">
              <a:rPr lang="en-GB" smtClean="0"/>
              <a:pPr/>
              <a:t>22/05/2018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90F704-410D-4EC3-9FE5-20870431F6A1}" type="slidenum">
              <a:rPr lang="en-GB" smtClean="0"/>
              <a:pPr/>
              <a:t>‹#›</a:t>
            </a:fld>
            <a:endParaRPr lang="en-GB"/>
          </a:p>
        </p:txBody>
      </p:sp>
    </p:spTree>
    <p:extLst>
      <p:ext uri="{BB962C8B-B14F-4D97-AF65-F5344CB8AC3E}">
        <p14:creationId xmlns:p14="http://schemas.microsoft.com/office/powerpoint/2010/main" val="203377420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6.jpeg"/><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3.xml"/><Relationship Id="rId4" Type="http://schemas.openxmlformats.org/officeDocument/2006/relationships/hyperlink" Target="mailto:ihrhrt@who.int"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1.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Shape 96"/>
          <p:cNvSpPr/>
          <p:nvPr/>
        </p:nvSpPr>
        <p:spPr>
          <a:xfrm>
            <a:off x="35496" y="4725144"/>
            <a:ext cx="8783513" cy="1200325"/>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lvl1pPr>
              <a:spcBef>
                <a:spcPts val="700"/>
              </a:spcBef>
              <a:defRPr sz="3200" b="1">
                <a:solidFill>
                  <a:srgbClr val="002060"/>
                </a:solidFill>
                <a:latin typeface="Arial"/>
                <a:ea typeface="Arial"/>
                <a:cs typeface="Arial"/>
                <a:sym typeface="Arial"/>
              </a:defRPr>
            </a:lvl1pPr>
          </a:lstStyle>
          <a:p>
            <a:pPr algn="l"/>
            <a:r>
              <a:rPr lang="fr-FR" sz="3600" dirty="0"/>
              <a:t>B6.4 </a:t>
            </a:r>
            <a:r>
              <a:rPr lang="en-US" sz="3600" dirty="0"/>
              <a:t>Ambulance transport of a suspected EVD case</a:t>
            </a:r>
            <a:endParaRPr sz="3600" dirty="0"/>
          </a:p>
        </p:txBody>
      </p:sp>
      <p:sp>
        <p:nvSpPr>
          <p:cNvPr id="97" name="Shape 97"/>
          <p:cNvSpPr/>
          <p:nvPr/>
        </p:nvSpPr>
        <p:spPr>
          <a:xfrm>
            <a:off x="2843807" y="448796"/>
            <a:ext cx="6120679" cy="1107996"/>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lvl="0" algn="r"/>
            <a:r>
              <a:rPr sz="3600" b="1" dirty="0">
                <a:solidFill>
                  <a:srgbClr val="002060"/>
                </a:solidFill>
                <a:latin typeface="Arial"/>
                <a:ea typeface="Arial"/>
                <a:cs typeface="Arial"/>
                <a:sym typeface="Arial"/>
              </a:rPr>
              <a:t>Rapid Response Teams </a:t>
            </a:r>
            <a:r>
              <a:rPr sz="3600" b="1" dirty="0">
                <a:solidFill>
                  <a:srgbClr val="0070C0"/>
                </a:solidFill>
                <a:latin typeface="Arial"/>
                <a:ea typeface="Arial"/>
                <a:cs typeface="Arial"/>
                <a:sym typeface="Arial"/>
              </a:rPr>
              <a:t>Training</a:t>
            </a:r>
          </a:p>
        </p:txBody>
      </p:sp>
      <p:sp>
        <p:nvSpPr>
          <p:cNvPr id="2" name="TextBox 1">
            <a:extLst>
              <a:ext uri="{FF2B5EF4-FFF2-40B4-BE49-F238E27FC236}">
                <a16:creationId xmlns:a16="http://schemas.microsoft.com/office/drawing/2014/main" id="{4E57110B-7B98-4445-AA8A-4D56F8991D98}"/>
              </a:ext>
            </a:extLst>
          </p:cNvPr>
          <p:cNvSpPr txBox="1"/>
          <p:nvPr/>
        </p:nvSpPr>
        <p:spPr>
          <a:xfrm>
            <a:off x="57645" y="6505599"/>
            <a:ext cx="1778051" cy="307777"/>
          </a:xfrm>
          <a:prstGeom prst="rect">
            <a:avLst/>
          </a:prstGeom>
          <a:noFill/>
        </p:spPr>
        <p:txBody>
          <a:bodyPr wrap="none" rtlCol="0">
            <a:spAutoFit/>
          </a:bodyPr>
          <a:lstStyle/>
          <a:p>
            <a:r>
              <a:rPr lang="fr-FR" sz="1400" dirty="0" err="1">
                <a:solidFill>
                  <a:srgbClr val="002060"/>
                </a:solidFill>
              </a:rPr>
              <a:t>Updated</a:t>
            </a:r>
            <a:r>
              <a:rPr lang="fr-FR" sz="1400" dirty="0">
                <a:solidFill>
                  <a:srgbClr val="002060"/>
                </a:solidFill>
              </a:rPr>
              <a:t>: 22/05/2018</a:t>
            </a:r>
            <a:endParaRPr lang="en-US" sz="1400" dirty="0">
              <a:solidFill>
                <a:srgbClr val="00206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Shape 134"/>
          <p:cNvSpPr/>
          <p:nvPr/>
        </p:nvSpPr>
        <p:spPr>
          <a:xfrm>
            <a:off x="0" y="-27384"/>
            <a:ext cx="9144000" cy="11430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rmAutofit/>
          </a:bodyPr>
          <a:lstStyle>
            <a:lvl1pPr algn="ctr">
              <a:defRPr sz="1600">
                <a:solidFill>
                  <a:srgbClr val="FF0000"/>
                </a:solidFill>
                <a:latin typeface="Arial"/>
                <a:ea typeface="Arial"/>
                <a:cs typeface="Arial"/>
                <a:sym typeface="Arial"/>
              </a:defRPr>
            </a:lvl1pPr>
          </a:lstStyle>
          <a:p>
            <a:pPr>
              <a:defRPr sz="1800">
                <a:solidFill>
                  <a:srgbClr val="000000"/>
                </a:solidFill>
              </a:defRPr>
            </a:pPr>
            <a:r>
              <a:rPr lang="fr-FR" sz="2800" b="1">
                <a:solidFill>
                  <a:srgbClr val="002060"/>
                </a:solidFill>
              </a:rPr>
              <a:t>4. </a:t>
            </a:r>
            <a:r>
              <a:rPr lang="fr-FR" sz="2800" b="1" err="1">
                <a:solidFill>
                  <a:srgbClr val="002060"/>
                </a:solidFill>
              </a:rPr>
              <a:t>Loading</a:t>
            </a:r>
            <a:r>
              <a:rPr lang="fr-FR" sz="2800" b="1">
                <a:solidFill>
                  <a:srgbClr val="002060"/>
                </a:solidFill>
              </a:rPr>
              <a:t> of the EVD </a:t>
            </a:r>
            <a:r>
              <a:rPr lang="fr-FR" sz="2800" b="1" err="1">
                <a:solidFill>
                  <a:srgbClr val="002060"/>
                </a:solidFill>
              </a:rPr>
              <a:t>suspected</a:t>
            </a:r>
            <a:r>
              <a:rPr lang="fr-FR" sz="2800" b="1">
                <a:solidFill>
                  <a:srgbClr val="002060"/>
                </a:solidFill>
              </a:rPr>
              <a:t> case</a:t>
            </a:r>
          </a:p>
        </p:txBody>
      </p:sp>
      <p:grpSp>
        <p:nvGrpSpPr>
          <p:cNvPr id="7" name="Group 6"/>
          <p:cNvGrpSpPr/>
          <p:nvPr/>
        </p:nvGrpSpPr>
        <p:grpSpPr>
          <a:xfrm>
            <a:off x="5993903" y="980728"/>
            <a:ext cx="2736304" cy="5040561"/>
            <a:chOff x="5993903" y="980728"/>
            <a:chExt cx="2736304" cy="5040561"/>
          </a:xfrm>
        </p:grpSpPr>
        <p:pic>
          <p:nvPicPr>
            <p:cNvPr id="8" name="image13.jpeg" descr="D:\Desktop\Ambulance\IMG_1857.JPG"/>
            <p:cNvPicPr/>
            <p:nvPr/>
          </p:nvPicPr>
          <p:blipFill>
            <a:blip r:embed="rId2" cstate="print">
              <a:extLst/>
            </a:blip>
            <a:srcRect t="7289"/>
            <a:stretch>
              <a:fillRect/>
            </a:stretch>
          </p:blipFill>
          <p:spPr>
            <a:xfrm rot="5400000">
              <a:off x="6096709" y="877922"/>
              <a:ext cx="2530692" cy="2736304"/>
            </a:xfrm>
            <a:prstGeom prst="rect">
              <a:avLst/>
            </a:prstGeom>
            <a:ln w="19050">
              <a:solidFill>
                <a:srgbClr val="7F7F7F"/>
              </a:solidFill>
            </a:ln>
          </p:spPr>
        </p:pic>
        <p:pic>
          <p:nvPicPr>
            <p:cNvPr id="9" name="image14.jpeg" descr="D:\Desktop\Ambulance\IMG_1858.JPG"/>
            <p:cNvPicPr/>
            <p:nvPr/>
          </p:nvPicPr>
          <p:blipFill>
            <a:blip r:embed="rId3" cstate="print">
              <a:extLst/>
            </a:blip>
            <a:srcRect b="11112"/>
            <a:stretch>
              <a:fillRect/>
            </a:stretch>
          </p:blipFill>
          <p:spPr>
            <a:xfrm rot="5400000">
              <a:off x="6203426" y="3507509"/>
              <a:ext cx="2304257" cy="2723304"/>
            </a:xfrm>
            <a:prstGeom prst="rect">
              <a:avLst/>
            </a:prstGeom>
            <a:ln w="19050">
              <a:solidFill>
                <a:srgbClr val="7F7F7F"/>
              </a:solidFill>
            </a:ln>
          </p:spPr>
        </p:pic>
      </p:grpSp>
      <p:sp>
        <p:nvSpPr>
          <p:cNvPr id="11" name="Shape 139"/>
          <p:cNvSpPr/>
          <p:nvPr/>
        </p:nvSpPr>
        <p:spPr>
          <a:xfrm>
            <a:off x="324874" y="1256559"/>
            <a:ext cx="5328591" cy="4739755"/>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marL="285750" lvl="0" indent="-285750">
              <a:buFont typeface="Arial" panose="020B0604020202020204" pitchFamily="34" charset="0"/>
              <a:buChar char="•"/>
            </a:pPr>
            <a:r>
              <a:rPr lang="es-ES">
                <a:solidFill>
                  <a:schemeClr val="tx1"/>
                </a:solidFill>
                <a:latin typeface="Arial"/>
                <a:ea typeface="Arial"/>
                <a:cs typeface="Arial"/>
                <a:sym typeface="Arial"/>
              </a:rPr>
              <a:t>The nurse </a:t>
            </a:r>
            <a:r>
              <a:rPr lang="es-ES" err="1">
                <a:solidFill>
                  <a:schemeClr val="tx1"/>
                </a:solidFill>
                <a:latin typeface="Arial"/>
                <a:ea typeface="Arial"/>
                <a:cs typeface="Arial"/>
                <a:sym typeface="Arial"/>
              </a:rPr>
              <a:t>with</a:t>
            </a:r>
            <a:r>
              <a:rPr lang="es-ES">
                <a:solidFill>
                  <a:schemeClr val="tx1"/>
                </a:solidFill>
                <a:latin typeface="Arial"/>
                <a:ea typeface="Arial"/>
                <a:cs typeface="Arial"/>
                <a:sym typeface="Arial"/>
              </a:rPr>
              <a:t> </a:t>
            </a:r>
            <a:r>
              <a:rPr lang="es-ES" b="1">
                <a:solidFill>
                  <a:schemeClr val="tx1"/>
                </a:solidFill>
                <a:latin typeface="Arial"/>
                <a:ea typeface="Arial"/>
                <a:cs typeface="Arial"/>
                <a:sym typeface="Arial"/>
              </a:rPr>
              <a:t>full PPE </a:t>
            </a:r>
            <a:r>
              <a:rPr lang="fr-FR" b="1" err="1">
                <a:solidFill>
                  <a:schemeClr val="tx1"/>
                </a:solidFill>
                <a:latin typeface="Arial"/>
                <a:ea typeface="Arial"/>
                <a:cs typeface="Arial"/>
                <a:sym typeface="Arial"/>
              </a:rPr>
              <a:t>will</a:t>
            </a:r>
            <a:r>
              <a:rPr lang="fr-FR" b="1">
                <a:solidFill>
                  <a:schemeClr val="tx1"/>
                </a:solidFill>
                <a:latin typeface="Arial"/>
                <a:ea typeface="Arial"/>
                <a:cs typeface="Arial"/>
                <a:sym typeface="Arial"/>
              </a:rPr>
              <a:t> help </a:t>
            </a:r>
            <a:r>
              <a:rPr lang="en-US">
                <a:solidFill>
                  <a:schemeClr val="tx1"/>
                </a:solidFill>
                <a:latin typeface="Arial"/>
                <a:ea typeface="Arial"/>
                <a:cs typeface="Arial"/>
                <a:sym typeface="Arial"/>
              </a:rPr>
              <a:t>load the patient into the ambulance</a:t>
            </a:r>
            <a:endParaRPr lang="fr-FR">
              <a:solidFill>
                <a:schemeClr val="tx1"/>
              </a:solidFill>
              <a:latin typeface="Arial"/>
              <a:ea typeface="Arial"/>
              <a:cs typeface="Arial"/>
              <a:sym typeface="Arial"/>
            </a:endParaRPr>
          </a:p>
          <a:p>
            <a:pPr marL="285750" indent="-285750">
              <a:buFont typeface="Arial" panose="020B0604020202020204" pitchFamily="34" charset="0"/>
              <a:buChar char="•"/>
            </a:pPr>
            <a:endParaRPr lang="es-ES" b="1">
              <a:solidFill>
                <a:schemeClr val="tx1"/>
              </a:solidFill>
              <a:latin typeface="Arial"/>
              <a:ea typeface="Arial"/>
              <a:cs typeface="Arial"/>
              <a:sym typeface="Arial"/>
            </a:endParaRPr>
          </a:p>
          <a:p>
            <a:pPr marL="285750" indent="-285750">
              <a:buFont typeface="Arial" panose="020B0604020202020204" pitchFamily="34" charset="0"/>
              <a:buChar char="•"/>
            </a:pPr>
            <a:r>
              <a:rPr lang="es-ES">
                <a:solidFill>
                  <a:schemeClr val="tx1"/>
                </a:solidFill>
                <a:latin typeface="Arial"/>
                <a:ea typeface="Arial"/>
                <a:cs typeface="Arial"/>
                <a:sym typeface="Arial"/>
              </a:rPr>
              <a:t>The nurse in </a:t>
            </a:r>
            <a:r>
              <a:rPr lang="es-ES" b="1">
                <a:solidFill>
                  <a:schemeClr val="tx1"/>
                </a:solidFill>
                <a:latin typeface="Arial"/>
                <a:ea typeface="Arial"/>
                <a:cs typeface="Arial"/>
                <a:sym typeface="Arial"/>
              </a:rPr>
              <a:t>full PPE </a:t>
            </a:r>
            <a:r>
              <a:rPr lang="fr-FR" b="1" err="1">
                <a:solidFill>
                  <a:schemeClr val="tx1"/>
                </a:solidFill>
                <a:latin typeface="Arial"/>
                <a:ea typeface="Arial"/>
                <a:cs typeface="Arial"/>
                <a:sym typeface="Arial"/>
              </a:rPr>
              <a:t>will</a:t>
            </a:r>
            <a:r>
              <a:rPr lang="fr-FR" b="1">
                <a:solidFill>
                  <a:schemeClr val="tx1"/>
                </a:solidFill>
                <a:latin typeface="Arial"/>
                <a:ea typeface="Arial"/>
                <a:cs typeface="Arial"/>
                <a:sym typeface="Arial"/>
              </a:rPr>
              <a:t> </a:t>
            </a:r>
            <a:r>
              <a:rPr lang="es-ES" err="1">
                <a:solidFill>
                  <a:schemeClr val="tx1"/>
                </a:solidFill>
                <a:latin typeface="Arial"/>
                <a:ea typeface="Arial"/>
                <a:cs typeface="Arial"/>
                <a:sym typeface="Arial"/>
              </a:rPr>
              <a:t>stay</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with</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the</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patient</a:t>
            </a:r>
            <a:r>
              <a:rPr lang="es-ES">
                <a:solidFill>
                  <a:schemeClr val="tx1"/>
                </a:solidFill>
                <a:latin typeface="Arial"/>
                <a:ea typeface="Arial"/>
                <a:cs typeface="Arial"/>
                <a:sym typeface="Arial"/>
              </a:rPr>
              <a:t> at </a:t>
            </a:r>
            <a:r>
              <a:rPr lang="es-ES" b="1" err="1">
                <a:solidFill>
                  <a:schemeClr val="tx1"/>
                </a:solidFill>
                <a:latin typeface="Arial"/>
                <a:ea typeface="Arial"/>
                <a:cs typeface="Arial"/>
                <a:sym typeface="Arial"/>
              </a:rPr>
              <a:t>the</a:t>
            </a:r>
            <a:r>
              <a:rPr lang="es-ES" b="1">
                <a:solidFill>
                  <a:schemeClr val="tx1"/>
                </a:solidFill>
                <a:latin typeface="Arial"/>
                <a:ea typeface="Arial"/>
                <a:cs typeface="Arial"/>
                <a:sym typeface="Arial"/>
              </a:rPr>
              <a:t> </a:t>
            </a:r>
            <a:r>
              <a:rPr lang="es-ES" b="1" err="1">
                <a:solidFill>
                  <a:schemeClr val="tx1"/>
                </a:solidFill>
                <a:latin typeface="Arial"/>
                <a:ea typeface="Arial"/>
                <a:cs typeface="Arial"/>
                <a:sym typeface="Arial"/>
              </a:rPr>
              <a:t>rear</a:t>
            </a:r>
            <a:r>
              <a:rPr lang="es-ES" b="1">
                <a:solidFill>
                  <a:schemeClr val="tx1"/>
                </a:solidFill>
                <a:latin typeface="Arial"/>
                <a:ea typeface="Arial"/>
                <a:cs typeface="Arial"/>
                <a:sym typeface="Arial"/>
              </a:rPr>
              <a:t> of </a:t>
            </a:r>
            <a:r>
              <a:rPr lang="es-ES" b="1" err="1">
                <a:solidFill>
                  <a:schemeClr val="tx1"/>
                </a:solidFill>
                <a:latin typeface="Arial"/>
                <a:ea typeface="Arial"/>
                <a:cs typeface="Arial"/>
                <a:sym typeface="Arial"/>
              </a:rPr>
              <a:t>the</a:t>
            </a:r>
            <a:r>
              <a:rPr lang="es-ES" b="1">
                <a:solidFill>
                  <a:schemeClr val="tx1"/>
                </a:solidFill>
                <a:latin typeface="Arial"/>
                <a:ea typeface="Arial"/>
                <a:cs typeface="Arial"/>
                <a:sym typeface="Arial"/>
              </a:rPr>
              <a:t> </a:t>
            </a:r>
            <a:r>
              <a:rPr lang="es-ES" b="1" err="1">
                <a:solidFill>
                  <a:schemeClr val="tx1"/>
                </a:solidFill>
                <a:latin typeface="Arial"/>
                <a:ea typeface="Arial"/>
                <a:cs typeface="Arial"/>
                <a:sym typeface="Arial"/>
              </a:rPr>
              <a:t>vehicle</a:t>
            </a:r>
            <a:r>
              <a:rPr lang="es-ES" b="1">
                <a:solidFill>
                  <a:schemeClr val="tx1"/>
                </a:solidFill>
                <a:latin typeface="Arial"/>
                <a:ea typeface="Arial"/>
                <a:cs typeface="Arial"/>
                <a:sym typeface="Arial"/>
              </a:rPr>
              <a:t>.</a:t>
            </a:r>
          </a:p>
          <a:p>
            <a:pPr marL="285750" lvl="0" indent="-285750">
              <a:buFont typeface="Arial" panose="020B0604020202020204" pitchFamily="34" charset="0"/>
              <a:buChar char="•"/>
            </a:pPr>
            <a:endParaRPr b="1">
              <a:solidFill>
                <a:srgbClr val="FF0000"/>
              </a:solidFill>
              <a:latin typeface="Arial"/>
              <a:ea typeface="Arial"/>
              <a:cs typeface="Arial"/>
              <a:sym typeface="Arial"/>
            </a:endParaRPr>
          </a:p>
          <a:p>
            <a:pPr marL="285750" lvl="0" indent="-285750">
              <a:buFont typeface="Arial" panose="020B0604020202020204" pitchFamily="34" charset="0"/>
              <a:buChar char="•"/>
            </a:pPr>
            <a:r>
              <a:rPr lang="es-ES" err="1">
                <a:solidFill>
                  <a:schemeClr val="tx1"/>
                </a:solidFill>
                <a:latin typeface="Arial"/>
                <a:ea typeface="Arial"/>
                <a:cs typeface="Arial"/>
                <a:sym typeface="Arial"/>
              </a:rPr>
              <a:t>If</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the</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patient</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cannot</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move</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alone</a:t>
            </a:r>
            <a:r>
              <a:rPr lang="es-ES">
                <a:solidFill>
                  <a:schemeClr val="tx1"/>
                </a:solidFill>
                <a:latin typeface="Arial"/>
                <a:ea typeface="Arial"/>
                <a:cs typeface="Arial"/>
                <a:sym typeface="Arial"/>
              </a:rPr>
              <a:t>, he </a:t>
            </a:r>
            <a:r>
              <a:rPr lang="es-ES" err="1">
                <a:solidFill>
                  <a:schemeClr val="tx1"/>
                </a:solidFill>
                <a:latin typeface="Arial"/>
                <a:ea typeface="Arial"/>
                <a:cs typeface="Arial"/>
                <a:sym typeface="Arial"/>
              </a:rPr>
              <a:t>will</a:t>
            </a:r>
            <a:r>
              <a:rPr lang="es-ES">
                <a:solidFill>
                  <a:schemeClr val="tx1"/>
                </a:solidFill>
                <a:latin typeface="Arial"/>
                <a:ea typeface="Arial"/>
                <a:cs typeface="Arial"/>
                <a:sym typeface="Arial"/>
              </a:rPr>
              <a:t> be </a:t>
            </a:r>
            <a:r>
              <a:rPr lang="es-ES" err="1">
                <a:solidFill>
                  <a:schemeClr val="tx1"/>
                </a:solidFill>
                <a:latin typeface="Arial"/>
                <a:ea typeface="Arial"/>
                <a:cs typeface="Arial"/>
                <a:sym typeface="Arial"/>
              </a:rPr>
              <a:t>transported</a:t>
            </a:r>
            <a:r>
              <a:rPr lang="es-ES">
                <a:solidFill>
                  <a:schemeClr val="tx1"/>
                </a:solidFill>
                <a:latin typeface="Arial"/>
                <a:ea typeface="Arial"/>
                <a:cs typeface="Arial"/>
                <a:sym typeface="Arial"/>
              </a:rPr>
              <a:t> in a </a:t>
            </a:r>
            <a:r>
              <a:rPr lang="es-ES" b="1" err="1">
                <a:solidFill>
                  <a:schemeClr val="tx1"/>
                </a:solidFill>
                <a:latin typeface="Arial"/>
                <a:ea typeface="Arial"/>
                <a:cs typeface="Arial"/>
                <a:sym typeface="Arial"/>
              </a:rPr>
              <a:t>stretcher</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by</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the</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stretcher-bearers</a:t>
            </a:r>
            <a:r>
              <a:rPr lang="es-ES">
                <a:solidFill>
                  <a:schemeClr val="tx1"/>
                </a:solidFill>
                <a:latin typeface="Arial"/>
                <a:ea typeface="Arial"/>
                <a:cs typeface="Arial"/>
                <a:sym typeface="Arial"/>
              </a:rPr>
              <a:t> in full PPE.</a:t>
            </a:r>
          </a:p>
          <a:p>
            <a:pPr lvl="0"/>
            <a:endParaRPr lang="es-ES" b="1">
              <a:solidFill>
                <a:schemeClr val="tx1"/>
              </a:solidFill>
              <a:latin typeface="Arial"/>
              <a:ea typeface="Arial"/>
              <a:cs typeface="Arial"/>
              <a:sym typeface="Arial"/>
            </a:endParaRPr>
          </a:p>
          <a:p>
            <a:pPr marL="285750" lvl="0" indent="-285750">
              <a:buFont typeface="Arial" panose="020B0604020202020204" pitchFamily="34" charset="0"/>
              <a:buChar char="•"/>
            </a:pPr>
            <a:r>
              <a:rPr lang="es-ES" b="1">
                <a:solidFill>
                  <a:schemeClr val="tx1"/>
                </a:solidFill>
                <a:latin typeface="Arial"/>
                <a:ea typeface="Arial"/>
                <a:cs typeface="Arial"/>
                <a:sym typeface="Arial"/>
              </a:rPr>
              <a:t>The RRT Coordinator </a:t>
            </a:r>
            <a:r>
              <a:rPr lang="es-ES" err="1">
                <a:solidFill>
                  <a:schemeClr val="tx1"/>
                </a:solidFill>
                <a:latin typeface="Arial"/>
                <a:ea typeface="Arial"/>
                <a:cs typeface="Arial"/>
                <a:sym typeface="Arial"/>
              </a:rPr>
              <a:t>will</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ensure</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that</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this</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step</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is</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completed</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safely</a:t>
            </a:r>
            <a:r>
              <a:rPr lang="es-ES">
                <a:solidFill>
                  <a:schemeClr val="tx1"/>
                </a:solidFill>
                <a:latin typeface="Arial"/>
                <a:ea typeface="Arial"/>
                <a:cs typeface="Arial"/>
                <a:sym typeface="Arial"/>
              </a:rPr>
              <a:t> and </a:t>
            </a:r>
            <a:r>
              <a:rPr lang="es-ES" err="1">
                <a:solidFill>
                  <a:schemeClr val="tx1"/>
                </a:solidFill>
                <a:latin typeface="Arial"/>
                <a:ea typeface="Arial"/>
                <a:cs typeface="Arial"/>
                <a:sym typeface="Arial"/>
              </a:rPr>
              <a:t>will</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remit</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the</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patient</a:t>
            </a:r>
            <a:r>
              <a:rPr lang="es-ES">
                <a:solidFill>
                  <a:schemeClr val="tx1"/>
                </a:solidFill>
                <a:latin typeface="Arial"/>
                <a:ea typeface="Arial"/>
                <a:cs typeface="Arial"/>
                <a:sym typeface="Arial"/>
              </a:rPr>
              <a:t> </a:t>
            </a:r>
            <a:r>
              <a:rPr lang="es-ES" b="1" err="1">
                <a:solidFill>
                  <a:schemeClr val="tx1"/>
                </a:solidFill>
                <a:latin typeface="Arial"/>
                <a:ea typeface="Arial"/>
                <a:cs typeface="Arial"/>
                <a:sym typeface="Arial"/>
              </a:rPr>
              <a:t>identification</a:t>
            </a:r>
            <a:r>
              <a:rPr lang="es-ES" b="1">
                <a:solidFill>
                  <a:schemeClr val="tx1"/>
                </a:solidFill>
                <a:latin typeface="Arial"/>
                <a:ea typeface="Arial"/>
                <a:cs typeface="Arial"/>
                <a:sym typeface="Arial"/>
              </a:rPr>
              <a:t> and </a:t>
            </a:r>
            <a:r>
              <a:rPr lang="es-ES" b="1" err="1">
                <a:solidFill>
                  <a:schemeClr val="tx1"/>
                </a:solidFill>
                <a:latin typeface="Arial"/>
                <a:ea typeface="Arial"/>
                <a:cs typeface="Arial"/>
                <a:sym typeface="Arial"/>
              </a:rPr>
              <a:t>investigation</a:t>
            </a:r>
            <a:r>
              <a:rPr lang="es-ES" b="1">
                <a:solidFill>
                  <a:schemeClr val="tx1"/>
                </a:solidFill>
                <a:latin typeface="Arial"/>
                <a:ea typeface="Arial"/>
                <a:cs typeface="Arial"/>
                <a:sym typeface="Arial"/>
              </a:rPr>
              <a:t> </a:t>
            </a:r>
            <a:r>
              <a:rPr lang="es-ES" b="1" err="1">
                <a:solidFill>
                  <a:schemeClr val="tx1"/>
                </a:solidFill>
                <a:latin typeface="Arial"/>
                <a:ea typeface="Arial"/>
                <a:cs typeface="Arial"/>
                <a:sym typeface="Arial"/>
              </a:rPr>
              <a:t>form</a:t>
            </a:r>
            <a:r>
              <a:rPr lang="es-ES" b="1">
                <a:solidFill>
                  <a:schemeClr val="tx1"/>
                </a:solidFill>
                <a:latin typeface="Arial"/>
                <a:ea typeface="Arial"/>
                <a:cs typeface="Arial"/>
                <a:sym typeface="Arial"/>
              </a:rPr>
              <a:t> </a:t>
            </a:r>
            <a:r>
              <a:rPr lang="es-ES">
                <a:solidFill>
                  <a:schemeClr val="tx1"/>
                </a:solidFill>
                <a:latin typeface="Arial"/>
                <a:ea typeface="Arial"/>
                <a:cs typeface="Arial"/>
                <a:sym typeface="Arial"/>
              </a:rPr>
              <a:t>to </a:t>
            </a:r>
            <a:r>
              <a:rPr lang="es-ES" err="1">
                <a:solidFill>
                  <a:schemeClr val="tx1"/>
                </a:solidFill>
                <a:latin typeface="Arial"/>
                <a:ea typeface="Arial"/>
                <a:cs typeface="Arial"/>
                <a:sym typeface="Arial"/>
              </a:rPr>
              <a:t>the</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ambulance</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team</a:t>
            </a:r>
            <a:r>
              <a:rPr lang="es-ES">
                <a:solidFill>
                  <a:schemeClr val="tx1"/>
                </a:solidFill>
                <a:latin typeface="Arial"/>
                <a:ea typeface="Arial"/>
                <a:cs typeface="Arial"/>
                <a:sym typeface="Arial"/>
              </a:rPr>
              <a:t>.  </a:t>
            </a:r>
            <a:endParaRPr b="1">
              <a:solidFill>
                <a:srgbClr val="FF0000"/>
              </a:solidFill>
              <a:latin typeface="Arial"/>
              <a:ea typeface="Arial"/>
              <a:cs typeface="Arial"/>
              <a:sym typeface="Arial"/>
            </a:endParaRPr>
          </a:p>
          <a:p>
            <a:pPr lvl="0"/>
            <a:endParaRPr b="1">
              <a:solidFill>
                <a:srgbClr val="FF0000"/>
              </a:solidFill>
              <a:latin typeface="Arial"/>
              <a:ea typeface="Arial"/>
              <a:cs typeface="Arial"/>
              <a:sym typeface="Arial"/>
            </a:endParaRPr>
          </a:p>
          <a:p>
            <a:pPr lvl="0" algn="ctr"/>
            <a:r>
              <a:rPr lang="en-US" sz="1600" b="1">
                <a:solidFill>
                  <a:srgbClr val="FF0000"/>
                </a:solidFill>
                <a:latin typeface="Arial"/>
                <a:ea typeface="Arial"/>
                <a:cs typeface="Arial"/>
                <a:sym typeface="Arial"/>
              </a:rPr>
              <a:t>PPE are to be worn by the nurses when assisting the patient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7791" y="3280697"/>
            <a:ext cx="3812568" cy="2838131"/>
            <a:chOff x="7791" y="3280697"/>
            <a:chExt cx="3812568" cy="2838131"/>
          </a:xfrm>
        </p:grpSpPr>
        <p:pic>
          <p:nvPicPr>
            <p:cNvPr id="7" name="image18.jpeg" descr="D:\Desktop\Ambulance\IMG_1887.JPG"/>
            <p:cNvPicPr/>
            <p:nvPr/>
          </p:nvPicPr>
          <p:blipFill>
            <a:blip r:embed="rId3" cstate="print">
              <a:extLst/>
            </a:blip>
            <a:srcRect b="11398"/>
            <a:stretch>
              <a:fillRect/>
            </a:stretch>
          </p:blipFill>
          <p:spPr>
            <a:xfrm rot="5400000">
              <a:off x="-640282" y="3928770"/>
              <a:ext cx="2520281" cy="1224135"/>
            </a:xfrm>
            <a:prstGeom prst="rect">
              <a:avLst/>
            </a:prstGeom>
            <a:ln w="12700">
              <a:miter lim="400000"/>
            </a:ln>
          </p:spPr>
        </p:pic>
        <p:pic>
          <p:nvPicPr>
            <p:cNvPr id="8" name="image19.jpeg" descr="D:\Desktop\Ambulance\IMG_1888.JPG"/>
            <p:cNvPicPr/>
            <p:nvPr/>
          </p:nvPicPr>
          <p:blipFill>
            <a:blip r:embed="rId4" cstate="print">
              <a:extLst/>
            </a:blip>
            <a:srcRect b="13823"/>
            <a:stretch>
              <a:fillRect/>
            </a:stretch>
          </p:blipFill>
          <p:spPr>
            <a:xfrm rot="5400000">
              <a:off x="593777" y="4054743"/>
              <a:ext cx="2520280" cy="1259702"/>
            </a:xfrm>
            <a:prstGeom prst="rect">
              <a:avLst/>
            </a:prstGeom>
            <a:ln w="12700">
              <a:miter lim="400000"/>
            </a:ln>
          </p:spPr>
        </p:pic>
        <p:pic>
          <p:nvPicPr>
            <p:cNvPr id="9" name="image17.jpeg" descr="D:\Desktop\Ambulance\IMG_1897.JPG"/>
            <p:cNvPicPr/>
            <p:nvPr/>
          </p:nvPicPr>
          <p:blipFill>
            <a:blip r:embed="rId5" cstate="print">
              <a:extLst/>
            </a:blip>
            <a:srcRect b="9733"/>
            <a:stretch>
              <a:fillRect/>
            </a:stretch>
          </p:blipFill>
          <p:spPr>
            <a:xfrm rot="5400000">
              <a:off x="1906053" y="4204523"/>
              <a:ext cx="2520281" cy="1308330"/>
            </a:xfrm>
            <a:prstGeom prst="rect">
              <a:avLst/>
            </a:prstGeom>
            <a:ln w="12700">
              <a:miter lim="400000"/>
            </a:ln>
          </p:spPr>
        </p:pic>
      </p:grpSp>
      <p:sp>
        <p:nvSpPr>
          <p:cNvPr id="10" name="Rectangle 9"/>
          <p:cNvSpPr/>
          <p:nvPr/>
        </p:nvSpPr>
        <p:spPr>
          <a:xfrm>
            <a:off x="323528" y="44624"/>
            <a:ext cx="9001000" cy="954107"/>
          </a:xfrm>
          <a:prstGeom prst="rect">
            <a:avLst/>
          </a:prstGeom>
        </p:spPr>
        <p:txBody>
          <a:bodyPr wrap="square">
            <a:spAutoFit/>
          </a:bodyPr>
          <a:lstStyle/>
          <a:p>
            <a:pPr lvl="0">
              <a:spcBef>
                <a:spcPts val="0"/>
              </a:spcBef>
              <a:spcAft>
                <a:spcPts val="1200"/>
              </a:spcAft>
            </a:pPr>
            <a:r>
              <a:rPr lang="fr-FR" sz="2800" b="1">
                <a:solidFill>
                  <a:srgbClr val="002060"/>
                </a:solidFill>
                <a:latin typeface="Arial" panose="020B0604020202020204" pitchFamily="34" charset="0"/>
                <a:cs typeface="Arial" panose="020B0604020202020204" pitchFamily="34" charset="0"/>
              </a:rPr>
              <a:t>5. </a:t>
            </a:r>
            <a:r>
              <a:rPr lang="fr-FR" sz="2800" b="1" err="1">
                <a:solidFill>
                  <a:srgbClr val="002060"/>
                </a:solidFill>
                <a:latin typeface="Arial" panose="020B0604020202020204" pitchFamily="34" charset="0"/>
                <a:cs typeface="Arial" panose="020B0604020202020204" pitchFamily="34" charset="0"/>
              </a:rPr>
              <a:t>Disinfection</a:t>
            </a:r>
            <a:r>
              <a:rPr lang="fr-FR" sz="2800" b="1">
                <a:solidFill>
                  <a:srgbClr val="002060"/>
                </a:solidFill>
                <a:latin typeface="Arial" panose="020B0604020202020204" pitchFamily="34" charset="0"/>
                <a:cs typeface="Arial" panose="020B0604020202020204" pitchFamily="34" charset="0"/>
              </a:rPr>
              <a:t> of Ambulance and Ambulance Team PPE </a:t>
            </a:r>
            <a:r>
              <a:rPr lang="fr-FR" sz="2800" b="1" err="1">
                <a:solidFill>
                  <a:srgbClr val="002060"/>
                </a:solidFill>
                <a:latin typeface="Arial" panose="020B0604020202020204" pitchFamily="34" charset="0"/>
                <a:cs typeface="Arial" panose="020B0604020202020204" pitchFamily="34" charset="0"/>
              </a:rPr>
              <a:t>Doffing</a:t>
            </a:r>
            <a:endParaRPr lang="fr-FR" sz="2800" b="1">
              <a:solidFill>
                <a:srgbClr val="002060"/>
              </a:solidFill>
              <a:latin typeface="Arial" panose="020B0604020202020204" pitchFamily="34" charset="0"/>
              <a:cs typeface="Arial" panose="020B0604020202020204" pitchFamily="34" charset="0"/>
            </a:endParaRPr>
          </a:p>
        </p:txBody>
      </p:sp>
      <p:sp>
        <p:nvSpPr>
          <p:cNvPr id="11" name="Shape 148"/>
          <p:cNvSpPr/>
          <p:nvPr/>
        </p:nvSpPr>
        <p:spPr>
          <a:xfrm>
            <a:off x="62270" y="1026612"/>
            <a:ext cx="4221697" cy="1815878"/>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marL="285750" lvl="0" indent="-285750">
              <a:buFont typeface="Arial" panose="020B0604020202020204" pitchFamily="34" charset="0"/>
              <a:buChar char="•"/>
            </a:pPr>
            <a:r>
              <a:rPr lang="en-US" sz="1600">
                <a:solidFill>
                  <a:schemeClr val="tx1"/>
                </a:solidFill>
                <a:latin typeface="Arial"/>
                <a:ea typeface="Arial"/>
                <a:cs typeface="Arial"/>
                <a:sym typeface="Arial"/>
              </a:rPr>
              <a:t>This step will be guided and directed by the infection prevention and control expert </a:t>
            </a:r>
            <a:r>
              <a:rPr lang="en-US" sz="1600" b="1">
                <a:solidFill>
                  <a:schemeClr val="tx1"/>
                </a:solidFill>
                <a:latin typeface="Arial"/>
                <a:ea typeface="Arial"/>
                <a:cs typeface="Arial"/>
                <a:sym typeface="Arial"/>
              </a:rPr>
              <a:t>of the RRT.</a:t>
            </a:r>
          </a:p>
          <a:p>
            <a:pPr marL="285750" lvl="0" indent="-285750">
              <a:buFont typeface="Arial" panose="020B0604020202020204" pitchFamily="34" charset="0"/>
              <a:buChar char="•"/>
            </a:pPr>
            <a:endParaRPr lang="en-US" sz="1600" b="1">
              <a:solidFill>
                <a:srgbClr val="92D050"/>
              </a:solidFill>
              <a:latin typeface="Arial"/>
              <a:ea typeface="Arial"/>
              <a:cs typeface="Arial"/>
              <a:sym typeface="Arial"/>
            </a:endParaRPr>
          </a:p>
          <a:p>
            <a:pPr lvl="0"/>
            <a:endParaRPr lang="en-US" sz="1600" b="1">
              <a:solidFill>
                <a:srgbClr val="92D050"/>
              </a:solidFill>
              <a:latin typeface="Arial"/>
              <a:ea typeface="Arial"/>
              <a:cs typeface="Arial"/>
              <a:sym typeface="Arial"/>
            </a:endParaRPr>
          </a:p>
          <a:p>
            <a:pPr marL="285750" lvl="0" indent="-285750">
              <a:buFont typeface="Arial" panose="020B0604020202020204" pitchFamily="34" charset="0"/>
              <a:buChar char="•"/>
            </a:pPr>
            <a:r>
              <a:rPr lang="en-US" sz="1600">
                <a:solidFill>
                  <a:schemeClr val="tx1"/>
                </a:solidFill>
                <a:latin typeface="Arial"/>
                <a:ea typeface="Arial"/>
                <a:cs typeface="Arial"/>
                <a:sym typeface="Arial"/>
              </a:rPr>
              <a:t>The </a:t>
            </a:r>
            <a:r>
              <a:rPr lang="en-US" sz="1600" b="1">
                <a:solidFill>
                  <a:schemeClr val="tx1"/>
                </a:solidFill>
                <a:latin typeface="Arial"/>
                <a:ea typeface="Arial"/>
                <a:cs typeface="Arial"/>
                <a:sym typeface="Arial"/>
              </a:rPr>
              <a:t>RRT Coordinator </a:t>
            </a:r>
            <a:r>
              <a:rPr lang="en-US" sz="1600">
                <a:solidFill>
                  <a:schemeClr val="tx1"/>
                </a:solidFill>
                <a:latin typeface="Arial"/>
                <a:ea typeface="Arial"/>
                <a:cs typeface="Arial"/>
                <a:sym typeface="Arial"/>
              </a:rPr>
              <a:t>will supervise the entire process.</a:t>
            </a:r>
            <a:endParaRPr sz="1600">
              <a:solidFill>
                <a:schemeClr val="tx1"/>
              </a:solidFill>
              <a:latin typeface="Arial"/>
              <a:ea typeface="Arial"/>
              <a:cs typeface="Arial"/>
              <a:sym typeface="Arial"/>
            </a:endParaRPr>
          </a:p>
        </p:txBody>
      </p:sp>
      <p:sp>
        <p:nvSpPr>
          <p:cNvPr id="12" name="Shape 155"/>
          <p:cNvSpPr/>
          <p:nvPr/>
        </p:nvSpPr>
        <p:spPr>
          <a:xfrm>
            <a:off x="4312228" y="995449"/>
            <a:ext cx="4831772" cy="5016754"/>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lvl1pPr>
              <a:defRPr b="1">
                <a:solidFill>
                  <a:srgbClr val="FF0000"/>
                </a:solidFill>
                <a:latin typeface="Arial"/>
                <a:ea typeface="Arial"/>
                <a:cs typeface="Arial"/>
                <a:sym typeface="Arial"/>
              </a:defRPr>
            </a:lvl1pPr>
          </a:lstStyle>
          <a:p>
            <a:pPr marL="285750" indent="-285750">
              <a:buFont typeface="Arial" panose="020B0604020202020204" pitchFamily="34" charset="0"/>
              <a:buChar char="•"/>
              <a:defRPr b="0">
                <a:solidFill>
                  <a:srgbClr val="000000"/>
                </a:solidFill>
              </a:defRPr>
            </a:pPr>
            <a:r>
              <a:rPr lang="es-ES" sz="1600">
                <a:solidFill>
                  <a:schemeClr val="tx1"/>
                </a:solidFill>
                <a:latin typeface="Arial" panose="020B0604020202020204" pitchFamily="34" charset="0"/>
                <a:cs typeface="Arial" panose="020B0604020202020204" pitchFamily="34" charset="0"/>
                <a:sym typeface="Helvetica Neue"/>
              </a:rPr>
              <a:t>Use of </a:t>
            </a:r>
            <a:r>
              <a:rPr lang="en-US" sz="1600">
                <a:latin typeface="Arial" panose="020B0604020202020204" pitchFamily="34" charset="0"/>
                <a:cs typeface="Arial" panose="020B0604020202020204" pitchFamily="34" charset="0"/>
              </a:rPr>
              <a:t>a chlorine at 0,5% soaked gauze to wipe the PPE</a:t>
            </a:r>
            <a:endParaRPr lang="es-ES" sz="1600">
              <a:solidFill>
                <a:schemeClr val="tx1"/>
              </a:solidFill>
              <a:latin typeface="Arial" panose="020B0604020202020204" pitchFamily="34" charset="0"/>
              <a:cs typeface="Arial" panose="020B0604020202020204" pitchFamily="34" charset="0"/>
              <a:sym typeface="Helvetica Neue"/>
            </a:endParaRPr>
          </a:p>
          <a:p>
            <a:pPr marL="285750" indent="-285750">
              <a:buFont typeface="Arial" panose="020B0604020202020204" pitchFamily="34" charset="0"/>
              <a:buChar char="•"/>
              <a:defRPr b="0">
                <a:solidFill>
                  <a:srgbClr val="000000"/>
                </a:solidFill>
              </a:defRPr>
            </a:pPr>
            <a:r>
              <a:rPr lang="fr-FR" sz="1600" err="1">
                <a:solidFill>
                  <a:schemeClr val="tx1"/>
                </a:solidFill>
                <a:sym typeface="Helvetica Neue"/>
              </a:rPr>
              <a:t>Doffing</a:t>
            </a:r>
            <a:r>
              <a:rPr lang="fr-FR" sz="1600">
                <a:solidFill>
                  <a:schemeClr val="tx1"/>
                </a:solidFill>
                <a:sym typeface="Helvetica Neue"/>
              </a:rPr>
              <a:t> of the </a:t>
            </a:r>
            <a:r>
              <a:rPr lang="it-IT" sz="1600">
                <a:solidFill>
                  <a:schemeClr val="tx1"/>
                </a:solidFill>
                <a:sym typeface="Helvetica Neue"/>
              </a:rPr>
              <a:t>PPE on site and acording to the predefined protocol. </a:t>
            </a:r>
          </a:p>
          <a:p>
            <a:pPr marL="285750" indent="-285750">
              <a:buFont typeface="Arial" panose="020B0604020202020204" pitchFamily="34" charset="0"/>
              <a:buChar char="•"/>
              <a:defRPr b="0">
                <a:solidFill>
                  <a:srgbClr val="000000"/>
                </a:solidFill>
              </a:defRPr>
            </a:pPr>
            <a:r>
              <a:rPr lang="it-IT" sz="1600">
                <a:solidFill>
                  <a:schemeClr val="tx1"/>
                </a:solidFill>
                <a:sym typeface="Helvetica Neue"/>
              </a:rPr>
              <a:t>Desinfection of the reusable PPE items. Place them in a trash bag and close tightly. </a:t>
            </a:r>
          </a:p>
          <a:p>
            <a:pPr marL="285750" indent="-285750">
              <a:buFont typeface="Arial" panose="020B0604020202020204" pitchFamily="34" charset="0"/>
              <a:buChar char="•"/>
              <a:defRPr b="0">
                <a:solidFill>
                  <a:srgbClr val="000000"/>
                </a:solidFill>
              </a:defRPr>
            </a:pPr>
            <a:r>
              <a:rPr lang="es-ES" sz="1600">
                <a:solidFill>
                  <a:schemeClr val="tx1"/>
                </a:solidFill>
                <a:sym typeface="Helvetica Neue"/>
              </a:rPr>
              <a:t>P</a:t>
            </a:r>
            <a:r>
              <a:rPr sz="1600">
                <a:solidFill>
                  <a:schemeClr val="tx1"/>
                </a:solidFill>
                <a:sym typeface="Helvetica Neue"/>
              </a:rPr>
              <a:t>lace</a:t>
            </a:r>
            <a:r>
              <a:rPr lang="es-ES" sz="1600">
                <a:solidFill>
                  <a:schemeClr val="tx1"/>
                </a:solidFill>
                <a:sym typeface="Helvetica Neue"/>
              </a:rPr>
              <a:t> </a:t>
            </a:r>
            <a:r>
              <a:rPr lang="fr-FR" sz="1600">
                <a:solidFill>
                  <a:schemeClr val="tx1"/>
                </a:solidFill>
                <a:sym typeface="Helvetica Neue"/>
              </a:rPr>
              <a:t>the PPE </a:t>
            </a:r>
            <a:r>
              <a:rPr lang="fr-FR" sz="1600" err="1">
                <a:solidFill>
                  <a:schemeClr val="tx1"/>
                </a:solidFill>
                <a:sym typeface="Helvetica Neue"/>
              </a:rPr>
              <a:t>expendable</a:t>
            </a:r>
            <a:r>
              <a:rPr lang="fr-FR" sz="1600">
                <a:solidFill>
                  <a:schemeClr val="tx1"/>
                </a:solidFill>
                <a:sym typeface="Helvetica Neue"/>
              </a:rPr>
              <a:t> items in a trash bag</a:t>
            </a:r>
            <a:r>
              <a:rPr lang="es-ES" sz="1600">
                <a:solidFill>
                  <a:schemeClr val="tx1"/>
                </a:solidFill>
                <a:sym typeface="Helvetica Neue"/>
              </a:rPr>
              <a:t>. </a:t>
            </a:r>
            <a:r>
              <a:rPr lang="es-ES" sz="1600" err="1">
                <a:solidFill>
                  <a:schemeClr val="tx1"/>
                </a:solidFill>
                <a:sym typeface="Helvetica Neue"/>
              </a:rPr>
              <a:t>Close</a:t>
            </a:r>
            <a:r>
              <a:rPr lang="es-ES" sz="1600">
                <a:solidFill>
                  <a:schemeClr val="tx1"/>
                </a:solidFill>
                <a:sym typeface="Helvetica Neue"/>
              </a:rPr>
              <a:t> </a:t>
            </a:r>
            <a:r>
              <a:rPr lang="es-ES" sz="1600" err="1">
                <a:solidFill>
                  <a:schemeClr val="tx1"/>
                </a:solidFill>
                <a:sym typeface="Helvetica Neue"/>
              </a:rPr>
              <a:t>it</a:t>
            </a:r>
            <a:r>
              <a:rPr lang="es-ES" sz="1600">
                <a:solidFill>
                  <a:schemeClr val="tx1"/>
                </a:solidFill>
                <a:sym typeface="Helvetica Neue"/>
              </a:rPr>
              <a:t> </a:t>
            </a:r>
            <a:r>
              <a:rPr lang="es-ES" sz="1600" err="1">
                <a:solidFill>
                  <a:schemeClr val="tx1"/>
                </a:solidFill>
                <a:sym typeface="Helvetica Neue"/>
              </a:rPr>
              <a:t>tightly</a:t>
            </a:r>
            <a:r>
              <a:rPr lang="es-ES" sz="1600">
                <a:solidFill>
                  <a:schemeClr val="tx1"/>
                </a:solidFill>
                <a:sym typeface="Helvetica Neue"/>
              </a:rPr>
              <a:t> and spray </a:t>
            </a:r>
            <a:r>
              <a:rPr lang="es-ES" sz="1600" err="1">
                <a:solidFill>
                  <a:schemeClr val="tx1"/>
                </a:solidFill>
                <a:sym typeface="Helvetica Neue"/>
              </a:rPr>
              <a:t>the</a:t>
            </a:r>
            <a:r>
              <a:rPr lang="es-ES" sz="1600">
                <a:solidFill>
                  <a:schemeClr val="tx1"/>
                </a:solidFill>
                <a:sym typeface="Helvetica Neue"/>
              </a:rPr>
              <a:t> </a:t>
            </a:r>
            <a:r>
              <a:rPr lang="es-ES" sz="1600" err="1">
                <a:solidFill>
                  <a:schemeClr val="tx1"/>
                </a:solidFill>
                <a:sym typeface="Helvetica Neue"/>
              </a:rPr>
              <a:t>external</a:t>
            </a:r>
            <a:r>
              <a:rPr lang="es-ES" sz="1600">
                <a:solidFill>
                  <a:schemeClr val="tx1"/>
                </a:solidFill>
                <a:sym typeface="Helvetica Neue"/>
              </a:rPr>
              <a:t> </a:t>
            </a:r>
            <a:r>
              <a:rPr lang="es-ES" sz="1600" err="1">
                <a:solidFill>
                  <a:schemeClr val="tx1"/>
                </a:solidFill>
                <a:sym typeface="Helvetica Neue"/>
              </a:rPr>
              <a:t>part</a:t>
            </a:r>
            <a:r>
              <a:rPr lang="es-ES" sz="1600">
                <a:solidFill>
                  <a:schemeClr val="tx1"/>
                </a:solidFill>
                <a:sym typeface="Helvetica Neue"/>
              </a:rPr>
              <a:t> of </a:t>
            </a:r>
            <a:r>
              <a:rPr lang="es-ES" sz="1600" err="1">
                <a:solidFill>
                  <a:schemeClr val="tx1"/>
                </a:solidFill>
                <a:sym typeface="Helvetica Neue"/>
              </a:rPr>
              <a:t>it</a:t>
            </a:r>
            <a:r>
              <a:rPr lang="es-ES" sz="1600">
                <a:solidFill>
                  <a:schemeClr val="tx1"/>
                </a:solidFill>
                <a:sym typeface="Helvetica Neue"/>
              </a:rPr>
              <a:t>  (0,5%).</a:t>
            </a:r>
          </a:p>
          <a:p>
            <a:pPr>
              <a:defRPr b="0">
                <a:solidFill>
                  <a:srgbClr val="000000"/>
                </a:solidFill>
              </a:defRPr>
            </a:pPr>
            <a:endParaRPr lang="es-ES" sz="1600" i="1">
              <a:solidFill>
                <a:schemeClr val="tx1"/>
              </a:solidFill>
              <a:sym typeface="Helvetica Neue"/>
            </a:endParaRPr>
          </a:p>
          <a:p>
            <a:pPr>
              <a:defRPr b="0">
                <a:solidFill>
                  <a:srgbClr val="000000"/>
                </a:solidFill>
              </a:defRPr>
            </a:pPr>
            <a:r>
              <a:rPr lang="es-ES" sz="1600" i="1">
                <a:solidFill>
                  <a:schemeClr val="tx1"/>
                </a:solidFill>
                <a:sym typeface="Helvetica Neue"/>
              </a:rPr>
              <a:t>NB: The </a:t>
            </a:r>
            <a:r>
              <a:rPr lang="es-ES" sz="1600" i="1" err="1">
                <a:solidFill>
                  <a:schemeClr val="tx1"/>
                </a:solidFill>
                <a:sym typeface="Helvetica Neue"/>
              </a:rPr>
              <a:t>trash</a:t>
            </a:r>
            <a:r>
              <a:rPr lang="es-ES" sz="1600" i="1">
                <a:solidFill>
                  <a:schemeClr val="tx1"/>
                </a:solidFill>
                <a:sym typeface="Helvetica Neue"/>
              </a:rPr>
              <a:t> </a:t>
            </a:r>
            <a:r>
              <a:rPr lang="es-ES" sz="1600" i="1" err="1">
                <a:solidFill>
                  <a:schemeClr val="tx1"/>
                </a:solidFill>
                <a:sym typeface="Helvetica Neue"/>
              </a:rPr>
              <a:t>collected</a:t>
            </a:r>
            <a:r>
              <a:rPr lang="es-ES" sz="1600" i="1">
                <a:solidFill>
                  <a:schemeClr val="tx1"/>
                </a:solidFill>
                <a:sym typeface="Helvetica Neue"/>
              </a:rPr>
              <a:t> in </a:t>
            </a:r>
            <a:r>
              <a:rPr lang="es-ES" sz="1600" i="1" err="1">
                <a:solidFill>
                  <a:schemeClr val="tx1"/>
                </a:solidFill>
                <a:sym typeface="Helvetica Neue"/>
              </a:rPr>
              <a:t>the</a:t>
            </a:r>
            <a:r>
              <a:rPr lang="es-ES" sz="1600" i="1">
                <a:solidFill>
                  <a:schemeClr val="tx1"/>
                </a:solidFill>
                <a:sym typeface="Helvetica Neue"/>
              </a:rPr>
              <a:t> </a:t>
            </a:r>
            <a:r>
              <a:rPr lang="es-ES" sz="1600" i="1" err="1">
                <a:solidFill>
                  <a:schemeClr val="tx1"/>
                </a:solidFill>
                <a:sym typeface="Helvetica Neue"/>
              </a:rPr>
              <a:t>health</a:t>
            </a:r>
            <a:r>
              <a:rPr lang="es-ES" sz="1600" i="1">
                <a:solidFill>
                  <a:schemeClr val="tx1"/>
                </a:solidFill>
                <a:sym typeface="Helvetica Neue"/>
              </a:rPr>
              <a:t> </a:t>
            </a:r>
            <a:r>
              <a:rPr lang="es-ES" sz="1600" i="1" err="1">
                <a:solidFill>
                  <a:schemeClr val="tx1"/>
                </a:solidFill>
                <a:sym typeface="Helvetica Neue"/>
              </a:rPr>
              <a:t>facility</a:t>
            </a:r>
            <a:r>
              <a:rPr lang="es-ES" sz="1600" i="1">
                <a:solidFill>
                  <a:schemeClr val="tx1"/>
                </a:solidFill>
                <a:sym typeface="Helvetica Neue"/>
              </a:rPr>
              <a:t> </a:t>
            </a:r>
            <a:r>
              <a:rPr lang="es-ES" sz="1600" i="1" err="1">
                <a:solidFill>
                  <a:schemeClr val="tx1"/>
                </a:solidFill>
                <a:sym typeface="Helvetica Neue"/>
              </a:rPr>
              <a:t>will</a:t>
            </a:r>
            <a:r>
              <a:rPr lang="es-ES" sz="1600" i="1">
                <a:solidFill>
                  <a:schemeClr val="tx1"/>
                </a:solidFill>
                <a:sym typeface="Helvetica Neue"/>
              </a:rPr>
              <a:t> be </a:t>
            </a:r>
            <a:r>
              <a:rPr lang="es-ES" sz="1600" i="1" err="1">
                <a:solidFill>
                  <a:schemeClr val="tx1"/>
                </a:solidFill>
                <a:sym typeface="Helvetica Neue"/>
              </a:rPr>
              <a:t>processed</a:t>
            </a:r>
            <a:r>
              <a:rPr lang="es-ES" sz="1600" i="1">
                <a:solidFill>
                  <a:schemeClr val="tx1"/>
                </a:solidFill>
                <a:sym typeface="Helvetica Neue"/>
              </a:rPr>
              <a:t> </a:t>
            </a:r>
            <a:r>
              <a:rPr lang="es-ES" sz="1600" i="1" err="1">
                <a:solidFill>
                  <a:schemeClr val="tx1"/>
                </a:solidFill>
                <a:sym typeface="Helvetica Neue"/>
              </a:rPr>
              <a:t>the</a:t>
            </a:r>
            <a:r>
              <a:rPr lang="es-ES" sz="1600" i="1">
                <a:solidFill>
                  <a:schemeClr val="tx1"/>
                </a:solidFill>
                <a:sym typeface="Helvetica Neue"/>
              </a:rPr>
              <a:t> </a:t>
            </a:r>
            <a:r>
              <a:rPr lang="es-ES" sz="1600" i="1" err="1">
                <a:solidFill>
                  <a:schemeClr val="tx1"/>
                </a:solidFill>
                <a:sym typeface="Helvetica Neue"/>
              </a:rPr>
              <a:t>same</a:t>
            </a:r>
            <a:r>
              <a:rPr lang="es-ES" sz="1600" i="1">
                <a:solidFill>
                  <a:schemeClr val="tx1"/>
                </a:solidFill>
                <a:sym typeface="Helvetica Neue"/>
              </a:rPr>
              <a:t> </a:t>
            </a:r>
            <a:r>
              <a:rPr lang="es-ES" sz="1600" i="1" err="1">
                <a:solidFill>
                  <a:schemeClr val="tx1"/>
                </a:solidFill>
                <a:sym typeface="Helvetica Neue"/>
              </a:rPr>
              <a:t>way</a:t>
            </a:r>
            <a:r>
              <a:rPr lang="es-ES" sz="1600" i="1">
                <a:solidFill>
                  <a:schemeClr val="tx1"/>
                </a:solidFill>
                <a:sym typeface="Helvetica Neue"/>
              </a:rPr>
              <a:t>.</a:t>
            </a:r>
          </a:p>
          <a:p>
            <a:pPr>
              <a:defRPr b="0">
                <a:solidFill>
                  <a:srgbClr val="000000"/>
                </a:solidFill>
              </a:defRPr>
            </a:pPr>
            <a:endParaRPr lang="es-ES" sz="1600" i="1">
              <a:solidFill>
                <a:schemeClr val="tx1"/>
              </a:solidFill>
              <a:sym typeface="Helvetica Neue"/>
            </a:endParaRPr>
          </a:p>
          <a:p>
            <a:pPr marL="285750" indent="-285750">
              <a:buFont typeface="Arial" panose="020B0604020202020204" pitchFamily="34" charset="0"/>
              <a:buChar char="•"/>
              <a:defRPr b="0">
                <a:solidFill>
                  <a:srgbClr val="000000"/>
                </a:solidFill>
              </a:defRPr>
            </a:pPr>
            <a:r>
              <a:rPr lang="fr-FR" sz="1600" err="1">
                <a:solidFill>
                  <a:schemeClr val="tx1"/>
                </a:solidFill>
                <a:sym typeface="Helvetica Neue"/>
              </a:rPr>
              <a:t>These</a:t>
            </a:r>
            <a:r>
              <a:rPr lang="fr-FR" sz="1600">
                <a:solidFill>
                  <a:schemeClr val="tx1"/>
                </a:solidFill>
                <a:sym typeface="Helvetica Neue"/>
              </a:rPr>
              <a:t> </a:t>
            </a:r>
            <a:r>
              <a:rPr lang="fr-FR" sz="1600" err="1">
                <a:solidFill>
                  <a:schemeClr val="tx1"/>
                </a:solidFill>
                <a:sym typeface="Helvetica Neue"/>
              </a:rPr>
              <a:t>bags</a:t>
            </a:r>
            <a:r>
              <a:rPr lang="fr-FR" sz="1600">
                <a:solidFill>
                  <a:schemeClr val="tx1"/>
                </a:solidFill>
                <a:sym typeface="Helvetica Neue"/>
              </a:rPr>
              <a:t> </a:t>
            </a:r>
            <a:r>
              <a:rPr lang="fr-FR" sz="1600" err="1">
                <a:solidFill>
                  <a:schemeClr val="tx1"/>
                </a:solidFill>
                <a:sym typeface="Helvetica Neue"/>
              </a:rPr>
              <a:t>will</a:t>
            </a:r>
            <a:r>
              <a:rPr lang="fr-FR" sz="1600">
                <a:solidFill>
                  <a:schemeClr val="tx1"/>
                </a:solidFill>
                <a:sym typeface="Helvetica Neue"/>
              </a:rPr>
              <a:t> </a:t>
            </a:r>
            <a:r>
              <a:rPr lang="fr-FR" sz="1600" err="1">
                <a:solidFill>
                  <a:schemeClr val="tx1"/>
                </a:solidFill>
                <a:sym typeface="Helvetica Neue"/>
              </a:rPr>
              <a:t>be</a:t>
            </a:r>
            <a:r>
              <a:rPr lang="fr-FR" sz="1600">
                <a:solidFill>
                  <a:schemeClr val="tx1"/>
                </a:solidFill>
                <a:sym typeface="Helvetica Neue"/>
              </a:rPr>
              <a:t> </a:t>
            </a:r>
            <a:r>
              <a:rPr lang="fr-FR" sz="1600" err="1">
                <a:solidFill>
                  <a:schemeClr val="tx1"/>
                </a:solidFill>
                <a:sym typeface="Helvetica Neue"/>
              </a:rPr>
              <a:t>placed</a:t>
            </a:r>
            <a:r>
              <a:rPr lang="fr-FR" sz="1600">
                <a:solidFill>
                  <a:schemeClr val="tx1"/>
                </a:solidFill>
                <a:sym typeface="Helvetica Neue"/>
              </a:rPr>
              <a:t> in the ambulance (with the patient) and </a:t>
            </a:r>
            <a:r>
              <a:rPr lang="fr-FR" sz="1600" err="1">
                <a:solidFill>
                  <a:schemeClr val="tx1"/>
                </a:solidFill>
                <a:sym typeface="Helvetica Neue"/>
              </a:rPr>
              <a:t>transported</a:t>
            </a:r>
            <a:r>
              <a:rPr lang="fr-FR" sz="1600">
                <a:solidFill>
                  <a:schemeClr val="tx1"/>
                </a:solidFill>
                <a:sym typeface="Helvetica Neue"/>
              </a:rPr>
              <a:t> to </a:t>
            </a:r>
            <a:r>
              <a:rPr lang="fr-FR" sz="1600" err="1">
                <a:solidFill>
                  <a:schemeClr val="tx1"/>
                </a:solidFill>
                <a:sym typeface="Helvetica Neue"/>
              </a:rPr>
              <a:t>be</a:t>
            </a:r>
            <a:r>
              <a:rPr lang="fr-FR" sz="1600">
                <a:solidFill>
                  <a:schemeClr val="tx1"/>
                </a:solidFill>
                <a:sym typeface="Helvetica Neue"/>
              </a:rPr>
              <a:t> </a:t>
            </a:r>
            <a:r>
              <a:rPr lang="fr-FR" sz="1600" err="1">
                <a:solidFill>
                  <a:schemeClr val="tx1"/>
                </a:solidFill>
                <a:sym typeface="Helvetica Neue"/>
              </a:rPr>
              <a:t>processed</a:t>
            </a:r>
            <a:r>
              <a:rPr lang="fr-FR" sz="1600">
                <a:solidFill>
                  <a:schemeClr val="tx1"/>
                </a:solidFill>
                <a:sym typeface="Helvetica Neue"/>
              </a:rPr>
              <a:t> in the </a:t>
            </a:r>
            <a:r>
              <a:rPr lang="fr-FR" sz="1600">
                <a:solidFill>
                  <a:schemeClr val="tx1"/>
                </a:solidFill>
              </a:rPr>
              <a:t>Ebola </a:t>
            </a:r>
            <a:r>
              <a:rPr lang="fr-FR" sz="1600" err="1">
                <a:solidFill>
                  <a:schemeClr val="tx1"/>
                </a:solidFill>
              </a:rPr>
              <a:t>Treatment</a:t>
            </a:r>
            <a:r>
              <a:rPr lang="fr-FR" sz="1600">
                <a:solidFill>
                  <a:schemeClr val="tx1"/>
                </a:solidFill>
              </a:rPr>
              <a:t> Center (ETC)</a:t>
            </a:r>
            <a:r>
              <a:rPr lang="es-ES" sz="1600">
                <a:solidFill>
                  <a:schemeClr val="tx1"/>
                </a:solidFill>
                <a:sym typeface="Helvetica Neue"/>
              </a:rPr>
              <a:t>.</a:t>
            </a:r>
          </a:p>
          <a:p>
            <a:pPr marL="285750" indent="-285750" algn="l">
              <a:buFont typeface="Arial" panose="020B0604020202020204" pitchFamily="34" charset="0"/>
              <a:buChar char="•"/>
              <a:defRPr b="0">
                <a:solidFill>
                  <a:srgbClr val="000000"/>
                </a:solidFill>
              </a:defRPr>
            </a:pPr>
            <a:r>
              <a:rPr lang="es-ES" sz="1600">
                <a:solidFill>
                  <a:schemeClr val="tx1"/>
                </a:solidFill>
                <a:sym typeface="Helvetica Neue"/>
              </a:rPr>
              <a:t>The </a:t>
            </a:r>
            <a:r>
              <a:rPr lang="es-ES" sz="1600" err="1">
                <a:solidFill>
                  <a:schemeClr val="tx1"/>
                </a:solidFill>
                <a:sym typeface="Helvetica Neue"/>
              </a:rPr>
              <a:t>matériel</a:t>
            </a:r>
            <a:r>
              <a:rPr lang="es-ES" sz="1600">
                <a:solidFill>
                  <a:schemeClr val="tx1"/>
                </a:solidFill>
                <a:sym typeface="Helvetica Neue"/>
              </a:rPr>
              <a:t>/</a:t>
            </a:r>
            <a:r>
              <a:rPr lang="es-ES" sz="1600" err="1">
                <a:solidFill>
                  <a:schemeClr val="tx1"/>
                </a:solidFill>
                <a:sym typeface="Helvetica Neue"/>
              </a:rPr>
              <a:t>équipement</a:t>
            </a:r>
            <a:r>
              <a:rPr lang="es-ES" sz="1600">
                <a:solidFill>
                  <a:schemeClr val="tx1"/>
                </a:solidFill>
                <a:sym typeface="Helvetica Neue"/>
              </a:rPr>
              <a:t> </a:t>
            </a:r>
            <a:r>
              <a:rPr lang="es-ES" sz="1600" err="1">
                <a:solidFill>
                  <a:schemeClr val="tx1"/>
                </a:solidFill>
                <a:sym typeface="Helvetica Neue"/>
              </a:rPr>
              <a:t>used</a:t>
            </a:r>
            <a:r>
              <a:rPr lang="es-ES" sz="1600">
                <a:solidFill>
                  <a:schemeClr val="tx1"/>
                </a:solidFill>
                <a:sym typeface="Helvetica Neue"/>
              </a:rPr>
              <a:t> </a:t>
            </a:r>
            <a:r>
              <a:rPr lang="es-ES" sz="1600" err="1">
                <a:solidFill>
                  <a:schemeClr val="tx1"/>
                </a:solidFill>
                <a:sym typeface="Helvetica Neue"/>
              </a:rPr>
              <a:t>will</a:t>
            </a:r>
            <a:r>
              <a:rPr lang="es-ES" sz="1600">
                <a:solidFill>
                  <a:schemeClr val="tx1"/>
                </a:solidFill>
                <a:sym typeface="Helvetica Neue"/>
              </a:rPr>
              <a:t> be </a:t>
            </a:r>
            <a:r>
              <a:rPr lang="es-ES" sz="1600" err="1">
                <a:solidFill>
                  <a:schemeClr val="tx1"/>
                </a:solidFill>
                <a:sym typeface="Helvetica Neue"/>
              </a:rPr>
              <a:t>desinfected</a:t>
            </a:r>
            <a:r>
              <a:rPr lang="es-ES" sz="1600">
                <a:solidFill>
                  <a:schemeClr val="tx1"/>
                </a:solidFill>
                <a:sym typeface="Helvetica Neue"/>
              </a:rPr>
              <a:t> and placed in </a:t>
            </a:r>
            <a:r>
              <a:rPr lang="es-ES" sz="1600" err="1">
                <a:solidFill>
                  <a:schemeClr val="tx1"/>
                </a:solidFill>
                <a:sym typeface="Helvetica Neue"/>
              </a:rPr>
              <a:t>the</a:t>
            </a:r>
            <a:r>
              <a:rPr lang="es-ES" sz="1600">
                <a:solidFill>
                  <a:schemeClr val="tx1"/>
                </a:solidFill>
                <a:sym typeface="Helvetica Neue"/>
              </a:rPr>
              <a:t> 2nd </a:t>
            </a:r>
            <a:r>
              <a:rPr lang="es-ES" sz="1600" err="1">
                <a:solidFill>
                  <a:schemeClr val="tx1"/>
                </a:solidFill>
                <a:sym typeface="Helvetica Neue"/>
              </a:rPr>
              <a:t>vehicle</a:t>
            </a:r>
            <a:r>
              <a:rPr lang="es-ES" sz="1600">
                <a:solidFill>
                  <a:schemeClr val="tx1"/>
                </a:solidFill>
                <a:sym typeface="Helvetica Neue"/>
              </a:rPr>
              <a:t> </a:t>
            </a:r>
            <a:r>
              <a:rPr lang="es-ES" sz="1600" err="1">
                <a:solidFill>
                  <a:schemeClr val="tx1"/>
                </a:solidFill>
                <a:sym typeface="Helvetica Neue"/>
              </a:rPr>
              <a:t>accompanying</a:t>
            </a:r>
            <a:r>
              <a:rPr lang="es-ES" sz="1600">
                <a:solidFill>
                  <a:schemeClr val="tx1"/>
                </a:solidFill>
                <a:sym typeface="Helvetica Neue"/>
              </a:rPr>
              <a:t> </a:t>
            </a:r>
            <a:r>
              <a:rPr lang="es-ES" sz="1600" err="1">
                <a:solidFill>
                  <a:schemeClr val="tx1"/>
                </a:solidFill>
                <a:sym typeface="Helvetica Neue"/>
              </a:rPr>
              <a:t>the</a:t>
            </a:r>
            <a:r>
              <a:rPr lang="es-ES" sz="1600">
                <a:solidFill>
                  <a:schemeClr val="tx1"/>
                </a:solidFill>
                <a:sym typeface="Helvetica Neue"/>
              </a:rPr>
              <a:t> </a:t>
            </a:r>
            <a:r>
              <a:rPr lang="es-ES" sz="1600" err="1">
                <a:solidFill>
                  <a:schemeClr val="tx1"/>
                </a:solidFill>
                <a:sym typeface="Helvetica Neue"/>
              </a:rPr>
              <a:t>ambulance</a:t>
            </a:r>
            <a:r>
              <a:rPr lang="es-ES" sz="1600">
                <a:solidFill>
                  <a:schemeClr val="tx1"/>
                </a:solidFill>
                <a:sym typeface="Helvetica Neue"/>
              </a:rPr>
              <a:t> (RRT </a:t>
            </a:r>
            <a:r>
              <a:rPr lang="es-ES" sz="1600" err="1">
                <a:solidFill>
                  <a:schemeClr val="tx1"/>
                </a:solidFill>
                <a:sym typeface="Helvetica Neue"/>
              </a:rPr>
              <a:t>vehicle</a:t>
            </a:r>
            <a:r>
              <a:rPr lang="es-ES" sz="1600">
                <a:solidFill>
                  <a:schemeClr val="tx1"/>
                </a:solidFill>
                <a:sym typeface="Helvetica Neue"/>
              </a:rPr>
              <a:t> </a:t>
            </a:r>
            <a:r>
              <a:rPr lang="es-ES" sz="1600" err="1">
                <a:solidFill>
                  <a:schemeClr val="tx1"/>
                </a:solidFill>
                <a:sym typeface="Helvetica Neue"/>
              </a:rPr>
              <a:t>or</a:t>
            </a:r>
            <a:r>
              <a:rPr lang="es-ES" sz="1600">
                <a:solidFill>
                  <a:schemeClr val="tx1"/>
                </a:solidFill>
                <a:sym typeface="Helvetica Neue"/>
              </a:rPr>
              <a:t> </a:t>
            </a:r>
            <a:r>
              <a:rPr lang="es-ES" sz="1600" err="1">
                <a:solidFill>
                  <a:schemeClr val="tx1"/>
                </a:solidFill>
                <a:sym typeface="Helvetica Neue"/>
              </a:rPr>
              <a:t>the</a:t>
            </a:r>
            <a:r>
              <a:rPr lang="es-ES" sz="1600">
                <a:solidFill>
                  <a:schemeClr val="tx1"/>
                </a:solidFill>
                <a:sym typeface="Helvetica Neue"/>
              </a:rPr>
              <a:t> 2nd </a:t>
            </a:r>
            <a:r>
              <a:rPr lang="es-ES" sz="1600" err="1">
                <a:solidFill>
                  <a:schemeClr val="tx1"/>
                </a:solidFill>
                <a:sym typeface="Helvetica Neue"/>
              </a:rPr>
              <a:t>ambulance</a:t>
            </a:r>
            <a:r>
              <a:rPr lang="es-ES" sz="1600">
                <a:solidFill>
                  <a:schemeClr val="tx1"/>
                </a:solidFill>
                <a:sym typeface="Helvetica Neue"/>
              </a:rPr>
              <a:t>.</a:t>
            </a:r>
            <a:endParaRPr sz="1600">
              <a:solidFill>
                <a:schemeClr val="tx1"/>
              </a:solidFill>
              <a:sym typeface="Helvetica Neue"/>
            </a:endParaRPr>
          </a:p>
        </p:txBody>
      </p:sp>
    </p:spTree>
    <p:extLst>
      <p:ext uri="{BB962C8B-B14F-4D97-AF65-F5344CB8AC3E}">
        <p14:creationId xmlns:p14="http://schemas.microsoft.com/office/powerpoint/2010/main" val="10486749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hape 160"/>
          <p:cNvSpPr/>
          <p:nvPr/>
        </p:nvSpPr>
        <p:spPr>
          <a:xfrm>
            <a:off x="0" y="-18256"/>
            <a:ext cx="9144000" cy="11430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algn="ctr">
              <a:defRPr sz="1600">
                <a:solidFill>
                  <a:srgbClr val="FF0000"/>
                </a:solidFill>
                <a:latin typeface="Arial"/>
                <a:ea typeface="Arial"/>
                <a:cs typeface="Arial"/>
                <a:sym typeface="Arial"/>
              </a:defRPr>
            </a:lvl1pPr>
          </a:lstStyle>
          <a:p>
            <a:pPr lvl="0">
              <a:defRPr sz="1800">
                <a:solidFill>
                  <a:srgbClr val="000000"/>
                </a:solidFill>
              </a:defRPr>
            </a:pPr>
            <a:r>
              <a:rPr lang="es-ES" sz="2800" b="1">
                <a:solidFill>
                  <a:srgbClr val="002060"/>
                </a:solidFill>
              </a:rPr>
              <a:t>6. </a:t>
            </a:r>
            <a:r>
              <a:rPr lang="es-ES" sz="2800" b="1" err="1">
                <a:solidFill>
                  <a:srgbClr val="002060"/>
                </a:solidFill>
              </a:rPr>
              <a:t>Departure</a:t>
            </a:r>
            <a:r>
              <a:rPr lang="es-ES" sz="2800" b="1">
                <a:solidFill>
                  <a:srgbClr val="002060"/>
                </a:solidFill>
              </a:rPr>
              <a:t> of </a:t>
            </a:r>
            <a:r>
              <a:rPr lang="es-ES" sz="2800" b="1" err="1">
                <a:solidFill>
                  <a:srgbClr val="002060"/>
                </a:solidFill>
              </a:rPr>
              <a:t>Ambulance</a:t>
            </a:r>
            <a:r>
              <a:rPr lang="es-ES" sz="2800" b="1">
                <a:solidFill>
                  <a:srgbClr val="002060"/>
                </a:solidFill>
              </a:rPr>
              <a:t> </a:t>
            </a:r>
            <a:r>
              <a:rPr lang="es-ES" sz="2800" b="1" err="1">
                <a:solidFill>
                  <a:srgbClr val="002060"/>
                </a:solidFill>
              </a:rPr>
              <a:t>for</a:t>
            </a:r>
            <a:r>
              <a:rPr lang="es-ES" sz="2800" b="1">
                <a:solidFill>
                  <a:srgbClr val="002060"/>
                </a:solidFill>
              </a:rPr>
              <a:t> ETC</a:t>
            </a:r>
            <a:endParaRPr sz="2800" b="1">
              <a:solidFill>
                <a:srgbClr val="002060"/>
              </a:solidFill>
            </a:endParaRPr>
          </a:p>
        </p:txBody>
      </p:sp>
      <p:pic>
        <p:nvPicPr>
          <p:cNvPr id="13" name="Picture 12"/>
          <p:cNvPicPr/>
          <p:nvPr/>
        </p:nvPicPr>
        <p:blipFill>
          <a:blip r:embed="rId2">
            <a:extLst>
              <a:ext uri="{28A0092B-C50C-407E-A947-70E740481C1C}">
                <a14:useLocalDpi xmlns:a14="http://schemas.microsoft.com/office/drawing/2010/main" val="0"/>
              </a:ext>
            </a:extLst>
          </a:blip>
          <a:srcRect/>
          <a:stretch>
            <a:fillRect/>
          </a:stretch>
        </p:blipFill>
        <p:spPr bwMode="auto">
          <a:xfrm>
            <a:off x="5076056" y="1628800"/>
            <a:ext cx="3240360" cy="2808312"/>
          </a:xfrm>
          <a:prstGeom prst="rect">
            <a:avLst/>
          </a:prstGeom>
          <a:noFill/>
          <a:ln>
            <a:noFill/>
          </a:ln>
        </p:spPr>
      </p:pic>
      <p:sp>
        <p:nvSpPr>
          <p:cNvPr id="14" name="Shape 159"/>
          <p:cNvSpPr/>
          <p:nvPr/>
        </p:nvSpPr>
        <p:spPr>
          <a:xfrm>
            <a:off x="179512" y="1124744"/>
            <a:ext cx="4536504" cy="5078309"/>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marL="285750" lvl="0" indent="-285750">
              <a:buFont typeface="Arial" panose="020B0604020202020204" pitchFamily="34" charset="0"/>
              <a:buChar char="•"/>
            </a:pPr>
            <a:r>
              <a:rPr lang="fr-FR" err="1">
                <a:solidFill>
                  <a:schemeClr val="tx1"/>
                </a:solidFill>
                <a:latin typeface="Arial"/>
                <a:ea typeface="Arial"/>
                <a:cs typeface="Arial"/>
                <a:sym typeface="Arial"/>
              </a:rPr>
              <a:t>Perform</a:t>
            </a:r>
            <a:r>
              <a:rPr lang="fr-FR">
                <a:solidFill>
                  <a:schemeClr val="tx1"/>
                </a:solidFill>
                <a:latin typeface="Arial"/>
                <a:ea typeface="Arial"/>
                <a:cs typeface="Arial"/>
                <a:sym typeface="Arial"/>
              </a:rPr>
              <a:t> hand </a:t>
            </a:r>
            <a:r>
              <a:rPr lang="fr-FR" err="1">
                <a:solidFill>
                  <a:schemeClr val="tx1"/>
                </a:solidFill>
                <a:latin typeface="Arial"/>
                <a:ea typeface="Arial"/>
                <a:cs typeface="Arial"/>
                <a:sym typeface="Arial"/>
              </a:rPr>
              <a:t>hygiene</a:t>
            </a:r>
            <a:r>
              <a:rPr lang="fr-FR">
                <a:solidFill>
                  <a:schemeClr val="tx1"/>
                </a:solidFill>
                <a:latin typeface="Arial"/>
                <a:ea typeface="Arial"/>
                <a:cs typeface="Arial"/>
                <a:sym typeface="Arial"/>
              </a:rPr>
              <a:t> </a:t>
            </a:r>
            <a:r>
              <a:rPr lang="fr-FR" err="1">
                <a:solidFill>
                  <a:schemeClr val="tx1"/>
                </a:solidFill>
                <a:latin typeface="Arial"/>
                <a:ea typeface="Arial"/>
                <a:cs typeface="Arial"/>
                <a:sym typeface="Arial"/>
              </a:rPr>
              <a:t>after</a:t>
            </a:r>
            <a:r>
              <a:rPr lang="fr-FR">
                <a:solidFill>
                  <a:schemeClr val="tx1"/>
                </a:solidFill>
                <a:latin typeface="Arial"/>
                <a:ea typeface="Arial"/>
                <a:cs typeface="Arial"/>
                <a:sym typeface="Arial"/>
              </a:rPr>
              <a:t> </a:t>
            </a:r>
            <a:r>
              <a:rPr lang="fr-FR" err="1">
                <a:solidFill>
                  <a:schemeClr val="tx1"/>
                </a:solidFill>
                <a:latin typeface="Arial"/>
                <a:ea typeface="Arial"/>
                <a:cs typeface="Arial"/>
                <a:sym typeface="Arial"/>
              </a:rPr>
              <a:t>removing</a:t>
            </a:r>
            <a:r>
              <a:rPr lang="fr-FR">
                <a:solidFill>
                  <a:schemeClr val="tx1"/>
                </a:solidFill>
                <a:latin typeface="Arial"/>
                <a:ea typeface="Arial"/>
                <a:cs typeface="Arial"/>
                <a:sym typeface="Arial"/>
              </a:rPr>
              <a:t> the PPE and </a:t>
            </a:r>
            <a:r>
              <a:rPr lang="fr-FR" err="1">
                <a:solidFill>
                  <a:schemeClr val="tx1"/>
                </a:solidFill>
                <a:latin typeface="Arial"/>
                <a:ea typeface="Arial"/>
                <a:cs typeface="Arial"/>
                <a:sym typeface="Arial"/>
              </a:rPr>
              <a:t>before</a:t>
            </a:r>
            <a:r>
              <a:rPr lang="fr-FR">
                <a:solidFill>
                  <a:schemeClr val="tx1"/>
                </a:solidFill>
                <a:latin typeface="Arial"/>
                <a:ea typeface="Arial"/>
                <a:cs typeface="Arial"/>
                <a:sym typeface="Arial"/>
              </a:rPr>
              <a:t> </a:t>
            </a:r>
            <a:r>
              <a:rPr lang="fr-FR" err="1">
                <a:solidFill>
                  <a:schemeClr val="tx1"/>
                </a:solidFill>
                <a:latin typeface="Arial"/>
                <a:ea typeface="Arial"/>
                <a:cs typeface="Arial"/>
                <a:sym typeface="Arial"/>
              </a:rPr>
              <a:t>entering</a:t>
            </a:r>
            <a:r>
              <a:rPr lang="fr-FR">
                <a:solidFill>
                  <a:schemeClr val="tx1"/>
                </a:solidFill>
                <a:latin typeface="Arial"/>
                <a:ea typeface="Arial"/>
                <a:cs typeface="Arial"/>
                <a:sym typeface="Arial"/>
              </a:rPr>
              <a:t> </a:t>
            </a:r>
            <a:r>
              <a:rPr lang="fr-FR" err="1">
                <a:solidFill>
                  <a:schemeClr val="tx1"/>
                </a:solidFill>
                <a:latin typeface="Arial"/>
                <a:ea typeface="Arial"/>
                <a:cs typeface="Arial"/>
                <a:sym typeface="Arial"/>
              </a:rPr>
              <a:t>passenger</a:t>
            </a:r>
            <a:r>
              <a:rPr lang="fr-FR">
                <a:solidFill>
                  <a:schemeClr val="tx1"/>
                </a:solidFill>
                <a:latin typeface="Arial"/>
                <a:ea typeface="Arial"/>
                <a:cs typeface="Arial"/>
                <a:sym typeface="Arial"/>
              </a:rPr>
              <a:t> </a:t>
            </a:r>
            <a:r>
              <a:rPr lang="fr-FR" err="1">
                <a:solidFill>
                  <a:schemeClr val="tx1"/>
                </a:solidFill>
                <a:latin typeface="Arial"/>
                <a:ea typeface="Arial"/>
                <a:cs typeface="Arial"/>
                <a:sym typeface="Arial"/>
              </a:rPr>
              <a:t>side</a:t>
            </a:r>
            <a:r>
              <a:rPr lang="fr-FR">
                <a:solidFill>
                  <a:schemeClr val="tx1"/>
                </a:solidFill>
                <a:latin typeface="Arial"/>
                <a:ea typeface="Arial"/>
                <a:cs typeface="Arial"/>
                <a:sym typeface="Arial"/>
              </a:rPr>
              <a:t> (front) of the </a:t>
            </a:r>
            <a:r>
              <a:rPr b="1">
                <a:solidFill>
                  <a:schemeClr val="tx1"/>
                </a:solidFill>
                <a:latin typeface="Arial"/>
                <a:ea typeface="Arial"/>
                <a:cs typeface="Arial"/>
                <a:sym typeface="Arial"/>
              </a:rPr>
              <a:t>ambulance</a:t>
            </a:r>
            <a:endParaRPr lang="fr-FR" b="1">
              <a:solidFill>
                <a:schemeClr val="tx1"/>
              </a:solidFill>
              <a:latin typeface="Arial"/>
              <a:ea typeface="Arial"/>
              <a:cs typeface="Arial"/>
              <a:sym typeface="Arial"/>
            </a:endParaRPr>
          </a:p>
          <a:p>
            <a:pPr lvl="0"/>
            <a:endParaRPr lang="es-ES">
              <a:solidFill>
                <a:schemeClr val="tx1"/>
              </a:solidFill>
              <a:latin typeface="Arial"/>
              <a:ea typeface="Arial"/>
              <a:cs typeface="Arial"/>
              <a:sym typeface="Arial"/>
            </a:endParaRPr>
          </a:p>
          <a:p>
            <a:pPr marL="285750" indent="-285750">
              <a:buFont typeface="Arial" panose="020B0604020202020204" pitchFamily="34" charset="0"/>
              <a:buChar char="•"/>
            </a:pPr>
            <a:r>
              <a:rPr lang="en-US">
                <a:solidFill>
                  <a:schemeClr val="tx1"/>
                </a:solidFill>
                <a:latin typeface="Arial"/>
                <a:ea typeface="Arial"/>
                <a:cs typeface="Arial"/>
                <a:sym typeface="Arial"/>
              </a:rPr>
              <a:t>Escort of the suspected patient can now begin to the Ebola Center.</a:t>
            </a:r>
          </a:p>
          <a:p>
            <a:pPr marL="285750" lvl="0" indent="-285750">
              <a:buFont typeface="Arial" panose="020B0604020202020204" pitchFamily="34" charset="0"/>
              <a:buChar char="•"/>
            </a:pPr>
            <a:endParaRPr lang="es-ES" b="1">
              <a:solidFill>
                <a:schemeClr val="tx1"/>
              </a:solidFill>
              <a:latin typeface="Arial"/>
              <a:ea typeface="Arial"/>
              <a:cs typeface="Arial"/>
              <a:sym typeface="Arial"/>
            </a:endParaRPr>
          </a:p>
          <a:p>
            <a:pPr marL="285750" lvl="0" indent="-285750">
              <a:buFont typeface="Arial" panose="020B0604020202020204" pitchFamily="34" charset="0"/>
              <a:buChar char="•"/>
            </a:pPr>
            <a:r>
              <a:rPr lang="es-ES" b="1" err="1">
                <a:solidFill>
                  <a:schemeClr val="tx1"/>
                </a:solidFill>
                <a:latin typeface="Arial"/>
                <a:ea typeface="Arial"/>
                <a:cs typeface="Arial"/>
                <a:sym typeface="Arial"/>
              </a:rPr>
              <a:t>The</a:t>
            </a:r>
            <a:r>
              <a:rPr lang="es-ES" b="1">
                <a:solidFill>
                  <a:schemeClr val="tx1"/>
                </a:solidFill>
                <a:latin typeface="Arial"/>
                <a:ea typeface="Arial"/>
                <a:cs typeface="Arial"/>
                <a:sym typeface="Arial"/>
              </a:rPr>
              <a:t> RRT </a:t>
            </a:r>
            <a:r>
              <a:rPr lang="es-ES" b="1" err="1">
                <a:solidFill>
                  <a:schemeClr val="tx1"/>
                </a:solidFill>
                <a:latin typeface="Arial"/>
                <a:ea typeface="Arial"/>
                <a:cs typeface="Arial"/>
                <a:sym typeface="Arial"/>
              </a:rPr>
              <a:t>coordinator</a:t>
            </a:r>
            <a:r>
              <a:rPr lang="es-ES" b="1">
                <a:solidFill>
                  <a:schemeClr val="tx1"/>
                </a:solidFill>
                <a:latin typeface="Arial"/>
                <a:ea typeface="Arial"/>
                <a:cs typeface="Arial"/>
                <a:sym typeface="Arial"/>
              </a:rPr>
              <a:t> </a:t>
            </a:r>
            <a:r>
              <a:rPr lang="es-ES" err="1">
                <a:solidFill>
                  <a:schemeClr val="tx1"/>
                </a:solidFill>
                <a:latin typeface="Arial"/>
                <a:ea typeface="Arial"/>
                <a:cs typeface="Arial"/>
                <a:sym typeface="Arial"/>
              </a:rPr>
              <a:t>will</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make</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sure</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the</a:t>
            </a:r>
            <a:r>
              <a:rPr lang="es-ES">
                <a:solidFill>
                  <a:schemeClr val="tx1"/>
                </a:solidFill>
                <a:latin typeface="Arial"/>
                <a:ea typeface="Arial"/>
                <a:cs typeface="Arial"/>
                <a:sym typeface="Arial"/>
              </a:rPr>
              <a:t> ETC </a:t>
            </a:r>
            <a:r>
              <a:rPr lang="es-ES" err="1">
                <a:solidFill>
                  <a:schemeClr val="tx1"/>
                </a:solidFill>
                <a:latin typeface="Arial"/>
                <a:ea typeface="Arial"/>
                <a:cs typeface="Arial"/>
                <a:sym typeface="Arial"/>
              </a:rPr>
              <a:t>is</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informed</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that</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the</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ambulance</a:t>
            </a:r>
            <a:r>
              <a:rPr lang="es-ES">
                <a:solidFill>
                  <a:schemeClr val="tx1"/>
                </a:solidFill>
                <a:latin typeface="Arial"/>
                <a:ea typeface="Arial"/>
                <a:cs typeface="Arial"/>
                <a:sym typeface="Arial"/>
              </a:rPr>
              <a:t> has </a:t>
            </a:r>
            <a:r>
              <a:rPr lang="es-ES" err="1">
                <a:solidFill>
                  <a:schemeClr val="tx1"/>
                </a:solidFill>
                <a:latin typeface="Arial"/>
                <a:ea typeface="Arial"/>
                <a:cs typeface="Arial"/>
                <a:sym typeface="Arial"/>
              </a:rPr>
              <a:t>picked</a:t>
            </a:r>
            <a:r>
              <a:rPr lang="es-ES">
                <a:solidFill>
                  <a:schemeClr val="tx1"/>
                </a:solidFill>
                <a:latin typeface="Arial"/>
                <a:ea typeface="Arial"/>
                <a:cs typeface="Arial"/>
                <a:sym typeface="Arial"/>
              </a:rPr>
              <a:t> up </a:t>
            </a:r>
            <a:r>
              <a:rPr lang="es-ES" err="1">
                <a:solidFill>
                  <a:schemeClr val="tx1"/>
                </a:solidFill>
                <a:latin typeface="Arial"/>
                <a:ea typeface="Arial"/>
                <a:cs typeface="Arial"/>
                <a:sym typeface="Arial"/>
              </a:rPr>
              <a:t>the</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patient</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departed</a:t>
            </a:r>
            <a:r>
              <a:rPr lang="es-ES">
                <a:solidFill>
                  <a:schemeClr val="tx1"/>
                </a:solidFill>
                <a:latin typeface="Arial"/>
                <a:ea typeface="Arial"/>
                <a:cs typeface="Arial"/>
                <a:sym typeface="Arial"/>
              </a:rPr>
              <a:t> and </a:t>
            </a:r>
            <a:r>
              <a:rPr lang="es-ES" err="1">
                <a:solidFill>
                  <a:schemeClr val="tx1"/>
                </a:solidFill>
                <a:latin typeface="Arial"/>
                <a:ea typeface="Arial"/>
                <a:cs typeface="Arial"/>
                <a:sym typeface="Arial"/>
              </a:rPr>
              <a:t>knows</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its</a:t>
            </a:r>
            <a:r>
              <a:rPr lang="es-ES">
                <a:solidFill>
                  <a:schemeClr val="tx1"/>
                </a:solidFill>
                <a:latin typeface="Arial"/>
                <a:ea typeface="Arial"/>
                <a:cs typeface="Arial"/>
                <a:sym typeface="Arial"/>
              </a:rPr>
              <a:t> </a:t>
            </a:r>
            <a:r>
              <a:rPr lang="es-ES" b="1" err="1">
                <a:solidFill>
                  <a:schemeClr val="tx1"/>
                </a:solidFill>
                <a:latin typeface="Arial"/>
                <a:ea typeface="Arial"/>
                <a:cs typeface="Arial"/>
                <a:sym typeface="Arial"/>
              </a:rPr>
              <a:t>estimated</a:t>
            </a:r>
            <a:r>
              <a:rPr lang="es-ES" b="1">
                <a:solidFill>
                  <a:schemeClr val="tx1"/>
                </a:solidFill>
                <a:latin typeface="Arial"/>
                <a:ea typeface="Arial"/>
                <a:cs typeface="Arial"/>
                <a:sym typeface="Arial"/>
              </a:rPr>
              <a:t> time of </a:t>
            </a:r>
            <a:r>
              <a:rPr lang="es-ES" b="1" err="1">
                <a:solidFill>
                  <a:schemeClr val="tx1"/>
                </a:solidFill>
                <a:latin typeface="Arial"/>
                <a:ea typeface="Arial"/>
                <a:cs typeface="Arial"/>
                <a:sym typeface="Arial"/>
              </a:rPr>
              <a:t>arrival</a:t>
            </a:r>
            <a:r>
              <a:rPr lang="es-ES" b="1">
                <a:solidFill>
                  <a:schemeClr val="tx1"/>
                </a:solidFill>
                <a:latin typeface="Arial"/>
                <a:ea typeface="Arial"/>
                <a:cs typeface="Arial"/>
                <a:sym typeface="Arial"/>
              </a:rPr>
              <a:t> to </a:t>
            </a:r>
            <a:r>
              <a:rPr lang="es-ES" b="1" err="1">
                <a:solidFill>
                  <a:schemeClr val="tx1"/>
                </a:solidFill>
                <a:latin typeface="Arial"/>
                <a:ea typeface="Arial"/>
                <a:cs typeface="Arial"/>
                <a:sym typeface="Arial"/>
              </a:rPr>
              <a:t>the</a:t>
            </a:r>
            <a:r>
              <a:rPr lang="es-ES" b="1">
                <a:solidFill>
                  <a:schemeClr val="tx1"/>
                </a:solidFill>
                <a:latin typeface="Arial"/>
                <a:ea typeface="Arial"/>
                <a:cs typeface="Arial"/>
                <a:sym typeface="Arial"/>
              </a:rPr>
              <a:t> ETC.  </a:t>
            </a:r>
            <a:endParaRPr>
              <a:solidFill>
                <a:schemeClr val="tx1"/>
              </a:solidFill>
              <a:latin typeface="Arial"/>
              <a:ea typeface="Arial"/>
              <a:cs typeface="Arial"/>
              <a:sym typeface="Arial"/>
            </a:endParaRPr>
          </a:p>
          <a:p>
            <a:pPr lvl="0"/>
            <a:endParaRPr lang="es-ES">
              <a:solidFill>
                <a:schemeClr val="tx1"/>
              </a:solidFill>
              <a:latin typeface="Arial"/>
              <a:ea typeface="Arial"/>
              <a:cs typeface="Arial"/>
              <a:sym typeface="Arial"/>
            </a:endParaRPr>
          </a:p>
          <a:p>
            <a:pPr marL="285750" lvl="0" indent="-285750">
              <a:buFont typeface="Arial" panose="020B0604020202020204" pitchFamily="34" charset="0"/>
              <a:buChar char="•"/>
            </a:pPr>
            <a:r>
              <a:rPr lang="es-ES" err="1">
                <a:solidFill>
                  <a:schemeClr val="tx1"/>
                </a:solidFill>
                <a:latin typeface="Arial"/>
                <a:ea typeface="Arial"/>
                <a:cs typeface="Arial"/>
                <a:sym typeface="Arial"/>
              </a:rPr>
              <a:t>During</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the</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trip</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the</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ambulance</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will</a:t>
            </a:r>
            <a:r>
              <a:rPr lang="es-ES">
                <a:solidFill>
                  <a:schemeClr val="tx1"/>
                </a:solidFill>
                <a:latin typeface="Arial"/>
                <a:ea typeface="Arial"/>
                <a:cs typeface="Arial"/>
                <a:sym typeface="Arial"/>
              </a:rPr>
              <a:t> </a:t>
            </a:r>
            <a:r>
              <a:rPr lang="es-ES" b="1" err="1">
                <a:solidFill>
                  <a:schemeClr val="tx1"/>
                </a:solidFill>
                <a:latin typeface="Arial"/>
                <a:ea typeface="Arial"/>
                <a:cs typeface="Arial"/>
                <a:sym typeface="Arial"/>
              </a:rPr>
              <a:t>contact</a:t>
            </a:r>
            <a:r>
              <a:rPr lang="es-ES" b="1">
                <a:solidFill>
                  <a:schemeClr val="tx1"/>
                </a:solidFill>
                <a:latin typeface="Arial"/>
                <a:ea typeface="Arial"/>
                <a:cs typeface="Arial"/>
                <a:sym typeface="Arial"/>
              </a:rPr>
              <a:t> </a:t>
            </a:r>
            <a:r>
              <a:rPr lang="es-ES" b="1" err="1">
                <a:solidFill>
                  <a:schemeClr val="tx1"/>
                </a:solidFill>
                <a:latin typeface="Arial"/>
                <a:ea typeface="Arial"/>
                <a:cs typeface="Arial"/>
                <a:sym typeface="Arial"/>
              </a:rPr>
              <a:t>the</a:t>
            </a:r>
            <a:r>
              <a:rPr lang="es-ES" b="1">
                <a:solidFill>
                  <a:schemeClr val="tx1"/>
                </a:solidFill>
                <a:latin typeface="Arial"/>
                <a:ea typeface="Arial"/>
                <a:cs typeface="Arial"/>
                <a:sym typeface="Arial"/>
              </a:rPr>
              <a:t> ETC </a:t>
            </a:r>
            <a:r>
              <a:rPr lang="es-ES" b="1" err="1">
                <a:solidFill>
                  <a:schemeClr val="tx1"/>
                </a:solidFill>
                <a:latin typeface="Arial"/>
                <a:ea typeface="Arial"/>
                <a:cs typeface="Arial"/>
                <a:sym typeface="Arial"/>
              </a:rPr>
              <a:t>regularly</a:t>
            </a:r>
            <a:r>
              <a:rPr lang="es-ES" b="1">
                <a:solidFill>
                  <a:schemeClr val="tx1"/>
                </a:solidFill>
                <a:latin typeface="Arial"/>
                <a:ea typeface="Arial"/>
                <a:cs typeface="Arial"/>
                <a:sym typeface="Arial"/>
              </a:rPr>
              <a:t> </a:t>
            </a:r>
            <a:r>
              <a:rPr lang="es-ES">
                <a:solidFill>
                  <a:schemeClr val="tx1"/>
                </a:solidFill>
                <a:latin typeface="Arial"/>
                <a:ea typeface="Arial"/>
                <a:cs typeface="Arial"/>
                <a:sym typeface="Arial"/>
              </a:rPr>
              <a:t>to </a:t>
            </a:r>
            <a:r>
              <a:rPr lang="es-ES" err="1">
                <a:solidFill>
                  <a:schemeClr val="tx1"/>
                </a:solidFill>
                <a:latin typeface="Arial"/>
                <a:ea typeface="Arial"/>
                <a:cs typeface="Arial"/>
                <a:sym typeface="Arial"/>
              </a:rPr>
              <a:t>give</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patient</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related</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information</a:t>
            </a:r>
            <a:r>
              <a:rPr lang="es-ES">
                <a:solidFill>
                  <a:schemeClr val="tx1"/>
                </a:solidFill>
                <a:latin typeface="Arial"/>
                <a:ea typeface="Arial"/>
                <a:cs typeface="Arial"/>
                <a:sym typeface="Arial"/>
              </a:rPr>
              <a:t> and </a:t>
            </a:r>
            <a:r>
              <a:rPr lang="es-ES" err="1">
                <a:solidFill>
                  <a:schemeClr val="tx1"/>
                </a:solidFill>
                <a:latin typeface="Arial"/>
                <a:ea typeface="Arial"/>
                <a:cs typeface="Arial"/>
                <a:sym typeface="Arial"/>
              </a:rPr>
              <a:t>information</a:t>
            </a:r>
            <a:r>
              <a:rPr lang="es-ES">
                <a:solidFill>
                  <a:schemeClr val="tx1"/>
                </a:solidFill>
                <a:latin typeface="Arial"/>
                <a:ea typeface="Arial"/>
                <a:cs typeface="Arial"/>
                <a:sym typeface="Arial"/>
              </a:rPr>
              <a:t> </a:t>
            </a:r>
            <a:r>
              <a:rPr lang="fr-FR">
                <a:solidFill>
                  <a:schemeClr val="tx1"/>
                </a:solidFill>
                <a:latin typeface="Arial"/>
                <a:ea typeface="Arial"/>
                <a:cs typeface="Arial"/>
                <a:sym typeface="Arial"/>
              </a:rPr>
              <a:t>about </a:t>
            </a:r>
            <a:r>
              <a:rPr lang="fr-FR" err="1">
                <a:solidFill>
                  <a:schemeClr val="tx1"/>
                </a:solidFill>
                <a:latin typeface="Arial"/>
                <a:ea typeface="Arial"/>
                <a:cs typeface="Arial"/>
                <a:sym typeface="Arial"/>
              </a:rPr>
              <a:t>its</a:t>
            </a:r>
            <a:r>
              <a:rPr lang="fr-FR">
                <a:solidFill>
                  <a:schemeClr val="tx1"/>
                </a:solidFill>
                <a:latin typeface="Arial"/>
                <a:ea typeface="Arial"/>
                <a:cs typeface="Arial"/>
                <a:sym typeface="Arial"/>
              </a:rPr>
              <a:t> progression</a:t>
            </a:r>
            <a:endParaRPr>
              <a:solidFill>
                <a:schemeClr val="tx1"/>
              </a:solidFill>
              <a:latin typeface="Arial"/>
              <a:ea typeface="Arial"/>
              <a:cs typeface="Arial"/>
              <a:sym typeface="Arial"/>
            </a:endParaRPr>
          </a:p>
          <a:p>
            <a:pPr lvl="0"/>
            <a:r>
              <a:rPr>
                <a:solidFill>
                  <a:schemeClr val="tx1"/>
                </a:solidFill>
                <a:latin typeface="Arial"/>
                <a:ea typeface="Arial"/>
                <a:cs typeface="Arial"/>
                <a:sym typeface="Arial"/>
              </a:rPr>
              <a: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21.jpeg" descr="D:\Desktop\Ambulance\IMG_1861.JPG"/>
          <p:cNvPicPr/>
          <p:nvPr/>
        </p:nvPicPr>
        <p:blipFill>
          <a:blip r:embed="rId2" cstate="print">
            <a:extLst/>
          </a:blip>
          <a:srcRect l="10407" r="18886"/>
          <a:stretch>
            <a:fillRect/>
          </a:stretch>
        </p:blipFill>
        <p:spPr>
          <a:xfrm rot="5400000">
            <a:off x="1079611" y="1159128"/>
            <a:ext cx="2376266" cy="2592288"/>
          </a:xfrm>
          <a:prstGeom prst="rect">
            <a:avLst/>
          </a:prstGeom>
          <a:ln w="12700">
            <a:miter lim="400000"/>
          </a:ln>
        </p:spPr>
      </p:pic>
      <p:sp>
        <p:nvSpPr>
          <p:cNvPr id="9" name="Shape 163"/>
          <p:cNvSpPr/>
          <p:nvPr/>
        </p:nvSpPr>
        <p:spPr>
          <a:xfrm>
            <a:off x="3923927" y="1717600"/>
            <a:ext cx="4665847" cy="1477323"/>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marL="285750" lvl="0" indent="-285750">
              <a:buFont typeface="Arial" panose="020B0604020202020204" pitchFamily="34" charset="0"/>
              <a:buChar char="•"/>
            </a:pPr>
            <a:r>
              <a:rPr lang="es-ES" b="1" err="1">
                <a:solidFill>
                  <a:schemeClr val="tx1"/>
                </a:solidFill>
                <a:latin typeface="Arial"/>
                <a:ea typeface="Arial"/>
                <a:cs typeface="Arial"/>
                <a:sym typeface="Arial"/>
              </a:rPr>
              <a:t>Inform</a:t>
            </a:r>
            <a:r>
              <a:rPr lang="es-ES" b="1">
                <a:solidFill>
                  <a:schemeClr val="tx1"/>
                </a:solidFill>
                <a:latin typeface="Arial"/>
                <a:ea typeface="Arial"/>
                <a:cs typeface="Arial"/>
                <a:sym typeface="Arial"/>
              </a:rPr>
              <a:t> </a:t>
            </a:r>
            <a:r>
              <a:rPr lang="es-ES" b="1" err="1">
                <a:solidFill>
                  <a:schemeClr val="tx1"/>
                </a:solidFill>
                <a:latin typeface="Arial"/>
                <a:ea typeface="Arial"/>
                <a:cs typeface="Arial"/>
                <a:sym typeface="Arial"/>
              </a:rPr>
              <a:t>the</a:t>
            </a:r>
            <a:r>
              <a:rPr lang="es-ES" b="1">
                <a:solidFill>
                  <a:schemeClr val="tx1"/>
                </a:solidFill>
                <a:latin typeface="Arial"/>
                <a:ea typeface="Arial"/>
                <a:cs typeface="Arial"/>
                <a:sym typeface="Arial"/>
              </a:rPr>
              <a:t> ETC </a:t>
            </a:r>
            <a:r>
              <a:rPr lang="es-ES" err="1">
                <a:solidFill>
                  <a:schemeClr val="tx1"/>
                </a:solidFill>
                <a:latin typeface="Arial"/>
                <a:ea typeface="Arial"/>
                <a:cs typeface="Arial"/>
                <a:sym typeface="Arial"/>
              </a:rPr>
              <a:t>by</a:t>
            </a:r>
            <a:r>
              <a:rPr lang="es-ES">
                <a:solidFill>
                  <a:schemeClr val="tx1"/>
                </a:solidFill>
                <a:latin typeface="Arial"/>
                <a:ea typeface="Arial"/>
                <a:cs typeface="Arial"/>
                <a:sym typeface="Arial"/>
              </a:rPr>
              <a:t> radio of </a:t>
            </a:r>
            <a:r>
              <a:rPr lang="es-ES" err="1">
                <a:solidFill>
                  <a:schemeClr val="tx1"/>
                </a:solidFill>
                <a:latin typeface="Arial"/>
                <a:ea typeface="Arial"/>
                <a:cs typeface="Arial"/>
                <a:sym typeface="Arial"/>
              </a:rPr>
              <a:t>telephone</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is</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ambulance</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is</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close</a:t>
            </a:r>
            <a:r>
              <a:rPr lang="es-ES">
                <a:solidFill>
                  <a:schemeClr val="tx1"/>
                </a:solidFill>
                <a:latin typeface="Arial"/>
                <a:ea typeface="Arial"/>
                <a:cs typeface="Arial"/>
                <a:sym typeface="Arial"/>
              </a:rPr>
              <a:t> to </a:t>
            </a:r>
            <a:r>
              <a:rPr lang="es-ES" err="1">
                <a:solidFill>
                  <a:schemeClr val="tx1"/>
                </a:solidFill>
                <a:latin typeface="Arial"/>
                <a:ea typeface="Arial"/>
                <a:cs typeface="Arial"/>
                <a:sym typeface="Arial"/>
              </a:rPr>
              <a:t>arrive</a:t>
            </a:r>
            <a:r>
              <a:rPr lang="es-ES">
                <a:solidFill>
                  <a:schemeClr val="tx1"/>
                </a:solidFill>
                <a:latin typeface="Arial"/>
                <a:ea typeface="Arial"/>
                <a:cs typeface="Arial"/>
                <a:sym typeface="Arial"/>
              </a:rPr>
              <a:t>.</a:t>
            </a:r>
          </a:p>
          <a:p>
            <a:pPr marL="285750" lvl="0" indent="-285750">
              <a:buFont typeface="Arial" panose="020B0604020202020204" pitchFamily="34" charset="0"/>
              <a:buChar char="•"/>
            </a:pPr>
            <a:endParaRPr lang="es-ES">
              <a:solidFill>
                <a:schemeClr val="tx1"/>
              </a:solidFill>
              <a:latin typeface="Arial"/>
              <a:ea typeface="Arial"/>
              <a:cs typeface="Arial"/>
              <a:sym typeface="Arial"/>
            </a:endParaRPr>
          </a:p>
          <a:p>
            <a:pPr marL="285750" lvl="0" indent="-285750">
              <a:buFont typeface="Arial" panose="020B0604020202020204" pitchFamily="34" charset="0"/>
              <a:buChar char="•"/>
            </a:pPr>
            <a:r>
              <a:rPr lang="en-US">
                <a:solidFill>
                  <a:schemeClr val="tx1"/>
                </a:solidFill>
                <a:latin typeface="Arial"/>
                <a:ea typeface="Arial"/>
                <a:cs typeface="Arial"/>
                <a:sym typeface="Arial"/>
              </a:rPr>
              <a:t>Enter the Ebola center via the </a:t>
            </a:r>
            <a:r>
              <a:rPr lang="en-US" b="1" u="sng">
                <a:solidFill>
                  <a:schemeClr val="tx1"/>
                </a:solidFill>
                <a:latin typeface="Arial"/>
                <a:ea typeface="Arial"/>
                <a:cs typeface="Arial"/>
                <a:sym typeface="Arial"/>
              </a:rPr>
              <a:t>AMBULANCE ONLY GATE </a:t>
            </a:r>
          </a:p>
        </p:txBody>
      </p:sp>
      <p:sp>
        <p:nvSpPr>
          <p:cNvPr id="10" name="Shape 164"/>
          <p:cNvSpPr/>
          <p:nvPr/>
        </p:nvSpPr>
        <p:spPr>
          <a:xfrm>
            <a:off x="0" y="-27384"/>
            <a:ext cx="9144000" cy="11430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algn="ctr">
              <a:defRPr sz="1600">
                <a:solidFill>
                  <a:srgbClr val="FF0000"/>
                </a:solidFill>
                <a:latin typeface="Arial"/>
                <a:ea typeface="Arial"/>
                <a:cs typeface="Arial"/>
                <a:sym typeface="Arial"/>
              </a:defRPr>
            </a:lvl1pPr>
          </a:lstStyle>
          <a:p>
            <a:pPr lvl="0">
              <a:spcBef>
                <a:spcPts val="0"/>
              </a:spcBef>
              <a:spcAft>
                <a:spcPts val="1200"/>
              </a:spcAft>
            </a:pPr>
            <a:r>
              <a:rPr lang="es-ES" sz="2800" b="1">
                <a:solidFill>
                  <a:srgbClr val="002060"/>
                </a:solidFill>
              </a:rPr>
              <a:t>7. </a:t>
            </a:r>
            <a:r>
              <a:rPr lang="fr-FR" sz="2800" b="1" err="1">
                <a:solidFill>
                  <a:srgbClr val="002060"/>
                </a:solidFill>
              </a:rPr>
              <a:t>Arrival</a:t>
            </a:r>
            <a:r>
              <a:rPr lang="fr-FR" sz="2800" b="1">
                <a:solidFill>
                  <a:srgbClr val="002060"/>
                </a:solidFill>
              </a:rPr>
              <a:t> of the ambulance at the ETC</a:t>
            </a:r>
          </a:p>
        </p:txBody>
      </p:sp>
      <p:pic>
        <p:nvPicPr>
          <p:cNvPr id="11" name="image22.jpeg" descr="D:\Desktop\Ambulance\IMG_1865.JPG"/>
          <p:cNvPicPr/>
          <p:nvPr/>
        </p:nvPicPr>
        <p:blipFill>
          <a:blip r:embed="rId3" cstate="print">
            <a:extLst/>
          </a:blip>
          <a:srcRect l="8564"/>
          <a:stretch>
            <a:fillRect/>
          </a:stretch>
        </p:blipFill>
        <p:spPr>
          <a:xfrm rot="5400000">
            <a:off x="6010835" y="3430325"/>
            <a:ext cx="2652272" cy="2505607"/>
          </a:xfrm>
          <a:prstGeom prst="rect">
            <a:avLst/>
          </a:prstGeom>
          <a:ln w="12700">
            <a:miter lim="400000"/>
          </a:ln>
        </p:spPr>
      </p:pic>
      <p:sp>
        <p:nvSpPr>
          <p:cNvPr id="12" name="Shape 167"/>
          <p:cNvSpPr/>
          <p:nvPr/>
        </p:nvSpPr>
        <p:spPr>
          <a:xfrm>
            <a:off x="251520" y="3712123"/>
            <a:ext cx="5688632" cy="2585319"/>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marL="285750" lvl="0" indent="-285750">
              <a:buFont typeface="Arial" panose="020B0604020202020204" pitchFamily="34" charset="0"/>
              <a:buChar char="•"/>
            </a:pPr>
            <a:r>
              <a:rPr lang="fr-FR">
                <a:solidFill>
                  <a:schemeClr val="tx1"/>
                </a:solidFill>
                <a:latin typeface="Arial"/>
                <a:ea typeface="Arial"/>
                <a:cs typeface="Arial"/>
                <a:sym typeface="Arial"/>
              </a:rPr>
              <a:t>The </a:t>
            </a:r>
            <a:r>
              <a:rPr lang="fr-FR" b="1">
                <a:solidFill>
                  <a:schemeClr val="tx1"/>
                </a:solidFill>
                <a:latin typeface="Arial"/>
                <a:ea typeface="Arial"/>
                <a:cs typeface="Arial"/>
                <a:sym typeface="Arial"/>
              </a:rPr>
              <a:t>team at the Ebola Center</a:t>
            </a:r>
            <a:r>
              <a:rPr lang="fr-FR">
                <a:solidFill>
                  <a:schemeClr val="tx1"/>
                </a:solidFill>
                <a:latin typeface="Arial"/>
                <a:ea typeface="Arial"/>
                <a:cs typeface="Arial"/>
                <a:sym typeface="Arial"/>
              </a:rPr>
              <a:t> </a:t>
            </a:r>
            <a:r>
              <a:rPr lang="fr-FR" err="1">
                <a:solidFill>
                  <a:schemeClr val="tx1"/>
                </a:solidFill>
                <a:latin typeface="Arial"/>
                <a:ea typeface="Arial"/>
                <a:cs typeface="Arial"/>
                <a:sym typeface="Arial"/>
              </a:rPr>
              <a:t>will</a:t>
            </a:r>
            <a:r>
              <a:rPr lang="fr-FR">
                <a:solidFill>
                  <a:schemeClr val="tx1"/>
                </a:solidFill>
                <a:latin typeface="Arial"/>
                <a:ea typeface="Arial"/>
                <a:cs typeface="Arial"/>
                <a:sym typeface="Arial"/>
              </a:rPr>
              <a:t> help </a:t>
            </a:r>
            <a:r>
              <a:rPr lang="fr-FR" b="1">
                <a:solidFill>
                  <a:schemeClr val="tx1"/>
                </a:solidFill>
                <a:latin typeface="Arial"/>
                <a:ea typeface="Arial"/>
                <a:cs typeface="Arial"/>
                <a:sym typeface="Arial"/>
              </a:rPr>
              <a:t>admit</a:t>
            </a:r>
            <a:r>
              <a:rPr lang="fr-FR">
                <a:solidFill>
                  <a:schemeClr val="tx1"/>
                </a:solidFill>
                <a:latin typeface="Arial"/>
                <a:ea typeface="Arial"/>
                <a:cs typeface="Arial"/>
                <a:sym typeface="Arial"/>
              </a:rPr>
              <a:t> the patient</a:t>
            </a:r>
          </a:p>
          <a:p>
            <a:pPr marL="285750" lvl="0" indent="-285750">
              <a:buFont typeface="Arial" panose="020B0604020202020204" pitchFamily="34" charset="0"/>
              <a:buChar char="•"/>
            </a:pPr>
            <a:endParaRPr lang="fr-FR">
              <a:solidFill>
                <a:schemeClr val="tx1"/>
              </a:solidFill>
              <a:latin typeface="Arial"/>
              <a:ea typeface="Arial"/>
              <a:cs typeface="Arial"/>
              <a:sym typeface="Arial"/>
            </a:endParaRPr>
          </a:p>
          <a:p>
            <a:pPr marL="285750" lvl="0" indent="-285750">
              <a:buFont typeface="Arial" panose="020B0604020202020204" pitchFamily="34" charset="0"/>
              <a:buChar char="•"/>
            </a:pPr>
            <a:r>
              <a:rPr lang="en-US">
                <a:solidFill>
                  <a:schemeClr val="tx1"/>
                </a:solidFill>
                <a:latin typeface="Arial"/>
                <a:ea typeface="Arial"/>
                <a:cs typeface="Arial"/>
                <a:sym typeface="Arial"/>
              </a:rPr>
              <a:t>The </a:t>
            </a:r>
            <a:r>
              <a:rPr lang="en-US" b="1">
                <a:solidFill>
                  <a:schemeClr val="tx1"/>
                </a:solidFill>
                <a:latin typeface="Arial"/>
                <a:ea typeface="Arial"/>
                <a:cs typeface="Arial"/>
                <a:sym typeface="Arial"/>
              </a:rPr>
              <a:t>escorting team </a:t>
            </a:r>
            <a:r>
              <a:rPr lang="en-US">
                <a:solidFill>
                  <a:schemeClr val="tx1"/>
                </a:solidFill>
                <a:latin typeface="Arial"/>
                <a:ea typeface="Arial"/>
                <a:cs typeface="Arial"/>
                <a:sym typeface="Arial"/>
              </a:rPr>
              <a:t>will provide the patient’s </a:t>
            </a:r>
            <a:r>
              <a:rPr lang="en-US" b="1">
                <a:solidFill>
                  <a:schemeClr val="tx1"/>
                </a:solidFill>
                <a:latin typeface="Arial"/>
                <a:ea typeface="Arial"/>
                <a:cs typeface="Arial"/>
                <a:sym typeface="Arial"/>
              </a:rPr>
              <a:t>documents</a:t>
            </a:r>
            <a:r>
              <a:rPr lang="en-US">
                <a:solidFill>
                  <a:schemeClr val="tx1"/>
                </a:solidFill>
                <a:latin typeface="Arial"/>
                <a:ea typeface="Arial"/>
                <a:cs typeface="Arial"/>
                <a:sym typeface="Arial"/>
              </a:rPr>
              <a:t> and </a:t>
            </a:r>
            <a:r>
              <a:rPr lang="en-US" b="1">
                <a:solidFill>
                  <a:schemeClr val="tx1"/>
                </a:solidFill>
                <a:latin typeface="Arial"/>
                <a:ea typeface="Arial"/>
                <a:cs typeface="Arial"/>
                <a:sym typeface="Arial"/>
              </a:rPr>
              <a:t>case briefing</a:t>
            </a:r>
            <a:r>
              <a:rPr lang="en-US">
                <a:solidFill>
                  <a:schemeClr val="tx1"/>
                </a:solidFill>
                <a:latin typeface="Arial"/>
                <a:ea typeface="Arial"/>
                <a:cs typeface="Arial"/>
                <a:sym typeface="Arial"/>
              </a:rPr>
              <a:t>.</a:t>
            </a:r>
          </a:p>
          <a:p>
            <a:pPr lvl="0"/>
            <a:endParaRPr lang="es-ES">
              <a:solidFill>
                <a:schemeClr val="tx1"/>
              </a:solidFill>
              <a:latin typeface="Arial"/>
              <a:ea typeface="Arial"/>
              <a:cs typeface="Arial"/>
              <a:sym typeface="Arial"/>
            </a:endParaRPr>
          </a:p>
          <a:p>
            <a:pPr marL="285750" lvl="0" indent="-285750">
              <a:buFont typeface="Arial" panose="020B0604020202020204" pitchFamily="34" charset="0"/>
              <a:buChar char="•"/>
            </a:pPr>
            <a:r>
              <a:rPr lang="es-ES" b="1">
                <a:solidFill>
                  <a:schemeClr val="tx1"/>
                </a:solidFill>
                <a:latin typeface="Arial"/>
                <a:ea typeface="Arial"/>
                <a:cs typeface="Arial"/>
                <a:sym typeface="Arial"/>
              </a:rPr>
              <a:t>The </a:t>
            </a:r>
            <a:r>
              <a:rPr lang="es-ES" b="1" err="1">
                <a:solidFill>
                  <a:schemeClr val="tx1"/>
                </a:solidFill>
                <a:latin typeface="Arial"/>
                <a:ea typeface="Arial"/>
                <a:cs typeface="Arial"/>
                <a:sym typeface="Arial"/>
              </a:rPr>
              <a:t>escorting</a:t>
            </a:r>
            <a:r>
              <a:rPr lang="es-ES" b="1">
                <a:solidFill>
                  <a:schemeClr val="tx1"/>
                </a:solidFill>
                <a:latin typeface="Arial"/>
                <a:ea typeface="Arial"/>
                <a:cs typeface="Arial"/>
                <a:sym typeface="Arial"/>
              </a:rPr>
              <a:t> </a:t>
            </a:r>
            <a:r>
              <a:rPr lang="es-ES" b="1" err="1">
                <a:solidFill>
                  <a:schemeClr val="tx1"/>
                </a:solidFill>
                <a:latin typeface="Arial"/>
                <a:ea typeface="Arial"/>
                <a:cs typeface="Arial"/>
                <a:sym typeface="Arial"/>
              </a:rPr>
              <a:t>team</a:t>
            </a:r>
            <a:r>
              <a:rPr lang="es-ES" b="1">
                <a:solidFill>
                  <a:schemeClr val="tx1"/>
                </a:solidFill>
                <a:latin typeface="Arial"/>
                <a:ea typeface="Arial"/>
                <a:cs typeface="Arial"/>
                <a:sym typeface="Arial"/>
              </a:rPr>
              <a:t> </a:t>
            </a:r>
            <a:r>
              <a:rPr lang="es-ES" b="1" err="1">
                <a:solidFill>
                  <a:schemeClr val="tx1"/>
                </a:solidFill>
                <a:latin typeface="Arial"/>
                <a:ea typeface="Arial"/>
                <a:cs typeface="Arial"/>
                <a:sym typeface="Arial"/>
              </a:rPr>
              <a:t>will</a:t>
            </a:r>
            <a:r>
              <a:rPr lang="es-ES" b="1">
                <a:solidFill>
                  <a:schemeClr val="tx1"/>
                </a:solidFill>
                <a:latin typeface="Arial"/>
                <a:ea typeface="Arial"/>
                <a:cs typeface="Arial"/>
                <a:sym typeface="Arial"/>
              </a:rPr>
              <a:t> </a:t>
            </a:r>
            <a:r>
              <a:rPr lang="es-ES" b="1" err="1">
                <a:solidFill>
                  <a:schemeClr val="tx1"/>
                </a:solidFill>
                <a:latin typeface="Arial"/>
                <a:ea typeface="Arial"/>
                <a:cs typeface="Arial"/>
                <a:sym typeface="Arial"/>
              </a:rPr>
              <a:t>remove</a:t>
            </a:r>
            <a:r>
              <a:rPr lang="es-ES" b="1">
                <a:solidFill>
                  <a:schemeClr val="tx1"/>
                </a:solidFill>
                <a:latin typeface="Arial"/>
                <a:ea typeface="Arial"/>
                <a:cs typeface="Arial"/>
                <a:sym typeface="Arial"/>
              </a:rPr>
              <a:t> </a:t>
            </a:r>
            <a:r>
              <a:rPr lang="es-ES" b="1" err="1">
                <a:solidFill>
                  <a:schemeClr val="tx1"/>
                </a:solidFill>
                <a:latin typeface="Arial"/>
                <a:ea typeface="Arial"/>
                <a:cs typeface="Arial"/>
                <a:sym typeface="Arial"/>
              </a:rPr>
              <a:t>the</a:t>
            </a:r>
            <a:r>
              <a:rPr lang="es-ES" b="1">
                <a:solidFill>
                  <a:schemeClr val="tx1"/>
                </a:solidFill>
                <a:latin typeface="Arial"/>
                <a:ea typeface="Arial"/>
                <a:cs typeface="Arial"/>
                <a:sym typeface="Arial"/>
              </a:rPr>
              <a:t> PPE </a:t>
            </a:r>
            <a:r>
              <a:rPr lang="es-ES">
                <a:solidFill>
                  <a:schemeClr val="tx1"/>
                </a:solidFill>
                <a:latin typeface="Arial"/>
                <a:ea typeface="Arial"/>
                <a:cs typeface="Arial"/>
                <a:sym typeface="Arial"/>
              </a:rPr>
              <a:t>in </a:t>
            </a:r>
            <a:r>
              <a:rPr lang="es-ES" err="1">
                <a:solidFill>
                  <a:schemeClr val="tx1"/>
                </a:solidFill>
                <a:latin typeface="Arial"/>
                <a:ea typeface="Arial"/>
                <a:cs typeface="Arial"/>
                <a:sym typeface="Arial"/>
              </a:rPr>
              <a:t>the</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area</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dedicated</a:t>
            </a:r>
            <a:r>
              <a:rPr lang="es-ES">
                <a:solidFill>
                  <a:schemeClr val="tx1"/>
                </a:solidFill>
                <a:latin typeface="Arial"/>
                <a:ea typeface="Arial"/>
                <a:cs typeface="Arial"/>
                <a:sym typeface="Arial"/>
              </a:rPr>
              <a:t> to </a:t>
            </a:r>
            <a:r>
              <a:rPr lang="es-ES" err="1">
                <a:solidFill>
                  <a:schemeClr val="tx1"/>
                </a:solidFill>
                <a:latin typeface="Arial"/>
                <a:ea typeface="Arial"/>
                <a:cs typeface="Arial"/>
                <a:sym typeface="Arial"/>
              </a:rPr>
              <a:t>this</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purpose</a:t>
            </a:r>
            <a:r>
              <a:rPr lang="es-ES">
                <a:solidFill>
                  <a:schemeClr val="tx1"/>
                </a:solidFill>
                <a:latin typeface="Arial"/>
                <a:ea typeface="Arial"/>
                <a:cs typeface="Arial"/>
                <a:sym typeface="Arial"/>
              </a:rPr>
              <a:t> in </a:t>
            </a:r>
            <a:r>
              <a:rPr lang="es-ES" err="1">
                <a:solidFill>
                  <a:schemeClr val="tx1"/>
                </a:solidFill>
                <a:latin typeface="Arial"/>
                <a:ea typeface="Arial"/>
                <a:cs typeface="Arial"/>
                <a:sym typeface="Arial"/>
              </a:rPr>
              <a:t>the</a:t>
            </a:r>
            <a:r>
              <a:rPr lang="es-ES">
                <a:solidFill>
                  <a:schemeClr val="tx1"/>
                </a:solidFill>
                <a:latin typeface="Arial"/>
                <a:ea typeface="Arial"/>
                <a:cs typeface="Arial"/>
                <a:sym typeface="Arial"/>
              </a:rPr>
              <a:t> ETC</a:t>
            </a:r>
            <a:endParaRPr>
              <a:solidFill>
                <a:schemeClr val="tx1"/>
              </a:solidFill>
              <a:latin typeface="Arial"/>
              <a:ea typeface="Arial"/>
              <a:cs typeface="Arial"/>
              <a:sym typeface="Arial"/>
            </a:endParaRPr>
          </a:p>
          <a:p>
            <a:pPr lvl="0"/>
            <a:r>
              <a:rPr>
                <a:latin typeface="Arial"/>
                <a:ea typeface="Arial"/>
                <a:cs typeface="Arial"/>
                <a:sym typeface="Arial"/>
              </a:rPr>
              <a:t> </a:t>
            </a:r>
          </a:p>
        </p:txBody>
      </p:sp>
      <p:sp>
        <p:nvSpPr>
          <p:cNvPr id="13" name="Shape 163"/>
          <p:cNvSpPr/>
          <p:nvPr/>
        </p:nvSpPr>
        <p:spPr>
          <a:xfrm>
            <a:off x="990600" y="2285999"/>
            <a:ext cx="2133600" cy="36932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lvl="0"/>
            <a:endParaRPr b="1" u="sng">
              <a:solidFill>
                <a:srgbClr val="FF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0" name="image23.jpeg" descr="D:\Desktop\Ambulance\IMG_1881.JPG"/>
          <p:cNvPicPr/>
          <p:nvPr/>
        </p:nvPicPr>
        <p:blipFill>
          <a:blip r:embed="rId2" cstate="print">
            <a:extLst/>
          </a:blip>
          <a:srcRect l="3151" r="8187"/>
          <a:stretch>
            <a:fillRect/>
          </a:stretch>
        </p:blipFill>
        <p:spPr>
          <a:xfrm rot="5400000">
            <a:off x="4043576" y="1941200"/>
            <a:ext cx="4225200" cy="3600400"/>
          </a:xfrm>
          <a:prstGeom prst="rect">
            <a:avLst/>
          </a:prstGeom>
          <a:ln w="12700">
            <a:miter lim="400000"/>
          </a:ln>
        </p:spPr>
      </p:pic>
      <p:sp>
        <p:nvSpPr>
          <p:cNvPr id="171" name="Shape 171"/>
          <p:cNvSpPr/>
          <p:nvPr/>
        </p:nvSpPr>
        <p:spPr>
          <a:xfrm>
            <a:off x="107504" y="1796086"/>
            <a:ext cx="3268216" cy="3416316"/>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p>
            <a:pPr lvl="0"/>
            <a:r>
              <a:rPr>
                <a:solidFill>
                  <a:schemeClr val="tx1"/>
                </a:solidFill>
                <a:latin typeface="Arial"/>
                <a:ea typeface="Arial"/>
                <a:cs typeface="Arial"/>
                <a:sym typeface="Arial"/>
              </a:rPr>
              <a:t>  </a:t>
            </a:r>
          </a:p>
          <a:p>
            <a:pPr marL="285750" lvl="0" indent="-285750">
              <a:buFont typeface="Arial" panose="020B0604020202020204" pitchFamily="34" charset="0"/>
              <a:buChar char="•"/>
            </a:pPr>
            <a:r>
              <a:rPr>
                <a:solidFill>
                  <a:schemeClr val="tx1"/>
                </a:solidFill>
                <a:latin typeface="Arial"/>
                <a:ea typeface="Arial"/>
                <a:cs typeface="Arial"/>
                <a:sym typeface="Arial"/>
              </a:rPr>
              <a:t>All items left at the back of the ambulance will be safely discarded for incineration </a:t>
            </a:r>
            <a:endParaRPr lang="fr-FR">
              <a:solidFill>
                <a:schemeClr val="tx1"/>
              </a:solidFill>
              <a:latin typeface="Arial"/>
              <a:ea typeface="Arial"/>
              <a:cs typeface="Arial"/>
              <a:sym typeface="Arial"/>
            </a:endParaRPr>
          </a:p>
          <a:p>
            <a:pPr lvl="0"/>
            <a:r>
              <a:rPr lang="fr-FR">
                <a:solidFill>
                  <a:schemeClr val="tx1"/>
                </a:solidFill>
                <a:latin typeface="Arial"/>
                <a:ea typeface="Arial"/>
                <a:cs typeface="Arial"/>
                <a:sym typeface="Arial"/>
              </a:rPr>
              <a:t>     </a:t>
            </a:r>
            <a:r>
              <a:rPr>
                <a:solidFill>
                  <a:schemeClr val="tx1"/>
                </a:solidFill>
                <a:latin typeface="Arial"/>
                <a:ea typeface="Arial"/>
                <a:cs typeface="Arial"/>
                <a:sym typeface="Arial"/>
              </a:rPr>
              <a:t>(</a:t>
            </a:r>
            <a:r>
              <a:rPr b="1">
                <a:solidFill>
                  <a:schemeClr val="tx1"/>
                </a:solidFill>
                <a:latin typeface="Arial"/>
                <a:ea typeface="Arial"/>
                <a:cs typeface="Arial"/>
                <a:sym typeface="Arial"/>
              </a:rPr>
              <a:t>safe disposal</a:t>
            </a:r>
            <a:r>
              <a:rPr>
                <a:solidFill>
                  <a:schemeClr val="tx1"/>
                </a:solidFill>
                <a:latin typeface="Arial"/>
                <a:ea typeface="Arial"/>
                <a:cs typeface="Arial"/>
                <a:sym typeface="Arial"/>
              </a:rPr>
              <a:t>)</a:t>
            </a:r>
            <a:r>
              <a:rPr lang="fr-FR">
                <a:solidFill>
                  <a:schemeClr val="tx1"/>
                </a:solidFill>
                <a:latin typeface="Arial"/>
                <a:ea typeface="Arial"/>
                <a:cs typeface="Arial"/>
                <a:sym typeface="Arial"/>
              </a:rPr>
              <a:t> by the</a:t>
            </a:r>
          </a:p>
          <a:p>
            <a:pPr lvl="0"/>
            <a:r>
              <a:rPr lang="fr-FR">
                <a:solidFill>
                  <a:schemeClr val="tx1"/>
                </a:solidFill>
                <a:latin typeface="Arial"/>
                <a:ea typeface="Arial"/>
                <a:cs typeface="Arial"/>
                <a:sym typeface="Arial"/>
              </a:rPr>
              <a:t>     </a:t>
            </a:r>
            <a:r>
              <a:rPr lang="fr-FR" err="1">
                <a:solidFill>
                  <a:schemeClr val="tx1"/>
                </a:solidFill>
                <a:latin typeface="Arial"/>
                <a:ea typeface="Arial"/>
                <a:cs typeface="Arial"/>
                <a:sym typeface="Arial"/>
              </a:rPr>
              <a:t>hygienist</a:t>
            </a:r>
            <a:r>
              <a:rPr lang="fr-FR">
                <a:solidFill>
                  <a:schemeClr val="tx1"/>
                </a:solidFill>
                <a:latin typeface="Arial"/>
                <a:ea typeface="Arial"/>
                <a:cs typeface="Arial"/>
                <a:sym typeface="Arial"/>
              </a:rPr>
              <a:t> team of the ETC</a:t>
            </a:r>
            <a:r>
              <a:rPr>
                <a:solidFill>
                  <a:schemeClr val="tx1"/>
                </a:solidFill>
                <a:latin typeface="Arial"/>
                <a:ea typeface="Arial"/>
                <a:cs typeface="Arial"/>
                <a:sym typeface="Arial"/>
              </a:rPr>
              <a:t>.  </a:t>
            </a:r>
          </a:p>
          <a:p>
            <a:pPr lvl="0"/>
            <a:r>
              <a:rPr>
                <a:solidFill>
                  <a:schemeClr val="tx1"/>
                </a:solidFill>
                <a:latin typeface="Arial"/>
                <a:ea typeface="Arial"/>
                <a:cs typeface="Arial"/>
                <a:sym typeface="Arial"/>
              </a:rPr>
              <a:t>  </a:t>
            </a:r>
          </a:p>
          <a:p>
            <a:pPr marL="285750" lvl="0" indent="-285750">
              <a:buFont typeface="Arial" panose="020B0604020202020204" pitchFamily="34" charset="0"/>
              <a:buChar char="•"/>
            </a:pPr>
            <a:r>
              <a:rPr>
                <a:solidFill>
                  <a:schemeClr val="tx1"/>
                </a:solidFill>
                <a:latin typeface="Arial"/>
                <a:ea typeface="Arial"/>
                <a:cs typeface="Arial"/>
                <a:sym typeface="Arial"/>
              </a:rPr>
              <a:t>The </a:t>
            </a:r>
            <a:r>
              <a:rPr lang="es-ES" b="1" err="1">
                <a:solidFill>
                  <a:schemeClr val="tx1"/>
                </a:solidFill>
                <a:latin typeface="Arial"/>
                <a:ea typeface="Arial"/>
                <a:cs typeface="Arial"/>
              </a:rPr>
              <a:t>infection</a:t>
            </a:r>
            <a:r>
              <a:rPr lang="es-ES" b="1">
                <a:solidFill>
                  <a:schemeClr val="tx1"/>
                </a:solidFill>
                <a:latin typeface="Arial"/>
                <a:ea typeface="Arial"/>
                <a:cs typeface="Arial"/>
              </a:rPr>
              <a:t> </a:t>
            </a:r>
            <a:r>
              <a:rPr lang="es-ES" b="1" err="1">
                <a:solidFill>
                  <a:schemeClr val="tx1"/>
                </a:solidFill>
                <a:latin typeface="Arial"/>
                <a:ea typeface="Arial"/>
                <a:cs typeface="Arial"/>
              </a:rPr>
              <a:t>prevention</a:t>
            </a:r>
            <a:r>
              <a:rPr lang="es-ES" b="1">
                <a:solidFill>
                  <a:schemeClr val="tx1"/>
                </a:solidFill>
                <a:latin typeface="Arial"/>
                <a:ea typeface="Arial"/>
                <a:cs typeface="Arial"/>
              </a:rPr>
              <a:t> and control </a:t>
            </a:r>
            <a:r>
              <a:rPr b="1">
                <a:solidFill>
                  <a:schemeClr val="tx1"/>
                </a:solidFill>
                <a:latin typeface="Arial"/>
                <a:ea typeface="Arial"/>
                <a:cs typeface="Arial"/>
                <a:sym typeface="Arial"/>
              </a:rPr>
              <a:t>team </a:t>
            </a:r>
            <a:r>
              <a:rPr lang="fr-FR">
                <a:solidFill>
                  <a:schemeClr val="tx1"/>
                </a:solidFill>
                <a:latin typeface="Arial"/>
                <a:ea typeface="Arial"/>
                <a:cs typeface="Arial"/>
                <a:sym typeface="Arial"/>
              </a:rPr>
              <a:t>of the ETC </a:t>
            </a:r>
            <a:r>
              <a:rPr>
                <a:solidFill>
                  <a:schemeClr val="tx1"/>
                </a:solidFill>
                <a:latin typeface="Arial"/>
                <a:ea typeface="Arial"/>
                <a:cs typeface="Arial"/>
                <a:sym typeface="Arial"/>
              </a:rPr>
              <a:t>will </a:t>
            </a:r>
            <a:r>
              <a:rPr b="1">
                <a:solidFill>
                  <a:schemeClr val="tx1"/>
                </a:solidFill>
                <a:latin typeface="Arial"/>
                <a:ea typeface="Arial"/>
                <a:cs typeface="Arial"/>
                <a:sym typeface="Arial"/>
              </a:rPr>
              <a:t>clean and disinfect </a:t>
            </a:r>
            <a:r>
              <a:rPr>
                <a:solidFill>
                  <a:schemeClr val="tx1"/>
                </a:solidFill>
                <a:latin typeface="Arial"/>
                <a:ea typeface="Arial"/>
                <a:cs typeface="Arial"/>
                <a:sym typeface="Arial"/>
              </a:rPr>
              <a:t>the ambulance </a:t>
            </a:r>
          </a:p>
          <a:p>
            <a:pPr lvl="0"/>
            <a:r>
              <a:rPr>
                <a:solidFill>
                  <a:schemeClr val="tx1"/>
                </a:solidFill>
                <a:latin typeface="Arial"/>
                <a:ea typeface="Arial"/>
                <a:cs typeface="Arial"/>
                <a:sym typeface="Arial"/>
              </a:rPr>
              <a:t> </a:t>
            </a:r>
          </a:p>
        </p:txBody>
      </p:sp>
      <p:sp>
        <p:nvSpPr>
          <p:cNvPr id="173" name="Shape 173"/>
          <p:cNvSpPr/>
          <p:nvPr/>
        </p:nvSpPr>
        <p:spPr>
          <a:xfrm>
            <a:off x="5436096" y="2385619"/>
            <a:ext cx="1151434" cy="122413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38100">
            <a:solidFill>
              <a:srgbClr val="FF0000"/>
            </a:solidFill>
          </a:ln>
          <a:effectLst>
            <a:outerShdw blurRad="38100" dist="23000" dir="5400000" rotWithShape="0">
              <a:srgbClr val="000000">
                <a:alpha val="35000"/>
              </a:srgbClr>
            </a:outerShdw>
          </a:effectLst>
        </p:spPr>
        <p:txBody>
          <a:bodyPr lIns="0" tIns="0" rIns="0" bIns="0" anchor="ctr"/>
          <a:lstStyle/>
          <a:p>
            <a:pPr lvl="0" algn="ctr">
              <a:defRPr>
                <a:solidFill>
                  <a:srgbClr val="FFFFFF"/>
                </a:solidFill>
                <a:latin typeface="Arial"/>
                <a:ea typeface="Arial"/>
                <a:cs typeface="Arial"/>
                <a:sym typeface="Arial"/>
              </a:defRPr>
            </a:pPr>
            <a:endParaRPr/>
          </a:p>
        </p:txBody>
      </p:sp>
      <p:sp>
        <p:nvSpPr>
          <p:cNvPr id="174" name="Shape 174"/>
          <p:cNvSpPr/>
          <p:nvPr/>
        </p:nvSpPr>
        <p:spPr>
          <a:xfrm rot="10800000" flipV="1">
            <a:off x="3491879" y="2997687"/>
            <a:ext cx="1956717" cy="38100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10800" y="21600"/>
                </a:lnTo>
                <a:lnTo>
                  <a:pt x="21600" y="21600"/>
                </a:lnTo>
              </a:path>
            </a:pathLst>
          </a:custGeom>
          <a:ln w="38100">
            <a:solidFill>
              <a:srgbClr val="FF0000"/>
            </a:solidFill>
            <a:tailEnd type="triangle"/>
          </a:ln>
          <a:effectLst>
            <a:outerShdw blurRad="38100" dist="20000" dir="5400000" rotWithShape="0">
              <a:srgbClr val="000000">
                <a:alpha val="38000"/>
              </a:srgbClr>
            </a:outerShdw>
          </a:effectLst>
        </p:spPr>
        <p:txBody>
          <a:bodyPr lIns="0" tIns="0" rIns="0" bIns="0" anchor="ctr"/>
          <a:lstStyle/>
          <a:p>
            <a:pPr lvl="0">
              <a:defRPr>
                <a:latin typeface="Arial"/>
                <a:ea typeface="Arial"/>
                <a:cs typeface="Arial"/>
                <a:sym typeface="Arial"/>
              </a:defRPr>
            </a:pPr>
            <a:endParaRPr/>
          </a:p>
        </p:txBody>
      </p:sp>
      <p:sp>
        <p:nvSpPr>
          <p:cNvPr id="7" name="Shape 172"/>
          <p:cNvSpPr/>
          <p:nvPr/>
        </p:nvSpPr>
        <p:spPr>
          <a:xfrm>
            <a:off x="0" y="-18256"/>
            <a:ext cx="9144000" cy="11430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algn="ctr">
              <a:defRPr sz="1600">
                <a:solidFill>
                  <a:srgbClr val="FF0000"/>
                </a:solidFill>
                <a:latin typeface="Arial"/>
                <a:ea typeface="Arial"/>
                <a:cs typeface="Arial"/>
                <a:sym typeface="Arial"/>
              </a:defRPr>
            </a:lvl1pPr>
          </a:lstStyle>
          <a:p>
            <a:pPr lvl="0">
              <a:defRPr sz="1800">
                <a:solidFill>
                  <a:srgbClr val="000000"/>
                </a:solidFill>
              </a:defRPr>
            </a:pPr>
            <a:r>
              <a:rPr lang="es-ES" sz="2800" b="1">
                <a:solidFill>
                  <a:srgbClr val="002060"/>
                </a:solidFill>
              </a:rPr>
              <a:t>8. </a:t>
            </a:r>
            <a:r>
              <a:rPr lang="es-ES" sz="2800" b="1" err="1">
                <a:solidFill>
                  <a:srgbClr val="002060"/>
                </a:solidFill>
              </a:rPr>
              <a:t>Waste</a:t>
            </a:r>
            <a:r>
              <a:rPr lang="es-ES" sz="2800" b="1">
                <a:solidFill>
                  <a:srgbClr val="002060"/>
                </a:solidFill>
              </a:rPr>
              <a:t> </a:t>
            </a:r>
            <a:r>
              <a:rPr lang="es-ES" sz="2800" b="1" err="1">
                <a:solidFill>
                  <a:srgbClr val="002060"/>
                </a:solidFill>
              </a:rPr>
              <a:t>management</a:t>
            </a:r>
            <a:r>
              <a:rPr lang="es-ES" sz="2800" b="1">
                <a:solidFill>
                  <a:srgbClr val="002060"/>
                </a:solidFill>
              </a:rPr>
              <a:t> and disinfection of </a:t>
            </a:r>
            <a:r>
              <a:rPr lang="es-ES" sz="2800" b="1" err="1">
                <a:solidFill>
                  <a:srgbClr val="002060"/>
                </a:solidFill>
              </a:rPr>
              <a:t>the</a:t>
            </a:r>
            <a:r>
              <a:rPr lang="es-ES" sz="2800" b="1">
                <a:solidFill>
                  <a:srgbClr val="002060"/>
                </a:solidFill>
              </a:rPr>
              <a:t> </a:t>
            </a:r>
            <a:r>
              <a:rPr lang="es-ES" sz="2800" b="1" err="1">
                <a:solidFill>
                  <a:srgbClr val="002060"/>
                </a:solidFill>
              </a:rPr>
              <a:t>ambulance</a:t>
            </a:r>
            <a:endParaRPr sz="2800" b="1">
              <a:solidFill>
                <a:srgbClr val="00206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Shape 176"/>
          <p:cNvSpPr>
            <a:spLocks noGrp="1"/>
          </p:cNvSpPr>
          <p:nvPr>
            <p:ph type="title"/>
          </p:nvPr>
        </p:nvSpPr>
        <p:spPr>
          <a:prstGeom prst="rect">
            <a:avLst/>
          </a:prstGeom>
        </p:spPr>
        <p:txBody>
          <a:bodyPr lIns="0" tIns="0" rIns="0" bIns="0">
            <a:normAutofit/>
          </a:bodyPr>
          <a:lstStyle/>
          <a:p>
            <a:pPr lvl="0">
              <a:defRPr sz="1800"/>
            </a:pPr>
            <a:r>
              <a:rPr sz="3600" b="1" dirty="0">
                <a:solidFill>
                  <a:srgbClr val="002060"/>
                </a:solidFill>
              </a:rPr>
              <a:t>Key messages</a:t>
            </a:r>
          </a:p>
        </p:txBody>
      </p:sp>
      <p:sp>
        <p:nvSpPr>
          <p:cNvPr id="177" name="Shape 177"/>
          <p:cNvSpPr>
            <a:spLocks noGrp="1"/>
          </p:cNvSpPr>
          <p:nvPr>
            <p:ph idx="1"/>
          </p:nvPr>
        </p:nvSpPr>
        <p:spPr>
          <a:xfrm>
            <a:off x="467544" y="1844824"/>
            <a:ext cx="8229600" cy="3556992"/>
          </a:xfrm>
          <a:prstGeom prst="rect">
            <a:avLst/>
          </a:prstGeom>
        </p:spPr>
        <p:txBody>
          <a:bodyPr lIns="0" tIns="0" rIns="0" bIns="0">
            <a:normAutofit lnSpcReduction="10000"/>
          </a:bodyPr>
          <a:lstStyle/>
          <a:p>
            <a:pPr marL="914400" lvl="0" indent="-914400">
              <a:buAutoNum type="arabicPeriod"/>
              <a:defRPr sz="1800"/>
            </a:pPr>
            <a:r>
              <a:rPr lang="en-US" sz="2400" dirty="0"/>
              <a:t>S</a:t>
            </a:r>
            <a:r>
              <a:rPr sz="2400" dirty="0"/>
              <a:t>uspected case</a:t>
            </a:r>
            <a:r>
              <a:rPr lang="en-US" sz="2400" dirty="0"/>
              <a:t>s</a:t>
            </a:r>
            <a:r>
              <a:rPr sz="2400" dirty="0"/>
              <a:t> </a:t>
            </a:r>
            <a:r>
              <a:rPr lang="en-US" sz="2400" dirty="0"/>
              <a:t>of infectious diseases </a:t>
            </a:r>
            <a:r>
              <a:rPr sz="2400" dirty="0"/>
              <a:t>can potentially be a source of transmission</a:t>
            </a:r>
            <a:r>
              <a:rPr lang="en-US" sz="2400" dirty="0"/>
              <a:t>.  This is the case for diseases such as Ebola and cholera.</a:t>
            </a:r>
          </a:p>
          <a:p>
            <a:pPr marL="914400" lvl="0" indent="-914400">
              <a:buAutoNum type="arabicPeriod"/>
              <a:defRPr sz="1800"/>
            </a:pPr>
            <a:endParaRPr lang="en-US" sz="2400" dirty="0"/>
          </a:p>
          <a:p>
            <a:pPr marL="914400" lvl="0" indent="-914400">
              <a:buAutoNum type="arabicPeriod"/>
              <a:defRPr sz="1800"/>
            </a:pPr>
            <a:r>
              <a:rPr lang="en-US" sz="2400" dirty="0"/>
              <a:t>IPC measures must be taken when transporting these patients for care.  These measures will vary depending on the disease.</a:t>
            </a:r>
            <a:endParaRPr lang="fr-FR" sz="2400" dirty="0"/>
          </a:p>
          <a:p>
            <a:pPr marL="914400" lvl="0" indent="-914400">
              <a:buAutoNum type="arabicPeriod"/>
              <a:defRPr sz="1800"/>
            </a:pPr>
            <a:endParaRPr sz="2400" dirty="0"/>
          </a:p>
          <a:p>
            <a:pPr marL="914400" lvl="0" indent="-914400">
              <a:buAutoNum type="arabicPeriod"/>
              <a:defRPr sz="1800"/>
            </a:pPr>
            <a:r>
              <a:rPr sz="2400" dirty="0"/>
              <a:t>Patients must be treated with dignity and respect</a:t>
            </a:r>
            <a:r>
              <a:rPr lang="en-US" sz="2400" dirty="0"/>
              <a:t>.</a:t>
            </a:r>
            <a:endParaRPr lang="fr-FR" sz="2400" dirty="0"/>
          </a:p>
          <a:p>
            <a:pPr marL="914400" lvl="0" indent="-914400">
              <a:buAutoNum type="arabicPeriod"/>
              <a:defRPr sz="1800"/>
            </a:pPr>
            <a:endParaRPr sz="2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2"/>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3"/>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4"/>
              </a:rPr>
              <a:t>ihrhrt@who.int</a:t>
            </a:r>
            <a:r>
              <a:rPr lang="en-US" sz="1600" dirty="0"/>
              <a:t>. </a:t>
            </a:r>
          </a:p>
        </p:txBody>
      </p:sp>
    </p:spTree>
    <p:extLst>
      <p:ext uri="{BB962C8B-B14F-4D97-AF65-F5344CB8AC3E}">
        <p14:creationId xmlns:p14="http://schemas.microsoft.com/office/powerpoint/2010/main" val="17878720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Shape 179"/>
          <p:cNvSpPr>
            <a:spLocks noGrp="1"/>
          </p:cNvSpPr>
          <p:nvPr>
            <p:ph idx="1"/>
          </p:nvPr>
        </p:nvSpPr>
        <p:spPr>
          <a:xfrm>
            <a:off x="395536" y="2780928"/>
            <a:ext cx="8229600" cy="1036712"/>
          </a:xfrm>
          <a:prstGeom prst="rect">
            <a:avLst/>
          </a:prstGeom>
        </p:spPr>
        <p:txBody>
          <a:bodyPr lIns="0" tIns="0" rIns="0" bIns="0">
            <a:normAutofit/>
          </a:bodyPr>
          <a:lstStyle>
            <a:lvl1pPr>
              <a:lnSpc>
                <a:spcPct val="80000"/>
              </a:lnSpc>
              <a:spcBef>
                <a:spcPts val="0"/>
              </a:spcBef>
              <a:defRPr sz="6000" b="1" i="1">
                <a:solidFill>
                  <a:srgbClr val="333399"/>
                </a:solidFill>
              </a:defRPr>
            </a:lvl1pPr>
          </a:lstStyle>
          <a:p>
            <a:pPr marL="0" lvl="0" indent="0" algn="ctr">
              <a:buNone/>
              <a:defRPr sz="1800" b="0" i="0">
                <a:solidFill>
                  <a:srgbClr val="000000"/>
                </a:solidFill>
              </a:defRPr>
            </a:pPr>
            <a:r>
              <a:rPr sz="6000" b="1" i="1">
                <a:solidFill>
                  <a:srgbClr val="333399"/>
                </a:solidFill>
              </a:rPr>
              <a:t>Thank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Shape 100"/>
          <p:cNvSpPr>
            <a:spLocks noGrp="1"/>
          </p:cNvSpPr>
          <p:nvPr>
            <p:ph type="title"/>
          </p:nvPr>
        </p:nvSpPr>
        <p:spPr>
          <a:prstGeom prst="rect">
            <a:avLst/>
          </a:prstGeom>
        </p:spPr>
        <p:txBody>
          <a:bodyPr lIns="0" tIns="0" rIns="0" bIns="0">
            <a:normAutofit/>
          </a:bodyPr>
          <a:lstStyle/>
          <a:p>
            <a:pPr lvl="0">
              <a:defRPr sz="1800"/>
            </a:pPr>
            <a:r>
              <a:rPr sz="3600" b="1" dirty="0">
                <a:solidFill>
                  <a:srgbClr val="002060"/>
                </a:solidFill>
              </a:rPr>
              <a:t>Learning objectives</a:t>
            </a:r>
          </a:p>
        </p:txBody>
      </p:sp>
      <p:sp>
        <p:nvSpPr>
          <p:cNvPr id="101" name="Shape 101"/>
          <p:cNvSpPr>
            <a:spLocks noGrp="1"/>
          </p:cNvSpPr>
          <p:nvPr>
            <p:ph idx="1"/>
          </p:nvPr>
        </p:nvSpPr>
        <p:spPr>
          <a:xfrm>
            <a:off x="457200" y="1744216"/>
            <a:ext cx="8229600" cy="3484984"/>
          </a:xfrm>
          <a:prstGeom prst="rect">
            <a:avLst/>
          </a:prstGeom>
        </p:spPr>
        <p:txBody>
          <a:bodyPr lIns="0" tIns="0" rIns="0" bIns="0">
            <a:normAutofit fontScale="92500" lnSpcReduction="10000"/>
          </a:bodyPr>
          <a:lstStyle/>
          <a:p>
            <a:pPr marL="609600" indent="-609600">
              <a:spcBef>
                <a:spcPts val="1800"/>
              </a:spcBef>
              <a:defRPr sz="1800"/>
            </a:pPr>
            <a:r>
              <a:rPr sz="2600" dirty="0"/>
              <a:t>Identify the steps and sequence to ensure safe transport</a:t>
            </a:r>
            <a:r>
              <a:rPr lang="fr-FR" sz="2600" dirty="0"/>
              <a:t> </a:t>
            </a:r>
            <a:r>
              <a:rPr lang="en-US" sz="2600" dirty="0"/>
              <a:t>of a suspected EVD case.</a:t>
            </a:r>
          </a:p>
          <a:p>
            <a:pPr marL="609600" indent="-609600">
              <a:spcBef>
                <a:spcPts val="1800"/>
              </a:spcBef>
              <a:defRPr sz="1800"/>
            </a:pPr>
            <a:r>
              <a:rPr lang="en-US" sz="2600" dirty="0"/>
              <a:t>Describe the Infection Prevention and Control (IPC) requirements for the transport of a suspected EVD case. </a:t>
            </a:r>
            <a:endParaRPr sz="2600" dirty="0"/>
          </a:p>
          <a:p>
            <a:pPr marL="609600" lvl="0" indent="-609600">
              <a:spcBef>
                <a:spcPts val="1800"/>
              </a:spcBef>
              <a:defRPr sz="1800"/>
            </a:pPr>
            <a:r>
              <a:rPr sz="2600" dirty="0"/>
              <a:t>Identify the roles of the</a:t>
            </a:r>
            <a:r>
              <a:rPr lang="fr-FR" sz="2600" dirty="0"/>
              <a:t> RRT and</a:t>
            </a:r>
            <a:r>
              <a:rPr sz="2600" dirty="0"/>
              <a:t> various actors involved in transport of a suspected EVD case</a:t>
            </a:r>
            <a:r>
              <a:rPr lang="fr-FR" sz="2600" dirty="0"/>
              <a:t>.</a:t>
            </a:r>
          </a:p>
          <a:p>
            <a:pPr marL="609600" lvl="0" indent="-609600">
              <a:spcBef>
                <a:spcPts val="1800"/>
              </a:spcBef>
              <a:defRPr sz="1800"/>
            </a:pPr>
            <a:r>
              <a:rPr lang="en-US" sz="2600" dirty="0"/>
              <a:t>Consider</a:t>
            </a:r>
            <a:r>
              <a:rPr lang="fr-FR" sz="2600" dirty="0"/>
              <a:t> precautions for transport of patients with other </a:t>
            </a:r>
            <a:r>
              <a:rPr lang="fr-FR" sz="2600" dirty="0" err="1"/>
              <a:t>potentially</a:t>
            </a:r>
            <a:r>
              <a:rPr lang="fr-FR" sz="2600" dirty="0"/>
              <a:t> </a:t>
            </a:r>
            <a:r>
              <a:rPr lang="fr-FR" sz="2600" dirty="0" err="1"/>
              <a:t>infectious</a:t>
            </a:r>
            <a:r>
              <a:rPr lang="fr-FR" sz="2600" dirty="0"/>
              <a:t> </a:t>
            </a:r>
            <a:r>
              <a:rPr lang="fr-FR" sz="2600" dirty="0" err="1"/>
              <a:t>diseases</a:t>
            </a:r>
            <a:r>
              <a:rPr lang="fr-FR" sz="2600" dirty="0"/>
              <a:t> </a:t>
            </a:r>
            <a:r>
              <a:rPr lang="fr-FR" sz="2600" dirty="0" err="1"/>
              <a:t>such</a:t>
            </a:r>
            <a:r>
              <a:rPr lang="fr-FR" sz="2600" dirty="0"/>
              <a:t> as cholera.</a:t>
            </a:r>
            <a:endParaRPr sz="2600" dirty="0"/>
          </a:p>
        </p:txBody>
      </p:sp>
    </p:spTree>
    <p:extLst>
      <p:ext uri="{BB962C8B-B14F-4D97-AF65-F5344CB8AC3E}">
        <p14:creationId xmlns:p14="http://schemas.microsoft.com/office/powerpoint/2010/main" val="29959960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Shape 103"/>
          <p:cNvSpPr>
            <a:spLocks noGrp="1"/>
          </p:cNvSpPr>
          <p:nvPr>
            <p:ph type="title"/>
          </p:nvPr>
        </p:nvSpPr>
        <p:spPr>
          <a:xfrm>
            <a:off x="467544" y="116632"/>
            <a:ext cx="8229600" cy="1143000"/>
          </a:xfrm>
          <a:prstGeom prst="rect">
            <a:avLst/>
          </a:prstGeom>
        </p:spPr>
        <p:txBody>
          <a:bodyPr lIns="0" tIns="0" rIns="0" bIns="0">
            <a:normAutofit/>
          </a:bodyPr>
          <a:lstStyle/>
          <a:p>
            <a:pPr lvl="0">
              <a:defRPr sz="1800"/>
            </a:pPr>
            <a:r>
              <a:rPr lang="fr-FR" sz="3600" b="1" err="1">
                <a:solidFill>
                  <a:srgbClr val="002060"/>
                </a:solidFill>
              </a:rPr>
              <a:t>Preliminary</a:t>
            </a:r>
            <a:r>
              <a:rPr lang="fr-FR" sz="3600" b="1">
                <a:solidFill>
                  <a:srgbClr val="002060"/>
                </a:solidFill>
              </a:rPr>
              <a:t> </a:t>
            </a:r>
            <a:r>
              <a:rPr lang="fr-FR" sz="3600" b="1" err="1">
                <a:solidFill>
                  <a:srgbClr val="002060"/>
                </a:solidFill>
              </a:rPr>
              <a:t>considerations</a:t>
            </a:r>
            <a:r>
              <a:rPr sz="3600" b="1">
                <a:solidFill>
                  <a:srgbClr val="002060"/>
                </a:solidFill>
              </a:rPr>
              <a:t> </a:t>
            </a:r>
          </a:p>
        </p:txBody>
      </p:sp>
      <p:sp>
        <p:nvSpPr>
          <p:cNvPr id="104" name="Shape 104"/>
          <p:cNvSpPr>
            <a:spLocks noGrp="1"/>
          </p:cNvSpPr>
          <p:nvPr>
            <p:ph idx="1"/>
          </p:nvPr>
        </p:nvSpPr>
        <p:spPr>
          <a:xfrm>
            <a:off x="467544" y="1412776"/>
            <a:ext cx="8229600" cy="4205063"/>
          </a:xfrm>
          <a:prstGeom prst="rect">
            <a:avLst/>
          </a:prstGeom>
        </p:spPr>
        <p:txBody>
          <a:bodyPr lIns="0" tIns="0" rIns="0" bIns="0">
            <a:normAutofit/>
          </a:bodyPr>
          <a:lstStyle/>
          <a:p>
            <a:pPr marL="609600" lvl="0" indent="-609600">
              <a:spcBef>
                <a:spcPts val="1800"/>
              </a:spcBef>
              <a:defRPr sz="1800"/>
            </a:pPr>
            <a:r>
              <a:rPr sz="2400" dirty="0"/>
              <a:t>A suspected case can potential</a:t>
            </a:r>
            <a:r>
              <a:rPr lang="nl-NL" sz="2400" dirty="0" err="1"/>
              <a:t>ly</a:t>
            </a:r>
            <a:r>
              <a:rPr sz="2400" dirty="0"/>
              <a:t> be a source of EVD transmission</a:t>
            </a:r>
            <a:r>
              <a:rPr lang="fr-FR" sz="2400" dirty="0"/>
              <a:t>.</a:t>
            </a:r>
            <a:endParaRPr sz="2400" dirty="0"/>
          </a:p>
          <a:p>
            <a:pPr marL="609600" lvl="0" indent="-609600">
              <a:spcBef>
                <a:spcPts val="1800"/>
              </a:spcBef>
              <a:defRPr sz="1800"/>
            </a:pPr>
            <a:r>
              <a:rPr sz="2400" dirty="0"/>
              <a:t>Sick patients can be irritable and difficult to manage</a:t>
            </a:r>
            <a:r>
              <a:rPr lang="fr-FR" sz="2400" dirty="0"/>
              <a:t>.</a:t>
            </a:r>
          </a:p>
          <a:p>
            <a:pPr marL="609600" lvl="0" indent="-609600">
              <a:spcBef>
                <a:spcPts val="1800"/>
              </a:spcBef>
              <a:defRPr sz="1800"/>
            </a:pPr>
            <a:r>
              <a:rPr lang="fr-FR" sz="2400" dirty="0" err="1"/>
              <a:t>Sick</a:t>
            </a:r>
            <a:r>
              <a:rPr lang="fr-FR" sz="2400" dirty="0"/>
              <a:t> patients must </a:t>
            </a:r>
            <a:r>
              <a:rPr lang="fr-FR" sz="2400" dirty="0" err="1"/>
              <a:t>be</a:t>
            </a:r>
            <a:r>
              <a:rPr lang="fr-FR" sz="2400" dirty="0"/>
              <a:t> </a:t>
            </a:r>
            <a:r>
              <a:rPr lang="fr-FR" sz="2400" dirty="0" err="1"/>
              <a:t>treated</a:t>
            </a:r>
            <a:r>
              <a:rPr lang="fr-FR" sz="2400" dirty="0"/>
              <a:t> with </a:t>
            </a:r>
            <a:r>
              <a:rPr lang="fr-FR" sz="2400" dirty="0" err="1"/>
              <a:t>dignity</a:t>
            </a:r>
            <a:r>
              <a:rPr lang="fr-FR" sz="2400" dirty="0"/>
              <a:t> and respect.</a:t>
            </a:r>
            <a:endParaRPr sz="2400" dirty="0"/>
          </a:p>
          <a:p>
            <a:pPr marL="609600" lvl="0" indent="-609600">
              <a:spcBef>
                <a:spcPts val="1800"/>
              </a:spcBef>
              <a:defRPr sz="1800"/>
            </a:pPr>
            <a:r>
              <a:rPr lang="en-US" sz="2400" dirty="0"/>
              <a:t>Appropriate </a:t>
            </a:r>
            <a:r>
              <a:rPr sz="2400" dirty="0"/>
              <a:t>IPC </a:t>
            </a:r>
            <a:r>
              <a:rPr lang="en-US" sz="2400" dirty="0">
                <a:solidFill>
                  <a:schemeClr val="tx2">
                    <a:lumMod val="50000"/>
                  </a:schemeClr>
                </a:solidFill>
              </a:rPr>
              <a:t>measures </a:t>
            </a:r>
            <a:r>
              <a:rPr sz="2400" dirty="0">
                <a:solidFill>
                  <a:schemeClr val="tx2">
                    <a:lumMod val="50000"/>
                  </a:schemeClr>
                </a:solidFill>
              </a:rPr>
              <a:t>and</a:t>
            </a:r>
            <a:r>
              <a:rPr sz="2400" dirty="0"/>
              <a:t> PPE must be used while transporting </a:t>
            </a:r>
            <a:r>
              <a:rPr lang="en-US" sz="2400" dirty="0"/>
              <a:t>potentially infectious or suspect patient</a:t>
            </a:r>
            <a:r>
              <a:rPr lang="fr-FR" sz="2400" dirty="0"/>
              <a:t>.</a:t>
            </a:r>
          </a:p>
          <a:p>
            <a:pPr marL="609600" lvl="0" indent="-609600">
              <a:spcBef>
                <a:spcPts val="1800"/>
              </a:spcBef>
              <a:defRPr sz="1800"/>
            </a:pPr>
            <a:r>
              <a:rPr lang="fr-FR" sz="2400" dirty="0" err="1"/>
              <a:t>Depending</a:t>
            </a:r>
            <a:r>
              <a:rPr lang="fr-FR" sz="2400" dirty="0"/>
              <a:t> on the country, the transport of a patient </a:t>
            </a:r>
            <a:r>
              <a:rPr lang="fr-FR" sz="2400" dirty="0" err="1"/>
              <a:t>can</a:t>
            </a:r>
            <a:r>
              <a:rPr lang="fr-FR" sz="2400" dirty="0"/>
              <a:t> </a:t>
            </a:r>
            <a:r>
              <a:rPr lang="fr-FR" sz="2400" dirty="0" err="1"/>
              <a:t>be</a:t>
            </a:r>
            <a:r>
              <a:rPr lang="fr-FR" sz="2400" dirty="0"/>
              <a:t> </a:t>
            </a:r>
            <a:r>
              <a:rPr lang="fr-FR" sz="2400" dirty="0" err="1"/>
              <a:t>directly</a:t>
            </a:r>
            <a:r>
              <a:rPr lang="fr-FR" sz="2400" dirty="0"/>
              <a:t> </a:t>
            </a:r>
            <a:r>
              <a:rPr lang="fr-FR" sz="2400" dirty="0" err="1"/>
              <a:t>managed</a:t>
            </a:r>
            <a:r>
              <a:rPr lang="fr-FR" sz="2400" dirty="0"/>
              <a:t> by the RRT or by a </a:t>
            </a:r>
            <a:r>
              <a:rPr lang="fr-FR" sz="2400" dirty="0" err="1"/>
              <a:t>partner</a:t>
            </a:r>
            <a:r>
              <a:rPr lang="fr-FR" sz="2400" dirty="0"/>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03"/>
          <p:cNvSpPr>
            <a:spLocks noGrp="1"/>
          </p:cNvSpPr>
          <p:nvPr>
            <p:ph type="title"/>
          </p:nvPr>
        </p:nvSpPr>
        <p:spPr>
          <a:xfrm>
            <a:off x="467544" y="116632"/>
            <a:ext cx="8229600" cy="1143000"/>
          </a:xfrm>
          <a:prstGeom prst="rect">
            <a:avLst/>
          </a:prstGeom>
        </p:spPr>
        <p:txBody>
          <a:bodyPr lIns="0" tIns="0" rIns="0" bIns="0">
            <a:normAutofit fontScale="90000"/>
          </a:bodyPr>
          <a:lstStyle/>
          <a:p>
            <a:pPr lvl="0">
              <a:defRPr sz="1800"/>
            </a:pPr>
            <a:r>
              <a:rPr lang="fr-FR" sz="3600" b="1" err="1">
                <a:solidFill>
                  <a:srgbClr val="002060"/>
                </a:solidFill>
              </a:rPr>
              <a:t>Specific</a:t>
            </a:r>
            <a:r>
              <a:rPr lang="fr-FR" sz="3600" b="1">
                <a:solidFill>
                  <a:srgbClr val="002060"/>
                </a:solidFill>
              </a:rPr>
              <a:t> </a:t>
            </a:r>
            <a:r>
              <a:rPr lang="fr-FR" sz="3600" b="1" err="1">
                <a:solidFill>
                  <a:srgbClr val="002060"/>
                </a:solidFill>
              </a:rPr>
              <a:t>requirements</a:t>
            </a:r>
            <a:r>
              <a:rPr lang="fr-FR" sz="3600" b="1">
                <a:solidFill>
                  <a:srgbClr val="002060"/>
                </a:solidFill>
              </a:rPr>
              <a:t> for ambulance transport of a </a:t>
            </a:r>
            <a:r>
              <a:rPr lang="fr-FR" sz="3600" b="1" err="1">
                <a:solidFill>
                  <a:srgbClr val="002060"/>
                </a:solidFill>
              </a:rPr>
              <a:t>potentially</a:t>
            </a:r>
            <a:r>
              <a:rPr lang="fr-FR" sz="3600" b="1">
                <a:solidFill>
                  <a:srgbClr val="002060"/>
                </a:solidFill>
              </a:rPr>
              <a:t> </a:t>
            </a:r>
            <a:r>
              <a:rPr lang="fr-FR" sz="3600" b="1" err="1">
                <a:solidFill>
                  <a:srgbClr val="002060"/>
                </a:solidFill>
              </a:rPr>
              <a:t>infectious</a:t>
            </a:r>
            <a:r>
              <a:rPr lang="fr-FR" sz="3600" b="1">
                <a:solidFill>
                  <a:srgbClr val="002060"/>
                </a:solidFill>
              </a:rPr>
              <a:t> patient</a:t>
            </a:r>
            <a:endParaRPr sz="3600" b="1">
              <a:solidFill>
                <a:srgbClr val="002060"/>
              </a:solidFill>
            </a:endParaRPr>
          </a:p>
        </p:txBody>
      </p:sp>
      <p:pic>
        <p:nvPicPr>
          <p:cNvPr id="5" name="Content Placeholder 3" descr="IMG_1524.jpg"/>
          <p:cNvPicPr>
            <a:picLocks noGrp="1" noChangeAspect="1"/>
          </p:cNvPicPr>
          <p:nvPr>
            <p:ph idx="1"/>
          </p:nvPr>
        </p:nvPicPr>
        <p:blipFill>
          <a:blip r:embed="rId3">
            <a:extLst>
              <a:ext uri="{28A0092B-C50C-407E-A947-70E740481C1C}">
                <a14:useLocalDpi xmlns:a14="http://schemas.microsoft.com/office/drawing/2010/main" val="0"/>
              </a:ext>
            </a:extLst>
          </a:blip>
          <a:srcRect t="13465" b="13465"/>
          <a:stretch>
            <a:fillRect/>
          </a:stretch>
        </p:blipFill>
        <p:spPr>
          <a:xfrm>
            <a:off x="611560" y="1539044"/>
            <a:ext cx="3672408" cy="2376264"/>
          </a:xfrm>
        </p:spPr>
      </p:pic>
      <p:pic>
        <p:nvPicPr>
          <p:cNvPr id="6" name="Picture 2" descr="http://toyota-gib.com/eng/accessories/4x4-equipment/pick-up-accessories/land-cruiser-79-single-cabin-pick-up-rear-fabric-canopy-tar-lc79-scb/imgs/504-canopy-frame-79SC-G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20072" y="3789040"/>
            <a:ext cx="3168352" cy="2216511"/>
          </a:xfrm>
          <a:prstGeom prst="rect">
            <a:avLst/>
          </a:prstGeom>
          <a:noFill/>
          <a:extLst>
            <a:ext uri="{909E8E84-426E-40DD-AFC4-6F175D3DCCD1}">
              <a14:hiddenFill xmlns:a14="http://schemas.microsoft.com/office/drawing/2010/main">
                <a:solidFill>
                  <a:srgbClr val="FFFFFF"/>
                </a:solidFill>
              </a14:hiddenFill>
            </a:ext>
          </a:extLst>
        </p:spPr>
      </p:pic>
      <p:sp>
        <p:nvSpPr>
          <p:cNvPr id="7" name="Shape 179"/>
          <p:cNvSpPr txBox="1">
            <a:spLocks/>
          </p:cNvSpPr>
          <p:nvPr/>
        </p:nvSpPr>
        <p:spPr bwMode="auto">
          <a:xfrm>
            <a:off x="4582344" y="1628800"/>
            <a:ext cx="4454152" cy="172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lvl1pPr marL="342900" indent="-342900" algn="l" rtl="0" eaLnBrk="0" fontAlgn="base" hangingPunct="0">
              <a:lnSpc>
                <a:spcPct val="80000"/>
              </a:lnSpc>
              <a:spcBef>
                <a:spcPts val="0"/>
              </a:spcBef>
              <a:spcAft>
                <a:spcPct val="0"/>
              </a:spcAft>
              <a:buFont typeface="Arial" charset="0"/>
              <a:buChar char="•"/>
              <a:defRPr sz="6000" b="1" i="1" kern="1200">
                <a:solidFill>
                  <a:srgbClr val="333399"/>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sz="1800" b="0" i="0">
                <a:solidFill>
                  <a:srgbClr val="000000"/>
                </a:solidFill>
              </a:defRPr>
            </a:pPr>
            <a:r>
              <a:rPr lang="es-ES" sz="2000" err="1"/>
              <a:t>Physical</a:t>
            </a:r>
            <a:r>
              <a:rPr lang="es-ES" sz="2000"/>
              <a:t> </a:t>
            </a:r>
            <a:r>
              <a:rPr lang="es-ES" sz="2000" err="1"/>
              <a:t>separation</a:t>
            </a:r>
            <a:r>
              <a:rPr lang="es-ES" sz="2000"/>
              <a:t> </a:t>
            </a:r>
            <a:r>
              <a:rPr lang="es-ES" sz="2000" err="1"/>
              <a:t>between</a:t>
            </a:r>
            <a:r>
              <a:rPr lang="es-ES" sz="2000"/>
              <a:t> </a:t>
            </a:r>
            <a:r>
              <a:rPr lang="es-ES" sz="2000" err="1"/>
              <a:t>the</a:t>
            </a:r>
            <a:r>
              <a:rPr lang="es-ES" sz="2000"/>
              <a:t> </a:t>
            </a:r>
            <a:r>
              <a:rPr lang="es-ES" sz="2000" err="1"/>
              <a:t>cockpit</a:t>
            </a:r>
            <a:r>
              <a:rPr lang="es-ES" sz="2000"/>
              <a:t> and </a:t>
            </a:r>
            <a:r>
              <a:rPr lang="es-ES" sz="2000" err="1"/>
              <a:t>the</a:t>
            </a:r>
            <a:r>
              <a:rPr lang="es-ES" sz="2000"/>
              <a:t> </a:t>
            </a:r>
            <a:r>
              <a:rPr lang="es-ES" sz="2000" err="1"/>
              <a:t>rear</a:t>
            </a:r>
            <a:r>
              <a:rPr lang="es-ES" sz="2000"/>
              <a:t> of </a:t>
            </a:r>
            <a:r>
              <a:rPr lang="es-ES" sz="2000" err="1"/>
              <a:t>the</a:t>
            </a:r>
            <a:r>
              <a:rPr lang="es-ES" sz="2000"/>
              <a:t> </a:t>
            </a:r>
            <a:r>
              <a:rPr lang="es-ES" sz="2000" err="1"/>
              <a:t>vehicle</a:t>
            </a:r>
            <a:r>
              <a:rPr lang="es-ES" sz="2000"/>
              <a:t>.</a:t>
            </a:r>
          </a:p>
          <a:p>
            <a:pPr>
              <a:defRPr sz="1800" b="0" i="0">
                <a:solidFill>
                  <a:srgbClr val="000000"/>
                </a:solidFill>
              </a:defRPr>
            </a:pPr>
            <a:endParaRPr lang="es-ES" sz="2000"/>
          </a:p>
          <a:p>
            <a:pPr>
              <a:defRPr sz="1800" b="0" i="0">
                <a:solidFill>
                  <a:srgbClr val="000000"/>
                </a:solidFill>
              </a:defRPr>
            </a:pPr>
            <a:r>
              <a:rPr lang="es-ES" sz="2000" err="1"/>
              <a:t>Rear</a:t>
            </a:r>
            <a:r>
              <a:rPr lang="es-ES" sz="2000"/>
              <a:t> of </a:t>
            </a:r>
            <a:r>
              <a:rPr lang="es-ES" sz="2000" err="1"/>
              <a:t>the</a:t>
            </a:r>
            <a:r>
              <a:rPr lang="es-ES" sz="2000"/>
              <a:t> </a:t>
            </a:r>
            <a:r>
              <a:rPr lang="es-ES" sz="2000" err="1"/>
              <a:t>vehicle</a:t>
            </a:r>
            <a:r>
              <a:rPr lang="es-ES" sz="2000"/>
              <a:t> </a:t>
            </a:r>
            <a:r>
              <a:rPr lang="es-ES" sz="2000" err="1"/>
              <a:t>long</a:t>
            </a:r>
            <a:r>
              <a:rPr lang="es-ES" sz="2000"/>
              <a:t> </a:t>
            </a:r>
            <a:r>
              <a:rPr lang="es-ES" sz="2000" err="1"/>
              <a:t>enough</a:t>
            </a:r>
            <a:r>
              <a:rPr lang="es-ES" sz="2000"/>
              <a:t> to </a:t>
            </a:r>
            <a:r>
              <a:rPr lang="es-ES" sz="2000" err="1"/>
              <a:t>transport</a:t>
            </a:r>
            <a:r>
              <a:rPr lang="es-ES" sz="2000"/>
              <a:t> a </a:t>
            </a:r>
            <a:r>
              <a:rPr lang="es-ES" sz="2000" err="1"/>
              <a:t>lying</a:t>
            </a:r>
            <a:r>
              <a:rPr lang="es-ES" sz="2000"/>
              <a:t> </a:t>
            </a:r>
            <a:r>
              <a:rPr lang="es-ES" sz="2000" err="1"/>
              <a:t>patient</a:t>
            </a:r>
            <a:r>
              <a:rPr lang="es-ES" sz="2000"/>
              <a:t> (</a:t>
            </a:r>
            <a:r>
              <a:rPr lang="es-ES" sz="2000" err="1"/>
              <a:t>don’t</a:t>
            </a:r>
            <a:r>
              <a:rPr lang="es-ES" sz="2000"/>
              <a:t> use </a:t>
            </a:r>
            <a:r>
              <a:rPr lang="es-ES" sz="2000" err="1"/>
              <a:t>double</a:t>
            </a:r>
            <a:r>
              <a:rPr lang="es-ES" sz="2000"/>
              <a:t> </a:t>
            </a:r>
            <a:r>
              <a:rPr lang="es-ES" sz="2000" err="1"/>
              <a:t>cabin</a:t>
            </a:r>
            <a:r>
              <a:rPr lang="es-ES" sz="2000"/>
              <a:t> pick-up)</a:t>
            </a:r>
            <a:endParaRPr lang="fr-FR" sz="2000"/>
          </a:p>
        </p:txBody>
      </p:sp>
      <p:sp>
        <p:nvSpPr>
          <p:cNvPr id="8" name="Shape 179"/>
          <p:cNvSpPr txBox="1">
            <a:spLocks/>
          </p:cNvSpPr>
          <p:nvPr/>
        </p:nvSpPr>
        <p:spPr bwMode="auto">
          <a:xfrm>
            <a:off x="596217" y="4293096"/>
            <a:ext cx="4263816" cy="1440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rmAutofit lnSpcReduction="10000"/>
          </a:bodyPr>
          <a:lstStyle>
            <a:lvl1pPr marL="342900" indent="-342900" algn="l" rtl="0" eaLnBrk="0" fontAlgn="base" hangingPunct="0">
              <a:lnSpc>
                <a:spcPct val="80000"/>
              </a:lnSpc>
              <a:spcBef>
                <a:spcPts val="0"/>
              </a:spcBef>
              <a:spcAft>
                <a:spcPct val="0"/>
              </a:spcAft>
              <a:buFont typeface="Arial" charset="0"/>
              <a:buChar char="•"/>
              <a:defRPr sz="6000" b="1" i="1" kern="1200">
                <a:solidFill>
                  <a:srgbClr val="333399"/>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defRPr sz="1800" b="0" i="0">
                <a:solidFill>
                  <a:srgbClr val="000000"/>
                </a:solidFill>
              </a:defRPr>
            </a:pPr>
            <a:r>
              <a:rPr lang="es-ES" sz="2000" err="1"/>
              <a:t>Rear</a:t>
            </a:r>
            <a:r>
              <a:rPr lang="es-ES" sz="2000"/>
              <a:t> of </a:t>
            </a:r>
            <a:r>
              <a:rPr lang="es-ES" sz="2000" err="1"/>
              <a:t>the</a:t>
            </a:r>
            <a:r>
              <a:rPr lang="es-ES" sz="2000"/>
              <a:t> </a:t>
            </a:r>
            <a:r>
              <a:rPr lang="es-ES" sz="2000" err="1"/>
              <a:t>vehicle</a:t>
            </a:r>
            <a:r>
              <a:rPr lang="es-ES" sz="2000"/>
              <a:t> </a:t>
            </a:r>
            <a:r>
              <a:rPr lang="es-ES" sz="2000" err="1"/>
              <a:t>with</a:t>
            </a:r>
            <a:r>
              <a:rPr lang="es-ES" sz="2000"/>
              <a:t> a </a:t>
            </a:r>
            <a:r>
              <a:rPr lang="es-ES" sz="2000" err="1"/>
              <a:t>minimum</a:t>
            </a:r>
            <a:r>
              <a:rPr lang="es-ES" sz="2000"/>
              <a:t> of </a:t>
            </a:r>
            <a:r>
              <a:rPr lang="es-ES" sz="2000" err="1"/>
              <a:t>equipment</a:t>
            </a:r>
            <a:r>
              <a:rPr lang="es-ES" sz="2000"/>
              <a:t> to </a:t>
            </a:r>
            <a:r>
              <a:rPr lang="es-ES" sz="2000" err="1"/>
              <a:t>facilitate</a:t>
            </a:r>
            <a:r>
              <a:rPr lang="es-ES" sz="2000"/>
              <a:t> </a:t>
            </a:r>
            <a:r>
              <a:rPr lang="es-ES" sz="2000" err="1"/>
              <a:t>cleaning</a:t>
            </a:r>
            <a:r>
              <a:rPr lang="es-ES" sz="2000"/>
              <a:t> and disinfection.</a:t>
            </a:r>
          </a:p>
          <a:p>
            <a:pPr marL="0" indent="0">
              <a:buNone/>
              <a:defRPr sz="1800" b="0" i="0">
                <a:solidFill>
                  <a:srgbClr val="000000"/>
                </a:solidFill>
              </a:defRPr>
            </a:pPr>
            <a:endParaRPr lang="es-ES" sz="2000"/>
          </a:p>
          <a:p>
            <a:pPr marL="0" indent="0">
              <a:buNone/>
              <a:defRPr sz="1800" b="0" i="0">
                <a:solidFill>
                  <a:srgbClr val="000000"/>
                </a:solidFill>
              </a:defRPr>
            </a:pPr>
            <a:r>
              <a:rPr lang="es-ES" sz="2000"/>
              <a:t>No metal </a:t>
            </a:r>
            <a:r>
              <a:rPr lang="es-ES" sz="2000" err="1"/>
              <a:t>surfaces</a:t>
            </a:r>
            <a:r>
              <a:rPr lang="es-ES" sz="2000"/>
              <a:t> </a:t>
            </a:r>
            <a:r>
              <a:rPr lang="es-ES" sz="2000" err="1"/>
              <a:t>unless</a:t>
            </a:r>
            <a:r>
              <a:rPr lang="es-ES" sz="2000"/>
              <a:t> </a:t>
            </a:r>
            <a:r>
              <a:rPr lang="es-ES" sz="2000" err="1"/>
              <a:t>covered</a:t>
            </a:r>
            <a:r>
              <a:rPr lang="es-ES" sz="2000"/>
              <a:t> and </a:t>
            </a:r>
            <a:r>
              <a:rPr lang="es-ES" sz="2000" err="1"/>
              <a:t>protected</a:t>
            </a:r>
            <a:r>
              <a:rPr lang="es-ES" sz="2000"/>
              <a:t>.</a:t>
            </a:r>
          </a:p>
        </p:txBody>
      </p:sp>
    </p:spTree>
    <p:extLst>
      <p:ext uri="{BB962C8B-B14F-4D97-AF65-F5344CB8AC3E}">
        <p14:creationId xmlns:p14="http://schemas.microsoft.com/office/powerpoint/2010/main" val="6249440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53752"/>
            <a:ext cx="8229600" cy="1143000"/>
          </a:xfrm>
        </p:spPr>
        <p:txBody>
          <a:bodyPr/>
          <a:lstStyle/>
          <a:p>
            <a:r>
              <a:rPr lang="fr-FR" sz="3600" b="1">
                <a:solidFill>
                  <a:srgbClr val="002060"/>
                </a:solidFill>
              </a:rPr>
              <a:t>The standard ambulance </a:t>
            </a:r>
            <a:r>
              <a:rPr lang="fr-FR" sz="3600" b="1" err="1">
                <a:solidFill>
                  <a:srgbClr val="002060"/>
                </a:solidFill>
              </a:rPr>
              <a:t>escort</a:t>
            </a:r>
            <a:endParaRPr lang="en-GB" sz="3600" b="1">
              <a:solidFill>
                <a:srgbClr val="002060"/>
              </a:solidFill>
            </a:endParaRPr>
          </a:p>
        </p:txBody>
      </p:sp>
      <p:sp>
        <p:nvSpPr>
          <p:cNvPr id="5" name="Content Placeholder 2"/>
          <p:cNvSpPr>
            <a:spLocks noGrp="1"/>
          </p:cNvSpPr>
          <p:nvPr>
            <p:ph idx="1"/>
          </p:nvPr>
        </p:nvSpPr>
        <p:spPr>
          <a:xfrm>
            <a:off x="251520" y="1196752"/>
            <a:ext cx="8784976" cy="4929411"/>
          </a:xfrm>
        </p:spPr>
        <p:txBody>
          <a:bodyPr/>
          <a:lstStyle/>
          <a:p>
            <a:r>
              <a:rPr lang="es-ES" sz="2800" err="1"/>
              <a:t>If</a:t>
            </a:r>
            <a:r>
              <a:rPr lang="es-ES" sz="2800"/>
              <a:t> </a:t>
            </a:r>
            <a:r>
              <a:rPr lang="es-ES" sz="2800" err="1"/>
              <a:t>the</a:t>
            </a:r>
            <a:r>
              <a:rPr lang="es-ES" sz="2800"/>
              <a:t> </a:t>
            </a:r>
            <a:r>
              <a:rPr lang="es-ES" sz="2800" err="1"/>
              <a:t>ambulance</a:t>
            </a:r>
            <a:r>
              <a:rPr lang="es-ES" sz="2800"/>
              <a:t> </a:t>
            </a:r>
            <a:r>
              <a:rPr lang="es-ES" sz="2800" err="1"/>
              <a:t>escort</a:t>
            </a:r>
            <a:r>
              <a:rPr lang="es-ES" sz="2800"/>
              <a:t> </a:t>
            </a:r>
            <a:r>
              <a:rPr lang="es-ES" sz="2800" err="1"/>
              <a:t>is</a:t>
            </a:r>
            <a:r>
              <a:rPr lang="es-ES" sz="2800"/>
              <a:t> </a:t>
            </a:r>
            <a:r>
              <a:rPr lang="es-ES" sz="2800" b="1" err="1"/>
              <a:t>part</a:t>
            </a:r>
            <a:r>
              <a:rPr lang="es-ES" sz="2800" b="1"/>
              <a:t> of </a:t>
            </a:r>
            <a:r>
              <a:rPr lang="es-ES" sz="2800" b="1" err="1"/>
              <a:t>the</a:t>
            </a:r>
            <a:r>
              <a:rPr lang="es-ES" sz="2800" b="1"/>
              <a:t> RRT</a:t>
            </a:r>
            <a:r>
              <a:rPr lang="es-ES" sz="2800"/>
              <a:t>:</a:t>
            </a:r>
            <a:endParaRPr lang="fr-FR" sz="2800"/>
          </a:p>
          <a:p>
            <a:pPr lvl="1"/>
            <a:r>
              <a:rPr lang="fr-FR" sz="2400"/>
              <a:t>A driver</a:t>
            </a:r>
          </a:p>
          <a:p>
            <a:pPr lvl="1"/>
            <a:r>
              <a:rPr lang="fr-FR" sz="2400"/>
              <a:t>A nurse</a:t>
            </a:r>
          </a:p>
          <a:p>
            <a:pPr lvl="1"/>
            <a:r>
              <a:rPr lang="fr-FR" sz="2400"/>
              <a:t>2 </a:t>
            </a:r>
            <a:r>
              <a:rPr lang="fr-FR" sz="2400" err="1"/>
              <a:t>bearers</a:t>
            </a:r>
            <a:endParaRPr lang="fr-FR" sz="2400"/>
          </a:p>
          <a:p>
            <a:pPr marL="342900" lvl="1" indent="-342900">
              <a:buFont typeface="Arial" charset="0"/>
              <a:buChar char="•"/>
            </a:pPr>
            <a:r>
              <a:rPr lang="es-ES" err="1"/>
              <a:t>If</a:t>
            </a:r>
            <a:r>
              <a:rPr lang="es-ES"/>
              <a:t> </a:t>
            </a:r>
            <a:r>
              <a:rPr lang="es-ES" err="1"/>
              <a:t>the</a:t>
            </a:r>
            <a:r>
              <a:rPr lang="es-ES"/>
              <a:t> </a:t>
            </a:r>
            <a:r>
              <a:rPr lang="es-ES" err="1"/>
              <a:t>ambulance</a:t>
            </a:r>
            <a:r>
              <a:rPr lang="es-ES"/>
              <a:t> </a:t>
            </a:r>
            <a:r>
              <a:rPr lang="es-ES" err="1"/>
              <a:t>escort</a:t>
            </a:r>
            <a:r>
              <a:rPr lang="es-ES"/>
              <a:t> </a:t>
            </a:r>
            <a:r>
              <a:rPr lang="es-ES" err="1"/>
              <a:t>is</a:t>
            </a:r>
            <a:r>
              <a:rPr lang="es-ES"/>
              <a:t> </a:t>
            </a:r>
            <a:r>
              <a:rPr lang="es-ES" b="1"/>
              <a:t>NOT</a:t>
            </a:r>
            <a:r>
              <a:rPr lang="es-ES"/>
              <a:t> </a:t>
            </a:r>
            <a:r>
              <a:rPr lang="es-ES" b="1" err="1"/>
              <a:t>part</a:t>
            </a:r>
            <a:r>
              <a:rPr lang="es-ES" b="1"/>
              <a:t> of </a:t>
            </a:r>
            <a:r>
              <a:rPr lang="es-ES" b="1" err="1"/>
              <a:t>the</a:t>
            </a:r>
            <a:r>
              <a:rPr lang="es-ES" b="1"/>
              <a:t> RRT</a:t>
            </a:r>
            <a:r>
              <a:rPr lang="es-ES"/>
              <a:t>:</a:t>
            </a:r>
          </a:p>
          <a:p>
            <a:pPr marL="742950" lvl="2" indent="-342900"/>
            <a:r>
              <a:rPr lang="es-ES" err="1"/>
              <a:t>Same</a:t>
            </a:r>
            <a:r>
              <a:rPr lang="es-ES"/>
              <a:t> + </a:t>
            </a:r>
            <a:r>
              <a:rPr lang="es-ES" err="1"/>
              <a:t>an</a:t>
            </a:r>
            <a:r>
              <a:rPr lang="es-ES"/>
              <a:t> </a:t>
            </a:r>
            <a:r>
              <a:rPr lang="es-ES" err="1"/>
              <a:t>infection</a:t>
            </a:r>
            <a:r>
              <a:rPr lang="es-ES"/>
              <a:t> </a:t>
            </a:r>
            <a:r>
              <a:rPr lang="es-ES" err="1"/>
              <a:t>prevention</a:t>
            </a:r>
            <a:r>
              <a:rPr lang="es-ES"/>
              <a:t> and control </a:t>
            </a:r>
            <a:r>
              <a:rPr lang="es-ES" err="1"/>
              <a:t>expert</a:t>
            </a:r>
            <a:r>
              <a:rPr lang="es-ES"/>
              <a:t> </a:t>
            </a:r>
          </a:p>
          <a:p>
            <a:pPr marL="400050" lvl="2" indent="0">
              <a:buNone/>
            </a:pPr>
            <a:endParaRPr lang="fr-FR"/>
          </a:p>
          <a:p>
            <a:pPr marL="0" indent="0">
              <a:buNone/>
            </a:pPr>
            <a:r>
              <a:rPr lang="es-ES">
                <a:sym typeface="Wingdings" panose="05000000000000000000" pitchFamily="2" charset="2"/>
              </a:rPr>
              <a:t> </a:t>
            </a:r>
            <a:r>
              <a:rPr lang="es-ES" sz="2800" b="1">
                <a:sym typeface="Wingdings" panose="05000000000000000000" pitchFamily="2" charset="2"/>
              </a:rPr>
              <a:t>2 </a:t>
            </a:r>
            <a:r>
              <a:rPr lang="es-ES" sz="2800" b="1" err="1">
                <a:sym typeface="Wingdings" panose="05000000000000000000" pitchFamily="2" charset="2"/>
              </a:rPr>
              <a:t>vehicles</a:t>
            </a:r>
            <a:r>
              <a:rPr lang="es-ES" sz="2800" b="1">
                <a:sym typeface="Wingdings" panose="05000000000000000000" pitchFamily="2" charset="2"/>
              </a:rPr>
              <a:t> are </a:t>
            </a:r>
            <a:r>
              <a:rPr lang="es-ES" sz="2800" b="1" err="1">
                <a:sym typeface="Wingdings" panose="05000000000000000000" pitchFamily="2" charset="2"/>
              </a:rPr>
              <a:t>required</a:t>
            </a:r>
            <a:r>
              <a:rPr lang="es-ES" sz="2800">
                <a:sym typeface="Wingdings" panose="05000000000000000000" pitchFamily="2" charset="2"/>
              </a:rPr>
              <a:t>: </a:t>
            </a:r>
            <a:r>
              <a:rPr lang="es-ES" sz="2800" err="1">
                <a:sym typeface="Wingdings" panose="05000000000000000000" pitchFamily="2" charset="2"/>
              </a:rPr>
              <a:t>one</a:t>
            </a:r>
            <a:r>
              <a:rPr lang="es-ES" sz="2800">
                <a:sym typeface="Wingdings" panose="05000000000000000000" pitchFamily="2" charset="2"/>
              </a:rPr>
              <a:t> to </a:t>
            </a:r>
            <a:r>
              <a:rPr lang="es-ES" sz="2800" err="1">
                <a:sym typeface="Wingdings" panose="05000000000000000000" pitchFamily="2" charset="2"/>
              </a:rPr>
              <a:t>transport</a:t>
            </a:r>
            <a:r>
              <a:rPr lang="es-ES" sz="2800">
                <a:sym typeface="Wingdings" panose="05000000000000000000" pitchFamily="2" charset="2"/>
              </a:rPr>
              <a:t> staff and </a:t>
            </a:r>
            <a:r>
              <a:rPr lang="es-ES" sz="2800" err="1">
                <a:sym typeface="Wingdings" panose="05000000000000000000" pitchFamily="2" charset="2"/>
              </a:rPr>
              <a:t>equipments</a:t>
            </a:r>
            <a:r>
              <a:rPr lang="es-ES" sz="2800">
                <a:sym typeface="Wingdings" panose="05000000000000000000" pitchFamily="2" charset="2"/>
              </a:rPr>
              <a:t> and </a:t>
            </a:r>
            <a:r>
              <a:rPr lang="es-ES" sz="2800" err="1">
                <a:sym typeface="Wingdings" panose="05000000000000000000" pitchFamily="2" charset="2"/>
              </a:rPr>
              <a:t>one</a:t>
            </a:r>
            <a:r>
              <a:rPr lang="es-ES" sz="2800">
                <a:sym typeface="Wingdings" panose="05000000000000000000" pitchFamily="2" charset="2"/>
              </a:rPr>
              <a:t> to </a:t>
            </a:r>
            <a:r>
              <a:rPr lang="es-ES" sz="2800" err="1">
                <a:sym typeface="Wingdings" panose="05000000000000000000" pitchFamily="2" charset="2"/>
              </a:rPr>
              <a:t>transport</a:t>
            </a:r>
            <a:r>
              <a:rPr lang="es-ES" sz="2800">
                <a:sym typeface="Wingdings" panose="05000000000000000000" pitchFamily="2" charset="2"/>
              </a:rPr>
              <a:t> </a:t>
            </a:r>
            <a:r>
              <a:rPr lang="es-ES" sz="2800" err="1">
                <a:sym typeface="Wingdings" panose="05000000000000000000" pitchFamily="2" charset="2"/>
              </a:rPr>
              <a:t>the</a:t>
            </a:r>
            <a:r>
              <a:rPr lang="es-ES" sz="2800">
                <a:sym typeface="Wingdings" panose="05000000000000000000" pitchFamily="2" charset="2"/>
              </a:rPr>
              <a:t> </a:t>
            </a:r>
            <a:r>
              <a:rPr lang="es-ES" sz="2800" err="1">
                <a:sym typeface="Wingdings" panose="05000000000000000000" pitchFamily="2" charset="2"/>
              </a:rPr>
              <a:t>patient</a:t>
            </a:r>
            <a:r>
              <a:rPr lang="es-ES" sz="2800">
                <a:sym typeface="Wingdings" panose="05000000000000000000" pitchFamily="2" charset="2"/>
              </a:rPr>
              <a:t>.</a:t>
            </a:r>
            <a:endParaRPr lang="fr-FR" sz="2800"/>
          </a:p>
          <a:p>
            <a:pPr marL="0" indent="0">
              <a:buNone/>
            </a:pPr>
            <a:endParaRPr lang="en-GB" sz="2800"/>
          </a:p>
        </p:txBody>
      </p:sp>
    </p:spTree>
    <p:extLst>
      <p:ext uri="{BB962C8B-B14F-4D97-AF65-F5344CB8AC3E}">
        <p14:creationId xmlns:p14="http://schemas.microsoft.com/office/powerpoint/2010/main" val="4853243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2"/>
          <p:cNvSpPr>
            <a:spLocks noGrp="1"/>
          </p:cNvSpPr>
          <p:nvPr>
            <p:ph type="title"/>
          </p:nvPr>
        </p:nvSpPr>
        <p:spPr>
          <a:xfrm>
            <a:off x="457200" y="274638"/>
            <a:ext cx="8229600" cy="1143000"/>
          </a:xfrm>
        </p:spPr>
        <p:txBody>
          <a:bodyPr/>
          <a:lstStyle/>
          <a:p>
            <a:r>
              <a:rPr lang="es-ES" sz="3600" b="1" err="1">
                <a:solidFill>
                  <a:srgbClr val="002060"/>
                </a:solidFill>
              </a:rPr>
              <a:t>Transport</a:t>
            </a:r>
            <a:r>
              <a:rPr lang="es-ES" sz="3600" b="1">
                <a:solidFill>
                  <a:srgbClr val="002060"/>
                </a:solidFill>
              </a:rPr>
              <a:t> in </a:t>
            </a:r>
            <a:r>
              <a:rPr lang="es-ES" sz="3600" b="1" err="1">
                <a:solidFill>
                  <a:srgbClr val="002060"/>
                </a:solidFill>
              </a:rPr>
              <a:t>ambulance</a:t>
            </a:r>
            <a:r>
              <a:rPr lang="es-ES" sz="3600" b="1">
                <a:solidFill>
                  <a:srgbClr val="002060"/>
                </a:solidFill>
              </a:rPr>
              <a:t> of </a:t>
            </a:r>
            <a:r>
              <a:rPr lang="es-ES" sz="3600" b="1" err="1">
                <a:solidFill>
                  <a:srgbClr val="002060"/>
                </a:solidFill>
              </a:rPr>
              <a:t>an</a:t>
            </a:r>
            <a:r>
              <a:rPr lang="es-ES" sz="3600" b="1">
                <a:solidFill>
                  <a:srgbClr val="002060"/>
                </a:solidFill>
              </a:rPr>
              <a:t> EVD </a:t>
            </a:r>
            <a:r>
              <a:rPr lang="es-ES" sz="3600" b="1" err="1">
                <a:solidFill>
                  <a:srgbClr val="002060"/>
                </a:solidFill>
              </a:rPr>
              <a:t>suspected</a:t>
            </a:r>
            <a:r>
              <a:rPr lang="es-ES" sz="3600" b="1">
                <a:solidFill>
                  <a:srgbClr val="002060"/>
                </a:solidFill>
              </a:rPr>
              <a:t> case in 8 </a:t>
            </a:r>
            <a:r>
              <a:rPr lang="es-ES" sz="3600" b="1" err="1">
                <a:solidFill>
                  <a:srgbClr val="002060"/>
                </a:solidFill>
              </a:rPr>
              <a:t>steps</a:t>
            </a:r>
            <a:endParaRPr lang="fr-FR" sz="3600" b="1">
              <a:solidFill>
                <a:srgbClr val="002060"/>
              </a:solidFill>
            </a:endParaRPr>
          </a:p>
        </p:txBody>
      </p:sp>
      <p:sp>
        <p:nvSpPr>
          <p:cNvPr id="5" name="Espace réservé du contenu 1"/>
          <p:cNvSpPr>
            <a:spLocks noGrp="1"/>
          </p:cNvSpPr>
          <p:nvPr>
            <p:ph idx="1"/>
          </p:nvPr>
        </p:nvSpPr>
        <p:spPr>
          <a:xfrm>
            <a:off x="457200" y="1628800"/>
            <a:ext cx="8229600" cy="4536504"/>
          </a:xfrm>
        </p:spPr>
        <p:txBody>
          <a:bodyPr/>
          <a:lstStyle/>
          <a:p>
            <a:pPr marL="457200" lvl="0" indent="-457200">
              <a:spcBef>
                <a:spcPts val="0"/>
              </a:spcBef>
              <a:spcAft>
                <a:spcPts val="1200"/>
              </a:spcAft>
              <a:buAutoNum type="arabicPeriod"/>
            </a:pPr>
            <a:r>
              <a:rPr lang="fr-FR" sz="2000">
                <a:solidFill>
                  <a:srgbClr val="002060"/>
                </a:solidFill>
              </a:rPr>
              <a:t>Mobilisation of the RRT and ambulance </a:t>
            </a:r>
            <a:r>
              <a:rPr lang="fr-FR" sz="2000" err="1">
                <a:solidFill>
                  <a:srgbClr val="002060"/>
                </a:solidFill>
              </a:rPr>
              <a:t>escort</a:t>
            </a:r>
            <a:r>
              <a:rPr lang="fr-FR" sz="2000">
                <a:solidFill>
                  <a:srgbClr val="002060"/>
                </a:solidFill>
              </a:rPr>
              <a:t> once an EVD </a:t>
            </a:r>
            <a:r>
              <a:rPr lang="fr-FR" sz="2000" err="1">
                <a:solidFill>
                  <a:srgbClr val="002060"/>
                </a:solidFill>
              </a:rPr>
              <a:t>suspected</a:t>
            </a:r>
            <a:r>
              <a:rPr lang="fr-FR" sz="2000">
                <a:solidFill>
                  <a:srgbClr val="002060"/>
                </a:solidFill>
              </a:rPr>
              <a:t> case </a:t>
            </a:r>
            <a:r>
              <a:rPr lang="fr-FR" sz="2000" err="1">
                <a:solidFill>
                  <a:srgbClr val="002060"/>
                </a:solidFill>
              </a:rPr>
              <a:t>alert</a:t>
            </a:r>
            <a:r>
              <a:rPr lang="fr-FR" sz="2000">
                <a:solidFill>
                  <a:srgbClr val="002060"/>
                </a:solidFill>
              </a:rPr>
              <a:t> </a:t>
            </a:r>
            <a:r>
              <a:rPr lang="fr-FR" sz="2000" err="1">
                <a:solidFill>
                  <a:srgbClr val="002060"/>
                </a:solidFill>
              </a:rPr>
              <a:t>is</a:t>
            </a:r>
            <a:r>
              <a:rPr lang="fr-FR" sz="2000">
                <a:solidFill>
                  <a:srgbClr val="002060"/>
                </a:solidFill>
              </a:rPr>
              <a:t> </a:t>
            </a:r>
            <a:r>
              <a:rPr lang="fr-FR" sz="2000" err="1">
                <a:solidFill>
                  <a:srgbClr val="002060"/>
                </a:solidFill>
              </a:rPr>
              <a:t>received</a:t>
            </a:r>
            <a:endParaRPr lang="fr-FR" sz="2000">
              <a:solidFill>
                <a:srgbClr val="002060"/>
              </a:solidFill>
            </a:endParaRPr>
          </a:p>
          <a:p>
            <a:pPr marL="457200" indent="-457200">
              <a:spcBef>
                <a:spcPts val="0"/>
              </a:spcBef>
              <a:spcAft>
                <a:spcPts val="1200"/>
              </a:spcAft>
              <a:buFont typeface="Arial" charset="0"/>
              <a:buAutoNum type="arabicPeriod"/>
            </a:pPr>
            <a:r>
              <a:rPr lang="fr-FR" sz="2000" err="1">
                <a:solidFill>
                  <a:srgbClr val="002060"/>
                </a:solidFill>
              </a:rPr>
              <a:t>Preparing</a:t>
            </a:r>
            <a:r>
              <a:rPr lang="fr-FR" sz="2000">
                <a:solidFill>
                  <a:srgbClr val="002060"/>
                </a:solidFill>
              </a:rPr>
              <a:t> </a:t>
            </a:r>
            <a:r>
              <a:rPr lang="fr-FR" sz="2000" err="1">
                <a:solidFill>
                  <a:srgbClr val="002060"/>
                </a:solidFill>
              </a:rPr>
              <a:t>vehicles</a:t>
            </a:r>
            <a:r>
              <a:rPr lang="fr-FR" sz="2000">
                <a:solidFill>
                  <a:srgbClr val="002060"/>
                </a:solidFill>
              </a:rPr>
              <a:t> and </a:t>
            </a:r>
            <a:r>
              <a:rPr lang="fr-FR" sz="2000" err="1">
                <a:solidFill>
                  <a:srgbClr val="002060"/>
                </a:solidFill>
              </a:rPr>
              <a:t>equipments</a:t>
            </a:r>
            <a:r>
              <a:rPr lang="fr-FR" sz="2000">
                <a:solidFill>
                  <a:srgbClr val="002060"/>
                </a:solidFill>
              </a:rPr>
              <a:t> </a:t>
            </a:r>
            <a:r>
              <a:rPr lang="fr-FR" sz="2000" err="1">
                <a:solidFill>
                  <a:srgbClr val="002060"/>
                </a:solidFill>
              </a:rPr>
              <a:t>before</a:t>
            </a:r>
            <a:r>
              <a:rPr lang="fr-FR" sz="2000">
                <a:solidFill>
                  <a:srgbClr val="002060"/>
                </a:solidFill>
              </a:rPr>
              <a:t> </a:t>
            </a:r>
            <a:r>
              <a:rPr lang="fr-FR" sz="2000" err="1">
                <a:solidFill>
                  <a:srgbClr val="002060"/>
                </a:solidFill>
              </a:rPr>
              <a:t>dispatch</a:t>
            </a:r>
            <a:endParaRPr lang="fr-FR" sz="2000">
              <a:solidFill>
                <a:srgbClr val="002060"/>
              </a:solidFill>
            </a:endParaRPr>
          </a:p>
          <a:p>
            <a:pPr marL="457200" lvl="0" indent="-457200">
              <a:spcBef>
                <a:spcPts val="0"/>
              </a:spcBef>
              <a:spcAft>
                <a:spcPts val="1200"/>
              </a:spcAft>
              <a:buFont typeface="Arial" charset="0"/>
              <a:buAutoNum type="arabicPeriod"/>
            </a:pPr>
            <a:r>
              <a:rPr lang="fr-FR" sz="2000" err="1">
                <a:solidFill>
                  <a:srgbClr val="002060"/>
                </a:solidFill>
              </a:rPr>
              <a:t>Arrival</a:t>
            </a:r>
            <a:r>
              <a:rPr lang="fr-FR" sz="2000">
                <a:solidFill>
                  <a:srgbClr val="002060"/>
                </a:solidFill>
              </a:rPr>
              <a:t> at the EVD </a:t>
            </a:r>
            <a:r>
              <a:rPr lang="fr-FR" sz="2000" err="1">
                <a:solidFill>
                  <a:srgbClr val="002060"/>
                </a:solidFill>
              </a:rPr>
              <a:t>suspected</a:t>
            </a:r>
            <a:r>
              <a:rPr lang="fr-FR" sz="2000">
                <a:solidFill>
                  <a:srgbClr val="002060"/>
                </a:solidFill>
              </a:rPr>
              <a:t> case </a:t>
            </a:r>
            <a:r>
              <a:rPr lang="fr-FR" sz="2000" err="1">
                <a:solidFill>
                  <a:srgbClr val="002060"/>
                </a:solidFill>
              </a:rPr>
              <a:t>alert</a:t>
            </a:r>
            <a:r>
              <a:rPr lang="fr-FR" sz="2000">
                <a:solidFill>
                  <a:srgbClr val="002060"/>
                </a:solidFill>
              </a:rPr>
              <a:t> location</a:t>
            </a:r>
          </a:p>
          <a:p>
            <a:pPr marL="457200" lvl="0" indent="-457200">
              <a:spcBef>
                <a:spcPts val="0"/>
              </a:spcBef>
              <a:spcAft>
                <a:spcPts val="1200"/>
              </a:spcAft>
              <a:buFont typeface="Arial" charset="0"/>
              <a:buAutoNum type="arabicPeriod"/>
            </a:pPr>
            <a:r>
              <a:rPr lang="fr-FR" sz="2000" err="1">
                <a:solidFill>
                  <a:srgbClr val="002060"/>
                </a:solidFill>
              </a:rPr>
              <a:t>Removal</a:t>
            </a:r>
            <a:r>
              <a:rPr lang="fr-FR" sz="2000">
                <a:solidFill>
                  <a:srgbClr val="002060"/>
                </a:solidFill>
              </a:rPr>
              <a:t> of the EVD </a:t>
            </a:r>
            <a:r>
              <a:rPr lang="fr-FR" sz="2000" err="1">
                <a:solidFill>
                  <a:srgbClr val="002060"/>
                </a:solidFill>
              </a:rPr>
              <a:t>suspected</a:t>
            </a:r>
            <a:r>
              <a:rPr lang="fr-FR" sz="2000">
                <a:solidFill>
                  <a:srgbClr val="002060"/>
                </a:solidFill>
              </a:rPr>
              <a:t> case</a:t>
            </a:r>
          </a:p>
          <a:p>
            <a:pPr marL="457200" lvl="0" indent="-457200">
              <a:spcBef>
                <a:spcPts val="0"/>
              </a:spcBef>
              <a:spcAft>
                <a:spcPts val="1200"/>
              </a:spcAft>
              <a:buFont typeface="Arial" charset="0"/>
              <a:buAutoNum type="arabicPeriod"/>
            </a:pPr>
            <a:r>
              <a:rPr lang="fr-FR" sz="2000">
                <a:solidFill>
                  <a:srgbClr val="002060"/>
                </a:solidFill>
              </a:rPr>
              <a:t>Disinfection and </a:t>
            </a:r>
            <a:r>
              <a:rPr lang="fr-FR" sz="2000" err="1">
                <a:solidFill>
                  <a:srgbClr val="002060"/>
                </a:solidFill>
              </a:rPr>
              <a:t>doffing</a:t>
            </a:r>
            <a:r>
              <a:rPr lang="fr-FR" sz="2000">
                <a:solidFill>
                  <a:srgbClr val="002060"/>
                </a:solidFill>
              </a:rPr>
              <a:t> of the PPE ambulance team (</a:t>
            </a:r>
            <a:r>
              <a:rPr lang="fr-FR" sz="2000" err="1">
                <a:solidFill>
                  <a:srgbClr val="002060"/>
                </a:solidFill>
              </a:rPr>
              <a:t>except</a:t>
            </a:r>
            <a:r>
              <a:rPr lang="fr-FR" sz="2000">
                <a:solidFill>
                  <a:srgbClr val="002060"/>
                </a:solidFill>
              </a:rPr>
              <a:t> the nurse </a:t>
            </a:r>
            <a:r>
              <a:rPr lang="fr-FR" sz="2000" err="1">
                <a:solidFill>
                  <a:srgbClr val="002060"/>
                </a:solidFill>
              </a:rPr>
              <a:t>accompanying</a:t>
            </a:r>
            <a:r>
              <a:rPr lang="fr-FR" sz="2000">
                <a:solidFill>
                  <a:srgbClr val="002060"/>
                </a:solidFill>
              </a:rPr>
              <a:t> the patient)</a:t>
            </a:r>
          </a:p>
          <a:p>
            <a:pPr marL="457200" indent="-457200">
              <a:spcBef>
                <a:spcPts val="0"/>
              </a:spcBef>
              <a:spcAft>
                <a:spcPts val="1200"/>
              </a:spcAft>
              <a:buFont typeface="Arial" charset="0"/>
              <a:buAutoNum type="arabicPeriod"/>
            </a:pPr>
            <a:r>
              <a:rPr lang="es-ES" sz="2000" err="1">
                <a:solidFill>
                  <a:srgbClr val="002060"/>
                </a:solidFill>
              </a:rPr>
              <a:t>Departure</a:t>
            </a:r>
            <a:r>
              <a:rPr lang="es-ES" sz="2000">
                <a:solidFill>
                  <a:srgbClr val="002060"/>
                </a:solidFill>
              </a:rPr>
              <a:t> of </a:t>
            </a:r>
            <a:r>
              <a:rPr lang="es-ES" sz="2000" err="1">
                <a:solidFill>
                  <a:srgbClr val="002060"/>
                </a:solidFill>
              </a:rPr>
              <a:t>the</a:t>
            </a:r>
            <a:r>
              <a:rPr lang="es-ES" sz="2000">
                <a:solidFill>
                  <a:srgbClr val="002060"/>
                </a:solidFill>
              </a:rPr>
              <a:t> </a:t>
            </a:r>
            <a:r>
              <a:rPr lang="es-ES" sz="2000" err="1">
                <a:solidFill>
                  <a:srgbClr val="002060"/>
                </a:solidFill>
              </a:rPr>
              <a:t>ambulance</a:t>
            </a:r>
            <a:endParaRPr lang="es-ES" sz="2000">
              <a:solidFill>
                <a:srgbClr val="002060"/>
              </a:solidFill>
            </a:endParaRPr>
          </a:p>
          <a:p>
            <a:pPr marL="457200" lvl="0" indent="-457200">
              <a:spcBef>
                <a:spcPts val="0"/>
              </a:spcBef>
              <a:spcAft>
                <a:spcPts val="1200"/>
              </a:spcAft>
              <a:buFont typeface="Arial" charset="0"/>
              <a:buAutoNum type="arabicPeriod"/>
            </a:pPr>
            <a:r>
              <a:rPr lang="fr-FR" sz="2000" err="1">
                <a:solidFill>
                  <a:srgbClr val="002060"/>
                </a:solidFill>
              </a:rPr>
              <a:t>Arrival</a:t>
            </a:r>
            <a:r>
              <a:rPr lang="fr-FR" sz="2000">
                <a:solidFill>
                  <a:srgbClr val="002060"/>
                </a:solidFill>
              </a:rPr>
              <a:t> of the ambulance at the Ebola </a:t>
            </a:r>
            <a:r>
              <a:rPr lang="fr-FR" sz="2000" err="1">
                <a:solidFill>
                  <a:srgbClr val="002060"/>
                </a:solidFill>
              </a:rPr>
              <a:t>Treatment</a:t>
            </a:r>
            <a:r>
              <a:rPr lang="fr-FR" sz="2000">
                <a:solidFill>
                  <a:srgbClr val="002060"/>
                </a:solidFill>
              </a:rPr>
              <a:t> Center</a:t>
            </a:r>
          </a:p>
          <a:p>
            <a:pPr marL="457200" indent="-457200">
              <a:spcBef>
                <a:spcPts val="0"/>
              </a:spcBef>
              <a:spcAft>
                <a:spcPts val="1200"/>
              </a:spcAft>
              <a:buFont typeface="Arial" charset="0"/>
              <a:buAutoNum type="arabicPeriod"/>
            </a:pPr>
            <a:r>
              <a:rPr lang="fr-FR" sz="2000" err="1">
                <a:solidFill>
                  <a:srgbClr val="002060"/>
                </a:solidFill>
              </a:rPr>
              <a:t>Waste</a:t>
            </a:r>
            <a:r>
              <a:rPr lang="fr-FR" sz="2000">
                <a:solidFill>
                  <a:srgbClr val="002060"/>
                </a:solidFill>
              </a:rPr>
              <a:t> management and disinfection of the ambulance.</a:t>
            </a:r>
          </a:p>
          <a:p>
            <a:pPr marL="457200" lvl="0" indent="-457200">
              <a:buFont typeface="Arial" charset="0"/>
              <a:buAutoNum type="arabicPeriod"/>
            </a:pPr>
            <a:endParaRPr lang="fr-FR" sz="2000" b="1">
              <a:solidFill>
                <a:srgbClr val="002060"/>
              </a:solidFill>
            </a:endParaRPr>
          </a:p>
          <a:p>
            <a:pPr marL="457200" indent="-457200">
              <a:buFont typeface="Arial" charset="0"/>
              <a:buAutoNum type="arabicPeriod"/>
            </a:pPr>
            <a:endParaRPr lang="es-ES" sz="2000" b="1">
              <a:solidFill>
                <a:srgbClr val="002060"/>
              </a:solidFill>
            </a:endParaRPr>
          </a:p>
          <a:p>
            <a:pPr marL="457200" lvl="0" indent="-457200">
              <a:buFont typeface="Arial" charset="0"/>
              <a:buAutoNum type="arabicPeriod"/>
            </a:pPr>
            <a:endParaRPr lang="fr-FR" sz="2000" b="1">
              <a:solidFill>
                <a:srgbClr val="002060"/>
              </a:solidFill>
            </a:endParaRPr>
          </a:p>
          <a:p>
            <a:pPr marL="457200" indent="-457200">
              <a:buFont typeface="Arial" charset="0"/>
              <a:buAutoNum type="arabicPeriod"/>
            </a:pPr>
            <a:endParaRPr lang="fr-FR" sz="2000" b="1">
              <a:solidFill>
                <a:srgbClr val="002060"/>
              </a:solidFill>
            </a:endParaRPr>
          </a:p>
          <a:p>
            <a:pPr marL="457200" lvl="0" indent="-457200">
              <a:buFont typeface="Arial" charset="0"/>
              <a:buAutoNum type="arabicPeriod"/>
            </a:pPr>
            <a:endParaRPr lang="fr-FR" sz="2000" b="1">
              <a:solidFill>
                <a:srgbClr val="002060"/>
              </a:solidFill>
            </a:endParaRPr>
          </a:p>
          <a:p>
            <a:pPr marL="457200" indent="-457200">
              <a:buFont typeface="Arial" charset="0"/>
              <a:buAutoNum type="arabicPeriod"/>
            </a:pPr>
            <a:endParaRPr lang="fr-FR" sz="2000" b="1">
              <a:solidFill>
                <a:srgbClr val="002060"/>
              </a:solidFill>
            </a:endParaRPr>
          </a:p>
          <a:p>
            <a:pPr marL="457200" lvl="0" indent="-457200">
              <a:buAutoNum type="arabicPeriod"/>
            </a:pPr>
            <a:endParaRPr lang="fr-FR" sz="2000">
              <a:solidFill>
                <a:srgbClr val="002060"/>
              </a:solidFill>
            </a:endParaRPr>
          </a:p>
          <a:p>
            <a:pPr marL="0" indent="0">
              <a:buNone/>
            </a:pPr>
            <a:endParaRPr lang="fr-FR" sz="2000"/>
          </a:p>
        </p:txBody>
      </p:sp>
    </p:spTree>
    <p:extLst>
      <p:ext uri="{BB962C8B-B14F-4D97-AF65-F5344CB8AC3E}">
        <p14:creationId xmlns:p14="http://schemas.microsoft.com/office/powerpoint/2010/main" val="2634198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 name="image3.jpeg" descr="D:\Desktop\Ambulance\IMG_1908.JPG"/>
          <p:cNvPicPr/>
          <p:nvPr/>
        </p:nvPicPr>
        <p:blipFill rotWithShape="1">
          <a:blip r:embed="rId2" cstate="print">
            <a:extLst/>
          </a:blip>
          <a:srcRect b="10709"/>
          <a:stretch/>
        </p:blipFill>
        <p:spPr>
          <a:xfrm>
            <a:off x="4589139" y="3645024"/>
            <a:ext cx="4087317" cy="2121690"/>
          </a:xfrm>
          <a:prstGeom prst="rect">
            <a:avLst/>
          </a:prstGeom>
          <a:ln w="19050">
            <a:solidFill>
              <a:srgbClr val="808080"/>
            </a:solidFill>
          </a:ln>
        </p:spPr>
      </p:pic>
      <p:pic>
        <p:nvPicPr>
          <p:cNvPr id="106" name="image2.jpeg" descr="D:\Desktop\Ambulance\IMG_1907 (4).JPG"/>
          <p:cNvPicPr/>
          <p:nvPr/>
        </p:nvPicPr>
        <p:blipFill>
          <a:blip r:embed="rId3" cstate="print">
            <a:extLst/>
          </a:blip>
          <a:srcRect l="20727" b="11365"/>
          <a:stretch>
            <a:fillRect/>
          </a:stretch>
        </p:blipFill>
        <p:spPr>
          <a:xfrm rot="10800000">
            <a:off x="5152254" y="1047119"/>
            <a:ext cx="3668218" cy="2890806"/>
          </a:xfrm>
          <a:prstGeom prst="rect">
            <a:avLst/>
          </a:prstGeom>
          <a:ln w="19050">
            <a:solidFill>
              <a:srgbClr val="808080"/>
            </a:solidFill>
          </a:ln>
        </p:spPr>
      </p:pic>
      <p:sp>
        <p:nvSpPr>
          <p:cNvPr id="108" name="Shape 108"/>
          <p:cNvSpPr/>
          <p:nvPr/>
        </p:nvSpPr>
        <p:spPr>
          <a:xfrm>
            <a:off x="35496" y="1474910"/>
            <a:ext cx="3630485" cy="3970314"/>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p>
            <a:pPr marL="285750" lvl="0" indent="-285750">
              <a:buFont typeface="Arial" panose="020B0604020202020204" pitchFamily="34" charset="0"/>
              <a:buChar char="•"/>
            </a:pPr>
            <a:r>
              <a:rPr>
                <a:latin typeface="Arial"/>
                <a:ea typeface="Arial"/>
                <a:cs typeface="Arial"/>
                <a:sym typeface="Arial"/>
              </a:rPr>
              <a:t>Once an </a:t>
            </a:r>
            <a:r>
              <a:rPr lang="en-GB">
                <a:latin typeface="Arial"/>
                <a:ea typeface="Arial"/>
                <a:cs typeface="Arial"/>
                <a:sym typeface="Arial"/>
              </a:rPr>
              <a:t>Ebola alert </a:t>
            </a:r>
            <a:r>
              <a:rPr>
                <a:latin typeface="Arial"/>
                <a:ea typeface="Arial"/>
                <a:cs typeface="Arial"/>
                <a:sym typeface="Arial"/>
              </a:rPr>
              <a:t>is </a:t>
            </a:r>
            <a:r>
              <a:rPr lang="fr-FR" err="1">
                <a:latin typeface="Arial"/>
                <a:ea typeface="Arial"/>
                <a:cs typeface="Arial"/>
                <a:sym typeface="Arial"/>
              </a:rPr>
              <a:t>detected</a:t>
            </a:r>
            <a:r>
              <a:rPr lang="fr-FR">
                <a:latin typeface="Arial"/>
                <a:ea typeface="Arial"/>
                <a:cs typeface="Arial"/>
                <a:sym typeface="Arial"/>
              </a:rPr>
              <a:t>, the information </a:t>
            </a:r>
            <a:r>
              <a:rPr lang="fr-FR" err="1">
                <a:latin typeface="Arial"/>
                <a:ea typeface="Arial"/>
                <a:cs typeface="Arial"/>
                <a:sym typeface="Arial"/>
              </a:rPr>
              <a:t>is</a:t>
            </a:r>
            <a:r>
              <a:rPr lang="fr-FR">
                <a:latin typeface="Arial"/>
                <a:ea typeface="Arial"/>
                <a:cs typeface="Arial"/>
                <a:sym typeface="Arial"/>
              </a:rPr>
              <a:t> </a:t>
            </a:r>
            <a:r>
              <a:rPr lang="fr-FR" err="1">
                <a:latin typeface="Arial"/>
                <a:ea typeface="Arial"/>
                <a:cs typeface="Arial"/>
                <a:sym typeface="Arial"/>
              </a:rPr>
              <a:t>transmitted</a:t>
            </a:r>
            <a:r>
              <a:rPr lang="fr-FR">
                <a:latin typeface="Arial"/>
                <a:ea typeface="Arial"/>
                <a:cs typeface="Arial"/>
                <a:sym typeface="Arial"/>
              </a:rPr>
              <a:t> to the </a:t>
            </a:r>
            <a:r>
              <a:rPr lang="fr-FR" b="1">
                <a:latin typeface="Arial"/>
                <a:ea typeface="Arial"/>
                <a:cs typeface="Arial"/>
                <a:sym typeface="Arial"/>
              </a:rPr>
              <a:t>coordinator of the EOC </a:t>
            </a:r>
            <a:r>
              <a:rPr lang="fr-FR" err="1">
                <a:latin typeface="Arial"/>
                <a:ea typeface="Arial"/>
                <a:cs typeface="Arial"/>
                <a:sym typeface="Arial"/>
              </a:rPr>
              <a:t>who</a:t>
            </a:r>
            <a:r>
              <a:rPr lang="fr-FR">
                <a:latin typeface="Arial"/>
                <a:ea typeface="Arial"/>
                <a:cs typeface="Arial"/>
                <a:sym typeface="Arial"/>
              </a:rPr>
              <a:t> </a:t>
            </a:r>
            <a:r>
              <a:rPr lang="fr-FR" err="1">
                <a:latin typeface="Arial"/>
                <a:ea typeface="Arial"/>
                <a:cs typeface="Arial"/>
                <a:sym typeface="Arial"/>
              </a:rPr>
              <a:t>will</a:t>
            </a:r>
            <a:r>
              <a:rPr lang="fr-FR">
                <a:latin typeface="Arial"/>
                <a:ea typeface="Arial"/>
                <a:cs typeface="Arial"/>
                <a:sym typeface="Arial"/>
              </a:rPr>
              <a:t> </a:t>
            </a:r>
            <a:r>
              <a:rPr lang="fr-FR" err="1">
                <a:latin typeface="Arial"/>
                <a:ea typeface="Arial"/>
                <a:cs typeface="Arial"/>
                <a:sym typeface="Arial"/>
              </a:rPr>
              <a:t>activate</a:t>
            </a:r>
            <a:r>
              <a:rPr lang="fr-FR">
                <a:latin typeface="Arial"/>
                <a:ea typeface="Arial"/>
                <a:cs typeface="Arial"/>
                <a:sym typeface="Arial"/>
              </a:rPr>
              <a:t> the </a:t>
            </a:r>
            <a:r>
              <a:rPr lang="fr-FR" b="1">
                <a:latin typeface="Arial"/>
                <a:ea typeface="Arial"/>
                <a:cs typeface="Arial"/>
                <a:sym typeface="Arial"/>
              </a:rPr>
              <a:t>RRT</a:t>
            </a:r>
            <a:r>
              <a:rPr lang="fr-FR">
                <a:latin typeface="Arial"/>
                <a:ea typeface="Arial"/>
                <a:cs typeface="Arial"/>
                <a:sym typeface="Arial"/>
              </a:rPr>
              <a:t> </a:t>
            </a:r>
            <a:r>
              <a:rPr lang="fr-FR" b="1">
                <a:latin typeface="Arial"/>
                <a:ea typeface="Arial"/>
                <a:cs typeface="Arial"/>
                <a:sym typeface="Arial"/>
              </a:rPr>
              <a:t>Coordinator</a:t>
            </a:r>
          </a:p>
          <a:p>
            <a:pPr marL="285750" lvl="0" indent="-285750">
              <a:buFont typeface="Arial" panose="020B0604020202020204" pitchFamily="34" charset="0"/>
              <a:buChar char="•"/>
            </a:pPr>
            <a:endParaRPr>
              <a:latin typeface="Arial"/>
              <a:ea typeface="Arial"/>
              <a:cs typeface="Arial"/>
              <a:sym typeface="Arial"/>
            </a:endParaRPr>
          </a:p>
          <a:p>
            <a:pPr marL="285750" indent="-285750">
              <a:buFont typeface="Arial" panose="020B0604020202020204" pitchFamily="34" charset="0"/>
              <a:buChar char="•"/>
            </a:pPr>
            <a:r>
              <a:rPr lang="en-US">
                <a:solidFill>
                  <a:schemeClr val="tx1"/>
                </a:solidFill>
                <a:latin typeface="Arial"/>
                <a:ea typeface="Arial"/>
                <a:cs typeface="Arial"/>
                <a:sym typeface="Arial"/>
              </a:rPr>
              <a:t>The </a:t>
            </a:r>
            <a:r>
              <a:rPr lang="en-US" b="1">
                <a:latin typeface="Arial"/>
                <a:ea typeface="Arial"/>
                <a:cs typeface="Arial"/>
                <a:sym typeface="Arial"/>
              </a:rPr>
              <a:t>RRT</a:t>
            </a:r>
            <a:r>
              <a:rPr lang="en-US">
                <a:solidFill>
                  <a:schemeClr val="tx1"/>
                </a:solidFill>
                <a:latin typeface="Arial"/>
                <a:ea typeface="Arial"/>
                <a:cs typeface="Arial"/>
                <a:sym typeface="Arial"/>
              </a:rPr>
              <a:t> </a:t>
            </a:r>
            <a:r>
              <a:rPr lang="en-US" b="1">
                <a:solidFill>
                  <a:schemeClr val="tx1"/>
                </a:solidFill>
                <a:latin typeface="Arial"/>
                <a:ea typeface="Arial"/>
                <a:cs typeface="Arial"/>
                <a:sym typeface="Arial"/>
              </a:rPr>
              <a:t>Coordinator </a:t>
            </a:r>
            <a:r>
              <a:rPr lang="en-US">
                <a:solidFill>
                  <a:schemeClr val="tx1"/>
                </a:solidFill>
                <a:latin typeface="Arial"/>
                <a:ea typeface="Arial"/>
                <a:cs typeface="Arial"/>
                <a:sym typeface="Arial"/>
              </a:rPr>
              <a:t>will immediately document the case and will mobilize the </a:t>
            </a:r>
            <a:r>
              <a:rPr lang="en-US" b="1">
                <a:solidFill>
                  <a:schemeClr val="tx1"/>
                </a:solidFill>
                <a:latin typeface="Arial"/>
                <a:ea typeface="Arial"/>
                <a:cs typeface="Arial"/>
                <a:sym typeface="Arial"/>
              </a:rPr>
              <a:t>rest of the RRT and </a:t>
            </a:r>
            <a:r>
              <a:rPr lang="en-US">
                <a:solidFill>
                  <a:schemeClr val="tx1"/>
                </a:solidFill>
                <a:latin typeface="Arial"/>
                <a:ea typeface="Arial"/>
                <a:cs typeface="Arial"/>
                <a:sym typeface="Arial"/>
              </a:rPr>
              <a:t>the</a:t>
            </a:r>
            <a:r>
              <a:rPr lang="en-US" b="1">
                <a:solidFill>
                  <a:schemeClr val="tx1"/>
                </a:solidFill>
                <a:latin typeface="Arial"/>
                <a:ea typeface="Arial"/>
                <a:cs typeface="Arial"/>
                <a:sym typeface="Arial"/>
              </a:rPr>
              <a:t> ambulance team</a:t>
            </a:r>
          </a:p>
          <a:p>
            <a:pPr marL="285750" indent="-285750">
              <a:buFont typeface="Arial" panose="020B0604020202020204" pitchFamily="34" charset="0"/>
              <a:buChar char="•"/>
            </a:pPr>
            <a:endParaRPr>
              <a:latin typeface="Arial"/>
              <a:ea typeface="Arial"/>
              <a:cs typeface="Arial"/>
              <a:sym typeface="Arial"/>
            </a:endParaRPr>
          </a:p>
          <a:p>
            <a:pPr marL="285750" lvl="0" indent="-285750">
              <a:buFont typeface="Arial" panose="020B0604020202020204" pitchFamily="34" charset="0"/>
              <a:buChar char="•"/>
            </a:pPr>
            <a:r>
              <a:rPr lang="fr-FR" b="1">
                <a:solidFill>
                  <a:schemeClr val="tx1"/>
                </a:solidFill>
                <a:latin typeface="Arial"/>
                <a:ea typeface="Arial"/>
                <a:cs typeface="Arial"/>
                <a:sym typeface="Arial"/>
              </a:rPr>
              <a:t>The RRT and ambulance </a:t>
            </a:r>
            <a:r>
              <a:rPr lang="fr-FR" err="1">
                <a:solidFill>
                  <a:schemeClr val="tx1"/>
                </a:solidFill>
                <a:latin typeface="Arial"/>
                <a:ea typeface="Arial"/>
                <a:cs typeface="Arial"/>
                <a:sym typeface="Arial"/>
              </a:rPr>
              <a:t>will</a:t>
            </a:r>
            <a:r>
              <a:rPr lang="fr-FR">
                <a:solidFill>
                  <a:schemeClr val="tx1"/>
                </a:solidFill>
                <a:latin typeface="Arial"/>
                <a:ea typeface="Arial"/>
                <a:cs typeface="Arial"/>
                <a:sym typeface="Arial"/>
              </a:rPr>
              <a:t> </a:t>
            </a:r>
            <a:r>
              <a:rPr lang="fr-FR" err="1">
                <a:solidFill>
                  <a:schemeClr val="tx1"/>
                </a:solidFill>
                <a:latin typeface="Arial"/>
                <a:ea typeface="Arial"/>
                <a:cs typeface="Arial"/>
                <a:sym typeface="Arial"/>
              </a:rPr>
              <a:t>prepare</a:t>
            </a:r>
            <a:r>
              <a:rPr lang="fr-FR">
                <a:solidFill>
                  <a:schemeClr val="tx1"/>
                </a:solidFill>
                <a:latin typeface="Arial"/>
                <a:ea typeface="Arial"/>
                <a:cs typeface="Arial"/>
                <a:sym typeface="Arial"/>
              </a:rPr>
              <a:t> to go</a:t>
            </a:r>
            <a:r>
              <a:rPr>
                <a:solidFill>
                  <a:schemeClr val="tx1"/>
                </a:solidFill>
                <a:latin typeface="Arial"/>
                <a:ea typeface="Arial"/>
                <a:cs typeface="Arial"/>
                <a:sym typeface="Arial"/>
              </a:rPr>
              <a:t> urgently to the </a:t>
            </a:r>
            <a:r>
              <a:rPr b="1">
                <a:solidFill>
                  <a:schemeClr val="tx1"/>
                </a:solidFill>
                <a:latin typeface="Arial"/>
                <a:ea typeface="Arial"/>
                <a:cs typeface="Arial"/>
                <a:sym typeface="Arial"/>
              </a:rPr>
              <a:t>ALERT</a:t>
            </a:r>
            <a:r>
              <a:rPr>
                <a:solidFill>
                  <a:schemeClr val="tx1"/>
                </a:solidFill>
                <a:latin typeface="Arial"/>
                <a:ea typeface="Arial"/>
                <a:cs typeface="Arial"/>
                <a:sym typeface="Arial"/>
              </a:rPr>
              <a:t> </a:t>
            </a:r>
            <a:r>
              <a:rPr b="1">
                <a:solidFill>
                  <a:schemeClr val="tx1"/>
                </a:solidFill>
                <a:latin typeface="Arial"/>
                <a:ea typeface="Arial"/>
                <a:cs typeface="Arial"/>
                <a:sym typeface="Arial"/>
              </a:rPr>
              <a:t>LOCATION</a:t>
            </a:r>
            <a:r>
              <a:rPr>
                <a:solidFill>
                  <a:schemeClr val="tx1"/>
                </a:solidFill>
                <a:latin typeface="Arial"/>
                <a:ea typeface="Arial"/>
                <a:cs typeface="Arial"/>
                <a:sym typeface="Arial"/>
              </a:rPr>
              <a:t>.</a:t>
            </a:r>
          </a:p>
        </p:txBody>
      </p:sp>
      <p:sp>
        <p:nvSpPr>
          <p:cNvPr id="109" name="Shape 109"/>
          <p:cNvSpPr/>
          <p:nvPr/>
        </p:nvSpPr>
        <p:spPr>
          <a:xfrm>
            <a:off x="253620" y="-27384"/>
            <a:ext cx="8566852" cy="11430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rmAutofit/>
          </a:bodyPr>
          <a:lstStyle>
            <a:lvl1pPr algn="ctr">
              <a:defRPr sz="1600">
                <a:solidFill>
                  <a:srgbClr val="FF0000"/>
                </a:solidFill>
                <a:latin typeface="Arial"/>
                <a:ea typeface="Arial"/>
                <a:cs typeface="Arial"/>
                <a:sym typeface="Arial"/>
              </a:defRPr>
            </a:lvl1pPr>
          </a:lstStyle>
          <a:p>
            <a:pPr>
              <a:defRPr sz="1800">
                <a:solidFill>
                  <a:srgbClr val="000000"/>
                </a:solidFill>
              </a:defRPr>
            </a:pPr>
            <a:r>
              <a:rPr lang="fr-FR" sz="2800" b="1">
                <a:solidFill>
                  <a:srgbClr val="002060"/>
                </a:solidFill>
              </a:rPr>
              <a:t>1. Mobilisation of the RRT and ambulance </a:t>
            </a:r>
            <a:r>
              <a:rPr lang="fr-FR" sz="2800" b="1" err="1">
                <a:solidFill>
                  <a:srgbClr val="002060"/>
                </a:solidFill>
              </a:rPr>
              <a:t>escort</a:t>
            </a:r>
            <a:r>
              <a:rPr lang="fr-FR" sz="2800" b="1">
                <a:solidFill>
                  <a:srgbClr val="002060"/>
                </a:solidFill>
              </a:rPr>
              <a:t> for a Ebola </a:t>
            </a:r>
            <a:r>
              <a:rPr lang="fr-FR" sz="2800" b="1" err="1">
                <a:solidFill>
                  <a:srgbClr val="002060"/>
                </a:solidFill>
              </a:rPr>
              <a:t>suspected</a:t>
            </a:r>
            <a:r>
              <a:rPr lang="fr-FR" sz="2800" b="1">
                <a:solidFill>
                  <a:srgbClr val="002060"/>
                </a:solidFill>
              </a:rPr>
              <a:t> case </a:t>
            </a:r>
            <a:r>
              <a:rPr lang="fr-FR" sz="2800" b="1" err="1">
                <a:solidFill>
                  <a:srgbClr val="002060"/>
                </a:solidFill>
              </a:rPr>
              <a:t>alert</a:t>
            </a:r>
            <a:endParaRPr lang="fr-FR" sz="2800" b="1">
              <a:solidFill>
                <a:srgbClr val="002060"/>
              </a:solidFill>
            </a:endParaRPr>
          </a:p>
        </p:txBody>
      </p:sp>
      <p:sp>
        <p:nvSpPr>
          <p:cNvPr id="110" name="Shape 110"/>
          <p:cNvSpPr/>
          <p:nvPr/>
        </p:nvSpPr>
        <p:spPr>
          <a:xfrm>
            <a:off x="5648706" y="1268760"/>
            <a:ext cx="1371566" cy="13715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38100">
            <a:solidFill>
              <a:srgbClr val="FF0000"/>
            </a:solidFill>
          </a:ln>
          <a:effectLst>
            <a:outerShdw blurRad="38100" dist="23000" dir="5400000" rotWithShape="0">
              <a:srgbClr val="000000">
                <a:alpha val="35000"/>
              </a:srgbClr>
            </a:outerShdw>
          </a:effectLst>
        </p:spPr>
        <p:txBody>
          <a:bodyPr lIns="0" tIns="0" rIns="0" bIns="0" anchor="ctr"/>
          <a:lstStyle/>
          <a:p>
            <a:pPr lvl="0" algn="ctr">
              <a:defRPr>
                <a:solidFill>
                  <a:srgbClr val="FFFFFF"/>
                </a:solidFill>
                <a:latin typeface="Arial"/>
                <a:ea typeface="Arial"/>
                <a:cs typeface="Arial"/>
                <a:sym typeface="Arial"/>
              </a:defRPr>
            </a:pPr>
            <a:endParaRPr/>
          </a:p>
        </p:txBody>
      </p:sp>
      <p:sp>
        <p:nvSpPr>
          <p:cNvPr id="111" name="Shape 111"/>
          <p:cNvSpPr/>
          <p:nvPr/>
        </p:nvSpPr>
        <p:spPr>
          <a:xfrm>
            <a:off x="7690047" y="3162671"/>
            <a:ext cx="914401" cy="9144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400" y="0"/>
                  <a:pt x="10800" y="5400"/>
                  <a:pt x="10800" y="10800"/>
                </a:cubicBezTo>
                <a:cubicBezTo>
                  <a:pt x="10800" y="16200"/>
                  <a:pt x="16200" y="21600"/>
                  <a:pt x="21600" y="21600"/>
                </a:cubicBezTo>
              </a:path>
            </a:pathLst>
          </a:custGeom>
          <a:ln w="25400">
            <a:solidFill>
              <a:srgbClr val="BBE0E3"/>
            </a:solidFill>
            <a:tailEnd type="triangle"/>
          </a:ln>
          <a:effectLst>
            <a:outerShdw blurRad="38100" dist="20000" dir="5400000" rotWithShape="0">
              <a:srgbClr val="000000">
                <a:alpha val="38000"/>
              </a:srgbClr>
            </a:outerShdw>
          </a:effectLst>
        </p:spPr>
        <p:txBody>
          <a:bodyPr lIns="0" tIns="0" rIns="0" bIns="0" anchor="ctr"/>
          <a:lstStyle/>
          <a:p>
            <a:pPr lvl="0">
              <a:defRPr>
                <a:latin typeface="Arial"/>
                <a:ea typeface="Arial"/>
                <a:cs typeface="Arial"/>
                <a:sym typeface="Arial"/>
              </a:defRPr>
            </a:pPr>
            <a:endParaRPr/>
          </a:p>
        </p:txBody>
      </p:sp>
      <p:sp>
        <p:nvSpPr>
          <p:cNvPr id="112" name="Shape 112"/>
          <p:cNvSpPr/>
          <p:nvPr/>
        </p:nvSpPr>
        <p:spPr>
          <a:xfrm rot="10800000">
            <a:off x="3707904" y="1675654"/>
            <a:ext cx="1944216" cy="45720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10800" y="21600"/>
                </a:lnTo>
                <a:lnTo>
                  <a:pt x="21600" y="21600"/>
                </a:lnTo>
              </a:path>
            </a:pathLst>
          </a:custGeom>
          <a:ln w="38100">
            <a:solidFill>
              <a:srgbClr val="FF0000"/>
            </a:solidFill>
            <a:tailEnd type="triangle"/>
          </a:ln>
          <a:effectLst>
            <a:outerShdw blurRad="38100" dist="20000" dir="5400000" rotWithShape="0">
              <a:srgbClr val="000000">
                <a:alpha val="38000"/>
              </a:srgbClr>
            </a:outerShdw>
          </a:effectLst>
        </p:spPr>
        <p:txBody>
          <a:bodyPr lIns="0" tIns="0" rIns="0" bIns="0" anchor="ctr"/>
          <a:lstStyle/>
          <a:p>
            <a:pPr lvl="0">
              <a:defRPr>
                <a:latin typeface="Arial"/>
                <a:ea typeface="Arial"/>
                <a:cs typeface="Arial"/>
                <a:sym typeface="Arial"/>
              </a:defRPr>
            </a:pPr>
            <a:endParaRPr/>
          </a:p>
        </p:txBody>
      </p:sp>
      <p:sp>
        <p:nvSpPr>
          <p:cNvPr id="113" name="Shape 113"/>
          <p:cNvSpPr/>
          <p:nvPr/>
        </p:nvSpPr>
        <p:spPr>
          <a:xfrm rot="10800000">
            <a:off x="3707905" y="3279419"/>
            <a:ext cx="1444349" cy="154313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10800" y="21600"/>
                </a:lnTo>
                <a:lnTo>
                  <a:pt x="21600" y="21600"/>
                </a:lnTo>
              </a:path>
            </a:pathLst>
          </a:custGeom>
          <a:ln w="38100">
            <a:solidFill>
              <a:srgbClr val="FF0000"/>
            </a:solidFill>
            <a:tailEnd type="triangle"/>
          </a:ln>
          <a:effectLst>
            <a:outerShdw blurRad="38100" dist="20000" dir="5400000" rotWithShape="0">
              <a:srgbClr val="000000">
                <a:alpha val="38000"/>
              </a:srgbClr>
            </a:outerShdw>
          </a:effectLst>
        </p:spPr>
        <p:txBody>
          <a:bodyPr lIns="0" tIns="0" rIns="0" bIns="0" anchor="ctr"/>
          <a:lstStyle/>
          <a:p>
            <a:pPr lvl="0">
              <a:defRPr>
                <a:latin typeface="Arial"/>
                <a:ea typeface="Arial"/>
                <a:cs typeface="Arial"/>
                <a:sym typeface="Arial"/>
              </a:defRPr>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Shape 120"/>
          <p:cNvSpPr/>
          <p:nvPr/>
        </p:nvSpPr>
        <p:spPr>
          <a:xfrm>
            <a:off x="467544" y="1332960"/>
            <a:ext cx="4032448" cy="4524311"/>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p>
            <a:pPr marL="285750" lvl="0" indent="-285750">
              <a:buFont typeface="Arial" panose="020B0604020202020204" pitchFamily="34" charset="0"/>
              <a:buChar char="•"/>
            </a:pPr>
            <a:r>
              <a:rPr>
                <a:solidFill>
                  <a:schemeClr val="tx1"/>
                </a:solidFill>
                <a:latin typeface="Arial"/>
                <a:ea typeface="Arial"/>
                <a:cs typeface="Arial"/>
                <a:sym typeface="Arial"/>
              </a:rPr>
              <a:t>The </a:t>
            </a:r>
            <a:r>
              <a:rPr lang="en-GB" b="1">
                <a:solidFill>
                  <a:schemeClr val="tx1"/>
                </a:solidFill>
                <a:latin typeface="Arial"/>
                <a:ea typeface="Arial"/>
                <a:cs typeface="Arial"/>
                <a:sym typeface="Arial"/>
              </a:rPr>
              <a:t>ambulance team </a:t>
            </a:r>
            <a:r>
              <a:rPr>
                <a:solidFill>
                  <a:schemeClr val="tx1"/>
                </a:solidFill>
                <a:latin typeface="Arial"/>
                <a:ea typeface="Arial"/>
                <a:cs typeface="Arial"/>
                <a:sym typeface="Arial"/>
              </a:rPr>
              <a:t>checks the availability of PPE and other </a:t>
            </a:r>
            <a:r>
              <a:rPr lang="en-US">
                <a:solidFill>
                  <a:schemeClr val="tx1"/>
                </a:solidFill>
                <a:latin typeface="Arial"/>
                <a:ea typeface="Arial"/>
                <a:cs typeface="Arial"/>
                <a:sym typeface="Arial"/>
              </a:rPr>
              <a:t>required </a:t>
            </a:r>
            <a:r>
              <a:rPr>
                <a:solidFill>
                  <a:schemeClr val="tx1"/>
                </a:solidFill>
                <a:latin typeface="Arial"/>
                <a:ea typeface="Arial"/>
                <a:cs typeface="Arial"/>
                <a:sym typeface="Arial"/>
              </a:rPr>
              <a:t>EVD </a:t>
            </a:r>
            <a:r>
              <a:rPr lang="en-US">
                <a:solidFill>
                  <a:schemeClr val="tx1"/>
                </a:solidFill>
                <a:latin typeface="Arial"/>
                <a:ea typeface="Arial"/>
                <a:cs typeface="Arial"/>
                <a:sym typeface="Arial"/>
              </a:rPr>
              <a:t>patient transport supplies</a:t>
            </a:r>
            <a:r>
              <a:rPr>
                <a:solidFill>
                  <a:schemeClr val="tx1"/>
                </a:solidFill>
                <a:latin typeface="Arial"/>
                <a:ea typeface="Arial"/>
                <a:cs typeface="Arial"/>
                <a:sym typeface="Arial"/>
              </a:rPr>
              <a:t> prior to dispatch.</a:t>
            </a:r>
            <a:endParaRPr lang="fr-FR">
              <a:solidFill>
                <a:schemeClr val="tx1"/>
              </a:solidFill>
              <a:latin typeface="Arial"/>
              <a:ea typeface="Arial"/>
              <a:cs typeface="Arial"/>
              <a:sym typeface="Arial"/>
            </a:endParaRPr>
          </a:p>
          <a:p>
            <a:pPr marL="285750" lvl="0" indent="-285750">
              <a:buFont typeface="Arial" panose="020B0604020202020204" pitchFamily="34" charset="0"/>
              <a:buChar char="•"/>
            </a:pPr>
            <a:endParaRPr lang="fr-FR">
              <a:solidFill>
                <a:schemeClr val="tx1"/>
              </a:solidFill>
              <a:latin typeface="Arial"/>
              <a:ea typeface="Arial"/>
              <a:cs typeface="Arial"/>
              <a:sym typeface="Arial"/>
            </a:endParaRPr>
          </a:p>
          <a:p>
            <a:pPr lvl="0"/>
            <a:endParaRPr lang="fr-FR">
              <a:solidFill>
                <a:schemeClr val="tx1"/>
              </a:solidFill>
              <a:latin typeface="Arial"/>
              <a:ea typeface="Arial"/>
              <a:cs typeface="Arial"/>
              <a:sym typeface="Arial"/>
            </a:endParaRPr>
          </a:p>
          <a:p>
            <a:pPr marL="285750" lvl="0" indent="-285750">
              <a:buFont typeface="Arial" panose="020B0604020202020204" pitchFamily="34" charset="0"/>
              <a:buChar char="•"/>
            </a:pPr>
            <a:r>
              <a:rPr lang="fr-FR">
                <a:solidFill>
                  <a:schemeClr val="tx1"/>
                </a:solidFill>
                <a:latin typeface="Arial"/>
                <a:ea typeface="Arial"/>
                <a:cs typeface="Arial"/>
                <a:sym typeface="Arial"/>
              </a:rPr>
              <a:t>1 nurse and 2 </a:t>
            </a:r>
            <a:r>
              <a:rPr lang="fr-FR" err="1">
                <a:solidFill>
                  <a:schemeClr val="tx1"/>
                </a:solidFill>
                <a:latin typeface="Arial"/>
                <a:ea typeface="Arial"/>
                <a:cs typeface="Arial"/>
                <a:sym typeface="Arial"/>
              </a:rPr>
              <a:t>bearers</a:t>
            </a:r>
            <a:r>
              <a:rPr lang="fr-FR">
                <a:solidFill>
                  <a:schemeClr val="tx1"/>
                </a:solidFill>
                <a:latin typeface="Arial"/>
                <a:ea typeface="Arial"/>
                <a:cs typeface="Arial"/>
                <a:sym typeface="Arial"/>
              </a:rPr>
              <a:t> are </a:t>
            </a:r>
            <a:r>
              <a:rPr lang="fr-FR" err="1">
                <a:solidFill>
                  <a:schemeClr val="tx1"/>
                </a:solidFill>
                <a:latin typeface="Arial"/>
                <a:ea typeface="Arial"/>
                <a:cs typeface="Arial"/>
                <a:sym typeface="Arial"/>
              </a:rPr>
              <a:t>needed</a:t>
            </a:r>
            <a:r>
              <a:rPr lang="fr-FR">
                <a:solidFill>
                  <a:schemeClr val="tx1"/>
                </a:solidFill>
                <a:latin typeface="Arial"/>
                <a:ea typeface="Arial"/>
                <a:cs typeface="Arial"/>
                <a:sym typeface="Arial"/>
              </a:rPr>
              <a:t> at all times to </a:t>
            </a:r>
            <a:r>
              <a:rPr lang="fr-FR" err="1">
                <a:solidFill>
                  <a:schemeClr val="tx1"/>
                </a:solidFill>
                <a:latin typeface="Arial"/>
                <a:ea typeface="Arial"/>
                <a:cs typeface="Arial"/>
                <a:sym typeface="Arial"/>
              </a:rPr>
              <a:t>accompany</a:t>
            </a:r>
            <a:r>
              <a:rPr lang="fr-FR">
                <a:solidFill>
                  <a:schemeClr val="tx1"/>
                </a:solidFill>
                <a:latin typeface="Arial"/>
                <a:ea typeface="Arial"/>
                <a:cs typeface="Arial"/>
                <a:sym typeface="Arial"/>
              </a:rPr>
              <a:t> the patient </a:t>
            </a:r>
            <a:r>
              <a:rPr lang="fr-FR" err="1">
                <a:solidFill>
                  <a:schemeClr val="tx1"/>
                </a:solidFill>
                <a:latin typeface="Arial"/>
                <a:ea typeface="Arial"/>
                <a:cs typeface="Arial"/>
                <a:sym typeface="Arial"/>
              </a:rPr>
              <a:t>safely</a:t>
            </a:r>
            <a:r>
              <a:rPr lang="fr-FR">
                <a:solidFill>
                  <a:schemeClr val="tx1"/>
                </a:solidFill>
                <a:latin typeface="Arial"/>
                <a:ea typeface="Arial"/>
                <a:cs typeface="Arial"/>
                <a:sym typeface="Arial"/>
              </a:rPr>
              <a:t>.</a:t>
            </a:r>
          </a:p>
          <a:p>
            <a:pPr marL="285750" lvl="0" indent="-285750">
              <a:buFont typeface="Arial" panose="020B0604020202020204" pitchFamily="34" charset="0"/>
              <a:buChar char="•"/>
            </a:pPr>
            <a:endParaRPr lang="fr-FR">
              <a:solidFill>
                <a:schemeClr val="tx1"/>
              </a:solidFill>
              <a:latin typeface="Arial"/>
              <a:ea typeface="Arial"/>
              <a:cs typeface="Arial"/>
              <a:sym typeface="Arial"/>
            </a:endParaRPr>
          </a:p>
          <a:p>
            <a:pPr lvl="0"/>
            <a:endParaRPr lang="fr-FR">
              <a:solidFill>
                <a:schemeClr val="tx1"/>
              </a:solidFill>
              <a:latin typeface="Arial"/>
              <a:ea typeface="Arial"/>
              <a:cs typeface="Arial"/>
              <a:sym typeface="Arial"/>
            </a:endParaRPr>
          </a:p>
          <a:p>
            <a:pPr marL="285750" lvl="0" indent="-285750">
              <a:buFont typeface="Arial" panose="020B0604020202020204" pitchFamily="34" charset="0"/>
              <a:buChar char="•"/>
            </a:pPr>
            <a:r>
              <a:rPr lang="fr-FR">
                <a:solidFill>
                  <a:schemeClr val="tx1"/>
                </a:solidFill>
                <a:latin typeface="Arial"/>
                <a:ea typeface="Arial"/>
                <a:cs typeface="Arial"/>
                <a:sym typeface="Arial"/>
              </a:rPr>
              <a:t>The sole </a:t>
            </a:r>
            <a:r>
              <a:rPr lang="fr-FR" err="1">
                <a:solidFill>
                  <a:schemeClr val="tx1"/>
                </a:solidFill>
                <a:latin typeface="Arial"/>
                <a:ea typeface="Arial"/>
                <a:cs typeface="Arial"/>
                <a:sym typeface="Arial"/>
              </a:rPr>
              <a:t>responsibility</a:t>
            </a:r>
            <a:r>
              <a:rPr lang="fr-FR">
                <a:solidFill>
                  <a:schemeClr val="tx1"/>
                </a:solidFill>
                <a:latin typeface="Arial"/>
                <a:ea typeface="Arial"/>
                <a:cs typeface="Arial"/>
                <a:sym typeface="Arial"/>
              </a:rPr>
              <a:t> of the </a:t>
            </a:r>
            <a:r>
              <a:rPr lang="fr-FR" b="1">
                <a:solidFill>
                  <a:schemeClr val="tx1"/>
                </a:solidFill>
                <a:latin typeface="Arial"/>
                <a:ea typeface="Arial"/>
                <a:cs typeface="Arial"/>
                <a:sym typeface="Arial"/>
              </a:rPr>
              <a:t>driver</a:t>
            </a:r>
            <a:r>
              <a:rPr lang="fr-FR">
                <a:solidFill>
                  <a:schemeClr val="tx1"/>
                </a:solidFill>
                <a:latin typeface="Arial"/>
                <a:ea typeface="Arial"/>
                <a:cs typeface="Arial"/>
                <a:sym typeface="Arial"/>
              </a:rPr>
              <a:t> </a:t>
            </a:r>
            <a:r>
              <a:rPr lang="fr-FR" err="1">
                <a:solidFill>
                  <a:schemeClr val="tx1"/>
                </a:solidFill>
                <a:latin typeface="Arial"/>
                <a:ea typeface="Arial"/>
                <a:cs typeface="Arial"/>
                <a:sym typeface="Arial"/>
              </a:rPr>
              <a:t>is</a:t>
            </a:r>
            <a:r>
              <a:rPr lang="fr-FR">
                <a:solidFill>
                  <a:schemeClr val="tx1"/>
                </a:solidFill>
                <a:latin typeface="Arial"/>
                <a:ea typeface="Arial"/>
                <a:cs typeface="Arial"/>
                <a:sym typeface="Arial"/>
              </a:rPr>
              <a:t> to drive the </a:t>
            </a:r>
            <a:r>
              <a:rPr lang="fr-FR" err="1">
                <a:solidFill>
                  <a:schemeClr val="tx1"/>
                </a:solidFill>
                <a:latin typeface="Arial"/>
                <a:ea typeface="Arial"/>
                <a:cs typeface="Arial"/>
                <a:sym typeface="Arial"/>
              </a:rPr>
              <a:t>vehicle</a:t>
            </a:r>
            <a:r>
              <a:rPr lang="fr-FR">
                <a:solidFill>
                  <a:schemeClr val="tx1"/>
                </a:solidFill>
                <a:latin typeface="Arial"/>
                <a:ea typeface="Arial"/>
                <a:cs typeface="Arial"/>
                <a:sym typeface="Arial"/>
              </a:rPr>
              <a:t>!  Drivers </a:t>
            </a:r>
            <a:r>
              <a:rPr lang="fr-FR" err="1">
                <a:solidFill>
                  <a:schemeClr val="tx1"/>
                </a:solidFill>
                <a:latin typeface="Arial"/>
                <a:ea typeface="Arial"/>
                <a:cs typeface="Arial"/>
                <a:sym typeface="Arial"/>
              </a:rPr>
              <a:t>should</a:t>
            </a:r>
            <a:r>
              <a:rPr lang="fr-FR">
                <a:solidFill>
                  <a:schemeClr val="tx1"/>
                </a:solidFill>
                <a:latin typeface="Arial"/>
                <a:ea typeface="Arial"/>
                <a:cs typeface="Arial"/>
                <a:sym typeface="Arial"/>
              </a:rPr>
              <a:t> not engage in patient care </a:t>
            </a:r>
            <a:r>
              <a:rPr lang="fr-FR" err="1">
                <a:solidFill>
                  <a:schemeClr val="tx1"/>
                </a:solidFill>
                <a:latin typeface="Arial"/>
                <a:ea typeface="Arial"/>
                <a:cs typeface="Arial"/>
                <a:sym typeface="Arial"/>
              </a:rPr>
              <a:t>activities</a:t>
            </a:r>
            <a:endParaRPr lang="fr-FR">
              <a:solidFill>
                <a:schemeClr val="tx1"/>
              </a:solidFill>
              <a:latin typeface="Arial"/>
              <a:ea typeface="Arial"/>
              <a:cs typeface="Arial"/>
              <a:sym typeface="Arial"/>
            </a:endParaRPr>
          </a:p>
          <a:p>
            <a:pPr marL="285750" lvl="0" indent="-285750">
              <a:buFont typeface="Arial" panose="020B0604020202020204" pitchFamily="34" charset="0"/>
              <a:buChar char="•"/>
            </a:pPr>
            <a:endParaRPr>
              <a:solidFill>
                <a:schemeClr val="tx1"/>
              </a:solidFill>
              <a:latin typeface="Arial"/>
              <a:ea typeface="Arial"/>
              <a:cs typeface="Arial"/>
              <a:sym typeface="Arial"/>
            </a:endParaRPr>
          </a:p>
        </p:txBody>
      </p:sp>
      <p:sp>
        <p:nvSpPr>
          <p:cNvPr id="123" name="Shape 123"/>
          <p:cNvSpPr/>
          <p:nvPr/>
        </p:nvSpPr>
        <p:spPr>
          <a:xfrm>
            <a:off x="0" y="-18256"/>
            <a:ext cx="9144000" cy="11430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rmAutofit/>
          </a:bodyPr>
          <a:lstStyle>
            <a:lvl1pPr algn="ctr">
              <a:defRPr sz="1600">
                <a:solidFill>
                  <a:srgbClr val="FF0000"/>
                </a:solidFill>
                <a:latin typeface="Arial"/>
                <a:ea typeface="Arial"/>
                <a:cs typeface="Arial"/>
                <a:sym typeface="Arial"/>
              </a:defRPr>
            </a:lvl1pPr>
          </a:lstStyle>
          <a:p>
            <a:pPr lvl="0">
              <a:defRPr sz="1800">
                <a:solidFill>
                  <a:srgbClr val="000000"/>
                </a:solidFill>
              </a:defRPr>
            </a:pPr>
            <a:r>
              <a:rPr lang="fr-FR" sz="2800" b="1">
                <a:solidFill>
                  <a:srgbClr val="002060"/>
                </a:solidFill>
              </a:rPr>
              <a:t>2. </a:t>
            </a:r>
            <a:r>
              <a:rPr lang="fr-FR" sz="2800" b="1" err="1">
                <a:solidFill>
                  <a:srgbClr val="002060"/>
                </a:solidFill>
              </a:rPr>
              <a:t>Prepare</a:t>
            </a:r>
            <a:r>
              <a:rPr lang="fr-FR" sz="2800" b="1">
                <a:solidFill>
                  <a:srgbClr val="002060"/>
                </a:solidFill>
              </a:rPr>
              <a:t> </a:t>
            </a:r>
            <a:r>
              <a:rPr lang="fr-FR" sz="2800" b="1" err="1">
                <a:solidFill>
                  <a:srgbClr val="002060"/>
                </a:solidFill>
              </a:rPr>
              <a:t>vehicles</a:t>
            </a:r>
            <a:r>
              <a:rPr lang="fr-FR" sz="2800" b="1">
                <a:solidFill>
                  <a:srgbClr val="002060"/>
                </a:solidFill>
              </a:rPr>
              <a:t> and </a:t>
            </a:r>
            <a:r>
              <a:rPr lang="fr-FR" sz="2800" b="1" err="1">
                <a:solidFill>
                  <a:srgbClr val="002060"/>
                </a:solidFill>
              </a:rPr>
              <a:t>equipment</a:t>
            </a:r>
            <a:r>
              <a:rPr lang="fr-FR" sz="2800" b="1">
                <a:solidFill>
                  <a:srgbClr val="002060"/>
                </a:solidFill>
              </a:rPr>
              <a:t> </a:t>
            </a:r>
            <a:r>
              <a:rPr lang="fr-FR" sz="2800" b="1" err="1">
                <a:solidFill>
                  <a:srgbClr val="002060"/>
                </a:solidFill>
              </a:rPr>
              <a:t>before</a:t>
            </a:r>
            <a:r>
              <a:rPr lang="fr-FR" sz="2800" b="1">
                <a:solidFill>
                  <a:srgbClr val="002060"/>
                </a:solidFill>
              </a:rPr>
              <a:t> </a:t>
            </a:r>
            <a:r>
              <a:rPr lang="fr-FR" sz="2800" b="1" err="1">
                <a:solidFill>
                  <a:srgbClr val="002060"/>
                </a:solidFill>
              </a:rPr>
              <a:t>dispatch</a:t>
            </a:r>
            <a:endParaRPr lang="fr-FR" sz="2800" b="1">
              <a:solidFill>
                <a:srgbClr val="002060"/>
              </a:solidFill>
            </a:endParaRPr>
          </a:p>
        </p:txBody>
      </p:sp>
      <p:grpSp>
        <p:nvGrpSpPr>
          <p:cNvPr id="12" name="Group 11"/>
          <p:cNvGrpSpPr/>
          <p:nvPr/>
        </p:nvGrpSpPr>
        <p:grpSpPr>
          <a:xfrm>
            <a:off x="5436838" y="1229589"/>
            <a:ext cx="2231506" cy="4640684"/>
            <a:chOff x="3574002" y="1229589"/>
            <a:chExt cx="2231506" cy="4640684"/>
          </a:xfrm>
        </p:grpSpPr>
        <p:pic>
          <p:nvPicPr>
            <p:cNvPr id="13" name="image4.jpeg" descr="D:\Desktop\Ambulance\IMG_1900.JPG"/>
            <p:cNvPicPr/>
            <p:nvPr/>
          </p:nvPicPr>
          <p:blipFill>
            <a:blip r:embed="rId3" cstate="print">
              <a:extLst/>
            </a:blip>
            <a:srcRect l="9161" b="10610"/>
            <a:stretch>
              <a:fillRect/>
            </a:stretch>
          </p:blipFill>
          <p:spPr>
            <a:xfrm>
              <a:off x="3577027" y="4516427"/>
              <a:ext cx="2228481" cy="1353846"/>
            </a:xfrm>
            <a:prstGeom prst="rect">
              <a:avLst/>
            </a:prstGeom>
            <a:ln w="19050">
              <a:solidFill>
                <a:srgbClr val="808080"/>
              </a:solidFill>
            </a:ln>
          </p:spPr>
        </p:pic>
        <p:pic>
          <p:nvPicPr>
            <p:cNvPr id="14" name="image5.jpeg" descr="D:\Desktop\Ambulance\IMG_1899.JPG"/>
            <p:cNvPicPr/>
            <p:nvPr/>
          </p:nvPicPr>
          <p:blipFill>
            <a:blip r:embed="rId4" cstate="print">
              <a:extLst/>
            </a:blip>
            <a:srcRect r="9857" b="10611"/>
            <a:stretch>
              <a:fillRect/>
            </a:stretch>
          </p:blipFill>
          <p:spPr>
            <a:xfrm>
              <a:off x="3574002" y="1229589"/>
              <a:ext cx="2231506" cy="1444216"/>
            </a:xfrm>
            <a:prstGeom prst="rect">
              <a:avLst/>
            </a:prstGeom>
            <a:ln w="19050">
              <a:solidFill>
                <a:srgbClr val="808080"/>
              </a:solidFill>
            </a:ln>
          </p:spPr>
        </p:pic>
        <p:pic>
          <p:nvPicPr>
            <p:cNvPr id="15" name="image6.jpeg" descr="D:\Desktop\Ambulance\IMG_1834.JPG"/>
            <p:cNvPicPr/>
            <p:nvPr/>
          </p:nvPicPr>
          <p:blipFill>
            <a:blip r:embed="rId5" cstate="print">
              <a:extLst/>
            </a:blip>
            <a:srcRect b="9099"/>
            <a:stretch>
              <a:fillRect/>
            </a:stretch>
          </p:blipFill>
          <p:spPr>
            <a:xfrm>
              <a:off x="3574002" y="2863202"/>
              <a:ext cx="2231506" cy="1463828"/>
            </a:xfrm>
            <a:prstGeom prst="rect">
              <a:avLst/>
            </a:prstGeom>
            <a:ln w="19050">
              <a:solidFill>
                <a:srgbClr val="808080"/>
              </a:solidFill>
            </a:ln>
          </p:spPr>
        </p:pic>
        <p:sp>
          <p:nvSpPr>
            <p:cNvPr id="16" name="Shape 121"/>
            <p:cNvSpPr/>
            <p:nvPr/>
          </p:nvSpPr>
          <p:spPr>
            <a:xfrm>
              <a:off x="3842829" y="2930294"/>
              <a:ext cx="1371566" cy="13715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38100">
              <a:solidFill>
                <a:srgbClr val="FF0000"/>
              </a:solidFill>
            </a:ln>
            <a:effectLst>
              <a:outerShdw blurRad="38100" dist="23000" dir="5400000" rotWithShape="0">
                <a:srgbClr val="000000">
                  <a:alpha val="35000"/>
                </a:srgbClr>
              </a:outerShdw>
            </a:effectLst>
          </p:spPr>
          <p:txBody>
            <a:bodyPr lIns="0" tIns="0" rIns="0" bIns="0" anchor="ctr"/>
            <a:lstStyle/>
            <a:p>
              <a:pPr lvl="0" algn="ctr">
                <a:defRPr>
                  <a:solidFill>
                    <a:srgbClr val="FFFFFF"/>
                  </a:solidFill>
                  <a:latin typeface="Arial"/>
                  <a:ea typeface="Arial"/>
                  <a:cs typeface="Arial"/>
                  <a:sym typeface="Arial"/>
                </a:defRPr>
              </a:pPr>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p:nvPr/>
        </p:nvSpPr>
        <p:spPr>
          <a:xfrm>
            <a:off x="323528" y="404664"/>
            <a:ext cx="8244408" cy="82748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Autofit/>
          </a:bodyPr>
          <a:lstStyle>
            <a:lvl1pPr algn="ctr">
              <a:defRPr sz="1600">
                <a:solidFill>
                  <a:srgbClr val="FF0000"/>
                </a:solidFill>
                <a:latin typeface="Arial"/>
                <a:ea typeface="Arial"/>
                <a:cs typeface="Arial"/>
                <a:sym typeface="Arial"/>
              </a:defRPr>
            </a:lvl1pPr>
          </a:lstStyle>
          <a:p>
            <a:pPr>
              <a:defRPr sz="1800">
                <a:solidFill>
                  <a:srgbClr val="000000"/>
                </a:solidFill>
              </a:defRPr>
            </a:pPr>
            <a:r>
              <a:rPr lang="fr-FR" sz="2800" b="1">
                <a:solidFill>
                  <a:srgbClr val="002060"/>
                </a:solidFill>
              </a:rPr>
              <a:t>3. </a:t>
            </a:r>
            <a:r>
              <a:rPr lang="fr-FR" sz="2800" b="1" err="1">
                <a:solidFill>
                  <a:srgbClr val="002060"/>
                </a:solidFill>
              </a:rPr>
              <a:t>Arrival</a:t>
            </a:r>
            <a:r>
              <a:rPr lang="fr-FR" sz="2800" b="1">
                <a:solidFill>
                  <a:srgbClr val="002060"/>
                </a:solidFill>
              </a:rPr>
              <a:t> at the EVD </a:t>
            </a:r>
            <a:r>
              <a:rPr lang="fr-FR" sz="2800" b="1" err="1">
                <a:solidFill>
                  <a:srgbClr val="002060"/>
                </a:solidFill>
              </a:rPr>
              <a:t>suspected</a:t>
            </a:r>
            <a:r>
              <a:rPr lang="fr-FR" sz="2800" b="1">
                <a:solidFill>
                  <a:srgbClr val="002060"/>
                </a:solidFill>
              </a:rPr>
              <a:t> case </a:t>
            </a:r>
            <a:r>
              <a:rPr lang="fr-FR" sz="2800" b="1" err="1">
                <a:solidFill>
                  <a:srgbClr val="002060"/>
                </a:solidFill>
              </a:rPr>
              <a:t>alert</a:t>
            </a:r>
            <a:r>
              <a:rPr lang="fr-FR" sz="2800" b="1">
                <a:solidFill>
                  <a:srgbClr val="002060"/>
                </a:solidFill>
              </a:rPr>
              <a:t> location</a:t>
            </a:r>
          </a:p>
          <a:p>
            <a:pPr lvl="0">
              <a:defRPr sz="1800">
                <a:solidFill>
                  <a:srgbClr val="000000"/>
                </a:solidFill>
              </a:defRPr>
            </a:pPr>
            <a:r>
              <a:rPr lang="fr-FR" sz="2800" b="1">
                <a:solidFill>
                  <a:srgbClr val="002060"/>
                </a:solidFill>
              </a:rPr>
              <a:t> </a:t>
            </a:r>
            <a:endParaRPr sz="2800" b="1">
              <a:solidFill>
                <a:srgbClr val="002060"/>
              </a:solidFill>
            </a:endParaRPr>
          </a:p>
        </p:txBody>
      </p:sp>
      <p:grpSp>
        <p:nvGrpSpPr>
          <p:cNvPr id="7" name="Group 6"/>
          <p:cNvGrpSpPr/>
          <p:nvPr/>
        </p:nvGrpSpPr>
        <p:grpSpPr>
          <a:xfrm>
            <a:off x="556606" y="1400949"/>
            <a:ext cx="3759628" cy="4656618"/>
            <a:chOff x="556606" y="1400949"/>
            <a:chExt cx="3759628" cy="4656618"/>
          </a:xfrm>
        </p:grpSpPr>
        <p:pic>
          <p:nvPicPr>
            <p:cNvPr id="8" name="image7.jpeg" descr="D:\Desktop\Ambulance\IMG_1837.JPG"/>
            <p:cNvPicPr/>
            <p:nvPr/>
          </p:nvPicPr>
          <p:blipFill>
            <a:blip r:embed="rId3" cstate="print">
              <a:extLst/>
            </a:blip>
            <a:stretch>
              <a:fillRect/>
            </a:stretch>
          </p:blipFill>
          <p:spPr>
            <a:xfrm rot="5400000">
              <a:off x="530812" y="1426743"/>
              <a:ext cx="2232248" cy="2180660"/>
            </a:xfrm>
            <a:prstGeom prst="rect">
              <a:avLst/>
            </a:prstGeom>
            <a:ln w="19050">
              <a:solidFill>
                <a:srgbClr val="808080"/>
              </a:solidFill>
            </a:ln>
          </p:spPr>
        </p:pic>
        <p:pic>
          <p:nvPicPr>
            <p:cNvPr id="9" name="image8.jpeg" descr="D:\Desktop\Ambulance\IMG_1841 (1).JPG"/>
            <p:cNvPicPr/>
            <p:nvPr/>
          </p:nvPicPr>
          <p:blipFill>
            <a:blip r:embed="rId4" cstate="print">
              <a:extLst/>
            </a:blip>
            <a:srcRect r="11774"/>
            <a:stretch>
              <a:fillRect/>
            </a:stretch>
          </p:blipFill>
          <p:spPr>
            <a:xfrm>
              <a:off x="1835696" y="2492458"/>
              <a:ext cx="2480538" cy="2232248"/>
            </a:xfrm>
            <a:prstGeom prst="rect">
              <a:avLst/>
            </a:prstGeom>
            <a:ln w="19050">
              <a:solidFill>
                <a:srgbClr val="808080"/>
              </a:solidFill>
            </a:ln>
          </p:spPr>
        </p:pic>
        <p:pic>
          <p:nvPicPr>
            <p:cNvPr id="10" name="image11.jpeg" descr="D:\Desktop\Ambulance\IMG_1847.JPG"/>
            <p:cNvPicPr/>
            <p:nvPr/>
          </p:nvPicPr>
          <p:blipFill>
            <a:blip r:embed="rId5" cstate="print">
              <a:extLst/>
            </a:blip>
            <a:srcRect l="8161" t="18" r="5643"/>
            <a:stretch>
              <a:fillRect/>
            </a:stretch>
          </p:blipFill>
          <p:spPr>
            <a:xfrm rot="5400000">
              <a:off x="530812" y="3851113"/>
              <a:ext cx="2232248" cy="2180660"/>
            </a:xfrm>
            <a:prstGeom prst="rect">
              <a:avLst/>
            </a:prstGeom>
            <a:ln w="19050">
              <a:solidFill>
                <a:srgbClr val="808080"/>
              </a:solidFill>
            </a:ln>
          </p:spPr>
        </p:pic>
      </p:grpSp>
      <p:sp>
        <p:nvSpPr>
          <p:cNvPr id="15" name="Shape 128"/>
          <p:cNvSpPr/>
          <p:nvPr/>
        </p:nvSpPr>
        <p:spPr>
          <a:xfrm>
            <a:off x="4427984" y="1400948"/>
            <a:ext cx="4536504" cy="4524311"/>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marL="285750" lvl="0" indent="-285750">
              <a:buFont typeface="Arial" panose="020B0604020202020204" pitchFamily="34" charset="0"/>
              <a:buChar char="•"/>
            </a:pPr>
            <a:r>
              <a:rPr lang="es-ES" spc="-10">
                <a:solidFill>
                  <a:schemeClr val="tx1"/>
                </a:solidFill>
                <a:latin typeface="Arial"/>
                <a:ea typeface="Arial"/>
                <a:cs typeface="Arial"/>
                <a:sym typeface="Arial"/>
              </a:rPr>
              <a:t>The </a:t>
            </a:r>
            <a:r>
              <a:rPr lang="es-ES" b="1" spc="-10">
                <a:solidFill>
                  <a:schemeClr val="tx1"/>
                </a:solidFill>
                <a:latin typeface="Arial"/>
                <a:ea typeface="Arial"/>
                <a:cs typeface="Arial"/>
                <a:sym typeface="Arial"/>
              </a:rPr>
              <a:t>RRT</a:t>
            </a:r>
            <a:r>
              <a:rPr lang="es-ES" spc="-10">
                <a:solidFill>
                  <a:schemeClr val="tx1"/>
                </a:solidFill>
                <a:latin typeface="Arial"/>
                <a:ea typeface="Arial"/>
                <a:cs typeface="Arial"/>
                <a:sym typeface="Arial"/>
              </a:rPr>
              <a:t> </a:t>
            </a:r>
            <a:r>
              <a:rPr lang="es-ES" b="1" spc="-10">
                <a:solidFill>
                  <a:schemeClr val="tx1"/>
                </a:solidFill>
                <a:latin typeface="Arial"/>
                <a:ea typeface="Arial"/>
                <a:cs typeface="Arial"/>
                <a:sym typeface="Arial"/>
              </a:rPr>
              <a:t>Coordinator</a:t>
            </a:r>
            <a:r>
              <a:rPr lang="es-ES" spc="-10">
                <a:solidFill>
                  <a:schemeClr val="tx1"/>
                </a:solidFill>
                <a:latin typeface="Arial"/>
                <a:ea typeface="Arial"/>
                <a:cs typeface="Arial"/>
                <a:sym typeface="Arial"/>
              </a:rPr>
              <a:t> </a:t>
            </a:r>
            <a:r>
              <a:rPr lang="es-ES" spc="-10" err="1">
                <a:solidFill>
                  <a:schemeClr val="tx1"/>
                </a:solidFill>
                <a:latin typeface="Arial"/>
                <a:ea typeface="Arial"/>
                <a:cs typeface="Arial"/>
                <a:sym typeface="Arial"/>
              </a:rPr>
              <a:t>provides</a:t>
            </a:r>
            <a:r>
              <a:rPr lang="es-ES" spc="-10">
                <a:solidFill>
                  <a:schemeClr val="tx1"/>
                </a:solidFill>
                <a:latin typeface="Arial"/>
                <a:ea typeface="Arial"/>
                <a:cs typeface="Arial"/>
                <a:sym typeface="Arial"/>
              </a:rPr>
              <a:t> </a:t>
            </a:r>
            <a:r>
              <a:rPr lang="es-ES" spc="-10" err="1">
                <a:solidFill>
                  <a:schemeClr val="tx1"/>
                </a:solidFill>
                <a:latin typeface="Arial"/>
                <a:ea typeface="Arial"/>
                <a:cs typeface="Arial"/>
                <a:sym typeface="Arial"/>
              </a:rPr>
              <a:t>information</a:t>
            </a:r>
            <a:r>
              <a:rPr lang="es-ES" spc="-10">
                <a:solidFill>
                  <a:schemeClr val="tx1"/>
                </a:solidFill>
                <a:latin typeface="Arial"/>
                <a:ea typeface="Arial"/>
                <a:cs typeface="Arial"/>
                <a:sym typeface="Arial"/>
              </a:rPr>
              <a:t> </a:t>
            </a:r>
            <a:r>
              <a:rPr lang="es-ES" spc="-10" err="1">
                <a:solidFill>
                  <a:schemeClr val="tx1"/>
                </a:solidFill>
                <a:latin typeface="Arial"/>
                <a:ea typeface="Arial"/>
                <a:cs typeface="Arial"/>
                <a:sym typeface="Arial"/>
              </a:rPr>
              <a:t>related</a:t>
            </a:r>
            <a:r>
              <a:rPr lang="es-ES" spc="-10">
                <a:solidFill>
                  <a:schemeClr val="tx1"/>
                </a:solidFill>
                <a:latin typeface="Arial"/>
                <a:ea typeface="Arial"/>
                <a:cs typeface="Arial"/>
                <a:sym typeface="Arial"/>
              </a:rPr>
              <a:t> to </a:t>
            </a:r>
            <a:r>
              <a:rPr lang="es-ES" spc="-10" err="1">
                <a:solidFill>
                  <a:schemeClr val="tx1"/>
                </a:solidFill>
                <a:latin typeface="Arial"/>
                <a:ea typeface="Arial"/>
                <a:cs typeface="Arial"/>
                <a:sym typeface="Arial"/>
              </a:rPr>
              <a:t>the</a:t>
            </a:r>
            <a:r>
              <a:rPr lang="es-ES" spc="-10">
                <a:solidFill>
                  <a:schemeClr val="tx1"/>
                </a:solidFill>
                <a:latin typeface="Arial"/>
                <a:ea typeface="Arial"/>
                <a:cs typeface="Arial"/>
                <a:sym typeface="Arial"/>
              </a:rPr>
              <a:t> </a:t>
            </a:r>
            <a:r>
              <a:rPr lang="es-ES" spc="-10" err="1">
                <a:solidFill>
                  <a:schemeClr val="tx1"/>
                </a:solidFill>
                <a:latin typeface="Arial"/>
                <a:ea typeface="Arial"/>
                <a:cs typeface="Arial"/>
                <a:sym typeface="Arial"/>
              </a:rPr>
              <a:t>patient</a:t>
            </a:r>
            <a:r>
              <a:rPr lang="es-ES" spc="-10">
                <a:solidFill>
                  <a:schemeClr val="tx1"/>
                </a:solidFill>
                <a:latin typeface="Arial"/>
                <a:ea typeface="Arial"/>
                <a:cs typeface="Arial"/>
                <a:sym typeface="Arial"/>
              </a:rPr>
              <a:t>, </a:t>
            </a:r>
            <a:r>
              <a:rPr lang="es-ES" spc="-10" err="1">
                <a:solidFill>
                  <a:schemeClr val="tx1"/>
                </a:solidFill>
                <a:latin typeface="Arial"/>
                <a:ea typeface="Arial"/>
                <a:cs typeface="Arial"/>
                <a:sym typeface="Arial"/>
              </a:rPr>
              <a:t>the</a:t>
            </a:r>
            <a:r>
              <a:rPr lang="es-ES" spc="-10">
                <a:solidFill>
                  <a:schemeClr val="tx1"/>
                </a:solidFill>
                <a:latin typeface="Arial"/>
                <a:ea typeface="Arial"/>
                <a:cs typeface="Arial"/>
                <a:sym typeface="Arial"/>
              </a:rPr>
              <a:t> </a:t>
            </a:r>
            <a:r>
              <a:rPr lang="es-ES" spc="-10" err="1">
                <a:solidFill>
                  <a:schemeClr val="tx1"/>
                </a:solidFill>
                <a:latin typeface="Arial"/>
                <a:ea typeface="Arial"/>
                <a:cs typeface="Arial"/>
                <a:sym typeface="Arial"/>
              </a:rPr>
              <a:t>process</a:t>
            </a:r>
            <a:r>
              <a:rPr lang="es-ES" spc="-10">
                <a:solidFill>
                  <a:schemeClr val="tx1"/>
                </a:solidFill>
                <a:latin typeface="Arial"/>
                <a:ea typeface="Arial"/>
                <a:cs typeface="Arial"/>
                <a:sym typeface="Arial"/>
              </a:rPr>
              <a:t>/</a:t>
            </a:r>
            <a:r>
              <a:rPr lang="es-ES" spc="-10" err="1">
                <a:solidFill>
                  <a:schemeClr val="tx1"/>
                </a:solidFill>
                <a:latin typeface="Arial"/>
                <a:ea typeface="Arial"/>
                <a:cs typeface="Arial"/>
                <a:sym typeface="Arial"/>
              </a:rPr>
              <a:t>precautions</a:t>
            </a:r>
            <a:r>
              <a:rPr lang="es-ES" spc="-10">
                <a:solidFill>
                  <a:schemeClr val="tx1"/>
                </a:solidFill>
                <a:latin typeface="Arial"/>
                <a:ea typeface="Arial"/>
                <a:cs typeface="Arial"/>
                <a:sym typeface="Arial"/>
              </a:rPr>
              <a:t> to </a:t>
            </a:r>
            <a:r>
              <a:rPr lang="es-ES" spc="-10" err="1">
                <a:solidFill>
                  <a:schemeClr val="tx1"/>
                </a:solidFill>
                <a:latin typeface="Arial"/>
                <a:ea typeface="Arial"/>
                <a:cs typeface="Arial"/>
                <a:sym typeface="Arial"/>
              </a:rPr>
              <a:t>follow</a:t>
            </a:r>
            <a:r>
              <a:rPr lang="es-ES" spc="-10">
                <a:solidFill>
                  <a:schemeClr val="tx1"/>
                </a:solidFill>
                <a:latin typeface="Arial"/>
                <a:ea typeface="Arial"/>
                <a:cs typeface="Arial"/>
                <a:sym typeface="Arial"/>
              </a:rPr>
              <a:t> and </a:t>
            </a:r>
            <a:r>
              <a:rPr lang="es-ES" spc="-10" err="1">
                <a:solidFill>
                  <a:schemeClr val="tx1"/>
                </a:solidFill>
                <a:latin typeface="Arial"/>
                <a:ea typeface="Arial"/>
                <a:cs typeface="Arial"/>
                <a:sym typeface="Arial"/>
              </a:rPr>
              <a:t>confirms</a:t>
            </a:r>
            <a:r>
              <a:rPr lang="es-ES" spc="-10">
                <a:solidFill>
                  <a:schemeClr val="tx1"/>
                </a:solidFill>
                <a:latin typeface="Arial"/>
                <a:ea typeface="Arial"/>
                <a:cs typeface="Arial"/>
                <a:sym typeface="Arial"/>
              </a:rPr>
              <a:t> </a:t>
            </a:r>
            <a:r>
              <a:rPr lang="es-ES" spc="-10" err="1">
                <a:solidFill>
                  <a:schemeClr val="tx1"/>
                </a:solidFill>
                <a:latin typeface="Arial"/>
                <a:ea typeface="Arial"/>
                <a:cs typeface="Arial"/>
                <a:sym typeface="Arial"/>
              </a:rPr>
              <a:t>the</a:t>
            </a:r>
            <a:r>
              <a:rPr lang="es-ES" spc="-10">
                <a:solidFill>
                  <a:schemeClr val="tx1"/>
                </a:solidFill>
                <a:latin typeface="Arial"/>
                <a:ea typeface="Arial"/>
                <a:cs typeface="Arial"/>
                <a:sym typeface="Arial"/>
              </a:rPr>
              <a:t> </a:t>
            </a:r>
            <a:r>
              <a:rPr lang="es-ES" spc="-10" err="1">
                <a:solidFill>
                  <a:schemeClr val="tx1"/>
                </a:solidFill>
                <a:latin typeface="Arial"/>
                <a:ea typeface="Arial"/>
                <a:cs typeface="Arial"/>
                <a:sym typeface="Arial"/>
              </a:rPr>
              <a:t>partient’s</a:t>
            </a:r>
            <a:r>
              <a:rPr lang="es-ES" spc="-10">
                <a:solidFill>
                  <a:schemeClr val="tx1"/>
                </a:solidFill>
                <a:latin typeface="Arial"/>
                <a:ea typeface="Arial"/>
                <a:cs typeface="Arial"/>
                <a:sym typeface="Arial"/>
              </a:rPr>
              <a:t> </a:t>
            </a:r>
            <a:r>
              <a:rPr lang="es-ES" spc="-10" err="1">
                <a:solidFill>
                  <a:schemeClr val="tx1"/>
                </a:solidFill>
                <a:latin typeface="Arial"/>
                <a:ea typeface="Arial"/>
                <a:cs typeface="Arial"/>
                <a:sym typeface="Arial"/>
              </a:rPr>
              <a:t>consent</a:t>
            </a:r>
            <a:r>
              <a:rPr lang="es-ES" spc="-10">
                <a:solidFill>
                  <a:schemeClr val="tx1"/>
                </a:solidFill>
                <a:latin typeface="Arial"/>
                <a:ea typeface="Arial"/>
                <a:cs typeface="Arial"/>
                <a:sym typeface="Arial"/>
              </a:rPr>
              <a:t>.</a:t>
            </a:r>
          </a:p>
          <a:p>
            <a:pPr lvl="0"/>
            <a:endParaRPr lang="es-ES" spc="-10">
              <a:solidFill>
                <a:schemeClr val="tx1"/>
              </a:solidFill>
              <a:latin typeface="Arial"/>
              <a:ea typeface="Arial"/>
              <a:cs typeface="Arial"/>
              <a:sym typeface="Arial"/>
            </a:endParaRPr>
          </a:p>
          <a:p>
            <a:pPr marL="285750" lvl="0" indent="-285750">
              <a:buFont typeface="Arial" panose="020B0604020202020204" pitchFamily="34" charset="0"/>
              <a:buChar char="•"/>
            </a:pPr>
            <a:r>
              <a:rPr lang="fr-FR" b="1" spc="-10">
                <a:solidFill>
                  <a:schemeClr val="tx1"/>
                </a:solidFill>
                <a:latin typeface="Arial"/>
                <a:ea typeface="Arial"/>
                <a:cs typeface="Arial"/>
                <a:sym typeface="Arial"/>
              </a:rPr>
              <a:t>Put on all </a:t>
            </a:r>
            <a:r>
              <a:rPr lang="fr-FR" b="1" spc="-10" err="1">
                <a:solidFill>
                  <a:schemeClr val="tx1"/>
                </a:solidFill>
                <a:latin typeface="Arial"/>
                <a:ea typeface="Arial"/>
                <a:cs typeface="Arial"/>
                <a:sym typeface="Arial"/>
              </a:rPr>
              <a:t>required</a:t>
            </a:r>
            <a:r>
              <a:rPr lang="fr-FR" b="1" spc="-10">
                <a:solidFill>
                  <a:schemeClr val="tx1"/>
                </a:solidFill>
                <a:latin typeface="Arial"/>
                <a:ea typeface="Arial"/>
                <a:cs typeface="Arial"/>
                <a:sym typeface="Arial"/>
              </a:rPr>
              <a:t> PPE</a:t>
            </a:r>
            <a:r>
              <a:rPr>
                <a:solidFill>
                  <a:schemeClr val="tx1"/>
                </a:solidFill>
                <a:latin typeface="Arial"/>
                <a:ea typeface="Arial"/>
                <a:cs typeface="Arial"/>
                <a:sym typeface="Arial"/>
              </a:rPr>
              <a:t>.</a:t>
            </a:r>
            <a:r>
              <a:rPr lang="es-ES">
                <a:solidFill>
                  <a:schemeClr val="tx1"/>
                </a:solidFill>
                <a:latin typeface="Arial"/>
                <a:ea typeface="Arial"/>
                <a:cs typeface="Arial"/>
                <a:sym typeface="Arial"/>
              </a:rPr>
              <a:t> </a:t>
            </a:r>
            <a:r>
              <a:rPr lang="es-ES" b="1" err="1">
                <a:solidFill>
                  <a:schemeClr val="tx1"/>
                </a:solidFill>
                <a:latin typeface="Arial"/>
                <a:ea typeface="Arial"/>
                <a:cs typeface="Arial"/>
                <a:sym typeface="Arial"/>
              </a:rPr>
              <a:t>Check</a:t>
            </a:r>
            <a:r>
              <a:rPr lang="es-ES" b="1">
                <a:solidFill>
                  <a:schemeClr val="tx1"/>
                </a:solidFill>
                <a:latin typeface="Arial"/>
                <a:ea typeface="Arial"/>
                <a:cs typeface="Arial"/>
                <a:sym typeface="Arial"/>
              </a:rPr>
              <a:t> </a:t>
            </a:r>
            <a:r>
              <a:rPr lang="es-ES" b="1" err="1">
                <a:solidFill>
                  <a:schemeClr val="tx1"/>
                </a:solidFill>
                <a:latin typeface="Arial"/>
                <a:ea typeface="Arial"/>
                <a:cs typeface="Arial"/>
                <a:sym typeface="Arial"/>
              </a:rPr>
              <a:t>each</a:t>
            </a:r>
            <a:r>
              <a:rPr lang="es-ES" b="1">
                <a:solidFill>
                  <a:schemeClr val="tx1"/>
                </a:solidFill>
                <a:latin typeface="Arial"/>
                <a:ea typeface="Arial"/>
                <a:cs typeface="Arial"/>
                <a:sym typeface="Arial"/>
              </a:rPr>
              <a:t> </a:t>
            </a:r>
            <a:r>
              <a:rPr lang="es-ES" b="1" err="1">
                <a:solidFill>
                  <a:schemeClr val="tx1"/>
                </a:solidFill>
                <a:latin typeface="Arial"/>
                <a:ea typeface="Arial"/>
                <a:cs typeface="Arial"/>
                <a:sym typeface="Arial"/>
              </a:rPr>
              <a:t>other</a:t>
            </a:r>
            <a:r>
              <a:rPr lang="es-ES" b="1">
                <a:solidFill>
                  <a:schemeClr val="tx1"/>
                </a:solidFill>
                <a:latin typeface="Arial"/>
                <a:ea typeface="Arial"/>
                <a:cs typeface="Arial"/>
                <a:sym typeface="Arial"/>
              </a:rPr>
              <a:t> </a:t>
            </a:r>
            <a:r>
              <a:rPr lang="es-ES" b="1" err="1">
                <a:solidFill>
                  <a:schemeClr val="tx1"/>
                </a:solidFill>
                <a:latin typeface="Arial"/>
                <a:ea typeface="Arial"/>
                <a:cs typeface="Arial"/>
                <a:sym typeface="Arial"/>
              </a:rPr>
              <a:t>carefully</a:t>
            </a:r>
            <a:r>
              <a:rPr lang="es-ES" b="1">
                <a:solidFill>
                  <a:schemeClr val="tx1"/>
                </a:solidFill>
                <a:latin typeface="Arial"/>
                <a:ea typeface="Arial"/>
                <a:cs typeface="Arial"/>
                <a:sym typeface="Arial"/>
              </a:rPr>
              <a:t> </a:t>
            </a:r>
            <a:r>
              <a:rPr lang="es-ES">
                <a:solidFill>
                  <a:schemeClr val="tx1"/>
                </a:solidFill>
                <a:latin typeface="Arial"/>
                <a:ea typeface="Arial"/>
                <a:cs typeface="Arial"/>
                <a:sym typeface="Arial"/>
              </a:rPr>
              <a:t>to </a:t>
            </a:r>
            <a:r>
              <a:rPr lang="es-ES" err="1">
                <a:solidFill>
                  <a:schemeClr val="tx1"/>
                </a:solidFill>
                <a:latin typeface="Arial"/>
                <a:ea typeface="Arial"/>
                <a:cs typeface="Arial"/>
                <a:sym typeface="Arial"/>
              </a:rPr>
              <a:t>ensure</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that</a:t>
            </a:r>
            <a:r>
              <a:rPr lang="es-ES">
                <a:solidFill>
                  <a:schemeClr val="tx1"/>
                </a:solidFill>
                <a:latin typeface="Arial"/>
                <a:ea typeface="Arial"/>
                <a:cs typeface="Arial"/>
                <a:sym typeface="Arial"/>
              </a:rPr>
              <a:t> PPE </a:t>
            </a:r>
            <a:r>
              <a:rPr lang="es-ES" err="1">
                <a:solidFill>
                  <a:schemeClr val="tx1"/>
                </a:solidFill>
                <a:latin typeface="Arial"/>
                <a:ea typeface="Arial"/>
                <a:cs typeface="Arial"/>
                <a:sym typeface="Arial"/>
              </a:rPr>
              <a:t>is</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donned</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properly</a:t>
            </a:r>
            <a:r>
              <a:rPr lang="es-ES">
                <a:solidFill>
                  <a:schemeClr val="tx1"/>
                </a:solidFill>
                <a:latin typeface="Arial"/>
                <a:ea typeface="Arial"/>
                <a:cs typeface="Arial"/>
                <a:sym typeface="Arial"/>
              </a:rPr>
              <a:t> and </a:t>
            </a:r>
            <a:r>
              <a:rPr lang="es-ES" err="1">
                <a:solidFill>
                  <a:schemeClr val="tx1"/>
                </a:solidFill>
                <a:latin typeface="Arial"/>
                <a:ea typeface="Arial"/>
                <a:cs typeface="Arial"/>
                <a:sym typeface="Arial"/>
              </a:rPr>
              <a:t>safely</a:t>
            </a:r>
            <a:r>
              <a:rPr lang="es-ES">
                <a:solidFill>
                  <a:schemeClr val="tx1"/>
                </a:solidFill>
                <a:latin typeface="Arial"/>
                <a:ea typeface="Arial"/>
                <a:cs typeface="Arial"/>
                <a:sym typeface="Arial"/>
              </a:rPr>
              <a:t>.</a:t>
            </a:r>
          </a:p>
          <a:p>
            <a:pPr lvl="0"/>
            <a:endParaRPr lang="es-ES">
              <a:solidFill>
                <a:schemeClr val="tx1"/>
              </a:solidFill>
              <a:latin typeface="Arial"/>
              <a:ea typeface="Arial"/>
              <a:cs typeface="Arial"/>
              <a:sym typeface="Arial"/>
            </a:endParaRPr>
          </a:p>
          <a:p>
            <a:pPr marL="285750" lvl="0" indent="-285750">
              <a:buFont typeface="Arial" panose="020B0604020202020204" pitchFamily="34" charset="0"/>
              <a:buChar char="•"/>
            </a:pPr>
            <a:r>
              <a:rPr lang="es-ES" b="1" err="1">
                <a:solidFill>
                  <a:schemeClr val="tx1"/>
                </a:solidFill>
                <a:latin typeface="Arial"/>
                <a:ea typeface="Arial"/>
                <a:cs typeface="Arial"/>
                <a:sym typeface="Arial"/>
              </a:rPr>
              <a:t>Evaluate</a:t>
            </a:r>
            <a:r>
              <a:rPr lang="es-ES" b="1">
                <a:solidFill>
                  <a:schemeClr val="tx1"/>
                </a:solidFill>
                <a:latin typeface="Arial"/>
                <a:ea typeface="Arial"/>
                <a:cs typeface="Arial"/>
                <a:sym typeface="Arial"/>
              </a:rPr>
              <a:t> </a:t>
            </a:r>
            <a:r>
              <a:rPr lang="es-ES" b="1" err="1">
                <a:solidFill>
                  <a:schemeClr val="tx1"/>
                </a:solidFill>
                <a:latin typeface="Arial"/>
                <a:ea typeface="Arial"/>
                <a:cs typeface="Arial"/>
                <a:sym typeface="Arial"/>
              </a:rPr>
              <a:t>the</a:t>
            </a:r>
            <a:r>
              <a:rPr lang="es-ES" b="1">
                <a:solidFill>
                  <a:schemeClr val="tx1"/>
                </a:solidFill>
                <a:latin typeface="Arial"/>
                <a:ea typeface="Arial"/>
                <a:cs typeface="Arial"/>
                <a:sym typeface="Arial"/>
              </a:rPr>
              <a:t> </a:t>
            </a:r>
            <a:r>
              <a:rPr lang="es-ES" b="1" err="1">
                <a:solidFill>
                  <a:schemeClr val="tx1"/>
                </a:solidFill>
                <a:latin typeface="Arial"/>
                <a:ea typeface="Arial"/>
                <a:cs typeface="Arial"/>
                <a:sym typeface="Arial"/>
              </a:rPr>
              <a:t>patient</a:t>
            </a:r>
            <a:r>
              <a:rPr lang="es-ES" b="1">
                <a:solidFill>
                  <a:schemeClr val="tx1"/>
                </a:solidFill>
                <a:latin typeface="Arial"/>
                <a:ea typeface="Arial"/>
                <a:cs typeface="Arial"/>
                <a:sym typeface="Arial"/>
              </a:rPr>
              <a:t> </a:t>
            </a:r>
            <a:r>
              <a:rPr lang="es-ES" b="1" err="1">
                <a:solidFill>
                  <a:schemeClr val="tx1"/>
                </a:solidFill>
                <a:latin typeface="Arial"/>
                <a:ea typeface="Arial"/>
                <a:cs typeface="Arial"/>
                <a:sym typeface="Arial"/>
              </a:rPr>
              <a:t>movement</a:t>
            </a:r>
            <a:r>
              <a:rPr lang="es-ES" b="1">
                <a:solidFill>
                  <a:schemeClr val="tx1"/>
                </a:solidFill>
                <a:latin typeface="Arial"/>
                <a:ea typeface="Arial"/>
                <a:cs typeface="Arial"/>
                <a:sym typeface="Arial"/>
              </a:rPr>
              <a:t> </a:t>
            </a:r>
            <a:r>
              <a:rPr lang="es-ES" b="1" err="1">
                <a:solidFill>
                  <a:schemeClr val="tx1"/>
                </a:solidFill>
                <a:latin typeface="Arial"/>
                <a:ea typeface="Arial"/>
                <a:cs typeface="Arial"/>
                <a:sym typeface="Arial"/>
              </a:rPr>
              <a:t>route</a:t>
            </a:r>
            <a:r>
              <a:rPr lang="es-ES" b="1">
                <a:solidFill>
                  <a:schemeClr val="tx1"/>
                </a:solidFill>
                <a:latin typeface="Arial"/>
                <a:ea typeface="Arial"/>
                <a:cs typeface="Arial"/>
                <a:sym typeface="Arial"/>
              </a:rPr>
              <a:t> and </a:t>
            </a:r>
            <a:r>
              <a:rPr lang="es-ES" b="1" err="1">
                <a:solidFill>
                  <a:schemeClr val="tx1"/>
                </a:solidFill>
                <a:latin typeface="Arial"/>
                <a:ea typeface="Arial"/>
                <a:cs typeface="Arial"/>
                <a:sym typeface="Arial"/>
              </a:rPr>
              <a:t>clear</a:t>
            </a:r>
            <a:r>
              <a:rPr lang="es-ES" b="1">
                <a:solidFill>
                  <a:schemeClr val="tx1"/>
                </a:solidFill>
                <a:latin typeface="Arial"/>
                <a:ea typeface="Arial"/>
                <a:cs typeface="Arial"/>
                <a:sym typeface="Arial"/>
              </a:rPr>
              <a:t> </a:t>
            </a:r>
            <a:r>
              <a:rPr lang="es-ES" b="1" err="1">
                <a:solidFill>
                  <a:schemeClr val="tx1"/>
                </a:solidFill>
                <a:latin typeface="Arial"/>
                <a:ea typeface="Arial"/>
                <a:cs typeface="Arial"/>
                <a:sym typeface="Arial"/>
              </a:rPr>
              <a:t>any</a:t>
            </a:r>
            <a:r>
              <a:rPr lang="es-ES" b="1">
                <a:solidFill>
                  <a:schemeClr val="tx1"/>
                </a:solidFill>
                <a:latin typeface="Arial"/>
                <a:ea typeface="Arial"/>
                <a:cs typeface="Arial"/>
                <a:sym typeface="Arial"/>
              </a:rPr>
              <a:t> </a:t>
            </a:r>
            <a:r>
              <a:rPr lang="es-ES" b="1" err="1">
                <a:solidFill>
                  <a:schemeClr val="tx1"/>
                </a:solidFill>
                <a:latin typeface="Arial"/>
                <a:ea typeface="Arial"/>
                <a:cs typeface="Arial"/>
                <a:sym typeface="Arial"/>
              </a:rPr>
              <a:t>obstacles</a:t>
            </a:r>
            <a:r>
              <a:rPr lang="es-ES" b="1">
                <a:solidFill>
                  <a:schemeClr val="tx1"/>
                </a:solidFill>
                <a:latin typeface="Arial"/>
                <a:ea typeface="Arial"/>
                <a:cs typeface="Arial"/>
                <a:sym typeface="Arial"/>
              </a:rPr>
              <a:t> prior to </a:t>
            </a:r>
            <a:r>
              <a:rPr lang="es-ES" b="1" err="1">
                <a:solidFill>
                  <a:schemeClr val="tx1"/>
                </a:solidFill>
                <a:latin typeface="Arial"/>
                <a:ea typeface="Arial"/>
                <a:cs typeface="Arial"/>
                <a:sym typeface="Arial"/>
              </a:rPr>
              <a:t>movement</a:t>
            </a:r>
            <a:r>
              <a:rPr lang="es-ES">
                <a:solidFill>
                  <a:schemeClr val="tx1"/>
                </a:solidFill>
                <a:latin typeface="Arial"/>
                <a:ea typeface="Arial"/>
                <a:cs typeface="Arial"/>
                <a:sym typeface="Arial"/>
              </a:rPr>
              <a:t>.</a:t>
            </a:r>
          </a:p>
          <a:p>
            <a:pPr lvl="0"/>
            <a:endParaRPr lang="es-ES">
              <a:solidFill>
                <a:schemeClr val="tx1"/>
              </a:solidFill>
              <a:latin typeface="Arial"/>
              <a:ea typeface="Arial"/>
              <a:cs typeface="Arial"/>
              <a:sym typeface="Arial"/>
            </a:endParaRPr>
          </a:p>
          <a:p>
            <a:pPr marL="285750" lvl="0" indent="-285750">
              <a:buFont typeface="Arial" panose="020B0604020202020204" pitchFamily="34" charset="0"/>
              <a:buChar char="•"/>
            </a:pPr>
            <a:r>
              <a:rPr lang="es-ES" b="1">
                <a:solidFill>
                  <a:schemeClr val="tx1"/>
                </a:solidFill>
                <a:latin typeface="Arial"/>
                <a:ea typeface="Arial"/>
                <a:cs typeface="Arial"/>
                <a:sym typeface="Arial"/>
              </a:rPr>
              <a:t>Position </a:t>
            </a:r>
            <a:r>
              <a:rPr lang="es-ES" b="1" err="1">
                <a:solidFill>
                  <a:schemeClr val="tx1"/>
                </a:solidFill>
                <a:latin typeface="Arial"/>
                <a:ea typeface="Arial"/>
                <a:cs typeface="Arial"/>
                <a:sym typeface="Arial"/>
              </a:rPr>
              <a:t>the</a:t>
            </a:r>
            <a:r>
              <a:rPr lang="es-ES" b="1">
                <a:solidFill>
                  <a:schemeClr val="tx1"/>
                </a:solidFill>
                <a:latin typeface="Arial"/>
                <a:ea typeface="Arial"/>
                <a:cs typeface="Arial"/>
                <a:sym typeface="Arial"/>
              </a:rPr>
              <a:t> </a:t>
            </a:r>
            <a:r>
              <a:rPr lang="es-ES" b="1" err="1">
                <a:solidFill>
                  <a:schemeClr val="tx1"/>
                </a:solidFill>
                <a:latin typeface="Arial"/>
                <a:ea typeface="Arial"/>
                <a:cs typeface="Arial"/>
                <a:sym typeface="Arial"/>
              </a:rPr>
              <a:t>ambulance</a:t>
            </a:r>
            <a:r>
              <a:rPr lang="es-ES" b="1">
                <a:solidFill>
                  <a:schemeClr val="tx1"/>
                </a:solidFill>
                <a:latin typeface="Arial"/>
                <a:ea typeface="Arial"/>
                <a:cs typeface="Arial"/>
                <a:sym typeface="Arial"/>
              </a:rPr>
              <a:t> </a:t>
            </a:r>
            <a:r>
              <a:rPr lang="es-ES" err="1">
                <a:solidFill>
                  <a:schemeClr val="tx1"/>
                </a:solidFill>
                <a:latin typeface="Arial"/>
                <a:ea typeface="Arial"/>
                <a:cs typeface="Arial"/>
                <a:sym typeface="Arial"/>
              </a:rPr>
              <a:t>optimally</a:t>
            </a:r>
            <a:r>
              <a:rPr lang="es-ES">
                <a:solidFill>
                  <a:schemeClr val="tx1"/>
                </a:solidFill>
                <a:latin typeface="Arial"/>
                <a:ea typeface="Arial"/>
                <a:cs typeface="Arial"/>
                <a:sym typeface="Arial"/>
              </a:rPr>
              <a:t> to </a:t>
            </a:r>
            <a:r>
              <a:rPr lang="es-ES" err="1">
                <a:solidFill>
                  <a:schemeClr val="tx1"/>
                </a:solidFill>
                <a:latin typeface="Arial"/>
                <a:ea typeface="Arial"/>
                <a:cs typeface="Arial"/>
                <a:sym typeface="Arial"/>
              </a:rPr>
              <a:t>facilitate</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loading</a:t>
            </a:r>
            <a:r>
              <a:rPr lang="es-ES">
                <a:solidFill>
                  <a:schemeClr val="tx1"/>
                </a:solidFill>
                <a:latin typeface="Arial"/>
                <a:ea typeface="Arial"/>
                <a:cs typeface="Arial"/>
                <a:sym typeface="Arial"/>
              </a:rPr>
              <a:t> of </a:t>
            </a:r>
            <a:r>
              <a:rPr lang="es-ES" err="1">
                <a:solidFill>
                  <a:schemeClr val="tx1"/>
                </a:solidFill>
                <a:latin typeface="Arial"/>
                <a:ea typeface="Arial"/>
                <a:cs typeface="Arial"/>
                <a:sym typeface="Arial"/>
              </a:rPr>
              <a:t>the</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patient</a:t>
            </a:r>
            <a:r>
              <a:rPr lang="es-ES">
                <a:solidFill>
                  <a:schemeClr val="tx1"/>
                </a:solidFill>
                <a:latin typeface="Arial"/>
                <a:ea typeface="Arial"/>
                <a:cs typeface="Arial"/>
                <a:sym typeface="Arial"/>
              </a:rPr>
              <a:t>, and </a:t>
            </a:r>
            <a:r>
              <a:rPr lang="es-ES" err="1">
                <a:solidFill>
                  <a:schemeClr val="tx1"/>
                </a:solidFill>
                <a:latin typeface="Arial"/>
                <a:ea typeface="Arial"/>
                <a:cs typeface="Arial"/>
                <a:sym typeface="Arial"/>
              </a:rPr>
              <a:t>ensure</a:t>
            </a:r>
            <a:r>
              <a:rPr lang="es-ES">
                <a:solidFill>
                  <a:schemeClr val="tx1"/>
                </a:solidFill>
                <a:latin typeface="Arial"/>
                <a:ea typeface="Arial"/>
                <a:cs typeface="Arial"/>
                <a:sym typeface="Arial"/>
              </a:rPr>
              <a:t> a </a:t>
            </a:r>
            <a:r>
              <a:rPr lang="es-ES" err="1">
                <a:solidFill>
                  <a:schemeClr val="tx1"/>
                </a:solidFill>
                <a:latin typeface="Arial"/>
                <a:ea typeface="Arial"/>
                <a:cs typeface="Arial"/>
                <a:sym typeface="Arial"/>
              </a:rPr>
              <a:t>safe</a:t>
            </a:r>
            <a:r>
              <a:rPr lang="es-ES">
                <a:solidFill>
                  <a:schemeClr val="tx1"/>
                </a:solidFill>
                <a:latin typeface="Arial"/>
                <a:ea typeface="Arial"/>
                <a:cs typeface="Arial"/>
                <a:sym typeface="Arial"/>
              </a:rPr>
              <a:t> and </a:t>
            </a:r>
            <a:r>
              <a:rPr lang="es-ES" err="1">
                <a:solidFill>
                  <a:schemeClr val="tx1"/>
                </a:solidFill>
                <a:latin typeface="Arial"/>
                <a:ea typeface="Arial"/>
                <a:cs typeface="Arial"/>
                <a:sym typeface="Arial"/>
              </a:rPr>
              <a:t>efficient</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egress</a:t>
            </a:r>
            <a:r>
              <a:rPr lang="es-ES">
                <a:solidFill>
                  <a:schemeClr val="tx1"/>
                </a:solidFill>
                <a:latin typeface="Arial"/>
                <a:ea typeface="Arial"/>
                <a:cs typeface="Arial"/>
                <a:sym typeface="Arial"/>
              </a:rPr>
              <a:t> </a:t>
            </a:r>
            <a:r>
              <a:rPr lang="es-ES" err="1">
                <a:solidFill>
                  <a:schemeClr val="tx1"/>
                </a:solidFill>
                <a:latin typeface="Arial"/>
                <a:ea typeface="Arial"/>
                <a:cs typeface="Arial"/>
                <a:sym typeface="Arial"/>
              </a:rPr>
              <a:t>route</a:t>
            </a:r>
            <a:r>
              <a:rPr lang="es-ES">
                <a:solidFill>
                  <a:schemeClr val="tx1"/>
                </a:solidFill>
                <a:latin typeface="Arial"/>
                <a:ea typeface="Arial"/>
                <a:cs typeface="Arial"/>
                <a:sym typeface="Arial"/>
              </a:rPr>
              <a:t>.  </a:t>
            </a:r>
            <a:endParaRPr>
              <a:solidFill>
                <a:schemeClr val="tx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efault">
  <a:themeElements>
    <a:clrScheme name="Default">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BBE0E3"/>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BBE0E3"/>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FDE593A36A6874285991743F2BE28E9" ma:contentTypeVersion="0" ma:contentTypeDescription="Create a new document." ma:contentTypeScope="" ma:versionID="c4cae042d4c79ee54905f63930fcba5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CF8DF5B-8BFE-47A7-9DAB-086F022A4DFC}">
  <ds:schemaRefs>
    <ds:schemaRef ds:uri="http://purl.org/dc/elements/1.1/"/>
    <ds:schemaRef ds:uri="http://schemas.microsoft.com/office/2006/metadata/properties"/>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www.w3.org/XML/1998/namespace"/>
  </ds:schemaRefs>
</ds:datastoreItem>
</file>

<file path=customXml/itemProps2.xml><?xml version="1.0" encoding="utf-8"?>
<ds:datastoreItem xmlns:ds="http://schemas.openxmlformats.org/officeDocument/2006/customXml" ds:itemID="{35C720D0-2DAD-425A-9749-024E2AA37DC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96609FB3-987A-40A8-8081-3710971FD2D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612</TotalTime>
  <Words>1261</Words>
  <Application>Microsoft Office PowerPoint</Application>
  <PresentationFormat>On-screen Show (4:3)</PresentationFormat>
  <Paragraphs>144</Paragraphs>
  <Slides>17</Slides>
  <Notes>6</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17</vt:i4>
      </vt:variant>
    </vt:vector>
  </HeadingPairs>
  <TitlesOfParts>
    <vt:vector size="24" baseType="lpstr">
      <vt:lpstr>Arial</vt:lpstr>
      <vt:lpstr>Arial Narrow</vt:lpstr>
      <vt:lpstr>Calibri</vt:lpstr>
      <vt:lpstr>Helvetica Neue</vt:lpstr>
      <vt:lpstr>Wingdings</vt:lpstr>
      <vt:lpstr>RC 59 Template EN</vt:lpstr>
      <vt:lpstr>Custom Design</vt:lpstr>
      <vt:lpstr>PowerPoint Presentation</vt:lpstr>
      <vt:lpstr>Learning objectives</vt:lpstr>
      <vt:lpstr>Preliminary considerations </vt:lpstr>
      <vt:lpstr>Specific requirements for ambulance transport of a potentially infectious patient</vt:lpstr>
      <vt:lpstr>The standard ambulance escort</vt:lpstr>
      <vt:lpstr>Transport in ambulance of an EVD suspected case in 8 steps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Key messages</vt:lpstr>
      <vt:lpstr>Disclaimer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Hopman, Joost</dc:creator>
  <cp:lastModifiedBy>GOMEZ, Paula</cp:lastModifiedBy>
  <cp:revision>64</cp:revision>
  <dcterms:modified xsi:type="dcterms:W3CDTF">2018-05-22T15:27:46Z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-81875033</vt:i4>
  </property>
  <property fmtid="{D5CDD505-2E9C-101B-9397-08002B2CF9AE}" pid="3" name="_NewReviewCycle">
    <vt:lpwstr/>
  </property>
  <property fmtid="{D5CDD505-2E9C-101B-9397-08002B2CF9AE}" pid="4" name="_EmailSubject">
    <vt:lpwstr>Revision/update of Rapid Response Teams (RRT) Training Package - part 1</vt:lpwstr>
  </property>
  <property fmtid="{D5CDD505-2E9C-101B-9397-08002B2CF9AE}" pid="5" name="_AuthorEmail">
    <vt:lpwstr>coutinhoa@who.int</vt:lpwstr>
  </property>
  <property fmtid="{D5CDD505-2E9C-101B-9397-08002B2CF9AE}" pid="6" name="_AuthorEmailDisplayName">
    <vt:lpwstr>COUTINHO REHSE, Ana Paula</vt:lpwstr>
  </property>
  <property fmtid="{D5CDD505-2E9C-101B-9397-08002B2CF9AE}" pid="7" name="ContentTypeId">
    <vt:lpwstr>0x0101009FDE593A36A6874285991743F2BE28E9</vt:lpwstr>
  </property>
</Properties>
</file>