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7"/>
  </p:notesMasterIdLst>
  <p:sldIdLst>
    <p:sldId id="266" r:id="rId6"/>
    <p:sldId id="273" r:id="rId7"/>
    <p:sldId id="272" r:id="rId8"/>
    <p:sldId id="269" r:id="rId9"/>
    <p:sldId id="257" r:id="rId10"/>
    <p:sldId id="274" r:id="rId11"/>
    <p:sldId id="270" r:id="rId12"/>
    <p:sldId id="258" r:id="rId13"/>
    <p:sldId id="271" r:id="rId14"/>
    <p:sldId id="276" r:id="rId15"/>
    <p:sldId id="27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00" autoAdjust="0"/>
    <p:restoredTop sz="80491" autoAdjust="0"/>
  </p:normalViewPr>
  <p:slideViewPr>
    <p:cSldViewPr>
      <p:cViewPr varScale="1">
        <p:scale>
          <a:sx n="83" d="100"/>
          <a:sy n="83" d="100"/>
        </p:scale>
        <p:origin x="1026"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73B56-4B6E-48C7-85E5-C37A6EE07A16}" type="datetimeFigureOut">
              <a:rPr lang="en-GB" smtClean="0"/>
              <a:t>17/05/2018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36E4E-C300-492E-A3A3-49B8342F0D5C}" type="slidenum">
              <a:rPr lang="en-GB" smtClean="0"/>
              <a:t>‹#›</a:t>
            </a:fld>
            <a:endParaRPr lang="en-GB"/>
          </a:p>
        </p:txBody>
      </p:sp>
    </p:spTree>
    <p:extLst>
      <p:ext uri="{BB962C8B-B14F-4D97-AF65-F5344CB8AC3E}">
        <p14:creationId xmlns:p14="http://schemas.microsoft.com/office/powerpoint/2010/main" val="3189461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a:t>
            </a:fld>
            <a:endParaRPr lang="en-GB"/>
          </a:p>
        </p:txBody>
      </p:sp>
    </p:spTree>
    <p:extLst>
      <p:ext uri="{BB962C8B-B14F-4D97-AF65-F5344CB8AC3E}">
        <p14:creationId xmlns:p14="http://schemas.microsoft.com/office/powerpoint/2010/main" val="125352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Print PDFs in appropriate language from this website: https://</a:t>
            </a:r>
            <a:r>
              <a:rPr lang="en-US" dirty="0" err="1"/>
              <a:t>www.cdc.gov</a:t>
            </a:r>
            <a:r>
              <a:rPr lang="en-US" dirty="0"/>
              <a:t>/vhf/</a:t>
            </a:r>
            <a:r>
              <a:rPr lang="en-US" dirty="0" err="1"/>
              <a:t>ebola</a:t>
            </a:r>
            <a:r>
              <a:rPr lang="en-US" dirty="0"/>
              <a:t>/hcp/mixing-chlorine-</a:t>
            </a:r>
            <a:r>
              <a:rPr lang="en-US" dirty="0" err="1"/>
              <a:t>solutions.html</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0070C0"/>
              </a:solidFill>
              <a:latin typeface="Arial"/>
              <a:ea typeface="Arial"/>
              <a:cs typeface="Arial"/>
              <a:sym typeface="Arial"/>
            </a:endParaRPr>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2</a:t>
            </a:fld>
            <a:endParaRPr lang="en-GB"/>
          </a:p>
        </p:txBody>
      </p:sp>
    </p:spTree>
    <p:extLst>
      <p:ext uri="{BB962C8B-B14F-4D97-AF65-F5344CB8AC3E}">
        <p14:creationId xmlns:p14="http://schemas.microsoft.com/office/powerpoint/2010/main" val="3473023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A736E4E-C300-492E-A3A3-49B8342F0D5C}" type="slidenum">
              <a:rPr lang="en-GB" smtClean="0"/>
              <a:t>8</a:t>
            </a:fld>
            <a:endParaRPr lang="en-GB"/>
          </a:p>
        </p:txBody>
      </p:sp>
    </p:spTree>
    <p:extLst>
      <p:ext uri="{BB962C8B-B14F-4D97-AF65-F5344CB8AC3E}">
        <p14:creationId xmlns:p14="http://schemas.microsoft.com/office/powerpoint/2010/main" val="659103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98968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58340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796689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1851425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570762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1242110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17463550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3521174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2275703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26100139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1989312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99560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323365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340100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26170022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408006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313263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4822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D5CDAC-2DE5-4E51-B3A0-9C1081876DB7}"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054284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D5CDAC-2DE5-4E51-B3A0-9C1081876DB7}"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10687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5CDAC-2DE5-4E51-B3A0-9C1081876DB7}"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86244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23063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3833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5CDAC-2DE5-4E51-B3A0-9C1081876DB7}"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C0C85-C050-403C-A810-CDA57233DCAE}" type="slidenum">
              <a:rPr lang="en-GB" smtClean="0"/>
              <a:t>‹#›</a:t>
            </a:fld>
            <a:endParaRPr lang="en-GB"/>
          </a:p>
        </p:txBody>
      </p:sp>
    </p:spTree>
    <p:extLst>
      <p:ext uri="{BB962C8B-B14F-4D97-AF65-F5344CB8AC3E}">
        <p14:creationId xmlns:p14="http://schemas.microsoft.com/office/powerpoint/2010/main" val="25718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432974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p:nvPr/>
        </p:nvSpPr>
        <p:spPr>
          <a:xfrm>
            <a:off x="3419872" y="406440"/>
            <a:ext cx="5690792" cy="110799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lgn="r"/>
            <a:r>
              <a:rPr sz="3600" b="1" dirty="0">
                <a:solidFill>
                  <a:srgbClr val="002060"/>
                </a:solidFill>
                <a:latin typeface="Arial"/>
                <a:ea typeface="Arial"/>
                <a:cs typeface="Arial"/>
                <a:sym typeface="Arial"/>
              </a:rPr>
              <a:t>Rapid Response Teams </a:t>
            </a:r>
            <a:r>
              <a:rPr sz="3600" b="1" dirty="0">
                <a:solidFill>
                  <a:srgbClr val="0070C0"/>
                </a:solidFill>
                <a:latin typeface="Arial"/>
                <a:ea typeface="Arial"/>
                <a:cs typeface="Arial"/>
                <a:sym typeface="Arial"/>
              </a:rPr>
              <a:t>Training</a:t>
            </a:r>
          </a:p>
        </p:txBody>
      </p:sp>
      <p:sp>
        <p:nvSpPr>
          <p:cNvPr id="136" name="Shape 136"/>
          <p:cNvSpPr/>
          <p:nvPr/>
        </p:nvSpPr>
        <p:spPr>
          <a:xfrm>
            <a:off x="72944" y="5085184"/>
            <a:ext cx="8171464" cy="1077214"/>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p>
            <a:pPr lvl="0"/>
            <a:r>
              <a:rPr lang="fr-FR" sz="3200" b="1">
                <a:solidFill>
                  <a:srgbClr val="002060"/>
                </a:solidFill>
                <a:latin typeface="Arial"/>
                <a:ea typeface="Arial"/>
                <a:cs typeface="Arial"/>
                <a:sym typeface="Arial"/>
              </a:rPr>
              <a:t>B6.3b </a:t>
            </a:r>
            <a:r>
              <a:rPr lang="fr-FR" sz="3200" b="1" dirty="0">
                <a:solidFill>
                  <a:srgbClr val="002060"/>
                </a:solidFill>
                <a:latin typeface="Arial"/>
                <a:ea typeface="Arial"/>
                <a:cs typeface="Arial"/>
                <a:sym typeface="Arial"/>
              </a:rPr>
              <a:t>How to </a:t>
            </a:r>
            <a:r>
              <a:rPr lang="fr-FR" sz="3200" b="1" dirty="0" err="1">
                <a:solidFill>
                  <a:srgbClr val="002060"/>
                </a:solidFill>
                <a:latin typeface="Arial"/>
                <a:ea typeface="Arial"/>
                <a:cs typeface="Arial"/>
                <a:sym typeface="Arial"/>
              </a:rPr>
              <a:t>make</a:t>
            </a:r>
            <a:r>
              <a:rPr lang="fr-FR" sz="3200" b="1" dirty="0">
                <a:solidFill>
                  <a:srgbClr val="002060"/>
                </a:solidFill>
                <a:latin typeface="Arial"/>
                <a:ea typeface="Arial"/>
                <a:cs typeface="Arial"/>
                <a:sym typeface="Arial"/>
              </a:rPr>
              <a:t> 0.5% </a:t>
            </a:r>
            <a:r>
              <a:rPr lang="fr-FR" sz="3200" b="1" dirty="0" err="1">
                <a:solidFill>
                  <a:srgbClr val="002060"/>
                </a:solidFill>
                <a:latin typeface="Arial"/>
                <a:ea typeface="Arial"/>
                <a:cs typeface="Arial"/>
                <a:sym typeface="Arial"/>
              </a:rPr>
              <a:t>strong</a:t>
            </a:r>
            <a:r>
              <a:rPr lang="fr-FR" sz="3200" b="1" dirty="0">
                <a:solidFill>
                  <a:srgbClr val="002060"/>
                </a:solidFill>
                <a:latin typeface="Arial"/>
                <a:ea typeface="Arial"/>
                <a:cs typeface="Arial"/>
                <a:sym typeface="Arial"/>
              </a:rPr>
              <a:t> </a:t>
            </a:r>
            <a:r>
              <a:rPr lang="fr-FR" sz="3200" b="1" dirty="0" err="1">
                <a:solidFill>
                  <a:srgbClr val="002060"/>
                </a:solidFill>
                <a:latin typeface="Arial"/>
                <a:ea typeface="Arial"/>
                <a:cs typeface="Arial"/>
                <a:sym typeface="Arial"/>
              </a:rPr>
              <a:t>chlorine</a:t>
            </a:r>
            <a:endParaRPr lang="fr-FR" sz="3200" b="1" dirty="0">
              <a:solidFill>
                <a:srgbClr val="002060"/>
              </a:solidFill>
              <a:latin typeface="Arial"/>
              <a:ea typeface="Arial"/>
              <a:cs typeface="Arial"/>
              <a:sym typeface="Arial"/>
            </a:endParaRPr>
          </a:p>
          <a:p>
            <a:pPr lvl="0"/>
            <a:r>
              <a:rPr lang="fr-FR" sz="3200" b="1" dirty="0">
                <a:solidFill>
                  <a:srgbClr val="002060"/>
                </a:solidFill>
                <a:latin typeface="Arial"/>
                <a:ea typeface="Arial"/>
                <a:cs typeface="Arial"/>
                <a:sym typeface="Arial"/>
              </a:rPr>
              <a:t>solution and 0.05% </a:t>
            </a:r>
            <a:r>
              <a:rPr lang="fr-FR" sz="3200" b="1" dirty="0" err="1">
                <a:solidFill>
                  <a:srgbClr val="002060"/>
                </a:solidFill>
                <a:latin typeface="Arial"/>
                <a:ea typeface="Arial"/>
                <a:cs typeface="Arial"/>
                <a:sym typeface="Arial"/>
              </a:rPr>
              <a:t>mild</a:t>
            </a:r>
            <a:r>
              <a:rPr lang="fr-FR" sz="3200" b="1" dirty="0">
                <a:solidFill>
                  <a:srgbClr val="002060"/>
                </a:solidFill>
                <a:latin typeface="Arial"/>
                <a:ea typeface="Arial"/>
                <a:cs typeface="Arial"/>
                <a:sym typeface="Arial"/>
              </a:rPr>
              <a:t> </a:t>
            </a:r>
            <a:r>
              <a:rPr lang="fr-FR" sz="3200" b="1" dirty="0" err="1">
                <a:solidFill>
                  <a:srgbClr val="002060"/>
                </a:solidFill>
                <a:latin typeface="Arial"/>
                <a:ea typeface="Arial"/>
                <a:cs typeface="Arial"/>
                <a:sym typeface="Arial"/>
              </a:rPr>
              <a:t>chlorine</a:t>
            </a:r>
            <a:r>
              <a:rPr lang="fr-FR" sz="3200" b="1" dirty="0">
                <a:solidFill>
                  <a:srgbClr val="002060"/>
                </a:solidFill>
                <a:latin typeface="Arial"/>
                <a:ea typeface="Arial"/>
                <a:cs typeface="Arial"/>
                <a:sym typeface="Arial"/>
              </a:rPr>
              <a:t> solution</a:t>
            </a:r>
            <a:endParaRPr sz="3200" b="1" dirty="0">
              <a:solidFill>
                <a:srgbClr val="002060"/>
              </a:solidFill>
              <a:latin typeface="Arial"/>
              <a:ea typeface="Arial"/>
              <a:cs typeface="Arial"/>
              <a:sym typeface="Arial"/>
            </a:endParaRPr>
          </a:p>
        </p:txBody>
      </p:sp>
      <p:sp>
        <p:nvSpPr>
          <p:cNvPr id="2" name="TextBox 1">
            <a:extLst>
              <a:ext uri="{FF2B5EF4-FFF2-40B4-BE49-F238E27FC236}">
                <a16:creationId xmlns:a16="http://schemas.microsoft.com/office/drawing/2014/main" id="{085C583D-C6A7-4041-B0BB-BF309115B928}"/>
              </a:ext>
            </a:extLst>
          </p:cNvPr>
          <p:cNvSpPr txBox="1"/>
          <p:nvPr/>
        </p:nvSpPr>
        <p:spPr>
          <a:xfrm>
            <a:off x="35496" y="6505599"/>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extLst>
      <p:ext uri="{BB962C8B-B14F-4D97-AF65-F5344CB8AC3E}">
        <p14:creationId xmlns:p14="http://schemas.microsoft.com/office/powerpoint/2010/main" val="450740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012326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BE0E0-DE9C-E844-AE85-14943569062B}"/>
              </a:ext>
            </a:extLst>
          </p:cNvPr>
          <p:cNvSpPr>
            <a:spLocks noGrp="1"/>
          </p:cNvSpPr>
          <p:nvPr>
            <p:ph type="ctrTitle"/>
          </p:nvPr>
        </p:nvSpPr>
        <p:spPr>
          <a:xfrm>
            <a:off x="685800" y="2693988"/>
            <a:ext cx="7772400" cy="1470025"/>
          </a:xfrm>
        </p:spPr>
        <p:txBody>
          <a:bodyPr/>
          <a:lstStyle/>
          <a:p>
            <a:r>
              <a:rPr lang="en-US" sz="4800" b="1" i="1" dirty="0">
                <a:solidFill>
                  <a:srgbClr val="002060"/>
                </a:solidFill>
              </a:rPr>
              <a:t>Thank you!</a:t>
            </a:r>
          </a:p>
        </p:txBody>
      </p:sp>
      <p:sp>
        <p:nvSpPr>
          <p:cNvPr id="3" name="Subtitle 2">
            <a:extLst>
              <a:ext uri="{FF2B5EF4-FFF2-40B4-BE49-F238E27FC236}">
                <a16:creationId xmlns:a16="http://schemas.microsoft.com/office/drawing/2014/main" id="{9D943A54-B577-A348-8F1C-9D1210DDC59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532580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12F8A-A7BF-5E47-9714-1CDBF8D7D369}"/>
              </a:ext>
            </a:extLst>
          </p:cNvPr>
          <p:cNvSpPr>
            <a:spLocks noGrp="1"/>
          </p:cNvSpPr>
          <p:nvPr>
            <p:ph type="title"/>
          </p:nvPr>
        </p:nvSpPr>
        <p:spPr/>
        <p:txBody>
          <a:bodyPr/>
          <a:lstStyle/>
          <a:p>
            <a:r>
              <a:rPr lang="en-US" sz="3600" b="1" dirty="0">
                <a:solidFill>
                  <a:srgbClr val="002060"/>
                </a:solidFill>
              </a:rPr>
              <a:t>Objectives</a:t>
            </a:r>
          </a:p>
        </p:txBody>
      </p:sp>
      <p:sp>
        <p:nvSpPr>
          <p:cNvPr id="3" name="Content Placeholder 2">
            <a:extLst>
              <a:ext uri="{FF2B5EF4-FFF2-40B4-BE49-F238E27FC236}">
                <a16:creationId xmlns:a16="http://schemas.microsoft.com/office/drawing/2014/main" id="{3AB017D1-C59E-AE4F-A0F8-B0B230D27D56}"/>
              </a:ext>
            </a:extLst>
          </p:cNvPr>
          <p:cNvSpPr>
            <a:spLocks noGrp="1"/>
          </p:cNvSpPr>
          <p:nvPr>
            <p:ph idx="1"/>
          </p:nvPr>
        </p:nvSpPr>
        <p:spPr/>
        <p:txBody>
          <a:bodyPr/>
          <a:lstStyle/>
          <a:p>
            <a:r>
              <a:rPr lang="en-US" dirty="0"/>
              <a:t>Understand when chlorine is used</a:t>
            </a:r>
          </a:p>
          <a:p>
            <a:endParaRPr lang="en-US" dirty="0"/>
          </a:p>
          <a:p>
            <a:r>
              <a:rPr lang="en-US" dirty="0"/>
              <a:t>Understand when mild chlorine is used and when strong chlorine is used</a:t>
            </a:r>
          </a:p>
          <a:p>
            <a:endParaRPr lang="en-US" dirty="0"/>
          </a:p>
          <a:p>
            <a:r>
              <a:rPr lang="en-US" dirty="0"/>
              <a:t>Be familiar with the process of mixing chlorine of various strengths</a:t>
            </a:r>
          </a:p>
        </p:txBody>
      </p:sp>
    </p:spTree>
    <p:extLst>
      <p:ext uri="{BB962C8B-B14F-4D97-AF65-F5344CB8AC3E}">
        <p14:creationId xmlns:p14="http://schemas.microsoft.com/office/powerpoint/2010/main" val="4074089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53345-C857-D243-9D97-B67DD0F70A5D}"/>
              </a:ext>
            </a:extLst>
          </p:cNvPr>
          <p:cNvSpPr>
            <a:spLocks noGrp="1"/>
          </p:cNvSpPr>
          <p:nvPr>
            <p:ph type="title"/>
          </p:nvPr>
        </p:nvSpPr>
        <p:spPr>
          <a:xfrm>
            <a:off x="459507" y="86370"/>
            <a:ext cx="8229600" cy="1143000"/>
          </a:xfrm>
        </p:spPr>
        <p:txBody>
          <a:bodyPr/>
          <a:lstStyle/>
          <a:p>
            <a:r>
              <a:rPr lang="en-US" sz="3600" b="1" dirty="0">
                <a:solidFill>
                  <a:srgbClr val="002060"/>
                </a:solidFill>
              </a:rPr>
              <a:t>Use of chlorine </a:t>
            </a:r>
          </a:p>
        </p:txBody>
      </p:sp>
      <p:sp>
        <p:nvSpPr>
          <p:cNvPr id="3" name="Content Placeholder 2">
            <a:extLst>
              <a:ext uri="{FF2B5EF4-FFF2-40B4-BE49-F238E27FC236}">
                <a16:creationId xmlns:a16="http://schemas.microsoft.com/office/drawing/2014/main" id="{BEA15979-B0B4-D54A-AD28-C4C75CB925FA}"/>
              </a:ext>
            </a:extLst>
          </p:cNvPr>
          <p:cNvSpPr>
            <a:spLocks noGrp="1"/>
          </p:cNvSpPr>
          <p:nvPr>
            <p:ph idx="1"/>
          </p:nvPr>
        </p:nvSpPr>
        <p:spPr>
          <a:xfrm>
            <a:off x="459507" y="1196752"/>
            <a:ext cx="8229600" cy="4032449"/>
          </a:xfrm>
        </p:spPr>
        <p:txBody>
          <a:bodyPr/>
          <a:lstStyle/>
          <a:p>
            <a:r>
              <a:rPr lang="en-US" dirty="0"/>
              <a:t>Hand washing with water and soap or cleaning with hand sanitizer is preferable to using chlorine on hands</a:t>
            </a:r>
          </a:p>
          <a:p>
            <a:endParaRPr lang="en-US" dirty="0"/>
          </a:p>
          <a:p>
            <a:r>
              <a:rPr lang="en-US" dirty="0"/>
              <a:t>Sometime chlorine is the only thing available for handwashing   </a:t>
            </a:r>
          </a:p>
          <a:p>
            <a:endParaRPr lang="en-US" dirty="0"/>
          </a:p>
          <a:p>
            <a:r>
              <a:rPr lang="en-US" dirty="0"/>
              <a:t>Chlorine is used to disinfect surfaces and objects</a:t>
            </a:r>
          </a:p>
          <a:p>
            <a:endParaRPr lang="en-US" dirty="0"/>
          </a:p>
          <a:p>
            <a:endParaRPr lang="en-US" dirty="0"/>
          </a:p>
        </p:txBody>
      </p:sp>
    </p:spTree>
    <p:extLst>
      <p:ext uri="{BB962C8B-B14F-4D97-AF65-F5344CB8AC3E}">
        <p14:creationId xmlns:p14="http://schemas.microsoft.com/office/powerpoint/2010/main" val="108193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Autofit/>
          </a:bodyPr>
          <a:lstStyle/>
          <a:p>
            <a:r>
              <a:rPr lang="fr-FR" sz="3600" b="1" dirty="0">
                <a:solidFill>
                  <a:srgbClr val="002060"/>
                </a:solidFill>
                <a:latin typeface="Arial" panose="020B0604020202020204" pitchFamily="34" charset="0"/>
                <a:cs typeface="Arial" panose="020B0604020202020204" pitchFamily="34" charset="0"/>
              </a:rPr>
              <a:t>The use of the </a:t>
            </a:r>
            <a:r>
              <a:rPr lang="fr-FR" sz="3600" b="1" dirty="0" err="1">
                <a:solidFill>
                  <a:srgbClr val="002060"/>
                </a:solidFill>
                <a:latin typeface="Arial" panose="020B0604020202020204" pitchFamily="34" charset="0"/>
                <a:cs typeface="Arial" panose="020B0604020202020204" pitchFamily="34" charset="0"/>
              </a:rPr>
              <a:t>chlorine</a:t>
            </a:r>
            <a:r>
              <a:rPr lang="fr-FR" sz="3600" b="1" dirty="0">
                <a:solidFill>
                  <a:srgbClr val="002060"/>
                </a:solidFill>
                <a:latin typeface="Arial" panose="020B0604020202020204" pitchFamily="34" charset="0"/>
                <a:cs typeface="Arial" panose="020B0604020202020204" pitchFamily="34" charset="0"/>
              </a:rPr>
              <a:t> </a:t>
            </a:r>
            <a:r>
              <a:rPr lang="fr-FR" sz="3600" b="1" dirty="0" err="1">
                <a:solidFill>
                  <a:srgbClr val="002060"/>
                </a:solidFill>
                <a:latin typeface="Arial" panose="020B0604020202020204" pitchFamily="34" charset="0"/>
                <a:cs typeface="Arial" panose="020B0604020202020204" pitchFamily="34" charset="0"/>
              </a:rPr>
              <a:t>depends</a:t>
            </a:r>
            <a:r>
              <a:rPr lang="fr-FR" sz="3600" b="1" dirty="0">
                <a:solidFill>
                  <a:srgbClr val="002060"/>
                </a:solidFill>
              </a:rPr>
              <a:t> on </a:t>
            </a:r>
            <a:r>
              <a:rPr lang="fr-FR" sz="3600" b="1" dirty="0" err="1">
                <a:solidFill>
                  <a:srgbClr val="002060"/>
                </a:solidFill>
                <a:latin typeface="Arial" panose="020B0604020202020204" pitchFamily="34" charset="0"/>
                <a:cs typeface="Arial" panose="020B0604020202020204" pitchFamily="34" charset="0"/>
              </a:rPr>
              <a:t>its</a:t>
            </a:r>
            <a:r>
              <a:rPr lang="fr-FR" sz="3600" b="1" dirty="0">
                <a:solidFill>
                  <a:srgbClr val="002060"/>
                </a:solidFill>
                <a:latin typeface="Arial" panose="020B0604020202020204" pitchFamily="34" charset="0"/>
                <a:cs typeface="Arial" panose="020B0604020202020204" pitchFamily="34" charset="0"/>
              </a:rPr>
              <a:t> concentration</a:t>
            </a:r>
            <a:endParaRPr lang="en-GB" sz="3600" b="1" dirty="0">
              <a:solidFill>
                <a:srgbClr val="002060"/>
              </a:solidFill>
              <a:latin typeface="Arial" panose="020B0604020202020204" pitchFamily="34" charset="0"/>
              <a:cs typeface="Arial" panose="020B0604020202020204" pitchFamily="34" charset="0"/>
            </a:endParaRPr>
          </a:p>
        </p:txBody>
      </p:sp>
      <p:sp>
        <p:nvSpPr>
          <p:cNvPr id="5" name="Content Placeholder 2"/>
          <p:cNvSpPr>
            <a:spLocks noGrp="1"/>
          </p:cNvSpPr>
          <p:nvPr>
            <p:ph idx="1"/>
          </p:nvPr>
        </p:nvSpPr>
        <p:spPr>
          <a:xfrm>
            <a:off x="539552" y="1988840"/>
            <a:ext cx="8229600" cy="3877891"/>
          </a:xfrm>
        </p:spPr>
        <p:txBody>
          <a:bodyPr/>
          <a:lstStyle/>
          <a:p>
            <a:pPr marL="0" indent="0">
              <a:buNone/>
            </a:pPr>
            <a:r>
              <a:rPr lang="fr-FR" sz="2800" dirty="0"/>
              <a:t>0.5% </a:t>
            </a:r>
            <a:r>
              <a:rPr lang="fr-FR" sz="2800" dirty="0" err="1"/>
              <a:t>chlorine</a:t>
            </a:r>
            <a:r>
              <a:rPr lang="fr-FR" sz="2800" dirty="0"/>
              <a:t> solution (</a:t>
            </a:r>
            <a:r>
              <a:rPr lang="fr-FR" sz="2800" dirty="0" err="1"/>
              <a:t>strong</a:t>
            </a:r>
            <a:r>
              <a:rPr lang="fr-FR" sz="2800" dirty="0"/>
              <a:t> concentration):</a:t>
            </a:r>
          </a:p>
          <a:p>
            <a:r>
              <a:rPr lang="fr-FR" sz="2800" dirty="0"/>
              <a:t>To </a:t>
            </a:r>
            <a:r>
              <a:rPr lang="fr-FR" sz="2800" dirty="0" err="1"/>
              <a:t>disinfect</a:t>
            </a:r>
            <a:r>
              <a:rPr lang="fr-FR" sz="2800" dirty="0"/>
              <a:t> </a:t>
            </a:r>
            <a:r>
              <a:rPr lang="fr-FR" sz="2800" dirty="0" err="1"/>
              <a:t>objects</a:t>
            </a:r>
            <a:r>
              <a:rPr lang="fr-FR" sz="2800" dirty="0"/>
              <a:t>, surfaces, and body </a:t>
            </a:r>
            <a:r>
              <a:rPr lang="fr-FR" sz="2800" dirty="0" err="1"/>
              <a:t>fluids</a:t>
            </a:r>
            <a:r>
              <a:rPr lang="fr-FR" sz="2800" dirty="0"/>
              <a:t> </a:t>
            </a:r>
            <a:r>
              <a:rPr lang="fr-FR" sz="2800" dirty="0" err="1"/>
              <a:t>spills</a:t>
            </a:r>
            <a:endParaRPr lang="fr-FR" sz="2800" dirty="0"/>
          </a:p>
          <a:p>
            <a:pPr marL="0" indent="0">
              <a:buNone/>
            </a:pPr>
            <a:endParaRPr lang="fr-FR" sz="2800" dirty="0"/>
          </a:p>
          <a:p>
            <a:pPr marL="0" indent="0">
              <a:buNone/>
            </a:pPr>
            <a:r>
              <a:rPr lang="fr-FR" sz="2800" dirty="0"/>
              <a:t>0.05% </a:t>
            </a:r>
            <a:r>
              <a:rPr lang="fr-FR" sz="2800" dirty="0" err="1"/>
              <a:t>chlorine</a:t>
            </a:r>
            <a:r>
              <a:rPr lang="fr-FR" sz="2800" dirty="0"/>
              <a:t> solution (</a:t>
            </a:r>
            <a:r>
              <a:rPr lang="fr-FR" sz="2800" dirty="0" err="1"/>
              <a:t>low</a:t>
            </a:r>
            <a:r>
              <a:rPr lang="fr-FR" sz="2800" dirty="0"/>
              <a:t> concentration):</a:t>
            </a:r>
          </a:p>
          <a:p>
            <a:r>
              <a:rPr lang="fr-FR" sz="2800" dirty="0"/>
              <a:t>To </a:t>
            </a:r>
            <a:r>
              <a:rPr lang="fr-FR" sz="2800" dirty="0" err="1"/>
              <a:t>wash</a:t>
            </a:r>
            <a:r>
              <a:rPr lang="fr-FR" sz="2800" dirty="0"/>
              <a:t> </a:t>
            </a:r>
            <a:r>
              <a:rPr lang="fr-FR" sz="2800" dirty="0" err="1"/>
              <a:t>ungloved</a:t>
            </a:r>
            <a:r>
              <a:rPr lang="fr-FR" sz="2800" dirty="0"/>
              <a:t> hands.</a:t>
            </a:r>
          </a:p>
          <a:p>
            <a:pPr marL="0" indent="0">
              <a:buNone/>
            </a:pPr>
            <a:endParaRPr lang="en-GB" dirty="0"/>
          </a:p>
        </p:txBody>
      </p:sp>
    </p:spTree>
    <p:extLst>
      <p:ext uri="{BB962C8B-B14F-4D97-AF65-F5344CB8AC3E}">
        <p14:creationId xmlns:p14="http://schemas.microsoft.com/office/powerpoint/2010/main" val="1926337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fr-FR" sz="3600" b="1" dirty="0" err="1">
                <a:solidFill>
                  <a:srgbClr val="002060"/>
                </a:solidFill>
              </a:rPr>
              <a:t>What</a:t>
            </a:r>
            <a:r>
              <a:rPr lang="fr-FR" sz="3600" b="1" dirty="0">
                <a:solidFill>
                  <a:srgbClr val="002060"/>
                </a:solidFill>
              </a:rPr>
              <a:t> </a:t>
            </a:r>
            <a:r>
              <a:rPr lang="fr-FR" sz="3600" b="1" dirty="0" err="1">
                <a:solidFill>
                  <a:srgbClr val="002060"/>
                </a:solidFill>
              </a:rPr>
              <a:t>you</a:t>
            </a:r>
            <a:r>
              <a:rPr lang="fr-FR" sz="3600" b="1" dirty="0">
                <a:solidFill>
                  <a:srgbClr val="002060"/>
                </a:solidFill>
              </a:rPr>
              <a:t> </a:t>
            </a:r>
            <a:r>
              <a:rPr lang="fr-FR" sz="3600" b="1" dirty="0" err="1">
                <a:solidFill>
                  <a:srgbClr val="002060"/>
                </a:solidFill>
              </a:rPr>
              <a:t>need</a:t>
            </a:r>
            <a:r>
              <a:rPr lang="fr-FR" sz="3600" b="1" dirty="0">
                <a:solidFill>
                  <a:srgbClr val="002060"/>
                </a:solidFill>
              </a:rPr>
              <a:t> to know</a:t>
            </a:r>
            <a:endParaRPr lang="en-GB" sz="3600" b="1" dirty="0">
              <a:solidFill>
                <a:srgbClr val="002060"/>
              </a:solidFill>
            </a:endParaRPr>
          </a:p>
        </p:txBody>
      </p:sp>
      <p:sp>
        <p:nvSpPr>
          <p:cNvPr id="5" name="Content Placeholder 2"/>
          <p:cNvSpPr>
            <a:spLocks noGrp="1"/>
          </p:cNvSpPr>
          <p:nvPr>
            <p:ph idx="1"/>
          </p:nvPr>
        </p:nvSpPr>
        <p:spPr>
          <a:xfrm>
            <a:off x="457200" y="1360148"/>
            <a:ext cx="8229600" cy="4277072"/>
          </a:xfrm>
        </p:spPr>
        <p:txBody>
          <a:bodyPr/>
          <a:lstStyle/>
          <a:p>
            <a:r>
              <a:rPr lang="fr-FR" sz="2400" dirty="0" err="1"/>
              <a:t>Wait</a:t>
            </a:r>
            <a:r>
              <a:rPr lang="fr-FR" sz="2400" dirty="0"/>
              <a:t> </a:t>
            </a:r>
            <a:r>
              <a:rPr lang="fr-FR" sz="2400" b="1" dirty="0"/>
              <a:t>30 minutes </a:t>
            </a:r>
            <a:r>
              <a:rPr lang="fr-FR" sz="2400" dirty="0" err="1"/>
              <a:t>before</a:t>
            </a:r>
            <a:r>
              <a:rPr lang="fr-FR" sz="2400" dirty="0"/>
              <a:t> </a:t>
            </a:r>
            <a:r>
              <a:rPr lang="fr-FR" sz="2400" dirty="0" err="1"/>
              <a:t>using</a:t>
            </a:r>
            <a:r>
              <a:rPr lang="fr-FR" sz="2400" dirty="0"/>
              <a:t> </a:t>
            </a:r>
            <a:r>
              <a:rPr lang="fr-FR" sz="2400" dirty="0" err="1"/>
              <a:t>any</a:t>
            </a:r>
            <a:r>
              <a:rPr lang="fr-FR" sz="2400" dirty="0"/>
              <a:t> </a:t>
            </a:r>
            <a:r>
              <a:rPr lang="fr-FR" sz="2400" dirty="0" err="1"/>
              <a:t>chlorine</a:t>
            </a:r>
            <a:r>
              <a:rPr lang="fr-FR" sz="2400" dirty="0"/>
              <a:t> solution </a:t>
            </a:r>
            <a:r>
              <a:rPr lang="fr-FR" sz="2400" dirty="0" err="1"/>
              <a:t>that</a:t>
            </a:r>
            <a:r>
              <a:rPr lang="fr-FR" sz="2400" dirty="0"/>
              <a:t> </a:t>
            </a:r>
            <a:r>
              <a:rPr lang="fr-FR" sz="2400" dirty="0" err="1"/>
              <a:t>is</a:t>
            </a:r>
            <a:r>
              <a:rPr lang="fr-FR" sz="2400" dirty="0"/>
              <a:t> made </a:t>
            </a:r>
            <a:r>
              <a:rPr lang="fr-FR" sz="2400" dirty="0" err="1"/>
              <a:t>from</a:t>
            </a:r>
            <a:r>
              <a:rPr lang="fr-FR" sz="2400" dirty="0"/>
              <a:t> </a:t>
            </a:r>
            <a:r>
              <a:rPr lang="fr-FR" sz="2400" dirty="0" err="1"/>
              <a:t>powder</a:t>
            </a:r>
            <a:endParaRPr lang="fr-FR" sz="2400" dirty="0"/>
          </a:p>
          <a:p>
            <a:pPr marL="0" indent="0">
              <a:buNone/>
            </a:pPr>
            <a:endParaRPr lang="fr-FR" sz="2400" dirty="0"/>
          </a:p>
          <a:p>
            <a:r>
              <a:rPr lang="fr-FR" sz="2400" dirty="0" err="1"/>
              <a:t>Proper</a:t>
            </a:r>
            <a:r>
              <a:rPr lang="fr-FR" sz="2400" dirty="0"/>
              <a:t> </a:t>
            </a:r>
            <a:r>
              <a:rPr lang="fr-FR" sz="2400" b="1" dirty="0" err="1"/>
              <a:t>storage</a:t>
            </a:r>
            <a:r>
              <a:rPr lang="fr-FR" sz="2400" dirty="0"/>
              <a:t> </a:t>
            </a:r>
            <a:r>
              <a:rPr lang="fr-FR" sz="2400" dirty="0" err="1"/>
              <a:t>is</a:t>
            </a:r>
            <a:r>
              <a:rPr lang="fr-FR" sz="2400" dirty="0"/>
              <a:t> </a:t>
            </a:r>
            <a:r>
              <a:rPr lang="fr-FR" sz="2400" dirty="0" err="1"/>
              <a:t>importanat</a:t>
            </a:r>
            <a:r>
              <a:rPr lang="fr-FR" sz="2400" dirty="0"/>
              <a:t>.  </a:t>
            </a:r>
            <a:r>
              <a:rPr lang="fr-FR" sz="2400" dirty="0" err="1"/>
              <a:t>Chlorine</a:t>
            </a:r>
            <a:r>
              <a:rPr lang="fr-FR" sz="2400" dirty="0"/>
              <a:t> solutions, </a:t>
            </a:r>
            <a:r>
              <a:rPr lang="fr-FR" sz="2400" dirty="0" err="1"/>
              <a:t>depending</a:t>
            </a:r>
            <a:r>
              <a:rPr lang="fr-FR" sz="2400" dirty="0"/>
              <a:t> on </a:t>
            </a:r>
            <a:r>
              <a:rPr lang="fr-FR" sz="2400" dirty="0" err="1"/>
              <a:t>their</a:t>
            </a:r>
            <a:r>
              <a:rPr lang="fr-FR" sz="2400" dirty="0"/>
              <a:t> use, </a:t>
            </a:r>
            <a:r>
              <a:rPr lang="fr-FR" sz="2400" dirty="0" err="1"/>
              <a:t>should</a:t>
            </a:r>
            <a:r>
              <a:rPr lang="fr-FR" sz="2400" dirty="0"/>
              <a:t> to </a:t>
            </a:r>
            <a:r>
              <a:rPr lang="fr-FR" sz="2400" dirty="0" err="1"/>
              <a:t>be</a:t>
            </a:r>
            <a:r>
              <a:rPr lang="fr-FR" sz="2400" dirty="0"/>
              <a:t> </a:t>
            </a:r>
            <a:r>
              <a:rPr lang="fr-FR" sz="2400" dirty="0" err="1"/>
              <a:t>transferred</a:t>
            </a:r>
            <a:r>
              <a:rPr lang="fr-FR" sz="2400" dirty="0"/>
              <a:t> </a:t>
            </a:r>
            <a:r>
              <a:rPr lang="fr-FR" sz="2400" dirty="0" err="1"/>
              <a:t>into</a:t>
            </a:r>
            <a:r>
              <a:rPr lang="fr-FR" sz="2400" dirty="0"/>
              <a:t> </a:t>
            </a:r>
            <a:r>
              <a:rPr lang="fr-FR" sz="2400" dirty="0" err="1"/>
              <a:t>bottles</a:t>
            </a:r>
            <a:r>
              <a:rPr lang="fr-FR" sz="2400" dirty="0"/>
              <a:t> </a:t>
            </a:r>
            <a:r>
              <a:rPr lang="fr-FR" sz="2400" dirty="0" err="1"/>
              <a:t>that</a:t>
            </a:r>
            <a:r>
              <a:rPr lang="fr-FR" sz="2400" dirty="0"/>
              <a:t> have </a:t>
            </a:r>
            <a:r>
              <a:rPr lang="fr-FR" sz="2400" dirty="0" err="1"/>
              <a:t>sprayers</a:t>
            </a:r>
            <a:r>
              <a:rPr lang="fr-FR" sz="2400" dirty="0"/>
              <a:t> or </a:t>
            </a:r>
            <a:r>
              <a:rPr lang="fr-FR" sz="2400" dirty="0" err="1"/>
              <a:t>dispensers</a:t>
            </a:r>
            <a:r>
              <a:rPr lang="fr-FR" sz="2400" dirty="0"/>
              <a:t> </a:t>
            </a:r>
            <a:r>
              <a:rPr lang="fr-FR" sz="2400" dirty="0" err="1"/>
              <a:t>that</a:t>
            </a:r>
            <a:r>
              <a:rPr lang="fr-FR" sz="2400" dirty="0"/>
              <a:t> have </a:t>
            </a:r>
            <a:r>
              <a:rPr lang="fr-FR" sz="2400" dirty="0" err="1"/>
              <a:t>spigots</a:t>
            </a:r>
            <a:endParaRPr lang="fr-FR" sz="2400" dirty="0"/>
          </a:p>
          <a:p>
            <a:pPr marL="0" indent="0">
              <a:buNone/>
            </a:pPr>
            <a:endParaRPr lang="fr-FR" sz="2400" dirty="0"/>
          </a:p>
          <a:p>
            <a:r>
              <a:rPr lang="en-US" sz="2400" dirty="0"/>
              <a:t>Chlorine solutions need to be </a:t>
            </a:r>
            <a:r>
              <a:rPr lang="en-US" sz="2400" b="1" dirty="0"/>
              <a:t>labeled</a:t>
            </a:r>
            <a:r>
              <a:rPr lang="en-US" sz="2400" dirty="0"/>
              <a:t> with their correct strength. Label strong with (0.5%) and mild as (0.05%)</a:t>
            </a:r>
            <a:endParaRPr lang="fr-FR" sz="2400" dirty="0"/>
          </a:p>
        </p:txBody>
      </p:sp>
      <p:sp>
        <p:nvSpPr>
          <p:cNvPr id="2" name="Rectangle 1"/>
          <p:cNvSpPr/>
          <p:nvPr/>
        </p:nvSpPr>
        <p:spPr>
          <a:xfrm>
            <a:off x="2122532" y="5765160"/>
            <a:ext cx="7020272" cy="246221"/>
          </a:xfrm>
          <a:prstGeom prst="rect">
            <a:avLst/>
          </a:prstGeom>
        </p:spPr>
        <p:txBody>
          <a:bodyPr wrap="square">
            <a:spAutoFit/>
          </a:bodyPr>
          <a:lstStyle/>
          <a:p>
            <a:pPr algn="r"/>
            <a:r>
              <a:rPr lang="en-GB" sz="1000" dirty="0"/>
              <a:t>Source:  http://www.cdc.gov/vhf/ebola/hcp/mixing-chlorine-solutions.html</a:t>
            </a:r>
          </a:p>
        </p:txBody>
      </p:sp>
    </p:spTree>
    <p:extLst>
      <p:ext uri="{BB962C8B-B14F-4D97-AF65-F5344CB8AC3E}">
        <p14:creationId xmlns:p14="http://schemas.microsoft.com/office/powerpoint/2010/main" val="3559370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fr-FR" sz="3600" b="1" dirty="0" err="1">
                <a:solidFill>
                  <a:srgbClr val="002060"/>
                </a:solidFill>
              </a:rPr>
              <a:t>What</a:t>
            </a:r>
            <a:r>
              <a:rPr lang="fr-FR" sz="3600" b="1" dirty="0">
                <a:solidFill>
                  <a:srgbClr val="002060"/>
                </a:solidFill>
              </a:rPr>
              <a:t> </a:t>
            </a:r>
            <a:r>
              <a:rPr lang="fr-FR" sz="3600" b="1" dirty="0" err="1">
                <a:solidFill>
                  <a:srgbClr val="002060"/>
                </a:solidFill>
              </a:rPr>
              <a:t>you</a:t>
            </a:r>
            <a:r>
              <a:rPr lang="fr-FR" sz="3600" b="1" dirty="0">
                <a:solidFill>
                  <a:srgbClr val="002060"/>
                </a:solidFill>
              </a:rPr>
              <a:t> </a:t>
            </a:r>
            <a:r>
              <a:rPr lang="fr-FR" sz="3600" b="1" dirty="0" err="1">
                <a:solidFill>
                  <a:srgbClr val="002060"/>
                </a:solidFill>
              </a:rPr>
              <a:t>need</a:t>
            </a:r>
            <a:r>
              <a:rPr lang="fr-FR" sz="3600" b="1" dirty="0">
                <a:solidFill>
                  <a:srgbClr val="002060"/>
                </a:solidFill>
              </a:rPr>
              <a:t> to know</a:t>
            </a:r>
            <a:endParaRPr lang="en-GB" sz="3600" b="1" dirty="0">
              <a:solidFill>
                <a:srgbClr val="002060"/>
              </a:solidFill>
            </a:endParaRPr>
          </a:p>
        </p:txBody>
      </p:sp>
      <p:sp>
        <p:nvSpPr>
          <p:cNvPr id="5" name="Content Placeholder 2"/>
          <p:cNvSpPr>
            <a:spLocks noGrp="1"/>
          </p:cNvSpPr>
          <p:nvPr>
            <p:ph idx="1"/>
          </p:nvPr>
        </p:nvSpPr>
        <p:spPr>
          <a:xfrm>
            <a:off x="457200" y="1360148"/>
            <a:ext cx="8229600" cy="4277072"/>
          </a:xfrm>
        </p:spPr>
        <p:txBody>
          <a:bodyPr/>
          <a:lstStyle/>
          <a:p>
            <a:r>
              <a:rPr lang="fr-FR" sz="2400" dirty="0" err="1"/>
              <a:t>Chlorine</a:t>
            </a:r>
            <a:r>
              <a:rPr lang="fr-FR" sz="2400" dirty="0"/>
              <a:t> solutions do not </a:t>
            </a:r>
            <a:r>
              <a:rPr lang="fr-FR" sz="2400" dirty="0" err="1"/>
              <a:t>work</a:t>
            </a:r>
            <a:r>
              <a:rPr lang="fr-FR" sz="2400" dirty="0"/>
              <a:t> as </a:t>
            </a:r>
            <a:r>
              <a:rPr lang="fr-FR" sz="2400" dirty="0" err="1"/>
              <a:t>well</a:t>
            </a:r>
            <a:r>
              <a:rPr lang="fr-FR" sz="2400" dirty="0"/>
              <a:t> on </a:t>
            </a:r>
            <a:r>
              <a:rPr lang="fr-FR" sz="2400" dirty="0" err="1"/>
              <a:t>heavily</a:t>
            </a:r>
            <a:r>
              <a:rPr lang="fr-FR" sz="2400" dirty="0"/>
              <a:t> </a:t>
            </a:r>
            <a:r>
              <a:rPr lang="fr-FR" sz="2400" dirty="0" err="1"/>
              <a:t>soiled</a:t>
            </a:r>
            <a:r>
              <a:rPr lang="fr-FR" sz="2400" dirty="0"/>
              <a:t> surfaces. </a:t>
            </a:r>
            <a:r>
              <a:rPr lang="fr-FR" sz="2400" b="1" dirty="0"/>
              <a:t>Clean first </a:t>
            </a:r>
            <a:r>
              <a:rPr lang="fr-FR" sz="2400" b="1" dirty="0" err="1"/>
              <a:t>then</a:t>
            </a:r>
            <a:r>
              <a:rPr lang="fr-FR" sz="2400" b="1" dirty="0"/>
              <a:t> </a:t>
            </a:r>
            <a:r>
              <a:rPr lang="fr-FR" sz="2400" b="1" dirty="0" err="1"/>
              <a:t>disinfect</a:t>
            </a:r>
            <a:endParaRPr lang="fr-FR" sz="2400" b="1" dirty="0"/>
          </a:p>
          <a:p>
            <a:pPr marL="0" indent="0">
              <a:buNone/>
            </a:pPr>
            <a:endParaRPr lang="fr-FR" sz="2400" dirty="0"/>
          </a:p>
          <a:p>
            <a:r>
              <a:rPr lang="fr-FR" sz="2400" dirty="0" err="1"/>
              <a:t>Keep</a:t>
            </a:r>
            <a:r>
              <a:rPr lang="fr-FR" sz="2400" dirty="0"/>
              <a:t> the </a:t>
            </a:r>
            <a:r>
              <a:rPr lang="fr-FR" sz="2400" dirty="0" err="1"/>
              <a:t>chlorine</a:t>
            </a:r>
            <a:r>
              <a:rPr lang="fr-FR" sz="2400" dirty="0"/>
              <a:t> solution </a:t>
            </a:r>
            <a:r>
              <a:rPr lang="fr-FR" sz="2400" b="1" dirty="0" err="1"/>
              <a:t>away</a:t>
            </a:r>
            <a:r>
              <a:rPr lang="fr-FR" sz="2400" b="1" dirty="0"/>
              <a:t> </a:t>
            </a:r>
            <a:r>
              <a:rPr lang="fr-FR" sz="2400" b="1" dirty="0" err="1"/>
              <a:t>from</a:t>
            </a:r>
            <a:r>
              <a:rPr lang="fr-FR" sz="2400" b="1" dirty="0"/>
              <a:t> direct sunlight</a:t>
            </a:r>
          </a:p>
          <a:p>
            <a:pPr marL="0" indent="0">
              <a:buNone/>
            </a:pPr>
            <a:endParaRPr lang="fr-FR" sz="2400" dirty="0"/>
          </a:p>
          <a:p>
            <a:r>
              <a:rPr lang="fr-FR" sz="2400" dirty="0" err="1"/>
              <a:t>Chlorine</a:t>
            </a:r>
            <a:r>
              <a:rPr lang="fr-FR" sz="2400" dirty="0"/>
              <a:t> solutions </a:t>
            </a:r>
            <a:r>
              <a:rPr lang="fr-FR" sz="2400" dirty="0" err="1"/>
              <a:t>lose</a:t>
            </a:r>
            <a:r>
              <a:rPr lang="fr-FR" sz="2400" dirty="0"/>
              <a:t> </a:t>
            </a:r>
            <a:r>
              <a:rPr lang="fr-FR" sz="2400" dirty="0" err="1"/>
              <a:t>strength</a:t>
            </a:r>
            <a:r>
              <a:rPr lang="fr-FR" sz="2400" dirty="0"/>
              <a:t> over time, </a:t>
            </a:r>
            <a:r>
              <a:rPr lang="fr-FR" sz="2400" dirty="0" err="1"/>
              <a:t>so</a:t>
            </a:r>
            <a:r>
              <a:rPr lang="fr-FR" sz="2400" dirty="0"/>
              <a:t> </a:t>
            </a:r>
            <a:r>
              <a:rPr lang="fr-FR" sz="2400" dirty="0" err="1"/>
              <a:t>make</a:t>
            </a:r>
            <a:r>
              <a:rPr lang="fr-FR" sz="2400" dirty="0"/>
              <a:t> a </a:t>
            </a:r>
            <a:r>
              <a:rPr lang="fr-FR" sz="2400" b="1" dirty="0" err="1"/>
              <a:t>fresh</a:t>
            </a:r>
            <a:r>
              <a:rPr lang="fr-FR" sz="2400" b="1" dirty="0"/>
              <a:t> batch </a:t>
            </a:r>
            <a:r>
              <a:rPr lang="fr-FR" sz="2400" b="1" dirty="0" err="1"/>
              <a:t>every</a:t>
            </a:r>
            <a:r>
              <a:rPr lang="fr-FR" sz="2400" b="1" dirty="0"/>
              <a:t> </a:t>
            </a:r>
            <a:r>
              <a:rPr lang="fr-FR" sz="2400" b="1" dirty="0" err="1"/>
              <a:t>day</a:t>
            </a:r>
            <a:endParaRPr lang="en-GB" sz="2400" b="1" dirty="0"/>
          </a:p>
        </p:txBody>
      </p:sp>
      <p:sp>
        <p:nvSpPr>
          <p:cNvPr id="2" name="Rectangle 1"/>
          <p:cNvSpPr/>
          <p:nvPr/>
        </p:nvSpPr>
        <p:spPr>
          <a:xfrm>
            <a:off x="2122532" y="5765160"/>
            <a:ext cx="7020272" cy="246221"/>
          </a:xfrm>
          <a:prstGeom prst="rect">
            <a:avLst/>
          </a:prstGeom>
        </p:spPr>
        <p:txBody>
          <a:bodyPr wrap="square">
            <a:spAutoFit/>
          </a:bodyPr>
          <a:lstStyle/>
          <a:p>
            <a:pPr algn="r"/>
            <a:r>
              <a:rPr lang="en-GB" sz="1000" dirty="0"/>
              <a:t>Source:  http://www.cdc.gov/vhf/ebola/hcp/mixing-chlorine-solutions.html</a:t>
            </a:r>
          </a:p>
        </p:txBody>
      </p:sp>
    </p:spTree>
    <p:extLst>
      <p:ext uri="{BB962C8B-B14F-4D97-AF65-F5344CB8AC3E}">
        <p14:creationId xmlns:p14="http://schemas.microsoft.com/office/powerpoint/2010/main" val="1503932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548" t="15704" r="8828" b="14461"/>
          <a:stretch/>
        </p:blipFill>
        <p:spPr bwMode="auto">
          <a:xfrm>
            <a:off x="341523" y="116632"/>
            <a:ext cx="8552106" cy="5864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123728" y="5888318"/>
            <a:ext cx="7020272" cy="246221"/>
          </a:xfrm>
          <a:prstGeom prst="rect">
            <a:avLst/>
          </a:prstGeom>
        </p:spPr>
        <p:txBody>
          <a:bodyPr wrap="square">
            <a:spAutoFit/>
          </a:bodyPr>
          <a:lstStyle/>
          <a:p>
            <a:pPr algn="r"/>
            <a:r>
              <a:rPr lang="en-GB" sz="1000" dirty="0"/>
              <a:t>Source: http://www.cdc.gov/vhf/ebola/pdf/cleaning-handwashing-5percent-liquid-bleach.pdf</a:t>
            </a:r>
          </a:p>
        </p:txBody>
      </p:sp>
    </p:spTree>
    <p:extLst>
      <p:ext uri="{BB962C8B-B14F-4D97-AF65-F5344CB8AC3E}">
        <p14:creationId xmlns:p14="http://schemas.microsoft.com/office/powerpoint/2010/main" val="1488036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316" t="17664" r="9410" b="15026"/>
          <a:stretch/>
        </p:blipFill>
        <p:spPr bwMode="auto">
          <a:xfrm>
            <a:off x="109143" y="332656"/>
            <a:ext cx="8855345" cy="5550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123728" y="5874616"/>
            <a:ext cx="7020272" cy="246221"/>
          </a:xfrm>
          <a:prstGeom prst="rect">
            <a:avLst/>
          </a:prstGeom>
        </p:spPr>
        <p:txBody>
          <a:bodyPr wrap="square">
            <a:spAutoFit/>
          </a:bodyPr>
          <a:lstStyle/>
          <a:p>
            <a:pPr algn="r"/>
            <a:r>
              <a:rPr lang="en-GB" sz="1000" dirty="0"/>
              <a:t>Source: http://www.cdc.gov/vhf/ebola/pdf/cleaning-hand-washing-with-chlorine-powder.pdf</a:t>
            </a:r>
          </a:p>
        </p:txBody>
      </p:sp>
    </p:spTree>
    <p:extLst>
      <p:ext uri="{BB962C8B-B14F-4D97-AF65-F5344CB8AC3E}">
        <p14:creationId xmlns:p14="http://schemas.microsoft.com/office/powerpoint/2010/main" val="4103893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415" t="10259" r="17732" b="13852"/>
          <a:stretch/>
        </p:blipFill>
        <p:spPr bwMode="auto">
          <a:xfrm>
            <a:off x="467544" y="116632"/>
            <a:ext cx="8188583" cy="576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427984" y="5877272"/>
            <a:ext cx="4572000" cy="246221"/>
          </a:xfrm>
          <a:prstGeom prst="rect">
            <a:avLst/>
          </a:prstGeom>
        </p:spPr>
        <p:txBody>
          <a:bodyPr>
            <a:spAutoFit/>
          </a:bodyPr>
          <a:lstStyle/>
          <a:p>
            <a:pPr algn="r"/>
            <a:r>
              <a:rPr lang="en-GB" sz="1000" dirty="0"/>
              <a:t>Source: http://www.cdc.gov/vhf/ebola/pdf/chlorine-solution-liquid-mild.pdf</a:t>
            </a:r>
          </a:p>
        </p:txBody>
      </p:sp>
    </p:spTree>
    <p:extLst>
      <p:ext uri="{BB962C8B-B14F-4D97-AF65-F5344CB8AC3E}">
        <p14:creationId xmlns:p14="http://schemas.microsoft.com/office/powerpoint/2010/main" val="4271982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8E3AAF-688A-4013-B531-35927F39C56C}">
  <ds:schemaRefs>
    <ds:schemaRef ds:uri="http://schemas.microsoft.com/sharepoint/v3/contenttype/forms"/>
  </ds:schemaRefs>
</ds:datastoreItem>
</file>

<file path=customXml/itemProps2.xml><?xml version="1.0" encoding="utf-8"?>
<ds:datastoreItem xmlns:ds="http://schemas.openxmlformats.org/officeDocument/2006/customXml" ds:itemID="{ABB95E9C-065B-4CE4-A657-EB907672F2B3}">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9E64E3AB-4C18-4287-99EE-4D6338F3D7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123</TotalTime>
  <Words>419</Words>
  <Application>Microsoft Office PowerPoint</Application>
  <PresentationFormat>On-screen Show (4:3)</PresentationFormat>
  <Paragraphs>54</Paragraphs>
  <Slides>11</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Arial Narrow</vt:lpstr>
      <vt:lpstr>Calibri</vt:lpstr>
      <vt:lpstr>Office Theme</vt:lpstr>
      <vt:lpstr>RC 59 Template EN</vt:lpstr>
      <vt:lpstr>PowerPoint Presentation</vt:lpstr>
      <vt:lpstr>Objectives</vt:lpstr>
      <vt:lpstr>Use of chlorine </vt:lpstr>
      <vt:lpstr>The use of the chlorine depends on its concentration</vt:lpstr>
      <vt:lpstr>What you need to know</vt:lpstr>
      <vt:lpstr>What you need to know</vt:lpstr>
      <vt:lpstr>PowerPoint Presentation</vt:lpstr>
      <vt:lpstr>PowerPoint Presentation</vt:lpstr>
      <vt:lpstr>PowerPoint Presentation</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put on personal protective equipment (PPE)</dc:title>
  <dc:creator>SMALLWOOD, Catherine</dc:creator>
  <cp:lastModifiedBy>GOMEZ, Paula</cp:lastModifiedBy>
  <cp:revision>28</cp:revision>
  <dcterms:created xsi:type="dcterms:W3CDTF">2015-08-13T14:46:49Z</dcterms:created>
  <dcterms:modified xsi:type="dcterms:W3CDTF">2018-05-17T13:58:43Z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1313519347</vt:i4>
  </property>
  <property fmtid="{D5CDD505-2E9C-101B-9397-08002B2CF9AE}" pid="3" name="_NewReviewCycle">
    <vt:lpwstr/>
  </property>
  <property fmtid="{D5CDD505-2E9C-101B-9397-08002B2CF9AE}" pid="4" name="_EmailSubject">
    <vt:lpwstr>Revision/update of Rapid Response Teams (RRT) Training Package - part 2</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_PreviousAdHocReviewCycleID">
    <vt:i4>980358693</vt:i4>
  </property>
  <property fmtid="{D5CDD505-2E9C-101B-9397-08002B2CF9AE}" pid="8" name="ContentTypeId">
    <vt:lpwstr>0x0101009FDE593A36A6874285991743F2BE28E9</vt:lpwstr>
  </property>
</Properties>
</file>