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2.xml" ContentType="application/vnd.openxmlformats-officedocument.presentationml.notesSlide+xml"/>
  <Override PartName="/ppt/tags/tag58.xml" ContentType="application/vnd.openxmlformats-officedocument.presentationml.tags+xml"/>
  <Override PartName="/ppt/notesSlides/notesSlide13.xml" ContentType="application/vnd.openxmlformats-officedocument.presentationml.notesSlide+xml"/>
  <Override PartName="/ppt/tags/tag59.xml" ContentType="application/vnd.openxmlformats-officedocument.presentationml.tags+xml"/>
  <Override PartName="/ppt/notesSlides/notesSlide14.xml" ContentType="application/vnd.openxmlformats-officedocument.presentationml.notesSlide+xml"/>
  <Override PartName="/ppt/tags/tag60.xml" ContentType="application/vnd.openxmlformats-officedocument.presentationml.tags+xml"/>
  <Override PartName="/ppt/notesSlides/notesSlide1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15" r:id="rId2"/>
    <p:sldId id="327" r:id="rId3"/>
    <p:sldId id="364" r:id="rId4"/>
    <p:sldId id="322" r:id="rId5"/>
    <p:sldId id="373" r:id="rId6"/>
    <p:sldId id="375" r:id="rId7"/>
    <p:sldId id="365" r:id="rId8"/>
    <p:sldId id="377" r:id="rId9"/>
    <p:sldId id="376" r:id="rId10"/>
    <p:sldId id="379" r:id="rId11"/>
    <p:sldId id="378" r:id="rId12"/>
    <p:sldId id="382" r:id="rId13"/>
    <p:sldId id="381" r:id="rId14"/>
    <p:sldId id="321" r:id="rId15"/>
    <p:sldId id="383" r:id="rId16"/>
    <p:sldId id="384" r:id="rId17"/>
    <p:sldId id="385" r:id="rId18"/>
    <p:sldId id="386" r:id="rId19"/>
    <p:sldId id="387" r:id="rId20"/>
    <p:sldId id="388" r:id="rId21"/>
    <p:sldId id="389" r:id="rId22"/>
    <p:sldId id="390" r:id="rId23"/>
    <p:sldId id="374" r:id="rId24"/>
    <p:sldId id="391" r:id="rId25"/>
    <p:sldId id="325" r:id="rId26"/>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9900"/>
    <a:srgbClr val="FF9933"/>
    <a:srgbClr val="3366CC"/>
    <a:srgbClr val="CC6600"/>
    <a:srgbClr val="FFCC99"/>
    <a:srgbClr val="3366FF"/>
    <a:srgbClr val="0033CC"/>
    <a:srgbClr val="FF0066"/>
    <a:srgbClr val="2C17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233" autoAdjust="0"/>
    <p:restoredTop sz="87783" autoAdjust="0"/>
  </p:normalViewPr>
  <p:slideViewPr>
    <p:cSldViewPr>
      <p:cViewPr varScale="1">
        <p:scale>
          <a:sx n="91" d="100"/>
          <a:sy n="91" d="100"/>
        </p:scale>
        <p:origin x="348"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465BC-DEC0-4AEB-BD33-1956C2AA9A2B}"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GB"/>
        </a:p>
      </dgm:t>
    </dgm:pt>
    <dgm:pt modelId="{C2AC3895-129E-4347-8289-210036EBA49C}">
      <dgm:prSet phldrT="[Text]"/>
      <dgm:spPr>
        <a:solidFill>
          <a:srgbClr val="3366CC">
            <a:alpha val="80000"/>
          </a:srgbClr>
        </a:solidFill>
      </dgm:spPr>
      <dgm:t>
        <a:bodyPr/>
        <a:lstStyle/>
        <a:p>
          <a:r>
            <a:rPr lang="en-GB" b="1" dirty="0">
              <a:solidFill>
                <a:schemeClr val="bg1"/>
              </a:solidFill>
            </a:rPr>
            <a:t>Control of Transmission</a:t>
          </a:r>
        </a:p>
      </dgm:t>
    </dgm:pt>
    <dgm:pt modelId="{11D1C5C2-FF0B-4162-A765-30C2ACF69BFF}" type="parTrans" cxnId="{CADF296D-EF5E-4D42-8DDC-59EBF418181F}">
      <dgm:prSet/>
      <dgm:spPr/>
      <dgm:t>
        <a:bodyPr/>
        <a:lstStyle/>
        <a:p>
          <a:endParaRPr lang="en-GB"/>
        </a:p>
      </dgm:t>
    </dgm:pt>
    <dgm:pt modelId="{117B4B3C-91F3-4CA6-96D8-2FC6BA0DC694}" type="sibTrans" cxnId="{CADF296D-EF5E-4D42-8DDC-59EBF418181F}">
      <dgm:prSet/>
      <dgm:spPr/>
      <dgm:t>
        <a:bodyPr/>
        <a:lstStyle/>
        <a:p>
          <a:endParaRPr lang="en-GB"/>
        </a:p>
      </dgm:t>
    </dgm:pt>
    <dgm:pt modelId="{E10AF9EF-919B-4DE6-9547-BE274477AF54}">
      <dgm:prSet phldrT="[Text]"/>
      <dgm:spPr>
        <a:solidFill>
          <a:srgbClr val="3366CC">
            <a:alpha val="80000"/>
          </a:srgbClr>
        </a:solidFill>
      </dgm:spPr>
      <dgm:t>
        <a:bodyPr/>
        <a:lstStyle/>
        <a:p>
          <a:r>
            <a:rPr lang="en-GB" dirty="0">
              <a:solidFill>
                <a:schemeClr val="tx1"/>
              </a:solidFill>
            </a:rPr>
            <a:t>Case detection</a:t>
          </a:r>
        </a:p>
      </dgm:t>
    </dgm:pt>
    <dgm:pt modelId="{BA23DF31-A675-4B70-8E26-78CC1FA9E5F0}" type="parTrans" cxnId="{E4EB6B4A-20A3-4BAB-B93D-5B8359DEA1C9}">
      <dgm:prSet/>
      <dgm:spPr/>
      <dgm:t>
        <a:bodyPr/>
        <a:lstStyle/>
        <a:p>
          <a:endParaRPr lang="en-GB"/>
        </a:p>
      </dgm:t>
    </dgm:pt>
    <dgm:pt modelId="{28EEB98F-66E4-423C-AA3A-C0C245AE3E4A}" type="sibTrans" cxnId="{E4EB6B4A-20A3-4BAB-B93D-5B8359DEA1C9}">
      <dgm:prSet/>
      <dgm:spPr/>
      <dgm:t>
        <a:bodyPr/>
        <a:lstStyle/>
        <a:p>
          <a:endParaRPr lang="en-GB"/>
        </a:p>
      </dgm:t>
    </dgm:pt>
    <dgm:pt modelId="{C5F46BFF-9B6C-49C0-91ED-3FF61AF61F13}">
      <dgm:prSet phldrT="[Text]"/>
      <dgm:spPr>
        <a:solidFill>
          <a:srgbClr val="3366CC">
            <a:alpha val="80000"/>
          </a:srgbClr>
        </a:solidFill>
      </dgm:spPr>
      <dgm:t>
        <a:bodyPr/>
        <a:lstStyle/>
        <a:p>
          <a:r>
            <a:rPr lang="en-GB" b="1" dirty="0">
              <a:solidFill>
                <a:srgbClr val="FFFF00"/>
              </a:solidFill>
            </a:rPr>
            <a:t>Contact tracing (21 days)</a:t>
          </a:r>
        </a:p>
      </dgm:t>
    </dgm:pt>
    <dgm:pt modelId="{E456891A-FD4F-4D29-9A36-FE74D2B8A858}" type="parTrans" cxnId="{ECFB2D00-196F-4892-9C7A-7296870C9001}">
      <dgm:prSet/>
      <dgm:spPr/>
      <dgm:t>
        <a:bodyPr/>
        <a:lstStyle/>
        <a:p>
          <a:endParaRPr lang="en-GB"/>
        </a:p>
      </dgm:t>
    </dgm:pt>
    <dgm:pt modelId="{C1723056-E5D1-4350-A69F-9AD0193F416C}" type="sibTrans" cxnId="{ECFB2D00-196F-4892-9C7A-7296870C9001}">
      <dgm:prSet/>
      <dgm:spPr/>
      <dgm:t>
        <a:bodyPr/>
        <a:lstStyle/>
        <a:p>
          <a:endParaRPr lang="en-GB"/>
        </a:p>
      </dgm:t>
    </dgm:pt>
    <dgm:pt modelId="{5314FE37-0620-4114-B833-87B9C7DF3630}">
      <dgm:prSet phldrT="[Text]"/>
      <dgm:spPr>
        <a:solidFill>
          <a:srgbClr val="3366CC">
            <a:alpha val="80000"/>
          </a:srgbClr>
        </a:solidFill>
      </dgm:spPr>
      <dgm:t>
        <a:bodyPr/>
        <a:lstStyle/>
        <a:p>
          <a:r>
            <a:rPr lang="en-GB" b="1" dirty="0">
              <a:solidFill>
                <a:schemeClr val="bg1"/>
              </a:solidFill>
            </a:rPr>
            <a:t>Safe and Dignified Burials</a:t>
          </a:r>
        </a:p>
      </dgm:t>
    </dgm:pt>
    <dgm:pt modelId="{59860DDB-BF2D-49ED-A1A1-E1D751CA29CC}" type="parTrans" cxnId="{94E0ACD8-DA84-4DB9-A2E1-0578942E6D66}">
      <dgm:prSet/>
      <dgm:spPr/>
      <dgm:t>
        <a:bodyPr/>
        <a:lstStyle/>
        <a:p>
          <a:endParaRPr lang="en-GB"/>
        </a:p>
      </dgm:t>
    </dgm:pt>
    <dgm:pt modelId="{AAEBAC65-6DCE-48D7-AF6D-719E42E0F1D3}" type="sibTrans" cxnId="{94E0ACD8-DA84-4DB9-A2E1-0578942E6D66}">
      <dgm:prSet/>
      <dgm:spPr/>
      <dgm:t>
        <a:bodyPr/>
        <a:lstStyle/>
        <a:p>
          <a:endParaRPr lang="en-GB"/>
        </a:p>
      </dgm:t>
    </dgm:pt>
    <dgm:pt modelId="{8C3DD81A-6B0B-4852-BB35-380BBE43B4E2}">
      <dgm:prSet phldrT="[Text]"/>
      <dgm:spPr>
        <a:solidFill>
          <a:srgbClr val="3366CC">
            <a:alpha val="80000"/>
          </a:srgbClr>
        </a:solidFill>
      </dgm:spPr>
      <dgm:t>
        <a:bodyPr/>
        <a:lstStyle/>
        <a:p>
          <a:r>
            <a:rPr lang="en-GB" dirty="0">
              <a:solidFill>
                <a:schemeClr val="tx1"/>
              </a:solidFill>
            </a:rPr>
            <a:t>Culturally and religiously acceptable practices</a:t>
          </a:r>
        </a:p>
      </dgm:t>
    </dgm:pt>
    <dgm:pt modelId="{ED9250C8-2260-4B13-84A1-4C5994F2BC66}" type="parTrans" cxnId="{5B9BA533-63C1-412A-94D9-7F130C66D961}">
      <dgm:prSet/>
      <dgm:spPr/>
      <dgm:t>
        <a:bodyPr/>
        <a:lstStyle/>
        <a:p>
          <a:endParaRPr lang="en-GB"/>
        </a:p>
      </dgm:t>
    </dgm:pt>
    <dgm:pt modelId="{78569617-1EB2-4863-AE69-A855EE1CD1DB}" type="sibTrans" cxnId="{5B9BA533-63C1-412A-94D9-7F130C66D961}">
      <dgm:prSet/>
      <dgm:spPr/>
      <dgm:t>
        <a:bodyPr/>
        <a:lstStyle/>
        <a:p>
          <a:endParaRPr lang="en-GB"/>
        </a:p>
      </dgm:t>
    </dgm:pt>
    <dgm:pt modelId="{41ED0E65-15CE-46FB-A61A-0691E5FB9A03}">
      <dgm:prSet phldrT="[Text]"/>
      <dgm:spPr>
        <a:solidFill>
          <a:srgbClr val="3366CC">
            <a:alpha val="80000"/>
          </a:srgbClr>
        </a:solidFill>
      </dgm:spPr>
      <dgm:t>
        <a:bodyPr/>
        <a:lstStyle/>
        <a:p>
          <a:r>
            <a:rPr lang="en-GB" b="1" dirty="0">
              <a:solidFill>
                <a:schemeClr val="bg1"/>
              </a:solidFill>
            </a:rPr>
            <a:t>Case Management</a:t>
          </a:r>
        </a:p>
      </dgm:t>
    </dgm:pt>
    <dgm:pt modelId="{16AB3F12-8BA3-4580-8313-EB75CC734EBF}" type="parTrans" cxnId="{D34DC082-1BD9-4E5C-B29A-5EF7468D0885}">
      <dgm:prSet/>
      <dgm:spPr/>
      <dgm:t>
        <a:bodyPr/>
        <a:lstStyle/>
        <a:p>
          <a:endParaRPr lang="en-GB"/>
        </a:p>
      </dgm:t>
    </dgm:pt>
    <dgm:pt modelId="{88FDA13E-21ED-4F70-9D1A-436965A9E61C}" type="sibTrans" cxnId="{D34DC082-1BD9-4E5C-B29A-5EF7468D0885}">
      <dgm:prSet/>
      <dgm:spPr/>
      <dgm:t>
        <a:bodyPr/>
        <a:lstStyle/>
        <a:p>
          <a:endParaRPr lang="en-GB"/>
        </a:p>
      </dgm:t>
    </dgm:pt>
    <dgm:pt modelId="{2F68E751-91B2-4784-A59A-E9793E1B2EC2}">
      <dgm:prSet phldrT="[Text]"/>
      <dgm:spPr>
        <a:solidFill>
          <a:srgbClr val="3366CC">
            <a:alpha val="80000"/>
          </a:srgbClr>
        </a:solidFill>
      </dgm:spPr>
      <dgm:t>
        <a:bodyPr/>
        <a:lstStyle/>
        <a:p>
          <a:r>
            <a:rPr lang="en-GB" dirty="0">
              <a:solidFill>
                <a:schemeClr val="tx1"/>
              </a:solidFill>
            </a:rPr>
            <a:t>Isolation</a:t>
          </a:r>
        </a:p>
      </dgm:t>
    </dgm:pt>
    <dgm:pt modelId="{C63A67C3-3B11-4637-A8BA-766A41EBE414}" type="parTrans" cxnId="{EACF70E8-125D-4C69-9359-BBCE66BA8483}">
      <dgm:prSet/>
      <dgm:spPr/>
      <dgm:t>
        <a:bodyPr/>
        <a:lstStyle/>
        <a:p>
          <a:endParaRPr lang="en-GB"/>
        </a:p>
      </dgm:t>
    </dgm:pt>
    <dgm:pt modelId="{AA110184-D365-41A1-8831-4E0482D82ECE}" type="sibTrans" cxnId="{EACF70E8-125D-4C69-9359-BBCE66BA8483}">
      <dgm:prSet/>
      <dgm:spPr/>
      <dgm:t>
        <a:bodyPr/>
        <a:lstStyle/>
        <a:p>
          <a:endParaRPr lang="en-GB"/>
        </a:p>
      </dgm:t>
    </dgm:pt>
    <dgm:pt modelId="{CAE29954-5E60-4BF6-88E8-DBA13CF3966D}">
      <dgm:prSet phldrT="[Text]"/>
      <dgm:spPr>
        <a:solidFill>
          <a:srgbClr val="3366CC">
            <a:alpha val="80000"/>
          </a:srgbClr>
        </a:solidFill>
      </dgm:spPr>
      <dgm:t>
        <a:bodyPr/>
        <a:lstStyle/>
        <a:p>
          <a:r>
            <a:rPr lang="en-GB" dirty="0">
              <a:solidFill>
                <a:schemeClr val="tx1"/>
              </a:solidFill>
            </a:rPr>
            <a:t>Interruption of nosocomial transmission</a:t>
          </a:r>
        </a:p>
      </dgm:t>
    </dgm:pt>
    <dgm:pt modelId="{8D6EF15C-2A35-48EC-8BAB-36219C25A748}" type="parTrans" cxnId="{CBF5DBFE-FAA9-4242-A545-8A4F542F8729}">
      <dgm:prSet/>
      <dgm:spPr/>
      <dgm:t>
        <a:bodyPr/>
        <a:lstStyle/>
        <a:p>
          <a:endParaRPr lang="en-GB"/>
        </a:p>
      </dgm:t>
    </dgm:pt>
    <dgm:pt modelId="{E5D13AEB-19E8-4B34-8430-F96F6BF37495}" type="sibTrans" cxnId="{CBF5DBFE-FAA9-4242-A545-8A4F542F8729}">
      <dgm:prSet/>
      <dgm:spPr/>
      <dgm:t>
        <a:bodyPr/>
        <a:lstStyle/>
        <a:p>
          <a:endParaRPr lang="en-GB"/>
        </a:p>
      </dgm:t>
    </dgm:pt>
    <dgm:pt modelId="{CCF89E46-DA8C-4633-95A5-D7BF7CD8302F}">
      <dgm:prSet phldrT="[Text]"/>
      <dgm:spPr>
        <a:solidFill>
          <a:srgbClr val="3366CC">
            <a:alpha val="80000"/>
          </a:srgbClr>
        </a:solidFill>
      </dgm:spPr>
      <dgm:t>
        <a:bodyPr/>
        <a:lstStyle/>
        <a:p>
          <a:r>
            <a:rPr lang="en-GB" dirty="0">
              <a:solidFill>
                <a:schemeClr val="tx1"/>
              </a:solidFill>
            </a:rPr>
            <a:t>Case investigation</a:t>
          </a:r>
        </a:p>
      </dgm:t>
    </dgm:pt>
    <dgm:pt modelId="{52F5E85A-4855-4093-8B59-5E1673DED445}" type="parTrans" cxnId="{3F6784CC-7813-4F17-BB5B-4194E5E6CCDC}">
      <dgm:prSet/>
      <dgm:spPr/>
      <dgm:t>
        <a:bodyPr/>
        <a:lstStyle/>
        <a:p>
          <a:endParaRPr lang="fr-FR"/>
        </a:p>
      </dgm:t>
    </dgm:pt>
    <dgm:pt modelId="{8919D861-8EAB-4245-BA25-23929CF16EF1}" type="sibTrans" cxnId="{3F6784CC-7813-4F17-BB5B-4194E5E6CCDC}">
      <dgm:prSet/>
      <dgm:spPr/>
      <dgm:t>
        <a:bodyPr/>
        <a:lstStyle/>
        <a:p>
          <a:endParaRPr lang="fr-FR"/>
        </a:p>
      </dgm:t>
    </dgm:pt>
    <dgm:pt modelId="{24F56C64-1AD5-4B94-8971-D95342085FF5}">
      <dgm:prSet/>
      <dgm:spPr>
        <a:solidFill>
          <a:srgbClr val="3366CC">
            <a:alpha val="80000"/>
          </a:srgbClr>
        </a:solidFill>
      </dgm:spPr>
      <dgm:t>
        <a:bodyPr/>
        <a:lstStyle/>
        <a:p>
          <a:r>
            <a:rPr lang="en-GB" dirty="0">
              <a:solidFill>
                <a:schemeClr val="tx1"/>
              </a:solidFill>
            </a:rPr>
            <a:t>Family and community involvement</a:t>
          </a:r>
        </a:p>
      </dgm:t>
    </dgm:pt>
    <dgm:pt modelId="{433B4BC2-CBD3-40BD-B406-868BB2C52F86}" type="parTrans" cxnId="{100FBDC9-7EA1-437E-B1A8-511ACE55F21D}">
      <dgm:prSet/>
      <dgm:spPr/>
      <dgm:t>
        <a:bodyPr/>
        <a:lstStyle/>
        <a:p>
          <a:endParaRPr lang="fr-FR"/>
        </a:p>
      </dgm:t>
    </dgm:pt>
    <dgm:pt modelId="{9963E897-6BCB-4B29-9FA7-6493F93968F0}" type="sibTrans" cxnId="{100FBDC9-7EA1-437E-B1A8-511ACE55F21D}">
      <dgm:prSet/>
      <dgm:spPr/>
      <dgm:t>
        <a:bodyPr/>
        <a:lstStyle/>
        <a:p>
          <a:endParaRPr lang="fr-FR"/>
        </a:p>
      </dgm:t>
    </dgm:pt>
    <dgm:pt modelId="{1930CEEB-4E09-4D77-A6FC-653846D237D9}">
      <dgm:prSet/>
      <dgm:spPr>
        <a:solidFill>
          <a:srgbClr val="3366CC">
            <a:alpha val="80000"/>
          </a:srgbClr>
        </a:solidFill>
      </dgm:spPr>
      <dgm:t>
        <a:bodyPr/>
        <a:lstStyle/>
        <a:p>
          <a:r>
            <a:rPr lang="en-GB" dirty="0">
              <a:solidFill>
                <a:schemeClr val="tx1"/>
              </a:solidFill>
            </a:rPr>
            <a:t>Waste management and disinfection</a:t>
          </a:r>
        </a:p>
      </dgm:t>
    </dgm:pt>
    <dgm:pt modelId="{42D41AE5-F9AE-4A8A-8555-D76D7C0CCEBD}" type="parTrans" cxnId="{08DA60B7-3A7A-4F9C-B27E-76D8930E16AC}">
      <dgm:prSet/>
      <dgm:spPr/>
      <dgm:t>
        <a:bodyPr/>
        <a:lstStyle/>
        <a:p>
          <a:endParaRPr lang="fr-FR"/>
        </a:p>
      </dgm:t>
    </dgm:pt>
    <dgm:pt modelId="{23D7743D-EC2A-4E5E-9EAC-E4586365E122}" type="sibTrans" cxnId="{08DA60B7-3A7A-4F9C-B27E-76D8930E16AC}">
      <dgm:prSet/>
      <dgm:spPr/>
      <dgm:t>
        <a:bodyPr/>
        <a:lstStyle/>
        <a:p>
          <a:endParaRPr lang="fr-FR"/>
        </a:p>
      </dgm:t>
    </dgm:pt>
    <dgm:pt modelId="{F69AF993-C0CD-4E07-BA9D-CA519306C88E}">
      <dgm:prSet/>
      <dgm:spPr>
        <a:solidFill>
          <a:srgbClr val="3366CC">
            <a:alpha val="80000"/>
          </a:srgbClr>
        </a:solidFill>
      </dgm:spPr>
      <dgm:t>
        <a:bodyPr/>
        <a:lstStyle/>
        <a:p>
          <a:r>
            <a:rPr lang="en-GB" dirty="0">
              <a:solidFill>
                <a:schemeClr val="tx1"/>
              </a:solidFill>
            </a:rPr>
            <a:t>Treatment &amp; recovery</a:t>
          </a:r>
        </a:p>
      </dgm:t>
    </dgm:pt>
    <dgm:pt modelId="{D9372E34-F951-4ACA-803E-56F9BE7F8BA2}" type="parTrans" cxnId="{EA5165CD-5530-4FD1-B09F-B4D2BCF1E1F9}">
      <dgm:prSet/>
      <dgm:spPr/>
      <dgm:t>
        <a:bodyPr/>
        <a:lstStyle/>
        <a:p>
          <a:endParaRPr lang="fr-FR"/>
        </a:p>
      </dgm:t>
    </dgm:pt>
    <dgm:pt modelId="{2BCEFC0A-8AB3-4BD8-B21A-3544FBF7FF74}" type="sibTrans" cxnId="{EA5165CD-5530-4FD1-B09F-B4D2BCF1E1F9}">
      <dgm:prSet/>
      <dgm:spPr/>
      <dgm:t>
        <a:bodyPr/>
        <a:lstStyle/>
        <a:p>
          <a:endParaRPr lang="fr-FR"/>
        </a:p>
      </dgm:t>
    </dgm:pt>
    <dgm:pt modelId="{0C6A9C99-02D6-4A8D-9DFE-B1F51F588EC1}">
      <dgm:prSet/>
      <dgm:spPr>
        <a:solidFill>
          <a:srgbClr val="3366CC">
            <a:alpha val="80000"/>
          </a:srgbClr>
        </a:solidFill>
      </dgm:spPr>
      <dgm:t>
        <a:bodyPr/>
        <a:lstStyle/>
        <a:p>
          <a:r>
            <a:rPr lang="en-GB" dirty="0">
              <a:solidFill>
                <a:schemeClr val="tx1"/>
              </a:solidFill>
            </a:rPr>
            <a:t>IPC and safety</a:t>
          </a:r>
        </a:p>
      </dgm:t>
    </dgm:pt>
    <dgm:pt modelId="{376B8FD1-71F2-401F-8B91-EE13436C5393}" type="parTrans" cxnId="{951FE7C3-CE45-4FFB-BBCE-96C9EDB1A0A7}">
      <dgm:prSet/>
      <dgm:spPr/>
      <dgm:t>
        <a:bodyPr/>
        <a:lstStyle/>
        <a:p>
          <a:endParaRPr lang="fr-FR"/>
        </a:p>
      </dgm:t>
    </dgm:pt>
    <dgm:pt modelId="{81646C8B-9A38-43BA-8818-1DA4E24AE1E2}" type="sibTrans" cxnId="{951FE7C3-CE45-4FFB-BBCE-96C9EDB1A0A7}">
      <dgm:prSet/>
      <dgm:spPr/>
      <dgm:t>
        <a:bodyPr/>
        <a:lstStyle/>
        <a:p>
          <a:endParaRPr lang="fr-FR"/>
        </a:p>
      </dgm:t>
    </dgm:pt>
    <dgm:pt modelId="{1F748913-DBF5-483F-BA01-D34820234D75}" type="pres">
      <dgm:prSet presAssocID="{FC8465BC-DEC0-4AEB-BD33-1956C2AA9A2B}" presName="linear" presStyleCnt="0">
        <dgm:presLayoutVars>
          <dgm:dir/>
          <dgm:resizeHandles val="exact"/>
        </dgm:presLayoutVars>
      </dgm:prSet>
      <dgm:spPr/>
    </dgm:pt>
    <dgm:pt modelId="{B5A9CE0F-499A-45D1-ABAD-09665E2F17AB}" type="pres">
      <dgm:prSet presAssocID="{C2AC3895-129E-4347-8289-210036EBA49C}" presName="comp" presStyleCnt="0"/>
      <dgm:spPr/>
    </dgm:pt>
    <dgm:pt modelId="{5778D019-09C3-495B-ADB7-BE3DF581C8C9}" type="pres">
      <dgm:prSet presAssocID="{C2AC3895-129E-4347-8289-210036EBA49C}" presName="box" presStyleLbl="node1" presStyleIdx="0" presStyleCnt="3" custLinFactNeighborX="-5183" custLinFactNeighborY="-6428"/>
      <dgm:spPr/>
    </dgm:pt>
    <dgm:pt modelId="{DD0A6FDB-4984-4D41-B39A-FE00AB567142}" type="pres">
      <dgm:prSet presAssocID="{C2AC3895-129E-4347-8289-210036EBA49C}" presName="img" presStyleLbl="fgImgPlace1" presStyleIdx="0" presStyleCnt="3"/>
      <dgm:spPr>
        <a:blipFill>
          <a:blip xmlns:r="http://schemas.openxmlformats.org/officeDocument/2006/relationships" r:embed="rId1" cstate="print">
            <a:extLst/>
          </a:blip>
          <a:srcRect/>
          <a:stretch>
            <a:fillRect l="-15000" r="-15000"/>
          </a:stretch>
        </a:blipFill>
      </dgm:spPr>
    </dgm:pt>
    <dgm:pt modelId="{DAD847A9-69E3-4184-AF3F-1BAA05983872}" type="pres">
      <dgm:prSet presAssocID="{C2AC3895-129E-4347-8289-210036EBA49C}" presName="text" presStyleLbl="node1" presStyleIdx="0" presStyleCnt="3">
        <dgm:presLayoutVars>
          <dgm:bulletEnabled val="1"/>
        </dgm:presLayoutVars>
      </dgm:prSet>
      <dgm:spPr/>
    </dgm:pt>
    <dgm:pt modelId="{D6BE0841-00DF-4222-AAA4-402ECF346927}" type="pres">
      <dgm:prSet presAssocID="{117B4B3C-91F3-4CA6-96D8-2FC6BA0DC694}" presName="spacer" presStyleCnt="0"/>
      <dgm:spPr/>
    </dgm:pt>
    <dgm:pt modelId="{A3E5DA72-2FDF-45A2-9099-F40D7C49BD48}" type="pres">
      <dgm:prSet presAssocID="{5314FE37-0620-4114-B833-87B9C7DF3630}" presName="comp" presStyleCnt="0"/>
      <dgm:spPr/>
    </dgm:pt>
    <dgm:pt modelId="{C3898E74-5244-40A5-A18A-1AD47034A660}" type="pres">
      <dgm:prSet presAssocID="{5314FE37-0620-4114-B833-87B9C7DF3630}" presName="box" presStyleLbl="node1" presStyleIdx="1" presStyleCnt="3" custLinFactNeighborX="-1783" custLinFactNeighborY="-2424"/>
      <dgm:spPr/>
    </dgm:pt>
    <dgm:pt modelId="{05C0DE1A-387D-4D49-9C3A-1CB5ACC8BC8C}" type="pres">
      <dgm:prSet presAssocID="{5314FE37-0620-4114-B833-87B9C7DF3630}" presName="img" presStyleLbl="fgImgPlace1" presStyleIdx="1" presStyleCnt="3"/>
      <dgm:spPr>
        <a:blipFill>
          <a:blip xmlns:r="http://schemas.openxmlformats.org/officeDocument/2006/relationships" r:embed="rId2" cstate="print">
            <a:extLst/>
          </a:blip>
          <a:srcRect/>
          <a:stretch>
            <a:fillRect t="-16000" b="-16000"/>
          </a:stretch>
        </a:blipFill>
      </dgm:spPr>
    </dgm:pt>
    <dgm:pt modelId="{7B52263E-3EBD-49A4-9EA0-C8794B78DDDD}" type="pres">
      <dgm:prSet presAssocID="{5314FE37-0620-4114-B833-87B9C7DF3630}" presName="text" presStyleLbl="node1" presStyleIdx="1" presStyleCnt="3">
        <dgm:presLayoutVars>
          <dgm:bulletEnabled val="1"/>
        </dgm:presLayoutVars>
      </dgm:prSet>
      <dgm:spPr/>
    </dgm:pt>
    <dgm:pt modelId="{121241EE-841D-427D-A0A1-0B62C5248DE2}" type="pres">
      <dgm:prSet presAssocID="{AAEBAC65-6DCE-48D7-AF6D-719E42E0F1D3}" presName="spacer" presStyleCnt="0"/>
      <dgm:spPr/>
    </dgm:pt>
    <dgm:pt modelId="{36A3797C-F3CE-41CC-90F2-1ED1BB402C95}" type="pres">
      <dgm:prSet presAssocID="{41ED0E65-15CE-46FB-A61A-0691E5FB9A03}" presName="comp" presStyleCnt="0"/>
      <dgm:spPr/>
    </dgm:pt>
    <dgm:pt modelId="{96259CDD-058B-43B3-943B-5F5E288F96B7}" type="pres">
      <dgm:prSet presAssocID="{41ED0E65-15CE-46FB-A61A-0691E5FB9A03}" presName="box" presStyleLbl="node1" presStyleIdx="2" presStyleCnt="3"/>
      <dgm:spPr/>
    </dgm:pt>
    <dgm:pt modelId="{8575A082-E31B-4D2A-8B49-7D4ADC834B65}" type="pres">
      <dgm:prSet presAssocID="{41ED0E65-15CE-46FB-A61A-0691E5FB9A03}" presName="img" presStyleLbl="fgImgPlace1" presStyleIdx="2" presStyleCnt="3"/>
      <dgm:spPr>
        <a:blipFill>
          <a:blip xmlns:r="http://schemas.openxmlformats.org/officeDocument/2006/relationships" r:embed="rId3">
            <a:extLst/>
          </a:blip>
          <a:srcRect/>
          <a:stretch>
            <a:fillRect t="-1000" b="-1000"/>
          </a:stretch>
        </a:blipFill>
      </dgm:spPr>
    </dgm:pt>
    <dgm:pt modelId="{B59BA8AE-DEFF-4670-AF13-54461E2A8FEF}" type="pres">
      <dgm:prSet presAssocID="{41ED0E65-15CE-46FB-A61A-0691E5FB9A03}" presName="text" presStyleLbl="node1" presStyleIdx="2" presStyleCnt="3">
        <dgm:presLayoutVars>
          <dgm:bulletEnabled val="1"/>
        </dgm:presLayoutVars>
      </dgm:prSet>
      <dgm:spPr/>
    </dgm:pt>
  </dgm:ptLst>
  <dgm:cxnLst>
    <dgm:cxn modelId="{ECFB2D00-196F-4892-9C7A-7296870C9001}" srcId="{C2AC3895-129E-4347-8289-210036EBA49C}" destId="{C5F46BFF-9B6C-49C0-91ED-3FF61AF61F13}" srcOrd="2" destOrd="0" parTransId="{E456891A-FD4F-4D29-9A36-FE74D2B8A858}" sibTransId="{C1723056-E5D1-4350-A69F-9AD0193F416C}"/>
    <dgm:cxn modelId="{975B4C1E-09DA-4323-B33D-8BACA090141E}" type="presOf" srcId="{2F68E751-91B2-4784-A59A-E9793E1B2EC2}" destId="{96259CDD-058B-43B3-943B-5F5E288F96B7}" srcOrd="0" destOrd="1" presId="urn:microsoft.com/office/officeart/2005/8/layout/vList4#1"/>
    <dgm:cxn modelId="{D5A8E12D-7DB7-44E0-9627-BDA93AA8E2B0}" type="presOf" srcId="{1930CEEB-4E09-4D77-A6FC-653846D237D9}" destId="{C3898E74-5244-40A5-A18A-1AD47034A660}" srcOrd="0" destOrd="3" presId="urn:microsoft.com/office/officeart/2005/8/layout/vList4#1"/>
    <dgm:cxn modelId="{5B9BA533-63C1-412A-94D9-7F130C66D961}" srcId="{5314FE37-0620-4114-B833-87B9C7DF3630}" destId="{8C3DD81A-6B0B-4852-BB35-380BBE43B4E2}" srcOrd="0" destOrd="0" parTransId="{ED9250C8-2260-4B13-84A1-4C5994F2BC66}" sibTransId="{78569617-1EB2-4863-AE69-A855EE1CD1DB}"/>
    <dgm:cxn modelId="{4637655B-797D-4BD4-8901-E314B5406B24}" type="presOf" srcId="{CAE29954-5E60-4BF6-88E8-DBA13CF3966D}" destId="{DAD847A9-69E3-4184-AF3F-1BAA05983872}" srcOrd="1" destOrd="4" presId="urn:microsoft.com/office/officeart/2005/8/layout/vList4#1"/>
    <dgm:cxn modelId="{D6290442-A86D-4606-B335-106F19C4ABED}" type="presOf" srcId="{24F56C64-1AD5-4B94-8971-D95342085FF5}" destId="{7B52263E-3EBD-49A4-9EA0-C8794B78DDDD}" srcOrd="1" destOrd="2" presId="urn:microsoft.com/office/officeart/2005/8/layout/vList4#1"/>
    <dgm:cxn modelId="{E99D3064-F310-42F5-9BA8-D6AC9238732C}" type="presOf" srcId="{CCF89E46-DA8C-4633-95A5-D7BF7CD8302F}" destId="{5778D019-09C3-495B-ADB7-BE3DF581C8C9}" srcOrd="0" destOrd="2" presId="urn:microsoft.com/office/officeart/2005/8/layout/vList4#1"/>
    <dgm:cxn modelId="{6E0F4F65-4A98-4E6B-A72A-F04942ED795C}" type="presOf" srcId="{41ED0E65-15CE-46FB-A61A-0691E5FB9A03}" destId="{96259CDD-058B-43B3-943B-5F5E288F96B7}" srcOrd="0" destOrd="0" presId="urn:microsoft.com/office/officeart/2005/8/layout/vList4#1"/>
    <dgm:cxn modelId="{E4EB6B4A-20A3-4BAB-B93D-5B8359DEA1C9}" srcId="{C2AC3895-129E-4347-8289-210036EBA49C}" destId="{E10AF9EF-919B-4DE6-9547-BE274477AF54}" srcOrd="0" destOrd="0" parTransId="{BA23DF31-A675-4B70-8E26-78CC1FA9E5F0}" sibTransId="{28EEB98F-66E4-423C-AA3A-C0C245AE3E4A}"/>
    <dgm:cxn modelId="{CADF296D-EF5E-4D42-8DDC-59EBF418181F}" srcId="{FC8465BC-DEC0-4AEB-BD33-1956C2AA9A2B}" destId="{C2AC3895-129E-4347-8289-210036EBA49C}" srcOrd="0" destOrd="0" parTransId="{11D1C5C2-FF0B-4162-A765-30C2ACF69BFF}" sibTransId="{117B4B3C-91F3-4CA6-96D8-2FC6BA0DC694}"/>
    <dgm:cxn modelId="{46F2AB56-A82B-4CB5-BDFD-7130FF9734DE}" type="presOf" srcId="{FC8465BC-DEC0-4AEB-BD33-1956C2AA9A2B}" destId="{1F748913-DBF5-483F-BA01-D34820234D75}" srcOrd="0" destOrd="0" presId="urn:microsoft.com/office/officeart/2005/8/layout/vList4#1"/>
    <dgm:cxn modelId="{D34DC082-1BD9-4E5C-B29A-5EF7468D0885}" srcId="{FC8465BC-DEC0-4AEB-BD33-1956C2AA9A2B}" destId="{41ED0E65-15CE-46FB-A61A-0691E5FB9A03}" srcOrd="2" destOrd="0" parTransId="{16AB3F12-8BA3-4580-8313-EB75CC734EBF}" sibTransId="{88FDA13E-21ED-4F70-9D1A-436965A9E61C}"/>
    <dgm:cxn modelId="{B9711791-3830-47A0-BC64-EDC9DBE4F996}" type="presOf" srcId="{41ED0E65-15CE-46FB-A61A-0691E5FB9A03}" destId="{B59BA8AE-DEFF-4670-AF13-54461E2A8FEF}" srcOrd="1" destOrd="0" presId="urn:microsoft.com/office/officeart/2005/8/layout/vList4#1"/>
    <dgm:cxn modelId="{75675391-22ED-49DE-8948-5A435BF4BB30}" type="presOf" srcId="{1930CEEB-4E09-4D77-A6FC-653846D237D9}" destId="{7B52263E-3EBD-49A4-9EA0-C8794B78DDDD}" srcOrd="1" destOrd="3" presId="urn:microsoft.com/office/officeart/2005/8/layout/vList4#1"/>
    <dgm:cxn modelId="{F385FD92-6766-4D89-86C4-4FB197BF27B9}" type="presOf" srcId="{2F68E751-91B2-4784-A59A-E9793E1B2EC2}" destId="{B59BA8AE-DEFF-4670-AF13-54461E2A8FEF}" srcOrd="1" destOrd="1" presId="urn:microsoft.com/office/officeart/2005/8/layout/vList4#1"/>
    <dgm:cxn modelId="{32F67395-ABE2-46E1-B411-79AB8F8E203B}" type="presOf" srcId="{5314FE37-0620-4114-B833-87B9C7DF3630}" destId="{7B52263E-3EBD-49A4-9EA0-C8794B78DDDD}" srcOrd="1" destOrd="0" presId="urn:microsoft.com/office/officeart/2005/8/layout/vList4#1"/>
    <dgm:cxn modelId="{1D4E6A96-CA38-48FA-A69A-6EF0ED9FB12B}" type="presOf" srcId="{8C3DD81A-6B0B-4852-BB35-380BBE43B4E2}" destId="{7B52263E-3EBD-49A4-9EA0-C8794B78DDDD}" srcOrd="1" destOrd="1" presId="urn:microsoft.com/office/officeart/2005/8/layout/vList4#1"/>
    <dgm:cxn modelId="{527C5096-E5E1-4FEA-96EA-8EEBBA03477E}" type="presOf" srcId="{F69AF993-C0CD-4E07-BA9D-CA519306C88E}" destId="{96259CDD-058B-43B3-943B-5F5E288F96B7}" srcOrd="0" destOrd="2" presId="urn:microsoft.com/office/officeart/2005/8/layout/vList4#1"/>
    <dgm:cxn modelId="{652493A0-0595-4F80-A807-60625E399021}" type="presOf" srcId="{C5F46BFF-9B6C-49C0-91ED-3FF61AF61F13}" destId="{DAD847A9-69E3-4184-AF3F-1BAA05983872}" srcOrd="1" destOrd="3" presId="urn:microsoft.com/office/officeart/2005/8/layout/vList4#1"/>
    <dgm:cxn modelId="{498298A0-1D7E-4953-A19C-1F8C3BDD390D}" type="presOf" srcId="{C2AC3895-129E-4347-8289-210036EBA49C}" destId="{DAD847A9-69E3-4184-AF3F-1BAA05983872}" srcOrd="1" destOrd="0" presId="urn:microsoft.com/office/officeart/2005/8/layout/vList4#1"/>
    <dgm:cxn modelId="{DC18D9A2-BF34-4C64-88CC-B6D3BD06819F}" type="presOf" srcId="{8C3DD81A-6B0B-4852-BB35-380BBE43B4E2}" destId="{C3898E74-5244-40A5-A18A-1AD47034A660}" srcOrd="0" destOrd="1" presId="urn:microsoft.com/office/officeart/2005/8/layout/vList4#1"/>
    <dgm:cxn modelId="{C74F1EA4-634A-4DA5-B57C-52864EA730DA}" type="presOf" srcId="{F69AF993-C0CD-4E07-BA9D-CA519306C88E}" destId="{B59BA8AE-DEFF-4670-AF13-54461E2A8FEF}" srcOrd="1" destOrd="2" presId="urn:microsoft.com/office/officeart/2005/8/layout/vList4#1"/>
    <dgm:cxn modelId="{FB092EA4-4EDF-4A99-8979-9C57EA966862}" type="presOf" srcId="{5314FE37-0620-4114-B833-87B9C7DF3630}" destId="{C3898E74-5244-40A5-A18A-1AD47034A660}" srcOrd="0" destOrd="0" presId="urn:microsoft.com/office/officeart/2005/8/layout/vList4#1"/>
    <dgm:cxn modelId="{BA7E55AB-A18D-481C-AFCE-9EB0CAAC130B}" type="presOf" srcId="{CCF89E46-DA8C-4633-95A5-D7BF7CD8302F}" destId="{DAD847A9-69E3-4184-AF3F-1BAA05983872}" srcOrd="1" destOrd="2" presId="urn:microsoft.com/office/officeart/2005/8/layout/vList4#1"/>
    <dgm:cxn modelId="{548EA5B3-C2FB-473F-97C0-4AB8DD5F29D6}" type="presOf" srcId="{E10AF9EF-919B-4DE6-9547-BE274477AF54}" destId="{5778D019-09C3-495B-ADB7-BE3DF581C8C9}" srcOrd="0" destOrd="1" presId="urn:microsoft.com/office/officeart/2005/8/layout/vList4#1"/>
    <dgm:cxn modelId="{08DA60B7-3A7A-4F9C-B27E-76D8930E16AC}" srcId="{5314FE37-0620-4114-B833-87B9C7DF3630}" destId="{1930CEEB-4E09-4D77-A6FC-653846D237D9}" srcOrd="2" destOrd="0" parTransId="{42D41AE5-F9AE-4A8A-8555-D76D7C0CCEBD}" sibTransId="{23D7743D-EC2A-4E5E-9EAC-E4586365E122}"/>
    <dgm:cxn modelId="{951FE7C3-CE45-4FFB-BBCE-96C9EDB1A0A7}" srcId="{41ED0E65-15CE-46FB-A61A-0691E5FB9A03}" destId="{0C6A9C99-02D6-4A8D-9DFE-B1F51F588EC1}" srcOrd="2" destOrd="0" parTransId="{376B8FD1-71F2-401F-8B91-EE13436C5393}" sibTransId="{81646C8B-9A38-43BA-8818-1DA4E24AE1E2}"/>
    <dgm:cxn modelId="{100FBDC9-7EA1-437E-B1A8-511ACE55F21D}" srcId="{5314FE37-0620-4114-B833-87B9C7DF3630}" destId="{24F56C64-1AD5-4B94-8971-D95342085FF5}" srcOrd="1" destOrd="0" parTransId="{433B4BC2-CBD3-40BD-B406-868BB2C52F86}" sibTransId="{9963E897-6BCB-4B29-9FA7-6493F93968F0}"/>
    <dgm:cxn modelId="{3F6784CC-7813-4F17-BB5B-4194E5E6CCDC}" srcId="{C2AC3895-129E-4347-8289-210036EBA49C}" destId="{CCF89E46-DA8C-4633-95A5-D7BF7CD8302F}" srcOrd="1" destOrd="0" parTransId="{52F5E85A-4855-4093-8B59-5E1673DED445}" sibTransId="{8919D861-8EAB-4245-BA25-23929CF16EF1}"/>
    <dgm:cxn modelId="{EA5165CD-5530-4FD1-B09F-B4D2BCF1E1F9}" srcId="{41ED0E65-15CE-46FB-A61A-0691E5FB9A03}" destId="{F69AF993-C0CD-4E07-BA9D-CA519306C88E}" srcOrd="1" destOrd="0" parTransId="{D9372E34-F951-4ACA-803E-56F9BE7F8BA2}" sibTransId="{2BCEFC0A-8AB3-4BD8-B21A-3544FBF7FF74}"/>
    <dgm:cxn modelId="{0EB191D4-E476-418C-9BED-A611942780A8}" type="presOf" srcId="{0C6A9C99-02D6-4A8D-9DFE-B1F51F588EC1}" destId="{96259CDD-058B-43B3-943B-5F5E288F96B7}" srcOrd="0" destOrd="3" presId="urn:microsoft.com/office/officeart/2005/8/layout/vList4#1"/>
    <dgm:cxn modelId="{B805A9D4-8735-4877-B08C-F4B9DC27A238}" type="presOf" srcId="{0C6A9C99-02D6-4A8D-9DFE-B1F51F588EC1}" destId="{B59BA8AE-DEFF-4670-AF13-54461E2A8FEF}" srcOrd="1" destOrd="3" presId="urn:microsoft.com/office/officeart/2005/8/layout/vList4#1"/>
    <dgm:cxn modelId="{B566C6D6-38FB-40F2-B922-4F7B9D4B30D4}" type="presOf" srcId="{C2AC3895-129E-4347-8289-210036EBA49C}" destId="{5778D019-09C3-495B-ADB7-BE3DF581C8C9}" srcOrd="0" destOrd="0" presId="urn:microsoft.com/office/officeart/2005/8/layout/vList4#1"/>
    <dgm:cxn modelId="{94E0ACD8-DA84-4DB9-A2E1-0578942E6D66}" srcId="{FC8465BC-DEC0-4AEB-BD33-1956C2AA9A2B}" destId="{5314FE37-0620-4114-B833-87B9C7DF3630}" srcOrd="1" destOrd="0" parTransId="{59860DDB-BF2D-49ED-A1A1-E1D751CA29CC}" sibTransId="{AAEBAC65-6DCE-48D7-AF6D-719E42E0F1D3}"/>
    <dgm:cxn modelId="{DA33C3DD-0462-4E96-88CC-6C5244DFDE36}" type="presOf" srcId="{C5F46BFF-9B6C-49C0-91ED-3FF61AF61F13}" destId="{5778D019-09C3-495B-ADB7-BE3DF581C8C9}" srcOrd="0" destOrd="3" presId="urn:microsoft.com/office/officeart/2005/8/layout/vList4#1"/>
    <dgm:cxn modelId="{C627B4E0-FC36-4F8C-82D5-CA0A6310CE42}" type="presOf" srcId="{CAE29954-5E60-4BF6-88E8-DBA13CF3966D}" destId="{5778D019-09C3-495B-ADB7-BE3DF581C8C9}" srcOrd="0" destOrd="4" presId="urn:microsoft.com/office/officeart/2005/8/layout/vList4#1"/>
    <dgm:cxn modelId="{A1A044E4-1004-4420-B902-881EA1A96A62}" type="presOf" srcId="{E10AF9EF-919B-4DE6-9547-BE274477AF54}" destId="{DAD847A9-69E3-4184-AF3F-1BAA05983872}" srcOrd="1" destOrd="1" presId="urn:microsoft.com/office/officeart/2005/8/layout/vList4#1"/>
    <dgm:cxn modelId="{EACF70E8-125D-4C69-9359-BBCE66BA8483}" srcId="{41ED0E65-15CE-46FB-A61A-0691E5FB9A03}" destId="{2F68E751-91B2-4784-A59A-E9793E1B2EC2}" srcOrd="0" destOrd="0" parTransId="{C63A67C3-3B11-4637-A8BA-766A41EBE414}" sibTransId="{AA110184-D365-41A1-8831-4E0482D82ECE}"/>
    <dgm:cxn modelId="{BD5916FE-1826-4628-A5D9-E6003D81A6C2}" type="presOf" srcId="{24F56C64-1AD5-4B94-8971-D95342085FF5}" destId="{C3898E74-5244-40A5-A18A-1AD47034A660}" srcOrd="0" destOrd="2" presId="urn:microsoft.com/office/officeart/2005/8/layout/vList4#1"/>
    <dgm:cxn modelId="{CBF5DBFE-FAA9-4242-A545-8A4F542F8729}" srcId="{C2AC3895-129E-4347-8289-210036EBA49C}" destId="{CAE29954-5E60-4BF6-88E8-DBA13CF3966D}" srcOrd="3" destOrd="0" parTransId="{8D6EF15C-2A35-48EC-8BAB-36219C25A748}" sibTransId="{E5D13AEB-19E8-4B34-8430-F96F6BF37495}"/>
    <dgm:cxn modelId="{DA3ABF2B-79F4-40A0-896B-EF00E9C38A6A}" type="presParOf" srcId="{1F748913-DBF5-483F-BA01-D34820234D75}" destId="{B5A9CE0F-499A-45D1-ABAD-09665E2F17AB}" srcOrd="0" destOrd="0" presId="urn:microsoft.com/office/officeart/2005/8/layout/vList4#1"/>
    <dgm:cxn modelId="{2913D644-525E-48B6-95D7-105A27E836C9}" type="presParOf" srcId="{B5A9CE0F-499A-45D1-ABAD-09665E2F17AB}" destId="{5778D019-09C3-495B-ADB7-BE3DF581C8C9}" srcOrd="0" destOrd="0" presId="urn:microsoft.com/office/officeart/2005/8/layout/vList4#1"/>
    <dgm:cxn modelId="{3B95EFAB-AEC0-4753-AEFB-E2EABB995B98}" type="presParOf" srcId="{B5A9CE0F-499A-45D1-ABAD-09665E2F17AB}" destId="{DD0A6FDB-4984-4D41-B39A-FE00AB567142}" srcOrd="1" destOrd="0" presId="urn:microsoft.com/office/officeart/2005/8/layout/vList4#1"/>
    <dgm:cxn modelId="{AC355018-99C2-4643-A2C4-FE582A60CA46}" type="presParOf" srcId="{B5A9CE0F-499A-45D1-ABAD-09665E2F17AB}" destId="{DAD847A9-69E3-4184-AF3F-1BAA05983872}" srcOrd="2" destOrd="0" presId="urn:microsoft.com/office/officeart/2005/8/layout/vList4#1"/>
    <dgm:cxn modelId="{216BDD01-D5DB-4ACB-8B15-103558CCEC90}" type="presParOf" srcId="{1F748913-DBF5-483F-BA01-D34820234D75}" destId="{D6BE0841-00DF-4222-AAA4-402ECF346927}" srcOrd="1" destOrd="0" presId="urn:microsoft.com/office/officeart/2005/8/layout/vList4#1"/>
    <dgm:cxn modelId="{BBF38F3C-E16A-467E-B06B-ADF400DDFF20}" type="presParOf" srcId="{1F748913-DBF5-483F-BA01-D34820234D75}" destId="{A3E5DA72-2FDF-45A2-9099-F40D7C49BD48}" srcOrd="2" destOrd="0" presId="urn:microsoft.com/office/officeart/2005/8/layout/vList4#1"/>
    <dgm:cxn modelId="{3560C0E0-CF6C-4B37-87FC-C767FCB4EB67}" type="presParOf" srcId="{A3E5DA72-2FDF-45A2-9099-F40D7C49BD48}" destId="{C3898E74-5244-40A5-A18A-1AD47034A660}" srcOrd="0" destOrd="0" presId="urn:microsoft.com/office/officeart/2005/8/layout/vList4#1"/>
    <dgm:cxn modelId="{498B7097-7E89-4A1B-B15B-841C86CA6BE4}" type="presParOf" srcId="{A3E5DA72-2FDF-45A2-9099-F40D7C49BD48}" destId="{05C0DE1A-387D-4D49-9C3A-1CB5ACC8BC8C}" srcOrd="1" destOrd="0" presId="urn:microsoft.com/office/officeart/2005/8/layout/vList4#1"/>
    <dgm:cxn modelId="{17127663-8A82-4D5D-B601-3587C26FB6B9}" type="presParOf" srcId="{A3E5DA72-2FDF-45A2-9099-F40D7C49BD48}" destId="{7B52263E-3EBD-49A4-9EA0-C8794B78DDDD}" srcOrd="2" destOrd="0" presId="urn:microsoft.com/office/officeart/2005/8/layout/vList4#1"/>
    <dgm:cxn modelId="{C7D55F30-1155-42A3-B1E2-183AC53A6A78}" type="presParOf" srcId="{1F748913-DBF5-483F-BA01-D34820234D75}" destId="{121241EE-841D-427D-A0A1-0B62C5248DE2}" srcOrd="3" destOrd="0" presId="urn:microsoft.com/office/officeart/2005/8/layout/vList4#1"/>
    <dgm:cxn modelId="{4D34AEAF-3A4F-474A-A285-A94AB6DCABC9}" type="presParOf" srcId="{1F748913-DBF5-483F-BA01-D34820234D75}" destId="{36A3797C-F3CE-41CC-90F2-1ED1BB402C95}" srcOrd="4" destOrd="0" presId="urn:microsoft.com/office/officeart/2005/8/layout/vList4#1"/>
    <dgm:cxn modelId="{7BA022AE-2BF7-4626-86EB-5F73636CA8DF}" type="presParOf" srcId="{36A3797C-F3CE-41CC-90F2-1ED1BB402C95}" destId="{96259CDD-058B-43B3-943B-5F5E288F96B7}" srcOrd="0" destOrd="0" presId="urn:microsoft.com/office/officeart/2005/8/layout/vList4#1"/>
    <dgm:cxn modelId="{D34A1395-6FD1-4A89-BDF9-99AA4E878CEA}" type="presParOf" srcId="{36A3797C-F3CE-41CC-90F2-1ED1BB402C95}" destId="{8575A082-E31B-4D2A-8B49-7D4ADC834B65}" srcOrd="1" destOrd="0" presId="urn:microsoft.com/office/officeart/2005/8/layout/vList4#1"/>
    <dgm:cxn modelId="{C55FAA20-7DDA-4C4D-BC92-2C95D2188793}" type="presParOf" srcId="{36A3797C-F3CE-41CC-90F2-1ED1BB402C95}" destId="{B59BA8AE-DEFF-4670-AF13-54461E2A8FEF}"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8D019-09C3-495B-ADB7-BE3DF581C8C9}">
      <dsp:nvSpPr>
        <dsp:cNvPr id="0" name=""/>
        <dsp:cNvSpPr/>
      </dsp:nvSpPr>
      <dsp:spPr>
        <a:xfrm>
          <a:off x="0" y="0"/>
          <a:ext cx="6960014" cy="1275596"/>
        </a:xfrm>
        <a:prstGeom prst="roundRect">
          <a:avLst>
            <a:gd name="adj" fmla="val 10000"/>
          </a:avLst>
        </a:prstGeom>
        <a:solidFill>
          <a:srgbClr val="3366CC">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1" kern="1200" dirty="0">
              <a:solidFill>
                <a:schemeClr val="bg1"/>
              </a:solidFill>
            </a:rPr>
            <a:t>Control of Transmission</a:t>
          </a:r>
        </a:p>
        <a:p>
          <a:pPr marL="114300" lvl="1" indent="-114300" algn="l" defTabSz="577850">
            <a:lnSpc>
              <a:spcPct val="90000"/>
            </a:lnSpc>
            <a:spcBef>
              <a:spcPct val="0"/>
            </a:spcBef>
            <a:spcAft>
              <a:spcPct val="15000"/>
            </a:spcAft>
            <a:buChar char="•"/>
          </a:pPr>
          <a:r>
            <a:rPr lang="en-GB" sz="1300" kern="1200" dirty="0">
              <a:solidFill>
                <a:schemeClr val="tx1"/>
              </a:solidFill>
            </a:rPr>
            <a:t>Case detection</a:t>
          </a:r>
        </a:p>
        <a:p>
          <a:pPr marL="114300" lvl="1" indent="-114300" algn="l" defTabSz="577850">
            <a:lnSpc>
              <a:spcPct val="90000"/>
            </a:lnSpc>
            <a:spcBef>
              <a:spcPct val="0"/>
            </a:spcBef>
            <a:spcAft>
              <a:spcPct val="15000"/>
            </a:spcAft>
            <a:buChar char="•"/>
          </a:pPr>
          <a:r>
            <a:rPr lang="en-GB" sz="1300" kern="1200" dirty="0">
              <a:solidFill>
                <a:schemeClr val="tx1"/>
              </a:solidFill>
            </a:rPr>
            <a:t>Case investigation</a:t>
          </a:r>
        </a:p>
        <a:p>
          <a:pPr marL="114300" lvl="1" indent="-114300" algn="l" defTabSz="577850">
            <a:lnSpc>
              <a:spcPct val="90000"/>
            </a:lnSpc>
            <a:spcBef>
              <a:spcPct val="0"/>
            </a:spcBef>
            <a:spcAft>
              <a:spcPct val="15000"/>
            </a:spcAft>
            <a:buChar char="•"/>
          </a:pPr>
          <a:r>
            <a:rPr lang="en-GB" sz="1300" b="1" kern="1200" dirty="0">
              <a:solidFill>
                <a:srgbClr val="FFFF00"/>
              </a:solidFill>
            </a:rPr>
            <a:t>Contact tracing (21 days)</a:t>
          </a:r>
        </a:p>
        <a:p>
          <a:pPr marL="114300" lvl="1" indent="-114300" algn="l" defTabSz="577850">
            <a:lnSpc>
              <a:spcPct val="90000"/>
            </a:lnSpc>
            <a:spcBef>
              <a:spcPct val="0"/>
            </a:spcBef>
            <a:spcAft>
              <a:spcPct val="15000"/>
            </a:spcAft>
            <a:buChar char="•"/>
          </a:pPr>
          <a:r>
            <a:rPr lang="en-GB" sz="1300" kern="1200" dirty="0">
              <a:solidFill>
                <a:schemeClr val="tx1"/>
              </a:solidFill>
            </a:rPr>
            <a:t>Interruption of nosocomial transmission</a:t>
          </a:r>
        </a:p>
      </dsp:txBody>
      <dsp:txXfrm>
        <a:off x="1519562" y="0"/>
        <a:ext cx="5440451" cy="1275596"/>
      </dsp:txXfrm>
    </dsp:sp>
    <dsp:sp modelId="{DD0A6FDB-4984-4D41-B39A-FE00AB567142}">
      <dsp:nvSpPr>
        <dsp:cNvPr id="0" name=""/>
        <dsp:cNvSpPr/>
      </dsp:nvSpPr>
      <dsp:spPr>
        <a:xfrm>
          <a:off x="127559" y="127559"/>
          <a:ext cx="1392002" cy="1020476"/>
        </a:xfrm>
        <a:prstGeom prst="roundRect">
          <a:avLst>
            <a:gd name="adj" fmla="val 10000"/>
          </a:avLst>
        </a:prstGeom>
        <a:blipFill>
          <a:blip xmlns:r="http://schemas.openxmlformats.org/officeDocument/2006/relationships" r:embed="rId1" cstate="prin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898E74-5244-40A5-A18A-1AD47034A660}">
      <dsp:nvSpPr>
        <dsp:cNvPr id="0" name=""/>
        <dsp:cNvSpPr/>
      </dsp:nvSpPr>
      <dsp:spPr>
        <a:xfrm>
          <a:off x="0" y="1372235"/>
          <a:ext cx="6960014" cy="1275596"/>
        </a:xfrm>
        <a:prstGeom prst="roundRect">
          <a:avLst>
            <a:gd name="adj" fmla="val 10000"/>
          </a:avLst>
        </a:prstGeom>
        <a:solidFill>
          <a:srgbClr val="3366CC">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1" kern="1200" dirty="0">
              <a:solidFill>
                <a:schemeClr val="bg1"/>
              </a:solidFill>
            </a:rPr>
            <a:t>Safe and Dignified Burials</a:t>
          </a:r>
        </a:p>
        <a:p>
          <a:pPr marL="114300" lvl="1" indent="-114300" algn="l" defTabSz="577850">
            <a:lnSpc>
              <a:spcPct val="90000"/>
            </a:lnSpc>
            <a:spcBef>
              <a:spcPct val="0"/>
            </a:spcBef>
            <a:spcAft>
              <a:spcPct val="15000"/>
            </a:spcAft>
            <a:buChar char="•"/>
          </a:pPr>
          <a:r>
            <a:rPr lang="en-GB" sz="1300" kern="1200" dirty="0">
              <a:solidFill>
                <a:schemeClr val="tx1"/>
              </a:solidFill>
            </a:rPr>
            <a:t>Culturally and religiously acceptable practices</a:t>
          </a:r>
        </a:p>
        <a:p>
          <a:pPr marL="114300" lvl="1" indent="-114300" algn="l" defTabSz="577850">
            <a:lnSpc>
              <a:spcPct val="90000"/>
            </a:lnSpc>
            <a:spcBef>
              <a:spcPct val="0"/>
            </a:spcBef>
            <a:spcAft>
              <a:spcPct val="15000"/>
            </a:spcAft>
            <a:buChar char="•"/>
          </a:pPr>
          <a:r>
            <a:rPr lang="en-GB" sz="1300" kern="1200" dirty="0">
              <a:solidFill>
                <a:schemeClr val="tx1"/>
              </a:solidFill>
            </a:rPr>
            <a:t>Family and community involvement</a:t>
          </a:r>
        </a:p>
        <a:p>
          <a:pPr marL="114300" lvl="1" indent="-114300" algn="l" defTabSz="577850">
            <a:lnSpc>
              <a:spcPct val="90000"/>
            </a:lnSpc>
            <a:spcBef>
              <a:spcPct val="0"/>
            </a:spcBef>
            <a:spcAft>
              <a:spcPct val="15000"/>
            </a:spcAft>
            <a:buChar char="•"/>
          </a:pPr>
          <a:r>
            <a:rPr lang="en-GB" sz="1300" kern="1200" dirty="0">
              <a:solidFill>
                <a:schemeClr val="tx1"/>
              </a:solidFill>
            </a:rPr>
            <a:t>Waste management and disinfection</a:t>
          </a:r>
        </a:p>
      </dsp:txBody>
      <dsp:txXfrm>
        <a:off x="1519562" y="1372235"/>
        <a:ext cx="5440451" cy="1275596"/>
      </dsp:txXfrm>
    </dsp:sp>
    <dsp:sp modelId="{05C0DE1A-387D-4D49-9C3A-1CB5ACC8BC8C}">
      <dsp:nvSpPr>
        <dsp:cNvPr id="0" name=""/>
        <dsp:cNvSpPr/>
      </dsp:nvSpPr>
      <dsp:spPr>
        <a:xfrm>
          <a:off x="127559" y="1530715"/>
          <a:ext cx="1392002" cy="1020476"/>
        </a:xfrm>
        <a:prstGeom prst="roundRect">
          <a:avLst>
            <a:gd name="adj" fmla="val 10000"/>
          </a:avLst>
        </a:prstGeom>
        <a:blipFill>
          <a:blip xmlns:r="http://schemas.openxmlformats.org/officeDocument/2006/relationships" r:embed="rId2" cstate="prin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59CDD-058B-43B3-943B-5F5E288F96B7}">
      <dsp:nvSpPr>
        <dsp:cNvPr id="0" name=""/>
        <dsp:cNvSpPr/>
      </dsp:nvSpPr>
      <dsp:spPr>
        <a:xfrm>
          <a:off x="0" y="2806311"/>
          <a:ext cx="6960014" cy="1275596"/>
        </a:xfrm>
        <a:prstGeom prst="roundRect">
          <a:avLst>
            <a:gd name="adj" fmla="val 10000"/>
          </a:avLst>
        </a:prstGeom>
        <a:solidFill>
          <a:srgbClr val="3366CC">
            <a:alpha val="8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1" kern="1200" dirty="0">
              <a:solidFill>
                <a:schemeClr val="bg1"/>
              </a:solidFill>
            </a:rPr>
            <a:t>Case Management</a:t>
          </a:r>
        </a:p>
        <a:p>
          <a:pPr marL="114300" lvl="1" indent="-114300" algn="l" defTabSz="577850">
            <a:lnSpc>
              <a:spcPct val="90000"/>
            </a:lnSpc>
            <a:spcBef>
              <a:spcPct val="0"/>
            </a:spcBef>
            <a:spcAft>
              <a:spcPct val="15000"/>
            </a:spcAft>
            <a:buChar char="•"/>
          </a:pPr>
          <a:r>
            <a:rPr lang="en-GB" sz="1300" kern="1200" dirty="0">
              <a:solidFill>
                <a:schemeClr val="tx1"/>
              </a:solidFill>
            </a:rPr>
            <a:t>Isolation</a:t>
          </a:r>
        </a:p>
        <a:p>
          <a:pPr marL="114300" lvl="1" indent="-114300" algn="l" defTabSz="577850">
            <a:lnSpc>
              <a:spcPct val="90000"/>
            </a:lnSpc>
            <a:spcBef>
              <a:spcPct val="0"/>
            </a:spcBef>
            <a:spcAft>
              <a:spcPct val="15000"/>
            </a:spcAft>
            <a:buChar char="•"/>
          </a:pPr>
          <a:r>
            <a:rPr lang="en-GB" sz="1300" kern="1200" dirty="0">
              <a:solidFill>
                <a:schemeClr val="tx1"/>
              </a:solidFill>
            </a:rPr>
            <a:t>Treatment &amp; recovery</a:t>
          </a:r>
        </a:p>
        <a:p>
          <a:pPr marL="114300" lvl="1" indent="-114300" algn="l" defTabSz="577850">
            <a:lnSpc>
              <a:spcPct val="90000"/>
            </a:lnSpc>
            <a:spcBef>
              <a:spcPct val="0"/>
            </a:spcBef>
            <a:spcAft>
              <a:spcPct val="15000"/>
            </a:spcAft>
            <a:buChar char="•"/>
          </a:pPr>
          <a:r>
            <a:rPr lang="en-GB" sz="1300" kern="1200" dirty="0">
              <a:solidFill>
                <a:schemeClr val="tx1"/>
              </a:solidFill>
            </a:rPr>
            <a:t>IPC and safety</a:t>
          </a:r>
        </a:p>
      </dsp:txBody>
      <dsp:txXfrm>
        <a:off x="1519562" y="2806311"/>
        <a:ext cx="5440451" cy="1275596"/>
      </dsp:txXfrm>
    </dsp:sp>
    <dsp:sp modelId="{8575A082-E31B-4D2A-8B49-7D4ADC834B65}">
      <dsp:nvSpPr>
        <dsp:cNvPr id="0" name=""/>
        <dsp:cNvSpPr/>
      </dsp:nvSpPr>
      <dsp:spPr>
        <a:xfrm>
          <a:off x="127559" y="2933871"/>
          <a:ext cx="1392002" cy="1020476"/>
        </a:xfrm>
        <a:prstGeom prst="roundRect">
          <a:avLst>
            <a:gd name="adj" fmla="val 10000"/>
          </a:avLst>
        </a:prstGeom>
        <a:blipFill>
          <a:blip xmlns:r="http://schemas.openxmlformats.org/officeDocument/2006/relationships" r:embed="rId3">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49955"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49955"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49955"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0244" y="4690308"/>
            <a:ext cx="5437188" cy="4442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49955"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kern="1200" dirty="0">
                <a:solidFill>
                  <a:schemeClr val="tx1"/>
                </a:solidFill>
                <a:effectLst/>
                <a:latin typeface="Arial" charset="0"/>
                <a:ea typeface="+mn-ea"/>
                <a:cs typeface="Arial" charset="0"/>
              </a:rPr>
              <a:t>The basic reproductive number R0 measures the average number of secondary cases generated by a  primary case in a pool of mostly susceptible individuals (Anderson and May, 1991; </a:t>
            </a:r>
            <a:r>
              <a:rPr lang="en-GB" sz="1200" kern="1200" dirty="0" err="1">
                <a:solidFill>
                  <a:schemeClr val="tx1"/>
                </a:solidFill>
                <a:effectLst/>
                <a:latin typeface="Arial" charset="0"/>
                <a:ea typeface="+mn-ea"/>
                <a:cs typeface="Arial" charset="0"/>
              </a:rPr>
              <a:t>Brauer</a:t>
            </a:r>
            <a:r>
              <a:rPr lang="en-US" sz="1200" kern="1200" dirty="0">
                <a:solidFill>
                  <a:schemeClr val="tx1"/>
                </a:solidFill>
                <a:effectLst/>
                <a:latin typeface="Arial" charset="0"/>
                <a:ea typeface="+mn-ea"/>
                <a:cs typeface="Arial" charset="0"/>
              </a:rPr>
              <a:t> and Castillo-Chavez, 2000) and is an estimate of the epidemic growth at the</a:t>
            </a:r>
            <a:r>
              <a:rPr lang="en-GB" sz="1200" kern="1200" baseline="0" dirty="0">
                <a:solidFill>
                  <a:schemeClr val="tx1"/>
                </a:solidFill>
                <a:effectLst/>
                <a:latin typeface="Arial" charset="0"/>
                <a:ea typeface="+mn-ea"/>
                <a:cs typeface="Arial" charset="0"/>
              </a:rPr>
              <a:t> </a:t>
            </a:r>
            <a:r>
              <a:rPr lang="en-US" sz="1200" kern="1200" dirty="0">
                <a:solidFill>
                  <a:schemeClr val="tx1"/>
                </a:solidFill>
                <a:effectLst/>
                <a:latin typeface="Arial" charset="0"/>
                <a:ea typeface="+mn-ea"/>
                <a:cs typeface="Arial" charset="0"/>
              </a:rPr>
              <a:t>start of an outbreak if everyone is susceptible. That is, a primary case generates R0 ¼ b0=g new cases on the average where b0 is the pre-interventions transmission rate and 1=g is the mean infectious period. </a:t>
            </a:r>
            <a:endParaRPr lang="en-GB" sz="1200" kern="1200" dirty="0">
              <a:solidFill>
                <a:schemeClr val="tx1"/>
              </a:solidFill>
              <a:effectLst/>
              <a:latin typeface="Arial" charset="0"/>
              <a:ea typeface="+mn-ea"/>
              <a:cs typeface="Arial" charset="0"/>
            </a:endParaRPr>
          </a:p>
          <a:p>
            <a:pPr algn="l"/>
            <a:r>
              <a:rPr lang="en-US" sz="1200" kern="1200" dirty="0">
                <a:solidFill>
                  <a:schemeClr val="tx1"/>
                </a:solidFill>
                <a:effectLst/>
                <a:latin typeface="Arial" charset="0"/>
                <a:ea typeface="+mn-ea"/>
                <a:cs typeface="Arial" charset="0"/>
              </a:rPr>
              <a:t>Reference </a:t>
            </a:r>
            <a:endParaRPr lang="en-GB"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Anderson, R.M., May, R.M., 1991. Infectious Diseases of Humans. Oxford University Press, Oxford.</a:t>
            </a:r>
            <a:endParaRPr lang="en-GB"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Castillo-Chavez, C., Velasco-Hernandez, J.X., </a:t>
            </a:r>
            <a:r>
              <a:rPr lang="en-US" sz="1200" kern="1200" dirty="0" err="1">
                <a:solidFill>
                  <a:schemeClr val="tx1"/>
                </a:solidFill>
                <a:effectLst/>
                <a:latin typeface="Arial" charset="0"/>
                <a:ea typeface="+mn-ea"/>
                <a:cs typeface="Arial" charset="0"/>
              </a:rPr>
              <a:t>Fridman</a:t>
            </a:r>
            <a:r>
              <a:rPr lang="en-US" sz="1200" kern="1200" dirty="0">
                <a:solidFill>
                  <a:schemeClr val="tx1"/>
                </a:solidFill>
                <a:effectLst/>
                <a:latin typeface="Arial" charset="0"/>
                <a:ea typeface="+mn-ea"/>
                <a:cs typeface="Arial" charset="0"/>
              </a:rPr>
              <a:t>, S., 1994.Modeling contact structures in biology. In: Levin, S.A. (Ed.), Frontiers of Theoretical Biology, Lecture Notes in Biomathematics, Vol.100.Springer, Berlin, Heidelberg, New York, pp.454–491.</a:t>
            </a:r>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15</a:t>
            </a:fld>
            <a:endParaRPr lang="en-US" altLang="en-US"/>
          </a:p>
        </p:txBody>
      </p:sp>
    </p:spTree>
    <p:extLst>
      <p:ext uri="{BB962C8B-B14F-4D97-AF65-F5344CB8AC3E}">
        <p14:creationId xmlns:p14="http://schemas.microsoft.com/office/powerpoint/2010/main" val="532497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kern="1200" dirty="0">
                <a:solidFill>
                  <a:schemeClr val="tx1"/>
                </a:solidFill>
                <a:latin typeface="Arial" charset="0"/>
                <a:ea typeface="+mn-ea"/>
                <a:cs typeface="+mn-cs"/>
              </a:rPr>
              <a:t>There are</a:t>
            </a:r>
            <a:r>
              <a:rPr lang="en-GB" sz="1200" kern="1200" baseline="0" dirty="0">
                <a:solidFill>
                  <a:schemeClr val="tx1"/>
                </a:solidFill>
                <a:latin typeface="Arial" charset="0"/>
                <a:ea typeface="+mn-ea"/>
                <a:cs typeface="+mn-cs"/>
              </a:rPr>
              <a:t> many important components to enable control and prevention of Ebola. This diagram illustrates 4 main areas in control of Ebola. In this presentation, I will not go through safe and dignified burials and case management in detail, but will cover steps involved in control of transmission. Please note that community engagement is a theme that overlaps with all areas of the response, and for this reason, we will address that later in this presentation. </a:t>
            </a:r>
            <a:endParaRPr lang="en-GB"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16</a:t>
            </a:fld>
            <a:endParaRPr lang="en-US" altLang="en-US"/>
          </a:p>
        </p:txBody>
      </p:sp>
    </p:spTree>
    <p:extLst>
      <p:ext uri="{BB962C8B-B14F-4D97-AF65-F5344CB8AC3E}">
        <p14:creationId xmlns:p14="http://schemas.microsoft.com/office/powerpoint/2010/main" val="2233616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500" algn="l">
              <a:spcBef>
                <a:spcPts val="1384"/>
              </a:spcBef>
            </a:pPr>
            <a:r>
              <a:rPr lang="en-GB" sz="1100" kern="1200" dirty="0">
                <a:solidFill>
                  <a:schemeClr val="tx1"/>
                </a:solidFill>
                <a:latin typeface="Arial" charset="0"/>
                <a:ea typeface="+mn-ea"/>
                <a:cs typeface="+mn-cs"/>
              </a:rPr>
              <a:t>So</a:t>
            </a:r>
            <a:r>
              <a:rPr lang="en-GB" sz="1100" kern="1200" baseline="0" dirty="0">
                <a:solidFill>
                  <a:schemeClr val="tx1"/>
                </a:solidFill>
                <a:latin typeface="Arial" charset="0"/>
                <a:ea typeface="+mn-ea"/>
                <a:cs typeface="+mn-cs"/>
              </a:rPr>
              <a:t> a</a:t>
            </a:r>
            <a:r>
              <a:rPr lang="en-GB" sz="1100" kern="1200" dirty="0">
                <a:solidFill>
                  <a:schemeClr val="tx1"/>
                </a:solidFill>
                <a:latin typeface="Arial" charset="0"/>
                <a:ea typeface="+mn-ea"/>
                <a:cs typeface="+mn-cs"/>
              </a:rPr>
              <a:t> case has</a:t>
            </a:r>
            <a:r>
              <a:rPr lang="en-GB" sz="1100" kern="1200" baseline="0" dirty="0">
                <a:solidFill>
                  <a:schemeClr val="tx1"/>
                </a:solidFill>
                <a:latin typeface="Arial" charset="0"/>
                <a:ea typeface="+mn-ea"/>
                <a:cs typeface="+mn-cs"/>
              </a:rPr>
              <a:t> been</a:t>
            </a:r>
            <a:r>
              <a:rPr lang="en-GB" sz="1100" kern="1200" dirty="0">
                <a:solidFill>
                  <a:schemeClr val="tx1"/>
                </a:solidFill>
                <a:latin typeface="Arial" charset="0"/>
                <a:ea typeface="+mn-ea"/>
                <a:cs typeface="+mn-cs"/>
              </a:rPr>
              <a:t> detected, and now what? </a:t>
            </a:r>
          </a:p>
          <a:p>
            <a:pPr marL="41500" algn="l">
              <a:spcBef>
                <a:spcPts val="1384"/>
              </a:spcBef>
            </a:pPr>
            <a:r>
              <a:rPr lang="fr-FR" sz="1100" kern="1200" dirty="0">
                <a:solidFill>
                  <a:schemeClr val="tx1"/>
                </a:solidFill>
                <a:latin typeface="Arial" charset="0"/>
                <a:ea typeface="+mn-ea"/>
                <a:cs typeface="Calibri" pitchFamily="34" charset="0"/>
              </a:rPr>
              <a:t>A surveillance team (investigation team)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sent to the site</a:t>
            </a:r>
          </a:p>
          <a:p>
            <a:pPr marL="573980" lvl="1" algn="l">
              <a:spcBef>
                <a:spcPts val="606"/>
              </a:spcBef>
            </a:pPr>
            <a:r>
              <a:rPr lang="fr-FR" sz="1100" kern="1200" dirty="0">
                <a:solidFill>
                  <a:schemeClr val="tx1"/>
                </a:solidFill>
                <a:latin typeface="Arial" charset="0"/>
                <a:ea typeface="+mn-ea"/>
                <a:cs typeface="Calibri" pitchFamily="34" charset="0"/>
              </a:rPr>
              <a:t>Investigation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done</a:t>
            </a:r>
            <a:r>
              <a:rPr lang="fr-FR" sz="1100" kern="1200" dirty="0">
                <a:solidFill>
                  <a:schemeClr val="tx1"/>
                </a:solidFill>
                <a:latin typeface="Arial" charset="0"/>
                <a:ea typeface="+mn-ea"/>
                <a:cs typeface="Calibri" pitchFamily="34" charset="0"/>
              </a:rPr>
              <a:t> by </a:t>
            </a:r>
            <a:r>
              <a:rPr lang="fr-FR" sz="1100" kern="1200" dirty="0" err="1">
                <a:solidFill>
                  <a:schemeClr val="tx1"/>
                </a:solidFill>
                <a:latin typeface="Arial" charset="0"/>
                <a:ea typeface="+mn-ea"/>
                <a:cs typeface="Calibri" pitchFamily="34" charset="0"/>
              </a:rPr>
              <a:t>interviewing</a:t>
            </a:r>
            <a:r>
              <a:rPr lang="fr-FR" sz="1100" kern="1200" dirty="0">
                <a:solidFill>
                  <a:schemeClr val="tx1"/>
                </a:solidFill>
                <a:latin typeface="Arial" charset="0"/>
                <a:ea typeface="+mn-ea"/>
                <a:cs typeface="Calibri" pitchFamily="34" charset="0"/>
              </a:rPr>
              <a:t> a case </a:t>
            </a:r>
            <a:r>
              <a:rPr lang="fr-FR" sz="1100" kern="1200" dirty="0" err="1">
                <a:solidFill>
                  <a:schemeClr val="tx1"/>
                </a:solidFill>
                <a:latin typeface="Arial" charset="0"/>
                <a:ea typeface="+mn-ea"/>
                <a:cs typeface="Calibri" pitchFamily="34" charset="0"/>
              </a:rPr>
              <a:t>directly</a:t>
            </a:r>
            <a:r>
              <a:rPr lang="fr-FR" sz="1100" kern="1200" dirty="0">
                <a:solidFill>
                  <a:schemeClr val="tx1"/>
                </a:solidFill>
                <a:latin typeface="Arial" charset="0"/>
                <a:ea typeface="+mn-ea"/>
                <a:cs typeface="Calibri" pitchFamily="34" charset="0"/>
              </a:rPr>
              <a:t>. If the case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deceased</a:t>
            </a:r>
            <a:r>
              <a:rPr lang="fr-FR" sz="1100" kern="1200" dirty="0">
                <a:solidFill>
                  <a:schemeClr val="tx1"/>
                </a:solidFill>
                <a:latin typeface="Arial" charset="0"/>
                <a:ea typeface="+mn-ea"/>
                <a:cs typeface="Calibri" pitchFamily="34" charset="0"/>
              </a:rPr>
              <a:t>, a proxy must </a:t>
            </a:r>
            <a:r>
              <a:rPr lang="fr-FR" sz="1100" kern="1200" dirty="0" err="1">
                <a:solidFill>
                  <a:schemeClr val="tx1"/>
                </a:solidFill>
                <a:latin typeface="Arial" charset="0"/>
                <a:ea typeface="+mn-ea"/>
                <a:cs typeface="Calibri" pitchFamily="34" charset="0"/>
              </a:rPr>
              <a:t>be</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interviewed</a:t>
            </a:r>
            <a:r>
              <a:rPr lang="fr-FR" sz="1100" kern="1200" dirty="0">
                <a:solidFill>
                  <a:schemeClr val="tx1"/>
                </a:solidFill>
                <a:latin typeface="Arial" charset="0"/>
                <a:ea typeface="+mn-ea"/>
                <a:cs typeface="Calibri" pitchFamily="34" charset="0"/>
              </a:rPr>
              <a:t>.</a:t>
            </a:r>
          </a:p>
          <a:p>
            <a:pPr marL="573980" lvl="1" algn="l">
              <a:spcBef>
                <a:spcPts val="606"/>
              </a:spcBef>
            </a:pPr>
            <a:r>
              <a:rPr lang="fr-FR" sz="1100" kern="1200" dirty="0">
                <a:solidFill>
                  <a:schemeClr val="tx1"/>
                </a:solidFill>
                <a:latin typeface="Arial" charset="0"/>
                <a:ea typeface="+mn-ea"/>
                <a:cs typeface="Calibri" pitchFamily="34" charset="0"/>
              </a:rPr>
              <a:t>A </a:t>
            </a:r>
            <a:r>
              <a:rPr lang="fr-FR" sz="1100" kern="1200" dirty="0" err="1">
                <a:solidFill>
                  <a:schemeClr val="tx1"/>
                </a:solidFill>
                <a:latin typeface="Arial" charset="0"/>
                <a:ea typeface="+mn-ea"/>
                <a:cs typeface="Calibri" pitchFamily="34" charset="0"/>
              </a:rPr>
              <a:t>biological</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specimen</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collected</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after</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obtaining</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informed</a:t>
            </a:r>
            <a:r>
              <a:rPr lang="fr-FR" sz="1100" kern="1200" dirty="0">
                <a:solidFill>
                  <a:schemeClr val="tx1"/>
                </a:solidFill>
                <a:latin typeface="Arial" charset="0"/>
                <a:ea typeface="+mn-ea"/>
                <a:cs typeface="Calibri" pitchFamily="34" charset="0"/>
              </a:rPr>
              <a:t> consent.</a:t>
            </a:r>
          </a:p>
          <a:p>
            <a:pPr marL="573980" lvl="1" algn="l">
              <a:spcBef>
                <a:spcPts val="606"/>
              </a:spcBef>
            </a:pPr>
            <a:r>
              <a:rPr lang="fr-FR" sz="1100" kern="1200" dirty="0">
                <a:solidFill>
                  <a:schemeClr val="tx1"/>
                </a:solidFill>
                <a:latin typeface="Arial" charset="0"/>
                <a:ea typeface="+mn-ea"/>
                <a:cs typeface="Calibri" pitchFamily="34" charset="0"/>
              </a:rPr>
              <a:t>Contacts must </a:t>
            </a:r>
            <a:r>
              <a:rPr lang="fr-FR" sz="1100" kern="1200" dirty="0" err="1">
                <a:solidFill>
                  <a:schemeClr val="tx1"/>
                </a:solidFill>
                <a:latin typeface="Arial" charset="0"/>
                <a:ea typeface="+mn-ea"/>
                <a:cs typeface="Calibri" pitchFamily="34" charset="0"/>
              </a:rPr>
              <a:t>be</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identified</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during</a:t>
            </a:r>
            <a:r>
              <a:rPr lang="fr-FR" sz="1100" kern="1200" dirty="0">
                <a:solidFill>
                  <a:schemeClr val="tx1"/>
                </a:solidFill>
                <a:latin typeface="Arial" charset="0"/>
                <a:ea typeface="+mn-ea"/>
                <a:cs typeface="Calibri" pitchFamily="34" charset="0"/>
              </a:rPr>
              <a:t> case investigation</a:t>
            </a:r>
            <a:r>
              <a:rPr lang="fr-FR" sz="1100" kern="1200" baseline="0" dirty="0">
                <a:solidFill>
                  <a:schemeClr val="tx1"/>
                </a:solidFill>
                <a:latin typeface="Arial" charset="0"/>
                <a:ea typeface="+mn-ea"/>
                <a:cs typeface="Calibri" pitchFamily="34" charset="0"/>
              </a:rPr>
              <a:t> </a:t>
            </a:r>
            <a:r>
              <a:rPr lang="fr-FR" sz="1100" kern="1200" dirty="0">
                <a:solidFill>
                  <a:schemeClr val="tx1"/>
                </a:solidFill>
                <a:latin typeface="Arial" charset="0"/>
                <a:ea typeface="+mn-ea"/>
                <a:cs typeface="Calibri" pitchFamily="34" charset="0"/>
              </a:rPr>
              <a:t>(</a:t>
            </a:r>
            <a:r>
              <a:rPr lang="fr-FR" sz="1100" i="1" kern="1200" dirty="0">
                <a:solidFill>
                  <a:schemeClr val="tx1"/>
                </a:solidFill>
                <a:latin typeface="Arial" charset="0"/>
                <a:ea typeface="+mn-ea"/>
                <a:cs typeface="Calibri" pitchFamily="34" charset="0"/>
              </a:rPr>
              <a:t>contact listing</a:t>
            </a:r>
            <a:r>
              <a:rPr lang="fr-FR" sz="1100" kern="1200" dirty="0">
                <a:solidFill>
                  <a:schemeClr val="tx1"/>
                </a:solidFill>
                <a:latin typeface="Arial" charset="0"/>
                <a:ea typeface="+mn-ea"/>
                <a:cs typeface="Calibri" pitchFamily="34" charset="0"/>
              </a:rPr>
              <a:t>). This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important </a:t>
            </a:r>
            <a:r>
              <a:rPr lang="fr-FR" sz="1100" kern="1200" dirty="0" err="1">
                <a:solidFill>
                  <a:schemeClr val="tx1"/>
                </a:solidFill>
                <a:latin typeface="Arial" charset="0"/>
                <a:ea typeface="+mn-ea"/>
                <a:cs typeface="Calibri" pitchFamily="34" charset="0"/>
              </a:rPr>
              <a:t>because</a:t>
            </a:r>
            <a:r>
              <a:rPr lang="fr-FR" sz="1100" kern="1200" dirty="0">
                <a:solidFill>
                  <a:schemeClr val="tx1"/>
                </a:solidFill>
                <a:latin typeface="Arial" charset="0"/>
                <a:ea typeface="+mn-ea"/>
                <a:cs typeface="Calibri" pitchFamily="34" charset="0"/>
              </a:rPr>
              <a:t> once </a:t>
            </a:r>
            <a:r>
              <a:rPr lang="fr-FR" sz="1100" kern="1200" dirty="0" err="1">
                <a:solidFill>
                  <a:schemeClr val="tx1"/>
                </a:solidFill>
                <a:latin typeface="Arial" charset="0"/>
                <a:ea typeface="+mn-ea"/>
                <a:cs typeface="Calibri" pitchFamily="34" charset="0"/>
              </a:rPr>
              <a:t>suspected</a:t>
            </a:r>
            <a:r>
              <a:rPr lang="fr-FR" sz="1100" kern="1200" dirty="0">
                <a:solidFill>
                  <a:schemeClr val="tx1"/>
                </a:solidFill>
                <a:latin typeface="Arial" charset="0"/>
                <a:ea typeface="+mn-ea"/>
                <a:cs typeface="Calibri" pitchFamily="34" charset="0"/>
              </a:rPr>
              <a:t> cases</a:t>
            </a:r>
            <a:r>
              <a:rPr lang="fr-FR" sz="1100" kern="1200" baseline="0" dirty="0">
                <a:solidFill>
                  <a:schemeClr val="tx1"/>
                </a:solidFill>
                <a:latin typeface="Arial" charset="0"/>
                <a:ea typeface="+mn-ea"/>
                <a:cs typeface="Calibri" pitchFamily="34" charset="0"/>
              </a:rPr>
              <a:t> go </a:t>
            </a:r>
            <a:r>
              <a:rPr lang="fr-FR" sz="1100" kern="1200" baseline="0" dirty="0" err="1">
                <a:solidFill>
                  <a:schemeClr val="tx1"/>
                </a:solidFill>
                <a:latin typeface="Arial" charset="0"/>
                <a:ea typeface="+mn-ea"/>
                <a:cs typeface="Calibri" pitchFamily="34" charset="0"/>
              </a:rPr>
              <a:t>into</a:t>
            </a:r>
            <a:r>
              <a:rPr lang="fr-FR" sz="1100" kern="1200" baseline="0" dirty="0">
                <a:solidFill>
                  <a:schemeClr val="tx1"/>
                </a:solidFill>
                <a:latin typeface="Arial" charset="0"/>
                <a:ea typeface="+mn-ea"/>
                <a:cs typeface="Calibri" pitchFamily="34" charset="0"/>
              </a:rPr>
              <a:t> an isolation </a:t>
            </a:r>
            <a:r>
              <a:rPr lang="fr-FR" sz="1100" kern="1200" baseline="0" dirty="0" err="1">
                <a:solidFill>
                  <a:schemeClr val="tx1"/>
                </a:solidFill>
                <a:latin typeface="Arial" charset="0"/>
                <a:ea typeface="+mn-ea"/>
                <a:cs typeface="Calibri" pitchFamily="34" charset="0"/>
              </a:rPr>
              <a:t>facility</a:t>
            </a:r>
            <a:r>
              <a:rPr lang="fr-FR" sz="1100" kern="1200" baseline="0" dirty="0">
                <a:solidFill>
                  <a:schemeClr val="tx1"/>
                </a:solidFill>
                <a:latin typeface="Arial" charset="0"/>
                <a:ea typeface="+mn-ea"/>
                <a:cs typeface="Calibri" pitchFamily="34" charset="0"/>
              </a:rPr>
              <a:t>, surveillance </a:t>
            </a:r>
            <a:r>
              <a:rPr lang="fr-FR" sz="1100" kern="1200" baseline="0" dirty="0" err="1">
                <a:solidFill>
                  <a:schemeClr val="tx1"/>
                </a:solidFill>
                <a:latin typeface="Arial" charset="0"/>
                <a:ea typeface="+mn-ea"/>
                <a:cs typeface="Calibri" pitchFamily="34" charset="0"/>
              </a:rPr>
              <a:t>officers</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cannot</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always</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collect</a:t>
            </a:r>
            <a:r>
              <a:rPr lang="fr-FR" sz="1100" kern="1200" baseline="0" dirty="0">
                <a:solidFill>
                  <a:schemeClr val="tx1"/>
                </a:solidFill>
                <a:latin typeface="Arial" charset="0"/>
                <a:ea typeface="+mn-ea"/>
                <a:cs typeface="Calibri" pitchFamily="34" charset="0"/>
              </a:rPr>
              <a:t> information </a:t>
            </a:r>
            <a:r>
              <a:rPr lang="fr-FR" sz="1100" kern="1200" baseline="0" dirty="0" err="1">
                <a:solidFill>
                  <a:schemeClr val="tx1"/>
                </a:solidFill>
                <a:latin typeface="Arial" charset="0"/>
                <a:ea typeface="+mn-ea"/>
                <a:cs typeface="Calibri" pitchFamily="34" charset="0"/>
              </a:rPr>
              <a:t>regarding</a:t>
            </a:r>
            <a:r>
              <a:rPr lang="fr-FR" sz="1100" kern="1200" baseline="0" dirty="0">
                <a:solidFill>
                  <a:schemeClr val="tx1"/>
                </a:solidFill>
                <a:latin typeface="Arial" charset="0"/>
                <a:ea typeface="+mn-ea"/>
                <a:cs typeface="Calibri" pitchFamily="34" charset="0"/>
              </a:rPr>
              <a:t> contacts </a:t>
            </a:r>
            <a:r>
              <a:rPr lang="fr-FR" sz="1100" kern="1200" baseline="0" dirty="0" err="1">
                <a:solidFill>
                  <a:schemeClr val="tx1"/>
                </a:solidFill>
                <a:latin typeface="Arial" charset="0"/>
                <a:ea typeface="+mn-ea"/>
                <a:cs typeface="Calibri" pitchFamily="34" charset="0"/>
              </a:rPr>
              <a:t>because</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they</a:t>
            </a:r>
            <a:r>
              <a:rPr lang="fr-FR" sz="1100" kern="1200" baseline="0" dirty="0">
                <a:solidFill>
                  <a:schemeClr val="tx1"/>
                </a:solidFill>
                <a:latin typeface="Arial" charset="0"/>
                <a:ea typeface="+mn-ea"/>
                <a:cs typeface="Calibri" pitchFamily="34" charset="0"/>
              </a:rPr>
              <a:t> are </a:t>
            </a:r>
            <a:r>
              <a:rPr lang="fr-FR" sz="1100" kern="1200" baseline="0" dirty="0" err="1">
                <a:solidFill>
                  <a:schemeClr val="tx1"/>
                </a:solidFill>
                <a:latin typeface="Arial" charset="0"/>
                <a:ea typeface="+mn-ea"/>
                <a:cs typeface="Calibri" pitchFamily="34" charset="0"/>
              </a:rPr>
              <a:t>often</a:t>
            </a:r>
            <a:r>
              <a:rPr lang="fr-FR" sz="1100" kern="1200" baseline="0" dirty="0">
                <a:solidFill>
                  <a:schemeClr val="tx1"/>
                </a:solidFill>
                <a:latin typeface="Arial" charset="0"/>
                <a:ea typeface="+mn-ea"/>
                <a:cs typeface="Calibri" pitchFamily="34" charset="0"/>
              </a:rPr>
              <a:t> not </a:t>
            </a:r>
            <a:r>
              <a:rPr lang="fr-FR" sz="1100" kern="1200" baseline="0" dirty="0" err="1">
                <a:solidFill>
                  <a:schemeClr val="tx1"/>
                </a:solidFill>
                <a:latin typeface="Arial" charset="0"/>
                <a:ea typeface="+mn-ea"/>
                <a:cs typeface="Calibri" pitchFamily="34" charset="0"/>
              </a:rPr>
              <a:t>trained</a:t>
            </a:r>
            <a:r>
              <a:rPr lang="fr-FR" sz="1100" kern="1200" baseline="0" dirty="0">
                <a:solidFill>
                  <a:schemeClr val="tx1"/>
                </a:solidFill>
                <a:latin typeface="Arial" charset="0"/>
                <a:ea typeface="+mn-ea"/>
                <a:cs typeface="Calibri" pitchFamily="34" charset="0"/>
              </a:rPr>
              <a:t> on </a:t>
            </a:r>
            <a:r>
              <a:rPr lang="fr-FR" sz="1100" kern="1200" baseline="0" dirty="0" err="1">
                <a:solidFill>
                  <a:schemeClr val="tx1"/>
                </a:solidFill>
                <a:latin typeface="Arial" charset="0"/>
                <a:ea typeface="+mn-ea"/>
                <a:cs typeface="Calibri" pitchFamily="34" charset="0"/>
              </a:rPr>
              <a:t>wearing</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personal</a:t>
            </a:r>
            <a:r>
              <a:rPr lang="fr-FR" sz="1100" kern="1200" baseline="0" dirty="0">
                <a:solidFill>
                  <a:schemeClr val="tx1"/>
                </a:solidFill>
                <a:latin typeface="Arial" charset="0"/>
                <a:ea typeface="+mn-ea"/>
                <a:cs typeface="Calibri" pitchFamily="34" charset="0"/>
              </a:rPr>
              <a:t> protective </a:t>
            </a:r>
            <a:r>
              <a:rPr lang="fr-FR" sz="1100" kern="1200" baseline="0" dirty="0" err="1">
                <a:solidFill>
                  <a:schemeClr val="tx1"/>
                </a:solidFill>
                <a:latin typeface="Arial" charset="0"/>
                <a:ea typeface="+mn-ea"/>
                <a:cs typeface="Calibri" pitchFamily="34" charset="0"/>
              </a:rPr>
              <a:t>equipment</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Since</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we</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want</a:t>
            </a:r>
            <a:r>
              <a:rPr lang="fr-FR" sz="1100" kern="1200" baseline="0" dirty="0">
                <a:solidFill>
                  <a:schemeClr val="tx1"/>
                </a:solidFill>
                <a:latin typeface="Arial" charset="0"/>
                <a:ea typeface="+mn-ea"/>
                <a:cs typeface="Calibri" pitchFamily="34" charset="0"/>
              </a:rPr>
              <a:t> to </a:t>
            </a:r>
            <a:r>
              <a:rPr lang="fr-FR" sz="1100" kern="1200" baseline="0" dirty="0" err="1">
                <a:solidFill>
                  <a:schemeClr val="tx1"/>
                </a:solidFill>
                <a:latin typeface="Arial" charset="0"/>
                <a:ea typeface="+mn-ea"/>
                <a:cs typeface="Calibri" pitchFamily="34" charset="0"/>
              </a:rPr>
              <a:t>begin</a:t>
            </a:r>
            <a:r>
              <a:rPr lang="fr-FR" sz="1100" kern="1200" baseline="0" dirty="0">
                <a:solidFill>
                  <a:schemeClr val="tx1"/>
                </a:solidFill>
                <a:latin typeface="Arial" charset="0"/>
                <a:ea typeface="+mn-ea"/>
                <a:cs typeface="Calibri" pitchFamily="34" charset="0"/>
              </a:rPr>
              <a:t> contact </a:t>
            </a:r>
            <a:r>
              <a:rPr lang="fr-FR" sz="1100" kern="1200" baseline="0" dirty="0" err="1">
                <a:solidFill>
                  <a:schemeClr val="tx1"/>
                </a:solidFill>
                <a:latin typeface="Arial" charset="0"/>
                <a:ea typeface="+mn-ea"/>
                <a:cs typeface="Calibri" pitchFamily="34" charset="0"/>
              </a:rPr>
              <a:t>tracing</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immediately</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we</a:t>
            </a:r>
            <a:r>
              <a:rPr lang="fr-FR" sz="1100" kern="1200" baseline="0" dirty="0">
                <a:solidFill>
                  <a:schemeClr val="tx1"/>
                </a:solidFill>
                <a:latin typeface="Arial" charset="0"/>
                <a:ea typeface="+mn-ea"/>
                <a:cs typeface="Calibri" pitchFamily="34" charset="0"/>
              </a:rPr>
              <a:t> </a:t>
            </a:r>
            <a:r>
              <a:rPr lang="fr-FR" sz="1100" kern="1200" baseline="0" dirty="0" err="1">
                <a:solidFill>
                  <a:schemeClr val="tx1"/>
                </a:solidFill>
                <a:latin typeface="Arial" charset="0"/>
                <a:ea typeface="+mn-ea"/>
                <a:cs typeface="Calibri" pitchFamily="34" charset="0"/>
              </a:rPr>
              <a:t>want</a:t>
            </a:r>
            <a:r>
              <a:rPr lang="fr-FR" sz="1100" kern="1200" baseline="0" dirty="0">
                <a:solidFill>
                  <a:schemeClr val="tx1"/>
                </a:solidFill>
                <a:latin typeface="Arial" charset="0"/>
                <a:ea typeface="+mn-ea"/>
                <a:cs typeface="Calibri" pitchFamily="34" charset="0"/>
              </a:rPr>
              <a:t> to </a:t>
            </a:r>
            <a:r>
              <a:rPr lang="fr-FR" sz="1100" kern="1200" baseline="0" dirty="0" err="1">
                <a:solidFill>
                  <a:schemeClr val="tx1"/>
                </a:solidFill>
                <a:latin typeface="Arial" charset="0"/>
                <a:ea typeface="+mn-ea"/>
                <a:cs typeface="Calibri" pitchFamily="34" charset="0"/>
              </a:rPr>
              <a:t>identify</a:t>
            </a:r>
            <a:r>
              <a:rPr lang="fr-FR" sz="1100" kern="1200" baseline="0" dirty="0">
                <a:solidFill>
                  <a:schemeClr val="tx1"/>
                </a:solidFill>
                <a:latin typeface="Arial" charset="0"/>
                <a:ea typeface="+mn-ea"/>
                <a:cs typeface="Calibri" pitchFamily="34" charset="0"/>
              </a:rPr>
              <a:t> contacts as </a:t>
            </a:r>
            <a:r>
              <a:rPr lang="fr-FR" sz="1100" kern="1200" baseline="0" dirty="0" err="1">
                <a:solidFill>
                  <a:schemeClr val="tx1"/>
                </a:solidFill>
                <a:latin typeface="Arial" charset="0"/>
                <a:ea typeface="+mn-ea"/>
                <a:cs typeface="Calibri" pitchFamily="34" charset="0"/>
              </a:rPr>
              <a:t>soon</a:t>
            </a:r>
            <a:r>
              <a:rPr lang="fr-FR" sz="1100" kern="1200" baseline="0" dirty="0">
                <a:solidFill>
                  <a:schemeClr val="tx1"/>
                </a:solidFill>
                <a:latin typeface="Arial" charset="0"/>
                <a:ea typeface="+mn-ea"/>
                <a:cs typeface="Calibri" pitchFamily="34" charset="0"/>
              </a:rPr>
              <a:t> as possible</a:t>
            </a:r>
            <a:r>
              <a:rPr lang="fr-FR" sz="1100" kern="1200" dirty="0">
                <a:solidFill>
                  <a:schemeClr val="tx1"/>
                </a:solidFill>
                <a:latin typeface="Arial" charset="0"/>
                <a:ea typeface="+mn-ea"/>
                <a:cs typeface="Calibri" pitchFamily="34" charset="0"/>
              </a:rPr>
              <a:t>. </a:t>
            </a:r>
          </a:p>
          <a:p>
            <a:pPr algn="l">
              <a:buFontTx/>
              <a:buNone/>
            </a:pPr>
            <a:endParaRPr lang="en-GB" sz="1100" kern="1200" dirty="0">
              <a:solidFill>
                <a:schemeClr val="tx1"/>
              </a:solidFill>
              <a:latin typeface="Arial" charset="0"/>
              <a:ea typeface="+mn-ea"/>
              <a:cs typeface="+mn-cs"/>
            </a:endParaRPr>
          </a:p>
          <a:p>
            <a:pPr marL="575742" lvl="1" algn="l">
              <a:spcBef>
                <a:spcPts val="606"/>
              </a:spcBef>
            </a:pPr>
            <a:r>
              <a:rPr lang="fr-FR" sz="1100" kern="1200" dirty="0">
                <a:solidFill>
                  <a:schemeClr val="tx1"/>
                </a:solidFill>
                <a:latin typeface="Arial" charset="0"/>
                <a:ea typeface="+mn-ea"/>
                <a:cs typeface="Calibri" pitchFamily="34" charset="0"/>
              </a:rPr>
              <a:t>If case </a:t>
            </a:r>
            <a:r>
              <a:rPr lang="fr-FR" sz="1100" kern="1200" dirty="0" err="1">
                <a:solidFill>
                  <a:schemeClr val="tx1"/>
                </a:solidFill>
                <a:latin typeface="Arial" charset="0"/>
                <a:ea typeface="+mn-ea"/>
                <a:cs typeface="Calibri" pitchFamily="34" charset="0"/>
              </a:rPr>
              <a:t>is</a:t>
            </a:r>
            <a:r>
              <a:rPr lang="fr-FR" sz="1100" kern="1200" dirty="0">
                <a:solidFill>
                  <a:schemeClr val="tx1"/>
                </a:solidFill>
                <a:latin typeface="Arial" charset="0"/>
                <a:ea typeface="+mn-ea"/>
                <a:cs typeface="Calibri" pitchFamily="34" charset="0"/>
              </a:rPr>
              <a:t> alive: </a:t>
            </a:r>
            <a:r>
              <a:rPr lang="fr-FR" sz="1100" kern="1200" dirty="0" err="1">
                <a:solidFill>
                  <a:schemeClr val="tx1"/>
                </a:solidFill>
                <a:latin typeface="Arial" charset="0"/>
                <a:ea typeface="+mn-ea"/>
                <a:cs typeface="Calibri" pitchFamily="34" charset="0"/>
              </a:rPr>
              <a:t>Explain</a:t>
            </a:r>
            <a:r>
              <a:rPr lang="fr-FR" sz="1100" kern="1200" dirty="0">
                <a:solidFill>
                  <a:schemeClr val="tx1"/>
                </a:solidFill>
                <a:latin typeface="Arial" charset="0"/>
                <a:ea typeface="+mn-ea"/>
                <a:cs typeface="Calibri" pitchFamily="34" charset="0"/>
              </a:rPr>
              <a:t> to the patient and </a:t>
            </a:r>
            <a:r>
              <a:rPr lang="fr-FR" sz="1100" kern="1200" dirty="0" err="1">
                <a:solidFill>
                  <a:schemeClr val="tx1"/>
                </a:solidFill>
                <a:latin typeface="Arial" charset="0"/>
                <a:ea typeface="+mn-ea"/>
                <a:cs typeface="Calibri" pitchFamily="34" charset="0"/>
              </a:rPr>
              <a:t>family</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that</a:t>
            </a:r>
            <a:r>
              <a:rPr lang="fr-FR" sz="1100" kern="1200" dirty="0">
                <a:solidFill>
                  <a:schemeClr val="tx1"/>
                </a:solidFill>
                <a:latin typeface="Arial" charset="0"/>
                <a:ea typeface="+mn-ea"/>
                <a:cs typeface="Calibri" pitchFamily="34" charset="0"/>
              </a:rPr>
              <a:t> the patient must </a:t>
            </a:r>
            <a:r>
              <a:rPr lang="fr-FR" sz="1100" kern="1200" dirty="0" err="1">
                <a:solidFill>
                  <a:schemeClr val="tx1"/>
                </a:solidFill>
                <a:latin typeface="Arial" charset="0"/>
                <a:ea typeface="+mn-ea"/>
                <a:cs typeface="Calibri" pitchFamily="34" charset="0"/>
              </a:rPr>
              <a:t>seek</a:t>
            </a:r>
            <a:r>
              <a:rPr lang="fr-FR" sz="1100" kern="1200" dirty="0">
                <a:solidFill>
                  <a:schemeClr val="tx1"/>
                </a:solidFill>
                <a:latin typeface="Arial" charset="0"/>
                <a:ea typeface="+mn-ea"/>
                <a:cs typeface="Calibri" pitchFamily="34" charset="0"/>
              </a:rPr>
              <a:t> care in a </a:t>
            </a:r>
            <a:r>
              <a:rPr lang="fr-FR" sz="1100" kern="1200" dirty="0" err="1">
                <a:solidFill>
                  <a:schemeClr val="tx1"/>
                </a:solidFill>
                <a:latin typeface="Arial" charset="0"/>
                <a:ea typeface="+mn-ea"/>
                <a:cs typeface="Calibri" pitchFamily="34" charset="0"/>
              </a:rPr>
              <a:t>hospital</a:t>
            </a:r>
            <a:r>
              <a:rPr lang="fr-FR" sz="1100" kern="1200" dirty="0">
                <a:solidFill>
                  <a:schemeClr val="tx1"/>
                </a:solidFill>
                <a:latin typeface="Arial" charset="0"/>
                <a:ea typeface="+mn-ea"/>
                <a:cs typeface="Calibri" pitchFamily="34" charset="0"/>
              </a:rPr>
              <a:t> and arrange transportation</a:t>
            </a:r>
          </a:p>
          <a:p>
            <a:pPr marL="575742" lvl="1" algn="l">
              <a:spcBef>
                <a:spcPts val="606"/>
              </a:spcBef>
            </a:pPr>
            <a:r>
              <a:rPr lang="fr-FR" sz="1100" kern="1200" dirty="0">
                <a:solidFill>
                  <a:schemeClr val="tx1"/>
                </a:solidFill>
                <a:latin typeface="Arial" charset="0"/>
                <a:ea typeface="+mn-ea"/>
                <a:cs typeface="Calibri" pitchFamily="34" charset="0"/>
              </a:rPr>
              <a:t>If case has </a:t>
            </a:r>
            <a:r>
              <a:rPr lang="fr-FR" sz="1100" kern="1200" dirty="0" err="1">
                <a:solidFill>
                  <a:schemeClr val="tx1"/>
                </a:solidFill>
                <a:latin typeface="Arial" charset="0"/>
                <a:ea typeface="+mn-ea"/>
                <a:cs typeface="Calibri" pitchFamily="34" charset="0"/>
              </a:rPr>
              <a:t>died</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Explain</a:t>
            </a:r>
            <a:r>
              <a:rPr lang="fr-FR" sz="1100" kern="1200" dirty="0">
                <a:solidFill>
                  <a:schemeClr val="tx1"/>
                </a:solidFill>
                <a:latin typeface="Arial" charset="0"/>
                <a:ea typeface="+mn-ea"/>
                <a:cs typeface="Calibri" pitchFamily="34" charset="0"/>
              </a:rPr>
              <a:t> to the </a:t>
            </a:r>
            <a:r>
              <a:rPr lang="fr-FR" sz="1100" kern="1200" dirty="0" err="1">
                <a:solidFill>
                  <a:schemeClr val="tx1"/>
                </a:solidFill>
                <a:latin typeface="Arial" charset="0"/>
                <a:ea typeface="+mn-ea"/>
                <a:cs typeface="Calibri" pitchFamily="34" charset="0"/>
              </a:rPr>
              <a:t>family</a:t>
            </a:r>
            <a:r>
              <a:rPr lang="fr-FR" sz="1100" kern="1200" dirty="0">
                <a:solidFill>
                  <a:schemeClr val="tx1"/>
                </a:solidFill>
                <a:latin typeface="Arial" charset="0"/>
                <a:ea typeface="+mn-ea"/>
                <a:cs typeface="Calibri" pitchFamily="34" charset="0"/>
              </a:rPr>
              <a:t> the </a:t>
            </a:r>
            <a:r>
              <a:rPr lang="fr-FR" sz="1100" kern="1200" dirty="0" err="1">
                <a:solidFill>
                  <a:schemeClr val="tx1"/>
                </a:solidFill>
                <a:latin typeface="Arial" charset="0"/>
                <a:ea typeface="+mn-ea"/>
                <a:cs typeface="Calibri" pitchFamily="34" charset="0"/>
              </a:rPr>
              <a:t>need</a:t>
            </a:r>
            <a:r>
              <a:rPr lang="fr-FR" sz="1100" kern="1200" dirty="0">
                <a:solidFill>
                  <a:schemeClr val="tx1"/>
                </a:solidFill>
                <a:latin typeface="Arial" charset="0"/>
                <a:ea typeface="+mn-ea"/>
                <a:cs typeface="Calibri" pitchFamily="34" charset="0"/>
              </a:rPr>
              <a:t> for </a:t>
            </a:r>
            <a:r>
              <a:rPr lang="fr-FR" sz="1100" kern="1200" dirty="0" err="1">
                <a:solidFill>
                  <a:schemeClr val="tx1"/>
                </a:solidFill>
                <a:latin typeface="Arial" charset="0"/>
                <a:ea typeface="+mn-ea"/>
                <a:cs typeface="Calibri" pitchFamily="34" charset="0"/>
              </a:rPr>
              <a:t>safe</a:t>
            </a:r>
            <a:r>
              <a:rPr lang="fr-FR" sz="1100" kern="1200" dirty="0">
                <a:solidFill>
                  <a:schemeClr val="tx1"/>
                </a:solidFill>
                <a:latin typeface="Arial" charset="0"/>
                <a:ea typeface="+mn-ea"/>
                <a:cs typeface="Calibri" pitchFamily="34" charset="0"/>
              </a:rPr>
              <a:t> </a:t>
            </a:r>
            <a:r>
              <a:rPr lang="fr-FR" sz="1100" kern="1200" dirty="0" err="1">
                <a:solidFill>
                  <a:schemeClr val="tx1"/>
                </a:solidFill>
                <a:latin typeface="Arial" charset="0"/>
                <a:ea typeface="+mn-ea"/>
                <a:cs typeface="Calibri" pitchFamily="34" charset="0"/>
              </a:rPr>
              <a:t>burial</a:t>
            </a:r>
            <a:endParaRPr lang="en-GB" sz="1100" kern="1200" dirty="0">
              <a:solidFill>
                <a:schemeClr val="tx1"/>
              </a:solidFill>
              <a:latin typeface="Arial" charset="0"/>
              <a:ea typeface="+mn-ea"/>
              <a:cs typeface="Calibri" pitchFamily="34" charset="0"/>
            </a:endParaRPr>
          </a:p>
          <a:p>
            <a:pPr algn="l">
              <a:buFontTx/>
              <a:buNone/>
            </a:pPr>
            <a:endParaRPr lang="en-US" sz="11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18</a:t>
            </a:fld>
            <a:endParaRPr lang="en-US" altLang="en-US"/>
          </a:p>
        </p:txBody>
      </p:sp>
    </p:spTree>
    <p:extLst>
      <p:ext uri="{BB962C8B-B14F-4D97-AF65-F5344CB8AC3E}">
        <p14:creationId xmlns:p14="http://schemas.microsoft.com/office/powerpoint/2010/main" val="3969542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a:solidFill>
                  <a:schemeClr val="tx1"/>
                </a:solidFill>
                <a:latin typeface="Arial" charset="0"/>
                <a:ea typeface="+mn-ea"/>
                <a:cs typeface="+mn-cs"/>
              </a:rPr>
              <a:t>Contact tracing begins</a:t>
            </a:r>
            <a:r>
              <a:rPr lang="en-US" sz="1200" kern="1200" baseline="0" dirty="0">
                <a:solidFill>
                  <a:schemeClr val="tx1"/>
                </a:solidFill>
                <a:latin typeface="Arial" charset="0"/>
                <a:ea typeface="+mn-ea"/>
                <a:cs typeface="+mn-cs"/>
              </a:rPr>
              <a:t> with case investigation. If you recall, contact identification and l</a:t>
            </a:r>
            <a:r>
              <a:rPr lang="en-US" sz="1200" kern="1200" dirty="0">
                <a:solidFill>
                  <a:schemeClr val="tx1"/>
                </a:solidFill>
                <a:latin typeface="Arial" charset="0"/>
                <a:ea typeface="+mn-ea"/>
                <a:cs typeface="+mn-cs"/>
              </a:rPr>
              <a:t>isting of contacts were done during case investigation. Contacts are identified</a:t>
            </a:r>
            <a:r>
              <a:rPr lang="en-US" sz="1200" kern="1200" baseline="0" dirty="0">
                <a:solidFill>
                  <a:schemeClr val="tx1"/>
                </a:solidFill>
                <a:latin typeface="Arial" charset="0"/>
                <a:ea typeface="+mn-ea"/>
                <a:cs typeface="+mn-cs"/>
              </a:rPr>
              <a:t> based on the following information:</a:t>
            </a:r>
            <a:endParaRPr lang="en-US" sz="1200" kern="1200" dirty="0">
              <a:solidFill>
                <a:schemeClr val="tx1"/>
              </a:solidFill>
              <a:latin typeface="Arial" charset="0"/>
              <a:ea typeface="+mn-ea"/>
              <a:cs typeface="+mn-cs"/>
            </a:endParaRPr>
          </a:p>
          <a:p>
            <a:pPr algn="l" rtl="0"/>
            <a:r>
              <a:rPr lang="en-US" sz="1200" kern="1200" dirty="0">
                <a:solidFill>
                  <a:schemeClr val="tx1"/>
                </a:solidFill>
                <a:latin typeface="Arial" charset="0"/>
                <a:ea typeface="+mn-ea"/>
                <a:cs typeface="+mn-cs"/>
              </a:rPr>
              <a:t>Who lived with the case</a:t>
            </a:r>
          </a:p>
          <a:p>
            <a:pPr algn="l" rtl="0"/>
            <a:r>
              <a:rPr lang="en-US" sz="1200" kern="1200" dirty="0">
                <a:solidFill>
                  <a:schemeClr val="tx1"/>
                </a:solidFill>
                <a:latin typeface="Arial" charset="0"/>
                <a:ea typeface="+mn-ea"/>
                <a:cs typeface="+mn-cs"/>
              </a:rPr>
              <a:t>Who visited the case</a:t>
            </a:r>
          </a:p>
          <a:p>
            <a:pPr algn="l" rtl="0"/>
            <a:r>
              <a:rPr lang="en-US" sz="1200" kern="1200" dirty="0">
                <a:solidFill>
                  <a:schemeClr val="tx1"/>
                </a:solidFill>
                <a:latin typeface="Arial" charset="0"/>
                <a:ea typeface="+mn-ea"/>
                <a:cs typeface="+mn-cs"/>
              </a:rPr>
              <a:t>Who and Where the case visited</a:t>
            </a:r>
          </a:p>
          <a:p>
            <a:pPr algn="l" rtl="0"/>
            <a:r>
              <a:rPr lang="en-US" sz="1200" kern="1200" dirty="0">
                <a:solidFill>
                  <a:schemeClr val="tx1"/>
                </a:solidFill>
                <a:latin typeface="Arial" charset="0"/>
                <a:ea typeface="+mn-ea"/>
                <a:cs typeface="+mn-cs"/>
              </a:rPr>
              <a:t>All health facilities the case visited</a:t>
            </a:r>
          </a:p>
          <a:p>
            <a:pPr algn="l" rtl="0"/>
            <a:r>
              <a:rPr lang="en-US" sz="1200" kern="1200" dirty="0">
                <a:solidFill>
                  <a:schemeClr val="tx1"/>
                </a:solidFill>
                <a:latin typeface="Arial" charset="0"/>
                <a:ea typeface="+mn-ea"/>
                <a:cs typeface="+mn-cs"/>
              </a:rPr>
              <a:t>All persons in contact with a body from time of death onwards</a:t>
            </a:r>
          </a:p>
          <a:p>
            <a:pPr algn="l" rtl="0"/>
            <a:r>
              <a:rPr lang="en-US" sz="1200" kern="1200" dirty="0">
                <a:solidFill>
                  <a:schemeClr val="tx1"/>
                </a:solidFill>
                <a:latin typeface="Arial" charset="0"/>
                <a:ea typeface="+mn-ea"/>
                <a:cs typeface="+mn-cs"/>
              </a:rPr>
              <a:t>Markets, schools, offices, health </a:t>
            </a:r>
            <a:r>
              <a:rPr lang="en-US" sz="1200" kern="1200" dirty="0" err="1">
                <a:solidFill>
                  <a:schemeClr val="tx1"/>
                </a:solidFill>
                <a:latin typeface="Arial" charset="0"/>
                <a:ea typeface="+mn-ea"/>
                <a:cs typeface="+mn-cs"/>
              </a:rPr>
              <a:t>centres</a:t>
            </a:r>
            <a:r>
              <a:rPr lang="en-US" sz="1200" kern="1200" dirty="0">
                <a:solidFill>
                  <a:schemeClr val="tx1"/>
                </a:solidFill>
                <a:latin typeface="Arial" charset="0"/>
                <a:ea typeface="+mn-ea"/>
                <a:cs typeface="+mn-cs"/>
              </a:rPr>
              <a:t>, work, leisure</a:t>
            </a:r>
          </a:p>
          <a:p>
            <a:pPr algn="l" rtl="0"/>
            <a:r>
              <a:rPr lang="en-US" sz="1200" kern="1200" dirty="0">
                <a:solidFill>
                  <a:schemeClr val="tx1"/>
                </a:solidFill>
                <a:latin typeface="Arial" charset="0"/>
                <a:ea typeface="+mn-ea"/>
                <a:cs typeface="+mn-cs"/>
              </a:rPr>
              <a:t>Anyone else...</a:t>
            </a:r>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19</a:t>
            </a:fld>
            <a:endParaRPr lang="en-US" altLang="en-US"/>
          </a:p>
        </p:txBody>
      </p:sp>
    </p:spTree>
    <p:extLst>
      <p:ext uri="{BB962C8B-B14F-4D97-AF65-F5344CB8AC3E}">
        <p14:creationId xmlns:p14="http://schemas.microsoft.com/office/powerpoint/2010/main" val="223098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This is a flow chart showing how cases are identified and handled. Similarly, it illustrates what happens to contacts once they are generated.</a:t>
            </a:r>
          </a:p>
          <a:p>
            <a:pPr algn="l"/>
            <a:endParaRPr lang="en-GB" dirty="0"/>
          </a:p>
          <a:p>
            <a:pPr algn="l"/>
            <a:r>
              <a:rPr lang="en-GB" dirty="0"/>
              <a:t>The figure also shows responsibilities of surveillance staff. Once case investigation has been completed with all relevant contacts identified by the investigation team, the information on contacts (personal identifiers including their name, age, address, and relationship to the case) is passed onto the contact tracing coordinator or supervisor at the district level. Monitoring is done by actual members of the community (familiarity with geography, people, language).</a:t>
            </a:r>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20</a:t>
            </a:fld>
            <a:endParaRPr lang="en-US" altLang="en-US"/>
          </a:p>
        </p:txBody>
      </p:sp>
    </p:spTree>
    <p:extLst>
      <p:ext uri="{BB962C8B-B14F-4D97-AF65-F5344CB8AC3E}">
        <p14:creationId xmlns:p14="http://schemas.microsoft.com/office/powerpoint/2010/main" val="3729946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ct val="80000"/>
              </a:spcBef>
              <a:buClr>
                <a:srgbClr val="1E7FB8"/>
              </a:buClr>
              <a:defRPr/>
            </a:pPr>
            <a:r>
              <a:rPr lang="en-GB" sz="1200" kern="0" dirty="0">
                <a:solidFill>
                  <a:srgbClr val="000066"/>
                </a:solidFill>
                <a:latin typeface="Calibri" panose="020F0502020204030204" pitchFamily="34" charset="0"/>
                <a:cs typeface="Calibri" panose="020F0502020204030204" pitchFamily="34" charset="0"/>
              </a:rPr>
              <a:t>Cultural, social and/or political acceptability could impede or accelerate outbreak response</a:t>
            </a:r>
          </a:p>
          <a:p>
            <a:pPr algn="l">
              <a:spcBef>
                <a:spcPct val="80000"/>
              </a:spcBef>
              <a:buClr>
                <a:srgbClr val="1E7FB8"/>
              </a:buClr>
              <a:defRPr/>
            </a:pPr>
            <a:r>
              <a:rPr lang="en-GB" sz="1200" kern="0" dirty="0">
                <a:solidFill>
                  <a:srgbClr val="000066"/>
                </a:solidFill>
                <a:latin typeface="Calibri" panose="020F0502020204030204" pitchFamily="34" charset="0"/>
                <a:cs typeface="Calibri" panose="020F0502020204030204" pitchFamily="34" charset="0"/>
              </a:rPr>
              <a:t>Initially, we want people to accept and help us perform important work in their communities. Over time, we want them to be engaged as much as possible in both active and passive surveillance (see point #2).</a:t>
            </a:r>
          </a:p>
          <a:p>
            <a:pPr algn="l">
              <a:spcBef>
                <a:spcPct val="80000"/>
              </a:spcBef>
              <a:buClr>
                <a:srgbClr val="1E7FB8"/>
              </a:buClr>
              <a:defRPr/>
            </a:pPr>
            <a:r>
              <a:rPr lang="en-GB" sz="1200" kern="0" dirty="0">
                <a:solidFill>
                  <a:srgbClr val="000066"/>
                </a:solidFill>
                <a:latin typeface="Calibri" panose="020F0502020204030204" pitchFamily="34" charset="0"/>
                <a:cs typeface="Calibri" panose="020F0502020204030204" pitchFamily="34" charset="0"/>
              </a:rPr>
              <a:t>There is no “one size fits all” – flexibility is needed</a:t>
            </a:r>
          </a:p>
          <a:p>
            <a:pPr algn="l">
              <a:defRPr/>
            </a:pPr>
            <a:endParaRPr lang="en-GB" sz="1200" dirty="0">
              <a:latin typeface="Calibri" panose="020F0502020204030204" pitchFamily="34" charset="0"/>
              <a:cs typeface="Calibri" panose="020F0502020204030204" pitchFamily="34" charset="0"/>
            </a:endParaRPr>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21</a:t>
            </a:fld>
            <a:endParaRPr lang="en-US" altLang="en-US"/>
          </a:p>
        </p:txBody>
      </p:sp>
    </p:spTree>
    <p:extLst>
      <p:ext uri="{BB962C8B-B14F-4D97-AF65-F5344CB8AC3E}">
        <p14:creationId xmlns:p14="http://schemas.microsoft.com/office/powerpoint/2010/main" val="2248368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cultural acceptability, social and / or political can impede or accelerate the response against the epidemic.</a:t>
            </a:r>
          </a:p>
          <a:p>
            <a:r>
              <a:rPr lang="en-US" dirty="0"/>
              <a:t>At first, we want people to accept and help us to carry out important work inside their community.  In the longer term, we want them to commit in the active and passive surveillance as much as possible (see # 2).</a:t>
            </a:r>
          </a:p>
          <a:p>
            <a:r>
              <a:rPr lang="en-US" dirty="0"/>
              <a:t>There is no approach "all done." We have to be flexible.</a:t>
            </a:r>
            <a:endParaRPr lang="en-GB" dirty="0"/>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22</a:t>
            </a:fld>
            <a:endParaRPr lang="en-US" altLang="en-US"/>
          </a:p>
        </p:txBody>
      </p:sp>
    </p:spTree>
    <p:extLst>
      <p:ext uri="{BB962C8B-B14F-4D97-AF65-F5344CB8AC3E}">
        <p14:creationId xmlns:p14="http://schemas.microsoft.com/office/powerpoint/2010/main" val="696333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23</a:t>
            </a:fld>
            <a:endParaRPr lang="en-US" altLang="en-US"/>
          </a:p>
        </p:txBody>
      </p:sp>
    </p:spTree>
    <p:extLst>
      <p:ext uri="{BB962C8B-B14F-4D97-AF65-F5344CB8AC3E}">
        <p14:creationId xmlns:p14="http://schemas.microsoft.com/office/powerpoint/2010/main" val="662371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26182"/>
            <a:fld id="{CCF7DB76-5B3A-4C37-B6C3-C54AFA896A6C}" type="slidenum">
              <a:rPr lang="en-GB" altLang="en-US">
                <a:latin typeface="Times New Roman" pitchFamily="18" charset="0"/>
                <a:cs typeface="Arial" charset="0"/>
              </a:rPr>
              <a:pPr defTabSz="926182"/>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5406" y="4706079"/>
            <a:ext cx="4986864" cy="4464783"/>
          </a:xfrm>
          <a:noFill/>
        </p:spPr>
        <p:txBody>
          <a:bodyPr lIns="94037" tIns="46193" rIns="94037" bIns="46193"/>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93788" y="858838"/>
            <a:ext cx="4613275" cy="3459162"/>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26182"/>
            <a:fld id="{6C21D6BE-ED90-4419-9AC0-7E8306761135}" type="datetime1">
              <a:rPr lang="en-US" altLang="en-US">
                <a:latin typeface="Times New Roman" pitchFamily="18" charset="0"/>
                <a:cs typeface="Arial" charset="0"/>
              </a:rPr>
              <a:pPr defTabSz="926182"/>
              <a:t>5/22/2018</a:t>
            </a:fld>
            <a:endParaRPr lang="en-GB"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900" dirty="0">
                <a:latin typeface="+mn-lt"/>
              </a:rPr>
              <a:t>Ebola is introduced into the human population through close contact with the blood, secretions, organs or other bodily fluids of infected animals. In Africa, infection has been documented through the handling of infected chimpanzees, gorillas, fruit bats, monkeys, forest antelope and porcupines found dead or ill in the rainforest. For </a:t>
            </a:r>
            <a:r>
              <a:rPr lang="en-US" sz="900" dirty="0" err="1">
                <a:latin typeface="+mn-lt"/>
              </a:rPr>
              <a:t>Marburgvirus</a:t>
            </a:r>
            <a:r>
              <a:rPr lang="en-US" sz="900" dirty="0">
                <a:latin typeface="+mn-lt"/>
              </a:rPr>
              <a:t>, human infection results from prolonged exposure to mines or caves inhabited by </a:t>
            </a:r>
            <a:r>
              <a:rPr lang="en-US" sz="900" dirty="0" err="1">
                <a:latin typeface="+mn-lt"/>
              </a:rPr>
              <a:t>Rousettus</a:t>
            </a:r>
            <a:r>
              <a:rPr lang="en-US" sz="900" dirty="0">
                <a:latin typeface="+mn-lt"/>
              </a:rPr>
              <a:t> bats colonies. </a:t>
            </a:r>
          </a:p>
        </p:txBody>
      </p:sp>
      <p:sp>
        <p:nvSpPr>
          <p:cNvPr id="33796" name="Header Placeholder 3"/>
          <p:cNvSpPr>
            <a:spLocks noGrp="1"/>
          </p:cNvSpPr>
          <p:nvPr>
            <p:ph type="hdr" sz="quarter"/>
          </p:nvPr>
        </p:nvSpPr>
        <p:spPr>
          <a:noFill/>
          <a:ln>
            <a:miter lim="800000"/>
            <a:headEnd/>
            <a:tailEnd/>
          </a:ln>
        </p:spPr>
        <p:txBody>
          <a:bodyPr/>
          <a:lstStyle/>
          <a:p>
            <a:pPr defTabSz="926182"/>
            <a:r>
              <a:rPr lang="en-US" altLang="en-US"/>
              <a:t>Ebola and Marburg at the Human-Animal interface</a:t>
            </a:r>
          </a:p>
        </p:txBody>
      </p:sp>
      <p:sp>
        <p:nvSpPr>
          <p:cNvPr id="33797" name="Date Placeholder 4"/>
          <p:cNvSpPr>
            <a:spLocks noGrp="1"/>
          </p:cNvSpPr>
          <p:nvPr>
            <p:ph type="dt" sz="quarter" idx="1"/>
          </p:nvPr>
        </p:nvSpPr>
        <p:spPr>
          <a:noFill/>
          <a:ln>
            <a:miter lim="800000"/>
            <a:headEnd/>
            <a:tailEnd/>
          </a:ln>
        </p:spPr>
        <p:txBody>
          <a:bodyPr/>
          <a:lstStyle/>
          <a:p>
            <a:pPr defTabSz="926182"/>
            <a:fld id="{D9E79F74-0D80-40D7-BC3B-C643CDBC3A8D}" type="datetime3">
              <a:rPr lang="en-US" altLang="en-US">
                <a:latin typeface="Times New Roman" pitchFamily="18" charset="0"/>
                <a:cs typeface="Arial" charset="0"/>
              </a:rPr>
              <a:pPr defTabSz="926182"/>
              <a:t>22 May 2018</a:t>
            </a:fld>
            <a:endParaRPr lang="en-US" altLang="en-US">
              <a:latin typeface="Times New Roman" pitchFamily="18" charset="0"/>
              <a:cs typeface="Arial" charset="0"/>
            </a:endParaRPr>
          </a:p>
        </p:txBody>
      </p:sp>
      <p:sp>
        <p:nvSpPr>
          <p:cNvPr id="33798" name="Footer Placeholder 5"/>
          <p:cNvSpPr>
            <a:spLocks noGrp="1"/>
          </p:cNvSpPr>
          <p:nvPr>
            <p:ph type="ftr" sz="quarter" idx="4"/>
          </p:nvPr>
        </p:nvSpPr>
        <p:spPr>
          <a:noFill/>
          <a:ln>
            <a:miter lim="800000"/>
            <a:headEnd/>
            <a:tailEnd/>
          </a:ln>
        </p:spPr>
        <p:txBody>
          <a:bodyPr/>
          <a:lstStyle/>
          <a:p>
            <a:pPr defTabSz="926182"/>
            <a:r>
              <a:rPr lang="en-US" altLang="en-US"/>
              <a:t>Pierre Formenty</a:t>
            </a:r>
          </a:p>
        </p:txBody>
      </p:sp>
      <p:sp>
        <p:nvSpPr>
          <p:cNvPr id="33799" name="Slide Number Placeholder 6"/>
          <p:cNvSpPr>
            <a:spLocks noGrp="1"/>
          </p:cNvSpPr>
          <p:nvPr>
            <p:ph type="sldNum" sz="quarter" idx="5"/>
          </p:nvPr>
        </p:nvSpPr>
        <p:spPr>
          <a:noFill/>
          <a:ln>
            <a:miter lim="800000"/>
            <a:headEnd/>
            <a:tailEnd/>
          </a:ln>
        </p:spPr>
        <p:txBody>
          <a:bodyPr/>
          <a:lstStyle/>
          <a:p>
            <a:pPr defTabSz="926182"/>
            <a:fld id="{C2279744-A79D-4D57-B73A-2F8BD00FD0A3}" type="slidenum">
              <a:rPr lang="en-US" altLang="en-US">
                <a:latin typeface="Times New Roman" pitchFamily="18" charset="0"/>
                <a:cs typeface="Arial" charset="0"/>
              </a:rPr>
              <a:pPr defTabSz="926182"/>
              <a:t>4</a:t>
            </a:fld>
            <a:endParaRPr lang="en-US" altLang="en-US">
              <a:latin typeface="Times New Roman" pitchFamily="1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900" dirty="0">
                <a:latin typeface="+mn-lt"/>
              </a:rPr>
              <a:t>Ebola is introduced into the human population through close contact with the blood, secretions, organs or other bodily fluids of infected animals. In Africa, infection has been documented through the handling of infected chimpanzees, gorillas, fruit bats, monkeys, forest antelope and porcupines found dead or ill in the rainforest. For </a:t>
            </a:r>
            <a:r>
              <a:rPr lang="en-US" sz="900" dirty="0" err="1">
                <a:latin typeface="+mn-lt"/>
              </a:rPr>
              <a:t>Marburgvirus</a:t>
            </a:r>
            <a:r>
              <a:rPr lang="en-US" sz="900" dirty="0">
                <a:latin typeface="+mn-lt"/>
              </a:rPr>
              <a:t>, human infection results from prolonged exposure to mines or caves inhabited by </a:t>
            </a:r>
            <a:r>
              <a:rPr lang="en-US" sz="900" dirty="0" err="1">
                <a:latin typeface="+mn-lt"/>
              </a:rPr>
              <a:t>Rousettus</a:t>
            </a:r>
            <a:r>
              <a:rPr lang="en-US" sz="900" dirty="0">
                <a:latin typeface="+mn-lt"/>
              </a:rPr>
              <a:t> bats colonies. </a:t>
            </a:r>
          </a:p>
        </p:txBody>
      </p:sp>
      <p:sp>
        <p:nvSpPr>
          <p:cNvPr id="33796" name="Header Placeholder 3"/>
          <p:cNvSpPr>
            <a:spLocks noGrp="1"/>
          </p:cNvSpPr>
          <p:nvPr>
            <p:ph type="hdr" sz="quarter"/>
          </p:nvPr>
        </p:nvSpPr>
        <p:spPr>
          <a:noFill/>
          <a:ln>
            <a:miter lim="800000"/>
            <a:headEnd/>
            <a:tailEnd/>
          </a:ln>
        </p:spPr>
        <p:txBody>
          <a:bodyPr/>
          <a:lstStyle/>
          <a:p>
            <a:pPr defTabSz="926182"/>
            <a:r>
              <a:rPr lang="en-US" altLang="en-US"/>
              <a:t>Ebola and Marburg at the Human-Animal interface</a:t>
            </a:r>
          </a:p>
        </p:txBody>
      </p:sp>
      <p:sp>
        <p:nvSpPr>
          <p:cNvPr id="33797" name="Date Placeholder 4"/>
          <p:cNvSpPr>
            <a:spLocks noGrp="1"/>
          </p:cNvSpPr>
          <p:nvPr>
            <p:ph type="dt" sz="quarter" idx="1"/>
          </p:nvPr>
        </p:nvSpPr>
        <p:spPr>
          <a:noFill/>
          <a:ln>
            <a:miter lim="800000"/>
            <a:headEnd/>
            <a:tailEnd/>
          </a:ln>
        </p:spPr>
        <p:txBody>
          <a:bodyPr/>
          <a:lstStyle/>
          <a:p>
            <a:pPr defTabSz="926182"/>
            <a:fld id="{D9E79F74-0D80-40D7-BC3B-C643CDBC3A8D}" type="datetime3">
              <a:rPr lang="en-US" altLang="en-US">
                <a:latin typeface="Times New Roman" pitchFamily="18" charset="0"/>
                <a:cs typeface="Arial" charset="0"/>
              </a:rPr>
              <a:pPr defTabSz="926182"/>
              <a:t>22 May 2018</a:t>
            </a:fld>
            <a:endParaRPr lang="en-US" altLang="en-US">
              <a:latin typeface="Times New Roman" pitchFamily="18" charset="0"/>
              <a:cs typeface="Arial" charset="0"/>
            </a:endParaRPr>
          </a:p>
        </p:txBody>
      </p:sp>
      <p:sp>
        <p:nvSpPr>
          <p:cNvPr id="33798" name="Footer Placeholder 5"/>
          <p:cNvSpPr>
            <a:spLocks noGrp="1"/>
          </p:cNvSpPr>
          <p:nvPr>
            <p:ph type="ftr" sz="quarter" idx="4"/>
          </p:nvPr>
        </p:nvSpPr>
        <p:spPr>
          <a:noFill/>
          <a:ln>
            <a:miter lim="800000"/>
            <a:headEnd/>
            <a:tailEnd/>
          </a:ln>
        </p:spPr>
        <p:txBody>
          <a:bodyPr/>
          <a:lstStyle/>
          <a:p>
            <a:pPr defTabSz="926182"/>
            <a:r>
              <a:rPr lang="en-US" altLang="en-US"/>
              <a:t>Pierre Formenty</a:t>
            </a:r>
          </a:p>
        </p:txBody>
      </p:sp>
      <p:sp>
        <p:nvSpPr>
          <p:cNvPr id="33799" name="Slide Number Placeholder 6"/>
          <p:cNvSpPr>
            <a:spLocks noGrp="1"/>
          </p:cNvSpPr>
          <p:nvPr>
            <p:ph type="sldNum" sz="quarter" idx="5"/>
          </p:nvPr>
        </p:nvSpPr>
        <p:spPr>
          <a:noFill/>
          <a:ln>
            <a:miter lim="800000"/>
            <a:headEnd/>
            <a:tailEnd/>
          </a:ln>
        </p:spPr>
        <p:txBody>
          <a:bodyPr/>
          <a:lstStyle/>
          <a:p>
            <a:pPr defTabSz="926182"/>
            <a:fld id="{C2279744-A79D-4D57-B73A-2F8BD00FD0A3}" type="slidenum">
              <a:rPr lang="en-US" altLang="en-US">
                <a:latin typeface="Times New Roman" pitchFamily="18" charset="0"/>
                <a:cs typeface="Arial" charset="0"/>
              </a:rPr>
              <a:pPr defTabSz="926182"/>
              <a:t>5</a:t>
            </a:fld>
            <a:endParaRPr lang="en-US" altLang="en-US">
              <a:latin typeface="Times New Roman" pitchFamily="18"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Maybe we can use this and the text in the slides as slide notes.</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6</a:t>
            </a:fld>
            <a:endParaRPr lang="en-US" altLang="en-US"/>
          </a:p>
        </p:txBody>
      </p:sp>
    </p:spTree>
    <p:extLst>
      <p:ext uri="{BB962C8B-B14F-4D97-AF65-F5344CB8AC3E}">
        <p14:creationId xmlns:p14="http://schemas.microsoft.com/office/powerpoint/2010/main" val="107016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GB" altLang="en-US">
              <a:cs typeface="Arial" charset="0"/>
            </a:endParaRPr>
          </a:p>
        </p:txBody>
      </p:sp>
      <p:sp>
        <p:nvSpPr>
          <p:cNvPr id="31748" name="Slide Number Placeholder 3"/>
          <p:cNvSpPr>
            <a:spLocks noGrp="1"/>
          </p:cNvSpPr>
          <p:nvPr>
            <p:ph type="sldNum" sz="quarter" idx="5"/>
          </p:nvPr>
        </p:nvSpPr>
        <p:spPr>
          <a:noFill/>
          <a:ln>
            <a:miter lim="800000"/>
            <a:headEnd/>
            <a:tailEnd/>
          </a:ln>
        </p:spPr>
        <p:txBody>
          <a:bodyPr/>
          <a:lstStyle/>
          <a:p>
            <a:pPr defTabSz="926182"/>
            <a:fld id="{400B4EB4-7B26-47A1-B85C-761F67264B42}" type="slidenum">
              <a:rPr lang="en-GB" altLang="en-US">
                <a:latin typeface="Times New Roman" pitchFamily="18" charset="0"/>
                <a:cs typeface="Arial" charset="0"/>
              </a:rPr>
              <a:pPr defTabSz="926182"/>
              <a:t>7</a:t>
            </a:fld>
            <a:endParaRPr lang="en-GB" altLang="en-US">
              <a:latin typeface="Times New Roman" pitchFamily="18"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GB" altLang="en-US">
              <a:cs typeface="Arial" charset="0"/>
            </a:endParaRPr>
          </a:p>
        </p:txBody>
      </p:sp>
      <p:sp>
        <p:nvSpPr>
          <p:cNvPr id="31748" name="Slide Number Placeholder 3"/>
          <p:cNvSpPr>
            <a:spLocks noGrp="1"/>
          </p:cNvSpPr>
          <p:nvPr>
            <p:ph type="sldNum" sz="quarter" idx="5"/>
          </p:nvPr>
        </p:nvSpPr>
        <p:spPr>
          <a:noFill/>
          <a:ln>
            <a:miter lim="800000"/>
            <a:headEnd/>
            <a:tailEnd/>
          </a:ln>
        </p:spPr>
        <p:txBody>
          <a:bodyPr/>
          <a:lstStyle/>
          <a:p>
            <a:pPr defTabSz="926182"/>
            <a:fld id="{400B4EB4-7B26-47A1-B85C-761F67264B42}" type="slidenum">
              <a:rPr lang="en-GB" altLang="en-US">
                <a:solidFill>
                  <a:prstClr val="black"/>
                </a:solidFill>
                <a:latin typeface="Times New Roman" pitchFamily="18" charset="0"/>
                <a:cs typeface="Arial" charset="0"/>
              </a:rPr>
              <a:pPr defTabSz="926182"/>
              <a:t>8</a:t>
            </a:fld>
            <a:endParaRPr lang="en-GB"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2930281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7A0093CF-0C82-40C7-A44F-3559C1637102}" type="datetime1">
              <a:rPr lang="fr-FR" smtClean="0">
                <a:solidFill>
                  <a:prstClr val="black"/>
                </a:solidFill>
              </a:rPr>
              <a:pPr/>
              <a:t>22/05/2018</a:t>
            </a:fld>
            <a:endParaRPr lang="fr-FR" dirty="0">
              <a:solidFill>
                <a:prstClr val="black"/>
              </a:solidFill>
            </a:endParaRPr>
          </a:p>
        </p:txBody>
      </p:sp>
    </p:spTree>
    <p:extLst>
      <p:ext uri="{BB962C8B-B14F-4D97-AF65-F5344CB8AC3E}">
        <p14:creationId xmlns:p14="http://schemas.microsoft.com/office/powerpoint/2010/main" val="761000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26182"/>
            <a:fld id="{CCF7DB76-5B3A-4C37-B6C3-C54AFA896A6C}" type="slidenum">
              <a:rPr lang="en-GB" altLang="en-US">
                <a:latin typeface="Times New Roman" pitchFamily="18" charset="0"/>
                <a:cs typeface="Arial" charset="0"/>
              </a:rPr>
              <a:pPr defTabSz="926182"/>
              <a:t>14</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5406" y="4706079"/>
            <a:ext cx="4986864" cy="4464783"/>
          </a:xfrm>
          <a:noFill/>
        </p:spPr>
        <p:txBody>
          <a:bodyPr lIns="94037" tIns="46193" rIns="94037" bIns="46193"/>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93788" y="858838"/>
            <a:ext cx="4613275" cy="3459162"/>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26182"/>
            <a:fld id="{6C21D6BE-ED90-4419-9AC0-7E8306761135}" type="datetime1">
              <a:rPr lang="en-US" altLang="en-US">
                <a:latin typeface="Times New Roman" pitchFamily="18" charset="0"/>
                <a:cs typeface="Arial" charset="0"/>
              </a:rPr>
              <a:pPr defTabSz="926182"/>
              <a:t>5/22/2018</a:t>
            </a:fld>
            <a:endParaRPr lang="en-GB" altLang="en-US">
              <a:latin typeface="Times New Roman" pitchFamily="18"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Subtitle 2"/>
          <p:cNvSpPr>
            <a:spLocks noGrp="1"/>
          </p:cNvSpPr>
          <p:nvPr>
            <p:ph type="subTitle" idx="10"/>
          </p:nvPr>
        </p:nvSpPr>
        <p:spPr>
          <a:xfrm>
            <a:off x="2249016" y="6436568"/>
            <a:ext cx="4267200" cy="304800"/>
          </a:xfrm>
        </p:spPr>
        <p:txBody>
          <a:bodyPr/>
          <a:lstStyle>
            <a:lvl1pPr marL="0" indent="0" algn="l">
              <a:buNone/>
              <a:defRPr sz="1200" b="1">
                <a:solidFill>
                  <a:schemeClr val="bg1"/>
                </a:solidFill>
                <a:latin typeface="Calibri" panose="020F0502020204030204" pitchFamily="34" charset="0"/>
                <a:cs typeface="Calibri" panose="020F0502020204030204" pitchFamily="34" charset="0"/>
                <a:sym typeface="Calibri"/>
              </a:defRPr>
            </a:lvl1pPr>
            <a:lvl2pPr marL="457039" indent="0" algn="ctr">
              <a:buNone/>
              <a:defRPr>
                <a:solidFill>
                  <a:schemeClr val="tx1">
                    <a:tint val="75000"/>
                  </a:schemeClr>
                </a:solidFill>
              </a:defRPr>
            </a:lvl2pPr>
            <a:lvl3pPr marL="914077" indent="0" algn="ctr">
              <a:buNone/>
              <a:defRPr>
                <a:solidFill>
                  <a:schemeClr val="tx1">
                    <a:tint val="75000"/>
                  </a:schemeClr>
                </a:solidFill>
              </a:defRPr>
            </a:lvl3pPr>
            <a:lvl4pPr marL="1371116" indent="0" algn="ctr">
              <a:buNone/>
              <a:defRPr>
                <a:solidFill>
                  <a:schemeClr val="tx1">
                    <a:tint val="75000"/>
                  </a:schemeClr>
                </a:solidFill>
              </a:defRPr>
            </a:lvl4pPr>
            <a:lvl5pPr marL="1828155" indent="0" algn="ctr">
              <a:buNone/>
              <a:defRPr>
                <a:solidFill>
                  <a:schemeClr val="tx1">
                    <a:tint val="75000"/>
                  </a:schemeClr>
                </a:solidFill>
              </a:defRPr>
            </a:lvl5pPr>
            <a:lvl6pPr marL="2285192" indent="0" algn="ctr">
              <a:buNone/>
              <a:defRPr>
                <a:solidFill>
                  <a:schemeClr val="tx1">
                    <a:tint val="75000"/>
                  </a:schemeClr>
                </a:solidFill>
              </a:defRPr>
            </a:lvl6pPr>
            <a:lvl7pPr marL="2742232" indent="0" algn="ctr">
              <a:buNone/>
              <a:defRPr>
                <a:solidFill>
                  <a:schemeClr val="tx1">
                    <a:tint val="75000"/>
                  </a:schemeClr>
                </a:solidFill>
              </a:defRPr>
            </a:lvl7pPr>
            <a:lvl8pPr marL="3199271" indent="0" algn="ctr">
              <a:buNone/>
              <a:defRPr>
                <a:solidFill>
                  <a:schemeClr val="tx1">
                    <a:tint val="75000"/>
                  </a:schemeClr>
                </a:solidFill>
              </a:defRPr>
            </a:lvl8pPr>
            <a:lvl9pPr marL="3656308" indent="0" algn="ctr">
              <a:buNone/>
              <a:defRPr>
                <a:solidFill>
                  <a:schemeClr val="tx1">
                    <a:tint val="75000"/>
                  </a:schemeClr>
                </a:solidFill>
              </a:defRPr>
            </a:lvl9pPr>
          </a:lstStyle>
          <a:p>
            <a:pPr lvl="0"/>
            <a:r>
              <a:rPr lang="fr-FR" dirty="0"/>
              <a:t>Rapid Response Teams Training</a:t>
            </a:r>
          </a:p>
        </p:txBody>
      </p:sp>
      <p:sp>
        <p:nvSpPr>
          <p:cNvPr id="8"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9144000" cy="980728"/>
          </a:xfrm>
        </p:spPr>
        <p:txBody>
          <a:bodyPr/>
          <a:lstStyle/>
          <a:p>
            <a:r>
              <a:rPr lang="en-US"/>
              <a:t>Click to edit Master title style</a:t>
            </a:r>
            <a:endParaRPr lang="en-GB"/>
          </a:p>
        </p:txBody>
      </p:sp>
      <p:sp>
        <p:nvSpPr>
          <p:cNvPr id="5"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9144000" cy="980728"/>
          </a:xfrm>
        </p:spPr>
        <p:txBody>
          <a:bodyPr/>
          <a:lstStyle/>
          <a:p>
            <a:r>
              <a:rPr lang="en-US"/>
              <a:t>Click to edit Master title style</a:t>
            </a:r>
            <a:endParaRPr lang="en-GB"/>
          </a:p>
        </p:txBody>
      </p:sp>
      <p:sp>
        <p:nvSpPr>
          <p:cNvPr id="5" name="Footer Placeholder 4"/>
          <p:cNvSpPr>
            <a:spLocks noGrp="1"/>
          </p:cNvSpPr>
          <p:nvPr>
            <p:ph type="ftr" sz="quarter" idx="10"/>
          </p:nvPr>
        </p:nvSpPr>
        <p:spPr>
          <a:xfrm>
            <a:off x="2133600" y="6356350"/>
            <a:ext cx="4648200" cy="365125"/>
          </a:xfrm>
        </p:spPr>
        <p:txBody>
          <a:bodyPr/>
          <a:lstStyle>
            <a:lvl1pPr>
              <a:defRPr smtClean="0"/>
            </a:lvl1pPr>
          </a:lstStyle>
          <a:p>
            <a:endParaRPr lang="en-US" dirty="0"/>
          </a:p>
        </p:txBody>
      </p:sp>
      <p:sp>
        <p:nvSpPr>
          <p:cNvPr id="6"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9144000" cy="980728"/>
          </a:xfrm>
        </p:spPr>
        <p:txBody>
          <a:bodyPr/>
          <a:lstStyle/>
          <a:p>
            <a:r>
              <a:rPr lang="en-US"/>
              <a:t>Click to edit Master title style</a:t>
            </a:r>
            <a:endParaRPr lang="en-GB"/>
          </a:p>
        </p:txBody>
      </p:sp>
      <p:sp>
        <p:nvSpPr>
          <p:cNvPr id="5"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1"/>
          </p:nvPr>
        </p:nvSpPr>
        <p:spPr>
          <a:xfrm>
            <a:off x="8382002" y="6481765"/>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386242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8"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Rectangle 4"/>
          <p:cNvSpPr>
            <a:spLocks noGrp="1" noChangeArrowheads="1"/>
          </p:cNvSpPr>
          <p:nvPr>
            <p:ph type="dt" sz="half" idx="10"/>
          </p:nvPr>
        </p:nvSpPr>
        <p:spPr>
          <a:ln/>
        </p:spPr>
        <p:txBody>
          <a:bodyPr/>
          <a:lstStyle>
            <a:lvl1pPr>
              <a:defRPr/>
            </a:lvl1pPr>
          </a:lstStyle>
          <a:p>
            <a:endParaRPr lang="en-US" altLang="en-US"/>
          </a:p>
        </p:txBody>
      </p:sp>
      <p:sp>
        <p:nvSpPr>
          <p:cNvPr id="8" name="Rectangle 5"/>
          <p:cNvSpPr>
            <a:spLocks noGrp="1" noChangeArrowheads="1"/>
          </p:cNvSpPr>
          <p:nvPr>
            <p:ph type="ftr" sz="quarter" idx="11"/>
          </p:nvPr>
        </p:nvSpPr>
        <p:spPr>
          <a:ln/>
        </p:spPr>
        <p:txBody>
          <a:bodyPr/>
          <a:lstStyle>
            <a:lvl1pPr>
              <a:defRPr/>
            </a:lvl1pPr>
          </a:lstStyle>
          <a:p>
            <a:endParaRPr lang="en-US" altLang="en-US"/>
          </a:p>
        </p:txBody>
      </p:sp>
      <p:sp>
        <p:nvSpPr>
          <p:cNvPr id="10"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endParaRPr lang="en-US" altLang="en-US"/>
          </a:p>
        </p:txBody>
      </p:sp>
      <p:sp>
        <p:nvSpPr>
          <p:cNvPr id="4"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en-US"/>
          </a:p>
        </p:txBody>
      </p:sp>
      <p:sp>
        <p:nvSpPr>
          <p:cNvPr id="3" name="Rectangle 5"/>
          <p:cNvSpPr>
            <a:spLocks noGrp="1" noChangeArrowheads="1"/>
          </p:cNvSpPr>
          <p:nvPr>
            <p:ph type="ftr" sz="quarter" idx="11"/>
          </p:nvPr>
        </p:nvSpPr>
        <p:spPr>
          <a:ln/>
        </p:spPr>
        <p:txBody>
          <a:bodyPr/>
          <a:lstStyle>
            <a:lvl1pPr>
              <a:defRPr/>
            </a:lvl1pPr>
          </a:lstStyle>
          <a:p>
            <a:endParaRPr lang="en-US" altLang="en-US"/>
          </a:p>
        </p:txBody>
      </p:sp>
      <p:sp>
        <p:nvSpPr>
          <p:cNvPr id="5"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8"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8" name="Rectangle 6"/>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fld id="{54194040-A183-4782-92D6-AC45EA1518FE}" type="slidenum">
              <a:rPr lang="en-US" altLang="en-US" smtClean="0"/>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06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196975"/>
            <a:ext cx="8229600" cy="4929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ABB7515-BC85-4360-95E0-7E99EAFAC619}" type="slidenum">
              <a:rPr lang="en-US" altLang="en-US"/>
              <a:pPr/>
              <a:t>‹#›</a:t>
            </a:fld>
            <a:endParaRPr lang="en-US" altLang="en-US"/>
          </a:p>
        </p:txBody>
      </p:sp>
      <p:pic>
        <p:nvPicPr>
          <p:cNvPr id="1032" name="Picture 7"/>
          <p:cNvPicPr>
            <a:picLocks noChangeAspect="1" noChangeArrowheads="1"/>
          </p:cNvPicPr>
          <p:nvPr/>
        </p:nvPicPr>
        <p:blipFill>
          <a:blip r:embed="rId17"/>
          <a:srcRect/>
          <a:stretch>
            <a:fillRect/>
          </a:stretch>
        </p:blipFill>
        <p:spPr bwMode="auto">
          <a:xfrm>
            <a:off x="7596188" y="6292850"/>
            <a:ext cx="1520825" cy="520700"/>
          </a:xfrm>
          <a:prstGeom prst="rect">
            <a:avLst/>
          </a:prstGeom>
          <a:noFill/>
          <a:ln w="9525">
            <a:noFill/>
            <a:miter lim="800000"/>
            <a:headEnd/>
            <a:tailEnd/>
          </a:ln>
          <a:effectLst/>
        </p:spPr>
      </p:pic>
      <p:grpSp>
        <p:nvGrpSpPr>
          <p:cNvPr id="10" name="Group 9"/>
          <p:cNvGrpSpPr/>
          <p:nvPr/>
        </p:nvGrpSpPr>
        <p:grpSpPr>
          <a:xfrm>
            <a:off x="0" y="6096000"/>
            <a:ext cx="9144000" cy="762000"/>
            <a:chOff x="0" y="6096000"/>
            <a:chExt cx="9144000" cy="762000"/>
          </a:xfrm>
        </p:grpSpPr>
        <p:sp>
          <p:nvSpPr>
            <p:cNvPr id="1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rtl="1" fontAlgn="base">
                <a:spcBef>
                  <a:spcPct val="0"/>
                </a:spcBef>
                <a:spcAft>
                  <a:spcPct val="0"/>
                </a:spcAft>
              </a:pPr>
              <a:endParaRPr lang="en-US" sz="1400" b="1">
                <a:solidFill>
                  <a:srgbClr val="FFFFFF"/>
                </a:solidFill>
                <a:latin typeface="Arial" charset="0"/>
                <a:cs typeface="Calibri" pitchFamily="34" charset="0"/>
                <a:sym typeface="Calibri" pitchFamily="34" charset="0"/>
              </a:endParaRPr>
            </a:p>
          </p:txBody>
        </p:sp>
        <p:grpSp>
          <p:nvGrpSpPr>
            <p:cNvPr id="12" name="Group 147"/>
            <p:cNvGrpSpPr>
              <a:grpSpLocks noChangeAspect="1"/>
            </p:cNvGrpSpPr>
            <p:nvPr userDrawn="1"/>
          </p:nvGrpSpPr>
          <p:grpSpPr bwMode="auto">
            <a:xfrm>
              <a:off x="133350" y="6173790"/>
              <a:ext cx="1774354" cy="608013"/>
              <a:chOff x="0" y="0"/>
              <a:chExt cx="3110040" cy="923700"/>
            </a:xfrm>
          </p:grpSpPr>
          <p:sp>
            <p:nvSpPr>
              <p:cNvPr id="13"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rtl="1" fontAlgn="base">
                  <a:spcBef>
                    <a:spcPct val="0"/>
                  </a:spcBef>
                  <a:spcAft>
                    <a:spcPct val="0"/>
                  </a:spcAft>
                </a:pPr>
                <a:endParaRPr lang="en-US" sz="3400" b="1">
                  <a:solidFill>
                    <a:srgbClr val="000066"/>
                  </a:solidFill>
                  <a:latin typeface="Arial" charset="0"/>
                  <a:cs typeface="Calibri" pitchFamily="34" charset="0"/>
                  <a:sym typeface="Calibri" pitchFamily="34" charset="0"/>
                </a:endParaRPr>
              </a:p>
            </p:txBody>
          </p:sp>
          <p:pic>
            <p:nvPicPr>
              <p:cNvPr id="14" name="image1.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0" y="0"/>
                <a:ext cx="3110040" cy="92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sp>
        <p:nvSpPr>
          <p:cNvPr id="15" name="Subtitle 2"/>
          <p:cNvSpPr txBox="1">
            <a:spLocks/>
          </p:cNvSpPr>
          <p:nvPr/>
        </p:nvSpPr>
        <p:spPr>
          <a:xfrm>
            <a:off x="2249016" y="6436568"/>
            <a:ext cx="4267200" cy="304800"/>
          </a:xfrm>
          <a:prstGeom prst="rect">
            <a:avLst/>
          </a:prstGeom>
        </p:spPr>
        <p:txBody>
          <a:bodyPr/>
          <a:lstStyle>
            <a:lvl1pPr marL="0" indent="0" algn="l" rtl="0" eaLnBrk="0" fontAlgn="base" hangingPunct="0">
              <a:spcBef>
                <a:spcPct val="20000"/>
              </a:spcBef>
              <a:spcAft>
                <a:spcPct val="0"/>
              </a:spcAft>
              <a:buNone/>
              <a:defRPr sz="1200" b="1">
                <a:solidFill>
                  <a:schemeClr val="bg1"/>
                </a:solidFill>
                <a:latin typeface="Calibri" panose="020F0502020204030204" pitchFamily="34" charset="0"/>
                <a:ea typeface="+mn-ea"/>
                <a:cs typeface="Calibri" panose="020F0502020204030204" pitchFamily="34" charset="0"/>
                <a:sym typeface="Calibri"/>
              </a:defRPr>
            </a:lvl1pPr>
            <a:lvl2pPr marL="457039" indent="0" algn="ctr" rtl="0" eaLnBrk="0" fontAlgn="base" hangingPunct="0">
              <a:spcBef>
                <a:spcPct val="20000"/>
              </a:spcBef>
              <a:spcAft>
                <a:spcPct val="0"/>
              </a:spcAft>
              <a:buNone/>
              <a:defRPr sz="2800">
                <a:solidFill>
                  <a:schemeClr val="tx1">
                    <a:tint val="75000"/>
                  </a:schemeClr>
                </a:solidFill>
                <a:latin typeface="+mn-lt"/>
              </a:defRPr>
            </a:lvl2pPr>
            <a:lvl3pPr marL="914077" indent="0" algn="ctr" rtl="0" eaLnBrk="0" fontAlgn="base" hangingPunct="0">
              <a:spcBef>
                <a:spcPct val="20000"/>
              </a:spcBef>
              <a:spcAft>
                <a:spcPct val="0"/>
              </a:spcAft>
              <a:buNone/>
              <a:defRPr sz="2400">
                <a:solidFill>
                  <a:schemeClr val="tx1">
                    <a:tint val="75000"/>
                  </a:schemeClr>
                </a:solidFill>
                <a:latin typeface="+mn-lt"/>
              </a:defRPr>
            </a:lvl3pPr>
            <a:lvl4pPr marL="1371116" indent="0" algn="ctr" rtl="0" eaLnBrk="0" fontAlgn="base" hangingPunct="0">
              <a:spcBef>
                <a:spcPct val="20000"/>
              </a:spcBef>
              <a:spcAft>
                <a:spcPct val="0"/>
              </a:spcAft>
              <a:buNone/>
              <a:defRPr sz="2000">
                <a:solidFill>
                  <a:schemeClr val="tx1">
                    <a:tint val="75000"/>
                  </a:schemeClr>
                </a:solidFill>
                <a:latin typeface="+mn-lt"/>
              </a:defRPr>
            </a:lvl4pPr>
            <a:lvl5pPr marL="1828155" indent="0" algn="ctr" rtl="0" eaLnBrk="0" fontAlgn="base" hangingPunct="0">
              <a:spcBef>
                <a:spcPct val="20000"/>
              </a:spcBef>
              <a:spcAft>
                <a:spcPct val="0"/>
              </a:spcAft>
              <a:buNone/>
              <a:defRPr sz="2000">
                <a:solidFill>
                  <a:schemeClr val="tx1">
                    <a:tint val="75000"/>
                  </a:schemeClr>
                </a:solidFill>
                <a:latin typeface="+mn-lt"/>
              </a:defRPr>
            </a:lvl5pPr>
            <a:lvl6pPr marL="2285192" indent="0" algn="ctr" rtl="0" fontAlgn="base">
              <a:spcBef>
                <a:spcPct val="20000"/>
              </a:spcBef>
              <a:spcAft>
                <a:spcPct val="0"/>
              </a:spcAft>
              <a:buNone/>
              <a:defRPr sz="2000">
                <a:solidFill>
                  <a:schemeClr val="tx1">
                    <a:tint val="75000"/>
                  </a:schemeClr>
                </a:solidFill>
                <a:latin typeface="+mn-lt"/>
              </a:defRPr>
            </a:lvl6pPr>
            <a:lvl7pPr marL="2742232" indent="0" algn="ctr" rtl="0" fontAlgn="base">
              <a:spcBef>
                <a:spcPct val="20000"/>
              </a:spcBef>
              <a:spcAft>
                <a:spcPct val="0"/>
              </a:spcAft>
              <a:buNone/>
              <a:defRPr sz="2000">
                <a:solidFill>
                  <a:schemeClr val="tx1">
                    <a:tint val="75000"/>
                  </a:schemeClr>
                </a:solidFill>
                <a:latin typeface="+mn-lt"/>
              </a:defRPr>
            </a:lvl7pPr>
            <a:lvl8pPr marL="3199271" indent="0" algn="ctr" rtl="0" fontAlgn="base">
              <a:spcBef>
                <a:spcPct val="20000"/>
              </a:spcBef>
              <a:spcAft>
                <a:spcPct val="0"/>
              </a:spcAft>
              <a:buNone/>
              <a:defRPr sz="2000">
                <a:solidFill>
                  <a:schemeClr val="tx1">
                    <a:tint val="75000"/>
                  </a:schemeClr>
                </a:solidFill>
                <a:latin typeface="+mn-lt"/>
              </a:defRPr>
            </a:lvl8pPr>
            <a:lvl9pPr marL="3656308" indent="0" algn="ctr" rtl="0" fontAlgn="base">
              <a:spcBef>
                <a:spcPct val="20000"/>
              </a:spcBef>
              <a:spcAft>
                <a:spcPct val="0"/>
              </a:spcAft>
              <a:buNone/>
              <a:defRPr sz="2000">
                <a:solidFill>
                  <a:schemeClr val="tx1">
                    <a:tint val="75000"/>
                  </a:schemeClr>
                </a:solidFill>
                <a:latin typeface="+mn-lt"/>
              </a:defRPr>
            </a:lvl9pPr>
          </a:lstStyle>
          <a:p>
            <a:r>
              <a:rPr lang="fr-FR" kern="0"/>
              <a:t>Rapid Response Teams Training</a:t>
            </a:r>
            <a:endParaRPr lang="fr-FR" kern="0" dirty="0"/>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6" r:id="rId12"/>
    <p:sldLayoutId id="2147483857" r:id="rId13"/>
    <p:sldLayoutId id="2147483858" r:id="rId14"/>
    <p:sldLayoutId id="2147483859" r:id="rId15"/>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notesSlide" Target="../notesSlides/notesSlide8.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slideLayout" Target="../slideLayouts/slideLayout15.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7.xml"/><Relationship Id="rId1" Type="http://schemas.openxmlformats.org/officeDocument/2006/relationships/tags" Target="../tags/tag26.xml"/></Relationships>
</file>

<file path=ppt/slides/_rels/slide12.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Layout" Target="../slideLayouts/slideLayout12.xml"/><Relationship Id="rId4" Type="http://schemas.openxmlformats.org/officeDocument/2006/relationships/tags" Target="../tags/tag31.xml"/></Relationships>
</file>

<file path=ppt/slides/_rels/slide1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slideLayout" Target="../slideLayouts/slideLayout12.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tags" Target="../tags/tag46.xml"/><Relationship Id="rId10" Type="http://schemas.openxmlformats.org/officeDocument/2006/relationships/tags" Target="../tags/tag41.xml"/><Relationship Id="rId19" Type="http://schemas.openxmlformats.org/officeDocument/2006/relationships/tags" Target="../tags/tag50.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8.png"/><Relationship Id="rId5" Type="http://schemas.openxmlformats.org/officeDocument/2006/relationships/notesSlide" Target="../notesSlides/notesSlide10.xml"/><Relationship Id="rId4"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image" Target="../media/image12.jpeg"/><Relationship Id="rId4"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5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59.x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6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4" Type="http://schemas.openxmlformats.org/officeDocument/2006/relationships/hyperlink" Target="mailto:ihrhrt@who.in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179512" y="3789040"/>
            <a:ext cx="8784976" cy="1440160"/>
          </a:xfrm>
        </p:spPr>
        <p:txBody>
          <a:bodyPr/>
          <a:lstStyle/>
          <a:p>
            <a:pPr marL="0" indent="0" algn="l" eaLnBrk="1" hangingPunct="1">
              <a:buNone/>
            </a:pPr>
            <a:r>
              <a:rPr lang="en-US" altLang="en-US" b="1" dirty="0">
                <a:solidFill>
                  <a:srgbClr val="002060"/>
                </a:solidFill>
                <a:cs typeface="Arial" charset="0"/>
              </a:rPr>
              <a:t>B.1.1 Epidemiology of Ebola Virus Disease (EVD) and control principles</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4462463" y="84138"/>
            <a:ext cx="4648200" cy="1328638"/>
          </a:xfrm>
        </p:spPr>
        <p:txBody>
          <a:bodyPr/>
          <a:lstStyle/>
          <a:p>
            <a:pPr algn="r" eaLnBrk="1" hangingPunct="1"/>
            <a:r>
              <a:rPr lang="en-US" altLang="en-US" sz="2900" b="1" kern="1200" dirty="0">
                <a:solidFill>
                  <a:srgbClr val="002060"/>
                </a:solidFill>
                <a:latin typeface="Arial" panose="020B0604020202020204" pitchFamily="34" charset="0"/>
                <a:cs typeface="Arial" panose="020B0604020202020204" pitchFamily="34" charset="0"/>
              </a:rPr>
              <a:t>Rapid Response Teams </a:t>
            </a:r>
            <a:r>
              <a:rPr lang="en-US" altLang="en-US" sz="2900" b="1" kern="1200" dirty="0">
                <a:solidFill>
                  <a:srgbClr val="0070C0"/>
                </a:solidFill>
                <a:latin typeface="Arial" panose="020B0604020202020204" pitchFamily="34" charset="0"/>
                <a:cs typeface="Arial" panose="020B0604020202020204" pitchFamily="34" charset="0"/>
              </a:rPr>
              <a:t>Training</a:t>
            </a: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1</a:t>
            </a:fld>
            <a:endParaRPr lang="en-US" altLang="en-US"/>
          </a:p>
        </p:txBody>
      </p:sp>
      <p:sp>
        <p:nvSpPr>
          <p:cNvPr id="3" name="TextBox 2">
            <a:extLst>
              <a:ext uri="{FF2B5EF4-FFF2-40B4-BE49-F238E27FC236}">
                <a16:creationId xmlns:a16="http://schemas.microsoft.com/office/drawing/2014/main" id="{F3646018-D888-4F58-B058-AAC31518FA7F}"/>
              </a:ext>
            </a:extLst>
          </p:cNvPr>
          <p:cNvSpPr txBox="1"/>
          <p:nvPr/>
        </p:nvSpPr>
        <p:spPr>
          <a:xfrm>
            <a:off x="35496" y="5805264"/>
            <a:ext cx="1854995" cy="307777"/>
          </a:xfrm>
          <a:prstGeom prst="rect">
            <a:avLst/>
          </a:prstGeom>
          <a:noFill/>
        </p:spPr>
        <p:txBody>
          <a:bodyPr wrap="none" rtlCol="0">
            <a:spAutoFit/>
          </a:bodyPr>
          <a:lstStyle/>
          <a:p>
            <a:r>
              <a:rPr lang="fr-FR" sz="1400" dirty="0" err="1">
                <a:solidFill>
                  <a:srgbClr val="003399"/>
                </a:solidFill>
              </a:rPr>
              <a:t>Updated</a:t>
            </a:r>
            <a:r>
              <a:rPr lang="fr-FR" sz="1400" dirty="0">
                <a:solidFill>
                  <a:srgbClr val="003399"/>
                </a:solidFill>
              </a:rPr>
              <a:t>: 22/05/2016</a:t>
            </a:r>
            <a:endParaRPr lang="en-US" sz="1400" dirty="0">
              <a:solidFill>
                <a:srgbClr val="00339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683568" y="1964170"/>
            <a:ext cx="3733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fr-FR" dirty="0">
                <a:solidFill>
                  <a:prstClr val="black"/>
                </a:solidFill>
                <a:cs typeface="Arabic Typesetting" pitchFamily="66" charset="-78"/>
              </a:rPr>
              <a:t>Incubation </a:t>
            </a:r>
            <a:r>
              <a:rPr lang="fr-FR" dirty="0" err="1">
                <a:solidFill>
                  <a:prstClr val="black"/>
                </a:solidFill>
                <a:cs typeface="Arabic Typesetting" pitchFamily="66" charset="-78"/>
              </a:rPr>
              <a:t>Period</a:t>
            </a:r>
            <a:r>
              <a:rPr lang="fr-FR" dirty="0">
                <a:solidFill>
                  <a:prstClr val="black"/>
                </a:solidFill>
                <a:cs typeface="Arabic Typesetting" pitchFamily="66" charset="-78"/>
              </a:rPr>
              <a:t> </a:t>
            </a:r>
          </a:p>
        </p:txBody>
      </p:sp>
      <p:cxnSp>
        <p:nvCxnSpPr>
          <p:cNvPr id="7" name="Straight Arrow Connector 6"/>
          <p:cNvCxnSpPr/>
          <p:nvPr>
            <p:custDataLst>
              <p:tags r:id="rId2"/>
            </p:custDataLst>
          </p:nvPr>
        </p:nvCxnSpPr>
        <p:spPr>
          <a:xfrm>
            <a:off x="683568" y="1125970"/>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custDataLst>
              <p:tags r:id="rId3"/>
            </p:custDataLst>
          </p:nvPr>
        </p:nvSpPr>
        <p:spPr>
          <a:xfrm>
            <a:off x="4128120" y="76470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err="1">
                <a:solidFill>
                  <a:prstClr val="black"/>
                </a:solidFill>
                <a:cs typeface="Arabic Typesetting" pitchFamily="66" charset="-78"/>
              </a:rPr>
              <a:t>Symptoms</a:t>
            </a:r>
            <a:r>
              <a:rPr lang="fr-FR" dirty="0">
                <a:solidFill>
                  <a:prstClr val="black"/>
                </a:solidFill>
                <a:cs typeface="Arabic Typesetting" pitchFamily="66" charset="-78"/>
              </a:rPr>
              <a:t> </a:t>
            </a:r>
            <a:r>
              <a:rPr lang="fr-FR" dirty="0" err="1">
                <a:solidFill>
                  <a:prstClr val="black"/>
                </a:solidFill>
                <a:cs typeface="Arabic Typesetting" pitchFamily="66" charset="-78"/>
              </a:rPr>
              <a:t>appear</a:t>
            </a:r>
            <a:endParaRPr lang="fr-FR" dirty="0">
              <a:solidFill>
                <a:prstClr val="black"/>
              </a:solidFill>
              <a:cs typeface="Arabic Typesetting" pitchFamily="66" charset="-78"/>
            </a:endParaRPr>
          </a:p>
        </p:txBody>
      </p:sp>
      <p:cxnSp>
        <p:nvCxnSpPr>
          <p:cNvPr id="12" name="Straight Arrow Connector 11"/>
          <p:cNvCxnSpPr/>
          <p:nvPr>
            <p:custDataLst>
              <p:tags r:id="rId4"/>
            </p:custDataLst>
          </p:nvPr>
        </p:nvCxnSpPr>
        <p:spPr>
          <a:xfrm>
            <a:off x="4417368" y="1202170"/>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custDataLst>
              <p:tags r:id="rId5"/>
            </p:custDataLst>
          </p:nvPr>
        </p:nvCxnSpPr>
        <p:spPr>
          <a:xfrm>
            <a:off x="8151168" y="1125970"/>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custDataLst>
              <p:tags r:id="rId6"/>
            </p:custDataLst>
          </p:nvPr>
        </p:nvSpPr>
        <p:spPr>
          <a:xfrm>
            <a:off x="7093240" y="744971"/>
            <a:ext cx="179924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Healing/</a:t>
            </a:r>
            <a:r>
              <a:rPr lang="fr-FR" dirty="0" err="1">
                <a:solidFill>
                  <a:prstClr val="black"/>
                </a:solidFill>
                <a:cs typeface="Arabic Typesetting" pitchFamily="66" charset="-78"/>
              </a:rPr>
              <a:t>Death</a:t>
            </a:r>
            <a:endParaRPr lang="fr-FR" dirty="0">
              <a:solidFill>
                <a:prstClr val="black"/>
              </a:solidFill>
              <a:cs typeface="Arabic Typesetting" pitchFamily="66" charset="-78"/>
            </a:endParaRPr>
          </a:p>
        </p:txBody>
      </p:sp>
      <p:sp>
        <p:nvSpPr>
          <p:cNvPr id="13" name="Rectangle 12"/>
          <p:cNvSpPr/>
          <p:nvPr>
            <p:custDataLst>
              <p:tags r:id="rId7"/>
            </p:custDataLst>
          </p:nvPr>
        </p:nvSpPr>
        <p:spPr>
          <a:xfrm>
            <a:off x="311696" y="74374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6" name="Rectangle 5"/>
          <p:cNvSpPr/>
          <p:nvPr>
            <p:custDataLst>
              <p:tags r:id="rId8"/>
            </p:custDataLst>
          </p:nvPr>
        </p:nvSpPr>
        <p:spPr>
          <a:xfrm>
            <a:off x="4417368" y="1506971"/>
            <a:ext cx="3733800" cy="357082"/>
          </a:xfrm>
          <a:prstGeom prst="rect">
            <a:avLst/>
          </a:prstGeom>
          <a:solidFill>
            <a:srgbClr val="3366CC"/>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14" name="Rectangle 13"/>
          <p:cNvSpPr/>
          <p:nvPr>
            <p:custDataLst>
              <p:tags r:id="rId9"/>
            </p:custDataLst>
          </p:nvPr>
        </p:nvSpPr>
        <p:spPr>
          <a:xfrm>
            <a:off x="683568" y="1506971"/>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7" name="Rectangle 26"/>
          <p:cNvSpPr/>
          <p:nvPr>
            <p:custDataLst>
              <p:tags r:id="rId10"/>
            </p:custDataLst>
          </p:nvPr>
        </p:nvSpPr>
        <p:spPr>
          <a:xfrm>
            <a:off x="5677929" y="4194964"/>
            <a:ext cx="2489200" cy="380120"/>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8" name="Rectangle 27"/>
          <p:cNvSpPr/>
          <p:nvPr>
            <p:custDataLst>
              <p:tags r:id="rId11"/>
            </p:custDataLst>
          </p:nvPr>
        </p:nvSpPr>
        <p:spPr>
          <a:xfrm>
            <a:off x="3188728" y="4194964"/>
            <a:ext cx="2489200" cy="380120"/>
          </a:xfrm>
          <a:prstGeom prst="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9" name="Rectangle 28"/>
          <p:cNvSpPr/>
          <p:nvPr>
            <p:custDataLst>
              <p:tags r:id="rId12"/>
            </p:custDataLst>
          </p:nvPr>
        </p:nvSpPr>
        <p:spPr>
          <a:xfrm>
            <a:off x="699528" y="4194964"/>
            <a:ext cx="2489200" cy="380120"/>
          </a:xfrm>
          <a:prstGeom prst="rect">
            <a:avLst/>
          </a:prstGeom>
          <a:solidFill>
            <a:srgbClr val="FFCC99">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cxnSp>
        <p:nvCxnSpPr>
          <p:cNvPr id="30" name="Straight Arrow Connector 29"/>
          <p:cNvCxnSpPr/>
          <p:nvPr>
            <p:custDataLst>
              <p:tags r:id="rId13"/>
            </p:custDataLst>
          </p:nvPr>
        </p:nvCxnSpPr>
        <p:spPr>
          <a:xfrm>
            <a:off x="717057" y="3697298"/>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custDataLst>
              <p:tags r:id="rId14"/>
            </p:custDataLst>
          </p:nvPr>
        </p:nvSpPr>
        <p:spPr>
          <a:xfrm>
            <a:off x="383704" y="3336032"/>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32" name="Rectangle 31"/>
          <p:cNvSpPr/>
          <p:nvPr>
            <p:custDataLst>
              <p:tags r:id="rId15"/>
            </p:custDataLst>
          </p:nvPr>
        </p:nvSpPr>
        <p:spPr>
          <a:xfrm>
            <a:off x="722412" y="4704184"/>
            <a:ext cx="2476736"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Latent </a:t>
            </a:r>
            <a:r>
              <a:rPr lang="fr-FR" dirty="0" err="1">
                <a:solidFill>
                  <a:prstClr val="black"/>
                </a:solidFill>
                <a:cs typeface="Arabic Typesetting" pitchFamily="66" charset="-78"/>
              </a:rPr>
              <a:t>period</a:t>
            </a:r>
            <a:endParaRPr lang="fr-FR" dirty="0">
              <a:solidFill>
                <a:prstClr val="black"/>
              </a:solidFill>
              <a:cs typeface="Arabic Typesetting" pitchFamily="66" charset="-78"/>
            </a:endParaRPr>
          </a:p>
        </p:txBody>
      </p:sp>
      <p:sp>
        <p:nvSpPr>
          <p:cNvPr id="33" name="Rectangle 32"/>
          <p:cNvSpPr/>
          <p:nvPr>
            <p:custDataLst>
              <p:tags r:id="rId16"/>
            </p:custDataLst>
          </p:nvPr>
        </p:nvSpPr>
        <p:spPr>
          <a:xfrm>
            <a:off x="3201193" y="5136232"/>
            <a:ext cx="2476736"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err="1">
                <a:solidFill>
                  <a:prstClr val="black"/>
                </a:solidFill>
                <a:cs typeface="Arabic Typesetting" pitchFamily="66" charset="-78"/>
              </a:rPr>
              <a:t>Infectiousness</a:t>
            </a:r>
            <a:r>
              <a:rPr lang="fr-FR" dirty="0">
                <a:solidFill>
                  <a:prstClr val="black"/>
                </a:solidFill>
                <a:cs typeface="Arabic Typesetting" pitchFamily="66" charset="-78"/>
              </a:rPr>
              <a:t> </a:t>
            </a:r>
            <a:r>
              <a:rPr lang="fr-FR" dirty="0" err="1">
                <a:solidFill>
                  <a:prstClr val="black"/>
                </a:solidFill>
                <a:cs typeface="Arabic Typesetting" pitchFamily="66" charset="-78"/>
              </a:rPr>
              <a:t>period</a:t>
            </a:r>
            <a:endParaRPr lang="fr-FR" dirty="0">
              <a:solidFill>
                <a:prstClr val="black"/>
              </a:solidFill>
              <a:cs typeface="Arabic Typesetting" pitchFamily="66" charset="-78"/>
            </a:endParaRPr>
          </a:p>
        </p:txBody>
      </p:sp>
      <p:sp>
        <p:nvSpPr>
          <p:cNvPr id="34" name="Rectangle 33"/>
          <p:cNvSpPr/>
          <p:nvPr>
            <p:custDataLst>
              <p:tags r:id="rId17"/>
            </p:custDataLst>
          </p:nvPr>
        </p:nvSpPr>
        <p:spPr>
          <a:xfrm>
            <a:off x="2699792" y="3315072"/>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err="1">
                <a:solidFill>
                  <a:prstClr val="black"/>
                </a:solidFill>
                <a:cs typeface="Arabic Typesetting" pitchFamily="66" charset="-78"/>
              </a:rPr>
              <a:t>Infectiousness</a:t>
            </a:r>
            <a:r>
              <a:rPr lang="fr-FR" dirty="0">
                <a:solidFill>
                  <a:prstClr val="black"/>
                </a:solidFill>
                <a:cs typeface="Arabic Typesetting" pitchFamily="66" charset="-78"/>
              </a:rPr>
              <a:t> </a:t>
            </a:r>
            <a:r>
              <a:rPr lang="fr-FR" dirty="0" err="1">
                <a:solidFill>
                  <a:prstClr val="black"/>
                </a:solidFill>
                <a:cs typeface="Arabic Typesetting" pitchFamily="66" charset="-78"/>
              </a:rPr>
              <a:t>begins</a:t>
            </a:r>
            <a:endParaRPr lang="fr-FR" dirty="0">
              <a:solidFill>
                <a:prstClr val="black"/>
              </a:solidFill>
              <a:cs typeface="Arabic Typesetting" pitchFamily="66" charset="-78"/>
            </a:endParaRPr>
          </a:p>
        </p:txBody>
      </p:sp>
      <p:cxnSp>
        <p:nvCxnSpPr>
          <p:cNvPr id="35" name="Straight Arrow Connector 34"/>
          <p:cNvCxnSpPr/>
          <p:nvPr>
            <p:custDataLst>
              <p:tags r:id="rId18"/>
            </p:custDataLst>
          </p:nvPr>
        </p:nvCxnSpPr>
        <p:spPr>
          <a:xfrm>
            <a:off x="3188728" y="3721223"/>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custDataLst>
              <p:tags r:id="rId19"/>
            </p:custDataLst>
          </p:nvPr>
        </p:nvCxnSpPr>
        <p:spPr>
          <a:xfrm>
            <a:off x="8151168" y="3697298"/>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custDataLst>
              <p:tags r:id="rId20"/>
            </p:custDataLst>
          </p:nvPr>
        </p:nvSpPr>
        <p:spPr>
          <a:xfrm>
            <a:off x="4427984" y="2399928"/>
            <a:ext cx="3733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i="1" dirty="0" err="1">
                <a:solidFill>
                  <a:prstClr val="black"/>
                </a:solidFill>
                <a:cs typeface="Arabic Typesetting" pitchFamily="66" charset="-78"/>
              </a:rPr>
              <a:t>Period</a:t>
            </a:r>
            <a:r>
              <a:rPr lang="fr-FR" i="1" dirty="0">
                <a:solidFill>
                  <a:prstClr val="black"/>
                </a:solidFill>
                <a:cs typeface="Arabic Typesetting" pitchFamily="66" charset="-78"/>
              </a:rPr>
              <a:t> </a:t>
            </a:r>
            <a:r>
              <a:rPr lang="fr-FR" i="1" dirty="0" err="1">
                <a:solidFill>
                  <a:prstClr val="black"/>
                </a:solidFill>
                <a:cs typeface="Arabic Typesetting" pitchFamily="66" charset="-78"/>
              </a:rPr>
              <a:t>with</a:t>
            </a:r>
            <a:r>
              <a:rPr lang="fr-FR" i="1" dirty="0">
                <a:solidFill>
                  <a:prstClr val="black"/>
                </a:solidFill>
                <a:cs typeface="Arabic Typesetting" pitchFamily="66" charset="-78"/>
              </a:rPr>
              <a:t> </a:t>
            </a:r>
            <a:r>
              <a:rPr lang="fr-FR" i="1" dirty="0" err="1">
                <a:solidFill>
                  <a:prstClr val="black"/>
                </a:solidFill>
                <a:cs typeface="Arabic Typesetting" pitchFamily="66" charset="-78"/>
              </a:rPr>
              <a:t>symptoms</a:t>
            </a:r>
            <a:endParaRPr lang="fr-FR" i="1" dirty="0">
              <a:solidFill>
                <a:prstClr val="black"/>
              </a:solidFill>
              <a:cs typeface="Arabic Typesetting" pitchFamily="66" charset="-78"/>
            </a:endParaRPr>
          </a:p>
        </p:txBody>
      </p:sp>
      <p:sp>
        <p:nvSpPr>
          <p:cNvPr id="39" name="Rectangle 38"/>
          <p:cNvSpPr/>
          <p:nvPr>
            <p:custDataLst>
              <p:tags r:id="rId21"/>
            </p:custDataLst>
          </p:nvPr>
        </p:nvSpPr>
        <p:spPr>
          <a:xfrm>
            <a:off x="4788024" y="3264024"/>
            <a:ext cx="2160240" cy="525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End of </a:t>
            </a:r>
            <a:r>
              <a:rPr lang="fr-FR" dirty="0" err="1">
                <a:solidFill>
                  <a:prstClr val="black"/>
                </a:solidFill>
                <a:cs typeface="Arabic Typesetting" pitchFamily="66" charset="-78"/>
              </a:rPr>
              <a:t>infectiousness</a:t>
            </a:r>
            <a:endParaRPr lang="fr-FR" dirty="0">
              <a:solidFill>
                <a:prstClr val="black"/>
              </a:solidFill>
              <a:cs typeface="Arabic Typesetting" pitchFamily="66" charset="-78"/>
            </a:endParaRPr>
          </a:p>
        </p:txBody>
      </p:sp>
      <p:cxnSp>
        <p:nvCxnSpPr>
          <p:cNvPr id="40" name="Straight Arrow Connector 39"/>
          <p:cNvCxnSpPr/>
          <p:nvPr>
            <p:custDataLst>
              <p:tags r:id="rId22"/>
            </p:custDataLst>
          </p:nvPr>
        </p:nvCxnSpPr>
        <p:spPr>
          <a:xfrm>
            <a:off x="5709008" y="3793231"/>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custDataLst>
              <p:tags r:id="rId23"/>
            </p:custDataLst>
          </p:nvPr>
        </p:nvSpPr>
        <p:spPr>
          <a:xfrm>
            <a:off x="7224630" y="3272519"/>
            <a:ext cx="179924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Healing/</a:t>
            </a:r>
            <a:r>
              <a:rPr lang="fr-FR" dirty="0" err="1">
                <a:solidFill>
                  <a:prstClr val="black"/>
                </a:solidFill>
                <a:cs typeface="Arabic Typesetting" pitchFamily="66" charset="-78"/>
              </a:rPr>
              <a:t>Death</a:t>
            </a:r>
            <a:endParaRPr lang="fr-FR" dirty="0">
              <a:solidFill>
                <a:prstClr val="black"/>
              </a:solidFill>
              <a:cs typeface="Arabic Typesetting" pitchFamily="66" charset="-78"/>
            </a:endParaRPr>
          </a:p>
        </p:txBody>
      </p:sp>
      <p:sp>
        <p:nvSpPr>
          <p:cNvPr id="2" name="Slide Number Placeholder 1"/>
          <p:cNvSpPr>
            <a:spLocks noGrp="1"/>
          </p:cNvSpPr>
          <p:nvPr>
            <p:ph type="sldNum" sz="quarter" idx="11"/>
          </p:nvPr>
        </p:nvSpPr>
        <p:spPr/>
        <p:txBody>
          <a:bodyPr/>
          <a:lstStyle/>
          <a:p>
            <a:fld id="{A710C3AC-2753-431F-B300-29CC644D809A}" type="slidenum">
              <a:rPr lang="en-US" smtClean="0">
                <a:solidFill>
                  <a:schemeClr val="bg1"/>
                </a:solidFill>
              </a:rPr>
              <a:pPr/>
              <a:t>10</a:t>
            </a:fld>
            <a:endParaRPr lang="en-US" dirty="0">
              <a:solidFill>
                <a:schemeClr val="bg1"/>
              </a:solidFill>
            </a:endParaRPr>
          </a:p>
        </p:txBody>
      </p:sp>
    </p:spTree>
    <p:extLst>
      <p:ext uri="{BB962C8B-B14F-4D97-AF65-F5344CB8AC3E}">
        <p14:creationId xmlns:p14="http://schemas.microsoft.com/office/powerpoint/2010/main" val="925452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custDataLst>
              <p:tags r:id="rId1"/>
            </p:custDataLst>
          </p:nvPr>
        </p:nvSpPr>
        <p:spPr>
          <a:xfrm>
            <a:off x="0" y="44624"/>
            <a:ext cx="9144000" cy="1143000"/>
          </a:xfrm>
        </p:spPr>
        <p:txBody>
          <a:bodyPr>
            <a:noAutofit/>
          </a:bodyPr>
          <a:lstStyle/>
          <a:p>
            <a:pPr algn="ctr"/>
            <a:r>
              <a:rPr lang="fr-FR" sz="3600" b="1" dirty="0">
                <a:solidFill>
                  <a:srgbClr val="002060"/>
                </a:solidFill>
              </a:rPr>
              <a:t>Incubation, latent, </a:t>
            </a:r>
            <a:r>
              <a:rPr lang="fr-FR" sz="3600" b="1" dirty="0" err="1">
                <a:solidFill>
                  <a:srgbClr val="002060"/>
                </a:solidFill>
              </a:rPr>
              <a:t>infectious</a:t>
            </a:r>
            <a:r>
              <a:rPr lang="fr-FR" sz="3600" b="1" dirty="0">
                <a:solidFill>
                  <a:srgbClr val="002060"/>
                </a:solidFill>
              </a:rPr>
              <a:t> </a:t>
            </a:r>
            <a:r>
              <a:rPr lang="fr-FR" sz="3600" b="1" dirty="0" err="1">
                <a:solidFill>
                  <a:srgbClr val="002060"/>
                </a:solidFill>
              </a:rPr>
              <a:t>period</a:t>
            </a:r>
            <a:endParaRPr lang="fr-FR" sz="3600" b="1" dirty="0">
              <a:solidFill>
                <a:srgbClr val="002060"/>
              </a:solidFill>
            </a:endParaRPr>
          </a:p>
        </p:txBody>
      </p:sp>
      <p:sp>
        <p:nvSpPr>
          <p:cNvPr id="2" name="TextBox 1"/>
          <p:cNvSpPr txBox="1"/>
          <p:nvPr/>
        </p:nvSpPr>
        <p:spPr>
          <a:xfrm>
            <a:off x="3203848" y="3068960"/>
            <a:ext cx="184731" cy="369332"/>
          </a:xfrm>
          <a:prstGeom prst="rect">
            <a:avLst/>
          </a:prstGeom>
          <a:noFill/>
        </p:spPr>
        <p:txBody>
          <a:bodyPr wrap="none" rtlCol="0">
            <a:spAutoFit/>
          </a:bodyPr>
          <a:lstStyle/>
          <a:p>
            <a:endParaRPr lang="en-GB" dirty="0"/>
          </a:p>
        </p:txBody>
      </p:sp>
      <p:sp>
        <p:nvSpPr>
          <p:cNvPr id="5" name="Content Placeholder 13"/>
          <p:cNvSpPr>
            <a:spLocks noGrp="1"/>
          </p:cNvSpPr>
          <p:nvPr>
            <p:ph idx="1"/>
            <p:custDataLst>
              <p:tags r:id="rId2"/>
            </p:custDataLst>
          </p:nvPr>
        </p:nvSpPr>
        <p:spPr>
          <a:xfrm>
            <a:off x="457200" y="1268760"/>
            <a:ext cx="8409656" cy="4525963"/>
          </a:xfrm>
          <a:noFill/>
        </p:spPr>
        <p:txBody>
          <a:bodyPr>
            <a:normAutofit/>
          </a:bodyPr>
          <a:lstStyle/>
          <a:p>
            <a:pPr marL="0" indent="0">
              <a:buNone/>
            </a:pPr>
            <a:r>
              <a:rPr lang="fr-FR" sz="2400" dirty="0"/>
              <a:t>The duration of the incubation, latent and </a:t>
            </a:r>
            <a:r>
              <a:rPr lang="fr-FR" sz="2400" dirty="0" err="1"/>
              <a:t>infectious</a:t>
            </a:r>
            <a:r>
              <a:rPr lang="fr-FR" sz="2400" dirty="0"/>
              <a:t> </a:t>
            </a:r>
            <a:r>
              <a:rPr lang="fr-FR" sz="2400" dirty="0" err="1"/>
              <a:t>periods</a:t>
            </a:r>
            <a:r>
              <a:rPr lang="fr-FR" sz="2400" dirty="0"/>
              <a:t> </a:t>
            </a:r>
            <a:r>
              <a:rPr lang="fr-FR" sz="2400" dirty="0" err="1"/>
              <a:t>determine</a:t>
            </a:r>
            <a:r>
              <a:rPr lang="fr-FR" sz="2400" dirty="0"/>
              <a:t> the </a:t>
            </a:r>
            <a:r>
              <a:rPr lang="fr-FR" sz="2400" dirty="0" err="1"/>
              <a:t>spread</a:t>
            </a:r>
            <a:r>
              <a:rPr lang="fr-FR" sz="2400" dirty="0"/>
              <a:t> of the infection.</a:t>
            </a:r>
          </a:p>
          <a:p>
            <a:pPr marL="0" indent="0">
              <a:buNone/>
            </a:pPr>
            <a:endParaRPr lang="fr-FR" sz="2400" dirty="0"/>
          </a:p>
          <a:p>
            <a:pPr lvl="1"/>
            <a:r>
              <a:rPr lang="en-US" sz="2400" dirty="0"/>
              <a:t>If the </a:t>
            </a:r>
            <a:r>
              <a:rPr lang="en-US" sz="2400" b="1" i="1" dirty="0"/>
              <a:t>latent period is longer </a:t>
            </a:r>
            <a:r>
              <a:rPr lang="en-US" sz="2400" dirty="0"/>
              <a:t>than the incubation period, individuals are contagious only after the onset of symptoms. So </a:t>
            </a:r>
            <a:r>
              <a:rPr lang="en-US" sz="2400" b="1" dirty="0">
                <a:solidFill>
                  <a:srgbClr val="FF0000"/>
                </a:solidFill>
              </a:rPr>
              <a:t>patients can be diagnosed before they are contagious.</a:t>
            </a:r>
            <a:endParaRPr lang="fr-FR" sz="2400" b="1" dirty="0">
              <a:solidFill>
                <a:srgbClr val="FF0000"/>
              </a:solidFill>
            </a:endParaRPr>
          </a:p>
          <a:p>
            <a:pPr lvl="1"/>
            <a:r>
              <a:rPr lang="en-US" sz="2400" dirty="0"/>
              <a:t>If the </a:t>
            </a:r>
            <a:r>
              <a:rPr lang="en-US" sz="2400" b="1" i="1" kern="1200" dirty="0">
                <a:solidFill>
                  <a:srgbClr val="10253F"/>
                </a:solidFill>
                <a:latin typeface="Arial" pitchFamily="34" charset="0"/>
                <a:ea typeface="+mn-ea"/>
                <a:cs typeface="Arial" pitchFamily="34" charset="0"/>
              </a:rPr>
              <a:t>latent period is shorter </a:t>
            </a:r>
            <a:r>
              <a:rPr lang="en-US" sz="2400" dirty="0"/>
              <a:t>than the incubation period, people are contagious </a:t>
            </a:r>
            <a:r>
              <a:rPr lang="en-US" sz="2400" b="1" i="1" dirty="0"/>
              <a:t>before presenting symptoms</a:t>
            </a:r>
            <a:r>
              <a:rPr lang="en-US" sz="2400" dirty="0"/>
              <a:t>. Then the infection can then spread more easily</a:t>
            </a:r>
            <a:endParaRPr lang="fr-FR" sz="2400" dirty="0"/>
          </a:p>
        </p:txBody>
      </p:sp>
      <p:sp>
        <p:nvSpPr>
          <p:cNvPr id="3" name="Slide Number Placeholder 2"/>
          <p:cNvSpPr>
            <a:spLocks noGrp="1"/>
          </p:cNvSpPr>
          <p:nvPr>
            <p:ph type="sldNum" sz="quarter" idx="12"/>
          </p:nvPr>
        </p:nvSpPr>
        <p:spPr/>
        <p:txBody>
          <a:bodyPr/>
          <a:lstStyle/>
          <a:p>
            <a:fld id="{54194040-A183-4782-92D6-AC45EA1518FE}" type="slidenum">
              <a:rPr lang="en-US" altLang="en-US" smtClean="0"/>
              <a:pPr/>
              <a:t>11</a:t>
            </a:fld>
            <a:endParaRPr lang="en-US" altLang="en-US"/>
          </a:p>
        </p:txBody>
      </p:sp>
    </p:spTree>
    <p:extLst>
      <p:ext uri="{BB962C8B-B14F-4D97-AF65-F5344CB8AC3E}">
        <p14:creationId xmlns:p14="http://schemas.microsoft.com/office/powerpoint/2010/main" val="2098751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12</a:t>
            </a:fld>
            <a:endParaRPr lang="en-US" altLang="en-US"/>
          </a:p>
        </p:txBody>
      </p:sp>
      <p:sp>
        <p:nvSpPr>
          <p:cNvPr id="5" name="Title 1"/>
          <p:cNvSpPr>
            <a:spLocks noGrp="1"/>
          </p:cNvSpPr>
          <p:nvPr>
            <p:ph type="title"/>
          </p:nvPr>
        </p:nvSpPr>
        <p:spPr>
          <a:xfrm>
            <a:off x="251520" y="116632"/>
            <a:ext cx="8821444" cy="1048885"/>
          </a:xfrm>
        </p:spPr>
        <p:txBody>
          <a:bodyPr>
            <a:normAutofit fontScale="90000"/>
          </a:bodyPr>
          <a:lstStyle/>
          <a:p>
            <a:pPr algn="ctr"/>
            <a:r>
              <a:rPr lang="en-US" sz="4000" b="1" dirty="0">
                <a:solidFill>
                  <a:srgbClr val="002060"/>
                </a:solidFill>
                <a:latin typeface="+mn-lt"/>
                <a:cs typeface="Arabic Typesetting" pitchFamily="66" charset="-78"/>
              </a:rPr>
              <a:t>Infectiousness before symptoms (Measles/HIV) </a:t>
            </a:r>
          </a:p>
        </p:txBody>
      </p:sp>
      <p:grpSp>
        <p:nvGrpSpPr>
          <p:cNvPr id="59" name="Group 58"/>
          <p:cNvGrpSpPr/>
          <p:nvPr/>
        </p:nvGrpSpPr>
        <p:grpSpPr>
          <a:xfrm>
            <a:off x="395536" y="1556792"/>
            <a:ext cx="8784976" cy="1664990"/>
            <a:chOff x="907476" y="1001583"/>
            <a:chExt cx="9844891" cy="933183"/>
          </a:xfrm>
        </p:grpSpPr>
        <p:sp>
          <p:nvSpPr>
            <p:cNvPr id="62" name="Rectangle 61"/>
            <p:cNvSpPr/>
            <p:nvPr/>
          </p:nvSpPr>
          <p:spPr>
            <a:xfrm>
              <a:off x="4560048" y="1033781"/>
              <a:ext cx="1782233" cy="4200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r>
                <a:rPr lang="en-US" b="0" dirty="0">
                  <a:solidFill>
                    <a:schemeClr val="tx1"/>
                  </a:solidFill>
                  <a:cs typeface="Arabic Typesetting" pitchFamily="66" charset="-78"/>
                </a:rPr>
                <a:t>Symptoms appears</a:t>
              </a:r>
            </a:p>
          </p:txBody>
        </p:sp>
        <p:cxnSp>
          <p:nvCxnSpPr>
            <p:cNvPr id="63" name="Straight Arrow Connector 62"/>
            <p:cNvCxnSpPr/>
            <p:nvPr/>
          </p:nvCxnSpPr>
          <p:spPr>
            <a:xfrm>
              <a:off x="5436870" y="1401859"/>
              <a:ext cx="0" cy="336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9803342" y="1317845"/>
              <a:ext cx="0" cy="4200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8753375" y="1001583"/>
              <a:ext cx="1998992" cy="420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r>
                <a:rPr lang="en-US" b="0" dirty="0">
                  <a:solidFill>
                    <a:schemeClr val="tx1"/>
                  </a:solidFill>
                  <a:cs typeface="Arabic Typesetting" pitchFamily="66" charset="-78"/>
                </a:rPr>
                <a:t>Healing/death</a:t>
              </a:r>
            </a:p>
          </p:txBody>
        </p:sp>
        <p:sp>
          <p:nvSpPr>
            <p:cNvPr id="66" name="Rectangle 65"/>
            <p:cNvSpPr/>
            <p:nvPr/>
          </p:nvSpPr>
          <p:spPr>
            <a:xfrm>
              <a:off x="907476" y="1041941"/>
              <a:ext cx="1302160" cy="4200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r>
                <a:rPr lang="en-US" b="0" dirty="0">
                  <a:solidFill>
                    <a:schemeClr val="tx1"/>
                  </a:solidFill>
                  <a:cs typeface="Arabic Typesetting" pitchFamily="66" charset="-78"/>
                </a:rPr>
                <a:t>Infection</a:t>
              </a:r>
            </a:p>
          </p:txBody>
        </p:sp>
        <p:sp>
          <p:nvSpPr>
            <p:cNvPr id="67" name="Rectangle 66"/>
            <p:cNvSpPr/>
            <p:nvPr/>
          </p:nvSpPr>
          <p:spPr>
            <a:xfrm>
              <a:off x="5436870" y="1737916"/>
              <a:ext cx="4366472" cy="196850"/>
            </a:xfrm>
            <a:prstGeom prst="rect">
              <a:avLst/>
            </a:prstGeom>
            <a:solidFill>
              <a:srgbClr val="3366C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68" name="Rectangle 67"/>
            <p:cNvSpPr/>
            <p:nvPr/>
          </p:nvSpPr>
          <p:spPr>
            <a:xfrm>
              <a:off x="1070398" y="1737916"/>
              <a:ext cx="4366472" cy="19685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Arrow Connector 60"/>
            <p:cNvCxnSpPr/>
            <p:nvPr/>
          </p:nvCxnSpPr>
          <p:spPr>
            <a:xfrm>
              <a:off x="1070398" y="1317845"/>
              <a:ext cx="0" cy="4200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560632" y="4367817"/>
            <a:ext cx="8475863" cy="1077407"/>
            <a:chOff x="899490" y="4276624"/>
            <a:chExt cx="9498486" cy="1619586"/>
          </a:xfrm>
        </p:grpSpPr>
        <p:cxnSp>
          <p:nvCxnSpPr>
            <p:cNvPr id="70" name="Straight Arrow Connector 69"/>
            <p:cNvCxnSpPr/>
            <p:nvPr/>
          </p:nvCxnSpPr>
          <p:spPr>
            <a:xfrm flipV="1">
              <a:off x="988602" y="4719309"/>
              <a:ext cx="0" cy="5880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899490" y="5144678"/>
              <a:ext cx="1263408" cy="4200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r>
                <a:rPr lang="en-US" b="0" dirty="0">
                  <a:solidFill>
                    <a:schemeClr val="tx1"/>
                  </a:solidFill>
                </a:rPr>
                <a:t>Infection</a:t>
              </a:r>
            </a:p>
          </p:txBody>
        </p:sp>
        <p:cxnSp>
          <p:nvCxnSpPr>
            <p:cNvPr id="73" name="Straight Arrow Connector 72"/>
            <p:cNvCxnSpPr/>
            <p:nvPr/>
          </p:nvCxnSpPr>
          <p:spPr>
            <a:xfrm flipV="1">
              <a:off x="3885007" y="4738331"/>
              <a:ext cx="0" cy="5880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3018208" y="5392126"/>
              <a:ext cx="1892451" cy="504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r>
                <a:rPr lang="en-US" b="0" dirty="0">
                  <a:solidFill>
                    <a:schemeClr val="tx1"/>
                  </a:solidFill>
                  <a:cs typeface="Arabic Typesetting" pitchFamily="66" charset="-78"/>
                </a:rPr>
                <a:t>Infectiousness begins</a:t>
              </a:r>
            </a:p>
          </p:txBody>
        </p:sp>
        <p:cxnSp>
          <p:nvCxnSpPr>
            <p:cNvPr id="75" name="Straight Arrow Connector 74"/>
            <p:cNvCxnSpPr/>
            <p:nvPr/>
          </p:nvCxnSpPr>
          <p:spPr>
            <a:xfrm flipV="1">
              <a:off x="6783803" y="4738331"/>
              <a:ext cx="0" cy="5880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5908881" y="5392126"/>
              <a:ext cx="2068219" cy="504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a:r>
                <a:rPr lang="en-US" dirty="0">
                  <a:solidFill>
                    <a:schemeClr val="tx1"/>
                  </a:solidFill>
                  <a:cs typeface="Arabic Typesetting" pitchFamily="66" charset="-78"/>
                </a:rPr>
                <a:t>Infectiousness ends </a:t>
              </a:r>
              <a:endParaRPr lang="en-US" b="0" dirty="0">
                <a:solidFill>
                  <a:schemeClr val="tx1"/>
                </a:solidFill>
                <a:cs typeface="Arabic Typesetting" pitchFamily="66" charset="-78"/>
              </a:endParaRPr>
            </a:p>
          </p:txBody>
        </p:sp>
        <p:sp>
          <p:nvSpPr>
            <p:cNvPr id="78" name="Rectangle 77"/>
            <p:cNvSpPr/>
            <p:nvPr/>
          </p:nvSpPr>
          <p:spPr>
            <a:xfrm>
              <a:off x="8520155" y="5330764"/>
              <a:ext cx="1877821"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dirty="0">
                  <a:solidFill>
                    <a:schemeClr val="tx1"/>
                  </a:solidFill>
                </a:rPr>
                <a:t>Healing/death</a:t>
              </a:r>
            </a:p>
          </p:txBody>
        </p:sp>
        <p:cxnSp>
          <p:nvCxnSpPr>
            <p:cNvPr id="79" name="Straight Arrow Connector 78"/>
            <p:cNvCxnSpPr/>
            <p:nvPr/>
          </p:nvCxnSpPr>
          <p:spPr>
            <a:xfrm flipV="1">
              <a:off x="9694784" y="4719309"/>
              <a:ext cx="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961840" y="4276624"/>
              <a:ext cx="8732944" cy="419100"/>
              <a:chOff x="1257300" y="4457700"/>
              <a:chExt cx="9067800" cy="419100"/>
            </a:xfrm>
          </p:grpSpPr>
          <p:sp>
            <p:nvSpPr>
              <p:cNvPr id="81" name="Rectangle 80"/>
              <p:cNvSpPr/>
              <p:nvPr/>
            </p:nvSpPr>
            <p:spPr>
              <a:xfrm>
                <a:off x="7302500" y="4457700"/>
                <a:ext cx="3022600" cy="419100"/>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a:off x="4279900" y="4457700"/>
                <a:ext cx="3022600" cy="419100"/>
              </a:xfrm>
              <a:prstGeom prst="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1257300" y="4457700"/>
                <a:ext cx="3022600" cy="419100"/>
              </a:xfrm>
              <a:prstGeom prst="rect">
                <a:avLst/>
              </a:prstGeom>
              <a:solidFill>
                <a:srgbClr val="FFCC99">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4" name="Rectangle 83"/>
          <p:cNvSpPr/>
          <p:nvPr>
            <p:custDataLst>
              <p:tags r:id="rId1"/>
            </p:custDataLst>
          </p:nvPr>
        </p:nvSpPr>
        <p:spPr>
          <a:xfrm>
            <a:off x="4751540" y="2382778"/>
            <a:ext cx="3348852"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i="1" dirty="0" err="1">
                <a:solidFill>
                  <a:prstClr val="black"/>
                </a:solidFill>
                <a:cs typeface="Arabic Typesetting" pitchFamily="66" charset="-78"/>
              </a:rPr>
              <a:t>Period</a:t>
            </a:r>
            <a:r>
              <a:rPr lang="fr-FR" sz="1600" i="1" dirty="0">
                <a:solidFill>
                  <a:prstClr val="black"/>
                </a:solidFill>
                <a:cs typeface="Arabic Typesetting" pitchFamily="66" charset="-78"/>
              </a:rPr>
              <a:t> </a:t>
            </a:r>
            <a:r>
              <a:rPr lang="fr-FR" sz="1600" i="1" dirty="0" err="1">
                <a:solidFill>
                  <a:prstClr val="black"/>
                </a:solidFill>
                <a:cs typeface="Arabic Typesetting" pitchFamily="66" charset="-78"/>
              </a:rPr>
              <a:t>with</a:t>
            </a:r>
            <a:r>
              <a:rPr lang="fr-FR" sz="1600" i="1" dirty="0">
                <a:solidFill>
                  <a:prstClr val="black"/>
                </a:solidFill>
                <a:cs typeface="Arabic Typesetting" pitchFamily="66" charset="-78"/>
              </a:rPr>
              <a:t> </a:t>
            </a:r>
            <a:r>
              <a:rPr lang="fr-FR" sz="1600" i="1" dirty="0" err="1">
                <a:solidFill>
                  <a:prstClr val="black"/>
                </a:solidFill>
                <a:cs typeface="Arabic Typesetting" pitchFamily="66" charset="-78"/>
              </a:rPr>
              <a:t>symptoms</a:t>
            </a:r>
            <a:endParaRPr lang="fr-FR" sz="1600" i="1" dirty="0">
              <a:solidFill>
                <a:prstClr val="black"/>
              </a:solidFill>
              <a:cs typeface="Arabic Typesetting" pitchFamily="66" charset="-78"/>
            </a:endParaRPr>
          </a:p>
        </p:txBody>
      </p:sp>
      <p:sp>
        <p:nvSpPr>
          <p:cNvPr id="85" name="Rectangle 84"/>
          <p:cNvSpPr/>
          <p:nvPr>
            <p:custDataLst>
              <p:tags r:id="rId2"/>
            </p:custDataLst>
          </p:nvPr>
        </p:nvSpPr>
        <p:spPr>
          <a:xfrm>
            <a:off x="611560" y="2380278"/>
            <a:ext cx="3679371"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a:solidFill>
                  <a:prstClr val="black"/>
                </a:solidFill>
                <a:cs typeface="Arabic Typesetting" pitchFamily="66" charset="-78"/>
              </a:rPr>
              <a:t>Incubation </a:t>
            </a:r>
            <a:r>
              <a:rPr lang="fr-FR" sz="1600" dirty="0" err="1">
                <a:solidFill>
                  <a:prstClr val="black"/>
                </a:solidFill>
                <a:cs typeface="Arabic Typesetting" pitchFamily="66" charset="-78"/>
              </a:rPr>
              <a:t>period</a:t>
            </a:r>
            <a:endParaRPr lang="fr-FR" sz="1600" dirty="0">
              <a:solidFill>
                <a:prstClr val="black"/>
              </a:solidFill>
              <a:cs typeface="Arabic Typesetting" pitchFamily="66" charset="-78"/>
            </a:endParaRPr>
          </a:p>
        </p:txBody>
      </p:sp>
      <p:sp>
        <p:nvSpPr>
          <p:cNvPr id="30" name="Rectangle 29"/>
          <p:cNvSpPr/>
          <p:nvPr>
            <p:custDataLst>
              <p:tags r:id="rId3"/>
            </p:custDataLst>
          </p:nvPr>
        </p:nvSpPr>
        <p:spPr>
          <a:xfrm>
            <a:off x="669340" y="3943047"/>
            <a:ext cx="2491437"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a:solidFill>
                  <a:prstClr val="black"/>
                </a:solidFill>
                <a:cs typeface="Arabic Typesetting" pitchFamily="66" charset="-78"/>
              </a:rPr>
              <a:t>Latent </a:t>
            </a:r>
            <a:r>
              <a:rPr lang="fr-FR" sz="1600" dirty="0" err="1">
                <a:solidFill>
                  <a:prstClr val="black"/>
                </a:solidFill>
                <a:cs typeface="Arabic Typesetting" pitchFamily="66" charset="-78"/>
              </a:rPr>
              <a:t>period</a:t>
            </a:r>
            <a:endParaRPr lang="fr-FR" sz="1600" dirty="0">
              <a:solidFill>
                <a:prstClr val="black"/>
              </a:solidFill>
              <a:cs typeface="Arabic Typesetting" pitchFamily="66" charset="-78"/>
            </a:endParaRPr>
          </a:p>
        </p:txBody>
      </p:sp>
      <p:sp>
        <p:nvSpPr>
          <p:cNvPr id="31" name="Rectangle 30"/>
          <p:cNvSpPr/>
          <p:nvPr>
            <p:custDataLst>
              <p:tags r:id="rId4"/>
            </p:custDataLst>
          </p:nvPr>
        </p:nvSpPr>
        <p:spPr>
          <a:xfrm>
            <a:off x="3224723" y="3557546"/>
            <a:ext cx="2451197"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err="1">
                <a:solidFill>
                  <a:schemeClr val="tx1"/>
                </a:solidFill>
                <a:cs typeface="Arabic Typesetting" pitchFamily="66" charset="-78"/>
              </a:rPr>
              <a:t>Infectiousness</a:t>
            </a:r>
            <a:r>
              <a:rPr lang="fr-FR" sz="1600" dirty="0">
                <a:solidFill>
                  <a:schemeClr val="tx1"/>
                </a:solidFill>
                <a:cs typeface="Arabic Typesetting" pitchFamily="66" charset="-78"/>
              </a:rPr>
              <a:t> </a:t>
            </a:r>
            <a:r>
              <a:rPr lang="fr-FR" sz="1600" dirty="0" err="1">
                <a:solidFill>
                  <a:schemeClr val="tx1"/>
                </a:solidFill>
                <a:cs typeface="Arabic Typesetting" pitchFamily="66" charset="-78"/>
              </a:rPr>
              <a:t>period</a:t>
            </a:r>
            <a:endParaRPr lang="fr-FR" sz="1600" dirty="0">
              <a:solidFill>
                <a:schemeClr val="tx1"/>
              </a:solidFill>
              <a:cs typeface="Arabic Typesetting" pitchFamily="66" charset="-78"/>
            </a:endParaRPr>
          </a:p>
        </p:txBody>
      </p:sp>
    </p:spTree>
    <p:extLst>
      <p:ext uri="{BB962C8B-B14F-4D97-AF65-F5344CB8AC3E}">
        <p14:creationId xmlns:p14="http://schemas.microsoft.com/office/powerpoint/2010/main" val="812464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custDataLst>
              <p:tags r:id="rId1"/>
            </p:custDataLst>
          </p:nvPr>
        </p:nvSpPr>
        <p:spPr>
          <a:xfrm>
            <a:off x="414791" y="44624"/>
            <a:ext cx="8229600" cy="1143000"/>
          </a:xfrm>
          <a:noFill/>
        </p:spPr>
        <p:txBody>
          <a:bodyPr>
            <a:noAutofit/>
          </a:bodyPr>
          <a:lstStyle/>
          <a:p>
            <a:r>
              <a:rPr lang="en-US" sz="3600" b="1" dirty="0">
                <a:solidFill>
                  <a:srgbClr val="002060"/>
                </a:solidFill>
                <a:cs typeface="Arabic Typesetting" pitchFamily="66" charset="-78"/>
              </a:rPr>
              <a:t>Infectiousness after symptoms </a:t>
            </a:r>
            <a:r>
              <a:rPr lang="fr-FR" sz="3600" b="1" dirty="0">
                <a:solidFill>
                  <a:srgbClr val="002060"/>
                </a:solidFill>
                <a:cs typeface="Arabic Typesetting" pitchFamily="66" charset="-78"/>
              </a:rPr>
              <a:t>(Ebola/SRAS) </a:t>
            </a:r>
            <a:endParaRPr lang="fr-FR" sz="3600" b="1" dirty="0">
              <a:solidFill>
                <a:srgbClr val="002060"/>
              </a:solidFill>
              <a:latin typeface="Arabic Typesetting" pitchFamily="66" charset="-78"/>
              <a:cs typeface="Arabic Typesetting" pitchFamily="66" charset="-78"/>
            </a:endParaRPr>
          </a:p>
        </p:txBody>
      </p:sp>
      <p:grpSp>
        <p:nvGrpSpPr>
          <p:cNvPr id="25" name="Group 24"/>
          <p:cNvGrpSpPr/>
          <p:nvPr/>
        </p:nvGrpSpPr>
        <p:grpSpPr>
          <a:xfrm>
            <a:off x="311696" y="1772816"/>
            <a:ext cx="8652792" cy="3816424"/>
            <a:chOff x="311696" y="1772816"/>
            <a:chExt cx="8652792" cy="3816424"/>
          </a:xfrm>
        </p:grpSpPr>
        <p:sp>
          <p:nvSpPr>
            <p:cNvPr id="26" name="Rectangle 25"/>
            <p:cNvSpPr/>
            <p:nvPr>
              <p:custDataLst>
                <p:tags r:id="rId2"/>
              </p:custDataLst>
            </p:nvPr>
          </p:nvSpPr>
          <p:spPr>
            <a:xfrm>
              <a:off x="3116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sz="1600" dirty="0">
                  <a:solidFill>
                    <a:prstClr val="black"/>
                  </a:solidFill>
                  <a:cs typeface="Arabic Typesetting" pitchFamily="66" charset="-78"/>
                </a:rPr>
                <a:t>Infection</a:t>
              </a:r>
            </a:p>
          </p:txBody>
        </p:sp>
        <p:grpSp>
          <p:nvGrpSpPr>
            <p:cNvPr id="27" name="Group 26"/>
            <p:cNvGrpSpPr/>
            <p:nvPr/>
          </p:nvGrpSpPr>
          <p:grpSpPr>
            <a:xfrm>
              <a:off x="683568" y="1772816"/>
              <a:ext cx="8280920" cy="3816424"/>
              <a:chOff x="683568" y="1772816"/>
              <a:chExt cx="8280920" cy="3816424"/>
            </a:xfrm>
          </p:grpSpPr>
          <p:sp>
            <p:nvSpPr>
              <p:cNvPr id="28" name="Rectangle 27"/>
              <p:cNvSpPr/>
              <p:nvPr>
                <p:custDataLst>
                  <p:tags r:id="rId3"/>
                </p:custDataLst>
              </p:nvPr>
            </p:nvSpPr>
            <p:spPr>
              <a:xfrm>
                <a:off x="4572000" y="2545675"/>
                <a:ext cx="3348852"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i="1" dirty="0" err="1">
                    <a:solidFill>
                      <a:prstClr val="black"/>
                    </a:solidFill>
                    <a:cs typeface="Arabic Typesetting" pitchFamily="66" charset="-78"/>
                  </a:rPr>
                  <a:t>Period</a:t>
                </a:r>
                <a:r>
                  <a:rPr lang="fr-FR" sz="1600" i="1" dirty="0">
                    <a:solidFill>
                      <a:prstClr val="black"/>
                    </a:solidFill>
                    <a:cs typeface="Arabic Typesetting" pitchFamily="66" charset="-78"/>
                  </a:rPr>
                  <a:t> </a:t>
                </a:r>
                <a:r>
                  <a:rPr lang="fr-FR" sz="1600" i="1" dirty="0" err="1">
                    <a:solidFill>
                      <a:prstClr val="black"/>
                    </a:solidFill>
                    <a:cs typeface="Arabic Typesetting" pitchFamily="66" charset="-78"/>
                  </a:rPr>
                  <a:t>with</a:t>
                </a:r>
                <a:r>
                  <a:rPr lang="fr-FR" sz="1600" i="1" dirty="0">
                    <a:solidFill>
                      <a:prstClr val="black"/>
                    </a:solidFill>
                    <a:cs typeface="Arabic Typesetting" pitchFamily="66" charset="-78"/>
                  </a:rPr>
                  <a:t> </a:t>
                </a:r>
                <a:r>
                  <a:rPr lang="fr-FR" sz="1600" i="1" dirty="0" err="1">
                    <a:solidFill>
                      <a:prstClr val="black"/>
                    </a:solidFill>
                    <a:cs typeface="Arabic Typesetting" pitchFamily="66" charset="-78"/>
                  </a:rPr>
                  <a:t>symptoms</a:t>
                </a:r>
                <a:endParaRPr lang="fr-FR" sz="1600" i="1" dirty="0">
                  <a:solidFill>
                    <a:prstClr val="black"/>
                  </a:solidFill>
                  <a:cs typeface="Arabic Typesetting" pitchFamily="66" charset="-78"/>
                </a:endParaRPr>
              </a:p>
            </p:txBody>
          </p:sp>
          <p:sp>
            <p:nvSpPr>
              <p:cNvPr id="29" name="Rectangle 28"/>
              <p:cNvSpPr/>
              <p:nvPr>
                <p:custDataLst>
                  <p:tags r:id="rId4"/>
                </p:custDataLst>
              </p:nvPr>
            </p:nvSpPr>
            <p:spPr>
              <a:xfrm>
                <a:off x="899592" y="2524715"/>
                <a:ext cx="331236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a:solidFill>
                      <a:prstClr val="black"/>
                    </a:solidFill>
                    <a:cs typeface="Arabic Typesetting" pitchFamily="66" charset="-78"/>
                  </a:rPr>
                  <a:t>Incubation </a:t>
                </a:r>
                <a:r>
                  <a:rPr lang="fr-FR" sz="1600" dirty="0" err="1">
                    <a:solidFill>
                      <a:prstClr val="black"/>
                    </a:solidFill>
                    <a:cs typeface="Arabic Typesetting" pitchFamily="66" charset="-78"/>
                  </a:rPr>
                  <a:t>period</a:t>
                </a:r>
                <a:endParaRPr lang="fr-FR" sz="1600" dirty="0">
                  <a:solidFill>
                    <a:prstClr val="black"/>
                  </a:solidFill>
                  <a:cs typeface="Arabic Typesetting" pitchFamily="66" charset="-78"/>
                </a:endParaRPr>
              </a:p>
            </p:txBody>
          </p:sp>
          <p:cxnSp>
            <p:nvCxnSpPr>
              <p:cNvPr id="30" name="Straight Arrow Connector 29"/>
              <p:cNvCxnSpPr/>
              <p:nvPr>
                <p:custDataLst>
                  <p:tags r:id="rId5"/>
                </p:custDataLst>
              </p:nvPr>
            </p:nvCxnSpPr>
            <p:spPr>
              <a:xfrm>
                <a:off x="6835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custDataLst>
                  <p:tags r:id="rId6"/>
                </p:custDataLst>
              </p:nvPr>
            </p:nvSpPr>
            <p:spPr>
              <a:xfrm>
                <a:off x="36358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sz="1600" dirty="0">
                    <a:solidFill>
                      <a:prstClr val="black"/>
                    </a:solidFill>
                    <a:cs typeface="Arabic Typesetting" pitchFamily="66" charset="-78"/>
                  </a:rPr>
                  <a:t>Apparition des symptômes</a:t>
                </a:r>
              </a:p>
            </p:txBody>
          </p:sp>
          <p:cxnSp>
            <p:nvCxnSpPr>
              <p:cNvPr id="32" name="Straight Arrow Connector 31"/>
              <p:cNvCxnSpPr/>
              <p:nvPr>
                <p:custDataLst>
                  <p:tags r:id="rId7"/>
                </p:custDataLst>
              </p:nvPr>
            </p:nvCxnSpPr>
            <p:spPr>
              <a:xfrm>
                <a:off x="4417368" y="2348880"/>
                <a:ext cx="0" cy="65102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custDataLst>
                  <p:tags r:id="rId8"/>
                </p:custDataLst>
              </p:nvPr>
            </p:nvCxnSpPr>
            <p:spPr>
              <a:xfrm>
                <a:off x="81511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custDataLst>
                  <p:tags r:id="rId9"/>
                </p:custDataLst>
              </p:nvPr>
            </p:nvSpPr>
            <p:spPr>
              <a:xfrm>
                <a:off x="7093240" y="1772816"/>
                <a:ext cx="1871248"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sz="1600" dirty="0">
                    <a:solidFill>
                      <a:prstClr val="black"/>
                    </a:solidFill>
                    <a:cs typeface="Arabic Typesetting" pitchFamily="66" charset="-78"/>
                  </a:rPr>
                  <a:t>Healing/</a:t>
                </a:r>
                <a:r>
                  <a:rPr lang="fr-FR" sz="1600" dirty="0" err="1">
                    <a:solidFill>
                      <a:prstClr val="black"/>
                    </a:solidFill>
                    <a:cs typeface="Arabic Typesetting" pitchFamily="66" charset="-78"/>
                  </a:rPr>
                  <a:t>Death</a:t>
                </a:r>
                <a:endParaRPr lang="fr-FR" sz="1600" dirty="0">
                  <a:solidFill>
                    <a:prstClr val="black"/>
                  </a:solidFill>
                  <a:cs typeface="Arabic Typesetting" pitchFamily="66" charset="-78"/>
                </a:endParaRPr>
              </a:p>
            </p:txBody>
          </p:sp>
          <p:sp>
            <p:nvSpPr>
              <p:cNvPr id="35" name="Rectangle 34"/>
              <p:cNvSpPr/>
              <p:nvPr>
                <p:custDataLst>
                  <p:tags r:id="rId10"/>
                </p:custDataLst>
              </p:nvPr>
            </p:nvSpPr>
            <p:spPr>
              <a:xfrm>
                <a:off x="4417368" y="2999910"/>
                <a:ext cx="3733800" cy="357082"/>
              </a:xfrm>
              <a:prstGeom prst="rect">
                <a:avLst/>
              </a:prstGeom>
              <a:solidFill>
                <a:srgbClr val="3366CC"/>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sz="1600">
                  <a:solidFill>
                    <a:prstClr val="white"/>
                  </a:solidFill>
                </a:endParaRPr>
              </a:p>
            </p:txBody>
          </p:sp>
          <p:sp>
            <p:nvSpPr>
              <p:cNvPr id="36" name="Rectangle 35"/>
              <p:cNvSpPr/>
              <p:nvPr>
                <p:custDataLst>
                  <p:tags r:id="rId11"/>
                </p:custDataLst>
              </p:nvPr>
            </p:nvSpPr>
            <p:spPr>
              <a:xfrm>
                <a:off x="683568" y="2999910"/>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sz="1600">
                  <a:solidFill>
                    <a:prstClr val="white"/>
                  </a:solidFill>
                </a:endParaRPr>
              </a:p>
            </p:txBody>
          </p:sp>
          <p:sp>
            <p:nvSpPr>
              <p:cNvPr id="37" name="Rectangle 36"/>
              <p:cNvSpPr/>
              <p:nvPr>
                <p:custDataLst>
                  <p:tags r:id="rId12"/>
                </p:custDataLst>
              </p:nvPr>
            </p:nvSpPr>
            <p:spPr>
              <a:xfrm>
                <a:off x="4439561" y="4266972"/>
                <a:ext cx="3732839" cy="380120"/>
              </a:xfrm>
              <a:prstGeom prst="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sz="1600">
                  <a:solidFill>
                    <a:prstClr val="white"/>
                  </a:solidFill>
                </a:endParaRPr>
              </a:p>
            </p:txBody>
          </p:sp>
          <p:sp>
            <p:nvSpPr>
              <p:cNvPr id="38" name="Rectangle 37"/>
              <p:cNvSpPr/>
              <p:nvPr>
                <p:custDataLst>
                  <p:tags r:id="rId13"/>
                </p:custDataLst>
              </p:nvPr>
            </p:nvSpPr>
            <p:spPr>
              <a:xfrm>
                <a:off x="699527" y="4266972"/>
                <a:ext cx="3740033" cy="380120"/>
              </a:xfrm>
              <a:prstGeom prst="rect">
                <a:avLst/>
              </a:prstGeom>
              <a:solidFill>
                <a:srgbClr val="FFCC99">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sz="1600">
                  <a:solidFill>
                    <a:prstClr val="white"/>
                  </a:solidFill>
                </a:endParaRPr>
              </a:p>
            </p:txBody>
          </p:sp>
          <p:sp>
            <p:nvSpPr>
              <p:cNvPr id="39" name="Rectangle 38"/>
              <p:cNvSpPr/>
              <p:nvPr>
                <p:custDataLst>
                  <p:tags r:id="rId14"/>
                </p:custDataLst>
              </p:nvPr>
            </p:nvSpPr>
            <p:spPr>
              <a:xfrm>
                <a:off x="722412" y="4776192"/>
                <a:ext cx="371714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a:solidFill>
                      <a:prstClr val="black"/>
                    </a:solidFill>
                    <a:cs typeface="Arabic Typesetting" pitchFamily="66" charset="-78"/>
                  </a:rPr>
                  <a:t>Latente </a:t>
                </a:r>
                <a:r>
                  <a:rPr lang="fr-FR" sz="1600" dirty="0" err="1">
                    <a:solidFill>
                      <a:prstClr val="black"/>
                    </a:solidFill>
                    <a:cs typeface="Arabic Typesetting" pitchFamily="66" charset="-78"/>
                  </a:rPr>
                  <a:t>period</a:t>
                </a:r>
                <a:endParaRPr lang="fr-FR" sz="1600" dirty="0">
                  <a:solidFill>
                    <a:prstClr val="black"/>
                  </a:solidFill>
                  <a:cs typeface="Arabic Typesetting" pitchFamily="66" charset="-78"/>
                </a:endParaRPr>
              </a:p>
            </p:txBody>
          </p:sp>
          <p:sp>
            <p:nvSpPr>
              <p:cNvPr id="40" name="Rectangle 39"/>
              <p:cNvSpPr/>
              <p:nvPr>
                <p:custDataLst>
                  <p:tags r:id="rId15"/>
                </p:custDataLst>
              </p:nvPr>
            </p:nvSpPr>
            <p:spPr>
              <a:xfrm>
                <a:off x="4494056" y="5208240"/>
                <a:ext cx="3657111"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sz="1600" dirty="0" err="1">
                    <a:solidFill>
                      <a:schemeClr val="tx1"/>
                    </a:solidFill>
                    <a:cs typeface="Arabic Typesetting" pitchFamily="66" charset="-78"/>
                  </a:rPr>
                  <a:t>Infectiousness</a:t>
                </a:r>
                <a:r>
                  <a:rPr lang="fr-FR" sz="1600" dirty="0">
                    <a:solidFill>
                      <a:schemeClr val="tx1"/>
                    </a:solidFill>
                    <a:cs typeface="Arabic Typesetting" pitchFamily="66" charset="-78"/>
                  </a:rPr>
                  <a:t> </a:t>
                </a:r>
                <a:r>
                  <a:rPr lang="fr-FR" sz="1600" dirty="0" err="1">
                    <a:solidFill>
                      <a:schemeClr val="tx1"/>
                    </a:solidFill>
                    <a:cs typeface="Arabic Typesetting" pitchFamily="66" charset="-78"/>
                  </a:rPr>
                  <a:t>period</a:t>
                </a:r>
                <a:endParaRPr lang="fr-FR" sz="1600" dirty="0">
                  <a:solidFill>
                    <a:schemeClr val="tx1"/>
                  </a:solidFill>
                  <a:cs typeface="Arabic Typesetting" pitchFamily="66" charset="-78"/>
                </a:endParaRPr>
              </a:p>
            </p:txBody>
          </p:sp>
          <p:sp>
            <p:nvSpPr>
              <p:cNvPr id="41" name="Rectangle 40"/>
              <p:cNvSpPr/>
              <p:nvPr>
                <p:custDataLst>
                  <p:tags r:id="rId16"/>
                </p:custDataLst>
              </p:nvPr>
            </p:nvSpPr>
            <p:spPr>
              <a:xfrm>
                <a:off x="3779912" y="3356992"/>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sz="1600" dirty="0" err="1">
                    <a:solidFill>
                      <a:prstClr val="black"/>
                    </a:solidFill>
                    <a:cs typeface="Arabic Typesetting" pitchFamily="66" charset="-78"/>
                  </a:rPr>
                  <a:t>Infectiousness</a:t>
                </a:r>
                <a:r>
                  <a:rPr lang="fr-FR" sz="1600" dirty="0">
                    <a:solidFill>
                      <a:prstClr val="black"/>
                    </a:solidFill>
                    <a:cs typeface="Arabic Typesetting" pitchFamily="66" charset="-78"/>
                  </a:rPr>
                  <a:t> </a:t>
                </a:r>
                <a:r>
                  <a:rPr lang="fr-FR" sz="1600" dirty="0" err="1">
                    <a:solidFill>
                      <a:prstClr val="black"/>
                    </a:solidFill>
                    <a:cs typeface="Arabic Typesetting" pitchFamily="66" charset="-78"/>
                  </a:rPr>
                  <a:t>begins</a:t>
                </a:r>
                <a:endParaRPr lang="fr-FR" sz="1600" dirty="0">
                  <a:solidFill>
                    <a:prstClr val="black"/>
                  </a:solidFill>
                  <a:cs typeface="Arabic Typesetting" pitchFamily="66" charset="-78"/>
                </a:endParaRPr>
              </a:p>
            </p:txBody>
          </p:sp>
          <p:cxnSp>
            <p:nvCxnSpPr>
              <p:cNvPr id="42" name="Straight Arrow Connector 41"/>
              <p:cNvCxnSpPr/>
              <p:nvPr>
                <p:custDataLst>
                  <p:tags r:id="rId17"/>
                </p:custDataLst>
              </p:nvPr>
            </p:nvCxnSpPr>
            <p:spPr>
              <a:xfrm>
                <a:off x="4439561" y="3799148"/>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custDataLst>
                  <p:tags r:id="rId18"/>
                </p:custDataLst>
              </p:nvPr>
            </p:nvSpPr>
            <p:spPr>
              <a:xfrm>
                <a:off x="6444208" y="3573016"/>
                <a:ext cx="2160240" cy="376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sz="1600" dirty="0" err="1">
                    <a:solidFill>
                      <a:prstClr val="black"/>
                    </a:solidFill>
                    <a:cs typeface="Arabic Typesetting" pitchFamily="66" charset="-78"/>
                  </a:rPr>
                  <a:t>Infectiousness</a:t>
                </a:r>
                <a:r>
                  <a:rPr lang="fr-FR" sz="1600" dirty="0">
                    <a:solidFill>
                      <a:prstClr val="black"/>
                    </a:solidFill>
                    <a:cs typeface="Arabic Typesetting" pitchFamily="66" charset="-78"/>
                  </a:rPr>
                  <a:t> ends</a:t>
                </a:r>
              </a:p>
            </p:txBody>
          </p:sp>
          <p:cxnSp>
            <p:nvCxnSpPr>
              <p:cNvPr id="44" name="Straight Arrow Connector 43"/>
              <p:cNvCxnSpPr/>
              <p:nvPr>
                <p:custDataLst>
                  <p:tags r:id="rId19"/>
                </p:custDataLst>
              </p:nvPr>
            </p:nvCxnSpPr>
            <p:spPr>
              <a:xfrm>
                <a:off x="8172400" y="3865239"/>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2" name="Slide Number Placeholder 1"/>
          <p:cNvSpPr>
            <a:spLocks noGrp="1"/>
          </p:cNvSpPr>
          <p:nvPr>
            <p:ph type="sldNum" sz="quarter" idx="12"/>
          </p:nvPr>
        </p:nvSpPr>
        <p:spPr/>
        <p:txBody>
          <a:bodyPr/>
          <a:lstStyle/>
          <a:p>
            <a:fld id="{54194040-A183-4782-92D6-AC45EA1518FE}" type="slidenum">
              <a:rPr lang="en-US" altLang="en-US" smtClean="0"/>
              <a:pPr/>
              <a:t>13</a:t>
            </a:fld>
            <a:endParaRPr lang="en-US" altLang="en-US"/>
          </a:p>
        </p:txBody>
      </p:sp>
    </p:spTree>
    <p:extLst>
      <p:ext uri="{BB962C8B-B14F-4D97-AF65-F5344CB8AC3E}">
        <p14:creationId xmlns:p14="http://schemas.microsoft.com/office/powerpoint/2010/main" val="731519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250825" y="1359578"/>
            <a:ext cx="8677275" cy="3941630"/>
          </a:xfrm>
        </p:spPr>
        <p:txBody>
          <a:bodyPr lIns="91376" tIns="45688" rIns="91376" bIns="45688"/>
          <a:lstStyle/>
          <a:p>
            <a:pPr algn="just">
              <a:spcBef>
                <a:spcPts val="600"/>
              </a:spcBef>
            </a:pPr>
            <a:r>
              <a:rPr lang="en-GB" altLang="en-US" sz="2800" kern="1200" spc="-40" dirty="0">
                <a:solidFill>
                  <a:srgbClr val="002060"/>
                </a:solidFill>
                <a:latin typeface="Arial" pitchFamily="34" charset="0"/>
                <a:cs typeface="Calibri" pitchFamily="34" charset="0"/>
              </a:rPr>
              <a:t>Case Fatality Rate: 50% (25%-90%).</a:t>
            </a:r>
          </a:p>
          <a:p>
            <a:pPr marL="0" indent="0" algn="just">
              <a:spcBef>
                <a:spcPts val="600"/>
              </a:spcBef>
              <a:buNone/>
            </a:pPr>
            <a:endParaRPr lang="en-GB" altLang="en-US" sz="2800" kern="1200" spc="-40" dirty="0">
              <a:solidFill>
                <a:srgbClr val="002060"/>
              </a:solidFill>
              <a:latin typeface="Arial" pitchFamily="34" charset="0"/>
              <a:cs typeface="Calibri" pitchFamily="34" charset="0"/>
            </a:endParaRPr>
          </a:p>
          <a:p>
            <a:pPr algn="just">
              <a:spcBef>
                <a:spcPts val="600"/>
              </a:spcBef>
            </a:pPr>
            <a:r>
              <a:rPr lang="en-GB" altLang="en-US" sz="2800" kern="1200" spc="-40" dirty="0">
                <a:solidFill>
                  <a:srgbClr val="002060"/>
                </a:solidFill>
                <a:latin typeface="Arial" pitchFamily="34" charset="0"/>
                <a:cs typeface="Calibri" pitchFamily="34" charset="0"/>
              </a:rPr>
              <a:t>Incubation period: 2-21 days.</a:t>
            </a:r>
          </a:p>
          <a:p>
            <a:pPr marL="0" indent="0" algn="just">
              <a:spcBef>
                <a:spcPts val="600"/>
              </a:spcBef>
              <a:buNone/>
            </a:pPr>
            <a:endParaRPr lang="en-GB" altLang="en-US" sz="2800" kern="1200" spc="-40" dirty="0">
              <a:solidFill>
                <a:srgbClr val="002060"/>
              </a:solidFill>
              <a:latin typeface="Arial" pitchFamily="34" charset="0"/>
              <a:cs typeface="Calibri" pitchFamily="34" charset="0"/>
            </a:endParaRPr>
          </a:p>
          <a:p>
            <a:pPr algn="just">
              <a:spcBef>
                <a:spcPts val="600"/>
              </a:spcBef>
            </a:pPr>
            <a:r>
              <a:rPr lang="en-GB" altLang="en-US" sz="2800" kern="1200" spc="-40" dirty="0">
                <a:solidFill>
                  <a:srgbClr val="002060"/>
                </a:solidFill>
                <a:latin typeface="Arial" pitchFamily="34" charset="0"/>
                <a:cs typeface="Calibri" pitchFamily="34" charset="0"/>
              </a:rPr>
              <a:t>Period of communicability: Humans are not infectious until they develop symptoms. People remain infectious as long as their blood and body fluids contain the virus. </a:t>
            </a:r>
          </a:p>
        </p:txBody>
      </p:sp>
      <p:sp>
        <p:nvSpPr>
          <p:cNvPr id="10243" name="Rectangle 4"/>
          <p:cNvSpPr>
            <a:spLocks noGrp="1" noChangeArrowheads="1"/>
          </p:cNvSpPr>
          <p:nvPr>
            <p:ph type="title"/>
          </p:nvPr>
        </p:nvSpPr>
        <p:spPr>
          <a:xfrm>
            <a:off x="0" y="112936"/>
            <a:ext cx="9144000" cy="939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en-GB" altLang="en-US" sz="4000" b="1" dirty="0">
                <a:solidFill>
                  <a:srgbClr val="002060"/>
                </a:solidFill>
                <a:latin typeface="+mn-lt"/>
                <a:ea typeface="Calibri" pitchFamily="34" charset="0"/>
                <a:cs typeface="Calibri" pitchFamily="34" charset="0"/>
              </a:rPr>
              <a:t>Epidemiology of EVD</a:t>
            </a: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14</a:t>
            </a:fld>
            <a:endParaRPr lang="en-US"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2" end="2"/>
                                            </p:txEl>
                                          </p:spTgt>
                                        </p:tgtEl>
                                        <p:attrNameLst>
                                          <p:attrName>style.visibility</p:attrName>
                                        </p:attrNameLst>
                                      </p:cBhvr>
                                      <p:to>
                                        <p:strVal val="visible"/>
                                      </p:to>
                                    </p:set>
                                    <p:animEffect transition="in" filter="dissolve">
                                      <p:cBhvr>
                                        <p:cTn id="12" dur="500"/>
                                        <p:tgtEl>
                                          <p:spTgt spid="1126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4" end="4"/>
                                            </p:txEl>
                                          </p:spTgt>
                                        </p:tgtEl>
                                        <p:attrNameLst>
                                          <p:attrName>style.visibility</p:attrName>
                                        </p:attrNameLst>
                                      </p:cBhvr>
                                      <p:to>
                                        <p:strVal val="visible"/>
                                      </p:to>
                                    </p:set>
                                    <p:animEffect transition="in" filter="dissolve">
                                      <p:cBhvr>
                                        <p:cTn id="1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15</a:t>
            </a:fld>
            <a:endParaRPr lang="en-US" altLang="en-US"/>
          </a:p>
        </p:txBody>
      </p:sp>
      <p:sp>
        <p:nvSpPr>
          <p:cNvPr id="5" name="Title 1"/>
          <p:cNvSpPr>
            <a:spLocks noGrp="1"/>
          </p:cNvSpPr>
          <p:nvPr>
            <p:ph type="title"/>
            <p:custDataLst>
              <p:tags r:id="rId1"/>
            </p:custDataLst>
          </p:nvPr>
        </p:nvSpPr>
        <p:spPr>
          <a:xfrm>
            <a:off x="457200" y="44624"/>
            <a:ext cx="8229600" cy="1143000"/>
          </a:xfrm>
        </p:spPr>
        <p:txBody>
          <a:bodyPr>
            <a:noAutofit/>
          </a:bodyPr>
          <a:lstStyle/>
          <a:p>
            <a:r>
              <a:rPr lang="fr-FR" sz="3600" b="1" dirty="0">
                <a:solidFill>
                  <a:srgbClr val="002060"/>
                </a:solidFill>
                <a:latin typeface="Arial" charset="0"/>
                <a:cs typeface="Arial" charset="0"/>
              </a:rPr>
              <a:t>Estimation of transmission </a:t>
            </a:r>
            <a:r>
              <a:rPr lang="en-US" sz="3600" b="1" dirty="0">
                <a:solidFill>
                  <a:srgbClr val="002060"/>
                </a:solidFill>
              </a:rPr>
              <a:t>characteristics:</a:t>
            </a:r>
            <a:endParaRPr lang="fr-FR" sz="3600" b="1" dirty="0">
              <a:solidFill>
                <a:srgbClr val="002060"/>
              </a:solidFill>
              <a:latin typeface="Arial" charset="0"/>
              <a:cs typeface="Arial" charset="0"/>
            </a:endParaRPr>
          </a:p>
        </p:txBody>
      </p:sp>
      <p:sp>
        <p:nvSpPr>
          <p:cNvPr id="6" name="Content Placeholder 2"/>
          <p:cNvSpPr>
            <a:spLocks noGrp="1"/>
          </p:cNvSpPr>
          <p:nvPr>
            <p:ph idx="1"/>
            <p:custDataLst>
              <p:tags r:id="rId2"/>
            </p:custDataLst>
          </p:nvPr>
        </p:nvSpPr>
        <p:spPr>
          <a:xfrm>
            <a:off x="107504" y="1340768"/>
            <a:ext cx="5544616" cy="4104456"/>
          </a:xfrm>
          <a:noFill/>
        </p:spPr>
        <p:txBody>
          <a:bodyPr>
            <a:noAutofit/>
          </a:bodyPr>
          <a:lstStyle/>
          <a:p>
            <a:pPr marL="0" indent="0">
              <a:lnSpc>
                <a:spcPct val="90000"/>
              </a:lnSpc>
              <a:buNone/>
            </a:pPr>
            <a:r>
              <a:rPr lang="fr-FR" sz="2400" dirty="0">
                <a:solidFill>
                  <a:schemeClr val="accent4"/>
                </a:solidFill>
              </a:rPr>
              <a:t>An </a:t>
            </a:r>
            <a:r>
              <a:rPr lang="fr-FR" sz="2400" dirty="0" err="1">
                <a:solidFill>
                  <a:schemeClr val="accent4"/>
                </a:solidFill>
              </a:rPr>
              <a:t>infectious</a:t>
            </a:r>
            <a:r>
              <a:rPr lang="fr-FR" sz="2400" dirty="0">
                <a:solidFill>
                  <a:schemeClr val="accent4"/>
                </a:solidFill>
              </a:rPr>
              <a:t> </a:t>
            </a:r>
            <a:r>
              <a:rPr lang="fr-FR" sz="2400" dirty="0" err="1">
                <a:solidFill>
                  <a:schemeClr val="accent4"/>
                </a:solidFill>
              </a:rPr>
              <a:t>primary</a:t>
            </a:r>
            <a:r>
              <a:rPr lang="fr-FR" sz="2400" dirty="0">
                <a:solidFill>
                  <a:schemeClr val="accent4"/>
                </a:solidFill>
              </a:rPr>
              <a:t> case </a:t>
            </a:r>
            <a:r>
              <a:rPr lang="fr-FR" sz="2400" dirty="0" err="1">
                <a:solidFill>
                  <a:schemeClr val="accent4"/>
                </a:solidFill>
              </a:rPr>
              <a:t>can</a:t>
            </a:r>
            <a:r>
              <a:rPr lang="fr-FR" sz="2400" dirty="0">
                <a:solidFill>
                  <a:schemeClr val="accent4"/>
                </a:solidFill>
              </a:rPr>
              <a:t> infect a </a:t>
            </a:r>
            <a:r>
              <a:rPr lang="fr-FR" sz="2400" dirty="0" err="1">
                <a:solidFill>
                  <a:schemeClr val="accent4"/>
                </a:solidFill>
              </a:rPr>
              <a:t>secondary</a:t>
            </a:r>
            <a:r>
              <a:rPr lang="fr-FR" sz="2400" dirty="0">
                <a:solidFill>
                  <a:schemeClr val="accent4"/>
                </a:solidFill>
              </a:rPr>
              <a:t> case </a:t>
            </a:r>
            <a:r>
              <a:rPr lang="fr-FR" sz="2400" dirty="0" err="1">
                <a:solidFill>
                  <a:schemeClr val="accent4"/>
                </a:solidFill>
              </a:rPr>
              <a:t>through</a:t>
            </a:r>
            <a:r>
              <a:rPr lang="fr-FR" sz="2400" dirty="0">
                <a:solidFill>
                  <a:schemeClr val="accent4"/>
                </a:solidFill>
              </a:rPr>
              <a:t> the transmission of the </a:t>
            </a:r>
            <a:r>
              <a:rPr lang="fr-FR" sz="2400" dirty="0" err="1">
                <a:solidFill>
                  <a:schemeClr val="accent4"/>
                </a:solidFill>
              </a:rPr>
              <a:t>infectious</a:t>
            </a:r>
            <a:r>
              <a:rPr lang="fr-FR" sz="2400" dirty="0">
                <a:solidFill>
                  <a:schemeClr val="accent4"/>
                </a:solidFill>
              </a:rPr>
              <a:t> agent.</a:t>
            </a:r>
          </a:p>
          <a:p>
            <a:pPr marL="0" indent="0">
              <a:lnSpc>
                <a:spcPct val="90000"/>
              </a:lnSpc>
              <a:buNone/>
            </a:pPr>
            <a:endParaRPr lang="fr-FR" sz="2400" b="1" dirty="0">
              <a:solidFill>
                <a:schemeClr val="accent6">
                  <a:lumMod val="75000"/>
                </a:schemeClr>
              </a:solidFill>
            </a:endParaRPr>
          </a:p>
          <a:p>
            <a:pPr marL="0" indent="0">
              <a:lnSpc>
                <a:spcPct val="90000"/>
              </a:lnSpc>
              <a:buNone/>
            </a:pPr>
            <a:r>
              <a:rPr lang="fr-FR" sz="2400" dirty="0">
                <a:solidFill>
                  <a:srgbClr val="FF9900"/>
                </a:solidFill>
              </a:rPr>
              <a:t>Basic reproduction </a:t>
            </a:r>
            <a:r>
              <a:rPr lang="fr-FR" sz="2400" dirty="0" err="1">
                <a:solidFill>
                  <a:srgbClr val="FF9900"/>
                </a:solidFill>
              </a:rPr>
              <a:t>Number</a:t>
            </a:r>
            <a:r>
              <a:rPr lang="fr-FR" sz="2400" dirty="0">
                <a:solidFill>
                  <a:srgbClr val="FF9900"/>
                </a:solidFill>
              </a:rPr>
              <a:t> (R0</a:t>
            </a:r>
            <a:r>
              <a:rPr lang="pl-PL" sz="2400" dirty="0">
                <a:solidFill>
                  <a:srgbClr val="FF9900"/>
                </a:solidFill>
              </a:rPr>
              <a:t>)</a:t>
            </a:r>
            <a:r>
              <a:rPr lang="fr-FR" sz="2400" dirty="0">
                <a:solidFill>
                  <a:srgbClr val="FF9900"/>
                </a:solidFill>
              </a:rPr>
              <a:t>: </a:t>
            </a:r>
            <a:r>
              <a:rPr lang="en-US" sz="2400" kern="1200" dirty="0">
                <a:latin typeface="Arial" charset="0"/>
                <a:cs typeface="Arial" charset="0"/>
              </a:rPr>
              <a:t>average number of secondary cases generated by a  primary case during an epidemic</a:t>
            </a:r>
            <a:r>
              <a:rPr lang="fr-FR" sz="2400" dirty="0">
                <a:solidFill>
                  <a:schemeClr val="accent4"/>
                </a:solidFill>
              </a:rPr>
              <a:t>.</a:t>
            </a:r>
          </a:p>
          <a:p>
            <a:pPr lvl="1">
              <a:lnSpc>
                <a:spcPct val="90000"/>
              </a:lnSpc>
            </a:pPr>
            <a:r>
              <a:rPr lang="fr-FR" sz="2400" dirty="0"/>
              <a:t>If R0 &gt; 1, </a:t>
            </a:r>
            <a:r>
              <a:rPr lang="fr-FR" sz="2400" dirty="0" err="1"/>
              <a:t>outbreak</a:t>
            </a:r>
            <a:r>
              <a:rPr lang="fr-FR" sz="2400" dirty="0"/>
              <a:t> </a:t>
            </a:r>
            <a:r>
              <a:rPr lang="fr-FR" sz="2400" dirty="0" err="1"/>
              <a:t>will</a:t>
            </a:r>
            <a:r>
              <a:rPr lang="fr-FR" sz="2400" dirty="0"/>
              <a:t> </a:t>
            </a:r>
            <a:r>
              <a:rPr lang="fr-FR" sz="2400" dirty="0" err="1"/>
              <a:t>grow</a:t>
            </a:r>
            <a:r>
              <a:rPr lang="fr-FR" sz="2400" dirty="0"/>
              <a:t>.</a:t>
            </a:r>
          </a:p>
          <a:p>
            <a:pPr lvl="1">
              <a:lnSpc>
                <a:spcPct val="90000"/>
              </a:lnSpc>
            </a:pPr>
            <a:r>
              <a:rPr lang="fr-FR" sz="2400" dirty="0"/>
              <a:t>If R0 = 1, </a:t>
            </a:r>
            <a:r>
              <a:rPr lang="fr-FR" sz="2400" dirty="0" err="1"/>
              <a:t>outbreak</a:t>
            </a:r>
            <a:r>
              <a:rPr lang="fr-FR" sz="2400" dirty="0"/>
              <a:t> </a:t>
            </a:r>
            <a:r>
              <a:rPr lang="fr-FR" sz="2400" dirty="0" err="1"/>
              <a:t>is</a:t>
            </a:r>
            <a:r>
              <a:rPr lang="fr-FR" sz="2400" dirty="0"/>
              <a:t> stable.</a:t>
            </a:r>
          </a:p>
          <a:p>
            <a:pPr lvl="1">
              <a:lnSpc>
                <a:spcPct val="90000"/>
              </a:lnSpc>
            </a:pPr>
            <a:r>
              <a:rPr lang="fr-FR" sz="2400" dirty="0"/>
              <a:t>If R0 &lt; 1, </a:t>
            </a:r>
            <a:r>
              <a:rPr lang="fr-FR" sz="2400" dirty="0" err="1"/>
              <a:t>outbreak</a:t>
            </a:r>
            <a:r>
              <a:rPr lang="fr-FR" sz="2400" dirty="0"/>
              <a:t> </a:t>
            </a:r>
            <a:r>
              <a:rPr lang="fr-FR" sz="2400" dirty="0" err="1"/>
              <a:t>is</a:t>
            </a:r>
            <a:r>
              <a:rPr lang="fr-FR" sz="2400" dirty="0"/>
              <a:t> </a:t>
            </a:r>
            <a:r>
              <a:rPr lang="fr-FR" sz="2400" dirty="0" err="1"/>
              <a:t>reducing</a:t>
            </a:r>
            <a:r>
              <a:rPr lang="fr-FR" sz="2400" dirty="0"/>
              <a:t>. </a:t>
            </a:r>
          </a:p>
          <a:p>
            <a:pPr marL="0" indent="0">
              <a:lnSpc>
                <a:spcPct val="90000"/>
              </a:lnSpc>
              <a:buNone/>
            </a:pPr>
            <a:endParaRPr lang="fr-FR" sz="2400" dirty="0"/>
          </a:p>
        </p:txBody>
      </p:sp>
      <p:pic>
        <p:nvPicPr>
          <p:cNvPr id="7"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652120" y="1916832"/>
            <a:ext cx="3431960" cy="364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7504" y="5550331"/>
            <a:ext cx="8424936" cy="830997"/>
          </a:xfrm>
          <a:prstGeom prst="rect">
            <a:avLst/>
          </a:prstGeom>
          <a:noFill/>
        </p:spPr>
        <p:txBody>
          <a:bodyPr wrap="square" rtlCol="0">
            <a:spAutoFit/>
          </a:bodyPr>
          <a:lstStyle/>
          <a:p>
            <a:r>
              <a:rPr lang="fr-FR" sz="2400" b="1" dirty="0">
                <a:solidFill>
                  <a:srgbClr val="FF9900"/>
                </a:solidFill>
                <a:latin typeface="+mn-lt"/>
              </a:rPr>
              <a:t>To control the </a:t>
            </a:r>
            <a:r>
              <a:rPr lang="fr-FR" sz="2400" b="1" dirty="0" err="1">
                <a:solidFill>
                  <a:srgbClr val="FF9900"/>
                </a:solidFill>
                <a:latin typeface="+mn-lt"/>
              </a:rPr>
              <a:t>epidemic</a:t>
            </a:r>
            <a:r>
              <a:rPr lang="fr-FR" sz="2400" b="1" dirty="0">
                <a:solidFill>
                  <a:srgbClr val="FF9900"/>
                </a:solidFill>
                <a:latin typeface="+mn-lt"/>
              </a:rPr>
              <a:t> R0 must </a:t>
            </a:r>
            <a:r>
              <a:rPr lang="fr-FR" sz="2400" b="1" dirty="0" err="1">
                <a:solidFill>
                  <a:srgbClr val="FF9900"/>
                </a:solidFill>
                <a:latin typeface="+mn-lt"/>
              </a:rPr>
              <a:t>be</a:t>
            </a:r>
            <a:r>
              <a:rPr lang="fr-FR" sz="2400" b="1" dirty="0">
                <a:solidFill>
                  <a:srgbClr val="FF9900"/>
                </a:solidFill>
                <a:latin typeface="+mn-lt"/>
              </a:rPr>
              <a:t> </a:t>
            </a:r>
            <a:r>
              <a:rPr lang="fr-FR" sz="2400" b="1" dirty="0" err="1">
                <a:solidFill>
                  <a:srgbClr val="FF9900"/>
                </a:solidFill>
                <a:latin typeface="+mn-lt"/>
              </a:rPr>
              <a:t>less</a:t>
            </a:r>
            <a:r>
              <a:rPr lang="fr-FR" sz="2400" b="1" dirty="0">
                <a:solidFill>
                  <a:srgbClr val="FF9900"/>
                </a:solidFill>
                <a:latin typeface="+mn-lt"/>
              </a:rPr>
              <a:t> </a:t>
            </a:r>
            <a:r>
              <a:rPr lang="fr-FR" sz="2400" b="1" dirty="0" err="1">
                <a:solidFill>
                  <a:srgbClr val="FF9900"/>
                </a:solidFill>
                <a:latin typeface="+mn-lt"/>
              </a:rPr>
              <a:t>than</a:t>
            </a:r>
            <a:r>
              <a:rPr lang="fr-FR" sz="2400" b="1" dirty="0">
                <a:solidFill>
                  <a:srgbClr val="FF9900"/>
                </a:solidFill>
                <a:latin typeface="+mn-lt"/>
              </a:rPr>
              <a:t> 1.</a:t>
            </a:r>
          </a:p>
          <a:p>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615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16</a:t>
            </a:fld>
            <a:endParaRPr lang="en-US" altLang="en-US"/>
          </a:p>
        </p:txBody>
      </p:sp>
      <p:sp>
        <p:nvSpPr>
          <p:cNvPr id="5" name="Title 2"/>
          <p:cNvSpPr>
            <a:spLocks noGrp="1"/>
          </p:cNvSpPr>
          <p:nvPr>
            <p:ph type="title"/>
          </p:nvPr>
        </p:nvSpPr>
        <p:spPr>
          <a:xfrm>
            <a:off x="-108520" y="-6052"/>
            <a:ext cx="9624060" cy="1260211"/>
          </a:xfrm>
        </p:spPr>
        <p:txBody>
          <a:bodyPr>
            <a:normAutofit/>
          </a:bodyPr>
          <a:lstStyle/>
          <a:p>
            <a:pPr>
              <a:defRPr/>
            </a:pPr>
            <a:r>
              <a:rPr lang="en-GB" sz="4000" b="1" dirty="0">
                <a:solidFill>
                  <a:srgbClr val="002060"/>
                </a:solidFill>
                <a:latin typeface="Calibri" panose="020F0502020204030204" pitchFamily="34" charset="0"/>
                <a:cs typeface="Calibri" panose="020F0502020204030204" pitchFamily="34" charset="0"/>
              </a:rPr>
              <a:t>Ebola : Principles of control</a:t>
            </a:r>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223596477"/>
              </p:ext>
            </p:extLst>
          </p:nvPr>
        </p:nvGraphicFramePr>
        <p:xfrm>
          <a:off x="1979712" y="1406022"/>
          <a:ext cx="6960014" cy="4081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lowchart: Alternate Process 6"/>
          <p:cNvSpPr/>
          <p:nvPr/>
        </p:nvSpPr>
        <p:spPr bwMode="auto">
          <a:xfrm>
            <a:off x="467544" y="1340768"/>
            <a:ext cx="1336918" cy="4147162"/>
          </a:xfrm>
          <a:prstGeom prst="flowChartAlternateProcess">
            <a:avLst/>
          </a:prstGeom>
          <a:solidFill>
            <a:srgbClr val="3366CC">
              <a:alpha val="80000"/>
            </a:srgbClr>
          </a:solidFill>
          <a:ln w="9525" cap="flat" cmpd="sng" algn="ctr">
            <a:noFill/>
            <a:prstDash val="solid"/>
            <a:round/>
            <a:headEnd type="none" w="med" len="med"/>
            <a:tailEnd type="triangle" w="med" len="med"/>
          </a:ln>
          <a:effectLst/>
          <a:extLst/>
        </p:spPr>
        <p:txBody>
          <a:bodyPr vert="vert270" wrap="none" lIns="104306" tIns="52153" rIns="104306" bIns="52153" anchor="ctr"/>
          <a:lstStyle/>
          <a:p>
            <a:pPr algn="ctr" eaLnBrk="0" hangingPunct="0">
              <a:defRPr/>
            </a:pPr>
            <a:r>
              <a:rPr lang="en-GB" sz="2800" dirty="0">
                <a:solidFill>
                  <a:schemeClr val="bg1"/>
                </a:solidFill>
                <a:latin typeface="Calibri" panose="020F0502020204030204" pitchFamily="34" charset="0"/>
                <a:cs typeface="Calibri" panose="020F0502020204030204" pitchFamily="34" charset="0"/>
              </a:rPr>
              <a:t>Community Engagement</a:t>
            </a:r>
          </a:p>
        </p:txBody>
      </p:sp>
    </p:spTree>
    <p:extLst>
      <p:ext uri="{BB962C8B-B14F-4D97-AF65-F5344CB8AC3E}">
        <p14:creationId xmlns:p14="http://schemas.microsoft.com/office/powerpoint/2010/main" val="1975505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17</a:t>
            </a:fld>
            <a:endParaRPr lang="en-US" altLang="en-US"/>
          </a:p>
        </p:txBody>
      </p:sp>
      <p:sp>
        <p:nvSpPr>
          <p:cNvPr id="5" name="Title 1"/>
          <p:cNvSpPr>
            <a:spLocks noGrp="1"/>
          </p:cNvSpPr>
          <p:nvPr>
            <p:ph type="title"/>
            <p:custDataLst>
              <p:tags r:id="rId1"/>
            </p:custDataLst>
          </p:nvPr>
        </p:nvSpPr>
        <p:spPr>
          <a:xfrm>
            <a:off x="457200" y="44624"/>
            <a:ext cx="8229600" cy="1143000"/>
          </a:xfrm>
        </p:spPr>
        <p:txBody>
          <a:bodyPr/>
          <a:lstStyle/>
          <a:p>
            <a:r>
              <a:rPr lang="fr-FR" sz="3600" b="1" dirty="0">
                <a:solidFill>
                  <a:srgbClr val="002060"/>
                </a:solidFill>
              </a:rPr>
              <a:t>Case </a:t>
            </a:r>
            <a:r>
              <a:rPr lang="fr-FR" sz="3600" b="1" dirty="0" err="1">
                <a:solidFill>
                  <a:srgbClr val="002060"/>
                </a:solidFill>
              </a:rPr>
              <a:t>detection</a:t>
            </a:r>
            <a:endParaRPr lang="fr-FR" sz="3600" b="1" dirty="0">
              <a:solidFill>
                <a:srgbClr val="002060"/>
              </a:solidFill>
            </a:endParaRPr>
          </a:p>
        </p:txBody>
      </p:sp>
      <p:sp>
        <p:nvSpPr>
          <p:cNvPr id="6" name="Content Placeholder 3"/>
          <p:cNvSpPr>
            <a:spLocks noGrp="1"/>
          </p:cNvSpPr>
          <p:nvPr>
            <p:ph idx="1"/>
            <p:custDataLst>
              <p:tags r:id="rId2"/>
            </p:custDataLst>
          </p:nvPr>
        </p:nvSpPr>
        <p:spPr>
          <a:xfrm>
            <a:off x="457472" y="1231071"/>
            <a:ext cx="8229057" cy="4430177"/>
          </a:xfrm>
          <a:noFill/>
        </p:spPr>
        <p:txBody>
          <a:bodyPr>
            <a:normAutofit/>
          </a:bodyPr>
          <a:lstStyle/>
          <a:p>
            <a:r>
              <a:rPr lang="en-US" sz="2100" kern="1200" dirty="0">
                <a:solidFill>
                  <a:srgbClr val="10253F"/>
                </a:solidFill>
                <a:latin typeface="Arial" charset="0"/>
                <a:cs typeface="Arial" charset="0"/>
              </a:rPr>
              <a:t>Information on the occurrence of cases in the community is </a:t>
            </a:r>
            <a:r>
              <a:rPr lang="en-US" sz="2100" dirty="0">
                <a:solidFill>
                  <a:srgbClr val="E46C0A"/>
                </a:solidFill>
                <a:latin typeface="Arial" charset="0"/>
                <a:cs typeface="Arial" charset="0"/>
              </a:rPr>
              <a:t>directly picked up </a:t>
            </a:r>
            <a:r>
              <a:rPr lang="en-US" sz="2100" kern="1200" dirty="0">
                <a:solidFill>
                  <a:srgbClr val="10253F"/>
                </a:solidFill>
                <a:latin typeface="Arial" charset="0"/>
                <a:cs typeface="Arial" charset="0"/>
              </a:rPr>
              <a:t>by the surveillance team or </a:t>
            </a:r>
            <a:r>
              <a:rPr lang="en-US" sz="2100" dirty="0">
                <a:solidFill>
                  <a:srgbClr val="E46C0A"/>
                </a:solidFill>
                <a:latin typeface="Arial" charset="0"/>
                <a:cs typeface="Arial" charset="0"/>
              </a:rPr>
              <a:t>indirectly routed</a:t>
            </a:r>
            <a:r>
              <a:rPr lang="en-US" sz="2100" kern="1200" dirty="0">
                <a:solidFill>
                  <a:srgbClr val="10253F"/>
                </a:solidFill>
                <a:latin typeface="Arial" charset="0"/>
                <a:cs typeface="Arial" charset="0"/>
              </a:rPr>
              <a:t> to it</a:t>
            </a:r>
            <a:endParaRPr lang="fr-FR" sz="2100" kern="1200" dirty="0">
              <a:solidFill>
                <a:srgbClr val="10253F"/>
              </a:solidFill>
              <a:latin typeface="Arial" charset="0"/>
              <a:cs typeface="Arial" charset="0"/>
            </a:endParaRPr>
          </a:p>
          <a:p>
            <a:pPr lvl="1"/>
            <a:r>
              <a:rPr lang="fr-FR" sz="2100" dirty="0">
                <a:latin typeface="Arial" charset="0"/>
                <a:cs typeface="Arial" charset="0"/>
              </a:rPr>
              <a:t>Hotlines</a:t>
            </a:r>
          </a:p>
          <a:p>
            <a:pPr lvl="1"/>
            <a:r>
              <a:rPr lang="fr-FR" sz="2100" dirty="0" err="1">
                <a:latin typeface="Arial" charset="0"/>
                <a:cs typeface="Arial" charset="0"/>
              </a:rPr>
              <a:t>Rumors</a:t>
            </a:r>
            <a:r>
              <a:rPr lang="fr-FR" sz="2100" dirty="0">
                <a:latin typeface="Arial" charset="0"/>
                <a:cs typeface="Arial" charset="0"/>
              </a:rPr>
              <a:t> </a:t>
            </a:r>
          </a:p>
          <a:p>
            <a:pPr lvl="1"/>
            <a:r>
              <a:rPr lang="fr-FR" sz="2100" dirty="0">
                <a:latin typeface="Arial" charset="0"/>
                <a:cs typeface="Arial" charset="0"/>
              </a:rPr>
              <a:t>Contact monitoring</a:t>
            </a:r>
          </a:p>
          <a:p>
            <a:pPr lvl="1"/>
            <a:r>
              <a:rPr lang="fr-FR" sz="2100" dirty="0">
                <a:latin typeface="Arial" charset="0"/>
                <a:cs typeface="Arial" charset="0"/>
              </a:rPr>
              <a:t>Self </a:t>
            </a:r>
            <a:r>
              <a:rPr lang="fr-FR" sz="2100" dirty="0" err="1">
                <a:latin typeface="Arial" charset="0"/>
                <a:cs typeface="Arial" charset="0"/>
              </a:rPr>
              <a:t>assessment</a:t>
            </a:r>
            <a:endParaRPr lang="fr-FR" sz="2100" dirty="0">
              <a:latin typeface="Arial" charset="0"/>
              <a:cs typeface="Arial" charset="0"/>
            </a:endParaRPr>
          </a:p>
          <a:p>
            <a:pPr lvl="1"/>
            <a:r>
              <a:rPr lang="fr-FR" sz="2100" dirty="0" err="1">
                <a:latin typeface="Arial" charset="0"/>
                <a:cs typeface="Arial" charset="0"/>
              </a:rPr>
              <a:t>Laboratories</a:t>
            </a:r>
            <a:endParaRPr lang="fr-FR" sz="2100" dirty="0">
              <a:latin typeface="Arial" charset="0"/>
              <a:cs typeface="Arial" charset="0"/>
            </a:endParaRPr>
          </a:p>
          <a:p>
            <a:pPr lvl="1">
              <a:buFont typeface="Arial" charset="0"/>
              <a:buNone/>
            </a:pPr>
            <a:endParaRPr lang="fr-FR" sz="2100" dirty="0">
              <a:latin typeface="Arial" charset="0"/>
              <a:cs typeface="Arial" charset="0"/>
            </a:endParaRPr>
          </a:p>
          <a:p>
            <a:r>
              <a:rPr lang="en-US" sz="2100" kern="1200" dirty="0">
                <a:solidFill>
                  <a:srgbClr val="10253F"/>
                </a:solidFill>
                <a:latin typeface="Arial" charset="0"/>
                <a:cs typeface="Arial" charset="0"/>
              </a:rPr>
              <a:t>The </a:t>
            </a:r>
            <a:r>
              <a:rPr lang="en-US" sz="2100" dirty="0">
                <a:solidFill>
                  <a:srgbClr val="E46C0A"/>
                </a:solidFill>
                <a:latin typeface="Arial" charset="0"/>
                <a:cs typeface="Arial" charset="0"/>
              </a:rPr>
              <a:t>assign epidemiologists or trained surveillance officers are in charge of </a:t>
            </a:r>
            <a:r>
              <a:rPr lang="en-US" sz="2100" kern="1200" dirty="0">
                <a:solidFill>
                  <a:srgbClr val="10253F"/>
                </a:solidFill>
                <a:latin typeface="Arial" charset="0"/>
                <a:cs typeface="Arial" charset="0"/>
              </a:rPr>
              <a:t>conducting case investigation.</a:t>
            </a:r>
          </a:p>
          <a:p>
            <a:endParaRPr lang="fr-FR" sz="2100" dirty="0">
              <a:latin typeface="Arial" charset="0"/>
              <a:cs typeface="Arial" charset="0"/>
            </a:endParaRPr>
          </a:p>
        </p:txBody>
      </p:sp>
      <p:pic>
        <p:nvPicPr>
          <p:cNvPr id="7" name="Picture 2" descr="D:\photo contact tracing.jpg"/>
          <p:cNvPicPr>
            <a:picLocks noChangeAspect="1" noChangeArrowheads="1"/>
          </p:cNvPicPr>
          <p:nvPr>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2030610"/>
            <a:ext cx="2664296" cy="2262486"/>
          </a:xfrm>
          <a:prstGeom prst="rect">
            <a:avLst/>
          </a:prstGeom>
          <a:noFill/>
          <a:ln w="9525">
            <a:noFill/>
            <a:miter lim="800000"/>
            <a:headEnd/>
            <a:tailEnd/>
          </a:ln>
          <a:effectLst/>
        </p:spPr>
      </p:pic>
    </p:spTree>
    <p:extLst>
      <p:ext uri="{BB962C8B-B14F-4D97-AF65-F5344CB8AC3E}">
        <p14:creationId xmlns:p14="http://schemas.microsoft.com/office/powerpoint/2010/main" val="2646548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18</a:t>
            </a:fld>
            <a:endParaRPr lang="en-US" altLang="en-US"/>
          </a:p>
        </p:txBody>
      </p:sp>
      <p:sp>
        <p:nvSpPr>
          <p:cNvPr id="5" name="Title 2"/>
          <p:cNvSpPr>
            <a:spLocks noGrp="1"/>
          </p:cNvSpPr>
          <p:nvPr>
            <p:ph type="title"/>
            <p:custDataLst>
              <p:tags r:id="rId1"/>
            </p:custDataLst>
          </p:nvPr>
        </p:nvSpPr>
        <p:spPr>
          <a:xfrm>
            <a:off x="469987" y="-90264"/>
            <a:ext cx="8229600" cy="1143000"/>
          </a:xfrm>
        </p:spPr>
        <p:txBody>
          <a:bodyPr/>
          <a:lstStyle/>
          <a:p>
            <a:r>
              <a:rPr lang="fr-FR" sz="3600" b="1" dirty="0">
                <a:solidFill>
                  <a:srgbClr val="002060"/>
                </a:solidFill>
              </a:rPr>
              <a:t>Case investigation</a:t>
            </a:r>
          </a:p>
        </p:txBody>
      </p:sp>
      <p:sp>
        <p:nvSpPr>
          <p:cNvPr id="7" name="Content Placeholder 1"/>
          <p:cNvSpPr txBox="1">
            <a:spLocks/>
          </p:cNvSpPr>
          <p:nvPr/>
        </p:nvSpPr>
        <p:spPr bwMode="auto">
          <a:xfrm>
            <a:off x="493118" y="1052736"/>
            <a:ext cx="8183338" cy="46805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2400" dirty="0">
                <a:solidFill>
                  <a:srgbClr val="E46C0A"/>
                </a:solidFill>
                <a:latin typeface="Calibri" pitchFamily="34" charset="0"/>
                <a:cs typeface="Calibri" pitchFamily="34" charset="0"/>
              </a:rPr>
              <a:t>Interviewing a potential Ebola case </a:t>
            </a:r>
            <a:r>
              <a:rPr lang="en-US" sz="2400" dirty="0">
                <a:latin typeface="Calibri" pitchFamily="34" charset="0"/>
                <a:cs typeface="Calibri" pitchFamily="34" charset="0"/>
              </a:rPr>
              <a:t>to ascertain he/she meets the case definition and obtain epidemiological info.</a:t>
            </a:r>
          </a:p>
          <a:p>
            <a:pPr lvl="1"/>
            <a:r>
              <a:rPr lang="en-US" sz="2400" dirty="0">
                <a:latin typeface="Calibri" pitchFamily="34" charset="0"/>
                <a:cs typeface="Calibri" pitchFamily="34" charset="0"/>
              </a:rPr>
              <a:t>Personal information &amp; demographics</a:t>
            </a:r>
          </a:p>
          <a:p>
            <a:pPr lvl="1"/>
            <a:r>
              <a:rPr lang="en-US" sz="2400" dirty="0">
                <a:latin typeface="Calibri" pitchFamily="34" charset="0"/>
                <a:cs typeface="Calibri" pitchFamily="34" charset="0"/>
              </a:rPr>
              <a:t>Symptoms</a:t>
            </a:r>
          </a:p>
          <a:p>
            <a:pPr lvl="1"/>
            <a:r>
              <a:rPr lang="en-US" sz="2400" dirty="0">
                <a:latin typeface="Calibri" pitchFamily="34" charset="0"/>
                <a:cs typeface="Calibri" pitchFamily="34" charset="0"/>
              </a:rPr>
              <a:t>Exposures / risk factors</a:t>
            </a:r>
          </a:p>
          <a:p>
            <a:pPr lvl="1"/>
            <a:r>
              <a:rPr lang="en-US" sz="2400" dirty="0">
                <a:latin typeface="Calibri" pitchFamily="34" charset="0"/>
                <a:cs typeface="Calibri" pitchFamily="34" charset="0"/>
              </a:rPr>
              <a:t>Previous contacts</a:t>
            </a:r>
          </a:p>
          <a:p>
            <a:pPr lvl="1"/>
            <a:r>
              <a:rPr lang="en-US" sz="2400" dirty="0">
                <a:latin typeface="Calibri" pitchFamily="34" charset="0"/>
                <a:cs typeface="Calibri" pitchFamily="34" charset="0"/>
              </a:rPr>
              <a:t>Contact identification (“Contact line listing” for new contacts)</a:t>
            </a:r>
          </a:p>
          <a:p>
            <a:pPr>
              <a:spcBef>
                <a:spcPts val="1800"/>
              </a:spcBef>
            </a:pPr>
            <a:r>
              <a:rPr lang="en-US" sz="2400" dirty="0">
                <a:latin typeface="Calibri" pitchFamily="34" charset="0"/>
                <a:cs typeface="Calibri" pitchFamily="34" charset="0"/>
              </a:rPr>
              <a:t>Case investigation </a:t>
            </a:r>
            <a:r>
              <a:rPr lang="en-US" sz="2400" dirty="0">
                <a:solidFill>
                  <a:srgbClr val="E46C0A"/>
                </a:solidFill>
                <a:latin typeface="Calibri" pitchFamily="34" charset="0"/>
                <a:cs typeface="Calibri" pitchFamily="34" charset="0"/>
              </a:rPr>
              <a:t>informs the next steps</a:t>
            </a:r>
          </a:p>
          <a:p>
            <a:pPr lvl="1"/>
            <a:r>
              <a:rPr lang="en-US" sz="2400" dirty="0">
                <a:latin typeface="Calibri" pitchFamily="34" charset="0"/>
                <a:cs typeface="Calibri" pitchFamily="34" charset="0"/>
              </a:rPr>
              <a:t>Isolation and access to medical care </a:t>
            </a:r>
          </a:p>
          <a:p>
            <a:pPr lvl="1"/>
            <a:r>
              <a:rPr lang="en-US" sz="2400" dirty="0">
                <a:latin typeface="Calibri" pitchFamily="34" charset="0"/>
                <a:cs typeface="Calibri" pitchFamily="34" charset="0"/>
              </a:rPr>
              <a:t>Specimen collection &amp; laboratory testing</a:t>
            </a:r>
          </a:p>
          <a:p>
            <a:pPr lvl="1"/>
            <a:r>
              <a:rPr lang="en-US" sz="2400" dirty="0">
                <a:latin typeface="Calibri" pitchFamily="34" charset="0"/>
                <a:cs typeface="Calibri" pitchFamily="34" charset="0"/>
              </a:rPr>
              <a:t>Contact tracing before symptoms appear (“contacts list”). Contact tracing should be made during the investigation period if the case is suspected or probable.</a:t>
            </a:r>
          </a:p>
        </p:txBody>
      </p:sp>
    </p:spTree>
    <p:extLst>
      <p:ext uri="{BB962C8B-B14F-4D97-AF65-F5344CB8AC3E}">
        <p14:creationId xmlns:p14="http://schemas.microsoft.com/office/powerpoint/2010/main" val="2076512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19</a:t>
            </a:fld>
            <a:endParaRPr lang="en-US" altLang="en-US"/>
          </a:p>
        </p:txBody>
      </p:sp>
      <p:sp>
        <p:nvSpPr>
          <p:cNvPr id="5" name="Title 2"/>
          <p:cNvSpPr>
            <a:spLocks noGrp="1"/>
          </p:cNvSpPr>
          <p:nvPr>
            <p:ph type="title"/>
            <p:custDataLst>
              <p:tags r:id="rId1"/>
            </p:custDataLst>
          </p:nvPr>
        </p:nvSpPr>
        <p:spPr>
          <a:xfrm>
            <a:off x="457200" y="44624"/>
            <a:ext cx="8229600" cy="1143000"/>
          </a:xfrm>
        </p:spPr>
        <p:txBody>
          <a:bodyPr>
            <a:noAutofit/>
          </a:bodyPr>
          <a:lstStyle/>
          <a:p>
            <a:r>
              <a:rPr lang="fr-FR" sz="3600" b="1" dirty="0">
                <a:solidFill>
                  <a:srgbClr val="002060"/>
                </a:solidFill>
              </a:rPr>
              <a:t>Contact </a:t>
            </a:r>
            <a:r>
              <a:rPr lang="fr-FR" sz="3600" b="1" dirty="0" err="1">
                <a:solidFill>
                  <a:srgbClr val="002060"/>
                </a:solidFill>
              </a:rPr>
              <a:t>tracing</a:t>
            </a:r>
            <a:r>
              <a:rPr lang="fr-FR" sz="3600" b="1" dirty="0">
                <a:solidFill>
                  <a:srgbClr val="002060"/>
                </a:solidFill>
              </a:rPr>
              <a:t>: 3 basic </a:t>
            </a:r>
            <a:r>
              <a:rPr lang="fr-FR" sz="3600" b="1" dirty="0" err="1">
                <a:solidFill>
                  <a:srgbClr val="002060"/>
                </a:solidFill>
              </a:rPr>
              <a:t>elements</a:t>
            </a:r>
            <a:endParaRPr lang="fr-FR" sz="3600" b="1" dirty="0">
              <a:solidFill>
                <a:srgbClr val="002060"/>
              </a:solidFill>
            </a:endParaRPr>
          </a:p>
        </p:txBody>
      </p:sp>
      <p:sp>
        <p:nvSpPr>
          <p:cNvPr id="8" name="Content Placeholder 1"/>
          <p:cNvSpPr>
            <a:spLocks noGrp="1"/>
          </p:cNvSpPr>
          <p:nvPr>
            <p:ph idx="1"/>
          </p:nvPr>
        </p:nvSpPr>
        <p:spPr>
          <a:xfrm>
            <a:off x="532311" y="1444981"/>
            <a:ext cx="7424065" cy="4072251"/>
          </a:xfrm>
        </p:spPr>
        <p:txBody>
          <a:bodyPr>
            <a:normAutofit fontScale="92500" lnSpcReduction="20000"/>
          </a:bodyPr>
          <a:lstStyle/>
          <a:p>
            <a:pPr marL="0" indent="0">
              <a:buNone/>
            </a:pPr>
            <a:r>
              <a:rPr lang="en-GB" sz="2200" b="1" kern="1200" dirty="0">
                <a:solidFill>
                  <a:srgbClr val="10253F"/>
                </a:solidFill>
                <a:latin typeface="Calibri" panose="020F0502020204030204" pitchFamily="34" charset="0"/>
                <a:cs typeface="Calibri" panose="020F0502020204030204" pitchFamily="34" charset="0"/>
              </a:rPr>
              <a:t>Contact Tracing</a:t>
            </a:r>
            <a:r>
              <a:rPr lang="en-GB" sz="2200" b="1" dirty="0">
                <a:latin typeface="Calibri" panose="020F0502020204030204" pitchFamily="34" charset="0"/>
                <a:cs typeface="Calibri" panose="020F0502020204030204" pitchFamily="34" charset="0"/>
              </a:rPr>
              <a:t>: </a:t>
            </a:r>
            <a:r>
              <a:rPr lang="en-GB" sz="2200" kern="1200" dirty="0">
                <a:solidFill>
                  <a:srgbClr val="10253F"/>
                </a:solidFill>
                <a:latin typeface="Calibri" panose="020F0502020204030204" pitchFamily="34" charset="0"/>
                <a:cs typeface="Calibri" panose="020F0502020204030204" pitchFamily="34" charset="0"/>
              </a:rPr>
              <a:t>Identification and follow-up of persons who may have come into contact with a suspected, probable or confirmed case, with the ultimate goal of detecting and isolating new cases ASAP.</a:t>
            </a:r>
          </a:p>
          <a:p>
            <a:pPr marL="514350" indent="-514350">
              <a:spcBef>
                <a:spcPts val="1200"/>
              </a:spcBef>
              <a:buFont typeface="+mj-lt"/>
              <a:buAutoNum type="arabicPeriod"/>
            </a:pPr>
            <a:r>
              <a:rPr lang="en-US" sz="2200" b="1" dirty="0">
                <a:solidFill>
                  <a:srgbClr val="E46C0A"/>
                </a:solidFill>
                <a:latin typeface="Calibri" panose="020F0502020204030204" pitchFamily="34" charset="0"/>
                <a:cs typeface="Calibri" panose="020F0502020204030204" pitchFamily="34" charset="0"/>
              </a:rPr>
              <a:t>Contact identification</a:t>
            </a:r>
          </a:p>
          <a:p>
            <a:pPr lvl="1">
              <a:buFont typeface="Courier New" panose="02070309020205020404" pitchFamily="49" charset="0"/>
              <a:buChar char="o"/>
            </a:pPr>
            <a:r>
              <a:rPr lang="en-US" sz="2200" kern="1200" dirty="0">
                <a:solidFill>
                  <a:srgbClr val="10253F"/>
                </a:solidFill>
                <a:latin typeface="Calibri" panose="020F0502020204030204" pitchFamily="34" charset="0"/>
                <a:ea typeface="+mn-ea"/>
                <a:cs typeface="Calibri" panose="020F0502020204030204" pitchFamily="34" charset="0"/>
              </a:rPr>
              <a:t>Contact tracing begins with a ‘case’ </a:t>
            </a:r>
          </a:p>
          <a:p>
            <a:pPr marL="596900" lvl="1" indent="0">
              <a:buNone/>
            </a:pPr>
            <a:r>
              <a:rPr lang="en-US" sz="2200" kern="1200" dirty="0">
                <a:solidFill>
                  <a:srgbClr val="10253F"/>
                </a:solidFill>
                <a:latin typeface="Calibri" panose="020F0502020204030204" pitchFamily="34" charset="0"/>
                <a:ea typeface="+mn-ea"/>
                <a:cs typeface="Calibri" panose="020F0502020204030204" pitchFamily="34" charset="0"/>
              </a:rPr>
              <a:t>	(suspected, probable or confirmed)</a:t>
            </a:r>
          </a:p>
          <a:p>
            <a:pPr marL="514350" indent="-514350">
              <a:spcBef>
                <a:spcPts val="1200"/>
              </a:spcBef>
              <a:buFont typeface="+mj-lt"/>
              <a:buAutoNum type="arabicPeriod"/>
            </a:pPr>
            <a:r>
              <a:rPr lang="en-US" sz="2200" b="1" dirty="0">
                <a:solidFill>
                  <a:srgbClr val="E46C0A"/>
                </a:solidFill>
                <a:latin typeface="Calibri" panose="020F0502020204030204" pitchFamily="34" charset="0"/>
                <a:cs typeface="Calibri" panose="020F0502020204030204" pitchFamily="34" charset="0"/>
              </a:rPr>
              <a:t>Contact listing</a:t>
            </a:r>
          </a:p>
          <a:p>
            <a:pPr lvl="1">
              <a:buFont typeface="Courier New" panose="02070309020205020404" pitchFamily="49" charset="0"/>
              <a:buChar char="o"/>
            </a:pPr>
            <a:r>
              <a:rPr lang="en-US" sz="2200" kern="1200" dirty="0">
                <a:solidFill>
                  <a:srgbClr val="10253F"/>
                </a:solidFill>
                <a:latin typeface="Calibri" panose="020F0502020204030204" pitchFamily="34" charset="0"/>
                <a:ea typeface="+mn-ea"/>
                <a:cs typeface="Calibri" panose="020F0502020204030204" pitchFamily="34" charset="0"/>
              </a:rPr>
              <a:t>Informing contacts takes tact and empathy</a:t>
            </a:r>
          </a:p>
          <a:p>
            <a:pPr marL="514350" indent="-514350">
              <a:spcBef>
                <a:spcPts val="1200"/>
              </a:spcBef>
              <a:buFont typeface="+mj-lt"/>
              <a:buAutoNum type="arabicPeriod"/>
            </a:pPr>
            <a:r>
              <a:rPr lang="en-US" sz="2200" b="1" dirty="0">
                <a:solidFill>
                  <a:srgbClr val="E46C0A"/>
                </a:solidFill>
                <a:latin typeface="Calibri" panose="020F0502020204030204" pitchFamily="34" charset="0"/>
                <a:cs typeface="Calibri" panose="020F0502020204030204" pitchFamily="34" charset="0"/>
              </a:rPr>
              <a:t>Contact follow-up</a:t>
            </a:r>
          </a:p>
          <a:p>
            <a:pPr lvl="1">
              <a:buFont typeface="Courier New" panose="02070309020205020404" pitchFamily="49" charset="0"/>
              <a:buChar char="o"/>
            </a:pPr>
            <a:r>
              <a:rPr lang="en-GB" sz="2200" kern="1200" dirty="0">
                <a:solidFill>
                  <a:srgbClr val="10253F"/>
                </a:solidFill>
                <a:latin typeface="Calibri" panose="020F0502020204030204" pitchFamily="34" charset="0"/>
                <a:ea typeface="+mn-ea"/>
                <a:cs typeface="Calibri" panose="020F0502020204030204" pitchFamily="34" charset="0"/>
              </a:rPr>
              <a:t>Monitoring for 21 days after last exposure</a:t>
            </a:r>
          </a:p>
          <a:p>
            <a:pPr lvl="1">
              <a:buFont typeface="Courier New" panose="02070309020205020404" pitchFamily="49" charset="0"/>
              <a:buChar char="o"/>
            </a:pPr>
            <a:r>
              <a:rPr lang="en-US" sz="2200" kern="1200" dirty="0">
                <a:solidFill>
                  <a:srgbClr val="10253F"/>
                </a:solidFill>
                <a:latin typeface="Calibri" panose="020F0502020204030204" pitchFamily="34" charset="0"/>
                <a:ea typeface="+mn-ea"/>
                <a:cs typeface="Calibri" panose="020F0502020204030204" pitchFamily="34" charset="0"/>
              </a:rPr>
              <a:t>Coordinated by epidemiological surveillance officer who works with supervisors who manage contact follow-up teams</a:t>
            </a:r>
          </a:p>
        </p:txBody>
      </p:sp>
    </p:spTree>
    <p:extLst>
      <p:ext uri="{BB962C8B-B14F-4D97-AF65-F5344CB8AC3E}">
        <p14:creationId xmlns:p14="http://schemas.microsoft.com/office/powerpoint/2010/main" val="3829509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706437"/>
          </a:xfrm>
        </p:spPr>
        <p:txBody>
          <a:bodyPr/>
          <a:lstStyle/>
          <a:p>
            <a:pPr>
              <a:defRPr/>
            </a:pPr>
            <a:r>
              <a:rPr lang="fr-FR" sz="4000" b="1">
                <a:solidFill>
                  <a:srgbClr val="002060"/>
                </a:solidFill>
              </a:rPr>
              <a:t>Learning objectives</a:t>
            </a:r>
            <a:endParaRPr lang="en-GB" sz="4000" b="1" dirty="0">
              <a:solidFill>
                <a:srgbClr val="002060"/>
              </a:solidFill>
            </a:endParaRPr>
          </a:p>
        </p:txBody>
      </p:sp>
      <p:sp>
        <p:nvSpPr>
          <p:cNvPr id="9219" name="Content Placeholder 2"/>
          <p:cNvSpPr>
            <a:spLocks noGrp="1"/>
          </p:cNvSpPr>
          <p:nvPr>
            <p:ph idx="4294967295"/>
          </p:nvPr>
        </p:nvSpPr>
        <p:spPr>
          <a:xfrm>
            <a:off x="539750" y="1425228"/>
            <a:ext cx="8064500" cy="4164012"/>
          </a:xfrm>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800" dirty="0"/>
              <a:t>Describe the transmission of EVD infection.</a:t>
            </a:r>
          </a:p>
          <a:p>
            <a:pPr>
              <a:spcBef>
                <a:spcPct val="0"/>
              </a:spcBef>
              <a:spcAft>
                <a:spcPts val="1200"/>
              </a:spcAft>
              <a:buFont typeface="Arial" panose="020B0604020202020204" pitchFamily="34" charset="0"/>
              <a:buChar char="•"/>
            </a:pPr>
            <a:r>
              <a:rPr lang="en-US" sz="2800" dirty="0"/>
              <a:t>Recall the history of EVD outbreaks.</a:t>
            </a:r>
          </a:p>
          <a:p>
            <a:pPr>
              <a:spcBef>
                <a:spcPct val="0"/>
              </a:spcBef>
              <a:spcAft>
                <a:spcPts val="1200"/>
              </a:spcAft>
              <a:buFont typeface="Arial" panose="020B0604020202020204" pitchFamily="34" charset="0"/>
              <a:buChar char="•"/>
            </a:pPr>
            <a:r>
              <a:rPr lang="en-US" sz="2800" dirty="0"/>
              <a:t>Explain key facts and figures of the current Ebola outbreak.</a:t>
            </a:r>
          </a:p>
          <a:p>
            <a:pPr>
              <a:spcBef>
                <a:spcPct val="0"/>
              </a:spcBef>
              <a:spcAft>
                <a:spcPts val="1200"/>
              </a:spcAft>
              <a:buFont typeface="Arial" panose="020B0604020202020204" pitchFamily="34" charset="0"/>
              <a:buChar char="•"/>
            </a:pPr>
            <a:r>
              <a:rPr lang="en-US" sz="2800" dirty="0"/>
              <a:t>Describe the EVD control principles</a:t>
            </a:r>
            <a:endParaRPr lang="en-GB" sz="2800" dirty="0"/>
          </a:p>
        </p:txBody>
      </p:sp>
      <p:sp>
        <p:nvSpPr>
          <p:cNvPr id="3" name="Slide Number Placeholder 2"/>
          <p:cNvSpPr>
            <a:spLocks noGrp="1"/>
          </p:cNvSpPr>
          <p:nvPr>
            <p:ph type="sldNum" sz="quarter" idx="12"/>
          </p:nvPr>
        </p:nvSpPr>
        <p:spPr/>
        <p:txBody>
          <a:bodyPr/>
          <a:lstStyle/>
          <a:p>
            <a:fld id="{54194040-A183-4782-92D6-AC45EA1518FE}" type="slidenum">
              <a:rPr lang="en-US" altLang="en-US" smtClean="0"/>
              <a:pPr/>
              <a:t>2</a:t>
            </a:fld>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20</a:t>
            </a:fld>
            <a:endParaRPr lang="en-US" altLang="en-US"/>
          </a:p>
        </p:txBody>
      </p:sp>
      <p:sp>
        <p:nvSpPr>
          <p:cNvPr id="5" name="Title 2"/>
          <p:cNvSpPr>
            <a:spLocks noGrp="1"/>
          </p:cNvSpPr>
          <p:nvPr>
            <p:ph type="title"/>
            <p:custDataLst>
              <p:tags r:id="rId1"/>
            </p:custDataLst>
          </p:nvPr>
        </p:nvSpPr>
        <p:spPr>
          <a:xfrm>
            <a:off x="457200" y="-171400"/>
            <a:ext cx="8229600" cy="1143000"/>
          </a:xfrm>
        </p:spPr>
        <p:txBody>
          <a:bodyPr>
            <a:noAutofit/>
          </a:bodyPr>
          <a:lstStyle/>
          <a:p>
            <a:r>
              <a:rPr lang="fr-FR" sz="3600" b="1" dirty="0">
                <a:solidFill>
                  <a:srgbClr val="002060"/>
                </a:solidFill>
              </a:rPr>
              <a:t>Case management</a:t>
            </a:r>
          </a:p>
        </p:txBody>
      </p:sp>
      <p:pic>
        <p:nvPicPr>
          <p:cNvPr id="6" name="Picture 5"/>
          <p:cNvPicPr>
            <a:picLocks noChangeAspect="1" noChangeArrowheads="1"/>
          </p:cNvPicPr>
          <p:nvPr/>
        </p:nvPicPr>
        <p:blipFill>
          <a:blip r:embed="rId4" cstate="print"/>
          <a:srcRect/>
          <a:stretch>
            <a:fillRect/>
          </a:stretch>
        </p:blipFill>
        <p:spPr bwMode="auto">
          <a:xfrm>
            <a:off x="2339752" y="764704"/>
            <a:ext cx="4831384" cy="5328592"/>
          </a:xfrm>
          <a:prstGeom prst="rect">
            <a:avLst/>
          </a:prstGeom>
          <a:noFill/>
          <a:ln w="9525">
            <a:noFill/>
            <a:miter lim="800000"/>
            <a:headEnd/>
            <a:tailEnd/>
          </a:ln>
        </p:spPr>
      </p:pic>
    </p:spTree>
    <p:extLst>
      <p:ext uri="{BB962C8B-B14F-4D97-AF65-F5344CB8AC3E}">
        <p14:creationId xmlns:p14="http://schemas.microsoft.com/office/powerpoint/2010/main" val="3311905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21</a:t>
            </a:fld>
            <a:endParaRPr lang="en-US" altLang="en-US"/>
          </a:p>
        </p:txBody>
      </p:sp>
      <p:sp>
        <p:nvSpPr>
          <p:cNvPr id="5" name="Title 2"/>
          <p:cNvSpPr>
            <a:spLocks noGrp="1"/>
          </p:cNvSpPr>
          <p:nvPr>
            <p:ph type="title"/>
            <p:custDataLst>
              <p:tags r:id="rId1"/>
            </p:custDataLst>
          </p:nvPr>
        </p:nvSpPr>
        <p:spPr>
          <a:xfrm>
            <a:off x="467544" y="188640"/>
            <a:ext cx="8229600" cy="1143000"/>
          </a:xfrm>
        </p:spPr>
        <p:txBody>
          <a:bodyPr>
            <a:noAutofit/>
          </a:bodyPr>
          <a:lstStyle/>
          <a:p>
            <a:r>
              <a:rPr lang="fr-FR" sz="3600" b="1" dirty="0">
                <a:solidFill>
                  <a:srgbClr val="002060"/>
                </a:solidFill>
              </a:rPr>
              <a:t>Surveillance </a:t>
            </a:r>
            <a:r>
              <a:rPr lang="fr-FR" sz="3600" b="1" dirty="0" err="1">
                <a:solidFill>
                  <a:srgbClr val="002060"/>
                </a:solidFill>
              </a:rPr>
              <a:t>activities</a:t>
            </a:r>
            <a:r>
              <a:rPr lang="fr-FR" sz="3600" b="1" dirty="0">
                <a:solidFill>
                  <a:srgbClr val="002060"/>
                </a:solidFill>
              </a:rPr>
              <a:t> and </a:t>
            </a:r>
            <a:r>
              <a:rPr lang="fr-FR" sz="3600" b="1" dirty="0" err="1">
                <a:solidFill>
                  <a:srgbClr val="002060"/>
                </a:solidFill>
              </a:rPr>
              <a:t>Community</a:t>
            </a:r>
            <a:r>
              <a:rPr lang="fr-FR" sz="3600" b="1" dirty="0">
                <a:solidFill>
                  <a:srgbClr val="002060"/>
                </a:solidFill>
              </a:rPr>
              <a:t> Engagement</a:t>
            </a:r>
          </a:p>
        </p:txBody>
      </p:sp>
      <p:sp>
        <p:nvSpPr>
          <p:cNvPr id="6" name="Content Placeholder 1"/>
          <p:cNvSpPr>
            <a:spLocks noGrp="1"/>
          </p:cNvSpPr>
          <p:nvPr>
            <p:ph idx="1"/>
          </p:nvPr>
        </p:nvSpPr>
        <p:spPr>
          <a:xfrm>
            <a:off x="899592" y="1844824"/>
            <a:ext cx="8069778" cy="4112977"/>
          </a:xfrm>
        </p:spPr>
        <p:txBody>
          <a:bodyPr>
            <a:noAutofit/>
          </a:bodyPr>
          <a:lstStyle/>
          <a:p>
            <a:pPr marL="521528" indent="-521528">
              <a:buFont typeface="Arial" charset="0"/>
              <a:buAutoNum type="arabicPeriod"/>
            </a:pPr>
            <a:r>
              <a:rPr lang="en-GB" sz="2200" kern="1200" dirty="0">
                <a:solidFill>
                  <a:srgbClr val="10253F"/>
                </a:solidFill>
                <a:latin typeface="Calibri" pitchFamily="34" charset="0"/>
                <a:cs typeface="Calibri" pitchFamily="34" charset="0"/>
              </a:rPr>
              <a:t>Community support to </a:t>
            </a:r>
            <a:r>
              <a:rPr lang="en-GB" sz="2200" dirty="0">
                <a:solidFill>
                  <a:srgbClr val="E46C0A"/>
                </a:solidFill>
                <a:latin typeface="Calibri" panose="020F0502020204030204" pitchFamily="34" charset="0"/>
                <a:cs typeface="Calibri" panose="020F0502020204030204" pitchFamily="34" charset="0"/>
              </a:rPr>
              <a:t>initiate surveillance work</a:t>
            </a:r>
          </a:p>
          <a:p>
            <a:pPr marL="1048489" lvl="1" indent="-521528"/>
            <a:r>
              <a:rPr lang="en-GB" sz="2200" kern="1200" dirty="0">
                <a:solidFill>
                  <a:srgbClr val="10253F"/>
                </a:solidFill>
                <a:latin typeface="Calibri" pitchFamily="34" charset="0"/>
                <a:ea typeface="+mn-ea"/>
                <a:cs typeface="Calibri" pitchFamily="34" charset="0"/>
              </a:rPr>
              <a:t>Willingness to accept workers into their communities</a:t>
            </a:r>
          </a:p>
          <a:p>
            <a:pPr marL="1048489" lvl="1" indent="-521528"/>
            <a:r>
              <a:rPr lang="en-GB" sz="2200" kern="1200" dirty="0">
                <a:solidFill>
                  <a:srgbClr val="10253F"/>
                </a:solidFill>
                <a:latin typeface="Calibri" pitchFamily="34" charset="0"/>
                <a:ea typeface="+mn-ea"/>
                <a:cs typeface="Calibri" pitchFamily="34" charset="0"/>
              </a:rPr>
              <a:t>Level of their resistance, perceived obstacle, fear and denial</a:t>
            </a:r>
          </a:p>
          <a:p>
            <a:pPr marL="521528" indent="-521528">
              <a:spcBef>
                <a:spcPts val="1800"/>
              </a:spcBef>
              <a:buFont typeface="Arial" charset="0"/>
              <a:buAutoNum type="arabicPeriod"/>
            </a:pPr>
            <a:r>
              <a:rPr lang="en-GB" sz="2200" kern="1200" dirty="0">
                <a:solidFill>
                  <a:srgbClr val="10253F"/>
                </a:solidFill>
                <a:latin typeface="Calibri" pitchFamily="34" charset="0"/>
                <a:cs typeface="Calibri" pitchFamily="34" charset="0"/>
              </a:rPr>
              <a:t>Community engagement to facilitate (and enhance) </a:t>
            </a:r>
            <a:r>
              <a:rPr lang="en-GB" sz="2200" dirty="0">
                <a:solidFill>
                  <a:srgbClr val="E46C0A"/>
                </a:solidFill>
                <a:latin typeface="Calibri" panose="020F0502020204030204" pitchFamily="34" charset="0"/>
                <a:cs typeface="Calibri" panose="020F0502020204030204" pitchFamily="34" charset="0"/>
              </a:rPr>
              <a:t>continued surveillance activities</a:t>
            </a:r>
          </a:p>
          <a:p>
            <a:pPr marL="1048489" lvl="1" indent="-521528"/>
            <a:r>
              <a:rPr lang="en-GB" sz="2200" kern="1200" dirty="0">
                <a:solidFill>
                  <a:srgbClr val="10253F"/>
                </a:solidFill>
                <a:latin typeface="Calibri" pitchFamily="34" charset="0"/>
                <a:ea typeface="+mn-ea"/>
                <a:cs typeface="Calibri" pitchFamily="34" charset="0"/>
              </a:rPr>
              <a:t>Proactive approach in active case finding</a:t>
            </a:r>
          </a:p>
          <a:p>
            <a:pPr marL="1048489" lvl="1" indent="-521528"/>
            <a:r>
              <a:rPr lang="en-GB" sz="2200" kern="1200" dirty="0">
                <a:solidFill>
                  <a:srgbClr val="10253F"/>
                </a:solidFill>
                <a:latin typeface="Calibri" pitchFamily="34" charset="0"/>
                <a:ea typeface="+mn-ea"/>
                <a:cs typeface="Calibri" pitchFamily="34" charset="0"/>
              </a:rPr>
              <a:t>Voluntary reporting in a timely manner</a:t>
            </a:r>
          </a:p>
          <a:p>
            <a:pPr marL="1048489" lvl="1" indent="-521528"/>
            <a:r>
              <a:rPr lang="en-GB" sz="2200" kern="1200" dirty="0">
                <a:solidFill>
                  <a:srgbClr val="10253F"/>
                </a:solidFill>
                <a:latin typeface="Calibri" pitchFamily="34" charset="0"/>
                <a:ea typeface="+mn-ea"/>
                <a:cs typeface="Calibri" pitchFamily="34" charset="0"/>
              </a:rPr>
              <a:t>Anticipating and resolving conflicts effectively</a:t>
            </a:r>
          </a:p>
          <a:p>
            <a:pPr marL="521528" indent="-521528">
              <a:spcBef>
                <a:spcPts val="1800"/>
              </a:spcBef>
              <a:buFont typeface="Arial" charset="0"/>
              <a:buAutoNum type="arabicPeriod"/>
            </a:pPr>
            <a:r>
              <a:rPr lang="en-GB" sz="2200" kern="1200" dirty="0">
                <a:solidFill>
                  <a:srgbClr val="10253F"/>
                </a:solidFill>
                <a:latin typeface="Calibri" pitchFamily="34" charset="0"/>
                <a:cs typeface="Calibri" pitchFamily="34" charset="0"/>
              </a:rPr>
              <a:t>Contribute to </a:t>
            </a:r>
            <a:r>
              <a:rPr lang="en-GB" sz="2200" dirty="0">
                <a:solidFill>
                  <a:srgbClr val="E46C0A"/>
                </a:solidFill>
                <a:latin typeface="Calibri" panose="020F0502020204030204" pitchFamily="34" charset="0"/>
                <a:cs typeface="Calibri" panose="020F0502020204030204" pitchFamily="34" charset="0"/>
              </a:rPr>
              <a:t>problem identification and solutions</a:t>
            </a:r>
          </a:p>
        </p:txBody>
      </p:sp>
    </p:spTree>
    <p:extLst>
      <p:ext uri="{BB962C8B-B14F-4D97-AF65-F5344CB8AC3E}">
        <p14:creationId xmlns:p14="http://schemas.microsoft.com/office/powerpoint/2010/main" val="1106238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194040-A183-4782-92D6-AC45EA1518FE}" type="slidenum">
              <a:rPr lang="en-US" altLang="en-US" smtClean="0"/>
              <a:pPr/>
              <a:t>22</a:t>
            </a:fld>
            <a:endParaRPr lang="en-US" altLang="en-US"/>
          </a:p>
        </p:txBody>
      </p:sp>
      <p:sp>
        <p:nvSpPr>
          <p:cNvPr id="5" name="Title 2"/>
          <p:cNvSpPr>
            <a:spLocks noGrp="1"/>
          </p:cNvSpPr>
          <p:nvPr>
            <p:ph type="title"/>
            <p:custDataLst>
              <p:tags r:id="rId1"/>
            </p:custDataLst>
          </p:nvPr>
        </p:nvSpPr>
        <p:spPr>
          <a:xfrm>
            <a:off x="457200" y="44624"/>
            <a:ext cx="8229600" cy="1143000"/>
          </a:xfrm>
        </p:spPr>
        <p:txBody>
          <a:bodyPr>
            <a:noAutofit/>
          </a:bodyPr>
          <a:lstStyle/>
          <a:p>
            <a:pPr>
              <a:defRPr/>
            </a:pPr>
            <a:r>
              <a:rPr lang="fr-FR" sz="3600" b="1" dirty="0">
                <a:solidFill>
                  <a:srgbClr val="002060"/>
                </a:solidFill>
              </a:rPr>
              <a:t>Stratégie de prise en charge</a:t>
            </a:r>
          </a:p>
        </p:txBody>
      </p:sp>
      <p:sp>
        <p:nvSpPr>
          <p:cNvPr id="6" name="Content Placeholder 1"/>
          <p:cNvSpPr>
            <a:spLocks noGrp="1"/>
          </p:cNvSpPr>
          <p:nvPr>
            <p:ph idx="1"/>
            <p:custDataLst>
              <p:tags r:id="rId2"/>
            </p:custDataLst>
          </p:nvPr>
        </p:nvSpPr>
        <p:spPr>
          <a:xfrm>
            <a:off x="899592" y="1268760"/>
            <a:ext cx="7427168" cy="4608512"/>
          </a:xfrm>
        </p:spPr>
        <p:txBody>
          <a:bodyPr>
            <a:normAutofit/>
          </a:bodyPr>
          <a:lstStyle/>
          <a:p>
            <a:r>
              <a:rPr lang="en-GB" b="1" dirty="0">
                <a:solidFill>
                  <a:srgbClr val="0070C0"/>
                </a:solidFill>
              </a:rPr>
              <a:t>Case isolation</a:t>
            </a:r>
          </a:p>
          <a:p>
            <a:r>
              <a:rPr lang="en-GB" b="1" dirty="0">
                <a:solidFill>
                  <a:srgbClr val="0070C0"/>
                </a:solidFill>
              </a:rPr>
              <a:t>Clinical management of cases</a:t>
            </a:r>
          </a:p>
          <a:p>
            <a:pPr lvl="1"/>
            <a:r>
              <a:rPr lang="fr-FR" dirty="0"/>
              <a:t>No </a:t>
            </a:r>
            <a:r>
              <a:rPr lang="fr-FR" dirty="0" err="1"/>
              <a:t>specific</a:t>
            </a:r>
            <a:r>
              <a:rPr lang="fr-FR" dirty="0"/>
              <a:t> </a:t>
            </a:r>
            <a:r>
              <a:rPr lang="fr-FR" dirty="0" err="1"/>
              <a:t>proven</a:t>
            </a:r>
            <a:r>
              <a:rPr lang="fr-FR" dirty="0"/>
              <a:t> </a:t>
            </a:r>
            <a:r>
              <a:rPr lang="fr-FR" dirty="0" err="1"/>
              <a:t>treatment</a:t>
            </a:r>
            <a:r>
              <a:rPr lang="fr-FR" dirty="0"/>
              <a:t> </a:t>
            </a:r>
            <a:r>
              <a:rPr lang="fr-FR" dirty="0" err="1"/>
              <a:t>is</a:t>
            </a:r>
            <a:r>
              <a:rPr lang="fr-FR" dirty="0"/>
              <a:t> </a:t>
            </a:r>
            <a:r>
              <a:rPr lang="fr-FR" dirty="0" err="1"/>
              <a:t>available</a:t>
            </a:r>
            <a:r>
              <a:rPr lang="fr-FR" dirty="0"/>
              <a:t>.</a:t>
            </a:r>
          </a:p>
          <a:p>
            <a:pPr lvl="1"/>
            <a:r>
              <a:rPr lang="en-GB" altLang="en-US" dirty="0">
                <a:cs typeface="Calibri" pitchFamily="34" charset="0"/>
              </a:rPr>
              <a:t>T</a:t>
            </a:r>
            <a:r>
              <a:rPr lang="en-GB" altLang="en-US" noProof="1">
                <a:cs typeface="Calibri" pitchFamily="34" charset="0"/>
              </a:rPr>
              <a:t>reatment is supportive but effective in reducing mortality.</a:t>
            </a:r>
            <a:endParaRPr lang="fr-FR" dirty="0"/>
          </a:p>
          <a:p>
            <a:r>
              <a:rPr lang="en-GB" b="1" dirty="0">
                <a:solidFill>
                  <a:srgbClr val="0070C0"/>
                </a:solidFill>
              </a:rPr>
              <a:t>Vaccination ?</a:t>
            </a:r>
          </a:p>
          <a:p>
            <a:pPr lvl="1"/>
            <a:r>
              <a:rPr lang="fr-FR" dirty="0"/>
              <a:t>In August 2015, 2 candidate vaccines in stage 3 of </a:t>
            </a:r>
            <a:r>
              <a:rPr lang="fr-FR" dirty="0" err="1"/>
              <a:t>testing</a:t>
            </a:r>
            <a:r>
              <a:rPr lang="fr-FR" dirty="0"/>
              <a:t> in the 3 countries </a:t>
            </a:r>
            <a:r>
              <a:rPr lang="fr-FR" dirty="0" err="1"/>
              <a:t>affected</a:t>
            </a:r>
            <a:r>
              <a:rPr lang="fr-FR" dirty="0"/>
              <a:t> by EVD.</a:t>
            </a:r>
          </a:p>
          <a:p>
            <a:pPr lvl="1"/>
            <a:endParaRPr lang="fr-FR" dirty="0"/>
          </a:p>
          <a:p>
            <a:pPr lvl="1"/>
            <a:endParaRPr lang="fr-FR" dirty="0"/>
          </a:p>
          <a:p>
            <a:endParaRPr lang="en-GB" dirty="0">
              <a:latin typeface="+mn-lt"/>
            </a:endParaRPr>
          </a:p>
          <a:p>
            <a:pPr lvl="1"/>
            <a:endParaRPr lang="en-GB" dirty="0">
              <a:latin typeface="+mn-lt"/>
            </a:endParaRPr>
          </a:p>
        </p:txBody>
      </p:sp>
    </p:spTree>
    <p:extLst>
      <p:ext uri="{BB962C8B-B14F-4D97-AF65-F5344CB8AC3E}">
        <p14:creationId xmlns:p14="http://schemas.microsoft.com/office/powerpoint/2010/main" val="488693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59496"/>
            <a:ext cx="9144000" cy="706437"/>
          </a:xfrm>
        </p:spPr>
        <p:txBody>
          <a:bodyPr/>
          <a:lstStyle/>
          <a:p>
            <a:r>
              <a:rPr lang="en-US" altLang="en-US" sz="4000" b="1" dirty="0">
                <a:solidFill>
                  <a:srgbClr val="002060"/>
                </a:solidFill>
                <a:latin typeface="+mn-lt"/>
              </a:rPr>
              <a:t>Key messages</a:t>
            </a:r>
          </a:p>
        </p:txBody>
      </p:sp>
      <p:sp>
        <p:nvSpPr>
          <p:cNvPr id="4" name="Rectangle 3"/>
          <p:cNvSpPr/>
          <p:nvPr/>
        </p:nvSpPr>
        <p:spPr>
          <a:xfrm>
            <a:off x="428596" y="1052736"/>
            <a:ext cx="8429684" cy="5632311"/>
          </a:xfrm>
          <a:prstGeom prst="rect">
            <a:avLst/>
          </a:prstGeom>
        </p:spPr>
        <p:txBody>
          <a:bodyPr wrap="square">
            <a:spAutoFit/>
          </a:bodyPr>
          <a:lstStyle/>
          <a:p>
            <a:pPr marL="514350" indent="-514350">
              <a:buAutoNum type="arabicPeriod"/>
            </a:pPr>
            <a:r>
              <a:rPr lang="en-US" sz="2400" dirty="0">
                <a:solidFill>
                  <a:srgbClr val="002060"/>
                </a:solidFill>
                <a:latin typeface="Arial" panose="020B0604020202020204" pitchFamily="34" charset="0"/>
                <a:cs typeface="Arial" panose="020B0604020202020204" pitchFamily="34" charset="0"/>
              </a:rPr>
              <a:t>The Ebola virus infection is highly contagious with a high fatality rate and massive outbreaks are a real possibility. </a:t>
            </a:r>
            <a:endParaRPr lang="en-US" sz="2800" dirty="0">
              <a:latin typeface="+mn-lt"/>
            </a:endParaRPr>
          </a:p>
          <a:p>
            <a:pPr marL="514350" indent="-514350">
              <a:spcBef>
                <a:spcPts val="1200"/>
              </a:spcBef>
              <a:buAutoNum type="arabicPeriod"/>
            </a:pPr>
            <a:r>
              <a:rPr lang="en-US" sz="2400" dirty="0">
                <a:solidFill>
                  <a:srgbClr val="002060"/>
                </a:solidFill>
                <a:latin typeface="Arial" panose="020B0604020202020204" pitchFamily="34" charset="0"/>
                <a:cs typeface="Arial" panose="020B0604020202020204" pitchFamily="34" charset="0"/>
              </a:rPr>
              <a:t>Health care providers have an increased risk of being infected by EVD.</a:t>
            </a:r>
            <a:endParaRPr lang="en-US" sz="2800" dirty="0">
              <a:latin typeface="+mn-lt"/>
            </a:endParaRPr>
          </a:p>
          <a:p>
            <a:pPr marL="514350" indent="-514350">
              <a:spcBef>
                <a:spcPts val="1200"/>
              </a:spcBef>
              <a:buAutoNum type="arabicPeriod"/>
            </a:pPr>
            <a:r>
              <a:rPr lang="en-US" sz="2400" dirty="0">
                <a:solidFill>
                  <a:srgbClr val="002060"/>
                </a:solidFill>
                <a:latin typeface="Arial" panose="020B0604020202020204" pitchFamily="34" charset="0"/>
                <a:cs typeface="Arial" panose="020B0604020202020204" pitchFamily="34" charset="0"/>
              </a:rPr>
              <a:t>EVD outbreaks can cause severe impacts on society (health systems, social disruption, economic).</a:t>
            </a:r>
          </a:p>
          <a:p>
            <a:pPr marL="514350" indent="-514350">
              <a:spcBef>
                <a:spcPts val="1200"/>
              </a:spcBef>
              <a:buAutoNum type="arabicPeriod"/>
            </a:pPr>
            <a:r>
              <a:rPr lang="en-US" sz="2400" dirty="0">
                <a:solidFill>
                  <a:srgbClr val="002060"/>
                </a:solidFill>
                <a:latin typeface="Arial" panose="020B0604020202020204" pitchFamily="34" charset="0"/>
                <a:cs typeface="Arial" panose="020B0604020202020204" pitchFamily="34" charset="0"/>
              </a:rPr>
              <a:t>Early detection and isolation of new cases, and infection prevention associated with healthcare and contact tracing are essential to reduce and control the epidemic.</a:t>
            </a:r>
          </a:p>
          <a:p>
            <a:pPr marL="514350" indent="-514350">
              <a:spcBef>
                <a:spcPts val="1200"/>
              </a:spcBef>
              <a:buAutoNum type="arabicPeriod"/>
            </a:pPr>
            <a:r>
              <a:rPr lang="en-US" sz="2400" dirty="0">
                <a:solidFill>
                  <a:srgbClr val="002060"/>
                </a:solidFill>
                <a:latin typeface="Arial" panose="020B0604020202020204" pitchFamily="34" charset="0"/>
                <a:cs typeface="Arial" panose="020B0604020202020204" pitchFamily="34" charset="0"/>
              </a:rPr>
              <a:t>Early symptomatic treatment decreases mortality.</a:t>
            </a:r>
          </a:p>
          <a:p>
            <a:pPr marL="514350" indent="-514350">
              <a:buAutoNum type="arabicPeriod"/>
            </a:pPr>
            <a:endParaRPr lang="en-US" sz="2400" dirty="0">
              <a:solidFill>
                <a:srgbClr val="002060"/>
              </a:solidFill>
              <a:latin typeface="Arial" panose="020B0604020202020204" pitchFamily="34" charset="0"/>
              <a:cs typeface="Arial" panose="020B0604020202020204" pitchFamily="34" charset="0"/>
            </a:endParaRPr>
          </a:p>
          <a:p>
            <a:pPr marL="514350" indent="-514350">
              <a:buAutoNum type="arabicPeriod"/>
            </a:pPr>
            <a:endParaRPr lang="en-US" sz="2800" dirty="0">
              <a:latin typeface="+mn-lt"/>
            </a:endParaRPr>
          </a:p>
          <a:p>
            <a:pPr marL="514350" indent="-514350">
              <a:buAutoNum type="arabicPeriod"/>
            </a:pPr>
            <a:endParaRPr lang="en-US" sz="2800" dirty="0">
              <a:latin typeface="+mn-lt"/>
            </a:endParaRP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23</a:t>
            </a:fld>
            <a:endParaRPr lang="en-US" altLang="en-US"/>
          </a:p>
        </p:txBody>
      </p:sp>
    </p:spTree>
    <p:extLst>
      <p:ext uri="{BB962C8B-B14F-4D97-AF65-F5344CB8AC3E}">
        <p14:creationId xmlns:p14="http://schemas.microsoft.com/office/powerpoint/2010/main" val="219019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ssolve">
                                      <p:cBhvr>
                                        <p:cTn id="16" dur="500"/>
                                        <p:tgtEl>
                                          <p:spTgt spid="4">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ssolve">
                                      <p:cBhvr>
                                        <p:cTn id="1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8DAB44DA-F202-4136-8097-9CB4F200B0A1}"/>
              </a:ext>
            </a:extLst>
          </p:cNvPr>
          <p:cNvSpPr>
            <a:spLocks noGrp="1"/>
          </p:cNvSpPr>
          <p:nvPr>
            <p:ph type="title"/>
          </p:nvPr>
        </p:nvSpPr>
        <p:spPr/>
        <p:txBody>
          <a:bodyPr/>
          <a:lstStyle/>
          <a:p>
            <a:r>
              <a:rPr lang="en-US" altLang="en-US" sz="3600" b="1">
                <a:solidFill>
                  <a:srgbClr val="002060"/>
                </a:solidFill>
              </a:rPr>
              <a:t>Disclaimer</a:t>
            </a:r>
          </a:p>
        </p:txBody>
      </p:sp>
      <p:sp>
        <p:nvSpPr>
          <p:cNvPr id="3" name="Content Placeholder 2">
            <a:extLst>
              <a:ext uri="{FF2B5EF4-FFF2-40B4-BE49-F238E27FC236}">
                <a16:creationId xmlns:a16="http://schemas.microsoft.com/office/drawing/2014/main" id="{25EF1AFA-53A3-4E06-AFD8-5BB4DE55176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defRPr/>
            </a:pPr>
            <a:r>
              <a:rPr lang="en-US" sz="1600" b="1" dirty="0"/>
              <a:t>WHO Health Security Learning Platform - Training Materials</a:t>
            </a:r>
            <a:endParaRPr lang="en-US" sz="1600" dirty="0"/>
          </a:p>
          <a:p>
            <a:pPr>
              <a:defRPr/>
            </a:pPr>
            <a:endParaRPr lang="en-US" sz="1600" dirty="0"/>
          </a:p>
          <a:p>
            <a:pPr marL="0" indent="0">
              <a:buFont typeface="Arial" panose="020B0604020202020204" pitchFamily="34" charset="0"/>
              <a:buNone/>
              <a:defRPr/>
            </a:pPr>
            <a:r>
              <a:rPr lang="en-US" sz="1600" dirty="0"/>
              <a:t>These WHO Training Materials are © World Health Organization (WHO) 2018. All rights reserved.</a:t>
            </a:r>
          </a:p>
          <a:p>
            <a:pPr marL="0" indent="0">
              <a:buFont typeface="Arial" panose="020B0604020202020204" pitchFamily="34" charset="0"/>
              <a:buNone/>
              <a:defRPr/>
            </a:pPr>
            <a:endParaRPr lang="en-US" sz="1600" dirty="0"/>
          </a:p>
          <a:p>
            <a:pPr marL="0" indent="0">
              <a:buFont typeface="Arial" panose="020B0604020202020204" pitchFamily="34" charset="0"/>
              <a:buNone/>
              <a:defRPr/>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Font typeface="Arial" panose="020B0604020202020204" pitchFamily="34" charset="0"/>
              <a:buNone/>
              <a:defRPr/>
            </a:pPr>
            <a:r>
              <a:rPr lang="en-US" sz="1600" dirty="0"/>
              <a:t> </a:t>
            </a:r>
          </a:p>
          <a:p>
            <a:pPr marL="0" indent="0">
              <a:buFont typeface="Arial" panose="020B0604020202020204" pitchFamily="34" charset="0"/>
              <a:buNone/>
              <a:defRPr/>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pPr>
              <a:defRPr/>
            </a:pPr>
            <a:endParaRPr lang="en-US" sz="1600" dirty="0"/>
          </a:p>
          <a:p>
            <a:pPr marL="0" indent="0">
              <a:buFont typeface="Arial" panose="020B0604020202020204" pitchFamily="34" charset="0"/>
              <a:buNone/>
              <a:defRPr/>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4240058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ctrTitle" idx="4294967295"/>
          </p:nvPr>
        </p:nvSpPr>
        <p:spPr>
          <a:xfrm>
            <a:off x="755650" y="2492375"/>
            <a:ext cx="7772400" cy="1470025"/>
          </a:xfrm>
        </p:spPr>
        <p:txBody>
          <a:bodyPr/>
          <a:lstStyle/>
          <a:p>
            <a:pPr>
              <a:defRPr/>
            </a:pPr>
            <a:r>
              <a:rPr lang="en-ZW" altLang="en-US" sz="6000" b="1" i="1" dirty="0">
                <a:solidFill>
                  <a:srgbClr val="002060"/>
                </a:solidFill>
                <a:effectLst>
                  <a:outerShdw blurRad="38100" dist="38100" dir="2700000" algn="tl">
                    <a:srgbClr val="000000">
                      <a:alpha val="43137"/>
                    </a:srgbClr>
                  </a:outerShdw>
                </a:effectLst>
              </a:rPr>
              <a:t>Thank you!</a:t>
            </a: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25</a:t>
            </a:fld>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0" y="112936"/>
            <a:ext cx="9144000" cy="939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en-GB" altLang="en-US" sz="4000" b="1" dirty="0">
                <a:solidFill>
                  <a:srgbClr val="002060"/>
                </a:solidFill>
                <a:latin typeface="+mn-lt"/>
                <a:ea typeface="Calibri" pitchFamily="34" charset="0"/>
                <a:cs typeface="Calibri" pitchFamily="34" charset="0"/>
              </a:rPr>
              <a:t>History of EVD</a:t>
            </a:r>
          </a:p>
        </p:txBody>
      </p:sp>
      <p:sp>
        <p:nvSpPr>
          <p:cNvPr id="5" name="Rectangle 4"/>
          <p:cNvSpPr/>
          <p:nvPr/>
        </p:nvSpPr>
        <p:spPr>
          <a:xfrm>
            <a:off x="500034" y="1052736"/>
            <a:ext cx="8143932" cy="2246769"/>
          </a:xfrm>
          <a:prstGeom prst="rect">
            <a:avLst/>
          </a:prstGeom>
        </p:spPr>
        <p:txBody>
          <a:bodyPr wrap="square">
            <a:spAutoFit/>
          </a:bodyPr>
          <a:lstStyle/>
          <a:p>
            <a:pPr marL="457200" indent="-457200" algn="just">
              <a:buFont typeface="Arial" panose="020B0604020202020204" pitchFamily="34" charset="0"/>
              <a:buChar char="•"/>
            </a:pPr>
            <a:r>
              <a:rPr lang="en-US" sz="2800" dirty="0"/>
              <a:t>1</a:t>
            </a:r>
            <a:r>
              <a:rPr lang="en-US" sz="2800" baseline="30000" dirty="0"/>
              <a:t>st</a:t>
            </a:r>
            <a:r>
              <a:rPr lang="en-US" sz="2800" dirty="0"/>
              <a:t> recognition of EVD in 1976. </a:t>
            </a:r>
          </a:p>
          <a:p>
            <a:pPr algn="just"/>
            <a:endParaRPr lang="en-US" sz="2800" dirty="0"/>
          </a:p>
          <a:p>
            <a:pPr marL="457200" indent="-457200" algn="just">
              <a:buFont typeface="Arial" panose="020B0604020202020204" pitchFamily="34" charset="0"/>
              <a:buChar char="•"/>
            </a:pPr>
            <a:r>
              <a:rPr lang="en-US" sz="2800" dirty="0"/>
              <a:t>The disease is caused by infection with Ebola virus (name of a river in the Democratic Republic of the Congo). </a:t>
            </a:r>
          </a:p>
        </p:txBody>
      </p:sp>
      <p:pic>
        <p:nvPicPr>
          <p:cNvPr id="4" name="Picture 3"/>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5292080" y="3573016"/>
            <a:ext cx="3172212" cy="2472045"/>
          </a:xfrm>
          <a:prstGeom prst="rect">
            <a:avLst/>
          </a:prstGeom>
        </p:spPr>
      </p:pic>
      <p:sp>
        <p:nvSpPr>
          <p:cNvPr id="2" name="Slide Number Placeholder 1"/>
          <p:cNvSpPr>
            <a:spLocks noGrp="1"/>
          </p:cNvSpPr>
          <p:nvPr>
            <p:ph type="sldNum" sz="quarter" idx="12"/>
          </p:nvPr>
        </p:nvSpPr>
        <p:spPr/>
        <p:txBody>
          <a:bodyPr/>
          <a:lstStyle/>
          <a:p>
            <a:fld id="{54194040-A183-4782-92D6-AC45EA1518FE}" type="slidenum">
              <a:rPr lang="en-US" altLang="en-US" smtClean="0"/>
              <a:pPr/>
              <a:t>3</a:t>
            </a:fld>
            <a:endParaRPr lang="en-US" altLang="en-US"/>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92057"/>
            <a:ext cx="9144000" cy="83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24" tIns="44418" rIns="90424" bIns="44418"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defRPr/>
            </a:pPr>
            <a:r>
              <a:rPr lang="en-GB" altLang="en-US" sz="3600" b="1" dirty="0">
                <a:solidFill>
                  <a:srgbClr val="002060"/>
                </a:solidFill>
                <a:latin typeface="Arial"/>
              </a:rPr>
              <a:t>How Ebola Outbreaks Start</a:t>
            </a:r>
          </a:p>
        </p:txBody>
      </p:sp>
      <p:pic>
        <p:nvPicPr>
          <p:cNvPr id="47106" name="Picture 2" descr="http://www.cdc.gov/vhf/ebola/images/ebola_ecology_800px.jpg"/>
          <p:cNvPicPr>
            <a:picLocks noChangeAspect="1" noChangeArrowheads="1"/>
          </p:cNvPicPr>
          <p:nvPr/>
        </p:nvPicPr>
        <p:blipFill>
          <a:blip r:embed="rId3"/>
          <a:srcRect/>
          <a:stretch>
            <a:fillRect/>
          </a:stretch>
        </p:blipFill>
        <p:spPr bwMode="auto">
          <a:xfrm>
            <a:off x="0" y="1000108"/>
            <a:ext cx="9144000" cy="5857892"/>
          </a:xfrm>
          <a:prstGeom prst="rect">
            <a:avLst/>
          </a:prstGeom>
          <a:noFill/>
        </p:spPr>
      </p:pic>
      <p:sp>
        <p:nvSpPr>
          <p:cNvPr id="2" name="Slide Number Placeholder 1"/>
          <p:cNvSpPr>
            <a:spLocks noGrp="1"/>
          </p:cNvSpPr>
          <p:nvPr>
            <p:ph type="sldNum" sz="quarter" idx="12"/>
          </p:nvPr>
        </p:nvSpPr>
        <p:spPr/>
        <p:txBody>
          <a:bodyPr/>
          <a:lstStyle/>
          <a:p>
            <a:fld id="{54194040-A183-4782-92D6-AC45EA1518FE}" type="slidenum">
              <a:rPr lang="en-US" altLang="en-US" smtClean="0"/>
              <a:pPr/>
              <a:t>4</a:t>
            </a:fld>
            <a:endParaRPr lang="en-US" altLang="en-US"/>
          </a:p>
        </p:txBody>
      </p:sp>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79512" y="92057"/>
            <a:ext cx="8780309" cy="83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24" tIns="44418" rIns="90424" bIns="44418"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defRPr/>
            </a:pPr>
            <a:r>
              <a:rPr lang="en-GB" altLang="en-US" sz="4000" b="1" dirty="0">
                <a:solidFill>
                  <a:srgbClr val="002060"/>
                </a:solidFill>
                <a:latin typeface="+mn-lt"/>
              </a:rPr>
              <a:t>How Ebola Outbreaks Start</a:t>
            </a:r>
          </a:p>
        </p:txBody>
      </p:sp>
      <p:sp>
        <p:nvSpPr>
          <p:cNvPr id="12291" name="Rectangle 3"/>
          <p:cNvSpPr>
            <a:spLocks noGrp="1" noChangeArrowheads="1"/>
          </p:cNvSpPr>
          <p:nvPr>
            <p:ph type="body" idx="1"/>
          </p:nvPr>
        </p:nvSpPr>
        <p:spPr>
          <a:xfrm>
            <a:off x="467544" y="1348935"/>
            <a:ext cx="9036050" cy="4456329"/>
          </a:xfrm>
        </p:spPr>
        <p:txBody>
          <a:bodyPr lIns="91376" tIns="45688" rIns="91376" bIns="45688"/>
          <a:lstStyle/>
          <a:p>
            <a:pPr marL="0" indent="0" eaLnBrk="1" hangingPunct="1">
              <a:spcBef>
                <a:spcPts val="600"/>
              </a:spcBef>
              <a:buNone/>
            </a:pPr>
            <a:r>
              <a:rPr lang="it-IT" altLang="en-US" sz="2400" b="1" kern="1200" dirty="0">
                <a:solidFill>
                  <a:srgbClr val="0070C0"/>
                </a:solidFill>
                <a:latin typeface="Arial" pitchFamily="34" charset="0"/>
                <a:ea typeface="Calibri" pitchFamily="34" charset="0"/>
                <a:cs typeface="Arial" charset="0"/>
              </a:rPr>
              <a:t>First human cases start with infection by an animal </a:t>
            </a:r>
          </a:p>
          <a:p>
            <a:pPr lvl="1" eaLnBrk="1" hangingPunct="1">
              <a:spcBef>
                <a:spcPts val="600"/>
              </a:spcBef>
              <a:buFont typeface="Wingdings" pitchFamily="2" charset="2"/>
              <a:buChar char="§"/>
            </a:pPr>
            <a:r>
              <a:rPr lang="it-IT" altLang="en-US" sz="1800" kern="1200" dirty="0">
                <a:solidFill>
                  <a:srgbClr val="10253F"/>
                </a:solidFill>
                <a:latin typeface="Arial" pitchFamily="34" charset="0"/>
                <a:ea typeface="Calibri" pitchFamily="34" charset="0"/>
                <a:cs typeface="Arial" charset="0"/>
              </a:rPr>
              <a:t>Chimpanzes, gorillas, monkeys, forest antelopes, fruit bats,  porcupine...</a:t>
            </a:r>
          </a:p>
          <a:p>
            <a:pPr lvl="1" eaLnBrk="1" hangingPunct="1">
              <a:spcBef>
                <a:spcPts val="600"/>
              </a:spcBef>
              <a:buFont typeface="Wingdings" pitchFamily="2" charset="2"/>
              <a:buChar char="§"/>
            </a:pPr>
            <a:r>
              <a:rPr lang="it-IT" altLang="en-US" sz="1800" kern="1200" dirty="0">
                <a:solidFill>
                  <a:srgbClr val="10253F"/>
                </a:solidFill>
                <a:latin typeface="Arial" pitchFamily="34" charset="0"/>
                <a:ea typeface="Calibri" pitchFamily="34" charset="0"/>
                <a:cs typeface="Arial" charset="0"/>
              </a:rPr>
              <a:t>How 2014 outbreak in West Africa started is unknown.</a:t>
            </a:r>
          </a:p>
          <a:p>
            <a:pPr lvl="1" eaLnBrk="1" hangingPunct="1">
              <a:spcBef>
                <a:spcPts val="600"/>
              </a:spcBef>
              <a:buFontTx/>
              <a:buChar char="●"/>
            </a:pPr>
            <a:endParaRPr lang="it-IT" altLang="en-US" sz="1000" dirty="0">
              <a:ea typeface="Calibri" pitchFamily="34" charset="0"/>
              <a:cs typeface="Arial" charset="0"/>
            </a:endParaRPr>
          </a:p>
          <a:p>
            <a:pPr marL="0" indent="0" eaLnBrk="1" hangingPunct="1">
              <a:spcBef>
                <a:spcPts val="600"/>
              </a:spcBef>
              <a:buNone/>
            </a:pPr>
            <a:r>
              <a:rPr lang="it-IT" altLang="en-US" sz="2400" b="1" kern="1200" dirty="0">
                <a:solidFill>
                  <a:srgbClr val="0070C0"/>
                </a:solidFill>
                <a:latin typeface="Arial" pitchFamily="34" charset="0"/>
                <a:ea typeface="Calibri" pitchFamily="34" charset="0"/>
                <a:cs typeface="Arial" charset="0"/>
              </a:rPr>
              <a:t>Infection from person-to-person creates an outbreak</a:t>
            </a:r>
          </a:p>
          <a:p>
            <a:pPr lvl="1" eaLnBrk="1" hangingPunct="1">
              <a:spcBef>
                <a:spcPts val="600"/>
              </a:spcBef>
              <a:buFont typeface="Wingdings" pitchFamily="2" charset="2"/>
              <a:buChar char="§"/>
            </a:pPr>
            <a:r>
              <a:rPr lang="en-GB" altLang="en-US" sz="1800" kern="1200" dirty="0">
                <a:solidFill>
                  <a:srgbClr val="10253F"/>
                </a:solidFill>
                <a:latin typeface="Arial" pitchFamily="34" charset="0"/>
                <a:ea typeface="Calibri" pitchFamily="34" charset="0"/>
                <a:cs typeface="Arial" charset="0"/>
              </a:rPr>
              <a:t>D</a:t>
            </a:r>
            <a:r>
              <a:rPr lang="it-IT" altLang="en-US" sz="1800" kern="1200" dirty="0">
                <a:solidFill>
                  <a:srgbClr val="10253F"/>
                </a:solidFill>
                <a:latin typeface="Arial" pitchFamily="34" charset="0"/>
                <a:ea typeface="Calibri" pitchFamily="34" charset="0"/>
                <a:cs typeface="Arial" charset="0"/>
              </a:rPr>
              <a:t>irect or indirect physical </a:t>
            </a:r>
            <a:r>
              <a:rPr lang="en-GB" altLang="en-US" sz="1800" kern="1200" dirty="0">
                <a:solidFill>
                  <a:srgbClr val="10253F"/>
                </a:solidFill>
                <a:latin typeface="Arial" pitchFamily="34" charset="0"/>
                <a:ea typeface="Calibri" pitchFamily="34" charset="0"/>
                <a:cs typeface="Arial" charset="0"/>
              </a:rPr>
              <a:t>contact with</a:t>
            </a:r>
            <a:r>
              <a:rPr lang="it-IT" altLang="en-US" sz="1800" kern="1200" dirty="0">
                <a:solidFill>
                  <a:srgbClr val="10253F"/>
                </a:solidFill>
                <a:latin typeface="Arial" pitchFamily="34" charset="0"/>
                <a:ea typeface="Calibri" pitchFamily="34" charset="0"/>
                <a:cs typeface="Arial" charset="0"/>
              </a:rPr>
              <a:t> body fluids </a:t>
            </a:r>
            <a:r>
              <a:rPr lang="en-GB" altLang="en-US" sz="1800" kern="1200" dirty="0">
                <a:solidFill>
                  <a:srgbClr val="10253F"/>
                </a:solidFill>
                <a:latin typeface="Arial" pitchFamily="34" charset="0"/>
                <a:ea typeface="Calibri" pitchFamily="34" charset="0"/>
                <a:cs typeface="Arial" charset="0"/>
              </a:rPr>
              <a:t>of </a:t>
            </a:r>
            <a:r>
              <a:rPr lang="it-IT" altLang="en-US" sz="1800" kern="1200" dirty="0">
                <a:solidFill>
                  <a:srgbClr val="10253F"/>
                </a:solidFill>
                <a:latin typeface="Arial" pitchFamily="34" charset="0"/>
                <a:ea typeface="Calibri" pitchFamily="34" charset="0"/>
                <a:cs typeface="Arial" charset="0"/>
              </a:rPr>
              <a:t>infected </a:t>
            </a:r>
            <a:r>
              <a:rPr lang="en-GB" altLang="en-US" sz="1800" kern="1200" dirty="0">
                <a:solidFill>
                  <a:srgbClr val="10253F"/>
                </a:solidFill>
                <a:latin typeface="Arial" pitchFamily="34" charset="0"/>
                <a:ea typeface="Calibri" pitchFamily="34" charset="0"/>
                <a:cs typeface="Arial" charset="0"/>
              </a:rPr>
              <a:t>person</a:t>
            </a:r>
            <a:r>
              <a:rPr lang="it-IT" altLang="en-US" sz="1800" kern="1200" dirty="0">
                <a:solidFill>
                  <a:srgbClr val="10253F"/>
                </a:solidFill>
                <a:latin typeface="Arial" pitchFamily="34" charset="0"/>
                <a:ea typeface="Calibri" pitchFamily="34" charset="0"/>
                <a:cs typeface="Arial" charset="0"/>
              </a:rPr>
              <a:t> (</a:t>
            </a:r>
            <a:r>
              <a:rPr lang="en-GB" altLang="en-US" sz="1800" kern="1200" dirty="0">
                <a:solidFill>
                  <a:srgbClr val="10253F"/>
                </a:solidFill>
                <a:latin typeface="Arial" pitchFamily="34" charset="0"/>
                <a:ea typeface="Calibri" pitchFamily="34" charset="0"/>
                <a:cs typeface="Arial" charset="0"/>
              </a:rPr>
              <a:t>blood, saliva, </a:t>
            </a:r>
            <a:r>
              <a:rPr lang="en-GB" altLang="en-US" sz="1800" kern="1200" dirty="0" err="1">
                <a:solidFill>
                  <a:srgbClr val="10253F"/>
                </a:solidFill>
                <a:latin typeface="Arial" pitchFamily="34" charset="0"/>
                <a:ea typeface="Calibri" pitchFamily="34" charset="0"/>
                <a:cs typeface="Arial" charset="0"/>
              </a:rPr>
              <a:t>vomitus</a:t>
            </a:r>
            <a:r>
              <a:rPr lang="en-GB" altLang="en-US" sz="1800" kern="1200" dirty="0">
                <a:solidFill>
                  <a:srgbClr val="10253F"/>
                </a:solidFill>
                <a:latin typeface="Arial" pitchFamily="34" charset="0"/>
                <a:ea typeface="Calibri" pitchFamily="34" charset="0"/>
                <a:cs typeface="Arial" charset="0"/>
              </a:rPr>
              <a:t>, </a:t>
            </a:r>
            <a:r>
              <a:rPr lang="it-IT" altLang="en-US" sz="1800" kern="1200" dirty="0">
                <a:solidFill>
                  <a:srgbClr val="10253F"/>
                </a:solidFill>
                <a:latin typeface="Arial" pitchFamily="34" charset="0"/>
                <a:ea typeface="Calibri" pitchFamily="34" charset="0"/>
                <a:cs typeface="Arial" charset="0"/>
              </a:rPr>
              <a:t>urine,</a:t>
            </a:r>
            <a:r>
              <a:rPr lang="en-GB" altLang="en-US" sz="1800" kern="1200" dirty="0">
                <a:solidFill>
                  <a:srgbClr val="10253F"/>
                </a:solidFill>
                <a:latin typeface="Arial" pitchFamily="34" charset="0"/>
                <a:ea typeface="Calibri" pitchFamily="34" charset="0"/>
                <a:cs typeface="Arial" charset="0"/>
              </a:rPr>
              <a:t> stool, semen</a:t>
            </a:r>
            <a:r>
              <a:rPr lang="it-IT" altLang="en-US" sz="1800" kern="1200" dirty="0">
                <a:solidFill>
                  <a:srgbClr val="10253F"/>
                </a:solidFill>
                <a:latin typeface="Arial" pitchFamily="34" charset="0"/>
                <a:ea typeface="Calibri" pitchFamily="34" charset="0"/>
                <a:cs typeface="Arial" charset="0"/>
              </a:rPr>
              <a:t>).</a:t>
            </a:r>
          </a:p>
          <a:p>
            <a:pPr lvl="1" eaLnBrk="1" hangingPunct="1">
              <a:spcBef>
                <a:spcPts val="600"/>
              </a:spcBef>
              <a:buFont typeface="Arial" charset="0"/>
              <a:buChar char="•"/>
            </a:pPr>
            <a:endParaRPr lang="it-IT" altLang="en-US" sz="1100" b="1" dirty="0">
              <a:ea typeface="Calibri" pitchFamily="34" charset="0"/>
              <a:cs typeface="Arial" charset="0"/>
            </a:endParaRPr>
          </a:p>
          <a:p>
            <a:pPr marL="0" indent="0" eaLnBrk="1" hangingPunct="1">
              <a:spcBef>
                <a:spcPts val="600"/>
              </a:spcBef>
              <a:buNone/>
            </a:pPr>
            <a:r>
              <a:rPr lang="it-IT" altLang="en-US" sz="2400" b="1" kern="1200" dirty="0">
                <a:solidFill>
                  <a:srgbClr val="0070C0"/>
                </a:solidFill>
                <a:latin typeface="Arial" pitchFamily="34" charset="0"/>
                <a:ea typeface="Calibri" pitchFamily="34" charset="0"/>
                <a:cs typeface="Arial" charset="0"/>
              </a:rPr>
              <a:t>Well known locations where transmission occurs</a:t>
            </a:r>
          </a:p>
          <a:p>
            <a:pPr lvl="1" eaLnBrk="1" hangingPunct="1">
              <a:spcBef>
                <a:spcPts val="600"/>
              </a:spcBef>
              <a:buFont typeface="Wingdings" pitchFamily="2" charset="2"/>
              <a:buChar char="§"/>
            </a:pPr>
            <a:r>
              <a:rPr lang="it-IT" altLang="en-US" sz="1800" kern="1200" dirty="0">
                <a:solidFill>
                  <a:srgbClr val="10253F"/>
                </a:solidFill>
                <a:latin typeface="Arial" pitchFamily="34" charset="0"/>
                <a:ea typeface="Calibri" pitchFamily="34" charset="0"/>
                <a:cs typeface="Arial" charset="0"/>
              </a:rPr>
              <a:t>Hospital: </a:t>
            </a:r>
            <a:r>
              <a:rPr lang="en-GB" altLang="en-US" sz="1800" kern="1200" dirty="0">
                <a:solidFill>
                  <a:srgbClr val="10253F"/>
                </a:solidFill>
                <a:latin typeface="Arial" pitchFamily="34" charset="0"/>
                <a:ea typeface="Calibri" pitchFamily="34" charset="0"/>
                <a:cs typeface="Arial" charset="0"/>
              </a:rPr>
              <a:t>health care workers</a:t>
            </a:r>
            <a:r>
              <a:rPr lang="it-IT" altLang="en-US" sz="1800" kern="1200" dirty="0">
                <a:solidFill>
                  <a:srgbClr val="10253F"/>
                </a:solidFill>
                <a:latin typeface="Arial" pitchFamily="34" charset="0"/>
                <a:ea typeface="Calibri" pitchFamily="34" charset="0"/>
                <a:cs typeface="Arial" charset="0"/>
              </a:rPr>
              <a:t>, other patients, unsafe injections.</a:t>
            </a:r>
            <a:endParaRPr lang="en-GB" altLang="en-US" sz="1800" kern="1200" dirty="0">
              <a:solidFill>
                <a:srgbClr val="10253F"/>
              </a:solidFill>
              <a:latin typeface="Arial" pitchFamily="34" charset="0"/>
              <a:ea typeface="Calibri" pitchFamily="34" charset="0"/>
              <a:cs typeface="Arial" charset="0"/>
            </a:endParaRPr>
          </a:p>
          <a:p>
            <a:pPr lvl="1" eaLnBrk="1" hangingPunct="1">
              <a:spcBef>
                <a:spcPts val="600"/>
              </a:spcBef>
              <a:buFont typeface="Wingdings" pitchFamily="2" charset="2"/>
              <a:buChar char="§"/>
            </a:pPr>
            <a:r>
              <a:rPr lang="it-IT" altLang="en-US" sz="1800" kern="1200" dirty="0">
                <a:solidFill>
                  <a:srgbClr val="10253F"/>
                </a:solidFill>
                <a:latin typeface="Arial" pitchFamily="34" charset="0"/>
                <a:ea typeface="Calibri" pitchFamily="34" charset="0"/>
                <a:cs typeface="Arial" charset="0"/>
              </a:rPr>
              <a:t>Communities: f</a:t>
            </a:r>
            <a:r>
              <a:rPr lang="en-GB" altLang="en-US" sz="1800" kern="1200" dirty="0" err="1">
                <a:solidFill>
                  <a:srgbClr val="10253F"/>
                </a:solidFill>
                <a:latin typeface="Arial" pitchFamily="34" charset="0"/>
                <a:ea typeface="Calibri" pitchFamily="34" charset="0"/>
                <a:cs typeface="Arial" charset="0"/>
              </a:rPr>
              <a:t>amily</a:t>
            </a:r>
            <a:r>
              <a:rPr lang="en-GB" altLang="en-US" sz="1800" kern="1200" dirty="0">
                <a:solidFill>
                  <a:srgbClr val="10253F"/>
                </a:solidFill>
                <a:latin typeface="Arial" pitchFamily="34" charset="0"/>
                <a:ea typeface="Calibri" pitchFamily="34" charset="0"/>
                <a:cs typeface="Arial" charset="0"/>
              </a:rPr>
              <a:t>, friends, contacts caring for ill</a:t>
            </a:r>
            <a:r>
              <a:rPr lang="it-IT" altLang="en-US" sz="1800" kern="1200" dirty="0">
                <a:solidFill>
                  <a:srgbClr val="10253F"/>
                </a:solidFill>
                <a:latin typeface="Arial" pitchFamily="34" charset="0"/>
                <a:ea typeface="Calibri" pitchFamily="34" charset="0"/>
                <a:cs typeface="Arial" charset="0"/>
              </a:rPr>
              <a:t>, through funeral practices.</a:t>
            </a: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5</a:t>
            </a:fld>
            <a:endParaRPr lang="en-US" alt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dissolve">
                                      <p:cBhvr>
                                        <p:cTn id="7" dur="500"/>
                                        <p:tgtEl>
                                          <p:spTgt spid="1229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Effect transition="in" filter="dissolve">
                                      <p:cBhvr>
                                        <p:cTn id="10" dur="500"/>
                                        <p:tgtEl>
                                          <p:spTgt spid="1229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animEffect transition="in" filter="dissolve">
                                      <p:cBhvr>
                                        <p:cTn id="13" dur="500"/>
                                        <p:tgtEl>
                                          <p:spTgt spid="1229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291">
                                            <p:txEl>
                                              <p:pRg st="4" end="4"/>
                                            </p:txEl>
                                          </p:spTgt>
                                        </p:tgtEl>
                                        <p:attrNameLst>
                                          <p:attrName>style.visibility</p:attrName>
                                        </p:attrNameLst>
                                      </p:cBhvr>
                                      <p:to>
                                        <p:strVal val="visible"/>
                                      </p:to>
                                    </p:set>
                                    <p:animEffect transition="in" filter="dissolve">
                                      <p:cBhvr>
                                        <p:cTn id="18" dur="500"/>
                                        <p:tgtEl>
                                          <p:spTgt spid="12291">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291">
                                            <p:txEl>
                                              <p:pRg st="5" end="5"/>
                                            </p:txEl>
                                          </p:spTgt>
                                        </p:tgtEl>
                                        <p:attrNameLst>
                                          <p:attrName>style.visibility</p:attrName>
                                        </p:attrNameLst>
                                      </p:cBhvr>
                                      <p:to>
                                        <p:strVal val="visible"/>
                                      </p:to>
                                    </p:set>
                                    <p:animEffect transition="in" filter="dissolve">
                                      <p:cBhvr>
                                        <p:cTn id="21" dur="500"/>
                                        <p:tgtEl>
                                          <p:spTgt spid="12291">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2291">
                                            <p:txEl>
                                              <p:pRg st="7" end="7"/>
                                            </p:txEl>
                                          </p:spTgt>
                                        </p:tgtEl>
                                        <p:attrNameLst>
                                          <p:attrName>style.visibility</p:attrName>
                                        </p:attrNameLst>
                                      </p:cBhvr>
                                      <p:to>
                                        <p:strVal val="visible"/>
                                      </p:to>
                                    </p:set>
                                    <p:animEffect transition="in" filter="dissolve">
                                      <p:cBhvr>
                                        <p:cTn id="26" dur="500"/>
                                        <p:tgtEl>
                                          <p:spTgt spid="12291">
                                            <p:txEl>
                                              <p:pRg st="7" end="7"/>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2291">
                                            <p:txEl>
                                              <p:pRg st="8" end="8"/>
                                            </p:txEl>
                                          </p:spTgt>
                                        </p:tgtEl>
                                        <p:attrNameLst>
                                          <p:attrName>style.visibility</p:attrName>
                                        </p:attrNameLst>
                                      </p:cBhvr>
                                      <p:to>
                                        <p:strVal val="visible"/>
                                      </p:to>
                                    </p:set>
                                    <p:animEffect transition="in" filter="dissolve">
                                      <p:cBhvr>
                                        <p:cTn id="29" dur="500"/>
                                        <p:tgtEl>
                                          <p:spTgt spid="12291">
                                            <p:txEl>
                                              <p:pRg st="8" end="8"/>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2291">
                                            <p:txEl>
                                              <p:pRg st="9" end="9"/>
                                            </p:txEl>
                                          </p:spTgt>
                                        </p:tgtEl>
                                        <p:attrNameLst>
                                          <p:attrName>style.visibility</p:attrName>
                                        </p:attrNameLst>
                                      </p:cBhvr>
                                      <p:to>
                                        <p:strVal val="visible"/>
                                      </p:to>
                                    </p:set>
                                    <p:animEffect transition="in" filter="dissolve">
                                      <p:cBhvr>
                                        <p:cTn id="32" dur="500"/>
                                        <p:tgtEl>
                                          <p:spTgt spid="1229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Chronology of Ebola Virus Disease</a:t>
            </a: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764704"/>
            <a:ext cx="8376066" cy="5395424"/>
          </a:xfrm>
          <a:prstGeom prst="rect">
            <a:avLst/>
          </a:prstGeom>
        </p:spPr>
      </p:pic>
      <p:sp>
        <p:nvSpPr>
          <p:cNvPr id="5" name="Rectangle 4"/>
          <p:cNvSpPr/>
          <p:nvPr/>
        </p:nvSpPr>
        <p:spPr>
          <a:xfrm>
            <a:off x="1907704" y="5940977"/>
            <a:ext cx="5184576" cy="261610"/>
          </a:xfrm>
          <a:prstGeom prst="rect">
            <a:avLst/>
          </a:prstGeom>
        </p:spPr>
        <p:txBody>
          <a:bodyPr wrap="square">
            <a:spAutoFit/>
          </a:bodyPr>
          <a:lstStyle/>
          <a:p>
            <a:r>
              <a:rPr lang="en-GB" sz="1100" dirty="0"/>
              <a:t>Source: http://www.cdc.gov/vhf/ebola/outbreaks/history/chronology.html</a:t>
            </a: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6</a:t>
            </a:fld>
            <a:endParaRPr lang="en-US" altLang="en-US"/>
          </a:p>
        </p:txBody>
      </p:sp>
    </p:spTree>
    <p:extLst>
      <p:ext uri="{BB962C8B-B14F-4D97-AF65-F5344CB8AC3E}">
        <p14:creationId xmlns:p14="http://schemas.microsoft.com/office/powerpoint/2010/main" val="1986347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981075"/>
          </a:xfrm>
        </p:spPr>
        <p:txBody>
          <a:bodyPr/>
          <a:lstStyle/>
          <a:p>
            <a:pPr eaLnBrk="1" hangingPunct="1">
              <a:defRPr/>
            </a:pPr>
            <a:r>
              <a:rPr lang="en-US" altLang="en-US" sz="4000" b="1" dirty="0">
                <a:solidFill>
                  <a:srgbClr val="002060"/>
                </a:solidFill>
                <a:latin typeface="+mn-lt"/>
              </a:rPr>
              <a:t>2014 EVD outbreak</a:t>
            </a:r>
          </a:p>
        </p:txBody>
      </p:sp>
      <p:sp>
        <p:nvSpPr>
          <p:cNvPr id="10243" name="Rectangle 3"/>
          <p:cNvSpPr>
            <a:spLocks noGrp="1" noChangeArrowheads="1"/>
          </p:cNvSpPr>
          <p:nvPr>
            <p:ph type="body" idx="1"/>
          </p:nvPr>
        </p:nvSpPr>
        <p:spPr>
          <a:xfrm>
            <a:off x="250825" y="1071546"/>
            <a:ext cx="8497888" cy="4805725"/>
          </a:xfrm>
        </p:spPr>
        <p:txBody>
          <a:bodyPr/>
          <a:lstStyle/>
          <a:p>
            <a:pPr eaLnBrk="1" hangingPunct="1">
              <a:lnSpc>
                <a:spcPct val="120000"/>
              </a:lnSpc>
              <a:buClr>
                <a:schemeClr val="tx1"/>
              </a:buClr>
            </a:pPr>
            <a:r>
              <a:rPr lang="en-US" altLang="en-US" kern="1200" dirty="0">
                <a:solidFill>
                  <a:srgbClr val="003399"/>
                </a:solidFill>
                <a:latin typeface="Arial" pitchFamily="34" charset="0"/>
                <a:cs typeface="Calibri" pitchFamily="34" charset="0"/>
              </a:rPr>
              <a:t>Largest outbreak ever recorded.</a:t>
            </a:r>
          </a:p>
          <a:p>
            <a:pPr eaLnBrk="1" hangingPunct="1">
              <a:lnSpc>
                <a:spcPct val="120000"/>
              </a:lnSpc>
              <a:buClr>
                <a:schemeClr val="tx1"/>
              </a:buClr>
            </a:pPr>
            <a:r>
              <a:rPr lang="en-US" sz="2800" dirty="0">
                <a:solidFill>
                  <a:srgbClr val="003399"/>
                </a:solidFill>
              </a:rPr>
              <a:t>There have been more cases and deaths in this outbreak than all others combined. </a:t>
            </a:r>
          </a:p>
          <a:p>
            <a:pPr eaLnBrk="1" hangingPunct="1">
              <a:lnSpc>
                <a:spcPct val="120000"/>
              </a:lnSpc>
              <a:buClr>
                <a:schemeClr val="tx1"/>
              </a:buClr>
            </a:pPr>
            <a:r>
              <a:rPr lang="en-US" sz="2800" dirty="0">
                <a:solidFill>
                  <a:srgbClr val="003399"/>
                </a:solidFill>
              </a:rPr>
              <a:t>Major urban as well as rural areas touched (previous outbreaks occurred in remote villages near tropical rainforests).</a:t>
            </a:r>
            <a:endParaRPr lang="en-US" altLang="en-US" sz="2800" dirty="0">
              <a:solidFill>
                <a:srgbClr val="003399"/>
              </a:solidFill>
              <a:cs typeface="Calibri" pitchFamily="34" charset="0"/>
            </a:endParaRPr>
          </a:p>
        </p:txBody>
      </p:sp>
      <p:sp>
        <p:nvSpPr>
          <p:cNvPr id="2" name="Slide Number Placeholder 1"/>
          <p:cNvSpPr>
            <a:spLocks noGrp="1"/>
          </p:cNvSpPr>
          <p:nvPr>
            <p:ph type="sldNum" sz="quarter" idx="12"/>
          </p:nvPr>
        </p:nvSpPr>
        <p:spPr/>
        <p:txBody>
          <a:bodyPr/>
          <a:lstStyle/>
          <a:p>
            <a:fld id="{54194040-A183-4782-92D6-AC45EA1518FE}" type="slidenum">
              <a:rPr lang="en-US" altLang="en-US" smtClean="0"/>
              <a:pPr/>
              <a:t>7</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dissolve">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dissolve">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dissolve">
                                      <p:cBhvr>
                                        <p:cTn id="17"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5496" y="2132856"/>
            <a:ext cx="7518400" cy="3812061"/>
            <a:chOff x="35496" y="2132856"/>
            <a:chExt cx="7518400" cy="3812061"/>
          </a:xfrm>
        </p:grpSpPr>
        <p:grpSp>
          <p:nvGrpSpPr>
            <p:cNvPr id="5" name="Group 4"/>
            <p:cNvGrpSpPr/>
            <p:nvPr/>
          </p:nvGrpSpPr>
          <p:grpSpPr>
            <a:xfrm>
              <a:off x="35496" y="2492896"/>
              <a:ext cx="7518400" cy="3452021"/>
              <a:chOff x="35496" y="2492896"/>
              <a:chExt cx="7518400" cy="3452021"/>
            </a:xfrm>
          </p:grpSpPr>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4967" t="45046" r="28050" b="26349"/>
              <a:stretch/>
            </p:blipFill>
            <p:spPr bwMode="auto">
              <a:xfrm>
                <a:off x="35496" y="3193142"/>
                <a:ext cx="7518400" cy="2751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45654" t="39401" r="46463" b="55049"/>
              <a:stretch/>
            </p:blipFill>
            <p:spPr bwMode="auto">
              <a:xfrm>
                <a:off x="1214005" y="2492896"/>
                <a:ext cx="1152128" cy="487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30"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27202" t="34951" r="54286" b="62475"/>
            <a:stretch/>
          </p:blipFill>
          <p:spPr bwMode="auto">
            <a:xfrm>
              <a:off x="637941" y="2132856"/>
              <a:ext cx="3124644" cy="2612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9218" name="Rectangle 2"/>
          <p:cNvSpPr>
            <a:spLocks noGrp="1" noChangeArrowheads="1"/>
          </p:cNvSpPr>
          <p:nvPr>
            <p:ph type="title"/>
            <p:custDataLst>
              <p:tags r:id="rId1"/>
            </p:custDataLst>
          </p:nvPr>
        </p:nvSpPr>
        <p:spPr>
          <a:xfrm>
            <a:off x="467544" y="44624"/>
            <a:ext cx="8229600" cy="1143000"/>
          </a:xfrm>
        </p:spPr>
        <p:txBody>
          <a:bodyPr/>
          <a:lstStyle/>
          <a:p>
            <a:pPr eaLnBrk="1" hangingPunct="1">
              <a:lnSpc>
                <a:spcPts val="4500"/>
              </a:lnSpc>
              <a:defRPr/>
            </a:pPr>
            <a:r>
              <a:rPr lang="en-US" altLang="en-US" sz="3600" b="1" dirty="0">
                <a:solidFill>
                  <a:srgbClr val="002060"/>
                </a:solidFill>
              </a:rPr>
              <a:t>2014-2015 EVD outbreak</a:t>
            </a:r>
          </a:p>
        </p:txBody>
      </p:sp>
      <p:sp>
        <p:nvSpPr>
          <p:cNvPr id="3" name="Slide Number Placeholder 2"/>
          <p:cNvSpPr>
            <a:spLocks noGrp="1"/>
          </p:cNvSpPr>
          <p:nvPr>
            <p:ph type="sldNum" sz="quarter" idx="12"/>
          </p:nvPr>
        </p:nvSpPr>
        <p:spPr/>
        <p:txBody>
          <a:bodyPr/>
          <a:lstStyle/>
          <a:p>
            <a:fld id="{54194040-A183-4782-92D6-AC45EA1518FE}" type="slidenum">
              <a:rPr lang="en-US" altLang="en-US" smtClean="0"/>
              <a:pPr/>
              <a:t>8</a:t>
            </a:fld>
            <a:endParaRPr lang="en-US" altLang="en-US"/>
          </a:p>
        </p:txBody>
      </p:sp>
      <p:grpSp>
        <p:nvGrpSpPr>
          <p:cNvPr id="4" name="Group 3"/>
          <p:cNvGrpSpPr/>
          <p:nvPr/>
        </p:nvGrpSpPr>
        <p:grpSpPr>
          <a:xfrm>
            <a:off x="4639816" y="1214494"/>
            <a:ext cx="4468688" cy="4662778"/>
            <a:chOff x="4499992" y="1214494"/>
            <a:chExt cx="4468688" cy="4662778"/>
          </a:xfrm>
        </p:grpSpPr>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8094" t="18417" r="28691" b="9503"/>
            <a:stretch/>
          </p:blipFill>
          <p:spPr bwMode="auto">
            <a:xfrm>
              <a:off x="4499992" y="1396274"/>
              <a:ext cx="4468688" cy="4480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4762" t="15413" r="41746" b="82475"/>
            <a:stretch/>
          </p:blipFill>
          <p:spPr bwMode="auto">
            <a:xfrm>
              <a:off x="4499992" y="1214494"/>
              <a:ext cx="4401238" cy="166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269151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3000" b="1" kern="1200" dirty="0">
                <a:solidFill>
                  <a:srgbClr val="0070C0"/>
                </a:solidFill>
                <a:latin typeface="Arial" pitchFamily="34" charset="0"/>
                <a:cs typeface="Arial" pitchFamily="34" charset="0"/>
              </a:rPr>
              <a:t>Incubation period</a:t>
            </a:r>
            <a:r>
              <a:rPr lang="en-US" dirty="0"/>
              <a:t>:</a:t>
            </a:r>
          </a:p>
          <a:p>
            <a:pPr marL="742819" lvl="1" indent="-285700">
              <a:buFont typeface="Arial" charset="0"/>
              <a:buChar char="–"/>
            </a:pPr>
            <a:r>
              <a:rPr lang="en-US" sz="2600" kern="1200" dirty="0">
                <a:solidFill>
                  <a:srgbClr val="10253F"/>
                </a:solidFill>
                <a:latin typeface="Arial" pitchFamily="34" charset="0"/>
                <a:ea typeface="+mn-ea"/>
                <a:cs typeface="Arial" pitchFamily="34" charset="0"/>
              </a:rPr>
              <a:t>Time between transmission of the infection and the first symptoms of the disease.</a:t>
            </a:r>
          </a:p>
          <a:p>
            <a:pPr marL="0" indent="0">
              <a:buNone/>
            </a:pPr>
            <a:r>
              <a:rPr lang="en-US" sz="3000" b="1" kern="1200" dirty="0">
                <a:solidFill>
                  <a:srgbClr val="0070C0"/>
                </a:solidFill>
                <a:latin typeface="Arial" pitchFamily="34" charset="0"/>
                <a:cs typeface="Arial" pitchFamily="34" charset="0"/>
              </a:rPr>
              <a:t>Infectious period</a:t>
            </a:r>
            <a:r>
              <a:rPr lang="en-US" dirty="0"/>
              <a:t>:</a:t>
            </a:r>
          </a:p>
          <a:p>
            <a:pPr marL="742819" lvl="1" indent="-285700">
              <a:buFont typeface="Arial" charset="0"/>
              <a:buChar char="–"/>
            </a:pPr>
            <a:r>
              <a:rPr lang="en-US" sz="2600" kern="1200" dirty="0">
                <a:solidFill>
                  <a:srgbClr val="10253F"/>
                </a:solidFill>
                <a:latin typeface="Arial" pitchFamily="34" charset="0"/>
                <a:ea typeface="+mn-ea"/>
                <a:cs typeface="Arial" pitchFamily="34" charset="0"/>
              </a:rPr>
              <a:t>Period when an infected person can transmit the infection to another person.</a:t>
            </a:r>
          </a:p>
          <a:p>
            <a:pPr marL="0" indent="0">
              <a:buNone/>
            </a:pPr>
            <a:r>
              <a:rPr lang="en-US" sz="3000" b="1" kern="1200" dirty="0">
                <a:solidFill>
                  <a:srgbClr val="0070C0"/>
                </a:solidFill>
                <a:latin typeface="Arial" pitchFamily="34" charset="0"/>
                <a:cs typeface="Arial" pitchFamily="34" charset="0"/>
              </a:rPr>
              <a:t>Latent period</a:t>
            </a:r>
            <a:r>
              <a:rPr lang="en-US" dirty="0"/>
              <a:t>:</a:t>
            </a:r>
          </a:p>
          <a:p>
            <a:pPr marL="742819" lvl="1" indent="-285700">
              <a:buFont typeface="Arial" charset="0"/>
              <a:buChar char="–"/>
            </a:pPr>
            <a:r>
              <a:rPr lang="en-US" sz="2600" kern="1200" dirty="0">
                <a:solidFill>
                  <a:srgbClr val="10253F"/>
                </a:solidFill>
                <a:latin typeface="Arial" pitchFamily="34" charset="0"/>
                <a:ea typeface="+mn-ea"/>
                <a:cs typeface="Arial" pitchFamily="34" charset="0"/>
              </a:rPr>
              <a:t>Time between transmission of the infection and the start of infectiousness.</a:t>
            </a:r>
            <a:endParaRPr lang="en-GB" sz="2600" kern="1200" dirty="0">
              <a:solidFill>
                <a:srgbClr val="10253F"/>
              </a:solidFill>
              <a:latin typeface="Arial" pitchFamily="34" charset="0"/>
              <a:ea typeface="+mn-ea"/>
              <a:cs typeface="Arial" pitchFamily="34" charset="0"/>
            </a:endParaRPr>
          </a:p>
        </p:txBody>
      </p:sp>
      <p:sp>
        <p:nvSpPr>
          <p:cNvPr id="3" name="Title 2"/>
          <p:cNvSpPr>
            <a:spLocks noGrp="1"/>
          </p:cNvSpPr>
          <p:nvPr>
            <p:ph type="title"/>
          </p:nvPr>
        </p:nvSpPr>
        <p:spPr/>
        <p:txBody>
          <a:bodyPr/>
          <a:lstStyle/>
          <a:p>
            <a:r>
              <a:rPr lang="fr-FR" sz="3600" b="1" kern="1200" dirty="0">
                <a:solidFill>
                  <a:srgbClr val="002060"/>
                </a:solidFill>
                <a:latin typeface="Arial" pitchFamily="34" charset="0"/>
                <a:cs typeface="Arial" pitchFamily="34" charset="0"/>
              </a:rPr>
              <a:t>Key </a:t>
            </a:r>
            <a:r>
              <a:rPr lang="fr-FR" sz="3600" b="1" kern="1200" dirty="0" err="1">
                <a:solidFill>
                  <a:srgbClr val="002060"/>
                </a:solidFill>
                <a:latin typeface="Arial" pitchFamily="34" charset="0"/>
                <a:cs typeface="Arial" pitchFamily="34" charset="0"/>
              </a:rPr>
              <a:t>words</a:t>
            </a:r>
            <a:r>
              <a:rPr lang="fr-FR" sz="3600" b="1" kern="1200" dirty="0">
                <a:solidFill>
                  <a:srgbClr val="002060"/>
                </a:solidFill>
                <a:latin typeface="Arial" pitchFamily="34" charset="0"/>
                <a:cs typeface="Arial" pitchFamily="34" charset="0"/>
              </a:rPr>
              <a:t> in transmission</a:t>
            </a:r>
            <a:endParaRPr lang="en-GB" sz="3600" b="1" kern="1200" dirty="0">
              <a:solidFill>
                <a:srgbClr val="00206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54194040-A183-4782-92D6-AC45EA1518FE}" type="slidenum">
              <a:rPr lang="en-US" altLang="en-US" smtClean="0"/>
              <a:pPr/>
              <a:t>9</a:t>
            </a:fld>
            <a:endParaRPr lang="en-US" altLang="en-US"/>
          </a:p>
        </p:txBody>
      </p:sp>
    </p:spTree>
    <p:extLst>
      <p:ext uri="{BB962C8B-B14F-4D97-AF65-F5344CB8AC3E}">
        <p14:creationId xmlns:p14="http://schemas.microsoft.com/office/powerpoint/2010/main" val="22458897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3"/>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10"/>
</p:tagLst>
</file>

<file path=ppt/tags/tag13.xml><?xml version="1.0" encoding="utf-8"?>
<p:tagLst xmlns:a="http://schemas.openxmlformats.org/drawingml/2006/main" xmlns:r="http://schemas.openxmlformats.org/officeDocument/2006/relationships" xmlns:p="http://schemas.openxmlformats.org/presentationml/2006/main">
  <p:tag name="NUM" val="11"/>
</p:tagLst>
</file>

<file path=ppt/tags/tag14.xml><?xml version="1.0" encoding="utf-8"?>
<p:tagLst xmlns:a="http://schemas.openxmlformats.org/drawingml/2006/main" xmlns:r="http://schemas.openxmlformats.org/officeDocument/2006/relationships" xmlns:p="http://schemas.openxmlformats.org/presentationml/2006/main">
  <p:tag name="NUM" val="12"/>
</p:tagLst>
</file>

<file path=ppt/tags/tag15.xml><?xml version="1.0" encoding="utf-8"?>
<p:tagLst xmlns:a="http://schemas.openxmlformats.org/drawingml/2006/main" xmlns:r="http://schemas.openxmlformats.org/officeDocument/2006/relationships" xmlns:p="http://schemas.openxmlformats.org/presentationml/2006/main">
  <p:tag name="NUM" val="13"/>
</p:tagLst>
</file>

<file path=ppt/tags/tag16.xml><?xml version="1.0" encoding="utf-8"?>
<p:tagLst xmlns:a="http://schemas.openxmlformats.org/drawingml/2006/main" xmlns:r="http://schemas.openxmlformats.org/officeDocument/2006/relationships" xmlns:p="http://schemas.openxmlformats.org/presentationml/2006/main">
  <p:tag name="NUM" val="14"/>
</p:tagLst>
</file>

<file path=ppt/tags/tag17.xml><?xml version="1.0" encoding="utf-8"?>
<p:tagLst xmlns:a="http://schemas.openxmlformats.org/drawingml/2006/main" xmlns:r="http://schemas.openxmlformats.org/officeDocument/2006/relationships" xmlns:p="http://schemas.openxmlformats.org/presentationml/2006/main">
  <p:tag name="NUM" val="15"/>
</p:tagLst>
</file>

<file path=ppt/tags/tag18.xml><?xml version="1.0" encoding="utf-8"?>
<p:tagLst xmlns:a="http://schemas.openxmlformats.org/drawingml/2006/main" xmlns:r="http://schemas.openxmlformats.org/officeDocument/2006/relationships" xmlns:p="http://schemas.openxmlformats.org/presentationml/2006/main">
  <p:tag name="NUM" val="16"/>
</p:tagLst>
</file>

<file path=ppt/tags/tag19.xml><?xml version="1.0" encoding="utf-8"?>
<p:tagLst xmlns:a="http://schemas.openxmlformats.org/drawingml/2006/main" xmlns:r="http://schemas.openxmlformats.org/officeDocument/2006/relationships" xmlns:p="http://schemas.openxmlformats.org/presentationml/2006/main">
  <p:tag name="NUM" val="17"/>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8"/>
</p:tagLst>
</file>

<file path=ppt/tags/tag21.xml><?xml version="1.0" encoding="utf-8"?>
<p:tagLst xmlns:a="http://schemas.openxmlformats.org/drawingml/2006/main" xmlns:r="http://schemas.openxmlformats.org/officeDocument/2006/relationships" xmlns:p="http://schemas.openxmlformats.org/presentationml/2006/main">
  <p:tag name="NUM" val="19"/>
</p:tagLst>
</file>

<file path=ppt/tags/tag22.xml><?xml version="1.0" encoding="utf-8"?>
<p:tagLst xmlns:a="http://schemas.openxmlformats.org/drawingml/2006/main" xmlns:r="http://schemas.openxmlformats.org/officeDocument/2006/relationships" xmlns:p="http://schemas.openxmlformats.org/presentationml/2006/main">
  <p:tag name="NUM" val="21"/>
</p:tagLst>
</file>

<file path=ppt/tags/tag23.xml><?xml version="1.0" encoding="utf-8"?>
<p:tagLst xmlns:a="http://schemas.openxmlformats.org/drawingml/2006/main" xmlns:r="http://schemas.openxmlformats.org/officeDocument/2006/relationships" xmlns:p="http://schemas.openxmlformats.org/presentationml/2006/main">
  <p:tag name="NUM" val="22"/>
</p:tagLst>
</file>

<file path=ppt/tags/tag24.xml><?xml version="1.0" encoding="utf-8"?>
<p:tagLst xmlns:a="http://schemas.openxmlformats.org/drawingml/2006/main" xmlns:r="http://schemas.openxmlformats.org/officeDocument/2006/relationships" xmlns:p="http://schemas.openxmlformats.org/presentationml/2006/main">
  <p:tag name="NUM" val="23"/>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4"/>
</p:tagLst>
</file>

<file path=ppt/tags/tag31.xml><?xml version="1.0" encoding="utf-8"?>
<p:tagLst xmlns:a="http://schemas.openxmlformats.org/drawingml/2006/main" xmlns:r="http://schemas.openxmlformats.org/officeDocument/2006/relationships" xmlns:p="http://schemas.openxmlformats.org/presentationml/2006/main">
  <p:tag name="NUM" val="15"/>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9"/>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8"/>
</p:tagLst>
</file>

<file path=ppt/tags/tag41.xml><?xml version="1.0" encoding="utf-8"?>
<p:tagLst xmlns:a="http://schemas.openxmlformats.org/drawingml/2006/main" xmlns:r="http://schemas.openxmlformats.org/officeDocument/2006/relationships" xmlns:p="http://schemas.openxmlformats.org/presentationml/2006/main">
  <p:tag name="NUM" val="10"/>
</p:tagLst>
</file>

<file path=ppt/tags/tag42.xml><?xml version="1.0" encoding="utf-8"?>
<p:tagLst xmlns:a="http://schemas.openxmlformats.org/drawingml/2006/main" xmlns:r="http://schemas.openxmlformats.org/officeDocument/2006/relationships" xmlns:p="http://schemas.openxmlformats.org/presentationml/2006/main">
  <p:tag name="NUM" val="11"/>
</p:tagLst>
</file>

<file path=ppt/tags/tag43.xml><?xml version="1.0" encoding="utf-8"?>
<p:tagLst xmlns:a="http://schemas.openxmlformats.org/drawingml/2006/main" xmlns:r="http://schemas.openxmlformats.org/officeDocument/2006/relationships" xmlns:p="http://schemas.openxmlformats.org/presentationml/2006/main">
  <p:tag name="NUM" val="12"/>
</p:tagLst>
</file>

<file path=ppt/tags/tag44.xml><?xml version="1.0" encoding="utf-8"?>
<p:tagLst xmlns:a="http://schemas.openxmlformats.org/drawingml/2006/main" xmlns:r="http://schemas.openxmlformats.org/officeDocument/2006/relationships" xmlns:p="http://schemas.openxmlformats.org/presentationml/2006/main">
  <p:tag name="NUM" val="13"/>
</p:tagLst>
</file>

<file path=ppt/tags/tag45.xml><?xml version="1.0" encoding="utf-8"?>
<p:tagLst xmlns:a="http://schemas.openxmlformats.org/drawingml/2006/main" xmlns:r="http://schemas.openxmlformats.org/officeDocument/2006/relationships" xmlns:p="http://schemas.openxmlformats.org/presentationml/2006/main">
  <p:tag name="NUM" val="14"/>
</p:tagLst>
</file>

<file path=ppt/tags/tag46.xml><?xml version="1.0" encoding="utf-8"?>
<p:tagLst xmlns:a="http://schemas.openxmlformats.org/drawingml/2006/main" xmlns:r="http://schemas.openxmlformats.org/officeDocument/2006/relationships" xmlns:p="http://schemas.openxmlformats.org/presentationml/2006/main">
  <p:tag name="NUM" val="15"/>
</p:tagLst>
</file>

<file path=ppt/tags/tag47.xml><?xml version="1.0" encoding="utf-8"?>
<p:tagLst xmlns:a="http://schemas.openxmlformats.org/drawingml/2006/main" xmlns:r="http://schemas.openxmlformats.org/officeDocument/2006/relationships" xmlns:p="http://schemas.openxmlformats.org/presentationml/2006/main">
  <p:tag name="NUM" val="16"/>
</p:tagLst>
</file>

<file path=ppt/tags/tag48.xml><?xml version="1.0" encoding="utf-8"?>
<p:tagLst xmlns:a="http://schemas.openxmlformats.org/drawingml/2006/main" xmlns:r="http://schemas.openxmlformats.org/officeDocument/2006/relationships" xmlns:p="http://schemas.openxmlformats.org/presentationml/2006/main">
  <p:tag name="NUM" val="17"/>
</p:tagLst>
</file>

<file path=ppt/tags/tag49.xml><?xml version="1.0" encoding="utf-8"?>
<p:tagLst xmlns:a="http://schemas.openxmlformats.org/drawingml/2006/main" xmlns:r="http://schemas.openxmlformats.org/officeDocument/2006/relationships" xmlns:p="http://schemas.openxmlformats.org/presentationml/2006/main">
  <p:tag name="NUM" val="18"/>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9"/>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4034</TotalTime>
  <Words>2091</Words>
  <Application>Microsoft Office PowerPoint</Application>
  <PresentationFormat>On-screen Show (4:3)</PresentationFormat>
  <Paragraphs>256</Paragraphs>
  <Slides>25</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Arabic Typesetting</vt:lpstr>
      <vt:lpstr>Arial</vt:lpstr>
      <vt:lpstr>Calibri</vt:lpstr>
      <vt:lpstr>Courier New</vt:lpstr>
      <vt:lpstr>Times New Roman</vt:lpstr>
      <vt:lpstr>Wingdings</vt:lpstr>
      <vt:lpstr>Default Design</vt:lpstr>
      <vt:lpstr>Rapid Response Teams Training</vt:lpstr>
      <vt:lpstr>Learning objectives</vt:lpstr>
      <vt:lpstr>History of EVD</vt:lpstr>
      <vt:lpstr>PowerPoint Presentation</vt:lpstr>
      <vt:lpstr>PowerPoint Presentation</vt:lpstr>
      <vt:lpstr>Chronology of Ebola Virus Disease</vt:lpstr>
      <vt:lpstr>2014 EVD outbreak</vt:lpstr>
      <vt:lpstr>2014-2015 EVD outbreak</vt:lpstr>
      <vt:lpstr>Key words in transmission</vt:lpstr>
      <vt:lpstr>PowerPoint Presentation</vt:lpstr>
      <vt:lpstr>Incubation, latent, infectious period</vt:lpstr>
      <vt:lpstr>Infectiousness before symptoms (Measles/HIV) </vt:lpstr>
      <vt:lpstr>Infectiousness after symptoms (Ebola/SRAS) </vt:lpstr>
      <vt:lpstr>Epidemiology of EVD</vt:lpstr>
      <vt:lpstr>Estimation of transmission characteristics:</vt:lpstr>
      <vt:lpstr>Ebola : Principles of control</vt:lpstr>
      <vt:lpstr>Case detection</vt:lpstr>
      <vt:lpstr>Case investigation</vt:lpstr>
      <vt:lpstr>Contact tracing: 3 basic elements</vt:lpstr>
      <vt:lpstr>Case management</vt:lpstr>
      <vt:lpstr>Surveillance activities and Community Engagement</vt:lpstr>
      <vt:lpstr>Stratégie de prise en charge</vt:lpstr>
      <vt:lpstr>Key messages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290</cp:revision>
  <cp:lastPrinted>2016-06-08T14:34:27Z</cp:lastPrinted>
  <dcterms:created xsi:type="dcterms:W3CDTF">2006-12-04T14:06:57Z</dcterms:created>
  <dcterms:modified xsi:type="dcterms:W3CDTF">2018-05-22T14:56:19Z</dcterms:modified>
</cp:coreProperties>
</file>