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10"/>
  </p:notesMasterIdLst>
  <p:sldIdLst>
    <p:sldId id="258" r:id="rId3"/>
    <p:sldId id="256" r:id="rId4"/>
    <p:sldId id="259" r:id="rId5"/>
    <p:sldId id="257" r:id="rId6"/>
    <p:sldId id="262" r:id="rId7"/>
    <p:sldId id="261" r:id="rId8"/>
    <p:sldId id="260"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99FF66"/>
    <a:srgbClr val="FF33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8" d="100"/>
          <a:sy n="98" d="100"/>
        </p:scale>
        <p:origin x="654" y="6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presProps" Target="presProps.xml"/><Relationship Id="rId5" Type="http://schemas.openxmlformats.org/officeDocument/2006/relationships/slide" Target="slides/slide3.xml"/><Relationship Id="rId15" Type="http://schemas.microsoft.com/office/2015/10/relationships/revisionInfo" Target="revisionInfo.xml"/><Relationship Id="rId10"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3076623-C00C-4084-B5D0-9BA2D0A7D7CD}" type="datetimeFigureOut">
              <a:rPr lang="en-GB" smtClean="0"/>
              <a:t>15/05/2018</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8B4E936-5E28-4999-80A0-50BB2B712D99}" type="slidenum">
              <a:rPr lang="en-GB" smtClean="0"/>
              <a:t>‹#›</a:t>
            </a:fld>
            <a:endParaRPr lang="en-GB"/>
          </a:p>
        </p:txBody>
      </p:sp>
    </p:spTree>
    <p:extLst>
      <p:ext uri="{BB962C8B-B14F-4D97-AF65-F5344CB8AC3E}">
        <p14:creationId xmlns:p14="http://schemas.microsoft.com/office/powerpoint/2010/main" val="159953187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7"/>
          <p:cNvSpPr>
            <a:spLocks noGrp="1" noChangeArrowheads="1"/>
          </p:cNvSpPr>
          <p:nvPr>
            <p:ph type="sldNum" sz="quarter" idx="5"/>
          </p:nvPr>
        </p:nvSpPr>
        <p:spPr>
          <a:noFill/>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BBB059D1-56EA-4E5D-8895-84099915A816}" type="slidenum">
              <a:rPr lang="en-US" altLang="en-US" smtClean="0"/>
              <a:pPr eaLnBrk="1" hangingPunct="1">
                <a:spcBef>
                  <a:spcPct val="0"/>
                </a:spcBef>
              </a:pPr>
              <a:t>1</a:t>
            </a:fld>
            <a:endParaRPr lang="en-US" altLang="en-US" dirty="0"/>
          </a:p>
        </p:txBody>
      </p:sp>
      <p:sp>
        <p:nvSpPr>
          <p:cNvPr id="39939" name="Rectangle 2"/>
          <p:cNvSpPr>
            <a:spLocks noGrp="1" noRot="1" noChangeAspect="1" noChangeArrowheads="1" noTextEdit="1"/>
          </p:cNvSpPr>
          <p:nvPr>
            <p:ph type="sldImg"/>
          </p:nvPr>
        </p:nvSpPr>
        <p:spPr>
          <a:ln/>
        </p:spPr>
      </p:sp>
      <p:sp>
        <p:nvSpPr>
          <p:cNvPr id="39940" name="Rectangle 3"/>
          <p:cNvSpPr>
            <a:spLocks noGrp="1" noChangeArrowheads="1"/>
          </p:cNvSpPr>
          <p:nvPr>
            <p:ph type="body" idx="1"/>
          </p:nvPr>
        </p:nvSpPr>
        <p:spPr>
          <a:noFill/>
        </p:spPr>
        <p:txBody>
          <a:bodyPr/>
          <a:lstStyle/>
          <a:p>
            <a:pPr eaLnBrk="1" hangingPunct="1"/>
            <a:endParaRPr lang="en-US" alt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fld id="{A8B4E936-5E28-4999-80A0-50BB2B712D99}" type="slidenum">
              <a:rPr lang="en-GB" smtClean="0"/>
              <a:t>4</a:t>
            </a:fld>
            <a:endParaRPr lang="en-GB"/>
          </a:p>
        </p:txBody>
      </p:sp>
    </p:spTree>
    <p:extLst>
      <p:ext uri="{BB962C8B-B14F-4D97-AF65-F5344CB8AC3E}">
        <p14:creationId xmlns:p14="http://schemas.microsoft.com/office/powerpoint/2010/main" val="200825276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fld id="{A8B4E936-5E28-4999-80A0-50BB2B712D99}" type="slidenum">
              <a:rPr lang="en-GB" smtClean="0"/>
              <a:t>5</a:t>
            </a:fld>
            <a:endParaRPr lang="en-GB"/>
          </a:p>
        </p:txBody>
      </p:sp>
    </p:spTree>
    <p:extLst>
      <p:ext uri="{BB962C8B-B14F-4D97-AF65-F5344CB8AC3E}">
        <p14:creationId xmlns:p14="http://schemas.microsoft.com/office/powerpoint/2010/main" val="200825276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98264FF2-BBD6-4861-B6CB-DA7B682EAA45}"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140426833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8264FF2-BBD6-4861-B6CB-DA7B682EAA45}"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2774822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8264FF2-BBD6-4861-B6CB-DA7B682EAA45}"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278414952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69946263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150717398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2398463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354262779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69814171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200272316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156638131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298175352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8264FF2-BBD6-4861-B6CB-DA7B682EAA45}"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80961546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267618053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2653881934"/>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839508858"/>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158216607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8264FF2-BBD6-4861-B6CB-DA7B682EAA45}" type="datetimeFigureOut">
              <a:rPr lang="en-GB" smtClean="0"/>
              <a:t>15/05/2018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206252382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98264FF2-BBD6-4861-B6CB-DA7B682EAA45}" type="datetimeFigureOut">
              <a:rPr lang="en-GB" smtClean="0"/>
              <a:t>15/05/2018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18981457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98264FF2-BBD6-4861-B6CB-DA7B682EAA45}" type="datetimeFigureOut">
              <a:rPr lang="en-GB" smtClean="0"/>
              <a:t>15/05/2018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5430654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98264FF2-BBD6-4861-B6CB-DA7B682EAA45}" type="datetimeFigureOut">
              <a:rPr lang="en-GB" smtClean="0"/>
              <a:t>15/05/2018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6177364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8264FF2-BBD6-4861-B6CB-DA7B682EAA45}" type="datetimeFigureOut">
              <a:rPr lang="en-GB" smtClean="0"/>
              <a:t>15/05/2018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72167086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8264FF2-BBD6-4861-B6CB-DA7B682EAA45}" type="datetimeFigureOut">
              <a:rPr lang="en-GB" smtClean="0"/>
              <a:t>15/05/2018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320725739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8264FF2-BBD6-4861-B6CB-DA7B682EAA45}" type="datetimeFigureOut">
              <a:rPr lang="en-GB" smtClean="0"/>
              <a:t>15/05/2018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E67FA95-70E5-4075-BCA8-4F2DDEDE13C5}" type="slidenum">
              <a:rPr lang="en-GB" smtClean="0"/>
              <a:t>‹#›</a:t>
            </a:fld>
            <a:endParaRPr lang="en-GB"/>
          </a:p>
        </p:txBody>
      </p:sp>
    </p:spTree>
    <p:extLst>
      <p:ext uri="{BB962C8B-B14F-4D97-AF65-F5344CB8AC3E}">
        <p14:creationId xmlns:p14="http://schemas.microsoft.com/office/powerpoint/2010/main" val="10744274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8264FF2-BBD6-4861-B6CB-DA7B682EAA45}" type="datetimeFigureOut">
              <a:rPr lang="en-GB" smtClean="0"/>
              <a:t>15/05/2018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E67FA95-70E5-4075-BCA8-4F2DDEDE13C5}" type="slidenum">
              <a:rPr lang="en-GB" smtClean="0"/>
              <a:t>‹#›</a:t>
            </a:fld>
            <a:endParaRPr lang="en-GB"/>
          </a:p>
        </p:txBody>
      </p:sp>
    </p:spTree>
    <p:extLst>
      <p:ext uri="{BB962C8B-B14F-4D97-AF65-F5344CB8AC3E}">
        <p14:creationId xmlns:p14="http://schemas.microsoft.com/office/powerpoint/2010/main" val="30531928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4"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391259028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8.xml"/></Relationships>
</file>

<file path=ppt/slides/_rels/slide6.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14.xml"/><Relationship Id="rId4" Type="http://schemas.openxmlformats.org/officeDocument/2006/relationships/hyperlink" Target="mailto:ihrhrt@who.int"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ctrTitle"/>
          </p:nvPr>
        </p:nvSpPr>
        <p:spPr>
          <a:xfrm>
            <a:off x="3923928" y="84138"/>
            <a:ext cx="5186735" cy="1752600"/>
          </a:xfrm>
        </p:spPr>
        <p:txBody>
          <a:bodyPr/>
          <a:lstStyle/>
          <a:p>
            <a:pPr algn="r" eaLnBrk="1" hangingPunct="1"/>
            <a:r>
              <a:rPr lang="en-US" altLang="en-US" sz="3200" b="1" dirty="0">
                <a:solidFill>
                  <a:srgbClr val="002060"/>
                </a:solidFill>
                <a:latin typeface="Arial" panose="020B0604020202020204" pitchFamily="34" charset="0"/>
                <a:cs typeface="Arial" panose="020B0604020202020204" pitchFamily="34" charset="0"/>
              </a:rPr>
              <a:t>Rapid Response Teams </a:t>
            </a:r>
            <a:r>
              <a:rPr lang="en-US" altLang="en-US" sz="3200" b="1" dirty="0">
                <a:solidFill>
                  <a:srgbClr val="0070C0"/>
                </a:solidFill>
                <a:latin typeface="Arial" panose="020B0604020202020204" pitchFamily="34" charset="0"/>
                <a:cs typeface="Arial" panose="020B0604020202020204" pitchFamily="34" charset="0"/>
              </a:rPr>
              <a:t>Training</a:t>
            </a:r>
          </a:p>
        </p:txBody>
      </p:sp>
      <p:sp>
        <p:nvSpPr>
          <p:cNvPr id="15363" name="Subtitle 2"/>
          <p:cNvSpPr>
            <a:spLocks noGrp="1"/>
          </p:cNvSpPr>
          <p:nvPr>
            <p:ph type="subTitle" idx="1"/>
          </p:nvPr>
        </p:nvSpPr>
        <p:spPr>
          <a:xfrm>
            <a:off x="2216" y="5013176"/>
            <a:ext cx="9144000" cy="720080"/>
          </a:xfrm>
          <a:solidFill>
            <a:schemeClr val="bg1"/>
          </a:solidFill>
        </p:spPr>
        <p:txBody>
          <a:bodyPr>
            <a:noAutofit/>
          </a:bodyPr>
          <a:lstStyle/>
          <a:p>
            <a:pPr algn="l" eaLnBrk="1" hangingPunct="1"/>
            <a:r>
              <a:rPr lang="en-US" altLang="en-US" b="1" dirty="0">
                <a:solidFill>
                  <a:srgbClr val="002060"/>
                </a:solidFill>
                <a:latin typeface="Arial" panose="020B0604020202020204" pitchFamily="34" charset="0"/>
                <a:cs typeface="Arial" panose="020B0604020202020204" pitchFamily="34" charset="0"/>
              </a:rPr>
              <a:t>A2.4 Exercise: stakeholders mapping</a:t>
            </a:r>
          </a:p>
          <a:p>
            <a:pPr algn="l" eaLnBrk="1" hangingPunct="1"/>
            <a:br>
              <a:rPr lang="en-US" altLang="en-US" b="1" dirty="0">
                <a:solidFill>
                  <a:srgbClr val="002060"/>
                </a:solidFill>
                <a:cs typeface="Arial" charset="0"/>
              </a:rPr>
            </a:br>
            <a:endParaRPr lang="en-US" altLang="en-US" b="1" dirty="0">
              <a:solidFill>
                <a:srgbClr val="002060"/>
              </a:solidFill>
              <a:cs typeface="Arial" charset="0"/>
            </a:endParaRPr>
          </a:p>
        </p:txBody>
      </p:sp>
      <p:sp>
        <p:nvSpPr>
          <p:cNvPr id="2" name="TextBox 1"/>
          <p:cNvSpPr txBox="1"/>
          <p:nvPr/>
        </p:nvSpPr>
        <p:spPr>
          <a:xfrm>
            <a:off x="35496" y="5662409"/>
            <a:ext cx="2160240" cy="430887"/>
          </a:xfrm>
          <a:prstGeom prst="rect">
            <a:avLst/>
          </a:prstGeom>
          <a:noFill/>
        </p:spPr>
        <p:txBody>
          <a:bodyPr wrap="square" rtlCol="0">
            <a:spAutoFit/>
          </a:bodyPr>
          <a:lstStyle/>
          <a:p>
            <a:r>
              <a:rPr lang="en-US" altLang="en-US" sz="2200" b="1" dirty="0">
                <a:solidFill>
                  <a:srgbClr val="002060"/>
                </a:solidFill>
                <a:cs typeface="Arial" charset="0"/>
              </a:rPr>
              <a:t>Duration: 60’</a:t>
            </a:r>
            <a:endParaRPr lang="en-GB" sz="2200" dirty="0"/>
          </a:p>
        </p:txBody>
      </p:sp>
      <p:sp>
        <p:nvSpPr>
          <p:cNvPr id="3" name="TextBox 2">
            <a:extLst>
              <a:ext uri="{FF2B5EF4-FFF2-40B4-BE49-F238E27FC236}">
                <a16:creationId xmlns:a16="http://schemas.microsoft.com/office/drawing/2014/main" id="{60DBA679-89A3-47B0-91CD-9D451FA780E7}"/>
              </a:ext>
            </a:extLst>
          </p:cNvPr>
          <p:cNvSpPr txBox="1"/>
          <p:nvPr/>
        </p:nvSpPr>
        <p:spPr>
          <a:xfrm>
            <a:off x="35496" y="6453336"/>
            <a:ext cx="1588512" cy="307777"/>
          </a:xfrm>
          <a:prstGeom prst="rect">
            <a:avLst/>
          </a:prstGeom>
          <a:noFill/>
        </p:spPr>
        <p:txBody>
          <a:bodyPr wrap="none" rtlCol="0">
            <a:spAutoFit/>
          </a:bodyPr>
          <a:lstStyle/>
          <a:p>
            <a:r>
              <a:rPr lang="fr-FR" sz="1400" dirty="0">
                <a:solidFill>
                  <a:srgbClr val="002060"/>
                </a:solidFill>
              </a:rPr>
              <a:t>Update: 14/05/208</a:t>
            </a:r>
            <a:endParaRPr lang="en-US" sz="1400" dirty="0">
              <a:solidFill>
                <a:srgbClr val="002060"/>
              </a:solidFill>
            </a:endParaRPr>
          </a:p>
        </p:txBody>
      </p:sp>
    </p:spTree>
    <p:extLst>
      <p:ext uri="{BB962C8B-B14F-4D97-AF65-F5344CB8AC3E}">
        <p14:creationId xmlns:p14="http://schemas.microsoft.com/office/powerpoint/2010/main" val="65474111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67544" y="116632"/>
            <a:ext cx="8229600" cy="1143000"/>
          </a:xfrm>
        </p:spPr>
        <p:txBody>
          <a:bodyPr>
            <a:noAutofit/>
          </a:bodyPr>
          <a:lstStyle/>
          <a:p>
            <a:br>
              <a:rPr lang="en-GB" sz="3600" dirty="0"/>
            </a:br>
            <a:r>
              <a:rPr lang="en-GB" sz="3600" b="1" dirty="0">
                <a:solidFill>
                  <a:srgbClr val="002060"/>
                </a:solidFill>
              </a:rPr>
              <a:t>Learning objectives</a:t>
            </a:r>
            <a:br>
              <a:rPr lang="en-GB" sz="3600" dirty="0"/>
            </a:br>
            <a:endParaRPr lang="en-GB" sz="3600" dirty="0"/>
          </a:p>
        </p:txBody>
      </p:sp>
      <p:sp>
        <p:nvSpPr>
          <p:cNvPr id="5" name="Content Placeholder 4"/>
          <p:cNvSpPr>
            <a:spLocks noGrp="1"/>
          </p:cNvSpPr>
          <p:nvPr>
            <p:ph idx="4294967295"/>
          </p:nvPr>
        </p:nvSpPr>
        <p:spPr>
          <a:xfrm>
            <a:off x="323528" y="1196752"/>
            <a:ext cx="8569325" cy="5040313"/>
          </a:xfrm>
        </p:spPr>
        <p:txBody>
          <a:bodyPr>
            <a:noAutofit/>
          </a:bodyPr>
          <a:lstStyle/>
          <a:p>
            <a:pPr marL="0" lvl="0" indent="0">
              <a:buNone/>
            </a:pPr>
            <a:r>
              <a:rPr lang="fr-FR" sz="2400" dirty="0">
                <a:solidFill>
                  <a:srgbClr val="002060"/>
                </a:solidFill>
              </a:rPr>
              <a:t>At the end of </a:t>
            </a:r>
            <a:r>
              <a:rPr lang="fr-FR" sz="2400" dirty="0" err="1">
                <a:solidFill>
                  <a:srgbClr val="002060"/>
                </a:solidFill>
              </a:rPr>
              <a:t>this</a:t>
            </a:r>
            <a:r>
              <a:rPr lang="fr-FR" sz="2400" dirty="0">
                <a:solidFill>
                  <a:srgbClr val="002060"/>
                </a:solidFill>
              </a:rPr>
              <a:t> </a:t>
            </a:r>
            <a:r>
              <a:rPr lang="fr-FR" sz="2400" dirty="0" err="1">
                <a:solidFill>
                  <a:srgbClr val="002060"/>
                </a:solidFill>
              </a:rPr>
              <a:t>activity</a:t>
            </a:r>
            <a:r>
              <a:rPr lang="fr-FR" sz="2400" dirty="0">
                <a:solidFill>
                  <a:srgbClr val="002060"/>
                </a:solidFill>
              </a:rPr>
              <a:t> </a:t>
            </a:r>
            <a:r>
              <a:rPr lang="fr-FR" sz="2400" dirty="0" err="1">
                <a:solidFill>
                  <a:srgbClr val="002060"/>
                </a:solidFill>
              </a:rPr>
              <a:t>you</a:t>
            </a:r>
            <a:r>
              <a:rPr lang="fr-FR" sz="2400" dirty="0">
                <a:solidFill>
                  <a:srgbClr val="002060"/>
                </a:solidFill>
              </a:rPr>
              <a:t> </a:t>
            </a:r>
            <a:r>
              <a:rPr lang="fr-FR" sz="2400" dirty="0" err="1">
                <a:solidFill>
                  <a:srgbClr val="002060"/>
                </a:solidFill>
              </a:rPr>
              <a:t>should</a:t>
            </a:r>
            <a:r>
              <a:rPr lang="fr-FR" sz="2400" dirty="0">
                <a:solidFill>
                  <a:srgbClr val="002060"/>
                </a:solidFill>
              </a:rPr>
              <a:t> </a:t>
            </a:r>
            <a:r>
              <a:rPr lang="fr-FR" sz="2400" dirty="0" err="1">
                <a:solidFill>
                  <a:srgbClr val="002060"/>
                </a:solidFill>
              </a:rPr>
              <a:t>be</a:t>
            </a:r>
            <a:r>
              <a:rPr lang="fr-FR" sz="2400" dirty="0">
                <a:solidFill>
                  <a:srgbClr val="002060"/>
                </a:solidFill>
              </a:rPr>
              <a:t> able to:</a:t>
            </a:r>
            <a:endParaRPr lang="en-GB" sz="2400" dirty="0">
              <a:solidFill>
                <a:srgbClr val="002060"/>
              </a:solidFill>
            </a:endParaRPr>
          </a:p>
          <a:p>
            <a:pPr lvl="0">
              <a:spcBef>
                <a:spcPts val="1800"/>
              </a:spcBef>
            </a:pPr>
            <a:r>
              <a:rPr lang="en-GB" sz="2400" dirty="0">
                <a:solidFill>
                  <a:srgbClr val="002060"/>
                </a:solidFill>
              </a:rPr>
              <a:t>Identify potential stakeholders in relation to the activities of RRTs in the field.</a:t>
            </a:r>
          </a:p>
          <a:p>
            <a:pPr lvl="0">
              <a:spcBef>
                <a:spcPts val="1800"/>
              </a:spcBef>
            </a:pPr>
            <a:r>
              <a:rPr lang="en-GB" sz="2400" dirty="0">
                <a:solidFill>
                  <a:srgbClr val="002060"/>
                </a:solidFill>
              </a:rPr>
              <a:t>Explain the role and activities of potential stakeholder in relation to the activities of the RRTs in the field. </a:t>
            </a:r>
          </a:p>
          <a:p>
            <a:pPr lvl="0">
              <a:spcBef>
                <a:spcPts val="1800"/>
              </a:spcBef>
            </a:pPr>
            <a:r>
              <a:rPr lang="en-GB" sz="2400" dirty="0">
                <a:solidFill>
                  <a:srgbClr val="002060"/>
                </a:solidFill>
              </a:rPr>
              <a:t>Operate within the established national coordination mechanisms for better preparedness and response to national and international public health events of concern.</a:t>
            </a:r>
          </a:p>
          <a:p>
            <a:pPr marL="0" indent="0" algn="just">
              <a:buNone/>
            </a:pPr>
            <a:endParaRPr lang="en-GB" sz="2400" dirty="0">
              <a:solidFill>
                <a:srgbClr val="FF0000"/>
              </a:solidFill>
            </a:endParaRPr>
          </a:p>
        </p:txBody>
      </p:sp>
    </p:spTree>
    <p:extLst>
      <p:ext uri="{BB962C8B-B14F-4D97-AF65-F5344CB8AC3E}">
        <p14:creationId xmlns:p14="http://schemas.microsoft.com/office/powerpoint/2010/main" val="12707086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39552" y="0"/>
            <a:ext cx="8229600" cy="1143000"/>
          </a:xfrm>
        </p:spPr>
        <p:txBody>
          <a:bodyPr>
            <a:noAutofit/>
          </a:bodyPr>
          <a:lstStyle/>
          <a:p>
            <a:br>
              <a:rPr lang="en-GB" sz="3600" dirty="0"/>
            </a:br>
            <a:r>
              <a:rPr lang="en-GB" sz="3600" b="1" dirty="0">
                <a:solidFill>
                  <a:srgbClr val="002060"/>
                </a:solidFill>
              </a:rPr>
              <a:t>Instructions</a:t>
            </a:r>
            <a:br>
              <a:rPr lang="en-GB" sz="3600" dirty="0"/>
            </a:br>
            <a:endParaRPr lang="en-GB" sz="3600" dirty="0"/>
          </a:p>
        </p:txBody>
      </p:sp>
      <p:sp>
        <p:nvSpPr>
          <p:cNvPr id="5" name="Content Placeholder 4"/>
          <p:cNvSpPr>
            <a:spLocks noGrp="1"/>
          </p:cNvSpPr>
          <p:nvPr>
            <p:ph idx="4294967295"/>
          </p:nvPr>
        </p:nvSpPr>
        <p:spPr>
          <a:xfrm>
            <a:off x="467543" y="1340769"/>
            <a:ext cx="8280921" cy="2232248"/>
          </a:xfrm>
          <a:prstGeom prst="rect">
            <a:avLst/>
          </a:prstGeom>
        </p:spPr>
        <p:txBody>
          <a:bodyPr>
            <a:noAutofit/>
          </a:bodyPr>
          <a:lstStyle/>
          <a:p>
            <a:pPr algn="just">
              <a:spcBef>
                <a:spcPts val="1800"/>
              </a:spcBef>
              <a:buFont typeface="Arial" panose="020B0604020202020204" pitchFamily="34" charset="0"/>
              <a:buChar char="•"/>
            </a:pPr>
            <a:r>
              <a:rPr lang="en-GB" sz="2400" dirty="0">
                <a:solidFill>
                  <a:srgbClr val="002060"/>
                </a:solidFill>
              </a:rPr>
              <a:t>Map out stakeholders with whom a RRT may collaborate in the field in your country (see example in next slide).</a:t>
            </a:r>
          </a:p>
          <a:p>
            <a:pPr algn="just">
              <a:spcBef>
                <a:spcPts val="1800"/>
              </a:spcBef>
              <a:buFont typeface="Arial" panose="020B0604020202020204" pitchFamily="34" charset="0"/>
              <a:buChar char="•"/>
            </a:pPr>
            <a:r>
              <a:rPr lang="en-GB" sz="2400" dirty="0">
                <a:solidFill>
                  <a:srgbClr val="002060"/>
                </a:solidFill>
              </a:rPr>
              <a:t>Indicate their roles and the relationship between the RRT and these stakeholders</a:t>
            </a:r>
            <a:endParaRPr lang="en-GB" dirty="0">
              <a:solidFill>
                <a:srgbClr val="002060"/>
              </a:solidFill>
            </a:endParaRPr>
          </a:p>
        </p:txBody>
      </p:sp>
    </p:spTree>
    <p:extLst>
      <p:ext uri="{BB962C8B-B14F-4D97-AF65-F5344CB8AC3E}">
        <p14:creationId xmlns:p14="http://schemas.microsoft.com/office/powerpoint/2010/main" val="301555456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2" name="Curved Connector 31"/>
          <p:cNvCxnSpPr/>
          <p:nvPr/>
        </p:nvCxnSpPr>
        <p:spPr>
          <a:xfrm rot="10800000" flipV="1">
            <a:off x="1992775" y="5005765"/>
            <a:ext cx="1918090" cy="12700"/>
          </a:xfrm>
          <a:prstGeom prst="curvedConnector3">
            <a:avLst/>
          </a:prstGeom>
          <a:ln>
            <a:headEnd type="triangle"/>
            <a:tailEnd type="none"/>
          </a:ln>
        </p:spPr>
        <p:style>
          <a:lnRef idx="3">
            <a:schemeClr val="accent6"/>
          </a:lnRef>
          <a:fillRef idx="0">
            <a:schemeClr val="accent6"/>
          </a:fillRef>
          <a:effectRef idx="2">
            <a:schemeClr val="accent6"/>
          </a:effectRef>
          <a:fontRef idx="minor">
            <a:schemeClr val="tx1"/>
          </a:fontRef>
        </p:style>
      </p:cxnSp>
      <p:sp>
        <p:nvSpPr>
          <p:cNvPr id="2" name="Title 1"/>
          <p:cNvSpPr>
            <a:spLocks noGrp="1"/>
          </p:cNvSpPr>
          <p:nvPr>
            <p:ph type="title"/>
          </p:nvPr>
        </p:nvSpPr>
        <p:spPr>
          <a:xfrm>
            <a:off x="107504" y="0"/>
            <a:ext cx="9036496" cy="1143000"/>
          </a:xfrm>
        </p:spPr>
        <p:txBody>
          <a:bodyPr>
            <a:normAutofit fontScale="90000"/>
          </a:bodyPr>
          <a:lstStyle/>
          <a:p>
            <a:r>
              <a:rPr lang="en-GB" sz="3600" b="1" dirty="0">
                <a:solidFill>
                  <a:srgbClr val="002060"/>
                </a:solidFill>
              </a:rPr>
              <a:t>Example: stakeholder roles and relationships</a:t>
            </a:r>
          </a:p>
        </p:txBody>
      </p:sp>
      <p:sp>
        <p:nvSpPr>
          <p:cNvPr id="4" name="Rectangle 3"/>
          <p:cNvSpPr/>
          <p:nvPr/>
        </p:nvSpPr>
        <p:spPr>
          <a:xfrm>
            <a:off x="625722" y="1124744"/>
            <a:ext cx="1584176" cy="93610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a:t>National Laboratory</a:t>
            </a:r>
          </a:p>
        </p:txBody>
      </p:sp>
      <p:sp>
        <p:nvSpPr>
          <p:cNvPr id="5" name="Rectangle 4"/>
          <p:cNvSpPr/>
          <p:nvPr/>
        </p:nvSpPr>
        <p:spPr>
          <a:xfrm>
            <a:off x="7159829" y="4550414"/>
            <a:ext cx="1584176" cy="936104"/>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a:solidFill>
                  <a:schemeClr val="tx1"/>
                </a:solidFill>
              </a:rPr>
              <a:t>NGO X</a:t>
            </a:r>
          </a:p>
        </p:txBody>
      </p:sp>
      <p:sp>
        <p:nvSpPr>
          <p:cNvPr id="7" name="Rectangle 6"/>
          <p:cNvSpPr/>
          <p:nvPr/>
        </p:nvSpPr>
        <p:spPr>
          <a:xfrm>
            <a:off x="6535651" y="1482642"/>
            <a:ext cx="1584176" cy="936104"/>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a:solidFill>
                  <a:schemeClr val="tx1"/>
                </a:solidFill>
              </a:rPr>
              <a:t>United Nations</a:t>
            </a:r>
          </a:p>
        </p:txBody>
      </p:sp>
      <p:cxnSp>
        <p:nvCxnSpPr>
          <p:cNvPr id="17" name="Straight Arrow Connector 16"/>
          <p:cNvCxnSpPr/>
          <p:nvPr/>
        </p:nvCxnSpPr>
        <p:spPr>
          <a:xfrm flipH="1" flipV="1">
            <a:off x="2146669" y="2060848"/>
            <a:ext cx="2304256" cy="2444348"/>
          </a:xfrm>
          <a:prstGeom prst="straightConnector1">
            <a:avLst/>
          </a:prstGeom>
          <a:ln w="38100">
            <a:prstDash val="lgDash"/>
            <a:headEnd type="arrow"/>
            <a:tailEnd type="arrow"/>
          </a:ln>
        </p:spPr>
        <p:style>
          <a:lnRef idx="1">
            <a:schemeClr val="accent1"/>
          </a:lnRef>
          <a:fillRef idx="0">
            <a:schemeClr val="accent1"/>
          </a:fillRef>
          <a:effectRef idx="0">
            <a:schemeClr val="accent1"/>
          </a:effectRef>
          <a:fontRef idx="minor">
            <a:schemeClr val="tx1"/>
          </a:fontRef>
        </p:style>
      </p:cxnSp>
      <p:sp>
        <p:nvSpPr>
          <p:cNvPr id="6" name="Rectangle 5"/>
          <p:cNvSpPr/>
          <p:nvPr/>
        </p:nvSpPr>
        <p:spPr>
          <a:xfrm>
            <a:off x="559578" y="4536766"/>
            <a:ext cx="1756516" cy="936104"/>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a:solidFill>
                  <a:schemeClr val="tx1"/>
                </a:solidFill>
              </a:rPr>
              <a:t>community groups</a:t>
            </a:r>
          </a:p>
        </p:txBody>
      </p:sp>
      <p:sp>
        <p:nvSpPr>
          <p:cNvPr id="18" name="Rectangle 17"/>
          <p:cNvSpPr/>
          <p:nvPr/>
        </p:nvSpPr>
        <p:spPr>
          <a:xfrm>
            <a:off x="3887080" y="4525014"/>
            <a:ext cx="1584176" cy="936104"/>
          </a:xfrm>
          <a:prstGeom prst="rect">
            <a:avLst/>
          </a:prstGeom>
          <a:solidFill>
            <a:srgbClr val="FF33C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GB" dirty="0">
                <a:solidFill>
                  <a:schemeClr val="tx1"/>
                </a:solidFill>
              </a:rPr>
              <a:t>RRT</a:t>
            </a:r>
          </a:p>
        </p:txBody>
      </p:sp>
      <p:sp>
        <p:nvSpPr>
          <p:cNvPr id="20" name="TextBox 19"/>
          <p:cNvSpPr txBox="1"/>
          <p:nvPr/>
        </p:nvSpPr>
        <p:spPr>
          <a:xfrm>
            <a:off x="1259632" y="2439075"/>
            <a:ext cx="1692188" cy="369332"/>
          </a:xfrm>
          <a:prstGeom prst="rect">
            <a:avLst/>
          </a:prstGeom>
          <a:noFill/>
        </p:spPr>
        <p:txBody>
          <a:bodyPr wrap="square" rtlCol="0">
            <a:spAutoFit/>
          </a:bodyPr>
          <a:lstStyle/>
          <a:p>
            <a:r>
              <a:rPr lang="en-GB" dirty="0"/>
              <a:t>Information</a:t>
            </a:r>
          </a:p>
        </p:txBody>
      </p:sp>
      <p:sp>
        <p:nvSpPr>
          <p:cNvPr id="21" name="TextBox 20"/>
          <p:cNvSpPr txBox="1"/>
          <p:nvPr/>
        </p:nvSpPr>
        <p:spPr>
          <a:xfrm>
            <a:off x="6012160" y="5578457"/>
            <a:ext cx="1692188" cy="369332"/>
          </a:xfrm>
          <a:prstGeom prst="rect">
            <a:avLst/>
          </a:prstGeom>
          <a:noFill/>
        </p:spPr>
        <p:txBody>
          <a:bodyPr wrap="square" rtlCol="0">
            <a:spAutoFit/>
          </a:bodyPr>
          <a:lstStyle/>
          <a:p>
            <a:r>
              <a:rPr lang="en-GB" dirty="0" err="1"/>
              <a:t>Equipments</a:t>
            </a:r>
            <a:endParaRPr lang="en-GB" dirty="0"/>
          </a:p>
        </p:txBody>
      </p:sp>
      <p:cxnSp>
        <p:nvCxnSpPr>
          <p:cNvPr id="22" name="Curved Connector 21"/>
          <p:cNvCxnSpPr/>
          <p:nvPr/>
        </p:nvCxnSpPr>
        <p:spPr>
          <a:xfrm rot="5400000" flipH="1" flipV="1">
            <a:off x="4945087" y="2950646"/>
            <a:ext cx="2351662" cy="1246686"/>
          </a:xfrm>
          <a:prstGeom prst="curvedConnector3">
            <a:avLst/>
          </a:prstGeom>
          <a:ln>
            <a:headEnd type="triangle"/>
            <a:tailEnd type="none"/>
          </a:ln>
        </p:spPr>
        <p:style>
          <a:lnRef idx="2">
            <a:schemeClr val="accent3"/>
          </a:lnRef>
          <a:fillRef idx="0">
            <a:schemeClr val="accent3"/>
          </a:fillRef>
          <a:effectRef idx="1">
            <a:schemeClr val="accent3"/>
          </a:effectRef>
          <a:fontRef idx="minor">
            <a:schemeClr val="tx1"/>
          </a:fontRef>
        </p:style>
      </p:cxnSp>
      <p:sp>
        <p:nvSpPr>
          <p:cNvPr id="24" name="TextBox 23"/>
          <p:cNvSpPr txBox="1"/>
          <p:nvPr/>
        </p:nvSpPr>
        <p:spPr>
          <a:xfrm>
            <a:off x="6614349" y="3001692"/>
            <a:ext cx="1692188" cy="369332"/>
          </a:xfrm>
          <a:prstGeom prst="rect">
            <a:avLst/>
          </a:prstGeom>
          <a:noFill/>
        </p:spPr>
        <p:txBody>
          <a:bodyPr wrap="square" rtlCol="0">
            <a:spAutoFit/>
          </a:bodyPr>
          <a:lstStyle/>
          <a:p>
            <a:r>
              <a:rPr lang="en-GB" dirty="0"/>
              <a:t>Funding</a:t>
            </a:r>
          </a:p>
        </p:txBody>
      </p:sp>
      <p:sp>
        <p:nvSpPr>
          <p:cNvPr id="34" name="TextBox 33"/>
          <p:cNvSpPr txBox="1"/>
          <p:nvPr/>
        </p:nvSpPr>
        <p:spPr>
          <a:xfrm>
            <a:off x="2316094" y="5439957"/>
            <a:ext cx="1692188" cy="646331"/>
          </a:xfrm>
          <a:prstGeom prst="rect">
            <a:avLst/>
          </a:prstGeom>
          <a:noFill/>
        </p:spPr>
        <p:txBody>
          <a:bodyPr wrap="square" rtlCol="0">
            <a:spAutoFit/>
          </a:bodyPr>
          <a:lstStyle/>
          <a:p>
            <a:r>
              <a:rPr lang="en-GB" dirty="0"/>
              <a:t>Human resources</a:t>
            </a:r>
          </a:p>
        </p:txBody>
      </p:sp>
      <p:cxnSp>
        <p:nvCxnSpPr>
          <p:cNvPr id="43" name="Curved Connector 42"/>
          <p:cNvCxnSpPr/>
          <p:nvPr/>
        </p:nvCxnSpPr>
        <p:spPr>
          <a:xfrm>
            <a:off x="5445156" y="5062200"/>
            <a:ext cx="1714673" cy="12700"/>
          </a:xfrm>
          <a:prstGeom prst="curvedConnector3">
            <a:avLst/>
          </a:prstGeom>
          <a:ln>
            <a:headEnd type="arrow"/>
            <a:tailEnd type="none"/>
          </a:ln>
        </p:spPr>
        <p:style>
          <a:lnRef idx="2">
            <a:schemeClr val="accent2"/>
          </a:lnRef>
          <a:fillRef idx="0">
            <a:schemeClr val="accent2"/>
          </a:fillRef>
          <a:effectRef idx="1">
            <a:schemeClr val="accent2"/>
          </a:effectRef>
          <a:fontRef idx="minor">
            <a:schemeClr val="tx1"/>
          </a:fontRef>
        </p:style>
      </p:cxnSp>
    </p:spTree>
    <p:extLst>
      <p:ext uri="{BB962C8B-B14F-4D97-AF65-F5344CB8AC3E}">
        <p14:creationId xmlns:p14="http://schemas.microsoft.com/office/powerpoint/2010/main" val="49555213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269776"/>
            <a:ext cx="9036496" cy="1143000"/>
          </a:xfrm>
        </p:spPr>
        <p:txBody>
          <a:bodyPr>
            <a:noAutofit/>
          </a:bodyPr>
          <a:lstStyle/>
          <a:p>
            <a:r>
              <a:rPr lang="en-GB" sz="3600" b="1" dirty="0">
                <a:solidFill>
                  <a:srgbClr val="FF0000"/>
                </a:solidFill>
              </a:rPr>
              <a:t>Debriefing : stakeholder roles and relationships with the RRT in XXX</a:t>
            </a:r>
          </a:p>
        </p:txBody>
      </p:sp>
      <p:sp>
        <p:nvSpPr>
          <p:cNvPr id="3" name="TextBox 2"/>
          <p:cNvSpPr txBox="1"/>
          <p:nvPr/>
        </p:nvSpPr>
        <p:spPr>
          <a:xfrm>
            <a:off x="539551" y="2060848"/>
            <a:ext cx="8136905" cy="2308324"/>
          </a:xfrm>
          <a:prstGeom prst="rect">
            <a:avLst/>
          </a:prstGeom>
          <a:noFill/>
        </p:spPr>
        <p:txBody>
          <a:bodyPr wrap="square" rtlCol="0">
            <a:spAutoFit/>
          </a:bodyPr>
          <a:lstStyle/>
          <a:p>
            <a:pPr algn="ctr"/>
            <a:r>
              <a:rPr lang="fr-FR" sz="2400" i="1" dirty="0">
                <a:solidFill>
                  <a:srgbClr val="FF0000"/>
                </a:solidFill>
              </a:rPr>
              <a:t>Note to </a:t>
            </a:r>
            <a:r>
              <a:rPr lang="fr-FR" sz="2400" i="1" dirty="0" err="1">
                <a:solidFill>
                  <a:srgbClr val="FF0000"/>
                </a:solidFill>
              </a:rPr>
              <a:t>facilitator</a:t>
            </a:r>
            <a:r>
              <a:rPr lang="fr-FR" sz="2400" i="1" dirty="0">
                <a:solidFill>
                  <a:srgbClr val="FF0000"/>
                </a:solidFill>
              </a:rPr>
              <a:t>:</a:t>
            </a:r>
          </a:p>
          <a:p>
            <a:pPr algn="ctr"/>
            <a:r>
              <a:rPr lang="fr-FR" sz="2400" i="1" dirty="0">
                <a:solidFill>
                  <a:srgbClr val="FF0000"/>
                </a:solidFill>
              </a:rPr>
              <a:t>If relevant, insert </a:t>
            </a:r>
            <a:r>
              <a:rPr lang="fr-FR" sz="2400" i="1" dirty="0" err="1">
                <a:solidFill>
                  <a:srgbClr val="FF0000"/>
                </a:solidFill>
              </a:rPr>
              <a:t>here</a:t>
            </a:r>
            <a:r>
              <a:rPr lang="fr-FR" sz="2400" i="1" dirty="0">
                <a:solidFill>
                  <a:srgbClr val="FF0000"/>
                </a:solidFill>
              </a:rPr>
              <a:t> country </a:t>
            </a:r>
            <a:r>
              <a:rPr lang="fr-FR" sz="2400" i="1" dirty="0" err="1">
                <a:solidFill>
                  <a:srgbClr val="FF0000"/>
                </a:solidFill>
              </a:rPr>
              <a:t>specific</a:t>
            </a:r>
            <a:r>
              <a:rPr lang="fr-FR" sz="2400" i="1" dirty="0">
                <a:solidFill>
                  <a:srgbClr val="FF0000"/>
                </a:solidFill>
              </a:rPr>
              <a:t> information on </a:t>
            </a:r>
            <a:r>
              <a:rPr lang="en-GB" sz="2400" i="1" dirty="0">
                <a:solidFill>
                  <a:srgbClr val="FF0000"/>
                </a:solidFill>
              </a:rPr>
              <a:t>stakeholders, their roles and relationship with the RRT, </a:t>
            </a:r>
            <a:r>
              <a:rPr lang="en-US" sz="2400" i="1" dirty="0">
                <a:solidFill>
                  <a:srgbClr val="FF0000"/>
                </a:solidFill>
              </a:rPr>
              <a:t>as well as any existing formalized mechanism, Standard Operational Procedures (SOPs), etc.</a:t>
            </a:r>
          </a:p>
          <a:p>
            <a:endParaRPr lang="en-US" sz="2400" dirty="0"/>
          </a:p>
        </p:txBody>
      </p:sp>
    </p:spTree>
    <p:extLst>
      <p:ext uri="{BB962C8B-B14F-4D97-AF65-F5344CB8AC3E}">
        <p14:creationId xmlns:p14="http://schemas.microsoft.com/office/powerpoint/2010/main" val="12415403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427547564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66019"/>
            <a:ext cx="8229600" cy="4525963"/>
          </a:xfrm>
        </p:spPr>
        <p:txBody>
          <a:bodyPr anchor="ctr"/>
          <a:lstStyle/>
          <a:p>
            <a:pPr marL="0" indent="0" algn="ctr">
              <a:buNone/>
            </a:pPr>
            <a:r>
              <a:rPr lang="fr-FR" sz="4800" b="1" i="1" dirty="0" err="1"/>
              <a:t>Thank</a:t>
            </a:r>
            <a:r>
              <a:rPr lang="fr-FR" sz="4800" b="1" i="1" dirty="0"/>
              <a:t> </a:t>
            </a:r>
            <a:r>
              <a:rPr lang="fr-FR" sz="4800" b="1" i="1" dirty="0" err="1"/>
              <a:t>you</a:t>
            </a:r>
            <a:r>
              <a:rPr lang="fr-FR" sz="4800" b="1" i="1" dirty="0"/>
              <a:t>!</a:t>
            </a:r>
            <a:endParaRPr lang="en-US" sz="4800" b="1" i="1" dirty="0"/>
          </a:p>
        </p:txBody>
      </p:sp>
    </p:spTree>
    <p:extLst>
      <p:ext uri="{BB962C8B-B14F-4D97-AF65-F5344CB8AC3E}">
        <p14:creationId xmlns:p14="http://schemas.microsoft.com/office/powerpoint/2010/main" val="224755430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530</TotalTime>
  <Words>272</Words>
  <Application>Microsoft Office PowerPoint</Application>
  <PresentationFormat>On-screen Show (4:3)</PresentationFormat>
  <Paragraphs>40</Paragraphs>
  <Slides>7</Slides>
  <Notes>3</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7</vt:i4>
      </vt:variant>
    </vt:vector>
  </HeadingPairs>
  <TitlesOfParts>
    <vt:vector size="12" baseType="lpstr">
      <vt:lpstr>Arial</vt:lpstr>
      <vt:lpstr>Arial Narrow</vt:lpstr>
      <vt:lpstr>Calibri</vt:lpstr>
      <vt:lpstr>Office Theme</vt:lpstr>
      <vt:lpstr>RC 59 Template EN</vt:lpstr>
      <vt:lpstr>Rapid Response Teams Training</vt:lpstr>
      <vt:lpstr> Learning objectives </vt:lpstr>
      <vt:lpstr> Instructions </vt:lpstr>
      <vt:lpstr>Example: stakeholder roles and relationships</vt:lpstr>
      <vt:lpstr>Debriefing : stakeholder roles and relationships with the RRT in XXX</vt:lpstr>
      <vt:lpstr>Disclaimer</vt:lpstr>
      <vt:lpstr>PowerPoint Presentation</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Block A: Activity 2 (RRT)  Sub - Activity 5. Stakeholder mapping exercise.</dc:title>
  <dc:creator>SMALLWOOD, Catherine</dc:creator>
  <cp:lastModifiedBy>GOMEZ, Paula</cp:lastModifiedBy>
  <cp:revision>40</cp:revision>
  <dcterms:created xsi:type="dcterms:W3CDTF">2015-09-22T09:24:28Z</dcterms:created>
  <dcterms:modified xsi:type="dcterms:W3CDTF">2018-05-15T13:35:01Z</dcterms:modified>
</cp:coreProperties>
</file>

<file path=docProps/thumbnail.jpeg>
</file>