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35"/>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7FC9D4-D57B-1354-5DAA-1D44EC5E500E}" v="15" dt="2024-03-13T09:48:42.875"/>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MasterView">
  <p:normalViewPr snapVertSplitter="1" vertBarState="maximized">
    <p:restoredLeft sz="93456" autoAdjust="0"/>
    <p:restoredTop sz="94660"/>
  </p:normalViewPr>
  <p:slideViewPr>
    <p:cSldViewPr snapToGrid="0">
      <p:cViewPr varScale="1">
        <p:scale>
          <a:sx n="67" d="100"/>
          <a:sy n="67" d="100"/>
        </p:scale>
        <p:origin x="904" y="32"/>
      </p:cViewPr>
      <p:guideLst/>
    </p:cSldViewPr>
  </p:slideViewPr>
  <p:notesTextViewPr>
    <p:cViewPr>
      <p:scale>
        <a:sx n="1" d="1"/>
        <a:sy n="1" d="1"/>
      </p:scale>
      <p:origin x="0" y="0"/>
    </p:cViewPr>
  </p:notesTextViewPr>
  <p:notesViewPr>
    <p:cSldViewPr snapToGrid="0">
      <p:cViewPr varScale="1">
        <p:scale>
          <a:sx n="51" d="100"/>
          <a:sy n="51" d="100"/>
        </p:scale>
        <p:origin x="2624" y="4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dezzine3 (hindezzine3@gmail.com)" userId="S::hindezzine3_gmail.com#ext#@worldhealthorg.onmicrosoft.com::a0e1327b-9ea3-4c75-a998-a68700beedf6" providerId="AD" clId="Web-{147FC9D4-D57B-1354-5DAA-1D44EC5E500E}"/>
    <pc:docChg chg="modSld">
      <pc:chgData name="hindezzine3 (hindezzine3@gmail.com)" userId="S::hindezzine3_gmail.com#ext#@worldhealthorg.onmicrosoft.com::a0e1327b-9ea3-4c75-a998-a68700beedf6" providerId="AD" clId="Web-{147FC9D4-D57B-1354-5DAA-1D44EC5E500E}" dt="2024-03-13T09:48:42.875" v="11" actId="1076"/>
      <pc:docMkLst>
        <pc:docMk/>
      </pc:docMkLst>
      <pc:sldChg chg="modSp">
        <pc:chgData name="hindezzine3 (hindezzine3@gmail.com)" userId="S::hindezzine3_gmail.com#ext#@worldhealthorg.onmicrosoft.com::a0e1327b-9ea3-4c75-a998-a68700beedf6" providerId="AD" clId="Web-{147FC9D4-D57B-1354-5DAA-1D44EC5E500E}" dt="2024-03-13T09:47:03.215" v="0" actId="1076"/>
        <pc:sldMkLst>
          <pc:docMk/>
          <pc:sldMk cId="0" sldId="258"/>
        </pc:sldMkLst>
        <pc:spChg chg="mod">
          <ac:chgData name="hindezzine3 (hindezzine3@gmail.com)" userId="S::hindezzine3_gmail.com#ext#@worldhealthorg.onmicrosoft.com::a0e1327b-9ea3-4c75-a998-a68700beedf6" providerId="AD" clId="Web-{147FC9D4-D57B-1354-5DAA-1D44EC5E500E}" dt="2024-03-13T09:47:03.215" v="0" actId="1076"/>
          <ac:spMkLst>
            <pc:docMk/>
            <pc:sldMk cId="0" sldId="258"/>
            <ac:spMk id="284" creationId="{00000000-0000-0000-0000-000000000000}"/>
          </ac:spMkLst>
        </pc:spChg>
      </pc:sldChg>
      <pc:sldChg chg="modSp">
        <pc:chgData name="hindezzine3 (hindezzine3@gmail.com)" userId="S::hindezzine3_gmail.com#ext#@worldhealthorg.onmicrosoft.com::a0e1327b-9ea3-4c75-a998-a68700beedf6" providerId="AD" clId="Web-{147FC9D4-D57B-1354-5DAA-1D44EC5E500E}" dt="2024-03-13T09:47:07.574" v="1" actId="1076"/>
        <pc:sldMkLst>
          <pc:docMk/>
          <pc:sldMk cId="0" sldId="259"/>
        </pc:sldMkLst>
        <pc:spChg chg="mod">
          <ac:chgData name="hindezzine3 (hindezzine3@gmail.com)" userId="S::hindezzine3_gmail.com#ext#@worldhealthorg.onmicrosoft.com::a0e1327b-9ea3-4c75-a998-a68700beedf6" providerId="AD" clId="Web-{147FC9D4-D57B-1354-5DAA-1D44EC5E500E}" dt="2024-03-13T09:47:07.574" v="1" actId="1076"/>
          <ac:spMkLst>
            <pc:docMk/>
            <pc:sldMk cId="0" sldId="259"/>
            <ac:spMk id="290" creationId="{00000000-0000-0000-0000-000000000000}"/>
          </ac:spMkLst>
        </pc:spChg>
      </pc:sldChg>
      <pc:sldChg chg="modSp">
        <pc:chgData name="hindezzine3 (hindezzine3@gmail.com)" userId="S::hindezzine3_gmail.com#ext#@worldhealthorg.onmicrosoft.com::a0e1327b-9ea3-4c75-a998-a68700beedf6" providerId="AD" clId="Web-{147FC9D4-D57B-1354-5DAA-1D44EC5E500E}" dt="2024-03-13T09:48:07.967" v="5" actId="14100"/>
        <pc:sldMkLst>
          <pc:docMk/>
          <pc:sldMk cId="0" sldId="279"/>
        </pc:sldMkLst>
        <pc:spChg chg="mod">
          <ac:chgData name="hindezzine3 (hindezzine3@gmail.com)" userId="S::hindezzine3_gmail.com#ext#@worldhealthorg.onmicrosoft.com::a0e1327b-9ea3-4c75-a998-a68700beedf6" providerId="AD" clId="Web-{147FC9D4-D57B-1354-5DAA-1D44EC5E500E}" dt="2024-03-13T09:47:56.982" v="3"/>
          <ac:spMkLst>
            <pc:docMk/>
            <pc:sldMk cId="0" sldId="279"/>
            <ac:spMk id="2" creationId="{B2F61CE4-1067-CEB5-EE3D-7A7AA4A95EB5}"/>
          </ac:spMkLst>
        </pc:spChg>
        <pc:spChg chg="mod">
          <ac:chgData name="hindezzine3 (hindezzine3@gmail.com)" userId="S::hindezzine3_gmail.com#ext#@worldhealthorg.onmicrosoft.com::a0e1327b-9ea3-4c75-a998-a68700beedf6" providerId="AD" clId="Web-{147FC9D4-D57B-1354-5DAA-1D44EC5E500E}" dt="2024-03-13T09:48:07.967" v="5" actId="14100"/>
          <ac:spMkLst>
            <pc:docMk/>
            <pc:sldMk cId="0" sldId="279"/>
            <ac:spMk id="430" creationId="{00000000-0000-0000-0000-000000000000}"/>
          </ac:spMkLst>
        </pc:spChg>
      </pc:sldChg>
      <pc:sldChg chg="modSp">
        <pc:chgData name="hindezzine3 (hindezzine3@gmail.com)" userId="S::hindezzine3_gmail.com#ext#@worldhealthorg.onmicrosoft.com::a0e1327b-9ea3-4c75-a998-a68700beedf6" providerId="AD" clId="Web-{147FC9D4-D57B-1354-5DAA-1D44EC5E500E}" dt="2024-03-13T09:48:42.875" v="11" actId="1076"/>
        <pc:sldMkLst>
          <pc:docMk/>
          <pc:sldMk cId="0" sldId="283"/>
        </pc:sldMkLst>
        <pc:spChg chg="mod">
          <ac:chgData name="hindezzine3 (hindezzine3@gmail.com)" userId="S::hindezzine3_gmail.com#ext#@worldhealthorg.onmicrosoft.com::a0e1327b-9ea3-4c75-a998-a68700beedf6" providerId="AD" clId="Web-{147FC9D4-D57B-1354-5DAA-1D44EC5E500E}" dt="2024-03-13T09:48:42.875" v="11" actId="1076"/>
          <ac:spMkLst>
            <pc:docMk/>
            <pc:sldMk cId="0" sldId="283"/>
            <ac:spMk id="2" creationId="{59B3A39D-B40B-E854-B87E-BB787C639F9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9" name="Shape 269"/>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70" name="Shape 270"/>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1051796613"/>
      </p:ext>
    </p:extLst>
  </p:cSld>
  <p:clrMap bg1="lt1" tx1="dk1" bg2="lt2" tx2="dk2" accent1="accent1" accent2="accent2" accent3="accent3" accent4="accent4" accent5="accent5" accent6="accent6" hlink="hlink" folHlink="folHlink"/>
  <p:notesStyle>
    <a:lvl1pPr algn="r" rtl="1" latinLnBrk="0">
      <a:defRPr sz="1200">
        <a:latin typeface="+mj-lt"/>
        <a:ea typeface="+mj-ea"/>
        <a:cs typeface="+mj-cs"/>
        <a:sym typeface="Source Sans Pro Regular"/>
      </a:defRPr>
    </a:lvl1pPr>
    <a:lvl2pPr indent="228600" algn="r" rtl="1" latinLnBrk="0">
      <a:defRPr sz="1200">
        <a:latin typeface="+mj-lt"/>
        <a:ea typeface="+mj-ea"/>
        <a:cs typeface="+mj-cs"/>
        <a:sym typeface="Source Sans Pro Regular"/>
      </a:defRPr>
    </a:lvl2pPr>
    <a:lvl3pPr indent="457200" algn="r" rtl="1" latinLnBrk="0">
      <a:defRPr sz="1200">
        <a:latin typeface="+mj-lt"/>
        <a:ea typeface="+mj-ea"/>
        <a:cs typeface="+mj-cs"/>
        <a:sym typeface="Source Sans Pro Regular"/>
      </a:defRPr>
    </a:lvl3pPr>
    <a:lvl4pPr indent="685800" algn="r" rtl="1" latinLnBrk="0">
      <a:defRPr sz="1200">
        <a:latin typeface="+mj-lt"/>
        <a:ea typeface="+mj-ea"/>
        <a:cs typeface="+mj-cs"/>
        <a:sym typeface="Source Sans Pro Regular"/>
      </a:defRPr>
    </a:lvl4pPr>
    <a:lvl5pPr indent="914400" algn="r" rtl="1" latinLnBrk="0">
      <a:defRPr sz="1200">
        <a:latin typeface="+mj-lt"/>
        <a:ea typeface="+mj-ea"/>
        <a:cs typeface="+mj-cs"/>
        <a:sym typeface="Source Sans Pro Regular"/>
      </a:defRPr>
    </a:lvl5pPr>
    <a:lvl6pPr indent="1143000" algn="r" rtl="1" latinLnBrk="0">
      <a:defRPr sz="1200">
        <a:latin typeface="+mj-lt"/>
        <a:ea typeface="+mj-ea"/>
        <a:cs typeface="+mj-cs"/>
        <a:sym typeface="Source Sans Pro Regular"/>
      </a:defRPr>
    </a:lvl6pPr>
    <a:lvl7pPr indent="1371600" algn="r" rtl="1" latinLnBrk="0">
      <a:defRPr sz="1200">
        <a:latin typeface="+mj-lt"/>
        <a:ea typeface="+mj-ea"/>
        <a:cs typeface="+mj-cs"/>
        <a:sym typeface="Source Sans Pro Regular"/>
      </a:defRPr>
    </a:lvl7pPr>
    <a:lvl8pPr indent="1600200" algn="r" rtl="1" latinLnBrk="0">
      <a:defRPr sz="1200">
        <a:latin typeface="+mj-lt"/>
        <a:ea typeface="+mj-ea"/>
        <a:cs typeface="+mj-cs"/>
        <a:sym typeface="Source Sans Pro Regular"/>
      </a:defRPr>
    </a:lvl8pPr>
    <a:lvl9pPr indent="1828800" algn="r" rtl="1"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who.int/gender/documents/OMS_Ethics&amp;Safety10Aug07.pdf"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oxfordmedicine.com/view/10.1093/med/9780190270742.001.0001/med-9780190270742"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oxfordmedicine.com/view/10.1093/med/9780190270742.001.0001/med-9780190270742-chapter-2"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apps.who.int/iris/bitstream/handle/10665/164576/9789240694033_eng.pdf"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s://apps.who.int/iris/bitstream/handle/10665/70006/WHO_CDS_EPR_GIP_2007.2_eng.pdf?sequence=1&amp;isAllowed=y" TargetMode="External"/><Relationship Id="rId5" Type="http://schemas.openxmlformats.org/officeDocument/2006/relationships/hyperlink" Target="https://oxfordmedicine.com/view/10.1093/med/9780190270742.001.0001/med-9780190270742-chapter-2" TargetMode="External"/><Relationship Id="rId4" Type="http://schemas.openxmlformats.org/officeDocument/2006/relationships/hyperlink" Target="https://oxfordmedicine.com/view/10.1093/med/9780190270742.001.0001/med-9780190270742"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who.int/publications/i/item/9789241500531"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apps.who.int/iris/bitstream/handle/10665/250580/9789241549837-eng.pdf?sequence=1&amp;isAllowed=y"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who.int/publications/i/item/9789241500531"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who.int/publications/i/item/9789241500531"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Shape 286"/>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87" name="Shape 287"/>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38802988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 name="Shape 37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71" name="Shape 371"/>
          <p:cNvSpPr>
            <a:spLocks noGrp="1"/>
          </p:cNvSpPr>
          <p:nvPr>
            <p:ph type="body" sz="quarter" idx="1"/>
          </p:nvPr>
        </p:nvSpPr>
        <p:spPr>
          <a:prstGeom prst="rect">
            <a:avLst/>
          </a:prstGeom>
        </p:spPr>
        <p:txBody>
          <a:bodyPr rtlCol="1"/>
          <a:lstStyle/>
          <a:p>
            <a:pPr rtl="1"/>
            <a:r>
              <a:t>(1)- Information on Policy Directive on Protection from sexual exploitation and sexual abuse (SEA), WHO, Information note: 23/2021</a:t>
            </a:r>
          </a:p>
          <a:p>
            <a:pPr rtl="1"/>
            <a:r>
              <a:t>https://cdn.who.int/media/docs/default-source/ethics/information-on-policy-directive-on-protection-from-sexual-exploitation-and-sexual-abuse-.pdf?sfvrsn=8926f2fa_19&amp;download=true</a:t>
            </a:r>
          </a:p>
          <a:p>
            <a:pPr rtl="1"/>
            <a:endParaRPr/>
          </a:p>
          <a:p>
            <a:pPr rtl="1"/>
            <a:r>
              <a:t>(2)- WHO Ethical and safety recommendations for researching, documenting and monitoring sexual violence in emergencies </a:t>
            </a:r>
          </a:p>
          <a:p>
            <a:pPr rtl="1"/>
            <a:r>
              <a:t>https://www.who.int/gender/documents/OMS_Ethics&amp;Safety10Aug07.pdf</a:t>
            </a:r>
          </a:p>
        </p:txBody>
      </p:sp>
    </p:spTree>
    <p:extLst>
      <p:ext uri="{BB962C8B-B14F-4D97-AF65-F5344CB8AC3E}">
        <p14:creationId xmlns:p14="http://schemas.microsoft.com/office/powerpoint/2010/main" val="23442634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 name="Shape 379"/>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80" name="Shape 380"/>
          <p:cNvSpPr>
            <a:spLocks noGrp="1"/>
          </p:cNvSpPr>
          <p:nvPr>
            <p:ph type="body" sz="quarter" idx="1"/>
          </p:nvPr>
        </p:nvSpPr>
        <p:spPr>
          <a:prstGeom prst="rect">
            <a:avLst/>
          </a:prstGeom>
        </p:spPr>
        <p:txBody>
          <a:bodyPr rtlCol="1"/>
          <a:lstStyle/>
          <a:p>
            <a:pPr rtl="1"/>
            <a:r>
              <a:t>Information on Policy Directive on Protection from sexual exploitation and sexual abuse (SEA), WHO, Information note: 23/2021</a:t>
            </a:r>
          </a:p>
          <a:p>
            <a:pPr rtl="1"/>
            <a:r>
              <a:t>https://cdn.who.int/media/docs/default-source/ethics/information-on-policy-directive-on-protection-from-sexual-exploitation-and-sexual-abuse-.pdf?sfvrsn=8926f2fa_19&amp;download=true</a:t>
            </a:r>
          </a:p>
          <a:p>
            <a:pPr rtl="1"/>
            <a:endParaRPr/>
          </a:p>
          <a:p>
            <a:pPr rtl="1"/>
            <a:r>
              <a:t>WHO Ethical and safety recommendations for researching, documenting and monitoring sexual violence in emergencies </a:t>
            </a:r>
          </a:p>
          <a:p>
            <a:pPr rtl="1"/>
            <a:r>
              <a:t>https://www.who.int/gender/documents/OMS_Ethics&amp;Safety10Aug07.pdf</a:t>
            </a:r>
          </a:p>
        </p:txBody>
      </p:sp>
    </p:spTree>
    <p:extLst>
      <p:ext uri="{BB962C8B-B14F-4D97-AF65-F5344CB8AC3E}">
        <p14:creationId xmlns:p14="http://schemas.microsoft.com/office/powerpoint/2010/main" val="29235664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 name="Shape 40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08" name="Shape 408"/>
          <p:cNvSpPr>
            <a:spLocks noGrp="1"/>
          </p:cNvSpPr>
          <p:nvPr>
            <p:ph type="body" sz="quarter" idx="1"/>
          </p:nvPr>
        </p:nvSpPr>
        <p:spPr>
          <a:prstGeom prst="rect">
            <a:avLst/>
          </a:prstGeom>
        </p:spPr>
        <p:txBody>
          <a:bodyPr rtlCol="1"/>
          <a:lstStyle/>
          <a:p>
            <a:pPr rtl="1"/>
            <a:r>
              <a:t>WHO Ethical and safety recommendations for researching, documenting and monitoring sexual violence in emergencies </a:t>
            </a:r>
          </a:p>
          <a:p>
            <a:pPr rtl="1"/>
            <a:r>
              <a:rPr lang="ar" u="sng">
                <a:solidFill>
                  <a:srgbClr val="0563C1"/>
                </a:solidFill>
                <a:uFill>
                  <a:solidFill>
                    <a:srgbClr val="0563C1"/>
                  </a:solidFill>
                </a:uFill>
                <a:hlinkClick r:id="rId3"/>
              </a:rPr>
              <a:t>https://www.who.int/gender/documents/OMS_Ethics&amp;Safety10Aug07.pdf</a:t>
            </a:r>
            <a:r>
              <a:t> </a:t>
            </a:r>
          </a:p>
        </p:txBody>
      </p:sp>
    </p:spTree>
    <p:extLst>
      <p:ext uri="{BB962C8B-B14F-4D97-AF65-F5344CB8AC3E}">
        <p14:creationId xmlns:p14="http://schemas.microsoft.com/office/powerpoint/2010/main" val="33611623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 name="Shape 419"/>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20" name="Shape 420"/>
          <p:cNvSpPr>
            <a:spLocks noGrp="1"/>
          </p:cNvSpPr>
          <p:nvPr>
            <p:ph type="body" sz="quarter" idx="1"/>
          </p:nvPr>
        </p:nvSpPr>
        <p:spPr>
          <a:prstGeom prst="rect">
            <a:avLst/>
          </a:prstGeom>
        </p:spPr>
        <p:txBody>
          <a:bodyPr rtlCol="1"/>
          <a:lstStyle/>
          <a:p>
            <a:pPr rtl="1"/>
            <a:r>
              <a:t>WHO Ethical and safety recommendations for researching, documenting and monitoring sexual violence in emergencies </a:t>
            </a:r>
          </a:p>
          <a:p>
            <a:pPr rtl="1"/>
            <a:r>
              <a:t>https://www.who.int/gender/documents/OMS_Ethics&amp;Safety10Aug07.pdf</a:t>
            </a:r>
          </a:p>
        </p:txBody>
      </p:sp>
    </p:spTree>
    <p:extLst>
      <p:ext uri="{BB962C8B-B14F-4D97-AF65-F5344CB8AC3E}">
        <p14:creationId xmlns:p14="http://schemas.microsoft.com/office/powerpoint/2010/main" val="10936437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Shape 426"/>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27" name="Shape 427"/>
          <p:cNvSpPr>
            <a:spLocks noGrp="1"/>
          </p:cNvSpPr>
          <p:nvPr>
            <p:ph type="body" sz="quarter" idx="1"/>
          </p:nvPr>
        </p:nvSpPr>
        <p:spPr>
          <a:prstGeom prst="rect">
            <a:avLst/>
          </a:prstGeom>
        </p:spPr>
        <p:txBody>
          <a:bodyPr rtlCol="1"/>
          <a:lstStyle/>
          <a:p>
            <a:pPr rtl="1"/>
            <a:r>
              <a:t>WHO Ethical and safety recommendations for researching, documenting and monitoring sexual violence in emergencies </a:t>
            </a:r>
          </a:p>
          <a:p>
            <a:pPr rtl="1"/>
            <a:r>
              <a:t>https://www.who.int/gender/documents/OMS_Ethics&amp;Safety10Aug07.pdf</a:t>
            </a:r>
          </a:p>
        </p:txBody>
      </p:sp>
    </p:spTree>
    <p:extLst>
      <p:ext uri="{BB962C8B-B14F-4D97-AF65-F5344CB8AC3E}">
        <p14:creationId xmlns:p14="http://schemas.microsoft.com/office/powerpoint/2010/main" val="4089854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99" name="Shape 299"/>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2719434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Shape 314"/>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15" name="Shape 315"/>
          <p:cNvSpPr>
            <a:spLocks noGrp="1"/>
          </p:cNvSpPr>
          <p:nvPr>
            <p:ph type="body" sz="quarter" idx="1"/>
          </p:nvPr>
        </p:nvSpPr>
        <p:spPr>
          <a:prstGeom prst="rect">
            <a:avLst/>
          </a:prstGeom>
        </p:spPr>
        <p:txBody>
          <a:bodyPr rtlCol="1"/>
          <a:lstStyle/>
          <a:p>
            <a:pPr rtl="1">
              <a:spcBef>
                <a:spcPts val="200"/>
              </a:spcBef>
            </a:pPr>
            <a:r>
              <a:t> “Ethics” can be defined as a system or code of moral values that provides rules and standards of conduct.</a:t>
            </a:r>
          </a:p>
          <a:p>
            <a:pPr rtl="1">
              <a:spcBef>
                <a:spcPts val="200"/>
              </a:spcBef>
            </a:pPr>
            <a:endParaRPr/>
          </a:p>
          <a:p>
            <a:pPr rtl="1">
              <a:spcBef>
                <a:spcPts val="100"/>
              </a:spcBef>
            </a:pPr>
            <a:r>
              <a:t>“Health ethics”  is the interdisciplinary field of study and practice that seeks specifically to understand the values undergirding decisions and actions in health care, health research and health policy, and to provide guidance for action when these values conflict. Ethics involves judgements about “the way we ought to live our lives, including our actions, intentions, and our habitual behavior.”</a:t>
            </a:r>
          </a:p>
          <a:p>
            <a:pPr rtl="1">
              <a:spcBef>
                <a:spcPts val="100"/>
              </a:spcBef>
            </a:pPr>
            <a:endParaRPr/>
          </a:p>
          <a:p>
            <a:pPr rtl="1">
              <a:spcBef>
                <a:spcPts val="100"/>
              </a:spcBef>
            </a:pPr>
            <a:r>
              <a:t>Ethics does not provide a prescribed set of policies.</a:t>
            </a:r>
          </a:p>
          <a:p>
            <a:pPr rtl="1">
              <a:spcBef>
                <a:spcPts val="100"/>
              </a:spcBef>
            </a:pPr>
            <a:endParaRPr/>
          </a:p>
          <a:p>
            <a:pPr rtl="1">
              <a:spcBef>
                <a:spcPts val="100"/>
              </a:spcBef>
            </a:pPr>
            <a:r>
              <a:t>Ethical considerations will be shaped by the local context and cultural values.</a:t>
            </a:r>
          </a:p>
          <a:p>
            <a:pPr rtl="1">
              <a:spcBef>
                <a:spcPts val="100"/>
              </a:spcBef>
            </a:pPr>
            <a:endParaRPr/>
          </a:p>
          <a:p>
            <a:pPr rtl="1">
              <a:spcBef>
                <a:spcPts val="100"/>
              </a:spcBef>
            </a:pPr>
            <a:r>
              <a:t>All ethical deliberations must take place within the context of the principles of human rights and be consistent with applicable human rights laws.</a:t>
            </a:r>
          </a:p>
        </p:txBody>
      </p:sp>
    </p:spTree>
    <p:extLst>
      <p:ext uri="{BB962C8B-B14F-4D97-AF65-F5344CB8AC3E}">
        <p14:creationId xmlns:p14="http://schemas.microsoft.com/office/powerpoint/2010/main" val="2590667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hape 32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24" name="Shape 324"/>
          <p:cNvSpPr>
            <a:spLocks noGrp="1"/>
          </p:cNvSpPr>
          <p:nvPr>
            <p:ph type="body" sz="quarter" idx="1"/>
          </p:nvPr>
        </p:nvSpPr>
        <p:spPr>
          <a:prstGeom prst="rect">
            <a:avLst/>
          </a:prstGeom>
        </p:spPr>
        <p:txBody>
          <a:bodyPr rtlCol="1"/>
          <a:lstStyle/>
          <a:p>
            <a:pPr rtl="1"/>
            <a:r>
              <a:t>Research ethics in international epidemic response</a:t>
            </a:r>
          </a:p>
          <a:p>
            <a:pPr rtl="1"/>
            <a:r>
              <a:t>https://www.who.int/publications/i/item/WHO_HSE_GIP_ITP_10.1</a:t>
            </a:r>
          </a:p>
          <a:p>
            <a:pPr rtl="1"/>
            <a:r>
              <a:t>Page 4</a:t>
            </a:r>
          </a:p>
          <a:p>
            <a:pPr rtl="1"/>
            <a:endParaRPr/>
          </a:p>
          <a:p>
            <a:pPr rtl="1"/>
            <a:r>
              <a:t>Ethical considerations in developing a public health response to pandemic influenza</a:t>
            </a:r>
          </a:p>
          <a:p>
            <a:pPr rtl="1">
              <a:defRPr u="sng"/>
            </a:pPr>
            <a:r>
              <a:t>https://apps.who.int/iris/handle/10665/70006</a:t>
            </a:r>
          </a:p>
        </p:txBody>
      </p:sp>
    </p:spTree>
    <p:extLst>
      <p:ext uri="{BB962C8B-B14F-4D97-AF65-F5344CB8AC3E}">
        <p14:creationId xmlns:p14="http://schemas.microsoft.com/office/powerpoint/2010/main" val="24404608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Shape 329"/>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30" name="Shape 330"/>
          <p:cNvSpPr>
            <a:spLocks noGrp="1"/>
          </p:cNvSpPr>
          <p:nvPr>
            <p:ph type="body" sz="quarter" idx="1"/>
          </p:nvPr>
        </p:nvSpPr>
        <p:spPr>
          <a:prstGeom prst="rect">
            <a:avLst/>
          </a:prstGeom>
        </p:spPr>
        <p:txBody>
          <a:bodyPr rtlCol="1"/>
          <a:lstStyle/>
          <a:p>
            <a:pPr rtl="1"/>
            <a:r>
              <a:rPr lang="ar" u="sng" dirty="0">
                <a:solidFill>
                  <a:srgbClr val="0563C1"/>
                </a:solidFill>
                <a:uFill>
                  <a:solidFill>
                    <a:srgbClr val="0563C1"/>
                  </a:solidFill>
                </a:uFill>
                <a:hlinkClick r:id="rId3"/>
              </a:rPr>
              <a:t>Emergency Ethics: Public Health Preparedness and Response/ Ethical Aspects of Public Health Emergency Preparedness and Response</a:t>
            </a:r>
            <a:r>
              <a:rPr dirty="0"/>
              <a:t> </a:t>
            </a:r>
            <a:r>
              <a:rPr lang="ar" u="sng" dirty="0">
                <a:solidFill>
                  <a:srgbClr val="0563C1"/>
                </a:solidFill>
                <a:uFill>
                  <a:solidFill>
                    <a:srgbClr val="0563C1"/>
                  </a:solidFill>
                </a:uFill>
                <a:hlinkClick r:id="rId4"/>
              </a:rPr>
              <a:t>https://oxfordmedicine.com/view/10.1093/med/9780190270742.001.0001/med-9780190270742-chapter-2</a:t>
            </a:r>
          </a:p>
        </p:txBody>
      </p:sp>
    </p:spTree>
    <p:extLst>
      <p:ext uri="{BB962C8B-B14F-4D97-AF65-F5344CB8AC3E}">
        <p14:creationId xmlns:p14="http://schemas.microsoft.com/office/powerpoint/2010/main" val="6276217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 name="Shape 336"/>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37" name="Shape 337"/>
          <p:cNvSpPr>
            <a:spLocks noGrp="1"/>
          </p:cNvSpPr>
          <p:nvPr>
            <p:ph type="body" sz="quarter" idx="1"/>
          </p:nvPr>
        </p:nvSpPr>
        <p:spPr>
          <a:prstGeom prst="rect">
            <a:avLst/>
          </a:prstGeom>
        </p:spPr>
        <p:txBody>
          <a:bodyPr rtlCol="1"/>
          <a:lstStyle/>
          <a:p>
            <a:pPr rtl="1"/>
            <a:r>
              <a:t>1.GLOBAL HEALTH ETHICS KEY ISSUES :</a:t>
            </a:r>
          </a:p>
          <a:p>
            <a:pPr rtl="1">
              <a:defRPr u="sng"/>
            </a:pPr>
            <a:r>
              <a:t>https://apps.who.int/iris/bitstream/handle/10665/164576/9789240694033_eng.pdf</a:t>
            </a:r>
          </a:p>
          <a:p>
            <a:pPr rtl="1"/>
            <a:endParaRPr>
              <a:solidFill>
                <a:srgbClr val="0563C1"/>
              </a:solidFill>
              <a:uFill>
                <a:solidFill>
                  <a:srgbClr val="0563C1"/>
                </a:solidFill>
              </a:uFill>
              <a:hlinkClick r:id="rId3"/>
            </a:endParaRPr>
          </a:p>
          <a:p>
            <a:pPr rtl="1"/>
            <a:r>
              <a:rPr lang="ar" u="sng">
                <a:solidFill>
                  <a:srgbClr val="0563C1"/>
                </a:solidFill>
                <a:uFill>
                  <a:solidFill>
                    <a:srgbClr val="0563C1"/>
                  </a:solidFill>
                </a:uFill>
                <a:hlinkClick r:id="rId4"/>
              </a:rPr>
              <a:t>Emergency Ethics: Public Health Preparedness and Response/ Ethical Aspects of Public Health Emergency Preparedness and Response</a:t>
            </a:r>
            <a:r>
              <a:t> </a:t>
            </a:r>
            <a:r>
              <a:rPr lang="ar" u="sng">
                <a:solidFill>
                  <a:srgbClr val="0563C1"/>
                </a:solidFill>
                <a:uFill>
                  <a:solidFill>
                    <a:srgbClr val="0563C1"/>
                  </a:solidFill>
                </a:uFill>
                <a:hlinkClick r:id="rId5"/>
              </a:rPr>
              <a:t>https://oxfordmedicine.com/view/10.1093/med/9780190270742.001.0001/med-9780190270742-chapter-2</a:t>
            </a:r>
            <a:endParaRPr u="sng"/>
          </a:p>
          <a:p>
            <a:pPr rtl="1">
              <a:defRPr u="sng"/>
            </a:pPr>
            <a:endParaRPr u="sng"/>
          </a:p>
          <a:p>
            <a:pPr rtl="1"/>
            <a:r>
              <a:t>Ethical considerations in developing a public health response to pandemic influenza</a:t>
            </a:r>
          </a:p>
          <a:p>
            <a:pPr rtl="1">
              <a:defRPr u="sng"/>
            </a:pPr>
            <a:r>
              <a:t>https://apps.who.int/iris/bitstream/handle/10665/70006/WHO_CDS_EPR_GIP_2007.2_eng.pdf?sequence=1&amp;isAllowed=y</a:t>
            </a:r>
          </a:p>
          <a:p>
            <a:pPr rtl="1"/>
            <a:endParaRPr>
              <a:solidFill>
                <a:srgbClr val="0563C1"/>
              </a:solidFill>
              <a:uFill>
                <a:solidFill>
                  <a:srgbClr val="0563C1"/>
                </a:solidFill>
              </a:uFill>
              <a:hlinkClick r:id="rId6"/>
            </a:endParaRPr>
          </a:p>
        </p:txBody>
      </p:sp>
    </p:spTree>
    <p:extLst>
      <p:ext uri="{BB962C8B-B14F-4D97-AF65-F5344CB8AC3E}">
        <p14:creationId xmlns:p14="http://schemas.microsoft.com/office/powerpoint/2010/main" val="26273405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Shape 34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46" name="Shape 346"/>
          <p:cNvSpPr>
            <a:spLocks noGrp="1"/>
          </p:cNvSpPr>
          <p:nvPr>
            <p:ph type="body" sz="quarter" idx="1"/>
          </p:nvPr>
        </p:nvSpPr>
        <p:spPr>
          <a:prstGeom prst="rect">
            <a:avLst/>
          </a:prstGeom>
        </p:spPr>
        <p:txBody>
          <a:bodyPr rtlCol="1"/>
          <a:lstStyle/>
          <a:p>
            <a:pPr rtl="1">
              <a:defRPr>
                <a:solidFill>
                  <a:srgbClr val="00B050"/>
                </a:solidFill>
              </a:defRPr>
            </a:pPr>
            <a:r>
              <a:t>Guidance on ethics of tuberculosis prevention, care and control</a:t>
            </a:r>
          </a:p>
          <a:p>
            <a:pPr rtl="1">
              <a:defRPr u="sng"/>
            </a:pPr>
            <a:r>
              <a:t>https://www.who.int/publications/i/item/9789241500531</a:t>
            </a:r>
          </a:p>
          <a:p>
            <a:pPr rtl="1">
              <a:defRPr u="sng"/>
            </a:pPr>
            <a:endParaRPr>
              <a:solidFill>
                <a:srgbClr val="0563C1"/>
              </a:solidFill>
              <a:uFill>
                <a:solidFill>
                  <a:srgbClr val="0563C1"/>
                </a:solidFill>
              </a:uFill>
              <a:hlinkClick r:id="rId3"/>
            </a:endParaRPr>
          </a:p>
          <a:p>
            <a:pPr rtl="1"/>
            <a:r>
              <a:t>Guidance for Managing Ethical Issues in Infectious Disease Outbreaks</a:t>
            </a:r>
          </a:p>
          <a:p>
            <a:pPr rtl="1">
              <a:defRPr u="sng"/>
            </a:pPr>
            <a:r>
              <a:t>https://apps.who.int/iris/bitstream/handle/10665/250580/9789241549837-eng.pdf?sequence=1&amp;isAllowed=y</a:t>
            </a:r>
          </a:p>
          <a:p>
            <a:pPr rtl="1"/>
            <a:endParaRPr>
              <a:solidFill>
                <a:srgbClr val="0563C1"/>
              </a:solidFill>
              <a:uFill>
                <a:solidFill>
                  <a:srgbClr val="0563C1"/>
                </a:solidFill>
              </a:uFill>
              <a:hlinkClick r:id="rId4"/>
            </a:endParaRPr>
          </a:p>
          <a:p>
            <a:pPr rtl="1"/>
            <a:r>
              <a:t>It is essential that frontline response workers’ rights and obligations be clearly established during the pre-emergency planning period.</a:t>
            </a:r>
          </a:p>
        </p:txBody>
      </p:sp>
    </p:spTree>
    <p:extLst>
      <p:ext uri="{BB962C8B-B14F-4D97-AF65-F5344CB8AC3E}">
        <p14:creationId xmlns:p14="http://schemas.microsoft.com/office/powerpoint/2010/main" val="8609416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Shape 35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54" name="Shape 354"/>
          <p:cNvSpPr>
            <a:spLocks noGrp="1"/>
          </p:cNvSpPr>
          <p:nvPr>
            <p:ph type="body" sz="quarter" idx="1"/>
          </p:nvPr>
        </p:nvSpPr>
        <p:spPr>
          <a:prstGeom prst="rect">
            <a:avLst/>
          </a:prstGeom>
        </p:spPr>
        <p:txBody>
          <a:bodyPr rtlCol="1"/>
          <a:lstStyle/>
          <a:p>
            <a:pPr rtl="1">
              <a:defRPr>
                <a:solidFill>
                  <a:srgbClr val="00B050"/>
                </a:solidFill>
              </a:defRPr>
            </a:pPr>
            <a:r>
              <a:t>Guidance on ethics of tuberculosis prevention, care and control</a:t>
            </a:r>
          </a:p>
          <a:p>
            <a:pPr rtl="1">
              <a:defRPr u="sng"/>
            </a:pPr>
            <a:r>
              <a:t>https://www.who.int/publications/i/item/9789241500531</a:t>
            </a:r>
          </a:p>
          <a:p>
            <a:pPr rtl="1">
              <a:defRPr u="sng"/>
            </a:pPr>
            <a:endParaRPr>
              <a:solidFill>
                <a:srgbClr val="0563C1"/>
              </a:solidFill>
              <a:uFill>
                <a:solidFill>
                  <a:srgbClr val="0563C1"/>
                </a:solidFill>
              </a:uFill>
              <a:hlinkClick r:id="rId3"/>
            </a:endParaRPr>
          </a:p>
          <a:p>
            <a:pPr rtl="1"/>
            <a:r>
              <a:t>Guidance for Managing Ethical Issues in Infectious Disease Outbreaks</a:t>
            </a:r>
          </a:p>
          <a:p>
            <a:pPr rtl="1">
              <a:defRPr u="sng"/>
            </a:pPr>
            <a:r>
              <a:t>https://apps.who.int/iris/bitstream/handle/10665/250580/9789241549837-eng.pdf?sequence=1&amp;isAllowed=y</a:t>
            </a:r>
          </a:p>
        </p:txBody>
      </p:sp>
    </p:spTree>
    <p:extLst>
      <p:ext uri="{BB962C8B-B14F-4D97-AF65-F5344CB8AC3E}">
        <p14:creationId xmlns:p14="http://schemas.microsoft.com/office/powerpoint/2010/main" val="34960459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Shape 359"/>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60" name="Shape 360"/>
          <p:cNvSpPr>
            <a:spLocks noGrp="1"/>
          </p:cNvSpPr>
          <p:nvPr>
            <p:ph type="body" sz="quarter" idx="1"/>
          </p:nvPr>
        </p:nvSpPr>
        <p:spPr>
          <a:prstGeom prst="rect">
            <a:avLst/>
          </a:prstGeom>
        </p:spPr>
        <p:txBody>
          <a:bodyPr rtlCol="1"/>
          <a:lstStyle/>
          <a:p>
            <a:pPr rtl="1">
              <a:defRPr>
                <a:solidFill>
                  <a:srgbClr val="00B050"/>
                </a:solidFill>
              </a:defRPr>
            </a:pPr>
            <a:r>
              <a:t>Guidance on ethics of tuberculosis prevention, care and control</a:t>
            </a:r>
          </a:p>
          <a:p>
            <a:pPr rtl="1">
              <a:defRPr u="sng"/>
            </a:pPr>
            <a:r>
              <a:t>https://www.who.int/publications/i/item/9789241500531</a:t>
            </a:r>
          </a:p>
          <a:p>
            <a:pPr rtl="1">
              <a:defRPr u="sng"/>
            </a:pPr>
            <a:endParaRPr>
              <a:solidFill>
                <a:srgbClr val="0563C1"/>
              </a:solidFill>
              <a:uFill>
                <a:solidFill>
                  <a:srgbClr val="0563C1"/>
                </a:solidFill>
              </a:uFill>
              <a:hlinkClick r:id="rId3"/>
            </a:endParaRPr>
          </a:p>
          <a:p>
            <a:pPr rtl="1"/>
            <a:r>
              <a:t>Guidance for Managing Ethical Issues in Infectious Disease Outbreaks</a:t>
            </a:r>
          </a:p>
          <a:p>
            <a:pPr rtl="1">
              <a:defRPr u="sng"/>
            </a:pPr>
            <a:r>
              <a:t>https://apps.who.int/iris/bitstream/handle/10665/250580/9789241549837-eng.pdf?sequence=1&amp;isAllowed=y</a:t>
            </a:r>
          </a:p>
        </p:txBody>
      </p:sp>
    </p:spTree>
    <p:extLst>
      <p:ext uri="{BB962C8B-B14F-4D97-AF65-F5344CB8AC3E}">
        <p14:creationId xmlns:p14="http://schemas.microsoft.com/office/powerpoint/2010/main" val="24243886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3" name="Subtitle 5"/>
          <p:cNvSpPr txBox="1"/>
          <p:nvPr/>
        </p:nvSpPr>
        <p:spPr>
          <a:xfrm>
            <a:off x="8061959" y="6490522"/>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4" name="Subtitle 5"/>
          <p:cNvSpPr txBox="1"/>
          <p:nvPr/>
        </p:nvSpPr>
        <p:spPr>
          <a:xfrm>
            <a:off x="8061959" y="6636318"/>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A71 PRSEAH</a:t>
            </a:r>
          </a:p>
        </p:txBody>
      </p:sp>
      <p:pic>
        <p:nvPicPr>
          <p:cNvPr id="25"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pic>
        <p:nvPicPr>
          <p:cNvPr id="26"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7" name="Body Level One…"/>
          <p:cNvSpPr txBox="1">
            <a:spLocks noGrp="1"/>
          </p:cNvSpPr>
          <p:nvPr>
            <p:ph type="body" sz="quarter" idx="1"/>
          </p:nvPr>
        </p:nvSpPr>
        <p:spPr>
          <a:xfrm>
            <a:off x="5525727" y="3491867"/>
            <a:ext cx="5925538" cy="914401"/>
          </a:xfrm>
          <a:prstGeom prst="rect">
            <a:avLst/>
          </a:prstGeom>
        </p:spPr>
        <p:txBody>
          <a:bodyPr rtlCol="1"/>
          <a:lstStyle>
            <a:lvl1pPr algn="r" rtl="1">
              <a:defRPr>
                <a:latin typeface="Source Sans Pro Bold"/>
                <a:ea typeface="Source Sans Pro Bold"/>
                <a:cs typeface="Source Sans Pro Bold"/>
                <a:sym typeface="Source Sans Pro Bold"/>
              </a:defRPr>
            </a:lvl1pPr>
            <a:lvl2pPr marL="216992" indent="-72331" algn="r" rtl="1">
              <a:defRPr>
                <a:latin typeface="Source Sans Pro Bold"/>
                <a:ea typeface="Source Sans Pro Bold"/>
                <a:cs typeface="Source Sans Pro Bold"/>
                <a:sym typeface="Source Sans Pro Bold"/>
              </a:defRPr>
            </a:lvl2pPr>
            <a:lvl3pPr marL="361652" indent="-72331" algn="r" rtl="1">
              <a:defRPr>
                <a:latin typeface="Source Sans Pro Bold"/>
                <a:ea typeface="Source Sans Pro Bold"/>
                <a:cs typeface="Source Sans Pro Bold"/>
                <a:sym typeface="Source Sans Pro Bold"/>
              </a:defRPr>
            </a:lvl3pPr>
            <a:lvl4pPr marL="506314" indent="-72331" algn="r" rtl="1">
              <a:defRPr>
                <a:latin typeface="Source Sans Pro Bold"/>
                <a:ea typeface="Source Sans Pro Bold"/>
                <a:cs typeface="Source Sans Pro Bold"/>
                <a:sym typeface="Source Sans Pro Bold"/>
              </a:defRPr>
            </a:lvl4pPr>
            <a:lvl5pPr marL="650974" indent="-72331" algn="r" rtl="1">
              <a:defRPr>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8" name="Title Text"/>
          <p:cNvSpPr txBox="1">
            <a:spLocks noGrp="1"/>
          </p:cNvSpPr>
          <p:nvPr>
            <p:ph type="title"/>
          </p:nvPr>
        </p:nvSpPr>
        <p:spPr>
          <a:xfrm>
            <a:off x="517796" y="1587565"/>
            <a:ext cx="4490140" cy="2410277"/>
          </a:xfrm>
          <a:prstGeom prst="rect">
            <a:avLst/>
          </a:prstGeom>
        </p:spPr>
        <p:txBody>
          <a:bodyPr rtlCol="1"/>
          <a:lstStyle/>
          <a:p>
            <a:pPr rtl="1"/>
            <a:r>
              <a:t>Title Text</a:t>
            </a:r>
          </a:p>
        </p:txBody>
      </p:sp>
      <p:pic>
        <p:nvPicPr>
          <p:cNvPr id="13" name="Image 12"/>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4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0"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52"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53" name="Subtitle 5"/>
          <p:cNvSpPr txBox="1"/>
          <p:nvPr/>
        </p:nvSpPr>
        <p:spPr>
          <a:xfrm>
            <a:off x="8061959" y="6490522"/>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54" name="Subtitle 5"/>
          <p:cNvSpPr txBox="1"/>
          <p:nvPr/>
        </p:nvSpPr>
        <p:spPr>
          <a:xfrm>
            <a:off x="8061959" y="6636318"/>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A71 PRSEAH</a:t>
            </a:r>
          </a:p>
        </p:txBody>
      </p:sp>
      <p:sp>
        <p:nvSpPr>
          <p:cNvPr id="155"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56"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marL="0" indent="0" algn="ctr" rtl="1">
              <a:buClrTx/>
              <a:buSzTx/>
              <a:buFontTx/>
              <a:buNone/>
              <a:defRPr>
                <a:solidFill>
                  <a:srgbClr val="FFFFFF"/>
                </a:solidFill>
                <a:latin typeface="Source Sans Pro Bold"/>
                <a:ea typeface="Source Sans Pro Bold"/>
                <a:cs typeface="Source Sans Pro Bold"/>
                <a:sym typeface="Source Sans Pro Bold"/>
              </a:defRPr>
            </a:lvl1pPr>
            <a:lvl2pPr algn="ctr" rtl="1">
              <a:buClrTx/>
              <a:buFontTx/>
              <a:defRPr>
                <a:solidFill>
                  <a:srgbClr val="FFFFFF"/>
                </a:solidFill>
                <a:latin typeface="Source Sans Pro Bold"/>
                <a:ea typeface="Source Sans Pro Bold"/>
                <a:cs typeface="Source Sans Pro Bold"/>
                <a:sym typeface="Source Sans Pro Bold"/>
              </a:defRPr>
            </a:lvl2pPr>
            <a:lvl3pPr algn="ctr" rtl="1">
              <a:buClrTx/>
              <a:buFontTx/>
              <a:defRPr>
                <a:solidFill>
                  <a:srgbClr val="FFFFFF"/>
                </a:solidFill>
                <a:latin typeface="Source Sans Pro Bold"/>
                <a:ea typeface="Source Sans Pro Bold"/>
                <a:cs typeface="Source Sans Pro Bold"/>
                <a:sym typeface="Source Sans Pro Bold"/>
              </a:defRPr>
            </a:lvl3pPr>
            <a:lvl4pPr algn="ctr" rtl="1">
              <a:buClrTx/>
              <a:buFontTx/>
              <a:defRPr>
                <a:solidFill>
                  <a:srgbClr val="FFFFFF"/>
                </a:solidFill>
                <a:latin typeface="Source Sans Pro Bold"/>
                <a:ea typeface="Source Sans Pro Bold"/>
                <a:cs typeface="Source Sans Pro Bold"/>
                <a:sym typeface="Source Sans Pro Bold"/>
              </a:defRPr>
            </a:lvl4pPr>
            <a:lvl5pPr algn="ctr" rtl="1">
              <a:buClrTx/>
              <a:buFontTx/>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id="{5A026172-8F6C-B67F-C275-AFBC696C8CA7}"/>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3"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4"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66"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67" name="Subtitle 5"/>
          <p:cNvSpPr txBox="1"/>
          <p:nvPr/>
        </p:nvSpPr>
        <p:spPr>
          <a:xfrm>
            <a:off x="8061959" y="6490522"/>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68" name="Subtitle 5"/>
          <p:cNvSpPr txBox="1"/>
          <p:nvPr/>
        </p:nvSpPr>
        <p:spPr>
          <a:xfrm>
            <a:off x="8061959" y="6636318"/>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A71 PRSEAH</a:t>
            </a:r>
          </a:p>
        </p:txBody>
      </p:sp>
      <p:sp>
        <p:nvSpPr>
          <p:cNvPr id="2" name="Slide Number">
            <a:extLst>
              <a:ext uri="{FF2B5EF4-FFF2-40B4-BE49-F238E27FC236}">
                <a16:creationId xmlns:a16="http://schemas.microsoft.com/office/drawing/2014/main" id="{8C6DC427-BE2E-7A44-37B5-DDAB7B45BC00}"/>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9" name="Image 8"/>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7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7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78" name="Subtitle 5"/>
          <p:cNvSpPr txBox="1"/>
          <p:nvPr/>
        </p:nvSpPr>
        <p:spPr>
          <a:xfrm>
            <a:off x="8061959" y="6490522"/>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79" name="Subtitle 5"/>
          <p:cNvSpPr txBox="1"/>
          <p:nvPr/>
        </p:nvSpPr>
        <p:spPr>
          <a:xfrm>
            <a:off x="8061959" y="6636318"/>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A71 PRSEAH</a:t>
            </a:r>
          </a:p>
        </p:txBody>
      </p:sp>
      <p:sp>
        <p:nvSpPr>
          <p:cNvPr id="180"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pic>
        <p:nvPicPr>
          <p:cNvPr id="181" name="Picture 3" descr="Picture 3"/>
          <p:cNvPicPr>
            <a:picLocks noChangeAspect="1"/>
          </p:cNvPicPr>
          <p:nvPr/>
        </p:nvPicPr>
        <p:blipFill>
          <a:blip r:embed="rId3"/>
          <a:stretch>
            <a:fillRect/>
          </a:stretch>
        </p:blipFill>
        <p:spPr>
          <a:xfrm>
            <a:off x="-9145" y="-18870"/>
            <a:ext cx="5130801" cy="660401"/>
          </a:xfrm>
          <a:prstGeom prst="rect">
            <a:avLst/>
          </a:prstGeom>
          <a:ln w="12700">
            <a:miter lim="400000"/>
          </a:ln>
        </p:spPr>
      </p:pic>
      <p:sp>
        <p:nvSpPr>
          <p:cNvPr id="182" name="TextBox 4"/>
          <p:cNvSpPr txBox="1"/>
          <p:nvPr/>
        </p:nvSpPr>
        <p:spPr>
          <a:xfrm>
            <a:off x="275896" y="11102"/>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83"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84" name="Body Level One…"/>
          <p:cNvSpPr txBox="1">
            <a:spLocks noGrp="1"/>
          </p:cNvSpPr>
          <p:nvPr>
            <p:ph type="body" idx="1"/>
          </p:nvPr>
        </p:nvSpPr>
        <p:spPr>
          <a:xfrm>
            <a:off x="797442" y="842962"/>
            <a:ext cx="10450422" cy="520696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901D544-F426-E229-5928-FCBF1ABCB2A3}"/>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91"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19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94"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95" name="Subtitle 5"/>
          <p:cNvSpPr txBox="1"/>
          <p:nvPr/>
        </p:nvSpPr>
        <p:spPr>
          <a:xfrm>
            <a:off x="8061959" y="6490522"/>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96" name="Subtitle 5"/>
          <p:cNvSpPr txBox="1"/>
          <p:nvPr/>
        </p:nvSpPr>
        <p:spPr>
          <a:xfrm>
            <a:off x="8061959" y="6636318"/>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A71 PRSEAH</a:t>
            </a:r>
          </a:p>
        </p:txBody>
      </p:sp>
      <p:sp>
        <p:nvSpPr>
          <p:cNvPr id="197" name="Rectangle 2"/>
          <p:cNvSpPr txBox="1"/>
          <p:nvPr/>
        </p:nvSpPr>
        <p:spPr>
          <a:xfrm>
            <a:off x="215840" y="19429"/>
            <a:ext cx="8138161" cy="5355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a:t>Learning objectives</a:t>
            </a:r>
          </a:p>
        </p:txBody>
      </p:sp>
      <p:sp>
        <p:nvSpPr>
          <p:cNvPr id="198" name="Body Level One…"/>
          <p:cNvSpPr txBox="1">
            <a:spLocks noGrp="1"/>
          </p:cNvSpPr>
          <p:nvPr>
            <p:ph type="body" idx="1"/>
          </p:nvPr>
        </p:nvSpPr>
        <p:spPr>
          <a:xfrm>
            <a:off x="2207941" y="860998"/>
            <a:ext cx="7915007" cy="5175067"/>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B393D3D7-9F7A-4BF5-20E5-25E1995E4C69}"/>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05"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0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08"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09" name="Subtitle 5"/>
          <p:cNvSpPr txBox="1"/>
          <p:nvPr/>
        </p:nvSpPr>
        <p:spPr>
          <a:xfrm>
            <a:off x="8061959" y="6490522"/>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10" name="Subtitle 5"/>
          <p:cNvSpPr txBox="1"/>
          <p:nvPr/>
        </p:nvSpPr>
        <p:spPr>
          <a:xfrm>
            <a:off x="8061959" y="6636318"/>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A71 PRSEAH</a:t>
            </a:r>
          </a:p>
        </p:txBody>
      </p:sp>
      <p:sp>
        <p:nvSpPr>
          <p:cNvPr id="211" name="Body Level One…"/>
          <p:cNvSpPr txBox="1">
            <a:spLocks noGrp="1"/>
          </p:cNvSpPr>
          <p:nvPr>
            <p:ph type="body" idx="1"/>
          </p:nvPr>
        </p:nvSpPr>
        <p:spPr>
          <a:xfrm>
            <a:off x="2438400"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AA1D84B4-6213-F7A8-6749-F7C58DF90D89}"/>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tretch>
            <a:fillRect/>
          </a:stretch>
        </p:blipFill>
        <p:spPr>
          <a:xfrm>
            <a:off x="-18793" y="-121880"/>
            <a:ext cx="6280169" cy="802548"/>
          </a:xfrm>
          <a:prstGeom prst="rect">
            <a:avLst/>
          </a:prstGeom>
          <a:ln w="12700">
            <a:miter lim="400000"/>
          </a:ln>
        </p:spPr>
      </p:pic>
      <p:pic>
        <p:nvPicPr>
          <p:cNvPr id="21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1"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22" name="Subtitle 5"/>
          <p:cNvSpPr txBox="1"/>
          <p:nvPr/>
        </p:nvSpPr>
        <p:spPr>
          <a:xfrm>
            <a:off x="8061959" y="6490522"/>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23" name="Subtitle 5"/>
          <p:cNvSpPr txBox="1"/>
          <p:nvPr/>
        </p:nvSpPr>
        <p:spPr>
          <a:xfrm>
            <a:off x="8061959" y="6636318"/>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A71 PRSEAH</a:t>
            </a:r>
          </a:p>
        </p:txBody>
      </p:sp>
      <p:sp>
        <p:nvSpPr>
          <p:cNvPr id="224" name="Outline"/>
          <p:cNvSpPr txBox="1">
            <a:spLocks noGrp="1"/>
          </p:cNvSpPr>
          <p:nvPr>
            <p:ph type="title" hasCustomPrompt="1"/>
          </p:nvPr>
        </p:nvSpPr>
        <p:spPr>
          <a:xfrm>
            <a:off x="258666" y="-43663"/>
            <a:ext cx="3571876" cy="646113"/>
          </a:xfrm>
          <a:prstGeom prst="rect">
            <a:avLst/>
          </a:prstGeom>
        </p:spPr>
        <p:txBody>
          <a:bodyPr rtlCol="1"/>
          <a:lstStyle/>
          <a:p>
            <a:pPr rtl="1"/>
            <a:r>
              <a:t>Outline</a:t>
            </a:r>
          </a:p>
        </p:txBody>
      </p:sp>
      <p:sp>
        <p:nvSpPr>
          <p:cNvPr id="225"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A8822BE8-4389-A3F3-5D1F-CB625D3582CA}"/>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32" name="Image" descr="Image"/>
          <p:cNvPicPr>
            <a:picLocks noChangeAspect="1"/>
          </p:cNvPicPr>
          <p:nvPr/>
        </p:nvPicPr>
        <p:blipFill>
          <a:blip r:embed="rId2"/>
          <a:srcRect t="43728"/>
          <a:stretch>
            <a:fillRect/>
          </a:stretch>
        </p:blipFill>
        <p:spPr>
          <a:xfrm>
            <a:off x="-70810" y="-73631"/>
            <a:ext cx="10462045" cy="752327"/>
          </a:xfrm>
          <a:prstGeom prst="rect">
            <a:avLst/>
          </a:prstGeom>
          <a:ln w="12700">
            <a:miter lim="400000"/>
          </a:ln>
        </p:spPr>
      </p:pic>
      <p:pic>
        <p:nvPicPr>
          <p:cNvPr id="23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5"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36" name="Subtitle 5"/>
          <p:cNvSpPr txBox="1"/>
          <p:nvPr/>
        </p:nvSpPr>
        <p:spPr>
          <a:xfrm>
            <a:off x="8061959" y="6490522"/>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37" name="Subtitle 5"/>
          <p:cNvSpPr txBox="1"/>
          <p:nvPr/>
        </p:nvSpPr>
        <p:spPr>
          <a:xfrm>
            <a:off x="8061959" y="6636318"/>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A71 PRSEAH</a:t>
            </a:r>
          </a:p>
        </p:txBody>
      </p:sp>
      <p:sp>
        <p:nvSpPr>
          <p:cNvPr id="238"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04A1C244-6938-1216-FEAB-EACB5248AB8C}"/>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201650" y="-74338"/>
            <a:ext cx="8222168" cy="1050718"/>
          </a:xfrm>
          <a:prstGeom prst="rect">
            <a:avLst/>
          </a:prstGeom>
          <a:ln w="12700">
            <a:miter lim="400000"/>
          </a:ln>
        </p:spPr>
      </p:pic>
      <p:pic>
        <p:nvPicPr>
          <p:cNvPr id="24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48"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49" name="Subtitle 5"/>
          <p:cNvSpPr txBox="1"/>
          <p:nvPr/>
        </p:nvSpPr>
        <p:spPr>
          <a:xfrm>
            <a:off x="8061959" y="6490522"/>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50" name="Subtitle 5"/>
          <p:cNvSpPr txBox="1"/>
          <p:nvPr/>
        </p:nvSpPr>
        <p:spPr>
          <a:xfrm>
            <a:off x="8061959" y="6636318"/>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A71 PRSEAH</a:t>
            </a:r>
          </a:p>
        </p:txBody>
      </p:sp>
      <p:sp>
        <p:nvSpPr>
          <p:cNvPr id="251"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6792119B-3072-8606-6DF5-06A0447E7CDC}"/>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25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60"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61" name="Subtitle 5"/>
          <p:cNvSpPr txBox="1"/>
          <p:nvPr/>
        </p:nvSpPr>
        <p:spPr>
          <a:xfrm>
            <a:off x="8061959" y="6490522"/>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62" name="Subtitle 5"/>
          <p:cNvSpPr txBox="1"/>
          <p:nvPr/>
        </p:nvSpPr>
        <p:spPr>
          <a:xfrm>
            <a:off x="8061959" y="6636318"/>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A71 PRSEAH</a:t>
            </a:r>
          </a:p>
        </p:txBody>
      </p:sp>
      <p:sp>
        <p:nvSpPr>
          <p:cNvPr id="263" name="Title Text"/>
          <p:cNvSpPr txBox="1">
            <a:spLocks noGrp="1"/>
          </p:cNvSpPr>
          <p:nvPr>
            <p:ph type="title"/>
          </p:nvPr>
        </p:nvSpPr>
        <p:spPr>
          <a:xfrm>
            <a:off x="220373" y="559152"/>
            <a:ext cx="4766298" cy="2339613"/>
          </a:xfrm>
          <a:prstGeom prst="rect">
            <a:avLst/>
          </a:prstGeom>
        </p:spPr>
        <p:txBody>
          <a:bodyPr rtlCol="1"/>
          <a:lstStyle/>
          <a:p>
            <a:pPr rtl="1"/>
            <a:r>
              <a:t>Title Text</a:t>
            </a:r>
          </a:p>
        </p:txBody>
      </p:sp>
      <p:sp>
        <p:nvSpPr>
          <p:cNvPr id="2" name="Slide Number">
            <a:extLst>
              <a:ext uri="{FF2B5EF4-FFF2-40B4-BE49-F238E27FC236}">
                <a16:creationId xmlns:a16="http://schemas.microsoft.com/office/drawing/2014/main" id="{C6293EC7-3238-C947-1C2F-72E7CE1F6098}"/>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9" name="Image 8"/>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3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38" name="Subtitle 5"/>
          <p:cNvSpPr txBox="1"/>
          <p:nvPr/>
        </p:nvSpPr>
        <p:spPr>
          <a:xfrm>
            <a:off x="8061959" y="6490522"/>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39" name="Subtitle 5"/>
          <p:cNvSpPr txBox="1"/>
          <p:nvPr/>
        </p:nvSpPr>
        <p:spPr>
          <a:xfrm>
            <a:off x="8061959" y="6636318"/>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A71 PRSEAH</a:t>
            </a:r>
          </a:p>
        </p:txBody>
      </p:sp>
      <p:sp>
        <p:nvSpPr>
          <p:cNvPr id="40" name="Click to edit Subtitle"/>
          <p:cNvSpPr txBox="1">
            <a:spLocks noGrp="1"/>
          </p:cNvSpPr>
          <p:nvPr>
            <p:ph type="title" hasCustomPrompt="1"/>
          </p:nvPr>
        </p:nvSpPr>
        <p:spPr>
          <a:xfrm>
            <a:off x="190765" y="0"/>
            <a:ext cx="6241933" cy="645664"/>
          </a:xfrm>
          <a:prstGeom prst="rect">
            <a:avLst/>
          </a:prstGeom>
        </p:spPr>
        <p:txBody>
          <a:bodyPr rtlCol="1"/>
          <a:lstStyle/>
          <a:p>
            <a:pPr rtl="1"/>
            <a:r>
              <a:t>Click to edit Subtitle</a:t>
            </a:r>
          </a:p>
        </p:txBody>
      </p:sp>
      <p:sp>
        <p:nvSpPr>
          <p:cNvPr id="41"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B61D613D-465D-0663-6C5B-B55AC306615F}"/>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0" name="Image 9"/>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4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50"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51" name="Subtitle 5"/>
          <p:cNvSpPr txBox="1"/>
          <p:nvPr/>
        </p:nvSpPr>
        <p:spPr>
          <a:xfrm>
            <a:off x="8061959" y="6490522"/>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52" name="Subtitle 5"/>
          <p:cNvSpPr txBox="1"/>
          <p:nvPr/>
        </p:nvSpPr>
        <p:spPr>
          <a:xfrm>
            <a:off x="8061959" y="6636318"/>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A71 PRSEAH</a:t>
            </a:r>
          </a:p>
        </p:txBody>
      </p:sp>
      <p:sp>
        <p:nvSpPr>
          <p:cNvPr id="53" name="Click to edit Subtitle"/>
          <p:cNvSpPr txBox="1">
            <a:spLocks noGrp="1"/>
          </p:cNvSpPr>
          <p:nvPr>
            <p:ph type="title" hasCustomPrompt="1"/>
          </p:nvPr>
        </p:nvSpPr>
        <p:spPr>
          <a:xfrm>
            <a:off x="190765" y="801824"/>
            <a:ext cx="5543940" cy="645665"/>
          </a:xfrm>
          <a:prstGeom prst="rect">
            <a:avLst/>
          </a:prstGeom>
        </p:spPr>
        <p:txBody>
          <a:bodyPr rtlCol="1"/>
          <a:lstStyle>
            <a:lvl1pPr algn="r" rtl="1">
              <a:defRPr sz="2800">
                <a:solidFill>
                  <a:srgbClr val="A2010C"/>
                </a:solidFill>
              </a:defRPr>
            </a:lvl1pPr>
          </a:lstStyle>
          <a:p>
            <a:pPr rtl="1"/>
            <a:r>
              <a:t>Click to edit Subtitle</a:t>
            </a:r>
          </a:p>
        </p:txBody>
      </p:sp>
      <p:sp>
        <p:nvSpPr>
          <p:cNvPr id="54" name="Body Level One…"/>
          <p:cNvSpPr txBox="1">
            <a:spLocks noGrp="1"/>
          </p:cNvSpPr>
          <p:nvPr>
            <p:ph type="body" idx="1"/>
          </p:nvPr>
        </p:nvSpPr>
        <p:spPr>
          <a:xfrm>
            <a:off x="1739589" y="1584250"/>
            <a:ext cx="8683085" cy="447192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55" name="Title 1"/>
          <p:cNvSpPr txBox="1"/>
          <p:nvPr/>
        </p:nvSpPr>
        <p:spPr>
          <a:xfrm>
            <a:off x="236485" y="-1"/>
            <a:ext cx="6150493" cy="645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56" name="Title 1"/>
          <p:cNvSpPr txBox="1"/>
          <p:nvPr/>
        </p:nvSpPr>
        <p:spPr>
          <a:xfrm>
            <a:off x="236485" y="87779"/>
            <a:ext cx="6150493" cy="645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Slide Number">
            <a:extLst>
              <a:ext uri="{FF2B5EF4-FFF2-40B4-BE49-F238E27FC236}">
                <a16:creationId xmlns:a16="http://schemas.microsoft.com/office/drawing/2014/main" id="{A1FBC585-588D-7621-3EDE-521B2004F01C}"/>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66"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67" name="Subtitle 5"/>
          <p:cNvSpPr txBox="1"/>
          <p:nvPr/>
        </p:nvSpPr>
        <p:spPr>
          <a:xfrm>
            <a:off x="8061959" y="6490522"/>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68" name="Subtitle 5"/>
          <p:cNvSpPr txBox="1"/>
          <p:nvPr/>
        </p:nvSpPr>
        <p:spPr>
          <a:xfrm>
            <a:off x="8061959" y="6636318"/>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A71 PRSEAH</a:t>
            </a:r>
          </a:p>
        </p:txBody>
      </p:sp>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70" name="Title Text"/>
          <p:cNvSpPr txBox="1">
            <a:spLocks noGrp="1"/>
          </p:cNvSpPr>
          <p:nvPr>
            <p:ph type="title"/>
          </p:nvPr>
        </p:nvSpPr>
        <p:spPr>
          <a:xfrm>
            <a:off x="233916" y="843589"/>
            <a:ext cx="3264195" cy="1932378"/>
          </a:xfrm>
          <a:prstGeom prst="rect">
            <a:avLst/>
          </a:prstGeom>
        </p:spPr>
        <p:txBody>
          <a:bodyPr rtlCol="1"/>
          <a:lstStyle/>
          <a:p>
            <a:pPr rtl="1"/>
            <a:r>
              <a:t>Title Text</a:t>
            </a:r>
          </a:p>
        </p:txBody>
      </p:sp>
      <p:sp>
        <p:nvSpPr>
          <p:cNvPr id="71"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82C2FA02-B507-BB21-7817-8B2C67450F0E}"/>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81"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82" name="Subtitle 5"/>
          <p:cNvSpPr txBox="1"/>
          <p:nvPr/>
        </p:nvSpPr>
        <p:spPr>
          <a:xfrm>
            <a:off x="8061959" y="6490522"/>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83" name="Subtitle 5"/>
          <p:cNvSpPr txBox="1"/>
          <p:nvPr/>
        </p:nvSpPr>
        <p:spPr>
          <a:xfrm>
            <a:off x="8061959" y="6636318"/>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A71 PRSEAH</a:t>
            </a:r>
          </a:p>
        </p:txBody>
      </p:sp>
      <p:sp>
        <p:nvSpPr>
          <p:cNvPr id="84" name="TextBox 4"/>
          <p:cNvSpPr txBox="1"/>
          <p:nvPr/>
        </p:nvSpPr>
        <p:spPr>
          <a:xfrm>
            <a:off x="403461" y="669120"/>
            <a:ext cx="3355607"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85" name="Rounded Rectangle 5"/>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86"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87"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A96AFA0C-B78B-AC2E-8E0D-2C88C07B83C9}"/>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9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98" name="Subtitle 5"/>
          <p:cNvSpPr txBox="1"/>
          <p:nvPr/>
        </p:nvSpPr>
        <p:spPr>
          <a:xfrm>
            <a:off x="8061959" y="6490522"/>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99" name="Subtitle 5"/>
          <p:cNvSpPr txBox="1"/>
          <p:nvPr/>
        </p:nvSpPr>
        <p:spPr>
          <a:xfrm>
            <a:off x="8061959" y="6636318"/>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A71 PRSEAH</a:t>
            </a:r>
          </a:p>
        </p:txBody>
      </p:sp>
      <p:sp>
        <p:nvSpPr>
          <p:cNvPr id="100" name="Rounded Rectangle 4"/>
          <p:cNvSpPr/>
          <p:nvPr/>
        </p:nvSpPr>
        <p:spPr>
          <a:xfrm flipV="1">
            <a:off x="389000" y="1779937"/>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01" name="TextBox 5"/>
          <p:cNvSpPr txBox="1"/>
          <p:nvPr/>
        </p:nvSpPr>
        <p:spPr>
          <a:xfrm>
            <a:off x="403461" y="668220"/>
            <a:ext cx="2803026"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0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03"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37769DF-4C18-8338-030D-6B802223AB86}"/>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1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14" name="Subtitle 5"/>
          <p:cNvSpPr txBox="1"/>
          <p:nvPr/>
        </p:nvSpPr>
        <p:spPr>
          <a:xfrm>
            <a:off x="8061959" y="6490522"/>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15" name="Subtitle 5"/>
          <p:cNvSpPr txBox="1"/>
          <p:nvPr/>
        </p:nvSpPr>
        <p:spPr>
          <a:xfrm>
            <a:off x="8061959" y="6636318"/>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A71 PRSEAH</a:t>
            </a:r>
          </a:p>
        </p:txBody>
      </p:sp>
      <p:sp>
        <p:nvSpPr>
          <p:cNvPr id="116" name="Rounded Rectangle 4"/>
          <p:cNvSpPr/>
          <p:nvPr/>
        </p:nvSpPr>
        <p:spPr>
          <a:xfrm flipV="1">
            <a:off x="388996" y="2237880"/>
            <a:ext cx="2029084" cy="8622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17" name="TextBox 6"/>
          <p:cNvSpPr txBox="1"/>
          <p:nvPr/>
        </p:nvSpPr>
        <p:spPr>
          <a:xfrm>
            <a:off x="403461" y="668220"/>
            <a:ext cx="2803026"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19"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7B3C3EEB-C194-0676-4525-2B95B7202EC5}"/>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29"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30" name="Subtitle 5"/>
          <p:cNvSpPr txBox="1"/>
          <p:nvPr/>
        </p:nvSpPr>
        <p:spPr>
          <a:xfrm>
            <a:off x="8061959" y="6490522"/>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31" name="Subtitle 5"/>
          <p:cNvSpPr txBox="1"/>
          <p:nvPr/>
        </p:nvSpPr>
        <p:spPr>
          <a:xfrm>
            <a:off x="8061959" y="6636318"/>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A71 PRSEAH</a:t>
            </a:r>
          </a:p>
        </p:txBody>
      </p:sp>
      <p:sp>
        <p:nvSpPr>
          <p:cNvPr id="132" name="Rounded Rectangle 4"/>
          <p:cNvSpPr/>
          <p:nvPr/>
        </p:nvSpPr>
        <p:spPr>
          <a:xfrm flipV="1">
            <a:off x="388996" y="1332432"/>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33" name="TextBox 6"/>
          <p:cNvSpPr txBox="1"/>
          <p:nvPr/>
        </p:nvSpPr>
        <p:spPr>
          <a:xfrm>
            <a:off x="403460" y="668215"/>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34"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35"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63E1F46C-21F1-0405-8015-89EC62F6548C}"/>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sp>
        <p:nvSpPr>
          <p:cNvPr id="5" name="Slide Number"/>
          <p:cNvSpPr txBox="1">
            <a:spLocks noGrp="1"/>
          </p:cNvSpPr>
          <p:nvPr>
            <p:ph type="sldNum" sz="quarter" idx="2"/>
          </p:nvPr>
        </p:nvSpPr>
        <p:spPr>
          <a:xfrm>
            <a:off x="11480800" y="6330331"/>
            <a:ext cx="280874" cy="320041"/>
          </a:xfrm>
          <a:prstGeom prst="rect">
            <a:avLst/>
          </a:prstGeom>
          <a:ln w="12700">
            <a:miter lim="400000"/>
          </a:ln>
        </p:spPr>
        <p:txBody>
          <a:bodyPr wrap="none" lIns="45719" rIns="45719" rtlCol="1">
            <a:spAutoFit/>
          </a:bodyPr>
          <a:lstStyle>
            <a:lvl1pPr algn="r" rtl="1">
              <a:defRPr sz="1400">
                <a:solidFill>
                  <a:srgbClr val="FFFFFF"/>
                </a:solidFill>
                <a:latin typeface="+mj-lt"/>
                <a:ea typeface="+mj-ea"/>
                <a:cs typeface="+mj-cs"/>
                <a:sym typeface="Source Sans Pro Regular"/>
              </a:defRPr>
            </a:lvl1pPr>
          </a:lstStyle>
          <a:p>
            <a:pPr rtl="1"/>
            <a:fld id="{86CB4B4D-7CA3-9044-876B-883B54F8677D}" type="slidenum">
              <a:t>‹N°›</a:t>
            </a:fld>
            <a:endParaRPr/>
          </a:p>
        </p:txBody>
      </p:sp>
      <p:sp>
        <p:nvSpPr>
          <p:cNvPr id="6" name="Subtitle 5"/>
          <p:cNvSpPr txBox="1"/>
          <p:nvPr/>
        </p:nvSpPr>
        <p:spPr>
          <a:xfrm>
            <a:off x="8061959" y="6490522"/>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7" name="Subtitle 5"/>
          <p:cNvSpPr txBox="1"/>
          <p:nvPr/>
        </p:nvSpPr>
        <p:spPr>
          <a:xfrm>
            <a:off x="8061959" y="6636318"/>
            <a:ext cx="3794758"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A71 PRSEAH</a:t>
            </a:r>
          </a:p>
        </p:txBody>
      </p:sp>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9" name="TextBox 5"/>
          <p:cNvSpPr txBox="1"/>
          <p:nvPr/>
        </p:nvSpPr>
        <p:spPr>
          <a:xfrm>
            <a:off x="4400181" y="2325452"/>
            <a:ext cx="3721502" cy="789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rPr lang="ar" b="1"/>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p>
            <a:pPr rtl="1"/>
            <a:r>
              <a:t>Title Text</a:t>
            </a:r>
          </a:p>
        </p:txBody>
      </p:sp>
      <p:sp>
        <p:nvSpPr>
          <p:cNvPr id="11"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2" name="Slide Number">
            <a:extLst>
              <a:ext uri="{FF2B5EF4-FFF2-40B4-BE49-F238E27FC236}">
                <a16:creationId xmlns:a16="http://schemas.microsoft.com/office/drawing/2014/main" id="{8BD1E50B-4B10-645D-A031-94D3722E1747}"/>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22"/>
          <a:stretch>
            <a:fillRect/>
          </a:stretch>
        </p:blipFill>
        <p:spPr>
          <a:xfrm>
            <a:off x="135255"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cdn.who.int/media/docs/default-source/ethics/information-on-policy-directive-on-protection-from-sexual-exploitation-and-sexual-abuse-.pdf?sfvrsn=8926f2fa_19&amp;download=true"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hyperlink" Target="https://apps.who.int/iris/bitstream/handle/10665/43709/9789241595681_ara.pdf"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8" Type="http://schemas.openxmlformats.org/officeDocument/2006/relationships/hyperlink" Target="https://www.who.int/about/ethics/sexual-exploitation_abuse-prevention_response_policy.pdf" TargetMode="External"/><Relationship Id="rId3" Type="http://schemas.openxmlformats.org/officeDocument/2006/relationships/hyperlink" Target="https://www.who.int/publications/i/item/9789241500531" TargetMode="External"/><Relationship Id="rId7" Type="http://schemas.openxmlformats.org/officeDocument/2006/relationships/hyperlink" Target="https://www.who.int/about/ethics/code_of_ethics_full_version.pdf" TargetMode="External"/><Relationship Id="rId2" Type="http://schemas.openxmlformats.org/officeDocument/2006/relationships/hyperlink" Target="https://apps.who.int/iris/bitstream/handle/10665/250580/9789241549837-eng.pdf?sequence=1&amp;isAllowed=y" TargetMode="External"/><Relationship Id="rId1" Type="http://schemas.openxmlformats.org/officeDocument/2006/relationships/slideLayout" Target="../slideLayouts/slideLayout6.xml"/><Relationship Id="rId6" Type="http://schemas.openxmlformats.org/officeDocument/2006/relationships/hyperlink" Target="https://oxfordmedicine.com/view/10.1093/med/9780190270742.001.0001/med-9780190270742-chapter-2" TargetMode="External"/><Relationship Id="rId5" Type="http://schemas.openxmlformats.org/officeDocument/2006/relationships/hyperlink" Target="https://cdn.who.int/media/docs/default-source/ethics/information-on-policy-directive-on-protection-from-sexual-exploitation-and-sexual-abuse-.pdf?sfvrsn=8926f2fa_19&amp;download=true" TargetMode="External"/><Relationship Id="rId4" Type="http://schemas.openxmlformats.org/officeDocument/2006/relationships/hyperlink" Target="https://www.who.int/gender/documents/OMS_Ethics&amp;Safety10Aug07.pdf"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hyperlink" Target="https://phap.org/PHAP/Events/OEV2015/OEV150901.aspx?EventKey=OEV150901" TargetMode="External"/><Relationship Id="rId2" Type="http://schemas.openxmlformats.org/officeDocument/2006/relationships/hyperlink" Target="https://www.humanrightscareers.com/humanitarian-courses/" TargetMode="External"/><Relationship Id="rId1" Type="http://schemas.openxmlformats.org/officeDocument/2006/relationships/slideLayout" Target="../slideLayouts/slideLayout7.xml"/><Relationship Id="rId6" Type="http://schemas.openxmlformats.org/officeDocument/2006/relationships/hyperlink" Target="https://openwho.org/courses/stopSEAH" TargetMode="External"/><Relationship Id="rId5" Type="http://schemas.openxmlformats.org/officeDocument/2006/relationships/hyperlink" Target="https://openwho.org/courses/un-mandatory-course-psea" TargetMode="External"/><Relationship Id="rId4" Type="http://schemas.openxmlformats.org/officeDocument/2006/relationships/hyperlink" Target="https://openwho.org/courses/ready4response-tier1-EN"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a:t>
            </a:fld>
            <a:endParaRPr/>
          </a:p>
        </p:txBody>
      </p:sp>
      <p:sp>
        <p:nvSpPr>
          <p:cNvPr id="273" name="Title 2"/>
          <p:cNvSpPr txBox="1">
            <a:spLocks noGrp="1"/>
          </p:cNvSpPr>
          <p:nvPr>
            <p:ph type="title"/>
          </p:nvPr>
        </p:nvSpPr>
        <p:spPr>
          <a:xfrm>
            <a:off x="-1317303" y="843018"/>
            <a:ext cx="6149342" cy="291287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الوقاية </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من الاستغلال والانتهاك الجنسيين </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والتحرش الجنسي والتصدي لها  </a:t>
            </a:r>
            <a:br>
              <a:rPr b="1" dirty="0">
                <a:latin typeface="Sakkal Majalla" panose="02000000000000000000" pitchFamily="2" charset="-78"/>
                <a:cs typeface="Sakkal Majalla" panose="02000000000000000000" pitchFamily="2" charset="-78"/>
              </a:rPr>
            </a:br>
            <a:r>
              <a:rPr lang="ar-EG" b="1" dirty="0">
                <a:latin typeface="Sakkal Majalla" panose="02000000000000000000" pitchFamily="2" charset="-78"/>
                <a:cs typeface="Sakkal Majalla" panose="02000000000000000000" pitchFamily="2" charset="-78"/>
              </a:rPr>
              <a:t>في </a:t>
            </a:r>
            <a:r>
              <a:rPr lang="ar" b="1" dirty="0">
                <a:latin typeface="Sakkal Majalla" panose="02000000000000000000" pitchFamily="2" charset="-78"/>
                <a:cs typeface="Sakkal Majalla" panose="02000000000000000000" pitchFamily="2" charset="-78"/>
              </a:rPr>
              <a:t>أثناء التأهب لحالات الطوارئ </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والاستجابة لها</a:t>
            </a:r>
          </a:p>
        </p:txBody>
      </p:sp>
      <p:sp>
        <p:nvSpPr>
          <p:cNvPr id="274" name="TextBox 4"/>
          <p:cNvSpPr txBox="1"/>
          <p:nvPr/>
        </p:nvSpPr>
        <p:spPr>
          <a:xfrm>
            <a:off x="-284914" y="519852"/>
            <a:ext cx="6057901" cy="6463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fr-FR" sz="3600" b="1" dirty="0">
                <a:latin typeface="Sakkal Majalla" panose="02000000000000000000" pitchFamily="2" charset="-78"/>
                <a:cs typeface="Sakkal Majalla" panose="02000000000000000000" pitchFamily="2" charset="-78"/>
              </a:rPr>
              <a:t>A7.1a</a:t>
            </a:r>
            <a:endParaRPr lang="ar" sz="3600" b="1" dirty="0">
              <a:latin typeface="Sakkal Majalla" panose="02000000000000000000" pitchFamily="2" charset="-78"/>
              <a:cs typeface="Sakkal Majalla" panose="02000000000000000000" pitchFamily="2" charset="-78"/>
            </a:endParaRPr>
          </a:p>
        </p:txBody>
      </p:sp>
      <p:sp>
        <p:nvSpPr>
          <p:cNvPr id="275" name="TextBox 1"/>
          <p:cNvSpPr txBox="1"/>
          <p:nvPr/>
        </p:nvSpPr>
        <p:spPr>
          <a:xfrm>
            <a:off x="367052" y="4223346"/>
            <a:ext cx="2333564" cy="3077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1400">
                <a:solidFill>
                  <a:srgbClr val="FFFFFF"/>
                </a:solidFill>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اسم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المتحدث</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10</a:t>
            </a:fld>
            <a:endParaRPr/>
          </a:p>
        </p:txBody>
      </p:sp>
      <p:sp>
        <p:nvSpPr>
          <p:cNvPr id="340" name="Google Shape;300;p7"/>
          <p:cNvSpPr txBox="1">
            <a:spLocks noGrp="1"/>
          </p:cNvSpPr>
          <p:nvPr>
            <p:ph type="body" sz="quarter" idx="1"/>
          </p:nvPr>
        </p:nvSpPr>
        <p:spPr>
          <a:xfrm>
            <a:off x="2834871" y="1558925"/>
            <a:ext cx="6522257" cy="1870075"/>
          </a:xfrm>
          <a:prstGeom prst="rect">
            <a:avLst/>
          </a:prstGeom>
        </p:spPr>
        <p:txBody>
          <a:bodyPr lIns="134999" tIns="134999" rIns="134999" bIns="134999" rtlCol="1"/>
          <a:lstStyle>
            <a:lvl1pPr algn="r" rtl="1">
              <a:lnSpc>
                <a:spcPct val="110000"/>
              </a:lnSpc>
              <a:spcBef>
                <a:spcPts val="0"/>
              </a:spcBef>
            </a:lvl1pPr>
          </a:lstStyle>
          <a:p>
            <a:pPr algn="ctr" rtl="1"/>
            <a:r>
              <a:rPr lang="ar" b="1" dirty="0">
                <a:latin typeface="Sakkal Majalla" panose="02000000000000000000" pitchFamily="2" charset="-78"/>
                <a:cs typeface="Sakkal Majalla" panose="02000000000000000000" pitchFamily="2" charset="-78"/>
              </a:rPr>
              <a:t>2. حقوق والتزامات العاملين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في الخطوط الأمامية للاستجابة</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11</a:t>
            </a:fld>
            <a:endParaRPr/>
          </a:p>
        </p:txBody>
      </p:sp>
      <p:sp>
        <p:nvSpPr>
          <p:cNvPr id="343" name="Espace réservé du contenu 2"/>
          <p:cNvSpPr txBox="1">
            <a:spLocks noGrp="1"/>
          </p:cNvSpPr>
          <p:nvPr>
            <p:ph type="body" idx="1"/>
          </p:nvPr>
        </p:nvSpPr>
        <p:spPr>
          <a:xfrm>
            <a:off x="853439" y="1031590"/>
            <a:ext cx="10485122" cy="5188968"/>
          </a:xfrm>
          <a:prstGeom prst="rect">
            <a:avLst/>
          </a:prstGeom>
        </p:spPr>
        <p:txBody>
          <a:bodyPr lIns="34290" tIns="34290" rIns="34290" bIns="34290" rtlCol="1"/>
          <a:lstStyle/>
          <a:p>
            <a:pPr marL="0" indent="0" defTabSz="266176" rtl="1">
              <a:spcBef>
                <a:spcPts val="200"/>
              </a:spcBef>
              <a:buSzTx/>
              <a:buNone/>
              <a:defRPr sz="2576">
                <a:solidFill>
                  <a:srgbClr val="C00000"/>
                </a:solidFill>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قد تشمل حقوق العاملين في الخطوط الأمامية للاستجابة الآتي:</a:t>
            </a:r>
          </a:p>
          <a:p>
            <a:pPr marL="0" indent="0" defTabSz="266176" rtl="1">
              <a:spcBef>
                <a:spcPts val="200"/>
              </a:spcBef>
              <a:buSzTx/>
              <a:buNone/>
              <a:defRPr sz="2024">
                <a:solidFill>
                  <a:srgbClr val="0070C0"/>
                </a:solidFill>
              </a:defRPr>
            </a:pPr>
            <a:endParaRPr dirty="0">
              <a:latin typeface="Sakkal Majalla" panose="02000000000000000000" pitchFamily="2" charset="-78"/>
              <a:cs typeface="Sakkal Majalla" panose="02000000000000000000" pitchFamily="2" charset="-78"/>
            </a:endParaRPr>
          </a:p>
          <a:p>
            <a:pPr marL="233679" indent="-233679" defTabSz="266176" rtl="1">
              <a:spcBef>
                <a:spcPts val="200"/>
              </a:spcBef>
              <a:buClr>
                <a:srgbClr val="C00000"/>
              </a:buClr>
              <a:defRPr sz="2024"/>
            </a:pPr>
            <a:r>
              <a:rPr dirty="0" err="1">
                <a:latin typeface="Sakkal Majalla" panose="02000000000000000000" pitchFamily="2" charset="-78"/>
                <a:cs typeface="Sakkal Majalla" panose="02000000000000000000" pitchFamily="2" charset="-78"/>
              </a:rPr>
              <a:t>الحد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أدنى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يُتوقَّع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الاضطلاع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بمهام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تنطوي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يتلقوا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لتقليل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أدنى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معقول</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33679" indent="-233679" defTabSz="266176" rtl="1">
              <a:spcBef>
                <a:spcPts val="200"/>
              </a:spcBef>
              <a:buClr>
                <a:srgbClr val="C00000"/>
              </a:buClr>
              <a:defRPr sz="2024"/>
            </a:pPr>
            <a:r>
              <a:rPr dirty="0" err="1">
                <a:latin typeface="Sakkal Majalla" panose="02000000000000000000" pitchFamily="2" charset="-78"/>
                <a:cs typeface="Sakkal Majalla" panose="02000000000000000000" pitchFamily="2" charset="-78"/>
              </a:rPr>
              <a:t>أولوية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الحصول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حصول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يُصابون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المباشرين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يُصابون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مخالطة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نحو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معقول</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33679" indent="-233679" defTabSz="266176" rtl="1">
              <a:spcBef>
                <a:spcPts val="200"/>
              </a:spcBef>
              <a:buClr>
                <a:srgbClr val="C00000"/>
              </a:buClr>
              <a:defRPr sz="2024"/>
            </a:pPr>
            <a:r>
              <a:rPr dirty="0" err="1">
                <a:latin typeface="Sakkal Majalla" panose="02000000000000000000" pitchFamily="2" charset="-78"/>
                <a:cs typeface="Sakkal Majalla" panose="02000000000000000000" pitchFamily="2" charset="-78"/>
              </a:rPr>
              <a:t>الأجر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يُمنح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عادلًا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عملهم</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33679" indent="-233679" defTabSz="266176" rtl="1">
              <a:spcBef>
                <a:spcPts val="200"/>
              </a:spcBef>
              <a:buClr>
                <a:srgbClr val="C00000"/>
              </a:buClr>
              <a:defRPr sz="2024"/>
            </a:pPr>
            <a:r>
              <a:rPr dirty="0" err="1">
                <a:latin typeface="Sakkal Majalla" panose="02000000000000000000" pitchFamily="2" charset="-78"/>
                <a:cs typeface="Sakkal Majalla" panose="02000000000000000000" pitchFamily="2" charset="-78"/>
              </a:rPr>
              <a:t>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إعادة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الاندماج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للوصم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والتمييز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تحظى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بشعبية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كبيرة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الدفن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وفقًا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للأعراف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التقليدية</a:t>
            </a:r>
            <a:r>
              <a:rPr dirty="0">
                <a:latin typeface="Sakkal Majalla" panose="02000000000000000000" pitchFamily="2" charset="-78"/>
                <a:cs typeface="Sakkal Majalla" panose="02000000000000000000" pitchFamily="2" charset="-78"/>
              </a:rPr>
              <a:t>.</a:t>
            </a:r>
          </a:p>
          <a:p>
            <a:pPr marL="233679" indent="-233679" defTabSz="266176" rtl="1">
              <a:spcBef>
                <a:spcPts val="200"/>
              </a:spcBef>
              <a:buClr>
                <a:srgbClr val="C00000"/>
              </a:buClr>
              <a:defRPr sz="2024"/>
            </a:pP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المساعدة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الأسرة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المساعدة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يلزم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بقاؤهم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بعيدًا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ديارهم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للاضطلاع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بمسؤولياتهم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للتعافي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الاعتلال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استحقاقات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الوفاة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يُتوفون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تأدية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واجبهم</a:t>
            </a:r>
            <a:r>
              <a:rPr dirty="0">
                <a:latin typeface="Sakkal Majalla" panose="02000000000000000000" pitchFamily="2" charset="-78"/>
                <a:cs typeface="Sakkal Majalla" panose="02000000000000000000" pitchFamily="2" charset="-78"/>
              </a:rPr>
              <a:t>.</a:t>
            </a:r>
          </a:p>
        </p:txBody>
      </p:sp>
      <p:sp>
        <p:nvSpPr>
          <p:cNvPr id="344" name="Titre 1"/>
          <p:cNvSpPr txBox="1">
            <a:spLocks noGrp="1"/>
          </p:cNvSpPr>
          <p:nvPr>
            <p:ph type="title" idx="4294967295"/>
          </p:nvPr>
        </p:nvSpPr>
        <p:spPr>
          <a:xfrm>
            <a:off x="195978" y="-23473"/>
            <a:ext cx="8738983" cy="743277"/>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ما حقوق العاملين في الخطوط الأمامية للاستجابة؟ </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rPr/>
              <a:t>12</a:t>
            </a:fld>
            <a:endParaRPr/>
          </a:p>
        </p:txBody>
      </p:sp>
      <p:sp>
        <p:nvSpPr>
          <p:cNvPr id="349" name="Espace réservé du contenu 2"/>
          <p:cNvSpPr txBox="1">
            <a:spLocks noGrp="1"/>
          </p:cNvSpPr>
          <p:nvPr>
            <p:ph type="body" idx="1"/>
          </p:nvPr>
        </p:nvSpPr>
        <p:spPr>
          <a:xfrm>
            <a:off x="608350" y="1247000"/>
            <a:ext cx="7289781" cy="4654072"/>
          </a:xfrm>
          <a:prstGeom prst="rect">
            <a:avLst/>
          </a:prstGeom>
        </p:spPr>
        <p:txBody>
          <a:bodyPr lIns="34290" tIns="34290" rIns="34290" bIns="34290" rtlCol="1"/>
          <a:lstStyle/>
          <a:p>
            <a:pPr marL="254000" indent="-254000" rtl="1">
              <a:defRPr sz="2400"/>
            </a:pPr>
            <a:r>
              <a:rPr dirty="0" err="1">
                <a:latin typeface="Sakkal Majalla" panose="02000000000000000000" pitchFamily="2" charset="-78"/>
                <a:cs typeface="Sakkal Majalla" panose="02000000000000000000" pitchFamily="2" charset="-78"/>
              </a:rPr>
              <a:t>الالتزامات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المُتبادَلة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يتوقف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التزام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مهني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قائم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وظيفة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بتحمل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بالتزاماته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المتبادلة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a:t>
            </a:r>
          </a:p>
          <a:p>
            <a:pPr marL="254000" indent="-254000" rtl="1">
              <a:defRPr sz="2400"/>
            </a:pP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والمنافع</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يُتوقَّع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يُعرِّضوا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أنفسهم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تتناسب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يُرجح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تحققها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جهودهم</a:t>
            </a:r>
            <a:r>
              <a:rPr dirty="0">
                <a:latin typeface="Sakkal Majalla" panose="02000000000000000000" pitchFamily="2" charset="-78"/>
                <a:cs typeface="Sakkal Majalla" panose="02000000000000000000" pitchFamily="2" charset="-78"/>
              </a:rPr>
              <a:t>.</a:t>
            </a:r>
          </a:p>
          <a:p>
            <a:pPr marL="254000" indent="-254000" rtl="1">
              <a:defRPr sz="2400"/>
            </a:pPr>
            <a:r>
              <a:rPr dirty="0" err="1">
                <a:latin typeface="Sakkal Majalla" panose="02000000000000000000" pitchFamily="2" charset="-78"/>
                <a:cs typeface="Sakkal Majalla" panose="02000000000000000000" pitchFamily="2" charset="-78"/>
              </a:rPr>
              <a:t>الإنصاف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والشفافية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المسؤولة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تكليف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بمهام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محددة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توزيع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والفئات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نحو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منصف</a:t>
            </a:r>
            <a:r>
              <a:rPr dirty="0">
                <a:latin typeface="Sakkal Majalla" panose="02000000000000000000" pitchFamily="2" charset="-78"/>
                <a:cs typeface="Sakkal Majalla" panose="02000000000000000000" pitchFamily="2" charset="-78"/>
              </a:rPr>
              <a:t>.</a:t>
            </a:r>
          </a:p>
        </p:txBody>
      </p:sp>
      <p:pic>
        <p:nvPicPr>
          <p:cNvPr id="350" name="Image 4" descr="Image 4"/>
          <p:cNvPicPr>
            <a:picLocks noChangeAspect="1"/>
          </p:cNvPicPr>
          <p:nvPr/>
        </p:nvPicPr>
        <p:blipFill>
          <a:blip r:embed="rId3"/>
          <a:stretch>
            <a:fillRect/>
          </a:stretch>
        </p:blipFill>
        <p:spPr>
          <a:xfrm>
            <a:off x="8133723" y="2099399"/>
            <a:ext cx="3367414" cy="2635394"/>
          </a:xfrm>
          <a:prstGeom prst="rect">
            <a:avLst/>
          </a:prstGeom>
          <a:ln w="12700">
            <a:miter lim="400000"/>
          </a:ln>
        </p:spPr>
      </p:pic>
      <p:sp>
        <p:nvSpPr>
          <p:cNvPr id="351" name="ZoneTexte 6"/>
          <p:cNvSpPr txBox="1"/>
          <p:nvPr/>
        </p:nvSpPr>
        <p:spPr>
          <a:xfrm>
            <a:off x="8216446" y="4734790"/>
            <a:ext cx="2204257" cy="19558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90" tIns="34290" rIns="34290" bIns="34290" rtlCol="1">
            <a:spAutoFit/>
          </a:bodyPr>
          <a:lstStyle>
            <a:lvl1pPr algn="r" rtl="1">
              <a:defRPr sz="800">
                <a:latin typeface="+mj-lt"/>
                <a:ea typeface="+mj-ea"/>
                <a:cs typeface="+mj-cs"/>
                <a:sym typeface="Source Sans Pro Regular"/>
              </a:defRPr>
            </a:lvl1pPr>
          </a:lstStyle>
          <a:p>
            <a:r>
              <a:rPr lang="ar-EG"/>
              <a:t>المصدر: </a:t>
            </a:r>
            <a:r>
              <a:t>UN Photo/Sophia Paris</a:t>
            </a:r>
          </a:p>
        </p:txBody>
      </p:sp>
      <p:sp>
        <p:nvSpPr>
          <p:cNvPr id="2" name="Titre 1">
            <a:extLst>
              <a:ext uri="{FF2B5EF4-FFF2-40B4-BE49-F238E27FC236}">
                <a16:creationId xmlns:a16="http://schemas.microsoft.com/office/drawing/2014/main" id="{E1831D47-F0D8-7488-9B5D-1C3CB58C6377}"/>
              </a:ext>
            </a:extLst>
          </p:cNvPr>
          <p:cNvSpPr txBox="1">
            <a:spLocks/>
          </p:cNvSpPr>
          <p:nvPr/>
        </p:nvSpPr>
        <p:spPr>
          <a:xfrm>
            <a:off x="195978" y="-23473"/>
            <a:ext cx="8738983" cy="7432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ما حقوق العاملين في الخطوط الأمامية للاستجابة؟ </a:t>
            </a:r>
            <a:endParaRPr lang="en-US"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rPr/>
              <a:t>13</a:t>
            </a:fld>
            <a:endParaRPr/>
          </a:p>
        </p:txBody>
      </p:sp>
      <p:sp>
        <p:nvSpPr>
          <p:cNvPr id="357" name="Espace réservé du contenu 2"/>
          <p:cNvSpPr txBox="1">
            <a:spLocks noGrp="1"/>
          </p:cNvSpPr>
          <p:nvPr>
            <p:ph type="body" idx="1"/>
          </p:nvPr>
        </p:nvSpPr>
        <p:spPr>
          <a:xfrm>
            <a:off x="749893" y="1101964"/>
            <a:ext cx="10497226" cy="4654072"/>
          </a:xfrm>
          <a:prstGeom prst="rect">
            <a:avLst/>
          </a:prstGeom>
        </p:spPr>
        <p:txBody>
          <a:bodyPr lIns="34290" tIns="34290" rIns="34290" bIns="34290" rtlCol="1">
            <a:normAutofit/>
          </a:bodyPr>
          <a:lstStyle/>
          <a:p>
            <a:pPr marL="0" indent="0" defTabSz="277749" rtl="1">
              <a:spcBef>
                <a:spcPts val="200"/>
              </a:spcBef>
              <a:buSzTx/>
              <a:buNone/>
              <a:defRPr sz="2304">
                <a:solidFill>
                  <a:srgbClr val="C00000"/>
                </a:solidFill>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قد تشمل التزامات العاملين في الخطوط الأمامية للاستجابة الآتي:</a:t>
            </a:r>
            <a:br>
              <a:rPr lang="hu-HU" b="1" dirty="0">
                <a:latin typeface="Sakkal Majalla" panose="02000000000000000000" pitchFamily="2" charset="-78"/>
                <a:cs typeface="Sakkal Majalla" panose="02000000000000000000" pitchFamily="2" charset="-78"/>
              </a:rPr>
            </a:br>
            <a:endParaRPr b="1" dirty="0">
              <a:latin typeface="Sakkal Majalla" panose="02000000000000000000" pitchFamily="2" charset="-78"/>
              <a:cs typeface="Sakkal Majalla" panose="02000000000000000000" pitchFamily="2" charset="-78"/>
            </a:endParaRPr>
          </a:p>
          <a:p>
            <a:pPr marL="243839" indent="-243839" defTabSz="277749" rtl="1">
              <a:spcBef>
                <a:spcPts val="200"/>
              </a:spcBef>
              <a:buClr>
                <a:srgbClr val="C00000"/>
              </a:buClr>
              <a:defRPr sz="2304"/>
            </a:pPr>
            <a:r>
              <a:rPr dirty="0" err="1">
                <a:latin typeface="Sakkal Majalla" panose="02000000000000000000" pitchFamily="2" charset="-78"/>
                <a:cs typeface="Sakkal Majalla" panose="02000000000000000000" pitchFamily="2" charset="-78"/>
              </a:rPr>
              <a:t>تَحمُّل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يتمتعون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بمؤهلات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مهنية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معينة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الأطباء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يتحملوا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ى </a:t>
            </a:r>
            <a:r>
              <a:rPr dirty="0" err="1">
                <a:latin typeface="Sakkal Majalla" panose="02000000000000000000" pitchFamily="2" charset="-78"/>
                <a:cs typeface="Sakkal Majalla" panose="02000000000000000000" pitchFamily="2" charset="-78"/>
              </a:rPr>
              <a:t>مُعينًا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التزاماتهم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الوظيفية</a:t>
            </a:r>
            <a:r>
              <a:rPr dirty="0">
                <a:latin typeface="Sakkal Majalla" panose="02000000000000000000" pitchFamily="2" charset="-78"/>
                <a:cs typeface="Sakkal Majalla" panose="02000000000000000000" pitchFamily="2" charset="-78"/>
              </a:rPr>
              <a:t>.</a:t>
            </a:r>
          </a:p>
          <a:p>
            <a:pPr marL="243839" indent="-243839" defTabSz="277749" rtl="1">
              <a:spcBef>
                <a:spcPts val="200"/>
              </a:spcBef>
              <a:buClr>
                <a:srgbClr val="C00000"/>
              </a:buClr>
              <a:defRPr sz="2304"/>
            </a:pPr>
            <a:r>
              <a:rPr dirty="0" err="1">
                <a:latin typeface="Sakkal Majalla" panose="02000000000000000000" pitchFamily="2" charset="-78"/>
                <a:cs typeface="Sakkal Majalla" panose="02000000000000000000" pitchFamily="2" charset="-78"/>
              </a:rPr>
              <a:t>عواقب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يواجه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للاستجابة</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يرغبون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معقول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ومهام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التداعيات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المهنية</a:t>
            </a:r>
            <a:r>
              <a:rPr dirty="0">
                <a:latin typeface="Sakkal Majalla" panose="02000000000000000000" pitchFamily="2" charset="-78"/>
                <a:cs typeface="Sakkal Majalla" panose="02000000000000000000" pitchFamily="2" charset="-78"/>
              </a:rPr>
              <a:t>.</a:t>
            </a:r>
          </a:p>
          <a:p>
            <a:pPr marL="243839" indent="-243839" defTabSz="277749" rtl="1">
              <a:spcBef>
                <a:spcPts val="200"/>
              </a:spcBef>
              <a:buClr>
                <a:srgbClr val="C00000"/>
              </a:buClr>
              <a:defRPr sz="2304"/>
            </a:pP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جهود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والتبليغ</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يلتزم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والتبليغ</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وعليهم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يحافظوا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المريض</a:t>
            </a:r>
            <a:r>
              <a:rPr dirty="0">
                <a:latin typeface="Sakkal Majalla" panose="02000000000000000000" pitchFamily="2" charset="-78"/>
                <a:cs typeface="Sakkal Majalla" panose="02000000000000000000" pitchFamily="2" charset="-78"/>
              </a:rPr>
              <a:t>.</a:t>
            </a:r>
          </a:p>
          <a:p>
            <a:pPr marL="243839" indent="-243839" defTabSz="277749" rtl="1">
              <a:spcBef>
                <a:spcPts val="200"/>
              </a:spcBef>
              <a:buClr>
                <a:srgbClr val="C00000"/>
              </a:buClr>
              <a:defRPr sz="2304"/>
            </a:pP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دقيقة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للجمهور</a:t>
            </a:r>
            <a:r>
              <a:rPr lang="ar-EG" dirty="0">
                <a:latin typeface="Sakkal Majalla" panose="02000000000000000000" pitchFamily="2" charset="-78"/>
                <a:cs typeface="Sakkal Majalla" panose="02000000000000000000" pitchFamily="2" charset="-78"/>
              </a:rPr>
              <a:t>: 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يضطلع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بالمسؤولية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لضمان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a:t>
            </a:r>
          </a:p>
        </p:txBody>
      </p:sp>
      <p:sp>
        <p:nvSpPr>
          <p:cNvPr id="2" name="Titre 1">
            <a:extLst>
              <a:ext uri="{FF2B5EF4-FFF2-40B4-BE49-F238E27FC236}">
                <a16:creationId xmlns:a16="http://schemas.microsoft.com/office/drawing/2014/main" id="{6A057D70-7CAB-C6D3-DE40-4EEF204163EE}"/>
              </a:ext>
            </a:extLst>
          </p:cNvPr>
          <p:cNvSpPr txBox="1">
            <a:spLocks/>
          </p:cNvSpPr>
          <p:nvPr/>
        </p:nvSpPr>
        <p:spPr>
          <a:xfrm>
            <a:off x="195979" y="-23472"/>
            <a:ext cx="9419970" cy="66257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ما التزامات العاملين في الخطوط الأمامية للاستجابة؟</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14</a:t>
            </a:fld>
            <a:endParaRPr/>
          </a:p>
        </p:txBody>
      </p:sp>
      <p:sp>
        <p:nvSpPr>
          <p:cNvPr id="363" name="Google Shape;300;p7"/>
          <p:cNvSpPr txBox="1">
            <a:spLocks noGrp="1"/>
          </p:cNvSpPr>
          <p:nvPr>
            <p:ph type="body" sz="quarter" idx="1"/>
          </p:nvPr>
        </p:nvSpPr>
        <p:spPr>
          <a:xfrm>
            <a:off x="2335995" y="1182350"/>
            <a:ext cx="7813845" cy="1870076"/>
          </a:xfrm>
          <a:prstGeom prst="rect">
            <a:avLst/>
          </a:prstGeom>
        </p:spPr>
        <p:txBody>
          <a:bodyPr lIns="134999" tIns="134999" rIns="134999" bIns="134999" rtlCol="1">
            <a:normAutofit/>
          </a:bodyPr>
          <a:lstStyle>
            <a:lvl1pPr algn="r" defTabSz="280642" rtl="1">
              <a:lnSpc>
                <a:spcPct val="110000"/>
              </a:lnSpc>
              <a:spcBef>
                <a:spcPts val="0"/>
              </a:spcBef>
              <a:defRPr sz="3104"/>
            </a:lvl1pPr>
          </a:lstStyle>
          <a:p>
            <a:pPr algn="ctr" rtl="1"/>
            <a:r>
              <a:rPr lang="ar" sz="3200" b="1" dirty="0">
                <a:latin typeface="Sakkal Majalla" panose="02000000000000000000" pitchFamily="2" charset="-78"/>
                <a:cs typeface="Sakkal Majalla" panose="02000000000000000000" pitchFamily="2" charset="-78"/>
              </a:rPr>
              <a:t>3. الوقاية من الاستغلال والانتهاك الجنسيين والتحرش الجنسي والتصدي لها</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15</a:t>
            </a:fld>
            <a:endParaRPr/>
          </a:p>
        </p:txBody>
      </p:sp>
      <p:sp>
        <p:nvSpPr>
          <p:cNvPr id="366" name="Titre 1"/>
          <p:cNvSpPr txBox="1">
            <a:spLocks noGrp="1"/>
          </p:cNvSpPr>
          <p:nvPr>
            <p:ph type="title"/>
          </p:nvPr>
        </p:nvSpPr>
        <p:spPr>
          <a:xfrm>
            <a:off x="560734" y="236059"/>
            <a:ext cx="10351106" cy="1012059"/>
          </a:xfrm>
          <a:prstGeom prst="rect">
            <a:avLst/>
          </a:prstGeom>
        </p:spPr>
        <p:txBody>
          <a:bodyPr rtlCol="1">
            <a:normAutofit/>
          </a:bodyPr>
          <a:lstStyle>
            <a:lvl1pPr algn="r" rtl="1">
              <a:defRPr sz="2800">
                <a:solidFill>
                  <a:srgbClr val="C00000"/>
                </a:solidFill>
              </a:defRPr>
            </a:lvl1pPr>
          </a:lstStyle>
          <a:p>
            <a:pPr rtl="1"/>
            <a:r>
              <a:rPr lang="ar" sz="3200" b="1" dirty="0">
                <a:solidFill>
                  <a:srgbClr val="002060"/>
                </a:solidFill>
                <a:latin typeface="Sakkal Majalla" panose="02000000000000000000" pitchFamily="2" charset="-78"/>
                <a:cs typeface="Sakkal Majalla" panose="02000000000000000000" pitchFamily="2" charset="-78"/>
              </a:rPr>
              <a:t>الوقاية من الاستغلال والانتهاك الجنسيين والتحرش الجنسي والتصدي لها</a:t>
            </a:r>
          </a:p>
        </p:txBody>
      </p:sp>
      <p:sp>
        <p:nvSpPr>
          <p:cNvPr id="367" name="Espace réservé du contenu 2"/>
          <p:cNvSpPr txBox="1">
            <a:spLocks noGrp="1"/>
          </p:cNvSpPr>
          <p:nvPr>
            <p:ph type="body" sz="half" idx="1"/>
          </p:nvPr>
        </p:nvSpPr>
        <p:spPr>
          <a:xfrm>
            <a:off x="648586" y="1657349"/>
            <a:ext cx="6259110" cy="4243721"/>
          </a:xfrm>
          <a:prstGeom prst="rect">
            <a:avLst/>
          </a:prstGeom>
        </p:spPr>
        <p:txBody>
          <a:bodyPr lIns="34290" tIns="34290" rIns="34290" bIns="34290" rtlCol="1">
            <a:noAutofit/>
          </a:bodyPr>
          <a:lstStyle/>
          <a:p>
            <a:pPr marL="0" indent="0" defTabSz="263283" rtl="1">
              <a:spcBef>
                <a:spcPts val="200"/>
              </a:spcBef>
              <a:buSzTx/>
              <a:buNone/>
              <a:defRPr sz="2002"/>
            </a:pPr>
            <a:r>
              <a:rPr dirty="0" err="1">
                <a:latin typeface="Sakkal Majalla" panose="02000000000000000000" pitchFamily="2" charset="-78"/>
                <a:cs typeface="Sakkal Majalla" panose="02000000000000000000" pitchFamily="2" charset="-78"/>
              </a:rPr>
              <a:t>يُمثل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والعنف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الإنسانية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مسألةً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تتعلق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وحقوق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الإنسان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مُهدِّدة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للحياة</a:t>
            </a:r>
            <a:r>
              <a:rPr lang="ar-EG" dirty="0">
                <a:latin typeface="Sakkal Majalla" panose="02000000000000000000" pitchFamily="2" charset="-78"/>
                <a:cs typeface="Sakkal Majalla" panose="02000000000000000000" pitchFamily="2" charset="-78"/>
              </a:rPr>
              <a:t>.</a:t>
            </a:r>
            <a:br>
              <a:rPr lang="hu-HU" dirty="0">
                <a:latin typeface="Sakkal Majalla" panose="02000000000000000000" pitchFamily="2" charset="-78"/>
                <a:cs typeface="Sakkal Majalla" panose="02000000000000000000" pitchFamily="2" charset="-78"/>
              </a:rPr>
            </a:br>
            <a:endParaRPr dirty="0">
              <a:latin typeface="Sakkal Majalla" panose="02000000000000000000" pitchFamily="2" charset="-78"/>
              <a:cs typeface="Sakkal Majalla" panose="02000000000000000000" pitchFamily="2" charset="-78"/>
            </a:endParaRPr>
          </a:p>
          <a:p>
            <a:pPr marL="219583" indent="-219583" defTabSz="263283" rtl="1">
              <a:spcBef>
                <a:spcPts val="200"/>
              </a:spcBef>
              <a:buClr>
                <a:srgbClr val="C00000"/>
              </a:buClr>
              <a:defRPr sz="2002"/>
            </a:pP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الشروع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ضعف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متباينة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لأغراض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المثال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الحصر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أرباح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نقدية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اجتماعية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للغير</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19583" indent="-219583" defTabSz="263283" rtl="1">
              <a:spcBef>
                <a:spcPts val="200"/>
              </a:spcBef>
              <a:buClr>
                <a:srgbClr val="C00000"/>
              </a:buClr>
              <a:defRPr sz="2002"/>
            </a:pPr>
            <a:r>
              <a:rPr dirty="0" err="1">
                <a:latin typeface="Sakkal Majalla" panose="02000000000000000000" pitchFamily="2" charset="-78"/>
                <a:cs typeface="Sakkal Majalla" panose="02000000000000000000" pitchFamily="2" charset="-78"/>
              </a:rPr>
              <a:t>الانتهاك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نشاط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طابع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بدني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تهديد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سواء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ظروف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متكافئة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قسرية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19583" indent="-219583" defTabSz="263283" rtl="1">
              <a:spcBef>
                <a:spcPts val="200"/>
              </a:spcBef>
              <a:buClr>
                <a:srgbClr val="C00000"/>
              </a:buClr>
              <a:defRPr sz="2002"/>
            </a:pPr>
            <a:r>
              <a:rPr dirty="0" err="1">
                <a:latin typeface="Sakkal Majalla" panose="02000000000000000000" pitchFamily="2" charset="-78"/>
                <a:cs typeface="Sakkal Majalla" panose="02000000000000000000" pitchFamily="2" charset="-78"/>
              </a:rPr>
              <a:t>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والانتهاك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علاقات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الأطفال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ويعرَّف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بأنه</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إنسان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الثامنة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عشرة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pic>
        <p:nvPicPr>
          <p:cNvPr id="368" name="Image 6" descr="Image 6"/>
          <p:cNvPicPr>
            <a:picLocks noChangeAspect="1"/>
          </p:cNvPicPr>
          <p:nvPr/>
        </p:nvPicPr>
        <p:blipFill>
          <a:blip r:embed="rId3"/>
          <a:stretch>
            <a:fillRect/>
          </a:stretch>
        </p:blipFill>
        <p:spPr>
          <a:xfrm>
            <a:off x="7088651" y="2420508"/>
            <a:ext cx="4700085" cy="2307055"/>
          </a:xfrm>
          <a:prstGeom prst="rect">
            <a:avLst/>
          </a:prstGeom>
          <a:ln w="12700">
            <a:miter lim="400000"/>
          </a:ln>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16</a:t>
            </a:fld>
            <a:endParaRPr/>
          </a:p>
        </p:txBody>
      </p:sp>
      <p:sp>
        <p:nvSpPr>
          <p:cNvPr id="374" name="Espace réservé du contenu 2"/>
          <p:cNvSpPr txBox="1">
            <a:spLocks noGrp="1"/>
          </p:cNvSpPr>
          <p:nvPr>
            <p:ph type="body" idx="1"/>
          </p:nvPr>
        </p:nvSpPr>
        <p:spPr>
          <a:xfrm>
            <a:off x="879938" y="1568665"/>
            <a:ext cx="10432124" cy="4471925"/>
          </a:xfrm>
          <a:prstGeom prst="rect">
            <a:avLst/>
          </a:prstGeom>
        </p:spPr>
        <p:txBody>
          <a:bodyPr lIns="34290" tIns="34290" rIns="34290" bIns="34290" rtlCol="1"/>
          <a:lstStyle>
            <a:lvl1pPr marL="0" indent="0" algn="r" rtl="1">
              <a:buSzTx/>
              <a:buNone/>
              <a:defRPr sz="2400"/>
            </a:lvl1pPr>
          </a:lstStyle>
          <a:p>
            <a:pPr rtl="1"/>
            <a:r>
              <a:rPr dirty="0" err="1">
                <a:latin typeface="Sakkal Majalla" panose="02000000000000000000" pitchFamily="2" charset="-78"/>
                <a:cs typeface="Sakkal Majalla" panose="02000000000000000000" pitchFamily="2" charset="-78"/>
              </a:rPr>
              <a:t>يُعرَّف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العنف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بأنه</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علاقة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محاولة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للحصول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علاقة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تعليقات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تمهيدات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مرغوب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الاتجار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بجنس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موجَّهة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الإكراه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يقترفها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آخر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مهما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بينهما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المنزل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المثال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الحصر</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375" name="ZoneTexte 3"/>
          <p:cNvSpPr txBox="1"/>
          <p:nvPr/>
        </p:nvSpPr>
        <p:spPr>
          <a:xfrm>
            <a:off x="3114464" y="3715475"/>
            <a:ext cx="5963071" cy="12326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90" tIns="34290" rIns="34290" bIns="34290" rtlCol="1" anchor="ctr">
            <a:spAutoFit/>
          </a:bodyPr>
          <a:lstStyle>
            <a:lvl1pPr algn="ctr" rtl="1">
              <a:lnSpc>
                <a:spcPct val="90000"/>
              </a:lnSpc>
              <a:spcBef>
                <a:spcPts val="1000"/>
              </a:spcBef>
              <a:defRPr sz="2800">
                <a:solidFill>
                  <a:srgbClr val="C00000"/>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لا تتهاون منظمة الصحة العالمية مطلقًا مع الاستغلال الجنسي والانتهاك الجنسي، أو التقاعس عن اتخاذ أي إجراءات ضدهما</a:t>
            </a:r>
          </a:p>
        </p:txBody>
      </p:sp>
      <p:sp>
        <p:nvSpPr>
          <p:cNvPr id="376" name="TextBox 4"/>
          <p:cNvSpPr txBox="1"/>
          <p:nvPr/>
        </p:nvSpPr>
        <p:spPr>
          <a:xfrm>
            <a:off x="2346093" y="5396631"/>
            <a:ext cx="8209279" cy="662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rtl="1">
              <a:defRPr sz="1200">
                <a:solidFill>
                  <a:srgbClr val="444444"/>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التوجيه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السياساتي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والاعتداء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مذكرة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إعلامية</a:t>
            </a:r>
            <a:r>
              <a:rPr lang="ar-EG" dirty="0">
                <a:latin typeface="Sakkal Majalla" panose="02000000000000000000" pitchFamily="2" charset="-78"/>
                <a:cs typeface="Sakkal Majalla" panose="02000000000000000000" pitchFamily="2" charset="-78"/>
              </a:rPr>
              <a:t> 2021/23: </a:t>
            </a:r>
            <a:r>
              <a:rPr dirty="0">
                <a:latin typeface="Sakkal Majalla" panose="02000000000000000000" pitchFamily="2" charset="-78"/>
                <a:cs typeface="Sakkal Majalla" panose="02000000000000000000" pitchFamily="2" charset="-78"/>
              </a:rPr>
              <a:t>​</a:t>
            </a:r>
          </a:p>
          <a:p>
            <a:pPr algn="l" rtl="0">
              <a:defRPr sz="1200">
                <a:solidFill>
                  <a:srgbClr val="444444"/>
                </a:solidFill>
                <a:latin typeface="+mj-lt"/>
                <a:ea typeface="+mj-ea"/>
                <a:cs typeface="+mj-cs"/>
                <a:sym typeface="Source Sans Pro Regular"/>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https://cdn.who.int/media/docs/default-source/ethics/information-on-policy-directive-on-protection-from-sexual-exploitation-and-sexual-abuse-.pdf?sfvrsn=8926f2fa_19&amp;download=true</a:t>
            </a:r>
            <a:r>
              <a:rPr dirty="0">
                <a:latin typeface="Sakkal Majalla" panose="02000000000000000000" pitchFamily="2" charset="-78"/>
                <a:cs typeface="Sakkal Majalla" panose="02000000000000000000" pitchFamily="2" charset="-78"/>
              </a:rPr>
              <a:t> </a:t>
            </a:r>
          </a:p>
        </p:txBody>
      </p:sp>
      <p:sp>
        <p:nvSpPr>
          <p:cNvPr id="4" name="Titre 1">
            <a:extLst>
              <a:ext uri="{FF2B5EF4-FFF2-40B4-BE49-F238E27FC236}">
                <a16:creationId xmlns:a16="http://schemas.microsoft.com/office/drawing/2014/main" id="{62229BAA-CD2D-524B-8E2B-B66324B078B4}"/>
              </a:ext>
            </a:extLst>
          </p:cNvPr>
          <p:cNvSpPr txBox="1">
            <a:spLocks noGrp="1"/>
          </p:cNvSpPr>
          <p:nvPr>
            <p:ph type="title"/>
          </p:nvPr>
        </p:nvSpPr>
        <p:spPr>
          <a:xfrm>
            <a:off x="879938" y="283404"/>
            <a:ext cx="9731084" cy="1012059"/>
          </a:xfrm>
          <a:prstGeom prst="rect">
            <a:avLst/>
          </a:prstGeom>
        </p:spPr>
        <p:txBody>
          <a:bodyPr rtlCol="1">
            <a:normAutofit/>
          </a:bodyPr>
          <a:lstStyle>
            <a:lvl1pPr algn="r" rtl="1">
              <a:defRPr sz="2800">
                <a:solidFill>
                  <a:srgbClr val="C00000"/>
                </a:solidFill>
              </a:defRPr>
            </a:lvl1pPr>
          </a:lstStyle>
          <a:p>
            <a:pPr rtl="1"/>
            <a:r>
              <a:rPr lang="ar" sz="3200" b="1" dirty="0">
                <a:solidFill>
                  <a:srgbClr val="002060"/>
                </a:solidFill>
                <a:latin typeface="Sakkal Majalla" panose="02000000000000000000" pitchFamily="2" charset="-78"/>
                <a:cs typeface="Sakkal Majalla" panose="02000000000000000000" pitchFamily="2" charset="-78"/>
              </a:rPr>
              <a:t>الوقاية من الاستغلال والانتهاك الجنسيين والتحرش الجنسي والتصدي لها</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17</a:t>
            </a:fld>
            <a:endParaRPr/>
          </a:p>
        </p:txBody>
      </p:sp>
      <p:sp>
        <p:nvSpPr>
          <p:cNvPr id="383" name="ZoneTexte 2"/>
          <p:cNvSpPr txBox="1"/>
          <p:nvPr/>
        </p:nvSpPr>
        <p:spPr>
          <a:xfrm>
            <a:off x="815739" y="1252188"/>
            <a:ext cx="10751420" cy="492633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90" tIns="34290" rIns="34290" bIns="34290" rtlCol="1">
            <a:spAutoFit/>
          </a:bodyPr>
          <a:lstStyle/>
          <a:p>
            <a:pPr rtl="1">
              <a:lnSpc>
                <a:spcPct val="130000"/>
              </a:lnSpc>
              <a:defRPr sz="2000">
                <a:latin typeface="+mj-lt"/>
                <a:ea typeface="+mj-ea"/>
                <a:cs typeface="+mj-cs"/>
                <a:sym typeface="Source Sans Pro Regular"/>
              </a:defRPr>
            </a:pPr>
            <a:r>
              <a:rPr lang="ar" b="1" dirty="0">
                <a:solidFill>
                  <a:srgbClr val="C00000"/>
                </a:solidFill>
                <a:latin typeface="Sakkal Majalla" panose="02000000000000000000" pitchFamily="2" charset="-78"/>
                <a:cs typeface="Sakkal Majalla" panose="02000000000000000000" pitchFamily="2" charset="-78"/>
              </a:rPr>
              <a:t>قد تشمل المواقف التي تُمثل فعلًا للاستغلال والانتهاك الجنسيين الآتي:</a:t>
            </a:r>
          </a:p>
          <a:p>
            <a:pPr marL="254000" indent="-254000" rtl="1">
              <a:lnSpc>
                <a:spcPct val="130000"/>
              </a:lnSpc>
              <a:buClr>
                <a:srgbClr val="C00000"/>
              </a:buClr>
              <a:buSzPct val="100000"/>
              <a:buFont typeface="Arial"/>
              <a:buChar char="•"/>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اللمس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المرغوب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a:t>
            </a:r>
            <a:r>
              <a:rPr dirty="0">
                <a:latin typeface="Sakkal Majalla" panose="02000000000000000000" pitchFamily="2" charset="-78"/>
                <a:cs typeface="Sakkal Majalla" panose="02000000000000000000" pitchFamily="2" charset="-78"/>
              </a:rPr>
              <a:t> ذ</a:t>
            </a:r>
            <a:r>
              <a:rPr lang="ar-EG" dirty="0">
                <a:latin typeface="Sakkal Majalla" panose="02000000000000000000" pitchFamily="2" charset="-78"/>
                <a:cs typeface="Sakkal Majalla" panose="02000000000000000000" pitchFamily="2" charset="-78"/>
              </a:rPr>
              <a:t>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الطابع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30000"/>
              </a:lnSpc>
              <a:buClr>
                <a:srgbClr val="C00000"/>
              </a:buClr>
              <a:buSzPct val="100000"/>
              <a:buFont typeface="Arial"/>
              <a:buChar char="•"/>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طلب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سياق</a:t>
            </a:r>
            <a:r>
              <a:rPr dirty="0">
                <a:latin typeface="Sakkal Majalla" panose="02000000000000000000" pitchFamily="2" charset="-78"/>
                <a:cs typeface="Sakkal Majalla" panose="02000000000000000000" pitchFamily="2" charset="-78"/>
              </a:rPr>
              <a:t>.</a:t>
            </a:r>
          </a:p>
          <a:p>
            <a:pPr marL="254000" indent="-254000" rtl="1">
              <a:lnSpc>
                <a:spcPct val="130000"/>
              </a:lnSpc>
              <a:buClr>
                <a:srgbClr val="C00000"/>
              </a:buClr>
              <a:buSzPct val="100000"/>
              <a:buFont typeface="Arial"/>
              <a:buChar char="•"/>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جعل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شرطًا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المساعدة</a:t>
            </a:r>
            <a:r>
              <a:rPr dirty="0">
                <a:latin typeface="Sakkal Majalla" panose="02000000000000000000" pitchFamily="2" charset="-78"/>
                <a:cs typeface="Sakkal Majalla" panose="02000000000000000000" pitchFamily="2" charset="-78"/>
              </a:rPr>
              <a:t>.</a:t>
            </a:r>
          </a:p>
          <a:p>
            <a:pPr marL="254000" indent="-254000" rtl="1">
              <a:lnSpc>
                <a:spcPct val="130000"/>
              </a:lnSpc>
              <a:buClr>
                <a:srgbClr val="C00000"/>
              </a:buClr>
              <a:buSzPct val="100000"/>
              <a:buFont typeface="Arial"/>
              <a:buChar char="•"/>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الجنس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القسري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إجبار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آخر</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30000"/>
              </a:lnSpc>
              <a:buClr>
                <a:srgbClr val="C00000"/>
              </a:buClr>
              <a:buSzPct val="100000"/>
              <a:buFont typeface="Arial"/>
              <a:buChar char="•"/>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إجبار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البغاء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الإباحية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30000"/>
              </a:lnSpc>
              <a:buClr>
                <a:srgbClr val="C00000"/>
              </a:buClr>
              <a:buSzPct val="100000"/>
              <a:buFont typeface="Arial"/>
              <a:buChar char="•"/>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رفض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الممارسات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المأمونة</a:t>
            </a:r>
            <a:r>
              <a:rPr dirty="0">
                <a:latin typeface="Sakkal Majalla" panose="02000000000000000000" pitchFamily="2" charset="-78"/>
                <a:cs typeface="Sakkal Majalla" panose="02000000000000000000" pitchFamily="2" charset="-78"/>
              </a:rPr>
              <a:t>.</a:t>
            </a:r>
          </a:p>
          <a:p>
            <a:pPr marL="254000" indent="-254000" rtl="1">
              <a:lnSpc>
                <a:spcPct val="130000"/>
              </a:lnSpc>
              <a:buClr>
                <a:srgbClr val="C00000"/>
              </a:buClr>
              <a:buSzPct val="100000"/>
              <a:buFont typeface="Arial"/>
              <a:buChar char="•"/>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تسجيل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فيديو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التقاط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لأفعال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ونشرها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30000"/>
              </a:lnSpc>
              <a:buClr>
                <a:srgbClr val="C00000"/>
              </a:buClr>
              <a:buSzPct val="100000"/>
              <a:buFont typeface="Arial"/>
              <a:buChar char="•"/>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الادعاء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التهديد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بالادعاء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هناك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وثائق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قانونية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تُثبت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البغاء</a:t>
            </a:r>
            <a:r>
              <a:rPr dirty="0">
                <a:latin typeface="Sakkal Majalla" panose="02000000000000000000" pitchFamily="2" charset="-78"/>
                <a:cs typeface="Sakkal Majalla" panose="02000000000000000000" pitchFamily="2" charset="-78"/>
              </a:rPr>
              <a:t>.</a:t>
            </a:r>
          </a:p>
          <a:p>
            <a:pPr marL="254000" indent="-254000" rtl="1">
              <a:lnSpc>
                <a:spcPct val="130000"/>
              </a:lnSpc>
              <a:buClr>
                <a:srgbClr val="C00000"/>
              </a:buClr>
              <a:buSzPct val="100000"/>
              <a:buFont typeface="Arial"/>
              <a:buChar char="•"/>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نعت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الآخرين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بألقاب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30000"/>
              </a:lnSpc>
              <a:buClr>
                <a:srgbClr val="C00000"/>
              </a:buClr>
              <a:buSzPct val="100000"/>
              <a:buFont typeface="Arial"/>
              <a:buChar char="•"/>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الإصرار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شيء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النكات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مريحة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مُخيفة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جارحة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30000"/>
              </a:lnSpc>
              <a:buClr>
                <a:srgbClr val="C00000"/>
              </a:buClr>
              <a:buSzPct val="100000"/>
              <a:buFont typeface="Arial"/>
              <a:buChar char="•"/>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إخبار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آخر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مضطر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شرطًا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شيء</a:t>
            </a:r>
            <a:r>
              <a:rPr dirty="0">
                <a:latin typeface="Sakkal Majalla" panose="02000000000000000000" pitchFamily="2" charset="-78"/>
                <a:cs typeface="Sakkal Majalla" panose="02000000000000000000" pitchFamily="2" charset="-78"/>
              </a:rPr>
              <a:t>.</a:t>
            </a:r>
          </a:p>
        </p:txBody>
      </p:sp>
      <p:sp>
        <p:nvSpPr>
          <p:cNvPr id="384" name="Titre 1"/>
          <p:cNvSpPr txBox="1">
            <a:spLocks noGrp="1"/>
          </p:cNvSpPr>
          <p:nvPr>
            <p:ph type="title" idx="4294967295"/>
          </p:nvPr>
        </p:nvSpPr>
        <p:spPr>
          <a:xfrm>
            <a:off x="267950" y="-63285"/>
            <a:ext cx="7253728" cy="977686"/>
          </a:xfrm>
          <a:prstGeom prst="rect">
            <a:avLst/>
          </a:prstGeom>
        </p:spPr>
        <p:txBody>
          <a:bodyPr rtlCol="1">
            <a:normAutofit/>
          </a:bodyPr>
          <a:lstStyle/>
          <a:p>
            <a:pPr rtl="1"/>
            <a:r>
              <a:rPr lang="ar" b="1" dirty="0">
                <a:latin typeface="Sakkal Majalla" panose="02000000000000000000" pitchFamily="2" charset="-78"/>
                <a:cs typeface="Sakkal Majalla" panose="02000000000000000000" pitchFamily="2" charset="-78"/>
              </a:rPr>
              <a:t>أمثلة على الاستغلال </a:t>
            </a:r>
            <a:r>
              <a:rPr lang="ar-EG" b="1" dirty="0">
                <a:latin typeface="Sakkal Majalla" panose="02000000000000000000" pitchFamily="2" charset="-78"/>
                <a:cs typeface="Sakkal Majalla" panose="02000000000000000000" pitchFamily="2" charset="-78"/>
              </a:rPr>
              <a:t> </a:t>
            </a:r>
            <a:r>
              <a:rPr lang="ar" b="1" dirty="0">
                <a:latin typeface="Sakkal Majalla" panose="02000000000000000000" pitchFamily="2" charset="-78"/>
                <a:cs typeface="Sakkal Majalla" panose="02000000000000000000" pitchFamily="2" charset="-78"/>
              </a:rPr>
              <a:t>والانتهاك الجنسيين </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18</a:t>
            </a:fld>
            <a:endParaRPr/>
          </a:p>
        </p:txBody>
      </p:sp>
      <p:sp>
        <p:nvSpPr>
          <p:cNvPr id="387" name="Espace réservé du contenu 2"/>
          <p:cNvSpPr txBox="1">
            <a:spLocks noGrp="1"/>
          </p:cNvSpPr>
          <p:nvPr>
            <p:ph type="body" idx="1"/>
          </p:nvPr>
        </p:nvSpPr>
        <p:spPr>
          <a:xfrm>
            <a:off x="948689" y="1291429"/>
            <a:ext cx="10218422" cy="4654072"/>
          </a:xfrm>
          <a:prstGeom prst="rect">
            <a:avLst/>
          </a:prstGeom>
        </p:spPr>
        <p:txBody>
          <a:bodyPr lIns="34290" tIns="34290" rIns="34290" bIns="34290" rtlCol="1"/>
          <a:lstStyle/>
          <a:p>
            <a:pPr marL="0" indent="0" rtl="1">
              <a:buSzTx/>
              <a:buNone/>
              <a:defRPr sz="2400"/>
            </a:pPr>
            <a:r>
              <a:rPr lang="ar" b="1" dirty="0">
                <a:solidFill>
                  <a:srgbClr val="C00000"/>
                </a:solidFill>
                <a:latin typeface="Sakkal Majalla" panose="02000000000000000000" pitchFamily="2" charset="-78"/>
                <a:cs typeface="Sakkal Majalla" panose="02000000000000000000" pitchFamily="2" charset="-78"/>
              </a:rPr>
              <a:t>تُطبق هذه المعايير الخاصة على جميع موظفي منظمة الصحة العالمية وشركائها: </a:t>
            </a:r>
          </a:p>
          <a:p>
            <a:pPr marL="231140" indent="-231140" rtl="1">
              <a:buClr>
                <a:srgbClr val="C00000"/>
              </a:buClr>
              <a:defRPr sz="2400"/>
            </a:pPr>
            <a:r>
              <a:rPr dirty="0" err="1">
                <a:latin typeface="Sakkal Majalla" panose="02000000000000000000" pitchFamily="2" charset="-78"/>
                <a:cs typeface="Sakkal Majalla" panose="02000000000000000000" pitchFamily="2" charset="-78"/>
              </a:rPr>
              <a:t>يمثل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والانتهاك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أفعالًا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تنطوي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سوء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سلوك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جسيم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فهي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مسوغات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لاتخاذ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تأديبية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سابق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إنذار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إنهاء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العقد</a:t>
            </a:r>
            <a:r>
              <a:rPr dirty="0">
                <a:latin typeface="Sakkal Majalla" panose="02000000000000000000" pitchFamily="2" charset="-78"/>
                <a:cs typeface="Sakkal Majalla" panose="02000000000000000000" pitchFamily="2" charset="-78"/>
              </a:rPr>
              <a:t>.</a:t>
            </a:r>
          </a:p>
          <a:p>
            <a:pPr marL="231140" indent="-231140" rtl="1">
              <a:buClr>
                <a:srgbClr val="C00000"/>
              </a:buClr>
              <a:defRPr sz="2400"/>
            </a:pPr>
            <a:r>
              <a:rPr dirty="0" err="1">
                <a:latin typeface="Sakkal Majalla" panose="02000000000000000000" pitchFamily="2" charset="-78"/>
                <a:cs typeface="Sakkal Majalla" panose="02000000000000000000" pitchFamily="2" charset="-78"/>
              </a:rPr>
              <a:t>يُحظر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نشاط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الأطفال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أعمارهم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18 </a:t>
            </a:r>
            <a:r>
              <a:rPr dirty="0" err="1">
                <a:latin typeface="Sakkal Majalla" panose="02000000000000000000" pitchFamily="2" charset="-78"/>
                <a:cs typeface="Sakkal Majalla" panose="02000000000000000000" pitchFamily="2" charset="-78"/>
              </a:rPr>
              <a:t>عامًا</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بغض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النظر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الرشد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محليًّا</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يُعتد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بالخطأ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للدفاع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مرتكب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الفعل</a:t>
            </a:r>
            <a:r>
              <a:rPr dirty="0">
                <a:latin typeface="Sakkal Majalla" panose="02000000000000000000" pitchFamily="2" charset="-78"/>
                <a:cs typeface="Sakkal Majalla" panose="02000000000000000000" pitchFamily="2" charset="-78"/>
              </a:rPr>
              <a:t>.</a:t>
            </a:r>
          </a:p>
          <a:p>
            <a:pPr marL="231140" indent="-231140" rtl="1">
              <a:buClr>
                <a:srgbClr val="C00000"/>
              </a:buClr>
              <a:defRPr sz="2400"/>
            </a:pPr>
            <a:r>
              <a:rPr dirty="0" err="1">
                <a:latin typeface="Sakkal Majalla" panose="02000000000000000000" pitchFamily="2" charset="-78"/>
                <a:cs typeface="Sakkal Majalla" panose="02000000000000000000" pitchFamily="2" charset="-78"/>
              </a:rPr>
              <a:t>يُحظر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أموال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وظيفة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سلع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خدمات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مقابل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الخدمات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أشكال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السلوك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المذل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مساعدة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المستفيدين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مقابل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a:t>
            </a:r>
            <a:r>
              <a:rPr dirty="0">
                <a:latin typeface="Sakkal Majalla" panose="02000000000000000000" pitchFamily="2" charset="-78"/>
                <a:cs typeface="Sakkal Majalla" panose="02000000000000000000" pitchFamily="2" charset="-78"/>
              </a:rPr>
              <a:t>.</a:t>
            </a:r>
          </a:p>
        </p:txBody>
      </p:sp>
      <p:sp>
        <p:nvSpPr>
          <p:cNvPr id="388" name="Titre 1"/>
          <p:cNvSpPr txBox="1">
            <a:spLocks noGrp="1"/>
          </p:cNvSpPr>
          <p:nvPr>
            <p:ph type="title" idx="4294967295"/>
          </p:nvPr>
        </p:nvSpPr>
        <p:spPr>
          <a:xfrm>
            <a:off x="-304800" y="-68824"/>
            <a:ext cx="7924799" cy="1124523"/>
          </a:xfrm>
          <a:prstGeom prst="rect">
            <a:avLst/>
          </a:prstGeom>
        </p:spPr>
        <p:txBody>
          <a:bodyPr rtlCol="1">
            <a:noAutofit/>
          </a:bodyPr>
          <a:lstStyle/>
          <a:p>
            <a:pPr rtl="1"/>
            <a:r>
              <a:rPr lang="ar" sz="2400" b="1" dirty="0">
                <a:latin typeface="Sakkal Majalla" panose="02000000000000000000" pitchFamily="2" charset="-78"/>
                <a:cs typeface="Sakkal Majalla" panose="02000000000000000000" pitchFamily="2" charset="-78"/>
              </a:rPr>
              <a:t>الوقاية من الاستغلال والانتهاك الجنسيين والتحرش الجنسي والتصدي لها والالتزامات في إطار النظام الأساسي للموظفين ولائحة الموظفين بمنظمة الصحة العالمية </a:t>
            </a:r>
          </a:p>
        </p:txBody>
      </p:sp>
      <p:grpSp>
        <p:nvGrpSpPr>
          <p:cNvPr id="391" name="ZoneTexte 3"/>
          <p:cNvGrpSpPr/>
          <p:nvPr/>
        </p:nvGrpSpPr>
        <p:grpSpPr>
          <a:xfrm>
            <a:off x="1231931" y="5322364"/>
            <a:ext cx="9935180" cy="825687"/>
            <a:chOff x="0" y="0"/>
            <a:chExt cx="9935179" cy="825685"/>
          </a:xfrm>
        </p:grpSpPr>
        <p:sp>
          <p:nvSpPr>
            <p:cNvPr id="389" name="Rectangle"/>
            <p:cNvSpPr/>
            <p:nvPr/>
          </p:nvSpPr>
          <p:spPr>
            <a:xfrm>
              <a:off x="0" y="0"/>
              <a:ext cx="9935179" cy="825685"/>
            </a:xfrm>
            <a:prstGeom prst="rect">
              <a:avLst/>
            </a:prstGeom>
            <a:solidFill>
              <a:srgbClr val="C00000"/>
            </a:solidFill>
            <a:ln w="12700" cap="flat">
              <a:noFill/>
              <a:miter lim="400000"/>
            </a:ln>
            <a:effectLst/>
          </p:spPr>
          <p:txBody>
            <a:bodyPr wrap="square" lIns="45719" tIns="45719" rIns="45719" bIns="45719" numCol="1" rtlCol="1" anchor="t">
              <a:noAutofit/>
            </a:bodyPr>
            <a:lstStyle/>
            <a:p>
              <a:pPr algn="ctr" rtl="1">
                <a:lnSpc>
                  <a:spcPct val="90000"/>
                </a:lnSpc>
                <a:spcBef>
                  <a:spcPts val="1000"/>
                </a:spcBef>
                <a:defRPr>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390" name="PRSEA and obligations under WHO staff regulations and rules are provided here as an example. It is recommended that each country organization develop its code of conduct for its professionals, including frontline health responders, including measures rel"/>
            <p:cNvSpPr txBox="1"/>
            <p:nvPr/>
          </p:nvSpPr>
          <p:spPr>
            <a:xfrm>
              <a:off x="34290" y="0"/>
              <a:ext cx="9866599" cy="824070"/>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4290" tIns="34290" rIns="34290" bIns="34290" numCol="1" rtlCol="1" anchor="t">
              <a:spAutoFit/>
            </a:bodyPr>
            <a:lstStyle>
              <a:lvl1pPr algn="ctr" rtl="1">
                <a:lnSpc>
                  <a:spcPct val="90000"/>
                </a:lnSpc>
                <a:spcBef>
                  <a:spcPts val="1000"/>
                </a:spcBef>
                <a:defRPr>
                  <a:solidFill>
                    <a:srgbClr val="FFFFFF"/>
                  </a:solidFill>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ترد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الإشارة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والانتهاك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والتحرش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والالتزامات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الأساسي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للموظفين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ولائحة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الموظفين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المثال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ويُوصى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المنظمات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القُطرية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مدونة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قواعد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السلوك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للمهنيين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المستجيبون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والانتهاك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والتحرش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a:t>
              </a:r>
            </a:p>
          </p:txBody>
        </p:sp>
      </p:gr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19</a:t>
            </a:fld>
            <a:endParaRPr/>
          </a:p>
        </p:txBody>
      </p:sp>
      <p:sp>
        <p:nvSpPr>
          <p:cNvPr id="394" name="Espace réservé du contenu 2"/>
          <p:cNvSpPr txBox="1">
            <a:spLocks noGrp="1"/>
          </p:cNvSpPr>
          <p:nvPr>
            <p:ph type="body" idx="1"/>
          </p:nvPr>
        </p:nvSpPr>
        <p:spPr>
          <a:xfrm>
            <a:off x="703690" y="1290184"/>
            <a:ext cx="10509945" cy="3987751"/>
          </a:xfrm>
          <a:prstGeom prst="rect">
            <a:avLst/>
          </a:prstGeom>
        </p:spPr>
        <p:txBody>
          <a:bodyPr lIns="34290" tIns="34290" rIns="34290" bIns="34290" rtlCol="1">
            <a:normAutofit/>
          </a:bodyPr>
          <a:lstStyle/>
          <a:p>
            <a:pPr marL="0" indent="0" rtl="1">
              <a:buSzTx/>
              <a:buNone/>
              <a:defRPr sz="2200"/>
            </a:pPr>
            <a:r>
              <a:rPr lang="ar" b="1" dirty="0">
                <a:solidFill>
                  <a:srgbClr val="C00000"/>
                </a:solidFill>
                <a:latin typeface="Sakkal Majalla" panose="02000000000000000000" pitchFamily="2" charset="-78"/>
                <a:cs typeface="Sakkal Majalla" panose="02000000000000000000" pitchFamily="2" charset="-78"/>
              </a:rPr>
              <a:t>تُطبق هذه المعايير الخاصة على جميع موظفي منظمة الصحة العالمية وشركائها: </a:t>
            </a:r>
            <a:endParaRPr lang="hu-HU" b="1" dirty="0">
              <a:solidFill>
                <a:srgbClr val="C00000"/>
              </a:solidFill>
              <a:latin typeface="Sakkal Majalla" panose="02000000000000000000" pitchFamily="2" charset="-78"/>
              <a:cs typeface="Sakkal Majalla" panose="02000000000000000000" pitchFamily="2" charset="-78"/>
            </a:endParaRPr>
          </a:p>
          <a:p>
            <a:pPr marL="0" indent="0" rtl="1">
              <a:buSzTx/>
              <a:buNone/>
              <a:defRPr sz="2200"/>
            </a:pPr>
            <a:endParaRPr lang="hu-HU" sz="900" b="1" dirty="0">
              <a:solidFill>
                <a:srgbClr val="C00000"/>
              </a:solidFill>
              <a:latin typeface="Sakkal Majalla" panose="02000000000000000000" pitchFamily="2" charset="-78"/>
              <a:cs typeface="Sakkal Majalla" panose="02000000000000000000" pitchFamily="2" charset="-78"/>
            </a:endParaRPr>
          </a:p>
          <a:p>
            <a:pPr marL="254000" indent="-254000" rtl="1">
              <a:buClr>
                <a:srgbClr val="C00000"/>
              </a:buClr>
              <a:defRPr sz="2200"/>
            </a:pP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يُحبَّذ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مطلقًا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إقامة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علاقات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جنسية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موظفي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والمستفيدين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المساعدات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تستند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ديناميات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المتكافئة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بطبيعتها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وتقوض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مصداقية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ونزاهة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والأمم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المتحدة</a:t>
            </a:r>
            <a:r>
              <a:rPr dirty="0">
                <a:latin typeface="Sakkal Majalla" panose="02000000000000000000" pitchFamily="2" charset="-78"/>
                <a:cs typeface="Sakkal Majalla" panose="02000000000000000000" pitchFamily="2" charset="-78"/>
              </a:rPr>
              <a:t>.</a:t>
            </a:r>
          </a:p>
          <a:p>
            <a:pPr marL="254000" indent="-254000" rtl="1">
              <a:buClr>
                <a:srgbClr val="C00000"/>
              </a:buClr>
              <a:defRPr sz="2200"/>
            </a:pP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ساورت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المخاوف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الشكوك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موظفي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المتعاقدين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شركائها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يتعلق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الانتهاك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جانب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الزملاء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سواء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الوكالة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وسواء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داخل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منظومة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المتحدة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الإبلاغ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المخاوف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الساخن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للإبلاغ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التجاوزات</a:t>
            </a:r>
            <a:r>
              <a:rPr dirty="0">
                <a:latin typeface="Sakkal Majalla" panose="02000000000000000000" pitchFamily="2" charset="-78"/>
                <a:cs typeface="Sakkal Majalla" panose="02000000000000000000" pitchFamily="2" charset="-78"/>
              </a:rPr>
              <a:t>.</a:t>
            </a:r>
          </a:p>
          <a:p>
            <a:pPr marL="254000" indent="-254000" rtl="1">
              <a:buClr>
                <a:srgbClr val="C00000"/>
              </a:buClr>
              <a:defRPr sz="2200"/>
            </a:pPr>
            <a:r>
              <a:rPr dirty="0" err="1">
                <a:latin typeface="Sakkal Majalla" panose="02000000000000000000" pitchFamily="2" charset="-78"/>
                <a:cs typeface="Sakkal Majalla" panose="02000000000000000000" pitchFamily="2" charset="-78"/>
              </a:rPr>
              <a:t>موظفو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ملزمون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بتهيئة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حدوث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والانتهاك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والحفاظ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البيئة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ويضطلع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المديرون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المستويات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بمسؤولية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النُّظم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تحافظ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وتطويرها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398" name="Titre 1"/>
          <p:cNvSpPr txBox="1"/>
          <p:nvPr/>
        </p:nvSpPr>
        <p:spPr>
          <a:xfrm>
            <a:off x="325838" y="278551"/>
            <a:ext cx="10599337" cy="9910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defRPr sz="3200">
                <a:solidFill>
                  <a:srgbClr val="C00000"/>
                </a:solidFill>
                <a:latin typeface="Source Sans Pro Bold"/>
                <a:ea typeface="Source Sans Pro Bold"/>
                <a:cs typeface="Source Sans Pro Bold"/>
                <a:sym typeface="Source Sans Pro Bold"/>
              </a:defRPr>
            </a:lvl1pPr>
          </a:lstStyle>
          <a:p>
            <a:pPr rtl="1"/>
            <a:r>
              <a:rPr lang="ar" b="1" dirty="0">
                <a:solidFill>
                  <a:srgbClr val="002060"/>
                </a:solidFill>
                <a:latin typeface="Sakkal Majalla" panose="02000000000000000000" pitchFamily="2" charset="-78"/>
                <a:cs typeface="Sakkal Majalla" panose="02000000000000000000" pitchFamily="2" charset="-78"/>
              </a:rPr>
              <a:t>الوقاية من الاستغلال والانتهاك الجنسيين والتحرش الجنسي والتصدي لها والالتزامات في إطار النظام الأساسي للموظفين ولائحة الموظفين بمنظمة الصحة العالمية </a:t>
            </a:r>
          </a:p>
        </p:txBody>
      </p:sp>
      <p:grpSp>
        <p:nvGrpSpPr>
          <p:cNvPr id="2" name="ZoneTexte 3">
            <a:extLst>
              <a:ext uri="{FF2B5EF4-FFF2-40B4-BE49-F238E27FC236}">
                <a16:creationId xmlns:a16="http://schemas.microsoft.com/office/drawing/2014/main" id="{B510E370-76C2-B397-E401-62675E37AE1C}"/>
              </a:ext>
            </a:extLst>
          </p:cNvPr>
          <p:cNvGrpSpPr/>
          <p:nvPr/>
        </p:nvGrpSpPr>
        <p:grpSpPr>
          <a:xfrm>
            <a:off x="1231931" y="5277935"/>
            <a:ext cx="9935180" cy="825687"/>
            <a:chOff x="0" y="0"/>
            <a:chExt cx="9935179" cy="825685"/>
          </a:xfrm>
        </p:grpSpPr>
        <p:sp>
          <p:nvSpPr>
            <p:cNvPr id="3" name="Rectangle">
              <a:extLst>
                <a:ext uri="{FF2B5EF4-FFF2-40B4-BE49-F238E27FC236}">
                  <a16:creationId xmlns:a16="http://schemas.microsoft.com/office/drawing/2014/main" id="{488192C9-13D3-8E2B-3F10-E17011496EB8}"/>
                </a:ext>
              </a:extLst>
            </p:cNvPr>
            <p:cNvSpPr/>
            <p:nvPr/>
          </p:nvSpPr>
          <p:spPr>
            <a:xfrm>
              <a:off x="0" y="0"/>
              <a:ext cx="9935179" cy="825685"/>
            </a:xfrm>
            <a:prstGeom prst="rect">
              <a:avLst/>
            </a:prstGeom>
            <a:solidFill>
              <a:srgbClr val="C00000"/>
            </a:solidFill>
            <a:ln w="12700" cap="flat">
              <a:noFill/>
              <a:miter lim="400000"/>
            </a:ln>
            <a:effectLst/>
          </p:spPr>
          <p:txBody>
            <a:bodyPr wrap="square" lIns="45719" tIns="45719" rIns="45719" bIns="45719" numCol="1" rtlCol="1" anchor="t">
              <a:noAutofit/>
            </a:bodyPr>
            <a:lstStyle/>
            <a:p>
              <a:pPr algn="ctr" rtl="1">
                <a:lnSpc>
                  <a:spcPct val="90000"/>
                </a:lnSpc>
                <a:spcBef>
                  <a:spcPts val="1000"/>
                </a:spcBef>
                <a:defRPr>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4" name="PRSEA and obligations under WHO staff regulations and rules are provided here as an example. It is recommended that each country organization develop its code of conduct for its professionals, including frontline health responders, including measures rel">
              <a:extLst>
                <a:ext uri="{FF2B5EF4-FFF2-40B4-BE49-F238E27FC236}">
                  <a16:creationId xmlns:a16="http://schemas.microsoft.com/office/drawing/2014/main" id="{CAFF0DDB-C24A-0DDB-B609-418D6DD43AEF}"/>
                </a:ext>
              </a:extLst>
            </p:cNvPr>
            <p:cNvSpPr txBox="1"/>
            <p:nvPr/>
          </p:nvSpPr>
          <p:spPr>
            <a:xfrm>
              <a:off x="34290" y="0"/>
              <a:ext cx="9866599" cy="824070"/>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4290" tIns="34290" rIns="34290" bIns="34290" numCol="1" rtlCol="1" anchor="t">
              <a:spAutoFit/>
            </a:bodyPr>
            <a:lstStyle>
              <a:lvl1pPr algn="ctr" rtl="1">
                <a:lnSpc>
                  <a:spcPct val="90000"/>
                </a:lnSpc>
                <a:spcBef>
                  <a:spcPts val="1000"/>
                </a:spcBef>
                <a:defRPr>
                  <a:solidFill>
                    <a:srgbClr val="FFFFFF"/>
                  </a:solidFill>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ترد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الإشارة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والانتهاك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والتحرش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والالتزامات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الأساسي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للموظفين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ولائحة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الموظفين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المثال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ويُوصى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المنظمات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القُطرية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مدونة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قواعد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السلوك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للمهنيين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المستجيبون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والانتهاك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والتحرش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a:t>
              </a:r>
            </a:p>
          </p:txBody>
        </p:sp>
      </p:gr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2</a:t>
            </a:fld>
            <a:endParaRPr/>
          </a:p>
        </p:txBody>
      </p:sp>
      <p:sp>
        <p:nvSpPr>
          <p:cNvPr id="278" name="Content Placeholder 2"/>
          <p:cNvSpPr txBox="1">
            <a:spLocks noGrp="1"/>
          </p:cNvSpPr>
          <p:nvPr>
            <p:ph type="body" idx="1"/>
          </p:nvPr>
        </p:nvSpPr>
        <p:spPr>
          <a:xfrm>
            <a:off x="4273484" y="1227707"/>
            <a:ext cx="7529514" cy="5102624"/>
          </a:xfrm>
          <a:prstGeom prst="rect">
            <a:avLst/>
          </a:prstGeom>
        </p:spPr>
        <p:txBody>
          <a:bodyPr lIns="0" tIns="0" rIns="0" bIns="0" rtlCol="1" anchor="t">
            <a:normAutofit/>
          </a:bodyPr>
          <a:lstStyle/>
          <a:p>
            <a:pPr marL="0" indent="0" rtl="1">
              <a:spcBef>
                <a:spcPts val="0"/>
              </a:spcBef>
              <a:buSzTx/>
              <a:buNone/>
              <a:defRPr sz="2400"/>
            </a:pP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الوحدة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جزءٌ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المُوجّ</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ه </a:t>
            </a:r>
            <a:r>
              <a:rPr dirty="0" err="1">
                <a:latin typeface="Sakkal Majalla" panose="02000000000000000000" pitchFamily="2" charset="-78"/>
                <a:cs typeface="Sakkal Majalla" panose="02000000000000000000" pitchFamily="2" charset="-78"/>
              </a:rPr>
              <a:t>خصيصًا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0" indent="0" rtl="1">
              <a:spcBef>
                <a:spcPts val="0"/>
              </a:spcBef>
              <a:buSzTx/>
              <a:buNone/>
              <a:defRPr sz="2400"/>
            </a:pPr>
            <a:endParaRPr dirty="0">
              <a:latin typeface="Sakkal Majalla" panose="02000000000000000000" pitchFamily="2" charset="-78"/>
              <a:cs typeface="Sakkal Majalla" panose="02000000000000000000" pitchFamily="2" charset="-78"/>
            </a:endParaRPr>
          </a:p>
          <a:p>
            <a:pPr marL="0" indent="0" rtl="1">
              <a:spcBef>
                <a:spcPts val="0"/>
              </a:spcBef>
              <a:buSzTx/>
              <a:buNone/>
              <a:defRPr sz="2400"/>
            </a:pPr>
            <a:r>
              <a:rPr dirty="0" err="1">
                <a:latin typeface="Sakkal Majalla" panose="02000000000000000000" pitchFamily="2" charset="-78"/>
                <a:cs typeface="Sakkal Majalla" panose="02000000000000000000" pitchFamily="2" charset="-78"/>
              </a:rPr>
              <a:t>استناد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dirty="0">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endParaRPr lang="ar-EG">
              <a:latin typeface="Sakkal Majalla" panose="02000000000000000000" pitchFamily="2" charset="-78"/>
              <a:cs typeface="Sakkal Majalla" panose="02000000000000000000" pitchFamily="2" charset="-78"/>
            </a:endParaRPr>
          </a:p>
          <a:p>
            <a:pPr marL="0" indent="0" rtl="1">
              <a:spcBef>
                <a:spcPts val="0"/>
              </a:spcBef>
              <a:buSzTx/>
              <a:buNone/>
              <a:defRPr sz="2400"/>
            </a:pPr>
            <a:endParaRPr dirty="0">
              <a:latin typeface="Sakkal Majalla" panose="02000000000000000000" pitchFamily="2" charset="-78"/>
              <a:cs typeface="Sakkal Majalla" panose="02000000000000000000" pitchFamily="2" charset="-78"/>
            </a:endParaRPr>
          </a:p>
          <a:p>
            <a:pPr marL="0" indent="0" rtl="1">
              <a:spcBef>
                <a:spcPts val="0"/>
              </a:spcBef>
              <a:buSzTx/>
              <a:buNone/>
              <a:defRPr sz="2400"/>
            </a:pPr>
            <a:r>
              <a:rPr dirty="0" err="1">
                <a:latin typeface="Sakkal Majalla" panose="02000000000000000000" pitchFamily="2" charset="-78"/>
                <a:cs typeface="Sakkal Majalla" panose="02000000000000000000" pitchFamily="2" charset="-78"/>
              </a:rPr>
              <a:t>بالنسبة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لمدربي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ومُرشديه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أرضيةً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مشتركةً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الأساسية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والوظائف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marL="0" indent="0" rtl="1">
              <a:spcBef>
                <a:spcPts val="0"/>
              </a:spcBef>
              <a:buSzTx/>
              <a:buNone/>
              <a:defRPr sz="2400"/>
            </a:pPr>
            <a:endParaRPr dirty="0">
              <a:latin typeface="Sakkal Majalla" panose="02000000000000000000" pitchFamily="2" charset="-78"/>
              <a:cs typeface="Sakkal Majalla" panose="02000000000000000000" pitchFamily="2" charset="-78"/>
            </a:endParaRPr>
          </a:p>
          <a:p>
            <a:pPr marL="0" indent="0" rtl="1">
              <a:spcBef>
                <a:spcPts val="0"/>
              </a:spcBef>
              <a:buSzTx/>
              <a:buNone/>
              <a:defRPr sz="2400"/>
            </a:pPr>
            <a:r>
              <a:rPr dirty="0" err="1">
                <a:latin typeface="Sakkal Majalla" panose="02000000000000000000" pitchFamily="2" charset="-78"/>
                <a:cs typeface="Sakkal Majalla" panose="02000000000000000000" pitchFamily="2" charset="-78"/>
              </a:rPr>
              <a:t>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مكونات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p:txBody>
      </p:sp>
      <p:sp>
        <p:nvSpPr>
          <p:cNvPr id="279" name="Content Placeholder 3"/>
          <p:cNvSpPr txBox="1"/>
          <p:nvPr/>
        </p:nvSpPr>
        <p:spPr>
          <a:xfrm>
            <a:off x="434657" y="842963"/>
            <a:ext cx="2655039" cy="54338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lvl1pPr algn="r" defTabSz="289321" rtl="1">
              <a:lnSpc>
                <a:spcPct val="90000"/>
              </a:lnSpc>
              <a:spcBef>
                <a:spcPts val="300"/>
              </a:spcBef>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مقدمة</a:t>
            </a:r>
          </a:p>
        </p:txBody>
      </p:sp>
      <p:sp>
        <p:nvSpPr>
          <p:cNvPr id="280" name="Rounded Rectangle 5"/>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20</a:t>
            </a:fld>
            <a:endParaRPr/>
          </a:p>
        </p:txBody>
      </p:sp>
      <p:sp>
        <p:nvSpPr>
          <p:cNvPr id="402" name="Titre 1"/>
          <p:cNvSpPr txBox="1">
            <a:spLocks noGrp="1"/>
          </p:cNvSpPr>
          <p:nvPr>
            <p:ph type="title"/>
          </p:nvPr>
        </p:nvSpPr>
        <p:spPr>
          <a:xfrm>
            <a:off x="285670" y="238973"/>
            <a:ext cx="10667251" cy="895041"/>
          </a:xfrm>
          <a:prstGeom prst="rect">
            <a:avLst/>
          </a:prstGeom>
        </p:spPr>
        <p:txBody>
          <a:bodyPr rtlCol="1">
            <a:noAutofit/>
          </a:bodyPr>
          <a:lstStyle>
            <a:lvl1pPr algn="r" defTabSz="243030" rtl="1">
              <a:defRPr sz="2688">
                <a:solidFill>
                  <a:srgbClr val="C00000"/>
                </a:solidFill>
              </a:defRPr>
            </a:lvl1pPr>
          </a:lstStyle>
          <a:p>
            <a:pPr rtl="1"/>
            <a:r>
              <a:rPr lang="ar" sz="3200" b="1" dirty="0">
                <a:solidFill>
                  <a:srgbClr val="002060"/>
                </a:solidFill>
                <a:latin typeface="Sakkal Majalla" panose="02000000000000000000" pitchFamily="2" charset="-78"/>
                <a:cs typeface="Sakkal Majalla" panose="02000000000000000000" pitchFamily="2" charset="-78"/>
              </a:rPr>
              <a:t>الوقاية من الاستغلال والانتهاك الجنسيين والتحرش الجنسي والتصدي لها في حالات الطوارئ</a:t>
            </a:r>
          </a:p>
        </p:txBody>
      </p:sp>
      <p:sp>
        <p:nvSpPr>
          <p:cNvPr id="403" name="Espace réservé du contenu 2"/>
          <p:cNvSpPr txBox="1">
            <a:spLocks noGrp="1"/>
          </p:cNvSpPr>
          <p:nvPr>
            <p:ph type="body" sz="half" idx="1"/>
          </p:nvPr>
        </p:nvSpPr>
        <p:spPr>
          <a:xfrm>
            <a:off x="635841" y="1471045"/>
            <a:ext cx="6240781" cy="4707436"/>
          </a:xfrm>
          <a:prstGeom prst="rect">
            <a:avLst/>
          </a:prstGeom>
        </p:spPr>
        <p:txBody>
          <a:bodyPr rtlCol="1"/>
          <a:lstStyle/>
          <a:p>
            <a:pPr marL="248920" indent="-248920" defTabSz="283535" rtl="1">
              <a:spcBef>
                <a:spcPts val="200"/>
              </a:spcBef>
              <a:buClr>
                <a:srgbClr val="C00000"/>
              </a:buClr>
              <a:defRPr sz="2156"/>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المرجح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تتباين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طبيعة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العنف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باختلاف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ومرحلتها</a:t>
            </a:r>
            <a:r>
              <a:rPr dirty="0">
                <a:latin typeface="Sakkal Majalla" panose="02000000000000000000" pitchFamily="2" charset="-78"/>
                <a:cs typeface="Sakkal Majalla" panose="02000000000000000000" pitchFamily="2" charset="-78"/>
              </a:rPr>
              <a:t>.</a:t>
            </a:r>
          </a:p>
          <a:p>
            <a:pPr marL="248920" indent="-248920" defTabSz="283535" rtl="1">
              <a:spcBef>
                <a:spcPts val="200"/>
              </a:spcBef>
              <a:buClr>
                <a:srgbClr val="C00000"/>
              </a:buClr>
              <a:defRPr sz="2156"/>
            </a:pPr>
            <a:r>
              <a:rPr dirty="0" err="1">
                <a:latin typeface="Sakkal Majalla" panose="02000000000000000000" pitchFamily="2" charset="-78"/>
                <a:cs typeface="Sakkal Majalla" panose="02000000000000000000" pitchFamily="2" charset="-78"/>
              </a:rPr>
              <a:t>ستتباين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والمعتدون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أماكن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ويكاد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المؤكد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والمعتدون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سيتغيرون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بمرور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48920" indent="-248920" defTabSz="283535" rtl="1">
              <a:spcBef>
                <a:spcPts val="200"/>
              </a:spcBef>
              <a:buClr>
                <a:srgbClr val="C00000"/>
              </a:buClr>
              <a:defRPr sz="2156"/>
            </a:pP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تصميم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تحقيق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العنف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طبيعة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التحقيق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مراعاة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الغرض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التحقيق</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48920" indent="-248920" defTabSz="283535" rtl="1">
              <a:spcBef>
                <a:spcPts val="200"/>
              </a:spcBef>
              <a:buClr>
                <a:srgbClr val="C00000"/>
              </a:buClr>
              <a:defRPr sz="2156"/>
            </a:pPr>
            <a:r>
              <a:rPr dirty="0" err="1">
                <a:latin typeface="Sakkal Majalla" panose="02000000000000000000" pitchFamily="2" charset="-78"/>
                <a:cs typeface="Sakkal Majalla" panose="02000000000000000000" pitchFamily="2" charset="-78"/>
              </a:rPr>
              <a:t>سيختلف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والأساليب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المُتَّبعة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الغرض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التحقيق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ونوعها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pic>
        <p:nvPicPr>
          <p:cNvPr id="404" name="Image 6" descr="Image 6"/>
          <p:cNvPicPr>
            <a:picLocks noChangeAspect="1"/>
          </p:cNvPicPr>
          <p:nvPr/>
        </p:nvPicPr>
        <p:blipFill>
          <a:blip r:embed="rId3"/>
          <a:stretch>
            <a:fillRect/>
          </a:stretch>
        </p:blipFill>
        <p:spPr>
          <a:xfrm>
            <a:off x="6875629" y="2466287"/>
            <a:ext cx="3712192" cy="2019259"/>
          </a:xfrm>
          <a:prstGeom prst="rect">
            <a:avLst/>
          </a:prstGeom>
          <a:ln w="12700">
            <a:miter lim="400000"/>
          </a:ln>
        </p:spPr>
      </p:pic>
      <p:sp>
        <p:nvSpPr>
          <p:cNvPr id="405" name="TextBox 1"/>
          <p:cNvSpPr txBox="1"/>
          <p:nvPr/>
        </p:nvSpPr>
        <p:spPr>
          <a:xfrm>
            <a:off x="6921349" y="4692689"/>
            <a:ext cx="4869976" cy="662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rtl="1">
              <a:defRPr sz="1200">
                <a:solidFill>
                  <a:srgbClr val="444444"/>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توصيات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الأخلاقيات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بحث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وتوثيق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العنف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endParaRPr dirty="0">
              <a:latin typeface="Sakkal Majalla" panose="02000000000000000000" pitchFamily="2" charset="-78"/>
              <a:cs typeface="Sakkal Majalla" panose="02000000000000000000" pitchFamily="2" charset="-78"/>
            </a:endParaRPr>
          </a:p>
          <a:p>
            <a:pPr algn="l" rtl="0">
              <a:defRPr sz="1200">
                <a:solidFill>
                  <a:srgbClr val="0000FF"/>
                </a:solidFill>
                <a:latin typeface="+mj-lt"/>
                <a:ea typeface="+mj-ea"/>
                <a:cs typeface="+mj-cs"/>
                <a:sym typeface="Source Sans Pro Regular"/>
              </a:defRPr>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4"/>
              </a:rPr>
              <a:t>https://apps.who.int/iris/bitstream/handle/10665/43709/9789241595681_ara.pdf</a:t>
            </a:r>
            <a:r>
              <a:rPr dirty="0">
                <a:latin typeface="Sakkal Majalla" panose="02000000000000000000" pitchFamily="2" charset="-78"/>
                <a:cs typeface="Sakkal Majalla" panose="02000000000000000000" pitchFamily="2" charset="-78"/>
              </a:rPr>
              <a:t> </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21</a:t>
            </a:fld>
            <a:endParaRPr/>
          </a:p>
        </p:txBody>
      </p:sp>
      <p:sp>
        <p:nvSpPr>
          <p:cNvPr id="411" name="Espace réservé du contenu 2"/>
          <p:cNvSpPr txBox="1">
            <a:spLocks noGrp="1"/>
          </p:cNvSpPr>
          <p:nvPr>
            <p:ph type="body" sz="half" idx="1"/>
          </p:nvPr>
        </p:nvSpPr>
        <p:spPr>
          <a:xfrm>
            <a:off x="1103970" y="1452740"/>
            <a:ext cx="7004642" cy="4654072"/>
          </a:xfrm>
          <a:prstGeom prst="rect">
            <a:avLst/>
          </a:prstGeom>
        </p:spPr>
        <p:txBody>
          <a:bodyPr lIns="34290" tIns="34290" rIns="34290" bIns="34290" rtlCol="1"/>
          <a:lstStyle/>
          <a:p>
            <a:pPr marL="231140" indent="-231140" rtl="1">
              <a:buClr>
                <a:srgbClr val="C00000"/>
              </a:buClr>
              <a:defRPr sz="2400"/>
            </a:pPr>
            <a:r>
              <a:rPr dirty="0" err="1">
                <a:latin typeface="Sakkal Majalla" panose="02000000000000000000" pitchFamily="2" charset="-78"/>
                <a:cs typeface="Sakkal Majalla" panose="02000000000000000000" pitchFamily="2" charset="-78"/>
              </a:rPr>
              <a:t>سيضطلع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للطوارئ</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يكافئه</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بمسؤولية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تهيئة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حدوث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والانتهاك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والحفاظ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وسيتخذ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الغرض</a:t>
            </a:r>
            <a:r>
              <a:rPr dirty="0">
                <a:latin typeface="Sakkal Majalla" panose="02000000000000000000" pitchFamily="2" charset="-78"/>
                <a:cs typeface="Sakkal Majalla" panose="02000000000000000000" pitchFamily="2" charset="-78"/>
              </a:rPr>
              <a:t>.</a:t>
            </a:r>
          </a:p>
          <a:p>
            <a:pPr marL="231140" indent="-231140" rtl="1">
              <a:buClr>
                <a:srgbClr val="C00000"/>
              </a:buClr>
              <a:defRPr sz="2400"/>
            </a:pPr>
            <a:endParaRPr dirty="0">
              <a:latin typeface="Sakkal Majalla" panose="02000000000000000000" pitchFamily="2" charset="-78"/>
              <a:cs typeface="Sakkal Majalla" panose="02000000000000000000" pitchFamily="2" charset="-78"/>
            </a:endParaRPr>
          </a:p>
          <a:p>
            <a:pPr marL="231140" indent="-231140" rtl="1">
              <a:buClr>
                <a:srgbClr val="C00000"/>
              </a:buClr>
              <a:defRPr sz="2400"/>
            </a:pP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الخصوص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رئيس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للطوارئ</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(أو من يكافئه) </a:t>
            </a:r>
            <a:r>
              <a:rPr dirty="0" err="1">
                <a:latin typeface="Sakkal Majalla" panose="02000000000000000000" pitchFamily="2" charset="-78"/>
                <a:cs typeface="Sakkal Majalla" panose="02000000000000000000" pitchFamily="2" charset="-78"/>
              </a:rPr>
              <a:t>إحاطة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موظفيه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ومرؤوسيه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بمعايير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السلوك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المتوقَّع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والتأكد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يتلقى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إلزاميًّا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لمنع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والانتهاك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لهما</a:t>
            </a:r>
            <a:r>
              <a:rPr dirty="0">
                <a:latin typeface="Sakkal Majalla" panose="02000000000000000000" pitchFamily="2" charset="-78"/>
                <a:cs typeface="Sakkal Majalla" panose="02000000000000000000" pitchFamily="2" charset="-78"/>
              </a:rPr>
              <a:t>.</a:t>
            </a:r>
          </a:p>
        </p:txBody>
      </p:sp>
      <p:sp>
        <p:nvSpPr>
          <p:cNvPr id="412" name="Titre 1"/>
          <p:cNvSpPr txBox="1">
            <a:spLocks noGrp="1"/>
          </p:cNvSpPr>
          <p:nvPr>
            <p:ph type="title" idx="4294967295"/>
          </p:nvPr>
        </p:nvSpPr>
        <p:spPr>
          <a:xfrm>
            <a:off x="-88490" y="-132927"/>
            <a:ext cx="7737065" cy="1307041"/>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دور رئيس الاستجابة للطوارئ في الوقاية من الاستغلال والانتهاك الجنسيين والتحرش الجنسي والتصدي لها</a:t>
            </a:r>
          </a:p>
        </p:txBody>
      </p:sp>
      <p:pic>
        <p:nvPicPr>
          <p:cNvPr id="413" name="Image 6" descr="Image 6"/>
          <p:cNvPicPr>
            <a:picLocks noChangeAspect="1"/>
          </p:cNvPicPr>
          <p:nvPr/>
        </p:nvPicPr>
        <p:blipFill>
          <a:blip r:embed="rId2"/>
          <a:srcRect l="4" r="5" b="1416"/>
          <a:stretch>
            <a:fillRect/>
          </a:stretch>
        </p:blipFill>
        <p:spPr>
          <a:xfrm>
            <a:off x="8108612" y="2232161"/>
            <a:ext cx="3236764" cy="3738960"/>
          </a:xfrm>
          <a:custGeom>
            <a:avLst/>
            <a:gdLst/>
            <a:ahLst/>
            <a:cxnLst>
              <a:cxn ang="0">
                <a:pos x="wd2" y="hd2"/>
              </a:cxn>
              <a:cxn ang="5400000">
                <a:pos x="wd2" y="hd2"/>
              </a:cxn>
              <a:cxn ang="10800000">
                <a:pos x="wd2" y="hd2"/>
              </a:cxn>
              <a:cxn ang="16200000">
                <a:pos x="wd2" y="hd2"/>
              </a:cxn>
            </a:cxnLst>
            <a:rect l="0" t="0" r="r" b="b"/>
            <a:pathLst>
              <a:path w="21547" h="21600" extrusionOk="0">
                <a:moveTo>
                  <a:pt x="3775" y="0"/>
                </a:moveTo>
                <a:lnTo>
                  <a:pt x="4190" y="138"/>
                </a:lnTo>
                <a:cubicBezTo>
                  <a:pt x="4371" y="199"/>
                  <a:pt x="4553" y="258"/>
                  <a:pt x="4736" y="310"/>
                </a:cubicBezTo>
                <a:cubicBezTo>
                  <a:pt x="4684" y="423"/>
                  <a:pt x="4633" y="399"/>
                  <a:pt x="4581" y="387"/>
                </a:cubicBezTo>
                <a:cubicBezTo>
                  <a:pt x="4265" y="342"/>
                  <a:pt x="3939" y="308"/>
                  <a:pt x="3635" y="183"/>
                </a:cubicBezTo>
                <a:cubicBezTo>
                  <a:pt x="3561" y="161"/>
                  <a:pt x="3476" y="161"/>
                  <a:pt x="3444" y="241"/>
                </a:cubicBezTo>
                <a:cubicBezTo>
                  <a:pt x="3392" y="354"/>
                  <a:pt x="3466" y="422"/>
                  <a:pt x="3540" y="479"/>
                </a:cubicBezTo>
                <a:cubicBezTo>
                  <a:pt x="3666" y="581"/>
                  <a:pt x="3813" y="560"/>
                  <a:pt x="3949" y="571"/>
                </a:cubicBezTo>
                <a:cubicBezTo>
                  <a:pt x="4327" y="628"/>
                  <a:pt x="4507" y="785"/>
                  <a:pt x="4591" y="1149"/>
                </a:cubicBezTo>
                <a:cubicBezTo>
                  <a:pt x="4265" y="1001"/>
                  <a:pt x="3939" y="1182"/>
                  <a:pt x="3624" y="1080"/>
                </a:cubicBezTo>
                <a:cubicBezTo>
                  <a:pt x="3540" y="1057"/>
                  <a:pt x="3413" y="1093"/>
                  <a:pt x="3455" y="1217"/>
                </a:cubicBezTo>
                <a:cubicBezTo>
                  <a:pt x="3497" y="1331"/>
                  <a:pt x="3633" y="1421"/>
                  <a:pt x="3392" y="1399"/>
                </a:cubicBezTo>
                <a:cubicBezTo>
                  <a:pt x="3213" y="1387"/>
                  <a:pt x="3162" y="1250"/>
                  <a:pt x="3109" y="1103"/>
                </a:cubicBezTo>
                <a:cubicBezTo>
                  <a:pt x="3067" y="1023"/>
                  <a:pt x="2950" y="979"/>
                  <a:pt x="2866" y="1025"/>
                </a:cubicBezTo>
                <a:cubicBezTo>
                  <a:pt x="2761" y="1070"/>
                  <a:pt x="2795" y="1193"/>
                  <a:pt x="2795" y="1284"/>
                </a:cubicBezTo>
                <a:cubicBezTo>
                  <a:pt x="2784" y="1454"/>
                  <a:pt x="2867" y="1534"/>
                  <a:pt x="3014" y="1568"/>
                </a:cubicBezTo>
                <a:cubicBezTo>
                  <a:pt x="3192" y="1614"/>
                  <a:pt x="3372" y="1672"/>
                  <a:pt x="3603" y="1740"/>
                </a:cubicBezTo>
                <a:cubicBezTo>
                  <a:pt x="3351" y="1854"/>
                  <a:pt x="3161" y="1831"/>
                  <a:pt x="2972" y="1740"/>
                </a:cubicBezTo>
                <a:cubicBezTo>
                  <a:pt x="2740" y="1638"/>
                  <a:pt x="2437" y="1501"/>
                  <a:pt x="2248" y="1626"/>
                </a:cubicBezTo>
                <a:cubicBezTo>
                  <a:pt x="1964" y="1807"/>
                  <a:pt x="1731" y="1694"/>
                  <a:pt x="1479" y="1660"/>
                </a:cubicBezTo>
                <a:cubicBezTo>
                  <a:pt x="954" y="1592"/>
                  <a:pt x="1280" y="1490"/>
                  <a:pt x="755" y="1433"/>
                </a:cubicBezTo>
                <a:cubicBezTo>
                  <a:pt x="545" y="1410"/>
                  <a:pt x="325" y="1320"/>
                  <a:pt x="21" y="1444"/>
                </a:cubicBezTo>
                <a:cubicBezTo>
                  <a:pt x="1397" y="2103"/>
                  <a:pt x="2046" y="2058"/>
                  <a:pt x="3275" y="2864"/>
                </a:cubicBezTo>
                <a:cubicBezTo>
                  <a:pt x="3223" y="2943"/>
                  <a:pt x="3172" y="2909"/>
                  <a:pt x="3120" y="2898"/>
                </a:cubicBezTo>
                <a:cubicBezTo>
                  <a:pt x="3035" y="2887"/>
                  <a:pt x="2929" y="2840"/>
                  <a:pt x="2908" y="2987"/>
                </a:cubicBezTo>
                <a:cubicBezTo>
                  <a:pt x="2898" y="3101"/>
                  <a:pt x="2962" y="3157"/>
                  <a:pt x="3067" y="3169"/>
                </a:cubicBezTo>
                <a:cubicBezTo>
                  <a:pt x="3371" y="3214"/>
                  <a:pt x="3644" y="3374"/>
                  <a:pt x="3917" y="3510"/>
                </a:cubicBezTo>
                <a:cubicBezTo>
                  <a:pt x="4043" y="3567"/>
                  <a:pt x="4181" y="3647"/>
                  <a:pt x="4129" y="3852"/>
                </a:cubicBezTo>
                <a:cubicBezTo>
                  <a:pt x="4024" y="3909"/>
                  <a:pt x="3949" y="3829"/>
                  <a:pt x="3865" y="3817"/>
                </a:cubicBezTo>
                <a:cubicBezTo>
                  <a:pt x="3781" y="3806"/>
                  <a:pt x="3582" y="3850"/>
                  <a:pt x="3635" y="3884"/>
                </a:cubicBezTo>
                <a:cubicBezTo>
                  <a:pt x="3876" y="4009"/>
                  <a:pt x="3433" y="4317"/>
                  <a:pt x="3727" y="4317"/>
                </a:cubicBezTo>
                <a:cubicBezTo>
                  <a:pt x="4211" y="4317"/>
                  <a:pt x="4475" y="4861"/>
                  <a:pt x="4937" y="4872"/>
                </a:cubicBezTo>
                <a:cubicBezTo>
                  <a:pt x="5011" y="4872"/>
                  <a:pt x="5043" y="4974"/>
                  <a:pt x="5043" y="5053"/>
                </a:cubicBezTo>
                <a:cubicBezTo>
                  <a:pt x="5043" y="5155"/>
                  <a:pt x="4968" y="5168"/>
                  <a:pt x="4895" y="5179"/>
                </a:cubicBezTo>
                <a:cubicBezTo>
                  <a:pt x="4779" y="5191"/>
                  <a:pt x="4654" y="5055"/>
                  <a:pt x="4507" y="5248"/>
                </a:cubicBezTo>
                <a:cubicBezTo>
                  <a:pt x="4780" y="5362"/>
                  <a:pt x="5064" y="5474"/>
                  <a:pt x="5053" y="5860"/>
                </a:cubicBezTo>
                <a:cubicBezTo>
                  <a:pt x="5053" y="5962"/>
                  <a:pt x="5168" y="6007"/>
                  <a:pt x="5252" y="6030"/>
                </a:cubicBezTo>
                <a:cubicBezTo>
                  <a:pt x="5399" y="6075"/>
                  <a:pt x="5514" y="6144"/>
                  <a:pt x="5598" y="6291"/>
                </a:cubicBezTo>
                <a:cubicBezTo>
                  <a:pt x="5598" y="6325"/>
                  <a:pt x="5598" y="6349"/>
                  <a:pt x="5598" y="6383"/>
                </a:cubicBezTo>
                <a:cubicBezTo>
                  <a:pt x="5577" y="6735"/>
                  <a:pt x="5366" y="6724"/>
                  <a:pt x="5135" y="6667"/>
                </a:cubicBezTo>
                <a:cubicBezTo>
                  <a:pt x="4862" y="6599"/>
                  <a:pt x="4589" y="6462"/>
                  <a:pt x="4295" y="6587"/>
                </a:cubicBezTo>
                <a:cubicBezTo>
                  <a:pt x="4705" y="6757"/>
                  <a:pt x="5159" y="6768"/>
                  <a:pt x="5537" y="7007"/>
                </a:cubicBezTo>
                <a:cubicBezTo>
                  <a:pt x="4129" y="7052"/>
                  <a:pt x="2887" y="6291"/>
                  <a:pt x="1521" y="5996"/>
                </a:cubicBezTo>
                <a:cubicBezTo>
                  <a:pt x="1563" y="6189"/>
                  <a:pt x="1680" y="6234"/>
                  <a:pt x="1775" y="6257"/>
                </a:cubicBezTo>
                <a:cubicBezTo>
                  <a:pt x="2279" y="6404"/>
                  <a:pt x="2721" y="6700"/>
                  <a:pt x="3183" y="6949"/>
                </a:cubicBezTo>
                <a:cubicBezTo>
                  <a:pt x="3372" y="7051"/>
                  <a:pt x="3508" y="7165"/>
                  <a:pt x="3582" y="7380"/>
                </a:cubicBezTo>
                <a:cubicBezTo>
                  <a:pt x="3645" y="7585"/>
                  <a:pt x="3771" y="7676"/>
                  <a:pt x="4002" y="7619"/>
                </a:cubicBezTo>
                <a:cubicBezTo>
                  <a:pt x="4191" y="7573"/>
                  <a:pt x="4391" y="7596"/>
                  <a:pt x="4591" y="7619"/>
                </a:cubicBezTo>
                <a:cubicBezTo>
                  <a:pt x="4812" y="7642"/>
                  <a:pt x="5064" y="7870"/>
                  <a:pt x="5011" y="7995"/>
                </a:cubicBezTo>
                <a:cubicBezTo>
                  <a:pt x="4906" y="8199"/>
                  <a:pt x="4728" y="8098"/>
                  <a:pt x="4581" y="8075"/>
                </a:cubicBezTo>
                <a:cubicBezTo>
                  <a:pt x="4402" y="8052"/>
                  <a:pt x="4076" y="7995"/>
                  <a:pt x="4076" y="8018"/>
                </a:cubicBezTo>
                <a:cubicBezTo>
                  <a:pt x="3960" y="8529"/>
                  <a:pt x="3697" y="8142"/>
                  <a:pt x="3508" y="8142"/>
                </a:cubicBezTo>
                <a:cubicBezTo>
                  <a:pt x="3329" y="8142"/>
                  <a:pt x="3150" y="8086"/>
                  <a:pt x="2982" y="8041"/>
                </a:cubicBezTo>
                <a:cubicBezTo>
                  <a:pt x="2762" y="7984"/>
                  <a:pt x="2561" y="8084"/>
                  <a:pt x="2351" y="8107"/>
                </a:cubicBezTo>
                <a:cubicBezTo>
                  <a:pt x="2162" y="8130"/>
                  <a:pt x="2268" y="8425"/>
                  <a:pt x="2153" y="8550"/>
                </a:cubicBezTo>
                <a:cubicBezTo>
                  <a:pt x="2132" y="8584"/>
                  <a:pt x="2110" y="8584"/>
                  <a:pt x="2089" y="8584"/>
                </a:cubicBezTo>
                <a:cubicBezTo>
                  <a:pt x="2026" y="9470"/>
                  <a:pt x="924" y="9254"/>
                  <a:pt x="924" y="9288"/>
                </a:cubicBezTo>
                <a:cubicBezTo>
                  <a:pt x="830" y="9345"/>
                  <a:pt x="712" y="9209"/>
                  <a:pt x="596" y="9345"/>
                </a:cubicBezTo>
                <a:cubicBezTo>
                  <a:pt x="1090" y="9970"/>
                  <a:pt x="1847" y="10118"/>
                  <a:pt x="2520" y="10583"/>
                </a:cubicBezTo>
                <a:cubicBezTo>
                  <a:pt x="1963" y="10742"/>
                  <a:pt x="1638" y="10197"/>
                  <a:pt x="1228" y="10265"/>
                </a:cubicBezTo>
                <a:cubicBezTo>
                  <a:pt x="1028" y="10435"/>
                  <a:pt x="1626" y="10708"/>
                  <a:pt x="1048" y="10787"/>
                </a:cubicBezTo>
                <a:cubicBezTo>
                  <a:pt x="1300" y="10935"/>
                  <a:pt x="1480" y="11083"/>
                  <a:pt x="1659" y="11253"/>
                </a:cubicBezTo>
                <a:cubicBezTo>
                  <a:pt x="1963" y="11559"/>
                  <a:pt x="2028" y="11764"/>
                  <a:pt x="1880" y="12172"/>
                </a:cubicBezTo>
                <a:cubicBezTo>
                  <a:pt x="1786" y="12445"/>
                  <a:pt x="1649" y="12693"/>
                  <a:pt x="1775" y="13011"/>
                </a:cubicBezTo>
                <a:cubicBezTo>
                  <a:pt x="1859" y="13227"/>
                  <a:pt x="1826" y="13375"/>
                  <a:pt x="1511" y="13273"/>
                </a:cubicBezTo>
                <a:cubicBezTo>
                  <a:pt x="1174" y="13171"/>
                  <a:pt x="1049" y="13364"/>
                  <a:pt x="1133" y="13750"/>
                </a:cubicBezTo>
                <a:cubicBezTo>
                  <a:pt x="1185" y="13999"/>
                  <a:pt x="1134" y="14079"/>
                  <a:pt x="903" y="14045"/>
                </a:cubicBezTo>
                <a:cubicBezTo>
                  <a:pt x="651" y="14011"/>
                  <a:pt x="407" y="13854"/>
                  <a:pt x="92" y="13933"/>
                </a:cubicBezTo>
                <a:cubicBezTo>
                  <a:pt x="344" y="14387"/>
                  <a:pt x="881" y="14249"/>
                  <a:pt x="1175" y="14680"/>
                </a:cubicBezTo>
                <a:cubicBezTo>
                  <a:pt x="828" y="14680"/>
                  <a:pt x="555" y="14682"/>
                  <a:pt x="303" y="14591"/>
                </a:cubicBezTo>
                <a:cubicBezTo>
                  <a:pt x="198" y="14557"/>
                  <a:pt x="84" y="14510"/>
                  <a:pt x="21" y="14646"/>
                </a:cubicBezTo>
                <a:cubicBezTo>
                  <a:pt x="-53" y="14805"/>
                  <a:pt x="92" y="14862"/>
                  <a:pt x="176" y="14885"/>
                </a:cubicBezTo>
                <a:cubicBezTo>
                  <a:pt x="418" y="14964"/>
                  <a:pt x="608" y="15147"/>
                  <a:pt x="818" y="15295"/>
                </a:cubicBezTo>
                <a:cubicBezTo>
                  <a:pt x="1270" y="15613"/>
                  <a:pt x="1764" y="15885"/>
                  <a:pt x="2142" y="16407"/>
                </a:cubicBezTo>
                <a:cubicBezTo>
                  <a:pt x="1669" y="16271"/>
                  <a:pt x="1313" y="15952"/>
                  <a:pt x="861" y="15896"/>
                </a:cubicBezTo>
                <a:cubicBezTo>
                  <a:pt x="1249" y="16372"/>
                  <a:pt x="1743" y="16690"/>
                  <a:pt x="2205" y="17042"/>
                </a:cubicBezTo>
                <a:cubicBezTo>
                  <a:pt x="2342" y="17144"/>
                  <a:pt x="2478" y="17214"/>
                  <a:pt x="2499" y="17429"/>
                </a:cubicBezTo>
                <a:cubicBezTo>
                  <a:pt x="2562" y="17850"/>
                  <a:pt x="2731" y="18190"/>
                  <a:pt x="3109" y="18372"/>
                </a:cubicBezTo>
                <a:cubicBezTo>
                  <a:pt x="3109" y="18372"/>
                  <a:pt x="3088" y="18439"/>
                  <a:pt x="3077" y="18473"/>
                </a:cubicBezTo>
                <a:cubicBezTo>
                  <a:pt x="2846" y="18484"/>
                  <a:pt x="2666" y="18235"/>
                  <a:pt x="2382" y="18326"/>
                </a:cubicBezTo>
                <a:cubicBezTo>
                  <a:pt x="2666" y="18667"/>
                  <a:pt x="2897" y="18960"/>
                  <a:pt x="3286" y="19119"/>
                </a:cubicBezTo>
                <a:cubicBezTo>
                  <a:pt x="3601" y="19244"/>
                  <a:pt x="3990" y="19325"/>
                  <a:pt x="4221" y="19734"/>
                </a:cubicBezTo>
                <a:cubicBezTo>
                  <a:pt x="3959" y="19813"/>
                  <a:pt x="3760" y="19710"/>
                  <a:pt x="3561" y="19642"/>
                </a:cubicBezTo>
                <a:cubicBezTo>
                  <a:pt x="3256" y="19528"/>
                  <a:pt x="2951" y="19405"/>
                  <a:pt x="2647" y="19291"/>
                </a:cubicBezTo>
                <a:cubicBezTo>
                  <a:pt x="2531" y="19246"/>
                  <a:pt x="2406" y="19222"/>
                  <a:pt x="2332" y="19426"/>
                </a:cubicBezTo>
                <a:cubicBezTo>
                  <a:pt x="2721" y="19472"/>
                  <a:pt x="2952" y="19745"/>
                  <a:pt x="3194" y="20007"/>
                </a:cubicBezTo>
                <a:cubicBezTo>
                  <a:pt x="3330" y="20154"/>
                  <a:pt x="3446" y="20345"/>
                  <a:pt x="3688" y="20277"/>
                </a:cubicBezTo>
                <a:cubicBezTo>
                  <a:pt x="3814" y="20243"/>
                  <a:pt x="3896" y="20347"/>
                  <a:pt x="3886" y="20483"/>
                </a:cubicBezTo>
                <a:cubicBezTo>
                  <a:pt x="3833" y="20960"/>
                  <a:pt x="4138" y="21117"/>
                  <a:pt x="4454" y="21208"/>
                </a:cubicBezTo>
                <a:cubicBezTo>
                  <a:pt x="4685" y="21276"/>
                  <a:pt x="4903" y="21379"/>
                  <a:pt x="5117" y="21492"/>
                </a:cubicBezTo>
                <a:lnTo>
                  <a:pt x="5312" y="21600"/>
                </a:lnTo>
                <a:lnTo>
                  <a:pt x="21547" y="21600"/>
                </a:lnTo>
                <a:lnTo>
                  <a:pt x="21547" y="0"/>
                </a:lnTo>
                <a:lnTo>
                  <a:pt x="3775" y="0"/>
                </a:lnTo>
                <a:close/>
              </a:path>
            </a:pathLst>
          </a:custGeom>
          <a:ln w="12700">
            <a:miter lim="400000"/>
          </a:ln>
        </p:spPr>
      </p:pic>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22</a:t>
            </a:fld>
            <a:endParaRPr/>
          </a:p>
        </p:txBody>
      </p:sp>
      <p:sp>
        <p:nvSpPr>
          <p:cNvPr id="416" name="Espace réservé du contenu 2"/>
          <p:cNvSpPr txBox="1">
            <a:spLocks noGrp="1"/>
          </p:cNvSpPr>
          <p:nvPr>
            <p:ph type="body" idx="1"/>
          </p:nvPr>
        </p:nvSpPr>
        <p:spPr>
          <a:xfrm>
            <a:off x="1389446" y="1265169"/>
            <a:ext cx="9010188" cy="4654071"/>
          </a:xfrm>
          <a:prstGeom prst="rect">
            <a:avLst/>
          </a:prstGeom>
        </p:spPr>
        <p:txBody>
          <a:bodyPr rtlCol="1"/>
          <a:lstStyle/>
          <a:p>
            <a:pPr marL="342900" indent="-342900" rtl="1">
              <a:buFontTx/>
              <a:buAutoNum type="arabicPeriod"/>
              <a:defRPr sz="2200"/>
            </a:pP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المُستجيبين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توثيق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العنف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يتعرضون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a:t>
            </a:r>
          </a:p>
          <a:p>
            <a:pPr marL="342900" indent="-342900" rtl="1">
              <a:buFontTx/>
              <a:buAutoNum type="arabicPeriod"/>
              <a:defRPr sz="2200"/>
            </a:pP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وتوثيقها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نحو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للمُستجيبين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سليمًا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المنهجية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ويستند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الخبرة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والممارسات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الجيدة</a:t>
            </a:r>
            <a:r>
              <a:rPr dirty="0">
                <a:latin typeface="Sakkal Majalla" panose="02000000000000000000" pitchFamily="2" charset="-78"/>
                <a:cs typeface="Sakkal Majalla" panose="02000000000000000000" pitchFamily="2" charset="-78"/>
              </a:rPr>
              <a:t>.</a:t>
            </a:r>
          </a:p>
          <a:p>
            <a:pPr marL="342900" indent="-342900" rtl="1">
              <a:buFontTx/>
              <a:buAutoNum type="arabicPeriod"/>
              <a:defRPr sz="2200"/>
            </a:pP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تتوافر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محليًّا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الخدمات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الأساسية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للناجين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والضحايا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بدء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نشاط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يتضمن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أفرادًا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يُفصحون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تجاربهم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المرتبطة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بالعنف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a:t>
            </a:r>
          </a:p>
          <a:p>
            <a:pPr marL="342900" indent="-342900" rtl="1">
              <a:buFontTx/>
              <a:buAutoNum type="arabicPeriod"/>
              <a:defRPr sz="2200"/>
            </a:pPr>
            <a:r>
              <a:rPr dirty="0" err="1">
                <a:latin typeface="Sakkal Majalla" panose="02000000000000000000" pitchFamily="2" charset="-78"/>
                <a:cs typeface="Sakkal Majalla" panose="02000000000000000000" pitchFamily="2" charset="-78"/>
              </a:rPr>
              <a:t>تكتسب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العنف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أهميةً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قصوى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رصدها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باستمرار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الخصوص</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417" name="ZoneTexte 3"/>
          <p:cNvSpPr txBox="1"/>
          <p:nvPr/>
        </p:nvSpPr>
        <p:spPr>
          <a:xfrm>
            <a:off x="1779612" y="5576315"/>
            <a:ext cx="8620022" cy="561692"/>
          </a:xfrm>
          <a:prstGeom prst="rect">
            <a:avLst/>
          </a:prstGeom>
          <a:solidFill>
            <a:srgbClr val="C00000"/>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4290" tIns="34290" rIns="34290" bIns="34290" rtlCol="1">
            <a:spAutoFit/>
          </a:bodyPr>
          <a:lstStyle/>
          <a:p>
            <a:pPr algn="ctr" rtl="1">
              <a:defRPr sz="1400">
                <a:solidFill>
                  <a:srgbClr val="FFFFFF"/>
                </a:solidFill>
                <a:latin typeface="+mj-lt"/>
                <a:ea typeface="+mj-ea"/>
                <a:cs typeface="+mj-cs"/>
                <a:sym typeface="Source Sans Pro Regular"/>
              </a:defRPr>
            </a:pPr>
            <a:r>
              <a:rPr lang="ar" sz="1600">
                <a:latin typeface="Sakkal Majalla" panose="02000000000000000000" pitchFamily="2" charset="-78"/>
                <a:cs typeface="Sakkal Majalla" panose="02000000000000000000" pitchFamily="2" charset="-78"/>
              </a:rPr>
              <a:t>تأتي هذه التوصيات مُكمِّلةً للمعايير والمبادئ التوجيهية المهنية القائمة </a:t>
            </a:r>
          </a:p>
          <a:p>
            <a:pPr algn="ctr" rtl="1">
              <a:defRPr sz="1400">
                <a:solidFill>
                  <a:srgbClr val="FFFFFF"/>
                </a:solidFill>
                <a:latin typeface="+mj-lt"/>
                <a:ea typeface="+mj-ea"/>
                <a:cs typeface="+mj-cs"/>
                <a:sym typeface="Source Sans Pro Regular"/>
              </a:defRPr>
            </a:pPr>
            <a:r>
              <a:rPr lang="ar" sz="1600">
                <a:latin typeface="Sakkal Majalla" panose="02000000000000000000" pitchFamily="2" charset="-78"/>
                <a:cs typeface="Sakkal Majalla" panose="02000000000000000000" pitchFamily="2" charset="-78"/>
              </a:rPr>
              <a:t>وغيرها من الممارسات والأدوات الرقابية والأدلة المعنية بالأخلاقيات.</a:t>
            </a:r>
          </a:p>
        </p:txBody>
      </p:sp>
      <p:sp>
        <p:nvSpPr>
          <p:cNvPr id="418" name="Titre 1"/>
          <p:cNvSpPr txBox="1">
            <a:spLocks noGrp="1"/>
          </p:cNvSpPr>
          <p:nvPr>
            <p:ph type="title" idx="4294967295"/>
          </p:nvPr>
        </p:nvSpPr>
        <p:spPr>
          <a:xfrm>
            <a:off x="219144" y="-199319"/>
            <a:ext cx="9131334" cy="1138080"/>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التوصيات الثماني بشأن السلامة والأخلاقيات  </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rPr/>
              <a:t>23</a:t>
            </a:fld>
            <a:endParaRPr/>
          </a:p>
        </p:txBody>
      </p:sp>
      <p:sp>
        <p:nvSpPr>
          <p:cNvPr id="423" name="Espace réservé du contenu 2"/>
          <p:cNvSpPr txBox="1">
            <a:spLocks noGrp="1"/>
          </p:cNvSpPr>
          <p:nvPr>
            <p:ph type="body" idx="1"/>
          </p:nvPr>
        </p:nvSpPr>
        <p:spPr>
          <a:xfrm>
            <a:off x="1504984" y="1355279"/>
            <a:ext cx="9182032" cy="4654072"/>
          </a:xfrm>
          <a:prstGeom prst="rect">
            <a:avLst/>
          </a:prstGeom>
        </p:spPr>
        <p:txBody>
          <a:bodyPr rtlCol="1"/>
          <a:lstStyle/>
          <a:p>
            <a:pPr marL="342900" indent="-342900" rtl="1">
              <a:buFontTx/>
              <a:buAutoNum type="arabicPeriod" startAt="5"/>
              <a:defRPr sz="2400"/>
            </a:pP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حماية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خصوصية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يقدمون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العنف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الوقت</a:t>
            </a:r>
            <a:r>
              <a:rPr dirty="0">
                <a:latin typeface="Sakkal Majalla" panose="02000000000000000000" pitchFamily="2" charset="-78"/>
                <a:cs typeface="Sakkal Majalla" panose="02000000000000000000" pitchFamily="2" charset="-78"/>
              </a:rPr>
              <a:t>.</a:t>
            </a:r>
          </a:p>
          <a:p>
            <a:pPr marL="342900" indent="-342900" rtl="1">
              <a:buFontTx/>
              <a:buAutoNum type="arabicPeriod" startAt="5"/>
              <a:defRPr sz="2400"/>
            </a:pP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العنف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يُعطي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موافقته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المستنيرة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نشاط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a:t>
            </a:r>
          </a:p>
          <a:p>
            <a:pPr marL="342900" indent="-342900" rtl="1">
              <a:buFontTx/>
              <a:buAutoNum type="arabicPeriod" startAt="5"/>
              <a:defRPr sz="2400"/>
            </a:pP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اختيار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بعناية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وحصولهم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المتخصص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والكافي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المستمر</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rtl="1">
              <a:buFontTx/>
              <a:buAutoNum type="arabicPeriod" startAt="5"/>
              <a:defRPr sz="2400"/>
            </a:pP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احتياطية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الأطفال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أعمارهم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18 </a:t>
            </a:r>
            <a:r>
              <a:rPr dirty="0" err="1">
                <a:latin typeface="Sakkal Majalla" panose="02000000000000000000" pitchFamily="2" charset="-78"/>
                <a:cs typeface="Sakkal Majalla" panose="02000000000000000000" pitchFamily="2" charset="-78"/>
              </a:rPr>
              <a:t>عامًا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 name="Titre 1">
            <a:extLst>
              <a:ext uri="{FF2B5EF4-FFF2-40B4-BE49-F238E27FC236}">
                <a16:creationId xmlns:a16="http://schemas.microsoft.com/office/drawing/2014/main" id="{82B258D8-680B-2197-294D-FB746D9899A2}"/>
              </a:ext>
            </a:extLst>
          </p:cNvPr>
          <p:cNvSpPr txBox="1">
            <a:spLocks/>
          </p:cNvSpPr>
          <p:nvPr/>
        </p:nvSpPr>
        <p:spPr>
          <a:xfrm>
            <a:off x="219143" y="-199320"/>
            <a:ext cx="9082173" cy="104796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التوصيات الثماني بشأن السلامة والأخلاقيات  </a:t>
            </a:r>
            <a:endParaRPr lang="en-US" b="1" dirty="0">
              <a:latin typeface="Sakkal Majalla" panose="02000000000000000000" pitchFamily="2" charset="-78"/>
              <a:cs typeface="Sakkal Majalla" panose="02000000000000000000" pitchFamily="2" charset="-78"/>
            </a:endParaRPr>
          </a:p>
        </p:txBody>
      </p:sp>
      <p:sp>
        <p:nvSpPr>
          <p:cNvPr id="3" name="ZoneTexte 3">
            <a:extLst>
              <a:ext uri="{FF2B5EF4-FFF2-40B4-BE49-F238E27FC236}">
                <a16:creationId xmlns:a16="http://schemas.microsoft.com/office/drawing/2014/main" id="{B21754F1-E6F4-755B-345A-6DE5FF2FE523}"/>
              </a:ext>
            </a:extLst>
          </p:cNvPr>
          <p:cNvSpPr txBox="1"/>
          <p:nvPr/>
        </p:nvSpPr>
        <p:spPr>
          <a:xfrm>
            <a:off x="1779612" y="5576315"/>
            <a:ext cx="8620022" cy="561692"/>
          </a:xfrm>
          <a:prstGeom prst="rect">
            <a:avLst/>
          </a:prstGeom>
          <a:solidFill>
            <a:srgbClr val="C00000"/>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4290" tIns="34290" rIns="34290" bIns="34290" rtlCol="1">
            <a:spAutoFit/>
          </a:bodyPr>
          <a:lstStyle/>
          <a:p>
            <a:pPr algn="ctr" rtl="1">
              <a:defRPr sz="1400">
                <a:solidFill>
                  <a:srgbClr val="FFFFFF"/>
                </a:solidFill>
                <a:latin typeface="+mj-lt"/>
                <a:ea typeface="+mj-ea"/>
                <a:cs typeface="+mj-cs"/>
                <a:sym typeface="Source Sans Pro Regular"/>
              </a:defRPr>
            </a:pPr>
            <a:r>
              <a:rPr lang="ar" sz="1600">
                <a:latin typeface="Sakkal Majalla" panose="02000000000000000000" pitchFamily="2" charset="-78"/>
                <a:cs typeface="Sakkal Majalla" panose="02000000000000000000" pitchFamily="2" charset="-78"/>
              </a:rPr>
              <a:t>تأتي هذه التوصيات مُكمِّلةً للمعايير والمبادئ التوجيهية المهنية القائمة </a:t>
            </a:r>
          </a:p>
          <a:p>
            <a:pPr algn="ctr" rtl="1">
              <a:defRPr sz="1400">
                <a:solidFill>
                  <a:srgbClr val="FFFFFF"/>
                </a:solidFill>
                <a:latin typeface="+mj-lt"/>
                <a:ea typeface="+mj-ea"/>
                <a:cs typeface="+mj-cs"/>
                <a:sym typeface="Source Sans Pro Regular"/>
              </a:defRPr>
            </a:pPr>
            <a:r>
              <a:rPr lang="ar" sz="1600">
                <a:latin typeface="Sakkal Majalla" panose="02000000000000000000" pitchFamily="2" charset="-78"/>
                <a:cs typeface="Sakkal Majalla" panose="02000000000000000000" pitchFamily="2" charset="-78"/>
              </a:rPr>
              <a:t>وغيرها من الممارسات والأدوات الرقابية والأدلة المعنية بالأخلاقيات.</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24</a:t>
            </a:fld>
            <a:endParaRPr/>
          </a:p>
        </p:txBody>
      </p:sp>
      <p:sp>
        <p:nvSpPr>
          <p:cNvPr id="430" name="Content Placeholder 1"/>
          <p:cNvSpPr txBox="1">
            <a:spLocks noGrp="1"/>
          </p:cNvSpPr>
          <p:nvPr>
            <p:ph type="body" idx="1"/>
          </p:nvPr>
        </p:nvSpPr>
        <p:spPr>
          <a:xfrm>
            <a:off x="4158891" y="1707495"/>
            <a:ext cx="7462078" cy="3548274"/>
          </a:xfrm>
          <a:prstGeom prst="rect">
            <a:avLst/>
          </a:prstGeom>
        </p:spPr>
        <p:txBody>
          <a:bodyPr rtlCol="1"/>
          <a:lstStyle/>
          <a:p>
            <a:pPr marL="254000" indent="-254000" rtl="1">
              <a:spcBef>
                <a:spcPts val="0"/>
              </a:spcBef>
              <a:defRPr sz="2400"/>
            </a:pP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للمستجيبين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حقوقٌ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والتزاماتٌ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سواء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الحقوق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والالتزامات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بوضوح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التخطيط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السابقة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a:t>
            </a:r>
          </a:p>
          <a:p>
            <a:pPr marL="254000" indent="-254000" rtl="1">
              <a:spcBef>
                <a:spcPts val="0"/>
              </a:spcBef>
              <a:defRPr sz="2400"/>
            </a:pPr>
            <a:endParaRPr dirty="0">
              <a:latin typeface="Sakkal Majalla" panose="02000000000000000000" pitchFamily="2" charset="-78"/>
              <a:cs typeface="Sakkal Majalla" panose="02000000000000000000" pitchFamily="2" charset="-78"/>
            </a:endParaRPr>
          </a:p>
          <a:p>
            <a:pPr marL="254000" indent="-254000" rtl="1">
              <a:spcBef>
                <a:spcPts val="0"/>
              </a:spcBef>
              <a:defRPr sz="2400"/>
            </a:pP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تتهاون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مطلقًا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والانتهاك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التقاعس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اتخاذ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ضدهما</a:t>
            </a:r>
            <a:r>
              <a:rPr dirty="0">
                <a:latin typeface="Sakkal Majalla" panose="02000000000000000000" pitchFamily="2" charset="-78"/>
                <a:cs typeface="Sakkal Majalla" panose="02000000000000000000" pitchFamily="2" charset="-78"/>
              </a:rPr>
              <a:t>.</a:t>
            </a:r>
          </a:p>
          <a:p>
            <a:pPr marL="254000" indent="-254000" rtl="1">
              <a:spcBef>
                <a:spcPts val="0"/>
              </a:spcBef>
              <a:defRPr sz="2400"/>
            </a:pPr>
            <a:endParaRPr dirty="0">
              <a:latin typeface="Sakkal Majalla" panose="02000000000000000000" pitchFamily="2" charset="-78"/>
              <a:cs typeface="Sakkal Majalla" panose="02000000000000000000" pitchFamily="2" charset="-78"/>
            </a:endParaRPr>
          </a:p>
          <a:p>
            <a:pPr marL="254000" indent="-254000" rtl="1">
              <a:spcBef>
                <a:spcPts val="0"/>
              </a:spcBef>
              <a:defRPr sz="2400"/>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المنظمات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والكيانات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الحكومية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مسبقًا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إطارًا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أخلاقيًّا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للرجوع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لضمان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تضرر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الفئات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المستضعَفة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ويتناول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صراحةً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الانتهاك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لهما</a:t>
            </a:r>
            <a:r>
              <a:rPr dirty="0">
                <a:latin typeface="Sakkal Majalla" panose="02000000000000000000" pitchFamily="2" charset="-78"/>
                <a:cs typeface="Sakkal Majalla" panose="02000000000000000000" pitchFamily="2" charset="-78"/>
              </a:rPr>
              <a:t>.</a:t>
            </a:r>
          </a:p>
        </p:txBody>
      </p:sp>
      <p:sp>
        <p:nvSpPr>
          <p:cNvPr id="2" name="TextBox 1">
            <a:extLst>
              <a:ext uri="{FF2B5EF4-FFF2-40B4-BE49-F238E27FC236}">
                <a16:creationId xmlns:a16="http://schemas.microsoft.com/office/drawing/2014/main" id="{B2F61CE4-1067-CEB5-EE3D-7A7AA4A95EB5}"/>
              </a:ext>
            </a:extLst>
          </p:cNvPr>
          <p:cNvSpPr txBox="1"/>
          <p:nvPr/>
        </p:nvSpPr>
        <p:spPr>
          <a:xfrm>
            <a:off x="283697" y="667930"/>
            <a:ext cx="2914650" cy="584773"/>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3200" b="1" i="0" u="none" strike="noStrike" cap="none" spc="0" normalizeH="0" baseline="0" dirty="0">
                <a:ln>
                  <a:noFill/>
                </a:ln>
                <a:solidFill>
                  <a:schemeClr val="bg1"/>
                </a:solidFill>
                <a:effectLst/>
                <a:uFillTx/>
                <a:latin typeface="Sakkal Majalla" panose="02000000000000000000" pitchFamily="2" charset="-78"/>
                <a:ea typeface="+mj-ea"/>
                <a:cs typeface="Sakkal Majalla" panose="02000000000000000000" pitchFamily="2" charset="-78"/>
                <a:sym typeface="Calibri"/>
              </a:rPr>
              <a:t>الرسائل الرئيسية</a:t>
            </a:r>
            <a:endParaRPr kumimoji="0" lang="en-US" sz="3200" b="1" i="0" u="none" strike="noStrike" cap="none" spc="0" normalizeH="0" baseline="0" dirty="0">
              <a:ln>
                <a:noFill/>
              </a:ln>
              <a:solidFill>
                <a:schemeClr val="bg1"/>
              </a:solidFill>
              <a:effectLst/>
              <a:uFillTx/>
              <a:latin typeface="Sakkal Majalla" panose="02000000000000000000" pitchFamily="2" charset="-78"/>
              <a:ea typeface="+mj-ea"/>
              <a:cs typeface="Sakkal Majalla" panose="02000000000000000000" pitchFamily="2" charset="-78"/>
              <a:sym typeface="Calibri"/>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25</a:t>
            </a:fld>
            <a:endParaRPr/>
          </a:p>
        </p:txBody>
      </p:sp>
      <p:sp>
        <p:nvSpPr>
          <p:cNvPr id="433" name="Google Shape;300;p7"/>
          <p:cNvSpPr txBox="1">
            <a:spLocks noGrp="1"/>
          </p:cNvSpPr>
          <p:nvPr>
            <p:ph type="body" sz="half" idx="1"/>
          </p:nvPr>
        </p:nvSpPr>
        <p:spPr>
          <a:xfrm>
            <a:off x="617685" y="1921611"/>
            <a:ext cx="11347451" cy="1870076"/>
          </a:xfrm>
          <a:prstGeom prst="rect">
            <a:avLst/>
          </a:prstGeom>
        </p:spPr>
        <p:txBody>
          <a:bodyPr lIns="134999" tIns="134999" rIns="134999" bIns="134999" rtlCol="1"/>
          <a:lstStyle/>
          <a:p>
            <a:pPr rtl="1">
              <a:lnSpc>
                <a:spcPct val="110000"/>
              </a:lnSpc>
              <a:spcBef>
                <a:spcPts val="0"/>
              </a:spcBef>
            </a:pPr>
            <a:r>
              <a:rPr lang="ar" b="1" dirty="0">
                <a:latin typeface="Sakkal Majalla" panose="02000000000000000000" pitchFamily="2" charset="-78"/>
                <a:cs typeface="Sakkal Majalla" panose="02000000000000000000" pitchFamily="2" charset="-78"/>
              </a:rPr>
              <a:t>3. المراجع والمبادئ التوجيهية</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26</a:t>
            </a:fld>
            <a:endParaRPr/>
          </a:p>
        </p:txBody>
      </p:sp>
      <p:sp>
        <p:nvSpPr>
          <p:cNvPr id="436" name="Content Placeholder 2"/>
          <p:cNvSpPr txBox="1">
            <a:spLocks noGrp="1"/>
          </p:cNvSpPr>
          <p:nvPr>
            <p:ph type="body" idx="1"/>
          </p:nvPr>
        </p:nvSpPr>
        <p:spPr>
          <a:xfrm>
            <a:off x="4262120" y="655637"/>
            <a:ext cx="7499554" cy="5546726"/>
          </a:xfrm>
          <a:prstGeom prst="rect">
            <a:avLst/>
          </a:prstGeom>
        </p:spPr>
        <p:txBody>
          <a:bodyPr lIns="0" tIns="0" rIns="0" bIns="0" rtlCol="1">
            <a:noAutofit/>
          </a:bodyPr>
          <a:lstStyle/>
          <a:p>
            <a:pPr marL="0" indent="0" algn="l" defTabSz="271962" rtl="0">
              <a:spcBef>
                <a:spcPts val="200"/>
              </a:spcBef>
              <a:buSzTx/>
              <a:buNone/>
              <a:defRPr sz="1316"/>
            </a:pPr>
            <a:r>
              <a:rPr lang="ar" sz="1300" dirty="0">
                <a:latin typeface="Sakkal Majalla" panose="02000000000000000000" pitchFamily="2" charset="-78"/>
                <a:cs typeface="Sakkal Majalla" panose="02000000000000000000" pitchFamily="2" charset="-78"/>
              </a:rPr>
              <a:t>Guidance for Managing Ethical Issues in Infectious Disease Outbreaks</a:t>
            </a:r>
          </a:p>
          <a:p>
            <a:pPr marL="0" indent="0" algn="l" defTabSz="271962" rtl="0">
              <a:spcBef>
                <a:spcPts val="200"/>
              </a:spcBef>
              <a:buSzTx/>
              <a:buNone/>
              <a:defRPr sz="1316" u="sng"/>
            </a:pPr>
            <a:r>
              <a:rPr lang="ar" sz="1300"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https://apps.who.int/iris/bitstream/handle/10665/250580/9789241549837-eng.pdf?sequence=1&amp;isAllowed=y</a:t>
            </a:r>
          </a:p>
          <a:p>
            <a:pPr marL="0" indent="0" defTabSz="271962" rtl="1">
              <a:spcBef>
                <a:spcPts val="200"/>
              </a:spcBef>
              <a:buSzTx/>
              <a:buNone/>
              <a:defRPr sz="658"/>
            </a:pPr>
            <a:endParaRPr sz="1300"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endParaRPr>
          </a:p>
          <a:p>
            <a:pPr marL="0" indent="0" defTabSz="271962" rtl="1">
              <a:spcBef>
                <a:spcPts val="200"/>
              </a:spcBef>
              <a:buSzTx/>
              <a:buNone/>
              <a:defRPr sz="1316"/>
            </a:pPr>
            <a:r>
              <a:rPr lang="ar" sz="1300" dirty="0">
                <a:latin typeface="Sakkal Majalla" panose="02000000000000000000" pitchFamily="2" charset="-78"/>
                <a:cs typeface="Sakkal Majalla" panose="02000000000000000000" pitchFamily="2" charset="-78"/>
              </a:rPr>
              <a:t>إرشادات بشأن أخلاقيات الوقاية من السل ورعاية مرضاه ومكافحته</a:t>
            </a:r>
            <a:r>
              <a:rPr lang="ar-EG" sz="1300" dirty="0">
                <a:latin typeface="Sakkal Majalla" panose="02000000000000000000" pitchFamily="2" charset="-78"/>
                <a:cs typeface="Sakkal Majalla" panose="02000000000000000000" pitchFamily="2" charset="-78"/>
              </a:rPr>
              <a:t>.</a:t>
            </a:r>
            <a:endParaRPr lang="ar" sz="1300" dirty="0">
              <a:latin typeface="Sakkal Majalla" panose="02000000000000000000" pitchFamily="2" charset="-78"/>
              <a:cs typeface="Sakkal Majalla" panose="02000000000000000000" pitchFamily="2" charset="-78"/>
            </a:endParaRPr>
          </a:p>
          <a:p>
            <a:pPr marL="0" indent="0" algn="l" defTabSz="271962" rtl="0">
              <a:spcBef>
                <a:spcPts val="200"/>
              </a:spcBef>
              <a:buSzTx/>
              <a:buNone/>
              <a:defRPr sz="1316" u="sng"/>
            </a:pPr>
            <a:r>
              <a:rPr lang="ar" sz="1300"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http://apps.who.int/iris/bitstream/handle/10665/44452/9789246500536_ara.pdf;jsessionid=C85F4E1AF8167FD63706F6FAF60FC273?sequence=2</a:t>
            </a:r>
          </a:p>
          <a:p>
            <a:pPr marL="67991" indent="-67991" defTabSz="271962" rtl="1">
              <a:spcBef>
                <a:spcPts val="200"/>
              </a:spcBef>
              <a:defRPr sz="658" u="sng"/>
            </a:pPr>
            <a:endParaRPr sz="1300"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endParaRPr>
          </a:p>
          <a:p>
            <a:pPr marL="0" indent="0" algn="l" defTabSz="271962" rtl="0">
              <a:spcBef>
                <a:spcPts val="200"/>
              </a:spcBef>
              <a:buSzTx/>
              <a:buNone/>
              <a:defRPr sz="1316"/>
            </a:pPr>
            <a:r>
              <a:rPr lang="ar" sz="1300" dirty="0">
                <a:latin typeface="Sakkal Majalla" panose="02000000000000000000" pitchFamily="2" charset="-78"/>
                <a:cs typeface="Sakkal Majalla" panose="02000000000000000000" pitchFamily="2" charset="-78"/>
              </a:rPr>
              <a:t>GLOBAL HEALTH ETHICS KEY ISSUES :</a:t>
            </a:r>
          </a:p>
          <a:p>
            <a:pPr marL="0" indent="0" algn="l" defTabSz="271962" rtl="0">
              <a:spcBef>
                <a:spcPts val="200"/>
              </a:spcBef>
              <a:buSzTx/>
              <a:buNone/>
              <a:defRPr sz="1316" u="sng"/>
            </a:pPr>
            <a:r>
              <a:rPr lang="en-US" sz="1300" u="sng" dirty="0">
                <a:solidFill>
                  <a:schemeClr val="accent1">
                    <a:lumMod val="60000"/>
                    <a:lumOff val="40000"/>
                  </a:schemeClr>
                </a:solidFill>
                <a:uFill>
                  <a:solidFill>
                    <a:srgbClr val="0563C1"/>
                  </a:solidFill>
                </a:uFill>
                <a:latin typeface="Sakkal Majalla" panose="02000000000000000000" pitchFamily="2" charset="-78"/>
                <a:cs typeface="Sakkal Majalla" panose="02000000000000000000" pitchFamily="2" charset="-78"/>
              </a:rPr>
              <a:t>https://apps.who.int/iris/bitstream/handle/10665/164576/9789240694033_eng.pdf (p19)</a:t>
            </a:r>
            <a:endParaRPr lang="ar" sz="1300" u="sng" dirty="0">
              <a:solidFill>
                <a:schemeClr val="accent1">
                  <a:lumMod val="60000"/>
                  <a:lumOff val="40000"/>
                </a:schemeClr>
              </a:solidFill>
              <a:uFill>
                <a:solidFill>
                  <a:srgbClr val="0563C1"/>
                </a:solidFill>
              </a:uFill>
              <a:latin typeface="Sakkal Majalla" panose="02000000000000000000" pitchFamily="2" charset="-78"/>
              <a:cs typeface="Sakkal Majalla" panose="02000000000000000000" pitchFamily="2" charset="-78"/>
            </a:endParaRPr>
          </a:p>
          <a:p>
            <a:pPr marL="0" indent="0" defTabSz="271962" rtl="1">
              <a:spcBef>
                <a:spcPts val="200"/>
              </a:spcBef>
              <a:buSzTx/>
              <a:buNone/>
              <a:defRPr sz="658" u="sng"/>
            </a:pPr>
            <a:endParaRPr sz="1300" u="sng" dirty="0">
              <a:solidFill>
                <a:schemeClr val="accent1">
                  <a:lumMod val="60000"/>
                  <a:lumOff val="40000"/>
                </a:schemeClr>
              </a:solidFill>
              <a:uFill>
                <a:solidFill>
                  <a:srgbClr val="0563C1"/>
                </a:solidFill>
              </a:uFill>
              <a:latin typeface="Sakkal Majalla" panose="02000000000000000000" pitchFamily="2" charset="-78"/>
              <a:cs typeface="Sakkal Majalla" panose="02000000000000000000" pitchFamily="2" charset="-78"/>
            </a:endParaRPr>
          </a:p>
          <a:p>
            <a:pPr marL="0" indent="0" defTabSz="271962" rtl="1">
              <a:spcBef>
                <a:spcPts val="200"/>
              </a:spcBef>
              <a:buSzTx/>
              <a:buNone/>
              <a:defRPr sz="1316"/>
            </a:pPr>
            <a:r>
              <a:rPr lang="ar" sz="1300" dirty="0">
                <a:latin typeface="Sakkal Majalla" panose="02000000000000000000" pitchFamily="2" charset="-78"/>
                <a:cs typeface="Sakkal Majalla" panose="02000000000000000000" pitchFamily="2" charset="-78"/>
              </a:rPr>
              <a:t>توصيات منظمة الصحة العالمية بشأن الأخلاقيات والسلامة في بحث وتوثيق ورصد العنف الجنسي في حالات الطوارئ</a:t>
            </a:r>
            <a:r>
              <a:rPr lang="ar-EG" sz="1300" dirty="0">
                <a:latin typeface="Sakkal Majalla" panose="02000000000000000000" pitchFamily="2" charset="-78"/>
                <a:cs typeface="Sakkal Majalla" panose="02000000000000000000" pitchFamily="2" charset="-78"/>
              </a:rPr>
              <a:t>.</a:t>
            </a:r>
            <a:r>
              <a:rPr lang="ar" sz="1300" dirty="0">
                <a:latin typeface="Sakkal Majalla" panose="02000000000000000000" pitchFamily="2" charset="-78"/>
                <a:cs typeface="Sakkal Majalla" panose="02000000000000000000" pitchFamily="2" charset="-78"/>
              </a:rPr>
              <a:t> </a:t>
            </a:r>
          </a:p>
          <a:p>
            <a:pPr marL="0" indent="0" algn="l" defTabSz="271962" rtl="0">
              <a:spcBef>
                <a:spcPts val="200"/>
              </a:spcBef>
              <a:buSzTx/>
              <a:buNone/>
              <a:defRPr sz="1316"/>
            </a:pPr>
            <a:r>
              <a:rPr lang="ar" sz="13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4"/>
              </a:rPr>
              <a:t>https://apps.who.int/iris/bitstream/handle/10665/43709/9789241595681_ara.pdf</a:t>
            </a:r>
            <a:r>
              <a:rPr lang="ar" sz="1300" dirty="0">
                <a:latin typeface="Sakkal Majalla" panose="02000000000000000000" pitchFamily="2" charset="-78"/>
                <a:cs typeface="Sakkal Majalla" panose="02000000000000000000" pitchFamily="2" charset="-78"/>
              </a:rPr>
              <a:t> </a:t>
            </a:r>
          </a:p>
          <a:p>
            <a:pPr marL="0" indent="0" defTabSz="271962" rtl="1">
              <a:spcBef>
                <a:spcPts val="200"/>
              </a:spcBef>
              <a:buSzTx/>
              <a:buNone/>
              <a:defRPr sz="658"/>
            </a:pPr>
            <a:endParaRPr sz="1300" dirty="0">
              <a:latin typeface="Sakkal Majalla" panose="02000000000000000000" pitchFamily="2" charset="-78"/>
              <a:cs typeface="Sakkal Majalla" panose="02000000000000000000" pitchFamily="2" charset="-78"/>
            </a:endParaRPr>
          </a:p>
          <a:p>
            <a:pPr marL="0" indent="0" defTabSz="271962" rtl="1">
              <a:spcBef>
                <a:spcPts val="200"/>
              </a:spcBef>
              <a:buSzTx/>
              <a:buNone/>
              <a:defRPr sz="1316"/>
            </a:pPr>
            <a:r>
              <a:rPr lang="ar" sz="1300" dirty="0">
                <a:latin typeface="Sakkal Majalla" panose="02000000000000000000" pitchFamily="2" charset="-78"/>
                <a:cs typeface="Sakkal Majalla" panose="02000000000000000000" pitchFamily="2" charset="-78"/>
              </a:rPr>
              <a:t>معلومات عن التوجيه السياساتي بشأن الاستغلال والاعتداء الجنسيين، منظمة الصحة العالمية، مذكرة إعلامية:</a:t>
            </a:r>
            <a:r>
              <a:rPr lang="ar-EG" sz="1300" dirty="0">
                <a:latin typeface="Sakkal Majalla" panose="02000000000000000000" pitchFamily="2" charset="-78"/>
                <a:cs typeface="Sakkal Majalla" panose="02000000000000000000" pitchFamily="2" charset="-78"/>
              </a:rPr>
              <a:t> 2021/23.</a:t>
            </a:r>
            <a:endParaRPr lang="ar" sz="1300" dirty="0">
              <a:latin typeface="Sakkal Majalla" panose="02000000000000000000" pitchFamily="2" charset="-78"/>
              <a:cs typeface="Sakkal Majalla" panose="02000000000000000000" pitchFamily="2" charset="-78"/>
            </a:endParaRPr>
          </a:p>
          <a:p>
            <a:pPr marL="0" indent="0" algn="l" defTabSz="271962" rtl="0">
              <a:spcBef>
                <a:spcPts val="200"/>
              </a:spcBef>
              <a:buSzTx/>
              <a:buNone/>
              <a:defRPr sz="1316"/>
            </a:pPr>
            <a:r>
              <a:rPr lang="ar" sz="13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5"/>
              </a:rPr>
              <a:t>https://cdn.who.int/media/docs/default-source/ethics/information-on-policy-directive-on-protection-from-sexual-exploitation-and-sexual-abuse-.pdf?sfvrsn=8926f2fa_19&amp;download=true</a:t>
            </a:r>
            <a:r>
              <a:rPr lang="ar" sz="1300" dirty="0">
                <a:latin typeface="Sakkal Majalla" panose="02000000000000000000" pitchFamily="2" charset="-78"/>
                <a:cs typeface="Sakkal Majalla" panose="02000000000000000000" pitchFamily="2" charset="-78"/>
              </a:rPr>
              <a:t> </a:t>
            </a:r>
          </a:p>
          <a:p>
            <a:pPr marL="67991" indent="-67991" defTabSz="271962" rtl="1">
              <a:spcBef>
                <a:spcPts val="200"/>
              </a:spcBef>
              <a:defRPr sz="658"/>
            </a:pPr>
            <a:endParaRPr sz="1300" dirty="0">
              <a:latin typeface="Sakkal Majalla" panose="02000000000000000000" pitchFamily="2" charset="-78"/>
              <a:cs typeface="Sakkal Majalla" panose="02000000000000000000" pitchFamily="2" charset="-78"/>
            </a:endParaRPr>
          </a:p>
          <a:p>
            <a:pPr marL="0" indent="0" algn="l" defTabSz="271962" rtl="0">
              <a:spcBef>
                <a:spcPts val="200"/>
              </a:spcBef>
              <a:buSzTx/>
              <a:buNone/>
              <a:defRPr sz="1316"/>
            </a:pPr>
            <a:r>
              <a:rPr lang="ar" sz="1300" dirty="0">
                <a:latin typeface="Sakkal Majalla" panose="02000000000000000000" pitchFamily="2" charset="-78"/>
                <a:cs typeface="Sakkal Majalla" panose="02000000000000000000" pitchFamily="2" charset="-78"/>
              </a:rPr>
              <a:t>Emergency Ethics: Public Health Preparedness and Response/ Ethical Aspects of Public Health Emergency Preparedness and Response </a:t>
            </a:r>
            <a:r>
              <a:rPr lang="ar" sz="13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6"/>
              </a:rPr>
              <a:t>https://oxfordmedicine.com/view/10.1093/med/9780190270742.001.0001/med-9780190270742-chapter-2</a:t>
            </a:r>
            <a:r>
              <a:rPr lang="ar" sz="1300" u="sng" dirty="0">
                <a:latin typeface="Sakkal Majalla" panose="02000000000000000000" pitchFamily="2" charset="-78"/>
                <a:cs typeface="Sakkal Majalla" panose="02000000000000000000" pitchFamily="2" charset="-78"/>
              </a:rPr>
              <a:t> </a:t>
            </a:r>
          </a:p>
          <a:p>
            <a:pPr marL="0" indent="0" defTabSz="271962" rtl="1">
              <a:spcBef>
                <a:spcPts val="200"/>
              </a:spcBef>
              <a:buSzTx/>
              <a:buNone/>
              <a:defRPr sz="658" u="sng"/>
            </a:pPr>
            <a:endParaRPr sz="1300" u="sng" dirty="0">
              <a:latin typeface="Sakkal Majalla" panose="02000000000000000000" pitchFamily="2" charset="-78"/>
              <a:cs typeface="Sakkal Majalla" panose="02000000000000000000" pitchFamily="2" charset="-78"/>
            </a:endParaRPr>
          </a:p>
          <a:p>
            <a:pPr marL="0" indent="0" defTabSz="271962" rtl="1">
              <a:spcBef>
                <a:spcPts val="200"/>
              </a:spcBef>
              <a:buSzTx/>
              <a:buNone/>
              <a:defRPr sz="1316"/>
            </a:pPr>
            <a:r>
              <a:rPr lang="ar" sz="1300" dirty="0">
                <a:latin typeface="Sakkal Majalla" panose="02000000000000000000" pitchFamily="2" charset="-78"/>
                <a:cs typeface="Sakkal Majalla" panose="02000000000000000000" pitchFamily="2" charset="-78"/>
              </a:rPr>
              <a:t>مدونة الأخلاقيات وقواعد السلوك المهني</a:t>
            </a:r>
          </a:p>
          <a:p>
            <a:pPr marL="0" indent="0" algn="l" defTabSz="271962" rtl="0">
              <a:spcBef>
                <a:spcPts val="200"/>
              </a:spcBef>
              <a:buSzTx/>
              <a:buNone/>
              <a:defRPr sz="1316"/>
            </a:pPr>
            <a:r>
              <a:rPr lang="ar" sz="13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7"/>
              </a:rPr>
              <a:t>https://www.who.int/about/ethics/code_of_ethics_full_version.pdf</a:t>
            </a:r>
            <a:r>
              <a:rPr lang="ar" sz="1300" dirty="0">
                <a:latin typeface="Sakkal Majalla" panose="02000000000000000000" pitchFamily="2" charset="-78"/>
                <a:cs typeface="Sakkal Majalla" panose="02000000000000000000" pitchFamily="2" charset="-78"/>
              </a:rPr>
              <a:t> </a:t>
            </a:r>
          </a:p>
          <a:p>
            <a:pPr marL="0" indent="0" defTabSz="271962" rtl="1">
              <a:spcBef>
                <a:spcPts val="200"/>
              </a:spcBef>
              <a:buSzTx/>
              <a:buNone/>
              <a:defRPr sz="658"/>
            </a:pPr>
            <a:endParaRPr sz="1300" dirty="0">
              <a:latin typeface="Sakkal Majalla" panose="02000000000000000000" pitchFamily="2" charset="-78"/>
              <a:cs typeface="Sakkal Majalla" panose="02000000000000000000" pitchFamily="2" charset="-78"/>
            </a:endParaRPr>
          </a:p>
          <a:p>
            <a:pPr marL="0" indent="0" algn="l" defTabSz="271962" rtl="0">
              <a:spcBef>
                <a:spcPts val="200"/>
              </a:spcBef>
              <a:buSzTx/>
              <a:buNone/>
              <a:defRPr sz="1316"/>
            </a:pPr>
            <a:r>
              <a:rPr lang="ar" sz="1300" dirty="0">
                <a:latin typeface="Sakkal Majalla" panose="02000000000000000000" pitchFamily="2" charset="-78"/>
                <a:cs typeface="Sakkal Majalla" panose="02000000000000000000" pitchFamily="2" charset="-78"/>
              </a:rPr>
              <a:t>WHO Sexual Exploitation and Abuse Prevention and Response</a:t>
            </a:r>
          </a:p>
          <a:p>
            <a:pPr marL="0" indent="0" algn="l" defTabSz="271962" rtl="0">
              <a:spcBef>
                <a:spcPts val="200"/>
              </a:spcBef>
              <a:buSzTx/>
              <a:buNone/>
              <a:defRPr sz="1316"/>
            </a:pPr>
            <a:r>
              <a:rPr lang="ar" sz="13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8"/>
              </a:rPr>
              <a:t>Microsoft Word - whistleblower 27 11 06 _Final_.doc (who.int)</a:t>
            </a:r>
          </a:p>
        </p:txBody>
      </p:sp>
      <p:sp>
        <p:nvSpPr>
          <p:cNvPr id="2" name="TextBox 1">
            <a:extLst>
              <a:ext uri="{FF2B5EF4-FFF2-40B4-BE49-F238E27FC236}">
                <a16:creationId xmlns:a16="http://schemas.microsoft.com/office/drawing/2014/main" id="{7A38D641-5CDB-B3D5-5182-1BA839542789}"/>
              </a:ext>
            </a:extLst>
          </p:cNvPr>
          <p:cNvSpPr txBox="1"/>
          <p:nvPr/>
        </p:nvSpPr>
        <p:spPr>
          <a:xfrm>
            <a:off x="393290" y="717755"/>
            <a:ext cx="2989007" cy="954105"/>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238" fontAlgn="auto" latinLnBrk="0" hangingPunct="0">
              <a:lnSpc>
                <a:spcPct val="100000"/>
              </a:lnSpc>
              <a:spcBef>
                <a:spcPts val="0"/>
              </a:spcBef>
              <a:spcAft>
                <a:spcPts val="0"/>
              </a:spcAft>
              <a:buClrTx/>
              <a:buSzTx/>
              <a:buFontTx/>
              <a:buNone/>
              <a:tabLst/>
            </a:pPr>
            <a:r>
              <a:rPr kumimoji="0" lang="ar-EG" sz="2800" b="1" i="0" u="none" strike="noStrike" cap="none" spc="0" normalizeH="0" baseline="0" dirty="0">
                <a:ln>
                  <a:noFill/>
                </a:ln>
                <a:solidFill>
                  <a:schemeClr val="bg1"/>
                </a:solidFill>
                <a:effectLst/>
                <a:uFillTx/>
                <a:latin typeface="Calibri"/>
                <a:ea typeface="Calibri"/>
                <a:cs typeface="Calibri"/>
                <a:sym typeface="Calibri"/>
              </a:rPr>
              <a:t>المراجع والمبادئ التوجيهية</a:t>
            </a:r>
            <a:endParaRPr kumimoji="0" lang="en-US" sz="2800" b="1"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27</a:t>
            </a:fld>
            <a:endParaRPr/>
          </a:p>
        </p:txBody>
      </p:sp>
      <p:sp>
        <p:nvSpPr>
          <p:cNvPr id="447" name="Google Shape;300;p7"/>
          <p:cNvSpPr txBox="1">
            <a:spLocks noGrp="1"/>
          </p:cNvSpPr>
          <p:nvPr>
            <p:ph type="body" sz="half" idx="1"/>
          </p:nvPr>
        </p:nvSpPr>
        <p:spPr>
          <a:xfrm>
            <a:off x="577045" y="1930341"/>
            <a:ext cx="11347451" cy="1870076"/>
          </a:xfrm>
          <a:prstGeom prst="rect">
            <a:avLst/>
          </a:prstGeom>
        </p:spPr>
        <p:txBody>
          <a:bodyPr lIns="134999" tIns="134999" rIns="134999" bIns="134999" rtlCol="1">
            <a:normAutofit/>
          </a:bodyPr>
          <a:lstStyle>
            <a:lvl1pPr algn="r" rtl="1">
              <a:defRPr sz="3000"/>
            </a:lvl1pPr>
          </a:lstStyle>
          <a:p>
            <a:pPr algn="ctr" rtl="1"/>
            <a:r>
              <a:rPr lang="ar" sz="3200" b="1" dirty="0">
                <a:latin typeface="Sakkal Majalla" panose="02000000000000000000" pitchFamily="2" charset="-78"/>
                <a:cs typeface="Sakkal Majalla" panose="02000000000000000000" pitchFamily="2" charset="-78"/>
              </a:rPr>
              <a:t>4. موارد تعلُّم إضافية</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28</a:t>
            </a:fld>
            <a:endParaRPr/>
          </a:p>
        </p:txBody>
      </p:sp>
      <p:sp>
        <p:nvSpPr>
          <p:cNvPr id="450" name="Rectangle 6"/>
          <p:cNvSpPr txBox="1"/>
          <p:nvPr/>
        </p:nvSpPr>
        <p:spPr>
          <a:xfrm>
            <a:off x="4226027" y="713840"/>
            <a:ext cx="7395210" cy="470898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rtl="1">
              <a:defRPr sz="2200">
                <a:latin typeface="+mj-lt"/>
                <a:ea typeface="+mj-ea"/>
                <a:cs typeface="+mj-cs"/>
                <a:sym typeface="Source Sans Pro Regular"/>
              </a:defRPr>
            </a:pPr>
            <a:endParaRPr sz="2000" dirty="0">
              <a:latin typeface="Sakkal Majalla" panose="02000000000000000000" pitchFamily="2" charset="-78"/>
              <a:cs typeface="Sakkal Majalla" panose="02000000000000000000" pitchFamily="2" charset="-78"/>
            </a:endParaRPr>
          </a:p>
          <a:p>
            <a:pPr algn="r">
              <a:defRPr sz="2200">
                <a:latin typeface="+mj-lt"/>
                <a:ea typeface="+mj-ea"/>
                <a:cs typeface="+mj-cs"/>
                <a:sym typeface="Source Sans Pro Regular"/>
              </a:defRPr>
            </a:pPr>
            <a:r>
              <a:rPr lang="ar" sz="2000" dirty="0">
                <a:latin typeface="Sakkal Majalla" panose="02000000000000000000" pitchFamily="2" charset="-78"/>
                <a:cs typeface="Sakkal Majalla" panose="02000000000000000000" pitchFamily="2" charset="-78"/>
              </a:rPr>
              <a:t>دورات تدريبية إنسانية، موقع Human Rights Careers</a:t>
            </a:r>
            <a:r>
              <a:rPr lang="ar-EG" sz="2000" dirty="0">
                <a:latin typeface="Sakkal Majalla" panose="02000000000000000000" pitchFamily="2" charset="-78"/>
                <a:cs typeface="Sakkal Majalla" panose="02000000000000000000" pitchFamily="2" charset="-78"/>
              </a:rPr>
              <a:t>.</a:t>
            </a:r>
            <a:endParaRPr lang="ar" sz="2000" dirty="0">
              <a:latin typeface="Sakkal Majalla" panose="02000000000000000000" pitchFamily="2" charset="-78"/>
              <a:cs typeface="Sakkal Majalla" panose="02000000000000000000" pitchFamily="2" charset="-78"/>
            </a:endParaRPr>
          </a:p>
          <a:p>
            <a:pPr algn="l" rtl="0">
              <a:defRPr sz="2200">
                <a:latin typeface="+mj-lt"/>
                <a:ea typeface="+mj-ea"/>
                <a:cs typeface="+mj-cs"/>
                <a:sym typeface="Source Sans Pro Regular"/>
              </a:defRPr>
            </a:pPr>
            <a:r>
              <a:rPr lang="ar" sz="20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Humanitarian Courses | Human Rights Careers</a:t>
            </a:r>
          </a:p>
          <a:p>
            <a:pPr algn="l" rtl="0">
              <a:defRPr sz="2200">
                <a:latin typeface="+mj-lt"/>
                <a:ea typeface="+mj-ea"/>
                <a:cs typeface="+mj-cs"/>
                <a:sym typeface="Source Sans Pro Regular"/>
              </a:defRPr>
            </a:pPr>
            <a:endParaRPr sz="20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endParaRPr>
          </a:p>
          <a:p>
            <a:pPr algn="l" rtl="0">
              <a:defRPr sz="2200">
                <a:latin typeface="+mj-lt"/>
                <a:ea typeface="+mj-ea"/>
                <a:cs typeface="+mj-cs"/>
                <a:sym typeface="Source Sans Pro Regular"/>
              </a:defRPr>
            </a:pPr>
            <a:r>
              <a:rPr lang="ar" sz="2000" dirty="0">
                <a:latin typeface="Sakkal Majalla" panose="02000000000000000000" pitchFamily="2" charset="-78"/>
                <a:cs typeface="Sakkal Majalla" panose="02000000000000000000" pitchFamily="2" charset="-78"/>
              </a:rPr>
              <a:t>Advanced Learning session on Humanitarian Principles</a:t>
            </a:r>
          </a:p>
          <a:p>
            <a:pPr algn="l" rtl="0">
              <a:defRPr sz="2200">
                <a:latin typeface="+mj-lt"/>
                <a:ea typeface="+mj-ea"/>
                <a:cs typeface="+mj-cs"/>
                <a:sym typeface="Source Sans Pro Regular"/>
              </a:defRPr>
            </a:pPr>
            <a:r>
              <a:rPr lang="ar" sz="20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Advanced learning session on humanitarian principles (phap.org) </a:t>
            </a:r>
          </a:p>
          <a:p>
            <a:pPr rtl="1">
              <a:defRPr sz="2200">
                <a:latin typeface="+mj-lt"/>
                <a:ea typeface="+mj-ea"/>
                <a:cs typeface="+mj-cs"/>
                <a:sym typeface="Source Sans Pro Regular"/>
              </a:defRPr>
            </a:pPr>
            <a:endParaRPr sz="20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endParaRPr>
          </a:p>
          <a:p>
            <a:pPr rtl="1">
              <a:defRPr sz="2200">
                <a:latin typeface="+mj-lt"/>
                <a:ea typeface="+mj-ea"/>
                <a:cs typeface="+mj-cs"/>
                <a:sym typeface="Source Sans Pro Regular"/>
              </a:defRPr>
            </a:pPr>
            <a:r>
              <a:rPr lang="ar" sz="2000" dirty="0">
                <a:latin typeface="Sakkal Majalla" panose="02000000000000000000" pitchFamily="2" charset="-78"/>
                <a:cs typeface="Sakkal Majalla" panose="02000000000000000000" pitchFamily="2" charset="-78"/>
              </a:rPr>
              <a:t>المستوى 1 من منهج الاستعداد للاستجابة: سياق الاستجابة ومباد</a:t>
            </a:r>
            <a:r>
              <a:rPr lang="ar-EG" sz="2000" dirty="0">
                <a:latin typeface="Sakkal Majalla" panose="02000000000000000000" pitchFamily="2" charset="-78"/>
                <a:cs typeface="Sakkal Majalla" panose="02000000000000000000" pitchFamily="2" charset="-78"/>
              </a:rPr>
              <a:t>ئ</a:t>
            </a:r>
            <a:r>
              <a:rPr lang="ar" sz="2000" dirty="0">
                <a:latin typeface="Sakkal Majalla" panose="02000000000000000000" pitchFamily="2" charset="-78"/>
                <a:cs typeface="Sakkal Majalla" panose="02000000000000000000" pitchFamily="2" charset="-78"/>
              </a:rPr>
              <a:t>ها</a:t>
            </a:r>
            <a:r>
              <a:rPr lang="ar-EG" sz="2000" dirty="0">
                <a:latin typeface="Sakkal Majalla" panose="02000000000000000000" pitchFamily="2" charset="-78"/>
                <a:cs typeface="Sakkal Majalla" panose="02000000000000000000" pitchFamily="2" charset="-78"/>
              </a:rPr>
              <a:t>.</a:t>
            </a:r>
            <a:endParaRPr lang="ar" sz="2000" dirty="0">
              <a:latin typeface="Sakkal Majalla" panose="02000000000000000000" pitchFamily="2" charset="-78"/>
              <a:cs typeface="Sakkal Majalla" panose="02000000000000000000" pitchFamily="2" charset="-78"/>
            </a:endParaRPr>
          </a:p>
          <a:p>
            <a:pPr algn="l" rtl="0">
              <a:defRPr sz="2200">
                <a:latin typeface="+mj-lt"/>
                <a:ea typeface="+mj-ea"/>
                <a:cs typeface="+mj-cs"/>
                <a:sym typeface="Source Sans Pro Regular"/>
              </a:defRPr>
            </a:pPr>
            <a:r>
              <a:rPr lang="ar" sz="20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4"/>
              </a:rPr>
              <a:t>https://openwho.org/courses/ready4response-tier1-EN</a:t>
            </a:r>
            <a:r>
              <a:rPr lang="ar" sz="2000" dirty="0">
                <a:latin typeface="Sakkal Majalla" panose="02000000000000000000" pitchFamily="2" charset="-78"/>
                <a:cs typeface="Sakkal Majalla" panose="02000000000000000000" pitchFamily="2" charset="-78"/>
              </a:rPr>
              <a:t> </a:t>
            </a:r>
          </a:p>
          <a:p>
            <a:pPr rtl="1">
              <a:defRPr sz="2200">
                <a:latin typeface="+mj-lt"/>
                <a:ea typeface="+mj-ea"/>
                <a:cs typeface="+mj-cs"/>
                <a:sym typeface="Source Sans Pro Regular"/>
              </a:defRPr>
            </a:pPr>
            <a:endParaRPr sz="2000" dirty="0">
              <a:latin typeface="Sakkal Majalla" panose="02000000000000000000" pitchFamily="2" charset="-78"/>
              <a:cs typeface="Sakkal Majalla" panose="02000000000000000000" pitchFamily="2" charset="-78"/>
            </a:endParaRPr>
          </a:p>
          <a:p>
            <a:pPr algn="l" rtl="0">
              <a:defRPr sz="2200">
                <a:latin typeface="+mj-lt"/>
                <a:ea typeface="+mj-ea"/>
                <a:cs typeface="+mj-cs"/>
                <a:sym typeface="Source Sans Pro Regular"/>
              </a:defRPr>
            </a:pPr>
            <a:r>
              <a:rPr lang="ar" sz="2000" dirty="0">
                <a:latin typeface="Sakkal Majalla" panose="02000000000000000000" pitchFamily="2" charset="-78"/>
                <a:cs typeface="Sakkal Majalla" panose="02000000000000000000" pitchFamily="2" charset="-78"/>
              </a:rPr>
              <a:t>The new UN mandatory training on the prevention of sexual exploitation and abuse (PSEA) </a:t>
            </a:r>
          </a:p>
          <a:p>
            <a:pPr algn="l" rtl="0">
              <a:defRPr sz="2200">
                <a:latin typeface="+mj-lt"/>
                <a:ea typeface="+mj-ea"/>
                <a:cs typeface="+mj-cs"/>
                <a:sym typeface="Source Sans Pro Regular"/>
              </a:defRPr>
            </a:pPr>
            <a:r>
              <a:rPr lang="ar" sz="20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5"/>
              </a:rPr>
              <a:t>https://openwho.org/courses/un-mandatory-course-psea</a:t>
            </a:r>
            <a:r>
              <a:rPr lang="ar" sz="2000" dirty="0">
                <a:latin typeface="Sakkal Majalla" panose="02000000000000000000" pitchFamily="2" charset="-78"/>
                <a:cs typeface="Sakkal Majalla" panose="02000000000000000000" pitchFamily="2" charset="-78"/>
              </a:rPr>
              <a:t> </a:t>
            </a:r>
          </a:p>
          <a:p>
            <a:pPr rtl="1">
              <a:defRPr sz="2200">
                <a:latin typeface="+mj-lt"/>
                <a:ea typeface="+mj-ea"/>
                <a:cs typeface="+mj-cs"/>
                <a:sym typeface="Source Sans Pro Regular"/>
              </a:defRPr>
            </a:pPr>
            <a:endParaRPr sz="2000" dirty="0">
              <a:latin typeface="Sakkal Majalla" panose="02000000000000000000" pitchFamily="2" charset="-78"/>
              <a:cs typeface="Sakkal Majalla" panose="02000000000000000000" pitchFamily="2" charset="-78"/>
            </a:endParaRPr>
          </a:p>
          <a:p>
            <a:pPr rtl="1">
              <a:defRPr sz="2200">
                <a:latin typeface="+mj-lt"/>
                <a:ea typeface="+mj-ea"/>
                <a:cs typeface="+mj-cs"/>
                <a:sym typeface="Source Sans Pro Regular"/>
              </a:defRPr>
            </a:pPr>
            <a:r>
              <a:rPr lang="ar" sz="2000" dirty="0">
                <a:latin typeface="Sakkal Majalla" panose="02000000000000000000" pitchFamily="2" charset="-78"/>
                <a:cs typeface="Sakkal Majalla" panose="02000000000000000000" pitchFamily="2" charset="-78"/>
              </a:rPr>
              <a:t>سلسلة الندوات الإلكترونية #NoExcuse #StopSEAH</a:t>
            </a:r>
            <a:r>
              <a:rPr lang="ar-EG" sz="2000" dirty="0">
                <a:latin typeface="Sakkal Majalla" panose="02000000000000000000" pitchFamily="2" charset="-78"/>
                <a:cs typeface="Sakkal Majalla" panose="02000000000000000000" pitchFamily="2" charset="-78"/>
              </a:rPr>
              <a:t>.</a:t>
            </a:r>
            <a:endParaRPr lang="ar" sz="2000" dirty="0">
              <a:latin typeface="Sakkal Majalla" panose="02000000000000000000" pitchFamily="2" charset="-78"/>
              <a:cs typeface="Sakkal Majalla" panose="02000000000000000000" pitchFamily="2" charset="-78"/>
            </a:endParaRPr>
          </a:p>
          <a:p>
            <a:pPr algn="l" rtl="0">
              <a:defRPr sz="2200">
                <a:latin typeface="+mj-lt"/>
                <a:ea typeface="+mj-ea"/>
                <a:cs typeface="+mj-cs"/>
                <a:sym typeface="Source Sans Pro Regular"/>
              </a:defRPr>
            </a:pPr>
            <a:r>
              <a:rPr lang="ar" sz="20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6"/>
              </a:rPr>
              <a:t>https://openwho.org/courses/stopSEAH</a:t>
            </a:r>
            <a:r>
              <a:rPr lang="ar" sz="2000" dirty="0">
                <a:latin typeface="Sakkal Majalla" panose="02000000000000000000" pitchFamily="2" charset="-78"/>
                <a:cs typeface="Sakkal Majalla" panose="02000000000000000000" pitchFamily="2" charset="-78"/>
              </a:rPr>
              <a:t> </a:t>
            </a:r>
          </a:p>
        </p:txBody>
      </p:sp>
      <p:sp>
        <p:nvSpPr>
          <p:cNvPr id="2" name="TextBox 1">
            <a:extLst>
              <a:ext uri="{FF2B5EF4-FFF2-40B4-BE49-F238E27FC236}">
                <a16:creationId xmlns:a16="http://schemas.microsoft.com/office/drawing/2014/main" id="{59B3A39D-B40B-E854-B87E-BB787C639F9C}"/>
              </a:ext>
            </a:extLst>
          </p:cNvPr>
          <p:cNvSpPr txBox="1"/>
          <p:nvPr/>
        </p:nvSpPr>
        <p:spPr>
          <a:xfrm>
            <a:off x="2328" y="1365480"/>
            <a:ext cx="3077398" cy="707884"/>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914238"/>
            <a:r>
              <a:rPr lang="ar" sz="4000" b="1" dirty="0">
                <a:solidFill>
                  <a:schemeClr val="bg1"/>
                </a:solidFill>
                <a:latin typeface="Sakkal Majalla"/>
                <a:cs typeface="Sakkal Majalla"/>
              </a:rPr>
              <a:t>موارد تعلُّم إضافية</a:t>
            </a:r>
            <a:endParaRPr kumimoji="0" lang="en-US" sz="40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29</a:t>
            </a:fld>
            <a:endParaRPr/>
          </a:p>
        </p:txBody>
      </p:sp>
      <p:sp>
        <p:nvSpPr>
          <p:cNvPr id="2" name="TextBox 1">
            <a:extLst>
              <a:ext uri="{FF2B5EF4-FFF2-40B4-BE49-F238E27FC236}">
                <a16:creationId xmlns:a16="http://schemas.microsoft.com/office/drawing/2014/main" id="{71652D2C-F208-C3EA-CFF9-B82AAEA4AD31}"/>
              </a:ext>
            </a:extLst>
          </p:cNvPr>
          <p:cNvSpPr txBox="1"/>
          <p:nvPr/>
        </p:nvSpPr>
        <p:spPr>
          <a:xfrm>
            <a:off x="4378960" y="222504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a14="http://schemas.microsoft.com/office/drawing/2010/main" xmlns:m="http://schemas.openxmlformats.org/officeDocument/2006/math">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3</a:t>
            </a:fld>
            <a:endParaRPr/>
          </a:p>
        </p:txBody>
      </p:sp>
      <p:sp>
        <p:nvSpPr>
          <p:cNvPr id="283" name="Google Shape;308;p8"/>
          <p:cNvSpPr txBox="1"/>
          <p:nvPr/>
        </p:nvSpPr>
        <p:spPr>
          <a:xfrm>
            <a:off x="4219741" y="1722185"/>
            <a:ext cx="7261060" cy="258532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0" tIns="0" rIns="0" bIns="0" rtlCol="1">
            <a:spAutoFit/>
          </a:bodyPr>
          <a:lstStyle/>
          <a:p>
            <a:pPr rtl="1">
              <a:defRPr sz="2400">
                <a:latin typeface="+mj-lt"/>
                <a:ea typeface="+mj-ea"/>
                <a:cs typeface="+mj-cs"/>
                <a:sym typeface="Source Sans Pro Regular"/>
              </a:defRPr>
            </a:pPr>
            <a:r>
              <a:rPr lang="ar" b="1" dirty="0">
                <a:solidFill>
                  <a:schemeClr val="tx1"/>
                </a:solidFill>
                <a:latin typeface="Sakkal Majalla" panose="02000000000000000000" pitchFamily="2" charset="-78"/>
                <a:cs typeface="Sakkal Majalla" panose="02000000000000000000" pitchFamily="2" charset="-78"/>
              </a:rPr>
              <a:t>بنهاية هذه الوحدة التدريبية، سيكون بمقدوركم:</a:t>
            </a:r>
            <a:endParaRPr b="1" dirty="0">
              <a:solidFill>
                <a:schemeClr val="tx1"/>
              </a:solidFill>
              <a:latin typeface="Sakkal Majalla" panose="02000000000000000000" pitchFamily="2" charset="-78"/>
              <a:ea typeface="Arial"/>
              <a:cs typeface="Sakkal Majalla" panose="02000000000000000000" pitchFamily="2" charset="-78"/>
              <a:sym typeface="Arial"/>
            </a:endParaRPr>
          </a:p>
          <a:p>
            <a:pPr rtl="1">
              <a:defRPr sz="2400">
                <a:latin typeface="+mj-lt"/>
                <a:ea typeface="+mj-ea"/>
                <a:cs typeface="+mj-cs"/>
                <a:sym typeface="Source Sans Pro Regular"/>
              </a:defRPr>
            </a:pPr>
            <a:endParaRPr dirty="0">
              <a:solidFill>
                <a:srgbClr val="10253F"/>
              </a:solidFill>
              <a:latin typeface="Sakkal Majalla" panose="02000000000000000000" pitchFamily="2" charset="-78"/>
              <a:ea typeface="Arial"/>
              <a:cs typeface="Sakkal Majalla" panose="02000000000000000000" pitchFamily="2" charset="-78"/>
              <a:sym typeface="Arial"/>
            </a:endParaRPr>
          </a:p>
          <a:p>
            <a:pPr marL="308609" indent="-308609" rtl="1">
              <a:buClr>
                <a:srgbClr val="C00000"/>
              </a:buClr>
              <a:buSzPts val="24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وصف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والأهداف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الأخلاقية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التأهُّب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وتدخلات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a:t>
            </a:r>
            <a:endParaRPr dirty="0">
              <a:solidFill>
                <a:srgbClr val="10253F"/>
              </a:solidFill>
              <a:latin typeface="Sakkal Majalla" panose="02000000000000000000" pitchFamily="2" charset="-78"/>
              <a:ea typeface="Arial"/>
              <a:cs typeface="Sakkal Majalla" panose="02000000000000000000" pitchFamily="2" charset="-78"/>
              <a:sym typeface="Arial"/>
            </a:endParaRPr>
          </a:p>
          <a:p>
            <a:pPr marL="308609" indent="-308609" rtl="1">
              <a:buClr>
                <a:srgbClr val="C00000"/>
              </a:buClr>
              <a:buSzPts val="24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حقوق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والتزامات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للاستجابة</a:t>
            </a:r>
            <a:r>
              <a:rPr lang="ar-EG" dirty="0">
                <a:latin typeface="Sakkal Majalla" panose="02000000000000000000" pitchFamily="2" charset="-78"/>
                <a:cs typeface="Sakkal Majalla" panose="02000000000000000000" pitchFamily="2" charset="-78"/>
              </a:rPr>
              <a:t>.</a:t>
            </a:r>
            <a:endParaRPr dirty="0">
              <a:solidFill>
                <a:srgbClr val="10253F"/>
              </a:solidFill>
              <a:latin typeface="Sakkal Majalla" panose="02000000000000000000" pitchFamily="2" charset="-78"/>
              <a:ea typeface="Arial"/>
              <a:cs typeface="Sakkal Majalla" panose="02000000000000000000" pitchFamily="2" charset="-78"/>
              <a:sym typeface="Arial"/>
            </a:endParaRPr>
          </a:p>
          <a:p>
            <a:pPr marL="308609" indent="-308609" rtl="1">
              <a:buClr>
                <a:srgbClr val="C00000"/>
              </a:buClr>
              <a:buSzPts val="24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والانتهاك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والتحرش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a:t>
            </a:r>
            <a:endParaRPr dirty="0">
              <a:solidFill>
                <a:srgbClr val="10253F"/>
              </a:solidFill>
              <a:latin typeface="Sakkal Majalla" panose="02000000000000000000" pitchFamily="2" charset="-78"/>
              <a:ea typeface="Arial"/>
              <a:cs typeface="Sakkal Majalla" panose="02000000000000000000" pitchFamily="2" charset="-78"/>
              <a:sym typeface="Arial"/>
            </a:endParaRPr>
          </a:p>
        </p:txBody>
      </p:sp>
      <p:sp>
        <p:nvSpPr>
          <p:cNvPr id="284" name="Title 4"/>
          <p:cNvSpPr txBox="1">
            <a:spLocks noGrp="1"/>
          </p:cNvSpPr>
          <p:nvPr>
            <p:ph type="title"/>
          </p:nvPr>
        </p:nvSpPr>
        <p:spPr>
          <a:xfrm>
            <a:off x="-85516" y="343388"/>
            <a:ext cx="3264195" cy="1230532"/>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أهداف التعلُّم</a:t>
            </a:r>
          </a:p>
        </p:txBody>
      </p:sp>
      <p:sp>
        <p:nvSpPr>
          <p:cNvPr id="285" name="Rounded Rectangle 6"/>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30</a:t>
            </a:fld>
            <a:endParaRPr/>
          </a:p>
        </p:txBody>
      </p:sp>
      <p:sp>
        <p:nvSpPr>
          <p:cNvPr id="460" name="Content Placeholder 2"/>
          <p:cNvSpPr txBox="1">
            <a:spLocks noGrp="1"/>
          </p:cNvSpPr>
          <p:nvPr>
            <p:ph type="body" idx="1"/>
          </p:nvPr>
        </p:nvSpPr>
        <p:spPr>
          <a:xfrm>
            <a:off x="969057" y="842962"/>
            <a:ext cx="10081078" cy="5206965"/>
          </a:xfrm>
          <a:prstGeom prst="rect">
            <a:avLst/>
          </a:prstGeom>
        </p:spPr>
        <p:txBody>
          <a:bodyPr lIns="0" tIns="0" rIns="0" bIns="0" rtlCol="1">
            <a:normAutofit fontScale="92500" lnSpcReduction="20000"/>
          </a:bodyPr>
          <a:lstStyle/>
          <a:p>
            <a:pPr marL="0" marR="0" indent="0" algn="r" rtl="1">
              <a:lnSpc>
                <a:spcPct val="115000"/>
              </a:lnSpc>
              <a:spcBef>
                <a:spcPts val="0"/>
              </a:spcBef>
              <a:spcAft>
                <a:spcPts val="1000"/>
              </a:spcAft>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منصة منظمة الصحة العالمية للتعلُّم في مجال الأمن الصِ</a:t>
            </a:r>
            <a:r>
              <a:rPr lang="ar-EG"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a:t>
            </a: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حيِّ - مواد تدريبية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حقوق هذه المواد التدريبية محفوظة لصالح منظمة الصحة العالمية بموجب حق المؤلف (© منظمة الصحة العالمية 2022). جميع الحقوق محفوظة.</a:t>
            </a:r>
            <a:r>
              <a:rPr lang="en-US" sz="1800" dirty="0">
                <a:solidFill>
                  <a:srgbClr val="10253F"/>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يخضع استخدامك لهذه المواد إلى </a:t>
            </a:r>
            <a:r>
              <a:rPr lang="ar-MA"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2"/>
              </a:rPr>
              <a:t>«شروط الاستخدام - منصة منظمة الصحة العالمية للتعلُّم في مجال الأمن الصِّحيِّ، مواد تدريبية</a:t>
            </a: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 التي قبلتها عند تنزيلها، وهي متاحة على منصة التعلُّم في مجال الأمن الصِّحيِّ على الرابط الآتي: (</a:t>
            </a:r>
            <a:r>
              <a:rPr lang="en-US"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3"/>
              </a:rPr>
              <a:t>https://extranet.who.int/hslp</a:t>
            </a: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 </a:t>
            </a:r>
            <a:r>
              <a:rPr lang="en-US"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4"/>
              </a:rPr>
              <a:t>https://extranet.who.int/hslp</a:t>
            </a:r>
            <a:r>
              <a:rPr lang="ar-MA"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4"/>
              </a:rPr>
              <a:t>/</a:t>
            </a: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800" dirty="0" err="1">
                <a:solidFill>
                  <a:srgbClr val="10253F"/>
                </a:solidFill>
                <a:effectLst/>
                <a:latin typeface="Source Sans Pro" panose="020B0503030403020204" pitchFamily="34" charset="0"/>
                <a:ea typeface="Arial" panose="020B0604020202020204" pitchFamily="34" charset="0"/>
                <a:cs typeface="Arial" panose="020B0604020202020204" pitchFamily="34" charset="0"/>
              </a:rPr>
              <a:t>تنقيحات</a:t>
            </a: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 على المواد الخاصة بها المحمية بموجب حق المؤلف».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indent="0">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en-US"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ihrhrt@who.int</a:t>
            </a:r>
            <a:r>
              <a:rPr lang="ar-MA" sz="1800" dirty="0">
                <a:solidFill>
                  <a:schemeClr val="tx1"/>
                </a:solidFill>
                <a:effectLst/>
                <a:latin typeface="Source Sans Pro" panose="020B0503030403020204" pitchFamily="34" charset="0"/>
                <a:ea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a:t>
            </a:r>
            <a:endParaRPr dirty="0">
              <a:solidFill>
                <a:schemeClr val="tx1"/>
              </a:solidFill>
            </a:endParaRPr>
          </a:p>
        </p:txBody>
      </p:sp>
      <p:sp>
        <p:nvSpPr>
          <p:cNvPr id="2" name="TextBox 1">
            <a:extLst>
              <a:ext uri="{FF2B5EF4-FFF2-40B4-BE49-F238E27FC236}">
                <a16:creationId xmlns:a16="http://schemas.microsoft.com/office/drawing/2014/main" id="{357EBE30-88F2-2082-BAF1-B95159A8829C}"/>
              </a:ext>
            </a:extLst>
          </p:cNvPr>
          <p:cNvSpPr txBox="1"/>
          <p:nvPr/>
        </p:nvSpPr>
        <p:spPr>
          <a:xfrm>
            <a:off x="970742" y="0"/>
            <a:ext cx="2438400" cy="523218"/>
          </a:xfrm>
          <a:prstGeom prst="rect">
            <a:avLst/>
          </a:prstGeom>
          <a:solidFill>
            <a:schemeClr val="accent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4</a:t>
            </a:fld>
            <a:endParaRPr/>
          </a:p>
        </p:txBody>
      </p:sp>
      <p:sp>
        <p:nvSpPr>
          <p:cNvPr id="290" name="Google Shape;307;p8"/>
          <p:cNvSpPr txBox="1">
            <a:spLocks noGrp="1"/>
          </p:cNvSpPr>
          <p:nvPr>
            <p:ph type="title"/>
          </p:nvPr>
        </p:nvSpPr>
        <p:spPr>
          <a:xfrm>
            <a:off x="-116120" y="842962"/>
            <a:ext cx="3264195" cy="505777"/>
          </a:xfrm>
          <a:prstGeom prst="rect">
            <a:avLst/>
          </a:prstGeom>
        </p:spPr>
        <p:txBody>
          <a:bodyPr lIns="0" tIns="0" rIns="0" bIns="0" rtlCol="1" anchor="t"/>
          <a:lstStyle/>
          <a:p>
            <a:pPr rtl="1"/>
            <a:r>
              <a:rPr lang="ar" b="1" dirty="0">
                <a:latin typeface="Sakkal Majalla" panose="02000000000000000000" pitchFamily="2" charset="-78"/>
                <a:cs typeface="Sakkal Majalla" panose="02000000000000000000" pitchFamily="2" charset="-78"/>
              </a:rPr>
              <a:t>عناصر العرض</a:t>
            </a:r>
          </a:p>
        </p:txBody>
      </p:sp>
      <p:sp>
        <p:nvSpPr>
          <p:cNvPr id="291" name="Google Shape;308;p8"/>
          <p:cNvSpPr txBox="1">
            <a:spLocks noGrp="1"/>
          </p:cNvSpPr>
          <p:nvPr>
            <p:ph type="body" idx="1"/>
          </p:nvPr>
        </p:nvSpPr>
        <p:spPr>
          <a:xfrm>
            <a:off x="4273550" y="1348739"/>
            <a:ext cx="7529514" cy="5040949"/>
          </a:xfrm>
          <a:prstGeom prst="rect">
            <a:avLst/>
          </a:prstGeom>
        </p:spPr>
        <p:txBody>
          <a:bodyPr lIns="0" tIns="0" rIns="0" bIns="0" rtlCol="1"/>
          <a:lstStyle/>
          <a:p>
            <a:pPr marL="385445" indent="-385445" rtl="1">
              <a:lnSpc>
                <a:spcPct val="150000"/>
              </a:lnSpc>
              <a:buFontTx/>
              <a:buAutoNum type="arabicPeriod"/>
              <a:defRPr sz="2400"/>
            </a:pPr>
            <a:r>
              <a:rPr dirty="0" err="1">
                <a:latin typeface="Sakkal Majalla" panose="02000000000000000000" pitchFamily="2" charset="-78"/>
                <a:cs typeface="Sakkal Majalla" panose="02000000000000000000" pitchFamily="2" charset="-78"/>
              </a:rPr>
              <a:t>المبادئ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والأهداف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الأخلاقية</a:t>
            </a:r>
            <a:r>
              <a:rPr lang="ar-EG" dirty="0">
                <a:latin typeface="Sakkal Majalla" panose="02000000000000000000" pitchFamily="2" charset="-78"/>
                <a:cs typeface="Sakkal Majalla" panose="02000000000000000000" pitchFamily="2" charset="-78"/>
              </a:rPr>
              <a:t> 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التأهُّب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a:t>
            </a:r>
          </a:p>
          <a:p>
            <a:pPr marL="385445" indent="-385445" rtl="1">
              <a:lnSpc>
                <a:spcPct val="150000"/>
              </a:lnSpc>
              <a:buFontTx/>
              <a:buAutoNum type="arabicPeriod"/>
              <a:defRPr sz="2400"/>
            </a:pPr>
            <a:r>
              <a:rPr dirty="0" err="1">
                <a:latin typeface="Sakkal Majalla" panose="02000000000000000000" pitchFamily="2" charset="-78"/>
                <a:cs typeface="Sakkal Majalla" panose="02000000000000000000" pitchFamily="2" charset="-78"/>
              </a:rPr>
              <a:t>حقوق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والتزامات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للاستجابة</a:t>
            </a:r>
            <a:r>
              <a:rPr dirty="0">
                <a:latin typeface="Sakkal Majalla" panose="02000000000000000000" pitchFamily="2" charset="-78"/>
                <a:cs typeface="Sakkal Majalla" panose="02000000000000000000" pitchFamily="2" charset="-78"/>
              </a:rPr>
              <a:t>.</a:t>
            </a:r>
          </a:p>
          <a:p>
            <a:pPr marL="385445" indent="-385445" rtl="1">
              <a:lnSpc>
                <a:spcPct val="150000"/>
              </a:lnSpc>
              <a:buFontTx/>
              <a:buAutoNum type="arabicPeriod"/>
              <a:defRPr sz="2400"/>
            </a:pPr>
            <a:r>
              <a:rPr dirty="0" err="1">
                <a:latin typeface="Sakkal Majalla" panose="02000000000000000000" pitchFamily="2" charset="-78"/>
                <a:cs typeface="Sakkal Majalla" panose="02000000000000000000" pitchFamily="2" charset="-78"/>
              </a:rPr>
              <a:t>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الاستغلال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والانتهاك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والتحرش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الجنسي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a:t>
            </a:r>
          </a:p>
          <a:p>
            <a:pPr marL="385445" indent="-385445" rtl="1">
              <a:lnSpc>
                <a:spcPct val="150000"/>
              </a:lnSpc>
              <a:buFontTx/>
              <a:buAutoNum type="arabicPeriod"/>
              <a:defRPr sz="2400"/>
            </a:pPr>
            <a:r>
              <a:rPr dirty="0" err="1">
                <a:latin typeface="Sakkal Majalla" panose="02000000000000000000" pitchFamily="2" charset="-78"/>
                <a:cs typeface="Sakkal Majalla" panose="02000000000000000000" pitchFamily="2" charset="-78"/>
              </a:rPr>
              <a:t>المراجع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التوجيهية</a:t>
            </a:r>
            <a:r>
              <a:rPr dirty="0">
                <a:latin typeface="Sakkal Majalla" panose="02000000000000000000" pitchFamily="2" charset="-78"/>
                <a:cs typeface="Sakkal Majalla" panose="02000000000000000000" pitchFamily="2" charset="-78"/>
              </a:rPr>
              <a:t>.</a:t>
            </a:r>
          </a:p>
          <a:p>
            <a:pPr marL="385445" indent="-385445" rtl="1">
              <a:lnSpc>
                <a:spcPct val="150000"/>
              </a:lnSpc>
              <a:buFontTx/>
              <a:buAutoNum type="arabicPeriod"/>
              <a:defRPr sz="2400"/>
            </a:pPr>
            <a:r>
              <a:rPr dirty="0" err="1">
                <a:latin typeface="Sakkal Majalla" panose="02000000000000000000" pitchFamily="2" charset="-78"/>
                <a:cs typeface="Sakkal Majalla" panose="02000000000000000000" pitchFamily="2" charset="-78"/>
              </a:rPr>
              <a:t>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dirty="0">
                <a:latin typeface="Sakkal Majalla" panose="02000000000000000000" pitchFamily="2" charset="-78"/>
                <a:cs typeface="Sakkal Majalla" panose="02000000000000000000" pitchFamily="2" charset="-78"/>
              </a:rPr>
              <a:t>.</a:t>
            </a:r>
          </a:p>
        </p:txBody>
      </p:sp>
      <p:sp>
        <p:nvSpPr>
          <p:cNvPr id="292" name="Rounded Rectangle 2"/>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5</a:t>
            </a:fld>
            <a:endParaRPr/>
          </a:p>
        </p:txBody>
      </p:sp>
      <p:sp>
        <p:nvSpPr>
          <p:cNvPr id="302" name="Google Shape;300;p7"/>
          <p:cNvSpPr txBox="1">
            <a:spLocks noGrp="1"/>
          </p:cNvSpPr>
          <p:nvPr>
            <p:ph type="body" sz="quarter" idx="1"/>
          </p:nvPr>
        </p:nvSpPr>
        <p:spPr>
          <a:xfrm>
            <a:off x="2046386" y="1695043"/>
            <a:ext cx="8342975" cy="1870076"/>
          </a:xfrm>
          <a:prstGeom prst="rect">
            <a:avLst/>
          </a:prstGeom>
        </p:spPr>
        <p:txBody>
          <a:bodyPr lIns="134999" tIns="134999" rIns="134999" bIns="134999" rtlCol="1"/>
          <a:lstStyle>
            <a:lvl1pPr algn="r" defTabSz="248816" rtl="1">
              <a:lnSpc>
                <a:spcPct val="110000"/>
              </a:lnSpc>
              <a:spcBef>
                <a:spcPts val="0"/>
              </a:spcBef>
              <a:defRPr sz="3096"/>
            </a:lvl1pPr>
          </a:lstStyle>
          <a:p>
            <a:pPr algn="ctr" rtl="1"/>
            <a:r>
              <a:rPr lang="ar" b="1" dirty="0">
                <a:latin typeface="Sakkal Majalla" panose="02000000000000000000" pitchFamily="2" charset="-78"/>
                <a:cs typeface="Sakkal Majalla" panose="02000000000000000000" pitchFamily="2" charset="-78"/>
              </a:rPr>
              <a:t>1. المبادئ والأهداف الأخلاقية </a:t>
            </a:r>
            <a:br>
              <a:rPr lang="hu-HU" b="1" dirty="0">
                <a:latin typeface="Sakkal Majalla" panose="02000000000000000000" pitchFamily="2" charset="-78"/>
                <a:cs typeface="Sakkal Majalla" panose="02000000000000000000" pitchFamily="2" charset="-78"/>
              </a:rPr>
            </a:br>
            <a:r>
              <a:rPr lang="ar-EG" b="1" dirty="0">
                <a:latin typeface="Sakkal Majalla" panose="02000000000000000000" pitchFamily="2" charset="-78"/>
                <a:cs typeface="Sakkal Majalla" panose="02000000000000000000" pitchFamily="2" charset="-78"/>
              </a:rPr>
              <a:t>في </a:t>
            </a:r>
            <a:r>
              <a:rPr lang="ar" b="1" dirty="0">
                <a:latin typeface="Sakkal Majalla" panose="02000000000000000000" pitchFamily="2" charset="-78"/>
                <a:cs typeface="Sakkal Majalla" panose="02000000000000000000" pitchFamily="2" charset="-78"/>
              </a:rPr>
              <a:t>أثناء التأهُّب لحالات الطوارئ والاستجابة لها</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6</a:t>
            </a:fld>
            <a:endParaRPr/>
          </a:p>
        </p:txBody>
      </p:sp>
      <p:sp>
        <p:nvSpPr>
          <p:cNvPr id="305" name="Content Placeholder 3"/>
          <p:cNvSpPr txBox="1"/>
          <p:nvPr/>
        </p:nvSpPr>
        <p:spPr>
          <a:xfrm>
            <a:off x="204317" y="34993"/>
            <a:ext cx="4390074" cy="64611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lvl1pPr algn="r" defTabSz="289321" rtl="1">
              <a:lnSpc>
                <a:spcPct val="90000"/>
              </a:lnSpc>
              <a:spcBef>
                <a:spcPts val="300"/>
              </a:spcBef>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المبادئ الأخلاقية</a:t>
            </a:r>
          </a:p>
        </p:txBody>
      </p:sp>
      <p:sp>
        <p:nvSpPr>
          <p:cNvPr id="306" name="ZoneTexte 8"/>
          <p:cNvSpPr txBox="1"/>
          <p:nvPr/>
        </p:nvSpPr>
        <p:spPr>
          <a:xfrm>
            <a:off x="509301" y="1708580"/>
            <a:ext cx="6677944" cy="345479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90" tIns="34290" rIns="34290" bIns="34290" rtlCol="1">
            <a:spAutoFit/>
          </a:bodyPr>
          <a:lstStyle/>
          <a:p>
            <a:pPr marL="257175" indent="-257175" rtl="1">
              <a:buClr>
                <a:srgbClr val="C00000"/>
              </a:buClr>
              <a:buSzPct val="100000"/>
              <a:buFont typeface="Arial"/>
              <a:buChar char="•"/>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تتمثل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الأخلاقية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الأساسية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الثلاثة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الاسترشاد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التدخلات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تتضمن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يأتي</a:t>
            </a:r>
            <a:r>
              <a:rPr lang="ar-EG" dirty="0">
                <a:latin typeface="Sakkal Majalla" panose="02000000000000000000" pitchFamily="2" charset="-78"/>
                <a:cs typeface="Sakkal Majalla" panose="02000000000000000000" pitchFamily="2" charset="-78"/>
              </a:rPr>
              <a:t>:</a:t>
            </a:r>
          </a:p>
          <a:p>
            <a:pPr marL="257175" indent="-257175" rtl="1">
              <a:buClr>
                <a:srgbClr val="C00000"/>
              </a:buClr>
              <a:buSzPct val="100000"/>
              <a:buFont typeface="Arial"/>
              <a:buChar char="•"/>
              <a:defRPr sz="2000">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a:p>
            <a:pPr marL="600075" lvl="1" indent="-257175" rtl="1">
              <a:buClr>
                <a:srgbClr val="C00000"/>
              </a:buClr>
              <a:buSzPct val="100000"/>
              <a:buFont typeface="Courier New"/>
              <a:buChar char="o"/>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احترام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يرتبط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باحترام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استقلالية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وحقهم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تقرير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وحماية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أولئك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يمتلكون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الاستقلالية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ضمنها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توفير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الحماية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الضرر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الإيذاء</a:t>
            </a:r>
            <a:r>
              <a:rPr dirty="0">
                <a:latin typeface="Sakkal Majalla" panose="02000000000000000000" pitchFamily="2" charset="-78"/>
                <a:cs typeface="Sakkal Majalla" panose="02000000000000000000" pitchFamily="2" charset="-78"/>
              </a:rPr>
              <a:t>.</a:t>
            </a:r>
          </a:p>
          <a:p>
            <a:pPr marL="600075" lvl="1" indent="-257175" rtl="1">
              <a:buClr>
                <a:srgbClr val="C00000"/>
              </a:buClr>
              <a:buSzPct val="100000"/>
              <a:buFont typeface="Courier New"/>
              <a:buChar char="o"/>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الإحسان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الحفاظ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رفاه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أدنى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وضمان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تفوق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a:t>
            </a:r>
          </a:p>
          <a:p>
            <a:pPr marL="600075" lvl="1" indent="-257175" rtl="1">
              <a:buClr>
                <a:srgbClr val="C00000"/>
              </a:buClr>
              <a:buSzPct val="100000"/>
              <a:buFont typeface="Courier New"/>
              <a:buChar char="o"/>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العدالة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توزيع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والأعباء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بإنصاف</a:t>
            </a:r>
            <a:r>
              <a:rPr dirty="0">
                <a:latin typeface="Sakkal Majalla" panose="02000000000000000000" pitchFamily="2" charset="-78"/>
                <a:cs typeface="Sakkal Majalla" panose="02000000000000000000" pitchFamily="2" charset="-78"/>
              </a:rPr>
              <a:t>.</a:t>
            </a:r>
          </a:p>
          <a:p>
            <a:pPr marL="600075" lvl="1" indent="-257175" rtl="1">
              <a:buClr>
                <a:schemeClr val="accent3"/>
              </a:buClr>
              <a:buSzPct val="100000"/>
              <a:buFont typeface="Courier New"/>
              <a:buChar char="o"/>
              <a:defRPr sz="2000">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a:p>
            <a:pPr marL="257175" indent="-257175" rtl="1">
              <a:buClr>
                <a:srgbClr val="C00000"/>
              </a:buClr>
              <a:buSzPct val="100000"/>
              <a:buFont typeface="Arial"/>
              <a:buChar char="•"/>
              <a:defRPr sz="20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هناك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أخلاقية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صلة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المنفعة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والتضامن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والمعاملة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بالمثل</a:t>
            </a:r>
            <a:r>
              <a:rPr dirty="0">
                <a:latin typeface="Sakkal Majalla" panose="02000000000000000000" pitchFamily="2" charset="-78"/>
                <a:cs typeface="Sakkal Majalla" panose="02000000000000000000" pitchFamily="2" charset="-78"/>
              </a:rPr>
              <a:t>، ...</a:t>
            </a:r>
          </a:p>
        </p:txBody>
      </p:sp>
      <p:grpSp>
        <p:nvGrpSpPr>
          <p:cNvPr id="312" name="Groupe 18"/>
          <p:cNvGrpSpPr/>
          <p:nvPr/>
        </p:nvGrpSpPr>
        <p:grpSpPr>
          <a:xfrm>
            <a:off x="7432671" y="2267945"/>
            <a:ext cx="4189165" cy="1832391"/>
            <a:chOff x="0" y="0"/>
            <a:chExt cx="4189164" cy="1832390"/>
          </a:xfrm>
        </p:grpSpPr>
        <p:grpSp>
          <p:nvGrpSpPr>
            <p:cNvPr id="309" name="Picture 2"/>
            <p:cNvGrpSpPr/>
            <p:nvPr/>
          </p:nvGrpSpPr>
          <p:grpSpPr>
            <a:xfrm>
              <a:off x="0" y="0"/>
              <a:ext cx="4189165" cy="1832391"/>
              <a:chOff x="0" y="0"/>
              <a:chExt cx="4189164" cy="1832390"/>
            </a:xfrm>
          </p:grpSpPr>
          <p:sp>
            <p:nvSpPr>
              <p:cNvPr id="307" name="Rectangle"/>
              <p:cNvSpPr/>
              <p:nvPr/>
            </p:nvSpPr>
            <p:spPr>
              <a:xfrm>
                <a:off x="0" y="0"/>
                <a:ext cx="4189165" cy="1832391"/>
              </a:xfrm>
              <a:prstGeom prst="rect">
                <a:avLst/>
              </a:prstGeom>
              <a:solidFill>
                <a:srgbClr val="2E75B6"/>
              </a:solidFill>
              <a:ln w="12700" cap="flat">
                <a:noFill/>
                <a:miter lim="400000"/>
              </a:ln>
              <a:effectLst/>
            </p:spPr>
            <p:txBody>
              <a:bodyPr wrap="square" lIns="45719" tIns="45719" rIns="45719" bIns="45719" numCol="1" rtlCol="1" anchor="ctr">
                <a:noAutofit/>
              </a:bodyPr>
              <a:lstStyle/>
              <a:p>
                <a:pPr rtl="1"/>
                <a:endParaRPr/>
              </a:p>
            </p:txBody>
          </p:sp>
          <p:pic>
            <p:nvPicPr>
              <p:cNvPr id="308" name="image13.png" descr="image13.png"/>
              <p:cNvPicPr>
                <a:picLocks noChangeAspect="1"/>
              </p:cNvPicPr>
              <p:nvPr/>
            </p:nvPicPr>
            <p:blipFill>
              <a:blip r:embed="rId3"/>
              <a:stretch>
                <a:fillRect/>
              </a:stretch>
            </p:blipFill>
            <p:spPr>
              <a:xfrm>
                <a:off x="0" y="0"/>
                <a:ext cx="4189165" cy="1832391"/>
              </a:xfrm>
              <a:prstGeom prst="rect">
                <a:avLst/>
              </a:prstGeom>
              <a:ln w="12700" cap="flat">
                <a:noFill/>
                <a:miter lim="400000"/>
              </a:ln>
              <a:effectLst/>
            </p:spPr>
          </p:pic>
        </p:grpSp>
        <p:sp>
          <p:nvSpPr>
            <p:cNvPr id="310" name="ZoneTexte 4"/>
            <p:cNvSpPr txBox="1"/>
            <p:nvPr/>
          </p:nvSpPr>
          <p:spPr>
            <a:xfrm>
              <a:off x="105545" y="347193"/>
              <a:ext cx="1750833" cy="523241"/>
            </a:xfrm>
            <a:prstGeom prst="rect">
              <a:avLst/>
            </a:prstGeom>
            <a:solidFill>
              <a:srgbClr val="2E75B6"/>
            </a:solidFill>
            <a:ln w="12700" cap="flat">
              <a:noFill/>
              <a:miter lim="400000"/>
            </a:ln>
            <a:effectLst>
              <a:outerShdw blurRad="63500" dist="19050" dir="5400000" rotWithShape="0">
                <a:srgbClr val="000000">
                  <a:alpha val="63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spAutoFit/>
            </a:bodyPr>
            <a:lstStyle>
              <a:lvl1pPr algn="ctr" rtl="1">
                <a:defRPr sz="1300">
                  <a:solidFill>
                    <a:srgbClr val="FFFFFF"/>
                  </a:solidFill>
                  <a:latin typeface="+mj-lt"/>
                  <a:ea typeface="+mj-ea"/>
                  <a:cs typeface="+mj-cs"/>
                  <a:sym typeface="Source Sans Pro Regular"/>
                </a:defRPr>
              </a:lvl1pPr>
            </a:lstStyle>
            <a:p>
              <a:pPr rtl="1"/>
              <a:r>
                <a:t>حقوق الإنسان الفردية والحريات المدنية </a:t>
              </a:r>
            </a:p>
          </p:txBody>
        </p:sp>
        <p:sp>
          <p:nvSpPr>
            <p:cNvPr id="311" name="ZoneTexte 5"/>
            <p:cNvSpPr txBox="1"/>
            <p:nvPr/>
          </p:nvSpPr>
          <p:spPr>
            <a:xfrm>
              <a:off x="2227197" y="378039"/>
              <a:ext cx="1750830" cy="739141"/>
            </a:xfrm>
            <a:prstGeom prst="rect">
              <a:avLst/>
            </a:prstGeom>
            <a:solidFill>
              <a:srgbClr val="2E75B6"/>
            </a:solidFill>
            <a:ln w="12700" cap="flat">
              <a:noFill/>
              <a:miter lim="400000"/>
            </a:ln>
            <a:effectLst>
              <a:outerShdw blurRad="63500" dist="19050" dir="5400000" rotWithShape="0">
                <a:srgbClr val="000000">
                  <a:alpha val="63000"/>
                </a:srgbClr>
              </a:outerShdw>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spAutoFit/>
            </a:bodyPr>
            <a:lstStyle/>
            <a:p>
              <a:pPr algn="ctr" rtl="1">
                <a:defRPr sz="1300">
                  <a:solidFill>
                    <a:srgbClr val="FFFFFF"/>
                  </a:solidFill>
                  <a:latin typeface="+mj-lt"/>
                  <a:ea typeface="+mj-ea"/>
                  <a:cs typeface="+mj-cs"/>
                  <a:sym typeface="Source Sans Pro Regular"/>
                </a:defRPr>
              </a:pPr>
              <a:endParaRPr/>
            </a:p>
            <a:p>
              <a:pPr algn="ctr" rtl="1">
                <a:defRPr sz="1300">
                  <a:solidFill>
                    <a:srgbClr val="FFFFFF"/>
                  </a:solidFill>
                  <a:latin typeface="+mj-lt"/>
                  <a:ea typeface="+mj-ea"/>
                  <a:cs typeface="+mj-cs"/>
                  <a:sym typeface="Source Sans Pro Regular"/>
                </a:defRPr>
              </a:pPr>
              <a:r>
                <a:t>المصلحة العامة</a:t>
              </a:r>
            </a:p>
            <a:p>
              <a:pPr algn="ctr" rtl="1">
                <a:defRPr sz="1300">
                  <a:solidFill>
                    <a:srgbClr val="FFFFFF"/>
                  </a:solidFill>
                  <a:latin typeface="+mj-lt"/>
                  <a:ea typeface="+mj-ea"/>
                  <a:cs typeface="+mj-cs"/>
                  <a:sym typeface="Source Sans Pro Regular"/>
                </a:defRPr>
              </a:pPr>
              <a:r>
                <a:t> </a:t>
              </a:r>
            </a:p>
          </p:txBody>
        </p:sp>
      </p:grpSp>
      <p:sp>
        <p:nvSpPr>
          <p:cNvPr id="313" name="Espace réservé du contenu 6"/>
          <p:cNvSpPr txBox="1"/>
          <p:nvPr/>
        </p:nvSpPr>
        <p:spPr>
          <a:xfrm>
            <a:off x="509301" y="847853"/>
            <a:ext cx="10503639"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defRPr sz="2800">
                <a:solidFill>
                  <a:srgbClr val="C00000"/>
                </a:solidFill>
                <a:latin typeface="Source Sans Pro Bold"/>
                <a:ea typeface="Source Sans Pro Bold"/>
                <a:cs typeface="Source Sans Pro Bold"/>
                <a:sym typeface="Source Sans Pro Bold"/>
              </a:defRPr>
            </a:lvl1pPr>
          </a:lstStyle>
          <a:p>
            <a:pPr rtl="1"/>
            <a:r>
              <a:rPr lang="ar" sz="2400" b="1" dirty="0">
                <a:latin typeface="Sakkal Majalla" panose="02000000000000000000" pitchFamily="2" charset="-78"/>
                <a:cs typeface="Sakkal Majalla" panose="02000000000000000000" pitchFamily="2" charset="-78"/>
              </a:rPr>
              <a:t>تُمثل الموازنة بين الحقوق والمصالح والقيم أكبر تحدٍّ أخلاقي </a:t>
            </a:r>
            <a:r>
              <a:rPr lang="ar-EG" sz="2400" b="1" dirty="0">
                <a:latin typeface="Sakkal Majalla" panose="02000000000000000000" pitchFamily="2" charset="-78"/>
                <a:cs typeface="Sakkal Majalla" panose="02000000000000000000" pitchFamily="2" charset="-78"/>
              </a:rPr>
              <a:t>في </a:t>
            </a:r>
            <a:r>
              <a:rPr lang="ar" sz="2400" b="1" dirty="0">
                <a:latin typeface="Sakkal Majalla" panose="02000000000000000000" pitchFamily="2" charset="-78"/>
                <a:cs typeface="Sakkal Majalla" panose="02000000000000000000" pitchFamily="2" charset="-78"/>
              </a:rPr>
              <a:t>أثناء الاستجابة لأي حالة طوارئ.</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7</a:t>
            </a:fld>
            <a:endParaRPr/>
          </a:p>
        </p:txBody>
      </p:sp>
      <p:sp>
        <p:nvSpPr>
          <p:cNvPr id="318" name="Espace réservé du contenu 2"/>
          <p:cNvSpPr txBox="1">
            <a:spLocks noGrp="1"/>
          </p:cNvSpPr>
          <p:nvPr>
            <p:ph type="body" idx="1"/>
          </p:nvPr>
        </p:nvSpPr>
        <p:spPr>
          <a:xfrm>
            <a:off x="1069484" y="1170788"/>
            <a:ext cx="10146429" cy="4516424"/>
          </a:xfrm>
          <a:prstGeom prst="rect">
            <a:avLst/>
          </a:prstGeom>
        </p:spPr>
        <p:txBody>
          <a:bodyPr rtlCol="1"/>
          <a:lstStyle/>
          <a:p>
            <a:pPr marL="254000" indent="-254000" rtl="1">
              <a:defRPr sz="2400"/>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الاعتمادية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وفقدان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الاستقلالية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وانهيار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النظم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والتهديدات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المستمرة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القاعدة</a:t>
            </a:r>
            <a:r>
              <a:rPr dirty="0">
                <a:latin typeface="Sakkal Majalla" panose="02000000000000000000" pitchFamily="2" charset="-78"/>
                <a:cs typeface="Sakkal Majalla" panose="02000000000000000000" pitchFamily="2" charset="-78"/>
              </a:rPr>
              <a:t>. </a:t>
            </a:r>
          </a:p>
          <a:p>
            <a:pPr marL="254000" indent="-254000" rtl="1">
              <a:defRPr sz="2400"/>
            </a:pPr>
            <a:r>
              <a:rPr dirty="0" err="1">
                <a:latin typeface="Sakkal Majalla" panose="02000000000000000000" pitchFamily="2" charset="-78"/>
                <a:cs typeface="Sakkal Majalla" panose="02000000000000000000" pitchFamily="2" charset="-78"/>
              </a:rPr>
              <a:t>تتباين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الأخلاقية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أوجه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كالآتي</a:t>
            </a:r>
            <a:r>
              <a:rPr dirty="0">
                <a:latin typeface="Sakkal Majalla" panose="02000000000000000000" pitchFamily="2" charset="-78"/>
                <a:cs typeface="Sakkal Majalla" panose="02000000000000000000" pitchFamily="2" charset="-78"/>
              </a:rPr>
              <a:t>:</a:t>
            </a:r>
          </a:p>
          <a:p>
            <a:pPr marL="495300" lvl="1" indent="-254000" rtl="1">
              <a:spcBef>
                <a:spcPts val="100"/>
              </a:spcBef>
              <a:buFont typeface="Courier New"/>
              <a:buChar char="o"/>
              <a:defRPr sz="2400"/>
            </a:pPr>
            <a:r>
              <a:rPr dirty="0" err="1">
                <a:latin typeface="Sakkal Majalla" panose="02000000000000000000" pitchFamily="2" charset="-78"/>
                <a:cs typeface="Sakkal Majalla" panose="02000000000000000000" pitchFamily="2" charset="-78"/>
              </a:rPr>
              <a:t>تؤثر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مفاهيم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والمنافع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والثقة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المفاهيم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مُتغيرة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المريض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الخدمة</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495300" lvl="1" indent="-254000" rtl="1">
              <a:spcBef>
                <a:spcPts val="100"/>
              </a:spcBef>
              <a:buFont typeface="Courier New"/>
              <a:buChar char="o"/>
              <a:defRPr sz="2400"/>
            </a:pPr>
            <a:r>
              <a:rPr dirty="0" err="1">
                <a:latin typeface="Sakkal Majalla" panose="02000000000000000000" pitchFamily="2" charset="-78"/>
                <a:cs typeface="Sakkal Majalla" panose="02000000000000000000" pitchFamily="2" charset="-78"/>
              </a:rPr>
              <a:t>هناك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حاجة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متزايدة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للاهتمام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بالقيم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التنظيمية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المساءلة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والشفافية</a:t>
            </a:r>
            <a:r>
              <a:rPr dirty="0">
                <a:latin typeface="Sakkal Majalla" panose="02000000000000000000" pitchFamily="2" charset="-78"/>
                <a:cs typeface="Sakkal Majalla" panose="02000000000000000000" pitchFamily="2" charset="-78"/>
              </a:rPr>
              <a:t>.</a:t>
            </a:r>
          </a:p>
          <a:p>
            <a:pPr marL="495300" lvl="1" indent="-254000" rtl="1">
              <a:spcBef>
                <a:spcPts val="100"/>
              </a:spcBef>
              <a:buFont typeface="Courier New"/>
              <a:buChar char="o"/>
              <a:defRPr sz="2400"/>
            </a:pPr>
            <a:r>
              <a:rPr dirty="0" err="1">
                <a:latin typeface="Sakkal Majalla" panose="02000000000000000000" pitchFamily="2" charset="-78"/>
                <a:cs typeface="Sakkal Majalla" panose="02000000000000000000" pitchFamily="2" charset="-78"/>
              </a:rPr>
              <a:t>يُعدُّ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توفير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حينها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مسألةً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أهمية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تتفاعل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العادية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المستخدمة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لضمان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الجهود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علميًّا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وأخلاقيًّا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بالسرعة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المثال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مراجعة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الأخلاقيات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النموذجية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تستغرق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بلدان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كثيرة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أشهر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الأحيان</a:t>
            </a:r>
            <a:r>
              <a:rPr dirty="0">
                <a:latin typeface="Sakkal Majalla" panose="02000000000000000000" pitchFamily="2" charset="-78"/>
                <a:cs typeface="Sakkal Majalla" panose="02000000000000000000" pitchFamily="2" charset="-78"/>
              </a:rPr>
              <a:t>.</a:t>
            </a:r>
          </a:p>
        </p:txBody>
      </p:sp>
      <p:sp>
        <p:nvSpPr>
          <p:cNvPr id="319" name="Titre 1"/>
          <p:cNvSpPr txBox="1">
            <a:spLocks noGrp="1"/>
          </p:cNvSpPr>
          <p:nvPr>
            <p:ph type="title" idx="4294967295"/>
          </p:nvPr>
        </p:nvSpPr>
        <p:spPr>
          <a:xfrm>
            <a:off x="85408" y="-20445"/>
            <a:ext cx="7886701" cy="646114"/>
          </a:xfrm>
          <a:prstGeom prst="rect">
            <a:avLst/>
          </a:prstGeom>
        </p:spPr>
        <p:txBody>
          <a:bodyPr rtlCol="1">
            <a:normAutofit/>
          </a:bodyPr>
          <a:lstStyle>
            <a:lvl1pPr algn="r" defTabSz="286428" rtl="1">
              <a:defRPr sz="3168"/>
            </a:lvl1pPr>
          </a:lstStyle>
          <a:p>
            <a:pPr rtl="1"/>
            <a:r>
              <a:rPr lang="ar" b="1" dirty="0">
                <a:latin typeface="Sakkal Majalla" panose="02000000000000000000" pitchFamily="2" charset="-78"/>
                <a:cs typeface="Sakkal Majalla" panose="02000000000000000000" pitchFamily="2" charset="-78"/>
              </a:rPr>
              <a:t>الأخلاقيات في حالات الطوارئ مقابل الأخلاقيات في مواقف أخرى</a:t>
            </a:r>
          </a:p>
        </p:txBody>
      </p:sp>
      <p:grpSp>
        <p:nvGrpSpPr>
          <p:cNvPr id="322" name="ZoneTexte 3"/>
          <p:cNvGrpSpPr/>
          <p:nvPr/>
        </p:nvGrpSpPr>
        <p:grpSpPr>
          <a:xfrm>
            <a:off x="745604" y="5466736"/>
            <a:ext cx="10735196" cy="646114"/>
            <a:chOff x="0" y="0"/>
            <a:chExt cx="11167109" cy="671829"/>
          </a:xfrm>
        </p:grpSpPr>
        <p:sp>
          <p:nvSpPr>
            <p:cNvPr id="320" name="Rectangle"/>
            <p:cNvSpPr/>
            <p:nvPr/>
          </p:nvSpPr>
          <p:spPr>
            <a:xfrm>
              <a:off x="0" y="0"/>
              <a:ext cx="11167110" cy="646113"/>
            </a:xfrm>
            <a:prstGeom prst="rect">
              <a:avLst/>
            </a:prstGeom>
            <a:solidFill>
              <a:srgbClr val="C00000"/>
            </a:solidFill>
            <a:ln w="12700" cap="flat">
              <a:noFill/>
              <a:miter lim="400000"/>
            </a:ln>
            <a:effectLst/>
          </p:spPr>
          <p:txBody>
            <a:bodyPr wrap="square" lIns="45719" tIns="45719" rIns="45719" bIns="45719" numCol="1" rtlCol="1" anchor="t">
              <a:noAutofit/>
            </a:bodyPr>
            <a:lstStyle/>
            <a:p>
              <a:pPr algn="ctr" rtl="1">
                <a:lnSpc>
                  <a:spcPct val="90000"/>
                </a:lnSpc>
                <a:spcBef>
                  <a:spcPts val="1000"/>
                </a:spcBef>
                <a:defRPr sz="20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321" name="Developing in advance an ethical framework to refer to in an emergency response and reviewing the effects of applicable laws and policies can help ensure that vulnerable populations are not harmed."/>
            <p:cNvSpPr txBox="1"/>
            <p:nvPr/>
          </p:nvSpPr>
          <p:spPr>
            <a:xfrm>
              <a:off x="34290" y="0"/>
              <a:ext cx="11098529" cy="671830"/>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4290" tIns="34290" rIns="34290" bIns="34290" numCol="1" rtlCol="1" anchor="t">
              <a:spAutoFit/>
            </a:bodyPr>
            <a:lstStyle>
              <a:lvl1pPr algn="ctr" rtl="1">
                <a:lnSpc>
                  <a:spcPct val="90000"/>
                </a:lnSpc>
                <a:spcBef>
                  <a:spcPts val="1000"/>
                </a:spcBef>
                <a:defRPr sz="2000">
                  <a:solidFill>
                    <a:srgbClr val="FFFFFF"/>
                  </a:solidFill>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أخلاقي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سلفًا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للرجوع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إليه</a:t>
              </a:r>
              <a:r>
                <a:rPr lang="ar-EG" dirty="0">
                  <a:latin typeface="Sakkal Majalla" panose="02000000000000000000" pitchFamily="2" charset="-78"/>
                  <a:cs typeface="Sakkal Majalla" panose="02000000000000000000" pitchFamily="2" charset="-78"/>
                </a:rPr>
                <a:t> 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ومراجعة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آثار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القوانين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والسياسات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المعمول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يُساعِدا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تضرر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الفئات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السكانية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المستضعفة</a:t>
              </a:r>
              <a:r>
                <a:rPr dirty="0">
                  <a:latin typeface="Sakkal Majalla" panose="02000000000000000000" pitchFamily="2" charset="-78"/>
                  <a:cs typeface="Sakkal Majalla" panose="02000000000000000000" pitchFamily="2" charset="-78"/>
                </a:rPr>
                <a:t>.</a:t>
              </a:r>
            </a:p>
          </p:txBody>
        </p:sp>
      </p:gr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8</a:t>
            </a:fld>
            <a:endParaRPr/>
          </a:p>
        </p:txBody>
      </p:sp>
      <p:sp>
        <p:nvSpPr>
          <p:cNvPr id="327" name="Espace réservé du contenu 2"/>
          <p:cNvSpPr txBox="1">
            <a:spLocks noGrp="1"/>
          </p:cNvSpPr>
          <p:nvPr>
            <p:ph type="body" idx="1"/>
          </p:nvPr>
        </p:nvSpPr>
        <p:spPr>
          <a:xfrm>
            <a:off x="734979" y="1090985"/>
            <a:ext cx="10586101" cy="5101092"/>
          </a:xfrm>
          <a:prstGeom prst="rect">
            <a:avLst/>
          </a:prstGeom>
        </p:spPr>
        <p:txBody>
          <a:bodyPr lIns="34290" tIns="34290" rIns="34290" bIns="34290" rtlCol="1">
            <a:normAutofit/>
          </a:bodyPr>
          <a:lstStyle/>
          <a:p>
            <a:pPr marL="342900" indent="-342900" rtl="1">
              <a:buFontTx/>
              <a:buAutoNum type="arabicPeriod"/>
              <a:defRPr sz="1800"/>
            </a:pPr>
            <a:r>
              <a:rPr sz="2000" dirty="0" err="1">
                <a:latin typeface="Sakkal Majalla" panose="02000000000000000000" pitchFamily="2" charset="-78"/>
                <a:cs typeface="Sakkal Majalla" panose="02000000000000000000" pitchFamily="2" charset="-78"/>
              </a:rPr>
              <a:t>الحد</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من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الأضرار</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وتعزيز</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المنافع</a:t>
            </a:r>
            <a:r>
              <a:rPr lang="ar-EG"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ينبغي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تحمي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أنشطة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التأهب</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لحالات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الطوارئ</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السلامة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العامة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والصحة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والعافية</a:t>
            </a:r>
            <a:r>
              <a:rPr lang="ar-EG"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وينبغي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تقلل</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من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الوفيات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والإصابات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والأمراض</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والإعاقات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والمعاناة</a:t>
            </a:r>
            <a:r>
              <a:rPr sz="2000" dirty="0">
                <a:latin typeface="Sakkal Majalla" panose="02000000000000000000" pitchFamily="2" charset="-78"/>
                <a:cs typeface="Sakkal Majalla" panose="02000000000000000000" pitchFamily="2" charset="-78"/>
              </a:rPr>
              <a:t> </a:t>
            </a:r>
            <a:r>
              <a:rPr lang="ar-EG" sz="2000" dirty="0">
                <a:latin typeface="Sakkal Majalla" panose="02000000000000000000" pitchFamily="2" charset="-78"/>
                <a:cs typeface="Sakkal Majalla" panose="02000000000000000000" pitchFamily="2" charset="-78"/>
              </a:rPr>
              <a:t>في </a:t>
            </a:r>
            <a:r>
              <a:rPr sz="2000" dirty="0" err="1">
                <a:latin typeface="Sakkal Majalla" panose="02000000000000000000" pitchFamily="2" charset="-78"/>
                <a:cs typeface="Sakkal Majalla" panose="02000000000000000000" pitchFamily="2" charset="-78"/>
              </a:rPr>
              <a:t>أثناء</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حالة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الطوارئ</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وبعدها</a:t>
            </a:r>
            <a:r>
              <a:rPr sz="2000" dirty="0">
                <a:latin typeface="Sakkal Majalla" panose="02000000000000000000" pitchFamily="2" charset="-78"/>
                <a:cs typeface="Sakkal Majalla" panose="02000000000000000000" pitchFamily="2" charset="-78"/>
              </a:rPr>
              <a:t>.</a:t>
            </a:r>
          </a:p>
          <a:p>
            <a:pPr marL="342900" indent="-342900" rtl="1">
              <a:buFontTx/>
              <a:buAutoNum type="arabicPeriod"/>
              <a:defRPr sz="1800"/>
            </a:pPr>
            <a:r>
              <a:rPr sz="2000" dirty="0" err="1">
                <a:latin typeface="Sakkal Majalla" panose="02000000000000000000" pitchFamily="2" charset="-78"/>
                <a:cs typeface="Sakkal Majalla" panose="02000000000000000000" pitchFamily="2" charset="-78"/>
              </a:rPr>
              <a:t>المساواة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في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الحرية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وحقوق</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الإنسان</a:t>
            </a:r>
            <a:r>
              <a:rPr lang="ar-EG"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ينبغي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تُصَمَّم</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أنشطة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التأهب</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لحالات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الطوارئ</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بحيث</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تحترم</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المساواة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في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الحرية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والاستقلالية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والكرامة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بين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جميع</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الأشخاص</a:t>
            </a:r>
            <a:r>
              <a:rPr sz="2000" dirty="0">
                <a:latin typeface="Sakkal Majalla" panose="02000000000000000000" pitchFamily="2" charset="-78"/>
                <a:cs typeface="Sakkal Majalla" panose="02000000000000000000" pitchFamily="2" charset="-78"/>
              </a:rPr>
              <a:t>.</a:t>
            </a:r>
          </a:p>
          <a:p>
            <a:pPr marL="342900" indent="-342900" rtl="1">
              <a:buFontTx/>
              <a:buAutoNum type="arabicPeriod"/>
              <a:defRPr sz="1800"/>
            </a:pPr>
            <a:r>
              <a:rPr sz="2000" dirty="0" err="1">
                <a:latin typeface="Sakkal Majalla" panose="02000000000000000000" pitchFamily="2" charset="-78"/>
                <a:cs typeface="Sakkal Majalla" panose="02000000000000000000" pitchFamily="2" charset="-78"/>
              </a:rPr>
              <a:t>العدالة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التوزيعية</a:t>
            </a:r>
            <a:r>
              <a:rPr lang="ar-EG"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ينبغي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تُنفذ</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أنشطة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التأهب</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لحالات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الطوارئ</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بما</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يكفل</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تقاسم</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المنافع</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والأعباء</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التي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تفرضها</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حالة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الطوارئ</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على</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السكان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والحاجة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إلى</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التأقلم</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مع</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آثارها</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على</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نحو</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منصف</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وعادل</a:t>
            </a:r>
            <a:r>
              <a:rPr sz="2000" dirty="0">
                <a:latin typeface="Sakkal Majalla" panose="02000000000000000000" pitchFamily="2" charset="-78"/>
                <a:cs typeface="Sakkal Majalla" panose="02000000000000000000" pitchFamily="2" charset="-78"/>
              </a:rPr>
              <a:t>.</a:t>
            </a:r>
          </a:p>
          <a:p>
            <a:pPr marL="342900" indent="-342900" rtl="1">
              <a:buFontTx/>
              <a:buAutoNum type="arabicPeriod"/>
              <a:defRPr sz="1800"/>
            </a:pPr>
            <a:r>
              <a:rPr sz="2000" dirty="0" err="1">
                <a:latin typeface="Sakkal Majalla" panose="02000000000000000000" pitchFamily="2" charset="-78"/>
                <a:cs typeface="Sakkal Majalla" panose="02000000000000000000" pitchFamily="2" charset="-78"/>
              </a:rPr>
              <a:t>الشفافية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العامة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والشمول</a:t>
            </a:r>
            <a:r>
              <a:rPr lang="ar-EG"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ينبغي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تستند</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أنشطة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التأهب</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لحالات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الطوارئ</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إلى</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عمليات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اتخاذ</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القرارات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الشاملة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والشفافة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والخاضعة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للمساءلة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وأن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تشمل</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هذه</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العمليات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ما</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يكفل</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الحفاظ</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على</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ثقة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الجمهور</a:t>
            </a:r>
            <a:r>
              <a:rPr sz="2000" dirty="0">
                <a:latin typeface="Sakkal Majalla" panose="02000000000000000000" pitchFamily="2" charset="-78"/>
                <a:cs typeface="Sakkal Majalla" panose="02000000000000000000" pitchFamily="2" charset="-78"/>
              </a:rPr>
              <a:t>.</a:t>
            </a:r>
          </a:p>
          <a:p>
            <a:pPr marL="342900" indent="-342900" rtl="1">
              <a:buFontTx/>
              <a:buAutoNum type="arabicPeriod"/>
              <a:defRPr sz="1800"/>
            </a:pPr>
            <a:r>
              <a:rPr sz="2000" dirty="0" err="1">
                <a:latin typeface="Sakkal Majalla" panose="02000000000000000000" pitchFamily="2" charset="-78"/>
                <a:cs typeface="Sakkal Majalla" panose="02000000000000000000" pitchFamily="2" charset="-78"/>
              </a:rPr>
              <a:t>قدرة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المجتمع</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المحلي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على</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الصمود</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وتمكينه</a:t>
            </a:r>
            <a:r>
              <a:rPr lang="ar-EG"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ينبغي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تسعى</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أنشطة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التأهب</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لحالات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الطوارئ</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إلى</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بلوغ</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الهدف</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الطويل</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الأجل</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المعني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بتنمية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موارد</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المجتمع</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ما</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سيجعلها</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أكثر</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قدرة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على</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الصمود</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أمام</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الأخطار</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وسيتيح</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لها</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فرصة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التعافي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على</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نحو</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مناسب</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وفعال</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بعد</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حالات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الطوارئ</a:t>
            </a:r>
            <a:r>
              <a:rPr sz="2000" dirty="0">
                <a:latin typeface="Sakkal Majalla" panose="02000000000000000000" pitchFamily="2" charset="-78"/>
                <a:cs typeface="Sakkal Majalla" panose="02000000000000000000" pitchFamily="2" charset="-78"/>
              </a:rPr>
              <a:t>.</a:t>
            </a:r>
          </a:p>
          <a:p>
            <a:pPr marL="342900" indent="-342900" rtl="1">
              <a:buFontTx/>
              <a:buAutoNum type="arabicPeriod"/>
              <a:defRPr sz="1800"/>
            </a:pPr>
            <a:r>
              <a:rPr sz="2000" dirty="0" err="1">
                <a:latin typeface="Sakkal Majalla" panose="02000000000000000000" pitchFamily="2" charset="-78"/>
                <a:cs typeface="Sakkal Majalla" panose="02000000000000000000" pitchFamily="2" charset="-78"/>
              </a:rPr>
              <a:t>الكفاءة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المهنية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في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مجال</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الصحة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العامة</a:t>
            </a:r>
            <a:r>
              <a:rPr lang="ar-EG"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ينبغي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تقر</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أنشطة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التأهب</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لحالات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الطوارئ</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بالالتزامات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الخاصة</a:t>
            </a:r>
            <a:r>
              <a:rPr sz="2000" dirty="0">
                <a:latin typeface="Sakkal Majalla" panose="02000000000000000000" pitchFamily="2" charset="-78"/>
                <a:cs typeface="Sakkal Majalla" panose="02000000000000000000" pitchFamily="2" charset="-78"/>
              </a:rPr>
              <a:t> </a:t>
            </a:r>
            <a:r>
              <a:rPr lang="ar-EG" sz="2000" dirty="0">
                <a:latin typeface="Sakkal Majalla" panose="02000000000000000000" pitchFamily="2" charset="-78"/>
                <a:cs typeface="Sakkal Majalla" panose="02000000000000000000" pitchFamily="2" charset="-78"/>
              </a:rPr>
              <a:t>ب</a:t>
            </a:r>
            <a:r>
              <a:rPr sz="2000" dirty="0" err="1">
                <a:latin typeface="Sakkal Majalla" panose="02000000000000000000" pitchFamily="2" charset="-78"/>
                <a:cs typeface="Sakkal Majalla" panose="02000000000000000000" pitchFamily="2" charset="-78"/>
              </a:rPr>
              <a:t>بعض</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المهنيين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في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مجال</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الصحة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العامة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وأن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تُعزز</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كفاءتهم</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والتنسيق</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فيما</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بينهم</a:t>
            </a:r>
            <a:r>
              <a:rPr sz="2000" dirty="0">
                <a:latin typeface="Sakkal Majalla" panose="02000000000000000000" pitchFamily="2" charset="-78"/>
                <a:cs typeface="Sakkal Majalla" panose="02000000000000000000" pitchFamily="2" charset="-78"/>
              </a:rPr>
              <a:t>.</a:t>
            </a:r>
          </a:p>
          <a:p>
            <a:pPr marL="342900" indent="-342900" rtl="1">
              <a:buFontTx/>
              <a:buAutoNum type="arabicPeriod"/>
              <a:defRPr sz="1800"/>
            </a:pPr>
            <a:r>
              <a:rPr sz="2000" dirty="0" err="1">
                <a:latin typeface="Sakkal Majalla" panose="02000000000000000000" pitchFamily="2" charset="-78"/>
                <a:cs typeface="Sakkal Majalla" panose="02000000000000000000" pitchFamily="2" charset="-78"/>
              </a:rPr>
              <a:t>المواطنة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المسؤولة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والالتزام</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المدني</a:t>
            </a:r>
            <a:r>
              <a:rPr lang="ar-EG"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ينبغي</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أن</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تعزز</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أنشطة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التأهب</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لحالات</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الطوارئ</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الشعور</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بالمسؤولية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الشخصية</a:t>
            </a:r>
            <a:r>
              <a:rPr sz="2000" dirty="0">
                <a:latin typeface="Sakkal Majalla" panose="02000000000000000000" pitchFamily="2" charset="-78"/>
                <a:cs typeface="Sakkal Majalla" panose="02000000000000000000" pitchFamily="2" charset="-78"/>
              </a:rPr>
              <a:t> </a:t>
            </a:r>
            <a:r>
              <a:rPr sz="2000" dirty="0" err="1">
                <a:latin typeface="Sakkal Majalla" panose="02000000000000000000" pitchFamily="2" charset="-78"/>
                <a:cs typeface="Sakkal Majalla" panose="02000000000000000000" pitchFamily="2" charset="-78"/>
              </a:rPr>
              <a:t>والمواطنة</a:t>
            </a:r>
            <a:r>
              <a:rPr sz="2000" dirty="0">
                <a:latin typeface="Sakkal Majalla" panose="02000000000000000000" pitchFamily="2" charset="-78"/>
                <a:cs typeface="Sakkal Majalla" panose="02000000000000000000" pitchFamily="2" charset="-78"/>
              </a:rPr>
              <a:t>.</a:t>
            </a:r>
          </a:p>
        </p:txBody>
      </p:sp>
      <p:sp>
        <p:nvSpPr>
          <p:cNvPr id="328" name="Titre 1"/>
          <p:cNvSpPr txBox="1">
            <a:spLocks noGrp="1"/>
          </p:cNvSpPr>
          <p:nvPr>
            <p:ph type="title" idx="4294967295"/>
          </p:nvPr>
        </p:nvSpPr>
        <p:spPr>
          <a:xfrm>
            <a:off x="137160" y="-1"/>
            <a:ext cx="8275319" cy="646115"/>
          </a:xfrm>
          <a:prstGeom prst="rect">
            <a:avLst/>
          </a:prstGeom>
        </p:spPr>
        <p:txBody>
          <a:bodyPr rtlCol="1"/>
          <a:lstStyle/>
          <a:p>
            <a:pPr rtl="1"/>
            <a:r>
              <a:rPr lang="ar" b="1">
                <a:latin typeface="Sakkal Majalla" panose="02000000000000000000" pitchFamily="2" charset="-78"/>
                <a:cs typeface="Sakkal Majalla" panose="02000000000000000000" pitchFamily="2" charset="-78"/>
              </a:rPr>
              <a:t>يشمل التأهب للطوارئ 7 أهداف أخلاقية</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rtlCol="1"/>
          <a:lstStyle/>
          <a:p>
            <a:pPr rtl="1"/>
            <a:fld id="{86CB4B4D-7CA3-9044-876B-883B54F8677D}" type="slidenum">
              <a:t>9</a:t>
            </a:fld>
            <a:endParaRPr/>
          </a:p>
        </p:txBody>
      </p:sp>
      <p:sp>
        <p:nvSpPr>
          <p:cNvPr id="333" name="Titre 1"/>
          <p:cNvSpPr txBox="1">
            <a:spLocks noGrp="1"/>
          </p:cNvSpPr>
          <p:nvPr>
            <p:ph type="title"/>
          </p:nvPr>
        </p:nvSpPr>
        <p:spPr>
          <a:xfrm>
            <a:off x="279908" y="49160"/>
            <a:ext cx="10058401" cy="1120877"/>
          </a:xfrm>
          <a:prstGeom prst="rect">
            <a:avLst/>
          </a:prstGeom>
        </p:spPr>
        <p:txBody>
          <a:bodyPr rtlCol="1"/>
          <a:lstStyle/>
          <a:p>
            <a:pPr rtl="1">
              <a:defRPr sz="2800">
                <a:solidFill>
                  <a:srgbClr val="C00000"/>
                </a:solidFill>
              </a:defRPr>
            </a:pPr>
            <a:r>
              <a:rPr lang="ar" b="1" dirty="0">
                <a:solidFill>
                  <a:srgbClr val="002060"/>
                </a:solidFill>
                <a:latin typeface="Sakkal Majalla" panose="02000000000000000000" pitchFamily="2" charset="-78"/>
                <a:cs typeface="Sakkal Majalla" panose="02000000000000000000" pitchFamily="2" charset="-78"/>
              </a:rPr>
              <a:t>كيف يمكن تنفيذ تدابير الترصُّد، والعزل، والحجر الصحي، وتدابير المكافحة الأخرى على نحو يراعي المعايير الأخلاقية؟ </a:t>
            </a:r>
            <a:endParaRPr b="1" dirty="0">
              <a:latin typeface="Sakkal Majalla" panose="02000000000000000000" pitchFamily="2" charset="-78"/>
              <a:cs typeface="Sakkal Majalla" panose="02000000000000000000" pitchFamily="2" charset="-78"/>
            </a:endParaRPr>
          </a:p>
        </p:txBody>
      </p:sp>
      <p:sp>
        <p:nvSpPr>
          <p:cNvPr id="334" name="Espace réservé du contenu 2"/>
          <p:cNvSpPr txBox="1">
            <a:spLocks noGrp="1"/>
          </p:cNvSpPr>
          <p:nvPr>
            <p:ph type="body" idx="4294967295"/>
          </p:nvPr>
        </p:nvSpPr>
        <p:spPr>
          <a:xfrm>
            <a:off x="605790" y="1365483"/>
            <a:ext cx="11109132" cy="5279681"/>
          </a:xfrm>
          <a:prstGeom prst="rect">
            <a:avLst/>
          </a:prstGeom>
        </p:spPr>
        <p:txBody>
          <a:bodyPr rtlCol="1">
            <a:normAutofit/>
          </a:bodyPr>
          <a:lstStyle/>
          <a:p>
            <a:pPr marL="254000" indent="-254000" rtl="1">
              <a:buClr>
                <a:srgbClr val="C00000"/>
              </a:buClr>
              <a:defRPr sz="2000"/>
            </a:pPr>
            <a:r>
              <a:rPr sz="2400" dirty="0" err="1">
                <a:latin typeface="Sakkal Majalla" panose="02000000000000000000" pitchFamily="2" charset="-78"/>
                <a:cs typeface="Sakkal Majalla" panose="02000000000000000000" pitchFamily="2" charset="-78"/>
              </a:rPr>
              <a:t>يتطلب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نشاط</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الصحة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العامة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ذلك</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الاستجابة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للطوارئ</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بيانات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قوية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تسمح</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بتقييم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التهديدات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تواجه</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صحة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الأفراد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والسكان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وتحديد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الأولويات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وتخصيص</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الموارد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أساس</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المخاطر</a:t>
            </a:r>
            <a:r>
              <a:rPr lang="ar-EG" sz="2400" dirty="0">
                <a:latin typeface="Sakkal Majalla" panose="02000000000000000000" pitchFamily="2" charset="-78"/>
                <a:cs typeface="Sakkal Majalla" panose="02000000000000000000" pitchFamily="2" charset="-78"/>
              </a:rPr>
              <a:t>. و</a:t>
            </a:r>
            <a:r>
              <a:rPr sz="2400" dirty="0" err="1">
                <a:latin typeface="Sakkal Majalla" panose="02000000000000000000" pitchFamily="2" charset="-78"/>
                <a:cs typeface="Sakkal Majalla" panose="02000000000000000000" pitchFamily="2" charset="-78"/>
              </a:rPr>
              <a:t>يجب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الموازنة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بين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الحاجة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بيانات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ترصُّد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دقيقة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المرض</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ومبدأ</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الاستقلالية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الفردية</a:t>
            </a:r>
            <a:r>
              <a:rPr sz="2400" dirty="0">
                <a:latin typeface="Sakkal Majalla" panose="02000000000000000000" pitchFamily="2" charset="-78"/>
                <a:cs typeface="Sakkal Majalla" panose="02000000000000000000" pitchFamily="2" charset="-78"/>
              </a:rPr>
              <a:t>.</a:t>
            </a:r>
          </a:p>
          <a:p>
            <a:pPr marL="254000" indent="-254000" rtl="1">
              <a:buClr>
                <a:srgbClr val="C00000"/>
              </a:buClr>
              <a:defRPr sz="2000"/>
            </a:pPr>
            <a:r>
              <a:rPr sz="2400" dirty="0" err="1">
                <a:latin typeface="Sakkal Majalla" panose="02000000000000000000" pitchFamily="2" charset="-78"/>
                <a:cs typeface="Sakkal Majalla" panose="02000000000000000000" pitchFamily="2" charset="-78"/>
              </a:rPr>
              <a:t>يُعدُّ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نهج</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الامتثال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الطوعي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أفضل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أخلاقيًّا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الامتثال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الإلزامي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فرض</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أنه</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يمكن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تحقيق</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السلوكيات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الضرورية</a:t>
            </a:r>
            <a:r>
              <a:rPr lang="ar-EG" sz="2400"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cs typeface="Sakkal Majalla" panose="02000000000000000000" pitchFamily="2" charset="-78"/>
            </a:endParaRPr>
          </a:p>
          <a:p>
            <a:pPr marL="254000" indent="-254000" rtl="1">
              <a:buClr>
                <a:srgbClr val="C00000"/>
              </a:buClr>
              <a:defRPr sz="2000"/>
            </a:pPr>
            <a:r>
              <a:rPr sz="2400" dirty="0" err="1">
                <a:latin typeface="Sakkal Majalla" panose="02000000000000000000" pitchFamily="2" charset="-78"/>
                <a:cs typeface="Sakkal Majalla" panose="02000000000000000000" pitchFamily="2" charset="-78"/>
              </a:rPr>
              <a:t>ينبغي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يكون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العزل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والحجر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الصحي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طوعيين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أقصى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حدٍّ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ممكن</a:t>
            </a:r>
            <a:r>
              <a:rPr sz="2400" dirty="0">
                <a:latin typeface="Sakkal Majalla" panose="02000000000000000000" pitchFamily="2" charset="-78"/>
                <a:cs typeface="Sakkal Majalla" panose="02000000000000000000" pitchFamily="2" charset="-78"/>
              </a:rPr>
              <a:t>.</a:t>
            </a:r>
          </a:p>
          <a:p>
            <a:pPr marL="254000" indent="-254000" rtl="1">
              <a:buClr>
                <a:srgbClr val="C00000"/>
              </a:buClr>
              <a:defRPr sz="2000"/>
            </a:pPr>
            <a:r>
              <a:rPr sz="2400" dirty="0" err="1">
                <a:latin typeface="Sakkal Majalla" panose="02000000000000000000" pitchFamily="2" charset="-78"/>
                <a:cs typeface="Sakkal Majalla" panose="02000000000000000000" pitchFamily="2" charset="-78"/>
              </a:rPr>
              <a:t>يُعدُّ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الحجر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الصحي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المفروض</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ذاتيًّا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المنزل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أفضل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الناحية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الأخلاقية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الاحتجاز</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الإلزامي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منشأة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خاضعة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للإشراف</a:t>
            </a:r>
            <a:r>
              <a:rPr lang="ar-EG" sz="2400"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cs typeface="Sakkal Majalla" panose="02000000000000000000" pitchFamily="2" charset="-78"/>
            </a:endParaRPr>
          </a:p>
          <a:p>
            <a:pPr marL="254000" indent="-254000" rtl="1">
              <a:buClr>
                <a:srgbClr val="C00000"/>
              </a:buClr>
              <a:defRPr sz="2000"/>
            </a:pPr>
            <a:r>
              <a:rPr sz="2400" dirty="0" err="1">
                <a:latin typeface="Sakkal Majalla" panose="02000000000000000000" pitchFamily="2" charset="-78"/>
                <a:cs typeface="Sakkal Majalla" panose="02000000000000000000" pitchFamily="2" charset="-78"/>
              </a:rPr>
              <a:t>تُعدُّ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أوامر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التباعد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الاجتماعي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دون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الكثير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الترصُّد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والإنفاذ</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مثالًا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آخر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إجراء</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طارئ</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يُعنى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كثيرًا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بالحرية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الشخصية</a:t>
            </a:r>
            <a:r>
              <a:rPr lang="ar-EG" sz="2400"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cs typeface="Sakkal Majalla" panose="02000000000000000000" pitchFamily="2" charset="-78"/>
            </a:endParaRPr>
          </a:p>
          <a:p>
            <a:pPr marL="254000" indent="-254000" rtl="1">
              <a:buClr>
                <a:srgbClr val="C00000"/>
              </a:buClr>
              <a:defRPr sz="2000"/>
            </a:pPr>
            <a:r>
              <a:rPr sz="2400" dirty="0" err="1">
                <a:latin typeface="Sakkal Majalla" panose="02000000000000000000" pitchFamily="2" charset="-78"/>
                <a:cs typeface="Sakkal Majalla" panose="02000000000000000000" pitchFamily="2" charset="-78"/>
              </a:rPr>
              <a:t>لا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ينبغي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اللجوء</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اتخاذ</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تدابير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إلزامية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إلا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بوصفها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ملاذًا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أخيرًا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عندما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يُتوقع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نحو</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معقول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نجاح</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التدابير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الطوعية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المُرجح</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يكون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لعدم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اتخاذ</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التدابير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الإلزامية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تأثيرٌ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كبيرٌ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الصحة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العامة</a:t>
            </a:r>
            <a:r>
              <a:rPr sz="2400" dirty="0">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F833F41-F61B-4685-973A-36B2E4FFD7BC}"/>
</file>

<file path=customXml/itemProps2.xml><?xml version="1.0" encoding="utf-8"?>
<ds:datastoreItem xmlns:ds="http://schemas.openxmlformats.org/officeDocument/2006/customXml" ds:itemID="{5DC3253B-73A0-40E7-8C25-AE30441D9021}">
  <ds:schemaRefs>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e2a64997-203d-4655-a595-383c2eb1e865"/>
    <ds:schemaRef ds:uri="http://purl.org/dc/dcmitype/"/>
    <ds:schemaRef ds:uri="http://schemas.microsoft.com/office/infopath/2007/PartnerControls"/>
    <ds:schemaRef ds:uri="450f158c-397a-4a9d-b005-a44c92e0fccb"/>
    <ds:schemaRef ds:uri="http://www.w3.org/XML/1998/namespace"/>
  </ds:schemaRefs>
</ds:datastoreItem>
</file>

<file path=customXml/itemProps3.xml><?xml version="1.0" encoding="utf-8"?>
<ds:datastoreItem xmlns:ds="http://schemas.openxmlformats.org/officeDocument/2006/customXml" ds:itemID="{A719528D-27B9-4A95-B2DF-D4F8B73FE8D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134</TotalTime>
  <Words>2420</Words>
  <Application>Microsoft Office PowerPoint</Application>
  <PresentationFormat>Grand écran</PresentationFormat>
  <Paragraphs>287</Paragraphs>
  <Slides>30</Slides>
  <Notes>14</Notes>
  <HiddenSlides>0</HiddenSlides>
  <MMClips>0</MMClips>
  <ScaleCrop>false</ScaleCrop>
  <HeadingPairs>
    <vt:vector size="4" baseType="variant">
      <vt:variant>
        <vt:lpstr>Thème</vt:lpstr>
      </vt:variant>
      <vt:variant>
        <vt:i4>1</vt:i4>
      </vt:variant>
      <vt:variant>
        <vt:lpstr>Titres des diapositives</vt:lpstr>
      </vt:variant>
      <vt:variant>
        <vt:i4>30</vt:i4>
      </vt:variant>
    </vt:vector>
  </HeadingPairs>
  <TitlesOfParts>
    <vt:vector size="31" baseType="lpstr">
      <vt:lpstr>RRT_Theme_v3</vt:lpstr>
      <vt:lpstr>الوقاية  من الاستغلال والانتهاك الجنسيين  والتحرش الجنسي والتصدي لها   في أثناء التأهب لحالات الطوارئ  والاستجابة لها</vt:lpstr>
      <vt:lpstr>Présentation PowerPoint</vt:lpstr>
      <vt:lpstr>أهداف التعلُّم</vt:lpstr>
      <vt:lpstr>عناصر العرض</vt:lpstr>
      <vt:lpstr>Présentation PowerPoint</vt:lpstr>
      <vt:lpstr>Présentation PowerPoint</vt:lpstr>
      <vt:lpstr>الأخلاقيات في حالات الطوارئ مقابل الأخلاقيات في مواقف أخرى</vt:lpstr>
      <vt:lpstr>يشمل التأهب للطوارئ 7 أهداف أخلاقية</vt:lpstr>
      <vt:lpstr>كيف يمكن تنفيذ تدابير الترصُّد، والعزل، والحجر الصحي، وتدابير المكافحة الأخرى على نحو يراعي المعايير الأخلاقية؟ </vt:lpstr>
      <vt:lpstr>Présentation PowerPoint</vt:lpstr>
      <vt:lpstr>ما حقوق العاملين في الخطوط الأمامية للاستجابة؟ </vt:lpstr>
      <vt:lpstr>Présentation PowerPoint</vt:lpstr>
      <vt:lpstr>Présentation PowerPoint</vt:lpstr>
      <vt:lpstr>Présentation PowerPoint</vt:lpstr>
      <vt:lpstr>الوقاية من الاستغلال والانتهاك الجنسيين والتحرش الجنسي والتصدي لها</vt:lpstr>
      <vt:lpstr>الوقاية من الاستغلال والانتهاك الجنسيين والتحرش الجنسي والتصدي لها</vt:lpstr>
      <vt:lpstr>أمثلة على الاستغلال  والانتهاك الجنسيين </vt:lpstr>
      <vt:lpstr>الوقاية من الاستغلال والانتهاك الجنسيين والتحرش الجنسي والتصدي لها والالتزامات في إطار النظام الأساسي للموظفين ولائحة الموظفين بمنظمة الصحة العالمية </vt:lpstr>
      <vt:lpstr>Présentation PowerPoint</vt:lpstr>
      <vt:lpstr>الوقاية من الاستغلال والانتهاك الجنسيين والتحرش الجنسي والتصدي لها في حالات الطوارئ</vt:lpstr>
      <vt:lpstr>دور رئيس الاستجابة للطوارئ في الوقاية من الاستغلال والانتهاك الجنسيين والتحرش الجنسي والتصدي لها</vt:lpstr>
      <vt:lpstr>التوصيات الثماني بشأن السلامة والأخلاقيات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الوقاية  من الاستغلال والانتهاك الجنسيين  والتحرش الجنسي والتصدي لها   في أثناء التأهب لحالات الطوارئ  والاستجابة لها</dc:title>
  <dc:creator>Szilvia Horváth</dc:creator>
  <cp:lastModifiedBy>Hind</cp:lastModifiedBy>
  <cp:revision>86</cp:revision>
  <dcterms:modified xsi:type="dcterms:W3CDTF">2024-03-13T09:48:46Z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3322600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_SourceUrl">
    <vt:lpwstr/>
  </property>
  <property fmtid="{D5CDD505-2E9C-101B-9397-08002B2CF9AE}" pid="12" name="_SharedFileIndex">
    <vt:lpwstr/>
  </property>
</Properties>
</file>