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6"/>
  </p:notesMasterIdLst>
  <p:handoutMasterIdLst>
    <p:handoutMasterId r:id="rId17"/>
  </p:handout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091F6D-FD8F-FC6D-09AF-D74FB9839E23}" v="8" dt="2024-03-12T15:32:52.50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632" autoAdjust="0"/>
    <p:restoredTop sz="94660"/>
  </p:normalViewPr>
  <p:slideViewPr>
    <p:cSldViewPr snapToGrid="0">
      <p:cViewPr varScale="1">
        <p:scale>
          <a:sx n="63" d="100"/>
          <a:sy n="63" d="100"/>
        </p:scale>
        <p:origin x="1100" y="48"/>
      </p:cViewPr>
      <p:guideLst/>
    </p:cSldViewPr>
  </p:slideViewPr>
  <p:notesTextViewPr>
    <p:cViewPr>
      <p:scale>
        <a:sx n="1" d="1"/>
        <a:sy n="1" d="1"/>
      </p:scale>
      <p:origin x="0" y="0"/>
    </p:cViewPr>
  </p:notesTextViewPr>
  <p:notesViewPr>
    <p:cSldViewPr snapToGrid="0">
      <p:cViewPr varScale="1">
        <p:scale>
          <a:sx n="51" d="100"/>
          <a:sy n="51" d="100"/>
        </p:scale>
        <p:origin x="2624"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7B091F6D-FD8F-FC6D-09AF-D74FB9839E23}"/>
    <pc:docChg chg="modSld">
      <pc:chgData name="hindezzine3 (hindezzine3@gmail.com)" userId="S::hindezzine3_gmail.com#ext#@worldhealthorg.onmicrosoft.com::a0e1327b-9ea3-4c75-a998-a68700beedf6" providerId="AD" clId="Web-{7B091F6D-FD8F-FC6D-09AF-D74FB9839E23}" dt="2024-03-12T15:32:49.438" v="2" actId="20577"/>
      <pc:docMkLst>
        <pc:docMk/>
      </pc:docMkLst>
      <pc:sldChg chg="modSp">
        <pc:chgData name="hindezzine3 (hindezzine3@gmail.com)" userId="S::hindezzine3_gmail.com#ext#@worldhealthorg.onmicrosoft.com::a0e1327b-9ea3-4c75-a998-a68700beedf6" providerId="AD" clId="Web-{7B091F6D-FD8F-FC6D-09AF-D74FB9839E23}" dt="2024-03-12T15:32:49.438" v="2" actId="20577"/>
        <pc:sldMkLst>
          <pc:docMk/>
          <pc:sldMk cId="0" sldId="256"/>
        </pc:sldMkLst>
        <pc:spChg chg="mod">
          <ac:chgData name="hindezzine3 (hindezzine3@gmail.com)" userId="S::hindezzine3_gmail.com#ext#@worldhealthorg.onmicrosoft.com::a0e1327b-9ea3-4c75-a998-a68700beedf6" providerId="AD" clId="Web-{7B091F6D-FD8F-FC6D-09AF-D74FB9839E23}" dt="2024-03-12T15:32:49.438" v="2" actId="20577"/>
          <ac:spMkLst>
            <pc:docMk/>
            <pc:sldMk cId="0" sldId="256"/>
            <ac:spMk id="25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F13288-3483-4ED1-90D3-741132F6A9BE}" type="datetimeFigureOut">
              <a:rPr lang="en-US" smtClean="0"/>
              <a:t>3/12/2024</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17A9E2-F84A-4FDC-88D2-F8FFD572255B}" type="slidenum">
              <a:rPr lang="en-US" smtClean="0"/>
              <a:t>‹N°›</a:t>
            </a:fld>
            <a:endParaRPr lang="en-US"/>
          </a:p>
        </p:txBody>
      </p:sp>
    </p:spTree>
    <p:extLst>
      <p:ext uri="{BB962C8B-B14F-4D97-AF65-F5344CB8AC3E}">
        <p14:creationId xmlns:p14="http://schemas.microsoft.com/office/powerpoint/2010/main" val="2731707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8" name="Shape 24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49" name="Shape 24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40264860"/>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60" name="Shape 26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377795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65" name="Shape 26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4116205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3" name="Shape 273"/>
          <p:cNvSpPr>
            <a:spLocks noGrp="1"/>
          </p:cNvSpPr>
          <p:nvPr>
            <p:ph type="body" sz="quarter" idx="1"/>
          </p:nvPr>
        </p:nvSpPr>
        <p:spPr>
          <a:prstGeom prst="rect">
            <a:avLst/>
          </a:prstGeom>
        </p:spPr>
        <p:txBody>
          <a:bodyPr rtlCol="1"/>
          <a:lstStyle/>
          <a:p>
            <a:pPr rtl="1">
              <a:defRPr sz="1400"/>
            </a:pPr>
            <a:r>
              <a:t>TUTOR: It time allows, divide participants into groups. Otherwise collect answers during presentation. Give each group poster sheets or flipcharts, markers and/or coloured post-it notes to respond the different questions</a:t>
            </a:r>
          </a:p>
        </p:txBody>
      </p:sp>
    </p:spTree>
    <p:extLst>
      <p:ext uri="{BB962C8B-B14F-4D97-AF65-F5344CB8AC3E}">
        <p14:creationId xmlns:p14="http://schemas.microsoft.com/office/powerpoint/2010/main" val="2830248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1" name="Shape 281"/>
          <p:cNvSpPr>
            <a:spLocks noGrp="1"/>
          </p:cNvSpPr>
          <p:nvPr>
            <p:ph type="body" sz="quarter" idx="1"/>
          </p:nvPr>
        </p:nvSpPr>
        <p:spPr>
          <a:prstGeom prst="rect">
            <a:avLst/>
          </a:prstGeom>
        </p:spPr>
        <p:txBody>
          <a:bodyPr rtlCol="1"/>
          <a:lstStyle/>
          <a:p>
            <a:pPr rtl="1">
              <a:defRPr sz="1400"/>
            </a:pPr>
            <a:r>
              <a:t>TUTOR: It time allows, divide participants into groups. Otherwise collect answers during presentation. Give each group poster sheets or flipcharts, markers and/or coloured post-it notes to respond the different questions</a:t>
            </a:r>
          </a:p>
        </p:txBody>
      </p:sp>
    </p:spTree>
    <p:extLst>
      <p:ext uri="{BB962C8B-B14F-4D97-AF65-F5344CB8AC3E}">
        <p14:creationId xmlns:p14="http://schemas.microsoft.com/office/powerpoint/2010/main" val="29952558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2" name="Slide Number Placeholder 5"/>
          <p:cNvSpPr txBox="1"/>
          <p:nvPr userDrawn="1"/>
        </p:nvSpPr>
        <p:spPr>
          <a:xfrm>
            <a:off x="10518153" y="613856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4"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25" name="Rectangle 1"/>
          <p:cNvSpPr/>
          <p:nvPr/>
        </p:nvSpPr>
        <p:spPr>
          <a:xfrm>
            <a:off x="0" y="13"/>
            <a:ext cx="12192000" cy="4354825"/>
          </a:xfrm>
          <a:prstGeom prst="rect">
            <a:avLst/>
          </a:prstGeom>
          <a:solidFill>
            <a:srgbClr val="ECF2F8"/>
          </a:solidFill>
          <a:ln w="12700">
            <a:miter lim="400000"/>
          </a:ln>
        </p:spPr>
        <p:txBody>
          <a:bodyPr lIns="45719" rIns="45719" rtlCol="1" anchor="ctr"/>
          <a:lstStyle/>
          <a:p>
            <a:pPr algn="ctr" rtl="1">
              <a:defRPr sz="400">
                <a:solidFill>
                  <a:srgbClr val="FFFFFF"/>
                </a:solidFill>
                <a:latin typeface="+mn-lt"/>
                <a:ea typeface="+mn-ea"/>
                <a:cs typeface="+mn-cs"/>
                <a:sym typeface="Source Sans Pro Regular"/>
              </a:defRPr>
            </a:pPr>
            <a:endParaRPr/>
          </a:p>
        </p:txBody>
      </p:sp>
      <p:pic>
        <p:nvPicPr>
          <p:cNvPr id="26"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pic>
        <p:nvPicPr>
          <p:cNvPr id="28"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162744" indent="-54248" algn="r" rtl="1">
              <a:defRPr>
                <a:latin typeface="Source Sans Pro Bold"/>
                <a:ea typeface="Source Sans Pro Bold"/>
                <a:cs typeface="Source Sans Pro Bold"/>
                <a:sym typeface="Source Sans Pro Bold"/>
              </a:defRPr>
            </a:lvl2pPr>
            <a:lvl3pPr marL="271240" indent="-54247" algn="r" rtl="1">
              <a:defRPr>
                <a:latin typeface="Source Sans Pro Bold"/>
                <a:ea typeface="Source Sans Pro Bold"/>
                <a:cs typeface="Source Sans Pro Bold"/>
                <a:sym typeface="Source Sans Pro Bold"/>
              </a:defRPr>
            </a:lvl3pPr>
            <a:lvl4pPr marL="379736" indent="-54247" algn="r" rtl="1">
              <a:defRPr>
                <a:latin typeface="Source Sans Pro Bold"/>
                <a:ea typeface="Source Sans Pro Bold"/>
                <a:cs typeface="Source Sans Pro Bold"/>
                <a:sym typeface="Source Sans Pro Bold"/>
              </a:defRPr>
            </a:lvl4pPr>
            <a:lvl5pPr marL="488231" indent="-54247"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1" cy="2410277"/>
          </a:xfrm>
          <a:prstGeom prst="rect">
            <a:avLst/>
          </a:prstGeom>
        </p:spPr>
        <p:txBody>
          <a:bodyPr rtlCol="1"/>
          <a:lstStyle>
            <a:lvl1pPr algn="r" rtl="1">
              <a:defRPr sz="3200"/>
            </a:lvl1pPr>
          </a:lstStyle>
          <a:p>
            <a:pPr rtl="1"/>
            <a:r>
              <a:t>Title Text</a:t>
            </a:r>
          </a:p>
        </p:txBody>
      </p:sp>
      <p:sp>
        <p:nvSpPr>
          <p:cNvPr id="2" name="Subtitle 5">
            <a:extLst>
              <a:ext uri="{FF2B5EF4-FFF2-40B4-BE49-F238E27FC236}">
                <a16:creationId xmlns:a16="http://schemas.microsoft.com/office/drawing/2014/main" xmlns="" id="{BC5281A1-1F7F-54C3-ECDD-CCEEFF1D5E8E}"/>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3" name="Image 12"/>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5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1"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162"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pic>
        <p:nvPicPr>
          <p:cNvPr id="163"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64" name="TextBox 4"/>
          <p:cNvSpPr txBox="1"/>
          <p:nvPr/>
        </p:nvSpPr>
        <p:spPr>
          <a:xfrm>
            <a:off x="275896" y="11104"/>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65"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6" name="Content Placeholder 2"/>
          <p:cNvSpPr txBox="1"/>
          <p:nvPr/>
        </p:nvSpPr>
        <p:spPr>
          <a:xfrm>
            <a:off x="781590" y="857656"/>
            <a:ext cx="10359559" cy="53320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ormAutofit lnSpcReduction="10000"/>
          </a:bodyPr>
          <a:lstStyle/>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WHO Health Security Learning Platform - Training Materials</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These WHO Training Materials are © World Health Organization (WHO) 2022. All rights reserved.</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Your use of these materials is subject to the “</a:t>
            </a:r>
            <a:r>
              <a:rPr lang="ar" u="sng">
                <a:solidFill>
                  <a:srgbClr val="0563C1"/>
                </a:solidFill>
                <a:uFill>
                  <a:solidFill>
                    <a:srgbClr val="0563C1"/>
                  </a:solidFill>
                </a:uFill>
                <a:hlinkClick r:id="rId4"/>
              </a:rPr>
              <a:t>WHO Health Security Learning Platform, Training Materials – Terms of Use</a:t>
            </a:r>
            <a:r>
              <a:t>”, which you accepted when downloading them and which are available on the Health Security Learning Platform at: </a:t>
            </a:r>
            <a:r>
              <a:rPr lang="ar" u="sng">
                <a:solidFill>
                  <a:srgbClr val="0563C1"/>
                </a:solidFill>
                <a:uFill>
                  <a:solidFill>
                    <a:srgbClr val="0563C1"/>
                  </a:solidFill>
                </a:uFill>
                <a:hlinkClick r:id="rId5"/>
              </a:rPr>
              <a:t>https://extranet.who.int/hslp</a:t>
            </a:r>
            <a:r>
              <a:t>  </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Further, please inform WHO of any modifications of these materials that you use publicly, for record-keeping purposes and continued development, by emailing </a:t>
            </a:r>
            <a:r>
              <a:rPr lang="ar" u="sng">
                <a:solidFill>
                  <a:srgbClr val="0563C1"/>
                </a:solidFill>
                <a:uFill>
                  <a:solidFill>
                    <a:srgbClr val="0563C1"/>
                  </a:solidFill>
                </a:uFill>
                <a:hlinkClick r:id="rId6"/>
              </a:rPr>
              <a:t>ihrhrt@who.int</a:t>
            </a:r>
          </a:p>
        </p:txBody>
      </p:sp>
      <p:sp>
        <p:nvSpPr>
          <p:cNvPr id="3" name="Slide Number">
            <a:extLst>
              <a:ext uri="{FF2B5EF4-FFF2-40B4-BE49-F238E27FC236}">
                <a16:creationId xmlns:a16="http://schemas.microsoft.com/office/drawing/2014/main" xmlns="" id="{04E18F98-759B-C679-9F8B-C9E7D6E840A0}"/>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3A5BFD91-14F8-F0F0-DE08-F818CBEB1A0B}"/>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2" name="Image 11"/>
          <p:cNvPicPr>
            <a:picLocks noChangeAspect="1"/>
          </p:cNvPicPr>
          <p:nvPr userDrawn="1"/>
        </p:nvPicPr>
        <p:blipFill>
          <a:blip r:embed="rId7"/>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79"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180" name="Rectangle 2"/>
          <p:cNvSpPr txBox="1"/>
          <p:nvPr/>
        </p:nvSpPr>
        <p:spPr>
          <a:xfrm>
            <a:off x="215840" y="47789"/>
            <a:ext cx="8138161"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181" name="Body Level One…"/>
          <p:cNvSpPr txBox="1">
            <a:spLocks noGrp="1"/>
          </p:cNvSpPr>
          <p:nvPr>
            <p:ph type="body" idx="1"/>
          </p:nvPr>
        </p:nvSpPr>
        <p:spPr>
          <a:xfrm>
            <a:off x="1492476" y="842965"/>
            <a:ext cx="9207048" cy="517506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182" name="Title Text"/>
          <p:cNvSpPr txBox="1">
            <a:spLocks noGrp="1"/>
          </p:cNvSpPr>
          <p:nvPr>
            <p:ph type="title"/>
          </p:nvPr>
        </p:nvSpPr>
        <p:spPr>
          <a:xfrm>
            <a:off x="609600" y="274637"/>
            <a:ext cx="10972800" cy="1143001"/>
          </a:xfrm>
          <a:prstGeom prst="rect">
            <a:avLst/>
          </a:prstGeom>
        </p:spPr>
        <p:txBody>
          <a:bodyPr rtlCol="1"/>
          <a:lstStyle/>
          <a:p>
            <a:pPr rtl="1"/>
            <a:r>
              <a:t>Title Text</a:t>
            </a:r>
          </a:p>
        </p:txBody>
      </p:sp>
      <p:sp>
        <p:nvSpPr>
          <p:cNvPr id="3" name="Slide Number">
            <a:extLst>
              <a:ext uri="{FF2B5EF4-FFF2-40B4-BE49-F238E27FC236}">
                <a16:creationId xmlns:a16="http://schemas.microsoft.com/office/drawing/2014/main" xmlns="" id="{E8182482-C601-7A25-C08D-86E4E2E71EBF}"/>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CD0267E5-6BF9-3D62-A2B5-76027B768DAA}"/>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5"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196" name="Title Text"/>
          <p:cNvSpPr txBox="1">
            <a:spLocks noGrp="1"/>
          </p:cNvSpPr>
          <p:nvPr>
            <p:ph type="title"/>
          </p:nvPr>
        </p:nvSpPr>
        <p:spPr>
          <a:xfrm>
            <a:off x="297713" y="-30963"/>
            <a:ext cx="3571876" cy="646113"/>
          </a:xfrm>
          <a:prstGeom prst="rect">
            <a:avLst/>
          </a:prstGeom>
        </p:spPr>
        <p:txBody>
          <a:bodyPr rtlCol="1"/>
          <a:lstStyle>
            <a:lvl1pPr algn="r" rtl="1">
              <a:defRPr sz="3200"/>
            </a:lvl1pPr>
          </a:lstStyle>
          <a:p>
            <a:pPr rtl="1"/>
            <a:r>
              <a:t>Title Text</a:t>
            </a:r>
          </a:p>
        </p:txBody>
      </p:sp>
      <p:sp>
        <p:nvSpPr>
          <p:cNvPr id="197" name="Body Level One…"/>
          <p:cNvSpPr txBox="1">
            <a:spLocks noGrp="1"/>
          </p:cNvSpPr>
          <p:nvPr>
            <p:ph type="body" idx="1"/>
          </p:nvPr>
        </p:nvSpPr>
        <p:spPr>
          <a:xfrm>
            <a:off x="1649418" y="1247001"/>
            <a:ext cx="900630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86BEACA5-E958-A332-4913-FD77A7D552BD}"/>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9F0B3AFA-2086-B670-A30B-B8596E6D0D97}"/>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0"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211" name="Outline"/>
          <p:cNvSpPr txBox="1">
            <a:spLocks noGrp="1"/>
          </p:cNvSpPr>
          <p:nvPr>
            <p:ph type="title" hasCustomPrompt="1"/>
          </p:nvPr>
        </p:nvSpPr>
        <p:spPr>
          <a:xfrm>
            <a:off x="277544" y="-30963"/>
            <a:ext cx="3571876" cy="646113"/>
          </a:xfrm>
          <a:prstGeom prst="rect">
            <a:avLst/>
          </a:prstGeom>
        </p:spPr>
        <p:txBody>
          <a:bodyPr rtlCol="1"/>
          <a:lstStyle>
            <a:lvl1pPr algn="r" rtl="1">
              <a:defRPr sz="3200"/>
            </a:lvl1pPr>
          </a:lstStyle>
          <a:p>
            <a:pPr rtl="1"/>
            <a:r>
              <a:t>Outline</a:t>
            </a:r>
          </a:p>
        </p:txBody>
      </p:sp>
      <p:sp>
        <p:nvSpPr>
          <p:cNvPr id="212" name="Body Level One…"/>
          <p:cNvSpPr txBox="1">
            <a:spLocks noGrp="1"/>
          </p:cNvSpPr>
          <p:nvPr>
            <p:ph type="body" idx="1"/>
          </p:nvPr>
        </p:nvSpPr>
        <p:spPr>
          <a:xfrm>
            <a:off x="1718248" y="1247001"/>
            <a:ext cx="8944412"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2EECCA47-04CA-EFBB-75FF-28D73B00B495}"/>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C281A26E-EEEF-01E6-18CF-6F55E5C93859}"/>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5"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226" name="Outline"/>
          <p:cNvSpPr txBox="1">
            <a:spLocks noGrp="1"/>
          </p:cNvSpPr>
          <p:nvPr>
            <p:ph type="title" hasCustomPrompt="1"/>
          </p:nvPr>
        </p:nvSpPr>
        <p:spPr>
          <a:xfrm>
            <a:off x="277544" y="-30963"/>
            <a:ext cx="3571876" cy="646113"/>
          </a:xfrm>
          <a:prstGeom prst="rect">
            <a:avLst/>
          </a:prstGeom>
        </p:spPr>
        <p:txBody>
          <a:bodyPr rtlCol="1"/>
          <a:lstStyle>
            <a:lvl1pPr algn="r" rtl="1">
              <a:defRPr sz="3200"/>
            </a:lvl1pPr>
          </a:lstStyle>
          <a:p>
            <a:pPr rtl="1"/>
            <a:r>
              <a:t>Outline</a:t>
            </a:r>
          </a:p>
        </p:txBody>
      </p:sp>
      <p:sp>
        <p:nvSpPr>
          <p:cNvPr id="227" name="Body Level One…"/>
          <p:cNvSpPr txBox="1">
            <a:spLocks noGrp="1"/>
          </p:cNvSpPr>
          <p:nvPr>
            <p:ph type="body" idx="1"/>
          </p:nvPr>
        </p:nvSpPr>
        <p:spPr>
          <a:xfrm>
            <a:off x="1718248" y="1247001"/>
            <a:ext cx="8944412"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C81FD21B-798E-A46A-2C26-85C6E3EE5881}"/>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CBB1C0A0-9194-146C-3760-0CAC9FF47525}"/>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7" name="Slide Number"/>
          <p:cNvSpPr txBox="1">
            <a:spLocks noGrp="1"/>
          </p:cNvSpPr>
          <p:nvPr>
            <p:ph type="sldNum" sz="quarter" idx="2"/>
          </p:nvPr>
        </p:nvSpPr>
        <p:spPr>
          <a:xfrm>
            <a:off x="11891694" y="6567522"/>
            <a:ext cx="226983" cy="246221"/>
          </a:xfrm>
          <a:prstGeom prst="rect">
            <a:avLst/>
          </a:prstGeom>
        </p:spPr>
        <p:txBody>
          <a:bodyPr rtlCol="1"/>
          <a:lstStyle>
            <a:lvl1pPr algn="r" rtl="1">
              <a:defRPr>
                <a:solidFill>
                  <a:schemeClr val="bg1">
                    <a:lumMod val="50000"/>
                  </a:schemeClr>
                </a:solidFill>
              </a:defRPr>
            </a:lvl1pPr>
          </a:lstStyle>
          <a:p>
            <a:pPr rtl="1"/>
            <a:fld id="{86CB4B4D-7CA3-9044-876B-883B54F8677D}" type="slidenum">
              <a:rPr lang="hu-HU" smtClean="0"/>
              <a:pPr rtl="1"/>
              <a:t>‹N°›</a:t>
            </a:fld>
            <a:endParaRPr lang="hu-HU" dirty="0"/>
          </a:p>
        </p:txBody>
      </p:sp>
      <p:sp>
        <p:nvSpPr>
          <p:cNvPr id="238" name="Slide Number Placeholder 5"/>
          <p:cNvSpPr txBox="1"/>
          <p:nvPr/>
        </p:nvSpPr>
        <p:spPr>
          <a:xfrm>
            <a:off x="11891233" y="6530577"/>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40"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241" name="Outline"/>
          <p:cNvSpPr txBox="1">
            <a:spLocks noGrp="1"/>
          </p:cNvSpPr>
          <p:nvPr>
            <p:ph type="title" hasCustomPrompt="1"/>
          </p:nvPr>
        </p:nvSpPr>
        <p:spPr>
          <a:xfrm>
            <a:off x="277544" y="-30963"/>
            <a:ext cx="6504238" cy="895041"/>
          </a:xfrm>
          <a:prstGeom prst="rect">
            <a:avLst/>
          </a:prstGeom>
        </p:spPr>
        <p:txBody>
          <a:bodyPr rtlCol="1"/>
          <a:lstStyle>
            <a:lvl1pPr algn="r" rtl="1">
              <a:defRPr sz="3200"/>
            </a:lvl1pPr>
          </a:lstStyle>
          <a:p>
            <a:pPr rtl="1"/>
            <a:r>
              <a:t>Outline</a:t>
            </a:r>
          </a:p>
        </p:txBody>
      </p:sp>
      <p:sp>
        <p:nvSpPr>
          <p:cNvPr id="242" name="Body Level One…"/>
          <p:cNvSpPr txBox="1">
            <a:spLocks noGrp="1"/>
          </p:cNvSpPr>
          <p:nvPr>
            <p:ph type="body" idx="1"/>
          </p:nvPr>
        </p:nvSpPr>
        <p:spPr>
          <a:xfrm>
            <a:off x="1718248" y="1247001"/>
            <a:ext cx="8944412"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3F661161-6542-B3A2-7263-B4FC0FB6556C}"/>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FA7F9EC0-DD63-CDA5-5D8F-5EA5C654EBF5}"/>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43"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4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45" name="Title Text"/>
          <p:cNvSpPr txBox="1">
            <a:spLocks noGrp="1"/>
          </p:cNvSpPr>
          <p:nvPr>
            <p:ph type="title"/>
          </p:nvPr>
        </p:nvSpPr>
        <p:spPr>
          <a:xfrm>
            <a:off x="233916" y="843589"/>
            <a:ext cx="3264196" cy="1932378"/>
          </a:xfrm>
          <a:prstGeom prst="rect">
            <a:avLst/>
          </a:prstGeom>
        </p:spPr>
        <p:txBody>
          <a:bodyPr rtlCol="1"/>
          <a:lstStyle>
            <a:lvl1pPr algn="r" rtl="1">
              <a:defRPr sz="3200"/>
            </a:lvl1pPr>
          </a:lstStyle>
          <a:p>
            <a:pPr rtl="1"/>
            <a:r>
              <a:t>Title Text</a:t>
            </a:r>
          </a:p>
        </p:txBody>
      </p:sp>
      <p:sp>
        <p:nvSpPr>
          <p:cNvPr id="46"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 name="Slide Number">
            <a:extLst>
              <a:ext uri="{FF2B5EF4-FFF2-40B4-BE49-F238E27FC236}">
                <a16:creationId xmlns:a16="http://schemas.microsoft.com/office/drawing/2014/main" xmlns="" id="{0926E14C-952F-2281-293B-106788760886}"/>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D0BE0F96-26FC-23D6-270B-3A94B70E613D}"/>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59"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60" name="TextBox 4"/>
          <p:cNvSpPr txBox="1"/>
          <p:nvPr/>
        </p:nvSpPr>
        <p:spPr>
          <a:xfrm>
            <a:off x="403462" y="669120"/>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61"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6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63"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C243BEC9-16FC-1CFE-B6AC-70C79C0D67F4}"/>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69CEFE67-B03D-25D6-041C-E2F21EBC95B8}"/>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6"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77"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78" name="TextBox 5"/>
          <p:cNvSpPr txBox="1"/>
          <p:nvPr/>
        </p:nvSpPr>
        <p:spPr>
          <a:xfrm>
            <a:off x="403462" y="668222"/>
            <a:ext cx="2803026"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7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80"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50F9951B-F178-E23F-B962-B504128D8D36}"/>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6C179019-E064-6C50-443E-7A3DC70DBBB1}"/>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3"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94"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95" name="TextBox 6"/>
          <p:cNvSpPr txBox="1"/>
          <p:nvPr/>
        </p:nvSpPr>
        <p:spPr>
          <a:xfrm>
            <a:off x="403462" y="668223"/>
            <a:ext cx="2803026" cy="161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9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97"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9740E4E8-BB16-882E-D7BF-4C6E2957F4AC}"/>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745A79DA-37A1-CFE5-65D5-BA20A6EF9AF6}"/>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0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0"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111"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12" name="TextBox 6"/>
          <p:cNvSpPr txBox="1"/>
          <p:nvPr/>
        </p:nvSpPr>
        <p:spPr>
          <a:xfrm>
            <a:off x="403462" y="668215"/>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1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14"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lide Number">
            <a:extLst>
              <a:ext uri="{FF2B5EF4-FFF2-40B4-BE49-F238E27FC236}">
                <a16:creationId xmlns:a16="http://schemas.microsoft.com/office/drawing/2014/main" xmlns="" id="{D801CD57-F55E-0589-4874-EA521B84FA56}"/>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1B5261CA-C41D-F2A8-B915-534EBAA2BB2A}"/>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xmlns="" id="{B980302A-2F8E-F30E-5D9A-F59DC1A3D6AB}"/>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2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34"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13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36" name="Body Level One…"/>
          <p:cNvSpPr txBox="1">
            <a:spLocks noGrp="1"/>
          </p:cNvSpPr>
          <p:nvPr>
            <p:ph type="body" sz="half" idx="1" hasCustomPrompt="1"/>
          </p:nvPr>
        </p:nvSpPr>
        <p:spPr>
          <a:xfrm>
            <a:off x="587203" y="2625226"/>
            <a:ext cx="11347452" cy="1870076"/>
          </a:xfrm>
          <a:prstGeom prst="rect">
            <a:avLst/>
          </a:prstGeom>
        </p:spPr>
        <p:txBody>
          <a:bodyPr rtlCol="1"/>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3" name="Slide Number">
            <a:extLst>
              <a:ext uri="{FF2B5EF4-FFF2-40B4-BE49-F238E27FC236}">
                <a16:creationId xmlns:a16="http://schemas.microsoft.com/office/drawing/2014/main" xmlns="" id="{17811B04-C47E-BE8D-6D28-A7DD8486C730}"/>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5538FBC5-58EE-0AF1-35D3-D38CE41556C6}"/>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49"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3" name="Slide Number">
            <a:extLst>
              <a:ext uri="{FF2B5EF4-FFF2-40B4-BE49-F238E27FC236}">
                <a16:creationId xmlns:a16="http://schemas.microsoft.com/office/drawing/2014/main" xmlns="" id="{66C732E4-81F9-59B8-342D-B9AD666F2CD5}"/>
              </a:ext>
            </a:extLst>
          </p:cNvPr>
          <p:cNvSpPr txBox="1">
            <a:spLocks/>
          </p:cNvSpPr>
          <p:nvPr userDrawn="1"/>
        </p:nvSpPr>
        <p:spPr>
          <a:xfrm>
            <a:off x="11845967" y="6537138"/>
            <a:ext cx="346033" cy="256541"/>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200" smtClean="0">
                <a:latin typeface="+mn-lt"/>
              </a:rPr>
              <a:pPr rtl="1"/>
              <a:t>‹N°›</a:t>
            </a:fld>
            <a:endParaRPr lang="hu-HU" sz="1200" dirty="0">
              <a:latin typeface="+mn-lt"/>
            </a:endParaRPr>
          </a:p>
        </p:txBody>
      </p:sp>
      <p:sp>
        <p:nvSpPr>
          <p:cNvPr id="2" name="Subtitle 5">
            <a:extLst>
              <a:ext uri="{FF2B5EF4-FFF2-40B4-BE49-F238E27FC236}">
                <a16:creationId xmlns:a16="http://schemas.microsoft.com/office/drawing/2014/main" xmlns="" id="{49A0B3A4-0239-8F6F-6CD6-F30630DDB7BD}"/>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8" name="Image 7"/>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7" name="Subtitle 5"/>
          <p:cNvSpPr txBox="1"/>
          <p:nvPr userDrawn="1"/>
        </p:nvSpPr>
        <p:spPr>
          <a:xfrm>
            <a:off x="4076735" y="6488683"/>
            <a:ext cx="776923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sp>
        <p:nvSpPr>
          <p:cNvPr id="8" name="TextBox 4"/>
          <p:cNvSpPr txBox="1"/>
          <p:nvPr/>
        </p:nvSpPr>
        <p:spPr>
          <a:xfrm>
            <a:off x="7327828" y="6636083"/>
            <a:ext cx="451813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900">
                <a:solidFill>
                  <a:srgbClr val="002060"/>
                </a:solidFill>
                <a:latin typeface="+mn-lt"/>
                <a:ea typeface="+mn-ea"/>
                <a:cs typeface="+mn-cs"/>
                <a:sym typeface="Source Sans Pro Regular"/>
              </a:defRPr>
            </a:lvl1pPr>
          </a:lstStyle>
          <a:p>
            <a:pPr rtl="1"/>
            <a:r>
              <a:t>A1.3 One Health</a:t>
            </a:r>
          </a:p>
        </p:txBody>
      </p:sp>
      <p:sp>
        <p:nvSpPr>
          <p:cNvPr id="9"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0" name="TextBox 5"/>
          <p:cNvSpPr txBox="1"/>
          <p:nvPr/>
        </p:nvSpPr>
        <p:spPr>
          <a:xfrm>
            <a:off x="4400182" y="2325452"/>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pic>
        <p:nvPicPr>
          <p:cNvPr id="12" name="Image 11"/>
          <p:cNvPicPr>
            <a:picLocks noChangeAspect="1"/>
          </p:cNvPicPr>
          <p:nvPr userDrawn="1"/>
        </p:nvPicPr>
        <p:blipFill>
          <a:blip r:embed="rId19"/>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3" marR="0" indent="-6199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3"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67966" marR="0" indent="-32548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76462" marR="0" indent="-32548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084958" marR="0" indent="-32548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193454" marR="0" indent="-32548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s://extranet.who.int/hslp/package/ihr-training-toolkit"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Title 2"/>
          <p:cNvSpPr txBox="1">
            <a:spLocks noGrp="1"/>
          </p:cNvSpPr>
          <p:nvPr>
            <p:ph type="title"/>
          </p:nvPr>
        </p:nvSpPr>
        <p:spPr>
          <a:xfrm>
            <a:off x="508943" y="1807279"/>
            <a:ext cx="4816203" cy="1850322"/>
          </a:xfrm>
          <a:prstGeom prst="rect">
            <a:avLst/>
          </a:prstGeom>
        </p:spPr>
        <p:txBody>
          <a:bodyPr rtlCol="1"/>
          <a:lstStyle/>
          <a:p>
            <a:pPr defTabSz="210482" rtl="1">
              <a:defRPr sz="3104"/>
            </a:pPr>
            <a:r>
              <a:rPr lang="ar" b="1" dirty="0">
                <a:latin typeface="Sakkal Majalla" panose="02000000000000000000" pitchFamily="2" charset="-78"/>
                <a:cs typeface="Sakkal Majalla" panose="02000000000000000000" pitchFamily="2" charset="-78"/>
              </a:rPr>
              <a:t>دراسة حالة حول نهج الصحة الواحدة: مرض غريب يحصد الأرواح في البلد </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ألفا</a:t>
            </a:r>
            <a:r>
              <a:rPr lang="ar-EG" b="1" dirty="0">
                <a:latin typeface="Sakkal Majalla" panose="02000000000000000000" pitchFamily="2" charset="-78"/>
                <a:cs typeface="Sakkal Majalla" panose="02000000000000000000" pitchFamily="2" charset="-78"/>
              </a:rPr>
              <a:t>»</a:t>
            </a:r>
            <a:endParaRPr lang="ar" b="1" dirty="0">
              <a:latin typeface="Sakkal Majalla" panose="02000000000000000000" pitchFamily="2" charset="-78"/>
              <a:cs typeface="Sakkal Majalla" panose="02000000000000000000" pitchFamily="2" charset="-78"/>
            </a:endParaRPr>
          </a:p>
          <a:p>
            <a:pPr defTabSz="210482" rtl="1">
              <a:defRPr sz="3104"/>
            </a:pPr>
            <a:endParaRPr dirty="0">
              <a:latin typeface="Sakkal Majalla" panose="02000000000000000000" pitchFamily="2" charset="-78"/>
              <a:cs typeface="Sakkal Majalla" panose="02000000000000000000" pitchFamily="2" charset="-78"/>
            </a:endParaRPr>
          </a:p>
        </p:txBody>
      </p:sp>
      <p:sp>
        <p:nvSpPr>
          <p:cNvPr id="253" name="Subtitle 2"/>
          <p:cNvSpPr txBox="1"/>
          <p:nvPr/>
        </p:nvSpPr>
        <p:spPr>
          <a:xfrm>
            <a:off x="5607023" y="2969051"/>
            <a:ext cx="6058838" cy="9541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spcBef>
                <a:spcPts val="700"/>
              </a:spcBef>
              <a:defRPr sz="3200">
                <a:solidFill>
                  <a:schemeClr val="accent1"/>
                </a:solidFill>
                <a:latin typeface="Source Sans Pro Bold"/>
                <a:ea typeface="Source Sans Pro Bold"/>
                <a:cs typeface="Source Sans Pro Bold"/>
                <a:sym typeface="Source Sans Pro Bold"/>
              </a:defRPr>
            </a:lvl1pPr>
          </a:lstStyle>
          <a:p>
            <a:pPr rtl="1"/>
            <a:r>
              <a:rPr lang="ar" sz="2800">
                <a:latin typeface="Sakkal Majalla" panose="02000000000000000000" pitchFamily="2" charset="-78"/>
                <a:cs typeface="Sakkal Majalla" panose="02000000000000000000" pitchFamily="2" charset="-78"/>
              </a:rPr>
              <a:t>التعاون في مجال التفاعل بين الإنسان والحيوان والبيئة في سياق فِرَق الاستجابة السريعة </a:t>
            </a:r>
          </a:p>
        </p:txBody>
      </p:sp>
      <p:sp>
        <p:nvSpPr>
          <p:cNvPr id="254" name="TextBox 11"/>
          <p:cNvSpPr txBox="1"/>
          <p:nvPr/>
        </p:nvSpPr>
        <p:spPr>
          <a:xfrm>
            <a:off x="-198981" y="1159811"/>
            <a:ext cx="6058839" cy="6463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r>
              <a:rPr lang="ar" sz="3600" dirty="0">
                <a:latin typeface="Sakkal Majalla"/>
                <a:cs typeface="Sakkal Majalla"/>
              </a:rPr>
              <a:t> </a:t>
            </a:r>
            <a:r>
              <a:rPr lang="ar" sz="3600" b="1" dirty="0">
                <a:latin typeface="Sakkal Majalla"/>
                <a:cs typeface="Sakkal Majalla"/>
              </a:rPr>
              <a:t>A1.3b</a:t>
            </a:r>
            <a:r>
              <a:rPr lang="ar" sz="3600" dirty="0">
                <a:latin typeface="Sakkal Majalla"/>
                <a:cs typeface="Sakkal Majalla"/>
              </a:rPr>
              <a:t> </a:t>
            </a:r>
            <a:endParaRPr lang="ar" sz="3600" dirty="0">
              <a:latin typeface="Sakkal Majalla" panose="02000000000000000000" pitchFamily="2" charset="-78"/>
              <a:cs typeface="Sakkal Majalla" panose="02000000000000000000" pitchFamily="2" charset="-78"/>
            </a:endParaRPr>
          </a:p>
        </p:txBody>
      </p:sp>
      <p:sp>
        <p:nvSpPr>
          <p:cNvPr id="3" name="TextBox 7">
            <a:extLst>
              <a:ext uri="{FF2B5EF4-FFF2-40B4-BE49-F238E27FC236}">
                <a16:creationId xmlns:a16="http://schemas.microsoft.com/office/drawing/2014/main" xmlns="" id="{81796855-1BDB-627F-4AC4-7D9157BF891C}"/>
              </a:ext>
            </a:extLst>
          </p:cNvPr>
          <p:cNvSpPr txBox="1"/>
          <p:nvPr/>
        </p:nvSpPr>
        <p:spPr>
          <a:xfrm>
            <a:off x="526139" y="4128865"/>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r>
              <a:rPr dirty="0" err="1">
                <a:latin typeface="Sakkal Majalla" panose="02000000000000000000" pitchFamily="2" charset="-78"/>
                <a:cs typeface="Sakkal Majalla" panose="02000000000000000000" pitchFamily="2" charset="-78"/>
              </a:rPr>
              <a:t>اسم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المتحدث</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D16244B6-6B63-595D-B63B-51F8F03C741D}"/>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73EE2BE2-3EC6-CF1C-18A0-7BBDCB22E577}"/>
              </a:ext>
            </a:extLst>
          </p:cNvPr>
          <p:cNvSpPr txBox="1"/>
          <p:nvPr/>
        </p:nvSpPr>
        <p:spPr>
          <a:xfrm>
            <a:off x="970742" y="50337"/>
            <a:ext cx="2438400"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xmlns="" id="{1E6DC6EC-39AC-CB9B-4633-890A31F41207}"/>
              </a:ext>
            </a:extLst>
          </p:cNvPr>
          <p:cNvSpPr txBox="1"/>
          <p:nvPr/>
        </p:nvSpPr>
        <p:spPr>
          <a:xfrm>
            <a:off x="382733" y="764595"/>
            <a:ext cx="10972799"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S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chemeClr val="accent1">
                    <a:lumMod val="60000"/>
                    <a:lumOff val="40000"/>
                  </a:schemeClr>
                </a:solidFill>
                <a:effectLst/>
                <a:latin typeface="Calibri" panose="020F0502020204030204" pitchFamily="34" charset="0"/>
                <a:ea typeface="Segoe UI" panose="020B0502040204020203"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Google Shape;307;p8"/>
          <p:cNvSpPr txBox="1">
            <a:spLocks noGrp="1"/>
          </p:cNvSpPr>
          <p:nvPr>
            <p:ph type="title"/>
          </p:nvPr>
        </p:nvSpPr>
        <p:spPr>
          <a:xfrm>
            <a:off x="304800" y="231"/>
            <a:ext cx="3571875" cy="544398"/>
          </a:xfrm>
          <a:prstGeom prst="rect">
            <a:avLst/>
          </a:prstGeom>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
        <p:nvSpPr>
          <p:cNvPr id="258" name="Google Shape;308;p8"/>
          <p:cNvSpPr txBox="1">
            <a:spLocks noGrp="1"/>
          </p:cNvSpPr>
          <p:nvPr>
            <p:ph type="body" idx="1"/>
          </p:nvPr>
        </p:nvSpPr>
        <p:spPr>
          <a:xfrm>
            <a:off x="1739119" y="1101964"/>
            <a:ext cx="8852681" cy="4654072"/>
          </a:xfrm>
          <a:prstGeom prst="rect">
            <a:avLst/>
          </a:prstGeom>
        </p:spPr>
        <p:txBody>
          <a:bodyPr lIns="0" tIns="0" rIns="0" bIns="0" rtlCol="1" anchor="t"/>
          <a:lstStyle/>
          <a:p>
            <a:pPr marL="0" indent="0" algn="just" defTabSz="210482" rtl="1">
              <a:spcBef>
                <a:spcPts val="100"/>
              </a:spcBef>
              <a:buSzTx/>
              <a:buNone/>
              <a:defRPr sz="2328"/>
            </a:pPr>
            <a:r>
              <a:rPr lang="ar-EG" sz="2300"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 ومدربيه ومُرشديه.</a:t>
            </a:r>
          </a:p>
          <a:p>
            <a:pPr marL="0" indent="0" algn="just" defTabSz="210482" rtl="1">
              <a:spcBef>
                <a:spcPts val="100"/>
              </a:spcBef>
              <a:buSzTx/>
              <a:buNone/>
              <a:defRPr sz="2328"/>
            </a:pPr>
            <a:endParaRPr lang="ar-EG" dirty="0">
              <a:latin typeface="Sakkal Majalla" panose="02000000000000000000" pitchFamily="2" charset="-78"/>
              <a:cs typeface="Sakkal Majalla" panose="02000000000000000000" pitchFamily="2" charset="-78"/>
            </a:endParaRPr>
          </a:p>
          <a:p>
            <a:pPr marL="0" indent="0" algn="just" defTabSz="210482" rtl="1">
              <a:spcBef>
                <a:spcPts val="100"/>
              </a:spcBef>
              <a:buSzTx/>
              <a:buNone/>
              <a:defRPr sz="2328"/>
            </a:pPr>
            <a:r>
              <a:rPr lang="ar" sz="2300" dirty="0">
                <a:latin typeface="Sakkal Majalla" panose="02000000000000000000" pitchFamily="2" charset="-78"/>
                <a:cs typeface="Sakkal Majalla" panose="02000000000000000000" pitchFamily="2" charset="-78"/>
              </a:rPr>
              <a:t>استناد</a:t>
            </a:r>
            <a:r>
              <a:rPr lang="ar-EG" sz="2300" dirty="0">
                <a:latin typeface="Sakkal Majalla" panose="02000000000000000000" pitchFamily="2" charset="-78"/>
                <a:cs typeface="Sakkal Majalla" panose="02000000000000000000" pitchFamily="2" charset="-78"/>
              </a:rPr>
              <a:t>ً</a:t>
            </a:r>
            <a:r>
              <a:rPr lang="ar" sz="2300" dirty="0">
                <a:latin typeface="Sakkal Majalla" panose="02000000000000000000" pitchFamily="2" charset="-78"/>
                <a:cs typeface="Sakkal Majalla" panose="02000000000000000000" pitchFamily="2" charset="-78"/>
              </a:rPr>
              <a:t>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algn="just" defTabSz="210482" rtl="1">
              <a:spcBef>
                <a:spcPts val="100"/>
              </a:spcBef>
              <a:buSzTx/>
              <a:buNone/>
              <a:defRPr sz="2328"/>
            </a:pPr>
            <a:endParaRPr dirty="0">
              <a:latin typeface="Sakkal Majalla" panose="02000000000000000000" pitchFamily="2" charset="-78"/>
              <a:cs typeface="Sakkal Majalla" panose="02000000000000000000" pitchFamily="2" charset="-78"/>
            </a:endParaRPr>
          </a:p>
          <a:p>
            <a:pPr marL="0" indent="0" algn="just" defTabSz="210482" rtl="1">
              <a:spcBef>
                <a:spcPts val="100"/>
              </a:spcBef>
              <a:buSzTx/>
              <a:buNone/>
              <a:defRPr sz="2328"/>
            </a:pPr>
            <a:r>
              <a:rPr lang="ar" sz="2300" dirty="0">
                <a:latin typeface="Sakkal Majalla" panose="02000000000000000000" pitchFamily="2" charset="-78"/>
                <a:cs typeface="Sakkal Majalla" panose="02000000000000000000" pitchFamily="2" charset="-78"/>
              </a:rPr>
              <a:t>بالنسبة لمدربي فريق الاستجابة السريعة ومُرشديه، يقدم البرنامج أرضيةً مشتركةً للمعارف الأساسية المتعلقة بالأنشطة والوظائف الرئيسية لفريق الاستجابة السريعة.</a:t>
            </a:r>
          </a:p>
          <a:p>
            <a:pPr marL="0" indent="0" algn="just" defTabSz="210482" rtl="1">
              <a:spcBef>
                <a:spcPts val="100"/>
              </a:spcBef>
              <a:buSzTx/>
              <a:buNone/>
              <a:defRPr sz="2328"/>
            </a:pPr>
            <a:endParaRPr dirty="0">
              <a:latin typeface="Sakkal Majalla" panose="02000000000000000000" pitchFamily="2" charset="-78"/>
              <a:cs typeface="Sakkal Majalla" panose="02000000000000000000" pitchFamily="2" charset="-78"/>
            </a:endParaRPr>
          </a:p>
          <a:p>
            <a:pPr marL="0" indent="0" algn="just" defTabSz="210482" rtl="1">
              <a:spcBef>
                <a:spcPts val="100"/>
              </a:spcBef>
              <a:buSzTx/>
              <a:buNone/>
              <a:defRPr sz="2328"/>
            </a:pPr>
            <a:r>
              <a:rPr lang="ar-EG" sz="2300"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sz="2300"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Rectangle 4"/>
          <p:cNvSpPr txBox="1"/>
          <p:nvPr/>
        </p:nvSpPr>
        <p:spPr>
          <a:xfrm>
            <a:off x="1749829" y="1236714"/>
            <a:ext cx="8692343" cy="304698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p>
            <a:pPr algn="just" rtl="1">
              <a:defRPr sz="2400">
                <a:latin typeface="+mn-lt"/>
                <a:ea typeface="+mn-ea"/>
                <a:cs typeface="+mn-cs"/>
                <a:sym typeface="Source Sans Pro Regular"/>
              </a:defRPr>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342900" indent="-342900" algn="just" rtl="1">
              <a:buClr>
                <a:schemeClr val="accent3"/>
              </a:buClr>
              <a:buSzPct val="100000"/>
              <a:buFont typeface="Arial"/>
              <a:buChar char="•"/>
              <a:defRPr sz="24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a:p>
            <a:pPr marL="342900" indent="-342900" algn="just">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التفاعل بين الإنسان والحيوان</a:t>
            </a:r>
            <a:r>
              <a:rPr dirty="0">
                <a:latin typeface="Sakkal Majalla" panose="02000000000000000000" pitchFamily="2" charset="-78"/>
                <a:cs typeface="Sakkal Majalla" panose="02000000000000000000" pitchFamily="2" charset="-78"/>
              </a:rPr>
              <a:t>.</a:t>
            </a:r>
          </a:p>
          <a:p>
            <a:pPr marL="342900" indent="-342900" algn="just">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الآليات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الاتفاقات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المشتركة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التفاعل بين الإنسان والحيوان</a:t>
            </a:r>
            <a:r>
              <a:rPr dirty="0">
                <a:latin typeface="Sakkal Majalla" panose="02000000000000000000" pitchFamily="2" charset="-78"/>
                <a:cs typeface="Sakkal Majalla" panose="02000000000000000000" pitchFamily="2" charset="-78"/>
              </a:rPr>
              <a:t>.</a:t>
            </a:r>
          </a:p>
          <a:p>
            <a:pPr marL="342900" indent="-342900" algn="just">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اقتراح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تعزيز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التفاعل بين الإنسان والحيوان</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xmlns="" id="{CA9B7A81-E012-B9CB-7716-1E1334AAB9BD}"/>
              </a:ext>
            </a:extLst>
          </p:cNvPr>
          <p:cNvSpPr txBox="1"/>
          <p:nvPr/>
        </p:nvSpPr>
        <p:spPr>
          <a:xfrm>
            <a:off x="1392384" y="20781"/>
            <a:ext cx="3574473"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Calibri"/>
                <a:ea typeface="Calibri"/>
                <a:cs typeface="Calibri"/>
                <a:sym typeface="Calibri"/>
              </a:rPr>
              <a:t>أهداف التعلُّم</a:t>
            </a:r>
            <a:endParaRPr kumimoji="0" lang="en-US" sz="28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3">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263">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1" nodeType="clickEffect">
                                  <p:stCondLst>
                                    <p:cond delay="0"/>
                                  </p:stCondLst>
                                  <p:iterate>
                                    <p:tmAbs val="0"/>
                                  </p:iterate>
                                  <p:childTnLst>
                                    <p:set>
                                      <p:cBhvr>
                                        <p:cTn id="13" fill="hold"/>
                                        <p:tgtEl>
                                          <p:spTgt spid="263">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1" nodeType="clickEffect">
                                  <p:stCondLst>
                                    <p:cond delay="0"/>
                                  </p:stCondLst>
                                  <p:iterate>
                                    <p:tmAbs val="0"/>
                                  </p:iterate>
                                  <p:childTnLst>
                                    <p:set>
                                      <p:cBhvr>
                                        <p:cTn id="17" fill="hold"/>
                                        <p:tgtEl>
                                          <p:spTgt spid="26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1" nodeType="clickEffect">
                                  <p:stCondLst>
                                    <p:cond delay="0"/>
                                  </p:stCondLst>
                                  <p:iterate>
                                    <p:tmAbs val="0"/>
                                  </p:iterate>
                                  <p:childTnLst>
                                    <p:set>
                                      <p:cBhvr>
                                        <p:cTn id="21" fill="hold"/>
                                        <p:tgtEl>
                                          <p:spTgt spid="2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Rectangle 9"/>
          <p:cNvSpPr txBox="1"/>
          <p:nvPr/>
        </p:nvSpPr>
        <p:spPr>
          <a:xfrm>
            <a:off x="3993371" y="2209800"/>
            <a:ext cx="7674754" cy="230832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marL="342900" indent="-342900" algn="just" rtl="1">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سيعمل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a:t>
            </a:r>
          </a:p>
          <a:p>
            <a:pPr marL="342900" indent="-342900" algn="just" rtl="1">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قراءة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algn="just" rtl="1">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مناقشة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والإجابة</a:t>
            </a:r>
            <a:r>
              <a:rPr dirty="0">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algn="just" rtl="1">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algn="just" rtl="1">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مُلخص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defRPr sz="24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269" name="Title 5"/>
          <p:cNvSpPr txBox="1">
            <a:spLocks noGrp="1"/>
          </p:cNvSpPr>
          <p:nvPr>
            <p:ph type="title"/>
          </p:nvPr>
        </p:nvSpPr>
        <p:spPr>
          <a:xfrm>
            <a:off x="-72726" y="702567"/>
            <a:ext cx="3264195" cy="557931"/>
          </a:xfrm>
          <a:prstGeom prst="rect">
            <a:avLst/>
          </a:prstGeom>
        </p:spPr>
        <p:txBody>
          <a:bodyPr lIns="45719" tIns="45720" rIns="45719" bIns="45720" rtlCol="1" anchor="t">
            <a:normAutofit/>
          </a:bodyPr>
          <a:lstStyle/>
          <a:p>
            <a:pPr rtl="1"/>
            <a:r>
              <a:rPr lang="ar" b="1" dirty="0">
                <a:latin typeface="Sakkal Majalla" panose="02000000000000000000" pitchFamily="2" charset="-78"/>
                <a:cs typeface="Sakkal Majalla" panose="02000000000000000000" pitchFamily="2" charset="-78"/>
              </a:rPr>
              <a:t>التعليمات</a:t>
            </a:r>
            <a:endParaRPr b="1" dirty="0">
              <a:latin typeface="Sakkal Majalla" panose="02000000000000000000" pitchFamily="2" charset="-78"/>
              <a:cs typeface="Sakkal Majalla" panose="02000000000000000000" pitchFamily="2" charset="-78"/>
            </a:endParaRPr>
          </a:p>
        </p:txBody>
      </p:sp>
      <p:sp>
        <p:nvSpPr>
          <p:cNvPr id="271" name="Rounded Rectangle 8"/>
          <p:cNvSpPr/>
          <p:nvPr/>
        </p:nvSpPr>
        <p:spPr>
          <a:xfrm flipV="1">
            <a:off x="461246" y="1340242"/>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6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6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6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6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6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Picture 4" descr="Picture 4"/>
          <p:cNvPicPr>
            <a:picLocks noChangeAspect="1"/>
          </p:cNvPicPr>
          <p:nvPr/>
        </p:nvPicPr>
        <p:blipFill>
          <a:blip r:embed="rId3"/>
          <a:stretch>
            <a:fillRect/>
          </a:stretch>
        </p:blipFill>
        <p:spPr>
          <a:xfrm>
            <a:off x="5857880" y="1927511"/>
            <a:ext cx="4438640" cy="3149328"/>
          </a:xfrm>
          <a:prstGeom prst="rect">
            <a:avLst/>
          </a:prstGeom>
          <a:ln w="12700">
            <a:miter lim="400000"/>
          </a:ln>
        </p:spPr>
      </p:pic>
      <p:sp>
        <p:nvSpPr>
          <p:cNvPr id="277" name="Rectangle 9"/>
          <p:cNvSpPr txBox="1"/>
          <p:nvPr/>
        </p:nvSpPr>
        <p:spPr>
          <a:xfrm>
            <a:off x="1610749" y="1184383"/>
            <a:ext cx="3925847" cy="28007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just" rtl="1">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ابن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مقاطعة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ألفا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ظل يعاني </a:t>
            </a:r>
            <a:r>
              <a:rPr dirty="0" err="1">
                <a:latin typeface="Sakkal Majalla" panose="02000000000000000000" pitchFamily="2" charset="-78"/>
                <a:cs typeface="Sakkal Majalla" panose="02000000000000000000" pitchFamily="2" charset="-78"/>
              </a:rPr>
              <a:t>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والنزيف</a:t>
            </a:r>
            <a:r>
              <a:rPr dirty="0">
                <a:latin typeface="Sakkal Majalla" panose="02000000000000000000" pitchFamily="2" charset="-78"/>
                <a:cs typeface="Sakkal Majalla" panose="02000000000000000000" pitchFamily="2" charset="-78"/>
              </a:rPr>
              <a:t>.  </a:t>
            </a:r>
          </a:p>
          <a:p>
            <a:pPr algn="just" rtl="1">
              <a:defRPr sz="22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a:p>
            <a:pPr algn="just" rtl="1">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أسبوع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ومسببات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12 </a:t>
            </a:r>
            <a:r>
              <a:rPr dirty="0" err="1">
                <a:latin typeface="Sakkal Majalla" panose="02000000000000000000" pitchFamily="2" charset="-78"/>
                <a:cs typeface="Sakkal Majalla" panose="02000000000000000000" pitchFamily="2" charset="-78"/>
              </a:rPr>
              <a:t>مريضًا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الأولى</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itle 5">
            <a:extLst>
              <a:ext uri="{FF2B5EF4-FFF2-40B4-BE49-F238E27FC236}">
                <a16:creationId xmlns:a16="http://schemas.microsoft.com/office/drawing/2014/main" xmlns="" id="{25BBCC98-C2D2-1833-76FD-936BD65DE1EE}"/>
              </a:ext>
            </a:extLst>
          </p:cNvPr>
          <p:cNvSpPr txBox="1"/>
          <p:nvPr/>
        </p:nvSpPr>
        <p:spPr>
          <a:xfrm>
            <a:off x="36770" y="47669"/>
            <a:ext cx="3480435" cy="5478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	دراسة حالة</a:t>
            </a:r>
          </a:p>
        </p:txBody>
      </p:sp>
      <p:sp>
        <p:nvSpPr>
          <p:cNvPr id="2" name="Subtitle 3">
            <a:extLst>
              <a:ext uri="{FF2B5EF4-FFF2-40B4-BE49-F238E27FC236}">
                <a16:creationId xmlns:a16="http://schemas.microsoft.com/office/drawing/2014/main" xmlns="" id="{C74C60F9-F3C4-847B-AEC3-253AC8766B8E}"/>
              </a:ext>
            </a:extLst>
          </p:cNvPr>
          <p:cNvSpPr txBox="1"/>
          <p:nvPr/>
        </p:nvSpPr>
        <p:spPr>
          <a:xfrm>
            <a:off x="350520" y="727502"/>
            <a:ext cx="2736809"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spcBef>
                <a:spcPts val="600"/>
              </a:spcBef>
              <a:defRPr sz="2800">
                <a:solidFill>
                  <a:schemeClr val="accent2"/>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السيناريو</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1" nodeType="afterEffect">
                                  <p:stCondLst>
                                    <p:cond delay="0"/>
                                  </p:stCondLst>
                                  <p:iterate>
                                    <p:tmAbs val="0"/>
                                  </p:iterate>
                                  <p:childTnLst>
                                    <p:set>
                                      <p:cBhvr>
                                        <p:cTn id="6" fill="hold"/>
                                        <p:tgtEl>
                                          <p:spTgt spid="276"/>
                                        </p:tgtEl>
                                        <p:attrNameLst>
                                          <p:attrName>style.visibility</p:attrName>
                                        </p:attrNameLst>
                                      </p:cBhvr>
                                      <p:to>
                                        <p:strVal val="visible"/>
                                      </p:to>
                                    </p:set>
                                    <p:animEffect transition="in" filter="fade">
                                      <p:cBhvr>
                                        <p:cTn id="7" dur="500"/>
                                        <p:tgtEl>
                                          <p:spTgt spid="2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277">
                                            <p:bg/>
                                          </p:spTgt>
                                        </p:tgtEl>
                                        <p:attrNameLst>
                                          <p:attrName>style.visibility</p:attrName>
                                        </p:attrNameLst>
                                      </p:cBhvr>
                                      <p:to>
                                        <p:strVal val="visible"/>
                                      </p:to>
                                    </p:set>
                                  </p:childTnLst>
                                </p:cTn>
                              </p:par>
                              <p:par>
                                <p:cTn id="12" presetID="1" presetClass="entr" presetSubtype="0" fill="hold" grpId="2" nodeType="withEffect">
                                  <p:stCondLst>
                                    <p:cond delay="0"/>
                                  </p:stCondLst>
                                  <p:iterate>
                                    <p:tmAbs val="0"/>
                                  </p:iterate>
                                  <p:childTnLst>
                                    <p:set>
                                      <p:cBhvr>
                                        <p:cTn id="13" fill="hold"/>
                                        <p:tgtEl>
                                          <p:spTgt spid="27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2" nodeType="clickEffect">
                                  <p:stCondLst>
                                    <p:cond delay="0"/>
                                  </p:stCondLst>
                                  <p:iterate>
                                    <p:tmAbs val="0"/>
                                  </p:iterate>
                                  <p:childTnLst>
                                    <p:set>
                                      <p:cBhvr>
                                        <p:cTn id="17" fill="hold"/>
                                        <p:tgtEl>
                                          <p:spTgt spid="27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1" animBg="1" advAuto="0"/>
      <p:bldP spid="277" grpId="2"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 name="Picture 8" descr="Picture 8"/>
          <p:cNvPicPr>
            <a:picLocks noChangeAspect="1"/>
          </p:cNvPicPr>
          <p:nvPr/>
        </p:nvPicPr>
        <p:blipFill>
          <a:blip r:embed="rId2"/>
          <a:stretch>
            <a:fillRect/>
          </a:stretch>
        </p:blipFill>
        <p:spPr>
          <a:xfrm>
            <a:off x="6705600" y="1676400"/>
            <a:ext cx="3571362" cy="2895600"/>
          </a:xfrm>
          <a:prstGeom prst="rect">
            <a:avLst/>
          </a:prstGeom>
          <a:ln w="12700">
            <a:miter lim="400000"/>
          </a:ln>
        </p:spPr>
      </p:pic>
      <p:sp>
        <p:nvSpPr>
          <p:cNvPr id="285" name="Rectangle 14"/>
          <p:cNvSpPr txBox="1"/>
          <p:nvPr/>
        </p:nvSpPr>
        <p:spPr>
          <a:xfrm>
            <a:off x="1791566" y="1253613"/>
            <a:ext cx="4257469" cy="28007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just" rtl="1">
              <a:defRPr sz="2200">
                <a:latin typeface="+mn-lt"/>
                <a:ea typeface="+mn-ea"/>
                <a:cs typeface="+mn-cs"/>
                <a:sym typeface="Source Sans Pro Regular"/>
              </a:defRPr>
            </a:pPr>
            <a:r>
              <a:rPr lang="ar" dirty="0">
                <a:latin typeface="Sakkal Majalla" panose="02000000000000000000" pitchFamily="2" charset="-78"/>
                <a:cs typeface="Sakkal Majalla" panose="02000000000000000000" pitchFamily="2" charset="-78"/>
              </a:rPr>
              <a:t>تُشير التقارير غير الرسمية إلى أن هذا «المرض الغريب» قد يكون مرتبطًا بوفاة الماشية في المقاطعة</a:t>
            </a:r>
            <a:r>
              <a:rPr lang="ar-EG" dirty="0">
                <a:latin typeface="Sakkal Majalla" panose="02000000000000000000" pitchFamily="2" charset="-78"/>
                <a:cs typeface="Sakkal Majalla" panose="02000000000000000000" pitchFamily="2" charset="-78"/>
              </a:rPr>
              <a:t> نفسها</a:t>
            </a:r>
            <a:r>
              <a:rPr lang="ar" dirty="0">
                <a:latin typeface="Sakkal Majalla" panose="02000000000000000000" pitchFamily="2" charset="-78"/>
                <a:cs typeface="Sakkal Majalla" panose="02000000000000000000" pitchFamily="2" charset="-78"/>
              </a:rPr>
              <a:t>، والمعروفة بأنها مركز رئيسي لتجارة الماشية بين الرعاة في المنطقة والبلدان المجاورة. </a:t>
            </a:r>
          </a:p>
          <a:p>
            <a:pPr algn="just" rtl="1">
              <a:defRPr sz="2200">
                <a:latin typeface="+mn-lt"/>
                <a:ea typeface="+mn-ea"/>
                <a:cs typeface="+mn-cs"/>
                <a:sym typeface="Source Sans Pro Regular"/>
              </a:defRPr>
            </a:pPr>
            <a:endParaRPr lang="en-US" dirty="0">
              <a:latin typeface="Sakkal Majalla" panose="02000000000000000000" pitchFamily="2" charset="-78"/>
              <a:cs typeface="Sakkal Majalla" panose="02000000000000000000" pitchFamily="2" charset="-78"/>
            </a:endParaRPr>
          </a:p>
          <a:p>
            <a:pPr algn="just" rtl="1">
              <a:defRPr sz="2200">
                <a:latin typeface="+mn-lt"/>
                <a:ea typeface="+mn-ea"/>
                <a:cs typeface="+mn-cs"/>
                <a:sym typeface="Source Sans Pro Regular"/>
              </a:defRPr>
            </a:pPr>
            <a:r>
              <a:rPr lang="ar" dirty="0">
                <a:latin typeface="Sakkal Majalla" panose="02000000000000000000" pitchFamily="2" charset="-78"/>
                <a:cs typeface="Sakkal Majalla" panose="02000000000000000000" pitchFamily="2" charset="-78"/>
              </a:rPr>
              <a:t>وتزيد الأمطار الغزيرة من سوء الموقف، لا سيما لسكان الريف، الذين يعتمد 60% منهم على تربية الماشية وزراعة الكفاف.</a:t>
            </a:r>
          </a:p>
        </p:txBody>
      </p:sp>
      <p:sp>
        <p:nvSpPr>
          <p:cNvPr id="286" name="Subtitle 3"/>
          <p:cNvSpPr txBox="1"/>
          <p:nvPr/>
        </p:nvSpPr>
        <p:spPr>
          <a:xfrm>
            <a:off x="350520" y="727502"/>
            <a:ext cx="6309360"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60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(تابع) السيناريو</a:t>
            </a:r>
          </a:p>
        </p:txBody>
      </p:sp>
      <p:sp>
        <p:nvSpPr>
          <p:cNvPr id="287" name="Title 5"/>
          <p:cNvSpPr txBox="1"/>
          <p:nvPr/>
        </p:nvSpPr>
        <p:spPr>
          <a:xfrm>
            <a:off x="36770" y="47669"/>
            <a:ext cx="3480435" cy="5478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	دراسة حالة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8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85">
                                            <p:txEl>
                                              <p:pRg st="0" end="0"/>
                                            </p:txEl>
                                          </p:spTgt>
                                        </p:tgtEl>
                                        <p:attrNameLst>
                                          <p:attrName>style.visibility</p:attrName>
                                        </p:attrNameLst>
                                      </p:cBhvr>
                                      <p:to>
                                        <p:strVal val="visible"/>
                                      </p:to>
                                    </p:set>
                                  </p:childTnLst>
                                </p:cTn>
                              </p:par>
                              <p:par>
                                <p:cTn id="9" presetID="1" presetClass="entr" presetSubtype="0" fill="hold" grpId="1" nodeType="withEffect">
                                  <p:stCondLst>
                                    <p:cond delay="0"/>
                                  </p:stCondLst>
                                  <p:iterate>
                                    <p:tmAbs val="0"/>
                                  </p:iterate>
                                  <p:childTnLst>
                                    <p:set>
                                      <p:cBhvr>
                                        <p:cTn id="10" fill="hold"/>
                                        <p:tgtEl>
                                          <p:spTgt spid="28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1"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ZoneTexte 1"/>
          <p:cNvSpPr txBox="1"/>
          <p:nvPr/>
        </p:nvSpPr>
        <p:spPr>
          <a:xfrm>
            <a:off x="1895480" y="2304418"/>
            <a:ext cx="3364320" cy="12003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algn="ctr" rtl="1">
              <a:defRPr sz="2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 </a:t>
            </a:r>
          </a:p>
          <a:p>
            <a:pPr algn="ctr" rtl="1">
              <a:defRPr sz="2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بوصفكم فريق الاستجابة السريعة، طُلب منكم استقصاء الموقف. </a:t>
            </a:r>
          </a:p>
        </p:txBody>
      </p:sp>
      <p:pic>
        <p:nvPicPr>
          <p:cNvPr id="291" name="Picture 4" descr="Picture 4"/>
          <p:cNvPicPr>
            <a:picLocks noChangeAspect="1"/>
          </p:cNvPicPr>
          <p:nvPr/>
        </p:nvPicPr>
        <p:blipFill>
          <a:blip r:embed="rId2"/>
          <a:stretch>
            <a:fillRect/>
          </a:stretch>
        </p:blipFill>
        <p:spPr>
          <a:xfrm>
            <a:off x="5857880" y="1927511"/>
            <a:ext cx="4438640" cy="3149328"/>
          </a:xfrm>
          <a:prstGeom prst="rect">
            <a:avLst/>
          </a:prstGeom>
          <a:ln w="12700">
            <a:miter lim="400000"/>
          </a:ln>
        </p:spPr>
      </p:pic>
      <p:sp>
        <p:nvSpPr>
          <p:cNvPr id="292" name="Subtitle 3"/>
          <p:cNvSpPr txBox="1"/>
          <p:nvPr/>
        </p:nvSpPr>
        <p:spPr>
          <a:xfrm>
            <a:off x="350520" y="740202"/>
            <a:ext cx="6309360"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60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مهمتكم</a:t>
            </a:r>
          </a:p>
        </p:txBody>
      </p:sp>
      <p:sp>
        <p:nvSpPr>
          <p:cNvPr id="2" name="Title 5">
            <a:extLst>
              <a:ext uri="{FF2B5EF4-FFF2-40B4-BE49-F238E27FC236}">
                <a16:creationId xmlns:a16="http://schemas.microsoft.com/office/drawing/2014/main" xmlns="" id="{4DA99101-2BC1-88F9-ED76-295EB2BD441D}"/>
              </a:ext>
            </a:extLst>
          </p:cNvPr>
          <p:cNvSpPr txBox="1"/>
          <p:nvPr/>
        </p:nvSpPr>
        <p:spPr>
          <a:xfrm>
            <a:off x="36770" y="47669"/>
            <a:ext cx="3480435" cy="5478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	دراسة حالة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1" nodeType="afterEffect">
                                  <p:stCondLst>
                                    <p:cond delay="0"/>
                                  </p:stCondLst>
                                  <p:iterate>
                                    <p:tmAbs val="0"/>
                                  </p:iterate>
                                  <p:childTnLst>
                                    <p:set>
                                      <p:cBhvr>
                                        <p:cTn id="6" fill="hold"/>
                                        <p:tgtEl>
                                          <p:spTgt spid="291"/>
                                        </p:tgtEl>
                                        <p:attrNameLst>
                                          <p:attrName>style.visibility</p:attrName>
                                        </p:attrNameLst>
                                      </p:cBhvr>
                                      <p:to>
                                        <p:strVal val="visible"/>
                                      </p:to>
                                    </p:set>
                                    <p:animEffect transition="in" filter="fade">
                                      <p:cBhvr>
                                        <p:cTn id="7" dur="500"/>
                                        <p:tgtEl>
                                          <p:spTgt spid="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1"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Rectangle 2"/>
          <p:cNvSpPr txBox="1"/>
          <p:nvPr/>
        </p:nvSpPr>
        <p:spPr>
          <a:xfrm>
            <a:off x="1715103" y="1247341"/>
            <a:ext cx="8761794" cy="390106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342900" indent="-342900" rtl="1">
              <a:lnSpc>
                <a:spcPct val="80000"/>
              </a:lnSpc>
              <a:buClr>
                <a:schemeClr val="accent3"/>
              </a:buClr>
              <a:buSzPct val="100000"/>
              <a:buAutoNum type="arabicPeriod"/>
              <a:defRPr sz="2200">
                <a:latin typeface="+mn-lt"/>
                <a:ea typeface="+mn-ea"/>
                <a:cs typeface="+mn-cs"/>
                <a:sym typeface="Source Sans Pro Regular"/>
              </a:defRPr>
            </a:pPr>
            <a:r>
              <a:rPr lang="ar" sz="2200" dirty="0">
                <a:latin typeface="Sakkal Majalla" panose="02000000000000000000" pitchFamily="2" charset="-78"/>
                <a:cs typeface="Sakkal Majalla" panose="02000000000000000000" pitchFamily="2" charset="-78"/>
              </a:rPr>
              <a:t>ما المهارات اللازمة لاستقصاء الموقف؟ ما القطاعات التي قد يكون لديها عاملون يتمتعون بالمهارات المطلوبة؟ </a:t>
            </a:r>
          </a:p>
          <a:p>
            <a:pPr rtl="1">
              <a:lnSpc>
                <a:spcPct val="80000"/>
              </a:lnSpc>
              <a:defRPr sz="2200">
                <a:solidFill>
                  <a:schemeClr val="accent6"/>
                </a:solidFill>
                <a:latin typeface="+mn-lt"/>
                <a:ea typeface="+mn-ea"/>
                <a:cs typeface="+mn-cs"/>
                <a:sym typeface="Source Sans Pro Regular"/>
              </a:defRPr>
            </a:pPr>
            <a:endParaRPr sz="2200" dirty="0">
              <a:latin typeface="Sakkal Majalla" panose="02000000000000000000" pitchFamily="2" charset="-78"/>
              <a:cs typeface="Sakkal Majalla" panose="02000000000000000000" pitchFamily="2" charset="-78"/>
            </a:endParaRPr>
          </a:p>
          <a:p>
            <a:pPr rtl="1">
              <a:lnSpc>
                <a:spcPct val="80000"/>
              </a:lnSpc>
              <a:defRPr sz="2200">
                <a:solidFill>
                  <a:schemeClr val="accent6"/>
                </a:solidFill>
                <a:latin typeface="+mn-lt"/>
                <a:ea typeface="+mn-ea"/>
                <a:cs typeface="+mn-cs"/>
                <a:sym typeface="Source Sans Pro Regular"/>
              </a:defRPr>
            </a:pPr>
            <a:r>
              <a:rPr lang="ar" sz="2200" b="1" dirty="0">
                <a:solidFill>
                  <a:schemeClr val="accent3"/>
                </a:solidFill>
                <a:latin typeface="Sakkal Majalla" panose="02000000000000000000" pitchFamily="2" charset="-78"/>
                <a:cs typeface="Sakkal Majalla" panose="02000000000000000000" pitchFamily="2" charset="-78"/>
              </a:rPr>
              <a:t>تخيل الآن أن هذا الحدث قد وقع في بلدك:</a:t>
            </a:r>
          </a:p>
          <a:p>
            <a:pPr rtl="1">
              <a:lnSpc>
                <a:spcPct val="80000"/>
              </a:lnSpc>
              <a:defRPr sz="2200">
                <a:latin typeface="+mn-lt"/>
                <a:ea typeface="+mn-ea"/>
                <a:cs typeface="+mn-cs"/>
                <a:sym typeface="Source Sans Pro Regular"/>
              </a:defRPr>
            </a:pPr>
            <a:endParaRPr sz="2200" dirty="0">
              <a:latin typeface="Sakkal Majalla" panose="02000000000000000000" pitchFamily="2" charset="-78"/>
              <a:cs typeface="Sakkal Majalla" panose="02000000000000000000" pitchFamily="2" charset="-78"/>
            </a:endParaRPr>
          </a:p>
          <a:p>
            <a:pPr marL="457200" indent="-457200" rtl="1">
              <a:lnSpc>
                <a:spcPct val="80000"/>
              </a:lnSpc>
              <a:buClr>
                <a:schemeClr val="accent3"/>
              </a:buClr>
              <a:buFont typeface="+mj-lt"/>
              <a:buAutoNum type="arabicPeriod" startAt="2"/>
              <a:defRPr sz="2200">
                <a:latin typeface="+mn-lt"/>
                <a:ea typeface="+mn-ea"/>
                <a:cs typeface="+mn-cs"/>
                <a:sym typeface="Source Sans Pro Regular"/>
              </a:defRPr>
            </a:pPr>
            <a:r>
              <a:rPr lang="ar" sz="2200" dirty="0">
                <a:latin typeface="Sakkal Majalla" panose="02000000000000000000" pitchFamily="2" charset="-78"/>
                <a:cs typeface="Sakkal Majalla" panose="02000000000000000000" pitchFamily="2" charset="-78"/>
              </a:rPr>
              <a:t>كيف تتعاون مختلف القطاعات</a:t>
            </a:r>
            <a:r>
              <a:rPr lang="ar-EG" sz="2200" dirty="0">
                <a:latin typeface="Sakkal Majalla" panose="02000000000000000000" pitchFamily="2" charset="-78"/>
                <a:cs typeface="Sakkal Majalla" panose="02000000000000000000" pitchFamily="2" charset="-78"/>
              </a:rPr>
              <a:t>:</a:t>
            </a:r>
            <a:endParaRPr lang="ar" sz="2200" dirty="0">
              <a:latin typeface="Sakkal Majalla" panose="02000000000000000000" pitchFamily="2" charset="-78"/>
              <a:cs typeface="Sakkal Majalla" panose="02000000000000000000" pitchFamily="2" charset="-78"/>
            </a:endParaRPr>
          </a:p>
          <a:p>
            <a:pPr marL="457200" lvl="1" indent="0" rtl="1">
              <a:lnSpc>
                <a:spcPct val="80000"/>
              </a:lnSpc>
              <a:buClr>
                <a:schemeClr val="accent3"/>
              </a:buClr>
              <a:buSzPct val="100000"/>
              <a:defRPr sz="2200">
                <a:latin typeface="+mn-lt"/>
                <a:ea typeface="+mn-ea"/>
                <a:cs typeface="+mn-cs"/>
                <a:sym typeface="Source Sans Pro Regular"/>
              </a:defRPr>
            </a:pPr>
            <a:r>
              <a:rPr lang="ar-EG" sz="2200" dirty="0">
                <a:solidFill>
                  <a:srgbClr val="92D050"/>
                </a:solidFill>
                <a:latin typeface="Sakkal Majalla" panose="02000000000000000000" pitchFamily="2" charset="-78"/>
                <a:cs typeface="Sakkal Majalla" panose="02000000000000000000" pitchFamily="2" charset="-78"/>
              </a:rPr>
              <a:t>أ.   </a:t>
            </a:r>
            <a:r>
              <a:rPr lang="ar" sz="2200" dirty="0">
                <a:latin typeface="Sakkal Majalla" panose="02000000000000000000" pitchFamily="2" charset="-78"/>
                <a:cs typeface="Sakkal Majalla" panose="02000000000000000000" pitchFamily="2" charset="-78"/>
              </a:rPr>
              <a:t>على المستوى المؤسسي؟</a:t>
            </a:r>
            <a:endParaRPr lang="ar-EG" sz="2200" dirty="0">
              <a:latin typeface="Sakkal Majalla" panose="02000000000000000000" pitchFamily="2" charset="-78"/>
              <a:cs typeface="Sakkal Majalla" panose="02000000000000000000" pitchFamily="2" charset="-78"/>
            </a:endParaRPr>
          </a:p>
          <a:p>
            <a:pPr marL="457200" lvl="1" indent="0" rtl="1">
              <a:lnSpc>
                <a:spcPct val="80000"/>
              </a:lnSpc>
              <a:buClr>
                <a:schemeClr val="accent3"/>
              </a:buClr>
              <a:buSzPct val="100000"/>
              <a:defRPr sz="2200">
                <a:latin typeface="+mn-lt"/>
                <a:ea typeface="+mn-ea"/>
                <a:cs typeface="+mn-cs"/>
                <a:sym typeface="Source Sans Pro Regular"/>
              </a:defRPr>
            </a:pPr>
            <a:r>
              <a:rPr lang="ar-EG" sz="2200" dirty="0">
                <a:solidFill>
                  <a:srgbClr val="92D050"/>
                </a:solidFill>
                <a:latin typeface="Sakkal Majalla" panose="02000000000000000000" pitchFamily="2" charset="-78"/>
                <a:cs typeface="Sakkal Majalla" panose="02000000000000000000" pitchFamily="2" charset="-78"/>
              </a:rPr>
              <a:t>ب. </a:t>
            </a:r>
            <a:r>
              <a:rPr lang="ar" sz="2200" dirty="0">
                <a:latin typeface="Sakkal Majalla" panose="02000000000000000000" pitchFamily="2" charset="-78"/>
                <a:cs typeface="Sakkal Majalla" panose="02000000000000000000" pitchFamily="2" charset="-78"/>
              </a:rPr>
              <a:t>في الميدان؟ </a:t>
            </a:r>
            <a:endParaRPr lang="hu-HU" sz="2200" dirty="0">
              <a:latin typeface="Sakkal Majalla" panose="02000000000000000000" pitchFamily="2" charset="-78"/>
              <a:cs typeface="Sakkal Majalla" panose="02000000000000000000" pitchFamily="2" charset="-78"/>
            </a:endParaRPr>
          </a:p>
          <a:p>
            <a:pPr marL="457200" lvl="1" indent="0" rtl="1">
              <a:lnSpc>
                <a:spcPct val="80000"/>
              </a:lnSpc>
              <a:buClr>
                <a:schemeClr val="accent3"/>
              </a:buClr>
              <a:buSzPct val="100000"/>
              <a:defRPr sz="2200">
                <a:latin typeface="+mn-lt"/>
                <a:ea typeface="+mn-ea"/>
                <a:cs typeface="+mn-cs"/>
                <a:sym typeface="Source Sans Pro Regular"/>
              </a:defRPr>
            </a:pPr>
            <a:endParaRPr sz="2200" dirty="0">
              <a:latin typeface="Sakkal Majalla" panose="02000000000000000000" pitchFamily="2" charset="-78"/>
              <a:cs typeface="Sakkal Majalla" panose="02000000000000000000" pitchFamily="2" charset="-78"/>
            </a:endParaRPr>
          </a:p>
          <a:p>
            <a:pPr marL="457200" indent="-457200" rtl="1">
              <a:lnSpc>
                <a:spcPct val="80000"/>
              </a:lnSpc>
              <a:buClr>
                <a:schemeClr val="accent3"/>
              </a:buClr>
              <a:buFont typeface="+mj-lt"/>
              <a:buAutoNum type="arabicPeriod" startAt="3"/>
              <a:defRPr sz="2200">
                <a:latin typeface="+mn-lt"/>
                <a:ea typeface="+mn-ea"/>
                <a:cs typeface="+mn-cs"/>
                <a:sym typeface="Source Sans Pro Regular"/>
              </a:defRPr>
            </a:pPr>
            <a:r>
              <a:rPr lang="ar" sz="2200" dirty="0">
                <a:latin typeface="Sakkal Majalla" panose="02000000000000000000" pitchFamily="2" charset="-78"/>
                <a:cs typeface="Sakkal Majalla" panose="02000000000000000000" pitchFamily="2" charset="-78"/>
              </a:rPr>
              <a:t>هل هناك أي آليات أو اتفاقات للتعاون قائمة بالفعل، أو يلزم وضعها؟</a:t>
            </a:r>
            <a:endParaRPr lang="hu-HU" sz="2200" dirty="0">
              <a:latin typeface="Sakkal Majalla" panose="02000000000000000000" pitchFamily="2" charset="-78"/>
              <a:cs typeface="Sakkal Majalla" panose="02000000000000000000" pitchFamily="2" charset="-78"/>
            </a:endParaRPr>
          </a:p>
          <a:p>
            <a:pPr marL="457200" indent="-457200" rtl="1">
              <a:lnSpc>
                <a:spcPct val="80000"/>
              </a:lnSpc>
              <a:buClr>
                <a:schemeClr val="accent3"/>
              </a:buClr>
              <a:buFont typeface="+mj-lt"/>
              <a:buAutoNum type="arabicPeriod" startAt="3"/>
              <a:defRPr sz="2200">
                <a:latin typeface="+mn-lt"/>
                <a:ea typeface="+mn-ea"/>
                <a:cs typeface="+mn-cs"/>
                <a:sym typeface="Source Sans Pro Regular"/>
              </a:defRPr>
            </a:pPr>
            <a:endParaRPr lang="hu-HU" sz="2200" dirty="0">
              <a:latin typeface="Sakkal Majalla" panose="02000000000000000000" pitchFamily="2" charset="-78"/>
              <a:cs typeface="Sakkal Majalla" panose="02000000000000000000" pitchFamily="2" charset="-78"/>
            </a:endParaRPr>
          </a:p>
          <a:p>
            <a:pPr marL="457200" indent="-457200" rtl="1">
              <a:lnSpc>
                <a:spcPct val="80000"/>
              </a:lnSpc>
              <a:buClr>
                <a:schemeClr val="accent3"/>
              </a:buClr>
              <a:buFont typeface="+mj-lt"/>
              <a:buAutoNum type="arabicPeriod" startAt="3"/>
              <a:defRPr sz="2200">
                <a:latin typeface="+mn-lt"/>
                <a:ea typeface="+mn-ea"/>
                <a:cs typeface="+mn-cs"/>
                <a:sym typeface="Source Sans Pro Regular"/>
              </a:defRPr>
            </a:pPr>
            <a:r>
              <a:rPr lang="ar" sz="2200" dirty="0">
                <a:latin typeface="Sakkal Majalla" panose="02000000000000000000" pitchFamily="2" charset="-78"/>
                <a:cs typeface="Sakkal Majalla" panose="02000000000000000000" pitchFamily="2" charset="-78"/>
              </a:rPr>
              <a:t>من المسؤول عن ماذا في فريق الاستجابة؟ </a:t>
            </a:r>
            <a:r>
              <a:rPr lang="hu-HU" sz="2200" dirty="0">
                <a:latin typeface="Sakkal Majalla" panose="02000000000000000000" pitchFamily="2" charset="-78"/>
                <a:cs typeface="Sakkal Majalla" panose="02000000000000000000" pitchFamily="2" charset="-78"/>
              </a:rPr>
              <a:t/>
            </a:r>
            <a:br>
              <a:rPr lang="hu-HU" sz="2200" dirty="0">
                <a:latin typeface="Sakkal Majalla" panose="02000000000000000000" pitchFamily="2" charset="-78"/>
                <a:cs typeface="Sakkal Majalla" panose="02000000000000000000" pitchFamily="2" charset="-78"/>
              </a:rPr>
            </a:br>
            <a:r>
              <a:rPr lang="ar" sz="2200" dirty="0">
                <a:latin typeface="Sakkal Majalla" panose="02000000000000000000" pitchFamily="2" charset="-78"/>
                <a:cs typeface="Sakkal Majalla" panose="02000000000000000000" pitchFamily="2" charset="-78"/>
              </a:rPr>
              <a:t>ما التحديات؟</a:t>
            </a:r>
            <a:endParaRPr lang="hu-HU" sz="2200" dirty="0">
              <a:latin typeface="Sakkal Majalla" panose="02000000000000000000" pitchFamily="2" charset="-78"/>
              <a:cs typeface="Sakkal Majalla" panose="02000000000000000000" pitchFamily="2" charset="-78"/>
            </a:endParaRPr>
          </a:p>
          <a:p>
            <a:pPr marL="457200" indent="-457200" rtl="1">
              <a:lnSpc>
                <a:spcPct val="80000"/>
              </a:lnSpc>
              <a:buClr>
                <a:schemeClr val="accent3"/>
              </a:buClr>
              <a:buFont typeface="+mj-lt"/>
              <a:buAutoNum type="arabicPeriod" startAt="3"/>
              <a:defRPr sz="2200">
                <a:latin typeface="+mn-lt"/>
                <a:ea typeface="+mn-ea"/>
                <a:cs typeface="+mn-cs"/>
                <a:sym typeface="Source Sans Pro Regular"/>
              </a:defRPr>
            </a:pPr>
            <a:endParaRPr lang="hu-HU" sz="2200" dirty="0">
              <a:latin typeface="Sakkal Majalla" panose="02000000000000000000" pitchFamily="2" charset="-78"/>
              <a:cs typeface="Sakkal Majalla" panose="02000000000000000000" pitchFamily="2" charset="-78"/>
            </a:endParaRPr>
          </a:p>
          <a:p>
            <a:pPr marL="457200" indent="-457200" rtl="1">
              <a:lnSpc>
                <a:spcPct val="80000"/>
              </a:lnSpc>
              <a:buClr>
                <a:schemeClr val="accent3"/>
              </a:buClr>
              <a:buFont typeface="+mj-lt"/>
              <a:buAutoNum type="arabicPeriod" startAt="3"/>
              <a:defRPr sz="2200">
                <a:latin typeface="+mn-lt"/>
                <a:ea typeface="+mn-ea"/>
                <a:cs typeface="+mn-cs"/>
                <a:sym typeface="Source Sans Pro Regular"/>
              </a:defRPr>
            </a:pPr>
            <a:r>
              <a:rPr lang="ar" sz="2200" dirty="0">
                <a:latin typeface="Sakkal Majalla" panose="02000000000000000000" pitchFamily="2" charset="-78"/>
                <a:cs typeface="Sakkal Majalla" panose="02000000000000000000" pitchFamily="2" charset="-78"/>
              </a:rPr>
              <a:t>كيف يمكن تحسين التعاون بين أعضاء الفريق من مختلف القطاعات؟</a:t>
            </a:r>
          </a:p>
        </p:txBody>
      </p:sp>
      <p:sp>
        <p:nvSpPr>
          <p:cNvPr id="297" name="Oval 10"/>
          <p:cNvSpPr/>
          <p:nvPr/>
        </p:nvSpPr>
        <p:spPr>
          <a:xfrm>
            <a:off x="4186920" y="38093"/>
            <a:ext cx="533401" cy="508001"/>
          </a:xfrm>
          <a:prstGeom prst="ellipse">
            <a:avLst/>
          </a:prstGeom>
          <a:solidFill>
            <a:srgbClr val="CBFF73"/>
          </a:solidFill>
          <a:ln w="12700">
            <a:solidFill>
              <a:srgbClr val="0070C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pic>
        <p:nvPicPr>
          <p:cNvPr id="298" name="Picture 2" descr="Picture 2"/>
          <p:cNvPicPr>
            <a:picLocks noChangeAspect="1"/>
          </p:cNvPicPr>
          <p:nvPr/>
        </p:nvPicPr>
        <p:blipFill>
          <a:blip r:embed="rId2"/>
          <a:stretch>
            <a:fillRect/>
          </a:stretch>
        </p:blipFill>
        <p:spPr>
          <a:xfrm>
            <a:off x="4291046" y="129519"/>
            <a:ext cx="325149" cy="325149"/>
          </a:xfrm>
          <a:prstGeom prst="rect">
            <a:avLst/>
          </a:prstGeom>
          <a:ln w="12700">
            <a:miter lim="400000"/>
          </a:ln>
        </p:spPr>
      </p:pic>
      <p:sp>
        <p:nvSpPr>
          <p:cNvPr id="299" name="Subtitle 3"/>
          <p:cNvSpPr txBox="1"/>
          <p:nvPr/>
        </p:nvSpPr>
        <p:spPr>
          <a:xfrm>
            <a:off x="349200" y="703746"/>
            <a:ext cx="6309361"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60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الأسئلة</a:t>
            </a:r>
          </a:p>
        </p:txBody>
      </p:sp>
      <p:sp>
        <p:nvSpPr>
          <p:cNvPr id="2" name="Title 5">
            <a:extLst>
              <a:ext uri="{FF2B5EF4-FFF2-40B4-BE49-F238E27FC236}">
                <a16:creationId xmlns:a16="http://schemas.microsoft.com/office/drawing/2014/main" xmlns="" id="{DA1FA284-C448-C2FB-F745-C27872F9EB7B}"/>
              </a:ext>
            </a:extLst>
          </p:cNvPr>
          <p:cNvSpPr txBox="1"/>
          <p:nvPr/>
        </p:nvSpPr>
        <p:spPr>
          <a:xfrm>
            <a:off x="36770" y="9815"/>
            <a:ext cx="3480435" cy="5478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	دراسة حالة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 grpId="1"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xmlns="" id="{646D8FF4-2A15-0BD4-E8AC-1A12D1DD8693}"/>
              </a:ext>
            </a:extLst>
          </p:cNvPr>
          <p:cNvSpPr txBox="1"/>
          <p:nvPr/>
        </p:nvSpPr>
        <p:spPr>
          <a:xfrm>
            <a:off x="36770" y="47669"/>
            <a:ext cx="3480435" cy="5478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	دراسة حالة</a:t>
            </a:r>
          </a:p>
        </p:txBody>
      </p:sp>
      <p:sp>
        <p:nvSpPr>
          <p:cNvPr id="3" name="TextBox 2">
            <a:extLst>
              <a:ext uri="{FF2B5EF4-FFF2-40B4-BE49-F238E27FC236}">
                <a16:creationId xmlns:a16="http://schemas.microsoft.com/office/drawing/2014/main" xmlns="" id="{A5950333-D396-14AF-9858-A760F8D83134}"/>
              </a:ext>
            </a:extLst>
          </p:cNvPr>
          <p:cNvSpPr txBox="1"/>
          <p:nvPr/>
        </p:nvSpPr>
        <p:spPr>
          <a:xfrm>
            <a:off x="1828800" y="1347019"/>
            <a:ext cx="8603226" cy="3416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algn="just" rtl="1">
              <a:buSzTx/>
              <a:buNone/>
              <a:defRPr sz="2200"/>
            </a:pPr>
            <a:r>
              <a:rPr lang="ar" sz="2400" dirty="0">
                <a:latin typeface="Sakkal Majalla" panose="02000000000000000000" pitchFamily="2" charset="-78"/>
                <a:cs typeface="Sakkal Majalla" panose="02000000000000000000" pitchFamily="2" charset="-78"/>
              </a:rPr>
              <a:t>هذا التمرين هو نسخة موجزة من تمرينٍ آخر أكثر شمولًا للاستجابة المتعددة القطاعات لفاشية حُمى الوادي المتصدِّع. وهذا التمرين متاح بالكامل في الوحدة التدريبية حول «تنفيذ اللوائح الصحية الدولية على مستوى التفاعل بين الإنسان والحيوان». وهناك تمارين مماثلة حول داء الكلب، وداء البروسيلات، والسل. </a:t>
            </a:r>
          </a:p>
          <a:p>
            <a:pPr marL="0" indent="0" algn="just" rtl="1">
              <a:buSzTx/>
              <a:buNone/>
              <a:defRPr sz="2200"/>
            </a:pPr>
            <a:endParaRPr lang="en-US" sz="2400" dirty="0">
              <a:latin typeface="Sakkal Majalla" panose="02000000000000000000" pitchFamily="2" charset="-78"/>
              <a:cs typeface="Sakkal Majalla" panose="02000000000000000000" pitchFamily="2" charset="-78"/>
            </a:endParaRPr>
          </a:p>
          <a:p>
            <a:pPr marL="0" indent="0" algn="just" rtl="1">
              <a:buSzTx/>
              <a:buNone/>
              <a:defRPr sz="2200"/>
            </a:pPr>
            <a:r>
              <a:rPr lang="ar" sz="2400" dirty="0">
                <a:latin typeface="Sakkal Majalla" panose="02000000000000000000" pitchFamily="2" charset="-78"/>
                <a:cs typeface="Sakkal Majalla" panose="02000000000000000000" pitchFamily="2" charset="-78"/>
              </a:rPr>
              <a:t>جميع المواد الواردة أعلاه متاحة على الإنترنت على منصة منظمة الصحة العالمية للتعلُّم في مجال الأمن الصحي ضمن مجموعة أدوات التدريب على اللوائح الصحية الدولية.</a:t>
            </a:r>
          </a:p>
          <a:p>
            <a:pPr marL="0" indent="0" algn="l" rtl="1">
              <a:buSzTx/>
              <a:buNone/>
            </a:pPr>
            <a:r>
              <a:rPr lang="ar" sz="24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https://extranet.who.int/hslp/package/ihr-training-toolkit</a:t>
            </a:r>
            <a:r>
              <a:rPr lang="ar" sz="2400" dirty="0">
                <a:latin typeface="Sakkal Majalla" panose="02000000000000000000" pitchFamily="2" charset="-78"/>
                <a:cs typeface="Sakkal Majalla" panose="02000000000000000000" pitchFamily="2" charset="-78"/>
              </a:rPr>
              <a:t> </a:t>
            </a:r>
          </a:p>
          <a:p>
            <a:pPr marL="0" marR="0" indent="0" algn="l" defTabSz="914400" rtl="1"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F61AEB18-76EB-4C8F-AF5A-C00497E3E1BE}"/>
</file>

<file path=customXml/itemProps2.xml><?xml version="1.0" encoding="utf-8"?>
<ds:datastoreItem xmlns:ds="http://schemas.openxmlformats.org/officeDocument/2006/customXml" ds:itemID="{B2983022-BD16-4465-8ED3-79D6E4B2F06A}">
  <ds:schemaRefs>
    <ds:schemaRef ds:uri="http://schemas.microsoft.com/sharepoint/v3/contenttype/forms"/>
  </ds:schemaRefs>
</ds:datastoreItem>
</file>

<file path=customXml/itemProps3.xml><?xml version="1.0" encoding="utf-8"?>
<ds:datastoreItem xmlns:ds="http://schemas.openxmlformats.org/officeDocument/2006/customXml" ds:itemID="{489BE398-C0E0-4C6F-A9B0-F8F3358C2148}">
  <ds:schemaRef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purl.org/dc/elements/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239</TotalTime>
  <Words>578</Words>
  <Application>Microsoft Office PowerPoint</Application>
  <PresentationFormat>Grand écran</PresentationFormat>
  <Paragraphs>72</Paragraphs>
  <Slides>11</Slides>
  <Notes>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11</vt:i4>
      </vt:variant>
    </vt:vector>
  </HeadingPairs>
  <TitlesOfParts>
    <vt:vector size="18" baseType="lpstr">
      <vt:lpstr>Arial</vt:lpstr>
      <vt:lpstr>Calibri</vt:lpstr>
      <vt:lpstr>Sakkal Majalla</vt:lpstr>
      <vt:lpstr>Segoe UI</vt:lpstr>
      <vt:lpstr>Source Sans Pro Bold</vt:lpstr>
      <vt:lpstr>Source Sans Pro Regular</vt:lpstr>
      <vt:lpstr>1_RRT_Theme1</vt:lpstr>
      <vt:lpstr>دراسة حالة حول نهج الصحة الواحدة: مرض غريب يحصد الأرواح في البلد «ألفا» </vt:lpstr>
      <vt:lpstr>مقدمة</vt:lpstr>
      <vt:lpstr>Présentation PowerPoint</vt:lpstr>
      <vt:lpstr>التعليمات</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دراسة حالة حول نهج الصحة الواحدة: مرض غريب يحصد الأرواح في البلد «ألفا» </dc:title>
  <dc:creator>Szilvia Horváth</dc:creator>
  <cp:lastModifiedBy>Hind</cp:lastModifiedBy>
  <cp:revision>52</cp:revision>
  <dcterms:modified xsi:type="dcterms:W3CDTF">2024-03-12T15:35:34Z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3323900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