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9"/>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4E9"/>
    <a:srgbClr val="C2C4F5"/>
    <a:srgbClr val="E7E7E5"/>
    <a:srgbClr val="FAEDC1"/>
    <a:srgbClr val="E6FEC4"/>
    <a:srgbClr val="C0F3F4"/>
    <a:srgbClr val="D4F0FC"/>
    <a:srgbClr val="F3D9F4"/>
    <a:srgbClr val="FFC3DC"/>
    <a:srgbClr val="B6B6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9ABAFF-3A41-6A6B-2548-B2151E5C3225}" v="1" dt="2024-07-11T11:56:45.82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incs stílus, csak rác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8/10/relationships/authors" Target="authors.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AA8D1FD0-78B8-6909-491B-76A94B44E072}"/>
    <pc:docChg chg="modSld">
      <pc:chgData name="EZZINE, Hind" userId="S::ezzineh@who.int::edcab00f-6318-46e5-a4a9-188b01ee222f" providerId="AD" clId="Web-{AA8D1FD0-78B8-6909-491B-76A94B44E072}" dt="2024-03-20T13:20:18.709" v="27" actId="20577"/>
      <pc:docMkLst>
        <pc:docMk/>
      </pc:docMkLst>
      <pc:sldChg chg="modSp">
        <pc:chgData name="EZZINE, Hind" userId="S::ezzineh@who.int::edcab00f-6318-46e5-a4a9-188b01ee222f" providerId="AD" clId="Web-{AA8D1FD0-78B8-6909-491B-76A94B44E072}" dt="2024-03-20T13:20:18.709" v="27" actId="20577"/>
        <pc:sldMkLst>
          <pc:docMk/>
          <pc:sldMk cId="0" sldId="264"/>
        </pc:sldMkLst>
        <pc:spChg chg="mod">
          <ac:chgData name="EZZINE, Hind" userId="S::ezzineh@who.int::edcab00f-6318-46e5-a4a9-188b01ee222f" providerId="AD" clId="Web-{AA8D1FD0-78B8-6909-491B-76A94B44E072}" dt="2024-03-20T13:11:58.007" v="1"/>
          <ac:spMkLst>
            <pc:docMk/>
            <pc:sldMk cId="0" sldId="264"/>
            <ac:spMk id="3" creationId="{D91746D0-4123-D35B-37E1-AD8056B72334}"/>
          </ac:spMkLst>
        </pc:spChg>
        <pc:spChg chg="mod">
          <ac:chgData name="EZZINE, Hind" userId="S::ezzineh@who.int::edcab00f-6318-46e5-a4a9-188b01ee222f" providerId="AD" clId="Web-{AA8D1FD0-78B8-6909-491B-76A94B44E072}" dt="2024-03-20T13:20:18.709" v="27" actId="20577"/>
          <ac:spMkLst>
            <pc:docMk/>
            <pc:sldMk cId="0" sldId="264"/>
            <ac:spMk id="6" creationId="{F56456EC-2D8D-63DE-F887-32A9D22C4D0D}"/>
          </ac:spMkLst>
        </pc:spChg>
      </pc:sldChg>
    </pc:docChg>
  </pc:docChgLst>
  <pc:docChgLst>
    <pc:chgData name="EZZINE, Hind" userId="S::ezzineh@who.int::edcab00f-6318-46e5-a4a9-188b01ee222f" providerId="AD" clId="Web-{043C0E08-CE03-BDC9-BEA1-91BEE755E110}"/>
    <pc:docChg chg="modSld">
      <pc:chgData name="EZZINE, Hind" userId="S::ezzineh@who.int::edcab00f-6318-46e5-a4a9-188b01ee222f" providerId="AD" clId="Web-{043C0E08-CE03-BDC9-BEA1-91BEE755E110}" dt="2024-03-20T15:49:48.733" v="1"/>
      <pc:docMkLst>
        <pc:docMk/>
      </pc:docMkLst>
      <pc:sldChg chg="addSp delSp">
        <pc:chgData name="EZZINE, Hind" userId="S::ezzineh@who.int::edcab00f-6318-46e5-a4a9-188b01ee222f" providerId="AD" clId="Web-{043C0E08-CE03-BDC9-BEA1-91BEE755E110}" dt="2024-03-20T15:49:48.733" v="1"/>
        <pc:sldMkLst>
          <pc:docMk/>
          <pc:sldMk cId="0" sldId="271"/>
        </pc:sldMkLst>
        <pc:spChg chg="add">
          <ac:chgData name="EZZINE, Hind" userId="S::ezzineh@who.int::edcab00f-6318-46e5-a4a9-188b01ee222f" providerId="AD" clId="Web-{043C0E08-CE03-BDC9-BEA1-91BEE755E110}" dt="2024-03-20T15:49:48.733" v="1"/>
          <ac:spMkLst>
            <pc:docMk/>
            <pc:sldMk cId="0" sldId="271"/>
            <ac:spMk id="4" creationId="{8C5A286E-B915-A355-1868-067B224FC037}"/>
          </ac:spMkLst>
        </pc:spChg>
        <pc:spChg chg="del">
          <ac:chgData name="EZZINE, Hind" userId="S::ezzineh@who.int::edcab00f-6318-46e5-a4a9-188b01ee222f" providerId="AD" clId="Web-{043C0E08-CE03-BDC9-BEA1-91BEE755E110}" dt="2024-03-20T15:49:47.670" v="0"/>
          <ac:spMkLst>
            <pc:docMk/>
            <pc:sldMk cId="0" sldId="271"/>
            <ac:spMk id="20" creationId="{8C5A286E-B915-A355-1868-067B224FC037}"/>
          </ac:spMkLst>
        </pc:spChg>
      </pc:sldChg>
    </pc:docChg>
  </pc:docChgLst>
  <pc:docChgLst>
    <pc:chgData name="EZZINE, Hind" userId="S::ezzineh@who.int::edcab00f-6318-46e5-a4a9-188b01ee222f" providerId="AD" clId="Web-{7C9D11DD-28C0-A441-5820-2C9DA25EBB04}"/>
    <pc:docChg chg="modSld">
      <pc:chgData name="EZZINE, Hind" userId="S::ezzineh@who.int::edcab00f-6318-46e5-a4a9-188b01ee222f" providerId="AD" clId="Web-{7C9D11DD-28C0-A441-5820-2C9DA25EBB04}" dt="2024-03-21T11:04:47.820" v="102" actId="1076"/>
      <pc:docMkLst>
        <pc:docMk/>
      </pc:docMkLst>
      <pc:sldChg chg="addSp delSp modSp">
        <pc:chgData name="EZZINE, Hind" userId="S::ezzineh@who.int::edcab00f-6318-46e5-a4a9-188b01ee222f" providerId="AD" clId="Web-{7C9D11DD-28C0-A441-5820-2C9DA25EBB04}" dt="2024-03-21T11:04:47.820" v="102" actId="1076"/>
        <pc:sldMkLst>
          <pc:docMk/>
          <pc:sldMk cId="0" sldId="269"/>
        </pc:sldMkLst>
        <pc:spChg chg="add mod">
          <ac:chgData name="EZZINE, Hind" userId="S::ezzineh@who.int::edcab00f-6318-46e5-a4a9-188b01ee222f" providerId="AD" clId="Web-{7C9D11DD-28C0-A441-5820-2C9DA25EBB04}" dt="2024-03-21T11:04:04.599" v="100" actId="14100"/>
          <ac:spMkLst>
            <pc:docMk/>
            <pc:sldMk cId="0" sldId="269"/>
            <ac:spMk id="2" creationId="{DEDB7E21-9DD7-ED2F-D0D2-86B8642FC921}"/>
          </ac:spMkLst>
        </pc:spChg>
        <pc:spChg chg="add mod">
          <ac:chgData name="EZZINE, Hind" userId="S::ezzineh@who.int::edcab00f-6318-46e5-a4a9-188b01ee222f" providerId="AD" clId="Web-{7C9D11DD-28C0-A441-5820-2C9DA25EBB04}" dt="2024-03-21T10:53:10.702" v="17"/>
          <ac:spMkLst>
            <pc:docMk/>
            <pc:sldMk cId="0" sldId="269"/>
            <ac:spMk id="3" creationId="{4EDDF723-06FE-1B92-1AE2-04C9D5894832}"/>
          </ac:spMkLst>
        </pc:spChg>
        <pc:spChg chg="add del mod">
          <ac:chgData name="EZZINE, Hind" userId="S::ezzineh@who.int::edcab00f-6318-46e5-a4a9-188b01ee222f" providerId="AD" clId="Web-{7C9D11DD-28C0-A441-5820-2C9DA25EBB04}" dt="2024-03-21T11:01:00.874" v="75"/>
          <ac:spMkLst>
            <pc:docMk/>
            <pc:sldMk cId="0" sldId="269"/>
            <ac:spMk id="5" creationId="{77548CAA-7F5C-C1A2-DE51-5FB1FB9C4409}"/>
          </ac:spMkLst>
        </pc:spChg>
        <pc:spChg chg="add mod">
          <ac:chgData name="EZZINE, Hind" userId="S::ezzineh@who.int::edcab00f-6318-46e5-a4a9-188b01ee222f" providerId="AD" clId="Web-{7C9D11DD-28C0-A441-5820-2C9DA25EBB04}" dt="2024-03-21T11:03:10.863" v="93"/>
          <ac:spMkLst>
            <pc:docMk/>
            <pc:sldMk cId="0" sldId="269"/>
            <ac:spMk id="6" creationId="{4DB50EB7-FA62-4C67-4981-AE6454DF72FB}"/>
          </ac:spMkLst>
        </pc:spChg>
        <pc:spChg chg="add mod">
          <ac:chgData name="EZZINE, Hind" userId="S::ezzineh@who.int::edcab00f-6318-46e5-a4a9-188b01ee222f" providerId="AD" clId="Web-{7C9D11DD-28C0-A441-5820-2C9DA25EBB04}" dt="2024-03-21T11:03:31.786" v="96"/>
          <ac:spMkLst>
            <pc:docMk/>
            <pc:sldMk cId="0" sldId="269"/>
            <ac:spMk id="7" creationId="{B535EA0A-C479-F543-0DE2-A86A9C9CCD34}"/>
          </ac:spMkLst>
        </pc:spChg>
        <pc:spChg chg="add mod">
          <ac:chgData name="EZZINE, Hind" userId="S::ezzineh@who.int::edcab00f-6318-46e5-a4a9-188b01ee222f" providerId="AD" clId="Web-{7C9D11DD-28C0-A441-5820-2C9DA25EBB04}" dt="2024-03-21T11:03:04.035" v="92"/>
          <ac:spMkLst>
            <pc:docMk/>
            <pc:sldMk cId="0" sldId="269"/>
            <ac:spMk id="8" creationId="{969B8878-1C0C-ECCD-3BBA-6195D06665B1}"/>
          </ac:spMkLst>
        </pc:spChg>
        <pc:spChg chg="add mod">
          <ac:chgData name="EZZINE, Hind" userId="S::ezzineh@who.int::edcab00f-6318-46e5-a4a9-188b01ee222f" providerId="AD" clId="Web-{7C9D11DD-28C0-A441-5820-2C9DA25EBB04}" dt="2024-03-21T11:03:23.067" v="95"/>
          <ac:spMkLst>
            <pc:docMk/>
            <pc:sldMk cId="0" sldId="269"/>
            <ac:spMk id="9" creationId="{B86A347D-9130-586D-21A3-98E0AA42F5F0}"/>
          </ac:spMkLst>
        </pc:spChg>
        <pc:grpChg chg="add mod">
          <ac:chgData name="EZZINE, Hind" userId="S::ezzineh@who.int::edcab00f-6318-46e5-a4a9-188b01ee222f" providerId="AD" clId="Web-{7C9D11DD-28C0-A441-5820-2C9DA25EBB04}" dt="2024-03-21T11:04:47.820" v="102" actId="1076"/>
          <ac:grpSpMkLst>
            <pc:docMk/>
            <pc:sldMk cId="0" sldId="269"/>
            <ac:grpSpMk id="10" creationId="{AB92B09D-824B-40F3-C732-7CFABFBEAB38}"/>
          </ac:grpSpMkLst>
        </pc:grpChg>
        <pc:picChg chg="mod">
          <ac:chgData name="EZZINE, Hind" userId="S::ezzineh@who.int::edcab00f-6318-46e5-a4a9-188b01ee222f" providerId="AD" clId="Web-{7C9D11DD-28C0-A441-5820-2C9DA25EBB04}" dt="2024-03-21T11:01:31.297" v="82" actId="1076"/>
          <ac:picMkLst>
            <pc:docMk/>
            <pc:sldMk cId="0" sldId="269"/>
            <ac:picMk id="347" creationId="{00000000-0000-0000-0000-000000000000}"/>
          </ac:picMkLst>
        </pc:picChg>
      </pc:sldChg>
    </pc:docChg>
  </pc:docChgLst>
  <pc:docChgLst>
    <pc:chgData name="GOMEZ, Paula" userId="S::gomezp@who.int::c93cf399-3ed7-4230-9282-8831e3fe5ae7" providerId="AD" clId="Web-{019ABAFF-3A41-6A6B-2548-B2151E5C3225}"/>
    <pc:docChg chg="">
      <pc:chgData name="GOMEZ, Paula" userId="S::gomezp@who.int::c93cf399-3ed7-4230-9282-8831e3fe5ae7" providerId="AD" clId="Web-{019ABAFF-3A41-6A6B-2548-B2151E5C3225}" dt="2024-07-11T11:56:45.829" v="0"/>
      <pc:docMkLst>
        <pc:docMk/>
      </pc:docMkLst>
      <pc:sldChg chg="delCm">
        <pc:chgData name="GOMEZ, Paula" userId="S::gomezp@who.int::c93cf399-3ed7-4230-9282-8831e3fe5ae7" providerId="AD" clId="Web-{019ABAFF-3A41-6A6B-2548-B2151E5C3225}" dt="2024-07-11T11:56:45.829" v="0"/>
        <pc:sldMkLst>
          <pc:docMk/>
          <pc:sldMk cId="0" sldId="291"/>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019ABAFF-3A41-6A6B-2548-B2151E5C3225}" dt="2024-07-11T11:56:45.829" v="0"/>
              <pc2:cmMkLst xmlns:pc2="http://schemas.microsoft.com/office/powerpoint/2019/9/main/command">
                <pc:docMk/>
                <pc:sldMk cId="0" sldId="291"/>
                <pc2:cmMk id="{45C9EA1E-6550-45AF-AEA7-CBA047E05141}"/>
              </pc2:cmMkLst>
            </pc226:cmChg>
          </p:ext>
        </pc:extLst>
      </pc:sldChg>
    </pc:docChg>
  </pc:docChgLst>
  <pc:docChgLst>
    <pc:chgData name="GOMEZ, Paula" userId="S::gomezp@who.int::c93cf399-3ed7-4230-9282-8831e3fe5ae7" providerId="AD" clId="Web-{50961CBE-8362-B048-341C-974278C11F02}"/>
    <pc:docChg chg="">
      <pc:chgData name="GOMEZ, Paula" userId="S::gomezp@who.int::c93cf399-3ed7-4230-9282-8831e3fe5ae7" providerId="AD" clId="Web-{50961CBE-8362-B048-341C-974278C11F02}" dt="2024-03-20T14:48:35.588" v="0"/>
      <pc:docMkLst>
        <pc:docMk/>
      </pc:docMkLst>
      <pc:sldChg chg="modCm">
        <pc:chgData name="GOMEZ, Paula" userId="S::gomezp@who.int::c93cf399-3ed7-4230-9282-8831e3fe5ae7" providerId="AD" clId="Web-{50961CBE-8362-B048-341C-974278C11F02}" dt="2024-03-20T14:48:35.588" v="0"/>
        <pc:sldMkLst>
          <pc:docMk/>
          <pc:sldMk cId="0" sldId="291"/>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50961CBE-8362-B048-341C-974278C11F02}" dt="2024-03-20T14:48:35.588" v="0"/>
              <pc2:cmMkLst xmlns:pc2="http://schemas.microsoft.com/office/powerpoint/2019/9/main/command">
                <pc:docMk/>
                <pc:sldMk cId="0" sldId="291"/>
                <pc2:cmMk id="{45C9EA1E-6550-45AF-AEA7-CBA047E05141}"/>
              </pc2:cmMkLst>
              <pc226:cmRplyChg chg="add">
                <pc226:chgData name="GOMEZ, Paula" userId="S::gomezp@who.int::c93cf399-3ed7-4230-9282-8831e3fe5ae7" providerId="AD" clId="Web-{50961CBE-8362-B048-341C-974278C11F02}" dt="2024-03-20T14:48:35.588" v="0"/>
                <pc2:cmRplyMkLst xmlns:pc2="http://schemas.microsoft.com/office/powerpoint/2019/9/main/command">
                  <pc:docMk/>
                  <pc:sldMk cId="0" sldId="291"/>
                  <pc2:cmMk id="{45C9EA1E-6550-45AF-AEA7-CBA047E05141}"/>
                  <pc2:cmRplyMk id="{3B397E0C-A85A-4764-9123-D182AE7633BF}"/>
                </pc2:cmRplyMkLst>
              </pc226:cmRplyChg>
            </pc226:cmChg>
          </p:ext>
        </pc:extLst>
      </pc:sldChg>
    </pc:docChg>
  </pc:docChgLst>
  <pc:docChgLst>
    <pc:chgData name="EZZINE, Hind" userId="S::ezzineh@who.int::edcab00f-6318-46e5-a4a9-188b01ee222f" providerId="AD" clId="Web-{078D96CD-1BB8-84CE-2002-A409235485C1}"/>
    <pc:docChg chg="mod modSld">
      <pc:chgData name="EZZINE, Hind" userId="S::ezzineh@who.int::edcab00f-6318-46e5-a4a9-188b01ee222f" providerId="AD" clId="Web-{078D96CD-1BB8-84CE-2002-A409235485C1}" dt="2024-03-20T15:47:36.162" v="517"/>
      <pc:docMkLst>
        <pc:docMk/>
      </pc:docMkLst>
      <pc:sldChg chg="addSp delSp modSp">
        <pc:chgData name="EZZINE, Hind" userId="S::ezzineh@who.int::edcab00f-6318-46e5-a4a9-188b01ee222f" providerId="AD" clId="Web-{078D96CD-1BB8-84CE-2002-A409235485C1}" dt="2024-03-20T15:47:36.162" v="517"/>
        <pc:sldMkLst>
          <pc:docMk/>
          <pc:sldMk cId="0" sldId="271"/>
        </pc:sldMkLst>
        <pc:spChg chg="add mod">
          <ac:chgData name="EZZINE, Hind" userId="S::ezzineh@who.int::edcab00f-6318-46e5-a4a9-188b01ee222f" providerId="AD" clId="Web-{078D96CD-1BB8-84CE-2002-A409235485C1}" dt="2024-03-20T15:22:38.355" v="285" actId="14100"/>
          <ac:spMkLst>
            <pc:docMk/>
            <pc:sldMk cId="0" sldId="271"/>
            <ac:spMk id="3" creationId="{234B54A1-E09B-476A-B7E7-048259F1C981}"/>
          </ac:spMkLst>
        </pc:spChg>
        <pc:spChg chg="add del mod">
          <ac:chgData name="EZZINE, Hind" userId="S::ezzineh@who.int::edcab00f-6318-46e5-a4a9-188b01ee222f" providerId="AD" clId="Web-{078D96CD-1BB8-84CE-2002-A409235485C1}" dt="2024-03-20T15:23:28.934" v="288"/>
          <ac:spMkLst>
            <pc:docMk/>
            <pc:sldMk cId="0" sldId="271"/>
            <ac:spMk id="4" creationId="{C4D2E886-57B4-4F71-967F-43405359828E}"/>
          </ac:spMkLst>
        </pc:spChg>
        <pc:spChg chg="add mod">
          <ac:chgData name="EZZINE, Hind" userId="S::ezzineh@who.int::edcab00f-6318-46e5-a4a9-188b01ee222f" providerId="AD" clId="Web-{078D96CD-1BB8-84CE-2002-A409235485C1}" dt="2024-03-20T15:27:55.395" v="341"/>
          <ac:spMkLst>
            <pc:docMk/>
            <pc:sldMk cId="0" sldId="271"/>
            <ac:spMk id="5" creationId="{BBB9AE15-A767-C0D5-710E-A05CD6B47807}"/>
          </ac:spMkLst>
        </pc:spChg>
        <pc:spChg chg="add mod">
          <ac:chgData name="EZZINE, Hind" userId="S::ezzineh@who.int::edcab00f-6318-46e5-a4a9-188b01ee222f" providerId="AD" clId="Web-{078D96CD-1BB8-84CE-2002-A409235485C1}" dt="2024-03-20T15:33:41.201" v="375"/>
          <ac:spMkLst>
            <pc:docMk/>
            <pc:sldMk cId="0" sldId="271"/>
            <ac:spMk id="6" creationId="{682172D5-F09A-C901-4BE4-0C42AAF32E25}"/>
          </ac:spMkLst>
        </pc:spChg>
        <pc:spChg chg="add del mod">
          <ac:chgData name="EZZINE, Hind" userId="S::ezzineh@who.int::edcab00f-6318-46e5-a4a9-188b01ee222f" providerId="AD" clId="Web-{078D96CD-1BB8-84CE-2002-A409235485C1}" dt="2024-03-20T15:30:47.477" v="350"/>
          <ac:spMkLst>
            <pc:docMk/>
            <pc:sldMk cId="0" sldId="271"/>
            <ac:spMk id="7" creationId="{2A8EC7FE-CAA2-49E6-A31F-235572350201}"/>
          </ac:spMkLst>
        </pc:spChg>
        <pc:spChg chg="add mod">
          <ac:chgData name="EZZINE, Hind" userId="S::ezzineh@who.int::edcab00f-6318-46e5-a4a9-188b01ee222f" providerId="AD" clId="Web-{078D96CD-1BB8-84CE-2002-A409235485C1}" dt="2024-03-20T15:33:33.997" v="374"/>
          <ac:spMkLst>
            <pc:docMk/>
            <pc:sldMk cId="0" sldId="271"/>
            <ac:spMk id="8" creationId="{C4F9F677-5348-4AF3-5B15-BF7D9384427D}"/>
          </ac:spMkLst>
        </pc:spChg>
        <pc:spChg chg="add mod">
          <ac:chgData name="EZZINE, Hind" userId="S::ezzineh@who.int::edcab00f-6318-46e5-a4a9-188b01ee222f" providerId="AD" clId="Web-{078D96CD-1BB8-84CE-2002-A409235485C1}" dt="2024-03-20T15:38:10.661" v="416" actId="1076"/>
          <ac:spMkLst>
            <pc:docMk/>
            <pc:sldMk cId="0" sldId="271"/>
            <ac:spMk id="9" creationId="{D262BF46-321C-0AE2-9FA5-1ECD92EA681E}"/>
          </ac:spMkLst>
        </pc:spChg>
        <pc:spChg chg="add del mod">
          <ac:chgData name="EZZINE, Hind" userId="S::ezzineh@who.int::edcab00f-6318-46e5-a4a9-188b01ee222f" providerId="AD" clId="Web-{078D96CD-1BB8-84CE-2002-A409235485C1}" dt="2024-03-20T15:45:04.328" v="492"/>
          <ac:spMkLst>
            <pc:docMk/>
            <pc:sldMk cId="0" sldId="271"/>
            <ac:spMk id="10" creationId="{EFBD8746-E1E6-46A0-81F9-2F277968A989}"/>
          </ac:spMkLst>
        </pc:spChg>
        <pc:spChg chg="add del mod">
          <ac:chgData name="EZZINE, Hind" userId="S::ezzineh@who.int::edcab00f-6318-46e5-a4a9-188b01ee222f" providerId="AD" clId="Web-{078D96CD-1BB8-84CE-2002-A409235485C1}" dt="2024-03-20T15:41:56.480" v="459"/>
          <ac:spMkLst>
            <pc:docMk/>
            <pc:sldMk cId="0" sldId="271"/>
            <ac:spMk id="11" creationId="{34424390-D738-44BC-9130-C795E387E68F}"/>
          </ac:spMkLst>
        </pc:spChg>
        <pc:spChg chg="add del mod">
          <ac:chgData name="EZZINE, Hind" userId="S::ezzineh@who.int::edcab00f-6318-46e5-a4a9-188b01ee222f" providerId="AD" clId="Web-{078D96CD-1BB8-84CE-2002-A409235485C1}" dt="2024-03-20T15:39:11.772" v="428"/>
          <ac:spMkLst>
            <pc:docMk/>
            <pc:sldMk cId="0" sldId="271"/>
            <ac:spMk id="12" creationId="{7C7140D6-0792-4FAD-B095-EE09EE0A6ECC}"/>
          </ac:spMkLst>
        </pc:spChg>
        <pc:spChg chg="add del">
          <ac:chgData name="EZZINE, Hind" userId="S::ezzineh@who.int::edcab00f-6318-46e5-a4a9-188b01ee222f" providerId="AD" clId="Web-{078D96CD-1BB8-84CE-2002-A409235485C1}" dt="2024-03-20T15:34:36.030" v="381"/>
          <ac:spMkLst>
            <pc:docMk/>
            <pc:sldMk cId="0" sldId="271"/>
            <ac:spMk id="13" creationId="{4CAC7D68-2129-417A-A0A0-9F60737AB2A6}"/>
          </ac:spMkLst>
        </pc:spChg>
        <pc:spChg chg="add del mod">
          <ac:chgData name="EZZINE, Hind" userId="S::ezzineh@who.int::edcab00f-6318-46e5-a4a9-188b01ee222f" providerId="AD" clId="Web-{078D96CD-1BB8-84CE-2002-A409235485C1}" dt="2024-03-20T15:37:08.909" v="408"/>
          <ac:spMkLst>
            <pc:docMk/>
            <pc:sldMk cId="0" sldId="271"/>
            <ac:spMk id="14" creationId="{53161097-B72E-3D3C-DE6F-9926F18990A5}"/>
          </ac:spMkLst>
        </pc:spChg>
        <pc:spChg chg="add mod">
          <ac:chgData name="EZZINE, Hind" userId="S::ezzineh@who.int::edcab00f-6318-46e5-a4a9-188b01ee222f" providerId="AD" clId="Web-{078D96CD-1BB8-84CE-2002-A409235485C1}" dt="2024-03-20T15:38:34.412" v="418" actId="1076"/>
          <ac:spMkLst>
            <pc:docMk/>
            <pc:sldMk cId="0" sldId="271"/>
            <ac:spMk id="15" creationId="{3D4DD676-047C-893D-3ECC-1DB64DDA96E8}"/>
          </ac:spMkLst>
        </pc:spChg>
        <pc:spChg chg="add mod">
          <ac:chgData name="EZZINE, Hind" userId="S::ezzineh@who.int::edcab00f-6318-46e5-a4a9-188b01ee222f" providerId="AD" clId="Web-{078D96CD-1BB8-84CE-2002-A409235485C1}" dt="2024-03-20T15:37:23.207" v="410" actId="1076"/>
          <ac:spMkLst>
            <pc:docMk/>
            <pc:sldMk cId="0" sldId="271"/>
            <ac:spMk id="16" creationId="{53161097-B72E-3D3C-DE6F-9926F18990A5}"/>
          </ac:spMkLst>
        </pc:spChg>
        <pc:spChg chg="add del mod">
          <ac:chgData name="EZZINE, Hind" userId="S::ezzineh@who.int::edcab00f-6318-46e5-a4a9-188b01ee222f" providerId="AD" clId="Web-{078D96CD-1BB8-84CE-2002-A409235485C1}" dt="2024-03-20T15:41:18.119" v="448"/>
          <ac:spMkLst>
            <pc:docMk/>
            <pc:sldMk cId="0" sldId="271"/>
            <ac:spMk id="17" creationId="{E9F276F6-3CC1-8568-AEF2-8EE26057BAB3}"/>
          </ac:spMkLst>
        </pc:spChg>
        <pc:spChg chg="add mod">
          <ac:chgData name="EZZINE, Hind" userId="S::ezzineh@who.int::edcab00f-6318-46e5-a4a9-188b01ee222f" providerId="AD" clId="Web-{078D96CD-1BB8-84CE-2002-A409235485C1}" dt="2024-03-20T15:41:33.213" v="451" actId="1076"/>
          <ac:spMkLst>
            <pc:docMk/>
            <pc:sldMk cId="0" sldId="271"/>
            <ac:spMk id="18" creationId="{4DF2A524-2531-3DFC-4AE1-D3E875227CA2}"/>
          </ac:spMkLst>
        </pc:spChg>
        <pc:spChg chg="add">
          <ac:chgData name="EZZINE, Hind" userId="S::ezzineh@who.int::edcab00f-6318-46e5-a4a9-188b01ee222f" providerId="AD" clId="Web-{078D96CD-1BB8-84CE-2002-A409235485C1}" dt="2024-03-20T15:41:20.041" v="449"/>
          <ac:spMkLst>
            <pc:docMk/>
            <pc:sldMk cId="0" sldId="271"/>
            <ac:spMk id="19" creationId="{E9F276F6-3CC1-8568-AEF2-8EE26057BAB3}"/>
          </ac:spMkLst>
        </pc:spChg>
        <pc:spChg chg="add mod">
          <ac:chgData name="EZZINE, Hind" userId="S::ezzineh@who.int::edcab00f-6318-46e5-a4a9-188b01ee222f" providerId="AD" clId="Web-{078D96CD-1BB8-84CE-2002-A409235485C1}" dt="2024-03-20T15:44:05.202" v="484" actId="1076"/>
          <ac:spMkLst>
            <pc:docMk/>
            <pc:sldMk cId="0" sldId="271"/>
            <ac:spMk id="20" creationId="{8C5A286E-B915-A355-1868-067B224FC037}"/>
          </ac:spMkLst>
        </pc:spChg>
        <pc:spChg chg="add mod">
          <ac:chgData name="EZZINE, Hind" userId="S::ezzineh@who.int::edcab00f-6318-46e5-a4a9-188b01ee222f" providerId="AD" clId="Web-{078D96CD-1BB8-84CE-2002-A409235485C1}" dt="2024-03-20T15:44:18.108" v="485" actId="1076"/>
          <ac:spMkLst>
            <pc:docMk/>
            <pc:sldMk cId="0" sldId="271"/>
            <ac:spMk id="21" creationId="{CC5E11FC-6BB6-E825-C94E-4BA715F4F564}"/>
          </ac:spMkLst>
        </pc:spChg>
        <pc:spChg chg="add mod">
          <ac:chgData name="EZZINE, Hind" userId="S::ezzineh@who.int::edcab00f-6318-46e5-a4a9-188b01ee222f" providerId="AD" clId="Web-{078D96CD-1BB8-84CE-2002-A409235485C1}" dt="2024-03-20T15:46:31.112" v="507" actId="1076"/>
          <ac:spMkLst>
            <pc:docMk/>
            <pc:sldMk cId="0" sldId="271"/>
            <ac:spMk id="22" creationId="{522AA368-C18F-D358-C41A-0ED2A7B0201B}"/>
          </ac:spMkLst>
        </pc:spChg>
        <pc:spChg chg="add mod">
          <ac:chgData name="EZZINE, Hind" userId="S::ezzineh@who.int::edcab00f-6318-46e5-a4a9-188b01ee222f" providerId="AD" clId="Web-{078D96CD-1BB8-84CE-2002-A409235485C1}" dt="2024-03-20T15:47:36.162" v="517"/>
          <ac:spMkLst>
            <pc:docMk/>
            <pc:sldMk cId="0" sldId="271"/>
            <ac:spMk id="23" creationId="{341080A5-D721-2B8E-E530-E52275AC68EA}"/>
          </ac:spMkLst>
        </pc:spChg>
      </pc:sldChg>
      <pc:sldChg chg="addSp delSp modSp addCm">
        <pc:chgData name="EZZINE, Hind" userId="S::ezzineh@who.int::edcab00f-6318-46e5-a4a9-188b01ee222f" providerId="AD" clId="Web-{078D96CD-1BB8-84CE-2002-A409235485C1}" dt="2024-03-20T14:57:04.736" v="252" actId="20577"/>
        <pc:sldMkLst>
          <pc:docMk/>
          <pc:sldMk cId="0" sldId="291"/>
        </pc:sldMkLst>
        <pc:spChg chg="add mod">
          <ac:chgData name="EZZINE, Hind" userId="S::ezzineh@who.int::edcab00f-6318-46e5-a4a9-188b01ee222f" providerId="AD" clId="Web-{078D96CD-1BB8-84CE-2002-A409235485C1}" dt="2024-03-20T14:56:16.313" v="241" actId="20577"/>
          <ac:spMkLst>
            <pc:docMk/>
            <pc:sldMk cId="0" sldId="291"/>
            <ac:spMk id="3" creationId="{7B2AAB56-624C-C519-ECB8-B215CF263401}"/>
          </ac:spMkLst>
        </pc:spChg>
        <pc:spChg chg="add del mod">
          <ac:chgData name="EZZINE, Hind" userId="S::ezzineh@who.int::edcab00f-6318-46e5-a4a9-188b01ee222f" providerId="AD" clId="Web-{078D96CD-1BB8-84CE-2002-A409235485C1}" dt="2024-03-20T14:00:03.801" v="100"/>
          <ac:spMkLst>
            <pc:docMk/>
            <pc:sldMk cId="0" sldId="291"/>
            <ac:spMk id="4" creationId="{F7C5410B-5F04-5CF4-F93F-8EA865BF89C5}"/>
          </ac:spMkLst>
        </pc:spChg>
        <pc:spChg chg="add mod">
          <ac:chgData name="EZZINE, Hind" userId="S::ezzineh@who.int::edcab00f-6318-46e5-a4a9-188b01ee222f" providerId="AD" clId="Web-{078D96CD-1BB8-84CE-2002-A409235485C1}" dt="2024-03-20T14:05:40.845" v="151" actId="20577"/>
          <ac:spMkLst>
            <pc:docMk/>
            <pc:sldMk cId="0" sldId="291"/>
            <ac:spMk id="5" creationId="{0B7FB975-9352-5673-D99B-661DADB0233F}"/>
          </ac:spMkLst>
        </pc:spChg>
        <pc:spChg chg="add mod">
          <ac:chgData name="EZZINE, Hind" userId="S::ezzineh@who.int::edcab00f-6318-46e5-a4a9-188b01ee222f" providerId="AD" clId="Web-{078D96CD-1BB8-84CE-2002-A409235485C1}" dt="2024-03-20T14:57:04.736" v="252" actId="20577"/>
          <ac:spMkLst>
            <pc:docMk/>
            <pc:sldMk cId="0" sldId="291"/>
            <ac:spMk id="6" creationId="{F7C5410B-5F04-5CF4-F93F-8EA865BF89C5}"/>
          </ac:spMkLst>
        </pc:spChg>
        <pc:spChg chg="add mod">
          <ac:chgData name="EZZINE, Hind" userId="S::ezzineh@who.int::edcab00f-6318-46e5-a4a9-188b01ee222f" providerId="AD" clId="Web-{078D96CD-1BB8-84CE-2002-A409235485C1}" dt="2024-03-20T14:10:31.966" v="231" actId="20577"/>
          <ac:spMkLst>
            <pc:docMk/>
            <pc:sldMk cId="0" sldId="291"/>
            <ac:spMk id="7" creationId="{C4D9BF65-45B8-5E73-56C4-FC329B187539}"/>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078D96CD-1BB8-84CE-2002-A409235485C1}" dt="2024-03-20T14:12:57.863" v="234"/>
              <pc2:cmMkLst xmlns:pc2="http://schemas.microsoft.com/office/powerpoint/2019/9/main/command">
                <pc:docMk/>
                <pc:sldMk cId="0" sldId="291"/>
                <pc2:cmMk id="{45C9EA1E-6550-45AF-AEA7-CBA047E05141}"/>
              </pc2:cmMkLst>
            </pc226:cmChg>
          </p:ext>
        </pc:extLst>
      </pc:sldChg>
      <pc:sldChg chg="addSp delSp modSp">
        <pc:chgData name="EZZINE, Hind" userId="S::ezzineh@who.int::edcab00f-6318-46e5-a4a9-188b01ee222f" providerId="AD" clId="Web-{078D96CD-1BB8-84CE-2002-A409235485C1}" dt="2024-03-20T13:38:47.032" v="3" actId="14100"/>
        <pc:sldMkLst>
          <pc:docMk/>
          <pc:sldMk cId="0" sldId="296"/>
        </pc:sldMkLst>
        <pc:picChg chg="add mod">
          <ac:chgData name="EZZINE, Hind" userId="S::ezzineh@who.int::edcab00f-6318-46e5-a4a9-188b01ee222f" providerId="AD" clId="Web-{078D96CD-1BB8-84CE-2002-A409235485C1}" dt="2024-03-20T13:38:47.032" v="3" actId="14100"/>
          <ac:picMkLst>
            <pc:docMk/>
            <pc:sldMk cId="0" sldId="296"/>
            <ac:picMk id="3" creationId="{8753FD93-DBA7-CA80-5C79-B330DD84E658}"/>
          </ac:picMkLst>
        </pc:picChg>
        <pc:picChg chg="del">
          <ac:chgData name="EZZINE, Hind" userId="S::ezzineh@who.int::edcab00f-6318-46e5-a4a9-188b01ee222f" providerId="AD" clId="Web-{078D96CD-1BB8-84CE-2002-A409235485C1}" dt="2024-03-20T13:38:36.484" v="0"/>
          <ac:picMkLst>
            <pc:docMk/>
            <pc:sldMk cId="0" sldId="296"/>
            <ac:picMk id="551" creationId="{00000000-0000-0000-0000-000000000000}"/>
          </ac:picMkLst>
        </pc:picChg>
      </pc:sldChg>
    </pc:docChg>
  </pc:docChgLst>
  <pc:docChgLst>
    <pc:chgData name="EZZINE, Hind" userId="S::ezzineh@who.int::edcab00f-6318-46e5-a4a9-188b01ee222f" providerId="AD" clId="Web-{93E33281-8B57-62EC-5E0A-B3FE57F684DE}"/>
    <pc:docChg chg="modSld">
      <pc:chgData name="EZZINE, Hind" userId="S::ezzineh@who.int::edcab00f-6318-46e5-a4a9-188b01ee222f" providerId="AD" clId="Web-{93E33281-8B57-62EC-5E0A-B3FE57F684DE}" dt="2024-03-21T12:45:45.226" v="195"/>
      <pc:docMkLst>
        <pc:docMk/>
      </pc:docMkLst>
      <pc:sldChg chg="addSp delSp modSp">
        <pc:chgData name="EZZINE, Hind" userId="S::ezzineh@who.int::edcab00f-6318-46e5-a4a9-188b01ee222f" providerId="AD" clId="Web-{93E33281-8B57-62EC-5E0A-B3FE57F684DE}" dt="2024-03-21T12:45:45.226" v="195"/>
        <pc:sldMkLst>
          <pc:docMk/>
          <pc:sldMk cId="0" sldId="302"/>
        </pc:sldMkLst>
        <pc:graphicFrameChg chg="add mod modGraphic">
          <ac:chgData name="EZZINE, Hind" userId="S::ezzineh@who.int::edcab00f-6318-46e5-a4a9-188b01ee222f" providerId="AD" clId="Web-{93E33281-8B57-62EC-5E0A-B3FE57F684DE}" dt="2024-03-21T12:45:45.226" v="195"/>
          <ac:graphicFrameMkLst>
            <pc:docMk/>
            <pc:sldMk cId="0" sldId="302"/>
            <ac:graphicFrameMk id="3" creationId="{81E5AC2D-2879-8B11-EC33-83DCC66F3C69}"/>
          </ac:graphicFrameMkLst>
        </pc:graphicFrameChg>
        <pc:picChg chg="del mod modCrop">
          <ac:chgData name="EZZINE, Hind" userId="S::ezzineh@who.int::edcab00f-6318-46e5-a4a9-188b01ee222f" providerId="AD" clId="Web-{93E33281-8B57-62EC-5E0A-B3FE57F684DE}" dt="2024-03-21T12:43:43.879" v="160"/>
          <ac:picMkLst>
            <pc:docMk/>
            <pc:sldMk cId="0" sldId="302"/>
            <ac:picMk id="595" creationId="{00000000-0000-0000-0000-000000000000}"/>
          </ac:picMkLst>
        </pc:picChg>
      </pc:sldChg>
    </pc:docChg>
  </pc:docChgLst>
  <pc:docChgLst>
    <pc:chgData name="EZZINE, Hind" userId="S::ezzineh@who.int::edcab00f-6318-46e5-a4a9-188b01ee222f" providerId="AD" clId="Web-{8DE3A284-4548-2D7D-143F-A6E98C5CE506}"/>
    <pc:docChg chg="modSld">
      <pc:chgData name="EZZINE, Hind" userId="S::ezzineh@who.int::edcab00f-6318-46e5-a4a9-188b01ee222f" providerId="AD" clId="Web-{8DE3A284-4548-2D7D-143F-A6E98C5CE506}" dt="2024-03-20T13:11:00.950" v="80" actId="20577"/>
      <pc:docMkLst>
        <pc:docMk/>
      </pc:docMkLst>
      <pc:sldChg chg="modSp">
        <pc:chgData name="EZZINE, Hind" userId="S::ezzineh@who.int::edcab00f-6318-46e5-a4a9-188b01ee222f" providerId="AD" clId="Web-{8DE3A284-4548-2D7D-143F-A6E98C5CE506}" dt="2024-03-20T13:02:42.402" v="4" actId="1076"/>
        <pc:sldMkLst>
          <pc:docMk/>
          <pc:sldMk cId="0" sldId="257"/>
        </pc:sldMkLst>
        <pc:spChg chg="mod">
          <ac:chgData name="EZZINE, Hind" userId="S::ezzineh@who.int::edcab00f-6318-46e5-a4a9-188b01ee222f" providerId="AD" clId="Web-{8DE3A284-4548-2D7D-143F-A6E98C5CE506}" dt="2024-03-20T13:02:36.011" v="2" actId="1076"/>
          <ac:spMkLst>
            <pc:docMk/>
            <pc:sldMk cId="0" sldId="257"/>
            <ac:spMk id="4" creationId="{DA39AF99-B6F2-0C53-B8D1-DDCE21715FA1}"/>
          </ac:spMkLst>
        </pc:spChg>
        <pc:spChg chg="mod">
          <ac:chgData name="EZZINE, Hind" userId="S::ezzineh@who.int::edcab00f-6318-46e5-a4a9-188b01ee222f" providerId="AD" clId="Web-{8DE3A284-4548-2D7D-143F-A6E98C5CE506}" dt="2024-03-20T13:02:42.402" v="4" actId="1076"/>
          <ac:spMkLst>
            <pc:docMk/>
            <pc:sldMk cId="0" sldId="257"/>
            <ac:spMk id="287" creationId="{00000000-0000-0000-0000-000000000000}"/>
          </ac:spMkLst>
        </pc:spChg>
      </pc:sldChg>
      <pc:sldChg chg="modSp">
        <pc:chgData name="EZZINE, Hind" userId="S::ezzineh@who.int::edcab00f-6318-46e5-a4a9-188b01ee222f" providerId="AD" clId="Web-{8DE3A284-4548-2D7D-143F-A6E98C5CE506}" dt="2024-03-20T13:02:30.605" v="1" actId="1076"/>
        <pc:sldMkLst>
          <pc:docMk/>
          <pc:sldMk cId="0" sldId="258"/>
        </pc:sldMkLst>
        <pc:spChg chg="mod">
          <ac:chgData name="EZZINE, Hind" userId="S::ezzineh@who.int::edcab00f-6318-46e5-a4a9-188b01ee222f" providerId="AD" clId="Web-{8DE3A284-4548-2D7D-143F-A6E98C5CE506}" dt="2024-03-20T13:02:26.386" v="0" actId="14100"/>
          <ac:spMkLst>
            <pc:docMk/>
            <pc:sldMk cId="0" sldId="258"/>
            <ac:spMk id="4" creationId="{16D85784-E44F-0664-3FA7-7623A1291590}"/>
          </ac:spMkLst>
        </pc:spChg>
        <pc:spChg chg="mod">
          <ac:chgData name="EZZINE, Hind" userId="S::ezzineh@who.int::edcab00f-6318-46e5-a4a9-188b01ee222f" providerId="AD" clId="Web-{8DE3A284-4548-2D7D-143F-A6E98C5CE506}" dt="2024-03-20T13:02:30.605" v="1" actId="1076"/>
          <ac:spMkLst>
            <pc:docMk/>
            <pc:sldMk cId="0" sldId="258"/>
            <ac:spMk id="292" creationId="{00000000-0000-0000-0000-000000000000}"/>
          </ac:spMkLst>
        </pc:spChg>
      </pc:sldChg>
      <pc:sldChg chg="modSp">
        <pc:chgData name="EZZINE, Hind" userId="S::ezzineh@who.int::edcab00f-6318-46e5-a4a9-188b01ee222f" providerId="AD" clId="Web-{8DE3A284-4548-2D7D-143F-A6E98C5CE506}" dt="2024-03-20T13:02:49.965" v="5" actId="14100"/>
        <pc:sldMkLst>
          <pc:docMk/>
          <pc:sldMk cId="0" sldId="259"/>
        </pc:sldMkLst>
        <pc:spChg chg="mod">
          <ac:chgData name="EZZINE, Hind" userId="S::ezzineh@who.int::edcab00f-6318-46e5-a4a9-188b01ee222f" providerId="AD" clId="Web-{8DE3A284-4548-2D7D-143F-A6E98C5CE506}" dt="2024-03-20T13:02:49.965" v="5" actId="14100"/>
          <ac:spMkLst>
            <pc:docMk/>
            <pc:sldMk cId="0" sldId="259"/>
            <ac:spMk id="4" creationId="{EA511D18-EF0A-BA4B-3763-CB53C4EA7E1B}"/>
          </ac:spMkLst>
        </pc:spChg>
      </pc:sldChg>
      <pc:sldChg chg="modSp">
        <pc:chgData name="EZZINE, Hind" userId="S::ezzineh@who.int::edcab00f-6318-46e5-a4a9-188b01ee222f" providerId="AD" clId="Web-{8DE3A284-4548-2D7D-143F-A6E98C5CE506}" dt="2024-03-20T13:02:54.028" v="6" actId="14100"/>
        <pc:sldMkLst>
          <pc:docMk/>
          <pc:sldMk cId="0" sldId="260"/>
        </pc:sldMkLst>
        <pc:spChg chg="mod">
          <ac:chgData name="EZZINE, Hind" userId="S::ezzineh@who.int::edcab00f-6318-46e5-a4a9-188b01ee222f" providerId="AD" clId="Web-{8DE3A284-4548-2D7D-143F-A6E98C5CE506}" dt="2024-03-20T13:02:54.028" v="6" actId="14100"/>
          <ac:spMkLst>
            <pc:docMk/>
            <pc:sldMk cId="0" sldId="260"/>
            <ac:spMk id="4" creationId="{83876319-BBCD-35DC-AE66-9FFE0FEA9874}"/>
          </ac:spMkLst>
        </pc:spChg>
      </pc:sldChg>
      <pc:sldChg chg="modSp">
        <pc:chgData name="EZZINE, Hind" userId="S::ezzineh@who.int::edcab00f-6318-46e5-a4a9-188b01ee222f" providerId="AD" clId="Web-{8DE3A284-4548-2D7D-143F-A6E98C5CE506}" dt="2024-03-20T13:03:05.028" v="8" actId="1076"/>
        <pc:sldMkLst>
          <pc:docMk/>
          <pc:sldMk cId="0" sldId="262"/>
        </pc:sldMkLst>
        <pc:spChg chg="mod">
          <ac:chgData name="EZZINE, Hind" userId="S::ezzineh@who.int::edcab00f-6318-46e5-a4a9-188b01ee222f" providerId="AD" clId="Web-{8DE3A284-4548-2D7D-143F-A6E98C5CE506}" dt="2024-03-20T13:03:05.028" v="8" actId="1076"/>
          <ac:spMkLst>
            <pc:docMk/>
            <pc:sldMk cId="0" sldId="262"/>
            <ac:spMk id="309" creationId="{00000000-0000-0000-0000-000000000000}"/>
          </ac:spMkLst>
        </pc:spChg>
      </pc:sldChg>
      <pc:sldChg chg="addSp delSp modSp">
        <pc:chgData name="EZZINE, Hind" userId="S::ezzineh@who.int::edcab00f-6318-46e5-a4a9-188b01ee222f" providerId="AD" clId="Web-{8DE3A284-4548-2D7D-143F-A6E98C5CE506}" dt="2024-03-20T13:11:00.950" v="80" actId="20577"/>
        <pc:sldMkLst>
          <pc:docMk/>
          <pc:sldMk cId="0" sldId="264"/>
        </pc:sldMkLst>
        <pc:spChg chg="add mod">
          <ac:chgData name="EZZINE, Hind" userId="S::ezzineh@who.int::edcab00f-6318-46e5-a4a9-188b01ee222f" providerId="AD" clId="Web-{8DE3A284-4548-2D7D-143F-A6E98C5CE506}" dt="2024-03-20T13:04:47.813" v="19" actId="1076"/>
          <ac:spMkLst>
            <pc:docMk/>
            <pc:sldMk cId="0" sldId="264"/>
            <ac:spMk id="3" creationId="{D91746D0-4123-D35B-37E1-AD8056B72334}"/>
          </ac:spMkLst>
        </pc:spChg>
        <pc:spChg chg="add del mod">
          <ac:chgData name="EZZINE, Hind" userId="S::ezzineh@who.int::edcab00f-6318-46e5-a4a9-188b01ee222f" providerId="AD" clId="Web-{8DE3A284-4548-2D7D-143F-A6E98C5CE506}" dt="2024-03-20T13:04:58.688" v="22"/>
          <ac:spMkLst>
            <pc:docMk/>
            <pc:sldMk cId="0" sldId="264"/>
            <ac:spMk id="4" creationId="{022D9694-94D4-0B87-D3F0-D68490ECCDA0}"/>
          </ac:spMkLst>
        </pc:spChg>
        <pc:spChg chg="add mod">
          <ac:chgData name="EZZINE, Hind" userId="S::ezzineh@who.int::edcab00f-6318-46e5-a4a9-188b01ee222f" providerId="AD" clId="Web-{8DE3A284-4548-2D7D-143F-A6E98C5CE506}" dt="2024-03-20T13:05:52.377" v="34"/>
          <ac:spMkLst>
            <pc:docMk/>
            <pc:sldMk cId="0" sldId="264"/>
            <ac:spMk id="5" creationId="{F175FA67-E6FF-95B2-78D1-B64339994A84}"/>
          </ac:spMkLst>
        </pc:spChg>
        <pc:spChg chg="add mod">
          <ac:chgData name="EZZINE, Hind" userId="S::ezzineh@who.int::edcab00f-6318-46e5-a4a9-188b01ee222f" providerId="AD" clId="Web-{8DE3A284-4548-2D7D-143F-A6E98C5CE506}" dt="2024-03-20T13:11:00.950" v="80" actId="20577"/>
          <ac:spMkLst>
            <pc:docMk/>
            <pc:sldMk cId="0" sldId="264"/>
            <ac:spMk id="6" creationId="{F56456EC-2D8D-63DE-F887-32A9D22C4D0D}"/>
          </ac:spMkLst>
        </pc:spChg>
        <pc:spChg chg="add del">
          <ac:chgData name="EZZINE, Hind" userId="S::ezzineh@who.int::edcab00f-6318-46e5-a4a9-188b01ee222f" providerId="AD" clId="Web-{8DE3A284-4548-2D7D-143F-A6E98C5CE506}" dt="2024-03-20T13:07:26.177" v="41"/>
          <ac:spMkLst>
            <pc:docMk/>
            <pc:sldMk cId="0" sldId="264"/>
            <ac:spMk id="7" creationId="{4AF51BB7-8FA0-CA40-06FA-CEF529B9751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630703018"/>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penwho.org/go/link?url=https://s3.xopic.de/openwho-public/courses/5dWXDF60PGjNvcFu5gmXox/rtfiles/VomSYyMkK3rNeopy5A9dx/MOOC_RCE_B3_EN.pdf&amp;checksum=10d7daa&amp;tracking_type=rich_text_item_link&amp;tracking_id=a482c1ff-307f-4311-a626-bbc0135c0c90&amp;tracking_course_id=abad7733-ca26-4900-b282-3c2aa1d89e8d"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emergency.cdc.gov/cerc/ppt/CERC_Messages_and_Audiences.pdf"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who.int/risk-communication/guidance/download/en/"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emergency.cdc.gov/cerc/ppt/CERC_Messages_and_Audiences.pdf"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dhs.gov/sites/default/files/publications/SMWG_Countering-False-Info-Social-Media-Disasters-Emergencies_Mar2018-508.pdf"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www.cdacnetwork.org/contentAsset/raw-data/f8d2ede4-d09e-4dbe-b234-6ba58e21e0dc/attachedFile2"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cdacnetwork.org/contentAsset/raw-data/f8d2ede4-d09e-4dbe-b234-6ba58e21e0dc/attachedFile2"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s://www.ncbi.nlm.nih.gov/pmc/articles/PMC4412246/"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pps.who.int/iris/handle/10665/25980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4" name="Shape 294"/>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774024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1" name="Shape 351"/>
          <p:cNvSpPr>
            <a:spLocks noGrp="1"/>
          </p:cNvSpPr>
          <p:nvPr>
            <p:ph type="body" sz="quarter" idx="1"/>
          </p:nvPr>
        </p:nvSpPr>
        <p:spPr>
          <a:prstGeom prst="rect">
            <a:avLst/>
          </a:prstGeom>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المصدر: </a:t>
            </a:r>
            <a:r>
              <a:rPr lang="ar-EG" sz="12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200" u="sng">
                <a:solidFill>
                  <a:srgbClr val="0563C1"/>
                </a:solidFill>
                <a:uFill>
                  <a:solidFill>
                    <a:srgbClr val="0563C1"/>
                  </a:solidFill>
                </a:uFill>
                <a:hlinkClick r:id="rId3"/>
              </a:rPr>
              <a:t>https://apps.who.int/iris/handle/10665/259807</a:t>
            </a:r>
            <a:r>
              <a:rPr lang="ar-EG" sz="1200">
                <a:latin typeface="Sakkal Majalla" panose="02000000000000000000" pitchFamily="2" charset="-78"/>
                <a:cs typeface="Sakkal Majalla" panose="02000000000000000000" pitchFamily="2" charset="-78"/>
              </a:rPr>
              <a:t>). الترخيص: </a:t>
            </a:r>
            <a:r>
              <a:rPr lang="en-US" sz="1200">
                <a:solidFill>
                  <a:srgbClr val="333333"/>
                </a:solidFill>
              </a:rPr>
              <a:t>CC BY-NC-SA 3.0 IGO </a:t>
            </a:r>
            <a:r>
              <a:rPr lang="en-US" sz="1200"/>
              <a:t>20191126</a:t>
            </a:r>
            <a:r>
              <a:rPr lang="ar-EG" sz="1200"/>
              <a:t>. </a:t>
            </a:r>
            <a:r>
              <a:rPr lang="ar-EG"/>
              <a:t>المبادئ الستة للإبلاغ الفعَّال عن المخاطر.</a:t>
            </a:r>
          </a:p>
        </p:txBody>
      </p:sp>
    </p:spTree>
    <p:extLst>
      <p:ext uri="{BB962C8B-B14F-4D97-AF65-F5344CB8AC3E}">
        <p14:creationId xmlns:p14="http://schemas.microsoft.com/office/powerpoint/2010/main" val="31099924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61" name="Shape 361"/>
          <p:cNvSpPr>
            <a:spLocks noGrp="1"/>
          </p:cNvSpPr>
          <p:nvPr>
            <p:ph type="body" sz="quarter" idx="1"/>
          </p:nvPr>
        </p:nvSpPr>
        <p:spPr>
          <a:prstGeom prst="rect">
            <a:avLst/>
          </a:prstGeom>
        </p:spPr>
        <p:txBody>
          <a:bodyPr rtlCol="1"/>
          <a:lstStyle/>
          <a:p>
            <a:pPr rtl="1"/>
            <a:r>
              <a:t>المصدر: منصة OpenWHO، أساسيات التواصل بشأن المخاطر، </a:t>
            </a:r>
            <a:r>
              <a:rPr lang="ar" sz="1000" u="sng">
                <a:solidFill>
                  <a:srgbClr val="0563C1"/>
                </a:solidFill>
                <a:uFill>
                  <a:solidFill>
                    <a:srgbClr val="0563C1"/>
                  </a:solidFill>
                </a:uFill>
                <a:hlinkClick r:id="rId3"/>
              </a:rPr>
              <a:t>الوحدة التدريبية ب3: استراتيجيات التواصل بشأن المخاطر</a:t>
            </a:r>
          </a:p>
        </p:txBody>
      </p:sp>
    </p:spTree>
    <p:extLst>
      <p:ext uri="{BB962C8B-B14F-4D97-AF65-F5344CB8AC3E}">
        <p14:creationId xmlns:p14="http://schemas.microsoft.com/office/powerpoint/2010/main" val="351614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hape 36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68" name="Shape 368"/>
          <p:cNvSpPr>
            <a:spLocks noGrp="1"/>
          </p:cNvSpPr>
          <p:nvPr>
            <p:ph type="body" sz="quarter" idx="1"/>
          </p:nvPr>
        </p:nvSpPr>
        <p:spPr>
          <a:prstGeom prst="rect">
            <a:avLst/>
          </a:prstGeom>
        </p:spPr>
        <p:txBody>
          <a:bodyPr rtlCol="1"/>
          <a:lstStyle/>
          <a:p>
            <a:pPr rtl="1"/>
            <a:r>
              <a:rPr err="1"/>
              <a:t>المصدر</a:t>
            </a:r>
            <a:r>
              <a:rPr lang="ar-EG"/>
              <a:t>: </a:t>
            </a:r>
            <a:r>
              <a:rPr lang="en-US" sz="1000">
                <a:solidFill>
                  <a:srgbClr val="323130"/>
                </a:solidFill>
              </a:rPr>
              <a:t>20191126 Perception presentation.pptx</a:t>
            </a:r>
            <a:endParaRPr lang="ar" sz="1000">
              <a:solidFill>
                <a:srgbClr val="323130"/>
              </a:solidFill>
            </a:endParaRPr>
          </a:p>
        </p:txBody>
      </p:sp>
    </p:spTree>
    <p:extLst>
      <p:ext uri="{BB962C8B-B14F-4D97-AF65-F5344CB8AC3E}">
        <p14:creationId xmlns:p14="http://schemas.microsoft.com/office/powerpoint/2010/main" val="2993956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Shape 46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66" name="Shape 466"/>
          <p:cNvSpPr>
            <a:spLocks noGrp="1"/>
          </p:cNvSpPr>
          <p:nvPr>
            <p:ph type="body" sz="quarter" idx="1"/>
          </p:nvPr>
        </p:nvSpPr>
        <p:spPr>
          <a:prstGeom prst="rect">
            <a:avLst/>
          </a:prstGeom>
        </p:spPr>
        <p:txBody>
          <a:bodyPr rtlCol="1"/>
          <a:lstStyle/>
          <a:p>
            <a:pPr rtl="1"/>
            <a:r>
              <a:rPr err="1"/>
              <a:t>المصدر</a:t>
            </a:r>
            <a:r>
              <a:t>: </a:t>
            </a:r>
            <a:r>
              <a:rPr err="1"/>
              <a:t>الترصد</a:t>
            </a:r>
            <a:r>
              <a:t> </a:t>
            </a:r>
            <a:r>
              <a:rPr err="1"/>
              <a:t>العالمي</a:t>
            </a:r>
            <a:r>
              <a:t> </a:t>
            </a:r>
            <a:r>
              <a:rPr err="1"/>
              <a:t>لمرض</a:t>
            </a:r>
            <a:r>
              <a:t> </a:t>
            </a:r>
            <a:r>
              <a:rPr err="1"/>
              <a:t>كوفيد</a:t>
            </a:r>
            <a:r>
              <a:rPr lang="ar-EG"/>
              <a:t>-19 </a:t>
            </a:r>
            <a:r>
              <a:rPr err="1"/>
              <a:t>الناجم</a:t>
            </a:r>
            <a:r>
              <a:t> </a:t>
            </a:r>
            <a:r>
              <a:rPr err="1"/>
              <a:t>عن</a:t>
            </a:r>
            <a:r>
              <a:t> </a:t>
            </a:r>
            <a:r>
              <a:rPr err="1"/>
              <a:t>العدوى</a:t>
            </a:r>
            <a:r>
              <a:t> </a:t>
            </a:r>
            <a:r>
              <a:rPr err="1"/>
              <a:t>البشرية</a:t>
            </a:r>
            <a:r>
              <a:t> </a:t>
            </a:r>
            <a:r>
              <a:rPr err="1"/>
              <a:t>بفيروس</a:t>
            </a:r>
            <a:r>
              <a:t> </a:t>
            </a:r>
            <a:r>
              <a:rPr err="1"/>
              <a:t>كورونا</a:t>
            </a:r>
            <a:r>
              <a:t> </a:t>
            </a:r>
            <a:r>
              <a:rPr err="1"/>
              <a:t>المستجد</a:t>
            </a:r>
            <a:r>
              <a:rPr lang="ar-EG"/>
              <a:t> 2019.</a:t>
            </a:r>
            <a:endParaRPr/>
          </a:p>
          <a:p>
            <a:pPr rtl="1"/>
            <a:r>
              <a:rPr err="1"/>
              <a:t>إرشادات</a:t>
            </a:r>
            <a:r>
              <a:t> </a:t>
            </a:r>
            <a:r>
              <a:rPr err="1"/>
              <a:t>مبدئية</a:t>
            </a:r>
            <a:r>
              <a:t>، </a:t>
            </a:r>
            <a:r>
              <a:rPr lang="ar-EG"/>
              <a:t>20 آذار/ مارس 2020.</a:t>
            </a:r>
            <a:endParaRPr/>
          </a:p>
        </p:txBody>
      </p:sp>
    </p:spTree>
    <p:extLst>
      <p:ext uri="{BB962C8B-B14F-4D97-AF65-F5344CB8AC3E}">
        <p14:creationId xmlns:p14="http://schemas.microsoft.com/office/powerpoint/2010/main" val="111895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hape 47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72" name="Shape 472"/>
          <p:cNvSpPr>
            <a:spLocks noGrp="1"/>
          </p:cNvSpPr>
          <p:nvPr>
            <p:ph type="body" sz="quarter" idx="1"/>
          </p:nvPr>
        </p:nvSpPr>
        <p:spPr>
          <a:prstGeom prst="rect">
            <a:avLst/>
          </a:prstGeom>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المصدر: </a:t>
            </a:r>
            <a:r>
              <a:rPr lang="ar-EG" sz="12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200" u="sng">
                <a:solidFill>
                  <a:srgbClr val="0563C1"/>
                </a:solidFill>
                <a:uFill>
                  <a:solidFill>
                    <a:srgbClr val="0563C1"/>
                  </a:solidFill>
                </a:uFill>
                <a:hlinkClick r:id="rId3"/>
              </a:rPr>
              <a:t>https://apps.who.int/iris/handle/10665/259807</a:t>
            </a:r>
            <a:r>
              <a:rPr lang="ar-EG" sz="1200">
                <a:latin typeface="Sakkal Majalla" panose="02000000000000000000" pitchFamily="2" charset="-78"/>
                <a:cs typeface="Sakkal Majalla" panose="02000000000000000000" pitchFamily="2" charset="-78"/>
              </a:rPr>
              <a:t>). الترخيص: </a:t>
            </a:r>
            <a:r>
              <a:rPr lang="en-US" sz="1200">
                <a:solidFill>
                  <a:srgbClr val="333333"/>
                </a:solidFill>
              </a:rPr>
              <a:t>CC BY-NC-SA 3.0 IGO </a:t>
            </a:r>
            <a:r>
              <a:rPr lang="en-US" sz="1200"/>
              <a:t>20191126</a:t>
            </a:r>
            <a:r>
              <a:rPr lang="ar-EG" sz="1200"/>
              <a:t>. </a:t>
            </a:r>
            <a:r>
              <a:rPr lang="ar-EG"/>
              <a:t>المبادئ الستة للإبلاغ الفعَّال عن المخاطر.</a:t>
            </a:r>
          </a:p>
        </p:txBody>
      </p:sp>
    </p:spTree>
    <p:extLst>
      <p:ext uri="{BB962C8B-B14F-4D97-AF65-F5344CB8AC3E}">
        <p14:creationId xmlns:p14="http://schemas.microsoft.com/office/powerpoint/2010/main" val="2572557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78" name="Shape 478"/>
          <p:cNvSpPr>
            <a:spLocks noGrp="1"/>
          </p:cNvSpPr>
          <p:nvPr>
            <p:ph type="body" sz="quarter" idx="1"/>
          </p:nvPr>
        </p:nvSpPr>
        <p:spPr>
          <a:prstGeom prst="rect">
            <a:avLst/>
          </a:prstGeom>
        </p:spPr>
        <p:txBody>
          <a:bodyPr rtlCol="1"/>
          <a:lstStyle/>
          <a:p>
            <a:pPr rtl="1"/>
            <a:r>
              <a:rPr err="1"/>
              <a:t>يمكن</a:t>
            </a:r>
            <a:r>
              <a:t> </a:t>
            </a:r>
            <a:r>
              <a:rPr err="1"/>
              <a:t>للمُيسِّر</a:t>
            </a:r>
            <a:r>
              <a:t> </a:t>
            </a:r>
            <a:r>
              <a:rPr err="1"/>
              <a:t>أن</a:t>
            </a:r>
            <a:r>
              <a:t> </a:t>
            </a:r>
            <a:r>
              <a:rPr err="1"/>
              <a:t>يطرح</a:t>
            </a:r>
            <a:r>
              <a:t> </a:t>
            </a:r>
            <a:r>
              <a:rPr err="1"/>
              <a:t>السؤال</a:t>
            </a:r>
            <a:r>
              <a:t> </a:t>
            </a:r>
            <a:r>
              <a:rPr err="1"/>
              <a:t>قبل</a:t>
            </a:r>
            <a:r>
              <a:t> </a:t>
            </a:r>
            <a:r>
              <a:rPr err="1"/>
              <a:t>عرض</a:t>
            </a:r>
            <a:r>
              <a:t> </a:t>
            </a:r>
            <a:r>
              <a:rPr err="1"/>
              <a:t>الإجابة</a:t>
            </a:r>
            <a:r>
              <a:rPr lang="ar-EG"/>
              <a:t>: </a:t>
            </a:r>
            <a:r>
              <a:rPr err="1"/>
              <a:t>مَن</a:t>
            </a:r>
            <a:r>
              <a:t> </a:t>
            </a:r>
            <a:r>
              <a:rPr err="1"/>
              <a:t>الجماهير</a:t>
            </a:r>
            <a:r>
              <a:t> </a:t>
            </a:r>
            <a:r>
              <a:rPr err="1"/>
              <a:t>التي</a:t>
            </a:r>
            <a:r>
              <a:t> </a:t>
            </a:r>
            <a:r>
              <a:rPr err="1"/>
              <a:t>تستهدفها</a:t>
            </a:r>
            <a:r>
              <a:t> </a:t>
            </a:r>
            <a:r>
              <a:rPr err="1"/>
              <a:t>فِرَق</a:t>
            </a:r>
            <a:r>
              <a:t> </a:t>
            </a:r>
            <a:r>
              <a:rPr err="1"/>
              <a:t>الاستجابة</a:t>
            </a:r>
            <a:r>
              <a:t> </a:t>
            </a:r>
            <a:r>
              <a:rPr err="1"/>
              <a:t>السريعة</a:t>
            </a:r>
            <a:r>
              <a:t> </a:t>
            </a:r>
            <a:r>
              <a:rPr err="1"/>
              <a:t>للتواصل</a:t>
            </a:r>
            <a:r>
              <a:t> </a:t>
            </a:r>
            <a:r>
              <a:rPr err="1"/>
              <a:t>معها</a:t>
            </a:r>
            <a:r>
              <a:t> </a:t>
            </a:r>
            <a:r>
              <a:rPr err="1"/>
              <a:t>بشأن</a:t>
            </a:r>
            <a:r>
              <a:t> </a:t>
            </a:r>
            <a:r>
              <a:rPr err="1"/>
              <a:t>المخاطر</a:t>
            </a:r>
            <a:r>
              <a:t>؟</a:t>
            </a:r>
          </a:p>
          <a:p>
            <a:pPr rtl="1"/>
            <a:endParaRPr>
              <a:latin typeface="Source Sans Pro Bold"/>
              <a:ea typeface="Source Sans Pro Bold"/>
              <a:cs typeface="Source Sans Pro Bold"/>
              <a:sym typeface="Source Sans Pro Bold"/>
            </a:endParaRPr>
          </a:p>
          <a:p>
            <a:pPr rtl="1"/>
            <a:r>
              <a:rPr err="1"/>
              <a:t>المصدر</a:t>
            </a:r>
            <a:r>
              <a:rPr lang="ar-EG"/>
              <a:t>: </a:t>
            </a:r>
          </a:p>
          <a:p>
            <a:pPr algn="l" rtl="0"/>
            <a:r>
              <a:rPr lang="en-US"/>
              <a:t>Risk Communication and Community Engagement (RCCE) Considerations: Ebola Response in the Democratic Republic of the Congo 2018.</a:t>
            </a:r>
            <a:endParaRPr lang="ar-EG"/>
          </a:p>
        </p:txBody>
      </p:sp>
    </p:spTree>
    <p:extLst>
      <p:ext uri="{BB962C8B-B14F-4D97-AF65-F5344CB8AC3E}">
        <p14:creationId xmlns:p14="http://schemas.microsoft.com/office/powerpoint/2010/main" val="1450690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86" name="Shape 486"/>
          <p:cNvSpPr>
            <a:spLocks noGrp="1"/>
          </p:cNvSpPr>
          <p:nvPr>
            <p:ph type="body" sz="quarter" idx="1"/>
          </p:nvPr>
        </p:nvSpPr>
        <p:spPr>
          <a:prstGeom prst="rect">
            <a:avLst/>
          </a:prstGeom>
        </p:spPr>
        <p:txBody>
          <a:bodyPr rtlCol="1"/>
          <a:lstStyle/>
          <a:p>
            <a:pPr rtl="1"/>
            <a:r>
              <a:rPr err="1"/>
              <a:t>المصدر</a:t>
            </a:r>
            <a:r>
              <a:rPr lang="ar-EG"/>
              <a:t>:</a:t>
            </a:r>
          </a:p>
          <a:p>
            <a:pPr algn="l" rtl="0"/>
            <a:r>
              <a:t>Risk Communication and Community Engagement (RCCE) Considerations: Ebola Response in the Democratic Republic of the Congo 2018</a:t>
            </a:r>
          </a:p>
        </p:txBody>
      </p:sp>
    </p:spTree>
    <p:extLst>
      <p:ext uri="{BB962C8B-B14F-4D97-AF65-F5344CB8AC3E}">
        <p14:creationId xmlns:p14="http://schemas.microsoft.com/office/powerpoint/2010/main" val="163469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91" name="Shape 491"/>
          <p:cNvSpPr>
            <a:spLocks noGrp="1"/>
          </p:cNvSpPr>
          <p:nvPr>
            <p:ph type="body" sz="quarter" idx="1"/>
          </p:nvPr>
        </p:nvSpPr>
        <p:spPr>
          <a:prstGeom prst="rect">
            <a:avLst/>
          </a:prstGeom>
        </p:spPr>
        <p:txBody>
          <a:bodyPr rtlCol="1"/>
          <a:lstStyle/>
          <a:p>
            <a:pPr rtl="1"/>
            <a:r>
              <a:rPr err="1"/>
              <a:t>المصدر</a:t>
            </a:r>
            <a:r>
              <a:rPr lang="ar-EG"/>
              <a:t>:</a:t>
            </a:r>
          </a:p>
          <a:p>
            <a:pPr algn="l" rtl="0"/>
            <a:r>
              <a:t>Risk Communication and Community Engagement (RCCE) Considerations: Ebola Response in the Democratic Republic of the Congo 2018</a:t>
            </a:r>
          </a:p>
        </p:txBody>
      </p:sp>
    </p:spTree>
    <p:extLst>
      <p:ext uri="{BB962C8B-B14F-4D97-AF65-F5344CB8AC3E}">
        <p14:creationId xmlns:p14="http://schemas.microsoft.com/office/powerpoint/2010/main" val="4085228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Shape 51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11" name="Shape 511"/>
          <p:cNvSpPr>
            <a:spLocks noGrp="1"/>
          </p:cNvSpPr>
          <p:nvPr>
            <p:ph type="body" sz="quarter" idx="1"/>
          </p:nvPr>
        </p:nvSpPr>
        <p:spPr>
          <a:prstGeom prst="rect">
            <a:avLst/>
          </a:prstGeom>
        </p:spPr>
        <p:txBody>
          <a:bodyPr rtlCol="1"/>
          <a:lstStyle/>
          <a:p>
            <a:pPr rtl="1"/>
            <a:r>
              <a:rPr lang="ar-EG">
                <a:latin typeface="Sakkal Majalla" panose="02000000000000000000" pitchFamily="2" charset="-78"/>
                <a:cs typeface="Sakkal Majalla" panose="02000000000000000000" pitchFamily="2" charset="-78"/>
              </a:rPr>
              <a:t>اذكر تعاقب الجمهور وتمرين رسم الخرائط الذي نُفذ سابقًا.</a:t>
            </a:r>
          </a:p>
          <a:p>
            <a:pPr rtl="1"/>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واضح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الأنشطة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تسبق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ستُشرِك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بنجاح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جارٍ</a:t>
            </a:r>
            <a:r>
              <a:rPr>
                <a:latin typeface="Sakkal Majalla" panose="02000000000000000000" pitchFamily="2" charset="-78"/>
                <a:cs typeface="Sakkal Majalla" panose="02000000000000000000" pitchFamily="2" charset="-78"/>
              </a:rPr>
              <a:t>، ص. 15</a:t>
            </a:r>
          </a:p>
          <a:p>
            <a:pPr algn="r" rtl="1"/>
            <a:r>
              <a:rPr lang="ar-EG">
                <a:latin typeface="Sakkal Majalla" panose="02000000000000000000" pitchFamily="2" charset="-78"/>
                <a:cs typeface="Sakkal Majalla" panose="02000000000000000000" pitchFamily="2" charset="-78"/>
              </a:rPr>
              <a:t>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a:t>
            </a:r>
          </a:p>
          <a:p>
            <a:pPr algn="r" rtl="0"/>
            <a:r>
              <a:rPr>
                <a:latin typeface="Sakkal Majalla" panose="02000000000000000000" pitchFamily="2" charset="-78"/>
                <a:cs typeface="Sakkal Majalla" panose="02000000000000000000" pitchFamily="2" charset="-78"/>
              </a:rPr>
              <a:t> </a:t>
            </a: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https://www.who.int/risk-communication/guidance/download/en/</a:t>
            </a:r>
          </a:p>
        </p:txBody>
      </p:sp>
    </p:spTree>
    <p:extLst>
      <p:ext uri="{BB962C8B-B14F-4D97-AF65-F5344CB8AC3E}">
        <p14:creationId xmlns:p14="http://schemas.microsoft.com/office/powerpoint/2010/main" val="1292613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Shape 5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1" name="Shape 521"/>
          <p:cNvSpPr>
            <a:spLocks noGrp="1"/>
          </p:cNvSpPr>
          <p:nvPr>
            <p:ph type="body" sz="quarter" idx="1"/>
          </p:nvPr>
        </p:nvSpPr>
        <p:spPr>
          <a:prstGeom prst="rect">
            <a:avLst/>
          </a:prstGeom>
        </p:spPr>
        <p:txBody>
          <a:bodyPr rtlCol="1"/>
          <a:lstStyle/>
          <a:p>
            <a:pPr rtl="1"/>
            <a:r>
              <a:rPr dirty="0" err="1"/>
              <a:t>سيكون</a:t>
            </a:r>
            <a:r>
              <a:rPr dirty="0"/>
              <a:t> </a:t>
            </a:r>
            <a:r>
              <a:rPr dirty="0" err="1"/>
              <a:t>لمختلف</a:t>
            </a:r>
            <a:r>
              <a:rPr dirty="0"/>
              <a:t> </a:t>
            </a:r>
            <a:r>
              <a:rPr dirty="0" err="1"/>
              <a:t>شرائح</a:t>
            </a:r>
            <a:r>
              <a:rPr dirty="0"/>
              <a:t> </a:t>
            </a:r>
            <a:r>
              <a:rPr dirty="0" err="1"/>
              <a:t>الجمهور</a:t>
            </a:r>
            <a:r>
              <a:rPr dirty="0"/>
              <a:t> </a:t>
            </a:r>
            <a:r>
              <a:rPr dirty="0" err="1"/>
              <a:t>احتياجات</a:t>
            </a:r>
            <a:r>
              <a:rPr dirty="0"/>
              <a:t> </a:t>
            </a:r>
            <a:r>
              <a:rPr dirty="0" err="1"/>
              <a:t>ووجهات</a:t>
            </a:r>
            <a:r>
              <a:rPr dirty="0"/>
              <a:t> </a:t>
            </a:r>
            <a:r>
              <a:rPr dirty="0" err="1"/>
              <a:t>نظر</a:t>
            </a:r>
            <a:r>
              <a:rPr dirty="0"/>
              <a:t> </a:t>
            </a:r>
            <a:r>
              <a:rPr dirty="0" err="1"/>
              <a:t>مختلفة</a:t>
            </a:r>
            <a:r>
              <a:rPr dirty="0"/>
              <a:t> </a:t>
            </a:r>
            <a:r>
              <a:rPr dirty="0" err="1"/>
              <a:t>في</a:t>
            </a:r>
            <a:r>
              <a:rPr dirty="0"/>
              <a:t> </a:t>
            </a:r>
            <a:r>
              <a:rPr dirty="0" err="1"/>
              <a:t>حالات</a:t>
            </a:r>
            <a:r>
              <a:rPr dirty="0"/>
              <a:t> </a:t>
            </a:r>
            <a:r>
              <a:rPr dirty="0" err="1"/>
              <a:t>الطوارئ</a:t>
            </a:r>
            <a:r>
              <a:rPr lang="ar-EG" dirty="0"/>
              <a:t>. </a:t>
            </a:r>
            <a:r>
              <a:rPr dirty="0" err="1"/>
              <a:t>ضع</a:t>
            </a:r>
            <a:r>
              <a:rPr dirty="0"/>
              <a:t> </a:t>
            </a:r>
            <a:r>
              <a:rPr dirty="0" err="1"/>
              <a:t>في</a:t>
            </a:r>
            <a:r>
              <a:rPr dirty="0"/>
              <a:t> </a:t>
            </a:r>
            <a:r>
              <a:rPr dirty="0" err="1"/>
              <a:t>الاعتبار</a:t>
            </a:r>
            <a:r>
              <a:rPr dirty="0"/>
              <a:t> </a:t>
            </a:r>
            <a:r>
              <a:rPr dirty="0" err="1"/>
              <a:t>علاقة</a:t>
            </a:r>
            <a:r>
              <a:rPr dirty="0"/>
              <a:t> </a:t>
            </a:r>
            <a:r>
              <a:rPr dirty="0" err="1"/>
              <a:t>كل</a:t>
            </a:r>
            <a:r>
              <a:rPr dirty="0"/>
              <a:t> </a:t>
            </a:r>
            <a:r>
              <a:rPr dirty="0" err="1"/>
              <a:t>قطاع</a:t>
            </a:r>
            <a:r>
              <a:rPr dirty="0"/>
              <a:t> </a:t>
            </a:r>
            <a:r>
              <a:rPr dirty="0" err="1"/>
              <a:t>بحالة</a:t>
            </a:r>
            <a:r>
              <a:rPr dirty="0"/>
              <a:t> </a:t>
            </a:r>
            <a:r>
              <a:rPr dirty="0" err="1"/>
              <a:t>الطوارئ</a:t>
            </a:r>
            <a:r>
              <a:rPr dirty="0"/>
              <a:t>، </a:t>
            </a:r>
            <a:r>
              <a:rPr dirty="0" err="1"/>
              <a:t>من</a:t>
            </a:r>
            <a:r>
              <a:rPr dirty="0"/>
              <a:t> </a:t>
            </a:r>
            <a:r>
              <a:rPr dirty="0" err="1"/>
              <a:t>حيث</a:t>
            </a:r>
            <a:r>
              <a:rPr dirty="0"/>
              <a:t> </a:t>
            </a:r>
            <a:r>
              <a:rPr dirty="0" err="1"/>
              <a:t>الخبرة</a:t>
            </a:r>
            <a:r>
              <a:rPr dirty="0"/>
              <a:t> </a:t>
            </a:r>
            <a:r>
              <a:rPr dirty="0" err="1"/>
              <a:t>ومستوى</a:t>
            </a:r>
            <a:r>
              <a:rPr dirty="0"/>
              <a:t> </a:t>
            </a:r>
            <a:r>
              <a:rPr dirty="0" err="1"/>
              <a:t>الخطر</a:t>
            </a:r>
            <a:r>
              <a:rPr dirty="0"/>
              <a:t> </a:t>
            </a:r>
            <a:r>
              <a:rPr dirty="0" err="1"/>
              <a:t>الناجم</a:t>
            </a:r>
            <a:r>
              <a:rPr dirty="0"/>
              <a:t> </a:t>
            </a:r>
            <a:r>
              <a:rPr dirty="0" err="1"/>
              <a:t>عن</a:t>
            </a:r>
            <a:r>
              <a:rPr dirty="0"/>
              <a:t> </a:t>
            </a:r>
            <a:r>
              <a:rPr dirty="0" err="1"/>
              <a:t>الأخطار</a:t>
            </a:r>
            <a:r>
              <a:rPr dirty="0"/>
              <a:t>، </a:t>
            </a:r>
            <a:r>
              <a:rPr dirty="0" err="1"/>
              <a:t>ودوره</a:t>
            </a:r>
            <a:r>
              <a:rPr dirty="0"/>
              <a:t> </a:t>
            </a:r>
            <a:r>
              <a:rPr dirty="0" err="1"/>
              <a:t>في</a:t>
            </a:r>
            <a:r>
              <a:rPr dirty="0"/>
              <a:t> </a:t>
            </a:r>
            <a:r>
              <a:rPr dirty="0" err="1"/>
              <a:t>الاستجابة</a:t>
            </a:r>
            <a:r>
              <a:rPr lang="ar-EG" dirty="0"/>
              <a:t>. و</a:t>
            </a:r>
            <a:r>
              <a:rPr dirty="0" err="1"/>
              <a:t>ينبغي</a:t>
            </a:r>
            <a:r>
              <a:rPr dirty="0"/>
              <a:t> </a:t>
            </a:r>
            <a:r>
              <a:rPr dirty="0" err="1"/>
              <a:t>إيلاء</a:t>
            </a:r>
            <a:r>
              <a:rPr dirty="0"/>
              <a:t> </a:t>
            </a:r>
            <a:r>
              <a:rPr dirty="0" err="1"/>
              <a:t>الاهتمام</a:t>
            </a:r>
            <a:r>
              <a:rPr dirty="0"/>
              <a:t> </a:t>
            </a:r>
            <a:r>
              <a:rPr dirty="0" err="1"/>
              <a:t>للخلفية</a:t>
            </a:r>
            <a:r>
              <a:rPr dirty="0"/>
              <a:t> </a:t>
            </a:r>
            <a:r>
              <a:rPr dirty="0" err="1"/>
              <a:t>الثقافية</a:t>
            </a:r>
            <a:r>
              <a:rPr dirty="0"/>
              <a:t> </a:t>
            </a:r>
            <a:r>
              <a:rPr dirty="0" err="1"/>
              <a:t>عند</a:t>
            </a:r>
            <a:r>
              <a:rPr dirty="0"/>
              <a:t> </a:t>
            </a:r>
            <a:r>
              <a:rPr dirty="0" err="1"/>
              <a:t>إعداد</a:t>
            </a:r>
            <a:r>
              <a:rPr dirty="0"/>
              <a:t> </a:t>
            </a:r>
            <a:r>
              <a:rPr dirty="0" err="1"/>
              <a:t>الرسائل</a:t>
            </a:r>
            <a:r>
              <a:rPr dirty="0"/>
              <a:t> </a:t>
            </a:r>
            <a:r>
              <a:rPr dirty="0" err="1"/>
              <a:t>واستراتيجيات</a:t>
            </a:r>
            <a:r>
              <a:rPr dirty="0"/>
              <a:t> </a:t>
            </a:r>
            <a:r>
              <a:rPr dirty="0" err="1"/>
              <a:t>التوعية</a:t>
            </a:r>
            <a:r>
              <a:rPr lang="ar-EG" dirty="0"/>
              <a:t>.</a:t>
            </a:r>
            <a:endParaRPr dirty="0"/>
          </a:p>
          <a:p>
            <a:pPr algn="l" rtl="0"/>
            <a:r>
              <a:rPr dirty="0"/>
              <a:t>CERC, Messages and Audiences - </a:t>
            </a:r>
            <a:r>
              <a:rPr lang="ar" u="sng" dirty="0">
                <a:solidFill>
                  <a:srgbClr val="0563C1"/>
                </a:solidFill>
                <a:uFill>
                  <a:solidFill>
                    <a:srgbClr val="0563C1"/>
                  </a:solidFill>
                </a:uFill>
                <a:hlinkClick r:id="rId3"/>
              </a:rPr>
              <a:t>https://emergency.cdc.gov/cerc/ppt/CERC_Messages_and_Audiences.pdf</a:t>
            </a:r>
          </a:p>
        </p:txBody>
      </p:sp>
    </p:spTree>
    <p:extLst>
      <p:ext uri="{BB962C8B-B14F-4D97-AF65-F5344CB8AC3E}">
        <p14:creationId xmlns:p14="http://schemas.microsoft.com/office/powerpoint/2010/main" val="828381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0484529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9" name="Shape 529"/>
          <p:cNvSpPr>
            <a:spLocks noGrp="1"/>
          </p:cNvSpPr>
          <p:nvPr>
            <p:ph type="body" sz="quarter" idx="1"/>
          </p:nvPr>
        </p:nvSpPr>
        <p:spPr>
          <a:prstGeom prst="rect">
            <a:avLst/>
          </a:prstGeom>
        </p:spPr>
        <p:txBody>
          <a:bodyPr rtlCol="1"/>
          <a:lstStyle/>
          <a:p>
            <a:pPr rtl="1"/>
            <a:r>
              <a:rPr err="1"/>
              <a:t>يرتبط</a:t>
            </a:r>
            <a:r>
              <a:t> </a:t>
            </a:r>
            <a:r>
              <a:rPr err="1"/>
              <a:t>تصميم</a:t>
            </a:r>
            <a:r>
              <a:t> </a:t>
            </a:r>
            <a:r>
              <a:rPr err="1"/>
              <a:t>التدخلات</a:t>
            </a:r>
            <a:r>
              <a:t> </a:t>
            </a:r>
            <a:r>
              <a:rPr err="1"/>
              <a:t>الفعالة</a:t>
            </a:r>
            <a:r>
              <a:t>، </a:t>
            </a:r>
            <a:r>
              <a:rPr err="1"/>
              <a:t>وتنفيذها</a:t>
            </a:r>
            <a:r>
              <a:t>، </a:t>
            </a:r>
            <a:r>
              <a:rPr err="1"/>
              <a:t>ورصدها</a:t>
            </a:r>
            <a:r>
              <a:t> </a:t>
            </a:r>
            <a:r>
              <a:rPr err="1"/>
              <a:t>ارتباطًا</a:t>
            </a:r>
            <a:r>
              <a:t> </a:t>
            </a:r>
            <a:r>
              <a:rPr err="1"/>
              <a:t>مباشرًا</a:t>
            </a:r>
            <a:r>
              <a:t> </a:t>
            </a:r>
            <a:r>
              <a:rPr err="1"/>
              <a:t>بفهم</a:t>
            </a:r>
            <a:r>
              <a:t> </a:t>
            </a:r>
            <a:r>
              <a:rPr err="1"/>
              <a:t>الشخصيات</a:t>
            </a:r>
            <a:r>
              <a:t> </a:t>
            </a:r>
            <a:r>
              <a:rPr err="1"/>
              <a:t>المؤثرة</a:t>
            </a:r>
            <a:r>
              <a:rPr lang="ar-EG"/>
              <a:t>/ </a:t>
            </a:r>
            <a:r>
              <a:rPr err="1"/>
              <a:t>الأطراف</a:t>
            </a:r>
            <a:r>
              <a:t> </a:t>
            </a:r>
            <a:r>
              <a:rPr err="1"/>
              <a:t>الفاعلة</a:t>
            </a:r>
            <a:r>
              <a:t> </a:t>
            </a:r>
            <a:r>
              <a:rPr err="1"/>
              <a:t>الرئيسية</a:t>
            </a:r>
            <a:r>
              <a:t> </a:t>
            </a:r>
            <a:r>
              <a:rPr err="1"/>
              <a:t>في</a:t>
            </a:r>
            <a:r>
              <a:t> </a:t>
            </a:r>
            <a:r>
              <a:rPr err="1"/>
              <a:t>المجتمع</a:t>
            </a:r>
            <a:r>
              <a:t> </a:t>
            </a:r>
            <a:r>
              <a:rPr err="1"/>
              <a:t>المحلي</a:t>
            </a:r>
            <a:r>
              <a:t>.</a:t>
            </a:r>
          </a:p>
          <a:p>
            <a:pPr rtl="1"/>
            <a:endParaRPr/>
          </a:p>
          <a:p>
            <a:pPr algn="l" rtl="0"/>
            <a:r>
              <a:t>Humanitarian anthropology community engagement health promotion guideline, MSF (Fernanda </a:t>
            </a:r>
            <a:r>
              <a:rPr err="1"/>
              <a:t>Falero</a:t>
            </a:r>
            <a:r>
              <a:t> Cusano)</a:t>
            </a:r>
          </a:p>
          <a:p>
            <a:pPr rtl="1"/>
            <a:r>
              <a:rPr err="1"/>
              <a:t>تُعدُّ</a:t>
            </a:r>
            <a:r>
              <a:t> </a:t>
            </a:r>
            <a:r>
              <a:rPr err="1"/>
              <a:t>المشاركة</a:t>
            </a:r>
            <a:r>
              <a:t> </a:t>
            </a:r>
            <a:r>
              <a:rPr err="1"/>
              <a:t>الجيدة</a:t>
            </a:r>
            <a:r>
              <a:t> </a:t>
            </a:r>
            <a:r>
              <a:rPr err="1"/>
              <a:t>مع</a:t>
            </a:r>
            <a:r>
              <a:t> </a:t>
            </a:r>
            <a:r>
              <a:rPr err="1"/>
              <a:t>الجهات</a:t>
            </a:r>
            <a:r>
              <a:t> </a:t>
            </a:r>
            <a:r>
              <a:rPr err="1"/>
              <a:t>الفاعلة</a:t>
            </a:r>
            <a:r>
              <a:t> </a:t>
            </a:r>
            <a:r>
              <a:rPr err="1"/>
              <a:t>الرئيسية</a:t>
            </a:r>
            <a:r>
              <a:t> </a:t>
            </a:r>
            <a:r>
              <a:rPr err="1"/>
              <a:t>المختلفة</a:t>
            </a:r>
            <a:r>
              <a:t> </a:t>
            </a:r>
            <a:r>
              <a:rPr err="1"/>
              <a:t>أمرًا</a:t>
            </a:r>
            <a:r>
              <a:t> </a:t>
            </a:r>
            <a:r>
              <a:rPr err="1"/>
              <a:t>أساسيًا</a:t>
            </a:r>
            <a:r>
              <a:t> </a:t>
            </a:r>
            <a:r>
              <a:rPr err="1"/>
              <a:t>ويسمح</a:t>
            </a:r>
            <a:r>
              <a:t> </a:t>
            </a:r>
            <a:r>
              <a:rPr err="1"/>
              <a:t>بإجراء</a:t>
            </a:r>
            <a:r>
              <a:t> </a:t>
            </a:r>
            <a:r>
              <a:rPr err="1"/>
              <a:t>عملية</a:t>
            </a:r>
            <a:r>
              <a:t> </a:t>
            </a:r>
            <a:r>
              <a:rPr err="1"/>
              <a:t>التفاوض</a:t>
            </a:r>
            <a:r>
              <a:rPr lang="ar-EG"/>
              <a:t>. </a:t>
            </a:r>
            <a:r>
              <a:rPr err="1"/>
              <a:t>وينبغي</a:t>
            </a:r>
            <a:r>
              <a:t> </a:t>
            </a:r>
            <a:r>
              <a:rPr err="1"/>
              <a:t>إحداث</a:t>
            </a:r>
            <a:r>
              <a:t> </a:t>
            </a:r>
            <a:r>
              <a:rPr err="1"/>
              <a:t>تغيير</a:t>
            </a:r>
            <a:r>
              <a:t> </a:t>
            </a:r>
            <a:r>
              <a:rPr err="1"/>
              <a:t>في</a:t>
            </a:r>
            <a:r>
              <a:t> </a:t>
            </a:r>
            <a:r>
              <a:rPr err="1"/>
              <a:t>الممارسات</a:t>
            </a:r>
            <a:r>
              <a:t>، </a:t>
            </a:r>
            <a:r>
              <a:rPr err="1"/>
              <a:t>إذا</a:t>
            </a:r>
            <a:r>
              <a:t> </a:t>
            </a:r>
            <a:r>
              <a:rPr err="1"/>
              <a:t>عُرضت</a:t>
            </a:r>
            <a:r>
              <a:t> </a:t>
            </a:r>
            <a:r>
              <a:rPr err="1"/>
              <a:t>بوصفها</a:t>
            </a:r>
            <a:r>
              <a:t> </a:t>
            </a:r>
            <a:r>
              <a:rPr err="1"/>
              <a:t>منفعة</a:t>
            </a:r>
            <a:r>
              <a:t> </a:t>
            </a:r>
            <a:r>
              <a:rPr err="1"/>
              <a:t>أيضًا</a:t>
            </a:r>
            <a:r>
              <a:t> </a:t>
            </a:r>
            <a:r>
              <a:rPr err="1"/>
              <a:t>للجهات</a:t>
            </a:r>
            <a:r>
              <a:t> </a:t>
            </a:r>
            <a:r>
              <a:rPr err="1"/>
              <a:t>الفاعلة</a:t>
            </a:r>
            <a:r>
              <a:t> </a:t>
            </a:r>
            <a:r>
              <a:rPr err="1"/>
              <a:t>الرئيسية</a:t>
            </a:r>
            <a:r>
              <a:rPr lang="ar-EG"/>
              <a:t>. </a:t>
            </a:r>
            <a:r>
              <a:rPr err="1"/>
              <a:t>ومن</a:t>
            </a:r>
            <a:r>
              <a:t> </a:t>
            </a:r>
            <a:r>
              <a:rPr err="1"/>
              <a:t>ثم</a:t>
            </a:r>
            <a:r>
              <a:t>، </a:t>
            </a:r>
            <a:r>
              <a:rPr err="1"/>
              <a:t>يمكن</a:t>
            </a:r>
            <a:r>
              <a:t> </a:t>
            </a:r>
            <a:r>
              <a:rPr err="1"/>
              <a:t>تعزيز</a:t>
            </a:r>
            <a:r>
              <a:t> </a:t>
            </a:r>
            <a:r>
              <a:rPr err="1"/>
              <a:t>النقاط</a:t>
            </a:r>
            <a:r>
              <a:t> </a:t>
            </a:r>
            <a:r>
              <a:rPr err="1"/>
              <a:t>الإيجابية</a:t>
            </a:r>
            <a:r>
              <a:t> </a:t>
            </a:r>
            <a:r>
              <a:rPr err="1"/>
              <a:t>أثناء</a:t>
            </a:r>
            <a:r>
              <a:t> </a:t>
            </a:r>
            <a:r>
              <a:rPr err="1"/>
              <a:t>محاولة</a:t>
            </a:r>
            <a:r>
              <a:t> </a:t>
            </a:r>
            <a:r>
              <a:rPr err="1"/>
              <a:t>التصدي</a:t>
            </a:r>
            <a:r>
              <a:t> </a:t>
            </a:r>
            <a:r>
              <a:rPr err="1"/>
              <a:t>للنقاط</a:t>
            </a:r>
            <a:r>
              <a:t> </a:t>
            </a:r>
            <a:r>
              <a:rPr err="1"/>
              <a:t>السلبية</a:t>
            </a:r>
            <a:r>
              <a:t>، </a:t>
            </a:r>
            <a:r>
              <a:rPr err="1"/>
              <a:t>مثل</a:t>
            </a:r>
            <a:r>
              <a:t> </a:t>
            </a:r>
            <a:r>
              <a:rPr err="1"/>
              <a:t>تعزيز</a:t>
            </a:r>
            <a:r>
              <a:t> </a:t>
            </a:r>
            <a:r>
              <a:rPr err="1"/>
              <a:t>إدراك</a:t>
            </a:r>
            <a:r>
              <a:t> </a:t>
            </a:r>
            <a:r>
              <a:rPr err="1"/>
              <a:t>علامات</a:t>
            </a:r>
            <a:r>
              <a:t> </a:t>
            </a:r>
            <a:r>
              <a:rPr err="1"/>
              <a:t>الخطر</a:t>
            </a:r>
            <a:r>
              <a:t> </a:t>
            </a:r>
            <a:r>
              <a:rPr err="1"/>
              <a:t>بدءًا</a:t>
            </a:r>
            <a:r>
              <a:t> </a:t>
            </a:r>
            <a:r>
              <a:rPr err="1"/>
              <a:t>مما</a:t>
            </a:r>
            <a:r>
              <a:t> </a:t>
            </a:r>
            <a:r>
              <a:rPr err="1"/>
              <a:t>يعتبره</a:t>
            </a:r>
            <a:r>
              <a:t> </a:t>
            </a:r>
            <a:r>
              <a:rPr err="1"/>
              <a:t>الناس</a:t>
            </a:r>
            <a:r>
              <a:t> </a:t>
            </a:r>
            <a:r>
              <a:rPr err="1"/>
              <a:t>محليًا</a:t>
            </a:r>
            <a:r>
              <a:t> </a:t>
            </a:r>
            <a:r>
              <a:rPr err="1"/>
              <a:t>علامة</a:t>
            </a:r>
            <a:r>
              <a:t> </a:t>
            </a:r>
            <a:r>
              <a:rPr err="1"/>
              <a:t>خطر</a:t>
            </a:r>
            <a:r>
              <a:rPr lang="ar-EG"/>
              <a:t>. و</a:t>
            </a:r>
            <a:r>
              <a:rPr err="1"/>
              <a:t>يجب</a:t>
            </a:r>
            <a:r>
              <a:t> </a:t>
            </a:r>
            <a:r>
              <a:rPr err="1"/>
              <a:t>أن</a:t>
            </a:r>
            <a:r>
              <a:t> </a:t>
            </a:r>
            <a:r>
              <a:rPr err="1"/>
              <a:t>يوضع</a:t>
            </a:r>
            <a:r>
              <a:t> </a:t>
            </a:r>
            <a:r>
              <a:rPr err="1"/>
              <a:t>في</a:t>
            </a:r>
            <a:r>
              <a:t> </a:t>
            </a:r>
            <a:r>
              <a:rPr err="1"/>
              <a:t>الاعتبار</a:t>
            </a:r>
            <a:r>
              <a:t> </a:t>
            </a:r>
            <a:r>
              <a:rPr err="1"/>
              <a:t>دائمًا</a:t>
            </a:r>
            <a:r>
              <a:t> </a:t>
            </a:r>
            <a:r>
              <a:rPr err="1"/>
              <a:t>أن</a:t>
            </a:r>
            <a:r>
              <a:t> </a:t>
            </a:r>
            <a:r>
              <a:rPr err="1"/>
              <a:t>احترام</a:t>
            </a:r>
            <a:r>
              <a:t> </a:t>
            </a:r>
            <a:r>
              <a:rPr err="1"/>
              <a:t>الممارسات</a:t>
            </a:r>
            <a:r>
              <a:t> </a:t>
            </a:r>
            <a:r>
              <a:rPr err="1"/>
              <a:t>الثقافية</a:t>
            </a:r>
            <a:r>
              <a:t> </a:t>
            </a:r>
            <a:r>
              <a:rPr err="1"/>
              <a:t>وعدم</a:t>
            </a:r>
            <a:r>
              <a:t> </a:t>
            </a:r>
            <a:r>
              <a:rPr err="1"/>
              <a:t>إصدار</a:t>
            </a:r>
            <a:r>
              <a:t> </a:t>
            </a:r>
            <a:r>
              <a:rPr err="1"/>
              <a:t>أحكام</a:t>
            </a:r>
            <a:r>
              <a:t> </a:t>
            </a:r>
            <a:r>
              <a:rPr err="1"/>
              <a:t>على</a:t>
            </a:r>
            <a:r>
              <a:t> </a:t>
            </a:r>
            <a:r>
              <a:rPr err="1"/>
              <a:t>الآخرين</a:t>
            </a:r>
            <a:r>
              <a:t> </a:t>
            </a:r>
            <a:r>
              <a:rPr err="1"/>
              <a:t>هما</a:t>
            </a:r>
            <a:r>
              <a:t> </a:t>
            </a:r>
            <a:r>
              <a:rPr err="1"/>
              <a:t>السبيل</a:t>
            </a:r>
            <a:r>
              <a:t> </a:t>
            </a:r>
            <a:r>
              <a:rPr err="1"/>
              <a:t>لبناء</a:t>
            </a:r>
            <a:r>
              <a:t> </a:t>
            </a:r>
            <a:r>
              <a:rPr err="1"/>
              <a:t>علاقة</a:t>
            </a:r>
            <a:r>
              <a:t> </a:t>
            </a:r>
            <a:r>
              <a:rPr err="1"/>
              <a:t>قائمة</a:t>
            </a:r>
            <a:r>
              <a:t> </a:t>
            </a:r>
            <a:r>
              <a:rPr err="1"/>
              <a:t>على</a:t>
            </a:r>
            <a:r>
              <a:t> </a:t>
            </a:r>
            <a:r>
              <a:rPr err="1"/>
              <a:t>الاحترام</a:t>
            </a:r>
            <a:r>
              <a:t> </a:t>
            </a:r>
            <a:r>
              <a:rPr err="1"/>
              <a:t>والثقة</a:t>
            </a:r>
            <a:r>
              <a:t> </a:t>
            </a:r>
            <a:r>
              <a:rPr err="1"/>
              <a:t>المتبادلين</a:t>
            </a:r>
            <a:r>
              <a:t>. ص. 30</a:t>
            </a:r>
          </a:p>
          <a:p>
            <a:pPr rtl="1"/>
            <a:endParaRPr/>
          </a:p>
        </p:txBody>
      </p:sp>
    </p:spTree>
    <p:extLst>
      <p:ext uri="{BB962C8B-B14F-4D97-AF65-F5344CB8AC3E}">
        <p14:creationId xmlns:p14="http://schemas.microsoft.com/office/powerpoint/2010/main" val="39425918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Shape 53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39" name="Shape 539"/>
          <p:cNvSpPr>
            <a:spLocks noGrp="1"/>
          </p:cNvSpPr>
          <p:nvPr>
            <p:ph type="body" sz="quarter" idx="1"/>
          </p:nvPr>
        </p:nvSpPr>
        <p:spPr>
          <a:prstGeom prst="rect">
            <a:avLst/>
          </a:prstGeom>
        </p:spPr>
        <p:txBody>
          <a:bodyPr rtlCol="1"/>
          <a:lstStyle/>
          <a:p>
            <a:pPr algn="r" rtl="1"/>
            <a:r>
              <a:rPr lang="ar-EG"/>
              <a:t>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a:t>
            </a:r>
          </a:p>
          <a:p>
            <a:pPr algn="r" rtl="0"/>
            <a:r>
              <a:t> </a:t>
            </a:r>
            <a:r>
              <a:rPr lang="ar" u="sng">
                <a:solidFill>
                  <a:srgbClr val="0563C1"/>
                </a:solidFill>
                <a:uFill>
                  <a:solidFill>
                    <a:srgbClr val="0563C1"/>
                  </a:solidFill>
                </a:uFill>
                <a:hlinkClick r:id="rId3"/>
              </a:rPr>
              <a:t>https://www.who.int/risk-communication/guidance/download/en/</a:t>
            </a:r>
          </a:p>
          <a:p>
            <a:pPr rtl="1"/>
            <a:r>
              <a:rPr err="1"/>
              <a:t>ينبغي</a:t>
            </a:r>
            <a:r>
              <a:t> </a:t>
            </a:r>
            <a:r>
              <a:rPr err="1"/>
              <a:t>أن</a:t>
            </a:r>
            <a:r>
              <a:t> </a:t>
            </a:r>
            <a:r>
              <a:rPr err="1"/>
              <a:t>تأتي</a:t>
            </a:r>
            <a:r>
              <a:t> </a:t>
            </a:r>
            <a:r>
              <a:rPr err="1"/>
              <a:t>الرسائل</a:t>
            </a:r>
            <a:r>
              <a:t> </a:t>
            </a:r>
            <a:r>
              <a:rPr err="1"/>
              <a:t>المتسقة</a:t>
            </a:r>
            <a:r>
              <a:t> </a:t>
            </a:r>
            <a:r>
              <a:rPr err="1"/>
              <a:t>من</a:t>
            </a:r>
            <a:r>
              <a:t> </a:t>
            </a:r>
            <a:r>
              <a:rPr err="1"/>
              <a:t>مصادر</a:t>
            </a:r>
            <a:r>
              <a:t> </a:t>
            </a:r>
            <a:r>
              <a:rPr err="1"/>
              <a:t>معلومات</a:t>
            </a:r>
            <a:r>
              <a:t> </a:t>
            </a:r>
            <a:r>
              <a:rPr err="1"/>
              <a:t>مختلفة</a:t>
            </a:r>
            <a:r>
              <a:t>، </a:t>
            </a:r>
            <a:r>
              <a:rPr err="1"/>
              <a:t>وأن</a:t>
            </a:r>
            <a:r>
              <a:t> </a:t>
            </a:r>
            <a:r>
              <a:rPr err="1"/>
              <a:t>تظهر</a:t>
            </a:r>
            <a:r>
              <a:t> </a:t>
            </a:r>
            <a:r>
              <a:rPr err="1"/>
              <a:t>في</a:t>
            </a:r>
            <a:r>
              <a:t> </a:t>
            </a:r>
            <a:r>
              <a:rPr err="1"/>
              <a:t>وقت</a:t>
            </a:r>
            <a:r>
              <a:t> </a:t>
            </a:r>
            <a:r>
              <a:rPr err="1"/>
              <a:t>مبكر</a:t>
            </a:r>
            <a:r>
              <a:t> </a:t>
            </a:r>
            <a:r>
              <a:rPr err="1"/>
              <a:t>من</a:t>
            </a:r>
            <a:r>
              <a:t> </a:t>
            </a:r>
            <a:r>
              <a:rPr err="1"/>
              <a:t>حالات</a:t>
            </a:r>
            <a:r>
              <a:t> </a:t>
            </a:r>
            <a:r>
              <a:rPr err="1"/>
              <a:t>الطوارئ</a:t>
            </a:r>
            <a:endParaRPr/>
          </a:p>
          <a:p>
            <a:pPr rtl="1"/>
            <a:endParaRPr/>
          </a:p>
          <a:p>
            <a:pPr algn="l" rtl="0"/>
            <a:r>
              <a:t>CERC, Media and Audience - </a:t>
            </a:r>
            <a:r>
              <a:rPr lang="ar" u="sng">
                <a:solidFill>
                  <a:srgbClr val="0563C1"/>
                </a:solidFill>
                <a:uFill>
                  <a:solidFill>
                    <a:srgbClr val="0563C1"/>
                  </a:solidFill>
                </a:uFill>
                <a:hlinkClick r:id="rId4"/>
              </a:rPr>
              <a:t>https://emergency.cdc.gov/cerc/ppt/CERC_Messages_and_Audiences.pdf</a:t>
            </a:r>
          </a:p>
          <a:p>
            <a:pPr rtl="1"/>
            <a:r>
              <a:rPr err="1"/>
              <a:t>إن</a:t>
            </a:r>
            <a:r>
              <a:t> </a:t>
            </a:r>
            <a:r>
              <a:rPr err="1"/>
              <a:t>الثقافة</a:t>
            </a:r>
            <a:r>
              <a:t> </a:t>
            </a:r>
            <a:r>
              <a:rPr err="1"/>
              <a:t>هي</a:t>
            </a:r>
            <a:r>
              <a:t> </a:t>
            </a:r>
            <a:r>
              <a:rPr err="1"/>
              <a:t>مجموعة</a:t>
            </a:r>
            <a:r>
              <a:t> </a:t>
            </a:r>
            <a:r>
              <a:rPr err="1"/>
              <a:t>معقدة</a:t>
            </a:r>
            <a:r>
              <a:t> </a:t>
            </a:r>
            <a:r>
              <a:rPr err="1"/>
              <a:t>من</a:t>
            </a:r>
            <a:r>
              <a:t> </a:t>
            </a:r>
            <a:r>
              <a:rPr err="1"/>
              <a:t>القيم</a:t>
            </a:r>
            <a:r>
              <a:t>، </a:t>
            </a:r>
            <a:r>
              <a:rPr err="1"/>
              <a:t>والأفكار</a:t>
            </a:r>
            <a:r>
              <a:t>، </a:t>
            </a:r>
            <a:r>
              <a:rPr err="1"/>
              <a:t>والمواقف</a:t>
            </a:r>
            <a:r>
              <a:t>، </a:t>
            </a:r>
            <a:r>
              <a:rPr err="1"/>
              <a:t>والرموز</a:t>
            </a:r>
            <a:r>
              <a:t> </a:t>
            </a:r>
            <a:r>
              <a:rPr err="1"/>
              <a:t>التي</a:t>
            </a:r>
            <a:r>
              <a:t> </a:t>
            </a:r>
            <a:r>
              <a:rPr err="1"/>
              <a:t>تُشكل</a:t>
            </a:r>
            <a:r>
              <a:t> </a:t>
            </a:r>
            <a:r>
              <a:rPr err="1"/>
              <a:t>السلوك</a:t>
            </a:r>
            <a:r>
              <a:t>. </a:t>
            </a:r>
            <a:r>
              <a:rPr err="1"/>
              <a:t>وعلى</a:t>
            </a:r>
            <a:r>
              <a:t> </a:t>
            </a:r>
            <a:r>
              <a:rPr err="1"/>
              <a:t>الرغم</a:t>
            </a:r>
            <a:r>
              <a:t> </a:t>
            </a:r>
            <a:r>
              <a:rPr err="1"/>
              <a:t>من</a:t>
            </a:r>
            <a:r>
              <a:t> </a:t>
            </a:r>
            <a:r>
              <a:rPr err="1"/>
              <a:t>أن</a:t>
            </a:r>
            <a:r>
              <a:t> </a:t>
            </a:r>
            <a:r>
              <a:rPr err="1"/>
              <a:t>التقاليد</a:t>
            </a:r>
            <a:r>
              <a:t> </a:t>
            </a:r>
            <a:r>
              <a:rPr err="1"/>
              <a:t>الثقافية</a:t>
            </a:r>
            <a:r>
              <a:t> </a:t>
            </a:r>
            <a:r>
              <a:rPr err="1"/>
              <a:t>تنتقل</a:t>
            </a:r>
            <a:r>
              <a:t> </a:t>
            </a:r>
            <a:r>
              <a:rPr err="1"/>
              <a:t>عمومًا</a:t>
            </a:r>
            <a:r>
              <a:t> </a:t>
            </a:r>
            <a:r>
              <a:rPr err="1"/>
              <a:t>من</a:t>
            </a:r>
            <a:r>
              <a:t> </a:t>
            </a:r>
            <a:r>
              <a:rPr err="1"/>
              <a:t>جيلٍ</a:t>
            </a:r>
            <a:r>
              <a:t> </a:t>
            </a:r>
            <a:r>
              <a:rPr err="1"/>
              <a:t>إلى</a:t>
            </a:r>
            <a:r>
              <a:t> </a:t>
            </a:r>
            <a:r>
              <a:rPr err="1"/>
              <a:t>جيل</a:t>
            </a:r>
            <a:r>
              <a:t>، </a:t>
            </a:r>
            <a:r>
              <a:rPr err="1"/>
              <a:t>فإن</a:t>
            </a:r>
            <a:r>
              <a:t> </a:t>
            </a:r>
            <a:r>
              <a:rPr err="1"/>
              <a:t>الثقافات</a:t>
            </a:r>
            <a:r>
              <a:t> </a:t>
            </a:r>
            <a:r>
              <a:rPr err="1"/>
              <a:t>يمكن</a:t>
            </a:r>
            <a:r>
              <a:t> </a:t>
            </a:r>
            <a:r>
              <a:rPr err="1"/>
              <a:t>أن</a:t>
            </a:r>
            <a:r>
              <a:t> </a:t>
            </a:r>
            <a:r>
              <a:rPr err="1"/>
              <a:t>تتكيف</a:t>
            </a:r>
            <a:r>
              <a:t> </a:t>
            </a:r>
            <a:r>
              <a:rPr err="1"/>
              <a:t>لتلبية</a:t>
            </a:r>
            <a:r>
              <a:t> </a:t>
            </a:r>
            <a:r>
              <a:rPr err="1"/>
              <a:t>الاحتياجات</a:t>
            </a:r>
            <a:r>
              <a:t> </a:t>
            </a:r>
            <a:r>
              <a:rPr err="1"/>
              <a:t>المتغيرة</a:t>
            </a:r>
            <a:r>
              <a:t> </a:t>
            </a:r>
            <a:r>
              <a:rPr err="1"/>
              <a:t>للمجتمع</a:t>
            </a:r>
            <a:r>
              <a:t> </a:t>
            </a:r>
            <a:r>
              <a:rPr err="1"/>
              <a:t>المحلي</a:t>
            </a:r>
            <a:r>
              <a:rPr lang="ar-EG"/>
              <a:t>. </a:t>
            </a:r>
            <a:r>
              <a:rPr err="1"/>
              <a:t>وحالات</a:t>
            </a:r>
            <a:r>
              <a:t> </a:t>
            </a:r>
            <a:r>
              <a:rPr err="1"/>
              <a:t>الطوارئ</a:t>
            </a:r>
            <a:r>
              <a:t> </a:t>
            </a:r>
            <a:r>
              <a:rPr err="1"/>
              <a:t>تحدث</a:t>
            </a:r>
            <a:r>
              <a:t> </a:t>
            </a:r>
            <a:r>
              <a:rPr err="1"/>
              <a:t>تغييرًا</a:t>
            </a:r>
            <a:r>
              <a:t> </a:t>
            </a:r>
            <a:r>
              <a:rPr err="1"/>
              <a:t>سريعًا</a:t>
            </a:r>
            <a:r>
              <a:rPr lang="ar-EG"/>
              <a:t>. </a:t>
            </a:r>
            <a:r>
              <a:rPr err="1"/>
              <a:t>ويجب</a:t>
            </a:r>
            <a:r>
              <a:t> </a:t>
            </a:r>
            <a:r>
              <a:rPr err="1"/>
              <a:t>أن</a:t>
            </a:r>
            <a:r>
              <a:t> </a:t>
            </a:r>
            <a:r>
              <a:rPr err="1"/>
              <a:t>يكون</a:t>
            </a:r>
            <a:r>
              <a:t> </a:t>
            </a:r>
            <a:r>
              <a:rPr err="1"/>
              <a:t>المبلّغون</a:t>
            </a:r>
            <a:r>
              <a:t> </a:t>
            </a:r>
            <a:r>
              <a:rPr err="1"/>
              <a:t>على</a:t>
            </a:r>
            <a:r>
              <a:t> </a:t>
            </a:r>
            <a:r>
              <a:rPr err="1"/>
              <a:t>دراية</a:t>
            </a:r>
            <a:r>
              <a:t> </a:t>
            </a:r>
            <a:r>
              <a:rPr err="1"/>
              <a:t>بكيفية</a:t>
            </a:r>
            <a:r>
              <a:t> </a:t>
            </a:r>
            <a:r>
              <a:rPr err="1"/>
              <a:t>تأثير</a:t>
            </a:r>
            <a:r>
              <a:t> </a:t>
            </a:r>
            <a:r>
              <a:rPr err="1"/>
              <a:t>حالة</a:t>
            </a:r>
            <a:r>
              <a:t> </a:t>
            </a:r>
            <a:r>
              <a:rPr err="1"/>
              <a:t>الطوارئ</a:t>
            </a:r>
            <a:r>
              <a:t> </a:t>
            </a:r>
            <a:r>
              <a:rPr err="1"/>
              <a:t>على</a:t>
            </a:r>
            <a:r>
              <a:t> </a:t>
            </a:r>
            <a:r>
              <a:rPr err="1"/>
              <a:t>مجموعة</a:t>
            </a:r>
            <a:r>
              <a:t> </a:t>
            </a:r>
            <a:r>
              <a:rPr err="1"/>
              <a:t>ثقافية</a:t>
            </a:r>
            <a:r>
              <a:t> </a:t>
            </a:r>
            <a:r>
              <a:rPr err="1"/>
              <a:t>على</a:t>
            </a:r>
            <a:r>
              <a:t> </a:t>
            </a:r>
            <a:r>
              <a:rPr err="1"/>
              <a:t>وجه</a:t>
            </a:r>
            <a:r>
              <a:t> </a:t>
            </a:r>
            <a:r>
              <a:rPr err="1"/>
              <a:t>الخصوص</a:t>
            </a:r>
            <a:r>
              <a:t> </a:t>
            </a:r>
            <a:r>
              <a:rPr err="1"/>
              <a:t>وكيفية</a:t>
            </a:r>
            <a:r>
              <a:t> </a:t>
            </a:r>
            <a:r>
              <a:rPr err="1"/>
              <a:t>تأثير</a:t>
            </a:r>
            <a:r>
              <a:t> </a:t>
            </a:r>
            <a:r>
              <a:rPr err="1"/>
              <a:t>العوامل</a:t>
            </a:r>
            <a:r>
              <a:t> </a:t>
            </a:r>
            <a:r>
              <a:rPr err="1"/>
              <a:t>الثقافية</a:t>
            </a:r>
            <a:r>
              <a:t> </a:t>
            </a:r>
            <a:r>
              <a:rPr err="1"/>
              <a:t>على</a:t>
            </a:r>
            <a:r>
              <a:t> </a:t>
            </a:r>
            <a:r>
              <a:rPr err="1"/>
              <a:t>طريقة</a:t>
            </a:r>
            <a:r>
              <a:t> </a:t>
            </a:r>
            <a:r>
              <a:rPr err="1"/>
              <a:t>تلقي</a:t>
            </a:r>
            <a:r>
              <a:t> </a:t>
            </a:r>
            <a:r>
              <a:rPr err="1"/>
              <a:t>المجتمعات</a:t>
            </a:r>
            <a:r>
              <a:t> </a:t>
            </a:r>
            <a:r>
              <a:rPr err="1"/>
              <a:t>المحلية</a:t>
            </a:r>
            <a:r>
              <a:t> </a:t>
            </a:r>
            <a:r>
              <a:rPr err="1"/>
              <a:t>للرسائل</a:t>
            </a:r>
            <a:r>
              <a:t> </a:t>
            </a:r>
            <a:r>
              <a:rPr err="1"/>
              <a:t>وإدراكها</a:t>
            </a:r>
            <a:r>
              <a:t> </a:t>
            </a:r>
            <a:r>
              <a:rPr err="1"/>
              <a:t>للإجراءات</a:t>
            </a:r>
            <a:r>
              <a:t> الموصى </a:t>
            </a:r>
            <a:r>
              <a:rPr err="1"/>
              <a:t>بها</a:t>
            </a:r>
            <a:r>
              <a:t>.</a:t>
            </a:r>
          </a:p>
          <a:p>
            <a:pPr rtl="1"/>
            <a:r>
              <a:rPr err="1"/>
              <a:t>تشمل</a:t>
            </a:r>
            <a:r>
              <a:t> </a:t>
            </a:r>
            <a:r>
              <a:rPr err="1"/>
              <a:t>الاختلافات</a:t>
            </a:r>
            <a:r>
              <a:t> </a:t>
            </a:r>
            <a:r>
              <a:rPr err="1"/>
              <a:t>الثقافية</a:t>
            </a:r>
            <a:r>
              <a:t> </a:t>
            </a:r>
            <a:r>
              <a:rPr err="1"/>
              <a:t>في</a:t>
            </a:r>
            <a:r>
              <a:t> </a:t>
            </a:r>
            <a:r>
              <a:rPr err="1"/>
              <a:t>طريقة</a:t>
            </a:r>
            <a:r>
              <a:t> </a:t>
            </a:r>
            <a:r>
              <a:rPr err="1"/>
              <a:t>تواصل</a:t>
            </a:r>
            <a:r>
              <a:t> </a:t>
            </a:r>
            <a:r>
              <a:rPr err="1"/>
              <a:t>الأشخاص</a:t>
            </a:r>
            <a:r>
              <a:t> </a:t>
            </a:r>
            <a:r>
              <a:rPr err="1"/>
              <a:t>بشأن</a:t>
            </a:r>
            <a:r>
              <a:t> </a:t>
            </a:r>
            <a:r>
              <a:rPr err="1"/>
              <a:t>المعلومات</a:t>
            </a:r>
            <a:r>
              <a:t> </a:t>
            </a:r>
            <a:r>
              <a:rPr err="1"/>
              <a:t>وفهمها</a:t>
            </a:r>
            <a:r>
              <a:t> </a:t>
            </a:r>
            <a:r>
              <a:rPr err="1"/>
              <a:t>والتفاعل</a:t>
            </a:r>
            <a:r>
              <a:t> </a:t>
            </a:r>
            <a:r>
              <a:rPr err="1"/>
              <a:t>معها</a:t>
            </a:r>
            <a:r>
              <a:t> </a:t>
            </a:r>
            <a:r>
              <a:rPr err="1"/>
              <a:t>في</a:t>
            </a:r>
            <a:r>
              <a:t> </a:t>
            </a:r>
            <a:r>
              <a:rPr err="1"/>
              <a:t>حالات</a:t>
            </a:r>
            <a:r>
              <a:t> </a:t>
            </a:r>
            <a:r>
              <a:rPr err="1"/>
              <a:t>الطوارئ</a:t>
            </a:r>
            <a:r>
              <a:t> </a:t>
            </a:r>
            <a:r>
              <a:rPr err="1"/>
              <a:t>الآتي</a:t>
            </a:r>
            <a:r>
              <a:rPr lang="ar-EG"/>
              <a:t>:</a:t>
            </a:r>
            <a:r>
              <a:t> ■ </a:t>
            </a:r>
            <a:r>
              <a:rPr err="1"/>
              <a:t>إدراك</a:t>
            </a:r>
            <a:r>
              <a:t> </a:t>
            </a:r>
            <a:r>
              <a:rPr err="1"/>
              <a:t>المخاطر</a:t>
            </a:r>
            <a:r>
              <a:t> </a:t>
            </a:r>
            <a:r>
              <a:rPr err="1"/>
              <a:t>والسلوكيات</a:t>
            </a:r>
            <a:r>
              <a:t> </a:t>
            </a:r>
            <a:r>
              <a:rPr err="1"/>
              <a:t>المحفوفة</a:t>
            </a:r>
            <a:r>
              <a:t> </a:t>
            </a:r>
            <a:r>
              <a:rPr err="1"/>
              <a:t>بالمخاط</a:t>
            </a:r>
            <a:r>
              <a:rPr lang="ar-EG"/>
              <a:t>ر؛</a:t>
            </a:r>
            <a:r>
              <a:t> ■ </a:t>
            </a:r>
            <a:r>
              <a:rPr err="1"/>
              <a:t>التركيز</a:t>
            </a:r>
            <a:r>
              <a:t> </a:t>
            </a:r>
            <a:r>
              <a:rPr err="1"/>
              <a:t>على</a:t>
            </a:r>
            <a:r>
              <a:t> </a:t>
            </a:r>
            <a:r>
              <a:rPr err="1"/>
              <a:t>الفرد</a:t>
            </a:r>
            <a:r>
              <a:t> </a:t>
            </a:r>
            <a:r>
              <a:rPr err="1"/>
              <a:t>مقابل</a:t>
            </a:r>
            <a:r>
              <a:t> </a:t>
            </a:r>
            <a:r>
              <a:rPr err="1"/>
              <a:t>المجموع</a:t>
            </a:r>
            <a:r>
              <a:rPr lang="ar-EG"/>
              <a:t>ة؛</a:t>
            </a:r>
            <a:r>
              <a:t> ■ </a:t>
            </a:r>
            <a:r>
              <a:rPr err="1"/>
              <a:t>المؤسسات</a:t>
            </a:r>
            <a:r>
              <a:t> </a:t>
            </a:r>
            <a:r>
              <a:rPr err="1"/>
              <a:t>الموثوقة</a:t>
            </a:r>
            <a:r>
              <a:t> </a:t>
            </a:r>
            <a:r>
              <a:rPr err="1"/>
              <a:t>ومصادر</a:t>
            </a:r>
            <a:r>
              <a:t> </a:t>
            </a:r>
            <a:r>
              <a:rPr err="1"/>
              <a:t>المعلومات</a:t>
            </a:r>
            <a:r>
              <a:t> </a:t>
            </a:r>
            <a:r>
              <a:rPr err="1"/>
              <a:t>الموثوقة</a:t>
            </a:r>
            <a:r>
              <a:rPr lang="ar-EG"/>
              <a:t>.</a:t>
            </a:r>
            <a:endParaRPr/>
          </a:p>
        </p:txBody>
      </p:sp>
    </p:spTree>
    <p:extLst>
      <p:ext uri="{BB962C8B-B14F-4D97-AF65-F5344CB8AC3E}">
        <p14:creationId xmlns:p14="http://schemas.microsoft.com/office/powerpoint/2010/main" val="21437630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Shape 54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47" name="Shape 547"/>
          <p:cNvSpPr>
            <a:spLocks noGrp="1"/>
          </p:cNvSpPr>
          <p:nvPr>
            <p:ph type="body" sz="quarter" idx="1"/>
          </p:nvPr>
        </p:nvSpPr>
        <p:spPr>
          <a:prstGeom prst="rect">
            <a:avLst/>
          </a:prstGeom>
        </p:spPr>
        <p:txBody>
          <a:bodyPr rtlCol="1"/>
          <a:lstStyle/>
          <a:p>
            <a:pPr rtl="1"/>
            <a:r>
              <a:rPr err="1"/>
              <a:t>منظمة</a:t>
            </a:r>
            <a:r>
              <a:t> </a:t>
            </a:r>
            <a:r>
              <a:rPr err="1"/>
              <a:t>الصحة</a:t>
            </a:r>
            <a:r>
              <a:t> </a:t>
            </a:r>
            <a:r>
              <a:rPr err="1"/>
              <a:t>العالمية</a:t>
            </a:r>
            <a:r>
              <a:t>، </a:t>
            </a:r>
            <a:r>
              <a:rPr lang="ar-EG"/>
              <a:t>الإبلاغ عن</a:t>
            </a:r>
            <a:r>
              <a:t> </a:t>
            </a:r>
            <a:r>
              <a:rPr err="1"/>
              <a:t>المخاطر</a:t>
            </a:r>
            <a:r>
              <a:t> </a:t>
            </a:r>
            <a:r>
              <a:rPr err="1"/>
              <a:t>في</a:t>
            </a:r>
            <a:r>
              <a:t> </a:t>
            </a:r>
            <a:r>
              <a:rPr err="1"/>
              <a:t>حالات</a:t>
            </a:r>
            <a:r>
              <a:t> </a:t>
            </a:r>
            <a:r>
              <a:rPr err="1"/>
              <a:t>الطوارئ</a:t>
            </a:r>
            <a:r>
              <a:t> </a:t>
            </a:r>
          </a:p>
          <a:p>
            <a:pPr rtl="1"/>
            <a:r>
              <a:t>ص 31، </a:t>
            </a:r>
            <a:r>
              <a:rPr err="1"/>
              <a:t>من</a:t>
            </a:r>
            <a:r>
              <a:t> </a:t>
            </a:r>
            <a:r>
              <a:rPr err="1"/>
              <a:t>الضروري</a:t>
            </a:r>
            <a:r>
              <a:t> </a:t>
            </a:r>
            <a:r>
              <a:rPr err="1"/>
              <a:t>معرفة</a:t>
            </a:r>
            <a:r>
              <a:t> </a:t>
            </a:r>
            <a:r>
              <a:rPr err="1"/>
              <a:t>كيف</a:t>
            </a:r>
            <a:r>
              <a:t> </a:t>
            </a:r>
            <a:r>
              <a:rPr err="1"/>
              <a:t>يحصل</a:t>
            </a:r>
            <a:r>
              <a:t> </a:t>
            </a:r>
            <a:r>
              <a:rPr err="1"/>
              <a:t>الأشخاص</a:t>
            </a:r>
            <a:r>
              <a:t> </a:t>
            </a:r>
            <a:r>
              <a:rPr err="1"/>
              <a:t>على</a:t>
            </a:r>
            <a:r>
              <a:t> </a:t>
            </a:r>
            <a:r>
              <a:rPr err="1"/>
              <a:t>معلوماتهم</a:t>
            </a:r>
            <a:r>
              <a:t> </a:t>
            </a:r>
            <a:r>
              <a:rPr err="1"/>
              <a:t>الصحية</a:t>
            </a:r>
            <a:r>
              <a:rPr lang="ar-EG"/>
              <a:t>. </a:t>
            </a:r>
            <a:r>
              <a:rPr err="1"/>
              <a:t>ودون</a:t>
            </a:r>
            <a:r>
              <a:t> </a:t>
            </a:r>
            <a:r>
              <a:rPr err="1"/>
              <a:t>ذلك</a:t>
            </a:r>
            <a:r>
              <a:t>، </a:t>
            </a:r>
            <a:r>
              <a:rPr err="1"/>
              <a:t>قد</a:t>
            </a:r>
            <a:r>
              <a:t> </a:t>
            </a:r>
            <a:r>
              <a:rPr err="1"/>
              <a:t>تُهدر</a:t>
            </a:r>
            <a:r>
              <a:t> </a:t>
            </a:r>
            <a:r>
              <a:rPr err="1"/>
              <a:t>الرسائل</a:t>
            </a:r>
            <a:r>
              <a:t> </a:t>
            </a:r>
            <a:r>
              <a:rPr err="1"/>
              <a:t>المُصاغة</a:t>
            </a:r>
            <a:r>
              <a:t> </a:t>
            </a:r>
            <a:r>
              <a:rPr err="1"/>
              <a:t>بأفضل</a:t>
            </a:r>
            <a:r>
              <a:t> </a:t>
            </a:r>
            <a:r>
              <a:rPr err="1"/>
              <a:t>الطرق</a:t>
            </a:r>
            <a:r>
              <a:t>، </a:t>
            </a:r>
            <a:r>
              <a:rPr err="1"/>
              <a:t>إذا</a:t>
            </a:r>
            <a:r>
              <a:t> </a:t>
            </a:r>
            <a:r>
              <a:rPr err="1"/>
              <a:t>وُضعت</a:t>
            </a:r>
            <a:r>
              <a:t> </a:t>
            </a:r>
            <a:r>
              <a:rPr err="1"/>
              <a:t>حيث</a:t>
            </a:r>
            <a:r>
              <a:t> </a:t>
            </a:r>
            <a:r>
              <a:rPr err="1"/>
              <a:t>لا</a:t>
            </a:r>
            <a:r>
              <a:t> </a:t>
            </a:r>
            <a:r>
              <a:rPr err="1"/>
              <a:t>ينتبه</a:t>
            </a:r>
            <a:r>
              <a:t> </a:t>
            </a:r>
            <a:r>
              <a:rPr err="1"/>
              <a:t>إليها</a:t>
            </a:r>
            <a:r>
              <a:t> </a:t>
            </a:r>
            <a:r>
              <a:rPr err="1"/>
              <a:t>الآخرون</a:t>
            </a:r>
            <a:r>
              <a:t>.</a:t>
            </a:r>
          </a:p>
        </p:txBody>
      </p:sp>
    </p:spTree>
    <p:extLst>
      <p:ext uri="{BB962C8B-B14F-4D97-AF65-F5344CB8AC3E}">
        <p14:creationId xmlns:p14="http://schemas.microsoft.com/office/powerpoint/2010/main" val="37220166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Shape 55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54" name="Shape 554"/>
          <p:cNvSpPr>
            <a:spLocks noGrp="1"/>
          </p:cNvSpPr>
          <p:nvPr>
            <p:ph type="body" sz="quarter" idx="1"/>
          </p:nvPr>
        </p:nvSpPr>
        <p:spPr>
          <a:prstGeom prst="rect">
            <a:avLst/>
          </a:prstGeom>
        </p:spPr>
        <p:txBody>
          <a:bodyPr rtlCol="1"/>
          <a:lstStyle/>
          <a:p>
            <a:pPr rtl="1"/>
            <a:r>
              <a:rPr err="1"/>
              <a:t>منظمة</a:t>
            </a:r>
            <a:r>
              <a:t> </a:t>
            </a:r>
            <a:r>
              <a:rPr err="1"/>
              <a:t>الصحة</a:t>
            </a:r>
            <a:r>
              <a:t> </a:t>
            </a:r>
            <a:r>
              <a:rPr err="1"/>
              <a:t>العالمية</a:t>
            </a:r>
            <a:r>
              <a:t>، </a:t>
            </a:r>
            <a:r>
              <a:rPr lang="ar-EG"/>
              <a:t>الإبلاغ عن </a:t>
            </a:r>
            <a:r>
              <a:rPr err="1"/>
              <a:t>المخاطر</a:t>
            </a:r>
            <a:r>
              <a:t> </a:t>
            </a:r>
            <a:r>
              <a:rPr err="1"/>
              <a:t>في</a:t>
            </a:r>
            <a:r>
              <a:t> </a:t>
            </a:r>
            <a:r>
              <a:rPr err="1"/>
              <a:t>حالات</a:t>
            </a:r>
            <a:r>
              <a:t> </a:t>
            </a:r>
            <a:r>
              <a:rPr err="1"/>
              <a:t>الطوارئ</a:t>
            </a:r>
            <a:r>
              <a:t> </a:t>
            </a:r>
          </a:p>
          <a:p>
            <a:pPr rtl="1"/>
            <a:r>
              <a:t>ص 31، </a:t>
            </a:r>
            <a:r>
              <a:rPr err="1"/>
              <a:t>بعد</a:t>
            </a:r>
            <a:r>
              <a:t> </a:t>
            </a:r>
            <a:r>
              <a:rPr err="1"/>
              <a:t>استعراض</a:t>
            </a:r>
            <a:r>
              <a:rPr lang="ar-EG"/>
              <a:t> 67</a:t>
            </a:r>
            <a:r>
              <a:t> </a:t>
            </a:r>
            <a:r>
              <a:rPr err="1"/>
              <a:t>دراسةً</a:t>
            </a:r>
            <a:r>
              <a:t>، </a:t>
            </a:r>
            <a:r>
              <a:rPr err="1"/>
              <a:t>تبين</a:t>
            </a:r>
            <a:r>
              <a:t>:</a:t>
            </a:r>
          </a:p>
        </p:txBody>
      </p:sp>
    </p:spTree>
    <p:extLst>
      <p:ext uri="{BB962C8B-B14F-4D97-AF65-F5344CB8AC3E}">
        <p14:creationId xmlns:p14="http://schemas.microsoft.com/office/powerpoint/2010/main" val="1379274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66" name="Shape 566"/>
          <p:cNvSpPr>
            <a:spLocks noGrp="1"/>
          </p:cNvSpPr>
          <p:nvPr>
            <p:ph type="body" sz="quarter" idx="1"/>
          </p:nvPr>
        </p:nvSpPr>
        <p:spPr>
          <a:prstGeom prst="rect">
            <a:avLst/>
          </a:prstGeom>
        </p:spPr>
        <p:txBody>
          <a:bodyPr rtlCol="1"/>
          <a:lstStyle/>
          <a:p>
            <a:pPr rtl="1"/>
            <a:r>
              <a:rPr err="1"/>
              <a:t>هناك</a:t>
            </a:r>
            <a:r>
              <a:t> </a:t>
            </a:r>
            <a:r>
              <a:rPr err="1"/>
              <a:t>عدة</a:t>
            </a:r>
            <a:r>
              <a:t> </a:t>
            </a:r>
            <a:r>
              <a:rPr err="1"/>
              <a:t>أسباب</a:t>
            </a:r>
            <a:r>
              <a:t> </a:t>
            </a:r>
            <a:r>
              <a:rPr err="1"/>
              <a:t>وراء</a:t>
            </a:r>
            <a:r>
              <a:t> </a:t>
            </a:r>
            <a:r>
              <a:rPr err="1"/>
              <a:t>إطلاق</a:t>
            </a:r>
            <a:r>
              <a:t> </a:t>
            </a:r>
            <a:r>
              <a:rPr err="1"/>
              <a:t>الشائعات</a:t>
            </a:r>
            <a:r>
              <a:rPr lang="ar-EG"/>
              <a:t>. </a:t>
            </a:r>
            <a:r>
              <a:rPr err="1"/>
              <a:t>اسأل</a:t>
            </a:r>
            <a:r>
              <a:t> </a:t>
            </a:r>
            <a:r>
              <a:rPr err="1"/>
              <a:t>المشاركين</a:t>
            </a:r>
            <a:r>
              <a:t> </a:t>
            </a:r>
            <a:r>
              <a:rPr err="1"/>
              <a:t>عن</a:t>
            </a:r>
            <a:r>
              <a:t> </a:t>
            </a:r>
            <a:r>
              <a:rPr err="1"/>
              <a:t>رأيهم</a:t>
            </a:r>
            <a:r>
              <a:t> </a:t>
            </a:r>
            <a:r>
              <a:rPr err="1"/>
              <a:t>في</a:t>
            </a:r>
            <a:r>
              <a:t> </a:t>
            </a:r>
            <a:r>
              <a:rPr err="1"/>
              <a:t>هذا</a:t>
            </a:r>
            <a:r>
              <a:t> </a:t>
            </a:r>
            <a:r>
              <a:rPr err="1"/>
              <a:t>الشأن</a:t>
            </a:r>
            <a:r>
              <a:t>.</a:t>
            </a:r>
          </a:p>
          <a:p>
            <a:pPr rtl="1"/>
            <a:endParaRPr/>
          </a:p>
          <a:p>
            <a:pPr rtl="1"/>
            <a:r>
              <a:rPr err="1"/>
              <a:t>معلومات</a:t>
            </a:r>
            <a:r>
              <a:t> </a:t>
            </a:r>
            <a:r>
              <a:rPr err="1"/>
              <a:t>من</a:t>
            </a:r>
            <a:r>
              <a:t>:</a:t>
            </a:r>
          </a:p>
          <a:p>
            <a:pPr algn="l" rtl="0"/>
            <a:r>
              <a:t>Countering false information on social media in disaster and emergencies, p.6-8 - </a:t>
            </a:r>
            <a:r>
              <a:rPr lang="ar" u="sng">
                <a:solidFill>
                  <a:srgbClr val="0563C1"/>
                </a:solidFill>
                <a:uFill>
                  <a:solidFill>
                    <a:srgbClr val="0563C1"/>
                  </a:solidFill>
                </a:uFill>
                <a:hlinkClick r:id="rId3"/>
              </a:rPr>
              <a:t>https://www.dhs.gov/sites/default/files/publications/SMWG_Countering-False-Info-Social-Media-Disasters-Emergencies_Mar2018-508.pdf</a:t>
            </a:r>
          </a:p>
          <a:p>
            <a:pPr algn="l" rtl="0"/>
            <a:r>
              <a:t>Additional information on what is a rumor - p.9 </a:t>
            </a:r>
            <a:r>
              <a:rPr err="1"/>
              <a:t>Rumour</a:t>
            </a:r>
            <a:r>
              <a:t> has it: a practice guide to working with </a:t>
            </a:r>
            <a:r>
              <a:rPr err="1"/>
              <a:t>rumours</a:t>
            </a:r>
            <a:r>
              <a:t> – </a:t>
            </a:r>
            <a:r>
              <a:rPr lang="ar" u="sng">
                <a:solidFill>
                  <a:srgbClr val="0563C1"/>
                </a:solidFill>
                <a:uFill>
                  <a:solidFill>
                    <a:srgbClr val="0563C1"/>
                  </a:solidFill>
                </a:uFill>
                <a:hlinkClick r:id="rId4"/>
              </a:rPr>
              <a:t>http://www.cdacnetwork.org/contentAsset/raw-data/f8d2ede4-d09e-4dbe-b234-6ba58e21e0dc/attachedFile2</a:t>
            </a:r>
          </a:p>
        </p:txBody>
      </p:sp>
    </p:spTree>
    <p:extLst>
      <p:ext uri="{BB962C8B-B14F-4D97-AF65-F5344CB8AC3E}">
        <p14:creationId xmlns:p14="http://schemas.microsoft.com/office/powerpoint/2010/main" val="3375371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 name="Shape 57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79" name="Shape 579"/>
          <p:cNvSpPr>
            <a:spLocks noGrp="1"/>
          </p:cNvSpPr>
          <p:nvPr>
            <p:ph type="body" sz="quarter" idx="1"/>
          </p:nvPr>
        </p:nvSpPr>
        <p:spPr>
          <a:prstGeom prst="rect">
            <a:avLst/>
          </a:prstGeom>
        </p:spPr>
        <p:txBody>
          <a:bodyPr rtlCol="1"/>
          <a:lstStyle/>
          <a:p>
            <a:pPr rtl="1"/>
            <a:r>
              <a:rPr err="1"/>
              <a:t>وفقًا</a:t>
            </a:r>
            <a:r>
              <a:t> </a:t>
            </a:r>
            <a:r>
              <a:rPr err="1"/>
              <a:t>للدراسة</a:t>
            </a:r>
            <a:r>
              <a:t>، </a:t>
            </a:r>
            <a:r>
              <a:rPr err="1"/>
              <a:t>تحدث</a:t>
            </a:r>
            <a:r>
              <a:t> </a:t>
            </a:r>
            <a:r>
              <a:rPr err="1"/>
              <a:t>المعلومات</a:t>
            </a:r>
            <a:r>
              <a:t> </a:t>
            </a:r>
            <a:r>
              <a:rPr err="1"/>
              <a:t>المغلوطة</a:t>
            </a:r>
            <a:r>
              <a:t> </a:t>
            </a:r>
            <a:r>
              <a:rPr err="1"/>
              <a:t>في</a:t>
            </a:r>
            <a:r>
              <a:t> </a:t>
            </a:r>
            <a:r>
              <a:rPr err="1"/>
              <a:t>أغلب</a:t>
            </a:r>
            <a:r>
              <a:t> </a:t>
            </a:r>
            <a:r>
              <a:rPr err="1"/>
              <a:t>الأحيان</a:t>
            </a:r>
            <a:r>
              <a:t> </a:t>
            </a:r>
            <a:r>
              <a:rPr err="1"/>
              <a:t>حين</a:t>
            </a:r>
            <a:r>
              <a:t> </a:t>
            </a:r>
            <a:r>
              <a:rPr err="1"/>
              <a:t>يتبادل</a:t>
            </a:r>
            <a:r>
              <a:t> </a:t>
            </a:r>
            <a:r>
              <a:rPr err="1"/>
              <a:t>الناس</a:t>
            </a:r>
            <a:r>
              <a:t> </a:t>
            </a:r>
            <a:r>
              <a:rPr err="1"/>
              <a:t>المعلومات</a:t>
            </a:r>
            <a:r>
              <a:t> </a:t>
            </a:r>
            <a:r>
              <a:rPr err="1"/>
              <a:t>التي</a:t>
            </a:r>
            <a:r>
              <a:t> </a:t>
            </a:r>
            <a:r>
              <a:rPr err="1"/>
              <a:t>تأتيهم</a:t>
            </a:r>
            <a:r>
              <a:t> </a:t>
            </a:r>
            <a:r>
              <a:rPr err="1"/>
              <a:t>من</a:t>
            </a:r>
            <a:r>
              <a:t> </a:t>
            </a:r>
            <a:r>
              <a:rPr err="1"/>
              <a:t>الأصدقاء</a:t>
            </a:r>
            <a:r>
              <a:t> </a:t>
            </a:r>
            <a:r>
              <a:rPr err="1"/>
              <a:t>وأفراد</a:t>
            </a:r>
            <a:r>
              <a:t> </a:t>
            </a:r>
            <a:r>
              <a:rPr err="1"/>
              <a:t>الأسرة</a:t>
            </a:r>
            <a:r>
              <a:t> </a:t>
            </a:r>
            <a:r>
              <a:rPr err="1"/>
              <a:t>دون</a:t>
            </a:r>
            <a:r>
              <a:t> </a:t>
            </a:r>
            <a:r>
              <a:rPr err="1"/>
              <a:t>التحقق</a:t>
            </a:r>
            <a:r>
              <a:t> </a:t>
            </a:r>
            <a:r>
              <a:rPr err="1"/>
              <a:t>منها</a:t>
            </a:r>
            <a:r>
              <a:t>.</a:t>
            </a:r>
          </a:p>
          <a:p>
            <a:pPr rtl="1"/>
            <a:endParaRPr/>
          </a:p>
          <a:p>
            <a:pPr rtl="1"/>
            <a:r>
              <a:rPr err="1"/>
              <a:t>يستخدم</a:t>
            </a:r>
            <a:r>
              <a:t> </a:t>
            </a:r>
            <a:r>
              <a:rPr err="1"/>
              <a:t>المناهضون</a:t>
            </a:r>
            <a:r>
              <a:t> </a:t>
            </a:r>
            <a:r>
              <a:rPr err="1"/>
              <a:t>للتطعيمات</a:t>
            </a:r>
            <a:r>
              <a:t> </a:t>
            </a:r>
            <a:r>
              <a:rPr err="1"/>
              <a:t>معلومات</a:t>
            </a:r>
            <a:r>
              <a:t> </a:t>
            </a:r>
            <a:r>
              <a:rPr err="1"/>
              <a:t>مُضلِّلة</a:t>
            </a:r>
            <a:r>
              <a:t>، </a:t>
            </a:r>
            <a:r>
              <a:rPr err="1"/>
              <a:t>ويسلطون</a:t>
            </a:r>
            <a:r>
              <a:t> </a:t>
            </a:r>
            <a:r>
              <a:rPr err="1"/>
              <a:t>الضوء</a:t>
            </a:r>
            <a:r>
              <a:t> </a:t>
            </a:r>
            <a:r>
              <a:rPr err="1"/>
              <a:t>على</a:t>
            </a:r>
            <a:r>
              <a:t> </a:t>
            </a:r>
            <a:r>
              <a:rPr err="1"/>
              <a:t>جزء</a:t>
            </a:r>
            <a:r>
              <a:t> </a:t>
            </a:r>
            <a:r>
              <a:rPr err="1"/>
              <a:t>من</a:t>
            </a:r>
            <a:r>
              <a:t> </a:t>
            </a:r>
            <a:r>
              <a:rPr err="1"/>
              <a:t>الدراسة</a:t>
            </a:r>
            <a:r>
              <a:t> </a:t>
            </a:r>
            <a:r>
              <a:rPr lang="ar-EG"/>
              <a:t>ي</a:t>
            </a:r>
            <a:r>
              <a:rPr err="1"/>
              <a:t>دعم</a:t>
            </a:r>
            <a:r>
              <a:t> </a:t>
            </a:r>
            <a:r>
              <a:rPr err="1"/>
              <a:t>فقط</a:t>
            </a:r>
            <a:r>
              <a:t> </a:t>
            </a:r>
            <a:r>
              <a:rPr err="1"/>
              <a:t>نظريتهم</a:t>
            </a:r>
            <a:r>
              <a:t> </a:t>
            </a:r>
          </a:p>
        </p:txBody>
      </p:sp>
    </p:spTree>
    <p:extLst>
      <p:ext uri="{BB962C8B-B14F-4D97-AF65-F5344CB8AC3E}">
        <p14:creationId xmlns:p14="http://schemas.microsoft.com/office/powerpoint/2010/main" val="1629132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6" name="Shape 586"/>
          <p:cNvSpPr>
            <a:spLocks noGrp="1"/>
          </p:cNvSpPr>
          <p:nvPr>
            <p:ph type="body" sz="quarter" idx="1"/>
          </p:nvPr>
        </p:nvSpPr>
        <p:spPr>
          <a:prstGeom prst="rect">
            <a:avLst/>
          </a:prstGeom>
        </p:spPr>
        <p:txBody>
          <a:bodyPr rtlCol="1"/>
          <a:lstStyle/>
          <a:p>
            <a:pPr algn="l" rtl="0"/>
            <a:r>
              <a:t>Manual - </a:t>
            </a:r>
            <a:r>
              <a:rPr lang="ar" i="1"/>
              <a:t>Rumor has it</a:t>
            </a:r>
            <a:r>
              <a:t>, CDAC network – </a:t>
            </a:r>
            <a:r>
              <a:rPr lang="ar" u="sng">
                <a:solidFill>
                  <a:srgbClr val="0563C1"/>
                </a:solidFill>
                <a:uFill>
                  <a:solidFill>
                    <a:srgbClr val="0563C1"/>
                  </a:solidFill>
                </a:uFill>
                <a:hlinkClick r:id="rId3"/>
              </a:rPr>
              <a:t>http://www.cdacnetwork.org/contentAsset/raw-data/f8d2ede4-d09e-4dbe-b234-6ba58e21e0dc/attachedFile2</a:t>
            </a:r>
          </a:p>
          <a:p>
            <a:pPr algn="l" rtl="0"/>
            <a:endParaRPr u="sng">
              <a:solidFill>
                <a:srgbClr val="0563C1"/>
              </a:solidFill>
              <a:uFill>
                <a:solidFill>
                  <a:srgbClr val="0563C1"/>
                </a:solidFill>
              </a:uFill>
              <a:hlinkClick r:id="rId3"/>
            </a:endParaRPr>
          </a:p>
          <a:p>
            <a:pPr algn="l" rtl="0"/>
            <a:r>
              <a:t>Article - Using Lessons Learned from Previous Ebola Outbreaks to Inform Current Risk Management - </a:t>
            </a:r>
            <a:r>
              <a:rPr lang="ar" u="sng">
                <a:solidFill>
                  <a:srgbClr val="0563C1"/>
                </a:solidFill>
                <a:uFill>
                  <a:solidFill>
                    <a:srgbClr val="0563C1"/>
                  </a:solidFill>
                </a:uFill>
                <a:hlinkClick r:id="rId4"/>
              </a:rPr>
              <a:t>https://www.ncbi.nlm.nih.gov/pmc/articles/PMC4412246/</a:t>
            </a:r>
          </a:p>
          <a:p>
            <a:pPr rtl="1"/>
            <a:endParaRPr u="sng">
              <a:solidFill>
                <a:srgbClr val="0563C1"/>
              </a:solidFill>
              <a:uFill>
                <a:solidFill>
                  <a:srgbClr val="0563C1"/>
                </a:solidFill>
              </a:uFill>
              <a:hlinkClick r:id="rId4"/>
            </a:endParaRPr>
          </a:p>
          <a:p>
            <a:pPr rtl="1"/>
            <a:r>
              <a:rPr err="1"/>
              <a:t>يكون</a:t>
            </a:r>
            <a:r>
              <a:t> </a:t>
            </a:r>
            <a:r>
              <a:rPr err="1"/>
              <a:t>للمجتمعات</a:t>
            </a:r>
            <a:r>
              <a:t> </a:t>
            </a:r>
            <a:r>
              <a:rPr err="1"/>
              <a:t>المحلية</a:t>
            </a:r>
            <a:r>
              <a:t> </a:t>
            </a:r>
            <a:r>
              <a:rPr err="1"/>
              <a:t>شبكات</a:t>
            </a:r>
            <a:r>
              <a:t> </a:t>
            </a:r>
            <a:r>
              <a:rPr err="1"/>
              <a:t>التواصل</a:t>
            </a:r>
            <a:r>
              <a:t> </a:t>
            </a:r>
            <a:r>
              <a:rPr err="1"/>
              <a:t>الخاصة</a:t>
            </a:r>
            <a:r>
              <a:t> </a:t>
            </a:r>
            <a:r>
              <a:rPr err="1"/>
              <a:t>بها</a:t>
            </a:r>
            <a:r>
              <a:t>، </a:t>
            </a:r>
            <a:r>
              <a:rPr err="1"/>
              <a:t>وتنتشر</a:t>
            </a:r>
            <a:r>
              <a:t> </a:t>
            </a:r>
            <a:r>
              <a:rPr err="1"/>
              <a:t>الشائعات</a:t>
            </a:r>
            <a:r>
              <a:t> </a:t>
            </a:r>
            <a:r>
              <a:rPr err="1"/>
              <a:t>من</a:t>
            </a:r>
            <a:r>
              <a:t> </a:t>
            </a:r>
            <a:r>
              <a:rPr err="1"/>
              <a:t>خلالها</a:t>
            </a:r>
            <a:r>
              <a:t> </a:t>
            </a:r>
            <a:r>
              <a:rPr err="1"/>
              <a:t>بسرعة</a:t>
            </a:r>
            <a:r>
              <a:rPr lang="ar-EG"/>
              <a:t>، </a:t>
            </a:r>
            <a:r>
              <a:rPr err="1"/>
              <a:t>ويكون</a:t>
            </a:r>
            <a:r>
              <a:t> </a:t>
            </a:r>
            <a:r>
              <a:rPr err="1"/>
              <a:t>لها</a:t>
            </a:r>
            <a:r>
              <a:t> </a:t>
            </a:r>
            <a:r>
              <a:rPr err="1"/>
              <a:t>تأثيرٌ</a:t>
            </a:r>
            <a:r>
              <a:t> </a:t>
            </a:r>
            <a:r>
              <a:rPr err="1"/>
              <a:t>كبيرٌ</a:t>
            </a:r>
            <a:r>
              <a:rPr lang="ar-EG"/>
              <a:t>.</a:t>
            </a:r>
            <a:r>
              <a:t> </a:t>
            </a:r>
            <a:r>
              <a:rPr lang="ar-EG"/>
              <a:t>و</a:t>
            </a:r>
            <a:r>
              <a:rPr err="1"/>
              <a:t>بالنسبة</a:t>
            </a:r>
            <a:r>
              <a:t> </a:t>
            </a:r>
            <a:r>
              <a:rPr err="1"/>
              <a:t>للأمراض</a:t>
            </a:r>
            <a:r>
              <a:t> </a:t>
            </a:r>
            <a:r>
              <a:rPr err="1"/>
              <a:t>المُعدية</a:t>
            </a:r>
            <a:r>
              <a:t>، </a:t>
            </a:r>
            <a:r>
              <a:rPr err="1"/>
              <a:t>هناك</a:t>
            </a:r>
            <a:r>
              <a:t> </a:t>
            </a:r>
            <a:r>
              <a:rPr err="1"/>
              <a:t>نوعان</a:t>
            </a:r>
            <a:r>
              <a:t> </a:t>
            </a:r>
            <a:r>
              <a:rPr err="1"/>
              <a:t>من</a:t>
            </a:r>
            <a:r>
              <a:t> </a:t>
            </a:r>
            <a:r>
              <a:rPr err="1"/>
              <a:t>الشائعات</a:t>
            </a:r>
            <a:r>
              <a:rPr lang="ar-EG"/>
              <a:t>: 1) عن الحالات المحتملة (التحذيرات)، و2) عن التفسيرات المجتمعية للأسباب. وتصرف الشائعات الانتباه عن الرسالة الصحية (تتنافس معها). وتُشير نتائج هذا الاجتماع إلى إمكانية إعادة صياغة الشائعات لتكون إرشادات مفيدة. </a:t>
            </a:r>
            <a:r>
              <a:rPr err="1"/>
              <a:t>فالشائعات</a:t>
            </a:r>
            <a:r>
              <a:t>، </a:t>
            </a:r>
            <a:r>
              <a:rPr err="1"/>
              <a:t>مثلها</a:t>
            </a:r>
            <a:r>
              <a:t> </a:t>
            </a:r>
            <a:r>
              <a:rPr err="1"/>
              <a:t>مثل</a:t>
            </a:r>
            <a:r>
              <a:t> </a:t>
            </a:r>
            <a:r>
              <a:rPr err="1"/>
              <a:t>الألم</a:t>
            </a:r>
            <a:r>
              <a:t>، </a:t>
            </a:r>
            <a:r>
              <a:rPr err="1"/>
              <a:t>قد</a:t>
            </a:r>
            <a:r>
              <a:t> </a:t>
            </a:r>
            <a:r>
              <a:rPr err="1"/>
              <a:t>تكون</a:t>
            </a:r>
            <a:r>
              <a:t> </a:t>
            </a:r>
            <a:r>
              <a:rPr err="1"/>
              <a:t>في</a:t>
            </a:r>
            <a:r>
              <a:t> </a:t>
            </a:r>
            <a:r>
              <a:rPr err="1"/>
              <a:t>الغالب</a:t>
            </a:r>
            <a:r>
              <a:t> </a:t>
            </a:r>
            <a:r>
              <a:rPr err="1"/>
              <a:t>أمرًا</a:t>
            </a:r>
            <a:r>
              <a:t> </a:t>
            </a:r>
            <a:r>
              <a:rPr err="1"/>
              <a:t>غير</a:t>
            </a:r>
            <a:r>
              <a:t> </a:t>
            </a:r>
            <a:r>
              <a:rPr err="1"/>
              <a:t>مريح</a:t>
            </a:r>
            <a:r>
              <a:t>، </a:t>
            </a:r>
            <a:r>
              <a:rPr err="1"/>
              <a:t>لكنها</a:t>
            </a:r>
            <a:r>
              <a:t> </a:t>
            </a:r>
            <a:r>
              <a:rPr err="1"/>
              <a:t>توفر</a:t>
            </a:r>
            <a:r>
              <a:t> </a:t>
            </a:r>
            <a:r>
              <a:rPr err="1"/>
              <a:t>معلومات</a:t>
            </a:r>
            <a:r>
              <a:t> </a:t>
            </a:r>
            <a:r>
              <a:rPr err="1"/>
              <a:t>مفيدة</a:t>
            </a:r>
            <a:r>
              <a:t>. </a:t>
            </a:r>
            <a:r>
              <a:rPr lang="ar-EG"/>
              <a:t>ويُعدُّ النوعان الرئيسيان للشائعات مؤشرين مفيدين من أجل 1) توجيه اكتشاف الحالات، و2) فهم مواطن الخلل في جهود التواصل. وقد تؤدي إعادة الصياغة هذه إلى تمكين خبراء الصحة من اكتشاف الحالات في وقتٍ مبكر، والتواصل مع الجمهور بشأنها على نحوٍ أكثر فعالية، وقد تُشجع كذلك على الإفصاح عن أحداث الأمراض غير المعتادة داخل المجتمعات المحلية.</a:t>
            </a:r>
            <a:endParaRPr/>
          </a:p>
        </p:txBody>
      </p:sp>
    </p:spTree>
    <p:extLst>
      <p:ext uri="{BB962C8B-B14F-4D97-AF65-F5344CB8AC3E}">
        <p14:creationId xmlns:p14="http://schemas.microsoft.com/office/powerpoint/2010/main" val="9527455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2" name="Shape 592"/>
          <p:cNvSpPr>
            <a:spLocks noGrp="1"/>
          </p:cNvSpPr>
          <p:nvPr>
            <p:ph type="body" sz="quarter" idx="1"/>
          </p:nvPr>
        </p:nvSpPr>
        <p:spPr>
          <a:prstGeom prst="rect">
            <a:avLst/>
          </a:prstGeom>
        </p:spPr>
        <p:txBody>
          <a:bodyPr rtlCol="1"/>
          <a:lstStyle/>
          <a:p>
            <a:pPr rtl="1"/>
            <a:r>
              <a:rPr lang="ar-EG"/>
              <a:t>تلخص هذه الشريحة الشرائح السابقة التي تناولت الاستراتيجية.</a:t>
            </a:r>
          </a:p>
          <a:p>
            <a:pPr rtl="1"/>
            <a:endParaRPr lang="ar-EG"/>
          </a:p>
          <a:p>
            <a:pPr rtl="1"/>
            <a:r>
              <a:rPr err="1"/>
              <a:t>النقاط</a:t>
            </a:r>
            <a:r>
              <a:t> </a:t>
            </a:r>
            <a:r>
              <a:rPr err="1"/>
              <a:t>الأساسية</a:t>
            </a:r>
            <a:r>
              <a:t> </a:t>
            </a:r>
            <a:r>
              <a:rPr err="1"/>
              <a:t>للمقدمة</a:t>
            </a:r>
            <a:r>
              <a:t> </a:t>
            </a:r>
            <a:r>
              <a:rPr err="1"/>
              <a:t>من</a:t>
            </a:r>
            <a:r>
              <a:rPr lang="ar-EG"/>
              <a:t>:</a:t>
            </a:r>
          </a:p>
          <a:p>
            <a:pPr algn="l" rtl="0"/>
            <a:r>
              <a:t> </a:t>
            </a:r>
            <a:r>
              <a:rPr lang="ar" i="1"/>
              <a:t>Rumor has it: a practical guide to working with rumors</a:t>
            </a:r>
            <a:endParaRPr i="1" u="sng">
              <a:solidFill>
                <a:srgbClr val="0563C1"/>
              </a:solidFill>
            </a:endParaRPr>
          </a:p>
          <a:p>
            <a:pPr algn="l" rtl="0">
              <a:defRPr u="sng">
                <a:solidFill>
                  <a:srgbClr val="0563C1"/>
                </a:solidFill>
              </a:defRPr>
            </a:pPr>
            <a:r>
              <a:t>http://www.cdacnetwork.org/contentAsset/raw-data/f8d2ede4-d09e-4dbe-b234-6ba58e21e0dc/attachedFile2</a:t>
            </a:r>
          </a:p>
        </p:txBody>
      </p:sp>
    </p:spTree>
    <p:extLst>
      <p:ext uri="{BB962C8B-B14F-4D97-AF65-F5344CB8AC3E}">
        <p14:creationId xmlns:p14="http://schemas.microsoft.com/office/powerpoint/2010/main" val="39116862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21" name="Shape 621"/>
          <p:cNvSpPr>
            <a:spLocks noGrp="1"/>
          </p:cNvSpPr>
          <p:nvPr>
            <p:ph type="body" sz="quarter" idx="1"/>
          </p:nvPr>
        </p:nvSpPr>
        <p:spPr>
          <a:prstGeom prst="rect">
            <a:avLst/>
          </a:prstGeom>
        </p:spPr>
        <p:txBody>
          <a:bodyPr rtlCol="1"/>
          <a:lstStyle/>
          <a:p>
            <a:pPr algn="l" rtl="0">
              <a:defRPr u="sng">
                <a:solidFill>
                  <a:srgbClr val="0563C1"/>
                </a:solidFill>
              </a:defRPr>
            </a:pPr>
            <a:r>
              <a:t>http://www.cdacnetwork.org/contentAsset/raw-data/f8d2ede4-d09e-4dbe-b234-6ba58e21e0dc/attachedFile2</a:t>
            </a:r>
          </a:p>
          <a:p>
            <a:pPr algn="l" rtl="0">
              <a:defRPr u="sng">
                <a:solidFill>
                  <a:srgbClr val="0563C1"/>
                </a:solidFill>
              </a:defRPr>
            </a:pPr>
            <a:r>
              <a:t>https://fmlink.com/articles/10-tips-managing-rumors-resistance-workplace-change/</a:t>
            </a:r>
          </a:p>
          <a:p>
            <a:pPr algn="l" rtl="0">
              <a:defRPr u="sng">
                <a:solidFill>
                  <a:srgbClr val="0563C1"/>
                </a:solidFill>
              </a:defRPr>
            </a:pPr>
            <a:r>
              <a:t>http://go.everbridge.com/rs/everbridge/images/Rumors_and_Misinformation.pdf</a:t>
            </a:r>
          </a:p>
          <a:p>
            <a:pPr algn="l" rtl="0">
              <a:defRPr u="sng">
                <a:solidFill>
                  <a:srgbClr val="0563C1"/>
                </a:solidFill>
              </a:defRPr>
            </a:pPr>
            <a:r>
              <a:t>https://reliefweb.int/report/world/countering-false-information-social-media-disasters-and-emergencies</a:t>
            </a:r>
          </a:p>
          <a:p>
            <a:pPr algn="l" rtl="0">
              <a:defRPr u="sng">
                <a:solidFill>
                  <a:srgbClr val="0563C1"/>
                </a:solidFill>
              </a:defRPr>
            </a:pPr>
            <a:r>
              <a:t>https://journals.plos.org/plosone/article?id=10.1371/journal.pone.0181640#pone.0181640.ref024</a:t>
            </a:r>
          </a:p>
          <a:p>
            <a:pPr algn="l" rtl="0">
              <a:defRPr u="sng">
                <a:solidFill>
                  <a:srgbClr val="0563C1"/>
                </a:solidFill>
              </a:defRPr>
            </a:pPr>
            <a:r>
              <a:t>https://www.who.int/csr/resources/publications/WHO_CDS_2005_28en.pdf</a:t>
            </a:r>
          </a:p>
        </p:txBody>
      </p:sp>
    </p:spTree>
    <p:extLst>
      <p:ext uri="{BB962C8B-B14F-4D97-AF65-F5344CB8AC3E}">
        <p14:creationId xmlns:p14="http://schemas.microsoft.com/office/powerpoint/2010/main" val="1269216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9" name="Shape 29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801939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4" name="Shape 304"/>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470913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3" name="Shape 313"/>
          <p:cNvSpPr>
            <a:spLocks noGrp="1"/>
          </p:cNvSpPr>
          <p:nvPr>
            <p:ph type="body" sz="quarter" idx="1"/>
          </p:nvPr>
        </p:nvSpPr>
        <p:spPr>
          <a:prstGeom prst="rect">
            <a:avLst/>
          </a:prstGeom>
        </p:spPr>
        <p:txBody>
          <a:bodyPr rtlCol="1"/>
          <a:lstStyle/>
          <a:p>
            <a:pPr rtl="1"/>
            <a:r>
              <a:rPr err="1"/>
              <a:t>يمكن</a:t>
            </a:r>
            <a:r>
              <a:t> </a:t>
            </a:r>
            <a:r>
              <a:rPr err="1"/>
              <a:t>أن</a:t>
            </a:r>
            <a:r>
              <a:t> </a:t>
            </a:r>
            <a:r>
              <a:rPr err="1"/>
              <a:t>يطرح</a:t>
            </a:r>
            <a:r>
              <a:t> </a:t>
            </a:r>
            <a:r>
              <a:rPr err="1"/>
              <a:t>الميسِّر</a:t>
            </a:r>
            <a:r>
              <a:t> </a:t>
            </a:r>
            <a:r>
              <a:rPr err="1"/>
              <a:t>السؤال</a:t>
            </a:r>
            <a:r>
              <a:t> </a:t>
            </a:r>
            <a:r>
              <a:rPr err="1"/>
              <a:t>الآتي</a:t>
            </a:r>
            <a:r>
              <a:t>: </a:t>
            </a:r>
            <a:r>
              <a:rPr err="1"/>
              <a:t>بناءً</a:t>
            </a:r>
            <a:r>
              <a:t> </a:t>
            </a:r>
            <a:r>
              <a:rPr err="1"/>
              <a:t>على</a:t>
            </a:r>
            <a:r>
              <a:t> </a:t>
            </a:r>
            <a:r>
              <a:rPr err="1"/>
              <a:t>خبرتك</a:t>
            </a:r>
            <a:r>
              <a:t>، </a:t>
            </a:r>
            <a:r>
              <a:rPr err="1"/>
              <a:t>ما</a:t>
            </a:r>
            <a:r>
              <a:t> </a:t>
            </a:r>
            <a:r>
              <a:rPr err="1"/>
              <a:t>الغرض</a:t>
            </a:r>
            <a:r>
              <a:t> </a:t>
            </a:r>
            <a:r>
              <a:rPr err="1"/>
              <a:t>والأساس</a:t>
            </a:r>
            <a:r>
              <a:t> </a:t>
            </a:r>
            <a:r>
              <a:rPr err="1"/>
              <a:t>المنطقي</a:t>
            </a:r>
            <a:r>
              <a:t> </a:t>
            </a:r>
            <a:r>
              <a:rPr err="1"/>
              <a:t>لفهم</a:t>
            </a:r>
            <a:r>
              <a:t> </a:t>
            </a:r>
            <a:r>
              <a:rPr err="1"/>
              <a:t>مبادئ</a:t>
            </a:r>
            <a:r>
              <a:t> </a:t>
            </a:r>
            <a:r>
              <a:rPr err="1"/>
              <a:t>التواصل</a:t>
            </a:r>
            <a:r>
              <a:t> </a:t>
            </a:r>
            <a:r>
              <a:rPr err="1"/>
              <a:t>بشأن</a:t>
            </a:r>
            <a:r>
              <a:t> </a:t>
            </a:r>
            <a:r>
              <a:rPr err="1"/>
              <a:t>المخاطر</a:t>
            </a:r>
            <a:r>
              <a:t> </a:t>
            </a:r>
            <a:r>
              <a:rPr err="1"/>
              <a:t>واستخدامها</a:t>
            </a:r>
            <a:r>
              <a:t> </a:t>
            </a:r>
            <a:r>
              <a:rPr err="1"/>
              <a:t>في</a:t>
            </a:r>
            <a:r>
              <a:t> </a:t>
            </a:r>
            <a:r>
              <a:rPr err="1"/>
              <a:t>حالات</a:t>
            </a:r>
            <a:r>
              <a:t> </a:t>
            </a:r>
            <a:r>
              <a:rPr err="1"/>
              <a:t>الطوارئ</a:t>
            </a:r>
            <a:r>
              <a:t>؟</a:t>
            </a:r>
          </a:p>
          <a:p>
            <a:pPr rtl="1"/>
            <a:r>
              <a:rPr err="1"/>
              <a:t>المصدر</a:t>
            </a:r>
            <a:r>
              <a:t>: </a:t>
            </a:r>
          </a:p>
          <a:p>
            <a:pPr marL="457200" indent="-317500" algn="l" rtl="0">
              <a:buSzPts val="1200"/>
              <a:buChar char="●"/>
            </a:pPr>
            <a:r>
              <a:t>Risk communication and community engagement readiness and response to coronavirus disease (COVID-19) interim guidance</a:t>
            </a:r>
          </a:p>
          <a:p>
            <a:pPr marL="457200" indent="-317500" algn="l" rtl="0">
              <a:buSzPts val="1200"/>
              <a:buChar char="●"/>
            </a:pPr>
            <a:r>
              <a:rPr err="1"/>
              <a:t>OpenWHO</a:t>
            </a:r>
            <a:r>
              <a:t> Risk communication in health emergencies: An overview</a:t>
            </a:r>
          </a:p>
        </p:txBody>
      </p:sp>
    </p:spTree>
    <p:extLst>
      <p:ext uri="{BB962C8B-B14F-4D97-AF65-F5344CB8AC3E}">
        <p14:creationId xmlns:p14="http://schemas.microsoft.com/office/powerpoint/2010/main" val="1872386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3" name="Shape 323"/>
          <p:cNvSpPr>
            <a:spLocks noGrp="1"/>
          </p:cNvSpPr>
          <p:nvPr>
            <p:ph type="body" sz="quarter" idx="1"/>
          </p:nvPr>
        </p:nvSpPr>
        <p:spPr>
          <a:prstGeom prst="rect">
            <a:avLst/>
          </a:prstGeom>
        </p:spPr>
        <p:txBody>
          <a:bodyPr rtlCol="1"/>
          <a:lstStyle/>
          <a:p>
            <a:pPr rtl="1"/>
            <a:r>
              <a:rPr err="1">
                <a:latin typeface="Sakkal Majalla" panose="02000000000000000000" pitchFamily="2" charset="-78"/>
                <a:cs typeface="Sakkal Majalla" panose="02000000000000000000" pitchFamily="2" charset="-78"/>
              </a:rPr>
              <a:t>المصدر</a:t>
            </a:r>
            <a:r>
              <a:rPr>
                <a:latin typeface="Sakkal Majalla" panose="02000000000000000000" pitchFamily="2" charset="-78"/>
                <a:cs typeface="Sakkal Majalla" panose="02000000000000000000" pitchFamily="2" charset="-78"/>
              </a:rPr>
              <a:t>: </a:t>
            </a:r>
          </a:p>
          <a:p>
            <a:pPr marL="22860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EG" sz="10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000" u="sng">
                <a:solidFill>
                  <a:srgbClr val="0563C1"/>
                </a:solidFill>
                <a:uFill>
                  <a:solidFill>
                    <a:srgbClr val="0563C1"/>
                  </a:solidFill>
                </a:uFill>
                <a:hlinkClick r:id="rId3"/>
              </a:rPr>
              <a:t>https://apps.who.int/iris/handle/10665/259807</a:t>
            </a:r>
            <a:r>
              <a:rPr lang="ar-EG" sz="1000">
                <a:latin typeface="Sakkal Majalla" panose="02000000000000000000" pitchFamily="2" charset="-78"/>
                <a:cs typeface="Sakkal Majalla" panose="02000000000000000000" pitchFamily="2" charset="-78"/>
              </a:rPr>
              <a:t>). الترخيص: </a:t>
            </a:r>
            <a:r>
              <a:rPr lang="en-US" sz="1000">
                <a:solidFill>
                  <a:srgbClr val="333333"/>
                </a:solidFill>
              </a:rPr>
              <a:t>CC BY-NC-SA 3.0 IGO </a:t>
            </a:r>
            <a:r>
              <a:rPr lang="en-US" sz="1000"/>
              <a:t>20191126</a:t>
            </a:r>
            <a:r>
              <a:rPr lang="ar-EG" sz="1000"/>
              <a:t>. </a:t>
            </a:r>
            <a:endParaRPr lang="en-US" sz="100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err="1">
                <a:latin typeface="Sakkal Majalla" panose="02000000000000000000" pitchFamily="2" charset="-78"/>
                <a:cs typeface="Sakkal Majalla" panose="02000000000000000000" pitchFamily="2" charset="-78"/>
              </a:rPr>
              <a:t>OpenWHO</a:t>
            </a:r>
            <a:r>
              <a:rPr>
                <a:latin typeface="Sakkal Majalla" panose="02000000000000000000" pitchFamily="2" charset="-78"/>
                <a:cs typeface="Sakkal Majalla" panose="02000000000000000000" pitchFamily="2" charset="-78"/>
              </a:rPr>
              <a:t> Risk communication in health emergencies: An overview</a:t>
            </a:r>
          </a:p>
        </p:txBody>
      </p:sp>
    </p:spTree>
    <p:extLst>
      <p:ext uri="{BB962C8B-B14F-4D97-AF65-F5344CB8AC3E}">
        <p14:creationId xmlns:p14="http://schemas.microsoft.com/office/powerpoint/2010/main" val="147113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2" name="Shape 332"/>
          <p:cNvSpPr>
            <a:spLocks noGrp="1"/>
          </p:cNvSpPr>
          <p:nvPr>
            <p:ph type="body" sz="quarter" idx="1"/>
          </p:nvPr>
        </p:nvSpPr>
        <p:spPr>
          <a:prstGeom prst="rect">
            <a:avLst/>
          </a:prstGeom>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المصدر: </a:t>
            </a:r>
            <a:r>
              <a:rPr lang="ar-EG" sz="12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200" u="sng">
                <a:solidFill>
                  <a:srgbClr val="0563C1"/>
                </a:solidFill>
                <a:uFill>
                  <a:solidFill>
                    <a:srgbClr val="0563C1"/>
                  </a:solidFill>
                </a:uFill>
                <a:hlinkClick r:id="rId3"/>
              </a:rPr>
              <a:t>https://apps.who.int/iris/handle/10665/259807</a:t>
            </a:r>
            <a:r>
              <a:rPr lang="ar-EG" sz="1200">
                <a:latin typeface="Sakkal Majalla" panose="02000000000000000000" pitchFamily="2" charset="-78"/>
                <a:cs typeface="Sakkal Majalla" panose="02000000000000000000" pitchFamily="2" charset="-78"/>
              </a:rPr>
              <a:t>). الترخيص: </a:t>
            </a:r>
            <a:r>
              <a:rPr lang="en-US" sz="1200">
                <a:solidFill>
                  <a:srgbClr val="333333"/>
                </a:solidFill>
              </a:rPr>
              <a:t>CC BY-NC-SA 3.0 IGO </a:t>
            </a:r>
            <a:r>
              <a:rPr lang="en-US" sz="1200"/>
              <a:t>20191126</a:t>
            </a:r>
            <a:r>
              <a:rPr lang="ar-EG" sz="1200"/>
              <a:t>. </a:t>
            </a:r>
            <a:r>
              <a:rPr lang="ar-EG"/>
              <a:t>المبادئ الستة للإبلاغ الفعَّال عن المخاطر.</a:t>
            </a:r>
          </a:p>
        </p:txBody>
      </p:sp>
    </p:spTree>
    <p:extLst>
      <p:ext uri="{BB962C8B-B14F-4D97-AF65-F5344CB8AC3E}">
        <p14:creationId xmlns:p14="http://schemas.microsoft.com/office/powerpoint/2010/main" val="3439325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hape 33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8" name="Shape 338"/>
          <p:cNvSpPr>
            <a:spLocks noGrp="1"/>
          </p:cNvSpPr>
          <p:nvPr>
            <p:ph type="body" sz="quarter" idx="1"/>
          </p:nvPr>
        </p:nvSpPr>
        <p:spPr>
          <a:prstGeom prst="rect">
            <a:avLst/>
          </a:prstGeom>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المصدر: </a:t>
            </a:r>
            <a:r>
              <a:rPr lang="ar-EG" sz="12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200" u="sng">
                <a:solidFill>
                  <a:srgbClr val="0563C1"/>
                </a:solidFill>
                <a:uFill>
                  <a:solidFill>
                    <a:srgbClr val="0563C1"/>
                  </a:solidFill>
                </a:uFill>
                <a:hlinkClick r:id="rId3"/>
              </a:rPr>
              <a:t>https://apps.who.int/iris/handle/10665/259807</a:t>
            </a:r>
            <a:r>
              <a:rPr lang="ar-EG" sz="1200">
                <a:latin typeface="Sakkal Majalla" panose="02000000000000000000" pitchFamily="2" charset="-78"/>
                <a:cs typeface="Sakkal Majalla" panose="02000000000000000000" pitchFamily="2" charset="-78"/>
              </a:rPr>
              <a:t>). الترخيص: </a:t>
            </a:r>
            <a:r>
              <a:rPr lang="en-US" sz="1200">
                <a:solidFill>
                  <a:srgbClr val="333333"/>
                </a:solidFill>
              </a:rPr>
              <a:t>CC BY-NC-SA 3.0 IGO </a:t>
            </a:r>
            <a:r>
              <a:rPr lang="en-US" sz="1200"/>
              <a:t>20191126</a:t>
            </a:r>
            <a:r>
              <a:rPr lang="ar-EG" sz="1200"/>
              <a:t>. </a:t>
            </a:r>
            <a:r>
              <a:rPr lang="ar-EG"/>
              <a:t>المبادئ الستة للإبلاغ الفعَّال عن المخاطر.</a:t>
            </a:r>
          </a:p>
        </p:txBody>
      </p:sp>
    </p:spTree>
    <p:extLst>
      <p:ext uri="{BB962C8B-B14F-4D97-AF65-F5344CB8AC3E}">
        <p14:creationId xmlns:p14="http://schemas.microsoft.com/office/powerpoint/2010/main" val="4287889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hape 34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4" name="Shape 344"/>
          <p:cNvSpPr>
            <a:spLocks noGrp="1"/>
          </p:cNvSpPr>
          <p:nvPr>
            <p:ph type="body" sz="quarter" idx="1"/>
          </p:nvPr>
        </p:nvSpPr>
        <p:spPr>
          <a:prstGeom prst="rect">
            <a:avLst/>
          </a:prstGeom>
        </p:spPr>
        <p:txBody>
          <a:bodyPr rtlCol="1"/>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المصدر: </a:t>
            </a:r>
            <a:r>
              <a:rPr lang="ar-EG" sz="1200">
                <a:latin typeface="Sakkal Majalla" panose="02000000000000000000" pitchFamily="2" charset="-78"/>
                <a:cs typeface="Sakkal Majalla" panose="02000000000000000000" pitchFamily="2" charset="-78"/>
              </a:rPr>
              <a:t>منظمة الصحة العالمية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lang="en-US" sz="1200" u="sng">
                <a:solidFill>
                  <a:srgbClr val="0563C1"/>
                </a:solidFill>
                <a:uFill>
                  <a:solidFill>
                    <a:srgbClr val="0563C1"/>
                  </a:solidFill>
                </a:uFill>
                <a:hlinkClick r:id="rId3"/>
              </a:rPr>
              <a:t>https://apps.who.int/iris/handle/10665/259807</a:t>
            </a:r>
            <a:r>
              <a:rPr lang="ar-EG" sz="1200">
                <a:latin typeface="Sakkal Majalla" panose="02000000000000000000" pitchFamily="2" charset="-78"/>
                <a:cs typeface="Sakkal Majalla" panose="02000000000000000000" pitchFamily="2" charset="-78"/>
              </a:rPr>
              <a:t>). الترخيص: </a:t>
            </a:r>
            <a:r>
              <a:rPr lang="en-US" sz="1200">
                <a:solidFill>
                  <a:srgbClr val="333333"/>
                </a:solidFill>
              </a:rPr>
              <a:t>CC BY-NC-SA 3.0 IGO </a:t>
            </a:r>
            <a:r>
              <a:rPr lang="en-US" sz="1200"/>
              <a:t>20191126</a:t>
            </a:r>
            <a:r>
              <a:rPr lang="ar-EG" sz="1200"/>
              <a:t>. </a:t>
            </a:r>
            <a:r>
              <a:rPr lang="ar-EG"/>
              <a:t>المبادئ الستة للإبلاغ الفعَّال عن المخاطر.</a:t>
            </a:r>
          </a:p>
        </p:txBody>
      </p:sp>
    </p:spTree>
    <p:extLst>
      <p:ext uri="{BB962C8B-B14F-4D97-AF65-F5344CB8AC3E}">
        <p14:creationId xmlns:p14="http://schemas.microsoft.com/office/powerpoint/2010/main" val="2530477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95CBB0FC-E46C-BDD4-B1A0-924A492FF41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74440CC-2704-28A8-2101-7F0BA09E70F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38D7B7BC-3E77-F3E4-ADAA-1FE03BE7C9F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AE56A18E-68E8-759B-CC29-6BAA510DE87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9F14AB6-93BD-FC8B-0C7D-AE22220AA6C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DC9D80DB-0E61-A1A4-BDF8-9901C3BE26F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584A199-AD01-26C6-116A-28940589B0A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6C2BA68-8DD5-FF32-9112-A02F90ED9C7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56B81D50-F68A-42F5-5766-B895F8830EA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BB48250-D2F5-0902-FFCC-999E9AE9692E}"/>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429D375-D909-5C43-F324-9BF4E4DC75CC}"/>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01D032E0-0206-F41A-1199-156E111CA77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Rectangle 2">
            <a:extLst>
              <a:ext uri="{FF2B5EF4-FFF2-40B4-BE49-F238E27FC236}">
                <a16:creationId xmlns:a16="http://schemas.microsoft.com/office/drawing/2014/main" id="{5E1793ED-AAEF-1AD1-5625-F2E5D2A3D7FA}"/>
              </a:ext>
            </a:extLst>
          </p:cNvPr>
          <p:cNvSpPr txBox="1"/>
          <p:nvPr userDrawn="1"/>
        </p:nvSpPr>
        <p:spPr>
          <a:xfrm>
            <a:off x="135312" y="73402"/>
            <a:ext cx="8138160"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2"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56AF3B6-5921-4196-7B9D-9C9D42C12A3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B1747EE-A648-3E5C-81FC-E50AB1A0AB36}"/>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2278F3E1-08C8-5366-46A5-B16B2DD2CBB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7999"/>
            <a:ext cx="6105170" cy="780185"/>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8"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n-lt"/>
                <a:ea typeface="+mn-ea"/>
                <a:cs typeface="+mn-cs"/>
                <a:sym typeface="Source Sans Pro Regular"/>
              </a:defRPr>
            </a:lvl1pPr>
          </a:lstStyle>
          <a:p>
            <a:pPr rtl="1"/>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28839EE-DDDF-F396-9EEA-1BD692C70485}"/>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85131824-7A4C-66EB-2998-930595E4BEE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9403BCD3-D025-CE61-434D-C5CB34DF131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n-lt"/>
                <a:ea typeface="+mn-ea"/>
                <a:cs typeface="+mn-cs"/>
                <a:sym typeface="Source Sans Pro Regular"/>
              </a:defRPr>
            </a:lvl1pPr>
          </a:lstStyle>
          <a:p>
            <a:pPr rtl="1"/>
            <a:r>
              <a:t>Click to add text</a:t>
            </a:r>
          </a:p>
        </p:txBody>
      </p:sp>
      <p:sp>
        <p:nvSpPr>
          <p:cNvPr id="2" name="Subtitle 5">
            <a:extLst>
              <a:ext uri="{FF2B5EF4-FFF2-40B4-BE49-F238E27FC236}">
                <a16:creationId xmlns:a16="http://schemas.microsoft.com/office/drawing/2014/main" id="{556FE61D-FDC3-4A82-8633-625DF793EFD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35A91E4C-C0AB-40D8-8CE5-5E9C839BEF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0486D154-FC90-C13D-1108-15B710699C9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rtlCol="1"/>
          <a:lstStyle>
            <a:lvl1pPr algn="r" rtl="1">
              <a:defRPr>
                <a:latin typeface="+mn-lt"/>
                <a:ea typeface="+mn-ea"/>
                <a:cs typeface="+mn-cs"/>
                <a:sym typeface="Source Sans Pro Regular"/>
              </a:defRPr>
            </a:lvl1pPr>
          </a:lstStyle>
          <a:p>
            <a:pPr rtl="1"/>
            <a:r>
              <a:t>Click to add text</a:t>
            </a:r>
          </a:p>
        </p:txBody>
      </p:sp>
      <p:sp>
        <p:nvSpPr>
          <p:cNvPr id="2" name="Subtitle 5">
            <a:extLst>
              <a:ext uri="{FF2B5EF4-FFF2-40B4-BE49-F238E27FC236}">
                <a16:creationId xmlns:a16="http://schemas.microsoft.com/office/drawing/2014/main" id="{C098791B-6509-DEB3-1CDA-47A27D0F716B}"/>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247764B-7A5E-92B7-7C66-A94AA262E3B2}"/>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5CB4A906-51B6-F74B-C3F3-833A62B86F1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6" name="Image" descr="Image">
            <a:extLst>
              <a:ext uri="{FF2B5EF4-FFF2-40B4-BE49-F238E27FC236}">
                <a16:creationId xmlns:a16="http://schemas.microsoft.com/office/drawing/2014/main" id="{C6BEC00F-777A-DE14-7AF3-97B7A10B6693}"/>
              </a:ext>
            </a:extLst>
          </p:cNvPr>
          <p:cNvPicPr>
            <a:picLocks noChangeAspect="1"/>
          </p:cNvPicPr>
          <p:nvPr userDrawn="1"/>
        </p:nvPicPr>
        <p:blipFill>
          <a:blip r:embed="rId3"/>
          <a:stretch>
            <a:fillRect/>
          </a:stretch>
        </p:blipFill>
        <p:spPr>
          <a:xfrm>
            <a:off x="-27005" y="-11679"/>
            <a:ext cx="6892228" cy="880764"/>
          </a:xfrm>
          <a:prstGeom prst="rect">
            <a:avLst/>
          </a:prstGeom>
          <a:ln w="12700">
            <a:miter lim="400000"/>
          </a:ln>
        </p:spPr>
      </p:pic>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6544F1A-DE5F-BA4E-AFB3-1CF740B4AFE4}"/>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120B082-1647-572E-1D67-83A39E3F55E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4566F836-9B28-C1B6-2861-629E9F6F1DD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03490" y="462255"/>
            <a:ext cx="3264196" cy="1134296"/>
          </a:xfrm>
          <a:prstGeom prst="rect">
            <a:avLst/>
          </a:prstGeom>
        </p:spPr>
        <p:txBody>
          <a:bodyPr rtlCol="1"/>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EFE2072-CBB0-F1C0-256C-18C2C71CEC36}"/>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2F17DE0-C9A1-BC4B-E9B0-36B24ED3A427}"/>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03C2B179-D1ED-97DF-CE64-EBD6B06E9B2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Rounded Rectangle 3">
            <a:extLst>
              <a:ext uri="{FF2B5EF4-FFF2-40B4-BE49-F238E27FC236}">
                <a16:creationId xmlns:a16="http://schemas.microsoft.com/office/drawing/2014/main" id="{CE1D3109-485B-0348-E4C4-C9E59AC8446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solidFill>
                <a:srgbClr val="729E03"/>
              </a:solidFill>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4430365-D6D2-697B-90C2-230D1D4712AF}"/>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346F4E18-F4C6-8FAE-3082-A9854C38546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87D48D55-ACFF-4CB5-16CE-B48AF9807A5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TextBox 4">
            <a:extLst>
              <a:ext uri="{FF2B5EF4-FFF2-40B4-BE49-F238E27FC236}">
                <a16:creationId xmlns:a16="http://schemas.microsoft.com/office/drawing/2014/main" id="{C086E666-0E3C-CA88-9391-57FC4743C817}"/>
              </a:ext>
            </a:extLst>
          </p:cNvPr>
          <p:cNvSpPr txBox="1"/>
          <p:nvPr userDrawn="1"/>
        </p:nvSpPr>
        <p:spPr>
          <a:xfrm>
            <a:off x="388936" y="885342"/>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6" name="Rounded Rectangle 3">
            <a:extLst>
              <a:ext uri="{FF2B5EF4-FFF2-40B4-BE49-F238E27FC236}">
                <a16:creationId xmlns:a16="http://schemas.microsoft.com/office/drawing/2014/main" id="{16D9215E-421F-14FE-8DF6-A0BDF6FFA9E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7483B26-C6D4-3231-26F4-16873E7A99E7}"/>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80C5965-BEDC-B602-8D4D-415BA08DE4B0}"/>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D7CA485A-AF0B-4D87-748D-2528D2D6BFF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TextBox 5">
            <a:extLst>
              <a:ext uri="{FF2B5EF4-FFF2-40B4-BE49-F238E27FC236}">
                <a16:creationId xmlns:a16="http://schemas.microsoft.com/office/drawing/2014/main" id="{F4DBBD04-F7E2-B5A7-DF86-A9CC411C9CE4}"/>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6" name="Rounded Rectangle 3">
            <a:extLst>
              <a:ext uri="{FF2B5EF4-FFF2-40B4-BE49-F238E27FC236}">
                <a16:creationId xmlns:a16="http://schemas.microsoft.com/office/drawing/2014/main" id="{067943D2-5B1E-EE72-8A13-5DB70437F8A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8A31886E-C777-9D26-A0DA-57E612CCA03A}"/>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3FD066DB-814D-F771-11C1-5874210F4F1F}"/>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2AEEB542-9055-344A-CC75-7B7B75D6309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TextBox 6">
            <a:extLst>
              <a:ext uri="{FF2B5EF4-FFF2-40B4-BE49-F238E27FC236}">
                <a16:creationId xmlns:a16="http://schemas.microsoft.com/office/drawing/2014/main" id="{42D76B34-E269-41EE-8865-F906CC0FA089}"/>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6" name="Rounded Rectangle 3">
            <a:extLst>
              <a:ext uri="{FF2B5EF4-FFF2-40B4-BE49-F238E27FC236}">
                <a16:creationId xmlns:a16="http://schemas.microsoft.com/office/drawing/2014/main" id="{74532A17-A5D9-9AFA-5973-B13478A2A5E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436F8CD-81CC-55D0-CE54-E3A82A9A8D9C}"/>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B25D7FC7-44E9-C977-37EF-3EB32224FC1A}"/>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3B478773-0471-C800-8A83-54F62C036BC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sp>
        <p:nvSpPr>
          <p:cNvPr id="5" name="TextBox 6">
            <a:extLst>
              <a:ext uri="{FF2B5EF4-FFF2-40B4-BE49-F238E27FC236}">
                <a16:creationId xmlns:a16="http://schemas.microsoft.com/office/drawing/2014/main" id="{4095FC13-4EA7-923B-6265-3373F2CAB496}"/>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6" name="Rounded Rectangle 3">
            <a:extLst>
              <a:ext uri="{FF2B5EF4-FFF2-40B4-BE49-F238E27FC236}">
                <a16:creationId xmlns:a16="http://schemas.microsoft.com/office/drawing/2014/main" id="{5192A233-08ED-EC90-0C4D-89B00532ED44}"/>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8CCE83D4-59F7-EAC8-D85D-DABF84FA198D}"/>
              </a:ext>
            </a:extLst>
          </p:cNvPr>
          <p:cNvSpPr txBox="1"/>
          <p:nvPr userDrawn="1"/>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6443553C-CA38-48FE-D173-2EA06D7EE198}"/>
              </a:ext>
            </a:extLst>
          </p:cNvPr>
          <p:cNvSpPr txBox="1"/>
          <p:nvPr userDrawn="1"/>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4" name="Slide Number">
            <a:extLst>
              <a:ext uri="{FF2B5EF4-FFF2-40B4-BE49-F238E27FC236}">
                <a16:creationId xmlns:a16="http://schemas.microsoft.com/office/drawing/2014/main" id="{3C0B1C50-57CA-F360-E59E-08BB42E1386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6" name="Subtitle 5"/>
          <p:cNvSpPr txBox="1"/>
          <p:nvPr/>
        </p:nvSpPr>
        <p:spPr>
          <a:xfrm>
            <a:off x="8061960" y="647063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8061960" y="663631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B9.1 Emergeny Risk Communication</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70915"/>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0831F515-9ED9-85CB-1DA0-EBFB712C4BA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a:latin typeface="+mn-lt"/>
            </a:endParaRPr>
          </a:p>
        </p:txBody>
      </p:sp>
      <p:pic>
        <p:nvPicPr>
          <p:cNvPr id="14" name="Image 13"/>
          <p:cNvPicPr>
            <a:picLocks noChangeAspect="1"/>
          </p:cNvPicPr>
          <p:nvPr userDrawn="1"/>
        </p:nvPicPr>
        <p:blipFill>
          <a:blip r:embed="rId2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hyperlink" Target="https://www.who.int/risk-communication/guidance/download/en/"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25.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www.who.int/teams/risk-communication/epi-win-updates" TargetMode="External"/><Relationship Id="rId2" Type="http://schemas.openxmlformats.org/officeDocument/2006/relationships/hyperlink" Target="https://apps.who.int/iris/handle/10665/259807" TargetMode="External"/><Relationship Id="rId1" Type="http://schemas.openxmlformats.org/officeDocument/2006/relationships/slideLayout" Target="../slideLayouts/slideLayout5.xml"/><Relationship Id="rId6" Type="http://schemas.openxmlformats.org/officeDocument/2006/relationships/hyperlink" Target="https://www.who.int/emergencies/diseases/novel-coronavirus-2019/advice-for-public/myth-busters" TargetMode="External"/><Relationship Id="rId5" Type="http://schemas.openxmlformats.org/officeDocument/2006/relationships/hyperlink" Target="https://www.who.int/emergencies/diseases/novel-coronavirus-2019/technical-guidance-publications" TargetMode="External"/><Relationship Id="rId4" Type="http://schemas.openxmlformats.org/officeDocument/2006/relationships/hyperlink" Target="https://www.who.int/teams/risk-communication#:~:text=EPI-WIN seeks to give,COVID-19 public health emergenc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hyperlink" Target="https://openwho.org/courses/publichealthcom" TargetMode="External"/><Relationship Id="rId2" Type="http://schemas.openxmlformats.org/officeDocument/2006/relationships/hyperlink" Target="https://openwho.org/courses/risk-communication" TargetMode="External"/><Relationship Id="rId1" Type="http://schemas.openxmlformats.org/officeDocument/2006/relationships/slideLayout" Target="../slideLayouts/slideLayout6.xml"/><Relationship Id="rId5" Type="http://schemas.openxmlformats.org/officeDocument/2006/relationships/hyperlink" Target="https://openwho.org/courses/infodemic-management-101-ar" TargetMode="External"/><Relationship Id="rId4" Type="http://schemas.openxmlformats.org/officeDocument/2006/relationships/hyperlink" Target="https://openwho.org/courses/RCCE-COVID-19"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3"/>
          <p:cNvSpPr txBox="1"/>
          <p:nvPr/>
        </p:nvSpPr>
        <p:spPr>
          <a:xfrm>
            <a:off x="2290250" y="1719659"/>
            <a:ext cx="2259582"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b="1">
                <a:latin typeface="Sakkal Majalla" panose="02000000000000000000" pitchFamily="2" charset="-78"/>
                <a:cs typeface="Sakkal Majalla" panose="02000000000000000000" pitchFamily="2" charset="-78"/>
              </a:rPr>
              <a:t>B9.1</a:t>
            </a:r>
            <a:endParaRPr lang="ar" b="1">
              <a:latin typeface="Sakkal Majalla" panose="02000000000000000000" pitchFamily="2" charset="-78"/>
              <a:cs typeface="Sakkal Majalla" panose="02000000000000000000" pitchFamily="2" charset="-78"/>
            </a:endParaRPr>
          </a:p>
        </p:txBody>
      </p:sp>
      <p:sp>
        <p:nvSpPr>
          <p:cNvPr id="284" name="TextBox 10"/>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8" name="Szövegdoboz 7">
            <a:extLst>
              <a:ext uri="{FF2B5EF4-FFF2-40B4-BE49-F238E27FC236}">
                <a16:creationId xmlns:a16="http://schemas.microsoft.com/office/drawing/2014/main" id="{450D4906-1FB9-C877-F4B7-B79306E22E3A}"/>
              </a:ext>
            </a:extLst>
          </p:cNvPr>
          <p:cNvSpPr txBox="1"/>
          <p:nvPr/>
        </p:nvSpPr>
        <p:spPr>
          <a:xfrm>
            <a:off x="563517" y="2592280"/>
            <a:ext cx="3919706"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marR="0" indent="0" defTabSz="914400" rtl="1" fontAlgn="auto" latinLnBrk="0" hangingPunct="0">
              <a:lnSpc>
                <a:spcPct val="100000"/>
              </a:lnSpc>
              <a:spcBef>
                <a:spcPts val="0"/>
              </a:spcBef>
              <a:spcAft>
                <a:spcPts val="0"/>
              </a:spcAft>
              <a:buClrTx/>
              <a:buSzTx/>
              <a:buFontTx/>
              <a:buNone/>
              <a:tabLst/>
            </a:pPr>
            <a:r>
              <a:rPr lang="ar" sz="3200" b="1">
                <a:solidFill>
                  <a:schemeClr val="bg1"/>
                </a:solidFill>
                <a:latin typeface="Sakkal Majalla" panose="02000000000000000000" pitchFamily="2" charset="-78"/>
                <a:cs typeface="Sakkal Majalla" panose="02000000000000000000" pitchFamily="2" charset="-78"/>
              </a:rPr>
              <a:t>التواصل بشأن المخاطر </a:t>
            </a:r>
            <a:br>
              <a:rPr lang="hu-HU" sz="3200" b="1">
                <a:solidFill>
                  <a:schemeClr val="bg1"/>
                </a:solidFill>
                <a:latin typeface="Sakkal Majalla" panose="02000000000000000000" pitchFamily="2" charset="-78"/>
                <a:cs typeface="Sakkal Majalla" panose="02000000000000000000" pitchFamily="2" charset="-78"/>
              </a:rPr>
            </a:br>
            <a:r>
              <a:rPr lang="ar" sz="3200" b="1">
                <a:solidFill>
                  <a:schemeClr val="bg1"/>
                </a:solidFill>
                <a:latin typeface="Sakkal Majalla" panose="02000000000000000000" pitchFamily="2" charset="-78"/>
                <a:cs typeface="Sakkal Majalla" panose="02000000000000000000" pitchFamily="2" charset="-78"/>
              </a:rPr>
              <a:t>في حالات الطوارئ</a:t>
            </a:r>
            <a:endParaRPr kumimoji="0" lang="hu-HU" sz="32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0;p7">
            <a:extLst>
              <a:ext uri="{FF2B5EF4-FFF2-40B4-BE49-F238E27FC236}">
                <a16:creationId xmlns:a16="http://schemas.microsoft.com/office/drawing/2014/main" id="{6EC7ECD9-834E-FE1D-F861-C0C63A895A4A}"/>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3. المبادئ الستة للتواصل الفعَّال بشأن المخاطر</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Google Shape;630;g7510dbd89e_0_32"/>
          <p:cNvSpPr txBox="1">
            <a:spLocks noGrp="1"/>
          </p:cNvSpPr>
          <p:nvPr>
            <p:ph type="body" idx="1"/>
          </p:nvPr>
        </p:nvSpPr>
        <p:spPr>
          <a:xfrm>
            <a:off x="2017967" y="1712431"/>
            <a:ext cx="8222168" cy="3653474"/>
          </a:xfrm>
          <a:prstGeom prst="rect">
            <a:avLst/>
          </a:prstGeom>
        </p:spPr>
        <p:txBody>
          <a:bodyPr lIns="45699" tIns="45699" rIns="45699" bIns="45699" rtlCol="1"/>
          <a:lstStyle/>
          <a:p>
            <a:pPr rtl="1">
              <a:lnSpc>
                <a:spcPct val="115000"/>
              </a:lnSpc>
              <a:spcBef>
                <a:spcPts val="1200"/>
              </a:spcBef>
            </a:pPr>
            <a:r>
              <a:rPr lang="ar" sz="2800" b="1">
                <a:solidFill>
                  <a:srgbClr val="C00000"/>
                </a:solidFill>
                <a:latin typeface="Sakkal Majalla" panose="02000000000000000000" pitchFamily="2" charset="-78"/>
                <a:cs typeface="Sakkal Majalla" panose="02000000000000000000" pitchFamily="2" charset="-78"/>
              </a:rPr>
              <a:t>فيما يلي المبادئ الستة للتواصل الفعَّال بشأن المخاطر:</a:t>
            </a:r>
          </a:p>
          <a:p>
            <a:pPr marL="457200" indent="-381000" rtl="1">
              <a:lnSpc>
                <a:spcPct val="115000"/>
              </a:lnSpc>
              <a:spcBef>
                <a:spcPts val="1200"/>
              </a:spcBef>
              <a:buClr>
                <a:srgbClr val="C00000"/>
              </a:buClr>
              <a:buSzPts val="2400"/>
              <a:buAutoNum type="arabicPeriod"/>
            </a:pPr>
            <a:r>
              <a:rPr err="1">
                <a:latin typeface="Sakkal Majalla" panose="02000000000000000000" pitchFamily="2" charset="-78"/>
                <a:cs typeface="Sakkal Majalla" panose="02000000000000000000" pitchFamily="2" charset="-78"/>
              </a:rPr>
              <a:t>الثقة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381000" rtl="1">
              <a:lnSpc>
                <a:spcPct val="115000"/>
              </a:lnSpc>
              <a:spcBef>
                <a:spcPts val="0"/>
              </a:spcBef>
              <a:buClr>
                <a:srgbClr val="C00000"/>
              </a:buClr>
              <a:buSzPts val="2400"/>
              <a:buAutoNum type="arabicPeriod"/>
            </a:pPr>
            <a:r>
              <a:rPr lang="ar-EG">
                <a:latin typeface="Sakkal Majalla" panose="02000000000000000000" pitchFamily="2" charset="-78"/>
                <a:cs typeface="Sakkal Majalla" panose="02000000000000000000" pitchFamily="2" charset="-78"/>
              </a:rPr>
              <a:t>الإبلاغ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والمُتكرر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حتى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اليقين</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marL="457200" indent="-381000" rtl="1">
              <a:lnSpc>
                <a:spcPct val="115000"/>
              </a:lnSpc>
              <a:spcBef>
                <a:spcPts val="0"/>
              </a:spcBef>
              <a:buClr>
                <a:srgbClr val="C00000"/>
              </a:buClr>
              <a:buSzPts val="2400"/>
              <a:buAutoNum type="arabicPeriod"/>
            </a:pPr>
            <a:r>
              <a:rPr err="1">
                <a:latin typeface="Sakkal Majalla" panose="02000000000000000000" pitchFamily="2" charset="-78"/>
                <a:cs typeface="Sakkal Majalla" panose="02000000000000000000" pitchFamily="2" charset="-78"/>
              </a:rPr>
              <a:t>التنسيق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الشركاء</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381000" rtl="1">
              <a:lnSpc>
                <a:spcPct val="115000"/>
              </a:lnSpc>
              <a:spcBef>
                <a:spcPts val="0"/>
              </a:spcBef>
              <a:buClr>
                <a:srgbClr val="C00000"/>
              </a:buClr>
              <a:buSzPts val="2400"/>
              <a:buAutoNum type="arabicPeriod"/>
            </a:pPr>
            <a:r>
              <a:rPr err="1">
                <a:latin typeface="Sakkal Majalla" panose="02000000000000000000" pitchFamily="2" charset="-78"/>
                <a:cs typeface="Sakkal Majalla" panose="02000000000000000000" pitchFamily="2" charset="-78"/>
              </a:rPr>
              <a:t>الإنصات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وإشراكها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381000" rtl="1">
              <a:lnSpc>
                <a:spcPct val="115000"/>
              </a:lnSpc>
              <a:spcBef>
                <a:spcPts val="0"/>
              </a:spcBef>
              <a:buClr>
                <a:srgbClr val="C00000"/>
              </a:buClr>
              <a:buSzPts val="2400"/>
              <a:buAutoNum type="arabicPeriod"/>
            </a:pPr>
            <a:r>
              <a:rPr err="1">
                <a:latin typeface="Sakkal Majalla" panose="02000000000000000000" pitchFamily="2" charset="-78"/>
                <a:cs typeface="Sakkal Majalla" panose="02000000000000000000" pitchFamily="2" charset="-78"/>
              </a:rPr>
              <a:t>الجمع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متنوعة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النُّهج</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381000" rtl="1">
              <a:spcBef>
                <a:spcPts val="0"/>
              </a:spcBef>
              <a:buClr>
                <a:srgbClr val="C00000"/>
              </a:buClr>
              <a:buSzPts val="2400"/>
              <a:buAutoNum type="arabicPeriod"/>
            </a:pPr>
            <a:r>
              <a:rPr err="1">
                <a:latin typeface="Sakkal Majalla" panose="02000000000000000000" pitchFamily="2" charset="-78"/>
                <a:cs typeface="Sakkal Majalla" panose="02000000000000000000" pitchFamily="2" charset="-78"/>
              </a:rPr>
              <a:t>بناء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الفترات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الأزمات</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043D273D-619D-3FDB-B601-15CB7D29C5D0}"/>
              </a:ext>
            </a:extLst>
          </p:cNvPr>
          <p:cNvSpPr txBox="1">
            <a:spLocks/>
          </p:cNvSpPr>
          <p:nvPr/>
        </p:nvSpPr>
        <p:spPr>
          <a:xfrm>
            <a:off x="-294895" y="68582"/>
            <a:ext cx="8940881"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المبادئ الستة للتواصل الفعَّال بشأن المخاطر</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Google Shape;678;g7510dbd89e_0_109"/>
          <p:cNvSpPr txBox="1">
            <a:spLocks noGrp="1"/>
          </p:cNvSpPr>
          <p:nvPr>
            <p:ph type="body" idx="1"/>
          </p:nvPr>
        </p:nvSpPr>
        <p:spPr>
          <a:xfrm>
            <a:off x="1223533" y="1652530"/>
            <a:ext cx="9744934" cy="4371734"/>
          </a:xfrm>
          <a:prstGeom prst="rect">
            <a:avLst/>
          </a:prstGeom>
        </p:spPr>
        <p:txBody>
          <a:bodyPr lIns="45699" tIns="45699" rIns="45699" bIns="45699" rtlCol="1"/>
          <a:lstStyle/>
          <a:p>
            <a:pPr defTabSz="286426" rtl="1">
              <a:spcBef>
                <a:spcPts val="0"/>
              </a:spcBef>
              <a:defRPr sz="2178"/>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الإجراءات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والسلوكيات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يأتي</a:t>
            </a:r>
            <a:r>
              <a:rPr>
                <a:latin typeface="Sakkal Majalla" panose="02000000000000000000" pitchFamily="2" charset="-78"/>
                <a:cs typeface="Sakkal Majalla" panose="02000000000000000000" pitchFamily="2" charset="-78"/>
              </a:rPr>
              <a:t>:</a:t>
            </a:r>
          </a:p>
          <a:p>
            <a:pPr defTabSz="286426" rtl="1">
              <a:spcBef>
                <a:spcPts val="0"/>
              </a:spcBef>
              <a:defRPr sz="2178"/>
            </a:pPr>
            <a:endParaRPr>
              <a:latin typeface="Sakkal Majalla" panose="02000000000000000000" pitchFamily="2" charset="-78"/>
              <a:cs typeface="Sakkal Majalla" panose="02000000000000000000" pitchFamily="2" charset="-78"/>
            </a:endParaRPr>
          </a:p>
          <a:p>
            <a:pPr defTabSz="286426" rtl="1">
              <a:spcBef>
                <a:spcPts val="0"/>
              </a:spcBef>
              <a:defRPr sz="2178"/>
            </a:pPr>
            <a:r>
              <a:rPr err="1">
                <a:latin typeface="Sakkal Majalla" panose="02000000000000000000" pitchFamily="2" charset="-78"/>
                <a:cs typeface="Sakkal Majalla" panose="02000000000000000000" pitchFamily="2" charset="-78"/>
              </a:rPr>
              <a:t>التعبير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التعاطف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التضامن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defTabSz="286426" rtl="1">
              <a:spcBef>
                <a:spcPts val="0"/>
              </a:spcBef>
              <a:defRPr sz="2178"/>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قلوبنا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وعشرين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شخصًا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الموجودين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حاليًّا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ونتمنى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الشفاء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العاجل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defTabSz="286426" rtl="1">
              <a:spcBef>
                <a:spcPts val="0"/>
              </a:spcBef>
              <a:defRPr sz="2178"/>
            </a:pPr>
            <a:endParaRPr>
              <a:latin typeface="Sakkal Majalla" panose="02000000000000000000" pitchFamily="2" charset="-78"/>
              <a:cs typeface="Sakkal Majalla" panose="02000000000000000000" pitchFamily="2" charset="-78"/>
            </a:endParaRPr>
          </a:p>
          <a:p>
            <a:pPr defTabSz="286426" rtl="1">
              <a:spcBef>
                <a:spcPts val="0"/>
              </a:spcBef>
              <a:defRPr sz="2178"/>
            </a:pPr>
            <a:r>
              <a:rPr err="1">
                <a:latin typeface="Sakkal Majalla" panose="02000000000000000000" pitchFamily="2" charset="-78"/>
                <a:cs typeface="Sakkal Majalla" panose="02000000000000000000" pitchFamily="2" charset="-78"/>
              </a:rPr>
              <a:t>الالتزام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تعرف</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defTabSz="286426" rtl="1">
              <a:spcBef>
                <a:spcPts val="0"/>
              </a:spcBef>
              <a:defRPr sz="2178"/>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 « </a:t>
            </a:r>
            <a:r>
              <a:rPr err="1">
                <a:latin typeface="Sakkal Majalla" panose="02000000000000000000" pitchFamily="2" charset="-78"/>
                <a:cs typeface="Sakkal Majalla" panose="02000000000000000000" pitchFamily="2" charset="-78"/>
              </a:rPr>
              <a:t>نعلم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lang="ar-EG">
                <a:latin typeface="Sakkal Majalla" panose="02000000000000000000" pitchFamily="2" charset="-78"/>
                <a:cs typeface="Sakkal Majalla" panose="02000000000000000000" pitchFamily="2" charset="-78"/>
              </a:rPr>
              <a:t> 26 </a:t>
            </a:r>
            <a:r>
              <a:rPr err="1">
                <a:latin typeface="Sakkal Majalla" panose="02000000000000000000" pitchFamily="2" charset="-78"/>
                <a:cs typeface="Sakkal Majalla" panose="02000000000000000000" pitchFamily="2" charset="-78"/>
              </a:rPr>
              <a:t>تشرين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أكتوبر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سجلنا</a:t>
            </a:r>
            <a:r>
              <a:rPr lang="ar-EG">
                <a:latin typeface="Sakkal Majalla" panose="02000000000000000000" pitchFamily="2" charset="-78"/>
                <a:cs typeface="Sakkal Majalla" panose="02000000000000000000" pitchFamily="2" charset="-78"/>
              </a:rPr>
              <a:t> 30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العاصمة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ظهرت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ارتفاع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درجة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الحرارة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والقشعريرة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والصداع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والقيء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والإسهال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وآلام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الجسم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defTabSz="286426" rtl="1">
              <a:spcBef>
                <a:spcPts val="0"/>
              </a:spcBef>
              <a:defRPr sz="2178"/>
            </a:pPr>
            <a:endParaRPr>
              <a:latin typeface="Sakkal Majalla" panose="02000000000000000000" pitchFamily="2" charset="-78"/>
              <a:cs typeface="Sakkal Majalla" panose="02000000000000000000" pitchFamily="2" charset="-78"/>
            </a:endParaRPr>
          </a:p>
          <a:p>
            <a:pPr defTabSz="286426" rtl="1">
              <a:spcBef>
                <a:spcPts val="0"/>
              </a:spcBef>
              <a:defRPr sz="2178"/>
            </a:pPr>
            <a:r>
              <a:rPr err="1">
                <a:latin typeface="Sakkal Majalla" panose="02000000000000000000" pitchFamily="2" charset="-78"/>
                <a:cs typeface="Sakkal Majalla" panose="02000000000000000000" pitchFamily="2" charset="-78"/>
              </a:rPr>
              <a:t>الإقرار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تعرف</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defTabSz="286426" rtl="1">
              <a:spcBef>
                <a:spcPts val="0"/>
              </a:spcBef>
              <a:defRPr sz="2178"/>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 «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ليست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لدينا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واضحة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يسبب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ولكننا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نبذل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قصارى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جهدنا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للوقوف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أسبابه</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ولدينا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ميداني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أرسلنا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عينات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لفحصها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32A58C53-9149-31DE-AAD9-82606C854426}"/>
              </a:ext>
            </a:extLst>
          </p:cNvPr>
          <p:cNvSpPr txBox="1">
            <a:spLocks/>
          </p:cNvSpPr>
          <p:nvPr/>
        </p:nvSpPr>
        <p:spPr>
          <a:xfrm>
            <a:off x="138857" y="92029"/>
            <a:ext cx="8313482" cy="62308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المبادئ الستة للتواصل الفعَّال بشأن المخاطر</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Google Shape;678;g7510dbd89e_0_109"/>
          <p:cNvSpPr txBox="1">
            <a:spLocks noGrp="1"/>
          </p:cNvSpPr>
          <p:nvPr>
            <p:ph type="body" idx="1"/>
          </p:nvPr>
        </p:nvSpPr>
        <p:spPr>
          <a:xfrm>
            <a:off x="1196451" y="1663547"/>
            <a:ext cx="9799099" cy="3996761"/>
          </a:xfrm>
          <a:prstGeom prst="rect">
            <a:avLst/>
          </a:prstGeom>
        </p:spPr>
        <p:txBody>
          <a:bodyPr lIns="45699" tIns="45699" rIns="45699" bIns="45699" rtlCol="1"/>
          <a:lstStyle/>
          <a:p>
            <a:pPr rtl="1">
              <a:spcBef>
                <a:spcPts val="0"/>
              </a:spcBef>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الإجراءات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والسلوكيات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يأتي</a:t>
            </a:r>
            <a:r>
              <a:rPr>
                <a:latin typeface="Sakkal Majalla" panose="02000000000000000000" pitchFamily="2" charset="-78"/>
                <a:cs typeface="Sakkal Majalla" panose="02000000000000000000" pitchFamily="2" charset="-78"/>
              </a:rPr>
              <a:t>:</a:t>
            </a:r>
          </a:p>
          <a:p>
            <a:pPr rtl="1">
              <a:spcBef>
                <a:spcPts val="0"/>
              </a:spcBef>
            </a:pPr>
            <a:endParaRPr>
              <a:latin typeface="Sakkal Majalla" panose="02000000000000000000" pitchFamily="2" charset="-78"/>
              <a:cs typeface="Sakkal Majalla" panose="02000000000000000000" pitchFamily="2" charset="-78"/>
            </a:endParaRPr>
          </a:p>
          <a:p>
            <a:pPr rtl="1">
              <a:spcBef>
                <a:spcPts val="0"/>
              </a:spcBef>
            </a:pPr>
            <a:r>
              <a:rPr err="1">
                <a:latin typeface="Sakkal Majalla" panose="02000000000000000000" pitchFamily="2" charset="-78"/>
                <a:cs typeface="Sakkal Majalla" panose="02000000000000000000" pitchFamily="2" charset="-78"/>
              </a:rPr>
              <a:t>توضيح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تفعله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مؤسستك</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rtl="1">
              <a:spcBef>
                <a:spcPts val="0"/>
              </a:spcBef>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بصدد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الفاشية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ونعمل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الأطباء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مستشفى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العاصمة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لضمان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spcBef>
                <a:spcPts val="0"/>
              </a:spcBef>
            </a:pPr>
            <a:endParaRPr>
              <a:latin typeface="Sakkal Majalla" panose="02000000000000000000" pitchFamily="2" charset="-78"/>
              <a:cs typeface="Sakkal Majalla" panose="02000000000000000000" pitchFamily="2" charset="-78"/>
            </a:endParaRPr>
          </a:p>
          <a:p>
            <a:pPr rtl="1">
              <a:spcBef>
                <a:spcPts val="0"/>
              </a:spcBef>
            </a:pPr>
            <a:r>
              <a:rPr err="1">
                <a:latin typeface="Sakkal Majalla" panose="02000000000000000000" pitchFamily="2" charset="-78"/>
                <a:cs typeface="Sakkal Majalla" panose="02000000000000000000" pitchFamily="2" charset="-78"/>
              </a:rPr>
              <a:t>تكليف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بمهمة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ينفذونها</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endParaRPr>
              <a:latin typeface="Sakkal Majalla" panose="02000000000000000000" pitchFamily="2" charset="-78"/>
              <a:ea typeface="Source Sans Pro Bold"/>
              <a:cs typeface="Sakkal Majalla" panose="02000000000000000000" pitchFamily="2" charset="-78"/>
              <a:sym typeface="Source Sans Pro Bold"/>
            </a:endParaRPr>
          </a:p>
          <a:p>
            <a:pPr rtl="1">
              <a:spcBef>
                <a:spcPts val="0"/>
              </a:spcBef>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يُنصح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بغلي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المياه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وطهو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الطعام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جيدًا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وغسل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والصابون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الوجبات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تناول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الطعام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المرحاض</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بتعب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أُصيب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بحمى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قيء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إسهال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فعليه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يذهب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المدرسة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4B159E72-C23F-EB32-DCA9-25621DF0114C}"/>
              </a:ext>
            </a:extLst>
          </p:cNvPr>
          <p:cNvSpPr txBox="1">
            <a:spLocks/>
          </p:cNvSpPr>
          <p:nvPr/>
        </p:nvSpPr>
        <p:spPr>
          <a:xfrm>
            <a:off x="138856" y="92028"/>
            <a:ext cx="8407267" cy="66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المبادئ الستة للتواصل الفعَّال بشأن المخاطر</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TextBox 1"/>
          <p:cNvSpPr txBox="1"/>
          <p:nvPr/>
        </p:nvSpPr>
        <p:spPr>
          <a:xfrm>
            <a:off x="138856" y="776409"/>
            <a:ext cx="10699150"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يستند نموذج منظمة الصحة العالمية المتكامل للتواصل بشأن المخاطر في حالات الطوارئ إلى خمس ركائز:</a:t>
            </a:r>
          </a:p>
        </p:txBody>
      </p:sp>
      <p:sp>
        <p:nvSpPr>
          <p:cNvPr id="4" name="Title 1">
            <a:extLst>
              <a:ext uri="{FF2B5EF4-FFF2-40B4-BE49-F238E27FC236}">
                <a16:creationId xmlns:a16="http://schemas.microsoft.com/office/drawing/2014/main" id="{1531B797-BE4D-6796-2EF0-63675ED17069}"/>
              </a:ext>
            </a:extLst>
          </p:cNvPr>
          <p:cNvSpPr txBox="1">
            <a:spLocks/>
          </p:cNvSpPr>
          <p:nvPr/>
        </p:nvSpPr>
        <p:spPr>
          <a:xfrm>
            <a:off x="138857" y="92029"/>
            <a:ext cx="8571390" cy="5644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المبادئ الستة للتواصل الفعَّال بشأن المخاطر</a:t>
            </a:r>
          </a:p>
        </p:txBody>
      </p:sp>
      <p:grpSp>
        <p:nvGrpSpPr>
          <p:cNvPr id="10" name="Groupe 9">
            <a:extLst>
              <a:ext uri="{FF2B5EF4-FFF2-40B4-BE49-F238E27FC236}">
                <a16:creationId xmlns:a16="http://schemas.microsoft.com/office/drawing/2014/main" id="{AB92B09D-824B-40F3-C732-7CFABFBEAB38}"/>
              </a:ext>
            </a:extLst>
          </p:cNvPr>
          <p:cNvGrpSpPr/>
          <p:nvPr/>
        </p:nvGrpSpPr>
        <p:grpSpPr>
          <a:xfrm>
            <a:off x="2860913" y="1912883"/>
            <a:ext cx="6259966" cy="4786191"/>
            <a:chOff x="2966017" y="1295400"/>
            <a:chExt cx="6259966" cy="4786191"/>
          </a:xfrm>
        </p:grpSpPr>
        <p:pic>
          <p:nvPicPr>
            <p:cNvPr id="347" name="Picture 4" descr="Picture 4"/>
            <p:cNvPicPr>
              <a:picLocks noChangeAspect="1"/>
            </p:cNvPicPr>
            <p:nvPr/>
          </p:nvPicPr>
          <p:blipFill>
            <a:blip r:embed="rId3"/>
            <a:stretch>
              <a:fillRect/>
            </a:stretch>
          </p:blipFill>
          <p:spPr>
            <a:xfrm>
              <a:off x="2966017" y="1358178"/>
              <a:ext cx="6259966" cy="4723413"/>
            </a:xfrm>
            <a:prstGeom prst="rect">
              <a:avLst/>
            </a:prstGeom>
            <a:ln w="12700">
              <a:miter lim="400000"/>
            </a:ln>
          </p:spPr>
        </p:pic>
        <p:sp>
          <p:nvSpPr>
            <p:cNvPr id="2" name="ZoneTexte 1">
              <a:extLst>
                <a:ext uri="{FF2B5EF4-FFF2-40B4-BE49-F238E27FC236}">
                  <a16:creationId xmlns:a16="http://schemas.microsoft.com/office/drawing/2014/main" id="{DEDB7E21-9DD7-ED2F-D0D2-86B8642FC921}"/>
                </a:ext>
              </a:extLst>
            </p:cNvPr>
            <p:cNvSpPr txBox="1"/>
            <p:nvPr/>
          </p:nvSpPr>
          <p:spPr>
            <a:xfrm>
              <a:off x="4270411" y="2234033"/>
              <a:ext cx="1718443" cy="1055606"/>
            </a:xfrm>
            <a:prstGeom prst="roundRect">
              <a:avLst/>
            </a:prstGeom>
            <a:solidFill>
              <a:srgbClr val="C2C4F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sz="1400" err="1"/>
                <a:t>الاستماع</a:t>
              </a:r>
              <a:r>
                <a:rPr lang="en-US" sz="1400" dirty="0"/>
                <a:t> </a:t>
              </a:r>
              <a:r>
                <a:rPr lang="en-US" sz="1400" err="1"/>
                <a:t>الديناميكي</a:t>
              </a:r>
              <a:r>
                <a:rPr lang="en-US" sz="1400" dirty="0"/>
                <a:t> </a:t>
              </a:r>
              <a:r>
                <a:rPr lang="en-US" sz="1400" err="1"/>
                <a:t>والشائعات</a:t>
              </a:r>
              <a:r>
                <a:rPr lang="en-US" sz="1400" dirty="0"/>
                <a:t>: </a:t>
              </a:r>
              <a:r>
                <a:rPr lang="en-US" sz="1400" err="1"/>
                <a:t>معالجة</a:t>
              </a:r>
              <a:r>
                <a:rPr lang="en-US" sz="1400" dirty="0"/>
                <a:t> </a:t>
              </a:r>
              <a:r>
                <a:rPr lang="en-US" sz="1400" err="1"/>
                <a:t>التصورات</a:t>
              </a:r>
              <a:r>
                <a:rPr lang="en-US" sz="1400" dirty="0"/>
                <a:t> </a:t>
              </a:r>
              <a:r>
                <a:rPr lang="en-US" sz="1400" err="1"/>
                <a:t>والشائعات</a:t>
              </a:r>
              <a:r>
                <a:rPr lang="en-US" sz="1400" dirty="0"/>
                <a:t> </a:t>
              </a:r>
              <a:r>
                <a:rPr lang="en-US" sz="1400" err="1"/>
                <a:t>والمخاطر</a:t>
              </a:r>
              <a:r>
                <a:rPr lang="en-US" sz="1400" dirty="0"/>
                <a:t> </a:t>
              </a:r>
              <a:r>
                <a:rPr lang="en-US" sz="1400" err="1"/>
                <a:t>السلوكية</a:t>
              </a:r>
              <a:r>
                <a:rPr lang="en-US" sz="1400" dirty="0"/>
                <a:t> </a:t>
              </a:r>
            </a:p>
          </p:txBody>
        </p:sp>
        <p:sp>
          <p:nvSpPr>
            <p:cNvPr id="3" name="ZoneTexte 2">
              <a:extLst>
                <a:ext uri="{FF2B5EF4-FFF2-40B4-BE49-F238E27FC236}">
                  <a16:creationId xmlns:a16="http://schemas.microsoft.com/office/drawing/2014/main" id="{4EDDF723-06FE-1B92-1AE2-04C9D5894832}"/>
                </a:ext>
              </a:extLst>
            </p:cNvPr>
            <p:cNvSpPr txBox="1"/>
            <p:nvPr/>
          </p:nvSpPr>
          <p:spPr>
            <a:xfrm>
              <a:off x="2977055" y="1295400"/>
              <a:ext cx="6185337" cy="830995"/>
            </a:xfrm>
            <a:prstGeom prst="rect">
              <a:avLst/>
            </a:prstGeom>
            <a:solidFill>
              <a:srgbClr val="E7E7E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b="1">
                  <a:solidFill>
                    <a:srgbClr val="A2010B"/>
                  </a:solidFill>
                  <a:latin typeface="Sakkal Majalla"/>
                  <a:cs typeface="Sakkal Majalla"/>
                </a:rPr>
                <a:t> نموذج منظمة الصحة العالمية المتكامل للتواصل بشأن المخاطر في حالات الطوارئ</a:t>
              </a:r>
              <a:endParaRPr lang="en-US" sz="2400" b="1"/>
            </a:p>
          </p:txBody>
        </p:sp>
        <p:sp>
          <p:nvSpPr>
            <p:cNvPr id="6" name="Rectangle : coins arrondis 5">
              <a:extLst>
                <a:ext uri="{FF2B5EF4-FFF2-40B4-BE49-F238E27FC236}">
                  <a16:creationId xmlns:a16="http://schemas.microsoft.com/office/drawing/2014/main" id="{4DB50EB7-FA62-4C67-4981-AE6454DF72FB}"/>
                </a:ext>
              </a:extLst>
            </p:cNvPr>
            <p:cNvSpPr/>
            <p:nvPr/>
          </p:nvSpPr>
          <p:spPr>
            <a:xfrm>
              <a:off x="6269421" y="2401421"/>
              <a:ext cx="1584433" cy="715087"/>
            </a:xfrm>
            <a:prstGeom prst="roundRect">
              <a:avLst/>
            </a:prstGeom>
            <a:solidFill>
              <a:srgbClr val="C2C4F5"/>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fr-FR" dirty="0" err="1"/>
                <a:t>أنظمة</a:t>
              </a:r>
              <a:r>
                <a:rPr lang="fr-FR" dirty="0"/>
                <a:t> </a:t>
              </a:r>
              <a:r>
                <a:rPr lang="fr-FR" dirty="0" err="1"/>
                <a:t>الإبلاغ</a:t>
              </a:r>
              <a:r>
                <a:rPr lang="fr-FR" dirty="0"/>
                <a:t> </a:t>
              </a:r>
              <a:r>
                <a:rPr lang="fr-FR" dirty="0" err="1"/>
                <a:t>عن</a:t>
              </a:r>
              <a:r>
                <a:rPr lang="fr-FR" dirty="0"/>
                <a:t> </a:t>
              </a:r>
              <a:r>
                <a:rPr lang="fr-FR" dirty="0" err="1"/>
                <a:t>المخاطر</a:t>
              </a:r>
            </a:p>
          </p:txBody>
        </p:sp>
        <p:sp>
          <p:nvSpPr>
            <p:cNvPr id="7" name="Rectangle : coins arrondis 6">
              <a:extLst>
                <a:ext uri="{FF2B5EF4-FFF2-40B4-BE49-F238E27FC236}">
                  <a16:creationId xmlns:a16="http://schemas.microsoft.com/office/drawing/2014/main" id="{B535EA0A-C479-F543-0DE2-A86A9C9CCD34}"/>
                </a:ext>
              </a:extLst>
            </p:cNvPr>
            <p:cNvSpPr/>
            <p:nvPr/>
          </p:nvSpPr>
          <p:spPr>
            <a:xfrm>
              <a:off x="3234559" y="3820317"/>
              <a:ext cx="1558158" cy="715087"/>
            </a:xfrm>
            <a:prstGeom prst="roundRect">
              <a:avLst/>
            </a:prstGeom>
            <a:solidFill>
              <a:srgbClr val="C2C4F5"/>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ar-AE"/>
                <a:t>المشاركة المجتمعية</a:t>
              </a:r>
              <a:endParaRPr lang="fr-FR" dirty="0" err="1"/>
            </a:p>
          </p:txBody>
        </p:sp>
        <p:sp>
          <p:nvSpPr>
            <p:cNvPr id="8" name="Rectangle : coins arrondis 7">
              <a:extLst>
                <a:ext uri="{FF2B5EF4-FFF2-40B4-BE49-F238E27FC236}">
                  <a16:creationId xmlns:a16="http://schemas.microsoft.com/office/drawing/2014/main" id="{969B8878-1C0C-ECCD-3BBA-6195D06665B1}"/>
                </a:ext>
              </a:extLst>
            </p:cNvPr>
            <p:cNvSpPr/>
            <p:nvPr/>
          </p:nvSpPr>
          <p:spPr>
            <a:xfrm>
              <a:off x="5415455" y="5195378"/>
              <a:ext cx="1584433" cy="408620"/>
            </a:xfrm>
            <a:prstGeom prst="roundRect">
              <a:avLst/>
            </a:prstGeom>
            <a:solidFill>
              <a:srgbClr val="C2C4F5"/>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fr-FR" dirty="0" err="1"/>
                <a:t>التواصل</a:t>
              </a:r>
              <a:r>
                <a:rPr lang="fr-FR" dirty="0"/>
                <a:t> </a:t>
              </a:r>
              <a:r>
                <a:rPr lang="fr-FR" dirty="0" err="1"/>
                <a:t>العام</a:t>
              </a:r>
            </a:p>
          </p:txBody>
        </p:sp>
        <p:sp>
          <p:nvSpPr>
            <p:cNvPr id="9" name="Rectangle : coins arrondis 8">
              <a:extLst>
                <a:ext uri="{FF2B5EF4-FFF2-40B4-BE49-F238E27FC236}">
                  <a16:creationId xmlns:a16="http://schemas.microsoft.com/office/drawing/2014/main" id="{B86A347D-9130-586D-21A3-98E0AA42F5F0}"/>
                </a:ext>
              </a:extLst>
            </p:cNvPr>
            <p:cNvSpPr/>
            <p:nvPr/>
          </p:nvSpPr>
          <p:spPr>
            <a:xfrm>
              <a:off x="7412421" y="3667085"/>
              <a:ext cx="1584433" cy="1021554"/>
            </a:xfrm>
            <a:prstGeom prst="roundRect">
              <a:avLst/>
            </a:prstGeom>
            <a:solidFill>
              <a:srgbClr val="C2C4F5"/>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fr-FR" dirty="0" err="1"/>
                <a:t>أالتواصل</a:t>
              </a:r>
              <a:r>
                <a:rPr lang="fr-FR" dirty="0"/>
                <a:t> </a:t>
              </a:r>
              <a:r>
                <a:rPr lang="fr-FR" dirty="0" err="1"/>
                <a:t>والتنسيق</a:t>
              </a:r>
              <a:r>
                <a:rPr lang="fr-FR" dirty="0"/>
                <a:t> </a:t>
              </a:r>
              <a:r>
                <a:rPr lang="fr-FR" dirty="0" err="1"/>
                <a:t>الداخلي</a:t>
              </a:r>
              <a:r>
                <a:rPr lang="fr-FR" dirty="0"/>
                <a:t> </a:t>
              </a:r>
              <a:r>
                <a:rPr lang="fr-FR" dirty="0" err="1"/>
                <a:t>ومع</a:t>
              </a:r>
              <a:r>
                <a:rPr lang="fr-FR" dirty="0"/>
                <a:t> </a:t>
              </a:r>
              <a:r>
                <a:rPr lang="fr-FR" dirty="0" err="1"/>
                <a:t>الشركاء</a:t>
              </a:r>
            </a:p>
          </p:txBody>
        </p:sp>
      </p:gr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B55C97F-D29C-3B5C-3EAC-C62C45F9B903}"/>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4. ما يتعين على فرق الاستجابة السريعة معرفته وتنفيذه</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 Placeholder 2"/>
          <p:cNvSpPr txBox="1">
            <a:spLocks noGrp="1"/>
          </p:cNvSpPr>
          <p:nvPr>
            <p:ph type="body" idx="1"/>
          </p:nvPr>
        </p:nvSpPr>
        <p:spPr>
          <a:xfrm>
            <a:off x="2378927" y="1247000"/>
            <a:ext cx="8222168" cy="4654072"/>
          </a:xfrm>
          <a:prstGeom prst="rect">
            <a:avLst/>
          </a:prstGeom>
        </p:spPr>
        <p:txBody>
          <a:bodyPr rtlCol="1"/>
          <a:lstStyle/>
          <a:p>
            <a:pPr rtl="1"/>
            <a:endParaRPr/>
          </a:p>
        </p:txBody>
      </p:sp>
      <p:pic>
        <p:nvPicPr>
          <p:cNvPr id="358" name="Google Shape;686;g77cecb6c06_0_14" descr="Google Shape;686;g77cecb6c06_0_14"/>
          <p:cNvPicPr>
            <a:picLocks noChangeAspect="1"/>
          </p:cNvPicPr>
          <p:nvPr/>
        </p:nvPicPr>
        <p:blipFill>
          <a:blip r:embed="rId3"/>
          <a:stretch>
            <a:fillRect/>
          </a:stretch>
        </p:blipFill>
        <p:spPr>
          <a:xfrm>
            <a:off x="1325732" y="757984"/>
            <a:ext cx="9540536" cy="5342033"/>
          </a:xfrm>
          <a:prstGeom prst="rect">
            <a:avLst/>
          </a:prstGeom>
          <a:ln w="12700">
            <a:miter lim="400000"/>
          </a:ln>
        </p:spPr>
      </p:pic>
      <p:sp>
        <p:nvSpPr>
          <p:cNvPr id="2" name="Title 1">
            <a:extLst>
              <a:ext uri="{FF2B5EF4-FFF2-40B4-BE49-F238E27FC236}">
                <a16:creationId xmlns:a16="http://schemas.microsoft.com/office/drawing/2014/main" id="{6EEF752A-1C21-8839-CBFF-6EE991093F42}"/>
              </a:ext>
            </a:extLst>
          </p:cNvPr>
          <p:cNvSpPr txBox="1">
            <a:spLocks/>
          </p:cNvSpPr>
          <p:nvPr/>
        </p:nvSpPr>
        <p:spPr>
          <a:xfrm>
            <a:off x="-224557" y="56859"/>
            <a:ext cx="8940881"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يتعين على فرق الاستجابة السريعة معرفته وتنفيذه</a:t>
            </a:r>
          </a:p>
        </p:txBody>
      </p:sp>
      <p:sp>
        <p:nvSpPr>
          <p:cNvPr id="3" name="TextBox 15">
            <a:extLst>
              <a:ext uri="{FF2B5EF4-FFF2-40B4-BE49-F238E27FC236}">
                <a16:creationId xmlns:a16="http://schemas.microsoft.com/office/drawing/2014/main" id="{234B54A1-E09B-476A-B7E7-048259F1C981}"/>
              </a:ext>
            </a:extLst>
          </p:cNvPr>
          <p:cNvSpPr txBox="1"/>
          <p:nvPr/>
        </p:nvSpPr>
        <p:spPr>
          <a:xfrm>
            <a:off x="2384391" y="3097939"/>
            <a:ext cx="2185327" cy="584775"/>
          </a:xfrm>
          <a:prstGeom prst="rect">
            <a:avLst/>
          </a:prstGeom>
          <a:solidFill>
            <a:schemeClr val="bg1"/>
          </a:solidFill>
          <a:ln>
            <a:noFill/>
          </a:ln>
        </p:spPr>
        <p:txBody>
          <a:bodyPr wrap="square" rtlCol="1">
            <a:spAutoFit/>
          </a:bodyPr>
          <a:lstStyle>
            <a:defPPr algn="r" rtl="1">
              <a:defRPr lang="ar-M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pPr algn="ctr" rtl="1"/>
            <a:r>
              <a:rPr lang="ar" sz="1600" b="1">
                <a:latin typeface="+mn-lt"/>
                <a:ea typeface="+mn-ea"/>
                <a:cs typeface="+mn-cs"/>
              </a:rPr>
              <a:t>حدَثٌ في مجال الصحة العامة</a:t>
            </a:r>
            <a:endParaRPr lang="fr-FR" sz="1600" b="1">
              <a:latin typeface="+mn-lt"/>
              <a:ea typeface="+mn-ea"/>
              <a:cs typeface="+mn-cs"/>
            </a:endParaRPr>
          </a:p>
          <a:p>
            <a:pPr algn="ctr" rtl="1"/>
            <a:r>
              <a:rPr lang="ar" sz="1600" b="1">
                <a:solidFill>
                  <a:schemeClr val="tx1"/>
                </a:solidFill>
                <a:latin typeface="+mn-lt"/>
                <a:ea typeface="+mn-ea"/>
                <a:cs typeface="+mn-cs"/>
              </a:rPr>
              <a:t>أو</a:t>
            </a:r>
            <a:r>
              <a:rPr lang="ar" sz="1600" b="1">
                <a:latin typeface="+mn-lt"/>
                <a:ea typeface="+mn-ea"/>
                <a:cs typeface="+mn-cs"/>
              </a:rPr>
              <a:t> حالة طوارئ</a:t>
            </a:r>
            <a:endParaRPr lang="en-US" sz="1600" b="1">
              <a:latin typeface="+mn-lt"/>
              <a:ea typeface="+mn-ea"/>
              <a:cs typeface="+mn-cs"/>
            </a:endParaRPr>
          </a:p>
        </p:txBody>
      </p:sp>
      <p:sp>
        <p:nvSpPr>
          <p:cNvPr id="5" name="ZoneTexte 4">
            <a:extLst>
              <a:ext uri="{FF2B5EF4-FFF2-40B4-BE49-F238E27FC236}">
                <a16:creationId xmlns:a16="http://schemas.microsoft.com/office/drawing/2014/main" id="{BBB9AE15-A767-C0D5-710E-A05CD6B47807}"/>
              </a:ext>
            </a:extLst>
          </p:cNvPr>
          <p:cNvSpPr txBox="1"/>
          <p:nvPr/>
        </p:nvSpPr>
        <p:spPr>
          <a:xfrm>
            <a:off x="2372709" y="4619297"/>
            <a:ext cx="851339" cy="1015661"/>
          </a:xfrm>
          <a:prstGeom prst="rect">
            <a:avLst/>
          </a:prstGeom>
          <a:solidFill>
            <a:srgbClr val="FFC3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CA" sz="1200" err="1">
                <a:latin typeface="Source Sans Pro Regular"/>
                <a:cs typeface="Segoe UI"/>
              </a:rPr>
              <a:t>عبر</a:t>
            </a:r>
            <a:r>
              <a:rPr lang="fr-CA" sz="1200">
                <a:latin typeface="Source Sans Pro Regular"/>
                <a:cs typeface="Segoe UI"/>
              </a:rPr>
              <a:t> </a:t>
            </a:r>
            <a:r>
              <a:rPr lang="fr-CA" sz="1200" err="1">
                <a:latin typeface="Source Sans Pro Regular"/>
                <a:cs typeface="Segoe UI"/>
              </a:rPr>
              <a:t>القنوات</a:t>
            </a:r>
            <a:r>
              <a:rPr lang="fr-CA" sz="1200">
                <a:latin typeface="Source Sans Pro Regular"/>
                <a:cs typeface="Segoe UI"/>
              </a:rPr>
              <a:t> </a:t>
            </a:r>
            <a:r>
              <a:rPr lang="fr-CA" sz="1200" err="1">
                <a:latin typeface="Source Sans Pro Regular"/>
                <a:cs typeface="Segoe UI"/>
              </a:rPr>
              <a:t>المفضلة</a:t>
            </a:r>
            <a:r>
              <a:rPr lang="fr-CA" sz="1200">
                <a:latin typeface="Source Sans Pro Regular"/>
                <a:cs typeface="Segoe UI"/>
              </a:rPr>
              <a:t> </a:t>
            </a:r>
            <a:r>
              <a:rPr lang="fr-CA" sz="1200" err="1">
                <a:latin typeface="Source Sans Pro Regular"/>
                <a:cs typeface="Segoe UI"/>
              </a:rPr>
              <a:t>للفئات</a:t>
            </a:r>
            <a:r>
              <a:rPr lang="fr-CA" sz="1200">
                <a:latin typeface="Source Sans Pro Regular"/>
                <a:cs typeface="Segoe UI"/>
              </a:rPr>
              <a:t> </a:t>
            </a:r>
            <a:r>
              <a:rPr lang="fr-CA" sz="1200" err="1">
                <a:latin typeface="Source Sans Pro Regular"/>
                <a:cs typeface="Segoe UI"/>
              </a:rPr>
              <a:t>السكانية</a:t>
            </a:r>
            <a:r>
              <a:rPr lang="fr-CA" sz="1200">
                <a:latin typeface="Source Sans Pro Regular"/>
                <a:cs typeface="Segoe UI"/>
              </a:rPr>
              <a:t> </a:t>
            </a:r>
            <a:r>
              <a:rPr lang="fr-CA" sz="1200" err="1">
                <a:latin typeface="Source Sans Pro Regular"/>
                <a:cs typeface="Segoe UI"/>
              </a:rPr>
              <a:t>المتضررة</a:t>
            </a:r>
            <a:r>
              <a:rPr lang="fr-CA" sz="1200">
                <a:latin typeface="Source Sans Pro Regular"/>
                <a:cs typeface="Segoe UI"/>
              </a:rPr>
              <a:t>​</a:t>
            </a:r>
            <a:endParaRPr lang="fr-FR" sz="1200"/>
          </a:p>
        </p:txBody>
      </p:sp>
      <p:sp>
        <p:nvSpPr>
          <p:cNvPr id="6" name="ZoneTexte 5">
            <a:extLst>
              <a:ext uri="{FF2B5EF4-FFF2-40B4-BE49-F238E27FC236}">
                <a16:creationId xmlns:a16="http://schemas.microsoft.com/office/drawing/2014/main" id="{682172D5-F09A-C901-4BE4-0C42AAF32E25}"/>
              </a:ext>
            </a:extLst>
          </p:cNvPr>
          <p:cNvSpPr txBox="1"/>
          <p:nvPr/>
        </p:nvSpPr>
        <p:spPr>
          <a:xfrm>
            <a:off x="1610710" y="4238297"/>
            <a:ext cx="1613339" cy="338552"/>
          </a:xfrm>
          <a:prstGeom prst="rect">
            <a:avLst/>
          </a:prstGeom>
          <a:solidFill>
            <a:srgbClr val="FFC3D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600" b="1" err="1">
                <a:latin typeface="Source Sans Pro Regular"/>
                <a:cs typeface="Segoe UI"/>
              </a:rPr>
              <a:t>معلومات</a:t>
            </a:r>
            <a:r>
              <a:rPr lang="en-US" sz="1600" b="1">
                <a:latin typeface="Source Sans Pro Regular"/>
                <a:cs typeface="Segoe UI"/>
              </a:rPr>
              <a:t> </a:t>
            </a:r>
            <a:r>
              <a:rPr lang="en-US" sz="1600" b="1" err="1">
                <a:latin typeface="Source Sans Pro Regular"/>
                <a:cs typeface="Segoe UI"/>
              </a:rPr>
              <a:t>عامة</a:t>
            </a:r>
            <a:r>
              <a:rPr lang="en-US" sz="1600" b="1">
                <a:latin typeface="Source Sans Pro Regular"/>
                <a:cs typeface="Segoe UI"/>
              </a:rPr>
              <a:t>​</a:t>
            </a:r>
            <a:endParaRPr lang="fr-FR" sz="1600"/>
          </a:p>
        </p:txBody>
      </p:sp>
      <p:sp>
        <p:nvSpPr>
          <p:cNvPr id="8" name="ZoneTexte 7">
            <a:extLst>
              <a:ext uri="{FF2B5EF4-FFF2-40B4-BE49-F238E27FC236}">
                <a16:creationId xmlns:a16="http://schemas.microsoft.com/office/drawing/2014/main" id="{C4F9F677-5348-4AF3-5B15-BF7D9384427D}"/>
              </a:ext>
            </a:extLst>
          </p:cNvPr>
          <p:cNvSpPr txBox="1"/>
          <p:nvPr/>
        </p:nvSpPr>
        <p:spPr>
          <a:xfrm>
            <a:off x="3384330" y="4238297"/>
            <a:ext cx="1587063" cy="338552"/>
          </a:xfrm>
          <a:prstGeom prst="rect">
            <a:avLst/>
          </a:prstGeom>
          <a:solidFill>
            <a:srgbClr val="F3D9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600" b="1">
                <a:latin typeface="Source Sans Pro Regular"/>
                <a:cs typeface="Segoe UI"/>
              </a:rPr>
              <a:t>التعبئة الجماعية​</a:t>
            </a:r>
          </a:p>
        </p:txBody>
      </p:sp>
      <p:sp>
        <p:nvSpPr>
          <p:cNvPr id="9" name="ZoneTexte 8">
            <a:extLst>
              <a:ext uri="{FF2B5EF4-FFF2-40B4-BE49-F238E27FC236}">
                <a16:creationId xmlns:a16="http://schemas.microsoft.com/office/drawing/2014/main" id="{D262BF46-321C-0AE2-9FA5-1ECD92EA681E}"/>
              </a:ext>
            </a:extLst>
          </p:cNvPr>
          <p:cNvSpPr txBox="1"/>
          <p:nvPr/>
        </p:nvSpPr>
        <p:spPr>
          <a:xfrm>
            <a:off x="4054366" y="4566743"/>
            <a:ext cx="1022131" cy="1061827"/>
          </a:xfrm>
          <a:prstGeom prst="rect">
            <a:avLst/>
          </a:prstGeom>
          <a:solidFill>
            <a:srgbClr val="F3D9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050" err="1">
                <a:latin typeface="Source Sans Pro Regular"/>
                <a:cs typeface="Segoe UI"/>
              </a:rPr>
              <a:t>للمجتمعات</a:t>
            </a:r>
            <a:r>
              <a:rPr lang="en-US" sz="1050">
                <a:latin typeface="Source Sans Pro Regular"/>
                <a:cs typeface="Segoe UI"/>
              </a:rPr>
              <a:t> </a:t>
            </a:r>
            <a:r>
              <a:rPr lang="en-US" sz="1050" err="1">
                <a:latin typeface="Source Sans Pro Regular"/>
                <a:cs typeface="Segoe UI"/>
              </a:rPr>
              <a:t>المحلية</a:t>
            </a:r>
            <a:r>
              <a:rPr lang="en-US" sz="1050">
                <a:latin typeface="Source Sans Pro Regular"/>
                <a:cs typeface="Segoe UI"/>
              </a:rPr>
              <a:t> </a:t>
            </a:r>
            <a:r>
              <a:rPr lang="en-US" sz="1050" err="1">
                <a:latin typeface="Source Sans Pro Regular"/>
                <a:cs typeface="Segoe UI"/>
              </a:rPr>
              <a:t>المتضررة</a:t>
            </a:r>
            <a:r>
              <a:rPr lang="en-US" sz="1050">
                <a:latin typeface="Source Sans Pro Regular"/>
                <a:cs typeface="Segoe UI"/>
              </a:rPr>
              <a:t> </a:t>
            </a:r>
            <a:r>
              <a:rPr lang="en-US" sz="1050" err="1">
                <a:latin typeface="Source Sans Pro Regular"/>
                <a:cs typeface="Segoe UI"/>
              </a:rPr>
              <a:t>والمعرضة</a:t>
            </a:r>
            <a:r>
              <a:rPr lang="en-US" sz="1050">
                <a:latin typeface="Source Sans Pro Regular"/>
                <a:cs typeface="Segoe UI"/>
              </a:rPr>
              <a:t> </a:t>
            </a:r>
            <a:r>
              <a:rPr lang="en-US" sz="1050" err="1">
                <a:latin typeface="Source Sans Pro Regular"/>
                <a:cs typeface="Segoe UI"/>
              </a:rPr>
              <a:t>للخطر</a:t>
            </a:r>
            <a:r>
              <a:rPr lang="en-US" sz="1050">
                <a:latin typeface="Source Sans Pro Regular"/>
                <a:cs typeface="Segoe UI"/>
              </a:rPr>
              <a:t> </a:t>
            </a:r>
            <a:r>
              <a:rPr lang="en-US" sz="1050" err="1">
                <a:latin typeface="Source Sans Pro Regular"/>
                <a:cs typeface="Segoe UI"/>
              </a:rPr>
              <a:t>من</a:t>
            </a:r>
            <a:r>
              <a:rPr lang="en-US" sz="1050">
                <a:latin typeface="Source Sans Pro Regular"/>
                <a:ea typeface="Source Sans Pro Regular"/>
              </a:rPr>
              <a:t> </a:t>
            </a:r>
            <a:r>
              <a:rPr lang="en-US" sz="1050" err="1">
                <a:latin typeface="Source Sans Pro Regular"/>
                <a:ea typeface="Source Sans Pro Regular"/>
              </a:rPr>
              <a:t>خلال</a:t>
            </a:r>
            <a:r>
              <a:rPr lang="en-US" sz="1050">
                <a:latin typeface="Source Sans Pro Regular"/>
                <a:ea typeface="Source Sans Pro Regular"/>
              </a:rPr>
              <a:t> </a:t>
            </a:r>
            <a:r>
              <a:rPr lang="en-US" sz="1050" err="1">
                <a:latin typeface="Source Sans Pro Regular"/>
                <a:ea typeface="Source Sans Pro Regular"/>
              </a:rPr>
              <a:t>التعبئة</a:t>
            </a:r>
            <a:r>
              <a:rPr lang="en-US" sz="1050">
                <a:latin typeface="Source Sans Pro Regular"/>
                <a:ea typeface="Source Sans Pro Regular"/>
              </a:rPr>
              <a:t> </a:t>
            </a:r>
            <a:r>
              <a:rPr lang="en-US" sz="1050" err="1">
                <a:latin typeface="Source Sans Pro Regular"/>
                <a:ea typeface="Source Sans Pro Regular"/>
              </a:rPr>
              <a:t>المجتمعية</a:t>
            </a:r>
            <a:r>
              <a:rPr lang="en-US" sz="1050">
                <a:latin typeface="Source Sans Pro Regular"/>
                <a:ea typeface="Source Sans Pro Regular"/>
              </a:rPr>
              <a:t>، </a:t>
            </a:r>
            <a:r>
              <a:rPr lang="en-US" sz="1050" err="1">
                <a:latin typeface="Source Sans Pro Regular"/>
                <a:ea typeface="Source Sans Pro Regular"/>
              </a:rPr>
              <a:t>وغير</a:t>
            </a:r>
            <a:r>
              <a:rPr lang="en-US" sz="1050">
                <a:latin typeface="Source Sans Pro Regular"/>
                <a:ea typeface="Source Sans Pro Regular"/>
              </a:rPr>
              <a:t> </a:t>
            </a:r>
            <a:r>
              <a:rPr lang="en-US" sz="1050" err="1">
                <a:latin typeface="Source Sans Pro Regular"/>
                <a:ea typeface="Source Sans Pro Regular"/>
              </a:rPr>
              <a:t>ذلك</a:t>
            </a:r>
            <a:endParaRPr lang="en-US" sz="1050" err="1"/>
          </a:p>
        </p:txBody>
      </p:sp>
      <p:sp>
        <p:nvSpPr>
          <p:cNvPr id="15" name="ZoneTexte 14">
            <a:extLst>
              <a:ext uri="{FF2B5EF4-FFF2-40B4-BE49-F238E27FC236}">
                <a16:creationId xmlns:a16="http://schemas.microsoft.com/office/drawing/2014/main" id="{3D4DD676-047C-893D-3ECC-1DB64DDA96E8}"/>
              </a:ext>
            </a:extLst>
          </p:cNvPr>
          <p:cNvSpPr txBox="1"/>
          <p:nvPr/>
        </p:nvSpPr>
        <p:spPr>
          <a:xfrm>
            <a:off x="5906813" y="4474781"/>
            <a:ext cx="903890" cy="1239739"/>
          </a:xfrm>
          <a:prstGeom prst="rect">
            <a:avLst/>
          </a:prstGeom>
          <a:solidFill>
            <a:srgbClr val="D4F0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200" err="1">
                <a:latin typeface="Source Sans Pro Regular"/>
                <a:ea typeface="Source Sans Pro Regular"/>
              </a:rPr>
              <a:t>للمجتمعات</a:t>
            </a:r>
            <a:r>
              <a:rPr lang="en-US" sz="1200">
                <a:latin typeface="Source Sans Pro Regular"/>
                <a:ea typeface="Source Sans Pro Regular"/>
              </a:rPr>
              <a:t> </a:t>
            </a:r>
            <a:r>
              <a:rPr lang="en-US" sz="1200" err="1">
                <a:latin typeface="Source Sans Pro Regular"/>
                <a:ea typeface="Source Sans Pro Regular"/>
              </a:rPr>
              <a:t>المحلية</a:t>
            </a:r>
            <a:r>
              <a:rPr lang="en-US" sz="1200">
                <a:latin typeface="Source Sans Pro Regular"/>
                <a:ea typeface="Source Sans Pro Regular"/>
              </a:rPr>
              <a:t> </a:t>
            </a:r>
            <a:r>
              <a:rPr lang="en-US" sz="1200" err="1">
                <a:latin typeface="Source Sans Pro Regular"/>
                <a:ea typeface="Source Sans Pro Regular"/>
              </a:rPr>
              <a:t>والأسر</a:t>
            </a:r>
            <a:r>
              <a:rPr lang="en-US" sz="1200">
                <a:latin typeface="Source Sans Pro Regular"/>
                <a:ea typeface="Source Sans Pro Regular"/>
              </a:rPr>
              <a:t> </a:t>
            </a:r>
            <a:r>
              <a:rPr lang="en-US" sz="1200" err="1">
                <a:latin typeface="Source Sans Pro Regular"/>
                <a:ea typeface="Source Sans Pro Regular"/>
              </a:rPr>
              <a:t>والأفراد</a:t>
            </a:r>
            <a:r>
              <a:rPr lang="en-US" sz="1200">
                <a:latin typeface="Source Sans Pro Regular"/>
                <a:ea typeface="Source Sans Pro Regular"/>
              </a:rPr>
              <a:t>، </a:t>
            </a:r>
            <a:r>
              <a:rPr lang="en-US" sz="1200" err="1">
                <a:latin typeface="Source Sans Pro Regular"/>
                <a:ea typeface="Source Sans Pro Regular"/>
              </a:rPr>
              <a:t>ولا</a:t>
            </a:r>
            <a:r>
              <a:rPr lang="en-US" sz="1200">
                <a:latin typeface="Source Sans Pro Regular"/>
                <a:ea typeface="Source Sans Pro Regular"/>
              </a:rPr>
              <a:t> </a:t>
            </a:r>
            <a:r>
              <a:rPr lang="en-US" sz="1200" err="1">
                <a:latin typeface="Source Sans Pro Regular"/>
                <a:ea typeface="Source Sans Pro Regular"/>
              </a:rPr>
              <a:t>سيما</a:t>
            </a:r>
            <a:r>
              <a:rPr lang="en-US" sz="1200">
                <a:latin typeface="Source Sans Pro Regular"/>
                <a:ea typeface="Source Sans Pro Regular"/>
              </a:rPr>
              <a:t> </a:t>
            </a:r>
            <a:r>
              <a:rPr lang="en-US" sz="1200" err="1">
                <a:latin typeface="Source Sans Pro Regular"/>
                <a:ea typeface="Source Sans Pro Regular"/>
              </a:rPr>
              <a:t>من</a:t>
            </a:r>
            <a:r>
              <a:rPr lang="en-US" sz="1200">
                <a:latin typeface="Source Sans Pro Regular"/>
                <a:ea typeface="Source Sans Pro Regular"/>
              </a:rPr>
              <a:t> </a:t>
            </a:r>
            <a:r>
              <a:rPr lang="en-US" sz="1200" err="1">
                <a:latin typeface="Source Sans Pro Regular"/>
                <a:ea typeface="Source Sans Pro Regular"/>
              </a:rPr>
              <a:t>خلال</a:t>
            </a:r>
            <a:r>
              <a:rPr lang="en-US" sz="1200">
                <a:latin typeface="Source Sans Pro Regular"/>
                <a:ea typeface="Source Sans Pro Regular"/>
              </a:rPr>
              <a:t> </a:t>
            </a:r>
            <a:r>
              <a:rPr lang="en-US" sz="1200" err="1">
                <a:latin typeface="Source Sans Pro Regular"/>
                <a:ea typeface="Source Sans Pro Regular"/>
              </a:rPr>
              <a:t>الأشخاص</a:t>
            </a:r>
            <a:r>
              <a:rPr lang="en-US" sz="1200">
                <a:latin typeface="Source Sans Pro Regular"/>
                <a:ea typeface="Source Sans Pro Regular"/>
              </a:rPr>
              <a:t> </a:t>
            </a:r>
            <a:r>
              <a:rPr lang="en-US" sz="1200" err="1">
                <a:latin typeface="Source Sans Pro Regular"/>
                <a:ea typeface="Source Sans Pro Regular"/>
              </a:rPr>
              <a:t>المؤثرين</a:t>
            </a:r>
            <a:endParaRPr lang="en-US" err="1"/>
          </a:p>
        </p:txBody>
      </p:sp>
      <p:sp>
        <p:nvSpPr>
          <p:cNvPr id="16" name="ZoneTexte 13">
            <a:extLst>
              <a:ext uri="{FF2B5EF4-FFF2-40B4-BE49-F238E27FC236}">
                <a16:creationId xmlns:a16="http://schemas.microsoft.com/office/drawing/2014/main" id="{53161097-B72E-3D3C-DE6F-9926F18990A5}"/>
              </a:ext>
            </a:extLst>
          </p:cNvPr>
          <p:cNvSpPr txBox="1"/>
          <p:nvPr/>
        </p:nvSpPr>
        <p:spPr>
          <a:xfrm>
            <a:off x="5118538" y="4212019"/>
            <a:ext cx="1508234" cy="338552"/>
          </a:xfrm>
          <a:prstGeom prst="rect">
            <a:avLst/>
          </a:prstGeom>
          <a:solidFill>
            <a:srgbClr val="D4F0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fromWordArt="0" anchor="t" anchorCtr="0" forceAA="0" compatLnSpc="1">
            <a:prstTxWarp prst="textNoShape">
              <a:avLst/>
            </a:prstTxWarp>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marL="0" marR="0" indent="0" defTabSz="914400" fontAlgn="auto" latinLnBrk="0" hangingPunct="0">
              <a:lnSpc>
                <a:spcPct val="100000"/>
              </a:lnSpc>
              <a:spcBef>
                <a:spcPts val="0"/>
              </a:spcBef>
              <a:spcAft>
                <a:spcPts val="0"/>
              </a:spcAft>
              <a:buClrTx/>
              <a:buSzTx/>
              <a:buFontTx/>
              <a:buNone/>
              <a:tabLst/>
            </a:pPr>
            <a:r>
              <a:rPr lang="en-US" sz="1600" b="1" err="1">
                <a:latin typeface="Source Sans Pro Regular"/>
                <a:ea typeface="Source Sans Pro Regular"/>
              </a:rPr>
              <a:t>ا</a:t>
            </a:r>
            <a:r>
              <a:rPr lang="en-US" sz="1600" b="1" err="1">
                <a:latin typeface="Source Sans Pro Regular"/>
                <a:cs typeface="Segoe UI"/>
              </a:rPr>
              <a:t>لمشاركة</a:t>
            </a:r>
          </a:p>
        </p:txBody>
      </p:sp>
      <p:sp>
        <p:nvSpPr>
          <p:cNvPr id="18" name="ZoneTexte 17">
            <a:extLst>
              <a:ext uri="{FF2B5EF4-FFF2-40B4-BE49-F238E27FC236}">
                <a16:creationId xmlns:a16="http://schemas.microsoft.com/office/drawing/2014/main" id="{4DF2A524-2531-3DFC-4AE1-D3E875227CA2}"/>
              </a:ext>
            </a:extLst>
          </p:cNvPr>
          <p:cNvSpPr txBox="1"/>
          <p:nvPr/>
        </p:nvSpPr>
        <p:spPr>
          <a:xfrm>
            <a:off x="7772398" y="4527331"/>
            <a:ext cx="825063" cy="1015661"/>
          </a:xfrm>
          <a:prstGeom prst="rect">
            <a:avLst/>
          </a:prstGeom>
          <a:solidFill>
            <a:srgbClr val="C0F3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200" err="1">
                <a:latin typeface="Source Sans Pro Regular"/>
                <a:ea typeface="Source Sans Pro Regular"/>
              </a:rPr>
              <a:t>تصل</a:t>
            </a:r>
            <a:r>
              <a:rPr lang="en-US" sz="1200">
                <a:latin typeface="Source Sans Pro Regular"/>
                <a:ea typeface="Source Sans Pro Regular"/>
              </a:rPr>
              <a:t> </a:t>
            </a:r>
            <a:r>
              <a:rPr lang="en-US" sz="1200" err="1">
                <a:latin typeface="Source Sans Pro Regular"/>
                <a:ea typeface="Source Sans Pro Regular"/>
              </a:rPr>
              <a:t>المعلومات</a:t>
            </a:r>
            <a:r>
              <a:rPr lang="en-US" sz="1200">
                <a:latin typeface="Source Sans Pro Regular"/>
                <a:ea typeface="Source Sans Pro Regular"/>
              </a:rPr>
              <a:t> </a:t>
            </a:r>
            <a:r>
              <a:rPr lang="en-US" sz="1200" err="1">
                <a:latin typeface="Source Sans Pro Regular"/>
                <a:ea typeface="Source Sans Pro Regular"/>
              </a:rPr>
              <a:t>الموثوقة</a:t>
            </a:r>
            <a:r>
              <a:rPr lang="en-US" sz="1200">
                <a:latin typeface="Source Sans Pro Regular"/>
                <a:ea typeface="Source Sans Pro Regular"/>
              </a:rPr>
              <a:t> </a:t>
            </a:r>
            <a:r>
              <a:rPr lang="en-US" sz="1200" err="1">
                <a:latin typeface="Source Sans Pro Regular"/>
                <a:ea typeface="Source Sans Pro Regular"/>
              </a:rPr>
              <a:t>إلى</a:t>
            </a:r>
            <a:r>
              <a:rPr lang="en-US" sz="1200">
                <a:latin typeface="Source Sans Pro Regular"/>
                <a:ea typeface="Source Sans Pro Regular"/>
              </a:rPr>
              <a:t> </a:t>
            </a:r>
            <a:r>
              <a:rPr lang="en-US" sz="1200" err="1">
                <a:latin typeface="Source Sans Pro Regular"/>
                <a:ea typeface="Source Sans Pro Regular"/>
              </a:rPr>
              <a:t>الجمهور</a:t>
            </a:r>
            <a:r>
              <a:rPr lang="en-US" sz="1200">
                <a:latin typeface="Source Sans Pro Regular"/>
                <a:ea typeface="Source Sans Pro Regular"/>
              </a:rPr>
              <a:t>، </a:t>
            </a:r>
            <a:r>
              <a:rPr lang="en-US" sz="1200" err="1">
                <a:latin typeface="Source Sans Pro Regular"/>
                <a:ea typeface="Source Sans Pro Regular"/>
              </a:rPr>
              <a:t>وتُبدد</a:t>
            </a:r>
            <a:r>
              <a:rPr lang="en-US" sz="1200">
                <a:latin typeface="Source Sans Pro Regular"/>
                <a:ea typeface="Source Sans Pro Regular"/>
              </a:rPr>
              <a:t> </a:t>
            </a:r>
            <a:r>
              <a:rPr lang="en-US" sz="1200" err="1">
                <a:latin typeface="Source Sans Pro Regular"/>
                <a:ea typeface="Source Sans Pro Regular"/>
              </a:rPr>
              <a:t>الشائعات</a:t>
            </a:r>
            <a:endParaRPr lang="en-US" err="1"/>
          </a:p>
        </p:txBody>
      </p:sp>
      <p:sp>
        <p:nvSpPr>
          <p:cNvPr id="19" name="ZoneTexte 16">
            <a:extLst>
              <a:ext uri="{FF2B5EF4-FFF2-40B4-BE49-F238E27FC236}">
                <a16:creationId xmlns:a16="http://schemas.microsoft.com/office/drawing/2014/main" id="{E9F276F6-3CC1-8568-AEF2-8EE26057BAB3}"/>
              </a:ext>
            </a:extLst>
          </p:cNvPr>
          <p:cNvSpPr txBox="1"/>
          <p:nvPr/>
        </p:nvSpPr>
        <p:spPr>
          <a:xfrm>
            <a:off x="6957848" y="4225159"/>
            <a:ext cx="1560786" cy="338552"/>
          </a:xfrm>
          <a:prstGeom prst="rect">
            <a:avLst/>
          </a:prstGeom>
          <a:solidFill>
            <a:srgbClr val="C0F3F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fromWordArt="0" anchor="t" anchorCtr="0" forceAA="0" compatLnSpc="1">
            <a:prstTxWarp prst="textNoShape">
              <a:avLst/>
            </a:prstTxWarp>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marL="0" marR="0" indent="0" defTabSz="914400" fontAlgn="auto" latinLnBrk="0" hangingPunct="0">
              <a:lnSpc>
                <a:spcPct val="100000"/>
              </a:lnSpc>
              <a:spcBef>
                <a:spcPts val="0"/>
              </a:spcBef>
              <a:spcAft>
                <a:spcPts val="0"/>
              </a:spcAft>
              <a:buClrTx/>
              <a:buSzTx/>
              <a:buFontTx/>
              <a:buNone/>
              <a:tabLst/>
            </a:pPr>
            <a:r>
              <a:rPr lang="en-US" sz="1600" b="1">
                <a:latin typeface="Source Sans Pro Regular"/>
                <a:ea typeface="Source Sans Pro Regular"/>
              </a:rPr>
              <a:t>المُخرج​</a:t>
            </a:r>
            <a:endParaRPr lang="en-US" sz="1600" b="1"/>
          </a:p>
        </p:txBody>
      </p:sp>
      <p:sp>
        <p:nvSpPr>
          <p:cNvPr id="21" name="ZoneTexte 20">
            <a:extLst>
              <a:ext uri="{FF2B5EF4-FFF2-40B4-BE49-F238E27FC236}">
                <a16:creationId xmlns:a16="http://schemas.microsoft.com/office/drawing/2014/main" id="{CC5E11FC-6BB6-E825-C94E-4BA715F4F564}"/>
              </a:ext>
            </a:extLst>
          </p:cNvPr>
          <p:cNvSpPr txBox="1"/>
          <p:nvPr/>
        </p:nvSpPr>
        <p:spPr>
          <a:xfrm>
            <a:off x="9335814" y="4448504"/>
            <a:ext cx="1061544" cy="1223410"/>
          </a:xfrm>
          <a:prstGeom prst="rect">
            <a:avLst/>
          </a:prstGeom>
          <a:solidFill>
            <a:srgbClr val="E6FEC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CA" sz="1050">
                <a:latin typeface="Source Sans Pro Regular"/>
                <a:cs typeface="Segoe UI"/>
              </a:rPr>
              <a:t>​</a:t>
            </a:r>
            <a:r>
              <a:rPr lang="fr-CA" sz="1050" err="1">
                <a:latin typeface="Source Sans Pro Regular"/>
                <a:cs typeface="Segoe UI"/>
              </a:rPr>
              <a:t>كل</a:t>
            </a:r>
            <a:r>
              <a:rPr lang="fr-CA" sz="1050">
                <a:latin typeface="Source Sans Pro Regular"/>
                <a:cs typeface="Segoe UI"/>
              </a:rPr>
              <a:t> </a:t>
            </a:r>
            <a:r>
              <a:rPr lang="fr-CA" sz="1050" err="1">
                <a:latin typeface="Source Sans Pro Regular"/>
                <a:cs typeface="Segoe UI"/>
              </a:rPr>
              <a:t>شخص</a:t>
            </a:r>
            <a:r>
              <a:rPr lang="fr-CA" sz="1050">
                <a:latin typeface="Source Sans Pro Regular"/>
                <a:cs typeface="Segoe UI"/>
              </a:rPr>
              <a:t> </a:t>
            </a:r>
            <a:r>
              <a:rPr lang="fr-CA" sz="1050" err="1">
                <a:latin typeface="Source Sans Pro Regular"/>
                <a:cs typeface="Segoe UI"/>
              </a:rPr>
              <a:t>معرض</a:t>
            </a:r>
            <a:r>
              <a:rPr lang="fr-CA" sz="1050">
                <a:latin typeface="Source Sans Pro Regular"/>
                <a:cs typeface="Segoe UI"/>
              </a:rPr>
              <a:t> </a:t>
            </a:r>
            <a:r>
              <a:rPr lang="fr-CA" sz="1050" err="1">
                <a:latin typeface="Source Sans Pro Regular"/>
                <a:cs typeface="Segoe UI"/>
              </a:rPr>
              <a:t>للخطر</a:t>
            </a:r>
            <a:r>
              <a:rPr lang="fr-CA" sz="1050">
                <a:latin typeface="Source Sans Pro Regular"/>
                <a:cs typeface="Segoe UI"/>
              </a:rPr>
              <a:t> </a:t>
            </a:r>
            <a:r>
              <a:rPr lang="fr-CA" sz="1050" err="1">
                <a:latin typeface="Source Sans Pro Regular"/>
                <a:cs typeface="Segoe UI"/>
              </a:rPr>
              <a:t>قادر</a:t>
            </a:r>
            <a:r>
              <a:rPr lang="fr-CA" sz="1050">
                <a:latin typeface="Source Sans Pro Regular"/>
                <a:cs typeface="Segoe UI"/>
              </a:rPr>
              <a:t> </a:t>
            </a:r>
            <a:r>
              <a:rPr lang="fr-CA" sz="1050" err="1">
                <a:latin typeface="Source Sans Pro Regular"/>
                <a:cs typeface="Segoe UI"/>
              </a:rPr>
              <a:t>على</a:t>
            </a:r>
            <a:r>
              <a:rPr lang="fr-CA" sz="1050">
                <a:latin typeface="Source Sans Pro Regular"/>
                <a:cs typeface="Segoe UI"/>
              </a:rPr>
              <a:t> </a:t>
            </a:r>
            <a:r>
              <a:rPr lang="fr-CA" sz="1050" err="1">
                <a:latin typeface="Source Sans Pro Regular"/>
                <a:cs typeface="Segoe UI"/>
              </a:rPr>
              <a:t>اتخاذ</a:t>
            </a:r>
            <a:r>
              <a:rPr lang="fr-CA" sz="1050">
                <a:latin typeface="Source Sans Pro Regular"/>
                <a:cs typeface="Segoe UI"/>
              </a:rPr>
              <a:t> </a:t>
            </a:r>
            <a:r>
              <a:rPr lang="fr-CA" sz="1050" err="1">
                <a:latin typeface="Source Sans Pro Regular"/>
                <a:cs typeface="Segoe UI"/>
              </a:rPr>
              <a:t>قرارات</a:t>
            </a:r>
            <a:r>
              <a:rPr lang="fr-CA" sz="1050">
                <a:latin typeface="Source Sans Pro Regular"/>
                <a:cs typeface="Segoe UI"/>
              </a:rPr>
              <a:t> </a:t>
            </a:r>
            <a:r>
              <a:rPr lang="fr-CA" sz="1050" err="1">
                <a:latin typeface="Source Sans Pro Regular"/>
                <a:cs typeface="Segoe UI"/>
              </a:rPr>
              <a:t>مستنيرة</a:t>
            </a:r>
            <a:r>
              <a:rPr lang="fr-CA" sz="1050">
                <a:latin typeface="Source Sans Pro Regular"/>
                <a:cs typeface="Segoe UI"/>
              </a:rPr>
              <a:t> </a:t>
            </a:r>
            <a:r>
              <a:rPr lang="fr-CA" sz="1050" err="1">
                <a:latin typeface="Source Sans Pro Regular"/>
                <a:cs typeface="Segoe UI"/>
              </a:rPr>
              <a:t>للتخفيف</a:t>
            </a:r>
            <a:r>
              <a:rPr lang="fr-CA" sz="1050">
                <a:latin typeface="Source Sans Pro Regular"/>
                <a:cs typeface="Segoe UI"/>
              </a:rPr>
              <a:t> </a:t>
            </a:r>
            <a:r>
              <a:rPr lang="fr-CA" sz="1050" err="1">
                <a:latin typeface="Source Sans Pro Regular"/>
                <a:cs typeface="Segoe UI"/>
              </a:rPr>
              <a:t>من</a:t>
            </a:r>
            <a:r>
              <a:rPr lang="fr-CA" sz="1050">
                <a:latin typeface="Source Sans Pro Regular"/>
                <a:cs typeface="Segoe UI"/>
              </a:rPr>
              <a:t> </a:t>
            </a:r>
            <a:r>
              <a:rPr lang="fr-CA" sz="1050" err="1">
                <a:latin typeface="Source Sans Pro Regular"/>
                <a:cs typeface="Segoe UI"/>
              </a:rPr>
              <a:t>وطأة</a:t>
            </a:r>
            <a:r>
              <a:rPr lang="fr-CA" sz="1050">
                <a:latin typeface="Source Sans Pro Regular"/>
                <a:cs typeface="Segoe UI"/>
              </a:rPr>
              <a:t> </a:t>
            </a:r>
            <a:r>
              <a:rPr lang="fr-CA" sz="1050" err="1">
                <a:latin typeface="Source Sans Pro Regular"/>
                <a:cs typeface="Segoe UI"/>
              </a:rPr>
              <a:t>آثار</a:t>
            </a:r>
            <a:r>
              <a:rPr lang="fr-CA" sz="1050">
                <a:latin typeface="Source Sans Pro Regular"/>
                <a:cs typeface="Segoe UI"/>
              </a:rPr>
              <a:t> </a:t>
            </a:r>
            <a:r>
              <a:rPr lang="fr-CA" sz="1050" err="1">
                <a:latin typeface="Source Sans Pro Regular"/>
                <a:cs typeface="Segoe UI"/>
              </a:rPr>
              <a:t>التهديد</a:t>
            </a:r>
            <a:r>
              <a:rPr lang="fr-CA" sz="1050">
                <a:latin typeface="Source Sans Pro Regular"/>
                <a:cs typeface="Segoe UI"/>
              </a:rPr>
              <a:t> (</a:t>
            </a:r>
            <a:r>
              <a:rPr lang="fr-CA" sz="1050" err="1">
                <a:latin typeface="Source Sans Pro Regular"/>
                <a:cs typeface="Segoe UI"/>
              </a:rPr>
              <a:t>الخطر</a:t>
            </a:r>
            <a:r>
              <a:rPr lang="fr-CA" sz="1050">
                <a:latin typeface="Source Sans Pro Regular"/>
                <a:cs typeface="Segoe UI"/>
              </a:rPr>
              <a:t>)</a:t>
            </a:r>
            <a:endParaRPr lang="fr-FR"/>
          </a:p>
        </p:txBody>
      </p:sp>
      <p:sp>
        <p:nvSpPr>
          <p:cNvPr id="22" name="ZoneTexte 21">
            <a:extLst>
              <a:ext uri="{FF2B5EF4-FFF2-40B4-BE49-F238E27FC236}">
                <a16:creationId xmlns:a16="http://schemas.microsoft.com/office/drawing/2014/main" id="{522AA368-C18F-D358-C41A-0ED2A7B0201B}"/>
              </a:ext>
            </a:extLst>
          </p:cNvPr>
          <p:cNvSpPr txBox="1"/>
          <p:nvPr/>
        </p:nvSpPr>
        <p:spPr>
          <a:xfrm>
            <a:off x="9322676" y="2201917"/>
            <a:ext cx="1074683" cy="400108"/>
          </a:xfrm>
          <a:prstGeom prst="rect">
            <a:avLst/>
          </a:prstGeom>
          <a:solidFill>
            <a:srgbClr val="FAEDC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0" marR="0" indent="0" algn="ctr" defTabSz="914400" fontAlgn="auto" latinLnBrk="0" hangingPunct="0">
              <a:lnSpc>
                <a:spcPct val="100000"/>
              </a:lnSpc>
              <a:spcBef>
                <a:spcPts val="0"/>
              </a:spcBef>
              <a:spcAft>
                <a:spcPts val="0"/>
              </a:spcAft>
              <a:buClrTx/>
              <a:buSzTx/>
              <a:buFontTx/>
              <a:buNone/>
              <a:tabLst/>
            </a:pPr>
            <a:r>
              <a:rPr lang="en-US" sz="2000" b="1">
                <a:latin typeface="Source Sans Pro Regular"/>
                <a:ea typeface="Source Sans Pro Regular"/>
              </a:rPr>
              <a:t>الأثر</a:t>
            </a:r>
            <a:endParaRPr lang="en-US" sz="2000" b="1"/>
          </a:p>
        </p:txBody>
      </p:sp>
      <p:sp>
        <p:nvSpPr>
          <p:cNvPr id="23" name="ZoneTexte 22">
            <a:extLst>
              <a:ext uri="{FF2B5EF4-FFF2-40B4-BE49-F238E27FC236}">
                <a16:creationId xmlns:a16="http://schemas.microsoft.com/office/drawing/2014/main" id="{341080A5-D721-2B8E-E530-E52275AC68EA}"/>
              </a:ext>
            </a:extLst>
          </p:cNvPr>
          <p:cNvSpPr txBox="1"/>
          <p:nvPr/>
        </p:nvSpPr>
        <p:spPr>
          <a:xfrm>
            <a:off x="9125606" y="3371193"/>
            <a:ext cx="1481958" cy="646329"/>
          </a:xfrm>
          <a:prstGeom prst="rect">
            <a:avLst/>
          </a:prstGeom>
          <a:solidFill>
            <a:srgbClr val="FAEDC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sz="1200" err="1">
                <a:latin typeface="Source Sans Pro Regular"/>
                <a:ea typeface="Source Sans Pro Regular"/>
              </a:rPr>
              <a:t>الحد</a:t>
            </a:r>
            <a:r>
              <a:rPr lang="en-US" sz="1200">
                <a:latin typeface="Source Sans Pro Regular"/>
                <a:ea typeface="Source Sans Pro Regular"/>
              </a:rPr>
              <a:t> </a:t>
            </a:r>
            <a:r>
              <a:rPr lang="en-US" sz="1200" err="1">
                <a:latin typeface="Source Sans Pro Regular"/>
                <a:ea typeface="Source Sans Pro Regular"/>
              </a:rPr>
              <a:t>من</a:t>
            </a:r>
            <a:r>
              <a:rPr lang="en-US" sz="1200">
                <a:latin typeface="Source Sans Pro Regular"/>
                <a:ea typeface="Source Sans Pro Regular"/>
              </a:rPr>
              <a:t> </a:t>
            </a:r>
            <a:r>
              <a:rPr lang="en-US" sz="1200" err="1">
                <a:latin typeface="Source Sans Pro Regular"/>
                <a:ea typeface="Source Sans Pro Regular"/>
              </a:rPr>
              <a:t>الوفيات</a:t>
            </a:r>
            <a:r>
              <a:rPr lang="en-US" sz="1200">
                <a:latin typeface="Source Sans Pro Regular"/>
                <a:ea typeface="Source Sans Pro Regular"/>
              </a:rPr>
              <a:t> </a:t>
            </a:r>
            <a:r>
              <a:rPr lang="en-US" sz="1200" err="1">
                <a:latin typeface="Source Sans Pro Regular"/>
                <a:ea typeface="Source Sans Pro Regular"/>
              </a:rPr>
              <a:t>والأمراض</a:t>
            </a:r>
            <a:r>
              <a:rPr lang="en-US" sz="1200">
                <a:latin typeface="Source Sans Pro Regular"/>
                <a:ea typeface="Source Sans Pro Regular"/>
              </a:rPr>
              <a:t> </a:t>
            </a:r>
            <a:r>
              <a:rPr lang="en-US" sz="1200" err="1">
                <a:latin typeface="Source Sans Pro Regular"/>
                <a:ea typeface="Source Sans Pro Regular"/>
              </a:rPr>
              <a:t>والخسائر</a:t>
            </a:r>
            <a:r>
              <a:rPr lang="en-US" sz="1200">
                <a:latin typeface="Source Sans Pro Regular"/>
                <a:ea typeface="Source Sans Pro Regular"/>
              </a:rPr>
              <a:t> </a:t>
            </a:r>
            <a:r>
              <a:rPr lang="en-US" sz="1200" err="1">
                <a:latin typeface="Source Sans Pro Regular"/>
                <a:ea typeface="Source Sans Pro Regular"/>
              </a:rPr>
              <a:t>الاقتصادية</a:t>
            </a:r>
            <a:r>
              <a:rPr lang="en-US" sz="1200">
                <a:latin typeface="Source Sans Pro Regular"/>
                <a:ea typeface="Source Sans Pro Regular"/>
              </a:rPr>
              <a:t> </a:t>
            </a:r>
            <a:r>
              <a:rPr lang="en-US" sz="1200" err="1">
                <a:latin typeface="Source Sans Pro Regular"/>
                <a:ea typeface="Source Sans Pro Regular"/>
              </a:rPr>
              <a:t>والاجتماعية</a:t>
            </a:r>
            <a:r>
              <a:rPr lang="en-US" sz="1200">
                <a:latin typeface="Source Sans Pro Regular"/>
                <a:ea typeface="Source Sans Pro Regular"/>
              </a:rPr>
              <a:t>​</a:t>
            </a:r>
            <a:endParaRPr lang="en-US" sz="1200"/>
          </a:p>
        </p:txBody>
      </p:sp>
      <p:sp>
        <p:nvSpPr>
          <p:cNvPr id="4" name="ZoneTexte 19">
            <a:extLst>
              <a:ext uri="{FF2B5EF4-FFF2-40B4-BE49-F238E27FC236}">
                <a16:creationId xmlns:a16="http://schemas.microsoft.com/office/drawing/2014/main" id="{8C5A286E-B915-A355-1868-067B224FC037}"/>
              </a:ext>
            </a:extLst>
          </p:cNvPr>
          <p:cNvSpPr txBox="1"/>
          <p:nvPr/>
        </p:nvSpPr>
        <p:spPr>
          <a:xfrm>
            <a:off x="8744606" y="4238297"/>
            <a:ext cx="1114097" cy="338552"/>
          </a:xfrm>
          <a:prstGeom prst="rect">
            <a:avLst/>
          </a:prstGeom>
          <a:solidFill>
            <a:srgbClr val="E6FEC4"/>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fromWordArt="0" anchor="t" anchorCtr="0" forceAA="0" compatLnSpc="1">
            <a:prstTxWarp prst="textNoShape">
              <a:avLst/>
            </a:prstTxWarp>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marL="0" marR="0" indent="0" defTabSz="914400" fontAlgn="auto" latinLnBrk="0" hangingPunct="0">
              <a:lnSpc>
                <a:spcPct val="100000"/>
              </a:lnSpc>
              <a:spcBef>
                <a:spcPts val="0"/>
              </a:spcBef>
              <a:spcAft>
                <a:spcPts val="0"/>
              </a:spcAft>
              <a:buClrTx/>
              <a:buSzTx/>
              <a:buFontTx/>
              <a:buNone/>
              <a:tabLst/>
            </a:pPr>
            <a:r>
              <a:rPr lang="en-US" sz="1600" b="1">
                <a:latin typeface="Source Sans Pro Regular"/>
                <a:ea typeface="Source Sans Pro Regular"/>
              </a:rPr>
              <a:t>الحصيلة</a:t>
            </a:r>
            <a:endParaRPr lang="en-US" sz="1600" b="1"/>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Google Shape;703;g8542d053ce_1_86"/>
          <p:cNvSpPr txBox="1"/>
          <p:nvPr/>
        </p:nvSpPr>
        <p:spPr>
          <a:xfrm>
            <a:off x="9494525" y="6492875"/>
            <a:ext cx="2651751" cy="27695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sz="1200">
                <a:solidFill>
                  <a:srgbClr val="FFFFFF"/>
                </a:solidFill>
              </a:defRPr>
            </a:lvl1pPr>
          </a:lstStyle>
          <a:p>
            <a:pPr rtl="1"/>
            <a:r>
              <a:rPr>
                <a:latin typeface="Sakkal Majalla" panose="02000000000000000000" pitchFamily="2" charset="-78"/>
                <a:cs typeface="Sakkal Majalla" panose="02000000000000000000" pitchFamily="2" charset="-78"/>
              </a:rPr>
              <a:t>17</a:t>
            </a:r>
          </a:p>
        </p:txBody>
      </p:sp>
      <p:sp>
        <p:nvSpPr>
          <p:cNvPr id="365" name="Google Shape;704;g8542d053ce_1_86"/>
          <p:cNvSpPr txBox="1"/>
          <p:nvPr/>
        </p:nvSpPr>
        <p:spPr>
          <a:xfrm>
            <a:off x="7064437" y="3596195"/>
            <a:ext cx="2036517" cy="38006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80000"/>
              </a:lnSpc>
              <a:defRPr sz="2200">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مقتبس من بيتر ساندمان</a:t>
            </a:r>
          </a:p>
        </p:txBody>
      </p:sp>
      <p:sp>
        <p:nvSpPr>
          <p:cNvPr id="366" name="Google Shape;705;g8542d053ce_1_86"/>
          <p:cNvSpPr txBox="1"/>
          <p:nvPr/>
        </p:nvSpPr>
        <p:spPr>
          <a:xfrm>
            <a:off x="4542878" y="2363653"/>
            <a:ext cx="7079634" cy="7264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defRPr sz="40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المخاطر = الأخطار + الغضب</a:t>
            </a:r>
          </a:p>
        </p:txBody>
      </p:sp>
      <p:sp>
        <p:nvSpPr>
          <p:cNvPr id="2" name="Google Shape;307;p8">
            <a:extLst>
              <a:ext uri="{FF2B5EF4-FFF2-40B4-BE49-F238E27FC236}">
                <a16:creationId xmlns:a16="http://schemas.microsoft.com/office/drawing/2014/main" id="{B7294905-280E-5C1F-45AE-19AFA7BBAA56}"/>
              </a:ext>
            </a:extLst>
          </p:cNvPr>
          <p:cNvSpPr txBox="1">
            <a:spLocks/>
          </p:cNvSpPr>
          <p:nvPr/>
        </p:nvSpPr>
        <p:spPr>
          <a:xfrm>
            <a:off x="-128857" y="597264"/>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هكذا يرى الناس المخاطر:</a:t>
            </a:r>
            <a:endParaRPr lang="hu-HU" b="1">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 name="Google Shape;714;g8542d053ce_1_94" descr="Google Shape;714;g8542d053ce_1_94"/>
          <p:cNvPicPr>
            <a:picLocks noChangeAspect="1"/>
          </p:cNvPicPr>
          <p:nvPr/>
        </p:nvPicPr>
        <p:blipFill>
          <a:blip r:embed="rId2"/>
          <a:stretch>
            <a:fillRect/>
          </a:stretch>
        </p:blipFill>
        <p:spPr>
          <a:xfrm>
            <a:off x="2438400" y="2525305"/>
            <a:ext cx="2130426" cy="3017367"/>
          </a:xfrm>
          <a:prstGeom prst="rect">
            <a:avLst/>
          </a:prstGeom>
          <a:ln w="12700">
            <a:miter lim="400000"/>
          </a:ln>
        </p:spPr>
      </p:pic>
      <p:pic>
        <p:nvPicPr>
          <p:cNvPr id="372" name="Google Shape;715;g8542d053ce_1_94" descr="Google Shape;715;g8542d053ce_1_94"/>
          <p:cNvPicPr>
            <a:picLocks noChangeAspect="1"/>
          </p:cNvPicPr>
          <p:nvPr/>
        </p:nvPicPr>
        <p:blipFill>
          <a:blip r:embed="rId3"/>
          <a:stretch>
            <a:fillRect/>
          </a:stretch>
        </p:blipFill>
        <p:spPr>
          <a:xfrm>
            <a:off x="7943006" y="2756412"/>
            <a:ext cx="1782194" cy="2419352"/>
          </a:xfrm>
          <a:prstGeom prst="rect">
            <a:avLst/>
          </a:prstGeom>
          <a:ln w="12700">
            <a:miter lim="400000"/>
          </a:ln>
        </p:spPr>
      </p:pic>
      <p:sp>
        <p:nvSpPr>
          <p:cNvPr id="373" name="Google Shape;716;g8542d053ce_1_94"/>
          <p:cNvSpPr txBox="1"/>
          <p:nvPr/>
        </p:nvSpPr>
        <p:spPr>
          <a:xfrm>
            <a:off x="5265425" y="2789876"/>
            <a:ext cx="1661151" cy="27965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nchor="ctr">
            <a:spAutoFit/>
          </a:bodyPr>
          <a:lstStyle>
            <a:lvl1pPr algn="ctr" rtl="1">
              <a:defRPr sz="17000">
                <a:solidFill>
                  <a:srgbClr val="595959"/>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a:t>
            </a:r>
          </a:p>
        </p:txBody>
      </p:sp>
      <p:sp>
        <p:nvSpPr>
          <p:cNvPr id="374" name="Google Shape;717;g8542d053ce_1_94"/>
          <p:cNvSpPr txBox="1"/>
          <p:nvPr/>
        </p:nvSpPr>
        <p:spPr>
          <a:xfrm>
            <a:off x="2413206" y="5450228"/>
            <a:ext cx="2036518" cy="3485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90000"/>
              </a:lnSpc>
              <a:defRPr>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إدراك الخطر</a:t>
            </a:r>
          </a:p>
        </p:txBody>
      </p:sp>
      <p:sp>
        <p:nvSpPr>
          <p:cNvPr id="375" name="Google Shape;718;g8542d053ce_1_94"/>
          <p:cNvSpPr txBox="1"/>
          <p:nvPr/>
        </p:nvSpPr>
        <p:spPr>
          <a:xfrm>
            <a:off x="7983473" y="5449541"/>
            <a:ext cx="2036518" cy="3485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90000"/>
              </a:lnSpc>
              <a:defRPr>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الغضب</a:t>
            </a:r>
          </a:p>
        </p:txBody>
      </p:sp>
      <p:sp>
        <p:nvSpPr>
          <p:cNvPr id="376" name="Google Shape;719;g8542d053ce_1_94"/>
          <p:cNvSpPr txBox="1"/>
          <p:nvPr/>
        </p:nvSpPr>
        <p:spPr>
          <a:xfrm>
            <a:off x="4621331" y="6172337"/>
            <a:ext cx="2949338" cy="2230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80000"/>
              </a:lnSpc>
              <a:defRPr sz="1200">
                <a:solidFill>
                  <a:srgbClr val="3F3F3F"/>
                </a:solidFill>
                <a:latin typeface="+mn-lt"/>
                <a:ea typeface="+mn-ea"/>
                <a:cs typeface="+mn-cs"/>
                <a:sym typeface="Source Sans Pro Regular"/>
              </a:defRPr>
            </a:lvl1pPr>
          </a:lstStyle>
          <a:p>
            <a:pPr rtl="1"/>
            <a:r>
              <a:rPr lang="ar" sz="1000">
                <a:latin typeface="Sakkal Majalla" panose="02000000000000000000" pitchFamily="2" charset="-78"/>
                <a:cs typeface="Sakkal Majalla" panose="02000000000000000000" pitchFamily="2" charset="-78"/>
              </a:rPr>
              <a:t>مقتبس من بيتر ساندمان</a:t>
            </a:r>
          </a:p>
        </p:txBody>
      </p:sp>
      <p:sp>
        <p:nvSpPr>
          <p:cNvPr id="377" name="Rectangle 7"/>
          <p:cNvSpPr txBox="1"/>
          <p:nvPr/>
        </p:nvSpPr>
        <p:spPr>
          <a:xfrm>
            <a:off x="502951" y="1464047"/>
            <a:ext cx="11186097" cy="76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2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رأيك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يشعر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بالاستياء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الغضب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الخوف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لأنهم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يتعرضون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مرتفع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مرتفعٌ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لأنهم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يشعرون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بالاستياء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الغضب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الخوف</a:t>
            </a:r>
            <a:r>
              <a:rPr>
                <a:latin typeface="Sakkal Majalla" panose="02000000000000000000" pitchFamily="2" charset="-78"/>
                <a:cs typeface="Sakkal Majalla" panose="02000000000000000000" pitchFamily="2" charset="-78"/>
              </a:rPr>
              <a:t>؟</a:t>
            </a:r>
          </a:p>
        </p:txBody>
      </p:sp>
      <p:sp>
        <p:nvSpPr>
          <p:cNvPr id="6" name="Google Shape;711;g8542d053ce_1_94">
            <a:extLst>
              <a:ext uri="{FF2B5EF4-FFF2-40B4-BE49-F238E27FC236}">
                <a16:creationId xmlns:a16="http://schemas.microsoft.com/office/drawing/2014/main" id="{9D8E5AE9-4289-2AA4-1E95-ADAE2C2D3AC3}"/>
              </a:ext>
            </a:extLst>
          </p:cNvPr>
          <p:cNvSpPr txBox="1">
            <a:spLocks noGrp="1"/>
          </p:cNvSpPr>
          <p:nvPr>
            <p:ph type="title"/>
          </p:nvPr>
        </p:nvSpPr>
        <p:spPr>
          <a:xfrm>
            <a:off x="186198" y="10297"/>
            <a:ext cx="6294501" cy="880764"/>
          </a:xfrm>
          <a:prstGeom prst="rect">
            <a:avLst/>
          </a:prstGeom>
        </p:spPr>
        <p:txBody>
          <a:bodyPr lIns="45699" tIns="45699" rIns="45699" bIns="45699" rtlCol="1">
            <a:noAutofit/>
          </a:bodyPr>
          <a:lstStyle>
            <a:lvl1pPr algn="r" defTabSz="266174" rtl="1">
              <a:defRPr sz="2576">
                <a:latin typeface="Source Sans Pro Bold"/>
                <a:ea typeface="Source Sans Pro Bold"/>
                <a:cs typeface="Source Sans Pro Bold"/>
                <a:sym typeface="Source Sans Pro Bold"/>
              </a:defRPr>
            </a:lvl1pPr>
          </a:lstStyle>
          <a:p>
            <a:pPr rtl="1"/>
            <a:r>
              <a:rPr lang="ar" sz="3200" b="1">
                <a:latin typeface="Sakkal Majalla" panose="02000000000000000000" pitchFamily="2" charset="-78"/>
                <a:cs typeface="Sakkal Majalla" panose="02000000000000000000" pitchFamily="2" charset="-78"/>
              </a:rPr>
              <a:t>العلاقة بين كيفية إدراك الأخطار والشعور بالغضب</a:t>
            </a:r>
            <a:endParaRPr sz="3200"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 name="Google Shape;728;g8542d053ce_1_107" descr="Google Shape;728;g8542d053ce_1_107"/>
          <p:cNvPicPr>
            <a:picLocks noChangeAspect="1"/>
          </p:cNvPicPr>
          <p:nvPr/>
        </p:nvPicPr>
        <p:blipFill>
          <a:blip r:embed="rId2"/>
          <a:stretch>
            <a:fillRect/>
          </a:stretch>
        </p:blipFill>
        <p:spPr>
          <a:xfrm>
            <a:off x="2438400" y="2209800"/>
            <a:ext cx="1140184" cy="1672042"/>
          </a:xfrm>
          <a:prstGeom prst="rect">
            <a:avLst/>
          </a:prstGeom>
          <a:ln w="12700">
            <a:miter lim="400000"/>
          </a:ln>
        </p:spPr>
      </p:pic>
      <p:pic>
        <p:nvPicPr>
          <p:cNvPr id="381" name="Google Shape;729;g8542d053ce_1_107" descr="Google Shape;729;g8542d053ce_1_107"/>
          <p:cNvPicPr>
            <a:picLocks noChangeAspect="1"/>
          </p:cNvPicPr>
          <p:nvPr/>
        </p:nvPicPr>
        <p:blipFill>
          <a:blip r:embed="rId3"/>
          <a:stretch>
            <a:fillRect/>
          </a:stretch>
        </p:blipFill>
        <p:spPr>
          <a:xfrm>
            <a:off x="8686800" y="2315016"/>
            <a:ext cx="1061034" cy="1440368"/>
          </a:xfrm>
          <a:prstGeom prst="rect">
            <a:avLst/>
          </a:prstGeom>
          <a:ln w="12700">
            <a:miter lim="400000"/>
          </a:ln>
        </p:spPr>
      </p:pic>
      <p:sp>
        <p:nvSpPr>
          <p:cNvPr id="382" name="Google Shape;730;g8542d053ce_1_107"/>
          <p:cNvSpPr txBox="1"/>
          <p:nvPr/>
        </p:nvSpPr>
        <p:spPr>
          <a:xfrm>
            <a:off x="1990232" y="3972183"/>
            <a:ext cx="2036518" cy="3485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90000"/>
              </a:lnSpc>
              <a:defRPr>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إدراك الخطر</a:t>
            </a:r>
          </a:p>
        </p:txBody>
      </p:sp>
      <p:sp>
        <p:nvSpPr>
          <p:cNvPr id="383" name="Google Shape;731;g8542d053ce_1_107"/>
          <p:cNvSpPr txBox="1"/>
          <p:nvPr/>
        </p:nvSpPr>
        <p:spPr>
          <a:xfrm>
            <a:off x="8232650" y="3970968"/>
            <a:ext cx="2036518" cy="34851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90000"/>
              </a:lnSpc>
              <a:defRPr>
                <a:solidFill>
                  <a:srgbClr val="3F3F3F"/>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الغضب</a:t>
            </a:r>
            <a:endParaRPr>
              <a:latin typeface="Sakkal Majalla" panose="02000000000000000000" pitchFamily="2" charset="-78"/>
              <a:cs typeface="Sakkal Majalla" panose="02000000000000000000" pitchFamily="2" charset="-78"/>
            </a:endParaRPr>
          </a:p>
        </p:txBody>
      </p:sp>
      <p:sp>
        <p:nvSpPr>
          <p:cNvPr id="384" name="Google Shape;732;g8542d053ce_1_107"/>
          <p:cNvSpPr/>
          <p:nvPr/>
        </p:nvSpPr>
        <p:spPr>
          <a:xfrm>
            <a:off x="3962400" y="2677984"/>
            <a:ext cx="4343400" cy="1"/>
          </a:xfrm>
          <a:prstGeom prst="line">
            <a:avLst/>
          </a:prstGeom>
          <a:ln w="76200">
            <a:solidFill>
              <a:srgbClr val="4A7DBA"/>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85" name="Google Shape;733;g8542d053ce_1_107"/>
          <p:cNvSpPr/>
          <p:nvPr/>
        </p:nvSpPr>
        <p:spPr>
          <a:xfrm rot="10800000">
            <a:off x="3886200" y="3228989"/>
            <a:ext cx="4419600" cy="504811"/>
          </a:xfrm>
          <a:prstGeom prst="rightArrow">
            <a:avLst>
              <a:gd name="adj1" fmla="val 50000"/>
              <a:gd name="adj2" fmla="val 50000"/>
            </a:avLst>
          </a:prstGeom>
          <a:solidFill>
            <a:schemeClr val="accent1"/>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86" name="Google Shape;734;g8542d053ce_1_107"/>
          <p:cNvSpPr txBox="1"/>
          <p:nvPr/>
        </p:nvSpPr>
        <p:spPr>
          <a:xfrm>
            <a:off x="5077741" y="5702415"/>
            <a:ext cx="2036518" cy="2230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lnSpc>
                <a:spcPct val="80000"/>
              </a:lnSpc>
              <a:defRPr sz="1200">
                <a:solidFill>
                  <a:srgbClr val="3F3F3F"/>
                </a:solidFill>
                <a:latin typeface="+mn-lt"/>
                <a:ea typeface="+mn-ea"/>
                <a:cs typeface="+mn-cs"/>
                <a:sym typeface="Source Sans Pro Regular"/>
              </a:defRPr>
            </a:lvl1pPr>
          </a:lstStyle>
          <a:p>
            <a:pPr rtl="1"/>
            <a:r>
              <a:rPr lang="ar" sz="1000">
                <a:latin typeface="Sakkal Majalla" panose="02000000000000000000" pitchFamily="2" charset="-78"/>
                <a:cs typeface="Sakkal Majalla" panose="02000000000000000000" pitchFamily="2" charset="-78"/>
              </a:rPr>
              <a:t>مقتبس من بيتر ساندمان</a:t>
            </a:r>
          </a:p>
        </p:txBody>
      </p:sp>
      <p:grpSp>
        <p:nvGrpSpPr>
          <p:cNvPr id="389" name="Google Shape;735;g8542d053ce_1_107"/>
          <p:cNvGrpSpPr/>
          <p:nvPr/>
        </p:nvGrpSpPr>
        <p:grpSpPr>
          <a:xfrm>
            <a:off x="4764758" y="1832737"/>
            <a:ext cx="2869545" cy="2852241"/>
            <a:chOff x="-1" y="-1"/>
            <a:chExt cx="2869544" cy="2852240"/>
          </a:xfrm>
        </p:grpSpPr>
        <p:sp>
          <p:nvSpPr>
            <p:cNvPr id="387" name="Oval"/>
            <p:cNvSpPr/>
            <p:nvPr/>
          </p:nvSpPr>
          <p:spPr>
            <a:xfrm>
              <a:off x="-1" y="-1"/>
              <a:ext cx="2869544" cy="2852240"/>
            </a:xfrm>
            <a:prstGeom prst="ellipse">
              <a:avLst/>
            </a:prstGeom>
            <a:solidFill>
              <a:schemeClr val="accent6"/>
            </a:solidFill>
            <a:ln w="25400" cap="flat">
              <a:solidFill>
                <a:schemeClr val="accent6"/>
              </a:solidFill>
              <a:prstDash val="solid"/>
              <a:round/>
            </a:ln>
            <a:effectLst/>
          </p:spPr>
          <p:txBody>
            <a:bodyPr wrap="square" lIns="45719" tIns="45719" rIns="45719" bIns="45719" numCol="1" rtlCol="1" anchor="ctr">
              <a:noAutofit/>
            </a:bodyPr>
            <a:lstStyle/>
            <a:p>
              <a:pPr algn="ctr" rtl="1">
                <a:defRPr sz="1400">
                  <a:solidFill>
                    <a:srgbClr val="404040"/>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88" name="People are more likely to be outraged by something which is imposed involuntarily, irreversible, poorly understood, unexpected, unfamiliar, uncontrollable, unfair and/or affects the vulnerable"/>
            <p:cNvSpPr txBox="1"/>
            <p:nvPr/>
          </p:nvSpPr>
          <p:spPr>
            <a:xfrm>
              <a:off x="478659" y="625921"/>
              <a:ext cx="1912224" cy="160039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1400">
                  <a:solidFill>
                    <a:srgbClr val="404040"/>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المرجح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بدرجة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كبيرة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يشعر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بالغضب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قسرًا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رجعة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مفهوم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جيدًا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متوقع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مألوف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السيطرة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منصف</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أ</a:t>
              </a:r>
              <a:r>
                <a:rPr>
                  <a:latin typeface="Sakkal Majalla" panose="02000000000000000000" pitchFamily="2" charset="-78"/>
                  <a:cs typeface="Sakkal Majalla" panose="02000000000000000000" pitchFamily="2" charset="-78"/>
                </a:rPr>
                <a:t>و </a:t>
              </a:r>
              <a:r>
                <a:rPr err="1">
                  <a:latin typeface="Sakkal Majalla" panose="02000000000000000000" pitchFamily="2" charset="-78"/>
                  <a:cs typeface="Sakkal Majalla" panose="02000000000000000000" pitchFamily="2" charset="-78"/>
                </a:rPr>
                <a:t>يؤثر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المستضعفة</a:t>
              </a:r>
              <a:r>
                <a:rPr>
                  <a:latin typeface="Sakkal Majalla" panose="02000000000000000000" pitchFamily="2" charset="-78"/>
                  <a:cs typeface="Sakkal Majalla" panose="02000000000000000000" pitchFamily="2" charset="-78"/>
                </a:rPr>
                <a:t>.</a:t>
              </a:r>
            </a:p>
          </p:txBody>
        </p:sp>
      </p:grpSp>
      <p:sp>
        <p:nvSpPr>
          <p:cNvPr id="390" name="Rectangle 7"/>
          <p:cNvSpPr txBox="1"/>
          <p:nvPr/>
        </p:nvSpPr>
        <p:spPr>
          <a:xfrm>
            <a:off x="1054515" y="4916270"/>
            <a:ext cx="10082970" cy="4308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2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الإجابة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كلاهما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إلا</a:t>
            </a:r>
            <a:r>
              <a:rPr>
                <a:latin typeface="Sakkal Majalla" panose="02000000000000000000" pitchFamily="2" charset="-78"/>
                <a:cs typeface="Sakkal Majalla" panose="02000000000000000000" pitchFamily="2" charset="-78"/>
              </a:rPr>
              <a:t> </a:t>
            </a:r>
            <a:r>
              <a:rPr lang="ar-EG" err="1">
                <a:latin typeface="Sakkal Majalla" panose="02000000000000000000" pitchFamily="2" charset="-78"/>
                <a:cs typeface="Sakkal Majalla" panose="02000000000000000000" pitchFamily="2" charset="-78"/>
              </a:rPr>
              <a:t>أ</a:t>
            </a:r>
            <a:r>
              <a:rPr err="1">
                <a:latin typeface="Sakkal Majalla" panose="02000000000000000000" pitchFamily="2" charset="-78"/>
                <a:cs typeface="Sakkal Majalla" panose="02000000000000000000" pitchFamily="2" charset="-78"/>
              </a:rPr>
              <a:t>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الثانية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كبيرٍ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مرتفعٌ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مؤججة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إزاء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المسألة</a:t>
            </a:r>
            <a:r>
              <a:rPr>
                <a:latin typeface="Sakkal Majalla" panose="02000000000000000000" pitchFamily="2" charset="-78"/>
                <a:cs typeface="Sakkal Majalla" panose="02000000000000000000" pitchFamily="2" charset="-78"/>
              </a:rPr>
              <a:t>.</a:t>
            </a:r>
          </a:p>
        </p:txBody>
      </p:sp>
      <p:sp>
        <p:nvSpPr>
          <p:cNvPr id="4" name="Google Shape;711;g8542d053ce_1_94">
            <a:extLst>
              <a:ext uri="{FF2B5EF4-FFF2-40B4-BE49-F238E27FC236}">
                <a16:creationId xmlns:a16="http://schemas.microsoft.com/office/drawing/2014/main" id="{FD053BD2-5DA5-41C7-0BB8-40770D59C684}"/>
              </a:ext>
            </a:extLst>
          </p:cNvPr>
          <p:cNvSpPr txBox="1">
            <a:spLocks noGrp="1"/>
          </p:cNvSpPr>
          <p:nvPr>
            <p:ph type="title"/>
          </p:nvPr>
        </p:nvSpPr>
        <p:spPr>
          <a:xfrm>
            <a:off x="186198" y="10297"/>
            <a:ext cx="6294501" cy="880764"/>
          </a:xfrm>
          <a:prstGeom prst="rect">
            <a:avLst/>
          </a:prstGeom>
        </p:spPr>
        <p:txBody>
          <a:bodyPr lIns="45699" tIns="45699" rIns="45699" bIns="45699" rtlCol="1">
            <a:noAutofit/>
          </a:bodyPr>
          <a:lstStyle>
            <a:lvl1pPr algn="r" defTabSz="266174" rtl="1">
              <a:defRPr sz="2576">
                <a:latin typeface="Source Sans Pro Bold"/>
                <a:ea typeface="Source Sans Pro Bold"/>
                <a:cs typeface="Source Sans Pro Bold"/>
                <a:sym typeface="Source Sans Pro Bold"/>
              </a:defRPr>
            </a:lvl1pPr>
          </a:lstStyle>
          <a:p>
            <a:pPr rtl="1"/>
            <a:r>
              <a:rPr lang="ar" sz="3200" b="1">
                <a:latin typeface="Sakkal Majalla" panose="02000000000000000000" pitchFamily="2" charset="-78"/>
                <a:cs typeface="Sakkal Majalla" panose="02000000000000000000" pitchFamily="2" charset="-78"/>
              </a:rPr>
              <a:t>العلاقة بين كيفية إدراك الأخطار والشعور بالغضب</a:t>
            </a:r>
            <a:endParaRPr sz="3200" b="1">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Google Shape;308;p8"/>
          <p:cNvSpPr txBox="1">
            <a:spLocks noGrp="1"/>
          </p:cNvSpPr>
          <p:nvPr>
            <p:ph type="body" idx="1"/>
          </p:nvPr>
        </p:nvSpPr>
        <p:spPr>
          <a:xfrm>
            <a:off x="4167224" y="1791782"/>
            <a:ext cx="7529515" cy="3874042"/>
          </a:xfrm>
          <a:prstGeom prst="rect">
            <a:avLst/>
          </a:prstGeom>
        </p:spPr>
        <p:txBody>
          <a:bodyPr lIns="0" tIns="0" rIns="0" bIns="0" rtlCol="1" anchor="t"/>
          <a:lstStyle/>
          <a:p>
            <a:pPr rtl="1"/>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جزءٌ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ه </a:t>
            </a:r>
            <a:r>
              <a:rPr err="1">
                <a:latin typeface="Sakkal Majalla" panose="02000000000000000000" pitchFamily="2" charset="-78"/>
                <a:cs typeface="Sakkal Majalla" panose="02000000000000000000" pitchFamily="2" charset="-78"/>
              </a:rPr>
              <a:t>خصيصًا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لأعضاء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استناد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نهج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تزويد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بالمعارف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والمهارات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بفعالية</a:t>
            </a:r>
            <a:r>
              <a:rPr>
                <a:latin typeface="Sakkal Majalla" panose="02000000000000000000" pitchFamily="2" charset="-78"/>
                <a:cs typeface="Sakkal Majalla" panose="02000000000000000000" pitchFamily="2" charset="-78"/>
              </a:rPr>
              <a:t>. </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تُعدُّ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مكونات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16D85784-E44F-0664-3FA7-7623A1291590}"/>
              </a:ext>
            </a:extLst>
          </p:cNvPr>
          <p:cNvSpPr txBox="1">
            <a:spLocks/>
          </p:cNvSpPr>
          <p:nvPr/>
        </p:nvSpPr>
        <p:spPr>
          <a:xfrm>
            <a:off x="282609" y="630315"/>
            <a:ext cx="2402261" cy="85246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مقدمة</a:t>
            </a:r>
            <a:endParaRPr lang="hu-HU"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Google Shape;745;g8542d053ce_1_123"/>
          <p:cNvSpPr/>
          <p:nvPr/>
        </p:nvSpPr>
        <p:spPr>
          <a:xfrm flipV="1">
            <a:off x="2624616" y="1225855"/>
            <a:ext cx="1" cy="3657602"/>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95" name="Google Shape;746;g8542d053ce_1_123"/>
          <p:cNvSpPr/>
          <p:nvPr/>
        </p:nvSpPr>
        <p:spPr>
          <a:xfrm>
            <a:off x="2624616" y="4839047"/>
            <a:ext cx="5209357" cy="1"/>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396" name="Google Shape;748;g8542d053ce_1_123"/>
          <p:cNvSpPr txBox="1"/>
          <p:nvPr/>
        </p:nvSpPr>
        <p:spPr>
          <a:xfrm>
            <a:off x="4263241" y="4894658"/>
            <a:ext cx="1324394" cy="3200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90000"/>
              </a:lnSpc>
              <a:defRPr sz="1600">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الخطر</a:t>
            </a:r>
          </a:p>
        </p:txBody>
      </p:sp>
      <p:grpSp>
        <p:nvGrpSpPr>
          <p:cNvPr id="399" name="Google Shape;749;g8542d053ce_1_123"/>
          <p:cNvGrpSpPr/>
          <p:nvPr/>
        </p:nvGrpSpPr>
        <p:grpSpPr>
          <a:xfrm>
            <a:off x="5020792" y="2591052"/>
            <a:ext cx="2028584" cy="2068506"/>
            <a:chOff x="0" y="-1"/>
            <a:chExt cx="2028582" cy="2068504"/>
          </a:xfrm>
        </p:grpSpPr>
        <p:sp>
          <p:nvSpPr>
            <p:cNvPr id="397"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98" name="Precaution advocacy"/>
            <p:cNvSpPr txBox="1"/>
            <p:nvPr/>
          </p:nvSpPr>
          <p:spPr>
            <a:xfrm>
              <a:off x="355504" y="711108"/>
              <a:ext cx="1317573" cy="64628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الدعوة إلى اتخاذ التدابير الاحتياطية</a:t>
              </a:r>
            </a:p>
          </p:txBody>
        </p:sp>
      </p:grpSp>
      <p:sp>
        <p:nvSpPr>
          <p:cNvPr id="400" name="Google Shape;750;g8542d053ce_1_123"/>
          <p:cNvSpPr txBox="1"/>
          <p:nvPr/>
        </p:nvSpPr>
        <p:spPr>
          <a:xfrm>
            <a:off x="4854536" y="5999873"/>
            <a:ext cx="2482928" cy="2230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80000"/>
              </a:lnSpc>
              <a:defRPr sz="1300">
                <a:solidFill>
                  <a:srgbClr val="3F3F3F"/>
                </a:solidFill>
                <a:latin typeface="+mn-lt"/>
                <a:ea typeface="+mn-ea"/>
                <a:cs typeface="+mn-cs"/>
                <a:sym typeface="Source Sans Pro Regular"/>
              </a:defRPr>
            </a:lvl1pPr>
          </a:lstStyle>
          <a:p>
            <a:pPr rtl="1"/>
            <a:r>
              <a:rPr lang="ar" sz="1000">
                <a:latin typeface="Sakkal Majalla" panose="02000000000000000000" pitchFamily="2" charset="-78"/>
                <a:cs typeface="Sakkal Majalla" panose="02000000000000000000" pitchFamily="2" charset="-78"/>
              </a:rPr>
              <a:t>مقتبس من بيتر ساندمان</a:t>
            </a:r>
          </a:p>
        </p:txBody>
      </p:sp>
      <p:grpSp>
        <p:nvGrpSpPr>
          <p:cNvPr id="403" name="Google Shape;751;g8542d053ce_1_123"/>
          <p:cNvGrpSpPr/>
          <p:nvPr/>
        </p:nvGrpSpPr>
        <p:grpSpPr>
          <a:xfrm>
            <a:off x="7259715" y="925403"/>
            <a:ext cx="2819400" cy="2819400"/>
            <a:chOff x="0" y="0"/>
            <a:chExt cx="2819400" cy="2819400"/>
          </a:xfrm>
        </p:grpSpPr>
        <p:sp>
          <p:nvSpPr>
            <p:cNvPr id="401"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2" name="People are more comfortable with risks that feel familiar to them vs unfamiliar"/>
            <p:cNvSpPr txBox="1"/>
            <p:nvPr/>
          </p:nvSpPr>
          <p:spPr>
            <a:xfrm>
              <a:off x="471316" y="809556"/>
              <a:ext cx="1876768" cy="1200286"/>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يشعر الناس بارتياح أكبر عند التعامل مع المخاطر التي تبدو مألوفة بالنسبة لهم مقارنة بالمخاطر غير المألوفة.</a:t>
              </a:r>
            </a:p>
          </p:txBody>
        </p:sp>
      </p:grpSp>
      <p:sp>
        <p:nvSpPr>
          <p:cNvPr id="404" name="Google Shape;752;g8542d053ce_1_123"/>
          <p:cNvSpPr/>
          <p:nvPr/>
        </p:nvSpPr>
        <p:spPr>
          <a:xfrm rot="16200000">
            <a:off x="5254032" y="1615319"/>
            <a:ext cx="1562101" cy="571501"/>
          </a:xfrm>
          <a:prstGeom prst="rightArrow">
            <a:avLst>
              <a:gd name="adj1" fmla="val 50000"/>
              <a:gd name="adj2" fmla="val 50000"/>
            </a:avLst>
          </a:prstGeom>
          <a:solidFill>
            <a:srgbClr val="D46112"/>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05" name="Google Shape;753;g8542d053ce_1_123"/>
          <p:cNvSpPr txBox="1"/>
          <p:nvPr/>
        </p:nvSpPr>
        <p:spPr>
          <a:xfrm>
            <a:off x="3131041" y="2375396"/>
            <a:ext cx="1889751" cy="9232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إثارة مشاعر الغضب لدى الناس وتأجيج عواطفهم ليتخذوا الإجراء اللازم!</a:t>
            </a:r>
          </a:p>
        </p:txBody>
      </p:sp>
      <p:sp>
        <p:nvSpPr>
          <p:cNvPr id="406" name="Rectangle 6"/>
          <p:cNvSpPr txBox="1"/>
          <p:nvPr/>
        </p:nvSpPr>
        <p:spPr>
          <a:xfrm>
            <a:off x="230709" y="5231093"/>
            <a:ext cx="11730583" cy="67710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1900">
                <a:latin typeface="+mn-lt"/>
                <a:ea typeface="+mn-ea"/>
                <a:cs typeface="+mn-cs"/>
                <a:sym typeface="Source Sans Pro Regular"/>
              </a:defRPr>
            </a:lvl1pPr>
          </a:lstStyle>
          <a:p>
            <a:pPr algn="ctr" rtl="1"/>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نريد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تأجيج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تجاه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مسألةٍ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يتماشى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تمثله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المسألة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مزعجة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الغلاف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الخارجي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لعبوات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التبغ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p>
        </p:txBody>
      </p:sp>
      <p:sp>
        <p:nvSpPr>
          <p:cNvPr id="407" name="Google Shape;747;g8542d053ce_1_123"/>
          <p:cNvSpPr txBox="1">
            <a:spLocks noGrp="1"/>
          </p:cNvSpPr>
          <p:nvPr>
            <p:ph type="body" idx="1"/>
          </p:nvPr>
        </p:nvSpPr>
        <p:spPr>
          <a:xfrm>
            <a:off x="1561747" y="1497839"/>
            <a:ext cx="986144" cy="384227"/>
          </a:xfrm>
          <a:prstGeom prst="rect">
            <a:avLst/>
          </a:prstGeom>
        </p:spPr>
        <p:txBody>
          <a:bodyPr lIns="45699" tIns="45699" rIns="45699" bIns="45699" rtlCol="1"/>
          <a:lstStyle>
            <a:lvl1pPr algn="r" rtl="1">
              <a:spcBef>
                <a:spcPts val="0"/>
              </a:spcBef>
              <a:defRPr sz="1600">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الغضب</a:t>
            </a:r>
          </a:p>
        </p:txBody>
      </p:sp>
      <p:sp>
        <p:nvSpPr>
          <p:cNvPr id="2" name="Title 1">
            <a:extLst>
              <a:ext uri="{FF2B5EF4-FFF2-40B4-BE49-F238E27FC236}">
                <a16:creationId xmlns:a16="http://schemas.microsoft.com/office/drawing/2014/main" id="{70ECBA60-83DC-EAD5-129C-64BD0A4CF0B8}"/>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الغضب والمخاطر</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04"/>
                                        </p:tgtEl>
                                        <p:attrNameLst>
                                          <p:attrName>style.visibility</p:attrName>
                                        </p:attrNameLst>
                                      </p:cBhvr>
                                      <p:to>
                                        <p:strVal val="visible"/>
                                      </p:to>
                                    </p:set>
                                    <p:animEffect transition="in" filter="fade">
                                      <p:cBhvr>
                                        <p:cTn id="11" dur="500"/>
                                        <p:tgtEl>
                                          <p:spTgt spid="404"/>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 grpId="0" animBg="1" advAuto="0"/>
      <p:bldP spid="403" grpId="0" animBg="1" advAuto="0"/>
      <p:bldP spid="404" grpId="0" animBg="1" advAuto="0"/>
      <p:bldP spid="405"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7" name="Google Shape;767;g8542d053ce_1_140"/>
          <p:cNvGrpSpPr/>
          <p:nvPr/>
        </p:nvGrpSpPr>
        <p:grpSpPr>
          <a:xfrm>
            <a:off x="3248949" y="1113531"/>
            <a:ext cx="2028584" cy="2068505"/>
            <a:chOff x="0" y="-1"/>
            <a:chExt cx="2028582" cy="2068504"/>
          </a:xfrm>
        </p:grpSpPr>
        <p:sp>
          <p:nvSpPr>
            <p:cNvPr id="415" name="Oval"/>
            <p:cNvSpPr/>
            <p:nvPr/>
          </p:nvSpPr>
          <p:spPr>
            <a:xfrm>
              <a:off x="0" y="-1"/>
              <a:ext cx="2028582" cy="2068504"/>
            </a:xfrm>
            <a:prstGeom prst="ellipse">
              <a:avLst/>
            </a:prstGeom>
            <a:solidFill>
              <a:srgbClr val="D46112"/>
            </a:solidFill>
            <a:ln w="25400" cap="flat">
              <a:solidFill>
                <a:schemeClr val="accent5"/>
              </a:solidFill>
              <a:prstDash val="solid"/>
              <a:round/>
            </a:ln>
            <a:effectLst/>
          </p:spPr>
          <p:txBody>
            <a:bodyPr wrap="square" lIns="45719" tIns="45719" rIns="45719" bIns="45719" numCol="1" rtlCol="1" anchor="ctr">
              <a:noAutofit/>
            </a:bodyPr>
            <a:lstStyle/>
            <a:p>
              <a:pPr algn="ctr" rtl="1">
                <a:defRPr sz="16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16" name="Outrage management"/>
            <p:cNvSpPr txBox="1"/>
            <p:nvPr/>
          </p:nvSpPr>
          <p:spPr>
            <a:xfrm>
              <a:off x="319935" y="711107"/>
              <a:ext cx="1388713" cy="64628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1600">
                  <a:solidFill>
                    <a:srgbClr val="FFFFFF"/>
                  </a:solidFill>
                  <a:latin typeface="+mn-lt"/>
                  <a:ea typeface="+mn-ea"/>
                  <a:cs typeface="+mn-cs"/>
                  <a:sym typeface="Source Sans Pro Regular"/>
                </a:defRPr>
              </a:lvl1pPr>
            </a:lstStyle>
            <a:p>
              <a:pPr rtl="1"/>
              <a:r>
                <a:rPr lang="ar" sz="1800">
                  <a:latin typeface="Sakkal Majalla" panose="02000000000000000000" pitchFamily="2" charset="-78"/>
                  <a:cs typeface="Sakkal Majalla" panose="02000000000000000000" pitchFamily="2" charset="-78"/>
                </a:rPr>
                <a:t>إدارة مشاعر الغضب</a:t>
              </a:r>
            </a:p>
          </p:txBody>
        </p:sp>
      </p:grpSp>
      <p:sp>
        <p:nvSpPr>
          <p:cNvPr id="418" name="Google Shape;768;g8542d053ce_1_140"/>
          <p:cNvSpPr txBox="1"/>
          <p:nvPr/>
        </p:nvSpPr>
        <p:spPr>
          <a:xfrm>
            <a:off x="4933674" y="5985639"/>
            <a:ext cx="2324652" cy="22309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80000"/>
              </a:lnSpc>
              <a:defRPr sz="1300">
                <a:solidFill>
                  <a:srgbClr val="3F3F3F"/>
                </a:solidFill>
                <a:latin typeface="+mn-lt"/>
                <a:ea typeface="+mn-ea"/>
                <a:cs typeface="+mn-cs"/>
                <a:sym typeface="Source Sans Pro Regular"/>
              </a:defRPr>
            </a:lvl1pPr>
          </a:lstStyle>
          <a:p>
            <a:pPr rtl="1"/>
            <a:r>
              <a:rPr lang="ar" sz="1000">
                <a:latin typeface="Sakkal Majalla" panose="02000000000000000000" pitchFamily="2" charset="-78"/>
                <a:cs typeface="Sakkal Majalla" panose="02000000000000000000" pitchFamily="2" charset="-78"/>
              </a:rPr>
              <a:t>مقتبس من بيتر ساندمان</a:t>
            </a:r>
          </a:p>
        </p:txBody>
      </p:sp>
      <p:grpSp>
        <p:nvGrpSpPr>
          <p:cNvPr id="421" name="Google Shape;769;g8542d053ce_1_140"/>
          <p:cNvGrpSpPr/>
          <p:nvPr/>
        </p:nvGrpSpPr>
        <p:grpSpPr>
          <a:xfrm>
            <a:off x="7439151" y="1666988"/>
            <a:ext cx="2819400" cy="2819401"/>
            <a:chOff x="0" y="0"/>
            <a:chExt cx="2819400" cy="2819400"/>
          </a:xfrm>
        </p:grpSpPr>
        <p:sp>
          <p:nvSpPr>
            <p:cNvPr id="419"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0" name="People cannot hear you until they feel listened to"/>
            <p:cNvSpPr txBox="1"/>
            <p:nvPr/>
          </p:nvSpPr>
          <p:spPr>
            <a:xfrm>
              <a:off x="471316" y="948057"/>
              <a:ext cx="1876768" cy="923287"/>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a:solidFill>
                    <a:srgbClr val="FFFFFF"/>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لن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يُنصت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حتى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يشعروا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يُنصت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إليهم</a:t>
              </a:r>
              <a:r>
                <a:rPr>
                  <a:latin typeface="Sakkal Majalla" panose="02000000000000000000" pitchFamily="2" charset="-78"/>
                  <a:cs typeface="Sakkal Majalla" panose="02000000000000000000" pitchFamily="2" charset="-78"/>
                </a:rPr>
                <a:t>.</a:t>
              </a:r>
            </a:p>
          </p:txBody>
        </p:sp>
      </p:grpSp>
      <p:sp>
        <p:nvSpPr>
          <p:cNvPr id="422" name="Google Shape;770;g8542d053ce_1_140"/>
          <p:cNvSpPr/>
          <p:nvPr/>
        </p:nvSpPr>
        <p:spPr>
          <a:xfrm rot="5400000">
            <a:off x="3807804" y="3392545"/>
            <a:ext cx="910873" cy="571501"/>
          </a:xfrm>
          <a:prstGeom prst="rightArrow">
            <a:avLst>
              <a:gd name="adj1" fmla="val 50000"/>
              <a:gd name="adj2" fmla="val 50000"/>
            </a:avLst>
          </a:prstGeom>
          <a:solidFill>
            <a:srgbClr val="D46112"/>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23" name="Google Shape;771;g8542d053ce_1_140"/>
          <p:cNvSpPr txBox="1"/>
          <p:nvPr/>
        </p:nvSpPr>
        <p:spPr>
          <a:xfrm>
            <a:off x="5246434" y="2259913"/>
            <a:ext cx="2203447" cy="25775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p>
            <a:pPr rtl="1">
              <a:lnSpc>
                <a:spcPct val="90000"/>
              </a:lnSpc>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أنصِت</a:t>
            </a:r>
            <a:r>
              <a:rPr>
                <a:latin typeface="Sakkal Majalla" panose="02000000000000000000" pitchFamily="2" charset="-78"/>
                <a:cs typeface="Sakkal Majalla" panose="02000000000000000000" pitchFamily="2" charset="-78"/>
              </a:rPr>
              <a:t>!! </a:t>
            </a: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اسمحْ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بالتعبير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مخاوفهم</a:t>
            </a:r>
            <a:r>
              <a:rPr>
                <a:latin typeface="Sakkal Majalla" panose="02000000000000000000" pitchFamily="2" charset="-78"/>
                <a:cs typeface="Sakkal Majalla" panose="02000000000000000000" pitchFamily="2" charset="-78"/>
              </a:rPr>
              <a:t>.</a:t>
            </a: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عبِّر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تعاطفك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واذكر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الحقائق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بهدوء</a:t>
            </a:r>
            <a:r>
              <a:rPr>
                <a:latin typeface="Sakkal Majalla" panose="02000000000000000000" pitchFamily="2" charset="-78"/>
                <a:cs typeface="Sakkal Majalla" panose="02000000000000000000" pitchFamily="2" charset="-78"/>
              </a:rPr>
              <a:t>.</a:t>
            </a: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lnSpc>
                <a:spcPct val="90000"/>
              </a:lnSpc>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p:txBody>
      </p:sp>
      <p:sp>
        <p:nvSpPr>
          <p:cNvPr id="424" name="Rectangle 6"/>
          <p:cNvSpPr txBox="1"/>
          <p:nvPr/>
        </p:nvSpPr>
        <p:spPr>
          <a:xfrm>
            <a:off x="306167" y="5178496"/>
            <a:ext cx="1157966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1600">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تتجاوز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الغضب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والخوف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وعلينا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نخفف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مشاعر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الغضب</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مشاعرهم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منطقية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خاطئة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فقط</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تفزعوا</a:t>
            </a:r>
            <a:r>
              <a:rPr lang="ar-EG">
                <a:latin typeface="Sakkal Majalla" panose="02000000000000000000" pitchFamily="2" charset="-78"/>
                <a:cs typeface="Sakkal Majalla" panose="02000000000000000000" pitchFamily="2" charset="-78"/>
              </a:rPr>
              <a:t>.» ف</a:t>
            </a:r>
            <a:r>
              <a:rPr err="1">
                <a:latin typeface="Sakkal Majalla" panose="02000000000000000000" pitchFamily="2" charset="-78"/>
                <a:cs typeface="Sakkal Majalla" panose="02000000000000000000" pitchFamily="2" charset="-78"/>
              </a:rPr>
              <a:t>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يحتاجون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الشعور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يفهمهم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التعاطف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أتفه</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م </a:t>
            </a:r>
            <a:r>
              <a:rPr err="1">
                <a:latin typeface="Sakkal Majalla" panose="02000000000000000000" pitchFamily="2" charset="-78"/>
                <a:cs typeface="Sakkal Majalla" panose="02000000000000000000" pitchFamily="2" charset="-78"/>
              </a:rPr>
              <a:t>أنكم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قلقون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سلامة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أطفالكم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FB91A874-AC8B-0652-5805-84DA9C3BBD79}"/>
              </a:ext>
            </a:extLst>
          </p:cNvPr>
          <p:cNvSpPr txBox="1">
            <a:spLocks/>
          </p:cNvSpPr>
          <p:nvPr/>
        </p:nvSpPr>
        <p:spPr>
          <a:xfrm>
            <a:off x="138856" y="47207"/>
            <a:ext cx="55339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الغضب والمخاطر</a:t>
            </a:r>
          </a:p>
        </p:txBody>
      </p:sp>
      <p:sp>
        <p:nvSpPr>
          <p:cNvPr id="7" name="Google Shape;745;g8542d053ce_1_123">
            <a:extLst>
              <a:ext uri="{FF2B5EF4-FFF2-40B4-BE49-F238E27FC236}">
                <a16:creationId xmlns:a16="http://schemas.microsoft.com/office/drawing/2014/main" id="{DFBF2600-C8A1-DA25-36B2-85049A5D471F}"/>
              </a:ext>
            </a:extLst>
          </p:cNvPr>
          <p:cNvSpPr/>
          <p:nvPr/>
        </p:nvSpPr>
        <p:spPr>
          <a:xfrm flipV="1">
            <a:off x="2624616" y="1225855"/>
            <a:ext cx="1" cy="3657602"/>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8" name="Google Shape;746;g8542d053ce_1_123">
            <a:extLst>
              <a:ext uri="{FF2B5EF4-FFF2-40B4-BE49-F238E27FC236}">
                <a16:creationId xmlns:a16="http://schemas.microsoft.com/office/drawing/2014/main" id="{BFF8200B-9B92-8532-E015-E5FA3949A1FB}"/>
              </a:ext>
            </a:extLst>
          </p:cNvPr>
          <p:cNvSpPr/>
          <p:nvPr/>
        </p:nvSpPr>
        <p:spPr>
          <a:xfrm>
            <a:off x="2624616" y="4839047"/>
            <a:ext cx="5209357" cy="1"/>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9" name="Google Shape;748;g8542d053ce_1_123">
            <a:extLst>
              <a:ext uri="{FF2B5EF4-FFF2-40B4-BE49-F238E27FC236}">
                <a16:creationId xmlns:a16="http://schemas.microsoft.com/office/drawing/2014/main" id="{4A133B46-68A8-58E0-67D6-4ACD5C140D95}"/>
              </a:ext>
            </a:extLst>
          </p:cNvPr>
          <p:cNvSpPr txBox="1"/>
          <p:nvPr/>
        </p:nvSpPr>
        <p:spPr>
          <a:xfrm>
            <a:off x="4263241" y="4894658"/>
            <a:ext cx="1324394" cy="3200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90000"/>
              </a:lnSpc>
              <a:defRPr sz="1600">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الخطر</a:t>
            </a:r>
          </a:p>
        </p:txBody>
      </p:sp>
      <p:sp>
        <p:nvSpPr>
          <p:cNvPr id="10" name="Google Shape;747;g8542d053ce_1_123">
            <a:extLst>
              <a:ext uri="{FF2B5EF4-FFF2-40B4-BE49-F238E27FC236}">
                <a16:creationId xmlns:a16="http://schemas.microsoft.com/office/drawing/2014/main" id="{EF4B0895-292B-4EB1-198C-9C02510B9AD3}"/>
              </a:ext>
            </a:extLst>
          </p:cNvPr>
          <p:cNvSpPr txBox="1">
            <a:spLocks noGrp="1"/>
          </p:cNvSpPr>
          <p:nvPr>
            <p:ph type="body" idx="1"/>
          </p:nvPr>
        </p:nvSpPr>
        <p:spPr>
          <a:xfrm>
            <a:off x="1561747" y="1497839"/>
            <a:ext cx="986144" cy="384227"/>
          </a:xfrm>
          <a:prstGeom prst="rect">
            <a:avLst/>
          </a:prstGeom>
        </p:spPr>
        <p:txBody>
          <a:bodyPr lIns="45699" tIns="45699" rIns="45699" bIns="45699" rtlCol="1"/>
          <a:lstStyle>
            <a:lvl1pPr algn="r" rtl="1">
              <a:spcBef>
                <a:spcPts val="0"/>
              </a:spcBef>
              <a:defRPr sz="1600">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الغضب</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fill="hold" grpId="0" nodeType="clickEffect">
                                  <p:stCondLst>
                                    <p:cond delay="0"/>
                                  </p:stCondLst>
                                  <p:iterate>
                                    <p:tmAbs val="0"/>
                                  </p:iterate>
                                  <p:childTnLst>
                                    <p:set>
                                      <p:cBhvr>
                                        <p:cTn id="10" fill="hold"/>
                                        <p:tgtEl>
                                          <p:spTgt spid="422"/>
                                        </p:tgtEl>
                                        <p:attrNameLst>
                                          <p:attrName>style.visibility</p:attrName>
                                        </p:attrNameLst>
                                      </p:cBhvr>
                                      <p:to>
                                        <p:strVal val="visible"/>
                                      </p:to>
                                    </p:set>
                                    <p:animEffect transition="in" filter="fade">
                                      <p:cBhvr>
                                        <p:cTn id="11" dur="500"/>
                                        <p:tgtEl>
                                          <p:spTgt spid="422"/>
                                        </p:tgtEl>
                                      </p:cBhvr>
                                    </p:animEffect>
                                  </p:childTnLst>
                                </p:cTn>
                              </p:par>
                            </p:childTnLst>
                          </p:cTn>
                        </p:par>
                        <p:par>
                          <p:cTn id="12" fill="hold">
                            <p:stCondLst>
                              <p:cond delay="500"/>
                            </p:stCondLst>
                            <p:childTnLst>
                              <p:par>
                                <p:cTn id="13" presetID="1" presetClass="entr" presetSubtype="0" fill="hold" grpId="0" nodeType="afterEffect">
                                  <p:stCondLst>
                                    <p:cond delay="0"/>
                                  </p:stCondLst>
                                  <p:iterate>
                                    <p:tmAbs val="0"/>
                                  </p:iterate>
                                  <p:childTnLst>
                                    <p:set>
                                      <p:cBhvr>
                                        <p:cTn id="14" fill="hold"/>
                                        <p:tgtEl>
                                          <p:spTgt spid="4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animBg="1" advAuto="0"/>
      <p:bldP spid="421" grpId="0" animBg="1" advAuto="0"/>
      <p:bldP spid="422" grpId="0" animBg="1" advAuto="0"/>
      <p:bldP spid="423"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3" name="Google Shape;784;g8542d053ce_1_156"/>
          <p:cNvGrpSpPr/>
          <p:nvPr/>
        </p:nvGrpSpPr>
        <p:grpSpPr>
          <a:xfrm>
            <a:off x="5124071" y="1286824"/>
            <a:ext cx="2287105" cy="2282684"/>
            <a:chOff x="-1" y="-1"/>
            <a:chExt cx="2287104" cy="2282682"/>
          </a:xfrm>
        </p:grpSpPr>
        <p:sp>
          <p:nvSpPr>
            <p:cNvPr id="431" name="Circle"/>
            <p:cNvSpPr/>
            <p:nvPr/>
          </p:nvSpPr>
          <p:spPr>
            <a:xfrm>
              <a:off x="-1" y="-1"/>
              <a:ext cx="2287104" cy="2282682"/>
            </a:xfrm>
            <a:prstGeom prst="ellipse">
              <a:avLst/>
            </a:prstGeom>
            <a:solidFill>
              <a:srgbClr val="D46112"/>
            </a:solidFill>
            <a:ln w="25400" cap="flat">
              <a:solidFill>
                <a:schemeClr val="accent5"/>
              </a:solidFill>
              <a:prstDash val="solid"/>
              <a:round/>
            </a:ln>
            <a:effectLst/>
          </p:spPr>
          <p:txBody>
            <a:bodyPr wrap="square" lIns="45719" tIns="45719" rIns="45719" bIns="45719" numCol="1" rtlCol="1" anchor="ctr">
              <a:noAutofit/>
            </a:bodyPr>
            <a:lstStyle/>
            <a:p>
              <a:pPr algn="ctr" rtl="1">
                <a:defRPr sz="13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32" name="Crisis communication"/>
            <p:cNvSpPr txBox="1"/>
            <p:nvPr/>
          </p:nvSpPr>
          <p:spPr>
            <a:xfrm>
              <a:off x="309651" y="956695"/>
              <a:ext cx="1667800" cy="36928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1300">
                  <a:solidFill>
                    <a:srgbClr val="FFFFFF"/>
                  </a:solidFill>
                  <a:latin typeface="+mn-lt"/>
                  <a:ea typeface="+mn-ea"/>
                  <a:cs typeface="+mn-cs"/>
                  <a:sym typeface="Source Sans Pro Regular"/>
                </a:defRPr>
              </a:lvl1pPr>
            </a:lstStyle>
            <a:p>
              <a:pPr rtl="1"/>
              <a:r>
                <a:rPr lang="ar" sz="1800">
                  <a:latin typeface="Sakkal Majalla" panose="02000000000000000000" pitchFamily="2" charset="-78"/>
                  <a:cs typeface="Sakkal Majalla" panose="02000000000000000000" pitchFamily="2" charset="-78"/>
                </a:rPr>
                <a:t>التواصل </a:t>
              </a:r>
              <a:r>
                <a:rPr lang="ar-EG" sz="1800">
                  <a:latin typeface="Sakkal Majalla" panose="02000000000000000000" pitchFamily="2" charset="-78"/>
                  <a:cs typeface="Sakkal Majalla" panose="02000000000000000000" pitchFamily="2" charset="-78"/>
                </a:rPr>
                <a:t>في </a:t>
              </a:r>
              <a:r>
                <a:rPr lang="ar" sz="1800">
                  <a:latin typeface="Sakkal Majalla" panose="02000000000000000000" pitchFamily="2" charset="-78"/>
                  <a:cs typeface="Sakkal Majalla" panose="02000000000000000000" pitchFamily="2" charset="-78"/>
                </a:rPr>
                <a:t>أثناء الأزمات</a:t>
              </a:r>
            </a:p>
          </p:txBody>
        </p:sp>
      </p:grpSp>
      <p:grpSp>
        <p:nvGrpSpPr>
          <p:cNvPr id="436" name="Google Shape;786;g8542d053ce_1_156"/>
          <p:cNvGrpSpPr/>
          <p:nvPr/>
        </p:nvGrpSpPr>
        <p:grpSpPr>
          <a:xfrm>
            <a:off x="7543800" y="2133600"/>
            <a:ext cx="2819400" cy="2819400"/>
            <a:chOff x="0" y="0"/>
            <a:chExt cx="2819400" cy="2819400"/>
          </a:xfrm>
        </p:grpSpPr>
        <p:sp>
          <p:nvSpPr>
            <p:cNvPr id="434" name="Circle"/>
            <p:cNvSpPr/>
            <p:nvPr/>
          </p:nvSpPr>
          <p:spPr>
            <a:xfrm>
              <a:off x="0" y="0"/>
              <a:ext cx="2819400" cy="2819400"/>
            </a:xfrm>
            <a:prstGeom prst="ellipse">
              <a:avLst/>
            </a:prstGeom>
            <a:solidFill>
              <a:srgbClr val="0070C0"/>
            </a:solidFill>
            <a:ln w="25400" cap="flat">
              <a:solidFill>
                <a:schemeClr val="accent6"/>
              </a:solidFill>
              <a:prstDash val="solid"/>
              <a:round/>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35" name="“We are all in this together”"/>
            <p:cNvSpPr txBox="1"/>
            <p:nvPr/>
          </p:nvSpPr>
          <p:spPr>
            <a:xfrm>
              <a:off x="471316" y="1086556"/>
              <a:ext cx="1876768" cy="646288"/>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a:solidFill>
                    <a:srgbClr val="FFFFFF"/>
                  </a:solidFill>
                  <a:latin typeface="+mn-lt"/>
                  <a:ea typeface="+mn-ea"/>
                  <a:cs typeface="+mn-cs"/>
                  <a:sym typeface="Source Sans Pro Regular"/>
                </a:defRPr>
              </a:lvl1pPr>
            </a:lstStyle>
            <a:p>
              <a:pPr rtl="1"/>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نحن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مركبٍ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grpSp>
      <p:sp>
        <p:nvSpPr>
          <p:cNvPr id="437" name="Google Shape;787;g8542d053ce_1_156"/>
          <p:cNvSpPr txBox="1"/>
          <p:nvPr/>
        </p:nvSpPr>
        <p:spPr>
          <a:xfrm>
            <a:off x="2548044" y="3071014"/>
            <a:ext cx="2891135" cy="201589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p>
            <a:pPr rtl="1">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يحدث</a:t>
            </a:r>
            <a:r>
              <a:rPr>
                <a:latin typeface="Sakkal Majalla" panose="02000000000000000000" pitchFamily="2" charset="-78"/>
                <a:cs typeface="Sakkal Majalla" panose="02000000000000000000" pitchFamily="2" charset="-78"/>
              </a:rPr>
              <a:t>.</a:t>
            </a: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عواطفهم</a:t>
            </a:r>
            <a:r>
              <a:rPr>
                <a:latin typeface="Sakkal Majalla" panose="02000000000000000000" pitchFamily="2" charset="-78"/>
                <a:cs typeface="Sakkal Majalla" panose="02000000000000000000" pitchFamily="2" charset="-78"/>
              </a:rPr>
              <a:t>.</a:t>
            </a: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التضامن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أساسيٌّ</a:t>
            </a:r>
            <a:r>
              <a:rPr>
                <a:latin typeface="Sakkal Majalla" panose="02000000000000000000" pitchFamily="2" charset="-78"/>
                <a:cs typeface="Sakkal Majalla" panose="02000000000000000000" pitchFamily="2" charset="-78"/>
              </a:rPr>
              <a:t>!</a:t>
            </a: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a:p>
            <a:pPr rtl="1">
              <a:spcBef>
                <a:spcPts val="300"/>
              </a:spcBef>
              <a:defRPr>
                <a:solidFill>
                  <a:srgbClr val="3F3F3F"/>
                </a:solidFill>
                <a:latin typeface="+mn-lt"/>
                <a:ea typeface="+mn-ea"/>
                <a:cs typeface="+mn-cs"/>
                <a:sym typeface="Source Sans Pro Regular"/>
              </a:defRPr>
            </a:pPr>
            <a:endParaRPr sz="1400">
              <a:latin typeface="Sakkal Majalla" panose="02000000000000000000" pitchFamily="2" charset="-78"/>
              <a:cs typeface="Sakkal Majalla" panose="02000000000000000000" pitchFamily="2" charset="-78"/>
            </a:endParaRPr>
          </a:p>
        </p:txBody>
      </p:sp>
      <p:sp>
        <p:nvSpPr>
          <p:cNvPr id="438" name="Rectangle 4"/>
          <p:cNvSpPr txBox="1"/>
          <p:nvPr/>
        </p:nvSpPr>
        <p:spPr>
          <a:xfrm>
            <a:off x="208974" y="5469466"/>
            <a:ext cx="11774053" cy="33855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1600">
                <a:latin typeface="+mn-lt"/>
                <a:ea typeface="+mn-ea"/>
                <a:cs typeface="+mn-cs"/>
                <a:sym typeface="Source Sans Pro Regular"/>
              </a:defRPr>
            </a:lvl1pPr>
          </a:lstStyle>
          <a:p>
            <a:pPr algn="ctr" rtl="1"/>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إدراك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مرتفعًا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منطقية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ومفهومة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الحقيقية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نتأهب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جميعًا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4" name="Google Shape;745;g8542d053ce_1_123">
            <a:extLst>
              <a:ext uri="{FF2B5EF4-FFF2-40B4-BE49-F238E27FC236}">
                <a16:creationId xmlns:a16="http://schemas.microsoft.com/office/drawing/2014/main" id="{94D2B7BA-CAB6-40D6-36BE-7B6B58D34D8A}"/>
              </a:ext>
            </a:extLst>
          </p:cNvPr>
          <p:cNvSpPr/>
          <p:nvPr/>
        </p:nvSpPr>
        <p:spPr>
          <a:xfrm flipV="1">
            <a:off x="2624616" y="1225855"/>
            <a:ext cx="1" cy="3657602"/>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5" name="Google Shape;746;g8542d053ce_1_123">
            <a:extLst>
              <a:ext uri="{FF2B5EF4-FFF2-40B4-BE49-F238E27FC236}">
                <a16:creationId xmlns:a16="http://schemas.microsoft.com/office/drawing/2014/main" id="{F5ACCFF4-D45E-BE58-8550-38FBE63C98C8}"/>
              </a:ext>
            </a:extLst>
          </p:cNvPr>
          <p:cNvSpPr/>
          <p:nvPr/>
        </p:nvSpPr>
        <p:spPr>
          <a:xfrm>
            <a:off x="2624616" y="4839047"/>
            <a:ext cx="5209357" cy="1"/>
          </a:xfrm>
          <a:prstGeom prst="line">
            <a:avLst/>
          </a:prstGeom>
          <a:ln w="76200">
            <a:solidFill>
              <a:srgbClr val="8CB3E3"/>
            </a:solidFill>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6" name="Google Shape;748;g8542d053ce_1_123">
            <a:extLst>
              <a:ext uri="{FF2B5EF4-FFF2-40B4-BE49-F238E27FC236}">
                <a16:creationId xmlns:a16="http://schemas.microsoft.com/office/drawing/2014/main" id="{5FEFC576-0B6B-5F81-9D61-10B056E2F2A7}"/>
              </a:ext>
            </a:extLst>
          </p:cNvPr>
          <p:cNvSpPr txBox="1"/>
          <p:nvPr/>
        </p:nvSpPr>
        <p:spPr>
          <a:xfrm>
            <a:off x="4263241" y="4894658"/>
            <a:ext cx="1324394" cy="3200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ctr" rtl="1">
              <a:lnSpc>
                <a:spcPct val="90000"/>
              </a:lnSpc>
              <a:defRPr sz="1600">
                <a:solidFill>
                  <a:srgbClr val="3F3F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الخطر</a:t>
            </a:r>
          </a:p>
        </p:txBody>
      </p:sp>
      <p:sp>
        <p:nvSpPr>
          <p:cNvPr id="7" name="Google Shape;747;g8542d053ce_1_123">
            <a:extLst>
              <a:ext uri="{FF2B5EF4-FFF2-40B4-BE49-F238E27FC236}">
                <a16:creationId xmlns:a16="http://schemas.microsoft.com/office/drawing/2014/main" id="{AA78500D-DAB0-457A-830F-387A80A75769}"/>
              </a:ext>
            </a:extLst>
          </p:cNvPr>
          <p:cNvSpPr txBox="1">
            <a:spLocks noGrp="1"/>
          </p:cNvSpPr>
          <p:nvPr>
            <p:ph type="body" idx="1"/>
          </p:nvPr>
        </p:nvSpPr>
        <p:spPr>
          <a:xfrm>
            <a:off x="1561747" y="1497839"/>
            <a:ext cx="986144" cy="384227"/>
          </a:xfrm>
          <a:prstGeom prst="rect">
            <a:avLst/>
          </a:prstGeom>
        </p:spPr>
        <p:txBody>
          <a:bodyPr lIns="45699" tIns="45699" rIns="45699" bIns="45699" rtlCol="1"/>
          <a:lstStyle>
            <a:lvl1pPr algn="r" rtl="1">
              <a:spcBef>
                <a:spcPts val="0"/>
              </a:spcBef>
              <a:defRPr sz="1600">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الغضب</a:t>
            </a:r>
          </a:p>
        </p:txBody>
      </p:sp>
      <p:sp>
        <p:nvSpPr>
          <p:cNvPr id="8" name="Title 1">
            <a:extLst>
              <a:ext uri="{FF2B5EF4-FFF2-40B4-BE49-F238E27FC236}">
                <a16:creationId xmlns:a16="http://schemas.microsoft.com/office/drawing/2014/main" id="{C5BBB07F-FB99-2B15-9E02-C55770080458}"/>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الغضب والمخاطر</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 grpId="0" animBg="1" advAuto="0"/>
      <p:bldP spid="437" grpId="0"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B96E8F-69E7-8B63-661A-75665BDCBFF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ولهذا يُعدُّ الإنصات أمرًا بالغ الأهمية!</a:t>
            </a:r>
            <a:endParaRPr lang="en-US"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Google Shape;803;g8542d053ce_1_179"/>
          <p:cNvSpPr txBox="1"/>
          <p:nvPr/>
        </p:nvSpPr>
        <p:spPr>
          <a:xfrm>
            <a:off x="12020238" y="6588125"/>
            <a:ext cx="126037" cy="4000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sz="1000">
                <a:solidFill>
                  <a:srgbClr val="FFFFFF"/>
                </a:solidFill>
              </a:defRPr>
            </a:lvl1pPr>
          </a:lstStyle>
          <a:p>
            <a:pPr rtl="1"/>
            <a:r>
              <a:rPr>
                <a:latin typeface="Sakkal Majalla" panose="02000000000000000000" pitchFamily="2" charset="-78"/>
                <a:cs typeface="Sakkal Majalla" panose="02000000000000000000" pitchFamily="2" charset="-78"/>
              </a:rPr>
              <a:t>24</a:t>
            </a:r>
          </a:p>
        </p:txBody>
      </p:sp>
      <p:sp>
        <p:nvSpPr>
          <p:cNvPr id="444" name="Google Shape;804;g8542d053ce_1_179"/>
          <p:cNvSpPr txBox="1"/>
          <p:nvPr/>
        </p:nvSpPr>
        <p:spPr>
          <a:xfrm>
            <a:off x="2377146" y="2567439"/>
            <a:ext cx="3870951" cy="203384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p>
            <a:pPr rtl="1">
              <a:defRPr sz="2400">
                <a:solidFill>
                  <a:srgbClr val="3F3F3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الطرق الرسمية:</a:t>
            </a:r>
          </a:p>
          <a:p>
            <a:pPr marL="241300" indent="-241300" rtl="1">
              <a:spcBef>
                <a:spcPts val="700"/>
              </a:spcBef>
              <a:buClr>
                <a:srgbClr val="C00000"/>
              </a:buClr>
              <a:buSzPct val="100000"/>
              <a:buChar char="•"/>
              <a:defRPr sz="2400">
                <a:solidFill>
                  <a:srgbClr val="3F3F3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المسوحات حول المعارف، والمواقف، والممارسات</a:t>
            </a:r>
          </a:p>
          <a:p>
            <a:pPr marL="241300" indent="-241300" rtl="1">
              <a:spcBef>
                <a:spcPts val="700"/>
              </a:spcBef>
              <a:buClr>
                <a:srgbClr val="C00000"/>
              </a:buClr>
              <a:buSzPct val="100000"/>
              <a:buChar char="•"/>
              <a:defRPr sz="2400">
                <a:solidFill>
                  <a:srgbClr val="3F3F3F"/>
                </a:solidFill>
                <a:latin typeface="+mn-lt"/>
                <a:ea typeface="+mn-ea"/>
                <a:cs typeface="+mn-cs"/>
                <a:sym typeface="Source Sans Pro Regular"/>
              </a:defRPr>
            </a:pPr>
            <a:r>
              <a:rPr>
                <a:latin typeface="Sakkal Majalla" panose="02000000000000000000" pitchFamily="2" charset="-78"/>
                <a:cs typeface="Sakkal Majalla" panose="02000000000000000000" pitchFamily="2" charset="-78"/>
              </a:rPr>
              <a:t>مناقشات المجموعات البؤرية</a:t>
            </a:r>
          </a:p>
          <a:p>
            <a:pPr marL="228600" indent="-114300" rtl="1">
              <a:spcBef>
                <a:spcPts val="300"/>
              </a:spcBef>
              <a:defRPr sz="1600">
                <a:solidFill>
                  <a:srgbClr val="3F3F3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grpSp>
        <p:nvGrpSpPr>
          <p:cNvPr id="447" name="Google Shape;805;g8542d053ce_1_179"/>
          <p:cNvGrpSpPr/>
          <p:nvPr/>
        </p:nvGrpSpPr>
        <p:grpSpPr>
          <a:xfrm>
            <a:off x="6717023" y="2181338"/>
            <a:ext cx="3124201" cy="3200402"/>
            <a:chOff x="0" y="-1"/>
            <a:chExt cx="3124200" cy="3200401"/>
          </a:xfrm>
        </p:grpSpPr>
        <p:sp>
          <p:nvSpPr>
            <p:cNvPr id="445" name="Oval"/>
            <p:cNvSpPr/>
            <p:nvPr/>
          </p:nvSpPr>
          <p:spPr>
            <a:xfrm>
              <a:off x="0" y="-1"/>
              <a:ext cx="3124200" cy="3200401"/>
            </a:xfrm>
            <a:prstGeom prst="ellipse">
              <a:avLst/>
            </a:prstGeom>
            <a:solidFill>
              <a:srgbClr val="0070C0"/>
            </a:solidFill>
            <a:ln w="25400" cap="flat">
              <a:solidFill>
                <a:schemeClr val="accent6"/>
              </a:solidFill>
              <a:prstDash val="solid"/>
              <a:round/>
            </a:ln>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446" name="These can be difficult to carry out in the peak of a health emergency but can be useful if conducted in peace time"/>
            <p:cNvSpPr txBox="1"/>
            <p:nvPr/>
          </p:nvSpPr>
          <p:spPr>
            <a:xfrm>
              <a:off x="515953" y="784613"/>
              <a:ext cx="2092294" cy="163117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قد يصعب تنفيذ هذه الطرق في ذروة الطارئة الصحية، إلا أنها قد تكون مفيدة إذا أُجريت في الفترات الخالية من الأزمات.</a:t>
              </a:r>
            </a:p>
          </p:txBody>
        </p:sp>
      </p:grpSp>
      <p:sp>
        <p:nvSpPr>
          <p:cNvPr id="448" name="Rectangle 1"/>
          <p:cNvSpPr txBox="1"/>
          <p:nvPr/>
        </p:nvSpPr>
        <p:spPr>
          <a:xfrm>
            <a:off x="247821" y="1235152"/>
            <a:ext cx="10223230"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400">
                <a:solidFill>
                  <a:srgbClr val="C00000"/>
                </a:solidFill>
                <a:latin typeface="Source Sans Pro Bold"/>
                <a:ea typeface="Source Sans Pro Bold"/>
                <a:cs typeface="Source Sans Pro Bold"/>
                <a:sym typeface="Source Sans Pro Bold"/>
              </a:defRPr>
            </a:lvl1pPr>
          </a:lstStyle>
          <a:p>
            <a:pPr rtl="1"/>
            <a:r>
              <a:rPr lang="ar" sz="2800" b="1">
                <a:latin typeface="Sakkal Majalla" panose="02000000000000000000" pitchFamily="2" charset="-78"/>
                <a:cs typeface="Sakkal Majalla" panose="02000000000000000000" pitchFamily="2" charset="-78"/>
              </a:rPr>
              <a:t>اضغط على علامات التبويب للتعرف على الطرق المتنوعة للإنصات.</a:t>
            </a:r>
          </a:p>
        </p:txBody>
      </p:sp>
      <p:sp>
        <p:nvSpPr>
          <p:cNvPr id="2" name="Title 1">
            <a:extLst>
              <a:ext uri="{FF2B5EF4-FFF2-40B4-BE49-F238E27FC236}">
                <a16:creationId xmlns:a16="http://schemas.microsoft.com/office/drawing/2014/main" id="{798FABB1-35DD-9ED6-6E8E-3E0FEAEAD8D3}"/>
              </a:ext>
            </a:extLst>
          </p:cNvPr>
          <p:cNvSpPr txBox="1">
            <a:spLocks/>
          </p:cNvSpPr>
          <p:nvPr/>
        </p:nvSpPr>
        <p:spPr>
          <a:xfrm>
            <a:off x="138856" y="92028"/>
            <a:ext cx="55339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كيف يمكننا الإنصات؟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Text Placeholder 1"/>
          <p:cNvSpPr txBox="1">
            <a:spLocks noGrp="1"/>
          </p:cNvSpPr>
          <p:nvPr>
            <p:ph type="body" idx="1"/>
          </p:nvPr>
        </p:nvSpPr>
        <p:spPr>
          <a:xfrm>
            <a:off x="1984916" y="2185521"/>
            <a:ext cx="8222168" cy="2486958"/>
          </a:xfrm>
          <a:prstGeom prst="rect">
            <a:avLst/>
          </a:prstGeom>
        </p:spPr>
        <p:txBody>
          <a:bodyPr rtlCol="1"/>
          <a:lstStyle/>
          <a:p>
            <a:pPr marL="240631" indent="-240631" rtl="1">
              <a:spcBef>
                <a:spcPts val="700"/>
              </a:spcBef>
              <a:buClr>
                <a:srgbClr val="C00000"/>
              </a:buClr>
              <a:buSzPct val="100000"/>
              <a:buChar char="•"/>
              <a:defRPr>
                <a:solidFill>
                  <a:srgbClr val="3F3F3F"/>
                </a:solidFill>
              </a:defRPr>
            </a:pPr>
            <a:r>
              <a:rPr err="1">
                <a:latin typeface="Sakkal Majalla" panose="02000000000000000000" pitchFamily="2" charset="-78"/>
                <a:cs typeface="Sakkal Majalla" panose="02000000000000000000" pitchFamily="2" charset="-78"/>
              </a:rPr>
              <a:t>البيِّنات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النقاش</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المباشر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قادتها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الفاشيات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0631" indent="-240631" rtl="1">
              <a:spcBef>
                <a:spcPts val="700"/>
              </a:spcBef>
              <a:buClr>
                <a:srgbClr val="C00000"/>
              </a:buClr>
              <a:buSzPct val="100000"/>
              <a:buChar char="•"/>
              <a:defRPr>
                <a:solidFill>
                  <a:srgbClr val="3F3F3F"/>
                </a:solidFill>
              </a:defRPr>
            </a:pPr>
            <a:r>
              <a:rPr err="1">
                <a:latin typeface="Sakkal Majalla" panose="02000000000000000000" pitchFamily="2" charset="-78"/>
                <a:cs typeface="Sakkal Majalla" panose="02000000000000000000" pitchFamily="2" charset="-78"/>
              </a:rPr>
              <a:t>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a:t>
            </a:r>
            <a:r>
              <a:rPr>
                <a:latin typeface="Sakkal Majalla" panose="02000000000000000000" pitchFamily="2" charset="-78"/>
                <a:cs typeface="Sakkal Majalla" panose="02000000000000000000" pitchFamily="2" charset="-78"/>
              </a:rPr>
              <a:t>.</a:t>
            </a:r>
          </a:p>
          <a:p>
            <a:pPr marL="240631" indent="-240631" rtl="1">
              <a:spcBef>
                <a:spcPts val="700"/>
              </a:spcBef>
              <a:buClr>
                <a:srgbClr val="C00000"/>
              </a:buClr>
              <a:buSzPct val="100000"/>
              <a:buChar char="•"/>
              <a:defRPr>
                <a:solidFill>
                  <a:srgbClr val="3F3F3F"/>
                </a:solidFill>
              </a:defRPr>
            </a:pPr>
            <a:r>
              <a:rPr err="1">
                <a:latin typeface="Sakkal Majalla" panose="02000000000000000000" pitchFamily="2" charset="-78"/>
                <a:cs typeface="Sakkal Majalla" panose="02000000000000000000" pitchFamily="2" charset="-78"/>
              </a:rPr>
              <a:t>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0631" indent="-240631" rtl="1">
              <a:spcBef>
                <a:spcPts val="700"/>
              </a:spcBef>
              <a:buClr>
                <a:srgbClr val="C00000"/>
              </a:buClr>
              <a:buSzPct val="100000"/>
              <a:buChar char="•"/>
              <a:defRPr>
                <a:solidFill>
                  <a:srgbClr val="3F3F3F"/>
                </a:solidFill>
              </a:defRPr>
            </a:pPr>
            <a:r>
              <a:rPr err="1">
                <a:latin typeface="Sakkal Majalla" panose="02000000000000000000" pitchFamily="2" charset="-78"/>
                <a:cs typeface="Sakkal Majalla" panose="02000000000000000000" pitchFamily="2" charset="-78"/>
              </a:rPr>
              <a:t>الأسئلة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والتعليقات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الساخن</a:t>
            </a:r>
            <a:r>
              <a:rPr>
                <a:latin typeface="Sakkal Majalla" panose="02000000000000000000" pitchFamily="2" charset="-78"/>
                <a:cs typeface="Sakkal Majalla" panose="02000000000000000000" pitchFamily="2" charset="-78"/>
              </a:rPr>
              <a:t>.</a:t>
            </a:r>
          </a:p>
        </p:txBody>
      </p:sp>
      <p:sp>
        <p:nvSpPr>
          <p:cNvPr id="453" name="Google Shape;812;g8542d053ce_1_187"/>
          <p:cNvSpPr txBox="1"/>
          <p:nvPr/>
        </p:nvSpPr>
        <p:spPr>
          <a:xfrm>
            <a:off x="12020238" y="6588125"/>
            <a:ext cx="126037" cy="4000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sz="1000">
                <a:solidFill>
                  <a:srgbClr val="FFFFFF"/>
                </a:solidFill>
              </a:defRPr>
            </a:lvl1pPr>
          </a:lstStyle>
          <a:p>
            <a:pPr rtl="1"/>
            <a:r>
              <a:rPr>
                <a:latin typeface="Sakkal Majalla" panose="02000000000000000000" pitchFamily="2" charset="-78"/>
                <a:cs typeface="Sakkal Majalla" panose="02000000000000000000" pitchFamily="2" charset="-78"/>
              </a:rPr>
              <a:t>25</a:t>
            </a:r>
          </a:p>
        </p:txBody>
      </p:sp>
      <p:sp>
        <p:nvSpPr>
          <p:cNvPr id="454" name="Informal methods:"/>
          <p:cNvSpPr txBox="1"/>
          <p:nvPr/>
        </p:nvSpPr>
        <p:spPr>
          <a:xfrm>
            <a:off x="8078939" y="1203691"/>
            <a:ext cx="2128145" cy="4909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الطرق غير الرسمية:</a:t>
            </a:r>
          </a:p>
        </p:txBody>
      </p:sp>
      <p:sp>
        <p:nvSpPr>
          <p:cNvPr id="4" name="Title 1">
            <a:extLst>
              <a:ext uri="{FF2B5EF4-FFF2-40B4-BE49-F238E27FC236}">
                <a16:creationId xmlns:a16="http://schemas.microsoft.com/office/drawing/2014/main" id="{060A1CAB-78AF-93DE-A158-F4A90EE9A5D1}"/>
              </a:ext>
            </a:extLst>
          </p:cNvPr>
          <p:cNvSpPr txBox="1">
            <a:spLocks/>
          </p:cNvSpPr>
          <p:nvPr/>
        </p:nvSpPr>
        <p:spPr>
          <a:xfrm>
            <a:off x="138856" y="66651"/>
            <a:ext cx="55339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(تابع) كيف يمكننا الإنصات؟</a:t>
            </a:r>
            <a:endParaRPr lang="en-US"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81A19479-E9C4-A605-E0D8-601D02ACC7DE}"/>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5. الأنشطة على مختلف مستويات انتقال المرض</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Text Placeholder 2"/>
          <p:cNvSpPr txBox="1">
            <a:spLocks noGrp="1"/>
          </p:cNvSpPr>
          <p:nvPr>
            <p:ph type="body" idx="1"/>
          </p:nvPr>
        </p:nvSpPr>
        <p:spPr>
          <a:xfrm>
            <a:off x="672310" y="1234167"/>
            <a:ext cx="10847379" cy="1135209"/>
          </a:xfrm>
          <a:prstGeom prst="rect">
            <a:avLst/>
          </a:prstGeom>
        </p:spPr>
        <p:txBody>
          <a:bodyPr rtlCol="1"/>
          <a:lstStyle/>
          <a:p>
            <a:pPr algn="ctr" rtl="1"/>
            <a:r>
              <a:rPr err="1">
                <a:latin typeface="Sakkal Majalla" panose="02000000000000000000" pitchFamily="2" charset="-78"/>
                <a:cs typeface="Sakkal Majalla" panose="02000000000000000000" pitchFamily="2" charset="-78"/>
              </a:rPr>
              <a:t>توصي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الآتية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لوصف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أنماط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المستويين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(ح</a:t>
            </a:r>
            <a:r>
              <a:rPr err="1">
                <a:latin typeface="Sakkal Majalla" panose="02000000000000000000" pitchFamily="2" charset="-78"/>
                <a:cs typeface="Sakkal Majalla" panose="02000000000000000000" pitchFamily="2" charset="-78"/>
              </a:rPr>
              <a:t>يثما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أمكن</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للاسترشاد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بأنشطة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التأهب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a:t>
            </a:r>
          </a:p>
        </p:txBody>
      </p:sp>
      <p:sp>
        <p:nvSpPr>
          <p:cNvPr id="2" name="Szövegdoboz 1">
            <a:extLst>
              <a:ext uri="{FF2B5EF4-FFF2-40B4-BE49-F238E27FC236}">
                <a16:creationId xmlns:a16="http://schemas.microsoft.com/office/drawing/2014/main" id="{2FF68A8D-24E2-1F8E-A2F1-6501815D8093}"/>
              </a:ext>
            </a:extLst>
          </p:cNvPr>
          <p:cNvSpPr txBox="1"/>
          <p:nvPr/>
        </p:nvSpPr>
        <p:spPr>
          <a:xfrm>
            <a:off x="1901301" y="2689934"/>
            <a:ext cx="8389398" cy="2223684"/>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171450" indent="-171450" defTabSz="289320" rtl="1">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ar">
                <a:latin typeface="Sakkal Majalla" panose="02000000000000000000" pitchFamily="2" charset="-78"/>
                <a:cs typeface="Sakkal Majalla" panose="02000000000000000000" pitchFamily="2" charset="-78"/>
              </a:rPr>
              <a:t>عدم وجود حالات</a:t>
            </a:r>
            <a:r>
              <a:rPr lang="ar">
                <a:latin typeface="Sakkal Majalla" panose="02000000000000000000" pitchFamily="2" charset="-78"/>
                <a:ea typeface="+mn-ea"/>
                <a:cs typeface="Sakkal Majalla" panose="02000000000000000000" pitchFamily="2" charset="-78"/>
                <a:sym typeface="Source Sans Pro Regular"/>
              </a:rPr>
              <a:t> - بلدان/ أقاليم/ مناطق لا توجد بها حالات.</a:t>
            </a:r>
            <a:endParaRPr lang="en-US">
              <a:latin typeface="Sakkal Majalla" panose="02000000000000000000" pitchFamily="2" charset="-78"/>
              <a:cs typeface="Sakkal Majalla" panose="02000000000000000000" pitchFamily="2" charset="-78"/>
            </a:endParaRPr>
          </a:p>
          <a:p>
            <a:pPr marL="171450" indent="-171450" defTabSz="289320" rtl="1">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ar">
                <a:latin typeface="Sakkal Majalla" panose="02000000000000000000" pitchFamily="2" charset="-78"/>
                <a:cs typeface="Sakkal Majalla" panose="02000000000000000000" pitchFamily="2" charset="-78"/>
              </a:rPr>
              <a:t>حالات متفرقة</a:t>
            </a:r>
            <a:r>
              <a:rPr lang="ar">
                <a:latin typeface="Sakkal Majalla" panose="02000000000000000000" pitchFamily="2" charset="-78"/>
                <a:ea typeface="+mn-ea"/>
                <a:cs typeface="Sakkal Majalla" panose="02000000000000000000" pitchFamily="2" charset="-78"/>
                <a:sym typeface="Source Sans Pro Regular"/>
              </a:rPr>
              <a:t> - بلدان/ أقاليم/ مناطق بها حالة واحدة أو أكثر، سواء كانت وافدة أو اكتُشفت محليًّا.</a:t>
            </a:r>
            <a:endParaRPr lang="en-US">
              <a:latin typeface="Sakkal Majalla" panose="02000000000000000000" pitchFamily="2" charset="-78"/>
              <a:cs typeface="Sakkal Majalla" panose="02000000000000000000" pitchFamily="2" charset="-78"/>
            </a:endParaRPr>
          </a:p>
          <a:p>
            <a:pPr marL="171450" indent="-171450" defTabSz="289320" rtl="1">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ar">
                <a:latin typeface="Sakkal Majalla" panose="02000000000000000000" pitchFamily="2" charset="-78"/>
                <a:cs typeface="Sakkal Majalla" panose="02000000000000000000" pitchFamily="2" charset="-78"/>
              </a:rPr>
              <a:t>حالات إصابة جماعية</a:t>
            </a:r>
            <a:r>
              <a:rPr lang="ar">
                <a:latin typeface="Sakkal Majalla" panose="02000000000000000000" pitchFamily="2" charset="-78"/>
                <a:ea typeface="+mn-ea"/>
                <a:cs typeface="Sakkal Majalla" panose="02000000000000000000" pitchFamily="2" charset="-78"/>
                <a:sym typeface="Source Sans Pro Regular"/>
              </a:rPr>
              <a:t> - بلدان/ أقاليم/ مناطق تشهد حالات إصابة جماعية من حيث التوقيت، أو الموقع الجغرافي، و/ أو التعرُّض المشترك.</a:t>
            </a:r>
            <a:endParaRPr lang="en-US">
              <a:latin typeface="Sakkal Majalla" panose="02000000000000000000" pitchFamily="2" charset="-78"/>
              <a:cs typeface="Sakkal Majalla" panose="02000000000000000000" pitchFamily="2" charset="-78"/>
            </a:endParaRPr>
          </a:p>
          <a:p>
            <a:pPr marL="171450" indent="-171450" defTabSz="289320" rtl="1">
              <a:lnSpc>
                <a:spcPct val="90000"/>
              </a:lnSpc>
              <a:spcBef>
                <a:spcPts val="300"/>
              </a:spcBef>
              <a:buClr>
                <a:schemeClr val="accent3"/>
              </a:buClr>
              <a:buSzPct val="100000"/>
              <a:buFont typeface="Arial"/>
              <a:buChar char="•"/>
              <a:defRPr sz="1600">
                <a:latin typeface="Source Sans Pro Bold"/>
                <a:ea typeface="Source Sans Pro Bold"/>
                <a:cs typeface="Source Sans Pro Bold"/>
                <a:sym typeface="Source Sans Pro Bold"/>
              </a:defRPr>
            </a:pPr>
            <a:r>
              <a:rPr lang="ar">
                <a:latin typeface="Sakkal Majalla" panose="02000000000000000000" pitchFamily="2" charset="-78"/>
                <a:cs typeface="Sakkal Majalla" panose="02000000000000000000" pitchFamily="2" charset="-78"/>
              </a:rPr>
              <a:t>سراية مجتمعية</a:t>
            </a:r>
            <a:r>
              <a:rPr lang="ar">
                <a:latin typeface="Sakkal Majalla" panose="02000000000000000000" pitchFamily="2" charset="-78"/>
                <a:ea typeface="+mn-ea"/>
                <a:cs typeface="Sakkal Majalla" panose="02000000000000000000" pitchFamily="2" charset="-78"/>
                <a:sym typeface="Source Sans Pro Regular"/>
              </a:rPr>
              <a:t> - بلدان/ مناطق/ أقاليم تشهد فاشيات أوسع نطاقًا لانتقال المرض محليًّا، وتُحدَّد عن طريق تقييم عدة عوامل تشمل، على سبيل المثال لا الحصر، ما يأتي:</a:t>
            </a:r>
            <a:endParaRPr lang="en-US">
              <a:latin typeface="Sakkal Majalla" panose="02000000000000000000" pitchFamily="2" charset="-78"/>
              <a:cs typeface="Sakkal Majalla" panose="02000000000000000000" pitchFamily="2" charset="-78"/>
            </a:endParaRPr>
          </a:p>
          <a:p>
            <a:pPr marL="555625" lvl="1" indent="-285750" defTabSz="289320" rtl="1">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ar" sz="2000">
                <a:latin typeface="Sakkal Majalla" panose="02000000000000000000" pitchFamily="2" charset="-78"/>
                <a:cs typeface="Sakkal Majalla" panose="02000000000000000000" pitchFamily="2" charset="-78"/>
              </a:rPr>
              <a:t>أعداد كبيرة من الحالات غير القابلة للربط بسلاسل انتقال المرض.</a:t>
            </a:r>
          </a:p>
          <a:p>
            <a:pPr marL="555625" lvl="1" indent="-285750" defTabSz="289320" rtl="1">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ar" sz="2000">
                <a:latin typeface="Sakkal Majalla" panose="02000000000000000000" pitchFamily="2" charset="-78"/>
                <a:cs typeface="Sakkal Majalla" panose="02000000000000000000" pitchFamily="2" charset="-78"/>
              </a:rPr>
              <a:t>أعداد كبيرة من الحالات الناجمة عن الترصُّد المختبري الخافر.</a:t>
            </a:r>
          </a:p>
          <a:p>
            <a:pPr marL="555625" lvl="1" indent="-285750" defTabSz="289320" rtl="1">
              <a:lnSpc>
                <a:spcPct val="90000"/>
              </a:lnSpc>
              <a:spcBef>
                <a:spcPts val="100"/>
              </a:spcBef>
              <a:buClr>
                <a:schemeClr val="accent3"/>
              </a:buClr>
              <a:buSzPct val="100000"/>
              <a:buFont typeface="Lucida Grande"/>
              <a:buChar char="-"/>
              <a:defRPr sz="2400">
                <a:latin typeface="+mn-lt"/>
                <a:ea typeface="+mn-ea"/>
                <a:cs typeface="+mn-cs"/>
                <a:sym typeface="Source Sans Pro Regular"/>
              </a:defRPr>
            </a:pPr>
            <a:r>
              <a:rPr lang="ar" sz="2000">
                <a:latin typeface="Sakkal Majalla" panose="02000000000000000000" pitchFamily="2" charset="-78"/>
                <a:cs typeface="Sakkal Majalla" panose="02000000000000000000" pitchFamily="2" charset="-78"/>
              </a:rPr>
              <a:t>حالات إصابات جماعية متعددة غير مرتبطة في عدة أماكن داخل البلد/ الإقليم/ المنطقة.</a:t>
            </a:r>
          </a:p>
        </p:txBody>
      </p:sp>
      <p:sp>
        <p:nvSpPr>
          <p:cNvPr id="3" name="Title 1">
            <a:extLst>
              <a:ext uri="{FF2B5EF4-FFF2-40B4-BE49-F238E27FC236}">
                <a16:creationId xmlns:a16="http://schemas.microsoft.com/office/drawing/2014/main" id="{F1D5085F-9469-E3E5-CF02-96D47F668682}"/>
              </a:ext>
            </a:extLst>
          </p:cNvPr>
          <p:cNvSpPr txBox="1">
            <a:spLocks/>
          </p:cNvSpPr>
          <p:nvPr/>
        </p:nvSpPr>
        <p:spPr>
          <a:xfrm>
            <a:off x="1" y="0"/>
            <a:ext cx="8604738" cy="64920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مراحل الفاشية، وفقًا لمستوى انتقال المرض</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9" name="Google Shape;905;g7510dbd89e_0_115"/>
          <p:cNvGraphicFramePr/>
          <p:nvPr>
            <p:extLst>
              <p:ext uri="{D42A27DB-BD31-4B8C-83A1-F6EECF244321}">
                <p14:modId xmlns:p14="http://schemas.microsoft.com/office/powerpoint/2010/main" val="1564046299"/>
              </p:ext>
            </p:extLst>
          </p:nvPr>
        </p:nvGraphicFramePr>
        <p:xfrm>
          <a:off x="886027" y="1075105"/>
          <a:ext cx="10419947" cy="4707790"/>
        </p:xfrm>
        <a:graphic>
          <a:graphicData uri="http://schemas.openxmlformats.org/drawingml/2006/table">
            <a:tbl>
              <a:tblPr rtl="1">
                <a:tableStyleId>{4C3C2611-4C71-4FC5-86AE-919BDF0F9419}</a:tableStyleId>
              </a:tblPr>
              <a:tblGrid>
                <a:gridCol w="1368287">
                  <a:extLst>
                    <a:ext uri="{9D8B030D-6E8A-4147-A177-3AD203B41FA5}">
                      <a16:colId xmlns:a16="http://schemas.microsoft.com/office/drawing/2014/main" val="20000"/>
                    </a:ext>
                  </a:extLst>
                </a:gridCol>
                <a:gridCol w="1672422">
                  <a:extLst>
                    <a:ext uri="{9D8B030D-6E8A-4147-A177-3AD203B41FA5}">
                      <a16:colId xmlns:a16="http://schemas.microsoft.com/office/drawing/2014/main" val="20001"/>
                    </a:ext>
                  </a:extLst>
                </a:gridCol>
                <a:gridCol w="1940861">
                  <a:extLst>
                    <a:ext uri="{9D8B030D-6E8A-4147-A177-3AD203B41FA5}">
                      <a16:colId xmlns:a16="http://schemas.microsoft.com/office/drawing/2014/main" val="20002"/>
                    </a:ext>
                  </a:extLst>
                </a:gridCol>
                <a:gridCol w="2593074">
                  <a:extLst>
                    <a:ext uri="{9D8B030D-6E8A-4147-A177-3AD203B41FA5}">
                      <a16:colId xmlns:a16="http://schemas.microsoft.com/office/drawing/2014/main" val="20003"/>
                    </a:ext>
                  </a:extLst>
                </a:gridCol>
                <a:gridCol w="2845303">
                  <a:extLst>
                    <a:ext uri="{9D8B030D-6E8A-4147-A177-3AD203B41FA5}">
                      <a16:colId xmlns:a16="http://schemas.microsoft.com/office/drawing/2014/main" val="20004"/>
                    </a:ext>
                  </a:extLst>
                </a:gridCol>
              </a:tblGrid>
              <a:tr h="310479">
                <a:tc>
                  <a:txBody>
                    <a:bodyPr/>
                    <a:lstStyle/>
                    <a:p>
                      <a:pPr algn="ctr" defTabSz="289320" rtl="1">
                        <a:defRPr sz="1800"/>
                      </a:pPr>
                      <a:r>
                        <a:rPr lang="ar" sz="1400" b="1">
                          <a:solidFill>
                            <a:schemeClr val="bg1"/>
                          </a:solidFill>
                          <a:latin typeface="Sakkal Majalla" panose="02000000000000000000" pitchFamily="2" charset="-78"/>
                          <a:ea typeface="+mn-ea"/>
                          <a:cs typeface="Sakkal Majalla" panose="02000000000000000000" pitchFamily="2" charset="-78"/>
                        </a:rPr>
                        <a:t>المرحلة</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algn="ctr" defTabSz="289320" rtl="1">
                        <a:defRPr sz="1800"/>
                      </a:pPr>
                      <a:r>
                        <a:rPr lang="ar" sz="1400" b="1">
                          <a:solidFill>
                            <a:schemeClr val="bg1"/>
                          </a:solidFill>
                          <a:latin typeface="Sakkal Majalla" panose="02000000000000000000" pitchFamily="2" charset="-78"/>
                          <a:ea typeface="+mn-ea"/>
                          <a:cs typeface="Sakkal Majalla" panose="02000000000000000000" pitchFamily="2" charset="-78"/>
                        </a:rPr>
                        <a:t>عدم وجود حالات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algn="ctr" defTabSz="289320" rtl="1">
                        <a:defRPr sz="1800"/>
                      </a:pPr>
                      <a:r>
                        <a:rPr lang="ar" sz="1400" b="1">
                          <a:solidFill>
                            <a:schemeClr val="bg1"/>
                          </a:solidFill>
                          <a:latin typeface="Sakkal Majalla" panose="02000000000000000000" pitchFamily="2" charset="-78"/>
                          <a:ea typeface="+mn-ea"/>
                          <a:cs typeface="Sakkal Majalla" panose="02000000000000000000" pitchFamily="2" charset="-78"/>
                        </a:rPr>
                        <a:t>حالات متفرقة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algn="ctr" defTabSz="289320" rtl="1">
                        <a:defRPr sz="1800"/>
                      </a:pPr>
                      <a:r>
                        <a:rPr lang="ar" sz="1400" b="1">
                          <a:solidFill>
                            <a:schemeClr val="bg1"/>
                          </a:solidFill>
                          <a:latin typeface="Sakkal Majalla" panose="02000000000000000000" pitchFamily="2" charset="-78"/>
                          <a:ea typeface="+mn-ea"/>
                          <a:cs typeface="Sakkal Majalla" panose="02000000000000000000" pitchFamily="2" charset="-78"/>
                        </a:rPr>
                        <a:t>حالات إصابة جماعية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tc>
                  <a:txBody>
                    <a:bodyPr/>
                    <a:lstStyle/>
                    <a:p>
                      <a:pPr algn="ctr" defTabSz="289320" rtl="1">
                        <a:defRPr sz="1800"/>
                      </a:pPr>
                      <a:r>
                        <a:rPr lang="ar" sz="1400" b="1">
                          <a:solidFill>
                            <a:schemeClr val="bg1"/>
                          </a:solidFill>
                          <a:latin typeface="Sakkal Majalla" panose="02000000000000000000" pitchFamily="2" charset="-78"/>
                          <a:ea typeface="+mn-ea"/>
                          <a:cs typeface="Sakkal Majalla" panose="02000000000000000000" pitchFamily="2" charset="-78"/>
                        </a:rPr>
                        <a:t>سراية مجتمعية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solidFill>
                      <a:srgbClr val="65A000"/>
                    </a:solidFill>
                  </a:tcPr>
                </a:tc>
                <a:extLst>
                  <a:ext uri="{0D108BD9-81ED-4DB2-BD59-A6C34878D82A}">
                    <a16:rowId xmlns:a16="http://schemas.microsoft.com/office/drawing/2014/main" val="10000"/>
                  </a:ext>
                </a:extLst>
              </a:tr>
              <a:tr h="1515872">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الأنشطة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الحملات وعمليات التواصل مع وسائل الإعلام، والقادة أو الشخصيات المؤثرة، بشأن التدابير والبروتوكولات الوقائية الموصى بها</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الحملات وعمليات التواصل مع وسائل الإعلام، والقادة أو الشخصيات المؤثرة، بشأن التدابير والبروتوكولات الوقائية الموصى بها</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الحملات وعمليات التواصل مع وسائل الإعلام، والقادة أو الشخصيات المؤثرة، بشأن التدابير والبروتوكولات الوقائية الموصى بها. عمليات التواصل لتهيئة السكان للمرحلة التالية.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الحملات وعمليات التواصل مع وسائل الإعلام، والقادة أو الشخصيات المؤثرة، للتعامل على وجه التحديد مع الحالة الذهنية القائمة بسبب التدابير المُطبَّقة، ومواصلة السيطرة على الموقف: بث الأمل وتقديم رؤية طويلة الأجل.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1"/>
                  </a:ext>
                </a:extLst>
              </a:tr>
              <a:tr h="1114075">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الهدف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EG" sz="1400">
                          <a:latin typeface="Sakkal Majalla" panose="02000000000000000000" pitchFamily="2" charset="-78"/>
                          <a:ea typeface="+mn-ea"/>
                          <a:cs typeface="Sakkal Majalla" panose="02000000000000000000" pitchFamily="2" charset="-78"/>
                        </a:rPr>
                        <a:t>إصدار</a:t>
                      </a:r>
                      <a:r>
                        <a:rPr lang="ar" sz="1400">
                          <a:latin typeface="Sakkal Majalla" panose="02000000000000000000" pitchFamily="2" charset="-78"/>
                          <a:ea typeface="+mn-ea"/>
                          <a:cs typeface="Sakkal Majalla" panose="02000000000000000000" pitchFamily="2" charset="-78"/>
                        </a:rPr>
                        <a:t> تعليمات </a:t>
                      </a:r>
                      <a:r>
                        <a:rPr lang="ar-EG" sz="1400">
                          <a:latin typeface="Sakkal Majalla" panose="02000000000000000000" pitchFamily="2" charset="-78"/>
                          <a:ea typeface="+mn-ea"/>
                          <a:cs typeface="Sakkal Majalla" panose="02000000000000000000" pitchFamily="2" charset="-78"/>
                        </a:rPr>
                        <a:t>والمساعدة</a:t>
                      </a:r>
                      <a:r>
                        <a:rPr lang="ar" sz="1400">
                          <a:latin typeface="Sakkal Majalla" panose="02000000000000000000" pitchFamily="2" charset="-78"/>
                          <a:ea typeface="+mn-ea"/>
                          <a:cs typeface="Sakkal Majalla" panose="02000000000000000000" pitchFamily="2" charset="-78"/>
                        </a:rPr>
                        <a:t> على الامتثال للبروتوكولات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إصدار</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تعليمات </a:t>
                      </a: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والمساعدة</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على الامتثال للبروتوكولات </a:t>
                      </a:r>
                      <a:endParaRPr lang="ar" sz="1400">
                        <a:latin typeface="Sakkal Majalla" panose="02000000000000000000" pitchFamily="2" charset="-78"/>
                        <a:ea typeface="+mn-ea"/>
                        <a:cs typeface="Sakkal Majalla" panose="02000000000000000000" pitchFamily="2" charset="-78"/>
                      </a:endParaRP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إصدار</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تعليمات </a:t>
                      </a: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والمساعدة</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على الامتثال للبروتوكولات</a:t>
                      </a:r>
                      <a:r>
                        <a:rPr lang="ar" sz="1400">
                          <a:latin typeface="Sakkal Majalla" panose="02000000000000000000" pitchFamily="2" charset="-78"/>
                          <a:ea typeface="+mn-ea"/>
                          <a:cs typeface="Sakkal Majalla" panose="02000000000000000000" pitchFamily="2" charset="-78"/>
                        </a:rPr>
                        <a:t>: </a:t>
                      </a:r>
                      <a:r>
                        <a:rPr lang="ar-EG" sz="1400">
                          <a:latin typeface="Sakkal Majalla" panose="02000000000000000000" pitchFamily="2" charset="-78"/>
                          <a:ea typeface="+mn-ea"/>
                          <a:cs typeface="Sakkal Majalla" panose="02000000000000000000" pitchFamily="2" charset="-78"/>
                        </a:rPr>
                        <a:t>التجهيز</a:t>
                      </a:r>
                      <a:r>
                        <a:rPr lang="ar" sz="1400">
                          <a:latin typeface="Sakkal Majalla" panose="02000000000000000000" pitchFamily="2" charset="-78"/>
                          <a:ea typeface="+mn-ea"/>
                          <a:cs typeface="Sakkal Majalla" panose="02000000000000000000" pitchFamily="2" charset="-78"/>
                        </a:rPr>
                        <a:t> للمرحلة التالية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EG" sz="1400">
                          <a:latin typeface="Sakkal Majalla" panose="02000000000000000000" pitchFamily="2" charset="-78"/>
                          <a:ea typeface="+mn-ea"/>
                          <a:cs typeface="Sakkal Majalla" panose="02000000000000000000" pitchFamily="2" charset="-78"/>
                        </a:rPr>
                        <a:t>ال</a:t>
                      </a:r>
                      <a:r>
                        <a:rPr lang="ar" sz="1400">
                          <a:latin typeface="Sakkal Majalla" panose="02000000000000000000" pitchFamily="2" charset="-78"/>
                          <a:ea typeface="+mn-ea"/>
                          <a:cs typeface="Sakkal Majalla" panose="02000000000000000000" pitchFamily="2" charset="-78"/>
                        </a:rPr>
                        <a:t>تواصل بشأن البروتوكولات الجديدة؛ </a:t>
                      </a:r>
                      <a:r>
                        <a:rPr lang="ar-EG" sz="1400">
                          <a:latin typeface="Sakkal Majalla" panose="02000000000000000000" pitchFamily="2" charset="-78"/>
                          <a:ea typeface="+mn-ea"/>
                          <a:cs typeface="Sakkal Majalla" panose="02000000000000000000" pitchFamily="2" charset="-78"/>
                        </a:rPr>
                        <a:t>وتوفير</a:t>
                      </a:r>
                      <a:r>
                        <a:rPr lang="ar" sz="1400">
                          <a:latin typeface="Sakkal Majalla" panose="02000000000000000000" pitchFamily="2" charset="-78"/>
                          <a:ea typeface="+mn-ea"/>
                          <a:cs typeface="Sakkal Majalla" panose="02000000000000000000" pitchFamily="2" charset="-78"/>
                        </a:rPr>
                        <a:t> الموارد لمساعدة السكان على التكيُّف مع البروتوكولات والتدابير الجديدة؛ </a:t>
                      </a:r>
                      <a:r>
                        <a:rPr lang="ar-EG" sz="1400">
                          <a:latin typeface="Sakkal Majalla" panose="02000000000000000000" pitchFamily="2" charset="-78"/>
                          <a:ea typeface="+mn-ea"/>
                          <a:cs typeface="Sakkal Majalla" panose="02000000000000000000" pitchFamily="2" charset="-78"/>
                        </a:rPr>
                        <a:t>والاهتمام</a:t>
                      </a:r>
                      <a:r>
                        <a:rPr lang="ar" sz="1400">
                          <a:latin typeface="Sakkal Majalla" panose="02000000000000000000" pitchFamily="2" charset="-78"/>
                          <a:ea typeface="+mn-ea"/>
                          <a:cs typeface="Sakkal Majalla" panose="02000000000000000000" pitchFamily="2" charset="-78"/>
                        </a:rPr>
                        <a:t> بالصحة النفسية؛ و</a:t>
                      </a:r>
                      <a:r>
                        <a:rPr lang="ar-EG" sz="1400">
                          <a:latin typeface="Sakkal Majalla" panose="02000000000000000000" pitchFamily="2" charset="-78"/>
                          <a:ea typeface="+mn-ea"/>
                          <a:cs typeface="Sakkal Majalla" panose="02000000000000000000" pitchFamily="2" charset="-78"/>
                        </a:rPr>
                        <a:t>تفعيل</a:t>
                      </a:r>
                      <a:r>
                        <a:rPr lang="ar" sz="1400">
                          <a:latin typeface="Sakkal Majalla" panose="02000000000000000000" pitchFamily="2" charset="-78"/>
                          <a:ea typeface="+mn-ea"/>
                          <a:cs typeface="Sakkal Majalla" panose="02000000000000000000" pitchFamily="2" charset="-78"/>
                        </a:rPr>
                        <a:t> معايير اجتماعية جديدة؛ و</a:t>
                      </a:r>
                      <a:r>
                        <a:rPr lang="ar-EG" sz="1400">
                          <a:latin typeface="Sakkal Majalla" panose="02000000000000000000" pitchFamily="2" charset="-78"/>
                          <a:ea typeface="+mn-ea"/>
                          <a:cs typeface="Sakkal Majalla" panose="02000000000000000000" pitchFamily="2" charset="-78"/>
                        </a:rPr>
                        <a:t>بث</a:t>
                      </a:r>
                      <a:r>
                        <a:rPr lang="ar" sz="1400">
                          <a:latin typeface="Sakkal Majalla" panose="02000000000000000000" pitchFamily="2" charset="-78"/>
                          <a:ea typeface="+mn-ea"/>
                          <a:cs typeface="Sakkal Majalla" panose="02000000000000000000" pitchFamily="2" charset="-78"/>
                        </a:rPr>
                        <a:t> الطمأنينة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2"/>
                  </a:ext>
                </a:extLst>
              </a:tr>
              <a:tr h="835925">
                <a:tc>
                  <a:txBody>
                    <a:bodyPr/>
                    <a:lstStyle/>
                    <a:p>
                      <a:pPr defTabSz="289320" rtl="1">
                        <a:defRPr>
                          <a:latin typeface="+mn-lt"/>
                          <a:ea typeface="+mn-ea"/>
                          <a:cs typeface="+mn-cs"/>
                        </a:defRPr>
                      </a:pPr>
                      <a:r>
                        <a:rPr>
                          <a:latin typeface="Sakkal Majalla" panose="02000000000000000000" pitchFamily="2" charset="-78"/>
                          <a:cs typeface="Sakkal Majalla" panose="02000000000000000000" pitchFamily="2" charset="-78"/>
                        </a:rPr>
                        <a:t>البروتوكولات/ التدابير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ستختلف وفقًا للمرض</a:t>
                      </a: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الحدث</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ستختلف وفقًا للمرض</a:t>
                      </a:r>
                      <a:r>
                        <a:rPr lang="ar-EG" sz="1400">
                          <a:latin typeface="Sakkal Majalla" panose="02000000000000000000" pitchFamily="2" charset="-78"/>
                          <a:ea typeface="+mn-ea"/>
                          <a:cs typeface="Sakkal Majalla" panose="02000000000000000000" pitchFamily="2" charset="-78"/>
                        </a:rPr>
                        <a:t>/ </a:t>
                      </a:r>
                      <a:r>
                        <a:rPr lang="ar" sz="1400">
                          <a:latin typeface="Sakkal Majalla" panose="02000000000000000000" pitchFamily="2" charset="-78"/>
                          <a:ea typeface="+mn-ea"/>
                          <a:cs typeface="Sakkal Majalla" panose="02000000000000000000" pitchFamily="2" charset="-78"/>
                        </a:rPr>
                        <a:t>الحدث</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ستختلف وفقًا للمرض</a:t>
                      </a: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الحدث</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ستختلف وفقًا للمرض</a:t>
                      </a:r>
                      <a:r>
                        <a:rPr lang="ar-EG"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 </a:t>
                      </a:r>
                      <a:r>
                        <a:rPr lang="ar" sz="1400" b="0" i="0" u="none" strike="noStrike" cap="none" spc="0" baseline="0">
                          <a:solidFill>
                            <a:srgbClr val="000000"/>
                          </a:solidFill>
                          <a:uFillTx/>
                          <a:latin typeface="Sakkal Majalla" panose="02000000000000000000" pitchFamily="2" charset="-78"/>
                          <a:ea typeface="Calibri"/>
                          <a:cs typeface="Sakkal Majalla" panose="02000000000000000000" pitchFamily="2" charset="-78"/>
                          <a:sym typeface="Source Sans Pro Regular"/>
                        </a:rPr>
                        <a:t>الحدث</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3"/>
                  </a:ext>
                </a:extLst>
              </a:tr>
              <a:tr h="931439">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السلوكيات اللازمة لوقف الفاشية </a:t>
                      </a:r>
                    </a:p>
                  </a:txBody>
                  <a:tcPr marL="9525" marR="9525" marT="9525" marB="9525" horzOverflow="overflow">
                    <a:lnL w="6250">
                      <a:solidFill>
                        <a:srgbClr val="000000"/>
                      </a:solidFill>
                    </a:lnL>
                    <a:lnR w="6250">
                      <a:solidFill>
                        <a:srgbClr val="A6A6A6"/>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التيقُّظ  </a:t>
                      </a:r>
                    </a:p>
                  </a:txBody>
                  <a:tcPr marL="9525" marR="9525" marT="9525" marB="9525" horzOverflow="overflow">
                    <a:lnL w="6250">
                      <a:solidFill>
                        <a:srgbClr val="A6A6A6"/>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الامتثال</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الامتثال والتعاون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tc>
                  <a:txBody>
                    <a:bodyPr/>
                    <a:lstStyle/>
                    <a:p>
                      <a:pPr defTabSz="289320" rtl="1">
                        <a:defRPr sz="1800"/>
                      </a:pPr>
                      <a:r>
                        <a:rPr lang="ar" sz="1400">
                          <a:latin typeface="Sakkal Majalla" panose="02000000000000000000" pitchFamily="2" charset="-78"/>
                          <a:ea typeface="+mn-ea"/>
                          <a:cs typeface="Sakkal Majalla" panose="02000000000000000000" pitchFamily="2" charset="-78"/>
                        </a:rPr>
                        <a:t>الامتثال، والتعاون، والرعاية الذاتية، والقدرة على الصمود، وآليات ومهارات التكيُّف، والتفاؤل الاجتماعي  </a:t>
                      </a:r>
                    </a:p>
                  </a:txBody>
                  <a:tcPr marL="9525" marR="9525" marT="9525" marB="9525" horzOverflow="overflow">
                    <a:lnL w="6250">
                      <a:solidFill>
                        <a:srgbClr val="000000"/>
                      </a:solidFill>
                    </a:lnL>
                    <a:lnR w="6250">
                      <a:solidFill>
                        <a:srgbClr val="000000"/>
                      </a:solidFill>
                    </a:lnR>
                    <a:lnT w="6250">
                      <a:solidFill>
                        <a:srgbClr val="000000"/>
                      </a:solidFill>
                    </a:lnT>
                    <a:lnB w="6250">
                      <a:solidFill>
                        <a:srgbClr val="000000"/>
                      </a:solidFill>
                    </a:lnB>
                    <a:no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A07D83F3-25F8-1C3B-500E-DCA906DD9ECC}"/>
              </a:ext>
            </a:extLst>
          </p:cNvPr>
          <p:cNvSpPr txBox="1">
            <a:spLocks/>
          </p:cNvSpPr>
          <p:nvPr/>
        </p:nvSpPr>
        <p:spPr>
          <a:xfrm>
            <a:off x="138856" y="1"/>
            <a:ext cx="8571390" cy="63304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الأنشطة على مختلف مستويات انتقال المرض</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Google Shape;912;g77cecb6c06_0_29"/>
          <p:cNvSpPr txBox="1">
            <a:spLocks noGrp="1"/>
          </p:cNvSpPr>
          <p:nvPr>
            <p:ph type="body" idx="1"/>
          </p:nvPr>
        </p:nvSpPr>
        <p:spPr>
          <a:xfrm>
            <a:off x="1376100" y="1485676"/>
            <a:ext cx="9439801" cy="4959479"/>
          </a:xfrm>
          <a:prstGeom prst="rect">
            <a:avLst/>
          </a:prstGeom>
        </p:spPr>
        <p:txBody>
          <a:bodyPr lIns="45699" tIns="45699" rIns="45699" bIns="45699" rtlCol="1" anchor="t">
            <a:normAutofit/>
          </a:bodyPr>
          <a:lstStyle/>
          <a:p>
            <a:pPr defTabSz="263281" rtl="1">
              <a:spcBef>
                <a:spcPts val="0"/>
              </a:spcBef>
              <a:defRPr sz="2184"/>
            </a:pPr>
            <a:r>
              <a:rPr err="1">
                <a:latin typeface="Sakkal Majalla" panose="02000000000000000000" pitchFamily="2" charset="-78"/>
                <a:cs typeface="Sakkal Majalla" panose="02000000000000000000" pitchFamily="2" charset="-78"/>
              </a:rPr>
              <a:t>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الجماهيرُ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تستهدفها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متنوعةً</a:t>
            </a:r>
            <a:r>
              <a:rPr lang="en-US">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المرضى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وأسرهم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ومخالطيهم</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lang="ar" sz="2150">
                <a:latin typeface="Sakkal Majalla" panose="02000000000000000000" pitchFamily="2" charset="-78"/>
                <a:cs typeface="Sakkal Majalla" panose="02000000000000000000" pitchFamily="2" charset="-78"/>
              </a:rPr>
              <a:t>مُخالطي الحالات التي تُوفيت بالفعل، والمشتبه في إصابتهم بالمرض.</a:t>
            </a:r>
            <a:endParaRPr sz="2150">
              <a:latin typeface="Sakkal Majalla" panose="02000000000000000000" pitchFamily="2" charset="-78"/>
              <a:cs typeface="Sakkal Majalla" panose="02000000000000000000" pitchFamily="2" charset="-78"/>
            </a:endParaRPr>
          </a:p>
          <a:p>
            <a:pPr marL="342900" indent="-342900" defTabSz="263281" rtl="1">
              <a:spcBef>
                <a:spcPts val="0"/>
              </a:spcBef>
              <a:buClr>
                <a:srgbClr val="C00000"/>
              </a:buClr>
              <a:buSzPct val="100000"/>
              <a:buFont typeface="Arial" panose="020B0604020202020204" pitchFamily="34" charset="0"/>
              <a:buChar char="•"/>
              <a:defRPr sz="2184"/>
            </a:pPr>
            <a:r>
              <a:rPr lang="ar" sz="2150">
                <a:latin typeface="Sakkal Majalla" panose="02000000000000000000" pitchFamily="2" charset="-78"/>
                <a:cs typeface="Sakkal Majalla" panose="02000000000000000000" pitchFamily="2" charset="-78"/>
              </a:rPr>
              <a:t>الأشخاص الذين لامسوا الجثامين - مقدم</a:t>
            </a:r>
            <a:r>
              <a:rPr lang="ar-EG" sz="2150">
                <a:latin typeface="Sakkal Majalla" panose="02000000000000000000" pitchFamily="2" charset="-78"/>
                <a:cs typeface="Sakkal Majalla" panose="02000000000000000000" pitchFamily="2" charset="-78"/>
              </a:rPr>
              <a:t>ي</a:t>
            </a:r>
            <a:r>
              <a:rPr lang="ar" sz="2150">
                <a:latin typeface="Sakkal Majalla" panose="02000000000000000000" pitchFamily="2" charset="-78"/>
                <a:cs typeface="Sakkal Majalla" panose="02000000000000000000" pitchFamily="2" charset="-78"/>
              </a:rPr>
              <a:t> خدمات الجنازات، والأسر، والمُشيعين.</a:t>
            </a:r>
          </a:p>
          <a:p>
            <a:pPr marL="342900" indent="-342900" defTabSz="263281" rtl="1">
              <a:spcBef>
                <a:spcPts val="0"/>
              </a:spcBef>
              <a:buClr>
                <a:srgbClr val="C00000"/>
              </a:buClr>
              <a:buSzPct val="100000"/>
              <a:buFont typeface="Arial" panose="020B0604020202020204" pitchFamily="34" charset="0"/>
              <a:buChar char="•"/>
              <a:defRPr sz="2184"/>
            </a:pP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المستشفيات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ومقدمي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الرعاية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المساعدين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الطبيين</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السائقين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والمتطوعين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سيارات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الإسعاف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وسيارات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الأجرة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والحافلات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والقوارب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والدراجات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النقل</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العاملين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الصيدليات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ومنافذ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الأدوية</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المتطوعين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الخطوط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الأمامية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والدولية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بالفعل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ميدانيًّا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ستنتقل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المُعالجين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التقليديين</a:t>
            </a:r>
            <a:r>
              <a:rPr>
                <a:latin typeface="Sakkal Majalla" panose="02000000000000000000" pitchFamily="2" charset="-78"/>
                <a:cs typeface="Sakkal Majalla" panose="02000000000000000000" pitchFamily="2" charset="-78"/>
              </a:rPr>
              <a:t>.</a:t>
            </a:r>
          </a:p>
          <a:p>
            <a:pPr marL="342900" indent="-342900" defTabSz="263281" rtl="1">
              <a:spcBef>
                <a:spcPts val="0"/>
              </a:spcBef>
              <a:buClr>
                <a:srgbClr val="C00000"/>
              </a:buClr>
              <a:buSzPct val="100000"/>
              <a:buFont typeface="Arial" panose="020B0604020202020204" pitchFamily="34" charset="0"/>
              <a:buChar char="•"/>
              <a:defRPr sz="2184"/>
            </a:pPr>
            <a:r>
              <a:rPr err="1">
                <a:latin typeface="Sakkal Majalla" panose="02000000000000000000" pitchFamily="2" charset="-78"/>
                <a:cs typeface="Sakkal Majalla" panose="02000000000000000000" pitchFamily="2" charset="-78"/>
              </a:rPr>
              <a:t>مديري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المدارس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والمعلمين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والموظفين</a:t>
            </a:r>
            <a:r>
              <a:rPr>
                <a:latin typeface="Sakkal Majalla" panose="02000000000000000000" pitchFamily="2" charset="-78"/>
                <a:cs typeface="Sakkal Majalla" panose="02000000000000000000" pitchFamily="2" charset="-78"/>
              </a:rPr>
              <a:t>.</a:t>
            </a:r>
          </a:p>
        </p:txBody>
      </p:sp>
      <p:sp>
        <p:nvSpPr>
          <p:cNvPr id="476" name="Who are your target audiences for risk communication as RRTs?"/>
          <p:cNvSpPr txBox="1"/>
          <p:nvPr/>
        </p:nvSpPr>
        <p:spPr>
          <a:xfrm>
            <a:off x="2499005" y="994772"/>
            <a:ext cx="8445579" cy="4909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90000"/>
              </a:lnSpc>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مَن الجماهير التي تستهدفها فِرَق الاستجابة السريعة للتواصل معها بشأن المخاطر؟</a:t>
            </a:r>
          </a:p>
        </p:txBody>
      </p:sp>
      <p:sp>
        <p:nvSpPr>
          <p:cNvPr id="2" name="Title 1">
            <a:extLst>
              <a:ext uri="{FF2B5EF4-FFF2-40B4-BE49-F238E27FC236}">
                <a16:creationId xmlns:a16="http://schemas.microsoft.com/office/drawing/2014/main" id="{3489AE64-8CB3-82AD-7629-8D4DF5F07D3F}"/>
              </a:ext>
            </a:extLst>
          </p:cNvPr>
          <p:cNvSpPr txBox="1">
            <a:spLocks/>
          </p:cNvSpPr>
          <p:nvPr/>
        </p:nvSpPr>
        <p:spPr>
          <a:xfrm>
            <a:off x="138856" y="92028"/>
            <a:ext cx="5746129" cy="4801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الجمهور المستهدف</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34137" y="1863416"/>
            <a:ext cx="7414867" cy="2686965"/>
          </a:xfrm>
          <a:prstGeom prst="rect">
            <a:avLst/>
          </a:prstGeom>
        </p:spPr>
        <p:txBody>
          <a:bodyPr lIns="0" tIns="0" rIns="0" bIns="0" rtlCol="1" anchor="t"/>
          <a:lstStyle/>
          <a:p>
            <a:pPr algn="just" rtl="1">
              <a:defRPr>
                <a:solidFill>
                  <a:srgbClr val="FF0000"/>
                </a:solidFill>
              </a:defRPr>
            </a:pPr>
            <a:endParaRPr>
              <a:latin typeface="Sakkal Majalla" panose="02000000000000000000" pitchFamily="2" charset="-78"/>
              <a:cs typeface="Sakkal Majalla" panose="02000000000000000000" pitchFamily="2" charset="-78"/>
            </a:endParaRPr>
          </a:p>
          <a:p>
            <a:pPr algn="just" rtl="1">
              <a:defRPr>
                <a:solidFill>
                  <a:srgbClr val="FF0000"/>
                </a:solidFill>
              </a:defRPr>
            </a:pPr>
            <a:r>
              <a:rPr err="1">
                <a:latin typeface="Sakkal Majalla" panose="02000000000000000000" pitchFamily="2" charset="-78"/>
                <a:cs typeface="Sakkal Majalla" panose="02000000000000000000" pitchFamily="2" charset="-78"/>
              </a:rPr>
              <a:t>تأكد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كاملًا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م </a:t>
            </a:r>
            <a:r>
              <a:rPr err="1">
                <a:latin typeface="Sakkal Majalla" panose="02000000000000000000" pitchFamily="2" charset="-78"/>
                <a:cs typeface="Sakkal Majalla" panose="02000000000000000000" pitchFamily="2" charset="-78"/>
              </a:rPr>
              <a:t>المستهدفة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p>
          <a:p>
            <a:pPr algn="just" rtl="1">
              <a:defRPr>
                <a:solidFill>
                  <a:srgbClr val="FF0000"/>
                </a:solidFill>
              </a:defRPr>
            </a:pPr>
            <a:endParaRPr>
              <a:latin typeface="Sakkal Majalla" panose="02000000000000000000" pitchFamily="2" charset="-78"/>
              <a:cs typeface="Sakkal Majalla" panose="02000000000000000000" pitchFamily="2" charset="-78"/>
            </a:endParaRPr>
          </a:p>
          <a:p>
            <a:pPr algn="just" rtl="1">
              <a:defRPr>
                <a:solidFill>
                  <a:srgbClr val="FF0000"/>
                </a:solidFill>
              </a:defRPr>
            </a:pP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شرائح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ملاحظات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المُيسِّرين</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استكمال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تعديله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ببلدك</a:t>
            </a:r>
            <a:r>
              <a:rPr>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DA39AF99-B6F2-0C53-B8D1-DDCE21715FA1}"/>
              </a:ext>
            </a:extLst>
          </p:cNvPr>
          <p:cNvSpPr txBox="1">
            <a:spLocks noGrp="1"/>
          </p:cNvSpPr>
          <p:nvPr>
            <p:ph type="title"/>
          </p:nvPr>
        </p:nvSpPr>
        <p:spPr>
          <a:xfrm>
            <a:off x="-52976" y="517870"/>
            <a:ext cx="3264195" cy="118399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A79E4B95-2AFB-F4B9-9676-E237083BE2E3}"/>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6. التثقيف الصحي المجتمعي</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Google Shape;918;g7510dbd89e_0_126"/>
          <p:cNvSpPr txBox="1">
            <a:spLocks noGrp="1"/>
          </p:cNvSpPr>
          <p:nvPr>
            <p:ph type="body" idx="1"/>
          </p:nvPr>
        </p:nvSpPr>
        <p:spPr>
          <a:xfrm>
            <a:off x="1375854" y="1233889"/>
            <a:ext cx="9440292" cy="5058051"/>
          </a:xfrm>
          <a:prstGeom prst="rect">
            <a:avLst/>
          </a:prstGeom>
        </p:spPr>
        <p:txBody>
          <a:bodyPr lIns="45699" tIns="45699" rIns="45699" bIns="45699" rtlCol="1">
            <a:normAutofit/>
          </a:bodyPr>
          <a:lstStyle/>
          <a:p>
            <a:pPr defTabSz="286426" rtl="1">
              <a:spcBef>
                <a:spcPts val="500"/>
              </a:spcBef>
              <a:defRPr sz="2376"/>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تُصَمَّم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بحيث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تلائم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الجمهور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المستهدف</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المرجح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نطاق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يستهدف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إزكاء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تؤدي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نتائج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ضارة</a:t>
            </a:r>
            <a:r>
              <a:rPr>
                <a:latin typeface="Sakkal Majalla" panose="02000000000000000000" pitchFamily="2" charset="-78"/>
                <a:cs typeface="Sakkal Majalla" panose="02000000000000000000" pitchFamily="2" charset="-78"/>
              </a:rPr>
              <a:t>. </a:t>
            </a:r>
          </a:p>
          <a:p>
            <a:pPr defTabSz="286426" rtl="1">
              <a:spcBef>
                <a:spcPts val="500"/>
              </a:spcBef>
              <a:defRPr sz="2376"/>
            </a:pPr>
            <a:endParaRPr>
              <a:latin typeface="Sakkal Majalla" panose="02000000000000000000" pitchFamily="2" charset="-78"/>
              <a:cs typeface="Sakkal Majalla" panose="02000000000000000000" pitchFamily="2" charset="-78"/>
            </a:endParaRPr>
          </a:p>
          <a:p>
            <a:pPr defTabSz="286426" rtl="1">
              <a:spcBef>
                <a:spcPts val="500"/>
              </a:spcBef>
              <a:defRPr sz="2376"/>
            </a:pPr>
            <a:r>
              <a:rPr err="1">
                <a:latin typeface="Sakkal Majalla" panose="02000000000000000000" pitchFamily="2" charset="-78"/>
                <a:cs typeface="Sakkal Majalla" panose="02000000000000000000" pitchFamily="2" charset="-78"/>
              </a:rPr>
              <a:t>بغض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الجمهور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ثلاثة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أمور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endParaRPr lang="hu-HU">
              <a:latin typeface="Sakkal Majalla" panose="02000000000000000000" pitchFamily="2" charset="-78"/>
              <a:cs typeface="Sakkal Majalla" panose="02000000000000000000" pitchFamily="2" charset="-78"/>
            </a:endParaRPr>
          </a:p>
          <a:p>
            <a:pPr defTabSz="286426" rtl="1">
              <a:spcBef>
                <a:spcPts val="500"/>
              </a:spcBef>
              <a:defRPr sz="2376"/>
            </a:pPr>
            <a:r>
              <a:rPr lang="ar" b="1">
                <a:solidFill>
                  <a:schemeClr val="accent2"/>
                </a:solidFill>
                <a:latin typeface="Sakkal Majalla" panose="02000000000000000000" pitchFamily="2" charset="-78"/>
                <a:cs typeface="Sakkal Majalla" panose="02000000000000000000" pitchFamily="2" charset="-78"/>
              </a:rPr>
              <a:t>أكثر الأسئلة شيوعًا بين الناس </a:t>
            </a:r>
            <a:r>
              <a:rPr lang="ar-EG" b="1">
                <a:solidFill>
                  <a:schemeClr val="accent2"/>
                </a:solidFill>
                <a:latin typeface="Sakkal Majalla" panose="02000000000000000000" pitchFamily="2" charset="-78"/>
                <a:cs typeface="Sakkal Majalla" panose="02000000000000000000" pitchFamily="2" charset="-78"/>
              </a:rPr>
              <a:t>في </a:t>
            </a:r>
            <a:r>
              <a:rPr lang="ar" b="1">
                <a:solidFill>
                  <a:schemeClr val="accent2"/>
                </a:solidFill>
                <a:latin typeface="Sakkal Majalla" panose="02000000000000000000" pitchFamily="2" charset="-78"/>
                <a:cs typeface="Sakkal Majalla" panose="02000000000000000000" pitchFamily="2" charset="-78"/>
              </a:rPr>
              <a:t>أثناء فاشيات الأمراض:</a:t>
            </a:r>
            <a:endParaRPr lang="hu-HU" b="1">
              <a:solidFill>
                <a:schemeClr val="accent2"/>
              </a:solidFill>
              <a:latin typeface="Sakkal Majalla" panose="02000000000000000000" pitchFamily="2" charset="-78"/>
              <a:cs typeface="Sakkal Majalla" panose="02000000000000000000" pitchFamily="2" charset="-78"/>
            </a:endParaRPr>
          </a:p>
          <a:p>
            <a:pPr defTabSz="286426" rtl="1">
              <a:spcBef>
                <a:spcPts val="500"/>
              </a:spcBef>
              <a:defRPr sz="2376"/>
            </a:pPr>
            <a:endParaRPr>
              <a:solidFill>
                <a:schemeClr val="accent2"/>
              </a:solidFill>
              <a:latin typeface="Sakkal Majalla" panose="02000000000000000000" pitchFamily="2" charset="-78"/>
              <a:cs typeface="Sakkal Majalla" panose="02000000000000000000" pitchFamily="2" charset="-78"/>
            </a:endParaRPr>
          </a:p>
          <a:p>
            <a:pPr marL="339471" indent="-339471" defTabSz="286426" rtl="1">
              <a:spcBef>
                <a:spcPts val="500"/>
              </a:spcBef>
              <a:buClr>
                <a:srgbClr val="C00000"/>
              </a:buClr>
              <a:buSzPct val="100000"/>
              <a:buAutoNum type="arabicPeriod"/>
              <a:defRPr sz="2376"/>
            </a:pPr>
            <a:r>
              <a:rPr err="1">
                <a:latin typeface="Sakkal Majalla" panose="02000000000000000000" pitchFamily="2" charset="-78"/>
                <a:cs typeface="Sakkal Majalla" panose="02000000000000000000" pitchFamily="2" charset="-78"/>
              </a:rPr>
              <a:t>الحدث</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مدى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سوء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المسؤول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تعرفه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اليقين</a:t>
            </a:r>
            <a:r>
              <a:rPr>
                <a:latin typeface="Sakkal Majalla" panose="02000000000000000000" pitchFamily="2" charset="-78"/>
                <a:cs typeface="Sakkal Majalla" panose="02000000000000000000" pitchFamily="2" charset="-78"/>
              </a:rPr>
              <a:t>؟</a:t>
            </a:r>
          </a:p>
          <a:p>
            <a:pPr marL="339471" indent="-339471" defTabSz="286426" rtl="1">
              <a:spcBef>
                <a:spcPts val="500"/>
              </a:spcBef>
              <a:buClr>
                <a:srgbClr val="C00000"/>
              </a:buClr>
              <a:buSzPct val="100000"/>
              <a:buAutoNum type="arabicPeriod"/>
              <a:defRPr sz="2376"/>
            </a:pPr>
            <a:r>
              <a:rPr err="1">
                <a:latin typeface="Sakkal Majalla" panose="02000000000000000000" pitchFamily="2" charset="-78"/>
                <a:cs typeface="Sakkal Majalla" panose="02000000000000000000" pitchFamily="2" charset="-78"/>
              </a:rPr>
              <a:t>الخطر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خطير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وأحبائي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معرَّضون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تضررًا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يزيد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يقلل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أواجهها</a:t>
            </a:r>
            <a:r>
              <a:rPr>
                <a:latin typeface="Sakkal Majalla" panose="02000000000000000000" pitchFamily="2" charset="-78"/>
                <a:cs typeface="Sakkal Majalla" panose="02000000000000000000" pitchFamily="2" charset="-78"/>
              </a:rPr>
              <a:t>؟</a:t>
            </a:r>
          </a:p>
          <a:p>
            <a:pPr marL="339471" indent="-339471" defTabSz="286426" rtl="1">
              <a:spcBef>
                <a:spcPts val="500"/>
              </a:spcBef>
              <a:buClr>
                <a:srgbClr val="C00000"/>
              </a:buClr>
              <a:buSzPct val="100000"/>
              <a:buAutoNum type="arabicPeriod"/>
              <a:defRPr sz="2376"/>
            </a:pPr>
            <a:r>
              <a:rPr err="1">
                <a:latin typeface="Sakkal Majalla" panose="02000000000000000000" pitchFamily="2" charset="-78"/>
                <a:cs typeface="Sakkal Majalla" panose="02000000000000000000" pitchFamily="2" charset="-78"/>
              </a:rPr>
              <a:t>الإجراء</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يُنفذ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حاليًّا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لحماية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نفسي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وأحبائي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أسرتي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مريضًا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سيعتني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أسرتي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أصبح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مريضًا</a:t>
            </a:r>
            <a:r>
              <a:rPr>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8682FCD9-10DA-43EB-93B9-6122747AF5E6}"/>
              </a:ext>
            </a:extLst>
          </p:cNvPr>
          <p:cNvSpPr txBox="1">
            <a:spLocks/>
          </p:cNvSpPr>
          <p:nvPr/>
        </p:nvSpPr>
        <p:spPr>
          <a:xfrm>
            <a:off x="138856" y="92029"/>
            <a:ext cx="5605452" cy="4740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التثقيف الصحي المجتمعي</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 name="Google Shape;924;g77cecb6c06_0_37"/>
          <p:cNvSpPr txBox="1">
            <a:spLocks noGrp="1"/>
          </p:cNvSpPr>
          <p:nvPr>
            <p:ph type="body" idx="1"/>
          </p:nvPr>
        </p:nvSpPr>
        <p:spPr>
          <a:xfrm>
            <a:off x="1357121" y="1688047"/>
            <a:ext cx="9477759" cy="3481907"/>
          </a:xfrm>
          <a:prstGeom prst="rect">
            <a:avLst/>
          </a:prstGeom>
        </p:spPr>
        <p:txBody>
          <a:bodyPr lIns="45699" tIns="45699" rIns="45699" bIns="45699" rtlCol="1"/>
          <a:lstStyle/>
          <a:p>
            <a:pPr rtl="1">
              <a:spcBef>
                <a:spcPts val="600"/>
              </a:spcBef>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خريطة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النتيجة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المنشودة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لتغيير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السلوك</a:t>
            </a:r>
            <a:r>
              <a:rPr lang="ar-EG">
                <a:latin typeface="Sakkal Majalla" panose="02000000000000000000" pitchFamily="2" charset="-78"/>
                <a:cs typeface="Sakkal Majalla" panose="02000000000000000000" pitchFamily="2" charset="-78"/>
              </a:rPr>
              <a:t> لكل فئة من فئات الجمهور المستهدف.</a:t>
            </a:r>
          </a:p>
          <a:p>
            <a:pPr rtl="1">
              <a:spcBef>
                <a:spcPts val="600"/>
              </a:spcBef>
            </a:pPr>
            <a:endParaRPr lang="ar-EG">
              <a:latin typeface="Sakkal Majalla" panose="02000000000000000000" pitchFamily="2" charset="-78"/>
              <a:cs typeface="Sakkal Majalla" panose="02000000000000000000" pitchFamily="2" charset="-78"/>
            </a:endParaRPr>
          </a:p>
          <a:p>
            <a:pPr rtl="1">
              <a:spcBef>
                <a:spcPts val="600"/>
              </a:spcBef>
            </a:pP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خرائط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وليست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فائدة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فاشيات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فور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استكمال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الخريطة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منتج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عملية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ومشاركة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بدءًا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نقاط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مواد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والتثقيف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محادثات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أفراد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شخص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فحسب</a:t>
            </a:r>
            <a:r>
              <a:rPr>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72230F33-7A10-1A69-4402-2AF8AA64824A}"/>
              </a:ext>
            </a:extLst>
          </p:cNvPr>
          <p:cNvSpPr txBox="1">
            <a:spLocks/>
          </p:cNvSpPr>
          <p:nvPr/>
        </p:nvSpPr>
        <p:spPr>
          <a:xfrm>
            <a:off x="138856" y="92029"/>
            <a:ext cx="5429606" cy="494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التثقيف الصحي المجتمعي</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4" name="Table 3"/>
          <p:cNvGraphicFramePr/>
          <p:nvPr>
            <p:extLst>
              <p:ext uri="{D42A27DB-BD31-4B8C-83A1-F6EECF244321}">
                <p14:modId xmlns:p14="http://schemas.microsoft.com/office/powerpoint/2010/main" val="776664394"/>
              </p:ext>
            </p:extLst>
          </p:nvPr>
        </p:nvGraphicFramePr>
        <p:xfrm>
          <a:off x="2082960" y="1022775"/>
          <a:ext cx="8026080" cy="4812449"/>
        </p:xfrm>
        <a:graphic>
          <a:graphicData uri="http://schemas.openxmlformats.org/drawingml/2006/table">
            <a:tbl>
              <a:tblPr rtl="1" firstRow="1">
                <a:tableStyleId>{4C3C2611-4C71-4FC5-86AE-919BDF0F9419}</a:tableStyleId>
              </a:tblPr>
              <a:tblGrid>
                <a:gridCol w="2675360">
                  <a:extLst>
                    <a:ext uri="{9D8B030D-6E8A-4147-A177-3AD203B41FA5}">
                      <a16:colId xmlns:a16="http://schemas.microsoft.com/office/drawing/2014/main" val="20000"/>
                    </a:ext>
                  </a:extLst>
                </a:gridCol>
                <a:gridCol w="2675360">
                  <a:extLst>
                    <a:ext uri="{9D8B030D-6E8A-4147-A177-3AD203B41FA5}">
                      <a16:colId xmlns:a16="http://schemas.microsoft.com/office/drawing/2014/main" val="20001"/>
                    </a:ext>
                  </a:extLst>
                </a:gridCol>
                <a:gridCol w="2675360">
                  <a:extLst>
                    <a:ext uri="{9D8B030D-6E8A-4147-A177-3AD203B41FA5}">
                      <a16:colId xmlns:a16="http://schemas.microsoft.com/office/drawing/2014/main" val="20002"/>
                    </a:ext>
                  </a:extLst>
                </a:gridCol>
              </a:tblGrid>
              <a:tr h="509311">
                <a:tc>
                  <a:txBody>
                    <a:bodyPr/>
                    <a:lstStyle/>
                    <a:p>
                      <a:pPr defTabSz="289320" rtl="1">
                        <a:defRPr sz="1800" b="0">
                          <a:solidFill>
                            <a:srgbClr val="000000"/>
                          </a:solidFill>
                        </a:defRPr>
                      </a:pPr>
                      <a:r>
                        <a:rPr lang="ar" sz="1400" dirty="0">
                          <a:solidFill>
                            <a:srgbClr val="FFFFFF"/>
                          </a:solidFill>
                          <a:latin typeface="Sakkal Majalla"/>
                          <a:ea typeface="+mn-ea"/>
                          <a:cs typeface="Sakkal Majalla"/>
                        </a:rPr>
                        <a:t>الجمهور:</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defTabSz="289320" rtl="1">
                        <a:defRPr sz="1800" b="0">
                          <a:solidFill>
                            <a:srgbClr val="000000"/>
                          </a:solidFill>
                        </a:defRPr>
                      </a:pPr>
                      <a:r>
                        <a:rPr lang="ar" sz="1400" dirty="0">
                          <a:latin typeface="Sakkal Majalla"/>
                          <a:ea typeface="+mn-ea"/>
                          <a:cs typeface="Sakkal Majalla"/>
                        </a:rPr>
                        <a:t>آباء الأطفال في سن المدرسة</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pPr rtl="1"/>
                      <a:endParaRPr lang="hu-HU"/>
                    </a:p>
                  </a:txBody>
                  <a:tcPr/>
                </a:tc>
                <a:extLst>
                  <a:ext uri="{0D108BD9-81ED-4DB2-BD59-A6C34878D82A}">
                    <a16:rowId xmlns:a16="http://schemas.microsoft.com/office/drawing/2014/main" val="10000"/>
                  </a:ext>
                </a:extLst>
              </a:tr>
              <a:tr h="592667">
                <a:tc>
                  <a:txBody>
                    <a:bodyPr/>
                    <a:lstStyle/>
                    <a:p>
                      <a:pPr defTabSz="289320" rtl="1">
                        <a:defRPr>
                          <a:solidFill>
                            <a:srgbClr val="FFFFFF"/>
                          </a:solidFill>
                          <a:latin typeface="+mn-lt"/>
                          <a:ea typeface="+mn-ea"/>
                          <a:cs typeface="+mn-cs"/>
                        </a:defRPr>
                      </a:pPr>
                      <a:r>
                        <a:rPr dirty="0" err="1">
                          <a:latin typeface="Sakkal Majalla"/>
                          <a:cs typeface="Sakkal Majalla"/>
                        </a:rPr>
                        <a:t>الشاغل</a:t>
                      </a:r>
                      <a:r>
                        <a:rPr dirty="0">
                          <a:latin typeface="Sakkal Majalla"/>
                          <a:cs typeface="Sakkal Majalla"/>
                        </a:rPr>
                        <a:t> </a:t>
                      </a:r>
                      <a:r>
                        <a:rPr dirty="0" err="1">
                          <a:latin typeface="Sakkal Majalla"/>
                          <a:cs typeface="Sakkal Majalla"/>
                        </a:rPr>
                        <a:t>أو</a:t>
                      </a:r>
                      <a:r>
                        <a:rPr dirty="0">
                          <a:latin typeface="Sakkal Majalla"/>
                          <a:cs typeface="Sakkal Majalla"/>
                        </a:rPr>
                        <a:t> </a:t>
                      </a:r>
                      <a:r>
                        <a:rPr dirty="0" err="1">
                          <a:latin typeface="Sakkal Majalla"/>
                          <a:cs typeface="Sakkal Majalla"/>
                        </a:rPr>
                        <a:t>السؤال</a:t>
                      </a:r>
                      <a:r>
                        <a:rPr dirty="0">
                          <a:latin typeface="Sakkal Majalla"/>
                          <a:cs typeface="Sakkal Majalla"/>
                        </a:rPr>
                        <a:t>:</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rtl="1"/>
                      <a:r>
                        <a:rPr lang="ar" sz="1400" dirty="0">
                          <a:latin typeface="Sakkal Majalla"/>
                          <a:ea typeface="+mn-ea"/>
                          <a:cs typeface="Sakkal Majalla"/>
                        </a:rPr>
                        <a:t> كيف سيُوقَى أطفالي من الإصابة بكوفيد-19 </a:t>
                      </a:r>
                      <a:r>
                        <a:rPr lang="ar-EG" sz="1400" dirty="0">
                          <a:latin typeface="Sakkal Majalla"/>
                          <a:ea typeface="+mn-ea"/>
                          <a:cs typeface="Sakkal Majalla"/>
                        </a:rPr>
                        <a:t>في </a:t>
                      </a:r>
                      <a:r>
                        <a:rPr lang="ar" sz="1400" dirty="0">
                          <a:latin typeface="Sakkal Majalla"/>
                          <a:ea typeface="+mn-ea"/>
                          <a:cs typeface="Sakkal Majalla"/>
                        </a:rPr>
                        <a:t>أثناء وجودهم في المدرسة؟</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pPr rtl="1"/>
                      <a:endParaRPr lang="hu-HU"/>
                    </a:p>
                  </a:txBody>
                  <a:tcPr/>
                </a:tc>
                <a:extLst>
                  <a:ext uri="{0D108BD9-81ED-4DB2-BD59-A6C34878D82A}">
                    <a16:rowId xmlns:a16="http://schemas.microsoft.com/office/drawing/2014/main" val="10001"/>
                  </a:ext>
                </a:extLst>
              </a:tr>
              <a:tr h="575733">
                <a:tc>
                  <a:txBody>
                    <a:bodyPr/>
                    <a:lstStyle/>
                    <a:p>
                      <a:pPr defTabSz="289320" rtl="1">
                        <a:defRPr sz="1800"/>
                      </a:pPr>
                      <a:r>
                        <a:rPr lang="ar" sz="1400" dirty="0">
                          <a:solidFill>
                            <a:srgbClr val="FFFFFF"/>
                          </a:solidFill>
                          <a:latin typeface="Sakkal Majalla"/>
                          <a:ea typeface="+mn-ea"/>
                          <a:cs typeface="Sakkal Majalla"/>
                        </a:rPr>
                        <a:t>التاريخ:</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000000"/>
                    </a:solidFill>
                  </a:tcPr>
                </a:tc>
                <a:tc gridSpan="2">
                  <a:txBody>
                    <a:bodyPr/>
                    <a:lstStyle/>
                    <a:p>
                      <a:pPr defTabSz="289320" rtl="1">
                        <a:defRPr>
                          <a:latin typeface="+mn-lt"/>
                          <a:ea typeface="+mn-ea"/>
                          <a:cs typeface="+mn-cs"/>
                        </a:defRPr>
                      </a:pPr>
                      <a:r>
                        <a:rPr dirty="0">
                          <a:latin typeface="Sakkal Majalla"/>
                          <a:cs typeface="Sakkal Majalla"/>
                        </a:rPr>
                        <a:t>../ ../ ....</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hMerge="1">
                  <a:txBody>
                    <a:bodyPr/>
                    <a:lstStyle/>
                    <a:p>
                      <a:pPr rtl="1"/>
                      <a:endParaRPr lang="hu-HU"/>
                    </a:p>
                  </a:txBody>
                  <a:tcPr/>
                </a:tc>
                <a:extLst>
                  <a:ext uri="{0D108BD9-81ED-4DB2-BD59-A6C34878D82A}">
                    <a16:rowId xmlns:a16="http://schemas.microsoft.com/office/drawing/2014/main" val="10002"/>
                  </a:ext>
                </a:extLst>
              </a:tr>
              <a:tr h="1752978">
                <a:tc>
                  <a:txBody>
                    <a:bodyPr/>
                    <a:lstStyle/>
                    <a:p>
                      <a:pPr defTabSz="685800" rtl="1">
                        <a:defRPr>
                          <a:latin typeface="+mn-lt"/>
                          <a:ea typeface="+mn-ea"/>
                          <a:cs typeface="+mn-cs"/>
                        </a:defRPr>
                      </a:pPr>
                      <a:r>
                        <a:rPr dirty="0" err="1">
                          <a:latin typeface="Sakkal Majalla"/>
                          <a:cs typeface="Sakkal Majalla"/>
                        </a:rPr>
                        <a:t>تنفذ</a:t>
                      </a:r>
                      <a:r>
                        <a:rPr dirty="0">
                          <a:latin typeface="Sakkal Majalla"/>
                          <a:cs typeface="Sakkal Majalla"/>
                        </a:rPr>
                        <a:t> </a:t>
                      </a:r>
                      <a:r>
                        <a:rPr dirty="0" err="1">
                          <a:latin typeface="Sakkal Majalla"/>
                          <a:cs typeface="Sakkal Majalla"/>
                        </a:rPr>
                        <a:t>وزارة</a:t>
                      </a:r>
                      <a:r>
                        <a:rPr dirty="0">
                          <a:latin typeface="Sakkal Majalla"/>
                          <a:cs typeface="Sakkal Majalla"/>
                        </a:rPr>
                        <a:t> </a:t>
                      </a:r>
                      <a:r>
                        <a:rPr dirty="0" err="1">
                          <a:latin typeface="Sakkal Majalla"/>
                          <a:cs typeface="Sakkal Majalla"/>
                        </a:rPr>
                        <a:t>الصحة</a:t>
                      </a:r>
                      <a:r>
                        <a:rPr dirty="0">
                          <a:latin typeface="Sakkal Majalla"/>
                          <a:cs typeface="Sakkal Majalla"/>
                        </a:rPr>
                        <a:t> </a:t>
                      </a:r>
                      <a:r>
                        <a:rPr dirty="0" err="1">
                          <a:latin typeface="Sakkal Majalla"/>
                          <a:cs typeface="Sakkal Majalla"/>
                        </a:rPr>
                        <a:t>ووزارة</a:t>
                      </a:r>
                      <a:r>
                        <a:rPr dirty="0">
                          <a:latin typeface="Sakkal Majalla"/>
                          <a:cs typeface="Sakkal Majalla"/>
                        </a:rPr>
                        <a:t> </a:t>
                      </a:r>
                      <a:r>
                        <a:rPr dirty="0" err="1">
                          <a:latin typeface="Sakkal Majalla"/>
                          <a:cs typeface="Sakkal Majalla"/>
                        </a:rPr>
                        <a:t>التعليم</a:t>
                      </a:r>
                      <a:r>
                        <a:rPr dirty="0">
                          <a:latin typeface="Sakkal Majalla"/>
                          <a:cs typeface="Sakkal Majalla"/>
                        </a:rPr>
                        <a:t> </a:t>
                      </a:r>
                      <a:r>
                        <a:rPr dirty="0" err="1">
                          <a:latin typeface="Sakkal Majalla"/>
                          <a:cs typeface="Sakkal Majalla"/>
                        </a:rPr>
                        <a:t>مع</a:t>
                      </a:r>
                      <a:r>
                        <a:rPr dirty="0">
                          <a:latin typeface="Sakkal Majalla"/>
                          <a:cs typeface="Sakkal Majalla"/>
                        </a:rPr>
                        <a:t> </a:t>
                      </a:r>
                      <a:r>
                        <a:rPr dirty="0" err="1">
                          <a:latin typeface="Sakkal Majalla"/>
                          <a:cs typeface="Sakkal Majalla"/>
                        </a:rPr>
                        <a:t>الشركاء</a:t>
                      </a:r>
                      <a:r>
                        <a:rPr dirty="0">
                          <a:latin typeface="Sakkal Majalla"/>
                          <a:cs typeface="Sakkal Majalla"/>
                        </a:rPr>
                        <a:t> </a:t>
                      </a:r>
                      <a:r>
                        <a:rPr dirty="0" err="1">
                          <a:latin typeface="Sakkal Majalla"/>
                          <a:cs typeface="Sakkal Majalla"/>
                        </a:rPr>
                        <a:t>في</a:t>
                      </a:r>
                      <a:r>
                        <a:rPr dirty="0">
                          <a:latin typeface="Sakkal Majalla"/>
                          <a:cs typeface="Sakkal Majalla"/>
                        </a:rPr>
                        <a:t> </a:t>
                      </a:r>
                      <a:r>
                        <a:rPr dirty="0" err="1">
                          <a:latin typeface="Sakkal Majalla"/>
                          <a:cs typeface="Sakkal Majalla"/>
                        </a:rPr>
                        <a:t>مجال</a:t>
                      </a:r>
                      <a:r>
                        <a:rPr dirty="0">
                          <a:latin typeface="Sakkal Majalla"/>
                          <a:cs typeface="Sakkal Majalla"/>
                        </a:rPr>
                        <a:t> </a:t>
                      </a:r>
                      <a:r>
                        <a:rPr dirty="0" err="1">
                          <a:latin typeface="Sakkal Majalla"/>
                          <a:cs typeface="Sakkal Majalla"/>
                        </a:rPr>
                        <a:t>الصحة</a:t>
                      </a:r>
                      <a:r>
                        <a:rPr dirty="0">
                          <a:latin typeface="Sakkal Majalla"/>
                          <a:cs typeface="Sakkal Majalla"/>
                        </a:rPr>
                        <a:t> </a:t>
                      </a:r>
                      <a:r>
                        <a:rPr dirty="0" err="1">
                          <a:latin typeface="Sakkal Majalla"/>
                          <a:cs typeface="Sakkal Majalla"/>
                        </a:rPr>
                        <a:t>العامة</a:t>
                      </a:r>
                      <a:r>
                        <a:rPr dirty="0">
                          <a:latin typeface="Sakkal Majalla"/>
                          <a:cs typeface="Sakkal Majalla"/>
                        </a:rPr>
                        <a:t> </a:t>
                      </a:r>
                      <a:r>
                        <a:rPr dirty="0" err="1">
                          <a:latin typeface="Sakkal Majalla"/>
                          <a:cs typeface="Sakkal Majalla"/>
                        </a:rPr>
                        <a:t>مبادرة</a:t>
                      </a:r>
                      <a:r>
                        <a:rPr dirty="0">
                          <a:latin typeface="Sakkal Majalla"/>
                          <a:cs typeface="Sakkal Majalla"/>
                        </a:rPr>
                        <a:t> </a:t>
                      </a:r>
                      <a:r>
                        <a:rPr dirty="0" err="1">
                          <a:latin typeface="Sakkal Majalla"/>
                          <a:cs typeface="Sakkal Majalla"/>
                        </a:rPr>
                        <a:t>وطنية</a:t>
                      </a:r>
                      <a:r>
                        <a:rPr dirty="0">
                          <a:latin typeface="Sakkal Majalla"/>
                          <a:cs typeface="Sakkal Majalla"/>
                        </a:rPr>
                        <a:t> </a:t>
                      </a:r>
                      <a:r>
                        <a:rPr dirty="0" err="1">
                          <a:latin typeface="Sakkal Majalla"/>
                          <a:cs typeface="Sakkal Majalla"/>
                        </a:rPr>
                        <a:t>للوقاية</a:t>
                      </a:r>
                      <a:r>
                        <a:rPr dirty="0">
                          <a:latin typeface="Sakkal Majalla"/>
                          <a:cs typeface="Sakkal Majalla"/>
                        </a:rPr>
                        <a:t> </a:t>
                      </a:r>
                      <a:r>
                        <a:rPr dirty="0" err="1">
                          <a:latin typeface="Sakkal Majalla"/>
                          <a:cs typeface="Sakkal Majalla"/>
                        </a:rPr>
                        <a:t>من</a:t>
                      </a:r>
                      <a:r>
                        <a:rPr dirty="0">
                          <a:latin typeface="Sakkal Majalla"/>
                          <a:cs typeface="Sakkal Majalla"/>
                        </a:rPr>
                        <a:t> </a:t>
                      </a:r>
                      <a:r>
                        <a:rPr dirty="0" err="1">
                          <a:latin typeface="Sakkal Majalla"/>
                          <a:cs typeface="Sakkal Majalla"/>
                        </a:rPr>
                        <a:t>مرض</a:t>
                      </a:r>
                      <a:r>
                        <a:rPr dirty="0">
                          <a:latin typeface="Sakkal Majalla"/>
                          <a:cs typeface="Sakkal Majalla"/>
                        </a:rPr>
                        <a:t> </a:t>
                      </a:r>
                      <a:r>
                        <a:rPr dirty="0" err="1">
                          <a:latin typeface="Sakkal Majalla"/>
                          <a:cs typeface="Sakkal Majalla"/>
                        </a:rPr>
                        <a:t>كوفيد</a:t>
                      </a:r>
                      <a:r>
                        <a:rPr lang="ar-EG" dirty="0">
                          <a:latin typeface="Sakkal Majalla"/>
                          <a:cs typeface="Sakkal Majalla"/>
                        </a:rPr>
                        <a:t>-19 </a:t>
                      </a:r>
                      <a:r>
                        <a:rPr dirty="0" err="1">
                          <a:latin typeface="Sakkal Majalla"/>
                          <a:cs typeface="Sakkal Majalla"/>
                        </a:rPr>
                        <a:t>في</a:t>
                      </a:r>
                      <a:r>
                        <a:rPr dirty="0">
                          <a:latin typeface="Sakkal Majalla"/>
                          <a:cs typeface="Sakkal Majalla"/>
                        </a:rPr>
                        <a:t> </a:t>
                      </a:r>
                      <a:r>
                        <a:rPr dirty="0" err="1">
                          <a:latin typeface="Sakkal Majalla"/>
                          <a:cs typeface="Sakkal Majalla"/>
                        </a:rPr>
                        <a:t>جميع</a:t>
                      </a:r>
                      <a:r>
                        <a:rPr dirty="0">
                          <a:latin typeface="Sakkal Majalla"/>
                          <a:cs typeface="Sakkal Majalla"/>
                        </a:rPr>
                        <a:t> </a:t>
                      </a:r>
                      <a:r>
                        <a:rPr dirty="0" err="1">
                          <a:latin typeface="Sakkal Majalla"/>
                          <a:cs typeface="Sakkal Majalla"/>
                        </a:rPr>
                        <a:t>المدارس</a:t>
                      </a:r>
                      <a:r>
                        <a:rPr dirty="0">
                          <a:latin typeface="Sakkal Majalla"/>
                          <a:cs typeface="Sakkal Majalla"/>
                        </a:rPr>
                        <a:t> </a:t>
                      </a:r>
                      <a:r>
                        <a:rPr dirty="0" err="1">
                          <a:latin typeface="Sakkal Majalla"/>
                          <a:cs typeface="Sakkal Majalla"/>
                        </a:rPr>
                        <a:t>لضمان</a:t>
                      </a:r>
                      <a:r>
                        <a:rPr dirty="0">
                          <a:latin typeface="Sakkal Majalla"/>
                          <a:cs typeface="Sakkal Majalla"/>
                        </a:rPr>
                        <a:t> </a:t>
                      </a:r>
                      <a:r>
                        <a:rPr dirty="0" err="1">
                          <a:latin typeface="Sakkal Majalla"/>
                          <a:cs typeface="Sakkal Majalla"/>
                        </a:rPr>
                        <a:t>سلامة</a:t>
                      </a:r>
                      <a:r>
                        <a:rPr dirty="0">
                          <a:latin typeface="Sakkal Majalla"/>
                          <a:cs typeface="Sakkal Majalla"/>
                        </a:rPr>
                        <a:t> </a:t>
                      </a:r>
                      <a:r>
                        <a:rPr dirty="0" err="1">
                          <a:latin typeface="Sakkal Majalla"/>
                          <a:cs typeface="Sakkal Majalla"/>
                        </a:rPr>
                        <a:t>الطلاب</a:t>
                      </a:r>
                      <a:r>
                        <a:rPr dirty="0">
                          <a:latin typeface="Sakkal Majalla"/>
                          <a:cs typeface="Sakkal Majalla"/>
                        </a:rPr>
                        <a:t>.</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rtl="1">
                        <a:defRPr sz="1800"/>
                      </a:pPr>
                      <a:r>
                        <a:rPr lang="ar" sz="1400" dirty="0">
                          <a:latin typeface="Sakkal Majalla"/>
                          <a:ea typeface="+mn-ea"/>
                          <a:cs typeface="Sakkal Majalla"/>
                        </a:rPr>
                        <a:t>بالرغم من أن وضع هذه الفاشية قد يتغير، فإن الأطفال لم يتضرروا بشدة من جرَّاء كوفيد-19 حتى الآن. أما الأشخاص الذين أُصيبوا بمرض وخيم أو تُوفوا بسبب الإصابة بكوفيد-19 فكانوا من كبار السن والأشخاص الذين يعانون من حالات طبية كامنة (مثل أمراض القلب والسكري).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rtl="1">
                        <a:defRPr>
                          <a:latin typeface="+mn-lt"/>
                          <a:ea typeface="+mn-ea"/>
                          <a:cs typeface="+mn-cs"/>
                        </a:defRPr>
                      </a:pPr>
                      <a:r>
                        <a:rPr lang="ar-EG" dirty="0">
                          <a:latin typeface="Sakkal Majalla"/>
                          <a:cs typeface="Sakkal Majalla"/>
                        </a:rPr>
                        <a:t>ادخُل على [الموقع الإلكتروني] للاطلاع على تحديثات مباشرة بشأن كوفيد-19 حول العالم و[الموقع الإلكتروني] للحصول على مزيدٍ من المعلومات بشأن كوفيد-19 في فيتنام. ويمكنك أيضًا الاتصال بالخط الساخن على الرقم [………….]، أو التحدث إلى مدير المدرسة.</a:t>
                      </a:r>
                      <a:endParaRPr dirty="0">
                        <a:latin typeface="Sakkal Majalla"/>
                        <a:cs typeface="Sakkal Majalla"/>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1381760">
                <a:tc>
                  <a:txBody>
                    <a:bodyPr/>
                    <a:lstStyle/>
                    <a:p>
                      <a:pPr defTabSz="289320" rtl="1">
                        <a:defRPr sz="1800"/>
                      </a:pPr>
                      <a:r>
                        <a:rPr lang="ar" sz="1400" dirty="0">
                          <a:latin typeface="Sakkal Majalla"/>
                          <a:ea typeface="+mn-ea"/>
                          <a:cs typeface="Sakkal Majalla"/>
                        </a:rPr>
                        <a:t>تبدأ المبادرة المدرسية [اليوم، الشهر] في المقاطعات الشمالية، وستستمر حتى [اليوم، الشهر] في المقاطعات المتبقية. </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685800" rtl="1">
                        <a:defRPr>
                          <a:latin typeface="+mn-lt"/>
                          <a:ea typeface="+mn-ea"/>
                          <a:cs typeface="+mn-cs"/>
                        </a:defRPr>
                      </a:pPr>
                      <a:r>
                        <a:rPr lang="ar-EG" dirty="0">
                          <a:latin typeface="Sakkal Majalla"/>
                          <a:cs typeface="Sakkal Majalla"/>
                        </a:rPr>
                        <a:t>أفاد تقرير الحالة الصادر عن منظمة الصحة العالمية بتاريخ [اليوم، الشهر] بإصابة [عدد] من الأطفال تتراوح أعمارهم بين [..] و[..] بكوفيد-19، ولا تُوجد وفيات مُبلَّغ عنها في هذه الفئة العمرية.</a:t>
                      </a:r>
                      <a:endParaRPr dirty="0">
                        <a:latin typeface="Sakkal Majalla"/>
                        <a:cs typeface="Sakkal Majalla"/>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defTabSz="289320" rtl="1">
                        <a:defRPr sz="1800"/>
                      </a:pPr>
                      <a:r>
                        <a:rPr lang="ar" sz="1400" dirty="0">
                          <a:latin typeface="Sakkal Majalla"/>
                          <a:ea typeface="+mn-ea"/>
                          <a:cs typeface="Sakkal Majalla"/>
                        </a:rPr>
                        <a:t>سيتلقى جميع مديري المدارس تدريبًا بشأن كوفيد-19 بحلول [اليوم، الشهر]، وسيكون بإمكانهم الإجابة ع</a:t>
                      </a:r>
                      <a:r>
                        <a:rPr lang="ar-EG" sz="1400" dirty="0">
                          <a:latin typeface="Sakkal Majalla"/>
                          <a:ea typeface="+mn-ea"/>
                          <a:cs typeface="Sakkal Majalla"/>
                        </a:rPr>
                        <a:t>ن</a:t>
                      </a:r>
                      <a:r>
                        <a:rPr lang="ar" sz="1400" dirty="0">
                          <a:latin typeface="Sakkal Majalla"/>
                          <a:ea typeface="+mn-ea"/>
                          <a:cs typeface="Sakkal Majalla"/>
                        </a:rPr>
                        <a:t> أسئلتكم والتصدي لأي شواغل. </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bl>
          </a:graphicData>
        </a:graphic>
      </p:graphicFrame>
      <p:sp>
        <p:nvSpPr>
          <p:cNvPr id="2" name="Title 1">
            <a:extLst>
              <a:ext uri="{FF2B5EF4-FFF2-40B4-BE49-F238E27FC236}">
                <a16:creationId xmlns:a16="http://schemas.microsoft.com/office/drawing/2014/main" id="{FD1364EE-8494-2B45-8E69-55732069B79D}"/>
              </a:ext>
            </a:extLst>
          </p:cNvPr>
          <p:cNvSpPr txBox="1">
            <a:spLocks/>
          </p:cNvSpPr>
          <p:nvPr/>
        </p:nvSpPr>
        <p:spPr>
          <a:xfrm>
            <a:off x="138856" y="114698"/>
            <a:ext cx="840146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مثال على خريطة رسائل عن كوفيد-19</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Google Shape;924;g77cecb6c06_0_37"/>
          <p:cNvSpPr txBox="1"/>
          <p:nvPr/>
        </p:nvSpPr>
        <p:spPr>
          <a:xfrm>
            <a:off x="999559" y="1307334"/>
            <a:ext cx="10192882" cy="4154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p>
            <a:pPr defTabSz="685800" rtl="1">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تطور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إرسال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وتصميمها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يلائم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مختلف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الجمهور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الاعتبار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تقديم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الآتية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فئة</a:t>
            </a:r>
            <a:r>
              <a:rPr lang="ar-EG">
                <a:latin typeface="Sakkal Majalla" panose="02000000000000000000" pitchFamily="2" charset="-78"/>
                <a:cs typeface="Sakkal Majalla" panose="02000000000000000000" pitchFamily="2" charset="-78"/>
              </a:rPr>
              <a:t>.</a:t>
            </a:r>
            <a:endParaRPr lang="hu-HU">
              <a:latin typeface="Sakkal Majalla" panose="02000000000000000000" pitchFamily="2" charset="-78"/>
              <a:cs typeface="Sakkal Majalla" panose="02000000000000000000" pitchFamily="2" charset="-78"/>
            </a:endParaRPr>
          </a:p>
          <a:p>
            <a:pPr defTabSz="685800" rtl="1">
              <a:defRPr sz="2400">
                <a:latin typeface="+mn-lt"/>
                <a:ea typeface="+mn-ea"/>
                <a:cs typeface="+mn-cs"/>
                <a:sym typeface="Source Sans Pro Regular"/>
              </a:defRPr>
            </a:pPr>
            <a:r>
              <a:rPr lang="ar" b="1">
                <a:solidFill>
                  <a:srgbClr val="C00000"/>
                </a:solidFill>
                <a:latin typeface="Sakkal Majalla" panose="02000000000000000000" pitchFamily="2" charset="-78"/>
                <a:cs typeface="Sakkal Majalla" panose="02000000000000000000" pitchFamily="2" charset="-78"/>
              </a:rPr>
              <a:t>استخدم الأبحاث/ البيِّنات الحديثة، حيثما أمكن، للاسترشاد بها في رسائلك:</a:t>
            </a:r>
          </a:p>
          <a:p>
            <a:pPr defTabSz="685800" rtl="1">
              <a:defRPr sz="24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المفاهيم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والانفعالات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والمخاوف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المرتبطة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بالفاشية</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بأسباب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وأعراضه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وكيفية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انتقاله</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معتقداتهم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ومواقفهم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وشواغلهم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المشتركة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الأسباب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المغلوطة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المعايير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والثقافية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السائدة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السلوكيات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والممارسات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المرتبطة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بالفاشية</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السلوكيات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السائدة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حاليًّا</a:t>
            </a:r>
            <a:r>
              <a:rPr>
                <a:latin typeface="Sakkal Majalla" panose="02000000000000000000" pitchFamily="2" charset="-78"/>
                <a:cs typeface="Sakkal Majalla" panose="02000000000000000000" pitchFamily="2" charset="-78"/>
              </a:rPr>
              <a:t>؟</a:t>
            </a:r>
          </a:p>
          <a:p>
            <a:pPr marL="254000" indent="-254000" defTabSz="685800" rtl="1">
              <a:buClr>
                <a:srgbClr val="C00000"/>
              </a:buClr>
              <a:buSzPct val="80000"/>
              <a:buFont typeface="Arial"/>
              <a:buChar char="•"/>
              <a:defRPr sz="24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العوائق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والمُيسِّرات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للسلوك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المنشود</a:t>
            </a:r>
            <a:r>
              <a:rPr>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8FEFBC04-CA1E-33C7-12A4-43538AA2EA20}"/>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تكييف الرسائل والتدخلات حسب السياق</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73015B2B-E83E-4441-E0AE-2C1F56B37EDD}"/>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7. البِنْية الأساسية للتواصل في المجتمع المحلي</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Google Shape;939;g77b047ae1b_6_151"/>
          <p:cNvSpPr txBox="1">
            <a:spLocks noGrp="1"/>
          </p:cNvSpPr>
          <p:nvPr>
            <p:ph type="body" idx="1"/>
          </p:nvPr>
        </p:nvSpPr>
        <p:spPr>
          <a:xfrm>
            <a:off x="238271" y="799481"/>
            <a:ext cx="10506093" cy="887276"/>
          </a:xfrm>
          <a:prstGeom prst="rect">
            <a:avLst/>
          </a:prstGeom>
        </p:spPr>
        <p:txBody>
          <a:bodyPr lIns="45699" tIns="45699" rIns="45699" bIns="45699" rtlCol="1"/>
          <a:lstStyle>
            <a:lvl1pPr algn="r" rtl="1">
              <a:spcBef>
                <a:spcPts val="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يمكن تطبيق استراتيجيات تواصل مختلفة، حسب نوع الجمهور.</a:t>
            </a:r>
          </a:p>
        </p:txBody>
      </p:sp>
      <p:pic>
        <p:nvPicPr>
          <p:cNvPr id="506" name="Google Shape;940;g77b047ae1b_6_151" descr="Google Shape;940;g77b047ae1b_6_151"/>
          <p:cNvPicPr>
            <a:picLocks noChangeAspect="1"/>
          </p:cNvPicPr>
          <p:nvPr/>
        </p:nvPicPr>
        <p:blipFill>
          <a:blip r:embed="rId3"/>
          <a:stretch>
            <a:fillRect/>
          </a:stretch>
        </p:blipFill>
        <p:spPr>
          <a:xfrm>
            <a:off x="567197" y="1767429"/>
            <a:ext cx="7089701" cy="3323142"/>
          </a:xfrm>
          <a:prstGeom prst="rect">
            <a:avLst/>
          </a:prstGeom>
          <a:ln w="12700">
            <a:miter lim="400000"/>
          </a:ln>
        </p:spPr>
      </p:pic>
      <p:sp>
        <p:nvSpPr>
          <p:cNvPr id="507" name="Google Shape;941;g77b047ae1b_6_151"/>
          <p:cNvSpPr txBox="1"/>
          <p:nvPr/>
        </p:nvSpPr>
        <p:spPr>
          <a:xfrm>
            <a:off x="2267274" y="5171243"/>
            <a:ext cx="3689546" cy="2461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r" rtl="1">
              <a:defRPr sz="1200" u="sng">
                <a:solidFill>
                  <a:srgbClr val="0563C1"/>
                </a:solidFill>
                <a:uFill>
                  <a:solidFill>
                    <a:srgbClr val="0563C1"/>
                  </a:solidFill>
                </a:uFill>
                <a:latin typeface="+mn-lt"/>
                <a:ea typeface="+mn-ea"/>
                <a:cs typeface="+mn-cs"/>
                <a:sym typeface="Source Sans Pro Regular"/>
                <a:hlinkClick r:id="rId4"/>
              </a:defRPr>
            </a:lvl1pPr>
          </a:lstStyle>
          <a:p>
            <a:pPr rtl="1">
              <a:defRPr>
                <a:solidFill>
                  <a:srgbClr val="0000FF"/>
                </a:solidFill>
                <a:uFillTx/>
              </a:defRPr>
            </a:pPr>
            <a:r>
              <a:rPr lang="ar" sz="1000">
                <a:solidFill>
                  <a:srgbClr val="0563C1"/>
                </a:solidFill>
                <a:uFill>
                  <a:solidFill>
                    <a:srgbClr val="0563C1"/>
                  </a:solidFill>
                </a:uFill>
                <a:hlinkClick r:id="rId4"/>
              </a:rPr>
              <a:t>https://www.who.int/risk-communication/guidance/download/en/</a:t>
            </a:r>
          </a:p>
        </p:txBody>
      </p:sp>
      <p:sp>
        <p:nvSpPr>
          <p:cNvPr id="508" name="ZoneTexte 1"/>
          <p:cNvSpPr txBox="1"/>
          <p:nvPr/>
        </p:nvSpPr>
        <p:spPr>
          <a:xfrm>
            <a:off x="7864284" y="2028616"/>
            <a:ext cx="4052856" cy="28007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2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المؤثرة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sz="22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تحاول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a:t>
            </a:r>
            <a:r>
              <a:rPr>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sz="22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كيف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ستصل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المتضررين</a:t>
            </a:r>
            <a:r>
              <a:rPr>
                <a:latin typeface="Sakkal Majalla" panose="02000000000000000000" pitchFamily="2" charset="-78"/>
                <a:cs typeface="Sakkal Majalla" panose="02000000000000000000" pitchFamily="2" charset="-78"/>
              </a:rPr>
              <a:t>؟ </a:t>
            </a:r>
          </a:p>
          <a:p>
            <a:pPr marL="254000" indent="-254000" rtl="1">
              <a:buClr>
                <a:schemeClr val="accent3"/>
              </a:buClr>
              <a:buSzPct val="100000"/>
              <a:buChar char="•"/>
              <a:defRPr sz="22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يثق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وأسِّس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علاقات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معهم</a:t>
            </a:r>
            <a:r>
              <a:rPr>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sz="2200">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أشرِكهم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عملية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لضمان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تراعي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وعملياتُ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مقبولة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لديها</a:t>
            </a:r>
            <a:r>
              <a:rPr>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0F804959-F43F-8B42-A983-60CCD9F0ADE3}"/>
              </a:ext>
            </a:extLst>
          </p:cNvPr>
          <p:cNvSpPr txBox="1">
            <a:spLocks/>
          </p:cNvSpPr>
          <p:nvPr/>
        </p:nvSpPr>
        <p:spPr>
          <a:xfrm>
            <a:off x="138856" y="92028"/>
            <a:ext cx="8401462"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البِنْية الأساسية للتواصل المجتمعي</a:t>
            </a:r>
          </a:p>
        </p:txBody>
      </p:sp>
      <p:sp>
        <p:nvSpPr>
          <p:cNvPr id="3" name="Rectangle 2">
            <a:extLst>
              <a:ext uri="{FF2B5EF4-FFF2-40B4-BE49-F238E27FC236}">
                <a16:creationId xmlns:a16="http://schemas.microsoft.com/office/drawing/2014/main" id="{7B2AAB56-624C-C519-ECB8-B215CF263401}"/>
              </a:ext>
            </a:extLst>
          </p:cNvPr>
          <p:cNvSpPr/>
          <p:nvPr/>
        </p:nvSpPr>
        <p:spPr>
          <a:xfrm>
            <a:off x="698938" y="1842758"/>
            <a:ext cx="3410607" cy="1569658"/>
          </a:xfrm>
          <a:prstGeom prst="rect">
            <a:avLst/>
          </a:prstGeom>
          <a:solidFill>
            <a:srgbClr val="778DA2"/>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ar" sz="2400" b="1" err="1">
                <a:solidFill>
                  <a:srgbClr val="FFFFFF"/>
                </a:solidFill>
              </a:rPr>
              <a:t>المتصدُّون</a:t>
            </a:r>
            <a:endParaRPr lang="fr-FR" sz="2400" b="1" err="1">
              <a:solidFill>
                <a:srgbClr val="FFFFFF"/>
              </a:solidFill>
            </a:endParaRPr>
          </a:p>
          <a:p>
            <a:pPr>
              <a:lnSpc>
                <a:spcPct val="80000"/>
              </a:lnSpc>
            </a:pPr>
            <a:r>
              <a:rPr lang="fr-FR">
                <a:solidFill>
                  <a:srgbClr val="FFFFFF"/>
                </a:solidFill>
              </a:rPr>
              <a:t>• </a:t>
            </a:r>
            <a:r>
              <a:rPr lang="fr-FR" err="1">
                <a:solidFill>
                  <a:srgbClr val="FFFFFF"/>
                </a:solidFill>
              </a:rPr>
              <a:t>مراقبة</a:t>
            </a:r>
            <a:r>
              <a:rPr lang="fr-FR">
                <a:solidFill>
                  <a:srgbClr val="FFFFFF"/>
                </a:solidFill>
              </a:rPr>
              <a:t> </a:t>
            </a:r>
            <a:r>
              <a:rPr lang="fr-FR" err="1">
                <a:solidFill>
                  <a:srgbClr val="FFFFFF"/>
                </a:solidFill>
              </a:rPr>
              <a:t>ما</a:t>
            </a:r>
            <a:r>
              <a:rPr lang="fr-FR">
                <a:solidFill>
                  <a:srgbClr val="FFFFFF"/>
                </a:solidFill>
              </a:rPr>
              <a:t> </a:t>
            </a:r>
            <a:r>
              <a:rPr lang="fr-FR" err="1">
                <a:solidFill>
                  <a:srgbClr val="FFFFFF"/>
                </a:solidFill>
              </a:rPr>
              <a:t>يقولونه</a:t>
            </a:r>
            <a:r>
              <a:rPr lang="fr-FR">
                <a:solidFill>
                  <a:srgbClr val="FFFFFF"/>
                </a:solidFill>
              </a:rPr>
              <a:t> </a:t>
            </a:r>
            <a:r>
              <a:rPr lang="fr-FR" err="1">
                <a:solidFill>
                  <a:srgbClr val="FFFFFF"/>
                </a:solidFill>
              </a:rPr>
              <a:t>ومن</a:t>
            </a:r>
            <a:r>
              <a:rPr lang="fr-FR">
                <a:solidFill>
                  <a:srgbClr val="FFFFFF"/>
                </a:solidFill>
              </a:rPr>
              <a:t> </a:t>
            </a:r>
            <a:r>
              <a:rPr lang="fr-FR" err="1">
                <a:solidFill>
                  <a:srgbClr val="FFFFFF"/>
                </a:solidFill>
              </a:rPr>
              <a:t>يستمع</a:t>
            </a:r>
            <a:r>
              <a:rPr lang="fr-FR">
                <a:solidFill>
                  <a:srgbClr val="FFFFFF"/>
                </a:solidFill>
              </a:rPr>
              <a:t> </a:t>
            </a:r>
            <a:r>
              <a:rPr lang="fr-FR" err="1">
                <a:solidFill>
                  <a:srgbClr val="FFFFFF"/>
                </a:solidFill>
              </a:rPr>
              <a:t>إليهم</a:t>
            </a:r>
          </a:p>
          <a:p>
            <a:pPr>
              <a:lnSpc>
                <a:spcPct val="80000"/>
              </a:lnSpc>
            </a:pPr>
            <a:r>
              <a:rPr lang="fr-FR">
                <a:solidFill>
                  <a:srgbClr val="FFFFFF"/>
                </a:solidFill>
              </a:rPr>
              <a:t>• </a:t>
            </a:r>
            <a:r>
              <a:rPr lang="fr-FR" err="1">
                <a:solidFill>
                  <a:srgbClr val="FFFFFF"/>
                </a:solidFill>
              </a:rPr>
              <a:t>تجاهل</a:t>
            </a:r>
            <a:r>
              <a:rPr lang="fr-FR">
                <a:solidFill>
                  <a:srgbClr val="FFFFFF"/>
                </a:solidFill>
              </a:rPr>
              <a:t> </a:t>
            </a:r>
            <a:r>
              <a:rPr lang="fr-FR" err="1">
                <a:solidFill>
                  <a:srgbClr val="FFFFFF"/>
                </a:solidFill>
              </a:rPr>
              <a:t>إذا</a:t>
            </a:r>
            <a:r>
              <a:rPr lang="fr-FR">
                <a:solidFill>
                  <a:srgbClr val="FFFFFF"/>
                </a:solidFill>
              </a:rPr>
              <a:t> </a:t>
            </a:r>
            <a:r>
              <a:rPr lang="fr-FR" err="1">
                <a:solidFill>
                  <a:srgbClr val="FFFFFF"/>
                </a:solidFill>
              </a:rPr>
              <a:t>لم</a:t>
            </a:r>
            <a:r>
              <a:rPr lang="fr-FR">
                <a:solidFill>
                  <a:srgbClr val="FFFFFF"/>
                </a:solidFill>
              </a:rPr>
              <a:t> </a:t>
            </a:r>
            <a:r>
              <a:rPr lang="fr-FR" err="1">
                <a:solidFill>
                  <a:srgbClr val="FFFFFF"/>
                </a:solidFill>
              </a:rPr>
              <a:t>يكن</a:t>
            </a:r>
            <a:r>
              <a:rPr lang="fr-FR">
                <a:solidFill>
                  <a:srgbClr val="FFFFFF"/>
                </a:solidFill>
              </a:rPr>
              <a:t> </a:t>
            </a:r>
            <a:r>
              <a:rPr lang="fr-FR" err="1">
                <a:solidFill>
                  <a:srgbClr val="FFFFFF"/>
                </a:solidFill>
              </a:rPr>
              <a:t>لهم</a:t>
            </a:r>
            <a:r>
              <a:rPr lang="fr-FR">
                <a:solidFill>
                  <a:srgbClr val="FFFFFF"/>
                </a:solidFill>
              </a:rPr>
              <a:t> </a:t>
            </a:r>
            <a:r>
              <a:rPr lang="fr-FR" err="1">
                <a:solidFill>
                  <a:srgbClr val="FFFFFF"/>
                </a:solidFill>
              </a:rPr>
              <a:t>أي</a:t>
            </a:r>
            <a:r>
              <a:rPr lang="fr-FR">
                <a:solidFill>
                  <a:srgbClr val="FFFFFF"/>
                </a:solidFill>
              </a:rPr>
              <a:t> </a:t>
            </a:r>
            <a:r>
              <a:rPr lang="fr-FR" err="1">
                <a:solidFill>
                  <a:srgbClr val="FFFFFF"/>
                </a:solidFill>
              </a:rPr>
              <a:t>تاثير</a:t>
            </a:r>
            <a:endParaRPr lang="fr-FR">
              <a:solidFill>
                <a:srgbClr val="FFFFFF"/>
              </a:solidFill>
            </a:endParaRPr>
          </a:p>
          <a:p>
            <a:pPr>
              <a:lnSpc>
                <a:spcPct val="80000"/>
              </a:lnSpc>
            </a:pPr>
            <a:r>
              <a:rPr lang="fr-FR">
                <a:solidFill>
                  <a:srgbClr val="FFFFFF"/>
                </a:solidFill>
              </a:rPr>
              <a:t>• </a:t>
            </a:r>
            <a:r>
              <a:rPr lang="fr-FR" err="1">
                <a:solidFill>
                  <a:srgbClr val="FFFFFF"/>
                </a:solidFill>
              </a:rPr>
              <a:t>واجههم</a:t>
            </a:r>
            <a:r>
              <a:rPr lang="fr-FR">
                <a:solidFill>
                  <a:srgbClr val="FFFFFF"/>
                </a:solidFill>
              </a:rPr>
              <a:t> </a:t>
            </a:r>
            <a:r>
              <a:rPr lang="fr-FR" err="1">
                <a:solidFill>
                  <a:srgbClr val="FFFFFF"/>
                </a:solidFill>
              </a:rPr>
              <a:t>إذا</a:t>
            </a:r>
            <a:r>
              <a:rPr lang="fr-FR">
                <a:solidFill>
                  <a:srgbClr val="FFFFFF"/>
                </a:solidFill>
              </a:rPr>
              <a:t> </a:t>
            </a:r>
            <a:r>
              <a:rPr lang="fr-FR" err="1">
                <a:solidFill>
                  <a:srgbClr val="FFFFFF"/>
                </a:solidFill>
              </a:rPr>
              <a:t>كان</a:t>
            </a:r>
            <a:r>
              <a:rPr lang="fr-FR">
                <a:solidFill>
                  <a:srgbClr val="FFFFFF"/>
                </a:solidFill>
              </a:rPr>
              <a:t> </a:t>
            </a:r>
            <a:r>
              <a:rPr lang="fr-FR" err="1">
                <a:solidFill>
                  <a:srgbClr val="FFFFFF"/>
                </a:solidFill>
              </a:rPr>
              <a:t>تأثيرهم</a:t>
            </a:r>
            <a:r>
              <a:rPr lang="fr-FR">
                <a:solidFill>
                  <a:srgbClr val="FFFFFF"/>
                </a:solidFill>
              </a:rPr>
              <a:t> </a:t>
            </a:r>
            <a:r>
              <a:rPr lang="fr-FR" err="1">
                <a:solidFill>
                  <a:srgbClr val="FFFFFF"/>
                </a:solidFill>
              </a:rPr>
              <a:t>كبيرا</a:t>
            </a:r>
            <a:endParaRPr lang="fr-FR">
              <a:solidFill>
                <a:srgbClr val="FFFFFF"/>
              </a:solidFill>
            </a:endParaRPr>
          </a:p>
          <a:p>
            <a:pPr>
              <a:lnSpc>
                <a:spcPct val="80000"/>
              </a:lnSpc>
            </a:pPr>
            <a:r>
              <a:rPr lang="fr-FR">
                <a:solidFill>
                  <a:srgbClr val="FFFFFF"/>
                </a:solidFill>
              </a:rPr>
              <a:t>• </a:t>
            </a:r>
            <a:r>
              <a:rPr lang="fr-FR" err="1">
                <a:solidFill>
                  <a:srgbClr val="FFFFFF"/>
                </a:solidFill>
              </a:rPr>
              <a:t>تصدى</a:t>
            </a:r>
            <a:r>
              <a:rPr lang="fr-FR">
                <a:solidFill>
                  <a:srgbClr val="FFFFFF"/>
                </a:solidFill>
              </a:rPr>
              <a:t> </a:t>
            </a:r>
            <a:r>
              <a:rPr lang="fr-FR" err="1">
                <a:solidFill>
                  <a:srgbClr val="FFFFFF"/>
                </a:solidFill>
              </a:rPr>
              <a:t>لهم</a:t>
            </a:r>
            <a:r>
              <a:rPr lang="fr-FR">
                <a:solidFill>
                  <a:srgbClr val="FFFFFF"/>
                </a:solidFill>
              </a:rPr>
              <a:t> </a:t>
            </a:r>
            <a:r>
              <a:rPr lang="fr-FR" err="1">
                <a:solidFill>
                  <a:srgbClr val="FFFFFF"/>
                </a:solidFill>
              </a:rPr>
              <a:t>من</a:t>
            </a:r>
            <a:r>
              <a:rPr lang="fr-FR">
                <a:solidFill>
                  <a:srgbClr val="FFFFFF"/>
                </a:solidFill>
              </a:rPr>
              <a:t> </a:t>
            </a:r>
            <a:r>
              <a:rPr lang="fr-FR" err="1">
                <a:solidFill>
                  <a:srgbClr val="FFFFFF"/>
                </a:solidFill>
              </a:rPr>
              <a:t>خلال</a:t>
            </a:r>
            <a:r>
              <a:rPr lang="fr-FR">
                <a:solidFill>
                  <a:srgbClr val="FFFFFF"/>
                </a:solidFill>
              </a:rPr>
              <a:t> </a:t>
            </a:r>
            <a:r>
              <a:rPr lang="fr-FR" err="1">
                <a:solidFill>
                  <a:srgbClr val="FFFFFF"/>
                </a:solidFill>
              </a:rPr>
              <a:t>تقديم</a:t>
            </a:r>
            <a:r>
              <a:rPr lang="fr-FR">
                <a:solidFill>
                  <a:srgbClr val="FFFFFF"/>
                </a:solidFill>
              </a:rPr>
              <a:t> </a:t>
            </a:r>
            <a:r>
              <a:rPr lang="fr-FR" err="1">
                <a:solidFill>
                  <a:srgbClr val="FFFFFF"/>
                </a:solidFill>
              </a:rPr>
              <a:t>الحقائق</a:t>
            </a:r>
            <a:r>
              <a:rPr lang="fr-FR">
                <a:solidFill>
                  <a:srgbClr val="FFFFFF"/>
                </a:solidFill>
              </a:rPr>
              <a:t> </a:t>
            </a:r>
            <a:r>
              <a:rPr lang="fr-FR" err="1">
                <a:solidFill>
                  <a:srgbClr val="FFFFFF"/>
                </a:solidFill>
              </a:rPr>
              <a:t>وتجنيد</a:t>
            </a:r>
            <a:r>
              <a:rPr lang="fr-FR">
                <a:solidFill>
                  <a:srgbClr val="FFFFFF"/>
                </a:solidFill>
              </a:rPr>
              <a:t> </a:t>
            </a:r>
            <a:r>
              <a:rPr lang="fr-FR" err="1">
                <a:solidFill>
                  <a:srgbClr val="FFFFFF"/>
                </a:solidFill>
              </a:rPr>
              <a:t>الأبطال</a:t>
            </a:r>
            <a:endParaRPr lang="fr-FR">
              <a:solidFill>
                <a:srgbClr val="FFFFFF"/>
              </a:solidFill>
            </a:endParaRPr>
          </a:p>
        </p:txBody>
      </p:sp>
      <p:sp>
        <p:nvSpPr>
          <p:cNvPr id="5" name="ZoneTexte 4">
            <a:extLst>
              <a:ext uri="{FF2B5EF4-FFF2-40B4-BE49-F238E27FC236}">
                <a16:creationId xmlns:a16="http://schemas.microsoft.com/office/drawing/2014/main" id="{0B7FB975-9352-5673-D99B-661DADB0233F}"/>
              </a:ext>
            </a:extLst>
          </p:cNvPr>
          <p:cNvSpPr txBox="1"/>
          <p:nvPr/>
        </p:nvSpPr>
        <p:spPr>
          <a:xfrm>
            <a:off x="696310" y="3547242"/>
            <a:ext cx="3304188" cy="1292660"/>
          </a:xfrm>
          <a:prstGeom prst="rect">
            <a:avLst/>
          </a:prstGeom>
          <a:solidFill>
            <a:srgbClr val="B6B6B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400" b="1" err="1">
                <a:solidFill>
                  <a:srgbClr val="FFFFFF"/>
                </a:solidFill>
              </a:rPr>
              <a:t>المتجنبون</a:t>
            </a:r>
            <a:endParaRPr lang="fr-FR" sz="2400"/>
          </a:p>
          <a:p>
            <a:r>
              <a:rPr lang="fr-FR">
                <a:solidFill>
                  <a:srgbClr val="FFFFFF"/>
                </a:solidFill>
              </a:rPr>
              <a:t>• </a:t>
            </a:r>
            <a:r>
              <a:rPr lang="fr-FR" err="1">
                <a:solidFill>
                  <a:srgbClr val="FFFFFF"/>
                </a:solidFill>
              </a:rPr>
              <a:t>إعطهم</a:t>
            </a:r>
            <a:r>
              <a:rPr lang="fr-FR">
                <a:solidFill>
                  <a:srgbClr val="FFFFFF"/>
                </a:solidFill>
              </a:rPr>
              <a:t> </a:t>
            </a:r>
            <a:r>
              <a:rPr lang="fr-FR" err="1">
                <a:solidFill>
                  <a:srgbClr val="FFFFFF"/>
                </a:solidFill>
              </a:rPr>
              <a:t>المعلومات</a:t>
            </a:r>
            <a:r>
              <a:rPr lang="fr-FR">
                <a:solidFill>
                  <a:srgbClr val="FFFFFF"/>
                </a:solidFill>
              </a:rPr>
              <a:t> </a:t>
            </a:r>
            <a:r>
              <a:rPr lang="fr-FR" err="1">
                <a:solidFill>
                  <a:srgbClr val="FFFFFF"/>
                </a:solidFill>
              </a:rPr>
              <a:t>أو</a:t>
            </a:r>
            <a:r>
              <a:rPr lang="fr-FR">
                <a:solidFill>
                  <a:srgbClr val="FFFFFF"/>
                </a:solidFill>
              </a:rPr>
              <a:t> </a:t>
            </a:r>
            <a:r>
              <a:rPr lang="fr-FR" err="1">
                <a:solidFill>
                  <a:srgbClr val="FFFFFF"/>
                </a:solidFill>
              </a:rPr>
              <a:t>تجاهلهم</a:t>
            </a:r>
          </a:p>
          <a:p>
            <a:r>
              <a:rPr lang="fr-FR">
                <a:solidFill>
                  <a:srgbClr val="FFFFFF"/>
                </a:solidFill>
              </a:rPr>
              <a:t>• </a:t>
            </a:r>
            <a:r>
              <a:rPr lang="fr-FR" err="1">
                <a:solidFill>
                  <a:srgbClr val="FFFFFF"/>
                </a:solidFill>
              </a:rPr>
              <a:t>أحصل</a:t>
            </a:r>
            <a:r>
              <a:rPr lang="fr-FR">
                <a:solidFill>
                  <a:srgbClr val="FFFFFF"/>
                </a:solidFill>
              </a:rPr>
              <a:t> </a:t>
            </a:r>
            <a:r>
              <a:rPr lang="fr-FR" err="1">
                <a:solidFill>
                  <a:srgbClr val="FFFFFF"/>
                </a:solidFill>
              </a:rPr>
              <a:t>على</a:t>
            </a:r>
            <a:r>
              <a:rPr lang="fr-FR">
                <a:solidFill>
                  <a:srgbClr val="FFFFFF"/>
                </a:solidFill>
              </a:rPr>
              <a:t> </a:t>
            </a:r>
            <a:r>
              <a:rPr lang="fr-FR" err="1">
                <a:solidFill>
                  <a:srgbClr val="FFFFFF"/>
                </a:solidFill>
              </a:rPr>
              <a:t>عدد</a:t>
            </a:r>
            <a:r>
              <a:rPr lang="fr-FR">
                <a:solidFill>
                  <a:srgbClr val="FFFFFF"/>
                </a:solidFill>
              </a:rPr>
              <a:t> </a:t>
            </a:r>
            <a:r>
              <a:rPr lang="fr-FR" err="1">
                <a:solidFill>
                  <a:srgbClr val="FFFFFF"/>
                </a:solidFill>
              </a:rPr>
              <a:t>مهم</a:t>
            </a:r>
            <a:r>
              <a:rPr lang="fr-FR">
                <a:solidFill>
                  <a:srgbClr val="FFFFFF"/>
                </a:solidFill>
              </a:rPr>
              <a:t> </a:t>
            </a:r>
            <a:r>
              <a:rPr lang="fr-FR" err="1">
                <a:solidFill>
                  <a:srgbClr val="FFFFFF"/>
                </a:solidFill>
              </a:rPr>
              <a:t>من</a:t>
            </a:r>
            <a:r>
              <a:rPr lang="fr-FR">
                <a:solidFill>
                  <a:srgbClr val="FFFFFF"/>
                </a:solidFill>
              </a:rPr>
              <a:t> </a:t>
            </a:r>
            <a:r>
              <a:rPr lang="fr-FR" err="1">
                <a:solidFill>
                  <a:srgbClr val="FFFFFF"/>
                </a:solidFill>
              </a:rPr>
              <a:t>الأبطال</a:t>
            </a:r>
            <a:r>
              <a:rPr lang="fr-FR">
                <a:solidFill>
                  <a:srgbClr val="FFFFFF"/>
                </a:solidFill>
              </a:rPr>
              <a:t> </a:t>
            </a:r>
            <a:r>
              <a:rPr lang="fr-FR" err="1">
                <a:solidFill>
                  <a:srgbClr val="FFFFFF"/>
                </a:solidFill>
              </a:rPr>
              <a:t>للتأثير</a:t>
            </a:r>
            <a:r>
              <a:rPr lang="fr-FR">
                <a:solidFill>
                  <a:srgbClr val="FFFFFF"/>
                </a:solidFill>
              </a:rPr>
              <a:t> </a:t>
            </a:r>
            <a:r>
              <a:rPr lang="fr-FR" err="1">
                <a:solidFill>
                  <a:srgbClr val="FFFFFF"/>
                </a:solidFill>
              </a:rPr>
              <a:t>عليهم</a:t>
            </a:r>
            <a:endParaRPr lang="fr-FR">
              <a:solidFill>
                <a:srgbClr val="FFFFFF"/>
              </a:solidFill>
            </a:endParaRPr>
          </a:p>
        </p:txBody>
      </p:sp>
      <p:sp>
        <p:nvSpPr>
          <p:cNvPr id="6" name="ZoneTexte 3">
            <a:extLst>
              <a:ext uri="{FF2B5EF4-FFF2-40B4-BE49-F238E27FC236}">
                <a16:creationId xmlns:a16="http://schemas.microsoft.com/office/drawing/2014/main" id="{F7C5410B-5F04-5CF4-F93F-8EA865BF89C5}"/>
              </a:ext>
            </a:extLst>
          </p:cNvPr>
          <p:cNvSpPr txBox="1"/>
          <p:nvPr/>
        </p:nvSpPr>
        <p:spPr>
          <a:xfrm>
            <a:off x="4212021" y="1912883"/>
            <a:ext cx="3334406" cy="1292660"/>
          </a:xfrm>
          <a:prstGeom prst="rect">
            <a:avLst/>
          </a:prstGeom>
          <a:solidFill>
            <a:srgbClr val="3B9CE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fromWordArt="0" anchor="t" anchorCtr="0" forceAA="0" compatLnSpc="1">
            <a:prstTxWarp prst="textNoShape">
              <a:avLst/>
            </a:prstTxWarp>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r>
              <a:rPr lang="ar" sz="2400" b="1">
                <a:solidFill>
                  <a:srgbClr val="FFFFFF"/>
                </a:solidFill>
              </a:rPr>
              <a:t>المناصرون</a:t>
            </a:r>
            <a:endParaRPr lang="en-US" sz="2400" b="1">
              <a:solidFill>
                <a:srgbClr val="FFFFFF"/>
              </a:solidFill>
            </a:endParaRPr>
          </a:p>
          <a:p>
            <a:r>
              <a:rPr lang="en-US">
                <a:solidFill>
                  <a:srgbClr val="FFFFFF"/>
                </a:solidFill>
              </a:rPr>
              <a:t>• </a:t>
            </a:r>
            <a:r>
              <a:rPr lang="en-US" err="1">
                <a:solidFill>
                  <a:srgbClr val="FFFFFF"/>
                </a:solidFill>
              </a:rPr>
              <a:t>أعطهم</a:t>
            </a:r>
            <a:r>
              <a:rPr lang="en-US">
                <a:solidFill>
                  <a:srgbClr val="FFFFFF"/>
                </a:solidFill>
              </a:rPr>
              <a:t> </a:t>
            </a:r>
            <a:r>
              <a:rPr lang="en-US" err="1">
                <a:solidFill>
                  <a:srgbClr val="FFFFFF"/>
                </a:solidFill>
              </a:rPr>
              <a:t>المعلومات</a:t>
            </a:r>
            <a:r>
              <a:rPr lang="en-US">
                <a:solidFill>
                  <a:srgbClr val="FFFFFF"/>
                </a:solidFill>
              </a:rPr>
              <a:t> </a:t>
            </a:r>
            <a:endParaRPr lang="fr-FR"/>
          </a:p>
          <a:p>
            <a:r>
              <a:rPr lang="en-US">
                <a:solidFill>
                  <a:srgbClr val="FFFFFF"/>
                </a:solidFill>
              </a:rPr>
              <a:t>• </a:t>
            </a:r>
            <a:r>
              <a:rPr lang="en-US" err="1">
                <a:solidFill>
                  <a:srgbClr val="FFFFFF"/>
                </a:solidFill>
              </a:rPr>
              <a:t>اعترف</a:t>
            </a:r>
            <a:r>
              <a:rPr lang="en-US">
                <a:solidFill>
                  <a:srgbClr val="FFFFFF"/>
                </a:solidFill>
              </a:rPr>
              <a:t> </a:t>
            </a:r>
            <a:r>
              <a:rPr lang="en-US" err="1">
                <a:solidFill>
                  <a:srgbClr val="FFFFFF"/>
                </a:solidFill>
              </a:rPr>
              <a:t>بمساهمتهم</a:t>
            </a:r>
            <a:endParaRPr lang="en-US">
              <a:solidFill>
                <a:srgbClr val="FFFFFF"/>
              </a:solidFill>
            </a:endParaRPr>
          </a:p>
          <a:p>
            <a:r>
              <a:rPr lang="en-US">
                <a:solidFill>
                  <a:srgbClr val="FFFFFF"/>
                </a:solidFill>
              </a:rPr>
              <a:t> • </a:t>
            </a:r>
            <a:r>
              <a:rPr lang="en-US" err="1">
                <a:solidFill>
                  <a:srgbClr val="FFFFFF"/>
                </a:solidFill>
              </a:rPr>
              <a:t>دعهم</a:t>
            </a:r>
            <a:r>
              <a:rPr lang="en-US">
                <a:solidFill>
                  <a:srgbClr val="FFFFFF"/>
                </a:solidFill>
              </a:rPr>
              <a:t> </a:t>
            </a:r>
            <a:r>
              <a:rPr lang="en-US" err="1">
                <a:solidFill>
                  <a:srgbClr val="FFFFFF"/>
                </a:solidFill>
              </a:rPr>
              <a:t>يدافعون</a:t>
            </a:r>
            <a:r>
              <a:rPr lang="en-US">
                <a:solidFill>
                  <a:srgbClr val="FFFFFF"/>
                </a:solidFill>
              </a:rPr>
              <a:t> </a:t>
            </a:r>
            <a:r>
              <a:rPr lang="en-US" err="1">
                <a:solidFill>
                  <a:srgbClr val="FFFFFF"/>
                </a:solidFill>
              </a:rPr>
              <a:t>عن</a:t>
            </a:r>
            <a:r>
              <a:rPr lang="en-US">
                <a:solidFill>
                  <a:srgbClr val="FFFFFF"/>
                </a:solidFill>
              </a:rPr>
              <a:t> </a:t>
            </a:r>
            <a:r>
              <a:rPr lang="en-US" err="1">
                <a:solidFill>
                  <a:srgbClr val="FFFFFF"/>
                </a:solidFill>
              </a:rPr>
              <a:t>قضيتك</a:t>
            </a:r>
            <a:endParaRPr lang="en-US">
              <a:solidFill>
                <a:srgbClr val="FFFFFF"/>
              </a:solidFill>
            </a:endParaRPr>
          </a:p>
        </p:txBody>
      </p:sp>
      <p:sp>
        <p:nvSpPr>
          <p:cNvPr id="7" name="ZoneTexte 6">
            <a:extLst>
              <a:ext uri="{FF2B5EF4-FFF2-40B4-BE49-F238E27FC236}">
                <a16:creationId xmlns:a16="http://schemas.microsoft.com/office/drawing/2014/main" id="{C4D9BF65-45B8-5E73-56C4-FC329B187539}"/>
              </a:ext>
            </a:extLst>
          </p:cNvPr>
          <p:cNvSpPr txBox="1"/>
          <p:nvPr/>
        </p:nvSpPr>
        <p:spPr>
          <a:xfrm>
            <a:off x="4198883" y="3541986"/>
            <a:ext cx="3334404" cy="1292660"/>
          </a:xfrm>
          <a:prstGeom prst="rect">
            <a:avLst/>
          </a:prstGeom>
          <a:solidFill>
            <a:srgbClr val="66C4E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US" sz="2400" b="1" err="1">
                <a:solidFill>
                  <a:srgbClr val="FFFFFF"/>
                </a:solidFill>
              </a:rPr>
              <a:t>المعززون</a:t>
            </a:r>
            <a:r>
              <a:rPr lang="en-US" sz="2400" b="1">
                <a:solidFill>
                  <a:srgbClr val="FFFFFF"/>
                </a:solidFill>
              </a:rPr>
              <a:t> </a:t>
            </a:r>
            <a:r>
              <a:rPr lang="en-US" sz="2400" b="1" err="1">
                <a:solidFill>
                  <a:srgbClr val="FFFFFF"/>
                </a:solidFill>
              </a:rPr>
              <a:t>الصامتون</a:t>
            </a:r>
            <a:endParaRPr lang="en-US" b="1">
              <a:solidFill>
                <a:srgbClr val="FFFFFF"/>
              </a:solidFill>
            </a:endParaRPr>
          </a:p>
          <a:p>
            <a:r>
              <a:rPr lang="en-US">
                <a:solidFill>
                  <a:srgbClr val="FFFFFF"/>
                </a:solidFill>
              </a:rPr>
              <a:t>• </a:t>
            </a:r>
            <a:r>
              <a:rPr lang="en-US" err="1">
                <a:solidFill>
                  <a:srgbClr val="FFFFFF"/>
                </a:solidFill>
              </a:rPr>
              <a:t>ثقفهم</a:t>
            </a:r>
            <a:r>
              <a:rPr lang="en-US">
                <a:solidFill>
                  <a:srgbClr val="FFFFFF"/>
                </a:solidFill>
              </a:rPr>
              <a:t>، </a:t>
            </a:r>
            <a:r>
              <a:rPr lang="en-US" err="1">
                <a:solidFill>
                  <a:srgbClr val="FFFFFF"/>
                </a:solidFill>
              </a:rPr>
              <a:t>مكنهم</a:t>
            </a:r>
            <a:r>
              <a:rPr lang="en-US">
                <a:solidFill>
                  <a:srgbClr val="FFFFFF"/>
                </a:solidFill>
              </a:rPr>
              <a:t> ، </a:t>
            </a:r>
            <a:r>
              <a:rPr lang="en-US" err="1">
                <a:solidFill>
                  <a:srgbClr val="FFFFFF"/>
                </a:solidFill>
              </a:rPr>
              <a:t>أخبرهم</a:t>
            </a:r>
            <a:r>
              <a:rPr lang="en-US">
                <a:solidFill>
                  <a:srgbClr val="FFFFFF"/>
                </a:solidFill>
              </a:rPr>
              <a:t> </a:t>
            </a:r>
            <a:r>
              <a:rPr lang="en-US" err="1">
                <a:solidFill>
                  <a:srgbClr val="FFFFFF"/>
                </a:solidFill>
              </a:rPr>
              <a:t>وحفزهم</a:t>
            </a:r>
            <a:endParaRPr lang="en-US">
              <a:solidFill>
                <a:srgbClr val="FFFFFF"/>
              </a:solidFill>
            </a:endParaRPr>
          </a:p>
          <a:p>
            <a:r>
              <a:rPr lang="en-US">
                <a:solidFill>
                  <a:srgbClr val="FFFFFF"/>
                </a:solidFill>
              </a:rPr>
              <a:t>• </a:t>
            </a:r>
            <a:r>
              <a:rPr lang="en-US" err="1">
                <a:solidFill>
                  <a:srgbClr val="FFFFFF"/>
                </a:solidFill>
              </a:rPr>
              <a:t>قم</a:t>
            </a:r>
            <a:r>
              <a:rPr lang="en-US">
                <a:solidFill>
                  <a:srgbClr val="FFFFFF"/>
                </a:solidFill>
              </a:rPr>
              <a:t> </a:t>
            </a:r>
            <a:r>
              <a:rPr lang="en-US" err="1">
                <a:solidFill>
                  <a:srgbClr val="FFFFFF"/>
                </a:solidFill>
              </a:rPr>
              <a:t>بتنشيطهم</a:t>
            </a:r>
            <a:r>
              <a:rPr lang="en-US">
                <a:solidFill>
                  <a:srgbClr val="FFFFFF"/>
                </a:solidFill>
              </a:rPr>
              <a:t> </a:t>
            </a:r>
            <a:r>
              <a:rPr lang="en-US" err="1">
                <a:solidFill>
                  <a:srgbClr val="FFFFFF"/>
                </a:solidFill>
              </a:rPr>
              <a:t>من</a:t>
            </a:r>
            <a:r>
              <a:rPr lang="en-US">
                <a:solidFill>
                  <a:srgbClr val="FFFFFF"/>
                </a:solidFill>
              </a:rPr>
              <a:t> </a:t>
            </a:r>
            <a:r>
              <a:rPr lang="en-US" err="1">
                <a:solidFill>
                  <a:srgbClr val="FFFFFF"/>
                </a:solidFill>
              </a:rPr>
              <a:t>خلال</a:t>
            </a:r>
            <a:r>
              <a:rPr lang="en-US">
                <a:solidFill>
                  <a:srgbClr val="FFFFFF"/>
                </a:solidFill>
              </a:rPr>
              <a:t> </a:t>
            </a:r>
            <a:r>
              <a:rPr lang="en-US" err="1">
                <a:solidFill>
                  <a:srgbClr val="FFFFFF"/>
                </a:solidFill>
              </a:rPr>
              <a:t>إشراك</a:t>
            </a:r>
            <a:r>
              <a:rPr lang="en-US">
                <a:solidFill>
                  <a:srgbClr val="FFFFFF"/>
                </a:solidFill>
              </a:rPr>
              <a:t> </a:t>
            </a:r>
            <a:r>
              <a:rPr lang="en-US" err="1">
                <a:solidFill>
                  <a:srgbClr val="FFFFFF"/>
                </a:solidFill>
              </a:rPr>
              <a:t>الأبطال</a:t>
            </a:r>
            <a:r>
              <a:rPr lang="en-US">
                <a:solidFill>
                  <a:srgbClr val="FFFFFF"/>
                </a:solidFill>
              </a:rPr>
              <a:t> </a:t>
            </a:r>
            <a:r>
              <a:rPr lang="en-US" err="1">
                <a:solidFill>
                  <a:srgbClr val="FFFFFF"/>
                </a:solidFill>
              </a:rPr>
              <a:t>الذين</a:t>
            </a:r>
            <a:r>
              <a:rPr lang="en-US">
                <a:solidFill>
                  <a:srgbClr val="FFFFFF"/>
                </a:solidFill>
              </a:rPr>
              <a:t> </a:t>
            </a:r>
            <a:r>
              <a:rPr lang="en-US" err="1">
                <a:solidFill>
                  <a:srgbClr val="FFFFFF"/>
                </a:solidFill>
              </a:rPr>
              <a:t>يعجبون</a:t>
            </a:r>
            <a:r>
              <a:rPr lang="en-US">
                <a:solidFill>
                  <a:srgbClr val="FFFFFF"/>
                </a:solidFill>
              </a:rPr>
              <a:t> </a:t>
            </a:r>
            <a:r>
              <a:rPr lang="en-US" err="1">
                <a:solidFill>
                  <a:srgbClr val="FFFFFF"/>
                </a:solidFill>
              </a:rPr>
              <a:t>بهم</a:t>
            </a:r>
            <a:endParaRPr lang="en-US">
              <a:solidFill>
                <a:srgbClr val="FFFFFF"/>
              </a:solidFill>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3" name="Google Shape;949;g77b047ae1b_6_159"/>
          <p:cNvGraphicFramePr/>
          <p:nvPr>
            <p:extLst>
              <p:ext uri="{D42A27DB-BD31-4B8C-83A1-F6EECF244321}">
                <p14:modId xmlns:p14="http://schemas.microsoft.com/office/powerpoint/2010/main" val="4055754893"/>
              </p:ext>
            </p:extLst>
          </p:nvPr>
        </p:nvGraphicFramePr>
        <p:xfrm>
          <a:off x="1093837" y="1132500"/>
          <a:ext cx="4146538" cy="4593000"/>
        </p:xfrm>
        <a:graphic>
          <a:graphicData uri="http://schemas.openxmlformats.org/drawingml/2006/table">
            <a:tbl>
              <a:tblPr>
                <a:tableStyleId>{4C3C2611-4C71-4FC5-86AE-919BDF0F9419}</a:tableStyleId>
              </a:tblPr>
              <a:tblGrid>
                <a:gridCol w="4146538">
                  <a:extLst>
                    <a:ext uri="{9D8B030D-6E8A-4147-A177-3AD203B41FA5}">
                      <a16:colId xmlns:a16="http://schemas.microsoft.com/office/drawing/2014/main" val="20000"/>
                    </a:ext>
                  </a:extLst>
                </a:gridCol>
              </a:tblGrid>
              <a:tr h="748639">
                <a:tc>
                  <a:txBody>
                    <a:bodyPr/>
                    <a:lstStyle/>
                    <a:p>
                      <a:pPr algn="ctr" defTabSz="289320" rtl="1">
                        <a:defRPr sz="1800"/>
                      </a:pPr>
                      <a:r>
                        <a:rPr lang="ar" sz="3100">
                          <a:solidFill>
                            <a:srgbClr val="DBEEF4"/>
                          </a:solidFill>
                          <a:latin typeface="Sakkal Majalla" panose="02000000000000000000" pitchFamily="2" charset="-78"/>
                          <a:ea typeface="+mn-ea"/>
                          <a:cs typeface="Sakkal Majalla" panose="02000000000000000000" pitchFamily="2" charset="-78"/>
                        </a:rPr>
                        <a:t>الشخصيات المؤثرة</a:t>
                      </a:r>
                    </a:p>
                  </a:txBody>
                  <a:tcPr marL="50400" marR="50400" marT="50400" marB="50400" horzOverflow="overflow">
                    <a:lnB w="38100">
                      <a:solidFill>
                        <a:srgbClr val="FFFFFF"/>
                      </a:solidFill>
                    </a:lnB>
                    <a:solidFill>
                      <a:schemeClr val="accent1"/>
                    </a:solidFill>
                  </a:tcPr>
                </a:tc>
                <a:extLst>
                  <a:ext uri="{0D108BD9-81ED-4DB2-BD59-A6C34878D82A}">
                    <a16:rowId xmlns:a16="http://schemas.microsoft.com/office/drawing/2014/main" val="10000"/>
                  </a:ext>
                </a:extLst>
              </a:tr>
              <a:tr h="586771">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العاملون في مجال الرعاية الصحية  </a:t>
                      </a:r>
                    </a:p>
                  </a:txBody>
                  <a:tcPr marL="50400" marR="50400" marT="50400" marB="50400" horzOverflow="overflow">
                    <a:lnT w="38100">
                      <a:solidFill>
                        <a:srgbClr val="FFFFFF"/>
                      </a:solidFill>
                    </a:lnT>
                    <a:solidFill>
                      <a:srgbClr val="D0D8E8"/>
                    </a:solidFill>
                  </a:tcPr>
                </a:tc>
                <a:extLst>
                  <a:ext uri="{0D108BD9-81ED-4DB2-BD59-A6C34878D82A}">
                    <a16:rowId xmlns:a16="http://schemas.microsoft.com/office/drawing/2014/main" val="10001"/>
                  </a:ext>
                </a:extLst>
              </a:tr>
              <a:tr h="566537">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القادة المحليون والدينيون</a:t>
                      </a:r>
                    </a:p>
                  </a:txBody>
                  <a:tcPr marL="50400" marR="50400" marT="50400" marB="50400" horzOverflow="overflow">
                    <a:solidFill>
                      <a:srgbClr val="E9EDF4"/>
                    </a:solidFill>
                  </a:tcPr>
                </a:tc>
                <a:extLst>
                  <a:ext uri="{0D108BD9-81ED-4DB2-BD59-A6C34878D82A}">
                    <a16:rowId xmlns:a16="http://schemas.microsoft.com/office/drawing/2014/main" val="10002"/>
                  </a:ext>
                </a:extLst>
              </a:tr>
              <a:tr h="586771">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‏ممثلو المواطنين</a:t>
                      </a:r>
                    </a:p>
                  </a:txBody>
                  <a:tcPr marL="50400" marR="50400" marT="50400" marB="50400" horzOverflow="overflow">
                    <a:solidFill>
                      <a:srgbClr val="D0D8E8"/>
                    </a:solidFill>
                  </a:tcPr>
                </a:tc>
                <a:extLst>
                  <a:ext uri="{0D108BD9-81ED-4DB2-BD59-A6C34878D82A}">
                    <a16:rowId xmlns:a16="http://schemas.microsoft.com/office/drawing/2014/main" val="10003"/>
                  </a:ext>
                </a:extLst>
              </a:tr>
              <a:tr h="930740">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الشخصيات المجتمعية البارزة (كبار السن، النساء)</a:t>
                      </a:r>
                    </a:p>
                  </a:txBody>
                  <a:tcPr marL="50400" marR="50400" marT="50400" marB="50400" horzOverflow="overflow">
                    <a:solidFill>
                      <a:srgbClr val="E9EDF4"/>
                    </a:solidFill>
                  </a:tcPr>
                </a:tc>
                <a:extLst>
                  <a:ext uri="{0D108BD9-81ED-4DB2-BD59-A6C34878D82A}">
                    <a16:rowId xmlns:a16="http://schemas.microsoft.com/office/drawing/2014/main" val="10004"/>
                  </a:ext>
                </a:extLst>
              </a:tr>
              <a:tr h="586771">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معلمو المدارس</a:t>
                      </a:r>
                    </a:p>
                  </a:txBody>
                  <a:tcPr marL="50400" marR="50400" marT="50400" marB="50400" horzOverflow="overflow">
                    <a:solidFill>
                      <a:srgbClr val="D0D8E8"/>
                    </a:solidFill>
                  </a:tcPr>
                </a:tc>
                <a:extLst>
                  <a:ext uri="{0D108BD9-81ED-4DB2-BD59-A6C34878D82A}">
                    <a16:rowId xmlns:a16="http://schemas.microsoft.com/office/drawing/2014/main" val="10005"/>
                  </a:ext>
                </a:extLst>
              </a:tr>
              <a:tr h="586771">
                <a:tc>
                  <a:txBody>
                    <a:bodyPr/>
                    <a:lstStyle/>
                    <a:p>
                      <a:pPr defTabSz="289320" rtl="1">
                        <a:defRPr sz="1800"/>
                      </a:pPr>
                      <a:r>
                        <a:rPr lang="ar" sz="2400">
                          <a:latin typeface="Sakkal Majalla" panose="02000000000000000000" pitchFamily="2" charset="-78"/>
                          <a:ea typeface="+mn-ea"/>
                          <a:cs typeface="Sakkal Majalla" panose="02000000000000000000" pitchFamily="2" charset="-78"/>
                        </a:rPr>
                        <a:t>وغيرهم.</a:t>
                      </a:r>
                    </a:p>
                  </a:txBody>
                  <a:tcPr marL="50400" marR="50400" marT="50400" marB="50400" horzOverflow="overflow">
                    <a:solidFill>
                      <a:srgbClr val="E9EDF4"/>
                    </a:solidFill>
                  </a:tcPr>
                </a:tc>
                <a:extLst>
                  <a:ext uri="{0D108BD9-81ED-4DB2-BD59-A6C34878D82A}">
                    <a16:rowId xmlns:a16="http://schemas.microsoft.com/office/drawing/2014/main" val="10006"/>
                  </a:ext>
                </a:extLst>
              </a:tr>
            </a:tbl>
          </a:graphicData>
        </a:graphic>
      </p:graphicFrame>
      <p:pic>
        <p:nvPicPr>
          <p:cNvPr id="514" name="Google Shape;950;g77b047ae1b_6_159" descr="Google Shape;950;g77b047ae1b_6_159"/>
          <p:cNvPicPr>
            <a:picLocks noChangeAspect="1"/>
          </p:cNvPicPr>
          <p:nvPr/>
        </p:nvPicPr>
        <p:blipFill>
          <a:blip r:embed="rId3"/>
          <a:stretch>
            <a:fillRect/>
          </a:stretch>
        </p:blipFill>
        <p:spPr>
          <a:xfrm>
            <a:off x="7598548" y="1090211"/>
            <a:ext cx="2727274" cy="1508943"/>
          </a:xfrm>
          <a:prstGeom prst="rect">
            <a:avLst/>
          </a:prstGeom>
          <a:ln w="12700">
            <a:miter lim="400000"/>
          </a:ln>
        </p:spPr>
      </p:pic>
      <p:pic>
        <p:nvPicPr>
          <p:cNvPr id="515" name="Google Shape;951;g77b047ae1b_6_159" descr="Google Shape;951;g77b047ae1b_6_159"/>
          <p:cNvPicPr>
            <a:picLocks noChangeAspect="1"/>
          </p:cNvPicPr>
          <p:nvPr/>
        </p:nvPicPr>
        <p:blipFill>
          <a:blip r:embed="rId4"/>
          <a:stretch>
            <a:fillRect/>
          </a:stretch>
        </p:blipFill>
        <p:spPr>
          <a:xfrm>
            <a:off x="5597153" y="2654954"/>
            <a:ext cx="3163100" cy="1504111"/>
          </a:xfrm>
          <a:prstGeom prst="rect">
            <a:avLst/>
          </a:prstGeom>
          <a:ln w="12700">
            <a:miter lim="400000"/>
          </a:ln>
        </p:spPr>
      </p:pic>
      <p:pic>
        <p:nvPicPr>
          <p:cNvPr id="516" name="Google Shape;952;g77b047ae1b_6_159" descr="Google Shape;952;g77b047ae1b_6_159"/>
          <p:cNvPicPr>
            <a:picLocks noChangeAspect="1"/>
          </p:cNvPicPr>
          <p:nvPr/>
        </p:nvPicPr>
        <p:blipFill>
          <a:blip r:embed="rId5"/>
          <a:stretch>
            <a:fillRect/>
          </a:stretch>
        </p:blipFill>
        <p:spPr>
          <a:xfrm>
            <a:off x="8201844" y="4194298"/>
            <a:ext cx="2026744" cy="1430257"/>
          </a:xfrm>
          <a:prstGeom prst="rect">
            <a:avLst/>
          </a:prstGeom>
          <a:ln w="12700">
            <a:miter lim="400000"/>
          </a:ln>
        </p:spPr>
      </p:pic>
      <p:sp>
        <p:nvSpPr>
          <p:cNvPr id="518" name="Google Shape;954;g77b047ae1b_6_159"/>
          <p:cNvSpPr txBox="1"/>
          <p:nvPr/>
        </p:nvSpPr>
        <p:spPr>
          <a:xfrm>
            <a:off x="7598548" y="5725500"/>
            <a:ext cx="1738649" cy="2565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sz="1000">
                <a:latin typeface="+mn-lt"/>
                <a:ea typeface="+mn-ea"/>
                <a:cs typeface="+mn-cs"/>
                <a:sym typeface="Source Sans Pro Regular"/>
              </a:defRPr>
            </a:lvl1pPr>
          </a:lstStyle>
          <a:p>
            <a:pPr rtl="1"/>
            <a:r>
              <a:t>WHO/Yoshi Shimizu</a:t>
            </a:r>
          </a:p>
        </p:txBody>
      </p:sp>
      <p:sp>
        <p:nvSpPr>
          <p:cNvPr id="2" name="Title 1">
            <a:extLst>
              <a:ext uri="{FF2B5EF4-FFF2-40B4-BE49-F238E27FC236}">
                <a16:creationId xmlns:a16="http://schemas.microsoft.com/office/drawing/2014/main" id="{BE7CEECB-4C4A-7E2A-632F-72F950B3245B}"/>
              </a:ext>
            </a:extLst>
          </p:cNvPr>
          <p:cNvSpPr txBox="1">
            <a:spLocks/>
          </p:cNvSpPr>
          <p:nvPr/>
        </p:nvSpPr>
        <p:spPr>
          <a:xfrm>
            <a:off x="138856" y="92029"/>
            <a:ext cx="5628898" cy="5644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الشخصيات المؤثرة الرئيسية</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Google Shape;961;g77b047ae1b_6_171"/>
          <p:cNvSpPr txBox="1">
            <a:spLocks noGrp="1"/>
          </p:cNvSpPr>
          <p:nvPr>
            <p:ph type="body" idx="1"/>
          </p:nvPr>
        </p:nvSpPr>
        <p:spPr>
          <a:xfrm>
            <a:off x="1509878" y="1590022"/>
            <a:ext cx="8222168" cy="3256971"/>
          </a:xfrm>
          <a:prstGeom prst="rect">
            <a:avLst/>
          </a:prstGeom>
        </p:spPr>
        <p:txBody>
          <a:bodyPr lIns="45699" tIns="45699" rIns="45699" bIns="45699" rtlCol="1"/>
          <a:lstStyle/>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نقاط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الدخول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الوسطاء</a:t>
            </a:r>
            <a:r>
              <a:rPr>
                <a:latin typeface="Sakkal Majalla" panose="02000000000000000000" pitchFamily="2" charset="-78"/>
                <a:cs typeface="Sakkal Majalla" panose="02000000000000000000" pitchFamily="2" charset="-78"/>
              </a:rPr>
              <a:t>.</a:t>
            </a: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الجماعات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a:t>
            </a: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المنزل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الوطني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(3 </a:t>
            </a:r>
            <a:r>
              <a:rPr err="1">
                <a:latin typeface="Sakkal Majalla" panose="02000000000000000000" pitchFamily="2" charset="-78"/>
                <a:cs typeface="Sakkal Majalla" panose="02000000000000000000" pitchFamily="2" charset="-78"/>
              </a:rPr>
              <a:t>مستويات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ديناميات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السُّلطة</a:t>
            </a:r>
            <a:r>
              <a:rPr>
                <a:latin typeface="Sakkal Majalla" panose="02000000000000000000" pitchFamily="2" charset="-78"/>
                <a:cs typeface="Sakkal Majalla" panose="02000000000000000000" pitchFamily="2" charset="-78"/>
              </a:rPr>
              <a:t>.</a:t>
            </a: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الجنس</a:t>
            </a:r>
            <a:r>
              <a:rPr>
                <a:latin typeface="Sakkal Majalla" panose="02000000000000000000" pitchFamily="2" charset="-78"/>
                <a:cs typeface="Sakkal Majalla" panose="02000000000000000000" pitchFamily="2" charset="-78"/>
              </a:rPr>
              <a:t>.</a:t>
            </a: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الوصم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1300" indent="-241300"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السياق</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pic>
        <p:nvPicPr>
          <p:cNvPr id="525" name="Google Shape;962;g77b047ae1b_6_171" descr="Google Shape;962;g77b047ae1b_6_171"/>
          <p:cNvPicPr>
            <a:picLocks noChangeAspect="1"/>
          </p:cNvPicPr>
          <p:nvPr/>
        </p:nvPicPr>
        <p:blipFill>
          <a:blip r:embed="rId3"/>
          <a:stretch>
            <a:fillRect/>
          </a:stretch>
        </p:blipFill>
        <p:spPr>
          <a:xfrm>
            <a:off x="1117315" y="2953385"/>
            <a:ext cx="3648534" cy="2028615"/>
          </a:xfrm>
          <a:prstGeom prst="rect">
            <a:avLst/>
          </a:prstGeom>
          <a:ln w="12700">
            <a:miter lim="400000"/>
          </a:ln>
        </p:spPr>
      </p:pic>
      <p:sp>
        <p:nvSpPr>
          <p:cNvPr id="526" name="Google Shape;963;g77b047ae1b_6_171"/>
          <p:cNvSpPr txBox="1"/>
          <p:nvPr/>
        </p:nvSpPr>
        <p:spPr>
          <a:xfrm>
            <a:off x="1569725" y="5313029"/>
            <a:ext cx="9052550" cy="46162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ctr" rtl="1">
              <a:defRPr sz="2400">
                <a:solidFill>
                  <a:schemeClr val="accent2"/>
                </a:solidFill>
                <a:latin typeface="+mn-lt"/>
                <a:ea typeface="+mn-ea"/>
                <a:cs typeface="+mn-cs"/>
                <a:sym typeface="Source Sans Pro Regular"/>
              </a:defRPr>
            </a:lvl1pPr>
          </a:lstStyle>
          <a:p>
            <a:pPr rtl="1"/>
            <a:r>
              <a:rPr lang="ar" b="1">
                <a:latin typeface="Sakkal Majalla" panose="02000000000000000000" pitchFamily="2" charset="-78"/>
                <a:cs typeface="Sakkal Majalla" panose="02000000000000000000" pitchFamily="2" charset="-78"/>
              </a:rPr>
              <a:t>من الضروري تحديد الأشخاص والمجموعات الرئيسية وفهم موقفهم، ودورهم، واهتماماتهم، وأولوياتهم. </a:t>
            </a:r>
          </a:p>
        </p:txBody>
      </p:sp>
      <p:sp>
        <p:nvSpPr>
          <p:cNvPr id="527" name="Consider the following when identifying key influencers:"/>
          <p:cNvSpPr txBox="1"/>
          <p:nvPr/>
        </p:nvSpPr>
        <p:spPr>
          <a:xfrm>
            <a:off x="3900207" y="964111"/>
            <a:ext cx="6441826" cy="4909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90000"/>
              </a:lnSpc>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ضع ما يلي في الاعتبار عند تحديد الشخصيات المؤثرة الرئيسية:</a:t>
            </a:r>
          </a:p>
        </p:txBody>
      </p:sp>
      <p:sp>
        <p:nvSpPr>
          <p:cNvPr id="2" name="Title 1">
            <a:extLst>
              <a:ext uri="{FF2B5EF4-FFF2-40B4-BE49-F238E27FC236}">
                <a16:creationId xmlns:a16="http://schemas.microsoft.com/office/drawing/2014/main" id="{EC4FB919-D34C-ECE0-4608-42E9C5B8C163}"/>
              </a:ext>
            </a:extLst>
          </p:cNvPr>
          <p:cNvSpPr txBox="1">
            <a:spLocks/>
          </p:cNvSpPr>
          <p:nvPr/>
        </p:nvSpPr>
        <p:spPr>
          <a:xfrm>
            <a:off x="138856" y="92028"/>
            <a:ext cx="5605452" cy="4060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850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تحديد الشخصيات المؤثرة الرئيسية</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Google Shape;970;g77b047ae1b_6_181"/>
          <p:cNvSpPr txBox="1">
            <a:spLocks noGrp="1"/>
          </p:cNvSpPr>
          <p:nvPr>
            <p:ph type="body" sz="half" idx="1"/>
          </p:nvPr>
        </p:nvSpPr>
        <p:spPr>
          <a:xfrm>
            <a:off x="1336017" y="1910182"/>
            <a:ext cx="6105170" cy="3037636"/>
          </a:xfrm>
          <a:prstGeom prst="rect">
            <a:avLst/>
          </a:prstGeom>
        </p:spPr>
        <p:txBody>
          <a:bodyPr lIns="45699" tIns="45699" rIns="45699" bIns="45699" rtlCol="1"/>
          <a:lstStyle/>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اعرِف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اسأل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يبحث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a:t>
            </a: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نسِّق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a:t>
            </a: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اسأل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يثق</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فيه</a:t>
            </a:r>
            <a:r>
              <a:rPr>
                <a:latin typeface="Sakkal Majalla" panose="02000000000000000000" pitchFamily="2" charset="-78"/>
                <a:cs typeface="Sakkal Majalla" panose="02000000000000000000" pitchFamily="2" charset="-78"/>
              </a:rPr>
              <a:t>؟</a:t>
            </a: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راعِ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جدول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أعماله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التوقيتات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a:t>
            </a: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التآزر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الشركاء</a:t>
            </a:r>
            <a:r>
              <a:rPr>
                <a:latin typeface="Sakkal Majalla" panose="02000000000000000000" pitchFamily="2" charset="-78"/>
                <a:cs typeface="Sakkal Majalla" panose="02000000000000000000" pitchFamily="2" charset="-78"/>
              </a:rPr>
              <a:t>.</a:t>
            </a:r>
          </a:p>
          <a:p>
            <a:pPr marL="241300" indent="-241300" rtl="1">
              <a:lnSpc>
                <a:spcPct val="80000"/>
              </a:lnSpc>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اجعَل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المشاركة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مختلف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المستويات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أغلب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الأحيان</a:t>
            </a:r>
            <a:r>
              <a:rPr>
                <a:latin typeface="Sakkal Majalla" panose="02000000000000000000" pitchFamily="2" charset="-78"/>
                <a:cs typeface="Sakkal Majalla" panose="02000000000000000000" pitchFamily="2" charset="-78"/>
              </a:rPr>
              <a:t>.</a:t>
            </a:r>
          </a:p>
        </p:txBody>
      </p:sp>
      <p:pic>
        <p:nvPicPr>
          <p:cNvPr id="533" name="Google Shape;971;g77b047ae1b_6_181" descr="Google Shape;971;g77b047ae1b_6_181"/>
          <p:cNvPicPr>
            <a:picLocks noChangeAspect="1"/>
          </p:cNvPicPr>
          <p:nvPr/>
        </p:nvPicPr>
        <p:blipFill>
          <a:blip r:embed="rId3"/>
          <a:stretch>
            <a:fillRect/>
          </a:stretch>
        </p:blipFill>
        <p:spPr>
          <a:xfrm>
            <a:off x="7743046" y="1484843"/>
            <a:ext cx="3013280" cy="1542129"/>
          </a:xfrm>
          <a:prstGeom prst="rect">
            <a:avLst/>
          </a:prstGeom>
          <a:ln w="12700">
            <a:miter lim="400000"/>
          </a:ln>
        </p:spPr>
      </p:pic>
      <p:pic>
        <p:nvPicPr>
          <p:cNvPr id="534" name="Google Shape;972;g77b047ae1b_6_181" descr="Google Shape;972;g77b047ae1b_6_181"/>
          <p:cNvPicPr>
            <a:picLocks noChangeAspect="1"/>
          </p:cNvPicPr>
          <p:nvPr/>
        </p:nvPicPr>
        <p:blipFill>
          <a:blip r:embed="rId4"/>
          <a:stretch>
            <a:fillRect/>
          </a:stretch>
        </p:blipFill>
        <p:spPr>
          <a:xfrm>
            <a:off x="7744275" y="3207602"/>
            <a:ext cx="3012051" cy="1742768"/>
          </a:xfrm>
          <a:prstGeom prst="rect">
            <a:avLst/>
          </a:prstGeom>
          <a:ln w="12700">
            <a:miter lim="400000"/>
          </a:ln>
        </p:spPr>
      </p:pic>
      <p:sp>
        <p:nvSpPr>
          <p:cNvPr id="536" name="Google Shape;974;g77b047ae1b_6_181"/>
          <p:cNvSpPr txBox="1"/>
          <p:nvPr/>
        </p:nvSpPr>
        <p:spPr>
          <a:xfrm>
            <a:off x="8647172" y="5126978"/>
            <a:ext cx="1206257" cy="2461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r" rtl="1">
              <a:defRPr sz="10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WHO/Yoshi Shimizu</a:t>
            </a:r>
          </a:p>
        </p:txBody>
      </p:sp>
      <p:sp>
        <p:nvSpPr>
          <p:cNvPr id="537" name="To engage with audience, consider the following:"/>
          <p:cNvSpPr txBox="1"/>
          <p:nvPr/>
        </p:nvSpPr>
        <p:spPr>
          <a:xfrm>
            <a:off x="1358742" y="1167061"/>
            <a:ext cx="6219008" cy="4585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80000"/>
              </a:lnSpc>
              <a:spcBef>
                <a:spcPts val="10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للمشاركة مع الجمهور، ينبغي وضع النقاط الآتية في الاعتبار:</a:t>
            </a:r>
          </a:p>
        </p:txBody>
      </p:sp>
      <p:sp>
        <p:nvSpPr>
          <p:cNvPr id="4" name="Title 1">
            <a:extLst>
              <a:ext uri="{FF2B5EF4-FFF2-40B4-BE49-F238E27FC236}">
                <a16:creationId xmlns:a16="http://schemas.microsoft.com/office/drawing/2014/main" id="{479220D3-D517-4673-BE60-24B8F66FF0FE}"/>
              </a:ext>
            </a:extLst>
          </p:cNvPr>
          <p:cNvSpPr txBox="1">
            <a:spLocks/>
          </p:cNvSpPr>
          <p:nvPr/>
        </p:nvSpPr>
        <p:spPr>
          <a:xfrm>
            <a:off x="138856" y="92028"/>
            <a:ext cx="5605452" cy="4444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المشاركة مع الجمهور</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 Placeholder 6"/>
          <p:cNvSpPr txBox="1">
            <a:spLocks noGrp="1"/>
          </p:cNvSpPr>
          <p:nvPr>
            <p:ph type="body" idx="1"/>
          </p:nvPr>
        </p:nvSpPr>
        <p:spPr>
          <a:xfrm>
            <a:off x="4120002" y="1587401"/>
            <a:ext cx="7529515" cy="3683198"/>
          </a:xfrm>
          <a:prstGeom prst="rect">
            <a:avLst/>
          </a:prstGeom>
        </p:spPr>
        <p:txBody>
          <a:bodyPr rtlCol="1"/>
          <a:lstStyle/>
          <a:p>
            <a:pPr rtl="1">
              <a:lnSpc>
                <a:spcPct val="110000"/>
              </a:lnSpc>
            </a:pPr>
            <a:r>
              <a:rPr lang="ar" b="1">
                <a:solidFill>
                  <a:schemeClr val="tx1"/>
                </a:solidFill>
                <a:latin typeface="Sakkal Majalla" panose="02000000000000000000" pitchFamily="2" charset="-78"/>
                <a:cs typeface="Sakkal Majalla" panose="02000000000000000000" pitchFamily="2" charset="-78"/>
              </a:rPr>
              <a:t>بنهاية هذه الوحدة التدريبية، سيكون بمقدوركم:</a:t>
            </a:r>
          </a:p>
          <a:p>
            <a:pPr rtl="1">
              <a:lnSpc>
                <a:spcPct val="110000"/>
              </a:lnSpc>
            </a:pPr>
            <a:endParaRPr>
              <a:latin typeface="Sakkal Majalla" panose="02000000000000000000" pitchFamily="2" charset="-78"/>
              <a:cs typeface="Sakkal Majalla" panose="02000000000000000000" pitchFamily="2" charset="-78"/>
            </a:endParaRPr>
          </a:p>
          <a:p>
            <a:pPr marL="342900" indent="-342900" rtl="1">
              <a:lnSpc>
                <a:spcPct val="110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تعريف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وشرح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المنطقي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a:t>
            </a:r>
          </a:p>
          <a:p>
            <a:pPr marL="342900" indent="-342900" rtl="1">
              <a:lnSpc>
                <a:spcPct val="110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الستة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a:t>
            </a:r>
          </a:p>
          <a:p>
            <a:pPr marL="342900" indent="-342900" rtl="1">
              <a:lnSpc>
                <a:spcPct val="110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a:t>
            </a:r>
          </a:p>
          <a:p>
            <a:pPr marL="342900" indent="-342900" rtl="1">
              <a:lnSpc>
                <a:spcPct val="110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وصف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أنشطة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مختلف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a:t>
            </a:r>
          </a:p>
          <a:p>
            <a:pPr marL="342900" indent="-342900" rtl="1">
              <a:lnSpc>
                <a:spcPct val="110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دحض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وتفنيد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المغلوطة</a:t>
            </a:r>
            <a:r>
              <a:rPr>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EA511D18-EF0A-BA4B-3763-CB53C4EA7E1B}"/>
              </a:ext>
            </a:extLst>
          </p:cNvPr>
          <p:cNvSpPr txBox="1">
            <a:spLocks/>
          </p:cNvSpPr>
          <p:nvPr/>
        </p:nvSpPr>
        <p:spPr>
          <a:xfrm>
            <a:off x="149943" y="630315"/>
            <a:ext cx="2581023"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أهداف التعلُّم</a:t>
            </a:r>
            <a:endParaRPr lang="hu-HU"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Google Shape;995;g77b047ae1b_6_204"/>
          <p:cNvSpPr txBox="1">
            <a:spLocks noGrp="1"/>
          </p:cNvSpPr>
          <p:nvPr>
            <p:ph type="body" idx="1"/>
          </p:nvPr>
        </p:nvSpPr>
        <p:spPr>
          <a:xfrm>
            <a:off x="956905" y="1679850"/>
            <a:ext cx="7231803" cy="3447202"/>
          </a:xfrm>
          <a:prstGeom prst="rect">
            <a:avLst/>
          </a:prstGeom>
        </p:spPr>
        <p:txBody>
          <a:bodyPr lIns="45699" tIns="45699" rIns="45699" bIns="45699" rtlCol="1">
            <a:normAutofit/>
          </a:bodyPr>
          <a:lstStyle/>
          <a:p>
            <a:pPr rtl="1">
              <a:spcBef>
                <a:spcPts val="0"/>
              </a:spcBef>
            </a:pPr>
            <a:r>
              <a:rPr err="1">
                <a:latin typeface="Sakkal Majalla" panose="02000000000000000000" pitchFamily="2" charset="-78"/>
                <a:cs typeface="Sakkal Majalla" panose="02000000000000000000" pitchFamily="2" charset="-78"/>
              </a:rPr>
              <a:t>تحدث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جمهورك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يثقون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بهم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المصدر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الموثوق</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وكيفية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حصولهم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ستعرف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قنواتهم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المفضلة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والمتاحة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spcBef>
                <a:spcPts val="1000"/>
              </a:spcBef>
            </a:pPr>
            <a:endParaRPr>
              <a:latin typeface="Sakkal Majalla" panose="02000000000000000000" pitchFamily="2" charset="-78"/>
              <a:cs typeface="Sakkal Majalla" panose="02000000000000000000" pitchFamily="2" charset="-78"/>
            </a:endParaRPr>
          </a:p>
          <a:p>
            <a:pPr rtl="1">
              <a:spcBef>
                <a:spcPts val="1000"/>
              </a:spcBef>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يثق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المهاجرون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أسرهم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الخارج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جالياتهم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spcBef>
                <a:spcPts val="1000"/>
              </a:spcBef>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المراهقون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الفيسبوك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الإنستغرام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spcBef>
                <a:spcPts val="1000"/>
              </a:spcBef>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سبيل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المثال</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المؤثرة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المشهورة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pic>
        <p:nvPicPr>
          <p:cNvPr id="543" name="Google Shape;996;g77b047ae1b_6_204" descr="Google Shape;996;g77b047ae1b_6_204"/>
          <p:cNvPicPr>
            <a:picLocks noChangeAspect="1"/>
          </p:cNvPicPr>
          <p:nvPr/>
        </p:nvPicPr>
        <p:blipFill>
          <a:blip r:embed="rId3"/>
          <a:stretch>
            <a:fillRect/>
          </a:stretch>
        </p:blipFill>
        <p:spPr>
          <a:xfrm>
            <a:off x="8782479" y="4060651"/>
            <a:ext cx="1363620" cy="951362"/>
          </a:xfrm>
          <a:prstGeom prst="rect">
            <a:avLst/>
          </a:prstGeom>
          <a:ln w="12700">
            <a:miter lim="400000"/>
          </a:ln>
        </p:spPr>
      </p:pic>
      <p:pic>
        <p:nvPicPr>
          <p:cNvPr id="544" name="Google Shape;997;g77b047ae1b_6_204" descr="Google Shape;997;g77b047ae1b_6_204"/>
          <p:cNvPicPr>
            <a:picLocks noChangeAspect="1"/>
          </p:cNvPicPr>
          <p:nvPr/>
        </p:nvPicPr>
        <p:blipFill>
          <a:blip r:embed="rId4"/>
          <a:stretch>
            <a:fillRect/>
          </a:stretch>
        </p:blipFill>
        <p:spPr>
          <a:xfrm>
            <a:off x="8978253" y="2757499"/>
            <a:ext cx="972071" cy="1147043"/>
          </a:xfrm>
          <a:prstGeom prst="rect">
            <a:avLst/>
          </a:prstGeom>
          <a:ln w="12700">
            <a:miter lim="400000"/>
          </a:ln>
        </p:spPr>
      </p:pic>
      <p:pic>
        <p:nvPicPr>
          <p:cNvPr id="545" name="Google Shape;998;g77b047ae1b_6_204" descr="Google Shape;998;g77b047ae1b_6_204"/>
          <p:cNvPicPr>
            <a:picLocks noChangeAspect="1"/>
          </p:cNvPicPr>
          <p:nvPr/>
        </p:nvPicPr>
        <p:blipFill>
          <a:blip r:embed="rId5"/>
          <a:stretch>
            <a:fillRect/>
          </a:stretch>
        </p:blipFill>
        <p:spPr>
          <a:xfrm>
            <a:off x="8928118" y="1616347"/>
            <a:ext cx="1072342" cy="872704"/>
          </a:xfrm>
          <a:prstGeom prst="rect">
            <a:avLst/>
          </a:prstGeom>
          <a:ln w="12700">
            <a:miter lim="400000"/>
          </a:ln>
        </p:spPr>
      </p:pic>
      <p:sp>
        <p:nvSpPr>
          <p:cNvPr id="2" name="Title 1">
            <a:extLst>
              <a:ext uri="{FF2B5EF4-FFF2-40B4-BE49-F238E27FC236}">
                <a16:creationId xmlns:a16="http://schemas.microsoft.com/office/drawing/2014/main" id="{92BC752B-7D30-E965-8615-33949FC1AA54}"/>
              </a:ext>
            </a:extLst>
          </p:cNvPr>
          <p:cNvSpPr txBox="1">
            <a:spLocks/>
          </p:cNvSpPr>
          <p:nvPr/>
        </p:nvSpPr>
        <p:spPr>
          <a:xfrm>
            <a:off x="138856" y="92028"/>
            <a:ext cx="5476498" cy="61135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اختيار القنوات المناسبة</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Google Shape;1005;g77b047ae1b_6_213"/>
          <p:cNvSpPr txBox="1">
            <a:spLocks noGrp="1"/>
          </p:cNvSpPr>
          <p:nvPr>
            <p:ph type="body" sz="half" idx="1"/>
          </p:nvPr>
        </p:nvSpPr>
        <p:spPr>
          <a:xfrm>
            <a:off x="830857" y="2316050"/>
            <a:ext cx="6757288" cy="2663573"/>
          </a:xfrm>
          <a:prstGeom prst="rect">
            <a:avLst/>
          </a:prstGeom>
        </p:spPr>
        <p:txBody>
          <a:bodyPr lIns="45699" tIns="45699" rIns="45699" bIns="45699" rtlCol="1">
            <a:normAutofit/>
          </a:bodyPr>
          <a:lstStyle/>
          <a:p>
            <a:pPr marL="243839" indent="-243839" defTabSz="277747" rtl="1">
              <a:lnSpc>
                <a:spcPct val="80000"/>
              </a:lnSpc>
              <a:spcBef>
                <a:spcPts val="900"/>
              </a:spcBef>
              <a:buClr>
                <a:schemeClr val="accent3"/>
              </a:buClr>
              <a:buSzPct val="100000"/>
              <a:buChar char="•"/>
              <a:defRPr sz="2304"/>
            </a:pP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التقليدية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الإذاعة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والتلفزيون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أكبر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الأثر</a:t>
            </a:r>
            <a:r>
              <a:rPr>
                <a:latin typeface="Sakkal Majalla" panose="02000000000000000000" pitchFamily="2" charset="-78"/>
                <a:cs typeface="Sakkal Majalla" panose="02000000000000000000" pitchFamily="2" charset="-78"/>
              </a:rPr>
              <a:t>.</a:t>
            </a:r>
          </a:p>
          <a:p>
            <a:pPr marL="243839" indent="-243839" defTabSz="277747" rtl="1">
              <a:lnSpc>
                <a:spcPct val="80000"/>
              </a:lnSpc>
              <a:spcBef>
                <a:spcPts val="900"/>
              </a:spcBef>
              <a:buClr>
                <a:schemeClr val="accent3"/>
              </a:buClr>
              <a:buSzPct val="100000"/>
              <a:buChar char="•"/>
              <a:defRPr sz="2304"/>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تأتي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قنوات</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مختلفة</a:t>
            </a:r>
            <a:r>
              <a:rPr>
                <a:latin typeface="Sakkal Majalla" panose="02000000000000000000" pitchFamily="2" charset="-78"/>
                <a:cs typeface="Sakkal Majalla" panose="02000000000000000000" pitchFamily="2" charset="-78"/>
              </a:rPr>
              <a:t>.</a:t>
            </a:r>
          </a:p>
          <a:p>
            <a:pPr marL="243839" indent="-243839" defTabSz="277747" rtl="1">
              <a:lnSpc>
                <a:spcPct val="80000"/>
              </a:lnSpc>
              <a:spcBef>
                <a:spcPts val="900"/>
              </a:spcBef>
              <a:buClr>
                <a:schemeClr val="accent3"/>
              </a:buClr>
              <a:buSzPct val="100000"/>
              <a:buChar char="•"/>
              <a:defRPr sz="2304"/>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الإعلام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التقليدية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جزءًا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يتجزأ</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استراتيجية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متكاملة</a:t>
            </a:r>
            <a:r>
              <a:rPr>
                <a:latin typeface="Sakkal Majalla" panose="02000000000000000000" pitchFamily="2" charset="-78"/>
                <a:cs typeface="Sakkal Majalla" panose="02000000000000000000" pitchFamily="2" charset="-78"/>
              </a:rPr>
              <a:t>.</a:t>
            </a:r>
          </a:p>
          <a:p>
            <a:pPr marL="243839" indent="-243839" defTabSz="277747" rtl="1">
              <a:lnSpc>
                <a:spcPct val="80000"/>
              </a:lnSpc>
              <a:spcBef>
                <a:spcPts val="900"/>
              </a:spcBef>
              <a:buClr>
                <a:schemeClr val="accent3"/>
              </a:buClr>
              <a:buSzPct val="100000"/>
              <a:buChar char="•"/>
              <a:defRPr sz="2304"/>
            </a:pPr>
            <a:r>
              <a:rPr err="1">
                <a:latin typeface="Sakkal Majalla" panose="02000000000000000000" pitchFamily="2" charset="-78"/>
                <a:cs typeface="Sakkal Majalla" panose="02000000000000000000" pitchFamily="2" charset="-78"/>
              </a:rPr>
              <a:t>تؤثر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مصداقية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وموثوقيته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مدى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التغييرات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السلوكية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3839" indent="-243839" defTabSz="277747" rtl="1">
              <a:lnSpc>
                <a:spcPct val="80000"/>
              </a:lnSpc>
              <a:spcBef>
                <a:spcPts val="900"/>
              </a:spcBef>
              <a:buClr>
                <a:schemeClr val="accent3"/>
              </a:buClr>
              <a:buSzPct val="100000"/>
              <a:buChar char="•"/>
              <a:defRPr sz="2304"/>
            </a:pPr>
            <a:r>
              <a:rPr err="1">
                <a:latin typeface="Sakkal Majalla" panose="02000000000000000000" pitchFamily="2" charset="-78"/>
                <a:cs typeface="Sakkal Majalla" panose="02000000000000000000" pitchFamily="2" charset="-78"/>
              </a:rPr>
              <a:t>يبدو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مسؤولي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مصداقية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يتعلق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استنادًا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السياق</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552" name="According to the review of 67 studies:"/>
          <p:cNvSpPr txBox="1"/>
          <p:nvPr/>
        </p:nvSpPr>
        <p:spPr>
          <a:xfrm>
            <a:off x="3146782" y="1090027"/>
            <a:ext cx="3833740" cy="4585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80000"/>
              </a:lnSpc>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بعد استعراض 67 دراسةً، تبين الآتي:</a:t>
            </a:r>
          </a:p>
        </p:txBody>
      </p:sp>
      <p:sp>
        <p:nvSpPr>
          <p:cNvPr id="2" name="Title 1">
            <a:extLst>
              <a:ext uri="{FF2B5EF4-FFF2-40B4-BE49-F238E27FC236}">
                <a16:creationId xmlns:a16="http://schemas.microsoft.com/office/drawing/2014/main" id="{B28A2709-A1BA-81A0-D6A0-E14909C6332C}"/>
              </a:ext>
            </a:extLst>
          </p:cNvPr>
          <p:cNvSpPr txBox="1">
            <a:spLocks/>
          </p:cNvSpPr>
          <p:nvPr/>
        </p:nvSpPr>
        <p:spPr>
          <a:xfrm>
            <a:off x="138856" y="92028"/>
            <a:ext cx="5678797" cy="4444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اختيار القنوات المناسبة</a:t>
            </a:r>
          </a:p>
        </p:txBody>
      </p:sp>
      <p:pic>
        <p:nvPicPr>
          <p:cNvPr id="3" name="Image 2" descr="Une image contenant texte, habits, Visage humain, homme&#10;&#10;Description générée automatiquement">
            <a:extLst>
              <a:ext uri="{FF2B5EF4-FFF2-40B4-BE49-F238E27FC236}">
                <a16:creationId xmlns:a16="http://schemas.microsoft.com/office/drawing/2014/main" id="{8753FD93-DBA7-CA80-5C79-B330DD84E658}"/>
              </a:ext>
            </a:extLst>
          </p:cNvPr>
          <p:cNvPicPr>
            <a:picLocks noChangeAspect="1"/>
          </p:cNvPicPr>
          <p:nvPr/>
        </p:nvPicPr>
        <p:blipFill>
          <a:blip r:embed="rId3"/>
          <a:stretch>
            <a:fillRect/>
          </a:stretch>
        </p:blipFill>
        <p:spPr>
          <a:xfrm>
            <a:off x="7759755" y="1199164"/>
            <a:ext cx="3504215" cy="4906361"/>
          </a:xfrm>
          <a:prstGeom prst="rect">
            <a:avLst/>
          </a:prstGeom>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C0AF4A77-4F5B-C838-B50F-30921584B2D6}"/>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8. دحض الشائعات وتفنيد المعلومات المغلوطة</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Google Shape;1019;g77b047ae1b_1_98"/>
          <p:cNvSpPr txBox="1">
            <a:spLocks noGrp="1"/>
          </p:cNvSpPr>
          <p:nvPr>
            <p:ph type="body" sz="half" idx="1"/>
          </p:nvPr>
        </p:nvSpPr>
        <p:spPr>
          <a:xfrm>
            <a:off x="1058908" y="2027377"/>
            <a:ext cx="5489668" cy="4138181"/>
          </a:xfrm>
          <a:prstGeom prst="rect">
            <a:avLst/>
          </a:prstGeom>
        </p:spPr>
        <p:txBody>
          <a:bodyPr lIns="45699" tIns="45699" rIns="45699" bIns="45699" rtlCol="1"/>
          <a:lstStyle/>
          <a:p>
            <a:pPr marL="342900" indent="-342900" rtl="1">
              <a:spcBef>
                <a:spcPts val="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الافتقار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وقائعية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كافية</a:t>
            </a:r>
            <a:r>
              <a:rPr>
                <a:latin typeface="Sakkal Majalla" panose="02000000000000000000" pitchFamily="2" charset="-78"/>
                <a:cs typeface="Sakkal Majalla" panose="02000000000000000000" pitchFamily="2" charset="-78"/>
              </a:rPr>
              <a:t>.</a:t>
            </a: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إمكانية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a:t>
            </a: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سوء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الفهم</a:t>
            </a:r>
            <a:r>
              <a:rPr>
                <a:latin typeface="Sakkal Majalla" panose="02000000000000000000" pitchFamily="2" charset="-78"/>
                <a:cs typeface="Sakkal Majalla" panose="02000000000000000000" pitchFamily="2" charset="-78"/>
              </a:rPr>
              <a:t>.</a:t>
            </a: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التضليل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تقديم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قديمة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انعدام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الثقة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الخوف</a:t>
            </a:r>
            <a:r>
              <a:rPr>
                <a:latin typeface="Sakkal Majalla" panose="02000000000000000000" pitchFamily="2" charset="-78"/>
                <a:cs typeface="Sakkal Majalla" panose="02000000000000000000" pitchFamily="2" charset="-78"/>
              </a:rPr>
              <a:t>.</a:t>
            </a: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غزارة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p>
          <a:p>
            <a:pPr marL="342900" indent="-342900" rtl="1">
              <a:spcBef>
                <a:spcPts val="1000"/>
              </a:spcBef>
              <a:buClr>
                <a:srgbClr val="C00000"/>
              </a:buClr>
              <a:buSzPct val="100000"/>
              <a:buFont typeface="Arial" panose="020B0604020202020204" pitchFamily="34" charset="0"/>
              <a:buChar char="•"/>
              <a:defRPr>
                <a:solidFill>
                  <a:schemeClr val="accent1"/>
                </a:solidFill>
              </a:defRPr>
            </a:pPr>
            <a:r>
              <a:rPr err="1">
                <a:latin typeface="Sakkal Majalla" panose="02000000000000000000" pitchFamily="2" charset="-78"/>
                <a:cs typeface="Sakkal Majalla" panose="02000000000000000000" pitchFamily="2" charset="-78"/>
              </a:rPr>
              <a:t>الارتباط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بتجربة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سابقة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معتقدات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ثقافية</a:t>
            </a:r>
            <a:r>
              <a:rPr>
                <a:latin typeface="Sakkal Majalla" panose="02000000000000000000" pitchFamily="2" charset="-78"/>
                <a:cs typeface="Sakkal Majalla" panose="02000000000000000000" pitchFamily="2" charset="-78"/>
              </a:rPr>
              <a:t>.</a:t>
            </a:r>
          </a:p>
        </p:txBody>
      </p:sp>
      <p:pic>
        <p:nvPicPr>
          <p:cNvPr id="561" name="Google Shape;1020;g77b047ae1b_1_98" descr="Google Shape;1020;g77b047ae1b_1_98"/>
          <p:cNvPicPr>
            <a:picLocks noChangeAspect="1"/>
          </p:cNvPicPr>
          <p:nvPr/>
        </p:nvPicPr>
        <p:blipFill>
          <a:blip r:embed="rId3"/>
          <a:stretch>
            <a:fillRect/>
          </a:stretch>
        </p:blipFill>
        <p:spPr>
          <a:xfrm>
            <a:off x="6821726" y="2338870"/>
            <a:ext cx="3827883" cy="2180260"/>
          </a:xfrm>
          <a:prstGeom prst="rect">
            <a:avLst/>
          </a:prstGeom>
          <a:ln w="12700">
            <a:miter lim="400000"/>
          </a:ln>
        </p:spPr>
      </p:pic>
      <p:sp>
        <p:nvSpPr>
          <p:cNvPr id="562" name="Google Shape;1021;g77b047ae1b_1_98"/>
          <p:cNvSpPr txBox="1"/>
          <p:nvPr/>
        </p:nvSpPr>
        <p:spPr>
          <a:xfrm>
            <a:off x="7368027" y="4519130"/>
            <a:ext cx="2786662" cy="2461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699" tIns="45699" rIns="45699" bIns="45699" rtlCol="1">
            <a:spAutoFit/>
          </a:bodyPr>
          <a:lstStyle>
            <a:lvl1pPr algn="r" rtl="1">
              <a:defRPr sz="1200">
                <a:latin typeface="+mn-lt"/>
                <a:ea typeface="+mn-ea"/>
                <a:cs typeface="+mn-cs"/>
                <a:sym typeface="Source Sans Pro Regular"/>
              </a:defRPr>
            </a:lvl1pPr>
          </a:lstStyle>
          <a:p>
            <a:pPr rtl="1"/>
            <a:r>
              <a:rPr lang="ar" sz="1000">
                <a:latin typeface="Sakkal Majalla" panose="02000000000000000000" pitchFamily="2" charset="-78"/>
                <a:cs typeface="Sakkal Majalla" panose="02000000000000000000" pitchFamily="2" charset="-78"/>
              </a:rPr>
              <a:t>Countering false information on social media, DHS, US</a:t>
            </a:r>
          </a:p>
        </p:txBody>
      </p:sp>
      <p:sp>
        <p:nvSpPr>
          <p:cNvPr id="563" name="Google Shape;1022;g77b047ae1b_1_98"/>
          <p:cNvSpPr txBox="1"/>
          <p:nvPr/>
        </p:nvSpPr>
        <p:spPr>
          <a:xfrm>
            <a:off x="1383440" y="5765491"/>
            <a:ext cx="3160450" cy="4000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p>
            <a:pPr algn="l" rtl="0">
              <a:defRPr sz="1400">
                <a:latin typeface="+mn-lt"/>
                <a:ea typeface="+mn-ea"/>
                <a:cs typeface="+mn-cs"/>
                <a:sym typeface="Source Sans Pro Regular"/>
              </a:defRPr>
            </a:pPr>
            <a:r>
              <a:rPr lang="ar" sz="1000">
                <a:latin typeface="Sakkal Majalla" panose="02000000000000000000" pitchFamily="2" charset="-78"/>
                <a:cs typeface="Sakkal Majalla" panose="02000000000000000000" pitchFamily="2" charset="-78"/>
              </a:rPr>
              <a:t>Rumor has it, CDAC network, 2017</a:t>
            </a:r>
          </a:p>
          <a:p>
            <a:pPr algn="l" rtl="0">
              <a:defRPr sz="1400">
                <a:latin typeface="+mn-lt"/>
                <a:ea typeface="+mn-ea"/>
                <a:cs typeface="+mn-cs"/>
                <a:sym typeface="Source Sans Pro Regular"/>
              </a:defRPr>
            </a:pPr>
            <a:r>
              <a:rPr lang="ar" sz="1000">
                <a:latin typeface="Sakkal Majalla" panose="02000000000000000000" pitchFamily="2" charset="-78"/>
                <a:cs typeface="Sakkal Majalla" panose="02000000000000000000" pitchFamily="2" charset="-78"/>
              </a:rPr>
              <a:t>Countering false information on social media, DHS, 2018</a:t>
            </a:r>
          </a:p>
        </p:txBody>
      </p:sp>
      <p:sp>
        <p:nvSpPr>
          <p:cNvPr id="564" name="There are several reasons why rumors occur:"/>
          <p:cNvSpPr txBox="1"/>
          <p:nvPr/>
        </p:nvSpPr>
        <p:spPr>
          <a:xfrm>
            <a:off x="2286717" y="1091584"/>
            <a:ext cx="4819587" cy="4909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90000"/>
              </a:lnSpc>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هناك عدة أسباب وراء إطلاق الشائعات، ومنها:</a:t>
            </a:r>
          </a:p>
        </p:txBody>
      </p:sp>
      <p:sp>
        <p:nvSpPr>
          <p:cNvPr id="2" name="Title 1">
            <a:extLst>
              <a:ext uri="{FF2B5EF4-FFF2-40B4-BE49-F238E27FC236}">
                <a16:creationId xmlns:a16="http://schemas.microsoft.com/office/drawing/2014/main" id="{9865B8A4-22D8-05F4-4AD7-7A72B34F0C1D}"/>
              </a:ext>
            </a:extLst>
          </p:cNvPr>
          <p:cNvSpPr txBox="1">
            <a:spLocks/>
          </p:cNvSpPr>
          <p:nvPr/>
        </p:nvSpPr>
        <p:spPr>
          <a:xfrm>
            <a:off x="138856" y="92029"/>
            <a:ext cx="5406159" cy="6004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لِمَ تُطلق الشائعات؟</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0" name="Google Shape;1057;g77b047ae1b_1_135"/>
          <p:cNvGrpSpPr/>
          <p:nvPr/>
        </p:nvGrpSpPr>
        <p:grpSpPr>
          <a:xfrm>
            <a:off x="1839168" y="2782639"/>
            <a:ext cx="8592884" cy="1035511"/>
            <a:chOff x="-1" y="-1"/>
            <a:chExt cx="8592882" cy="1035509"/>
          </a:xfrm>
        </p:grpSpPr>
        <p:sp>
          <p:nvSpPr>
            <p:cNvPr id="568" name="Rectangle"/>
            <p:cNvSpPr/>
            <p:nvPr/>
          </p:nvSpPr>
          <p:spPr>
            <a:xfrm>
              <a:off x="-1" y="-1"/>
              <a:ext cx="8592882" cy="1035509"/>
            </a:xfrm>
            <a:prstGeom prst="rect">
              <a:avLst/>
            </a:prstGeom>
            <a:solidFill>
              <a:srgbClr val="AFC6FD"/>
            </a:solidFill>
            <a:ln w="12700" cap="flat">
              <a:noFill/>
              <a:miter lim="400000"/>
            </a:ln>
            <a:effectLst/>
          </p:spPr>
          <p:txBody>
            <a:bodyPr wrap="square" lIns="45719" tIns="45719" rIns="45719" bIns="45719" numCol="1" rtlCol="1" anchor="t">
              <a:noAutofit/>
            </a:bodyPr>
            <a:lstStyle/>
            <a:p>
              <a:pPr rtl="1">
                <a:lnSpc>
                  <a:spcPct val="90000"/>
                </a:lnSpc>
                <a:defRPr sz="2000">
                  <a:solidFill>
                    <a:srgbClr val="10253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69" name="Misinformation is....incorrect information spread by people without the intent to deceive, for example through a misunderstanding."/>
            <p:cNvSpPr txBox="1"/>
            <p:nvPr/>
          </p:nvSpPr>
          <p:spPr>
            <a:xfrm>
              <a:off x="45724" y="-1"/>
              <a:ext cx="8501431" cy="65398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t">
              <a:spAutoFit/>
            </a:bodyPr>
            <a:lstStyle>
              <a:lvl1pPr algn="r" rtl="1">
                <a:lnSpc>
                  <a:spcPct val="90000"/>
                </a:lnSpc>
                <a:defRPr sz="2000">
                  <a:solidFill>
                    <a:srgbClr val="10253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المعلومات المغلوطة هي معلومات خاطئة ينشرها الأشخاص دون قصد الخداع، وقد يكون ذلك من خلال سوء الفهم على سبيل المثال.</a:t>
              </a:r>
            </a:p>
          </p:txBody>
        </p:sp>
      </p:grpSp>
      <p:grpSp>
        <p:nvGrpSpPr>
          <p:cNvPr id="573" name="Google Shape;1057;g77b047ae1b_1_135"/>
          <p:cNvGrpSpPr/>
          <p:nvPr/>
        </p:nvGrpSpPr>
        <p:grpSpPr>
          <a:xfrm>
            <a:off x="1799559" y="4219875"/>
            <a:ext cx="8672103" cy="1181894"/>
            <a:chOff x="-1" y="-1"/>
            <a:chExt cx="8672101" cy="1181893"/>
          </a:xfrm>
        </p:grpSpPr>
        <p:sp>
          <p:nvSpPr>
            <p:cNvPr id="571" name="Rectangle"/>
            <p:cNvSpPr/>
            <p:nvPr/>
          </p:nvSpPr>
          <p:spPr>
            <a:xfrm>
              <a:off x="-1" y="-1"/>
              <a:ext cx="8672101" cy="1181893"/>
            </a:xfrm>
            <a:prstGeom prst="rect">
              <a:avLst/>
            </a:prstGeom>
            <a:solidFill>
              <a:srgbClr val="AFC6FD"/>
            </a:solidFill>
            <a:ln w="12700" cap="flat">
              <a:noFill/>
              <a:miter lim="400000"/>
            </a:ln>
            <a:effectLst/>
          </p:spPr>
          <p:txBody>
            <a:bodyPr wrap="square" lIns="45719" tIns="45719" rIns="45719" bIns="45719" numCol="1" rtlCol="1" anchor="t">
              <a:noAutofit/>
            </a:bodyPr>
            <a:lstStyle/>
            <a:p>
              <a:pPr rtl="1">
                <a:lnSpc>
                  <a:spcPct val="90000"/>
                </a:lnSpc>
                <a:defRPr>
                  <a:solidFill>
                    <a:srgbClr val="10253F"/>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572" name="Disinformation is...incorrect information spread by people in order to deceive or manipulate others.  An example of this is ‘fake news’, which is disinformation disguised as news, often spread for political or economic gain."/>
            <p:cNvSpPr txBox="1"/>
            <p:nvPr/>
          </p:nvSpPr>
          <p:spPr>
            <a:xfrm>
              <a:off x="45724" y="-1"/>
              <a:ext cx="8580650" cy="93098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t">
              <a:spAutoFit/>
            </a:bodyPr>
            <a:lstStyle>
              <a:lvl1pPr algn="r" rtl="1">
                <a:lnSpc>
                  <a:spcPct val="90000"/>
                </a:lnSpc>
                <a:defRPr sz="2000">
                  <a:solidFill>
                    <a:srgbClr val="10253F"/>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المُضلِّلة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صحيحة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ينشرها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بغرض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خداع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الآخرين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التلاعب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بهم</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أمثلة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المُضلِّلة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الأخبار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الكاذبة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وهي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مضللة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متخفية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أخبار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وتنتشر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غالبًا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لتحقيق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مكاسب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اقتصادية</a:t>
              </a:r>
              <a:r>
                <a:rPr>
                  <a:latin typeface="Sakkal Majalla" panose="02000000000000000000" pitchFamily="2" charset="-78"/>
                  <a:cs typeface="Sakkal Majalla" panose="02000000000000000000" pitchFamily="2" charset="-78"/>
                </a:rPr>
                <a:t>.</a:t>
              </a:r>
            </a:p>
          </p:txBody>
        </p:sp>
      </p:grpSp>
      <p:grpSp>
        <p:nvGrpSpPr>
          <p:cNvPr id="576" name="Google Shape;1057;g77b047ae1b_1_135"/>
          <p:cNvGrpSpPr/>
          <p:nvPr/>
        </p:nvGrpSpPr>
        <p:grpSpPr>
          <a:xfrm>
            <a:off x="1876308" y="1389692"/>
            <a:ext cx="8518606" cy="1035511"/>
            <a:chOff x="0" y="-1"/>
            <a:chExt cx="8518605" cy="1035510"/>
          </a:xfrm>
        </p:grpSpPr>
        <p:sp>
          <p:nvSpPr>
            <p:cNvPr id="574" name="Rectangle"/>
            <p:cNvSpPr/>
            <p:nvPr/>
          </p:nvSpPr>
          <p:spPr>
            <a:xfrm>
              <a:off x="0" y="-1"/>
              <a:ext cx="8518605" cy="1035510"/>
            </a:xfrm>
            <a:prstGeom prst="rect">
              <a:avLst/>
            </a:prstGeom>
            <a:solidFill>
              <a:srgbClr val="AFC6FD"/>
            </a:solidFill>
            <a:ln w="12700" cap="flat">
              <a:noFill/>
              <a:miter lim="400000"/>
            </a:ln>
            <a:effectLst/>
          </p:spPr>
          <p:txBody>
            <a:bodyPr wrap="square" lIns="45719" tIns="45719" rIns="45719" bIns="45719" numCol="1" rtlCol="1" anchor="t">
              <a:noAutofit/>
            </a:bodyPr>
            <a:lstStyle/>
            <a:p>
              <a:pPr rtl="1">
                <a:lnSpc>
                  <a:spcPct val="90000"/>
                </a:lnSpc>
                <a:defRPr sz="2000">
                  <a:solidFill>
                    <a:srgbClr val="10253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75" name="Rumors are.....unverified information that can be spread intentionally or unintentionally."/>
            <p:cNvSpPr txBox="1"/>
            <p:nvPr/>
          </p:nvSpPr>
          <p:spPr>
            <a:xfrm>
              <a:off x="45725" y="-1"/>
              <a:ext cx="8427155" cy="37698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t">
              <a:spAutoFit/>
            </a:bodyPr>
            <a:lstStyle>
              <a:lvl1pPr algn="r" rtl="1">
                <a:lnSpc>
                  <a:spcPct val="90000"/>
                </a:lnSpc>
                <a:defRPr sz="2000">
                  <a:solidFill>
                    <a:srgbClr val="10253F"/>
                  </a:solidFill>
                  <a:latin typeface="+mn-lt"/>
                  <a:ea typeface="+mn-ea"/>
                  <a:cs typeface="+mn-cs"/>
                  <a:sym typeface="Source Sans Pro Regular"/>
                </a:defRPr>
              </a:lvl1pPr>
            </a:lstStyle>
            <a:p>
              <a:pPr rtl="1"/>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صحتها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تنتشر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قصد</a:t>
              </a:r>
              <a:r>
                <a:rPr>
                  <a:latin typeface="Sakkal Majalla" panose="02000000000000000000" pitchFamily="2" charset="-78"/>
                  <a:cs typeface="Sakkal Majalla" panose="02000000000000000000" pitchFamily="2" charset="-78"/>
                </a:rPr>
                <a:t>. </a:t>
              </a:r>
            </a:p>
          </p:txBody>
        </p:sp>
      </p:grpSp>
      <p:sp>
        <p:nvSpPr>
          <p:cNvPr id="2" name="Title 1">
            <a:extLst>
              <a:ext uri="{FF2B5EF4-FFF2-40B4-BE49-F238E27FC236}">
                <a16:creationId xmlns:a16="http://schemas.microsoft.com/office/drawing/2014/main" id="{14A99E1D-C87C-5D34-8414-8CC2E1C45482}"/>
              </a:ext>
            </a:extLst>
          </p:cNvPr>
          <p:cNvSpPr txBox="1">
            <a:spLocks/>
          </p:cNvSpPr>
          <p:nvPr/>
        </p:nvSpPr>
        <p:spPr>
          <a:xfrm>
            <a:off x="138856" y="92029"/>
            <a:ext cx="5265482" cy="494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المقصود بالشائعات؟</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Google Shape;1065;g77b047ae1b_1_141"/>
          <p:cNvSpPr txBox="1">
            <a:spLocks noGrp="1"/>
          </p:cNvSpPr>
          <p:nvPr>
            <p:ph type="body" idx="1"/>
          </p:nvPr>
        </p:nvSpPr>
        <p:spPr>
          <a:xfrm>
            <a:off x="1557478" y="1464032"/>
            <a:ext cx="9077044" cy="3929936"/>
          </a:xfrm>
          <a:prstGeom prst="rect">
            <a:avLst/>
          </a:prstGeom>
        </p:spPr>
        <p:txBody>
          <a:bodyPr lIns="45699" tIns="45699" rIns="45699" bIns="45699" rtlCol="1"/>
          <a:lstStyle/>
          <a:p>
            <a:pPr defTabSz="274854" rtl="1">
              <a:lnSpc>
                <a:spcPct val="120000"/>
              </a:lnSpc>
              <a:spcBef>
                <a:spcPts val="0"/>
              </a:spcBef>
              <a:defRPr sz="2280">
                <a:solidFill>
                  <a:schemeClr val="accent3"/>
                </a:solidFill>
                <a:latin typeface="Source Sans Pro Bold"/>
                <a:ea typeface="Source Sans Pro Bold"/>
                <a:cs typeface="Source Sans Pro Bold"/>
                <a:sym typeface="Source Sans Pro Bold"/>
              </a:defRPr>
            </a:pPr>
            <a:r>
              <a:rPr sz="2280" err="1">
                <a:solidFill>
                  <a:srgbClr val="C00000"/>
                </a:solidFill>
                <a:latin typeface="Sakkal Majalla" panose="02000000000000000000" pitchFamily="2" charset="-78"/>
                <a:ea typeface="Source Sans Pro Bold"/>
                <a:cs typeface="Sakkal Majalla" panose="02000000000000000000" pitchFamily="2" charset="-78"/>
              </a:rPr>
              <a:t>ينبغي</a:t>
            </a:r>
            <a:r>
              <a:rPr sz="2280">
                <a:solidFill>
                  <a:srgbClr val="C00000"/>
                </a:solidFill>
                <a:latin typeface="Sakkal Majalla" panose="02000000000000000000" pitchFamily="2" charset="-78"/>
                <a:ea typeface="Source Sans Pro Bold"/>
                <a:cs typeface="Sakkal Majalla" panose="02000000000000000000" pitchFamily="2" charset="-78"/>
              </a:rPr>
              <a:t> </a:t>
            </a:r>
            <a:r>
              <a:rPr sz="2280" err="1">
                <a:solidFill>
                  <a:srgbClr val="C00000"/>
                </a:solidFill>
                <a:latin typeface="Sakkal Majalla" panose="02000000000000000000" pitchFamily="2" charset="-78"/>
                <a:ea typeface="Source Sans Pro Bold"/>
                <a:cs typeface="Sakkal Majalla" panose="02000000000000000000" pitchFamily="2" charset="-78"/>
              </a:rPr>
              <a:t>علينا</a:t>
            </a:r>
            <a:r>
              <a:rPr sz="2280">
                <a:solidFill>
                  <a:srgbClr val="C00000"/>
                </a:solidFill>
                <a:latin typeface="Sakkal Majalla" panose="02000000000000000000" pitchFamily="2" charset="-78"/>
                <a:ea typeface="Source Sans Pro Bold"/>
                <a:cs typeface="Sakkal Majalla" panose="02000000000000000000" pitchFamily="2" charset="-78"/>
              </a:rPr>
              <a:t> </a:t>
            </a:r>
            <a:r>
              <a:rPr sz="2280" err="1">
                <a:solidFill>
                  <a:srgbClr val="C00000"/>
                </a:solidFill>
                <a:latin typeface="Sakkal Majalla" panose="02000000000000000000" pitchFamily="2" charset="-78"/>
                <a:ea typeface="Source Sans Pro Bold"/>
                <a:cs typeface="Sakkal Majalla" panose="02000000000000000000" pitchFamily="2" charset="-78"/>
              </a:rPr>
              <a:t>دحض</a:t>
            </a:r>
            <a:r>
              <a:rPr sz="2280">
                <a:solidFill>
                  <a:srgbClr val="C00000"/>
                </a:solidFill>
                <a:latin typeface="Sakkal Majalla" panose="02000000000000000000" pitchFamily="2" charset="-78"/>
                <a:ea typeface="Source Sans Pro Bold"/>
                <a:cs typeface="Sakkal Majalla" panose="02000000000000000000" pitchFamily="2" charset="-78"/>
              </a:rPr>
              <a:t> </a:t>
            </a:r>
            <a:r>
              <a:rPr sz="2280" err="1">
                <a:solidFill>
                  <a:srgbClr val="C00000"/>
                </a:solidFill>
                <a:latin typeface="Sakkal Majalla" panose="02000000000000000000" pitchFamily="2" charset="-78"/>
                <a:ea typeface="Source Sans Pro Bold"/>
                <a:cs typeface="Sakkal Majalla" panose="02000000000000000000" pitchFamily="2" charset="-78"/>
              </a:rPr>
              <a:t>الشائعات</a:t>
            </a:r>
            <a:r>
              <a:rPr sz="2280">
                <a:solidFill>
                  <a:srgbClr val="C00000"/>
                </a:solidFill>
                <a:latin typeface="Sakkal Majalla" panose="02000000000000000000" pitchFamily="2" charset="-78"/>
                <a:ea typeface="Source Sans Pro Bold"/>
                <a:cs typeface="Sakkal Majalla" panose="02000000000000000000" pitchFamily="2" charset="-78"/>
              </a:rPr>
              <a:t> </a:t>
            </a:r>
            <a:r>
              <a:rPr sz="2280" err="1">
                <a:solidFill>
                  <a:srgbClr val="C00000"/>
                </a:solidFill>
                <a:latin typeface="Sakkal Majalla" panose="02000000000000000000" pitchFamily="2" charset="-78"/>
                <a:ea typeface="Source Sans Pro Bold"/>
                <a:cs typeface="Sakkal Majalla" panose="02000000000000000000" pitchFamily="2" charset="-78"/>
              </a:rPr>
              <a:t>للأسباب</a:t>
            </a:r>
            <a:r>
              <a:rPr sz="2280">
                <a:solidFill>
                  <a:srgbClr val="C00000"/>
                </a:solidFill>
                <a:latin typeface="Sakkal Majalla" panose="02000000000000000000" pitchFamily="2" charset="-78"/>
                <a:ea typeface="Source Sans Pro Bold"/>
                <a:cs typeface="Sakkal Majalla" panose="02000000000000000000" pitchFamily="2" charset="-78"/>
              </a:rPr>
              <a:t> </a:t>
            </a:r>
            <a:r>
              <a:rPr sz="2280" err="1">
                <a:solidFill>
                  <a:srgbClr val="C00000"/>
                </a:solidFill>
                <a:latin typeface="Sakkal Majalla" panose="02000000000000000000" pitchFamily="2" charset="-78"/>
                <a:ea typeface="Source Sans Pro Bold"/>
                <a:cs typeface="Sakkal Majalla" panose="02000000000000000000" pitchFamily="2" charset="-78"/>
              </a:rPr>
              <a:t>الآتية</a:t>
            </a:r>
            <a:r>
              <a:rPr sz="2280">
                <a:solidFill>
                  <a:srgbClr val="C00000"/>
                </a:solidFill>
                <a:latin typeface="Sakkal Majalla" panose="02000000000000000000" pitchFamily="2" charset="-78"/>
                <a:ea typeface="Source Sans Pro Bold"/>
                <a:cs typeface="Sakkal Majalla" panose="02000000000000000000" pitchFamily="2" charset="-78"/>
              </a:rPr>
              <a:t>:</a:t>
            </a:r>
          </a:p>
          <a:p>
            <a:pPr marL="241300" indent="-241300" defTabSz="274854" rtl="1">
              <a:lnSpc>
                <a:spcPct val="120000"/>
              </a:lnSpc>
              <a:spcBef>
                <a:spcPts val="0"/>
              </a:spcBef>
              <a:buClr>
                <a:srgbClr val="C00000"/>
              </a:buClr>
              <a:buSzPct val="100000"/>
              <a:buChar char="•"/>
              <a:defRPr sz="2280"/>
            </a:pPr>
            <a:r>
              <a:rPr>
                <a:latin typeface="Sakkal Majalla" panose="02000000000000000000" pitchFamily="2" charset="-78"/>
                <a:cs typeface="Sakkal Majalla" panose="02000000000000000000" pitchFamily="2" charset="-78"/>
              </a:rPr>
              <a:t>قد </a:t>
            </a:r>
            <a:r>
              <a:rPr err="1">
                <a:latin typeface="Sakkal Majalla" panose="02000000000000000000" pitchFamily="2" charset="-78"/>
                <a:cs typeface="Sakkal Majalla" panose="02000000000000000000" pitchFamily="2" charset="-78"/>
              </a:rPr>
              <a:t>يترتب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آثار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كارثية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والمنظمات</a:t>
            </a:r>
            <a:r>
              <a:rPr>
                <a:latin typeface="Sakkal Majalla" panose="02000000000000000000" pitchFamily="2" charset="-78"/>
                <a:cs typeface="Sakkal Majalla" panose="02000000000000000000" pitchFamily="2" charset="-78"/>
              </a:rPr>
              <a:t>.</a:t>
            </a:r>
          </a:p>
          <a:p>
            <a:pPr marL="241300" indent="-241300" defTabSz="274854" rtl="1">
              <a:lnSpc>
                <a:spcPct val="120000"/>
              </a:lnSpc>
              <a:spcBef>
                <a:spcPts val="0"/>
              </a:spcBef>
              <a:buClr>
                <a:srgbClr val="C00000"/>
              </a:buClr>
              <a:buSzPct val="100000"/>
              <a:buChar char="•"/>
              <a:defRPr sz="2280"/>
            </a:pPr>
            <a:r>
              <a:rPr>
                <a:latin typeface="Sakkal Majalla" panose="02000000000000000000" pitchFamily="2" charset="-78"/>
                <a:cs typeface="Sakkal Majalla" panose="02000000000000000000" pitchFamily="2" charset="-78"/>
              </a:rPr>
              <a:t>قد </a:t>
            </a:r>
            <a:r>
              <a:rPr err="1">
                <a:latin typeface="Sakkal Majalla" panose="02000000000000000000" pitchFamily="2" charset="-78"/>
                <a:cs typeface="Sakkal Majalla" panose="02000000000000000000" pitchFamily="2" charset="-78"/>
              </a:rPr>
              <a:t>تهدد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الأرواح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p>
          <a:p>
            <a:pPr marL="241300" indent="-241300" defTabSz="274854" rtl="1">
              <a:lnSpc>
                <a:spcPct val="120000"/>
              </a:lnSpc>
              <a:spcBef>
                <a:spcPts val="0"/>
              </a:spcBef>
              <a:buClr>
                <a:srgbClr val="C00000"/>
              </a:buClr>
              <a:buSzPct val="100000"/>
              <a:buChar char="•"/>
              <a:defRPr sz="2280"/>
            </a:pP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تتسبب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الشعور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بالمعاناة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الغضب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واستفزاز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سلوكيات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ردود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عنيفة</a:t>
            </a:r>
            <a:r>
              <a:rPr>
                <a:latin typeface="Sakkal Majalla" panose="02000000000000000000" pitchFamily="2" charset="-78"/>
                <a:cs typeface="Sakkal Majalla" panose="02000000000000000000" pitchFamily="2" charset="-78"/>
              </a:rPr>
              <a:t>.</a:t>
            </a:r>
          </a:p>
          <a:p>
            <a:pPr marL="241300" indent="-241300" defTabSz="274854" rtl="1">
              <a:lnSpc>
                <a:spcPct val="120000"/>
              </a:lnSpc>
              <a:spcBef>
                <a:spcPts val="0"/>
              </a:spcBef>
              <a:buClr>
                <a:srgbClr val="C00000"/>
              </a:buClr>
              <a:buSzPct val="100000"/>
              <a:buChar char="•"/>
              <a:defRPr sz="2280"/>
            </a:pP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خيارات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مستنيرة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a:t>
            </a:r>
          </a:p>
          <a:p>
            <a:pPr marL="241300" indent="-241300" defTabSz="274854" rtl="1">
              <a:lnSpc>
                <a:spcPct val="120000"/>
              </a:lnSpc>
              <a:spcBef>
                <a:spcPts val="0"/>
              </a:spcBef>
              <a:buClr>
                <a:srgbClr val="C00000"/>
              </a:buClr>
              <a:buSzPct val="100000"/>
              <a:buChar char="•"/>
              <a:defRPr sz="2280"/>
            </a:pPr>
            <a:r>
              <a:rPr err="1">
                <a:latin typeface="Sakkal Majalla" panose="02000000000000000000" pitchFamily="2" charset="-78"/>
                <a:cs typeface="Sakkal Majalla" panose="02000000000000000000" pitchFamily="2" charset="-78"/>
              </a:rPr>
              <a:t>لكل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الأسباب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تجاهل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رصدها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والتصدي لها. و</a:t>
            </a:r>
            <a:r>
              <a:rPr err="1">
                <a:latin typeface="Sakkal Majalla" panose="02000000000000000000" pitchFamily="2" charset="-78"/>
                <a:cs typeface="Sakkal Majalla" panose="02000000000000000000" pitchFamily="2" charset="-78"/>
              </a:rPr>
              <a:t>تتيح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أيضًا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الفرصة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شكلًا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أشكال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التعقيبات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الإجراءات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المتخذة</a:t>
            </a:r>
            <a:r>
              <a:rPr>
                <a:latin typeface="Sakkal Majalla" panose="02000000000000000000" pitchFamily="2" charset="-78"/>
                <a:cs typeface="Sakkal Majalla" panose="02000000000000000000" pitchFamily="2" charset="-78"/>
              </a:rPr>
              <a:t>.</a:t>
            </a:r>
          </a:p>
        </p:txBody>
      </p:sp>
      <p:sp>
        <p:nvSpPr>
          <p:cNvPr id="583" name="Google Shape;1066;g77b047ae1b_1_141"/>
          <p:cNvSpPr txBox="1"/>
          <p:nvPr/>
        </p:nvSpPr>
        <p:spPr>
          <a:xfrm>
            <a:off x="2117014" y="5483528"/>
            <a:ext cx="7957973" cy="6462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p>
            <a:pPr algn="ctr" rtl="1">
              <a:defRPr>
                <a:solidFill>
                  <a:srgbClr val="C00000"/>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المسألة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ظهور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عدمه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الأزمة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فستكون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دائمًا</a:t>
            </a:r>
            <a:r>
              <a:rPr>
                <a:latin typeface="Sakkal Majalla" panose="02000000000000000000" pitchFamily="2" charset="-78"/>
                <a:cs typeface="Sakkal Majalla" panose="02000000000000000000" pitchFamily="2" charset="-78"/>
              </a:rPr>
              <a:t>.</a:t>
            </a:r>
          </a:p>
          <a:p>
            <a:pPr algn="ctr" rtl="1">
              <a:defRPr>
                <a:solidFill>
                  <a:srgbClr val="C00000"/>
                </a:solidFill>
                <a:latin typeface="+mn-lt"/>
                <a:ea typeface="+mn-ea"/>
                <a:cs typeface="+mn-cs"/>
                <a:sym typeface="Source Sans Pro Regular"/>
              </a:defRPr>
            </a:pPr>
            <a:r>
              <a:rPr err="1">
                <a:latin typeface="Sakkal Majalla" panose="02000000000000000000" pitchFamily="2" charset="-78"/>
                <a:cs typeface="Sakkal Majalla" panose="02000000000000000000" pitchFamily="2" charset="-78"/>
              </a:rPr>
              <a:t>لكن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المسألة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بالأحرى</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سنتعامل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lang="ar-EG">
                <a:latin typeface="Sakkal Majalla" panose="02000000000000000000" pitchFamily="2" charset="-78"/>
                <a:cs typeface="Sakkal Majalla" panose="02000000000000000000" pitchFamily="2" charset="-78"/>
              </a:rPr>
              <a:t> ونتصدى لها</a:t>
            </a:r>
            <a:r>
              <a:rPr>
                <a:latin typeface="Sakkal Majalla" panose="02000000000000000000" pitchFamily="2" charset="-78"/>
                <a:cs typeface="Sakkal Majalla" panose="02000000000000000000" pitchFamily="2" charset="-78"/>
              </a:rPr>
              <a:t>؟</a:t>
            </a:r>
          </a:p>
        </p:txBody>
      </p:sp>
      <p:sp>
        <p:nvSpPr>
          <p:cNvPr id="584" name="Google Shape;1067;g77b047ae1b_1_141"/>
          <p:cNvSpPr txBox="1"/>
          <p:nvPr/>
        </p:nvSpPr>
        <p:spPr>
          <a:xfrm>
            <a:off x="5138663" y="6297194"/>
            <a:ext cx="1914674" cy="24617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r" rtl="1">
              <a:defRPr sz="1400">
                <a:latin typeface="+mn-lt"/>
                <a:ea typeface="+mn-ea"/>
                <a:cs typeface="+mn-cs"/>
                <a:sym typeface="Source Sans Pro Regular"/>
              </a:defRPr>
            </a:lvl1pPr>
          </a:lstStyle>
          <a:p>
            <a:pPr algn="ctr" rtl="0"/>
            <a:r>
              <a:rPr lang="ar" sz="1000">
                <a:latin typeface="Sakkal Majalla" panose="02000000000000000000" pitchFamily="2" charset="-78"/>
                <a:cs typeface="Sakkal Majalla" panose="02000000000000000000" pitchFamily="2" charset="-78"/>
              </a:rPr>
              <a:t>Rumor has it, CDAC network, 2017</a:t>
            </a:r>
          </a:p>
        </p:txBody>
      </p:sp>
      <p:sp>
        <p:nvSpPr>
          <p:cNvPr id="2" name="Title 1">
            <a:extLst>
              <a:ext uri="{FF2B5EF4-FFF2-40B4-BE49-F238E27FC236}">
                <a16:creationId xmlns:a16="http://schemas.microsoft.com/office/drawing/2014/main" id="{6438FD3D-9AE5-3E52-9637-82DFD32F3130}"/>
              </a:ext>
            </a:extLst>
          </p:cNvPr>
          <p:cNvSpPr txBox="1">
            <a:spLocks/>
          </p:cNvSpPr>
          <p:nvPr/>
        </p:nvSpPr>
        <p:spPr>
          <a:xfrm>
            <a:off x="138856" y="92028"/>
            <a:ext cx="5312375" cy="5527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لِمَ يتعين الرد على الشائعات؟</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 name="Google Shape;1136;g77b047ae1b_1_395"/>
          <p:cNvSpPr txBox="1">
            <a:spLocks noGrp="1"/>
          </p:cNvSpPr>
          <p:nvPr>
            <p:ph type="body" idx="1"/>
          </p:nvPr>
        </p:nvSpPr>
        <p:spPr>
          <a:xfrm>
            <a:off x="1590906" y="1474831"/>
            <a:ext cx="9010189" cy="4426241"/>
          </a:xfrm>
          <a:prstGeom prst="rect">
            <a:avLst/>
          </a:prstGeom>
        </p:spPr>
        <p:txBody>
          <a:bodyPr lIns="45699" tIns="45699" rIns="45699" bIns="45699" rtlCol="1"/>
          <a:lstStyle/>
          <a:p>
            <a:pPr marL="240631" indent="-240631">
              <a:spcBef>
                <a:spcPts val="0"/>
              </a:spcBef>
              <a:buClr>
                <a:schemeClr val="accent3"/>
              </a:buClr>
              <a:buSzPct val="100000"/>
              <a:buChar char="•"/>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تأقلمك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فكرة</a:t>
            </a:r>
            <a:r>
              <a:rPr>
                <a:latin typeface="Sakkal Majalla" panose="02000000000000000000" pitchFamily="2" charset="-78"/>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الاستماع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وإضافة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بعض</a:t>
            </a:r>
            <a:r>
              <a:rPr>
                <a:latin typeface="Sakkal Majalla" panose="02000000000000000000" pitchFamily="2" charset="-78"/>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الخطوات</a:t>
            </a:r>
            <a:r>
              <a:rPr>
                <a:solidFill>
                  <a:srgbClr val="C00000"/>
                </a:solidFill>
                <a:latin typeface="Sakkal Majalla" panose="02000000000000000000" pitchFamily="2" charset="-78"/>
                <a:ea typeface="Source Sans Pro Bold"/>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المباشرة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عملك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وسيلةً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قويةً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للشائعات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0631" indent="-240631"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يمكنك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طريقةً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جديدةً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للعمل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دحض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تطبيق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الحوار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a:t>
            </a:r>
            <a:r>
              <a:rPr err="1">
                <a:solidFill>
                  <a:srgbClr val="C00000"/>
                </a:solidFill>
                <a:latin typeface="Sakkal Majalla" panose="02000000000000000000" pitchFamily="2" charset="-78"/>
                <a:ea typeface="Source Sans Pro Bold"/>
                <a:cs typeface="Sakkal Majalla" panose="02000000000000000000" pitchFamily="2" charset="-78"/>
              </a:rPr>
              <a:t>الإنصات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ثمَّ</a:t>
            </a:r>
            <a:r>
              <a:rPr>
                <a:latin typeface="Sakkal Majalla" panose="02000000000000000000" pitchFamily="2" charset="-78"/>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التحقق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الحقائق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الكامنة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وراءها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a:t>
            </a:r>
            <a:r>
              <a:rPr err="1">
                <a:solidFill>
                  <a:srgbClr val="C00000"/>
                </a:solidFill>
                <a:latin typeface="Sakkal Majalla" panose="02000000000000000000" pitchFamily="2" charset="-78"/>
                <a:ea typeface="Source Sans Pro Bold"/>
                <a:cs typeface="Sakkal Majalla" panose="02000000000000000000" pitchFamily="2" charset="-78"/>
              </a:rPr>
              <a:t>إشراك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الروايات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الجديدة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40631" indent="-240631" rtl="1">
              <a:spcBef>
                <a:spcPts val="1000"/>
              </a:spcBef>
              <a:buClr>
                <a:schemeClr val="accent3"/>
              </a:buClr>
              <a:buSzPct val="100000"/>
              <a:buChar char="•"/>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تنفيذ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بالتنسيق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الجهات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الفاعلة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والاستفادة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solidFill>
                  <a:srgbClr val="C00000"/>
                </a:solidFill>
                <a:latin typeface="Sakkal Majalla" panose="02000000000000000000" pitchFamily="2" charset="-78"/>
                <a:ea typeface="Source Sans Pro Bold"/>
                <a:cs typeface="Sakkal Majalla" panose="02000000000000000000" pitchFamily="2" charset="-78"/>
              </a:rPr>
              <a:t>خبرات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الشركاء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يؤدي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تعزيز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العملية</a:t>
            </a:r>
            <a:r>
              <a:rPr>
                <a:latin typeface="Sakkal Majalla" panose="02000000000000000000" pitchFamily="2" charset="-78"/>
                <a:cs typeface="Sakkal Majalla" panose="02000000000000000000" pitchFamily="2" charset="-78"/>
              </a:rPr>
              <a:t>.</a:t>
            </a:r>
          </a:p>
          <a:p>
            <a:pPr marL="240631" indent="-240631" rtl="1">
              <a:spcBef>
                <a:spcPts val="1000"/>
              </a:spcBef>
              <a:buClr>
                <a:schemeClr val="accent3"/>
              </a:buClr>
              <a:buSzPct val="100000"/>
              <a:buChar char="•"/>
              <a:defRPr>
                <a:solidFill>
                  <a:schemeClr val="accent1"/>
                </a:solidFill>
              </a:defRPr>
            </a:pPr>
            <a:r>
              <a:rPr err="1">
                <a:solidFill>
                  <a:srgbClr val="C00000"/>
                </a:solidFill>
                <a:latin typeface="Sakkal Majalla" panose="02000000000000000000" pitchFamily="2" charset="-78"/>
                <a:ea typeface="Source Sans Pro Bold"/>
                <a:cs typeface="Sakkal Majalla" panose="02000000000000000000" pitchFamily="2" charset="-78"/>
              </a:rPr>
              <a:t>رصد</a:t>
            </a:r>
            <a:r>
              <a:rPr>
                <a:solidFill>
                  <a:srgbClr val="C00000"/>
                </a:solidFill>
                <a:latin typeface="Sakkal Majalla" panose="02000000000000000000" pitchFamily="2" charset="-78"/>
                <a:ea typeface="Source Sans Pro Bold"/>
                <a:cs typeface="Sakkal Majalla" panose="02000000000000000000" pitchFamily="2" charset="-78"/>
              </a:rPr>
              <a:t> </a:t>
            </a:r>
            <a:r>
              <a:rPr err="1">
                <a:latin typeface="Sakkal Majalla" panose="02000000000000000000" pitchFamily="2" charset="-78"/>
                <a:cs typeface="Sakkal Majalla" panose="02000000000000000000" pitchFamily="2" charset="-78"/>
              </a:rPr>
              <a:t>التعقيبات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وجمعها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a:t>
            </a:r>
          </a:p>
        </p:txBody>
      </p:sp>
      <p:sp>
        <p:nvSpPr>
          <p:cNvPr id="590" name="Google Shape;1137;g77b047ae1b_1_395"/>
          <p:cNvSpPr txBox="1"/>
          <p:nvPr/>
        </p:nvSpPr>
        <p:spPr>
          <a:xfrm>
            <a:off x="3364807" y="5383169"/>
            <a:ext cx="5462386" cy="3835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rtlCol="1">
            <a:spAutoFit/>
          </a:bodyPr>
          <a:lstStyle>
            <a:lvl1pPr algn="r" rtl="1">
              <a:defRPr>
                <a:solidFill>
                  <a:schemeClr val="accent3"/>
                </a:solidFill>
                <a:latin typeface="+mn-lt"/>
                <a:ea typeface="+mn-ea"/>
                <a:cs typeface="+mn-cs"/>
                <a:sym typeface="Source Sans Pro Regular"/>
              </a:defRPr>
            </a:lvl1pPr>
          </a:lstStyle>
          <a:p>
            <a:pPr algn="ctr" rtl="1"/>
            <a:r>
              <a:rPr>
                <a:latin typeface="Sakkal Majalla" panose="02000000000000000000" pitchFamily="2" charset="-78"/>
                <a:cs typeface="Sakkal Majalla" panose="02000000000000000000" pitchFamily="2" charset="-78"/>
              </a:rPr>
              <a:t>Rumor has it: a practical guide to working with rumors.</a:t>
            </a:r>
          </a:p>
        </p:txBody>
      </p:sp>
      <p:sp>
        <p:nvSpPr>
          <p:cNvPr id="2" name="Title 1">
            <a:extLst>
              <a:ext uri="{FF2B5EF4-FFF2-40B4-BE49-F238E27FC236}">
                <a16:creationId xmlns:a16="http://schemas.microsoft.com/office/drawing/2014/main" id="{775139F1-DE23-5F6E-4E2F-179FB388300B}"/>
              </a:ext>
            </a:extLst>
          </p:cNvPr>
          <p:cNvSpPr txBox="1">
            <a:spLocks/>
          </p:cNvSpPr>
          <p:nvPr/>
        </p:nvSpPr>
        <p:spPr>
          <a:xfrm>
            <a:off x="138856" y="92028"/>
            <a:ext cx="5359267" cy="5761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دحض الشائعات</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Text Placeholder 2"/>
          <p:cNvSpPr txBox="1">
            <a:spLocks noGrp="1"/>
          </p:cNvSpPr>
          <p:nvPr>
            <p:ph type="body" idx="1"/>
          </p:nvPr>
        </p:nvSpPr>
        <p:spPr>
          <a:xfrm>
            <a:off x="1508500" y="1101964"/>
            <a:ext cx="9175000" cy="2176480"/>
          </a:xfrm>
          <a:prstGeom prst="rect">
            <a:avLst/>
          </a:prstGeom>
        </p:spPr>
        <p:txBody>
          <a:bodyPr rtlCol="1"/>
          <a:lstStyle/>
          <a:p>
            <a:pPr marL="240631" indent="-240631" rtl="1">
              <a:buClr>
                <a:schemeClr val="accent3"/>
              </a:buClr>
              <a:buSzPct val="100000"/>
              <a:buChar char="•"/>
            </a:pPr>
            <a:r>
              <a:rPr err="1">
                <a:latin typeface="Sakkal Majalla" panose="02000000000000000000" pitchFamily="2" charset="-78"/>
                <a:cs typeface="Sakkal Majalla" panose="02000000000000000000" pitchFamily="2" charset="-78"/>
              </a:rPr>
              <a:t>تشمل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الممارسة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السليمة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توثيق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«س</a:t>
            </a:r>
            <a:r>
              <a:rPr err="1">
                <a:latin typeface="Sakkal Majalla" panose="02000000000000000000" pitchFamily="2" charset="-78"/>
                <a:cs typeface="Sakkal Majalla" panose="02000000000000000000" pitchFamily="2" charset="-78"/>
              </a:rPr>
              <a:t>ِجِل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تسجيل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تفاصيل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وتصنيفها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والاحتفاظ</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بملاحظات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لاحقة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مُتخذة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p>
          <a:p>
            <a:pPr marL="240631" indent="-240631" rtl="1">
              <a:buClr>
                <a:schemeClr val="accent3"/>
              </a:buClr>
              <a:buSzPct val="100000"/>
              <a:buChar char="•"/>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الاحتفاظ</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بسِجِل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إمكانية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تحليل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الاتجاهات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والأنماط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والمشاكل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المتكررة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وكذلك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مشاركة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a:t>
            </a:r>
            <a:r>
              <a:rPr>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9628651E-D85C-BA18-C0E3-F999C7FCF297}"/>
              </a:ext>
            </a:extLst>
          </p:cNvPr>
          <p:cNvSpPr txBox="1">
            <a:spLocks/>
          </p:cNvSpPr>
          <p:nvPr/>
        </p:nvSpPr>
        <p:spPr>
          <a:xfrm>
            <a:off x="138856" y="92029"/>
            <a:ext cx="5300652" cy="3886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850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الأداة - سِجِل الشائعات</a:t>
            </a:r>
          </a:p>
        </p:txBody>
      </p:sp>
      <p:graphicFrame>
        <p:nvGraphicFramePr>
          <p:cNvPr id="3" name="Tableau 2">
            <a:extLst>
              <a:ext uri="{FF2B5EF4-FFF2-40B4-BE49-F238E27FC236}">
                <a16:creationId xmlns:a16="http://schemas.microsoft.com/office/drawing/2014/main" id="{81E5AC2D-2879-8B11-EC33-83DCC66F3C69}"/>
              </a:ext>
            </a:extLst>
          </p:cNvPr>
          <p:cNvGraphicFramePr>
            <a:graphicFrameLocks noGrp="1"/>
          </p:cNvGraphicFramePr>
          <p:nvPr>
            <p:extLst>
              <p:ext uri="{D42A27DB-BD31-4B8C-83A1-F6EECF244321}">
                <p14:modId xmlns:p14="http://schemas.microsoft.com/office/powerpoint/2010/main" val="3118611259"/>
              </p:ext>
            </p:extLst>
          </p:nvPr>
        </p:nvGraphicFramePr>
        <p:xfrm>
          <a:off x="1512438" y="3376238"/>
          <a:ext cx="9449606" cy="1747640"/>
        </p:xfrm>
        <a:graphic>
          <a:graphicData uri="http://schemas.openxmlformats.org/drawingml/2006/table">
            <a:tbl>
              <a:tblPr firstRow="1" bandRow="1">
                <a:tableStyleId>{5940675A-B579-460E-94D1-54222C63F5DA}</a:tableStyleId>
              </a:tblPr>
              <a:tblGrid>
                <a:gridCol w="1181201">
                  <a:extLst>
                    <a:ext uri="{9D8B030D-6E8A-4147-A177-3AD203B41FA5}">
                      <a16:colId xmlns:a16="http://schemas.microsoft.com/office/drawing/2014/main" val="2535688337"/>
                    </a:ext>
                  </a:extLst>
                </a:gridCol>
                <a:gridCol w="1181201">
                  <a:extLst>
                    <a:ext uri="{9D8B030D-6E8A-4147-A177-3AD203B41FA5}">
                      <a16:colId xmlns:a16="http://schemas.microsoft.com/office/drawing/2014/main" val="1826776839"/>
                    </a:ext>
                  </a:extLst>
                </a:gridCol>
                <a:gridCol w="1181201">
                  <a:extLst>
                    <a:ext uri="{9D8B030D-6E8A-4147-A177-3AD203B41FA5}">
                      <a16:colId xmlns:a16="http://schemas.microsoft.com/office/drawing/2014/main" val="3375896924"/>
                    </a:ext>
                  </a:extLst>
                </a:gridCol>
                <a:gridCol w="1181201">
                  <a:extLst>
                    <a:ext uri="{9D8B030D-6E8A-4147-A177-3AD203B41FA5}">
                      <a16:colId xmlns:a16="http://schemas.microsoft.com/office/drawing/2014/main" val="2847159808"/>
                    </a:ext>
                  </a:extLst>
                </a:gridCol>
                <a:gridCol w="1181201">
                  <a:extLst>
                    <a:ext uri="{9D8B030D-6E8A-4147-A177-3AD203B41FA5}">
                      <a16:colId xmlns:a16="http://schemas.microsoft.com/office/drawing/2014/main" val="4057563058"/>
                    </a:ext>
                  </a:extLst>
                </a:gridCol>
                <a:gridCol w="1181201">
                  <a:extLst>
                    <a:ext uri="{9D8B030D-6E8A-4147-A177-3AD203B41FA5}">
                      <a16:colId xmlns:a16="http://schemas.microsoft.com/office/drawing/2014/main" val="3994480045"/>
                    </a:ext>
                  </a:extLst>
                </a:gridCol>
                <a:gridCol w="985344">
                  <a:extLst>
                    <a:ext uri="{9D8B030D-6E8A-4147-A177-3AD203B41FA5}">
                      <a16:colId xmlns:a16="http://schemas.microsoft.com/office/drawing/2014/main" val="1017094819"/>
                    </a:ext>
                  </a:extLst>
                </a:gridCol>
                <a:gridCol w="1377056">
                  <a:extLst>
                    <a:ext uri="{9D8B030D-6E8A-4147-A177-3AD203B41FA5}">
                      <a16:colId xmlns:a16="http://schemas.microsoft.com/office/drawing/2014/main" val="818165768"/>
                    </a:ext>
                  </a:extLst>
                </a:gridCol>
              </a:tblGrid>
              <a:tr h="802760">
                <a:tc>
                  <a:txBody>
                    <a:bodyPr/>
                    <a:lstStyle/>
                    <a:p>
                      <a:pPr lvl="0">
                        <a:buNone/>
                      </a:pPr>
                      <a:r>
                        <a:rPr lang="fr-FR" sz="1600" b="1" i="0" u="none" strike="noStrike" noProof="0" err="1">
                          <a:latin typeface="Source Sans Pro Regular"/>
                        </a:rPr>
                        <a:t>نتائج</a:t>
                      </a:r>
                      <a:r>
                        <a:rPr lang="fr-FR" sz="1600" b="1" i="0" u="none" strike="noStrike" noProof="0" dirty="0">
                          <a:latin typeface="Source Sans Pro Regular"/>
                        </a:rPr>
                        <a:t>  </a:t>
                      </a:r>
                      <a:r>
                        <a:rPr lang="fr-FR" sz="1600" b="1" i="0" u="none" strike="noStrike" noProof="0" err="1">
                          <a:latin typeface="Source Sans Pro Regular"/>
                        </a:rPr>
                        <a:t>التتبع</a:t>
                      </a:r>
                      <a:endParaRPr lang="fr-FR" sz="1600" b="1" i="0" u="none" strike="noStrike" noProof="0" dirty="0" err="1">
                        <a:latin typeface="Source Sans Pro Regular"/>
                      </a:endParaRPr>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buNone/>
                      </a:pPr>
                      <a:r>
                        <a:rPr lang="fr-FR" sz="1600" b="1" i="0" u="none" strike="noStrike" noProof="0" err="1">
                          <a:latin typeface="Source Sans Pro Regular"/>
                        </a:rPr>
                        <a:t>أنشطة</a:t>
                      </a:r>
                      <a:r>
                        <a:rPr lang="fr-FR" sz="1600" b="1" i="0" u="none" strike="noStrike" noProof="0" dirty="0">
                          <a:latin typeface="Source Sans Pro Regular"/>
                        </a:rPr>
                        <a:t> </a:t>
                      </a:r>
                      <a:r>
                        <a:rPr lang="fr-FR" sz="1600" b="1" i="0" u="none" strike="noStrike" noProof="0" err="1">
                          <a:latin typeface="Source Sans Pro Regular"/>
                        </a:rPr>
                        <a:t>المشاركة</a:t>
                      </a:r>
                      <a:endParaRPr lang="fr-FR" sz="1600" b="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buNone/>
                      </a:pPr>
                      <a:r>
                        <a:rPr lang="fr-FR" sz="1600" b="1" i="0" u="none" strike="noStrike" noProof="0" err="1"/>
                        <a:t>وضعية</a:t>
                      </a:r>
                      <a:r>
                        <a:rPr lang="fr-FR" sz="1600" b="1" i="0" u="none" strike="noStrike" noProof="0" dirty="0"/>
                        <a:t> </a:t>
                      </a:r>
                      <a:r>
                        <a:rPr lang="fr-FR" sz="1600" b="1" i="0" u="none" strike="noStrike" noProof="0" err="1"/>
                        <a:t>التحقق</a:t>
                      </a:r>
                      <a:endParaRPr lang="fr-FR" sz="1600" b="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lnSpc>
                          <a:spcPct val="100000"/>
                        </a:lnSpc>
                        <a:spcBef>
                          <a:spcPts val="0"/>
                        </a:spcBef>
                        <a:spcAft>
                          <a:spcPts val="0"/>
                        </a:spcAft>
                        <a:buNone/>
                      </a:pPr>
                      <a:r>
                        <a:rPr lang="fr-FR" sz="1600" b="1" i="0" u="none" strike="noStrike" noProof="0" err="1">
                          <a:solidFill>
                            <a:srgbClr val="000000"/>
                          </a:solidFill>
                          <a:latin typeface="Source Sans Pro Regular"/>
                        </a:rPr>
                        <a:t>تقييم</a:t>
                      </a:r>
                      <a:r>
                        <a:rPr lang="fr-FR" sz="1600" b="1" i="0" u="none" strike="noStrike" noProof="0" dirty="0">
                          <a:solidFill>
                            <a:srgbClr val="000000"/>
                          </a:solidFill>
                          <a:latin typeface="Source Sans Pro Regular"/>
                        </a:rPr>
                        <a:t> </a:t>
                      </a:r>
                      <a:r>
                        <a:rPr lang="fr-FR" sz="1600" b="1" i="0" u="none" strike="noStrike" noProof="0" err="1">
                          <a:solidFill>
                            <a:srgbClr val="000000"/>
                          </a:solidFill>
                          <a:latin typeface="Source Sans Pro Regular"/>
                        </a:rPr>
                        <a:t>المخاطر</a:t>
                      </a:r>
                      <a:endParaRPr lang="fr-FR" sz="1600" b="1" i="0" u="none" strike="noStrike" noProof="0" dirty="0" err="1">
                        <a:solidFill>
                          <a:srgbClr val="000000"/>
                        </a:solidFill>
                        <a:latin typeface="Source Sans Pro Regular"/>
                      </a:endParaRPr>
                    </a:p>
                    <a:p>
                      <a:pPr lvl="0">
                        <a:buNone/>
                      </a:pPr>
                      <a:endParaRPr lang="fr-FR" sz="1600" b="1" dirty="0"/>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r>
                        <a:rPr lang="fr-FR" sz="1600" b="1" err="1"/>
                        <a:t>القناة</a:t>
                      </a:r>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r>
                        <a:rPr lang="fr-FR" sz="1600" b="1" err="1"/>
                        <a:t>الاشاعة</a:t>
                      </a:r>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r>
                        <a:rPr lang="fr-FR" sz="1600" b="1" err="1"/>
                        <a:t>المكان</a:t>
                      </a:r>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r>
                        <a:rPr lang="fr-FR" sz="1600" b="1" err="1"/>
                        <a:t>التارىخ</a:t>
                      </a:r>
                      <a:endParaRPr lang="fr-FR" sz="1600" b="1" dirty="0" err="1"/>
                    </a:p>
                  </a:txBody>
                  <a:tcPr>
                    <a:lnL w="12700">
                      <a:solidFill>
                        <a:srgbClr val="66C4E9"/>
                      </a:solidFill>
                    </a:lnL>
                    <a:lnR w="12700">
                      <a:solidFill>
                        <a:srgbClr val="66C4E9"/>
                      </a:solidFill>
                    </a:lnR>
                    <a:lnT w="12700">
                      <a:solidFill>
                        <a:srgbClr val="66C4E9"/>
                      </a:solidFill>
                    </a:lnT>
                    <a:lnB w="12700">
                      <a:solidFill>
                        <a:srgbClr val="66C4E9"/>
                      </a:solidFill>
                    </a:lnB>
                  </a:tcPr>
                </a:tc>
                <a:extLst>
                  <a:ext uri="{0D108BD9-81ED-4DB2-BD59-A6C34878D82A}">
                    <a16:rowId xmlns:a16="http://schemas.microsoft.com/office/drawing/2014/main" val="3646975915"/>
                  </a:ext>
                </a:extLst>
              </a:tr>
              <a:tr h="802760">
                <a:tc>
                  <a:txBody>
                    <a:bodyPr/>
                    <a:lstStyle/>
                    <a:p>
                      <a:pPr lvl="0" algn="r">
                        <a:buNone/>
                      </a:pPr>
                      <a:r>
                        <a:rPr lang="fr-FR" sz="1400" b="0" i="0" u="none" strike="noStrike" noProof="0" err="1">
                          <a:latin typeface="Source Sans Pro Regular"/>
                        </a:rPr>
                        <a:t>هل</a:t>
                      </a:r>
                      <a:r>
                        <a:rPr lang="fr-FR" sz="1400" b="0" i="0" u="none" strike="noStrike" noProof="0" dirty="0">
                          <a:latin typeface="Source Sans Pro Regular"/>
                        </a:rPr>
                        <a:t> </a:t>
                      </a:r>
                      <a:r>
                        <a:rPr lang="fr-FR" sz="1400" b="0" i="0" u="none" strike="noStrike" noProof="0" err="1">
                          <a:latin typeface="Source Sans Pro Regular"/>
                        </a:rPr>
                        <a:t>توقفت</a:t>
                      </a:r>
                      <a:r>
                        <a:rPr lang="fr-FR" sz="1400" b="0" i="0" u="none" strike="noStrike" noProof="0" dirty="0">
                          <a:latin typeface="Source Sans Pro Regular"/>
                        </a:rPr>
                        <a:t> </a:t>
                      </a:r>
                      <a:r>
                        <a:rPr lang="fr-FR" sz="1400" b="0" i="0" u="none" strike="noStrike" noProof="0" err="1">
                          <a:latin typeface="Source Sans Pro Regular"/>
                        </a:rPr>
                        <a:t>الإشاعة</a:t>
                      </a:r>
                      <a:r>
                        <a:rPr lang="fr-FR" sz="1400" b="0" i="0" u="none" strike="noStrike" noProof="0" dirty="0">
                          <a:latin typeface="Source Sans Pro Regular"/>
                        </a:rPr>
                        <a:t>؟</a:t>
                      </a:r>
                      <a:endParaRPr lang="fr-FR" dirty="0"/>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buNone/>
                      </a:pPr>
                      <a:r>
                        <a:rPr lang="fr-FR" sz="1400" b="0" i="0" u="none" strike="noStrike" noProof="0" dirty="0" err="1">
                          <a:latin typeface="Source Sans Pro Regular"/>
                        </a:rPr>
                        <a:t>تفاصيل</a:t>
                      </a:r>
                      <a:r>
                        <a:rPr lang="fr-FR" sz="1400" b="0" i="0" u="none" strike="noStrike" noProof="0" dirty="0">
                          <a:latin typeface="Source Sans Pro Regular"/>
                        </a:rPr>
                        <a:t> </a:t>
                      </a:r>
                      <a:r>
                        <a:rPr lang="fr-FR" sz="1400" b="0" i="0" u="none" strike="noStrike" noProof="0" dirty="0" err="1">
                          <a:latin typeface="Source Sans Pro Regular"/>
                        </a:rPr>
                        <a:t>حول</a:t>
                      </a:r>
                      <a:r>
                        <a:rPr lang="fr-FR" sz="1400" b="0" i="0" u="none" strike="noStrike" noProof="0" dirty="0">
                          <a:latin typeface="Source Sans Pro Regular"/>
                        </a:rPr>
                        <a:t> </a:t>
                      </a:r>
                      <a:r>
                        <a:rPr lang="fr-FR" sz="1400" b="0" i="0" u="none" strike="noStrike" noProof="0" dirty="0" err="1">
                          <a:latin typeface="Source Sans Pro Regular"/>
                        </a:rPr>
                        <a:t>من</a:t>
                      </a:r>
                      <a:r>
                        <a:rPr lang="fr-FR" sz="1400" b="0" i="0" u="none" strike="noStrike" noProof="0" dirty="0">
                          <a:latin typeface="Source Sans Pro Regular"/>
                        </a:rPr>
                        <a:t> </a:t>
                      </a:r>
                      <a:r>
                        <a:rPr lang="fr-FR" sz="1400" b="0" i="0" u="none" strike="noStrike" noProof="0" dirty="0" err="1">
                          <a:latin typeface="Source Sans Pro Regular"/>
                        </a:rPr>
                        <a:t>وماذا</a:t>
                      </a:r>
                      <a:r>
                        <a:rPr lang="fr-FR" sz="1400" b="0" i="0" u="none" strike="noStrike" noProof="0" dirty="0">
                          <a:latin typeface="Source Sans Pro Regular"/>
                        </a:rPr>
                        <a:t> </a:t>
                      </a:r>
                      <a:r>
                        <a:rPr lang="fr-FR" sz="1400" b="0" i="0" u="none" strike="noStrike" noProof="0" dirty="0" err="1">
                          <a:latin typeface="Source Sans Pro Regular"/>
                        </a:rPr>
                        <a:t>ومتى</a:t>
                      </a:r>
                      <a:r>
                        <a:rPr lang="fr-FR" sz="1400" b="0" i="0" u="none" strike="noStrike" noProof="0" dirty="0">
                          <a:latin typeface="Source Sans Pro Regular"/>
                        </a:rPr>
                        <a:t> </a:t>
                      </a:r>
                      <a:r>
                        <a:rPr lang="fr-FR" sz="1400" b="0" i="0" u="none" strike="noStrike" noProof="0" dirty="0" err="1">
                          <a:latin typeface="Source Sans Pro Regular"/>
                        </a:rPr>
                        <a:t>وأين</a:t>
                      </a:r>
                      <a:r>
                        <a:rPr lang="fr-FR" sz="1400" b="0" i="0" u="none" strike="noStrike" noProof="0" dirty="0">
                          <a:latin typeface="Source Sans Pro Regular"/>
                        </a:rPr>
                        <a:t> </a:t>
                      </a:r>
                      <a:r>
                        <a:rPr lang="fr-FR" sz="1400" b="0" i="0" u="none" strike="noStrike" noProof="0" dirty="0" err="1">
                          <a:latin typeface="Source Sans Pro Regular"/>
                        </a:rPr>
                        <a:t>وكيف</a:t>
                      </a:r>
                      <a:r>
                        <a:rPr lang="fr-FR" sz="1400" b="0" i="0" u="none" strike="noStrike" noProof="0" dirty="0">
                          <a:latin typeface="Source Sans Pro Regular"/>
                        </a:rPr>
                        <a:t> </a:t>
                      </a:r>
                      <a:r>
                        <a:rPr lang="fr-FR" sz="1400" b="0" i="0" u="none" strike="noStrike" noProof="0" dirty="0" err="1">
                          <a:latin typeface="Source Sans Pro Regular"/>
                        </a:rPr>
                        <a:t>تشارك</a:t>
                      </a:r>
                      <a:r>
                        <a:rPr lang="fr-FR" sz="1400" b="0" i="0" u="none" strike="noStrike" noProof="0" dirty="0">
                          <a:latin typeface="Source Sans Pro Regular"/>
                        </a:rPr>
                        <a:t>  </a:t>
                      </a:r>
                      <a:r>
                        <a:rPr lang="fr-FR" sz="1400" b="0" i="0" u="none" strike="noStrike" noProof="0" dirty="0" err="1">
                          <a:latin typeface="Source Sans Pro Regular"/>
                        </a:rPr>
                        <a:t>المجتمع</a:t>
                      </a:r>
                      <a:endParaRPr lang="fr-FR" dirty="0" err="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lnSpc>
                          <a:spcPct val="100000"/>
                        </a:lnSpc>
                        <a:spcBef>
                          <a:spcPts val="0"/>
                        </a:spcBef>
                        <a:spcAft>
                          <a:spcPts val="0"/>
                        </a:spcAft>
                        <a:buNone/>
                      </a:pPr>
                      <a:r>
                        <a:rPr lang="fr-FR" sz="1400" b="0" i="0" u="none" strike="noStrike" noProof="0" err="1">
                          <a:latin typeface="Source Sans Pro Regular"/>
                        </a:rPr>
                        <a:t>صحيح</a:t>
                      </a:r>
                      <a:endParaRPr lang="fr-FR" err="1"/>
                    </a:p>
                    <a:p>
                      <a:pPr lvl="0" algn="r">
                        <a:buNone/>
                      </a:pPr>
                      <a:r>
                        <a:rPr lang="fr-FR" sz="1400" b="0" i="0" u="none" strike="noStrike" noProof="0" err="1">
                          <a:latin typeface="Source Sans Pro Regular"/>
                        </a:rPr>
                        <a:t>غير</a:t>
                      </a:r>
                      <a:r>
                        <a:rPr lang="fr-FR" sz="1400" b="0" i="0" u="none" strike="noStrike" noProof="0" dirty="0">
                          <a:latin typeface="Source Sans Pro Regular"/>
                        </a:rPr>
                        <a:t> </a:t>
                      </a:r>
                      <a:r>
                        <a:rPr lang="fr-FR" sz="1400" b="0" i="0" u="none" strike="noStrike" noProof="0" err="1">
                          <a:latin typeface="Source Sans Pro Regular"/>
                        </a:rPr>
                        <a:t>صحيح</a:t>
                      </a:r>
                      <a:endParaRPr lang="fr-FR" err="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lnSpc>
                          <a:spcPct val="100000"/>
                        </a:lnSpc>
                        <a:spcBef>
                          <a:spcPts val="0"/>
                        </a:spcBef>
                        <a:spcAft>
                          <a:spcPts val="0"/>
                        </a:spcAft>
                        <a:buNone/>
                      </a:pPr>
                      <a:r>
                        <a:rPr lang="fr-FR" sz="1400" b="0" i="0" u="none" strike="noStrike" noProof="0" err="1">
                          <a:latin typeface="Source Sans Pro Regular"/>
                        </a:rPr>
                        <a:t>منخفض</a:t>
                      </a:r>
                      <a:endParaRPr lang="fr-FR" err="1"/>
                    </a:p>
                    <a:p>
                      <a:pPr lvl="0" algn="r">
                        <a:lnSpc>
                          <a:spcPct val="100000"/>
                        </a:lnSpc>
                        <a:spcBef>
                          <a:spcPts val="0"/>
                        </a:spcBef>
                        <a:spcAft>
                          <a:spcPts val="0"/>
                        </a:spcAft>
                        <a:buNone/>
                      </a:pPr>
                      <a:r>
                        <a:rPr lang="fr-FR" sz="1400" b="0" i="0" u="none" strike="noStrike" noProof="0" err="1">
                          <a:latin typeface="Source Sans Pro Regular"/>
                        </a:rPr>
                        <a:t>متوسط</a:t>
                      </a:r>
                      <a:endParaRPr lang="fr-FR" err="1"/>
                    </a:p>
                    <a:p>
                      <a:pPr lvl="0" algn="r">
                        <a:buNone/>
                      </a:pPr>
                      <a:r>
                        <a:rPr lang="fr-FR" sz="1400" b="0" i="0" u="none" strike="noStrike" noProof="0" err="1">
                          <a:latin typeface="Source Sans Pro Regular"/>
                        </a:rPr>
                        <a:t>مرتفع</a:t>
                      </a:r>
                      <a:endParaRPr lang="fr-FR" err="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lnSpc>
                          <a:spcPct val="100000"/>
                        </a:lnSpc>
                        <a:spcBef>
                          <a:spcPts val="0"/>
                        </a:spcBef>
                        <a:spcAft>
                          <a:spcPts val="0"/>
                        </a:spcAft>
                        <a:buNone/>
                      </a:pPr>
                      <a:r>
                        <a:rPr lang="fr-FR" sz="1400" b="0" i="0" u="none" strike="noStrike" noProof="0" err="1">
                          <a:latin typeface="Source Sans Pro Regular"/>
                        </a:rPr>
                        <a:t>كيف</a:t>
                      </a:r>
                      <a:r>
                        <a:rPr lang="fr-FR" sz="1400" b="0" i="0" u="none" strike="noStrike" noProof="0" dirty="0">
                          <a:latin typeface="Source Sans Pro Regular"/>
                        </a:rPr>
                        <a:t> </a:t>
                      </a:r>
                      <a:r>
                        <a:rPr lang="fr-FR" sz="1400" b="0" i="0" u="none" strike="noStrike" noProof="0" err="1">
                          <a:latin typeface="Source Sans Pro Regular"/>
                        </a:rPr>
                        <a:t>سمعت</a:t>
                      </a:r>
                      <a:r>
                        <a:rPr lang="fr-FR" sz="1400" b="0" i="0" u="none" strike="noStrike" noProof="0" dirty="0">
                          <a:latin typeface="Source Sans Pro Regular"/>
                        </a:rPr>
                        <a:t> </a:t>
                      </a:r>
                      <a:r>
                        <a:rPr lang="fr-FR" sz="1400" b="0" i="0" u="none" strike="noStrike" noProof="0" err="1">
                          <a:latin typeface="Source Sans Pro Regular"/>
                        </a:rPr>
                        <a:t>الإشاعة</a:t>
                      </a:r>
                      <a:r>
                        <a:rPr lang="fr-FR" sz="1400" b="0" i="0" u="none" strike="noStrike" noProof="0" dirty="0">
                          <a:latin typeface="Source Sans Pro Regular"/>
                        </a:rPr>
                        <a:t>؟</a:t>
                      </a:r>
                      <a:endParaRPr lang="fr-FR" dirty="0"/>
                    </a:p>
                    <a:p>
                      <a:pPr lvl="0" algn="r">
                        <a:lnSpc>
                          <a:spcPct val="100000"/>
                        </a:lnSpc>
                        <a:spcBef>
                          <a:spcPts val="0"/>
                        </a:spcBef>
                        <a:spcAft>
                          <a:spcPts val="0"/>
                        </a:spcAft>
                        <a:buNone/>
                      </a:pPr>
                      <a:endParaRPr lang="fr-FR" sz="1400" b="0" i="0" u="none" strike="noStrike" noProof="0" dirty="0">
                        <a:latin typeface="Source Sans Pro Regular"/>
                      </a:endParaRPr>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buNone/>
                      </a:pPr>
                      <a:r>
                        <a:rPr lang="fr-FR" sz="1400" b="0" i="0" u="none" strike="noStrike" noProof="0" err="1">
                          <a:latin typeface="Source Sans Pro Regular"/>
                        </a:rPr>
                        <a:t>تفاصيل</a:t>
                      </a:r>
                      <a:r>
                        <a:rPr lang="fr-FR" sz="1400" b="0" i="0" u="none" strike="noStrike" noProof="0" dirty="0">
                          <a:latin typeface="Source Sans Pro Regular"/>
                        </a:rPr>
                        <a:t> </a:t>
                      </a:r>
                      <a:r>
                        <a:rPr lang="fr-FR" sz="1400" b="0" i="0" u="none" strike="noStrike" noProof="0" err="1">
                          <a:latin typeface="Source Sans Pro Regular"/>
                        </a:rPr>
                        <a:t>الإشاعة</a:t>
                      </a:r>
                      <a:endParaRPr lang="fr-FR" err="1"/>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buNone/>
                      </a:pPr>
                      <a:r>
                        <a:rPr lang="fr-FR" sz="1400" b="0" i="0" u="none" strike="noStrike" noProof="0" err="1">
                          <a:latin typeface="Source Sans Pro Regular"/>
                        </a:rPr>
                        <a:t>أين</a:t>
                      </a:r>
                      <a:r>
                        <a:rPr lang="fr-FR" sz="1400" b="0" i="0" u="none" strike="noStrike" noProof="0" dirty="0">
                          <a:latin typeface="Source Sans Pro Regular"/>
                        </a:rPr>
                        <a:t> </a:t>
                      </a:r>
                      <a:r>
                        <a:rPr lang="fr-FR" sz="1400" b="0" i="0" u="none" strike="noStrike" noProof="0" err="1">
                          <a:latin typeface="Source Sans Pro Regular"/>
                        </a:rPr>
                        <a:t>تم</a:t>
                      </a:r>
                      <a:r>
                        <a:rPr lang="fr-FR" sz="1400" b="0" i="0" u="none" strike="noStrike" noProof="0" dirty="0">
                          <a:latin typeface="Source Sans Pro Regular"/>
                        </a:rPr>
                        <a:t> </a:t>
                      </a:r>
                      <a:r>
                        <a:rPr lang="fr-FR" sz="1400" b="0" i="0" u="none" strike="noStrike" noProof="0" err="1">
                          <a:latin typeface="Source Sans Pro Regular"/>
                        </a:rPr>
                        <a:t>سماعه</a:t>
                      </a:r>
                      <a:r>
                        <a:rPr lang="fr-FR" sz="1400" b="0" i="0" u="none" strike="noStrike" noProof="0" dirty="0">
                          <a:latin typeface="Source Sans Pro Regular"/>
                        </a:rPr>
                        <a:t>؟</a:t>
                      </a:r>
                      <a:endParaRPr lang="fr-FR" dirty="0"/>
                    </a:p>
                  </a:txBody>
                  <a:tcPr>
                    <a:lnL w="12700">
                      <a:solidFill>
                        <a:srgbClr val="66C4E9"/>
                      </a:solidFill>
                    </a:lnL>
                    <a:lnR w="12700">
                      <a:solidFill>
                        <a:srgbClr val="66C4E9"/>
                      </a:solidFill>
                    </a:lnR>
                    <a:lnT w="12700">
                      <a:solidFill>
                        <a:srgbClr val="66C4E9"/>
                      </a:solidFill>
                    </a:lnT>
                    <a:lnB w="12700">
                      <a:solidFill>
                        <a:srgbClr val="66C4E9"/>
                      </a:solidFill>
                    </a:lnB>
                  </a:tcPr>
                </a:tc>
                <a:tc>
                  <a:txBody>
                    <a:bodyPr/>
                    <a:lstStyle/>
                    <a:p>
                      <a:pPr lvl="0" algn="r">
                        <a:buNone/>
                      </a:pPr>
                      <a:r>
                        <a:rPr lang="fr-FR" sz="1400" b="0" i="0" u="none" strike="noStrike" noProof="0" err="1">
                          <a:solidFill>
                            <a:srgbClr val="000000"/>
                          </a:solidFill>
                          <a:latin typeface="Source Sans Pro Regular"/>
                        </a:rPr>
                        <a:t>متى</a:t>
                      </a:r>
                      <a:r>
                        <a:rPr lang="fr-FR" sz="1400" b="0" i="0" u="none" strike="noStrike" noProof="0" dirty="0">
                          <a:solidFill>
                            <a:srgbClr val="000000"/>
                          </a:solidFill>
                          <a:latin typeface="Source Sans Pro Regular"/>
                        </a:rPr>
                        <a:t> </a:t>
                      </a:r>
                      <a:r>
                        <a:rPr lang="fr-FR" sz="1400" b="0" i="0" u="none" strike="noStrike" noProof="0" err="1">
                          <a:solidFill>
                            <a:srgbClr val="000000"/>
                          </a:solidFill>
                          <a:latin typeface="Source Sans Pro Regular"/>
                        </a:rPr>
                        <a:t>سمعت</a:t>
                      </a:r>
                      <a:r>
                        <a:rPr lang="fr-FR" sz="1400" b="0" i="0" u="none" strike="noStrike" noProof="0" dirty="0">
                          <a:solidFill>
                            <a:srgbClr val="000000"/>
                          </a:solidFill>
                          <a:latin typeface="Source Sans Pro Regular"/>
                        </a:rPr>
                        <a:t> </a:t>
                      </a:r>
                      <a:r>
                        <a:rPr lang="fr-FR" sz="1400" b="0" i="0" u="none" strike="noStrike" noProof="0" err="1">
                          <a:solidFill>
                            <a:srgbClr val="000000"/>
                          </a:solidFill>
                          <a:latin typeface="Source Sans Pro Regular"/>
                        </a:rPr>
                        <a:t>الإشاعة</a:t>
                      </a:r>
                      <a:r>
                        <a:rPr lang="fr-FR" sz="1400" b="0" i="0" u="none" strike="noStrike" noProof="0" dirty="0">
                          <a:solidFill>
                            <a:srgbClr val="000000"/>
                          </a:solidFill>
                          <a:latin typeface="Source Sans Pro Regular"/>
                        </a:rPr>
                        <a:t>؟</a:t>
                      </a:r>
                      <a:endParaRPr lang="fr-FR" dirty="0"/>
                    </a:p>
                  </a:txBody>
                  <a:tcPr>
                    <a:lnL w="12700">
                      <a:solidFill>
                        <a:srgbClr val="66C4E9"/>
                      </a:solidFill>
                    </a:lnL>
                    <a:lnR w="12700">
                      <a:solidFill>
                        <a:srgbClr val="66C4E9"/>
                      </a:solidFill>
                    </a:lnR>
                    <a:lnT w="12700">
                      <a:solidFill>
                        <a:srgbClr val="66C4E9"/>
                      </a:solidFill>
                    </a:lnT>
                    <a:lnB w="12700">
                      <a:solidFill>
                        <a:srgbClr val="66C4E9"/>
                      </a:solidFill>
                    </a:lnB>
                  </a:tcPr>
                </a:tc>
                <a:extLst>
                  <a:ext uri="{0D108BD9-81ED-4DB2-BD59-A6C34878D82A}">
                    <a16:rowId xmlns:a16="http://schemas.microsoft.com/office/drawing/2014/main" val="1125927044"/>
                  </a:ext>
                </a:extLst>
              </a:tr>
            </a:tbl>
          </a:graphicData>
        </a:graphic>
      </p:graphicFrame>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0" name="Google Shape;1159;g77b047ae1b_1_499"/>
          <p:cNvGrpSpPr/>
          <p:nvPr/>
        </p:nvGrpSpPr>
        <p:grpSpPr>
          <a:xfrm>
            <a:off x="1694620" y="1092735"/>
            <a:ext cx="2691466" cy="1894117"/>
            <a:chOff x="0" y="0"/>
            <a:chExt cx="2691465" cy="1894115"/>
          </a:xfrm>
        </p:grpSpPr>
        <p:sp>
          <p:nvSpPr>
            <p:cNvPr id="598" name="Rounded Rectangle"/>
            <p:cNvSpPr/>
            <p:nvPr/>
          </p:nvSpPr>
          <p:spPr>
            <a:xfrm>
              <a:off x="0" y="0"/>
              <a:ext cx="2691465" cy="189411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599" name="Communicate early transparently and regularly"/>
            <p:cNvSpPr txBox="1"/>
            <p:nvPr/>
          </p:nvSpPr>
          <p:spPr>
            <a:xfrm>
              <a:off x="144537" y="593135"/>
              <a:ext cx="2402390" cy="707843"/>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تواصل مع المجتمع المحلي مبكرًا بشفافية وانتظام.</a:t>
              </a:r>
            </a:p>
          </p:txBody>
        </p:sp>
      </p:grpSp>
      <p:grpSp>
        <p:nvGrpSpPr>
          <p:cNvPr id="603" name="Google Shape;1160;g77b047ae1b_1_499"/>
          <p:cNvGrpSpPr/>
          <p:nvPr/>
        </p:nvGrpSpPr>
        <p:grpSpPr>
          <a:xfrm>
            <a:off x="4640598" y="1093446"/>
            <a:ext cx="2810645" cy="1893406"/>
            <a:chOff x="0" y="0"/>
            <a:chExt cx="2810643" cy="1893405"/>
          </a:xfrm>
        </p:grpSpPr>
        <p:sp>
          <p:nvSpPr>
            <p:cNvPr id="601" name="Rounded Rectangle"/>
            <p:cNvSpPr/>
            <p:nvPr/>
          </p:nvSpPr>
          <p:spPr>
            <a:xfrm>
              <a:off x="0" y="0"/>
              <a:ext cx="2810643" cy="189340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02" name="Counter indirectly –repeating reinforces false message"/>
            <p:cNvSpPr txBox="1"/>
            <p:nvPr/>
          </p:nvSpPr>
          <p:spPr>
            <a:xfrm>
              <a:off x="144502" y="592781"/>
              <a:ext cx="2521638" cy="707844"/>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واجِه بطريقة غير مباشرة، فالتكرار سيعزز الرسالة الخاطئة.</a:t>
              </a:r>
            </a:p>
          </p:txBody>
        </p:sp>
      </p:grpSp>
      <p:grpSp>
        <p:nvGrpSpPr>
          <p:cNvPr id="606" name="Google Shape;1161;g77b047ae1b_1_499"/>
          <p:cNvGrpSpPr/>
          <p:nvPr/>
        </p:nvGrpSpPr>
        <p:grpSpPr>
          <a:xfrm>
            <a:off x="1694620" y="3133016"/>
            <a:ext cx="2735216" cy="2090060"/>
            <a:chOff x="0" y="0"/>
            <a:chExt cx="2735214" cy="2090059"/>
          </a:xfrm>
        </p:grpSpPr>
        <p:sp>
          <p:nvSpPr>
            <p:cNvPr id="604" name="Rounded Rectangle"/>
            <p:cNvSpPr/>
            <p:nvPr/>
          </p:nvSpPr>
          <p:spPr>
            <a:xfrm>
              <a:off x="0" y="0"/>
              <a:ext cx="2735214" cy="2090059"/>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05" name="Keep messages short, clear, &amp; actionable"/>
            <p:cNvSpPr txBox="1"/>
            <p:nvPr/>
          </p:nvSpPr>
          <p:spPr>
            <a:xfrm>
              <a:off x="154102" y="681829"/>
              <a:ext cx="2427009" cy="72640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اجعل الرسائل قصيرة، وواضحة، وقابلة للتنفيذ.  </a:t>
              </a:r>
            </a:p>
          </p:txBody>
        </p:sp>
      </p:grpSp>
      <p:grpSp>
        <p:nvGrpSpPr>
          <p:cNvPr id="609" name="Google Shape;1162;g77b047ae1b_1_499"/>
          <p:cNvGrpSpPr/>
          <p:nvPr/>
        </p:nvGrpSpPr>
        <p:grpSpPr>
          <a:xfrm>
            <a:off x="4670416" y="3182003"/>
            <a:ext cx="2810645" cy="2090060"/>
            <a:chOff x="0" y="0"/>
            <a:chExt cx="2810643" cy="2090059"/>
          </a:xfrm>
        </p:grpSpPr>
        <p:sp>
          <p:nvSpPr>
            <p:cNvPr id="607" name="Rounded Rectangle"/>
            <p:cNvSpPr/>
            <p:nvPr/>
          </p:nvSpPr>
          <p:spPr>
            <a:xfrm>
              <a:off x="0" y="0"/>
              <a:ext cx="2810643" cy="2090059"/>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08" name="Use multiple most preferred channels"/>
            <p:cNvSpPr txBox="1"/>
            <p:nvPr/>
          </p:nvSpPr>
          <p:spPr>
            <a:xfrm>
              <a:off x="154102" y="681829"/>
              <a:ext cx="2502438" cy="72640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استخدم القنوات المتعددة الأكثر تفضيلًا.</a:t>
              </a:r>
            </a:p>
          </p:txBody>
        </p:sp>
      </p:grpSp>
      <p:grpSp>
        <p:nvGrpSpPr>
          <p:cNvPr id="612" name="Google Shape;1163;g77b047ae1b_1_499"/>
          <p:cNvGrpSpPr/>
          <p:nvPr/>
        </p:nvGrpSpPr>
        <p:grpSpPr>
          <a:xfrm>
            <a:off x="7646120" y="1092735"/>
            <a:ext cx="2810645" cy="1894117"/>
            <a:chOff x="0" y="0"/>
            <a:chExt cx="2810643" cy="1894115"/>
          </a:xfrm>
        </p:grpSpPr>
        <p:sp>
          <p:nvSpPr>
            <p:cNvPr id="610" name="Rounded Rectangle"/>
            <p:cNvSpPr/>
            <p:nvPr/>
          </p:nvSpPr>
          <p:spPr>
            <a:xfrm>
              <a:off x="0" y="0"/>
              <a:ext cx="2810643" cy="1894115"/>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lnSpc>
                  <a:spcPct val="90000"/>
                </a:lnSpc>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11" name="Amplify facts through influencers and credible sources"/>
            <p:cNvSpPr txBox="1"/>
            <p:nvPr/>
          </p:nvSpPr>
          <p:spPr>
            <a:xfrm>
              <a:off x="144537" y="481566"/>
              <a:ext cx="2521568" cy="93098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lnSpc>
                  <a:spcPct val="90000"/>
                </a:lnSpc>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أبرِز الحقائق عن طريق الشخصيات المؤثرة والمصادر الموثوقة.</a:t>
              </a:r>
            </a:p>
          </p:txBody>
        </p:sp>
      </p:grpSp>
      <p:grpSp>
        <p:nvGrpSpPr>
          <p:cNvPr id="615" name="Google Shape;1164;g77b047ae1b_1_499"/>
          <p:cNvGrpSpPr/>
          <p:nvPr/>
        </p:nvGrpSpPr>
        <p:grpSpPr>
          <a:xfrm>
            <a:off x="7646120" y="3179407"/>
            <a:ext cx="2810645" cy="1992088"/>
            <a:chOff x="0" y="0"/>
            <a:chExt cx="2810643" cy="1992086"/>
          </a:xfrm>
        </p:grpSpPr>
        <p:sp>
          <p:nvSpPr>
            <p:cNvPr id="613" name="Rounded Rectangle"/>
            <p:cNvSpPr/>
            <p:nvPr/>
          </p:nvSpPr>
          <p:spPr>
            <a:xfrm>
              <a:off x="0" y="0"/>
              <a:ext cx="2810643" cy="1992086"/>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14" name="Acknowledge concerns and work the solution with the community"/>
            <p:cNvSpPr txBox="1"/>
            <p:nvPr/>
          </p:nvSpPr>
          <p:spPr>
            <a:xfrm>
              <a:off x="149321" y="488233"/>
              <a:ext cx="2512001" cy="1015619"/>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عليك أن تُقر بالشواغل وتعمل على إيجاد حلول لها بالتعاون مع المجتمع المحلي</a:t>
              </a:r>
            </a:p>
          </p:txBody>
        </p:sp>
      </p:grpSp>
      <p:grpSp>
        <p:nvGrpSpPr>
          <p:cNvPr id="618" name="Google Shape;1166;g77b047ae1b_1_499"/>
          <p:cNvGrpSpPr/>
          <p:nvPr/>
        </p:nvGrpSpPr>
        <p:grpSpPr>
          <a:xfrm>
            <a:off x="3362352" y="5388533"/>
            <a:ext cx="5764613" cy="748750"/>
            <a:chOff x="0" y="0"/>
            <a:chExt cx="5764611" cy="748748"/>
          </a:xfrm>
        </p:grpSpPr>
        <p:sp>
          <p:nvSpPr>
            <p:cNvPr id="616" name="Rounded Rectangle"/>
            <p:cNvSpPr/>
            <p:nvPr/>
          </p:nvSpPr>
          <p:spPr>
            <a:xfrm>
              <a:off x="0" y="0"/>
              <a:ext cx="5764611" cy="748748"/>
            </a:xfrm>
            <a:prstGeom prst="roundRect">
              <a:avLst>
                <a:gd name="adj" fmla="val 16667"/>
              </a:avLst>
            </a:prstGeom>
            <a:solidFill>
              <a:srgbClr val="00B0F0"/>
            </a:solidFill>
            <a:ln w="12700" cap="flat">
              <a:solidFill>
                <a:srgbClr val="31538F"/>
              </a:solidFill>
              <a:prstDash val="solid"/>
              <a:miter lim="800000"/>
            </a:ln>
            <a:effectLst/>
          </p:spPr>
          <p:txBody>
            <a:bodyPr wrap="square" lIns="45719" tIns="45719" rIns="45719" bIns="45719" numCol="1" rtlCol="1" anchor="ctr">
              <a:noAutofit/>
            </a:bodyPr>
            <a:lstStyle/>
            <a:p>
              <a:pPr algn="ctr" rtl="1">
                <a:defRPr sz="20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617" name="Coordinate with partners"/>
            <p:cNvSpPr txBox="1"/>
            <p:nvPr/>
          </p:nvSpPr>
          <p:spPr>
            <a:xfrm>
              <a:off x="88625" y="169923"/>
              <a:ext cx="5587360" cy="408901"/>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699" tIns="45699" rIns="45699" bIns="45699" numCol="1" rtlCol="1" anchor="ctr">
              <a:spAutoFit/>
            </a:bodyPr>
            <a:lstStyle>
              <a:lvl1pPr algn="ctr" rtl="1">
                <a:defRPr sz="2000">
                  <a:solidFill>
                    <a:srgbClr val="FFFFFF"/>
                  </a:solidFill>
                  <a:latin typeface="+mn-lt"/>
                  <a:ea typeface="+mn-ea"/>
                  <a:cs typeface="+mn-cs"/>
                  <a:sym typeface="Source Sans Pro Regular"/>
                </a:defRPr>
              </a:lvl1pPr>
            </a:lstStyle>
            <a:p>
              <a:pPr rtl="1"/>
              <a:r>
                <a:rPr lang="ar-EG">
                  <a:latin typeface="Sakkal Majalla" panose="02000000000000000000" pitchFamily="2" charset="-78"/>
                  <a:cs typeface="Sakkal Majalla" panose="02000000000000000000" pitchFamily="2" charset="-78"/>
                </a:rPr>
                <a:t>نسِّق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الشركاء</a:t>
              </a:r>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DB5DC0E1-3A05-978F-495B-1B6DA687F721}"/>
              </a:ext>
            </a:extLst>
          </p:cNvPr>
          <p:cNvSpPr txBox="1">
            <a:spLocks/>
          </p:cNvSpPr>
          <p:nvPr/>
        </p:nvSpPr>
        <p:spPr>
          <a:xfrm>
            <a:off x="138856" y="92029"/>
            <a:ext cx="5335821" cy="4355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نصائح لدحض الشائعات</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1203;g77cecb6c06_0_77"/>
          <p:cNvSpPr txBox="1">
            <a:spLocks noGrp="1"/>
          </p:cNvSpPr>
          <p:nvPr>
            <p:ph type="body" idx="1"/>
          </p:nvPr>
        </p:nvSpPr>
        <p:spPr>
          <a:xfrm>
            <a:off x="4230286" y="1713982"/>
            <a:ext cx="7529514" cy="4268177"/>
          </a:xfrm>
          <a:prstGeom prst="rect">
            <a:avLst/>
          </a:prstGeom>
        </p:spPr>
        <p:txBody>
          <a:bodyPr lIns="45699" tIns="45699" rIns="45699" bIns="45699" rtlCol="1" anchor="t">
            <a:normAutofit/>
          </a:bodyPr>
          <a:lstStyle/>
          <a:p>
            <a:pPr marL="342900" indent="-342900" defTabSz="245922" rtl="1">
              <a:spcBef>
                <a:spcPts val="0"/>
              </a:spcBef>
              <a:buClr>
                <a:schemeClr val="accent3"/>
              </a:buClr>
              <a:buSzPct val="100000"/>
              <a:buFont typeface="Arial" panose="020B0604020202020204" pitchFamily="34" charset="0"/>
              <a:buChar char="•"/>
              <a:defRPr sz="2040"/>
            </a:pPr>
            <a:r>
              <a:rPr lang="ar" sz="2200">
                <a:latin typeface="Sakkal Majalla" panose="02000000000000000000" pitchFamily="2" charset="-78"/>
                <a:cs typeface="Sakkal Majalla" panose="02000000000000000000" pitchFamily="2" charset="-78"/>
              </a:rPr>
              <a:t>يُعدُّ التواصل بشأن المخاطر جزءًا لا يتجزأ من أي استجابة في مجال الصحة العامة. </a:t>
            </a:r>
            <a:r>
              <a:rPr lang="ar-EG" sz="2200">
                <a:latin typeface="Sakkal Majalla" panose="02000000000000000000" pitchFamily="2" charset="-78"/>
                <a:cs typeface="Sakkal Majalla" panose="02000000000000000000" pitchFamily="2" charset="-78"/>
              </a:rPr>
              <a:t>و</a:t>
            </a:r>
            <a:r>
              <a:rPr lang="ar" sz="2200">
                <a:latin typeface="Sakkal Majalla" panose="02000000000000000000" pitchFamily="2" charset="-78"/>
                <a:cs typeface="Sakkal Majalla" panose="02000000000000000000" pitchFamily="2" charset="-78"/>
              </a:rPr>
              <a:t>في جائحة كوفيد-19 الحالية، يساعد التواصل الفعَّال بشأن المخاطر الأشخاص المعرضين للخطر على استيعاب السلوكيات الوقائية وتطبيقها. </a:t>
            </a:r>
          </a:p>
          <a:p>
            <a:pPr marL="342900" indent="-342900" defTabSz="245922" rtl="1">
              <a:spcBef>
                <a:spcPts val="0"/>
              </a:spcBef>
              <a:buClr>
                <a:schemeClr val="accent3"/>
              </a:buClr>
              <a:buSzPct val="100000"/>
              <a:buFont typeface="Arial" panose="020B0604020202020204" pitchFamily="34" charset="0"/>
              <a:buChar char="•"/>
              <a:defRPr sz="2040"/>
            </a:pPr>
            <a:r>
              <a:rPr lang="ar" sz="2200">
                <a:latin typeface="Sakkal Majalla" panose="02000000000000000000" pitchFamily="2" charset="-78"/>
                <a:cs typeface="Sakkal Majalla" panose="02000000000000000000" pitchFamily="2" charset="-78"/>
              </a:rPr>
              <a:t>تشمل المبادئ الستة للتواصل الفعَّال بشأن المخاطر: الثقة، والإبلاغ المبكر والمتكرر، حتى في حالة عدم اليقين، والتنسيق مع الشركاء، والإنصات إلى المجتمعات المحلية وإشراكها، والجمع بين مجموعة متنوعة من النُّهج، وبناء القدرة على التواصل بشأن المخاطر في الفترات الخالية من الأزمات.</a:t>
            </a:r>
          </a:p>
          <a:p>
            <a:pPr marL="342900" indent="-342900" defTabSz="245922" rtl="1">
              <a:spcBef>
                <a:spcPts val="0"/>
              </a:spcBef>
              <a:buClr>
                <a:schemeClr val="accent3"/>
              </a:buClr>
              <a:buSzPct val="100000"/>
              <a:buFont typeface="Arial" panose="020B0604020202020204" pitchFamily="34" charset="0"/>
              <a:buChar char="•"/>
              <a:defRPr sz="2040"/>
            </a:pPr>
            <a:r>
              <a:rPr lang="ar" sz="2200">
                <a:latin typeface="Sakkal Majalla" panose="02000000000000000000" pitchFamily="2" charset="-78"/>
                <a:cs typeface="Sakkal Majalla" panose="02000000000000000000" pitchFamily="2" charset="-78"/>
              </a:rPr>
              <a:t>في أغلب الأحيان يختلف إدراك المخاطر في صفوف الفئات السكانية المتضررة عنه بين الخبراء والسُّلطات. </a:t>
            </a:r>
            <a:r>
              <a:rPr lang="ar-EG" sz="2200">
                <a:latin typeface="Sakkal Majalla" panose="02000000000000000000" pitchFamily="2" charset="-78"/>
                <a:cs typeface="Sakkal Majalla" panose="02000000000000000000" pitchFamily="2" charset="-78"/>
              </a:rPr>
              <a:t>و</a:t>
            </a:r>
            <a:r>
              <a:rPr lang="ar" sz="2200">
                <a:latin typeface="Sakkal Majalla" panose="02000000000000000000" pitchFamily="2" charset="-78"/>
                <a:cs typeface="Sakkal Majalla" panose="02000000000000000000" pitchFamily="2" charset="-78"/>
              </a:rPr>
              <a:t>يُساعد التواصل الفعَّال بشأن المخاطر على تحويل المعلومات العلمية المعقدة إلى معلومات يسهل على الفئات السكانية والمجتمعات المحلية فهمها، والوصول إليها، والوثوق بها. </a:t>
            </a:r>
          </a:p>
          <a:p>
            <a:pPr marL="342900" indent="-342900" defTabSz="245922" rtl="1">
              <a:spcBef>
                <a:spcPts val="0"/>
              </a:spcBef>
              <a:buClr>
                <a:schemeClr val="accent3"/>
              </a:buClr>
              <a:buSzPct val="100000"/>
              <a:buFont typeface="Arial" panose="020B0604020202020204" pitchFamily="34" charset="0"/>
              <a:buChar char="•"/>
              <a:defRPr sz="2040"/>
            </a:pPr>
            <a:r>
              <a:rPr lang="ar" sz="2200">
                <a:latin typeface="Sakkal Majalla" panose="02000000000000000000" pitchFamily="2" charset="-78"/>
                <a:cs typeface="Sakkal Majalla" panose="02000000000000000000" pitchFamily="2" charset="-78"/>
              </a:rPr>
              <a:t>ينبغي تنفيذ أنشطة التواصل بشأن المخاطر وفقًا لمرحلة الفاشية والجمهور المستهدف.</a:t>
            </a:r>
          </a:p>
          <a:p>
            <a:pPr marL="342900" indent="-342900" defTabSz="245922" rtl="1">
              <a:spcBef>
                <a:spcPts val="0"/>
              </a:spcBef>
              <a:buClr>
                <a:schemeClr val="accent3"/>
              </a:buClr>
              <a:buSzPct val="100000"/>
              <a:buFont typeface="Arial" panose="020B0604020202020204" pitchFamily="34" charset="0"/>
              <a:buChar char="•"/>
              <a:defRPr sz="2040"/>
            </a:pPr>
            <a:r>
              <a:rPr lang="ar" sz="2200">
                <a:latin typeface="Sakkal Majalla" panose="02000000000000000000" pitchFamily="2" charset="-78"/>
                <a:cs typeface="Sakkal Majalla" panose="02000000000000000000" pitchFamily="2" charset="-78"/>
              </a:rPr>
              <a:t>ينبغي رصد الشائعات ودحضها، ويمكن اعتبارها شكلًا من أشكال التعقيبات على الإجراءات المتخذة.</a:t>
            </a:r>
          </a:p>
        </p:txBody>
      </p:sp>
      <p:sp>
        <p:nvSpPr>
          <p:cNvPr id="2" name="TextBox 1">
            <a:extLst>
              <a:ext uri="{FF2B5EF4-FFF2-40B4-BE49-F238E27FC236}">
                <a16:creationId xmlns:a16="http://schemas.microsoft.com/office/drawing/2014/main" id="{4EE9C97A-2411-DC5F-F87F-3BD9DD277748}"/>
              </a:ext>
            </a:extLst>
          </p:cNvPr>
          <p:cNvSpPr txBox="1"/>
          <p:nvPr/>
        </p:nvSpPr>
        <p:spPr>
          <a:xfrm>
            <a:off x="-98902" y="760035"/>
            <a:ext cx="2982191" cy="646329"/>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rPr>
              <a:t>الرسائل الرئيسية</a:t>
            </a:r>
            <a:endParaRPr kumimoji="0" lang="en-US" sz="36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11203" y="1058455"/>
            <a:ext cx="7529515" cy="4741089"/>
          </a:xfrm>
          <a:prstGeom prst="rect">
            <a:avLst/>
          </a:prstGeom>
        </p:spPr>
        <p:txBody>
          <a:bodyPr lIns="0" tIns="0" rIns="0" bIns="0" rtlCol="1" anchor="t"/>
          <a:lstStyle/>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المقصود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الستة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وتنفيذه</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الأنشطة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مختلف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انتقال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التثقيف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المجتمعي</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وسائط</a:t>
            </a:r>
            <a:r>
              <a:rPr lang="ar-EG">
                <a:latin typeface="Sakkal Majalla" panose="02000000000000000000" pitchFamily="2" charset="-78"/>
                <a:cs typeface="Sakkal Majalla" panose="02000000000000000000" pitchFamily="2" charset="-78"/>
              </a:rPr>
              <a:t>/ ا</a:t>
            </a:r>
            <a:r>
              <a:rPr err="1">
                <a:latin typeface="Sakkal Majalla" panose="02000000000000000000" pitchFamily="2" charset="-78"/>
                <a:cs typeface="Sakkal Majalla" panose="02000000000000000000" pitchFamily="2" charset="-78"/>
              </a:rPr>
              <a:t>لبِنْية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المجتمعي</a:t>
            </a:r>
            <a:r>
              <a:rPr>
                <a:latin typeface="Sakkal Majalla" panose="02000000000000000000" pitchFamily="2" charset="-78"/>
                <a:cs typeface="Sakkal Majalla" panose="02000000000000000000" pitchFamily="2" charset="-78"/>
              </a:rPr>
              <a:t>.</a:t>
            </a:r>
          </a:p>
          <a:p>
            <a:pPr marL="457200" indent="-457200" rtl="1">
              <a:lnSpc>
                <a:spcPct val="110000"/>
              </a:lnSpc>
              <a:buClr>
                <a:schemeClr val="accent3"/>
              </a:buClr>
              <a:buSzPct val="100000"/>
              <a:buAutoNum type="arabicPeriod"/>
            </a:pPr>
            <a:r>
              <a:rPr err="1">
                <a:latin typeface="Sakkal Majalla" panose="02000000000000000000" pitchFamily="2" charset="-78"/>
                <a:cs typeface="Sakkal Majalla" panose="02000000000000000000" pitchFamily="2" charset="-78"/>
              </a:rPr>
              <a:t>دحض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الشائعات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وتفنيد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المغلوطة</a:t>
            </a:r>
            <a:r>
              <a:rPr>
                <a:latin typeface="Sakkal Majalla" panose="02000000000000000000" pitchFamily="2" charset="-78"/>
                <a:cs typeface="Sakkal Majalla" panose="02000000000000000000" pitchFamily="2" charset="-78"/>
              </a:rPr>
              <a:t>.</a:t>
            </a:r>
          </a:p>
          <a:p>
            <a:pPr marL="457200" indent="-457200" rtl="1">
              <a:buClr>
                <a:schemeClr val="accent3"/>
              </a:buClr>
              <a:buSzPct val="100000"/>
              <a:buAutoNum type="arabicPeriod"/>
            </a:pPr>
            <a:r>
              <a:rPr err="1">
                <a:latin typeface="Sakkal Majalla" panose="02000000000000000000" pitchFamily="2" charset="-78"/>
                <a:cs typeface="Sakkal Majalla" panose="02000000000000000000" pitchFamily="2" charset="-78"/>
              </a:rPr>
              <a:t>المراجع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457200" rtl="1">
              <a:buClr>
                <a:schemeClr val="accent3"/>
              </a:buClr>
              <a:buSzPct val="100000"/>
              <a:buAutoNum type="arabicPeriod"/>
            </a:pPr>
            <a:r>
              <a:rPr err="1">
                <a:latin typeface="Sakkal Majalla" panose="02000000000000000000" pitchFamily="2" charset="-78"/>
                <a:cs typeface="Sakkal Majalla" panose="02000000000000000000" pitchFamily="2" charset="-78"/>
              </a:rPr>
              <a:t>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83876319-BBCD-35DC-AE66-9FFE0FEA9874}"/>
              </a:ext>
            </a:extLst>
          </p:cNvPr>
          <p:cNvSpPr txBox="1">
            <a:spLocks noGrp="1"/>
          </p:cNvSpPr>
          <p:nvPr>
            <p:ph type="title"/>
          </p:nvPr>
        </p:nvSpPr>
        <p:spPr>
          <a:xfrm>
            <a:off x="326590" y="630315"/>
            <a:ext cx="2226299"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عناصر العرض</a:t>
            </a:r>
            <a:endParaRPr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Content Placeholder 2"/>
          <p:cNvSpPr txBox="1">
            <a:spLocks noGrp="1"/>
          </p:cNvSpPr>
          <p:nvPr>
            <p:ph type="body" idx="1"/>
          </p:nvPr>
        </p:nvSpPr>
        <p:spPr>
          <a:xfrm>
            <a:off x="4273551" y="1232452"/>
            <a:ext cx="7529515" cy="5157240"/>
          </a:xfrm>
          <a:prstGeom prst="rect">
            <a:avLst/>
          </a:prstGeom>
        </p:spPr>
        <p:txBody>
          <a:bodyPr lIns="0" tIns="0" rIns="0" bIns="0" rtlCol="1" anchor="t"/>
          <a:lstStyle/>
          <a:p>
            <a:pPr algn="r">
              <a:spcBef>
                <a:spcPts val="500"/>
              </a:spcBef>
              <a:defRPr sz="1600">
                <a:solidFill>
                  <a:srgbClr val="333333"/>
                </a:solidFill>
              </a:defRPr>
            </a:pP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lang="ar-EG">
                <a:latin typeface="Sakkal Majalla" panose="02000000000000000000" pitchFamily="2" charset="-78"/>
                <a:cs typeface="Sakkal Majalla" panose="02000000000000000000" pitchFamily="2" charset="-78"/>
              </a:rPr>
              <a:t> (2017). الإبلاغ عن المخاطر في حالات الطوارئ الصحية العمومية: المبادئ التوجيهية الصادرة عـن المنظمة بشـأن السياسات والممارسات المُتَّبعة فـي الإبلاغ عن المخاطر فـي حالات الطوارئ.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lang="ar-EG">
                <a:latin typeface="Sakkal Majalla" panose="02000000000000000000" pitchFamily="2" charset="-78"/>
                <a:cs typeface="Sakkal Majalla" panose="02000000000000000000" pitchFamily="2" charset="-78"/>
              </a:rPr>
              <a:t>.</a:t>
            </a:r>
          </a:p>
          <a:p>
            <a:pPr algn="l" rtl="0">
              <a:spcBef>
                <a:spcPts val="500"/>
              </a:spcBef>
              <a:defRPr sz="1600">
                <a:solidFill>
                  <a:srgbClr val="333333"/>
                </a:solidFill>
              </a:defRPr>
            </a:pPr>
            <a:r>
              <a:rPr>
                <a:latin typeface="Sakkal Majalla" panose="02000000000000000000" pitchFamily="2" charset="-78"/>
                <a:cs typeface="Sakkal Majalla" panose="02000000000000000000" pitchFamily="2" charset="-78"/>
              </a:rPr>
              <a:t>. </a:t>
            </a: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https://apps.who.int/iris/handle/10665/259807</a:t>
            </a:r>
          </a:p>
          <a:p>
            <a:pPr algn="l" rtl="0">
              <a:spcBef>
                <a:spcPts val="800"/>
              </a:spcBef>
              <a:defRPr sz="1600"/>
            </a:pPr>
            <a:endParaRPr u="sng">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l" rtl="0">
              <a:spcBef>
                <a:spcPts val="0"/>
              </a:spcBef>
              <a:defRPr sz="1600"/>
            </a:pPr>
            <a:r>
              <a:rPr>
                <a:latin typeface="Sakkal Majalla" panose="02000000000000000000" pitchFamily="2" charset="-78"/>
                <a:cs typeface="Sakkal Majalla" panose="02000000000000000000" pitchFamily="2" charset="-78"/>
              </a:rPr>
              <a:t>EPI-WIN </a:t>
            </a: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Risk communication</a:t>
            </a:r>
          </a:p>
          <a:p>
            <a:pPr algn="l" rtl="0">
              <a:spcBef>
                <a:spcPts val="0"/>
              </a:spcBef>
              <a:defRPr sz="1600">
                <a:solidFill>
                  <a:srgbClr val="333333"/>
                </a:solidFill>
              </a:defRPr>
            </a:pPr>
            <a:r>
              <a:rPr>
                <a:latin typeface="Sakkal Majalla" panose="02000000000000000000" pitchFamily="2" charset="-78"/>
                <a:cs typeface="Sakkal Majalla" panose="02000000000000000000" pitchFamily="2" charset="-78"/>
              </a:rPr>
              <a:t>EPI-WIN WHO's Information Network for Epidemics (EPI-WIN)</a:t>
            </a:r>
          </a:p>
          <a:p>
            <a:pPr algn="l" rtl="0">
              <a:spcBef>
                <a:spcPts val="0"/>
              </a:spcBef>
              <a:defRPr sz="1600">
                <a:solidFill>
                  <a:srgbClr val="333333"/>
                </a:solidFill>
              </a:defRPr>
            </a:pPr>
            <a:endParaRPr>
              <a:latin typeface="Sakkal Majalla" panose="02000000000000000000" pitchFamily="2" charset="-78"/>
              <a:cs typeface="Sakkal Majalla" panose="02000000000000000000" pitchFamily="2" charset="-78"/>
            </a:endParaRPr>
          </a:p>
          <a:p>
            <a:pPr algn="l" rtl="0">
              <a:spcBef>
                <a:spcPts val="0"/>
              </a:spcBef>
              <a:defRPr sz="1600"/>
            </a:pP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https://www.who.int/teams/risk-communication#:~:text=EPI%2DWIN%20seeks%20to%20give,COVID%2D19%20public%20health%20emergency</a:t>
            </a:r>
            <a:r>
              <a:rPr>
                <a:latin typeface="Sakkal Majalla" panose="02000000000000000000" pitchFamily="2" charset="-78"/>
                <a:cs typeface="Sakkal Majalla" panose="02000000000000000000" pitchFamily="2" charset="-78"/>
              </a:rPr>
              <a:t>.</a:t>
            </a:r>
          </a:p>
          <a:p>
            <a:pPr algn="l" rtl="0">
              <a:spcBef>
                <a:spcPts val="800"/>
              </a:spcBef>
              <a:defRPr sz="1600"/>
            </a:pPr>
            <a:endParaRPr>
              <a:latin typeface="Sakkal Majalla" panose="02000000000000000000" pitchFamily="2" charset="-78"/>
              <a:cs typeface="Sakkal Majalla" panose="02000000000000000000" pitchFamily="2" charset="-78"/>
            </a:endParaRPr>
          </a:p>
          <a:p>
            <a:pPr algn="l" rtl="0">
              <a:spcBef>
                <a:spcPts val="500"/>
              </a:spcBef>
              <a:defRPr sz="1600"/>
            </a:pPr>
            <a:r>
              <a:rPr>
                <a:latin typeface="Sakkal Majalla" panose="02000000000000000000" pitchFamily="2" charset="-78"/>
                <a:cs typeface="Sakkal Majalla" panose="02000000000000000000" pitchFamily="2" charset="-78"/>
              </a:rPr>
              <a:t>Country &amp; Technical Guidance - Coronavirus disease (COVID-19)</a:t>
            </a:r>
          </a:p>
          <a:p>
            <a:pPr algn="l" rtl="0">
              <a:spcBef>
                <a:spcPts val="500"/>
              </a:spcBef>
              <a:defRPr sz="1600"/>
            </a:pP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https://www.who.int/emergencies/diseases/novel-coronavirus-2019/technical-guidance-publications</a:t>
            </a:r>
            <a:r>
              <a:rPr>
                <a:latin typeface="Sakkal Majalla" panose="02000000000000000000" pitchFamily="2" charset="-78"/>
                <a:cs typeface="Sakkal Majalla" panose="02000000000000000000" pitchFamily="2" charset="-78"/>
              </a:rPr>
              <a:t> </a:t>
            </a:r>
          </a:p>
          <a:p>
            <a:pPr rtl="1">
              <a:spcBef>
                <a:spcPts val="800"/>
              </a:spcBef>
              <a:defRPr sz="1600"/>
            </a:pPr>
            <a:endParaRPr>
              <a:latin typeface="Sakkal Majalla" panose="02000000000000000000" pitchFamily="2" charset="-78"/>
              <a:cs typeface="Sakkal Majalla" panose="02000000000000000000" pitchFamily="2" charset="-78"/>
            </a:endParaRPr>
          </a:p>
          <a:p>
            <a:pPr rtl="1">
              <a:spcBef>
                <a:spcPts val="0"/>
              </a:spcBef>
              <a:defRPr sz="1600"/>
            </a:pPr>
            <a:r>
              <a:rPr err="1">
                <a:latin typeface="Sakkal Majalla" panose="02000000000000000000" pitchFamily="2" charset="-78"/>
                <a:cs typeface="Sakkal Majalla" panose="02000000000000000000" pitchFamily="2" charset="-78"/>
              </a:rPr>
              <a:t>الصفحة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الإلكترونية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بتصحيح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المفاهيم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المغلوطة</a:t>
            </a:r>
            <a:r>
              <a:rPr>
                <a:latin typeface="Sakkal Majalla" panose="02000000000000000000" pitchFamily="2" charset="-78"/>
                <a:cs typeface="Sakkal Majalla" panose="02000000000000000000" pitchFamily="2" charset="-78"/>
              </a:rPr>
              <a:t>‏</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algn="l" rtl="0">
              <a:spcBef>
                <a:spcPts val="500"/>
              </a:spcBef>
              <a:defRPr sz="1600"/>
            </a:pPr>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https://www.who.int/emergencies/diseases/novel-coronavirus-2019/advice-for-public/myth-busters</a:t>
            </a:r>
            <a:r>
              <a:rPr>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75B42293-A167-A0A5-0C38-E1716B120C5F}"/>
              </a:ext>
            </a:extLst>
          </p:cNvPr>
          <p:cNvSpPr txBox="1"/>
          <p:nvPr/>
        </p:nvSpPr>
        <p:spPr>
          <a:xfrm>
            <a:off x="477980" y="410842"/>
            <a:ext cx="2712027"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1" i="0" u="none" strike="noStrike" cap="none" spc="0" normalizeH="0" baseline="0">
                <a:ln>
                  <a:noFill/>
                </a:ln>
                <a:solidFill>
                  <a:schemeClr val="bg1"/>
                </a:solidFill>
                <a:effectLst/>
                <a:uFillTx/>
                <a:latin typeface="Calibri"/>
                <a:ea typeface="Calibri"/>
                <a:cs typeface="Calibri"/>
                <a:sym typeface="Calibri"/>
              </a:rPr>
              <a:t>المراجع والمبادئ التوجيهية</a:t>
            </a:r>
            <a:endParaRPr kumimoji="0" lang="en-US" sz="2800" b="1"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1F8FBE6A-7867-1E0C-7642-4CC75ADF7152}"/>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موارد تعلُّم إضافية</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Espace réservé du contenu 2"/>
          <p:cNvSpPr txBox="1">
            <a:spLocks noGrp="1"/>
          </p:cNvSpPr>
          <p:nvPr>
            <p:ph type="body" idx="1"/>
          </p:nvPr>
        </p:nvSpPr>
        <p:spPr>
          <a:xfrm>
            <a:off x="4273551" y="655637"/>
            <a:ext cx="7529515" cy="5546726"/>
          </a:xfrm>
          <a:prstGeom prst="rect">
            <a:avLst/>
          </a:prstGeom>
        </p:spPr>
        <p:txBody>
          <a:bodyPr rtlCol="1"/>
          <a:lstStyle/>
          <a:p>
            <a:pPr rtl="1"/>
            <a:r>
              <a:rPr err="1">
                <a:latin typeface="Sakkal Majalla" panose="02000000000000000000" pitchFamily="2" charset="-78"/>
                <a:cs typeface="Sakkal Majalla" panose="02000000000000000000" pitchFamily="2" charset="-78"/>
              </a:rPr>
              <a:t>أساسيات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a:t>
            </a:r>
          </a:p>
          <a:p>
            <a:pPr algn="l" rtl="0"/>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https://openwho.org/courses/risk-communication-AR</a:t>
            </a:r>
            <a:r>
              <a:rPr>
                <a:latin typeface="Sakkal Majalla" panose="02000000000000000000" pitchFamily="2" charset="-78"/>
                <a:cs typeface="Sakkal Majalla" panose="02000000000000000000" pitchFamily="2" charset="-78"/>
              </a:rPr>
              <a:t>  </a:t>
            </a:r>
          </a:p>
          <a:p>
            <a:pPr algn="l" rtl="0"/>
            <a:endParaRPr>
              <a:latin typeface="Sakkal Majalla" panose="02000000000000000000" pitchFamily="2" charset="-78"/>
              <a:cs typeface="Sakkal Majalla" panose="02000000000000000000" pitchFamily="2" charset="-78"/>
            </a:endParaRPr>
          </a:p>
          <a:p>
            <a:pPr algn="l" rtl="0"/>
            <a:r>
              <a:rPr>
                <a:latin typeface="Sakkal Majalla" panose="02000000000000000000" pitchFamily="2" charset="-78"/>
                <a:cs typeface="Sakkal Majalla" panose="02000000000000000000" pitchFamily="2" charset="-78"/>
              </a:rPr>
              <a:t>Communication Essentials for Member States</a:t>
            </a:r>
          </a:p>
          <a:p>
            <a:pPr algn="l" rtl="0"/>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https://openwho.org/courses/publichealthcom</a:t>
            </a:r>
            <a:r>
              <a:rPr>
                <a:latin typeface="Sakkal Majalla" panose="02000000000000000000" pitchFamily="2" charset="-78"/>
                <a:cs typeface="Sakkal Majalla" panose="02000000000000000000" pitchFamily="2" charset="-78"/>
              </a:rPr>
              <a:t> </a:t>
            </a:r>
          </a:p>
          <a:p>
            <a:pPr algn="l" rtl="0"/>
            <a:endParaRPr>
              <a:latin typeface="Sakkal Majalla" panose="02000000000000000000" pitchFamily="2" charset="-78"/>
              <a:cs typeface="Sakkal Majalla" panose="02000000000000000000" pitchFamily="2" charset="-78"/>
            </a:endParaRPr>
          </a:p>
          <a:p>
            <a:pPr algn="l" rtl="0"/>
            <a:r>
              <a:rPr>
                <a:latin typeface="Sakkal Majalla" panose="02000000000000000000" pitchFamily="2" charset="-78"/>
                <a:cs typeface="Sakkal Majalla" panose="02000000000000000000" pitchFamily="2" charset="-78"/>
              </a:rPr>
              <a:t>COVID-19 infodemic management: risk communication and community engagement challenges</a:t>
            </a:r>
          </a:p>
          <a:p>
            <a:pPr algn="l" rtl="0"/>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https://openwho.org/courses/RCCE-COVID-19</a:t>
            </a:r>
            <a:r>
              <a:rPr>
                <a:latin typeface="Sakkal Majalla" panose="02000000000000000000" pitchFamily="2" charset="-78"/>
                <a:cs typeface="Sakkal Majalla" panose="02000000000000000000" pitchFamily="2" charset="-78"/>
              </a:rPr>
              <a:t> </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إدارة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الوباء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المعلوماتي</a:t>
            </a:r>
            <a:r>
              <a:rPr>
                <a:latin typeface="Sakkal Majalla" panose="02000000000000000000" pitchFamily="2" charset="-78"/>
                <a:cs typeface="Sakkal Majalla" panose="02000000000000000000" pitchFamily="2" charset="-78"/>
              </a:rPr>
              <a:t> 101، </a:t>
            </a:r>
            <a:r>
              <a:rPr err="1">
                <a:latin typeface="Sakkal Majalla" panose="02000000000000000000" pitchFamily="2" charset="-78"/>
                <a:cs typeface="Sakkal Majalla" panose="02000000000000000000" pitchFamily="2" charset="-78"/>
              </a:rPr>
              <a:t>منظمة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العالمية</a:t>
            </a:r>
            <a:r>
              <a:rPr>
                <a:latin typeface="Sakkal Majalla" panose="02000000000000000000" pitchFamily="2" charset="-78"/>
                <a:cs typeface="Sakkal Majalla" panose="02000000000000000000" pitchFamily="2" charset="-78"/>
              </a:rPr>
              <a:t>.</a:t>
            </a:r>
          </a:p>
          <a:p>
            <a:pPr algn="l" rtl="0"/>
            <a:r>
              <a:rPr lang="ar" u="sng">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https://openwho.org/courses/infodemic-management-101-ar</a:t>
            </a:r>
            <a:r>
              <a:rPr>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A819393C-EF55-19E5-2FEE-907E0E62E855}"/>
              </a:ext>
            </a:extLst>
          </p:cNvPr>
          <p:cNvSpPr txBox="1"/>
          <p:nvPr/>
        </p:nvSpPr>
        <p:spPr>
          <a:xfrm>
            <a:off x="0" y="655637"/>
            <a:ext cx="299658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 sz="3200" b="1">
                <a:solidFill>
                  <a:schemeClr val="bg1"/>
                </a:solidFill>
                <a:latin typeface="Sakkal Majalla" panose="02000000000000000000" pitchFamily="2" charset="-78"/>
                <a:cs typeface="Sakkal Majalla" panose="02000000000000000000" pitchFamily="2" charset="-78"/>
              </a:rPr>
              <a:t>موارد </a:t>
            </a:r>
            <a:r>
              <a:rPr lang="ar-EG" sz="3200" b="1">
                <a:solidFill>
                  <a:schemeClr val="bg1"/>
                </a:solidFill>
                <a:latin typeface="Sakkal Majalla" panose="02000000000000000000" pitchFamily="2" charset="-78"/>
                <a:cs typeface="Sakkal Majalla" panose="02000000000000000000" pitchFamily="2" charset="-78"/>
              </a:rPr>
              <a:t>تعلُّم</a:t>
            </a:r>
            <a:r>
              <a:rPr lang="ar-MA" sz="3200" b="1">
                <a:solidFill>
                  <a:schemeClr val="bg1"/>
                </a:solidFill>
                <a:latin typeface="Sakkal Majalla" panose="02000000000000000000" pitchFamily="2" charset="-78"/>
                <a:cs typeface="Sakkal Majalla" panose="02000000000000000000" pitchFamily="2" charset="-78"/>
              </a:rPr>
              <a:t> </a:t>
            </a:r>
            <a:r>
              <a:rPr lang="ar" sz="3200" b="1">
                <a:solidFill>
                  <a:schemeClr val="bg1"/>
                </a:solidFill>
                <a:latin typeface="Sakkal Majalla" panose="02000000000000000000" pitchFamily="2" charset="-78"/>
                <a:cs typeface="Sakkal Majalla" panose="02000000000000000000" pitchFamily="2" charset="-78"/>
              </a:rPr>
              <a:t>إضافية</a:t>
            </a:r>
            <a:endParaRPr kumimoji="0" lang="en-US" sz="3200" b="0" i="0" u="none" strike="noStrike" cap="none" spc="0" normalizeH="0" baseline="0">
              <a:ln>
                <a:noFill/>
              </a:ln>
              <a:solidFill>
                <a:schemeClr val="bg1"/>
              </a:solidFill>
              <a:effectLst/>
              <a:uFillTx/>
              <a:sym typeface="Calibri"/>
            </a:endParaRP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39AD75-746B-4095-AD19-A8617EC68CA9}"/>
              </a:ext>
            </a:extLst>
          </p:cNvPr>
          <p:cNvSpPr txBox="1"/>
          <p:nvPr/>
        </p:nvSpPr>
        <p:spPr>
          <a:xfrm>
            <a:off x="4378960" y="2258907"/>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EDEE557-0A9E-60AB-93AF-0D905AEC4E22}"/>
              </a:ext>
            </a:extLst>
          </p:cNvPr>
          <p:cNvSpPr txBox="1">
            <a:spLocks noGrp="1"/>
          </p:cNvSpPr>
          <p:nvPr>
            <p:ph type="body" idx="1"/>
          </p:nvPr>
        </p:nvSpPr>
        <p:spPr>
          <a:xfrm>
            <a:off x="996016" y="980727"/>
            <a:ext cx="10199968"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a:effectLst/>
              <a:latin typeface="Calibri" panose="020F0502020204030204" pitchFamily="34" charset="0"/>
              <a:ea typeface="Calibri" panose="020F0502020204030204" pitchFamily="34" charset="0"/>
              <a:cs typeface="Arial" panose="020B0604020202020204" pitchFamily="34" charset="0"/>
            </a:endParaRPr>
          </a:p>
          <a:p>
            <a:r>
              <a:rPr lang="ar-MA" sz="200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a:solidFill>
                  <a:srgbClr val="000000"/>
                </a:solidFill>
                <a:effectLst/>
                <a:latin typeface="Calibri" panose="020F0502020204030204" pitchFamily="34" charset="0"/>
                <a:ea typeface="Segoe UI" panose="020B0502040204020203" pitchFamily="34" charset="0"/>
              </a:rPr>
              <a:t> </a:t>
            </a:r>
            <a:r>
              <a:rPr lang="ar-MA" sz="2000">
                <a:solidFill>
                  <a:srgbClr val="000000"/>
                </a:solidFill>
                <a:effectLst/>
                <a:ea typeface="Segoe UI" panose="020B0502040204020203" pitchFamily="34" charset="0"/>
                <a:cs typeface="Calibri" panose="020F0502020204030204" pitchFamily="34" charset="0"/>
              </a:rPr>
              <a:t>.</a:t>
            </a:r>
            <a:endParaRPr lang="en-US" sz="2000"/>
          </a:p>
        </p:txBody>
      </p:sp>
      <p:sp>
        <p:nvSpPr>
          <p:cNvPr id="5" name="TextBox 4">
            <a:extLst>
              <a:ext uri="{FF2B5EF4-FFF2-40B4-BE49-F238E27FC236}">
                <a16:creationId xmlns:a16="http://schemas.microsoft.com/office/drawing/2014/main" id="{6F1A5BF4-1713-45C7-BD10-5C92A548F1DC}"/>
              </a:ext>
            </a:extLst>
          </p:cNvPr>
          <p:cNvSpPr txBox="1"/>
          <p:nvPr/>
        </p:nvSpPr>
        <p:spPr>
          <a:xfrm>
            <a:off x="975234" y="1838"/>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Google Shape;300;p7"/>
          <p:cNvSpPr txBox="1">
            <a:spLocks noGrp="1"/>
          </p:cNvSpPr>
          <p:nvPr>
            <p:ph type="body" sz="half" idx="1"/>
          </p:nvPr>
        </p:nvSpPr>
        <p:spPr>
          <a:xfrm>
            <a:off x="587204" y="1971020"/>
            <a:ext cx="11347453" cy="1870076"/>
          </a:xfrm>
          <a:prstGeom prst="rect">
            <a:avLst/>
          </a:prstGeom>
        </p:spPr>
        <p:txBody>
          <a:bodyPr lIns="134999" tIns="134999" rIns="134999" bIns="134999" rtlCol="1"/>
          <a:lstStyle>
            <a:lvl1pPr algn="r" rtl="1">
              <a:lnSpc>
                <a:spcPct val="110000"/>
              </a:lnSpc>
              <a:spcBef>
                <a:spcPts val="0"/>
              </a:spcBef>
              <a:defRPr sz="3200"/>
            </a:lvl1pPr>
          </a:lstStyle>
          <a:p>
            <a:pPr algn="ctr" rtl="1"/>
            <a:r>
              <a:rPr lang="ar" b="1">
                <a:latin typeface="Sakkal Majalla" panose="02000000000000000000" pitchFamily="2" charset="-78"/>
                <a:cs typeface="Sakkal Majalla" panose="02000000000000000000" pitchFamily="2" charset="-78"/>
              </a:rPr>
              <a:t>1. ما أهمية التواصل بشأن المخاطر بالنسبة لفِرَق الاستجابة السريعة؟</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Google Shape;617;g7510dbd89e_0_2"/>
          <p:cNvSpPr txBox="1">
            <a:spLocks noGrp="1"/>
          </p:cNvSpPr>
          <p:nvPr>
            <p:ph type="body" idx="1"/>
          </p:nvPr>
        </p:nvSpPr>
        <p:spPr>
          <a:xfrm>
            <a:off x="1623976" y="1331553"/>
            <a:ext cx="8944049" cy="4183666"/>
          </a:xfrm>
          <a:prstGeom prst="rect">
            <a:avLst/>
          </a:prstGeom>
        </p:spPr>
        <p:txBody>
          <a:bodyPr lIns="45699" tIns="45699" rIns="45699" bIns="45699" rtlCol="1"/>
          <a:lstStyle/>
          <a:p>
            <a:pPr algn="just" defTabSz="248815" rtl="1">
              <a:spcBef>
                <a:spcPts val="500"/>
              </a:spcBef>
              <a:defRPr sz="2064"/>
            </a:pPr>
            <a:r>
              <a:rPr err="1">
                <a:latin typeface="Sakkal Majalla" panose="02000000000000000000" pitchFamily="2" charset="-78"/>
                <a:cs typeface="Sakkal Majalla" panose="02000000000000000000" pitchFamily="2" charset="-78"/>
              </a:rPr>
              <a:t>يُعدُّ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جزءًا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يتجزأ</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تزداد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أهمية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خصوصًا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يتطور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سريعًا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وتصبح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نحو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خاص</a:t>
            </a:r>
            <a:r>
              <a:rPr lang="ar-EG">
                <a:latin typeface="Sakkal Majalla" panose="02000000000000000000" pitchFamily="2" charset="-78"/>
                <a:cs typeface="Sakkal Majalla" panose="02000000000000000000" pitchFamily="2" charset="-78"/>
              </a:rPr>
              <a:t>. و</a:t>
            </a:r>
            <a:r>
              <a:rPr err="1">
                <a:latin typeface="Sakkal Majalla" panose="02000000000000000000" pitchFamily="2" charset="-78"/>
                <a:cs typeface="Sakkal Majalla" panose="02000000000000000000" pitchFamily="2" charset="-78"/>
              </a:rPr>
              <a:t>تُمثل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مهمة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ومصدرًا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لدعم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algn="just" defTabSz="248815" rtl="1">
              <a:spcBef>
                <a:spcPts val="500"/>
              </a:spcBef>
              <a:defRPr sz="2064"/>
            </a:pPr>
            <a:endParaRPr>
              <a:latin typeface="Sakkal Majalla" panose="02000000000000000000" pitchFamily="2" charset="-78"/>
              <a:cs typeface="Sakkal Majalla" panose="02000000000000000000" pitchFamily="2" charset="-78"/>
            </a:endParaRPr>
          </a:p>
          <a:p>
            <a:pPr algn="just" defTabSz="248815" rtl="1">
              <a:spcBef>
                <a:spcPts val="500"/>
              </a:spcBef>
              <a:defRPr sz="2064"/>
            </a:pPr>
            <a:r>
              <a:rPr err="1">
                <a:latin typeface="Sakkal Majalla" panose="02000000000000000000" pitchFamily="2" charset="-78"/>
                <a:cs typeface="Sakkal Majalla" panose="02000000000000000000" pitchFamily="2" charset="-78"/>
              </a:rPr>
              <a:t>يختلف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أغلب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الأحيان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مفهوم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الخبراء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والسُّلطات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algn="just" defTabSz="248815" rtl="1">
              <a:spcBef>
                <a:spcPts val="500"/>
              </a:spcBef>
              <a:defRPr sz="2064"/>
            </a:pPr>
            <a:endParaRPr>
              <a:latin typeface="Sakkal Majalla" panose="02000000000000000000" pitchFamily="2" charset="-78"/>
              <a:cs typeface="Sakkal Majalla" panose="02000000000000000000" pitchFamily="2" charset="-78"/>
            </a:endParaRPr>
          </a:p>
          <a:p>
            <a:pPr algn="just" defTabSz="248815" rtl="1">
              <a:spcBef>
                <a:spcPts val="500"/>
              </a:spcBef>
              <a:defRPr sz="2064"/>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الفجوة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وفعله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لفاشيات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وفعله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للسيطرة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الفاشية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algn="just" defTabSz="248815" rtl="1">
              <a:spcBef>
                <a:spcPts val="500"/>
              </a:spcBef>
              <a:defRPr sz="2064"/>
            </a:pPr>
            <a:endParaRPr>
              <a:latin typeface="Sakkal Majalla" panose="02000000000000000000" pitchFamily="2" charset="-78"/>
              <a:cs typeface="Sakkal Majalla" panose="02000000000000000000" pitchFamily="2" charset="-78"/>
            </a:endParaRPr>
          </a:p>
          <a:p>
            <a:pPr algn="just" defTabSz="248815" rtl="1">
              <a:spcBef>
                <a:spcPts val="500"/>
              </a:spcBef>
              <a:defRPr sz="2064"/>
            </a:pPr>
            <a:r>
              <a:rPr err="1">
                <a:latin typeface="Sakkal Majalla" panose="02000000000000000000" pitchFamily="2" charset="-78"/>
                <a:cs typeface="Sakkal Majalla" panose="02000000000000000000" pitchFamily="2" charset="-78"/>
              </a:rPr>
              <a:t>يُساعد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تحويل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العلمية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المعقدة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فهمها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إليها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والوثوق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بها</a:t>
            </a:r>
            <a:r>
              <a:rPr>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98D89142-E6F0-CE54-4B2A-030C87360B96}"/>
              </a:ext>
            </a:extLst>
          </p:cNvPr>
          <p:cNvSpPr txBox="1">
            <a:spLocks/>
          </p:cNvSpPr>
          <p:nvPr/>
        </p:nvSpPr>
        <p:spPr>
          <a:xfrm>
            <a:off x="-339130" y="92028"/>
            <a:ext cx="8940881"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أهمية التواصل بشأن المخاطر بالنسبة لفِرَق الاستجابة السريعة؟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00;p7">
            <a:extLst>
              <a:ext uri="{FF2B5EF4-FFF2-40B4-BE49-F238E27FC236}">
                <a16:creationId xmlns:a16="http://schemas.microsoft.com/office/drawing/2014/main" id="{EE5CA5BD-97C7-2CDF-CD5D-CF1C101159E8}"/>
              </a:ext>
            </a:extLst>
          </p:cNvPr>
          <p:cNvSpPr txBox="1">
            <a:spLocks/>
          </p:cNvSpPr>
          <p:nvPr/>
        </p:nvSpPr>
        <p:spPr>
          <a:xfrm>
            <a:off x="587204" y="1971020"/>
            <a:ext cx="11347453"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134999" tIns="134999" rIns="134999" bIns="134999" rtlCol="1" anchor="ctr">
            <a:normAutofit/>
          </a:bodyPr>
          <a:lstStyle>
            <a:lvl1pPr marL="0" marR="0" indent="0" algn="ctr" defTabSz="289320" rtl="1" latinLnBrk="0">
              <a:lnSpc>
                <a:spcPct val="11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a:latin typeface="Sakkal Majalla" panose="02000000000000000000" pitchFamily="2" charset="-78"/>
                <a:cs typeface="Sakkal Majalla" panose="02000000000000000000" pitchFamily="2" charset="-78"/>
              </a:rPr>
              <a:t>2. ما المقصود بالتواصل بشأن المخاطر؟</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623;g7510dbd89e_0_13"/>
          <p:cNvSpPr txBox="1">
            <a:spLocks noGrp="1"/>
          </p:cNvSpPr>
          <p:nvPr>
            <p:ph type="body" idx="1"/>
          </p:nvPr>
        </p:nvSpPr>
        <p:spPr>
          <a:xfrm>
            <a:off x="1984916" y="1101964"/>
            <a:ext cx="8222168" cy="4654072"/>
          </a:xfrm>
          <a:prstGeom prst="rect">
            <a:avLst/>
          </a:prstGeom>
        </p:spPr>
        <p:txBody>
          <a:bodyPr lIns="45699" tIns="45699" rIns="45699" bIns="45699" rtlCol="1"/>
          <a:lstStyle/>
          <a:p>
            <a:pPr indent="76200" rtl="1">
              <a:lnSpc>
                <a:spcPct val="115000"/>
              </a:lnSpc>
              <a:spcBef>
                <a:spcPts val="1200"/>
              </a:spcBef>
              <a:defRPr sz="2200"/>
            </a:pPr>
            <a:r>
              <a:rPr err="1">
                <a:latin typeface="Sakkal Majalla" panose="02000000000000000000" pitchFamily="2" charset="-78"/>
                <a:cs typeface="Sakkal Majalla" panose="02000000000000000000" pitchFamily="2" charset="-78"/>
              </a:rPr>
              <a:t>التبادل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الفوري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والمشورة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والآراء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الخبراء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المجتمعات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والمسؤولين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يواجهون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تهديدًا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عافيتهم</a:t>
            </a:r>
            <a:r>
              <a:rPr>
                <a:latin typeface="Sakkal Majalla" panose="02000000000000000000" pitchFamily="2" charset="-78"/>
                <a:cs typeface="Sakkal Majalla" panose="02000000000000000000" pitchFamily="2" charset="-78"/>
              </a:rPr>
              <a:t>.</a:t>
            </a:r>
          </a:p>
          <a:p>
            <a:pPr indent="76200" rtl="1">
              <a:lnSpc>
                <a:spcPct val="115000"/>
              </a:lnSpc>
              <a:spcBef>
                <a:spcPts val="0"/>
              </a:spcBef>
              <a:defRPr sz="2200"/>
            </a:pPr>
            <a:endParaRPr>
              <a:latin typeface="Sakkal Majalla" panose="02000000000000000000" pitchFamily="2" charset="-78"/>
              <a:cs typeface="Sakkal Majalla" panose="02000000000000000000" pitchFamily="2" charset="-78"/>
            </a:endParaRPr>
          </a:p>
          <a:p>
            <a:pPr indent="76200" algn="l" rtl="0">
              <a:lnSpc>
                <a:spcPct val="114998"/>
              </a:lnSpc>
              <a:spcBef>
                <a:spcPts val="0"/>
              </a:spcBef>
              <a:defRPr sz="2200"/>
            </a:pP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الأوبئة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والجوائح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والأزمات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الإنسانية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والكوارث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الطبيعية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يُتيح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الفعَّال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المخاطر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المُعرضين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قرارات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مستنيرة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لوقاية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أنفسهم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والناس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حولهم</a:t>
            </a:r>
            <a:r>
              <a:rPr>
                <a:latin typeface="Sakkal Majalla" panose="02000000000000000000" pitchFamily="2" charset="-78"/>
                <a:cs typeface="Sakkal Majalla" panose="02000000000000000000" pitchFamily="2" charset="-78"/>
              </a:rPr>
              <a:t>.</a:t>
            </a:r>
          </a:p>
        </p:txBody>
      </p:sp>
      <p:pic>
        <p:nvPicPr>
          <p:cNvPr id="320" name="Google Shape;624;g7510dbd89e_0_13" descr="Google Shape;624;g7510dbd89e_0_13"/>
          <p:cNvPicPr>
            <a:picLocks noChangeAspect="1"/>
          </p:cNvPicPr>
          <p:nvPr/>
        </p:nvPicPr>
        <p:blipFill>
          <a:blip r:embed="rId3"/>
          <a:stretch>
            <a:fillRect/>
          </a:stretch>
        </p:blipFill>
        <p:spPr>
          <a:xfrm>
            <a:off x="2667000" y="4695195"/>
            <a:ext cx="6858001" cy="1238251"/>
          </a:xfrm>
          <a:prstGeom prst="rect">
            <a:avLst/>
          </a:prstGeom>
          <a:ln w="12700">
            <a:miter lim="400000"/>
          </a:ln>
        </p:spPr>
      </p:pic>
      <p:sp>
        <p:nvSpPr>
          <p:cNvPr id="2" name="Title 1">
            <a:extLst>
              <a:ext uri="{FF2B5EF4-FFF2-40B4-BE49-F238E27FC236}">
                <a16:creationId xmlns:a16="http://schemas.microsoft.com/office/drawing/2014/main" id="{B5B07FE3-6A26-02AE-3126-43E3F1CE5EC8}"/>
              </a:ext>
            </a:extLst>
          </p:cNvPr>
          <p:cNvSpPr txBox="1">
            <a:spLocks/>
          </p:cNvSpPr>
          <p:nvPr/>
        </p:nvSpPr>
        <p:spPr>
          <a:xfrm>
            <a:off x="138857" y="92029"/>
            <a:ext cx="8313482" cy="5879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mn-lt"/>
                <a:ea typeface="+mn-ea"/>
                <a:cs typeface="+mn-cs"/>
                <a:sym typeface="Source Sans Pro Regular"/>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المقصود بالتواصل بشأن المخاطر؟</a:t>
            </a:r>
          </a:p>
        </p:txBody>
      </p:sp>
      <p:sp>
        <p:nvSpPr>
          <p:cNvPr id="3" name="ZoneTexte 2">
            <a:extLst>
              <a:ext uri="{FF2B5EF4-FFF2-40B4-BE49-F238E27FC236}">
                <a16:creationId xmlns:a16="http://schemas.microsoft.com/office/drawing/2014/main" id="{D91746D0-4123-D35B-37E1-AD8056B72334}"/>
              </a:ext>
            </a:extLst>
          </p:cNvPr>
          <p:cNvSpPr txBox="1"/>
          <p:nvPr/>
        </p:nvSpPr>
        <p:spPr>
          <a:xfrm>
            <a:off x="3133396" y="4939862"/>
            <a:ext cx="1773620" cy="830995"/>
          </a:xfrm>
          <a:prstGeom prst="rect">
            <a:avLst/>
          </a:prstGeom>
          <a:solidFill>
            <a:srgbClr val="C8EDFA"/>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400" b="1" err="1">
                <a:solidFill>
                  <a:srgbClr val="535353"/>
                </a:solidFill>
              </a:rPr>
              <a:t>المعلومات</a:t>
            </a:r>
            <a:r>
              <a:rPr lang="fr-FR" sz="2400" b="1">
                <a:solidFill>
                  <a:srgbClr val="535353"/>
                </a:solidFill>
              </a:rPr>
              <a:t> </a:t>
            </a:r>
            <a:r>
              <a:rPr lang="fr-FR" sz="2400" b="1" err="1">
                <a:solidFill>
                  <a:srgbClr val="535353"/>
                </a:solidFill>
              </a:rPr>
              <a:t>والمشاركة</a:t>
            </a:r>
          </a:p>
        </p:txBody>
      </p:sp>
      <p:sp>
        <p:nvSpPr>
          <p:cNvPr id="5" name="ZoneTexte 4">
            <a:extLst>
              <a:ext uri="{FF2B5EF4-FFF2-40B4-BE49-F238E27FC236}">
                <a16:creationId xmlns:a16="http://schemas.microsoft.com/office/drawing/2014/main" id="{F175FA67-E6FF-95B2-78D1-B64339994A84}"/>
              </a:ext>
            </a:extLst>
          </p:cNvPr>
          <p:cNvSpPr txBox="1"/>
          <p:nvPr/>
        </p:nvSpPr>
        <p:spPr>
          <a:xfrm>
            <a:off x="5589100" y="5083488"/>
            <a:ext cx="1323969" cy="461663"/>
          </a:xfrm>
          <a:prstGeom prst="rect">
            <a:avLst/>
          </a:prstGeom>
          <a:solidFill>
            <a:srgbClr val="D0F0B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400" b="1" err="1">
                <a:solidFill>
                  <a:srgbClr val="535353"/>
                </a:solidFill>
              </a:rPr>
              <a:t>القرار</a:t>
            </a:r>
            <a:r>
              <a:rPr lang="fr-FR" sz="2400" b="1">
                <a:solidFill>
                  <a:srgbClr val="535353"/>
                </a:solidFill>
              </a:rPr>
              <a:t> </a:t>
            </a:r>
          </a:p>
        </p:txBody>
      </p:sp>
      <p:sp>
        <p:nvSpPr>
          <p:cNvPr id="6" name="ZoneTexte 5">
            <a:extLst>
              <a:ext uri="{FF2B5EF4-FFF2-40B4-BE49-F238E27FC236}">
                <a16:creationId xmlns:a16="http://schemas.microsoft.com/office/drawing/2014/main" id="{F56456EC-2D8D-63DE-F887-32A9D22C4D0D}"/>
              </a:ext>
            </a:extLst>
          </p:cNvPr>
          <p:cNvSpPr txBox="1"/>
          <p:nvPr/>
        </p:nvSpPr>
        <p:spPr>
          <a:xfrm>
            <a:off x="7379067" y="4900448"/>
            <a:ext cx="1808999" cy="830995"/>
          </a:xfrm>
          <a:prstGeom prst="rect">
            <a:avLst/>
          </a:prstGeom>
          <a:solidFill>
            <a:srgbClr val="FFCFCD"/>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400" b="1" err="1">
                <a:solidFill>
                  <a:srgbClr val="535353"/>
                </a:solidFill>
              </a:rPr>
              <a:t>الإجراء</a:t>
            </a:r>
            <a:endParaRPr lang="fr-FR" sz="2400" b="1">
              <a:solidFill>
                <a:srgbClr val="535353"/>
              </a:solidFill>
            </a:endParaRPr>
          </a:p>
          <a:p>
            <a:pPr algn="ctr" rtl="0"/>
            <a:r>
              <a:rPr lang="fr-FR" sz="2400">
                <a:solidFill>
                  <a:srgbClr val="535353"/>
                </a:solidFill>
              </a:rPr>
              <a:t>(</a:t>
            </a:r>
            <a:r>
              <a:rPr lang="fr-FR" sz="2400" err="1">
                <a:solidFill>
                  <a:srgbClr val="535353"/>
                </a:solidFill>
              </a:rPr>
              <a:t>تقليل</a:t>
            </a:r>
            <a:r>
              <a:rPr lang="fr-FR" sz="2400">
                <a:solidFill>
                  <a:srgbClr val="535353"/>
                </a:solidFill>
              </a:rPr>
              <a:t> </a:t>
            </a:r>
            <a:r>
              <a:rPr lang="fr-FR" sz="2400" err="1">
                <a:solidFill>
                  <a:srgbClr val="535353"/>
                </a:solidFill>
              </a:rPr>
              <a:t>المخاطر</a:t>
            </a:r>
            <a:r>
              <a:rPr lang="fr-FR" sz="2400">
                <a:solidFill>
                  <a:srgbClr val="535353"/>
                </a:solidFill>
              </a:rPr>
              <a:t>)</a:t>
            </a:r>
            <a:endParaRPr lang="fr-FR" sz="240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27945625-95C5-408F-96EE-199CDEC6612E}"/>
</file>

<file path=customXml/itemProps2.xml><?xml version="1.0" encoding="utf-8"?>
<ds:datastoreItem xmlns:ds="http://schemas.openxmlformats.org/officeDocument/2006/customXml" ds:itemID="{774EB39D-EAAB-45E8-A172-27B3BE392836}">
  <ds:schemaRefs>
    <ds:schemaRef ds:uri="http://schemas.microsoft.com/sharepoint/v3/contenttype/forms"/>
  </ds:schemaRefs>
</ds:datastoreItem>
</file>

<file path=customXml/itemProps3.xml><?xml version="1.0" encoding="utf-8"?>
<ds:datastoreItem xmlns:ds="http://schemas.openxmlformats.org/officeDocument/2006/customXml" ds:itemID="{CBE9F29A-C2E0-4F5F-A301-0808779FA073}">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54</Slides>
  <Notes>28</Notes>
  <HiddenSlides>0</HiddenSlide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RRT_Theme_v3</vt:lpstr>
      <vt:lpstr>PowerPoint Presentation</vt:lpstr>
      <vt:lpstr>PowerPoint Presentation</vt:lpstr>
      <vt:lpstr>ملاحظات إلى المُيسِّرين:</vt:lpstr>
      <vt:lpstr>PowerPoint Presentation</vt:lpstr>
      <vt:lpstr>عناصر العرض</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العلاقة بين كيفية إدراك الأخطار والشعور بالغضب</vt:lpstr>
      <vt:lpstr>العلاقة بين كيفية إدراك الأخطار والشعور بالغضب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revision>132</cp:revision>
  <dcterms:modified xsi:type="dcterms:W3CDTF">2024-07-11T11:56:46Z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3325800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