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6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1pPr>
    <a:lvl2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2pPr>
    <a:lvl3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3pPr>
    <a:lvl4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4pPr>
    <a:lvl5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5pPr>
    <a:lvl6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6pPr>
    <a:lvl7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7pPr>
    <a:lvl8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8pPr>
    <a:lvl9pPr marL="0" marR="0" indent="0" algn="r" defTabSz="914400" rtl="1"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2478A4-D2D4-0FC4-00B7-32664375CF72}" v="61" dt="2024-03-20T11:42:42.47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89253" autoAdjust="0"/>
  </p:normalViewPr>
  <p:slideViewPr>
    <p:cSldViewPr snapToGrid="0">
      <p:cViewPr varScale="1">
        <p:scale>
          <a:sx n="59" d="100"/>
          <a:sy n="59" d="100"/>
        </p:scale>
        <p:origin x="12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5D2478A4-D2D4-0FC4-00B7-32664375CF72}"/>
    <pc:docChg chg="modSld">
      <pc:chgData name="EZZINE, Hind" userId="S::ezzineh@who.int::edcab00f-6318-46e5-a4a9-188b01ee222f" providerId="AD" clId="Web-{5D2478A4-D2D4-0FC4-00B7-32664375CF72}" dt="2024-03-20T11:42:42.303" v="59"/>
      <pc:docMkLst>
        <pc:docMk/>
      </pc:docMkLst>
      <pc:sldChg chg="modSp">
        <pc:chgData name="EZZINE, Hind" userId="S::ezzineh@who.int::edcab00f-6318-46e5-a4a9-188b01ee222f" providerId="AD" clId="Web-{5D2478A4-D2D4-0FC4-00B7-32664375CF72}" dt="2024-03-20T11:16:06.637" v="3" actId="1076"/>
        <pc:sldMkLst>
          <pc:docMk/>
          <pc:sldMk cId="0" sldId="257"/>
        </pc:sldMkLst>
        <pc:spChg chg="mod">
          <ac:chgData name="EZZINE, Hind" userId="S::ezzineh@who.int::edcab00f-6318-46e5-a4a9-188b01ee222f" providerId="AD" clId="Web-{5D2478A4-D2D4-0FC4-00B7-32664375CF72}" dt="2024-03-20T11:15:58.809" v="1" actId="1076"/>
          <ac:spMkLst>
            <pc:docMk/>
            <pc:sldMk cId="0" sldId="257"/>
            <ac:spMk id="4" creationId="{FCABA2C0-1472-F549-939B-9D2EC6CA8504}"/>
          </ac:spMkLst>
        </pc:spChg>
        <pc:spChg chg="mod">
          <ac:chgData name="EZZINE, Hind" userId="S::ezzineh@who.int::edcab00f-6318-46e5-a4a9-188b01ee222f" providerId="AD" clId="Web-{5D2478A4-D2D4-0FC4-00B7-32664375CF72}" dt="2024-03-20T11:16:06.637" v="3" actId="1076"/>
          <ac:spMkLst>
            <pc:docMk/>
            <pc:sldMk cId="0" sldId="257"/>
            <ac:spMk id="286" creationId="{00000000-0000-0000-0000-000000000000}"/>
          </ac:spMkLst>
        </pc:spChg>
      </pc:sldChg>
      <pc:sldChg chg="modSp">
        <pc:chgData name="EZZINE, Hind" userId="S::ezzineh@who.int::edcab00f-6318-46e5-a4a9-188b01ee222f" providerId="AD" clId="Web-{5D2478A4-D2D4-0FC4-00B7-32664375CF72}" dt="2024-03-20T11:16:17.637" v="6" actId="1076"/>
        <pc:sldMkLst>
          <pc:docMk/>
          <pc:sldMk cId="0" sldId="258"/>
        </pc:sldMkLst>
        <pc:spChg chg="mod">
          <ac:chgData name="EZZINE, Hind" userId="S::ezzineh@who.int::edcab00f-6318-46e5-a4a9-188b01ee222f" providerId="AD" clId="Web-{5D2478A4-D2D4-0FC4-00B7-32664375CF72}" dt="2024-03-20T11:16:11.653" v="4" actId="14100"/>
          <ac:spMkLst>
            <pc:docMk/>
            <pc:sldMk cId="0" sldId="258"/>
            <ac:spMk id="4" creationId="{D8B19D89-153F-626B-10BC-9CFDC9AE511E}"/>
          </ac:spMkLst>
        </pc:spChg>
        <pc:spChg chg="mod">
          <ac:chgData name="EZZINE, Hind" userId="S::ezzineh@who.int::edcab00f-6318-46e5-a4a9-188b01ee222f" providerId="AD" clId="Web-{5D2478A4-D2D4-0FC4-00B7-32664375CF72}" dt="2024-03-20T11:16:17.637" v="6" actId="1076"/>
          <ac:spMkLst>
            <pc:docMk/>
            <pc:sldMk cId="0" sldId="258"/>
            <ac:spMk id="291" creationId="{00000000-0000-0000-0000-000000000000}"/>
          </ac:spMkLst>
        </pc:spChg>
      </pc:sldChg>
      <pc:sldChg chg="modSp">
        <pc:chgData name="EZZINE, Hind" userId="S::ezzineh@who.int::edcab00f-6318-46e5-a4a9-188b01ee222f" providerId="AD" clId="Web-{5D2478A4-D2D4-0FC4-00B7-32664375CF72}" dt="2024-03-20T11:16:30.497" v="8" actId="14100"/>
        <pc:sldMkLst>
          <pc:docMk/>
          <pc:sldMk cId="0" sldId="259"/>
        </pc:sldMkLst>
        <pc:spChg chg="mod">
          <ac:chgData name="EZZINE, Hind" userId="S::ezzineh@who.int::edcab00f-6318-46e5-a4a9-188b01ee222f" providerId="AD" clId="Web-{5D2478A4-D2D4-0FC4-00B7-32664375CF72}" dt="2024-03-20T11:16:25.294" v="7" actId="14100"/>
          <ac:spMkLst>
            <pc:docMk/>
            <pc:sldMk cId="0" sldId="259"/>
            <ac:spMk id="4" creationId="{04AD836A-32EB-449A-CEF4-A5545FB55AA3}"/>
          </ac:spMkLst>
        </pc:spChg>
        <pc:spChg chg="mod">
          <ac:chgData name="EZZINE, Hind" userId="S::ezzineh@who.int::edcab00f-6318-46e5-a4a9-188b01ee222f" providerId="AD" clId="Web-{5D2478A4-D2D4-0FC4-00B7-32664375CF72}" dt="2024-03-20T11:16:30.497" v="8" actId="14100"/>
          <ac:spMkLst>
            <pc:docMk/>
            <pc:sldMk cId="0" sldId="259"/>
            <ac:spMk id="296" creationId="{00000000-0000-0000-0000-000000000000}"/>
          </ac:spMkLst>
        </pc:spChg>
      </pc:sldChg>
      <pc:sldChg chg="modSp">
        <pc:chgData name="EZZINE, Hind" userId="S::ezzineh@who.int::edcab00f-6318-46e5-a4a9-188b01ee222f" providerId="AD" clId="Web-{5D2478A4-D2D4-0FC4-00B7-32664375CF72}" dt="2024-03-20T11:16:44.716" v="10"/>
        <pc:sldMkLst>
          <pc:docMk/>
          <pc:sldMk cId="0" sldId="260"/>
        </pc:sldMkLst>
        <pc:spChg chg="mod">
          <ac:chgData name="EZZINE, Hind" userId="S::ezzineh@who.int::edcab00f-6318-46e5-a4a9-188b01ee222f" providerId="AD" clId="Web-{5D2478A4-D2D4-0FC4-00B7-32664375CF72}" dt="2024-03-20T11:16:44.716" v="10"/>
          <ac:spMkLst>
            <pc:docMk/>
            <pc:sldMk cId="0" sldId="260"/>
            <ac:spMk id="4" creationId="{CB7DA6E0-68A3-F487-6407-62BB2515B4D7}"/>
          </ac:spMkLst>
        </pc:spChg>
      </pc:sldChg>
      <pc:sldChg chg="modSp">
        <pc:chgData name="EZZINE, Hind" userId="S::ezzineh@who.int::edcab00f-6318-46e5-a4a9-188b01ee222f" providerId="AD" clId="Web-{5D2478A4-D2D4-0FC4-00B7-32664375CF72}" dt="2024-03-20T11:17:02.060" v="12" actId="1076"/>
        <pc:sldMkLst>
          <pc:docMk/>
          <pc:sldMk cId="0" sldId="262"/>
        </pc:sldMkLst>
        <pc:spChg chg="mod">
          <ac:chgData name="EZZINE, Hind" userId="S::ezzineh@who.int::edcab00f-6318-46e5-a4a9-188b01ee222f" providerId="AD" clId="Web-{5D2478A4-D2D4-0FC4-00B7-32664375CF72}" dt="2024-03-20T11:17:02.060" v="12" actId="1076"/>
          <ac:spMkLst>
            <pc:docMk/>
            <pc:sldMk cId="0" sldId="262"/>
            <ac:spMk id="307" creationId="{00000000-0000-0000-0000-000000000000}"/>
          </ac:spMkLst>
        </pc:spChg>
      </pc:sldChg>
      <pc:sldChg chg="modSp">
        <pc:chgData name="EZZINE, Hind" userId="S::ezzineh@who.int::edcab00f-6318-46e5-a4a9-188b01ee222f" providerId="AD" clId="Web-{5D2478A4-D2D4-0FC4-00B7-32664375CF72}" dt="2024-03-20T11:17:21.982" v="13" actId="14100"/>
        <pc:sldMkLst>
          <pc:docMk/>
          <pc:sldMk cId="0" sldId="264"/>
        </pc:sldMkLst>
        <pc:spChg chg="mod">
          <ac:chgData name="EZZINE, Hind" userId="S::ezzineh@who.int::edcab00f-6318-46e5-a4a9-188b01ee222f" providerId="AD" clId="Web-{5D2478A4-D2D4-0FC4-00B7-32664375CF72}" dt="2024-03-20T11:17:21.982" v="13" actId="14100"/>
          <ac:spMkLst>
            <pc:docMk/>
            <pc:sldMk cId="0" sldId="264"/>
            <ac:spMk id="318" creationId="{00000000-0000-0000-0000-000000000000}"/>
          </ac:spMkLst>
        </pc:spChg>
      </pc:sldChg>
      <pc:sldChg chg="modSp">
        <pc:chgData name="EZZINE, Hind" userId="S::ezzineh@who.int::edcab00f-6318-46e5-a4a9-188b01ee222f" providerId="AD" clId="Web-{5D2478A4-D2D4-0FC4-00B7-32664375CF72}" dt="2024-03-20T11:17:33.279" v="14" actId="1076"/>
        <pc:sldMkLst>
          <pc:docMk/>
          <pc:sldMk cId="0" sldId="266"/>
        </pc:sldMkLst>
        <pc:spChg chg="mod">
          <ac:chgData name="EZZINE, Hind" userId="S::ezzineh@who.int::edcab00f-6318-46e5-a4a9-188b01ee222f" providerId="AD" clId="Web-{5D2478A4-D2D4-0FC4-00B7-32664375CF72}" dt="2024-03-20T11:17:33.279" v="14" actId="1076"/>
          <ac:spMkLst>
            <pc:docMk/>
            <pc:sldMk cId="0" sldId="266"/>
            <ac:spMk id="329" creationId="{00000000-0000-0000-0000-000000000000}"/>
          </ac:spMkLst>
        </pc:spChg>
      </pc:sldChg>
      <pc:sldChg chg="modSp">
        <pc:chgData name="EZZINE, Hind" userId="S::ezzineh@who.int::edcab00f-6318-46e5-a4a9-188b01ee222f" providerId="AD" clId="Web-{5D2478A4-D2D4-0FC4-00B7-32664375CF72}" dt="2024-03-20T11:18:16.030" v="16" actId="14100"/>
        <pc:sldMkLst>
          <pc:docMk/>
          <pc:sldMk cId="0" sldId="268"/>
        </pc:sldMkLst>
        <pc:spChg chg="mod">
          <ac:chgData name="EZZINE, Hind" userId="S::ezzineh@who.int::edcab00f-6318-46e5-a4a9-188b01ee222f" providerId="AD" clId="Web-{5D2478A4-D2D4-0FC4-00B7-32664375CF72}" dt="2024-03-20T11:18:16.030" v="16" actId="14100"/>
          <ac:spMkLst>
            <pc:docMk/>
            <pc:sldMk cId="0" sldId="268"/>
            <ac:spMk id="340" creationId="{00000000-0000-0000-0000-000000000000}"/>
          </ac:spMkLst>
        </pc:spChg>
      </pc:sldChg>
      <pc:sldChg chg="modSp">
        <pc:chgData name="EZZINE, Hind" userId="S::ezzineh@who.int::edcab00f-6318-46e5-a4a9-188b01ee222f" providerId="AD" clId="Web-{5D2478A4-D2D4-0FC4-00B7-32664375CF72}" dt="2024-03-20T11:18:45.734" v="19" actId="1076"/>
        <pc:sldMkLst>
          <pc:docMk/>
          <pc:sldMk cId="0" sldId="275"/>
        </pc:sldMkLst>
        <pc:spChg chg="mod">
          <ac:chgData name="EZZINE, Hind" userId="S::ezzineh@who.int::edcab00f-6318-46e5-a4a9-188b01ee222f" providerId="AD" clId="Web-{5D2478A4-D2D4-0FC4-00B7-32664375CF72}" dt="2024-03-20T11:18:45.734" v="19" actId="1076"/>
          <ac:spMkLst>
            <pc:docMk/>
            <pc:sldMk cId="0" sldId="275"/>
            <ac:spMk id="5" creationId="{07EAC7A9-70D4-5269-B0DE-AC509FBA8D46}"/>
          </ac:spMkLst>
        </pc:spChg>
      </pc:sldChg>
      <pc:sldChg chg="modSp">
        <pc:chgData name="EZZINE, Hind" userId="S::ezzineh@who.int::edcab00f-6318-46e5-a4a9-188b01ee222f" providerId="AD" clId="Web-{5D2478A4-D2D4-0FC4-00B7-32664375CF72}" dt="2024-03-20T11:18:57.062" v="21"/>
        <pc:sldMkLst>
          <pc:docMk/>
          <pc:sldMk cId="0" sldId="276"/>
        </pc:sldMkLst>
        <pc:spChg chg="mod">
          <ac:chgData name="EZZINE, Hind" userId="S::ezzineh@who.int::edcab00f-6318-46e5-a4a9-188b01ee222f" providerId="AD" clId="Web-{5D2478A4-D2D4-0FC4-00B7-32664375CF72}" dt="2024-03-20T11:18:57.062" v="21"/>
          <ac:spMkLst>
            <pc:docMk/>
            <pc:sldMk cId="0" sldId="276"/>
            <ac:spMk id="2" creationId="{BA3C729A-D491-A17F-7A15-2424B8234212}"/>
          </ac:spMkLst>
        </pc:spChg>
      </pc:sldChg>
      <pc:sldChg chg="modSp">
        <pc:chgData name="EZZINE, Hind" userId="S::ezzineh@who.int::edcab00f-6318-46e5-a4a9-188b01ee222f" providerId="AD" clId="Web-{5D2478A4-D2D4-0FC4-00B7-32664375CF72}" dt="2024-03-20T11:19:18.891" v="23" actId="1076"/>
        <pc:sldMkLst>
          <pc:docMk/>
          <pc:sldMk cId="0" sldId="279"/>
        </pc:sldMkLst>
        <pc:spChg chg="mod">
          <ac:chgData name="EZZINE, Hind" userId="S::ezzineh@who.int::edcab00f-6318-46e5-a4a9-188b01ee222f" providerId="AD" clId="Web-{5D2478A4-D2D4-0FC4-00B7-32664375CF72}" dt="2024-03-20T11:19:18.891" v="23" actId="1076"/>
          <ac:spMkLst>
            <pc:docMk/>
            <pc:sldMk cId="0" sldId="279"/>
            <ac:spMk id="2" creationId="{4296C7AB-303D-CA76-1C68-5C71EE3F0CFF}"/>
          </ac:spMkLst>
        </pc:spChg>
      </pc:sldChg>
      <pc:sldChg chg="modSp">
        <pc:chgData name="EZZINE, Hind" userId="S::ezzineh@who.int::edcab00f-6318-46e5-a4a9-188b01ee222f" providerId="AD" clId="Web-{5D2478A4-D2D4-0FC4-00B7-32664375CF72}" dt="2024-03-20T11:19:51.797" v="25" actId="1076"/>
        <pc:sldMkLst>
          <pc:docMk/>
          <pc:sldMk cId="0" sldId="284"/>
        </pc:sldMkLst>
        <pc:spChg chg="mod">
          <ac:chgData name="EZZINE, Hind" userId="S::ezzineh@who.int::edcab00f-6318-46e5-a4a9-188b01ee222f" providerId="AD" clId="Web-{5D2478A4-D2D4-0FC4-00B7-32664375CF72}" dt="2024-03-20T11:19:51.797" v="25" actId="1076"/>
          <ac:spMkLst>
            <pc:docMk/>
            <pc:sldMk cId="0" sldId="284"/>
            <ac:spMk id="437" creationId="{00000000-0000-0000-0000-000000000000}"/>
          </ac:spMkLst>
        </pc:spChg>
      </pc:sldChg>
      <pc:sldChg chg="modSp">
        <pc:chgData name="EZZINE, Hind" userId="S::ezzineh@who.int::edcab00f-6318-46e5-a4a9-188b01ee222f" providerId="AD" clId="Web-{5D2478A4-D2D4-0FC4-00B7-32664375CF72}" dt="2024-03-20T11:20:01.751" v="26" actId="1076"/>
        <pc:sldMkLst>
          <pc:docMk/>
          <pc:sldMk cId="0" sldId="285"/>
        </pc:sldMkLst>
        <pc:spChg chg="mod">
          <ac:chgData name="EZZINE, Hind" userId="S::ezzineh@who.int::edcab00f-6318-46e5-a4a9-188b01ee222f" providerId="AD" clId="Web-{5D2478A4-D2D4-0FC4-00B7-32664375CF72}" dt="2024-03-20T11:20:01.751" v="26" actId="1076"/>
          <ac:spMkLst>
            <pc:docMk/>
            <pc:sldMk cId="0" sldId="285"/>
            <ac:spMk id="2" creationId="{45D775D9-2DFD-1602-2A6A-05A3034CE6A3}"/>
          </ac:spMkLst>
        </pc:spChg>
      </pc:sldChg>
      <pc:sldChg chg="modSp">
        <pc:chgData name="EZZINE, Hind" userId="S::ezzineh@who.int::edcab00f-6318-46e5-a4a9-188b01ee222f" providerId="AD" clId="Web-{5D2478A4-D2D4-0FC4-00B7-32664375CF72}" dt="2024-03-20T11:20:19.548" v="29" actId="1076"/>
        <pc:sldMkLst>
          <pc:docMk/>
          <pc:sldMk cId="0" sldId="286"/>
        </pc:sldMkLst>
        <pc:spChg chg="mod">
          <ac:chgData name="EZZINE, Hind" userId="S::ezzineh@who.int::edcab00f-6318-46e5-a4a9-188b01ee222f" providerId="AD" clId="Web-{5D2478A4-D2D4-0FC4-00B7-32664375CF72}" dt="2024-03-20T11:20:09.360" v="27" actId="1076"/>
          <ac:spMkLst>
            <pc:docMk/>
            <pc:sldMk cId="0" sldId="286"/>
            <ac:spMk id="2" creationId="{63190E04-BF6D-4907-76BA-2573010A586F}"/>
          </ac:spMkLst>
        </pc:spChg>
        <pc:spChg chg="mod">
          <ac:chgData name="EZZINE, Hind" userId="S::ezzineh@who.int::edcab00f-6318-46e5-a4a9-188b01ee222f" providerId="AD" clId="Web-{5D2478A4-D2D4-0FC4-00B7-32664375CF72}" dt="2024-03-20T11:20:19.548" v="29" actId="1076"/>
          <ac:spMkLst>
            <pc:docMk/>
            <pc:sldMk cId="0" sldId="286"/>
            <ac:spMk id="444" creationId="{00000000-0000-0000-0000-000000000000}"/>
          </ac:spMkLst>
        </pc:spChg>
      </pc:sldChg>
      <pc:sldChg chg="modSp">
        <pc:chgData name="EZZINE, Hind" userId="S::ezzineh@who.int::edcab00f-6318-46e5-a4a9-188b01ee222f" providerId="AD" clId="Web-{5D2478A4-D2D4-0FC4-00B7-32664375CF72}" dt="2024-03-20T11:39:03.942" v="32" actId="1076"/>
        <pc:sldMkLst>
          <pc:docMk/>
          <pc:sldMk cId="0" sldId="287"/>
        </pc:sldMkLst>
        <pc:spChg chg="mod">
          <ac:chgData name="EZZINE, Hind" userId="S::ezzineh@who.int::edcab00f-6318-46e5-a4a9-188b01ee222f" providerId="AD" clId="Web-{5D2478A4-D2D4-0FC4-00B7-32664375CF72}" dt="2024-03-20T11:39:03.942" v="32" actId="1076"/>
          <ac:spMkLst>
            <pc:docMk/>
            <pc:sldMk cId="0" sldId="287"/>
            <ac:spMk id="2" creationId="{60742CB7-4A33-99BD-1953-24D48E15720A}"/>
          </ac:spMkLst>
        </pc:spChg>
        <pc:spChg chg="mod">
          <ac:chgData name="EZZINE, Hind" userId="S::ezzineh@who.int::edcab00f-6318-46e5-a4a9-188b01ee222f" providerId="AD" clId="Web-{5D2478A4-D2D4-0FC4-00B7-32664375CF72}" dt="2024-03-20T11:20:28.189" v="31" actId="1076"/>
          <ac:spMkLst>
            <pc:docMk/>
            <pc:sldMk cId="0" sldId="287"/>
            <ac:spMk id="447" creationId="{00000000-0000-0000-0000-000000000000}"/>
          </ac:spMkLst>
        </pc:spChg>
      </pc:sldChg>
      <pc:sldChg chg="modSp">
        <pc:chgData name="EZZINE, Hind" userId="S::ezzineh@who.int::edcab00f-6318-46e5-a4a9-188b01ee222f" providerId="AD" clId="Web-{5D2478A4-D2D4-0FC4-00B7-32664375CF72}" dt="2024-03-20T11:39:17.926" v="34" actId="14100"/>
        <pc:sldMkLst>
          <pc:docMk/>
          <pc:sldMk cId="0" sldId="288"/>
        </pc:sldMkLst>
        <pc:spChg chg="mod">
          <ac:chgData name="EZZINE, Hind" userId="S::ezzineh@who.int::edcab00f-6318-46e5-a4a9-188b01ee222f" providerId="AD" clId="Web-{5D2478A4-D2D4-0FC4-00B7-32664375CF72}" dt="2024-03-20T11:39:13.286" v="33" actId="1076"/>
          <ac:spMkLst>
            <pc:docMk/>
            <pc:sldMk cId="0" sldId="288"/>
            <ac:spMk id="2" creationId="{FA5663E7-A293-5569-FD77-E8AF7DC8AC53}"/>
          </ac:spMkLst>
        </pc:spChg>
        <pc:spChg chg="mod">
          <ac:chgData name="EZZINE, Hind" userId="S::ezzineh@who.int::edcab00f-6318-46e5-a4a9-188b01ee222f" providerId="AD" clId="Web-{5D2478A4-D2D4-0FC4-00B7-32664375CF72}" dt="2024-03-20T11:39:17.926" v="34" actId="14100"/>
          <ac:spMkLst>
            <pc:docMk/>
            <pc:sldMk cId="0" sldId="288"/>
            <ac:spMk id="450" creationId="{00000000-0000-0000-0000-000000000000}"/>
          </ac:spMkLst>
        </pc:spChg>
      </pc:sldChg>
      <pc:sldChg chg="modSp">
        <pc:chgData name="EZZINE, Hind" userId="S::ezzineh@who.int::edcab00f-6318-46e5-a4a9-188b01ee222f" providerId="AD" clId="Web-{5D2478A4-D2D4-0FC4-00B7-32664375CF72}" dt="2024-03-20T11:39:27.567" v="37" actId="1076"/>
        <pc:sldMkLst>
          <pc:docMk/>
          <pc:sldMk cId="0" sldId="289"/>
        </pc:sldMkLst>
        <pc:spChg chg="mod">
          <ac:chgData name="EZZINE, Hind" userId="S::ezzineh@who.int::edcab00f-6318-46e5-a4a9-188b01ee222f" providerId="AD" clId="Web-{5D2478A4-D2D4-0FC4-00B7-32664375CF72}" dt="2024-03-20T11:39:27.520" v="35" actId="1076"/>
          <ac:spMkLst>
            <pc:docMk/>
            <pc:sldMk cId="0" sldId="289"/>
            <ac:spMk id="453" creationId="{00000000-0000-0000-0000-000000000000}"/>
          </ac:spMkLst>
        </pc:spChg>
        <pc:spChg chg="mod">
          <ac:chgData name="EZZINE, Hind" userId="S::ezzineh@who.int::edcab00f-6318-46e5-a4a9-188b01ee222f" providerId="AD" clId="Web-{5D2478A4-D2D4-0FC4-00B7-32664375CF72}" dt="2024-03-20T11:39:27.536" v="36" actId="1076"/>
          <ac:spMkLst>
            <pc:docMk/>
            <pc:sldMk cId="0" sldId="289"/>
            <ac:spMk id="454" creationId="{00000000-0000-0000-0000-000000000000}"/>
          </ac:spMkLst>
        </pc:spChg>
        <pc:spChg chg="mod">
          <ac:chgData name="EZZINE, Hind" userId="S::ezzineh@who.int::edcab00f-6318-46e5-a4a9-188b01ee222f" providerId="AD" clId="Web-{5D2478A4-D2D4-0FC4-00B7-32664375CF72}" dt="2024-03-20T11:39:27.567" v="37" actId="1076"/>
          <ac:spMkLst>
            <pc:docMk/>
            <pc:sldMk cId="0" sldId="289"/>
            <ac:spMk id="455" creationId="{00000000-0000-0000-0000-000000000000}"/>
          </ac:spMkLst>
        </pc:spChg>
      </pc:sldChg>
      <pc:sldChg chg="modSp">
        <pc:chgData name="EZZINE, Hind" userId="S::ezzineh@who.int::edcab00f-6318-46e5-a4a9-188b01ee222f" providerId="AD" clId="Web-{5D2478A4-D2D4-0FC4-00B7-32664375CF72}" dt="2024-03-20T11:39:34.192" v="39" actId="1076"/>
        <pc:sldMkLst>
          <pc:docMk/>
          <pc:sldMk cId="0" sldId="290"/>
        </pc:sldMkLst>
        <pc:spChg chg="mod">
          <ac:chgData name="EZZINE, Hind" userId="S::ezzineh@who.int::edcab00f-6318-46e5-a4a9-188b01ee222f" providerId="AD" clId="Web-{5D2478A4-D2D4-0FC4-00B7-32664375CF72}" dt="2024-03-20T11:39:34.192" v="39" actId="1076"/>
          <ac:spMkLst>
            <pc:docMk/>
            <pc:sldMk cId="0" sldId="290"/>
            <ac:spMk id="7" creationId="{AACF766F-8341-AC54-D2F6-795EA6B81C28}"/>
          </ac:spMkLst>
        </pc:spChg>
        <pc:spChg chg="mod">
          <ac:chgData name="EZZINE, Hind" userId="S::ezzineh@who.int::edcab00f-6318-46e5-a4a9-188b01ee222f" providerId="AD" clId="Web-{5D2478A4-D2D4-0FC4-00B7-32664375CF72}" dt="2024-03-20T11:39:34.161" v="38" actId="1076"/>
          <ac:spMkLst>
            <pc:docMk/>
            <pc:sldMk cId="0" sldId="290"/>
            <ac:spMk id="462" creationId="{00000000-0000-0000-0000-000000000000}"/>
          </ac:spMkLst>
        </pc:spChg>
      </pc:sldChg>
      <pc:sldChg chg="modSp">
        <pc:chgData name="EZZINE, Hind" userId="S::ezzineh@who.int::edcab00f-6318-46e5-a4a9-188b01ee222f" providerId="AD" clId="Web-{5D2478A4-D2D4-0FC4-00B7-32664375CF72}" dt="2024-03-20T11:39:42.989" v="41" actId="1076"/>
        <pc:sldMkLst>
          <pc:docMk/>
          <pc:sldMk cId="0" sldId="291"/>
        </pc:sldMkLst>
        <pc:spChg chg="mod">
          <ac:chgData name="EZZINE, Hind" userId="S::ezzineh@who.int::edcab00f-6318-46e5-a4a9-188b01ee222f" providerId="AD" clId="Web-{5D2478A4-D2D4-0FC4-00B7-32664375CF72}" dt="2024-03-20T11:39:42.974" v="40" actId="1076"/>
          <ac:spMkLst>
            <pc:docMk/>
            <pc:sldMk cId="0" sldId="291"/>
            <ac:spMk id="467" creationId="{00000000-0000-0000-0000-000000000000}"/>
          </ac:spMkLst>
        </pc:spChg>
        <pc:spChg chg="mod">
          <ac:chgData name="EZZINE, Hind" userId="S::ezzineh@who.int::edcab00f-6318-46e5-a4a9-188b01ee222f" providerId="AD" clId="Web-{5D2478A4-D2D4-0FC4-00B7-32664375CF72}" dt="2024-03-20T11:39:42.989" v="41" actId="1076"/>
          <ac:spMkLst>
            <pc:docMk/>
            <pc:sldMk cId="0" sldId="291"/>
            <ac:spMk id="468" creationId="{00000000-0000-0000-0000-000000000000}"/>
          </ac:spMkLst>
        </pc:spChg>
      </pc:sldChg>
      <pc:sldChg chg="modSp">
        <pc:chgData name="EZZINE, Hind" userId="S::ezzineh@who.int::edcab00f-6318-46e5-a4a9-188b01ee222f" providerId="AD" clId="Web-{5D2478A4-D2D4-0FC4-00B7-32664375CF72}" dt="2024-03-20T11:40:02.114" v="42" actId="1076"/>
        <pc:sldMkLst>
          <pc:docMk/>
          <pc:sldMk cId="0" sldId="296"/>
        </pc:sldMkLst>
        <pc:spChg chg="mod">
          <ac:chgData name="EZZINE, Hind" userId="S::ezzineh@who.int::edcab00f-6318-46e5-a4a9-188b01ee222f" providerId="AD" clId="Web-{5D2478A4-D2D4-0FC4-00B7-32664375CF72}" dt="2024-03-20T11:40:02.114" v="42" actId="1076"/>
          <ac:spMkLst>
            <pc:docMk/>
            <pc:sldMk cId="0" sldId="296"/>
            <ac:spMk id="508" creationId="{00000000-0000-0000-0000-000000000000}"/>
          </ac:spMkLst>
        </pc:spChg>
      </pc:sldChg>
      <pc:sldChg chg="modSp">
        <pc:chgData name="EZZINE, Hind" userId="S::ezzineh@who.int::edcab00f-6318-46e5-a4a9-188b01ee222f" providerId="AD" clId="Web-{5D2478A4-D2D4-0FC4-00B7-32664375CF72}" dt="2024-03-20T11:40:23.193" v="44"/>
        <pc:sldMkLst>
          <pc:docMk/>
          <pc:sldMk cId="0" sldId="297"/>
        </pc:sldMkLst>
        <pc:spChg chg="mod">
          <ac:chgData name="EZZINE, Hind" userId="S::ezzineh@who.int::edcab00f-6318-46e5-a4a9-188b01ee222f" providerId="AD" clId="Web-{5D2478A4-D2D4-0FC4-00B7-32664375CF72}" dt="2024-03-20T11:40:23.193" v="44"/>
          <ac:spMkLst>
            <pc:docMk/>
            <pc:sldMk cId="0" sldId="297"/>
            <ac:spMk id="513" creationId="{00000000-0000-0000-0000-000000000000}"/>
          </ac:spMkLst>
        </pc:spChg>
      </pc:sldChg>
      <pc:sldChg chg="modSp">
        <pc:chgData name="EZZINE, Hind" userId="S::ezzineh@who.int::edcab00f-6318-46e5-a4a9-188b01ee222f" providerId="AD" clId="Web-{5D2478A4-D2D4-0FC4-00B7-32664375CF72}" dt="2024-03-20T11:40:39.724" v="45" actId="1076"/>
        <pc:sldMkLst>
          <pc:docMk/>
          <pc:sldMk cId="0" sldId="298"/>
        </pc:sldMkLst>
        <pc:spChg chg="mod">
          <ac:chgData name="EZZINE, Hind" userId="S::ezzineh@who.int::edcab00f-6318-46e5-a4a9-188b01ee222f" providerId="AD" clId="Web-{5D2478A4-D2D4-0FC4-00B7-32664375CF72}" dt="2024-03-20T11:40:39.724" v="45" actId="1076"/>
          <ac:spMkLst>
            <pc:docMk/>
            <pc:sldMk cId="0" sldId="298"/>
            <ac:spMk id="2" creationId="{540F8ED8-982E-FFD8-462F-BD6C93540A58}"/>
          </ac:spMkLst>
        </pc:spChg>
      </pc:sldChg>
      <pc:sldChg chg="modSp">
        <pc:chgData name="EZZINE, Hind" userId="S::ezzineh@who.int::edcab00f-6318-46e5-a4a9-188b01ee222f" providerId="AD" clId="Web-{5D2478A4-D2D4-0FC4-00B7-32664375CF72}" dt="2024-03-20T11:40:46.568" v="46" actId="1076"/>
        <pc:sldMkLst>
          <pc:docMk/>
          <pc:sldMk cId="0" sldId="299"/>
        </pc:sldMkLst>
        <pc:spChg chg="mod">
          <ac:chgData name="EZZINE, Hind" userId="S::ezzineh@who.int::edcab00f-6318-46e5-a4a9-188b01ee222f" providerId="AD" clId="Web-{5D2478A4-D2D4-0FC4-00B7-32664375CF72}" dt="2024-03-20T11:40:46.568" v="46" actId="1076"/>
          <ac:spMkLst>
            <pc:docMk/>
            <pc:sldMk cId="0" sldId="299"/>
            <ac:spMk id="8" creationId="{02B38292-D496-29FC-10EA-917FD45EAE9B}"/>
          </ac:spMkLst>
        </pc:spChg>
      </pc:sldChg>
      <pc:sldChg chg="modSp">
        <pc:chgData name="EZZINE, Hind" userId="S::ezzineh@who.int::edcab00f-6318-46e5-a4a9-188b01ee222f" providerId="AD" clId="Web-{5D2478A4-D2D4-0FC4-00B7-32664375CF72}" dt="2024-03-20T11:41:00.927" v="48" actId="1076"/>
        <pc:sldMkLst>
          <pc:docMk/>
          <pc:sldMk cId="0" sldId="300"/>
        </pc:sldMkLst>
        <pc:spChg chg="mod">
          <ac:chgData name="EZZINE, Hind" userId="S::ezzineh@who.int::edcab00f-6318-46e5-a4a9-188b01ee222f" providerId="AD" clId="Web-{5D2478A4-D2D4-0FC4-00B7-32664375CF72}" dt="2024-03-20T11:40:52.287" v="47" actId="1076"/>
          <ac:spMkLst>
            <pc:docMk/>
            <pc:sldMk cId="0" sldId="300"/>
            <ac:spMk id="5" creationId="{1FC87773-0820-2871-C06F-9FD1C151A424}"/>
          </ac:spMkLst>
        </pc:spChg>
        <pc:spChg chg="mod">
          <ac:chgData name="EZZINE, Hind" userId="S::ezzineh@who.int::edcab00f-6318-46e5-a4a9-188b01ee222f" providerId="AD" clId="Web-{5D2478A4-D2D4-0FC4-00B7-32664375CF72}" dt="2024-03-20T11:41:00.927" v="48" actId="1076"/>
          <ac:spMkLst>
            <pc:docMk/>
            <pc:sldMk cId="0" sldId="300"/>
            <ac:spMk id="526" creationId="{00000000-0000-0000-0000-000000000000}"/>
          </ac:spMkLst>
        </pc:spChg>
      </pc:sldChg>
      <pc:sldChg chg="modSp">
        <pc:chgData name="EZZINE, Hind" userId="S::ezzineh@who.int::edcab00f-6318-46e5-a4a9-188b01ee222f" providerId="AD" clId="Web-{5D2478A4-D2D4-0FC4-00B7-32664375CF72}" dt="2024-03-20T11:41:26.115" v="49" actId="1076"/>
        <pc:sldMkLst>
          <pc:docMk/>
          <pc:sldMk cId="0" sldId="306"/>
        </pc:sldMkLst>
        <pc:spChg chg="mod">
          <ac:chgData name="EZZINE, Hind" userId="S::ezzineh@who.int::edcab00f-6318-46e5-a4a9-188b01ee222f" providerId="AD" clId="Web-{5D2478A4-D2D4-0FC4-00B7-32664375CF72}" dt="2024-03-20T11:41:26.115" v="49" actId="1076"/>
          <ac:spMkLst>
            <pc:docMk/>
            <pc:sldMk cId="0" sldId="306"/>
            <ac:spMk id="583" creationId="{00000000-0000-0000-0000-000000000000}"/>
          </ac:spMkLst>
        </pc:spChg>
      </pc:sldChg>
      <pc:sldChg chg="modSp">
        <pc:chgData name="EZZINE, Hind" userId="S::ezzineh@who.int::edcab00f-6318-46e5-a4a9-188b01ee222f" providerId="AD" clId="Web-{5D2478A4-D2D4-0FC4-00B7-32664375CF72}" dt="2024-03-20T11:41:30.678" v="50" actId="1076"/>
        <pc:sldMkLst>
          <pc:docMk/>
          <pc:sldMk cId="0" sldId="307"/>
        </pc:sldMkLst>
        <pc:spChg chg="mod">
          <ac:chgData name="EZZINE, Hind" userId="S::ezzineh@who.int::edcab00f-6318-46e5-a4a9-188b01ee222f" providerId="AD" clId="Web-{5D2478A4-D2D4-0FC4-00B7-32664375CF72}" dt="2024-03-20T11:41:30.678" v="50" actId="1076"/>
          <ac:spMkLst>
            <pc:docMk/>
            <pc:sldMk cId="0" sldId="307"/>
            <ac:spMk id="588" creationId="{00000000-0000-0000-0000-000000000000}"/>
          </ac:spMkLst>
        </pc:spChg>
      </pc:sldChg>
      <pc:sldChg chg="modSp">
        <pc:chgData name="EZZINE, Hind" userId="S::ezzineh@who.int::edcab00f-6318-46e5-a4a9-188b01ee222f" providerId="AD" clId="Web-{5D2478A4-D2D4-0FC4-00B7-32664375CF72}" dt="2024-03-20T11:41:42.428" v="52" actId="1076"/>
        <pc:sldMkLst>
          <pc:docMk/>
          <pc:sldMk cId="0" sldId="309"/>
        </pc:sldMkLst>
        <pc:spChg chg="mod">
          <ac:chgData name="EZZINE, Hind" userId="S::ezzineh@who.int::edcab00f-6318-46e5-a4a9-188b01ee222f" providerId="AD" clId="Web-{5D2478A4-D2D4-0FC4-00B7-32664375CF72}" dt="2024-03-20T11:41:42.428" v="52" actId="1076"/>
          <ac:spMkLst>
            <pc:docMk/>
            <pc:sldMk cId="0" sldId="309"/>
            <ac:spMk id="3" creationId="{3F0CDCA6-FDBE-D5BA-36A9-19A7DDECFC7B}"/>
          </ac:spMkLst>
        </pc:spChg>
      </pc:sldChg>
      <pc:sldChg chg="modSp">
        <pc:chgData name="EZZINE, Hind" userId="S::ezzineh@who.int::edcab00f-6318-46e5-a4a9-188b01ee222f" providerId="AD" clId="Web-{5D2478A4-D2D4-0FC4-00B7-32664375CF72}" dt="2024-03-20T11:42:03.865" v="55" actId="14100"/>
        <pc:sldMkLst>
          <pc:docMk/>
          <pc:sldMk cId="0" sldId="310"/>
        </pc:sldMkLst>
        <pc:spChg chg="mod">
          <ac:chgData name="EZZINE, Hind" userId="S::ezzineh@who.int::edcab00f-6318-46e5-a4a9-188b01ee222f" providerId="AD" clId="Web-{5D2478A4-D2D4-0FC4-00B7-32664375CF72}" dt="2024-03-20T11:42:03.865" v="55" actId="14100"/>
          <ac:spMkLst>
            <pc:docMk/>
            <pc:sldMk cId="0" sldId="310"/>
            <ac:spMk id="2" creationId="{6C4F683B-660F-1AC7-4508-ACBACD5033F8}"/>
          </ac:spMkLst>
        </pc:spChg>
      </pc:sldChg>
      <pc:sldChg chg="modSp">
        <pc:chgData name="EZZINE, Hind" userId="S::ezzineh@who.int::edcab00f-6318-46e5-a4a9-188b01ee222f" providerId="AD" clId="Web-{5D2478A4-D2D4-0FC4-00B7-32664375CF72}" dt="2024-03-20T11:42:13.240" v="57"/>
        <pc:sldMkLst>
          <pc:docMk/>
          <pc:sldMk cId="0" sldId="312"/>
        </pc:sldMkLst>
        <pc:spChg chg="mod">
          <ac:chgData name="EZZINE, Hind" userId="S::ezzineh@who.int::edcab00f-6318-46e5-a4a9-188b01ee222f" providerId="AD" clId="Web-{5D2478A4-D2D4-0FC4-00B7-32664375CF72}" dt="2024-03-20T11:42:13.240" v="57"/>
          <ac:spMkLst>
            <pc:docMk/>
            <pc:sldMk cId="0" sldId="312"/>
            <ac:spMk id="2" creationId="{2BF4C109-609E-C3A1-54FF-05A62E9E7E6F}"/>
          </ac:spMkLst>
        </pc:spChg>
      </pc:sldChg>
      <pc:sldChg chg="modSp">
        <pc:chgData name="EZZINE, Hind" userId="S::ezzineh@who.int::edcab00f-6318-46e5-a4a9-188b01ee222f" providerId="AD" clId="Web-{5D2478A4-D2D4-0FC4-00B7-32664375CF72}" dt="2024-03-20T11:42:25.069" v="58" actId="14100"/>
        <pc:sldMkLst>
          <pc:docMk/>
          <pc:sldMk cId="0" sldId="314"/>
        </pc:sldMkLst>
        <pc:spChg chg="mod">
          <ac:chgData name="EZZINE, Hind" userId="S::ezzineh@who.int::edcab00f-6318-46e5-a4a9-188b01ee222f" providerId="AD" clId="Web-{5D2478A4-D2D4-0FC4-00B7-32664375CF72}" dt="2024-03-20T11:42:25.069" v="58" actId="14100"/>
          <ac:spMkLst>
            <pc:docMk/>
            <pc:sldMk cId="0" sldId="314"/>
            <ac:spMk id="2" creationId="{C8A6B4B3-696C-EF0C-A3BA-DF700A1368AB}"/>
          </ac:spMkLst>
        </pc:spChg>
      </pc:sldChg>
      <pc:sldChg chg="modSp">
        <pc:chgData name="EZZINE, Hind" userId="S::ezzineh@who.int::edcab00f-6318-46e5-a4a9-188b01ee222f" providerId="AD" clId="Web-{5D2478A4-D2D4-0FC4-00B7-32664375CF72}" dt="2024-03-20T11:42:42.303" v="59"/>
        <pc:sldMkLst>
          <pc:docMk/>
          <pc:sldMk cId="0" sldId="316"/>
        </pc:sldMkLst>
        <pc:spChg chg="mod">
          <ac:chgData name="EZZINE, Hind" userId="S::ezzineh@who.int::edcab00f-6318-46e5-a4a9-188b01ee222f" providerId="AD" clId="Web-{5D2478A4-D2D4-0FC4-00B7-32664375CF72}" dt="2024-03-20T11:42:42.303" v="59"/>
          <ac:spMkLst>
            <pc:docMk/>
            <pc:sldMk cId="0" sldId="316"/>
            <ac:spMk id="4" creationId="{F05FF807-077A-8A66-90A2-D6E206E4FE5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489702145"/>
      </p:ext>
    </p:extLst>
  </p:cSld>
  <p:clrMap bg1="lt1" tx1="dk1" bg2="lt2" tx2="dk2" accent1="accent1" accent2="accent2" accent3="accent3" accent4="accent4" accent5="accent5" accent6="accent6" hlink="hlink" folHlink="folHlink"/>
  <p:notesStyle>
    <a:lvl1pPr algn="r" rtl="1" latinLnBrk="0">
      <a:defRPr sz="1400">
        <a:latin typeface="+mj-lt"/>
        <a:ea typeface="+mj-ea"/>
        <a:cs typeface="+mj-cs"/>
        <a:sym typeface="Source Sans Pro Regular"/>
      </a:defRPr>
    </a:lvl1pPr>
    <a:lvl2pPr indent="228600" algn="r" rtl="1" latinLnBrk="0">
      <a:defRPr sz="1400">
        <a:latin typeface="+mj-lt"/>
        <a:ea typeface="+mj-ea"/>
        <a:cs typeface="+mj-cs"/>
        <a:sym typeface="Source Sans Pro Regular"/>
      </a:defRPr>
    </a:lvl2pPr>
    <a:lvl3pPr indent="457200" algn="r" rtl="1" latinLnBrk="0">
      <a:defRPr sz="1400">
        <a:latin typeface="+mj-lt"/>
        <a:ea typeface="+mj-ea"/>
        <a:cs typeface="+mj-cs"/>
        <a:sym typeface="Source Sans Pro Regular"/>
      </a:defRPr>
    </a:lvl3pPr>
    <a:lvl4pPr indent="685800" algn="r" rtl="1" latinLnBrk="0">
      <a:defRPr sz="1400">
        <a:latin typeface="+mj-lt"/>
        <a:ea typeface="+mj-ea"/>
        <a:cs typeface="+mj-cs"/>
        <a:sym typeface="Source Sans Pro Regular"/>
      </a:defRPr>
    </a:lvl4pPr>
    <a:lvl5pPr indent="914400" algn="r" rtl="1" latinLnBrk="0">
      <a:defRPr sz="1400">
        <a:latin typeface="+mj-lt"/>
        <a:ea typeface="+mj-ea"/>
        <a:cs typeface="+mj-cs"/>
        <a:sym typeface="Source Sans Pro Regular"/>
      </a:defRPr>
    </a:lvl5pPr>
    <a:lvl6pPr indent="1143000" algn="r" rtl="1" latinLnBrk="0">
      <a:defRPr sz="1400">
        <a:latin typeface="+mj-lt"/>
        <a:ea typeface="+mj-ea"/>
        <a:cs typeface="+mj-cs"/>
        <a:sym typeface="Source Sans Pro Regular"/>
      </a:defRPr>
    </a:lvl6pPr>
    <a:lvl7pPr indent="1371600" algn="r" rtl="1" latinLnBrk="0">
      <a:defRPr sz="1400">
        <a:latin typeface="+mj-lt"/>
        <a:ea typeface="+mj-ea"/>
        <a:cs typeface="+mj-cs"/>
        <a:sym typeface="Source Sans Pro Regular"/>
      </a:defRPr>
    </a:lvl7pPr>
    <a:lvl8pPr indent="1600200" algn="r" rtl="1" latinLnBrk="0">
      <a:defRPr sz="1400">
        <a:latin typeface="+mj-lt"/>
        <a:ea typeface="+mj-ea"/>
        <a:cs typeface="+mj-cs"/>
        <a:sym typeface="Source Sans Pro Regular"/>
      </a:defRPr>
    </a:lvl8pPr>
    <a:lvl9pPr indent="1828800" algn="r" rtl="1" latinLnBrk="0">
      <a:defRPr sz="14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apps.who.int/iris/rest/bitstreams/1139582/retriev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globalhealthcommunication.org/tool_docs/94/bringing_the_community_together....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ho.int/bulletin/volumes/96/9/17-202382/en/#R7"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8" name="Shape 288"/>
          <p:cNvSpPr>
            <a:spLocks noGrp="1"/>
          </p:cNvSpPr>
          <p:nvPr>
            <p:ph type="body" sz="quarter" idx="1"/>
          </p:nvPr>
        </p:nvSpPr>
        <p:spPr>
          <a:prstGeom prst="rect">
            <a:avLst/>
          </a:prstGeom>
        </p:spPr>
        <p:txBody>
          <a:bodyPr rtlCol="1"/>
          <a:lstStyle>
            <a:lvl1pPr algn="r" rtl="1">
              <a:defRPr sz="1200"/>
            </a:lvl1pPr>
          </a:lstStyle>
          <a:p>
            <a:pPr rtl="1"/>
            <a:r>
              <a:t> </a:t>
            </a:r>
          </a:p>
        </p:txBody>
      </p:sp>
    </p:spTree>
    <p:extLst>
      <p:ext uri="{BB962C8B-B14F-4D97-AF65-F5344CB8AC3E}">
        <p14:creationId xmlns:p14="http://schemas.microsoft.com/office/powerpoint/2010/main" val="398645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1" name="Shape 351"/>
          <p:cNvSpPr>
            <a:spLocks noGrp="1"/>
          </p:cNvSpPr>
          <p:nvPr>
            <p:ph type="body" sz="quarter" idx="1"/>
          </p:nvPr>
        </p:nvSpPr>
        <p:spPr>
          <a:prstGeom prst="rect">
            <a:avLst/>
          </a:prstGeom>
        </p:spPr>
        <p:txBody>
          <a:bodyPr rtlCol="1"/>
          <a:lstStyle/>
          <a:p>
            <a:pPr marL="228600" rtl="1">
              <a:defRPr sz="1200"/>
            </a:pP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r>
              <a:rPr lang="ar-EG"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المشاركة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lang="ar-EG" dirty="0"/>
              <a:t>لماذا نحتاج إلى المشاركة المجتمعية في حالات الطوارئ/ الأزمات؟</a:t>
            </a:r>
            <a:endParaRPr lang="ar-EG" dirty="0">
              <a:latin typeface="Calibri"/>
              <a:ea typeface="Calibri"/>
              <a:cs typeface="Calibri"/>
              <a:sym typeface="Calibri"/>
            </a:endParaRPr>
          </a:p>
          <a:p>
            <a:pPr marL="228600" rtl="1">
              <a:defRPr sz="1200"/>
            </a:pPr>
            <a:r>
              <a:rPr lang="ar-EG" dirty="0"/>
              <a:t>فيما يلي مثالٌ من </a:t>
            </a:r>
            <a:r>
              <a:rPr lang="ar-EG" dirty="0" err="1"/>
              <a:t>فرناندا</a:t>
            </a:r>
            <a:r>
              <a:rPr lang="ar-EG" dirty="0"/>
              <a:t>: بعثة منظمة أطباء بلا حدود إلى جنوب السودان - كان هناك نزاع في منطقة ما وترك السكان منازلهم، وكانوا يحاولون العودة بعد عام، وكانت منظمة أطباء بلا حدود تدعم تقديم الخدمات الصحية في إحدى القرى بهدف إنشاء مركز صحي بسرعة، وهو ما فعلوه من خلال تجديد مبنى في القرية ليضم هذا المركز الصحي. ولكن الناس لم يكونوا يتوجهون إلى المركز الصحي لتلقي الخدمات، ولم يعرف فريق منظمة أطباء بلا حدود السبب. وبعد المناقشة لمدة يومٍ مع العديد من أفراد المجتمع، علموا أن موقع المركز الصحي الذي جُدد كان مكانًا وقعت فيه مجازر وتعذيب.</a:t>
            </a:r>
          </a:p>
          <a:p>
            <a:pPr marL="228600" rtl="1">
              <a:defRPr sz="1200"/>
            </a:pPr>
            <a:r>
              <a:rPr lang="ar-EG" dirty="0"/>
              <a:t>وبعد إهدار الكثير من الوقت والموارد، لم يستغرق الأمر سوى يومًا واحدًا من التقييم النوعي لفهم ما يحدث.</a:t>
            </a:r>
            <a:endParaRPr lang="ar-EG" dirty="0">
              <a:latin typeface="Calibri"/>
              <a:ea typeface="Calibri"/>
              <a:cs typeface="Calibri"/>
              <a:sym typeface="Calibri"/>
            </a:endParaRPr>
          </a:p>
          <a:p>
            <a:pPr marL="228600" rtl="1">
              <a:defRPr sz="1200"/>
            </a:pPr>
            <a:r>
              <a:rPr lang="ar-EG" dirty="0"/>
              <a:t>وبالتالي من المهم، حتى أثناء الأزمات، التحدث مع المجتمع المتضرر لفهم السياق والاحتياجات.</a:t>
            </a:r>
          </a:p>
          <a:p>
            <a:pPr marL="228600" rtl="1">
              <a:defRPr sz="1200"/>
            </a:pPr>
            <a:endParaRPr dirty="0"/>
          </a:p>
        </p:txBody>
      </p:sp>
    </p:spTree>
    <p:extLst>
      <p:ext uri="{BB962C8B-B14F-4D97-AF65-F5344CB8AC3E}">
        <p14:creationId xmlns:p14="http://schemas.microsoft.com/office/powerpoint/2010/main" val="3193439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hape 35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7" name="Shape 357"/>
          <p:cNvSpPr>
            <a:spLocks noGrp="1"/>
          </p:cNvSpPr>
          <p:nvPr>
            <p:ph type="body" sz="quarter" idx="1"/>
          </p:nvPr>
        </p:nvSpPr>
        <p:spPr>
          <a:prstGeom prst="rect">
            <a:avLst/>
          </a:prstGeom>
        </p:spPr>
        <p:txBody>
          <a:bodyPr rtlCol="1"/>
          <a:lstStyle>
            <a:lvl1pPr algn="r" rtl="1">
              <a:defRPr sz="1200"/>
            </a:lvl1pPr>
          </a:lstStyle>
          <a:p>
            <a:pPr rtl="1"/>
            <a:r>
              <a:rPr dirty="0" err="1"/>
              <a:t>المهارات</a:t>
            </a:r>
            <a:r>
              <a:rPr dirty="0"/>
              <a:t> </a:t>
            </a:r>
            <a:r>
              <a:rPr dirty="0" err="1"/>
              <a:t>الشخصية</a:t>
            </a:r>
            <a:r>
              <a:rPr dirty="0"/>
              <a:t> </a:t>
            </a:r>
            <a:r>
              <a:rPr dirty="0" err="1"/>
              <a:t>هي</a:t>
            </a:r>
            <a:r>
              <a:rPr dirty="0"/>
              <a:t> </a:t>
            </a:r>
            <a:r>
              <a:rPr dirty="0" err="1"/>
              <a:t>السلوكيات</a:t>
            </a:r>
            <a:r>
              <a:rPr dirty="0"/>
              <a:t> </a:t>
            </a:r>
            <a:r>
              <a:rPr dirty="0" err="1"/>
              <a:t>والنُهج</a:t>
            </a:r>
            <a:r>
              <a:rPr dirty="0"/>
              <a:t> </a:t>
            </a:r>
            <a:r>
              <a:rPr dirty="0" err="1"/>
              <a:t>التي</a:t>
            </a:r>
            <a:r>
              <a:rPr dirty="0"/>
              <a:t> </a:t>
            </a:r>
            <a:r>
              <a:rPr dirty="0" err="1"/>
              <a:t>يستخدمها</a:t>
            </a:r>
            <a:r>
              <a:rPr dirty="0"/>
              <a:t> </a:t>
            </a:r>
            <a:r>
              <a:rPr dirty="0" err="1"/>
              <a:t>الناس</a:t>
            </a:r>
            <a:r>
              <a:rPr dirty="0"/>
              <a:t> </a:t>
            </a:r>
            <a:r>
              <a:rPr dirty="0" err="1"/>
              <a:t>للتواصل</a:t>
            </a:r>
            <a:r>
              <a:rPr dirty="0"/>
              <a:t> </a:t>
            </a:r>
            <a:r>
              <a:rPr dirty="0" err="1"/>
              <a:t>بفعالية</a:t>
            </a:r>
            <a:r>
              <a:rPr lang="ar-EG" dirty="0"/>
              <a:t>. </a:t>
            </a:r>
            <a:r>
              <a:rPr dirty="0" err="1"/>
              <a:t>ويمكنها</a:t>
            </a:r>
            <a:r>
              <a:rPr dirty="0"/>
              <a:t> </a:t>
            </a:r>
            <a:r>
              <a:rPr dirty="0" err="1"/>
              <a:t>أن</a:t>
            </a:r>
            <a:r>
              <a:rPr dirty="0"/>
              <a:t> </a:t>
            </a:r>
            <a:r>
              <a:rPr dirty="0" err="1"/>
              <a:t>تساعدك</a:t>
            </a:r>
            <a:r>
              <a:rPr dirty="0"/>
              <a:t> </a:t>
            </a:r>
            <a:r>
              <a:rPr dirty="0" err="1"/>
              <a:t>في</a:t>
            </a:r>
            <a:r>
              <a:rPr dirty="0"/>
              <a:t> </a:t>
            </a:r>
            <a:r>
              <a:rPr dirty="0" err="1"/>
              <a:t>الوصول</a:t>
            </a:r>
            <a:r>
              <a:rPr dirty="0"/>
              <a:t> </a:t>
            </a:r>
            <a:r>
              <a:rPr dirty="0" err="1"/>
              <a:t>إلى</a:t>
            </a:r>
            <a:r>
              <a:rPr dirty="0"/>
              <a:t> </a:t>
            </a:r>
            <a:r>
              <a:rPr dirty="0" err="1"/>
              <a:t>المجتمعات</a:t>
            </a:r>
            <a:r>
              <a:rPr dirty="0"/>
              <a:t> </a:t>
            </a:r>
            <a:r>
              <a:rPr dirty="0" err="1"/>
              <a:t>المحلية</a:t>
            </a:r>
            <a:r>
              <a:rPr dirty="0"/>
              <a:t> </a:t>
            </a:r>
            <a:r>
              <a:rPr dirty="0" err="1"/>
              <a:t>باحترام</a:t>
            </a:r>
            <a:r>
              <a:rPr dirty="0"/>
              <a:t> </a:t>
            </a:r>
            <a:r>
              <a:rPr dirty="0" err="1"/>
              <a:t>ومصداقية</a:t>
            </a:r>
            <a:r>
              <a:rPr lang="ar-EG" dirty="0"/>
              <a:t>.</a:t>
            </a:r>
            <a:endParaRPr dirty="0">
              <a:latin typeface="Calibri"/>
              <a:ea typeface="Calibri"/>
              <a:cs typeface="Calibri"/>
              <a:sym typeface="Calibri"/>
            </a:endParaRPr>
          </a:p>
        </p:txBody>
      </p:sp>
    </p:spTree>
    <p:extLst>
      <p:ext uri="{BB962C8B-B14F-4D97-AF65-F5344CB8AC3E}">
        <p14:creationId xmlns:p14="http://schemas.microsoft.com/office/powerpoint/2010/main" val="3358182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hape 39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94" name="Shape 394"/>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a:t>
            </a:r>
          </a:p>
          <a:p>
            <a:pPr rtl="1"/>
            <a:r>
              <a:rPr dirty="0"/>
              <a:t>Risk Communication and Community Engagement (RCCE) Considerations: Ebola Response in the Democratic Republic of the Congo 2018</a:t>
            </a:r>
          </a:p>
        </p:txBody>
      </p:sp>
    </p:spTree>
    <p:extLst>
      <p:ext uri="{BB962C8B-B14F-4D97-AF65-F5344CB8AC3E}">
        <p14:creationId xmlns:p14="http://schemas.microsoft.com/office/powerpoint/2010/main" val="3429511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hape 43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31" name="Shape 431"/>
          <p:cNvSpPr>
            <a:spLocks noGrp="1"/>
          </p:cNvSpPr>
          <p:nvPr>
            <p:ph type="body" sz="quarter" idx="1"/>
          </p:nvPr>
        </p:nvSpPr>
        <p:spPr>
          <a:prstGeom prst="rect">
            <a:avLst/>
          </a:prstGeom>
        </p:spPr>
        <p:txBody>
          <a:bodyPr rtlCol="1"/>
          <a:lstStyle/>
          <a:p>
            <a:pPr rtl="1">
              <a:defRPr sz="1200"/>
            </a:pPr>
            <a:br>
              <a:rPr dirty="0"/>
            </a:br>
            <a:r>
              <a:rPr dirty="0" err="1"/>
              <a:t>المصدر</a:t>
            </a:r>
            <a:r>
              <a:rPr lang="ar-EG" dirty="0"/>
              <a:t>:</a:t>
            </a:r>
          </a:p>
          <a:p>
            <a:pPr rtl="1">
              <a:defRPr sz="1200"/>
            </a:pPr>
            <a:r>
              <a:rPr dirty="0"/>
              <a:t>Community </a:t>
            </a:r>
            <a:r>
              <a:rPr dirty="0" err="1"/>
              <a:t>Engagement_FoRCCE_Final</a:t>
            </a:r>
            <a:r>
              <a:rPr dirty="0"/>
              <a:t> draft PPT</a:t>
            </a:r>
          </a:p>
        </p:txBody>
      </p:sp>
    </p:spTree>
    <p:extLst>
      <p:ext uri="{BB962C8B-B14F-4D97-AF65-F5344CB8AC3E}">
        <p14:creationId xmlns:p14="http://schemas.microsoft.com/office/powerpoint/2010/main" val="688898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57" name="Shape 457"/>
          <p:cNvSpPr>
            <a:spLocks noGrp="1"/>
          </p:cNvSpPr>
          <p:nvPr>
            <p:ph type="body" sz="quarter" idx="1"/>
          </p:nvPr>
        </p:nvSpPr>
        <p:spPr>
          <a:prstGeom prst="rect">
            <a:avLst/>
          </a:prstGeom>
        </p:spPr>
        <p:txBody>
          <a:bodyPr rtlCol="1"/>
          <a:lstStyle/>
          <a:p>
            <a:pPr rtl="1">
              <a:defRPr sz="1200"/>
            </a:pPr>
            <a:r>
              <a:rPr dirty="0" err="1"/>
              <a:t>يرتبط</a:t>
            </a:r>
            <a:r>
              <a:rPr dirty="0"/>
              <a:t> </a:t>
            </a:r>
            <a:r>
              <a:rPr dirty="0" err="1"/>
              <a:t>تصميم</a:t>
            </a:r>
            <a:r>
              <a:rPr dirty="0"/>
              <a:t> </a:t>
            </a:r>
            <a:r>
              <a:rPr dirty="0" err="1"/>
              <a:t>التدخلات</a:t>
            </a:r>
            <a:r>
              <a:rPr dirty="0"/>
              <a:t> </a:t>
            </a:r>
            <a:r>
              <a:rPr dirty="0" err="1"/>
              <a:t>الفعّالة</a:t>
            </a:r>
            <a:r>
              <a:rPr dirty="0"/>
              <a:t> </a:t>
            </a:r>
            <a:r>
              <a:rPr dirty="0" err="1"/>
              <a:t>وتنفيذها</a:t>
            </a:r>
            <a:r>
              <a:rPr dirty="0"/>
              <a:t> </a:t>
            </a:r>
            <a:r>
              <a:rPr dirty="0" err="1"/>
              <a:t>ورصدها</a:t>
            </a:r>
            <a:r>
              <a:rPr dirty="0"/>
              <a:t> </a:t>
            </a:r>
            <a:r>
              <a:rPr dirty="0" err="1"/>
              <a:t>ارتباطًا</a:t>
            </a:r>
            <a:r>
              <a:rPr dirty="0"/>
              <a:t> </a:t>
            </a:r>
            <a:r>
              <a:rPr dirty="0" err="1"/>
              <a:t>مباشرًا</a:t>
            </a:r>
            <a:r>
              <a:rPr dirty="0"/>
              <a:t> </a:t>
            </a:r>
            <a:r>
              <a:rPr dirty="0" err="1"/>
              <a:t>بفهم</a:t>
            </a:r>
            <a:r>
              <a:rPr dirty="0"/>
              <a:t> </a:t>
            </a:r>
            <a:r>
              <a:rPr dirty="0" err="1"/>
              <a:t>الشخصيات</a:t>
            </a:r>
            <a:r>
              <a:rPr dirty="0"/>
              <a:t> </a:t>
            </a:r>
            <a:r>
              <a:rPr dirty="0" err="1"/>
              <a:t>المؤثرة</a:t>
            </a:r>
            <a:r>
              <a:rPr dirty="0"/>
              <a:t> </a:t>
            </a:r>
            <a:r>
              <a:rPr dirty="0" err="1"/>
              <a:t>الرئيسية</a:t>
            </a:r>
            <a:r>
              <a:rPr lang="ar-EG" dirty="0"/>
              <a:t>/ </a:t>
            </a:r>
            <a:r>
              <a:rPr dirty="0" err="1"/>
              <a:t>الجهات</a:t>
            </a:r>
            <a:r>
              <a:rPr dirty="0"/>
              <a:t> </a:t>
            </a:r>
            <a:r>
              <a:rPr dirty="0" err="1"/>
              <a:t>الفاعلة</a:t>
            </a:r>
            <a:r>
              <a:rPr dirty="0"/>
              <a:t> </a:t>
            </a:r>
            <a:r>
              <a:rPr dirty="0" err="1"/>
              <a:t>الرئيسية</a:t>
            </a:r>
            <a:r>
              <a:rPr dirty="0"/>
              <a:t> </a:t>
            </a:r>
            <a:r>
              <a:rPr dirty="0" err="1"/>
              <a:t>في</a:t>
            </a:r>
            <a:r>
              <a:rPr dirty="0"/>
              <a:t> </a:t>
            </a:r>
            <a:r>
              <a:rPr dirty="0" err="1"/>
              <a:t>المجتمع</a:t>
            </a:r>
            <a:r>
              <a:rPr dirty="0"/>
              <a:t> </a:t>
            </a:r>
            <a:r>
              <a:rPr dirty="0" err="1"/>
              <a:t>المحلي</a:t>
            </a:r>
            <a:r>
              <a:rPr dirty="0"/>
              <a:t>.</a:t>
            </a:r>
          </a:p>
          <a:p>
            <a:pPr rtl="1">
              <a:defRPr sz="1200"/>
            </a:pPr>
            <a:endParaRPr dirty="0"/>
          </a:p>
          <a:p>
            <a:pPr rtl="1">
              <a:defRPr sz="1200"/>
            </a:pPr>
            <a:r>
              <a:rPr dirty="0" err="1"/>
              <a:t>تُعدُّ</a:t>
            </a:r>
            <a:r>
              <a:rPr dirty="0"/>
              <a:t> </a:t>
            </a:r>
            <a:r>
              <a:rPr dirty="0" err="1"/>
              <a:t>المشاركة</a:t>
            </a:r>
            <a:r>
              <a:rPr dirty="0"/>
              <a:t> </a:t>
            </a:r>
            <a:r>
              <a:rPr dirty="0" err="1"/>
              <a:t>الجيدة</a:t>
            </a:r>
            <a:r>
              <a:rPr dirty="0"/>
              <a:t> </a:t>
            </a:r>
            <a:r>
              <a:rPr dirty="0" err="1"/>
              <a:t>مع</a:t>
            </a:r>
            <a:r>
              <a:rPr dirty="0"/>
              <a:t> </a:t>
            </a:r>
            <a:r>
              <a:rPr dirty="0" err="1"/>
              <a:t>الجهات</a:t>
            </a:r>
            <a:r>
              <a:rPr dirty="0"/>
              <a:t> </a:t>
            </a:r>
            <a:r>
              <a:rPr dirty="0" err="1"/>
              <a:t>الفاعلة</a:t>
            </a:r>
            <a:r>
              <a:rPr dirty="0"/>
              <a:t> </a:t>
            </a:r>
            <a:r>
              <a:rPr dirty="0" err="1"/>
              <a:t>الرئيسية</a:t>
            </a:r>
            <a:r>
              <a:rPr dirty="0"/>
              <a:t> </a:t>
            </a:r>
            <a:r>
              <a:rPr dirty="0" err="1"/>
              <a:t>المختلفة</a:t>
            </a:r>
            <a:r>
              <a:rPr dirty="0"/>
              <a:t> </a:t>
            </a:r>
            <a:r>
              <a:rPr dirty="0" err="1"/>
              <a:t>أمرًا</a:t>
            </a:r>
            <a:r>
              <a:rPr dirty="0"/>
              <a:t> </a:t>
            </a:r>
            <a:r>
              <a:rPr dirty="0" err="1"/>
              <a:t>أساسيًا</a:t>
            </a:r>
            <a:r>
              <a:rPr dirty="0"/>
              <a:t> </a:t>
            </a:r>
            <a:r>
              <a:rPr dirty="0" err="1"/>
              <a:t>ويسمح</a:t>
            </a:r>
            <a:r>
              <a:rPr dirty="0"/>
              <a:t> </a:t>
            </a:r>
            <a:r>
              <a:rPr dirty="0" err="1"/>
              <a:t>بإجراء</a:t>
            </a:r>
            <a:r>
              <a:rPr dirty="0"/>
              <a:t> </a:t>
            </a:r>
            <a:r>
              <a:rPr dirty="0" err="1"/>
              <a:t>عملية</a:t>
            </a:r>
            <a:r>
              <a:rPr dirty="0"/>
              <a:t> </a:t>
            </a:r>
            <a:r>
              <a:rPr dirty="0" err="1"/>
              <a:t>التفاوض</a:t>
            </a:r>
            <a:r>
              <a:rPr lang="ar-EG" dirty="0"/>
              <a:t>. </a:t>
            </a:r>
            <a:r>
              <a:rPr dirty="0" err="1"/>
              <a:t>ويمكن</a:t>
            </a:r>
            <a:r>
              <a:rPr dirty="0"/>
              <a:t> </a:t>
            </a:r>
            <a:r>
              <a:rPr dirty="0" err="1"/>
              <a:t>إحداث</a:t>
            </a:r>
            <a:r>
              <a:rPr dirty="0"/>
              <a:t> </a:t>
            </a:r>
            <a:r>
              <a:rPr dirty="0" err="1"/>
              <a:t>تغيير</a:t>
            </a:r>
            <a:r>
              <a:rPr dirty="0"/>
              <a:t> </a:t>
            </a:r>
            <a:r>
              <a:rPr dirty="0" err="1"/>
              <a:t>في</a:t>
            </a:r>
            <a:r>
              <a:rPr dirty="0"/>
              <a:t> </a:t>
            </a:r>
            <a:r>
              <a:rPr dirty="0" err="1"/>
              <a:t>الممارسات</a:t>
            </a:r>
            <a:r>
              <a:rPr dirty="0"/>
              <a:t>، </a:t>
            </a:r>
            <a:r>
              <a:rPr dirty="0" err="1"/>
              <a:t>إذا</a:t>
            </a:r>
            <a:r>
              <a:rPr dirty="0"/>
              <a:t> </a:t>
            </a:r>
            <a:r>
              <a:rPr dirty="0" err="1"/>
              <a:t>قُدمت</a:t>
            </a:r>
            <a:r>
              <a:rPr dirty="0"/>
              <a:t> </a:t>
            </a:r>
            <a:r>
              <a:rPr dirty="0" err="1"/>
              <a:t>على</a:t>
            </a:r>
            <a:r>
              <a:rPr dirty="0"/>
              <a:t> </a:t>
            </a:r>
            <a:r>
              <a:rPr dirty="0" err="1"/>
              <a:t>أنها</a:t>
            </a:r>
            <a:r>
              <a:rPr dirty="0"/>
              <a:t> </a:t>
            </a:r>
            <a:r>
              <a:rPr dirty="0" err="1"/>
              <a:t>منفعة</a:t>
            </a:r>
            <a:r>
              <a:rPr dirty="0"/>
              <a:t> </a:t>
            </a:r>
            <a:r>
              <a:rPr dirty="0" err="1"/>
              <a:t>أيضًا</a:t>
            </a:r>
            <a:r>
              <a:rPr dirty="0"/>
              <a:t> </a:t>
            </a:r>
            <a:r>
              <a:rPr dirty="0" err="1"/>
              <a:t>للجهات</a:t>
            </a:r>
            <a:r>
              <a:rPr dirty="0"/>
              <a:t> </a:t>
            </a:r>
            <a:r>
              <a:rPr dirty="0" err="1"/>
              <a:t>الفاعلة</a:t>
            </a:r>
            <a:r>
              <a:rPr dirty="0"/>
              <a:t> </a:t>
            </a:r>
            <a:r>
              <a:rPr dirty="0" err="1"/>
              <a:t>الرئيسية</a:t>
            </a:r>
            <a:r>
              <a:rPr lang="ar-EG" dirty="0"/>
              <a:t>. </a:t>
            </a:r>
            <a:r>
              <a:rPr dirty="0" err="1"/>
              <a:t>ومن</a:t>
            </a:r>
            <a:r>
              <a:rPr dirty="0"/>
              <a:t> </a:t>
            </a:r>
            <a:r>
              <a:rPr dirty="0" err="1"/>
              <a:t>ثم</a:t>
            </a:r>
            <a:r>
              <a:rPr dirty="0"/>
              <a:t>، </a:t>
            </a:r>
            <a:r>
              <a:rPr dirty="0" err="1"/>
              <a:t>يمكن</a:t>
            </a:r>
            <a:r>
              <a:rPr dirty="0"/>
              <a:t> </a:t>
            </a:r>
            <a:r>
              <a:rPr dirty="0" err="1"/>
              <a:t>تعزيز</a:t>
            </a:r>
            <a:r>
              <a:rPr dirty="0"/>
              <a:t> </a:t>
            </a:r>
            <a:r>
              <a:rPr dirty="0" err="1"/>
              <a:t>النقاط</a:t>
            </a:r>
            <a:r>
              <a:rPr dirty="0"/>
              <a:t> </a:t>
            </a:r>
            <a:r>
              <a:rPr dirty="0" err="1"/>
              <a:t>الإيجابية</a:t>
            </a:r>
            <a:r>
              <a:rPr dirty="0"/>
              <a:t> </a:t>
            </a:r>
            <a:r>
              <a:rPr dirty="0" err="1"/>
              <a:t>أثناء</a:t>
            </a:r>
            <a:r>
              <a:rPr dirty="0"/>
              <a:t> </a:t>
            </a:r>
            <a:r>
              <a:rPr dirty="0" err="1"/>
              <a:t>محاولة</a:t>
            </a:r>
            <a:r>
              <a:rPr dirty="0"/>
              <a:t> </a:t>
            </a:r>
            <a:r>
              <a:rPr dirty="0" err="1"/>
              <a:t>التصدي</a:t>
            </a:r>
            <a:r>
              <a:rPr dirty="0"/>
              <a:t> </a:t>
            </a:r>
            <a:r>
              <a:rPr dirty="0" err="1"/>
              <a:t>للنقاط</a:t>
            </a:r>
            <a:r>
              <a:rPr dirty="0"/>
              <a:t> </a:t>
            </a:r>
            <a:r>
              <a:rPr dirty="0" err="1"/>
              <a:t>السلبية</a:t>
            </a:r>
            <a:r>
              <a:rPr dirty="0"/>
              <a:t>، </a:t>
            </a:r>
            <a:r>
              <a:rPr dirty="0" err="1"/>
              <a:t>مثل</a:t>
            </a:r>
            <a:r>
              <a:rPr dirty="0"/>
              <a:t> </a:t>
            </a:r>
            <a:r>
              <a:rPr dirty="0" err="1"/>
              <a:t>تعزيز</a:t>
            </a:r>
            <a:r>
              <a:rPr dirty="0"/>
              <a:t> </a:t>
            </a:r>
            <a:r>
              <a:rPr dirty="0" err="1"/>
              <a:t>إدراك</a:t>
            </a:r>
            <a:r>
              <a:rPr dirty="0"/>
              <a:t> </a:t>
            </a:r>
            <a:r>
              <a:rPr dirty="0" err="1"/>
              <a:t>علامات</a:t>
            </a:r>
            <a:r>
              <a:rPr dirty="0"/>
              <a:t> </a:t>
            </a:r>
            <a:r>
              <a:rPr dirty="0" err="1"/>
              <a:t>الخطر</a:t>
            </a:r>
            <a:r>
              <a:rPr dirty="0"/>
              <a:t> </a:t>
            </a:r>
            <a:r>
              <a:rPr dirty="0" err="1"/>
              <a:t>بدءًا</a:t>
            </a:r>
            <a:r>
              <a:rPr dirty="0"/>
              <a:t> </a:t>
            </a:r>
            <a:r>
              <a:rPr dirty="0" err="1"/>
              <a:t>مما</a:t>
            </a:r>
            <a:r>
              <a:rPr dirty="0"/>
              <a:t> </a:t>
            </a:r>
            <a:r>
              <a:rPr dirty="0" err="1"/>
              <a:t>يعتبره</a:t>
            </a:r>
            <a:r>
              <a:rPr dirty="0"/>
              <a:t> </a:t>
            </a:r>
            <a:r>
              <a:rPr dirty="0" err="1"/>
              <a:t>الناس</a:t>
            </a:r>
            <a:r>
              <a:rPr dirty="0"/>
              <a:t> </a:t>
            </a:r>
            <a:r>
              <a:rPr dirty="0" err="1"/>
              <a:t>محليًا</a:t>
            </a:r>
            <a:r>
              <a:rPr dirty="0"/>
              <a:t> </a:t>
            </a:r>
            <a:r>
              <a:rPr dirty="0" err="1"/>
              <a:t>علامة</a:t>
            </a:r>
            <a:r>
              <a:rPr dirty="0"/>
              <a:t> </a:t>
            </a:r>
            <a:r>
              <a:rPr dirty="0" err="1"/>
              <a:t>خطر</a:t>
            </a:r>
            <a:r>
              <a:rPr lang="ar-EG" dirty="0"/>
              <a:t>. ويج</a:t>
            </a:r>
            <a:r>
              <a:rPr dirty="0"/>
              <a:t>ب </a:t>
            </a:r>
            <a:r>
              <a:rPr dirty="0" err="1"/>
              <a:t>أن</a:t>
            </a:r>
            <a:r>
              <a:rPr dirty="0"/>
              <a:t> </a:t>
            </a:r>
            <a:r>
              <a:rPr dirty="0" err="1"/>
              <a:t>يوضع</a:t>
            </a:r>
            <a:r>
              <a:rPr dirty="0"/>
              <a:t> </a:t>
            </a:r>
            <a:r>
              <a:rPr dirty="0" err="1"/>
              <a:t>في</a:t>
            </a:r>
            <a:r>
              <a:rPr dirty="0"/>
              <a:t> </a:t>
            </a:r>
            <a:r>
              <a:rPr dirty="0" err="1"/>
              <a:t>الاعتبار</a:t>
            </a:r>
            <a:r>
              <a:rPr dirty="0"/>
              <a:t> </a:t>
            </a:r>
            <a:r>
              <a:rPr dirty="0" err="1"/>
              <a:t>دائمًا</a:t>
            </a:r>
            <a:r>
              <a:rPr dirty="0"/>
              <a:t> </a:t>
            </a:r>
            <a:r>
              <a:rPr dirty="0" err="1"/>
              <a:t>أن</a:t>
            </a:r>
            <a:r>
              <a:rPr dirty="0"/>
              <a:t> </a:t>
            </a:r>
            <a:r>
              <a:rPr dirty="0" err="1"/>
              <a:t>احترام</a:t>
            </a:r>
            <a:r>
              <a:rPr dirty="0"/>
              <a:t> </a:t>
            </a:r>
            <a:r>
              <a:rPr dirty="0" err="1"/>
              <a:t>الممارسات</a:t>
            </a:r>
            <a:r>
              <a:rPr dirty="0"/>
              <a:t> </a:t>
            </a:r>
            <a:r>
              <a:rPr dirty="0" err="1"/>
              <a:t>الثقافية</a:t>
            </a:r>
            <a:r>
              <a:rPr dirty="0"/>
              <a:t> </a:t>
            </a:r>
            <a:r>
              <a:rPr dirty="0" err="1"/>
              <a:t>وعدم</a:t>
            </a:r>
            <a:r>
              <a:rPr dirty="0"/>
              <a:t> </a:t>
            </a:r>
            <a:r>
              <a:rPr dirty="0" err="1"/>
              <a:t>إصدار</a:t>
            </a:r>
            <a:r>
              <a:rPr dirty="0"/>
              <a:t> </a:t>
            </a:r>
            <a:r>
              <a:rPr dirty="0" err="1"/>
              <a:t>أحكام</a:t>
            </a:r>
            <a:r>
              <a:rPr dirty="0"/>
              <a:t> </a:t>
            </a:r>
            <a:r>
              <a:rPr dirty="0" err="1"/>
              <a:t>على</a:t>
            </a:r>
            <a:r>
              <a:rPr dirty="0"/>
              <a:t> </a:t>
            </a:r>
            <a:r>
              <a:rPr dirty="0" err="1"/>
              <a:t>الآخرين</a:t>
            </a:r>
            <a:r>
              <a:rPr dirty="0"/>
              <a:t> </a:t>
            </a:r>
            <a:r>
              <a:rPr dirty="0" err="1"/>
              <a:t>هما</a:t>
            </a:r>
            <a:r>
              <a:rPr dirty="0"/>
              <a:t> </a:t>
            </a:r>
            <a:r>
              <a:rPr dirty="0" err="1"/>
              <a:t>السبيل</a:t>
            </a:r>
            <a:r>
              <a:rPr dirty="0"/>
              <a:t> </a:t>
            </a:r>
            <a:r>
              <a:rPr dirty="0" err="1"/>
              <a:t>لبناء</a:t>
            </a:r>
            <a:r>
              <a:rPr dirty="0"/>
              <a:t> </a:t>
            </a:r>
            <a:r>
              <a:rPr dirty="0" err="1"/>
              <a:t>علاقة</a:t>
            </a:r>
            <a:r>
              <a:rPr dirty="0"/>
              <a:t> </a:t>
            </a:r>
            <a:r>
              <a:rPr dirty="0" err="1"/>
              <a:t>قائمة</a:t>
            </a:r>
            <a:r>
              <a:rPr dirty="0"/>
              <a:t> </a:t>
            </a:r>
            <a:r>
              <a:rPr dirty="0" err="1"/>
              <a:t>على</a:t>
            </a:r>
            <a:r>
              <a:rPr dirty="0"/>
              <a:t> </a:t>
            </a:r>
            <a:r>
              <a:rPr dirty="0" err="1"/>
              <a:t>الاحترام</a:t>
            </a:r>
            <a:r>
              <a:rPr dirty="0"/>
              <a:t> </a:t>
            </a:r>
            <a:r>
              <a:rPr dirty="0" err="1"/>
              <a:t>والثقة</a:t>
            </a:r>
            <a:r>
              <a:rPr dirty="0"/>
              <a:t> </a:t>
            </a:r>
            <a:r>
              <a:rPr dirty="0" err="1"/>
              <a:t>المتبادلين</a:t>
            </a:r>
            <a:r>
              <a:rPr lang="ar-EG" dirty="0"/>
              <a:t>. </a:t>
            </a:r>
            <a:r>
              <a:rPr dirty="0"/>
              <a:t>ص. 30</a:t>
            </a:r>
          </a:p>
        </p:txBody>
      </p:sp>
    </p:spTree>
    <p:extLst>
      <p:ext uri="{BB962C8B-B14F-4D97-AF65-F5344CB8AC3E}">
        <p14:creationId xmlns:p14="http://schemas.microsoft.com/office/powerpoint/2010/main" val="210515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Shape 46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64" name="Shape 464"/>
          <p:cNvSpPr>
            <a:spLocks noGrp="1"/>
          </p:cNvSpPr>
          <p:nvPr>
            <p:ph type="body" sz="quarter" idx="1"/>
          </p:nvPr>
        </p:nvSpPr>
        <p:spPr>
          <a:prstGeom prst="rect">
            <a:avLst/>
          </a:prstGeom>
        </p:spPr>
        <p:txBody>
          <a:bodyPr rtlCol="1"/>
          <a:lstStyle/>
          <a:p>
            <a:pPr rtl="1">
              <a:defRPr sz="1200"/>
            </a:pPr>
            <a:r>
              <a:rPr dirty="0" err="1"/>
              <a:t>يرتبط</a:t>
            </a:r>
            <a:r>
              <a:rPr dirty="0"/>
              <a:t> </a:t>
            </a:r>
            <a:r>
              <a:rPr dirty="0" err="1"/>
              <a:t>تصميم</a:t>
            </a:r>
            <a:r>
              <a:rPr dirty="0"/>
              <a:t> </a:t>
            </a:r>
            <a:r>
              <a:rPr dirty="0" err="1"/>
              <a:t>التدخلات</a:t>
            </a:r>
            <a:r>
              <a:rPr dirty="0"/>
              <a:t> </a:t>
            </a:r>
            <a:r>
              <a:rPr dirty="0" err="1"/>
              <a:t>الفعّالة</a:t>
            </a:r>
            <a:r>
              <a:rPr dirty="0"/>
              <a:t> </a:t>
            </a:r>
            <a:r>
              <a:rPr dirty="0" err="1"/>
              <a:t>وتنفيذها</a:t>
            </a:r>
            <a:r>
              <a:rPr dirty="0"/>
              <a:t> </a:t>
            </a:r>
            <a:r>
              <a:rPr dirty="0" err="1"/>
              <a:t>ورصدها</a:t>
            </a:r>
            <a:r>
              <a:rPr dirty="0"/>
              <a:t> </a:t>
            </a:r>
            <a:r>
              <a:rPr dirty="0" err="1"/>
              <a:t>ارتباطًا</a:t>
            </a:r>
            <a:r>
              <a:rPr dirty="0"/>
              <a:t> </a:t>
            </a:r>
            <a:r>
              <a:rPr dirty="0" err="1"/>
              <a:t>مباشرًا</a:t>
            </a:r>
            <a:r>
              <a:rPr dirty="0"/>
              <a:t> </a:t>
            </a:r>
            <a:r>
              <a:rPr dirty="0" err="1"/>
              <a:t>بفهم</a:t>
            </a:r>
            <a:r>
              <a:rPr dirty="0"/>
              <a:t> </a:t>
            </a:r>
            <a:r>
              <a:rPr dirty="0" err="1"/>
              <a:t>الكيفية</a:t>
            </a:r>
            <a:r>
              <a:rPr dirty="0"/>
              <a:t> </a:t>
            </a:r>
            <a:r>
              <a:rPr dirty="0" err="1"/>
              <a:t>التي</a:t>
            </a:r>
            <a:r>
              <a:rPr dirty="0"/>
              <a:t> </a:t>
            </a:r>
            <a:r>
              <a:rPr dirty="0" err="1"/>
              <a:t>يتخذ</a:t>
            </a:r>
            <a:r>
              <a:rPr dirty="0"/>
              <a:t> </a:t>
            </a:r>
            <a:r>
              <a:rPr dirty="0" err="1"/>
              <a:t>بها</a:t>
            </a:r>
            <a:r>
              <a:rPr dirty="0"/>
              <a:t> </a:t>
            </a:r>
            <a:r>
              <a:rPr dirty="0" err="1"/>
              <a:t>الناس</a:t>
            </a:r>
            <a:r>
              <a:rPr dirty="0"/>
              <a:t> </a:t>
            </a:r>
            <a:r>
              <a:rPr dirty="0" err="1"/>
              <a:t>قرارات</a:t>
            </a:r>
            <a:r>
              <a:rPr dirty="0"/>
              <a:t> </a:t>
            </a:r>
            <a:r>
              <a:rPr dirty="0" err="1"/>
              <a:t>بشأن</a:t>
            </a:r>
            <a:r>
              <a:rPr dirty="0"/>
              <a:t> </a:t>
            </a:r>
            <a:r>
              <a:rPr dirty="0" err="1"/>
              <a:t>صحتهم</a:t>
            </a:r>
            <a:r>
              <a:rPr dirty="0"/>
              <a:t>.</a:t>
            </a:r>
          </a:p>
          <a:p>
            <a:pPr algn="r" rtl="0">
              <a:defRPr sz="1200"/>
            </a:pPr>
            <a:r>
              <a:rPr dirty="0"/>
              <a:t>Preventing suicide: A community engagement toolkit - </a:t>
            </a:r>
            <a:r>
              <a:rPr lang="ar" u="sng" dirty="0">
                <a:solidFill>
                  <a:srgbClr val="0563C1"/>
                </a:solidFill>
                <a:uFill>
                  <a:solidFill>
                    <a:srgbClr val="0563C1"/>
                  </a:solidFill>
                </a:uFill>
                <a:hlinkClick r:id="rId3"/>
              </a:rPr>
              <a:t>https://apps.who.int › iris › rest › bitstreams › retrieve</a:t>
            </a:r>
          </a:p>
          <a:p>
            <a:pPr rtl="1">
              <a:defRPr sz="1200"/>
            </a:pPr>
            <a:endParaRPr u="sng" dirty="0">
              <a:solidFill>
                <a:srgbClr val="0563C1"/>
              </a:solidFill>
              <a:uFill>
                <a:solidFill>
                  <a:srgbClr val="0563C1"/>
                </a:solidFill>
              </a:uFill>
              <a:hlinkClick r:id="rId3"/>
            </a:endParaRPr>
          </a:p>
          <a:p>
            <a:pPr rtl="1">
              <a:defRPr sz="1200"/>
            </a:pPr>
            <a:r>
              <a:rPr dirty="0" err="1"/>
              <a:t>حدد</a:t>
            </a:r>
            <a:r>
              <a:rPr dirty="0"/>
              <a:t> </a:t>
            </a:r>
            <a:r>
              <a:rPr dirty="0" err="1"/>
              <a:t>المسار</a:t>
            </a:r>
            <a:r>
              <a:rPr dirty="0"/>
              <a:t> </a:t>
            </a:r>
            <a:r>
              <a:rPr dirty="0" err="1"/>
              <a:t>الذي</a:t>
            </a:r>
            <a:r>
              <a:rPr dirty="0"/>
              <a:t> </a:t>
            </a:r>
            <a:r>
              <a:rPr dirty="0" err="1"/>
              <a:t>يسلكه</a:t>
            </a:r>
            <a:r>
              <a:rPr dirty="0"/>
              <a:t> </a:t>
            </a:r>
            <a:r>
              <a:rPr dirty="0" err="1"/>
              <a:t>الناس</a:t>
            </a:r>
            <a:r>
              <a:rPr dirty="0"/>
              <a:t> </a:t>
            </a:r>
            <a:r>
              <a:rPr dirty="0" err="1"/>
              <a:t>التماسًا</a:t>
            </a:r>
            <a:r>
              <a:rPr dirty="0"/>
              <a:t> </a:t>
            </a:r>
            <a:r>
              <a:rPr dirty="0" err="1"/>
              <a:t>للمساعدة</a:t>
            </a:r>
            <a:r>
              <a:rPr dirty="0"/>
              <a:t> </a:t>
            </a:r>
            <a:r>
              <a:rPr dirty="0" err="1"/>
              <a:t>أو</a:t>
            </a:r>
            <a:r>
              <a:rPr dirty="0"/>
              <a:t> </a:t>
            </a:r>
            <a:r>
              <a:rPr dirty="0" err="1"/>
              <a:t>الرعاية</a:t>
            </a:r>
            <a:r>
              <a:rPr dirty="0"/>
              <a:t> </a:t>
            </a:r>
            <a:r>
              <a:rPr dirty="0" err="1"/>
              <a:t>الصحية</a:t>
            </a:r>
            <a:r>
              <a:rPr dirty="0"/>
              <a:t>، </a:t>
            </a:r>
            <a:r>
              <a:rPr dirty="0" err="1"/>
              <a:t>ثم</a:t>
            </a:r>
            <a:r>
              <a:rPr dirty="0"/>
              <a:t> </a:t>
            </a:r>
            <a:r>
              <a:rPr dirty="0" err="1"/>
              <a:t>عليك</a:t>
            </a:r>
            <a:r>
              <a:rPr dirty="0"/>
              <a:t> </a:t>
            </a:r>
            <a:r>
              <a:rPr dirty="0" err="1"/>
              <a:t>أن</a:t>
            </a:r>
            <a:r>
              <a:rPr dirty="0"/>
              <a:t> </a:t>
            </a:r>
            <a:r>
              <a:rPr dirty="0" err="1"/>
              <a:t>تحدد</a:t>
            </a:r>
            <a:r>
              <a:rPr dirty="0"/>
              <a:t> </a:t>
            </a:r>
            <a:r>
              <a:rPr dirty="0" err="1"/>
              <a:t>المشهد</a:t>
            </a:r>
            <a:r>
              <a:rPr dirty="0"/>
              <a:t> </a:t>
            </a:r>
            <a:r>
              <a:rPr dirty="0" err="1"/>
              <a:t>الاجتماعي</a:t>
            </a:r>
            <a:r>
              <a:rPr dirty="0"/>
              <a:t>.</a:t>
            </a:r>
          </a:p>
          <a:p>
            <a:pPr rtl="1">
              <a:defRPr sz="1200"/>
            </a:pPr>
            <a:endParaRPr dirty="0"/>
          </a:p>
          <a:p>
            <a:pPr rtl="1">
              <a:defRPr sz="1200"/>
            </a:pPr>
            <a:r>
              <a:rPr dirty="0" err="1"/>
              <a:t>المصادر</a:t>
            </a:r>
            <a:r>
              <a:rPr dirty="0"/>
              <a:t> </a:t>
            </a:r>
            <a:r>
              <a:rPr dirty="0" err="1"/>
              <a:t>المحتملة</a:t>
            </a:r>
            <a:r>
              <a:rPr dirty="0"/>
              <a:t> </a:t>
            </a:r>
            <a:r>
              <a:rPr dirty="0" err="1"/>
              <a:t>للبيانات</a:t>
            </a:r>
            <a:r>
              <a:rPr lang="ar-EG" dirty="0"/>
              <a:t>: </a:t>
            </a:r>
            <a:r>
              <a:rPr dirty="0" err="1"/>
              <a:t>الإحصاءات</a:t>
            </a:r>
            <a:r>
              <a:rPr dirty="0"/>
              <a:t>، </a:t>
            </a:r>
            <a:r>
              <a:rPr dirty="0" err="1"/>
              <a:t>ونظم</a:t>
            </a:r>
            <a:r>
              <a:rPr dirty="0"/>
              <a:t> </a:t>
            </a:r>
            <a:r>
              <a:rPr dirty="0" err="1"/>
              <a:t>الترصُّد</a:t>
            </a:r>
            <a:r>
              <a:rPr dirty="0"/>
              <a:t>، </a:t>
            </a:r>
            <a:r>
              <a:rPr dirty="0" err="1"/>
              <a:t>والمسوحات</a:t>
            </a:r>
            <a:r>
              <a:rPr lang="ar-EG" dirty="0"/>
              <a:t>.</a:t>
            </a:r>
            <a:endParaRPr dirty="0"/>
          </a:p>
          <a:p>
            <a:pPr rtl="1">
              <a:defRPr sz="1200"/>
            </a:pPr>
            <a:endParaRPr dirty="0"/>
          </a:p>
        </p:txBody>
      </p:sp>
    </p:spTree>
    <p:extLst>
      <p:ext uri="{BB962C8B-B14F-4D97-AF65-F5344CB8AC3E}">
        <p14:creationId xmlns:p14="http://schemas.microsoft.com/office/powerpoint/2010/main" val="233510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hape 46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70" name="Shape 470"/>
          <p:cNvSpPr>
            <a:spLocks noGrp="1"/>
          </p:cNvSpPr>
          <p:nvPr>
            <p:ph type="body" sz="quarter" idx="1"/>
          </p:nvPr>
        </p:nvSpPr>
        <p:spPr>
          <a:prstGeom prst="rect">
            <a:avLst/>
          </a:prstGeom>
        </p:spPr>
        <p:txBody>
          <a:bodyPr rtlCol="1"/>
          <a:lstStyle/>
          <a:p>
            <a:pPr rtl="1">
              <a:defRPr sz="1200"/>
            </a:pPr>
            <a:r>
              <a:rPr dirty="0" err="1"/>
              <a:t>بعد</a:t>
            </a:r>
            <a:r>
              <a:rPr dirty="0"/>
              <a:t> </a:t>
            </a:r>
            <a:r>
              <a:rPr dirty="0" err="1"/>
              <a:t>تحديد</a:t>
            </a:r>
            <a:r>
              <a:rPr dirty="0"/>
              <a:t> </a:t>
            </a:r>
            <a:r>
              <a:rPr dirty="0" err="1"/>
              <a:t>الأطراف</a:t>
            </a:r>
            <a:r>
              <a:rPr dirty="0"/>
              <a:t> </a:t>
            </a:r>
            <a:r>
              <a:rPr dirty="0" err="1"/>
              <a:t>المعنية</a:t>
            </a:r>
            <a:r>
              <a:rPr dirty="0"/>
              <a:t> </a:t>
            </a:r>
            <a:r>
              <a:rPr dirty="0" err="1"/>
              <a:t>وكيفية</a:t>
            </a:r>
            <a:r>
              <a:rPr dirty="0"/>
              <a:t> </a:t>
            </a:r>
            <a:r>
              <a:rPr dirty="0" err="1"/>
              <a:t>الوصول</a:t>
            </a:r>
            <a:r>
              <a:rPr dirty="0"/>
              <a:t> </a:t>
            </a:r>
            <a:r>
              <a:rPr dirty="0" err="1"/>
              <a:t>إليها</a:t>
            </a:r>
            <a:r>
              <a:rPr dirty="0"/>
              <a:t> </a:t>
            </a:r>
            <a:r>
              <a:rPr lang="ar-EG" dirty="0"/>
              <a:t>(</a:t>
            </a:r>
            <a:r>
              <a:rPr dirty="0" err="1"/>
              <a:t>القنوات</a:t>
            </a:r>
            <a:r>
              <a:rPr lang="ar-EG" dirty="0"/>
              <a:t>)،</a:t>
            </a:r>
            <a:r>
              <a:rPr dirty="0"/>
              <a:t> </a:t>
            </a:r>
            <a:r>
              <a:rPr dirty="0" err="1"/>
              <a:t>ينبغي</a:t>
            </a:r>
            <a:r>
              <a:rPr dirty="0"/>
              <a:t> </a:t>
            </a:r>
            <a:r>
              <a:rPr dirty="0" err="1"/>
              <a:t>فهمها</a:t>
            </a:r>
            <a:r>
              <a:rPr dirty="0"/>
              <a:t> </a:t>
            </a:r>
            <a:r>
              <a:rPr dirty="0" err="1"/>
              <a:t>فهمًا</a:t>
            </a:r>
            <a:r>
              <a:rPr dirty="0"/>
              <a:t> </a:t>
            </a:r>
            <a:r>
              <a:rPr dirty="0" err="1"/>
              <a:t>أفضل</a:t>
            </a:r>
            <a:r>
              <a:rPr dirty="0"/>
              <a:t>. </a:t>
            </a:r>
          </a:p>
          <a:p>
            <a:pPr rtl="1">
              <a:defRPr sz="1200"/>
            </a:pPr>
            <a:endParaRPr dirty="0"/>
          </a:p>
        </p:txBody>
      </p:sp>
    </p:spTree>
    <p:extLst>
      <p:ext uri="{BB962C8B-B14F-4D97-AF65-F5344CB8AC3E}">
        <p14:creationId xmlns:p14="http://schemas.microsoft.com/office/powerpoint/2010/main" val="85436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Shape 49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95" name="Shape 495"/>
          <p:cNvSpPr>
            <a:spLocks noGrp="1"/>
          </p:cNvSpPr>
          <p:nvPr>
            <p:ph type="body" sz="quarter" idx="1"/>
          </p:nvPr>
        </p:nvSpPr>
        <p:spPr>
          <a:prstGeom prst="rect">
            <a:avLst/>
          </a:prstGeom>
        </p:spPr>
        <p:txBody>
          <a:bodyPr rtlCol="1"/>
          <a:lstStyle/>
          <a:p>
            <a:pPr rtl="1">
              <a:defRPr sz="1200"/>
            </a:pPr>
            <a:endParaRPr dirty="0"/>
          </a:p>
          <a:p>
            <a:pPr rtl="1">
              <a:defRPr sz="1200"/>
            </a:pPr>
            <a:r>
              <a:rPr dirty="0" err="1"/>
              <a:t>الخطوة</a:t>
            </a:r>
            <a:r>
              <a:rPr lang="ar-EG" dirty="0"/>
              <a:t> 3-</a:t>
            </a:r>
            <a:r>
              <a:rPr dirty="0"/>
              <a:t> </a:t>
            </a:r>
            <a:r>
              <a:rPr dirty="0" err="1"/>
              <a:t>تتمثل</a:t>
            </a:r>
            <a:r>
              <a:rPr dirty="0"/>
              <a:t> </a:t>
            </a:r>
            <a:r>
              <a:rPr dirty="0" err="1"/>
              <a:t>الفكرة</a:t>
            </a:r>
            <a:r>
              <a:rPr dirty="0"/>
              <a:t> </a:t>
            </a:r>
            <a:r>
              <a:rPr dirty="0" err="1"/>
              <a:t>في</a:t>
            </a:r>
            <a:r>
              <a:rPr dirty="0"/>
              <a:t> </a:t>
            </a:r>
            <a:r>
              <a:rPr dirty="0" err="1"/>
              <a:t>محاولة</a:t>
            </a:r>
            <a:r>
              <a:rPr dirty="0"/>
              <a:t> </a:t>
            </a:r>
            <a:r>
              <a:rPr dirty="0" err="1"/>
              <a:t>تنويع</a:t>
            </a:r>
            <a:r>
              <a:rPr dirty="0"/>
              <a:t> </a:t>
            </a:r>
            <a:r>
              <a:rPr dirty="0" err="1"/>
              <a:t>مصادر</a:t>
            </a:r>
            <a:r>
              <a:rPr dirty="0"/>
              <a:t> </a:t>
            </a:r>
            <a:r>
              <a:rPr dirty="0" err="1"/>
              <a:t>المعلومات</a:t>
            </a:r>
            <a:r>
              <a:rPr dirty="0"/>
              <a:t> </a:t>
            </a:r>
            <a:r>
              <a:rPr dirty="0" err="1"/>
              <a:t>والمنهجية</a:t>
            </a:r>
            <a:r>
              <a:rPr dirty="0"/>
              <a:t> </a:t>
            </a:r>
            <a:r>
              <a:rPr dirty="0" err="1"/>
              <a:t>قدر</a:t>
            </a:r>
            <a:r>
              <a:rPr dirty="0"/>
              <a:t> </a:t>
            </a:r>
            <a:r>
              <a:rPr dirty="0" err="1"/>
              <a:t>الإمكان</a:t>
            </a:r>
            <a:r>
              <a:rPr dirty="0"/>
              <a:t>. </a:t>
            </a:r>
            <a:r>
              <a:rPr dirty="0" err="1"/>
              <a:t>وفي</a:t>
            </a:r>
            <a:r>
              <a:rPr dirty="0"/>
              <a:t> </a:t>
            </a:r>
            <a:r>
              <a:rPr dirty="0" err="1"/>
              <a:t>بعض</a:t>
            </a:r>
            <a:r>
              <a:rPr dirty="0"/>
              <a:t> </a:t>
            </a:r>
            <a:r>
              <a:rPr dirty="0" err="1"/>
              <a:t>الحالات</a:t>
            </a:r>
            <a:r>
              <a:rPr dirty="0"/>
              <a:t> </a:t>
            </a:r>
            <a:r>
              <a:rPr dirty="0" err="1"/>
              <a:t>التي</a:t>
            </a:r>
            <a:r>
              <a:rPr dirty="0"/>
              <a:t> </a:t>
            </a:r>
            <a:r>
              <a:rPr dirty="0" err="1"/>
              <a:t>ستكون</a:t>
            </a:r>
            <a:r>
              <a:rPr dirty="0"/>
              <a:t> </a:t>
            </a:r>
            <a:r>
              <a:rPr dirty="0" err="1"/>
              <a:t>هذه</a:t>
            </a:r>
            <a:r>
              <a:rPr dirty="0"/>
              <a:t> </a:t>
            </a:r>
            <a:r>
              <a:rPr dirty="0" err="1"/>
              <a:t>العملية</a:t>
            </a:r>
            <a:r>
              <a:rPr dirty="0"/>
              <a:t> </a:t>
            </a:r>
            <a:r>
              <a:rPr dirty="0" err="1"/>
              <a:t>فيها</a:t>
            </a:r>
            <a:r>
              <a:rPr dirty="0"/>
              <a:t> </a:t>
            </a:r>
            <a:r>
              <a:rPr dirty="0" err="1"/>
              <a:t>محدودة</a:t>
            </a:r>
            <a:r>
              <a:rPr dirty="0"/>
              <a:t>؛ </a:t>
            </a:r>
            <a:r>
              <a:rPr dirty="0" err="1"/>
              <a:t>فلا</a:t>
            </a:r>
            <a:r>
              <a:rPr dirty="0"/>
              <a:t> </a:t>
            </a:r>
            <a:r>
              <a:rPr dirty="0" err="1"/>
              <a:t>بأس</a:t>
            </a:r>
            <a:r>
              <a:rPr dirty="0"/>
              <a:t> </a:t>
            </a:r>
            <a:r>
              <a:rPr dirty="0" err="1"/>
              <a:t>من</a:t>
            </a:r>
            <a:r>
              <a:rPr dirty="0"/>
              <a:t> </a:t>
            </a:r>
            <a:r>
              <a:rPr dirty="0" err="1"/>
              <a:t>المضي</a:t>
            </a:r>
            <a:r>
              <a:rPr dirty="0"/>
              <a:t> </a:t>
            </a:r>
            <a:r>
              <a:rPr dirty="0" err="1"/>
              <a:t>قدمًا</a:t>
            </a:r>
            <a:r>
              <a:rPr dirty="0"/>
              <a:t> </a:t>
            </a:r>
            <a:r>
              <a:rPr dirty="0" err="1"/>
              <a:t>باستخدام</a:t>
            </a:r>
            <a:r>
              <a:rPr dirty="0"/>
              <a:t> </a:t>
            </a:r>
            <a:r>
              <a:rPr dirty="0" err="1"/>
              <a:t>الوسائل</a:t>
            </a:r>
            <a:r>
              <a:rPr dirty="0"/>
              <a:t> </a:t>
            </a:r>
            <a:r>
              <a:rPr dirty="0" err="1"/>
              <a:t>المتاحة</a:t>
            </a:r>
            <a:r>
              <a:rPr dirty="0"/>
              <a:t> </a:t>
            </a:r>
            <a:r>
              <a:rPr dirty="0" err="1"/>
              <a:t>بأفضل</a:t>
            </a:r>
            <a:r>
              <a:rPr dirty="0"/>
              <a:t> </a:t>
            </a:r>
            <a:r>
              <a:rPr dirty="0" err="1"/>
              <a:t>طريقة</a:t>
            </a:r>
            <a:r>
              <a:rPr dirty="0"/>
              <a:t> </a:t>
            </a:r>
            <a:r>
              <a:rPr dirty="0" err="1"/>
              <a:t>ممكنة</a:t>
            </a:r>
            <a:r>
              <a:rPr dirty="0"/>
              <a:t>.</a:t>
            </a:r>
          </a:p>
          <a:p>
            <a:pPr rtl="1">
              <a:defRPr sz="1200"/>
            </a:pPr>
            <a:r>
              <a:rPr dirty="0" err="1"/>
              <a:t>انظر</a:t>
            </a:r>
            <a:r>
              <a:rPr dirty="0"/>
              <a:t> ص</a:t>
            </a:r>
            <a:r>
              <a:rPr lang="ar-EG" dirty="0"/>
              <a:t> 41-42.</a:t>
            </a:r>
            <a:endParaRPr dirty="0"/>
          </a:p>
          <a:p>
            <a:pPr rtl="1">
              <a:defRPr sz="1200"/>
            </a:pPr>
            <a:endParaRPr dirty="0"/>
          </a:p>
          <a:p>
            <a:pPr rtl="1">
              <a:defRPr sz="1200"/>
            </a:pPr>
            <a:endParaRPr dirty="0"/>
          </a:p>
          <a:p>
            <a:pPr rtl="1">
              <a:defRPr sz="1200"/>
            </a:pPr>
            <a:r>
              <a:rPr dirty="0" err="1"/>
              <a:t>ملاحظة</a:t>
            </a:r>
            <a:r>
              <a:rPr lang="ar-EG" dirty="0"/>
              <a:t>: </a:t>
            </a:r>
            <a:r>
              <a:rPr dirty="0" err="1"/>
              <a:t>يمكن</a:t>
            </a:r>
            <a:r>
              <a:rPr dirty="0"/>
              <a:t> </a:t>
            </a:r>
            <a:r>
              <a:rPr dirty="0" err="1"/>
              <a:t>تبسيط</a:t>
            </a:r>
            <a:r>
              <a:rPr dirty="0"/>
              <a:t> </a:t>
            </a:r>
            <a:r>
              <a:rPr dirty="0" err="1"/>
              <a:t>جميع</a:t>
            </a:r>
            <a:r>
              <a:rPr dirty="0"/>
              <a:t> </a:t>
            </a:r>
            <a:r>
              <a:rPr dirty="0" err="1"/>
              <a:t>هذه</a:t>
            </a:r>
            <a:r>
              <a:rPr dirty="0"/>
              <a:t> </a:t>
            </a:r>
            <a:r>
              <a:rPr dirty="0" err="1"/>
              <a:t>الطرق</a:t>
            </a:r>
            <a:r>
              <a:rPr dirty="0"/>
              <a:t> </a:t>
            </a:r>
            <a:r>
              <a:rPr dirty="0" err="1"/>
              <a:t>بشكلٍ</a:t>
            </a:r>
            <a:r>
              <a:rPr dirty="0"/>
              <a:t> </a:t>
            </a:r>
            <a:r>
              <a:rPr dirty="0" err="1"/>
              <a:t>أكبر</a:t>
            </a:r>
            <a:r>
              <a:rPr dirty="0"/>
              <a:t> </a:t>
            </a:r>
            <a:r>
              <a:rPr dirty="0" err="1"/>
              <a:t>حسب</a:t>
            </a:r>
            <a:r>
              <a:rPr dirty="0"/>
              <a:t> </a:t>
            </a:r>
            <a:r>
              <a:rPr dirty="0" err="1"/>
              <a:t>السياق</a:t>
            </a:r>
            <a:r>
              <a:rPr dirty="0"/>
              <a:t>، </a:t>
            </a:r>
            <a:r>
              <a:rPr dirty="0" err="1"/>
              <a:t>والهدف</a:t>
            </a:r>
            <a:r>
              <a:rPr dirty="0"/>
              <a:t>، </a:t>
            </a:r>
            <a:r>
              <a:rPr dirty="0" err="1"/>
              <a:t>والمهام</a:t>
            </a:r>
            <a:r>
              <a:rPr dirty="0"/>
              <a:t> </a:t>
            </a:r>
            <a:r>
              <a:rPr dirty="0" err="1"/>
              <a:t>التي</a:t>
            </a:r>
            <a:r>
              <a:rPr dirty="0"/>
              <a:t> </a:t>
            </a:r>
            <a:r>
              <a:rPr dirty="0" err="1"/>
              <a:t>يتعين</a:t>
            </a:r>
            <a:r>
              <a:rPr dirty="0"/>
              <a:t> </a:t>
            </a:r>
            <a:r>
              <a:rPr dirty="0" err="1"/>
              <a:t>تنفيذها</a:t>
            </a:r>
            <a:r>
              <a:rPr lang="ar-EG" dirty="0"/>
              <a:t>. </a:t>
            </a:r>
            <a:r>
              <a:rPr dirty="0" err="1"/>
              <a:t>ما</a:t>
            </a:r>
            <a:r>
              <a:rPr dirty="0"/>
              <a:t> </a:t>
            </a:r>
            <a:r>
              <a:rPr dirty="0" err="1"/>
              <a:t>يوصف</a:t>
            </a:r>
            <a:r>
              <a:rPr dirty="0"/>
              <a:t> </a:t>
            </a:r>
            <a:r>
              <a:rPr dirty="0" err="1"/>
              <a:t>هنا</a:t>
            </a:r>
            <a:r>
              <a:rPr dirty="0"/>
              <a:t> </a:t>
            </a:r>
            <a:r>
              <a:rPr dirty="0" err="1"/>
              <a:t>هو</a:t>
            </a:r>
            <a:r>
              <a:rPr dirty="0"/>
              <a:t> </a:t>
            </a:r>
            <a:r>
              <a:rPr dirty="0" err="1"/>
              <a:t>كيفية</a:t>
            </a:r>
            <a:r>
              <a:rPr dirty="0"/>
              <a:t> </a:t>
            </a:r>
            <a:r>
              <a:rPr dirty="0" err="1"/>
              <a:t>استخدام</a:t>
            </a:r>
            <a:r>
              <a:rPr dirty="0"/>
              <a:t> </a:t>
            </a:r>
            <a:r>
              <a:rPr dirty="0" err="1"/>
              <a:t>هذه</a:t>
            </a:r>
            <a:r>
              <a:rPr dirty="0"/>
              <a:t> </a:t>
            </a:r>
            <a:r>
              <a:rPr dirty="0" err="1"/>
              <a:t>الطرق</a:t>
            </a:r>
            <a:r>
              <a:rPr dirty="0"/>
              <a:t> </a:t>
            </a:r>
            <a:r>
              <a:rPr dirty="0" err="1"/>
              <a:t>في</a:t>
            </a:r>
            <a:r>
              <a:rPr dirty="0"/>
              <a:t> </a:t>
            </a:r>
            <a:r>
              <a:rPr dirty="0" err="1"/>
              <a:t>وضع</a:t>
            </a:r>
            <a:r>
              <a:rPr dirty="0"/>
              <a:t> </a:t>
            </a:r>
            <a:r>
              <a:rPr dirty="0" err="1"/>
              <a:t>مثالي</a:t>
            </a:r>
            <a:r>
              <a:rPr dirty="0"/>
              <a:t> </a:t>
            </a:r>
            <a:r>
              <a:rPr dirty="0" err="1"/>
              <a:t>من</a:t>
            </a:r>
            <a:r>
              <a:rPr dirty="0"/>
              <a:t> </a:t>
            </a:r>
            <a:r>
              <a:rPr dirty="0" err="1"/>
              <a:t>حيث</a:t>
            </a:r>
            <a:r>
              <a:rPr dirty="0"/>
              <a:t> </a:t>
            </a:r>
            <a:r>
              <a:rPr dirty="0" err="1"/>
              <a:t>الوقت</a:t>
            </a:r>
            <a:r>
              <a:rPr dirty="0"/>
              <a:t> </a:t>
            </a:r>
            <a:r>
              <a:rPr dirty="0" err="1"/>
              <a:t>والأمن</a:t>
            </a:r>
            <a:r>
              <a:rPr dirty="0"/>
              <a:t>.</a:t>
            </a:r>
          </a:p>
          <a:p>
            <a:pPr rtl="1">
              <a:defRPr sz="1200"/>
            </a:pPr>
            <a:r>
              <a:rPr dirty="0" err="1"/>
              <a:t>ويُوصى</a:t>
            </a:r>
            <a:r>
              <a:rPr dirty="0"/>
              <a:t> </a:t>
            </a:r>
            <a:r>
              <a:rPr dirty="0" err="1"/>
              <a:t>في</a:t>
            </a:r>
            <a:r>
              <a:rPr dirty="0"/>
              <a:t> </a:t>
            </a:r>
            <a:r>
              <a:rPr dirty="0" err="1"/>
              <a:t>جميع</a:t>
            </a:r>
            <a:r>
              <a:rPr dirty="0"/>
              <a:t> </a:t>
            </a:r>
            <a:r>
              <a:rPr dirty="0" err="1"/>
              <a:t>الحالات</a:t>
            </a:r>
            <a:r>
              <a:rPr dirty="0"/>
              <a:t> </a:t>
            </a:r>
            <a:r>
              <a:rPr dirty="0" err="1"/>
              <a:t>باستخدام</a:t>
            </a:r>
            <a:r>
              <a:rPr dirty="0"/>
              <a:t> </a:t>
            </a:r>
            <a:r>
              <a:rPr dirty="0" err="1"/>
              <a:t>الملاحظات</a:t>
            </a:r>
            <a:r>
              <a:rPr dirty="0"/>
              <a:t> </a:t>
            </a:r>
            <a:r>
              <a:rPr dirty="0" err="1"/>
              <a:t>ومناقشات</a:t>
            </a:r>
            <a:r>
              <a:rPr dirty="0"/>
              <a:t> </a:t>
            </a:r>
            <a:r>
              <a:rPr dirty="0" err="1"/>
              <a:t>المجموعات</a:t>
            </a:r>
            <a:r>
              <a:rPr dirty="0"/>
              <a:t> </a:t>
            </a:r>
            <a:r>
              <a:rPr dirty="0" err="1"/>
              <a:t>البؤرية</a:t>
            </a:r>
            <a:r>
              <a:rPr dirty="0"/>
              <a:t> </a:t>
            </a:r>
            <a:r>
              <a:rPr dirty="0" err="1"/>
              <a:t>والمقابلات</a:t>
            </a:r>
            <a:r>
              <a:rPr dirty="0"/>
              <a:t> </a:t>
            </a:r>
            <a:r>
              <a:rPr dirty="0" err="1"/>
              <a:t>لأنها</a:t>
            </a:r>
            <a:r>
              <a:rPr dirty="0"/>
              <a:t> </a:t>
            </a:r>
            <a:r>
              <a:rPr dirty="0" err="1"/>
              <a:t>تكمل</a:t>
            </a:r>
            <a:r>
              <a:rPr dirty="0"/>
              <a:t> </a:t>
            </a:r>
            <a:r>
              <a:rPr dirty="0" err="1"/>
              <a:t>بعضها</a:t>
            </a:r>
            <a:r>
              <a:rPr dirty="0"/>
              <a:t> </a:t>
            </a:r>
            <a:r>
              <a:rPr dirty="0" err="1"/>
              <a:t>وتقدم</a:t>
            </a:r>
            <a:r>
              <a:rPr dirty="0"/>
              <a:t> </a:t>
            </a:r>
            <a:r>
              <a:rPr dirty="0" err="1"/>
              <a:t>معلومات</a:t>
            </a:r>
            <a:r>
              <a:rPr dirty="0"/>
              <a:t> </a:t>
            </a:r>
            <a:r>
              <a:rPr dirty="0" err="1"/>
              <a:t>شاملة</a:t>
            </a:r>
            <a:r>
              <a:rPr lang="ar-EG" dirty="0"/>
              <a:t>. </a:t>
            </a:r>
            <a:r>
              <a:rPr dirty="0" err="1"/>
              <a:t>ومع</a:t>
            </a:r>
            <a:r>
              <a:rPr dirty="0"/>
              <a:t> </a:t>
            </a:r>
            <a:r>
              <a:rPr dirty="0" err="1"/>
              <a:t>ذلك</a:t>
            </a:r>
            <a:r>
              <a:rPr dirty="0"/>
              <a:t>، </a:t>
            </a:r>
            <a:r>
              <a:rPr dirty="0" err="1"/>
              <a:t>سيتوقف</a:t>
            </a:r>
            <a:r>
              <a:rPr dirty="0"/>
              <a:t> </a:t>
            </a:r>
            <a:r>
              <a:rPr dirty="0" err="1"/>
              <a:t>اختيار</a:t>
            </a:r>
            <a:r>
              <a:rPr dirty="0"/>
              <a:t> </a:t>
            </a:r>
            <a:r>
              <a:rPr dirty="0" err="1"/>
              <a:t>الأدوات</a:t>
            </a:r>
            <a:r>
              <a:rPr dirty="0"/>
              <a:t> </a:t>
            </a:r>
            <a:r>
              <a:rPr dirty="0" err="1"/>
              <a:t>على</a:t>
            </a:r>
            <a:r>
              <a:rPr dirty="0"/>
              <a:t> </a:t>
            </a:r>
            <a:r>
              <a:rPr dirty="0" err="1"/>
              <a:t>السياق</a:t>
            </a:r>
            <a:r>
              <a:rPr dirty="0"/>
              <a:t> </a:t>
            </a:r>
            <a:r>
              <a:rPr dirty="0" err="1"/>
              <a:t>والوقت</a:t>
            </a:r>
            <a:r>
              <a:rPr dirty="0"/>
              <a:t> </a:t>
            </a:r>
            <a:r>
              <a:rPr dirty="0" err="1"/>
              <a:t>المتاح</a:t>
            </a:r>
            <a:r>
              <a:rPr lang="ar-EG" dirty="0"/>
              <a:t>.</a:t>
            </a:r>
            <a:endParaRPr dirty="0"/>
          </a:p>
          <a:p>
            <a:pPr rtl="1">
              <a:defRPr sz="1200"/>
            </a:pPr>
            <a:r>
              <a:rPr dirty="0" err="1"/>
              <a:t>طرق</a:t>
            </a:r>
            <a:r>
              <a:rPr dirty="0"/>
              <a:t> </a:t>
            </a:r>
            <a:r>
              <a:rPr dirty="0" err="1"/>
              <a:t>البحث</a:t>
            </a:r>
            <a:r>
              <a:rPr lang="ar-EG" dirty="0"/>
              <a:t>: </a:t>
            </a:r>
            <a:r>
              <a:rPr dirty="0" err="1"/>
              <a:t>الاختيار</a:t>
            </a:r>
            <a:r>
              <a:rPr dirty="0"/>
              <a:t> </a:t>
            </a:r>
            <a:r>
              <a:rPr dirty="0" err="1"/>
              <a:t>والتبسيط</a:t>
            </a:r>
            <a:r>
              <a:rPr dirty="0"/>
              <a:t> </a:t>
            </a:r>
            <a:r>
              <a:rPr dirty="0" err="1"/>
              <a:t>وفقًا</a:t>
            </a:r>
            <a:r>
              <a:rPr dirty="0"/>
              <a:t> </a:t>
            </a:r>
            <a:r>
              <a:rPr dirty="0" err="1"/>
              <a:t>للسياق</a:t>
            </a:r>
            <a:endParaRPr dirty="0"/>
          </a:p>
          <a:p>
            <a:pPr lvl="1" indent="457200" rtl="1">
              <a:defRPr sz="1200"/>
            </a:pPr>
            <a:r>
              <a:rPr dirty="0" err="1"/>
              <a:t>ملاحظات</a:t>
            </a:r>
            <a:r>
              <a:rPr dirty="0"/>
              <a:t> </a:t>
            </a:r>
            <a:r>
              <a:rPr dirty="0" err="1"/>
              <a:t>المشاركين</a:t>
            </a:r>
            <a:r>
              <a:rPr lang="ar-EG" dirty="0"/>
              <a:t> - </a:t>
            </a:r>
            <a:r>
              <a:rPr dirty="0" err="1"/>
              <a:t>السلوك</a:t>
            </a:r>
            <a:r>
              <a:rPr dirty="0"/>
              <a:t> </a:t>
            </a:r>
            <a:r>
              <a:rPr dirty="0" err="1"/>
              <a:t>والتفاعل</a:t>
            </a:r>
            <a:r>
              <a:rPr lang="ar-EG" dirty="0"/>
              <a:t>.</a:t>
            </a:r>
            <a:endParaRPr dirty="0"/>
          </a:p>
          <a:p>
            <a:pPr lvl="1" indent="457200" rtl="1">
              <a:defRPr sz="1200"/>
            </a:pPr>
            <a:r>
              <a:rPr dirty="0" err="1"/>
              <a:t>مناقشات</a:t>
            </a:r>
            <a:r>
              <a:rPr dirty="0"/>
              <a:t> </a:t>
            </a:r>
            <a:r>
              <a:rPr dirty="0" err="1"/>
              <a:t>المجموعات</a:t>
            </a:r>
            <a:r>
              <a:rPr dirty="0"/>
              <a:t> </a:t>
            </a:r>
            <a:r>
              <a:rPr dirty="0" err="1"/>
              <a:t>البؤرية</a:t>
            </a:r>
            <a:r>
              <a:rPr lang="ar-EG" dirty="0"/>
              <a:t> - </a:t>
            </a:r>
            <a:r>
              <a:rPr dirty="0" err="1"/>
              <a:t>المفاهيم</a:t>
            </a:r>
            <a:r>
              <a:rPr dirty="0"/>
              <a:t>، </a:t>
            </a:r>
            <a:r>
              <a:rPr dirty="0" err="1"/>
              <a:t>والمواقف</a:t>
            </a:r>
            <a:r>
              <a:rPr dirty="0"/>
              <a:t>، </a:t>
            </a:r>
            <a:r>
              <a:rPr dirty="0" err="1"/>
              <a:t>والممارسات</a:t>
            </a:r>
            <a:r>
              <a:rPr dirty="0"/>
              <a:t>، </a:t>
            </a:r>
            <a:r>
              <a:rPr dirty="0" err="1"/>
              <a:t>والمعتقدات</a:t>
            </a:r>
            <a:r>
              <a:rPr dirty="0"/>
              <a:t>، </a:t>
            </a:r>
            <a:r>
              <a:rPr dirty="0" err="1"/>
              <a:t>والآراء</a:t>
            </a:r>
            <a:r>
              <a:rPr lang="ar-EG" dirty="0"/>
              <a:t>.</a:t>
            </a:r>
            <a:endParaRPr dirty="0"/>
          </a:p>
          <a:p>
            <a:pPr lvl="1" indent="457200" rtl="1">
              <a:defRPr sz="1200"/>
            </a:pPr>
            <a:r>
              <a:rPr dirty="0" err="1"/>
              <a:t>المقابلات</a:t>
            </a:r>
            <a:r>
              <a:rPr lang="ar-EG" dirty="0"/>
              <a:t> - </a:t>
            </a:r>
            <a:r>
              <a:rPr dirty="0" err="1"/>
              <a:t>معلومات</a:t>
            </a:r>
            <a:r>
              <a:rPr dirty="0"/>
              <a:t> </a:t>
            </a:r>
            <a:r>
              <a:rPr dirty="0" err="1"/>
              <a:t>عن</a:t>
            </a:r>
            <a:r>
              <a:rPr dirty="0"/>
              <a:t> </a:t>
            </a:r>
            <a:r>
              <a:rPr dirty="0" err="1"/>
              <a:t>موضوع</a:t>
            </a:r>
            <a:r>
              <a:rPr dirty="0"/>
              <a:t> </a:t>
            </a:r>
            <a:r>
              <a:rPr dirty="0" err="1"/>
              <a:t>مُحدد</a:t>
            </a:r>
            <a:r>
              <a:rPr dirty="0"/>
              <a:t> </a:t>
            </a:r>
            <a:r>
              <a:rPr dirty="0" err="1"/>
              <a:t>من</a:t>
            </a:r>
            <a:r>
              <a:rPr dirty="0"/>
              <a:t> </a:t>
            </a:r>
            <a:r>
              <a:rPr dirty="0" err="1"/>
              <a:t>وجهة</a:t>
            </a:r>
            <a:r>
              <a:rPr dirty="0"/>
              <a:t> </a:t>
            </a:r>
            <a:r>
              <a:rPr dirty="0" err="1"/>
              <a:t>النظر</a:t>
            </a:r>
            <a:r>
              <a:rPr dirty="0"/>
              <a:t> </a:t>
            </a:r>
            <a:r>
              <a:rPr dirty="0" err="1"/>
              <a:t>الفردية</a:t>
            </a:r>
            <a:r>
              <a:rPr lang="ar-EG" dirty="0"/>
              <a:t>.</a:t>
            </a:r>
            <a:endParaRPr dirty="0"/>
          </a:p>
          <a:p>
            <a:pPr lvl="1" indent="457200" rtl="1">
              <a:defRPr sz="1200"/>
            </a:pPr>
            <a:r>
              <a:rPr dirty="0" err="1"/>
              <a:t>التوصيف</a:t>
            </a:r>
            <a:r>
              <a:rPr lang="ar-EG" dirty="0"/>
              <a:t> - </a:t>
            </a:r>
            <a:r>
              <a:rPr dirty="0" err="1"/>
              <a:t>تجميع</a:t>
            </a:r>
            <a:r>
              <a:rPr dirty="0"/>
              <a:t> </a:t>
            </a:r>
            <a:r>
              <a:rPr dirty="0" err="1"/>
              <a:t>مختلف</a:t>
            </a:r>
            <a:r>
              <a:rPr dirty="0"/>
              <a:t> </a:t>
            </a:r>
            <a:r>
              <a:rPr dirty="0" err="1"/>
              <a:t>العناصر</a:t>
            </a:r>
            <a:r>
              <a:rPr dirty="0"/>
              <a:t> </a:t>
            </a:r>
            <a:r>
              <a:rPr dirty="0" err="1"/>
              <a:t>وتحديد</a:t>
            </a:r>
            <a:r>
              <a:rPr dirty="0"/>
              <a:t> </a:t>
            </a:r>
            <a:r>
              <a:rPr dirty="0" err="1"/>
              <a:t>كيفية</a:t>
            </a:r>
            <a:r>
              <a:rPr dirty="0"/>
              <a:t> </a:t>
            </a:r>
            <a:r>
              <a:rPr dirty="0" err="1"/>
              <a:t>ارتباطها</a:t>
            </a:r>
            <a:r>
              <a:rPr lang="ar-EG" dirty="0"/>
              <a:t>.</a:t>
            </a:r>
            <a:endParaRPr dirty="0"/>
          </a:p>
          <a:p>
            <a:pPr lvl="1" indent="457200" rtl="1">
              <a:defRPr sz="1200"/>
            </a:pPr>
            <a:r>
              <a:rPr dirty="0" err="1"/>
              <a:t>الاستبيان</a:t>
            </a:r>
            <a:r>
              <a:rPr dirty="0"/>
              <a:t> </a:t>
            </a:r>
            <a:r>
              <a:rPr dirty="0" err="1"/>
              <a:t>السريع</a:t>
            </a:r>
            <a:r>
              <a:rPr lang="ar-EG" dirty="0"/>
              <a:t> - </a:t>
            </a:r>
            <a:r>
              <a:rPr dirty="0" err="1"/>
              <a:t>استخراج</a:t>
            </a:r>
            <a:r>
              <a:rPr dirty="0"/>
              <a:t> </a:t>
            </a:r>
            <a:r>
              <a:rPr dirty="0" err="1"/>
              <a:t>معلومات</a:t>
            </a:r>
            <a:r>
              <a:rPr dirty="0"/>
              <a:t> </a:t>
            </a:r>
            <a:r>
              <a:rPr dirty="0" err="1"/>
              <a:t>محددة</a:t>
            </a:r>
            <a:r>
              <a:rPr dirty="0"/>
              <a:t> </a:t>
            </a:r>
            <a:r>
              <a:rPr dirty="0" err="1"/>
              <a:t>لقياسها</a:t>
            </a:r>
            <a:r>
              <a:rPr lang="ar-EG" dirty="0"/>
              <a:t>.</a:t>
            </a:r>
            <a:endParaRPr dirty="0"/>
          </a:p>
          <a:p>
            <a:pPr rtl="1">
              <a:defRPr sz="1200"/>
            </a:pPr>
            <a:r>
              <a:rPr dirty="0" err="1"/>
              <a:t>ينبغي</a:t>
            </a:r>
            <a:r>
              <a:rPr dirty="0"/>
              <a:t> </a:t>
            </a:r>
            <a:r>
              <a:rPr dirty="0" err="1"/>
              <a:t>مناقشة</a:t>
            </a:r>
            <a:r>
              <a:rPr dirty="0"/>
              <a:t> </a:t>
            </a:r>
            <a:r>
              <a:rPr dirty="0" err="1"/>
              <a:t>جميع</a:t>
            </a:r>
            <a:r>
              <a:rPr dirty="0"/>
              <a:t> </a:t>
            </a:r>
            <a:r>
              <a:rPr dirty="0" err="1"/>
              <a:t>الطرق</a:t>
            </a:r>
            <a:r>
              <a:rPr dirty="0"/>
              <a:t> </a:t>
            </a:r>
            <a:r>
              <a:rPr dirty="0" err="1"/>
              <a:t>وأهدافها</a:t>
            </a:r>
            <a:r>
              <a:rPr dirty="0"/>
              <a:t> </a:t>
            </a:r>
            <a:r>
              <a:rPr dirty="0" err="1"/>
              <a:t>وأدواتها</a:t>
            </a:r>
            <a:r>
              <a:rPr dirty="0"/>
              <a:t> </a:t>
            </a:r>
            <a:r>
              <a:rPr dirty="0" err="1"/>
              <a:t>وتحديدها</a:t>
            </a:r>
            <a:r>
              <a:rPr dirty="0"/>
              <a:t> </a:t>
            </a:r>
            <a:r>
              <a:rPr dirty="0" err="1"/>
              <a:t>مع</a:t>
            </a:r>
            <a:r>
              <a:rPr dirty="0"/>
              <a:t> </a:t>
            </a:r>
            <a:r>
              <a:rPr dirty="0" err="1"/>
              <a:t>الفريق</a:t>
            </a:r>
            <a:r>
              <a:rPr dirty="0"/>
              <a:t>.</a:t>
            </a:r>
          </a:p>
          <a:p>
            <a:pPr rtl="1">
              <a:defRPr sz="1200"/>
            </a:pPr>
            <a:r>
              <a:rPr dirty="0" err="1"/>
              <a:t>في</a:t>
            </a:r>
            <a:r>
              <a:rPr dirty="0"/>
              <a:t> </a:t>
            </a:r>
            <a:r>
              <a:rPr dirty="0" err="1"/>
              <a:t>حالة</a:t>
            </a:r>
            <a:r>
              <a:rPr dirty="0"/>
              <a:t> </a:t>
            </a:r>
            <a:r>
              <a:rPr dirty="0" err="1"/>
              <a:t>الطوارئ</a:t>
            </a:r>
            <a:r>
              <a:rPr dirty="0"/>
              <a:t>، </a:t>
            </a:r>
            <a:r>
              <a:rPr dirty="0" err="1"/>
              <a:t>يُوصى</a:t>
            </a:r>
            <a:r>
              <a:rPr dirty="0"/>
              <a:t> </a:t>
            </a:r>
            <a:r>
              <a:rPr dirty="0" err="1"/>
              <a:t>ببدء</a:t>
            </a:r>
            <a:r>
              <a:rPr dirty="0"/>
              <a:t> </a:t>
            </a:r>
            <a:r>
              <a:rPr dirty="0" err="1"/>
              <a:t>إجراء</a:t>
            </a:r>
            <a:r>
              <a:rPr dirty="0"/>
              <a:t> </a:t>
            </a:r>
            <a:r>
              <a:rPr dirty="0" err="1"/>
              <a:t>المقابلات</a:t>
            </a:r>
            <a:r>
              <a:rPr dirty="0"/>
              <a:t> </a:t>
            </a:r>
            <a:r>
              <a:rPr dirty="0" err="1"/>
              <a:t>مع</a:t>
            </a:r>
            <a:r>
              <a:rPr dirty="0"/>
              <a:t> </a:t>
            </a:r>
            <a:r>
              <a:rPr dirty="0" err="1"/>
              <a:t>الملاحظة</a:t>
            </a:r>
            <a:r>
              <a:rPr dirty="0"/>
              <a:t> </a:t>
            </a:r>
            <a:r>
              <a:rPr dirty="0" err="1"/>
              <a:t>وإجراء</a:t>
            </a:r>
            <a:r>
              <a:rPr dirty="0"/>
              <a:t> </a:t>
            </a:r>
            <a:r>
              <a:rPr dirty="0" err="1"/>
              <a:t>المحادثات</a:t>
            </a:r>
            <a:r>
              <a:rPr dirty="0"/>
              <a:t> </a:t>
            </a:r>
            <a:r>
              <a:rPr dirty="0" err="1"/>
              <a:t>غير</a:t>
            </a:r>
            <a:r>
              <a:rPr dirty="0"/>
              <a:t> </a:t>
            </a:r>
            <a:r>
              <a:rPr dirty="0" err="1"/>
              <a:t>الرسمية</a:t>
            </a:r>
            <a:r>
              <a:rPr dirty="0"/>
              <a:t>، </a:t>
            </a:r>
            <a:r>
              <a:rPr dirty="0" err="1"/>
              <a:t>وإجراء</a:t>
            </a:r>
            <a:r>
              <a:rPr dirty="0"/>
              <a:t> </a:t>
            </a:r>
            <a:r>
              <a:rPr dirty="0" err="1"/>
              <a:t>بعض</a:t>
            </a:r>
            <a:r>
              <a:rPr dirty="0"/>
              <a:t> </a:t>
            </a:r>
            <a:r>
              <a:rPr dirty="0" err="1"/>
              <a:t>مناقشات</a:t>
            </a:r>
            <a:r>
              <a:rPr dirty="0"/>
              <a:t> </a:t>
            </a:r>
            <a:r>
              <a:rPr dirty="0" err="1"/>
              <a:t>المجموعات</a:t>
            </a:r>
            <a:r>
              <a:rPr dirty="0"/>
              <a:t> </a:t>
            </a:r>
            <a:r>
              <a:rPr dirty="0" err="1"/>
              <a:t>البؤرية</a:t>
            </a:r>
            <a:r>
              <a:rPr lang="ar-EG" dirty="0"/>
              <a:t> - </a:t>
            </a:r>
            <a:r>
              <a:rPr dirty="0" err="1"/>
              <a:t>حتى</a:t>
            </a:r>
            <a:r>
              <a:rPr dirty="0"/>
              <a:t> </a:t>
            </a:r>
            <a:r>
              <a:rPr dirty="0" err="1"/>
              <a:t>لو</a:t>
            </a:r>
            <a:r>
              <a:rPr dirty="0"/>
              <a:t> </a:t>
            </a:r>
            <a:r>
              <a:rPr dirty="0" err="1"/>
              <a:t>بشكلٍ</a:t>
            </a:r>
            <a:r>
              <a:rPr dirty="0"/>
              <a:t> </a:t>
            </a:r>
            <a:r>
              <a:rPr lang="ar-EG" dirty="0"/>
              <a:t>عفوي - </a:t>
            </a:r>
            <a:r>
              <a:rPr dirty="0" err="1"/>
              <a:t>للتمكن</a:t>
            </a:r>
            <a:r>
              <a:rPr dirty="0"/>
              <a:t> </a:t>
            </a:r>
            <a:r>
              <a:rPr dirty="0" err="1"/>
              <a:t>من</a:t>
            </a:r>
            <a:r>
              <a:rPr dirty="0"/>
              <a:t> </a:t>
            </a:r>
            <a:r>
              <a:rPr dirty="0" err="1"/>
              <a:t>التأكد</a:t>
            </a:r>
            <a:r>
              <a:rPr dirty="0"/>
              <a:t> </a:t>
            </a:r>
            <a:r>
              <a:rPr dirty="0" err="1"/>
              <a:t>من</a:t>
            </a:r>
            <a:r>
              <a:rPr dirty="0"/>
              <a:t> </a:t>
            </a:r>
            <a:r>
              <a:rPr dirty="0" err="1"/>
              <a:t>المعلومات</a:t>
            </a:r>
            <a:r>
              <a:rPr dirty="0"/>
              <a:t> </a:t>
            </a:r>
            <a:r>
              <a:rPr dirty="0" err="1"/>
              <a:t>من</a:t>
            </a:r>
            <a:r>
              <a:rPr dirty="0"/>
              <a:t> </a:t>
            </a:r>
            <a:r>
              <a:rPr dirty="0" err="1"/>
              <a:t>مصادر</a:t>
            </a:r>
            <a:r>
              <a:rPr dirty="0"/>
              <a:t> </a:t>
            </a:r>
            <a:r>
              <a:rPr dirty="0" err="1"/>
              <a:t>مختلفة</a:t>
            </a:r>
            <a:r>
              <a:rPr lang="ar-EG" dirty="0"/>
              <a:t>.</a:t>
            </a:r>
            <a:endParaRPr dirty="0"/>
          </a:p>
          <a:p>
            <a:pPr rtl="1">
              <a:defRPr sz="1200"/>
            </a:pPr>
            <a:endParaRPr dirty="0"/>
          </a:p>
          <a:p>
            <a:pPr rtl="1">
              <a:defRPr sz="1200"/>
            </a:pPr>
            <a:endParaRPr dirty="0"/>
          </a:p>
          <a:p>
            <a:pPr rtl="1">
              <a:defRPr sz="1200"/>
            </a:pPr>
            <a:endParaRPr dirty="0"/>
          </a:p>
        </p:txBody>
      </p:sp>
    </p:spTree>
    <p:extLst>
      <p:ext uri="{BB962C8B-B14F-4D97-AF65-F5344CB8AC3E}">
        <p14:creationId xmlns:p14="http://schemas.microsoft.com/office/powerpoint/2010/main" val="21903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Shape 50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06" name="Shape 506"/>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 </a:t>
            </a:r>
            <a:r>
              <a:rPr dirty="0" err="1"/>
              <a:t>تتبع</a:t>
            </a:r>
            <a:r>
              <a:rPr dirty="0"/>
              <a:t> </a:t>
            </a:r>
            <a:r>
              <a:rPr dirty="0" err="1"/>
              <a:t>المخالطین</a:t>
            </a:r>
            <a:r>
              <a:rPr dirty="0"/>
              <a:t> </a:t>
            </a:r>
            <a:r>
              <a:rPr dirty="0" err="1"/>
              <a:t>في</a:t>
            </a:r>
            <a:r>
              <a:rPr dirty="0"/>
              <a:t> </a:t>
            </a:r>
            <a:r>
              <a:rPr dirty="0" err="1"/>
              <a:t>سیاق</a:t>
            </a:r>
            <a:r>
              <a:rPr dirty="0"/>
              <a:t> </a:t>
            </a:r>
            <a:r>
              <a:rPr dirty="0" err="1"/>
              <a:t>كوفید</a:t>
            </a:r>
            <a:r>
              <a:rPr lang="ar-EG" dirty="0"/>
              <a:t>-19</a:t>
            </a:r>
            <a:r>
              <a:rPr dirty="0"/>
              <a:t>، </a:t>
            </a:r>
            <a:r>
              <a:rPr dirty="0" err="1"/>
              <a:t>إرشادات</a:t>
            </a:r>
            <a:r>
              <a:rPr dirty="0"/>
              <a:t> </a:t>
            </a:r>
            <a:r>
              <a:rPr dirty="0" err="1"/>
              <a:t>مبدئية</a:t>
            </a:r>
            <a:r>
              <a:rPr dirty="0"/>
              <a:t>.</a:t>
            </a:r>
          </a:p>
        </p:txBody>
      </p:sp>
    </p:spTree>
    <p:extLst>
      <p:ext uri="{BB962C8B-B14F-4D97-AF65-F5344CB8AC3E}">
        <p14:creationId xmlns:p14="http://schemas.microsoft.com/office/powerpoint/2010/main" val="3085527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11" name="Shape 511"/>
          <p:cNvSpPr>
            <a:spLocks noGrp="1"/>
          </p:cNvSpPr>
          <p:nvPr>
            <p:ph type="body" sz="quarter" idx="1"/>
          </p:nvPr>
        </p:nvSpPr>
        <p:spPr>
          <a:prstGeom prst="rect">
            <a:avLst/>
          </a:prstGeom>
        </p:spPr>
        <p:txBody>
          <a:bodyPr rtlCol="1"/>
          <a:lstStyle/>
          <a:p>
            <a:pPr rtl="1">
              <a:defRPr sz="1200"/>
            </a:pPr>
            <a:r>
              <a:rPr dirty="0" err="1"/>
              <a:t>لمزيدٍ</a:t>
            </a:r>
            <a:r>
              <a:rPr dirty="0"/>
              <a:t> </a:t>
            </a:r>
            <a:r>
              <a:rPr dirty="0" err="1"/>
              <a:t>من</a:t>
            </a:r>
            <a:r>
              <a:rPr dirty="0"/>
              <a:t> </a:t>
            </a:r>
            <a:r>
              <a:rPr dirty="0" err="1"/>
              <a:t>المعلومات</a:t>
            </a:r>
            <a:r>
              <a:rPr dirty="0"/>
              <a:t> </a:t>
            </a:r>
            <a:r>
              <a:rPr dirty="0" err="1"/>
              <a:t>حول</a:t>
            </a:r>
            <a:r>
              <a:rPr dirty="0"/>
              <a:t> </a:t>
            </a:r>
            <a:r>
              <a:rPr dirty="0" err="1"/>
              <a:t>استقصاء</a:t>
            </a:r>
            <a:r>
              <a:rPr dirty="0"/>
              <a:t> </a:t>
            </a:r>
            <a:r>
              <a:rPr dirty="0" err="1"/>
              <a:t>الحالات</a:t>
            </a:r>
            <a:r>
              <a:rPr dirty="0"/>
              <a:t> </a:t>
            </a:r>
            <a:r>
              <a:rPr dirty="0" err="1"/>
              <a:t>وتتبُّع</a:t>
            </a:r>
            <a:r>
              <a:rPr dirty="0"/>
              <a:t> </a:t>
            </a:r>
            <a:r>
              <a:rPr dirty="0" err="1"/>
              <a:t>المُخالِطين</a:t>
            </a:r>
            <a:r>
              <a:rPr dirty="0"/>
              <a:t>، </a:t>
            </a:r>
            <a:r>
              <a:rPr dirty="0" err="1"/>
              <a:t>انظر</a:t>
            </a:r>
            <a:r>
              <a:rPr dirty="0"/>
              <a:t> </a:t>
            </a:r>
            <a:r>
              <a:rPr lang="ar" u="sng" dirty="0"/>
              <a:t>الوحدة التدريبية لفِرَق الاستجابة السريعة حول التقصي النشط للحالات وتتبُّع المُخالِطين</a:t>
            </a:r>
            <a:r>
              <a:rPr dirty="0"/>
              <a:t>.</a:t>
            </a:r>
          </a:p>
        </p:txBody>
      </p:sp>
    </p:spTree>
    <p:extLst>
      <p:ext uri="{BB962C8B-B14F-4D97-AF65-F5344CB8AC3E}">
        <p14:creationId xmlns:p14="http://schemas.microsoft.com/office/powerpoint/2010/main" val="3542537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3" name="Shape 293"/>
          <p:cNvSpPr>
            <a:spLocks noGrp="1"/>
          </p:cNvSpPr>
          <p:nvPr>
            <p:ph type="body" sz="quarter" idx="1"/>
          </p:nvPr>
        </p:nvSpPr>
        <p:spPr>
          <a:prstGeom prst="rect">
            <a:avLst/>
          </a:prstGeom>
        </p:spPr>
        <p:txBody>
          <a:bodyPr rtlCol="1"/>
          <a:lstStyle>
            <a:lvl1pPr algn="r" rtl="1">
              <a:defRPr sz="1200"/>
            </a:lvl1pPr>
          </a:lstStyle>
          <a:p>
            <a:pPr rtl="1"/>
            <a:r>
              <a:t> </a:t>
            </a:r>
          </a:p>
        </p:txBody>
      </p:sp>
    </p:spTree>
    <p:extLst>
      <p:ext uri="{BB962C8B-B14F-4D97-AF65-F5344CB8AC3E}">
        <p14:creationId xmlns:p14="http://schemas.microsoft.com/office/powerpoint/2010/main" val="17420775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Shape 5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16" name="Shape 516"/>
          <p:cNvSpPr>
            <a:spLocks noGrp="1"/>
          </p:cNvSpPr>
          <p:nvPr>
            <p:ph type="body" sz="quarter" idx="1"/>
          </p:nvPr>
        </p:nvSpPr>
        <p:spPr>
          <a:prstGeom prst="rect">
            <a:avLst/>
          </a:prstGeom>
        </p:spPr>
        <p:txBody>
          <a:bodyPr rtlCol="1"/>
          <a:lstStyle/>
          <a:p>
            <a:pPr rtl="1">
              <a:defRPr sz="1200"/>
            </a:pPr>
            <a:r>
              <a:rPr dirty="0" err="1"/>
              <a:t>المصدر</a:t>
            </a:r>
            <a:r>
              <a:rPr lang="ar-EG" dirty="0"/>
              <a:t>:</a:t>
            </a:r>
          </a:p>
          <a:p>
            <a:pPr algn="r" rtl="0">
              <a:defRPr sz="1200"/>
            </a:pPr>
            <a:r>
              <a:rPr dirty="0"/>
              <a:t>Infection Prevention and Control for the safe management of a dead body in the context of COVID-19 interim guidance</a:t>
            </a:r>
          </a:p>
          <a:p>
            <a:pPr algn="r" rtl="0">
              <a:defRPr sz="1200"/>
            </a:pPr>
            <a:r>
              <a:rPr dirty="0"/>
              <a:t>PAHO’s Management of Dead Bodies after Disasters: a Field Manual for First Responders</a:t>
            </a:r>
          </a:p>
        </p:txBody>
      </p:sp>
    </p:spTree>
    <p:extLst>
      <p:ext uri="{BB962C8B-B14F-4D97-AF65-F5344CB8AC3E}">
        <p14:creationId xmlns:p14="http://schemas.microsoft.com/office/powerpoint/2010/main" val="3051678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Shape 53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36" name="Shape 536"/>
          <p:cNvSpPr>
            <a:spLocks noGrp="1"/>
          </p:cNvSpPr>
          <p:nvPr>
            <p:ph type="body" sz="quarter" idx="1"/>
          </p:nvPr>
        </p:nvSpPr>
        <p:spPr>
          <a:prstGeom prst="rect">
            <a:avLst/>
          </a:prstGeom>
        </p:spPr>
        <p:txBody>
          <a:bodyPr rtlCol="1"/>
          <a:lstStyle/>
          <a:p>
            <a:pPr rtl="1">
              <a:defRPr sz="1200"/>
            </a:pPr>
            <a:r>
              <a:rPr dirty="0" err="1"/>
              <a:t>ستُزود</a:t>
            </a:r>
            <a:r>
              <a:rPr dirty="0"/>
              <a:t> </a:t>
            </a:r>
            <a:r>
              <a:rPr dirty="0" err="1"/>
              <a:t>بوثيقة</a:t>
            </a:r>
            <a:r>
              <a:rPr dirty="0"/>
              <a:t> </a:t>
            </a:r>
            <a:r>
              <a:rPr dirty="0" err="1"/>
              <a:t>تحتوي</a:t>
            </a:r>
            <a:r>
              <a:rPr dirty="0"/>
              <a:t> </a:t>
            </a:r>
            <a:r>
              <a:rPr dirty="0" err="1"/>
              <a:t>على</a:t>
            </a:r>
            <a:r>
              <a:rPr dirty="0"/>
              <a:t> </a:t>
            </a:r>
            <a:r>
              <a:rPr dirty="0" err="1"/>
              <a:t>بعض</a:t>
            </a:r>
            <a:r>
              <a:rPr dirty="0"/>
              <a:t> </a:t>
            </a:r>
            <a:r>
              <a:rPr dirty="0" err="1"/>
              <a:t>الأدوات</a:t>
            </a:r>
            <a:r>
              <a:rPr dirty="0"/>
              <a:t> </a:t>
            </a:r>
            <a:r>
              <a:rPr dirty="0" err="1"/>
              <a:t>اللازمة</a:t>
            </a:r>
            <a:r>
              <a:rPr dirty="0"/>
              <a:t> </a:t>
            </a:r>
            <a:r>
              <a:rPr dirty="0" err="1"/>
              <a:t>لخلق</a:t>
            </a:r>
            <a:r>
              <a:rPr dirty="0"/>
              <a:t> </a:t>
            </a:r>
            <a:r>
              <a:rPr dirty="0" err="1"/>
              <a:t>نقاش</a:t>
            </a:r>
            <a:r>
              <a:rPr dirty="0"/>
              <a:t> </a:t>
            </a:r>
            <a:r>
              <a:rPr dirty="0" err="1"/>
              <a:t>مجتمعي</a:t>
            </a:r>
            <a:r>
              <a:rPr lang="ar-EG" dirty="0"/>
              <a:t>. </a:t>
            </a:r>
            <a:r>
              <a:rPr dirty="0" err="1"/>
              <a:t>خصص</a:t>
            </a:r>
            <a:r>
              <a:rPr dirty="0"/>
              <a:t> </a:t>
            </a:r>
            <a:r>
              <a:rPr dirty="0" err="1"/>
              <a:t>وقتًا</a:t>
            </a:r>
            <a:r>
              <a:rPr dirty="0"/>
              <a:t> </a:t>
            </a:r>
            <a:r>
              <a:rPr dirty="0" err="1"/>
              <a:t>للتدريب</a:t>
            </a:r>
            <a:r>
              <a:rPr dirty="0"/>
              <a:t> </a:t>
            </a:r>
            <a:r>
              <a:rPr dirty="0" err="1"/>
              <a:t>عليها</a:t>
            </a:r>
            <a:r>
              <a:rPr dirty="0"/>
              <a:t> </a:t>
            </a:r>
            <a:r>
              <a:rPr dirty="0" err="1"/>
              <a:t>عند</a:t>
            </a:r>
            <a:r>
              <a:rPr dirty="0"/>
              <a:t> </a:t>
            </a:r>
            <a:r>
              <a:rPr dirty="0" err="1"/>
              <a:t>الذهاب</a:t>
            </a:r>
            <a:r>
              <a:rPr dirty="0"/>
              <a:t> </a:t>
            </a:r>
            <a:r>
              <a:rPr dirty="0" err="1"/>
              <a:t>إلى</a:t>
            </a:r>
            <a:r>
              <a:rPr dirty="0"/>
              <a:t> </a:t>
            </a:r>
            <a:r>
              <a:rPr dirty="0" err="1"/>
              <a:t>الميدان</a:t>
            </a:r>
            <a:r>
              <a:rPr dirty="0"/>
              <a:t>.</a:t>
            </a:r>
          </a:p>
          <a:p>
            <a:pPr rtl="1">
              <a:spcBef>
                <a:spcPts val="300"/>
              </a:spcBef>
              <a:defRPr sz="1200"/>
            </a:pPr>
            <a:endParaRPr dirty="0"/>
          </a:p>
          <a:p>
            <a:pPr rtl="1">
              <a:spcBef>
                <a:spcPts val="300"/>
              </a:spcBef>
              <a:defRPr sz="1200"/>
            </a:pPr>
            <a:r>
              <a:rPr dirty="0" err="1"/>
              <a:t>المصدر</a:t>
            </a:r>
            <a:r>
              <a:rPr lang="ar-EG" dirty="0"/>
              <a:t>:</a:t>
            </a:r>
          </a:p>
          <a:p>
            <a:pPr algn="r" rtl="0">
              <a:spcBef>
                <a:spcPts val="300"/>
              </a:spcBef>
              <a:defRPr sz="1200"/>
            </a:pPr>
            <a:r>
              <a:rPr lang="ar" u="sng" dirty="0">
                <a:solidFill>
                  <a:srgbClr val="0563C1"/>
                </a:solidFill>
                <a:uFill>
                  <a:solidFill>
                    <a:srgbClr val="0563C1"/>
                  </a:solidFill>
                </a:uFill>
                <a:hlinkClick r:id="rId3"/>
              </a:rPr>
              <a:t>http://www.globalhealthcommunication.org/tool_docs/94/bringing_the_community_together....pdf</a:t>
            </a:r>
          </a:p>
          <a:p>
            <a:pPr rtl="1">
              <a:spcBef>
                <a:spcPts val="300"/>
              </a:spcBef>
              <a:defRPr sz="1200"/>
            </a:pPr>
            <a:r>
              <a:rPr dirty="0"/>
              <a:t>B8.1_Soc_mob_comm_eng_180516_en.pptx</a:t>
            </a:r>
          </a:p>
        </p:txBody>
      </p:sp>
    </p:spTree>
    <p:extLst>
      <p:ext uri="{BB962C8B-B14F-4D97-AF65-F5344CB8AC3E}">
        <p14:creationId xmlns:p14="http://schemas.microsoft.com/office/powerpoint/2010/main" val="894698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43" name="Shape 543"/>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a:t>
            </a:r>
          </a:p>
          <a:p>
            <a:pPr rtl="1"/>
            <a:r>
              <a:rPr dirty="0"/>
              <a:t>B8.1_Soc_mob_comm_eng_180516_en.pptx</a:t>
            </a:r>
          </a:p>
        </p:txBody>
      </p:sp>
    </p:spTree>
    <p:extLst>
      <p:ext uri="{BB962C8B-B14F-4D97-AF65-F5344CB8AC3E}">
        <p14:creationId xmlns:p14="http://schemas.microsoft.com/office/powerpoint/2010/main" val="35343693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1" name="Shape 581"/>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a:t>
            </a:r>
          </a:p>
          <a:p>
            <a:pPr rtl="1"/>
            <a:r>
              <a:rPr dirty="0"/>
              <a:t>Community_Engagement_180719_en_ug PPT</a:t>
            </a:r>
          </a:p>
        </p:txBody>
      </p:sp>
    </p:spTree>
    <p:extLst>
      <p:ext uri="{BB962C8B-B14F-4D97-AF65-F5344CB8AC3E}">
        <p14:creationId xmlns:p14="http://schemas.microsoft.com/office/powerpoint/2010/main" val="2090494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6" name="Shape 586"/>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a:t>
            </a:r>
          </a:p>
          <a:p>
            <a:pPr rtl="1"/>
            <a:r>
              <a:rPr dirty="0"/>
              <a:t>Community_Engagement_180719_en_ug PPT</a:t>
            </a:r>
          </a:p>
        </p:txBody>
      </p:sp>
    </p:spTree>
    <p:extLst>
      <p:ext uri="{BB962C8B-B14F-4D97-AF65-F5344CB8AC3E}">
        <p14:creationId xmlns:p14="http://schemas.microsoft.com/office/powerpoint/2010/main" val="1927203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1" name="Shape 591"/>
          <p:cNvSpPr>
            <a:spLocks noGrp="1"/>
          </p:cNvSpPr>
          <p:nvPr>
            <p:ph type="body" sz="quarter" idx="1"/>
          </p:nvPr>
        </p:nvSpPr>
        <p:spPr>
          <a:prstGeom prst="rect">
            <a:avLst/>
          </a:prstGeom>
        </p:spPr>
        <p:txBody>
          <a:bodyPr rtlCol="1"/>
          <a:lstStyle>
            <a:lvl1pPr algn="r" rtl="1">
              <a:defRPr sz="1200"/>
            </a:lvl1pPr>
          </a:lstStyle>
          <a:p>
            <a:pPr rtl="1"/>
            <a:r>
              <a:rPr dirty="0" err="1"/>
              <a:t>المصدر</a:t>
            </a:r>
            <a:r>
              <a:rPr lang="ar-EG" dirty="0"/>
              <a:t>:</a:t>
            </a:r>
          </a:p>
          <a:p>
            <a:pPr rtl="1"/>
            <a:r>
              <a:rPr dirty="0"/>
              <a:t>Community_Engagement_180719_en_ug PPT</a:t>
            </a:r>
          </a:p>
        </p:txBody>
      </p:sp>
    </p:spTree>
    <p:extLst>
      <p:ext uri="{BB962C8B-B14F-4D97-AF65-F5344CB8AC3E}">
        <p14:creationId xmlns:p14="http://schemas.microsoft.com/office/powerpoint/2010/main" val="3088339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8" name="Shape 598"/>
          <p:cNvSpPr>
            <a:spLocks noGrp="1"/>
          </p:cNvSpPr>
          <p:nvPr>
            <p:ph type="body" sz="quarter" idx="1"/>
          </p:nvPr>
        </p:nvSpPr>
        <p:spPr>
          <a:prstGeom prst="rect">
            <a:avLst/>
          </a:prstGeom>
        </p:spPr>
        <p:txBody>
          <a:bodyPr rtlCol="1"/>
          <a:lstStyle/>
          <a:p>
            <a:pPr marL="228600" algn="l" rtl="0">
              <a:defRPr sz="1200"/>
            </a:pPr>
            <a:r>
              <a:rPr dirty="0"/>
              <a:t>Source Community engagement for emergency/outbreak preparedness and response: a flash survey literature review of guidance documents, (WHO, 2019)</a:t>
            </a:r>
            <a:r>
              <a:rPr lang="en-US" dirty="0"/>
              <a:t>. 6 August 2019.</a:t>
            </a:r>
            <a:endParaRPr dirty="0"/>
          </a:p>
        </p:txBody>
      </p:sp>
    </p:spTree>
    <p:extLst>
      <p:ext uri="{BB962C8B-B14F-4D97-AF65-F5344CB8AC3E}">
        <p14:creationId xmlns:p14="http://schemas.microsoft.com/office/powerpoint/2010/main" val="1133363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8" name="Shape 298"/>
          <p:cNvSpPr>
            <a:spLocks noGrp="1"/>
          </p:cNvSpPr>
          <p:nvPr>
            <p:ph type="body" sz="quarter" idx="1"/>
          </p:nvPr>
        </p:nvSpPr>
        <p:spPr>
          <a:prstGeom prst="rect">
            <a:avLst/>
          </a:prstGeom>
        </p:spPr>
        <p:txBody>
          <a:bodyPr rtlCol="1"/>
          <a:lstStyle>
            <a:lvl1pPr algn="r" rtl="1">
              <a:defRPr sz="1200"/>
            </a:lvl1pPr>
          </a:lstStyle>
          <a:p>
            <a:pPr rtl="1"/>
            <a:r>
              <a:t> </a:t>
            </a:r>
          </a:p>
        </p:txBody>
      </p:sp>
    </p:spTree>
    <p:extLst>
      <p:ext uri="{BB962C8B-B14F-4D97-AF65-F5344CB8AC3E}">
        <p14:creationId xmlns:p14="http://schemas.microsoft.com/office/powerpoint/2010/main" val="33735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0" name="Shape 310"/>
          <p:cNvSpPr>
            <a:spLocks noGrp="1"/>
          </p:cNvSpPr>
          <p:nvPr>
            <p:ph type="body" sz="quarter" idx="1"/>
          </p:nvPr>
        </p:nvSpPr>
        <p:spPr>
          <a:prstGeom prst="rect">
            <a:avLst/>
          </a:prstGeom>
        </p:spPr>
        <p:txBody>
          <a:bodyPr rtlCol="1"/>
          <a:lstStyle/>
          <a:p>
            <a:pPr algn="l" rtl="0">
              <a:defRPr sz="1200"/>
            </a:pPr>
            <a:r>
              <a:rPr dirty="0">
                <a:latin typeface="Sakkal Majalla" panose="02000000000000000000" pitchFamily="2" charset="-78"/>
                <a:cs typeface="Sakkal Majalla" panose="02000000000000000000" pitchFamily="2" charset="-78"/>
              </a:rPr>
              <a:t>Universal Health Coverage and Community engagement</a:t>
            </a:r>
            <a:r>
              <a:rPr lang="en-US"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https://www.who.int/bulletin/volumes/96/9/17-202382/en/</a:t>
            </a:r>
          </a:p>
          <a:p>
            <a:pPr rtl="1">
              <a:defRPr sz="1200"/>
            </a:pPr>
            <a:r>
              <a:rPr dirty="0" err="1">
                <a:latin typeface="Sakkal Majalla" panose="02000000000000000000" pitchFamily="2" charset="-78"/>
                <a:cs typeface="Sakkal Majalla" panose="02000000000000000000" pitchFamily="2" charset="-78"/>
              </a:rPr>
              <a:t>انبثق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مصطلح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لمفهوم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الاشتراك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الإدماج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وتنفيذها</a:t>
            </a:r>
            <a:r>
              <a:rPr lang="ar-EG" dirty="0">
                <a:latin typeface="Sakkal Majalla" panose="02000000000000000000" pitchFamily="2" charset="-78"/>
                <a:cs typeface="Sakkal Majalla" panose="02000000000000000000" pitchFamily="2" charset="-78"/>
              </a:rPr>
              <a:t>. وكان الباحثون يمثلون عوامل تأملية وانعكاسية في هذه العملية، أي كانوا يدركون أن وجودهم يمكن أن يغير الظروف. وبالتالي، كانوا يشكلون جزءًا أساسيًا في هذا النهج</a:t>
            </a:r>
            <a:r>
              <a:rPr dirty="0">
                <a:latin typeface="Sakkal Majalla" panose="02000000000000000000" pitchFamily="2" charset="-78"/>
                <a:cs typeface="Sakkal Majalla" panose="02000000000000000000" pitchFamily="2" charset="-78"/>
              </a:rPr>
              <a:t>.</a:t>
            </a:r>
            <a:r>
              <a:rPr lang="ar" u="sng" baseline="30000"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7</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وقد ظهر مصطلح المشاركة المجتمعية في فاشية مرض فيروس </a:t>
            </a:r>
            <a:r>
              <a:rPr lang="ar-EG" dirty="0" err="1">
                <a:latin typeface="Sakkal Majalla" panose="02000000000000000000" pitchFamily="2" charset="-78"/>
                <a:cs typeface="Sakkal Majalla" panose="02000000000000000000" pitchFamily="2" charset="-78"/>
              </a:rPr>
              <a:t>الإيبولا</a:t>
            </a:r>
            <a:r>
              <a:rPr lang="ar-EG" dirty="0">
                <a:latin typeface="Sakkal Majalla" panose="02000000000000000000" pitchFamily="2" charset="-78"/>
                <a:cs typeface="Sakkal Majalla" panose="02000000000000000000" pitchFamily="2" charset="-78"/>
              </a:rPr>
              <a:t> 2013-2016 اعترافًا بالدور المهم لموظفي الاستجابة وقدرتهم على المشاركة مع المجتمعات المحلية، مقارنة بالتعبئة المجتمعية أو تدخلات تغيير السلوك.</a:t>
            </a:r>
            <a:endParaRPr dirty="0">
              <a:latin typeface="Sakkal Majalla" panose="02000000000000000000" pitchFamily="2" charset="-78"/>
              <a:cs typeface="Sakkal Majalla" panose="02000000000000000000" pitchFamily="2" charset="-78"/>
            </a:endParaRPr>
          </a:p>
          <a:p>
            <a:pPr rtl="1">
              <a:defRPr sz="1200"/>
            </a:pPr>
            <a:endParaRPr dirty="0">
              <a:latin typeface="Sakkal Majalla" panose="02000000000000000000" pitchFamily="2" charset="-78"/>
              <a:cs typeface="Sakkal Majalla" panose="02000000000000000000" pitchFamily="2" charset="-78"/>
            </a:endParaRPr>
          </a:p>
          <a:p>
            <a:pPr rtl="1">
              <a:defRPr sz="1200"/>
            </a:pPr>
            <a:r>
              <a:rPr lang="ar-EG" dirty="0">
                <a:latin typeface="Sakkal Majalla" panose="02000000000000000000" pitchFamily="2" charset="-78"/>
                <a:cs typeface="Sakkal Majalla" panose="02000000000000000000" pitchFamily="2" charset="-78"/>
              </a:rPr>
              <a:t>الحوار على مدار جميع الخطوات وعلى أساس منتظم.</a:t>
            </a:r>
            <a:endParaRPr dirty="0">
              <a:latin typeface="Sakkal Majalla" panose="02000000000000000000" pitchFamily="2" charset="-78"/>
              <a:cs typeface="Sakkal Majalla" panose="02000000000000000000" pitchFamily="2" charset="-78"/>
            </a:endParaRPr>
          </a:p>
          <a:p>
            <a:pPr rtl="1">
              <a:defRPr sz="1200"/>
            </a:pPr>
            <a:endParaRPr dirty="0">
              <a:latin typeface="Sakkal Majalla" panose="02000000000000000000" pitchFamily="2" charset="-78"/>
              <a:cs typeface="Sakkal Majalla" panose="02000000000000000000" pitchFamily="2" charset="-78"/>
            </a:endParaRPr>
          </a:p>
          <a:p>
            <a:pPr rtl="1">
              <a:defRPr sz="1200"/>
            </a:pPr>
            <a:r>
              <a:rPr dirty="0" err="1">
                <a:latin typeface="Sakkal Majalla" panose="02000000000000000000" pitchFamily="2" charset="-78"/>
                <a:cs typeface="Sakkal Majalla" panose="02000000000000000000" pitchFamily="2" charset="-78"/>
              </a:rPr>
              <a:t>المصدر</a:t>
            </a:r>
            <a:r>
              <a:rPr lang="ar-EG" dirty="0">
                <a:latin typeface="Sakkal Majalla" panose="02000000000000000000" pitchFamily="2" charset="-78"/>
                <a:cs typeface="Sakkal Majalla" panose="02000000000000000000" pitchFamily="2" charset="-78"/>
              </a:rPr>
              <a:t>: </a:t>
            </a:r>
          </a:p>
          <a:p>
            <a:pPr rtl="1">
              <a:defRPr sz="1200"/>
            </a:pPr>
            <a:r>
              <a:rPr dirty="0">
                <a:latin typeface="Sakkal Majalla" panose="02000000000000000000" pitchFamily="2" charset="-78"/>
                <a:cs typeface="Sakkal Majalla" panose="02000000000000000000" pitchFamily="2" charset="-78"/>
              </a:rPr>
              <a:t>Community </a:t>
            </a:r>
            <a:r>
              <a:rPr dirty="0" err="1">
                <a:latin typeface="Sakkal Majalla" panose="02000000000000000000" pitchFamily="2" charset="-78"/>
                <a:cs typeface="Sakkal Majalla" panose="02000000000000000000" pitchFamily="2" charset="-78"/>
              </a:rPr>
              <a:t>Engagement_FoRCCE_Final</a:t>
            </a:r>
            <a:r>
              <a:rPr dirty="0">
                <a:latin typeface="Sakkal Majalla" panose="02000000000000000000" pitchFamily="2" charset="-78"/>
                <a:cs typeface="Sakkal Majalla" panose="02000000000000000000" pitchFamily="2" charset="-78"/>
              </a:rPr>
              <a:t> draft PPT</a:t>
            </a:r>
          </a:p>
        </p:txBody>
      </p:sp>
    </p:spTree>
    <p:extLst>
      <p:ext uri="{BB962C8B-B14F-4D97-AF65-F5344CB8AC3E}">
        <p14:creationId xmlns:p14="http://schemas.microsoft.com/office/powerpoint/2010/main" val="1913316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6" name="Shape 316"/>
          <p:cNvSpPr>
            <a:spLocks noGrp="1"/>
          </p:cNvSpPr>
          <p:nvPr>
            <p:ph type="body" sz="quarter" idx="1"/>
          </p:nvPr>
        </p:nvSpPr>
        <p:spPr>
          <a:prstGeom prst="rect">
            <a:avLst/>
          </a:prstGeom>
        </p:spPr>
        <p:txBody>
          <a:bodyPr rtlCol="1"/>
          <a:lstStyle/>
          <a:p>
            <a:pPr marL="228600" rtl="1">
              <a:defRPr sz="1200"/>
            </a:pP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r>
              <a:rPr lang="ar-EG"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المشاركة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dirty="0" err="1"/>
              <a:t>لماذا</a:t>
            </a:r>
            <a:r>
              <a:rPr dirty="0"/>
              <a:t> </a:t>
            </a:r>
            <a:r>
              <a:rPr dirty="0" err="1"/>
              <a:t>نحتاج</a:t>
            </a:r>
            <a:r>
              <a:rPr dirty="0"/>
              <a:t> </a:t>
            </a:r>
            <a:r>
              <a:rPr dirty="0" err="1"/>
              <a:t>إلى</a:t>
            </a:r>
            <a:r>
              <a:rPr dirty="0"/>
              <a:t> </a:t>
            </a:r>
            <a:r>
              <a:rPr dirty="0" err="1"/>
              <a:t>المشاركة</a:t>
            </a:r>
            <a:r>
              <a:rPr dirty="0"/>
              <a:t> </a:t>
            </a:r>
            <a:r>
              <a:rPr dirty="0" err="1"/>
              <a:t>المجتمعية</a:t>
            </a:r>
            <a:r>
              <a:rPr dirty="0"/>
              <a:t> </a:t>
            </a:r>
            <a:r>
              <a:rPr dirty="0" err="1"/>
              <a:t>في</a:t>
            </a:r>
            <a:r>
              <a:rPr dirty="0"/>
              <a:t> </a:t>
            </a:r>
            <a:r>
              <a:rPr dirty="0" err="1"/>
              <a:t>حالات</a:t>
            </a:r>
            <a:r>
              <a:rPr dirty="0"/>
              <a:t> </a:t>
            </a:r>
            <a:r>
              <a:rPr dirty="0" err="1"/>
              <a:t>الطوارئ</a:t>
            </a:r>
            <a:r>
              <a:rPr lang="ar-EG" dirty="0"/>
              <a:t>/ </a:t>
            </a:r>
            <a:r>
              <a:rPr dirty="0" err="1"/>
              <a:t>الأزمات</a:t>
            </a:r>
            <a:r>
              <a:rPr dirty="0"/>
              <a:t>؟</a:t>
            </a:r>
            <a:endParaRPr dirty="0">
              <a:latin typeface="Calibri"/>
              <a:ea typeface="Calibri"/>
              <a:cs typeface="Calibri"/>
              <a:sym typeface="Calibri"/>
            </a:endParaRPr>
          </a:p>
          <a:p>
            <a:pPr marL="228600" rtl="1">
              <a:defRPr sz="1200"/>
            </a:pPr>
            <a:r>
              <a:rPr dirty="0" err="1"/>
              <a:t>فيما</a:t>
            </a:r>
            <a:r>
              <a:rPr dirty="0"/>
              <a:t> </a:t>
            </a:r>
            <a:r>
              <a:rPr dirty="0" err="1"/>
              <a:t>يلي</a:t>
            </a:r>
            <a:r>
              <a:rPr dirty="0"/>
              <a:t> </a:t>
            </a:r>
            <a:r>
              <a:rPr dirty="0" err="1"/>
              <a:t>مثالٌ</a:t>
            </a:r>
            <a:r>
              <a:rPr dirty="0"/>
              <a:t> </a:t>
            </a:r>
            <a:r>
              <a:rPr dirty="0" err="1"/>
              <a:t>من</a:t>
            </a:r>
            <a:r>
              <a:rPr dirty="0"/>
              <a:t> </a:t>
            </a:r>
            <a:r>
              <a:rPr dirty="0" err="1"/>
              <a:t>فرناندا</a:t>
            </a:r>
            <a:r>
              <a:rPr dirty="0"/>
              <a:t>: </a:t>
            </a:r>
            <a:r>
              <a:rPr dirty="0" err="1"/>
              <a:t>بعثة</a:t>
            </a:r>
            <a:r>
              <a:rPr dirty="0"/>
              <a:t> </a:t>
            </a:r>
            <a:r>
              <a:rPr dirty="0" err="1"/>
              <a:t>منظمة</a:t>
            </a:r>
            <a:r>
              <a:rPr dirty="0"/>
              <a:t> </a:t>
            </a:r>
            <a:r>
              <a:rPr dirty="0" err="1"/>
              <a:t>أطباء</a:t>
            </a:r>
            <a:r>
              <a:rPr dirty="0"/>
              <a:t> </a:t>
            </a:r>
            <a:r>
              <a:rPr dirty="0" err="1"/>
              <a:t>بلا</a:t>
            </a:r>
            <a:r>
              <a:rPr dirty="0"/>
              <a:t> </a:t>
            </a:r>
            <a:r>
              <a:rPr dirty="0" err="1"/>
              <a:t>حدود</a:t>
            </a:r>
            <a:r>
              <a:rPr dirty="0"/>
              <a:t> </a:t>
            </a:r>
            <a:r>
              <a:rPr dirty="0" err="1"/>
              <a:t>إلى</a:t>
            </a:r>
            <a:r>
              <a:rPr dirty="0"/>
              <a:t> </a:t>
            </a:r>
            <a:r>
              <a:rPr dirty="0" err="1"/>
              <a:t>جنوب</a:t>
            </a:r>
            <a:r>
              <a:rPr dirty="0"/>
              <a:t> </a:t>
            </a:r>
            <a:r>
              <a:rPr dirty="0" err="1"/>
              <a:t>السودان</a:t>
            </a:r>
            <a:r>
              <a:rPr lang="ar-EG" dirty="0"/>
              <a:t> - </a:t>
            </a:r>
            <a:r>
              <a:rPr dirty="0" err="1"/>
              <a:t>كان</a:t>
            </a:r>
            <a:r>
              <a:rPr dirty="0"/>
              <a:t> </a:t>
            </a:r>
            <a:r>
              <a:rPr dirty="0" err="1"/>
              <a:t>هناك</a:t>
            </a:r>
            <a:r>
              <a:rPr dirty="0"/>
              <a:t> </a:t>
            </a:r>
            <a:r>
              <a:rPr dirty="0" err="1"/>
              <a:t>نزاع</a:t>
            </a:r>
            <a:r>
              <a:rPr dirty="0"/>
              <a:t> </a:t>
            </a:r>
            <a:r>
              <a:rPr dirty="0" err="1"/>
              <a:t>في</a:t>
            </a:r>
            <a:r>
              <a:rPr dirty="0"/>
              <a:t> </a:t>
            </a:r>
            <a:r>
              <a:rPr dirty="0" err="1"/>
              <a:t>منطقة</a:t>
            </a:r>
            <a:r>
              <a:rPr dirty="0"/>
              <a:t> </a:t>
            </a:r>
            <a:r>
              <a:rPr dirty="0" err="1"/>
              <a:t>ما</a:t>
            </a:r>
            <a:r>
              <a:rPr dirty="0"/>
              <a:t> </a:t>
            </a:r>
            <a:r>
              <a:rPr dirty="0" err="1"/>
              <a:t>وترك</a:t>
            </a:r>
            <a:r>
              <a:rPr dirty="0"/>
              <a:t> </a:t>
            </a:r>
            <a:r>
              <a:rPr dirty="0" err="1"/>
              <a:t>السكان</a:t>
            </a:r>
            <a:r>
              <a:rPr dirty="0"/>
              <a:t> </a:t>
            </a:r>
            <a:r>
              <a:rPr dirty="0" err="1"/>
              <a:t>منازلهم</a:t>
            </a:r>
            <a:r>
              <a:rPr dirty="0"/>
              <a:t>، </a:t>
            </a:r>
            <a:r>
              <a:rPr dirty="0" err="1"/>
              <a:t>وكانوا</a:t>
            </a:r>
            <a:r>
              <a:rPr dirty="0"/>
              <a:t> </a:t>
            </a:r>
            <a:r>
              <a:rPr dirty="0" err="1"/>
              <a:t>يحاولون</a:t>
            </a:r>
            <a:r>
              <a:rPr dirty="0"/>
              <a:t> </a:t>
            </a:r>
            <a:r>
              <a:rPr dirty="0" err="1"/>
              <a:t>العودة</a:t>
            </a:r>
            <a:r>
              <a:rPr dirty="0"/>
              <a:t> </a:t>
            </a:r>
            <a:r>
              <a:rPr dirty="0" err="1"/>
              <a:t>بعد</a:t>
            </a:r>
            <a:r>
              <a:rPr dirty="0"/>
              <a:t> </a:t>
            </a:r>
            <a:r>
              <a:rPr dirty="0" err="1"/>
              <a:t>عام</a:t>
            </a:r>
            <a:r>
              <a:rPr dirty="0"/>
              <a:t>، </a:t>
            </a:r>
            <a:r>
              <a:rPr dirty="0" err="1"/>
              <a:t>وكانت</a:t>
            </a:r>
            <a:r>
              <a:rPr dirty="0"/>
              <a:t> </a:t>
            </a:r>
            <a:r>
              <a:rPr dirty="0" err="1"/>
              <a:t>منظمة</a:t>
            </a:r>
            <a:r>
              <a:rPr dirty="0"/>
              <a:t> </a:t>
            </a:r>
            <a:r>
              <a:rPr dirty="0" err="1"/>
              <a:t>أطباء</a:t>
            </a:r>
            <a:r>
              <a:rPr dirty="0"/>
              <a:t> </a:t>
            </a:r>
            <a:r>
              <a:rPr dirty="0" err="1"/>
              <a:t>بلا</a:t>
            </a:r>
            <a:r>
              <a:rPr dirty="0"/>
              <a:t> </a:t>
            </a:r>
            <a:r>
              <a:rPr dirty="0" err="1"/>
              <a:t>حدود</a:t>
            </a:r>
            <a:r>
              <a:rPr dirty="0"/>
              <a:t> </a:t>
            </a:r>
            <a:r>
              <a:rPr dirty="0" err="1"/>
              <a:t>تدعم</a:t>
            </a:r>
            <a:r>
              <a:rPr dirty="0"/>
              <a:t> </a:t>
            </a:r>
            <a:r>
              <a:rPr dirty="0" err="1"/>
              <a:t>تقديم</a:t>
            </a:r>
            <a:r>
              <a:rPr dirty="0"/>
              <a:t> </a:t>
            </a:r>
            <a:r>
              <a:rPr dirty="0" err="1"/>
              <a:t>الخدمات</a:t>
            </a:r>
            <a:r>
              <a:rPr dirty="0"/>
              <a:t> </a:t>
            </a:r>
            <a:r>
              <a:rPr dirty="0" err="1"/>
              <a:t>الصحية</a:t>
            </a:r>
            <a:r>
              <a:rPr dirty="0"/>
              <a:t> </a:t>
            </a:r>
            <a:r>
              <a:rPr dirty="0" err="1"/>
              <a:t>في</a:t>
            </a:r>
            <a:r>
              <a:rPr dirty="0"/>
              <a:t> </a:t>
            </a:r>
            <a:r>
              <a:rPr lang="ar-EG" dirty="0"/>
              <a:t>إحدى القرى بهدف</a:t>
            </a:r>
            <a:r>
              <a:rPr dirty="0"/>
              <a:t> </a:t>
            </a:r>
            <a:r>
              <a:rPr dirty="0" err="1"/>
              <a:t>إنشاء</a:t>
            </a:r>
            <a:r>
              <a:rPr dirty="0"/>
              <a:t> </a:t>
            </a:r>
            <a:r>
              <a:rPr dirty="0" err="1"/>
              <a:t>مركز</a:t>
            </a:r>
            <a:r>
              <a:rPr dirty="0"/>
              <a:t> </a:t>
            </a:r>
            <a:r>
              <a:rPr dirty="0" err="1"/>
              <a:t>صحي</a:t>
            </a:r>
            <a:r>
              <a:rPr dirty="0"/>
              <a:t> </a:t>
            </a:r>
            <a:r>
              <a:rPr dirty="0" err="1"/>
              <a:t>بسرعة</a:t>
            </a:r>
            <a:r>
              <a:rPr dirty="0"/>
              <a:t>، </a:t>
            </a:r>
            <a:r>
              <a:rPr dirty="0" err="1"/>
              <a:t>وهو</a:t>
            </a:r>
            <a:r>
              <a:rPr dirty="0"/>
              <a:t> </a:t>
            </a:r>
            <a:r>
              <a:rPr dirty="0" err="1"/>
              <a:t>ما</a:t>
            </a:r>
            <a:r>
              <a:rPr dirty="0"/>
              <a:t> </a:t>
            </a:r>
            <a:r>
              <a:rPr dirty="0" err="1"/>
              <a:t>فعلوه</a:t>
            </a:r>
            <a:r>
              <a:rPr dirty="0"/>
              <a:t> </a:t>
            </a:r>
            <a:r>
              <a:rPr dirty="0" err="1"/>
              <a:t>من</a:t>
            </a:r>
            <a:r>
              <a:rPr dirty="0"/>
              <a:t> </a:t>
            </a:r>
            <a:r>
              <a:rPr dirty="0" err="1"/>
              <a:t>خلال</a:t>
            </a:r>
            <a:r>
              <a:rPr dirty="0"/>
              <a:t> </a:t>
            </a:r>
            <a:r>
              <a:rPr dirty="0" err="1"/>
              <a:t>تجديد</a:t>
            </a:r>
            <a:r>
              <a:rPr dirty="0"/>
              <a:t> </a:t>
            </a:r>
            <a:r>
              <a:rPr dirty="0" err="1"/>
              <a:t>مبنى</a:t>
            </a:r>
            <a:r>
              <a:rPr dirty="0"/>
              <a:t> </a:t>
            </a:r>
            <a:r>
              <a:rPr dirty="0" err="1"/>
              <a:t>في</a:t>
            </a:r>
            <a:r>
              <a:rPr dirty="0"/>
              <a:t> </a:t>
            </a:r>
            <a:r>
              <a:rPr dirty="0" err="1"/>
              <a:t>القرية</a:t>
            </a:r>
            <a:r>
              <a:rPr dirty="0"/>
              <a:t> </a:t>
            </a:r>
            <a:r>
              <a:rPr dirty="0" err="1"/>
              <a:t>ليضم</a:t>
            </a:r>
            <a:r>
              <a:rPr dirty="0"/>
              <a:t> </a:t>
            </a:r>
            <a:r>
              <a:rPr dirty="0" err="1"/>
              <a:t>هذا</a:t>
            </a:r>
            <a:r>
              <a:rPr dirty="0"/>
              <a:t> </a:t>
            </a:r>
            <a:r>
              <a:rPr dirty="0" err="1"/>
              <a:t>المركز</a:t>
            </a:r>
            <a:r>
              <a:rPr dirty="0"/>
              <a:t> </a:t>
            </a:r>
            <a:r>
              <a:rPr dirty="0" err="1"/>
              <a:t>الصحي</a:t>
            </a:r>
            <a:r>
              <a:rPr lang="ar-EG" dirty="0"/>
              <a:t>. </a:t>
            </a:r>
            <a:r>
              <a:rPr dirty="0" err="1"/>
              <a:t>ولكن</a:t>
            </a:r>
            <a:r>
              <a:rPr dirty="0"/>
              <a:t> </a:t>
            </a:r>
            <a:r>
              <a:rPr dirty="0" err="1"/>
              <a:t>الناس</a:t>
            </a:r>
            <a:r>
              <a:rPr dirty="0"/>
              <a:t> </a:t>
            </a:r>
            <a:r>
              <a:rPr dirty="0" err="1"/>
              <a:t>لم</a:t>
            </a:r>
            <a:r>
              <a:rPr dirty="0"/>
              <a:t> </a:t>
            </a:r>
            <a:r>
              <a:rPr dirty="0" err="1"/>
              <a:t>يكونوا</a:t>
            </a:r>
            <a:r>
              <a:rPr dirty="0"/>
              <a:t> </a:t>
            </a:r>
            <a:r>
              <a:rPr dirty="0" err="1"/>
              <a:t>يتوجهون</a:t>
            </a:r>
            <a:r>
              <a:rPr dirty="0"/>
              <a:t> </a:t>
            </a:r>
            <a:r>
              <a:rPr dirty="0" err="1"/>
              <a:t>إلى</a:t>
            </a:r>
            <a:r>
              <a:rPr dirty="0"/>
              <a:t> </a:t>
            </a:r>
            <a:r>
              <a:rPr dirty="0" err="1"/>
              <a:t>المركز</a:t>
            </a:r>
            <a:r>
              <a:rPr dirty="0"/>
              <a:t> </a:t>
            </a:r>
            <a:r>
              <a:rPr dirty="0" err="1"/>
              <a:t>الصحي</a:t>
            </a:r>
            <a:r>
              <a:rPr dirty="0"/>
              <a:t> </a:t>
            </a:r>
            <a:r>
              <a:rPr dirty="0" err="1"/>
              <a:t>لتلقي</a:t>
            </a:r>
            <a:r>
              <a:rPr dirty="0"/>
              <a:t> </a:t>
            </a:r>
            <a:r>
              <a:rPr dirty="0" err="1"/>
              <a:t>الخدمات</a:t>
            </a:r>
            <a:r>
              <a:rPr dirty="0"/>
              <a:t>، </a:t>
            </a:r>
            <a:r>
              <a:rPr dirty="0" err="1"/>
              <a:t>ولم</a:t>
            </a:r>
            <a:r>
              <a:rPr dirty="0"/>
              <a:t> </a:t>
            </a:r>
            <a:r>
              <a:rPr dirty="0" err="1"/>
              <a:t>يعرف</a:t>
            </a:r>
            <a:r>
              <a:rPr dirty="0"/>
              <a:t> </a:t>
            </a:r>
            <a:r>
              <a:rPr dirty="0" err="1"/>
              <a:t>فريق</a:t>
            </a:r>
            <a:r>
              <a:rPr dirty="0"/>
              <a:t> </a:t>
            </a:r>
            <a:r>
              <a:rPr dirty="0" err="1"/>
              <a:t>منظمة</a:t>
            </a:r>
            <a:r>
              <a:rPr dirty="0"/>
              <a:t> </a:t>
            </a:r>
            <a:r>
              <a:rPr dirty="0" err="1"/>
              <a:t>أطباء</a:t>
            </a:r>
            <a:r>
              <a:rPr dirty="0"/>
              <a:t> </a:t>
            </a:r>
            <a:r>
              <a:rPr dirty="0" err="1"/>
              <a:t>بلا</a:t>
            </a:r>
            <a:r>
              <a:rPr dirty="0"/>
              <a:t> </a:t>
            </a:r>
            <a:r>
              <a:rPr dirty="0" err="1"/>
              <a:t>حدود</a:t>
            </a:r>
            <a:r>
              <a:rPr dirty="0"/>
              <a:t> </a:t>
            </a:r>
            <a:r>
              <a:rPr dirty="0" err="1"/>
              <a:t>السبب</a:t>
            </a:r>
            <a:r>
              <a:rPr lang="ar-EG" dirty="0"/>
              <a:t>. </a:t>
            </a:r>
            <a:r>
              <a:rPr dirty="0" err="1"/>
              <a:t>وبعد</a:t>
            </a:r>
            <a:r>
              <a:rPr dirty="0"/>
              <a:t> </a:t>
            </a:r>
            <a:r>
              <a:rPr dirty="0" err="1"/>
              <a:t>المناقشة</a:t>
            </a:r>
            <a:r>
              <a:rPr dirty="0"/>
              <a:t> </a:t>
            </a:r>
            <a:r>
              <a:rPr dirty="0" err="1"/>
              <a:t>لمدة</a:t>
            </a:r>
            <a:r>
              <a:rPr dirty="0"/>
              <a:t> </a:t>
            </a:r>
            <a:r>
              <a:rPr dirty="0" err="1"/>
              <a:t>يومٍ</a:t>
            </a:r>
            <a:r>
              <a:rPr dirty="0"/>
              <a:t> </a:t>
            </a:r>
            <a:r>
              <a:rPr dirty="0" err="1"/>
              <a:t>مع</a:t>
            </a:r>
            <a:r>
              <a:rPr dirty="0"/>
              <a:t> </a:t>
            </a:r>
            <a:r>
              <a:rPr dirty="0" err="1"/>
              <a:t>العديد</a:t>
            </a:r>
            <a:r>
              <a:rPr dirty="0"/>
              <a:t> </a:t>
            </a:r>
            <a:r>
              <a:rPr dirty="0" err="1"/>
              <a:t>من</a:t>
            </a:r>
            <a:r>
              <a:rPr dirty="0"/>
              <a:t> </a:t>
            </a:r>
            <a:r>
              <a:rPr dirty="0" err="1"/>
              <a:t>أفراد</a:t>
            </a:r>
            <a:r>
              <a:rPr dirty="0"/>
              <a:t> </a:t>
            </a:r>
            <a:r>
              <a:rPr dirty="0" err="1"/>
              <a:t>المجتمع</a:t>
            </a:r>
            <a:r>
              <a:rPr dirty="0"/>
              <a:t>، </a:t>
            </a:r>
            <a:r>
              <a:rPr dirty="0" err="1"/>
              <a:t>علموا</a:t>
            </a:r>
            <a:r>
              <a:rPr dirty="0"/>
              <a:t> </a:t>
            </a:r>
            <a:r>
              <a:rPr dirty="0" err="1"/>
              <a:t>أن</a:t>
            </a:r>
            <a:r>
              <a:rPr dirty="0"/>
              <a:t> </a:t>
            </a:r>
            <a:r>
              <a:rPr dirty="0" err="1"/>
              <a:t>موقع</a:t>
            </a:r>
            <a:r>
              <a:rPr dirty="0"/>
              <a:t> </a:t>
            </a:r>
            <a:r>
              <a:rPr dirty="0" err="1"/>
              <a:t>المركز</a:t>
            </a:r>
            <a:r>
              <a:rPr dirty="0"/>
              <a:t> </a:t>
            </a:r>
            <a:r>
              <a:rPr dirty="0" err="1"/>
              <a:t>الصحي</a:t>
            </a:r>
            <a:r>
              <a:rPr dirty="0"/>
              <a:t> </a:t>
            </a:r>
            <a:r>
              <a:rPr dirty="0" err="1"/>
              <a:t>الذي</a:t>
            </a:r>
            <a:r>
              <a:rPr dirty="0"/>
              <a:t> </a:t>
            </a:r>
            <a:r>
              <a:rPr dirty="0" err="1"/>
              <a:t>جُدد</a:t>
            </a:r>
            <a:r>
              <a:rPr dirty="0"/>
              <a:t> </a:t>
            </a:r>
            <a:r>
              <a:rPr dirty="0" err="1"/>
              <a:t>كان</a:t>
            </a:r>
            <a:r>
              <a:rPr dirty="0"/>
              <a:t> </a:t>
            </a:r>
            <a:r>
              <a:rPr dirty="0" err="1"/>
              <a:t>مكانًا</a:t>
            </a:r>
            <a:r>
              <a:rPr dirty="0"/>
              <a:t> </a:t>
            </a:r>
            <a:r>
              <a:rPr dirty="0" err="1"/>
              <a:t>وقعت</a:t>
            </a:r>
            <a:r>
              <a:rPr dirty="0"/>
              <a:t> </a:t>
            </a:r>
            <a:r>
              <a:rPr dirty="0" err="1"/>
              <a:t>فيه</a:t>
            </a:r>
            <a:r>
              <a:rPr dirty="0"/>
              <a:t> </a:t>
            </a:r>
            <a:r>
              <a:rPr dirty="0" err="1"/>
              <a:t>مجازر</a:t>
            </a:r>
            <a:r>
              <a:rPr dirty="0"/>
              <a:t> </a:t>
            </a:r>
            <a:r>
              <a:rPr dirty="0" err="1"/>
              <a:t>وتعذيب</a:t>
            </a:r>
            <a:r>
              <a:rPr dirty="0"/>
              <a:t>.</a:t>
            </a:r>
            <a:endParaRPr lang="ar-EG" dirty="0"/>
          </a:p>
          <a:p>
            <a:pPr marL="228600" rtl="1">
              <a:defRPr sz="1200"/>
            </a:pPr>
            <a:r>
              <a:rPr dirty="0" err="1"/>
              <a:t>وبعد</a:t>
            </a:r>
            <a:r>
              <a:rPr dirty="0"/>
              <a:t> </a:t>
            </a:r>
            <a:r>
              <a:rPr dirty="0" err="1"/>
              <a:t>إهدار</a:t>
            </a:r>
            <a:r>
              <a:rPr dirty="0"/>
              <a:t> </a:t>
            </a:r>
            <a:r>
              <a:rPr dirty="0" err="1"/>
              <a:t>الكثير</a:t>
            </a:r>
            <a:r>
              <a:rPr dirty="0"/>
              <a:t> </a:t>
            </a:r>
            <a:r>
              <a:rPr dirty="0" err="1"/>
              <a:t>من</a:t>
            </a:r>
            <a:r>
              <a:rPr dirty="0"/>
              <a:t> </a:t>
            </a:r>
            <a:r>
              <a:rPr dirty="0" err="1"/>
              <a:t>الوقت</a:t>
            </a:r>
            <a:r>
              <a:rPr dirty="0"/>
              <a:t> </a:t>
            </a:r>
            <a:r>
              <a:rPr dirty="0" err="1"/>
              <a:t>والموارد</a:t>
            </a:r>
            <a:r>
              <a:rPr dirty="0"/>
              <a:t>، </a:t>
            </a:r>
            <a:r>
              <a:rPr dirty="0" err="1"/>
              <a:t>لم</a:t>
            </a:r>
            <a:r>
              <a:rPr dirty="0"/>
              <a:t> </a:t>
            </a:r>
            <a:r>
              <a:rPr dirty="0" err="1"/>
              <a:t>يستغرق</a:t>
            </a:r>
            <a:r>
              <a:rPr dirty="0"/>
              <a:t> </a:t>
            </a:r>
            <a:r>
              <a:rPr dirty="0" err="1"/>
              <a:t>الأمر</a:t>
            </a:r>
            <a:r>
              <a:rPr dirty="0"/>
              <a:t> </a:t>
            </a:r>
            <a:r>
              <a:rPr dirty="0" err="1"/>
              <a:t>سوى</a:t>
            </a:r>
            <a:r>
              <a:rPr dirty="0"/>
              <a:t> </a:t>
            </a:r>
            <a:r>
              <a:rPr dirty="0" err="1"/>
              <a:t>يومًا</a:t>
            </a:r>
            <a:r>
              <a:rPr dirty="0"/>
              <a:t> </a:t>
            </a:r>
            <a:r>
              <a:rPr dirty="0" err="1"/>
              <a:t>واحدًا</a:t>
            </a:r>
            <a:r>
              <a:rPr dirty="0"/>
              <a:t> </a:t>
            </a:r>
            <a:r>
              <a:rPr dirty="0" err="1"/>
              <a:t>من</a:t>
            </a:r>
            <a:r>
              <a:rPr dirty="0"/>
              <a:t> </a:t>
            </a:r>
            <a:r>
              <a:rPr dirty="0" err="1"/>
              <a:t>التقييم</a:t>
            </a:r>
            <a:r>
              <a:rPr dirty="0"/>
              <a:t> </a:t>
            </a:r>
            <a:r>
              <a:rPr dirty="0" err="1"/>
              <a:t>النوعي</a:t>
            </a:r>
            <a:r>
              <a:rPr dirty="0"/>
              <a:t> </a:t>
            </a:r>
            <a:r>
              <a:rPr dirty="0" err="1"/>
              <a:t>لفهم</a:t>
            </a:r>
            <a:r>
              <a:rPr dirty="0"/>
              <a:t> </a:t>
            </a:r>
            <a:r>
              <a:rPr dirty="0" err="1"/>
              <a:t>ما</a:t>
            </a:r>
            <a:r>
              <a:rPr dirty="0"/>
              <a:t> </a:t>
            </a:r>
            <a:r>
              <a:rPr dirty="0" err="1"/>
              <a:t>يحدث</a:t>
            </a:r>
            <a:r>
              <a:rPr dirty="0"/>
              <a:t>.</a:t>
            </a:r>
            <a:endParaRPr dirty="0">
              <a:latin typeface="Calibri"/>
              <a:ea typeface="Calibri"/>
              <a:cs typeface="Calibri"/>
              <a:sym typeface="Calibri"/>
            </a:endParaRPr>
          </a:p>
          <a:p>
            <a:pPr marL="228600" rtl="1">
              <a:defRPr sz="1200"/>
            </a:pPr>
            <a:r>
              <a:rPr dirty="0" err="1"/>
              <a:t>وبالتالي</a:t>
            </a:r>
            <a:r>
              <a:rPr dirty="0"/>
              <a:t> </a:t>
            </a:r>
            <a:r>
              <a:rPr dirty="0" err="1"/>
              <a:t>من</a:t>
            </a:r>
            <a:r>
              <a:rPr dirty="0"/>
              <a:t> </a:t>
            </a:r>
            <a:r>
              <a:rPr dirty="0" err="1"/>
              <a:t>المهم</a:t>
            </a:r>
            <a:r>
              <a:rPr dirty="0"/>
              <a:t>، </a:t>
            </a:r>
            <a:r>
              <a:rPr dirty="0" err="1"/>
              <a:t>حتى</a:t>
            </a:r>
            <a:r>
              <a:rPr dirty="0"/>
              <a:t> </a:t>
            </a:r>
            <a:r>
              <a:rPr dirty="0" err="1"/>
              <a:t>أثناء</a:t>
            </a:r>
            <a:r>
              <a:rPr dirty="0"/>
              <a:t> </a:t>
            </a:r>
            <a:r>
              <a:rPr dirty="0" err="1"/>
              <a:t>الأزمات</a:t>
            </a:r>
            <a:r>
              <a:rPr dirty="0"/>
              <a:t>، </a:t>
            </a:r>
            <a:r>
              <a:rPr dirty="0" err="1"/>
              <a:t>التحدث</a:t>
            </a:r>
            <a:r>
              <a:rPr dirty="0"/>
              <a:t> </a:t>
            </a:r>
            <a:r>
              <a:rPr dirty="0" err="1"/>
              <a:t>مع</a:t>
            </a:r>
            <a:r>
              <a:rPr dirty="0"/>
              <a:t> </a:t>
            </a:r>
            <a:r>
              <a:rPr dirty="0" err="1"/>
              <a:t>المجتمع</a:t>
            </a:r>
            <a:r>
              <a:rPr dirty="0"/>
              <a:t> </a:t>
            </a:r>
            <a:r>
              <a:rPr dirty="0" err="1"/>
              <a:t>المتضرر</a:t>
            </a:r>
            <a:r>
              <a:rPr dirty="0"/>
              <a:t> </a:t>
            </a:r>
            <a:r>
              <a:rPr dirty="0" err="1"/>
              <a:t>لفهم</a:t>
            </a:r>
            <a:r>
              <a:rPr dirty="0"/>
              <a:t> </a:t>
            </a:r>
            <a:r>
              <a:rPr dirty="0" err="1"/>
              <a:t>السياق</a:t>
            </a:r>
            <a:r>
              <a:rPr dirty="0"/>
              <a:t> </a:t>
            </a:r>
            <a:r>
              <a:rPr dirty="0" err="1"/>
              <a:t>والاحتياجات</a:t>
            </a:r>
            <a:r>
              <a:rPr dirty="0"/>
              <a:t>.</a:t>
            </a:r>
          </a:p>
        </p:txBody>
      </p:sp>
    </p:spTree>
    <p:extLst>
      <p:ext uri="{BB962C8B-B14F-4D97-AF65-F5344CB8AC3E}">
        <p14:creationId xmlns:p14="http://schemas.microsoft.com/office/powerpoint/2010/main" val="2521999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1" name="Shape 321"/>
          <p:cNvSpPr>
            <a:spLocks noGrp="1"/>
          </p:cNvSpPr>
          <p:nvPr>
            <p:ph type="body" sz="quarter" idx="1"/>
          </p:nvPr>
        </p:nvSpPr>
        <p:spPr>
          <a:prstGeom prst="rect">
            <a:avLst/>
          </a:prstGeom>
        </p:spPr>
        <p:txBody>
          <a:bodyPr rtlCol="1"/>
          <a:lstStyle/>
          <a:p>
            <a:pPr rtl="1">
              <a:defRPr sz="1200"/>
            </a:pPr>
            <a:r>
              <a:rPr dirty="0" err="1"/>
              <a:t>من</a:t>
            </a:r>
            <a:r>
              <a:rPr dirty="0"/>
              <a:t> </a:t>
            </a:r>
            <a:r>
              <a:rPr dirty="0" err="1"/>
              <a:t>الضروري</a:t>
            </a:r>
            <a:r>
              <a:rPr dirty="0"/>
              <a:t> </a:t>
            </a:r>
            <a:r>
              <a:rPr dirty="0" err="1"/>
              <a:t>إشراك</a:t>
            </a:r>
            <a:r>
              <a:rPr dirty="0"/>
              <a:t> </a:t>
            </a:r>
            <a:r>
              <a:rPr dirty="0" err="1"/>
              <a:t>الأشخاص</a:t>
            </a:r>
            <a:r>
              <a:rPr dirty="0"/>
              <a:t> </a:t>
            </a:r>
            <a:r>
              <a:rPr dirty="0" err="1"/>
              <a:t>المُتضررين</a:t>
            </a:r>
            <a:r>
              <a:rPr dirty="0"/>
              <a:t> </a:t>
            </a:r>
            <a:r>
              <a:rPr dirty="0" err="1"/>
              <a:t>في</a:t>
            </a:r>
            <a:r>
              <a:rPr dirty="0"/>
              <a:t> </a:t>
            </a:r>
            <a:r>
              <a:rPr dirty="0" err="1"/>
              <a:t>حل</a:t>
            </a:r>
            <a:r>
              <a:rPr dirty="0"/>
              <a:t> </a:t>
            </a:r>
            <a:r>
              <a:rPr dirty="0" err="1"/>
              <a:t>مشاكلهم</a:t>
            </a:r>
            <a:r>
              <a:rPr dirty="0"/>
              <a:t>، </a:t>
            </a:r>
            <a:r>
              <a:rPr dirty="0" err="1"/>
              <a:t>والعمل</a:t>
            </a:r>
            <a:r>
              <a:rPr dirty="0"/>
              <a:t> </a:t>
            </a:r>
            <a:r>
              <a:rPr dirty="0" err="1"/>
              <a:t>معًا</a:t>
            </a:r>
            <a:r>
              <a:rPr dirty="0"/>
              <a:t> </a:t>
            </a:r>
            <a:r>
              <a:rPr dirty="0" err="1"/>
              <a:t>نحو</a:t>
            </a:r>
            <a:r>
              <a:rPr dirty="0"/>
              <a:t> </a:t>
            </a:r>
            <a:r>
              <a:rPr dirty="0" err="1"/>
              <a:t>تنفيذ</a:t>
            </a:r>
            <a:r>
              <a:rPr dirty="0"/>
              <a:t> </a:t>
            </a:r>
            <a:r>
              <a:rPr dirty="0" err="1"/>
              <a:t>تدخلات</a:t>
            </a:r>
            <a:r>
              <a:rPr dirty="0"/>
              <a:t> </a:t>
            </a:r>
            <a:r>
              <a:rPr dirty="0" err="1"/>
              <a:t>ناجحة</a:t>
            </a:r>
            <a:r>
              <a:rPr dirty="0"/>
              <a:t>.</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rtl="1">
              <a:defRPr sz="1200"/>
            </a:pPr>
            <a:r>
              <a:rPr dirty="0" err="1"/>
              <a:t>من</a:t>
            </a:r>
            <a:r>
              <a:rPr dirty="0"/>
              <a:t> </a:t>
            </a:r>
            <a:r>
              <a:rPr dirty="0" err="1"/>
              <a:t>الضروري</a:t>
            </a:r>
            <a:r>
              <a:rPr dirty="0"/>
              <a:t> </a:t>
            </a:r>
            <a:r>
              <a:rPr dirty="0" err="1"/>
              <a:t>فعل</a:t>
            </a:r>
            <a:r>
              <a:rPr dirty="0"/>
              <a:t> </a:t>
            </a:r>
            <a:r>
              <a:rPr dirty="0" err="1"/>
              <a:t>الشيء</a:t>
            </a:r>
            <a:r>
              <a:rPr dirty="0"/>
              <a:t> </a:t>
            </a:r>
            <a:r>
              <a:rPr dirty="0" err="1"/>
              <a:t>الصحيح</a:t>
            </a:r>
            <a:r>
              <a:rPr dirty="0"/>
              <a:t> </a:t>
            </a:r>
            <a:r>
              <a:rPr dirty="0" err="1"/>
              <a:t>بالطريقة</a:t>
            </a:r>
            <a:r>
              <a:rPr dirty="0"/>
              <a:t> </a:t>
            </a:r>
            <a:r>
              <a:rPr dirty="0" err="1"/>
              <a:t>الصحيحة</a:t>
            </a:r>
            <a:r>
              <a:rPr dirty="0"/>
              <a:t> </a:t>
            </a:r>
            <a:r>
              <a:rPr dirty="0" err="1"/>
              <a:t>لضمان</a:t>
            </a:r>
            <a:r>
              <a:rPr dirty="0"/>
              <a:t> </a:t>
            </a:r>
            <a:r>
              <a:rPr dirty="0" err="1"/>
              <a:t>الكفاءة</a:t>
            </a:r>
            <a:r>
              <a:rPr dirty="0"/>
              <a:t> </a:t>
            </a:r>
            <a:r>
              <a:rPr dirty="0" err="1"/>
              <a:t>والفعالية</a:t>
            </a:r>
            <a:r>
              <a:rPr dirty="0"/>
              <a:t> </a:t>
            </a:r>
            <a:r>
              <a:rPr dirty="0" err="1"/>
              <a:t>لاستخدام</a:t>
            </a:r>
            <a:r>
              <a:rPr dirty="0"/>
              <a:t> </a:t>
            </a:r>
            <a:r>
              <a:rPr dirty="0" err="1"/>
              <a:t>الموارد</a:t>
            </a:r>
            <a:r>
              <a:rPr dirty="0"/>
              <a:t> </a:t>
            </a:r>
            <a:r>
              <a:rPr dirty="0" err="1"/>
              <a:t>بشكل</a:t>
            </a:r>
            <a:r>
              <a:rPr dirty="0"/>
              <a:t> </a:t>
            </a:r>
            <a:r>
              <a:rPr dirty="0" err="1"/>
              <a:t>صحيح</a:t>
            </a:r>
            <a:r>
              <a:rPr dirty="0"/>
              <a:t>.</a:t>
            </a:r>
          </a:p>
          <a:p>
            <a:pPr rtl="1">
              <a:defRPr sz="1200"/>
            </a:pPr>
            <a:endParaRPr dirty="0"/>
          </a:p>
          <a:p>
            <a:pPr rtl="1">
              <a:defRPr sz="1200"/>
            </a:pPr>
            <a:br>
              <a:rPr dirty="0">
                <a:latin typeface="Calibri"/>
                <a:ea typeface="Calibri"/>
                <a:cs typeface="Calibri"/>
                <a:sym typeface="Calibri"/>
              </a:rPr>
            </a:b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r>
              <a:rPr lang="ar-EG" dirty="0"/>
              <a:t>.</a:t>
            </a:r>
            <a:endParaRPr dirty="0">
              <a:latin typeface="Calibri"/>
              <a:ea typeface="Calibri"/>
              <a:cs typeface="Calibri"/>
              <a:sym typeface="Calibri"/>
            </a:endParaRPr>
          </a:p>
          <a:p>
            <a:pPr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rtl="1">
              <a:defRPr sz="1200"/>
            </a:pPr>
            <a:r>
              <a:rPr dirty="0"/>
              <a:t> </a:t>
            </a:r>
            <a:r>
              <a:rPr dirty="0" err="1"/>
              <a:t>المكسب</a:t>
            </a:r>
            <a:r>
              <a:rPr lang="ar-EG" dirty="0"/>
              <a:t> - ا</a:t>
            </a:r>
            <a:r>
              <a:rPr dirty="0" err="1"/>
              <a:t>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r>
              <a:rPr lang="ar-EG" dirty="0"/>
              <a:t>.</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marL="228600" rtl="1">
              <a:defRPr sz="1200"/>
            </a:pPr>
            <a:r>
              <a:rPr lang="ar-EG" dirty="0"/>
              <a:t>لماذا نحتاج إلى المشاركة المجتمعية في حالات الطوارئ/ الأزمات؟</a:t>
            </a:r>
            <a:endParaRPr lang="ar-EG" dirty="0">
              <a:latin typeface="Calibri"/>
              <a:ea typeface="Calibri"/>
              <a:cs typeface="Calibri"/>
              <a:sym typeface="Calibri"/>
            </a:endParaRPr>
          </a:p>
          <a:p>
            <a:pPr marL="228600" rtl="1">
              <a:defRPr sz="1200"/>
            </a:pPr>
            <a:r>
              <a:rPr lang="ar-EG" dirty="0"/>
              <a:t>فيما يلي مثالٌ من </a:t>
            </a:r>
            <a:r>
              <a:rPr lang="ar-EG" dirty="0" err="1"/>
              <a:t>فرناندا</a:t>
            </a:r>
            <a:r>
              <a:rPr lang="ar-EG" dirty="0"/>
              <a:t>: بعثة منظمة أطباء بلا حدود إلى جنوب السودان - كان هناك نزاع في منطقة ما وترك السكان منازلهم، وكانوا يحاولون العودة بعد عام، وكانت منظمة أطباء بلا حدود تدعم تقديم الخدمات الصحية في إحدى القرى بهدف إنشاء مركز صحي بسرعة، وهو ما فعلوه من خلال تجديد مبنى في القرية ليضم هذا المركز الصحي. ولكن الناس لم يكونوا يتوجهون إلى المركز الصحي لتلقي الخدمات، ولم يعرف فريق منظمة أطباء بلا حدود السبب. وبعد المناقشة لمدة يومٍ مع العديد من أفراد المجتمع، علموا أن موقع المركز الصحي الذي جُدد كان مكانًا وقعت فيه مجازر وتعذيب.</a:t>
            </a:r>
          </a:p>
          <a:p>
            <a:pPr marL="228600" rtl="1">
              <a:defRPr sz="1200"/>
            </a:pPr>
            <a:r>
              <a:rPr lang="ar-EG" dirty="0"/>
              <a:t>وبعد إهدار الكثير من الوقت والموارد، لم يستغرق الأمر سوى يومًا واحدًا من التقييم النوعي لفهم ما يحدث.</a:t>
            </a:r>
            <a:endParaRPr lang="ar-EG" dirty="0">
              <a:latin typeface="Calibri"/>
              <a:ea typeface="Calibri"/>
              <a:cs typeface="Calibri"/>
              <a:sym typeface="Calibri"/>
            </a:endParaRPr>
          </a:p>
          <a:p>
            <a:pPr marL="228600" rtl="1">
              <a:defRPr sz="1200"/>
            </a:pPr>
            <a:r>
              <a:rPr lang="ar-EG" dirty="0"/>
              <a:t>وبالتالي من المهم، حتى أثناء الأزمات، التحدث مع المجتمع المتضرر لفهم السياق والاحتياجات.</a:t>
            </a:r>
          </a:p>
          <a:p>
            <a:pPr rtl="1">
              <a:defRPr sz="1200"/>
            </a:pPr>
            <a:endParaRPr dirty="0">
              <a:latin typeface="Calibri"/>
              <a:ea typeface="Calibri"/>
              <a:cs typeface="Calibri"/>
              <a:sym typeface="Calibri"/>
            </a:endParaRPr>
          </a:p>
          <a:p>
            <a:pPr rtl="1">
              <a:defRPr sz="1200"/>
            </a:pPr>
            <a:br>
              <a:rPr dirty="0">
                <a:latin typeface="Calibri"/>
                <a:ea typeface="Calibri"/>
                <a:cs typeface="Calibri"/>
                <a:sym typeface="Calibri"/>
              </a:rPr>
            </a:br>
            <a:endParaRPr dirty="0">
              <a:latin typeface="Calibri"/>
              <a:ea typeface="Calibri"/>
              <a:cs typeface="Calibri"/>
              <a:sym typeface="Calibri"/>
            </a:endParaRPr>
          </a:p>
          <a:p>
            <a:pPr rtl="1">
              <a:defRPr sz="1200"/>
            </a:pPr>
            <a:r>
              <a:rPr dirty="0" err="1"/>
              <a:t>المصدر</a:t>
            </a:r>
            <a:r>
              <a:rPr lang="ar-EG" dirty="0"/>
              <a:t>:</a:t>
            </a:r>
          </a:p>
          <a:p>
            <a:pPr algn="r" rtl="0">
              <a:defRPr sz="1200"/>
            </a:pPr>
            <a:r>
              <a:rPr dirty="0"/>
              <a:t>Community </a:t>
            </a:r>
            <a:r>
              <a:rPr dirty="0" err="1"/>
              <a:t>Engagement_FoRCCE_Final</a:t>
            </a:r>
            <a:r>
              <a:rPr dirty="0"/>
              <a:t> draft PPT</a:t>
            </a:r>
          </a:p>
        </p:txBody>
      </p:sp>
    </p:spTree>
    <p:extLst>
      <p:ext uri="{BB962C8B-B14F-4D97-AF65-F5344CB8AC3E}">
        <p14:creationId xmlns:p14="http://schemas.microsoft.com/office/powerpoint/2010/main" val="3240144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7" name="Shape 327"/>
          <p:cNvSpPr>
            <a:spLocks noGrp="1"/>
          </p:cNvSpPr>
          <p:nvPr>
            <p:ph type="body" sz="quarter" idx="1"/>
          </p:nvPr>
        </p:nvSpPr>
        <p:spPr>
          <a:prstGeom prst="rect">
            <a:avLst/>
          </a:prstGeom>
        </p:spPr>
        <p:txBody>
          <a:bodyPr rtlCol="1"/>
          <a:lstStyle/>
          <a:p>
            <a:pPr marL="228600" rtl="1">
              <a:defRPr sz="1200"/>
            </a:pP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r>
              <a:rPr lang="ar-EG"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المشاركة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lang="ar-EG" dirty="0"/>
              <a:t>لماذا نحتاج إلى المشاركة المجتمعية في حالات الطوارئ/ الأزمات؟</a:t>
            </a:r>
            <a:endParaRPr lang="ar-EG" dirty="0">
              <a:latin typeface="Calibri"/>
              <a:ea typeface="Calibri"/>
              <a:cs typeface="Calibri"/>
              <a:sym typeface="Calibri"/>
            </a:endParaRPr>
          </a:p>
          <a:p>
            <a:pPr marL="228600" rtl="1">
              <a:defRPr sz="1200"/>
            </a:pPr>
            <a:r>
              <a:rPr lang="ar-EG" dirty="0"/>
              <a:t>فيما يلي مثالٌ من </a:t>
            </a:r>
            <a:r>
              <a:rPr lang="ar-EG" dirty="0" err="1"/>
              <a:t>فرناندا</a:t>
            </a:r>
            <a:r>
              <a:rPr lang="ar-EG" dirty="0"/>
              <a:t>: بعثة منظمة أطباء بلا حدود إلى جنوب السودان - كان هناك نزاع في منطقة ما وترك السكان منازلهم، وكانوا يحاولون العودة بعد عام، وكانت منظمة أطباء بلا حدود تدعم تقديم الخدمات الصحية في إحدى القرى بهدف إنشاء مركز صحي بسرعة، وهو ما فعلوه من خلال تجديد مبنى في القرية ليضم هذا المركز الصحي. ولكن الناس لم يكونوا يتوجهون إلى المركز الصحي لتلقي الخدمات، ولم يعرف فريق منظمة أطباء بلا حدود السبب. وبعد المناقشة لمدة يومٍ مع العديد من أفراد المجتمع، علموا أن موقع المركز الصحي الذي جُدد كان مكانًا وقعت فيه مجازر وتعذيب.</a:t>
            </a:r>
          </a:p>
          <a:p>
            <a:pPr marL="228600" rtl="1">
              <a:defRPr sz="1200"/>
            </a:pPr>
            <a:r>
              <a:rPr lang="ar-EG" dirty="0"/>
              <a:t>وبعد إهدار الكثير من الوقت والموارد، لم يستغرق الأمر سوى يومًا واحدًا من التقييم النوعي لفهم ما يحدث.</a:t>
            </a:r>
            <a:endParaRPr lang="ar-EG" dirty="0">
              <a:latin typeface="Calibri"/>
              <a:ea typeface="Calibri"/>
              <a:cs typeface="Calibri"/>
              <a:sym typeface="Calibri"/>
            </a:endParaRPr>
          </a:p>
          <a:p>
            <a:pPr marL="228600" rtl="1">
              <a:defRPr sz="1200"/>
            </a:pPr>
            <a:r>
              <a:rPr lang="ar-EG" dirty="0"/>
              <a:t>وبالتالي من المهم، حتى أثناء الأزمات، التحدث مع المجتمع المتضرر لفهم السياق والاحتياجات.</a:t>
            </a:r>
          </a:p>
          <a:p>
            <a:pPr marL="228600" rtl="1">
              <a:defRPr sz="1200"/>
            </a:pPr>
            <a:endParaRPr dirty="0"/>
          </a:p>
        </p:txBody>
      </p:sp>
    </p:spTree>
    <p:extLst>
      <p:ext uri="{BB962C8B-B14F-4D97-AF65-F5344CB8AC3E}">
        <p14:creationId xmlns:p14="http://schemas.microsoft.com/office/powerpoint/2010/main" val="3210299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3" name="Shape 333"/>
          <p:cNvSpPr>
            <a:spLocks noGrp="1"/>
          </p:cNvSpPr>
          <p:nvPr>
            <p:ph type="body" sz="quarter" idx="1"/>
          </p:nvPr>
        </p:nvSpPr>
        <p:spPr>
          <a:prstGeom prst="rect">
            <a:avLst/>
          </a:prstGeom>
        </p:spPr>
        <p:txBody>
          <a:bodyPr rtlCol="1"/>
          <a:lstStyle/>
          <a:p>
            <a:pPr rtl="1">
              <a:defRPr sz="1200"/>
            </a:pPr>
            <a:r>
              <a:rPr dirty="0" err="1"/>
              <a:t>من</a:t>
            </a:r>
            <a:r>
              <a:rPr dirty="0"/>
              <a:t> </a:t>
            </a:r>
            <a:r>
              <a:rPr dirty="0" err="1"/>
              <a:t>الضروري</a:t>
            </a:r>
            <a:r>
              <a:rPr dirty="0"/>
              <a:t> </a:t>
            </a:r>
            <a:r>
              <a:rPr dirty="0" err="1"/>
              <a:t>إشراك</a:t>
            </a:r>
            <a:r>
              <a:rPr dirty="0"/>
              <a:t> </a:t>
            </a:r>
            <a:r>
              <a:rPr dirty="0" err="1"/>
              <a:t>الأشخاص</a:t>
            </a:r>
            <a:r>
              <a:rPr dirty="0"/>
              <a:t> </a:t>
            </a:r>
            <a:r>
              <a:rPr dirty="0" err="1"/>
              <a:t>المُتضررين</a:t>
            </a:r>
            <a:r>
              <a:rPr dirty="0"/>
              <a:t> </a:t>
            </a:r>
            <a:r>
              <a:rPr dirty="0" err="1"/>
              <a:t>في</a:t>
            </a:r>
            <a:r>
              <a:rPr dirty="0"/>
              <a:t> </a:t>
            </a:r>
            <a:r>
              <a:rPr dirty="0" err="1"/>
              <a:t>حل</a:t>
            </a:r>
            <a:r>
              <a:rPr dirty="0"/>
              <a:t> </a:t>
            </a:r>
            <a:r>
              <a:rPr dirty="0" err="1"/>
              <a:t>مشاكلهم</a:t>
            </a:r>
            <a:r>
              <a:rPr dirty="0"/>
              <a:t>، </a:t>
            </a:r>
            <a:r>
              <a:rPr dirty="0" err="1"/>
              <a:t>والعمل</a:t>
            </a:r>
            <a:r>
              <a:rPr dirty="0"/>
              <a:t> </a:t>
            </a:r>
            <a:r>
              <a:rPr dirty="0" err="1"/>
              <a:t>معًا</a:t>
            </a:r>
            <a:r>
              <a:rPr dirty="0"/>
              <a:t> </a:t>
            </a:r>
            <a:r>
              <a:rPr dirty="0" err="1"/>
              <a:t>نحو</a:t>
            </a:r>
            <a:r>
              <a:rPr dirty="0"/>
              <a:t> </a:t>
            </a:r>
            <a:r>
              <a:rPr dirty="0" err="1"/>
              <a:t>تنفيذ</a:t>
            </a:r>
            <a:r>
              <a:rPr dirty="0"/>
              <a:t> </a:t>
            </a:r>
            <a:r>
              <a:rPr dirty="0" err="1"/>
              <a:t>تدخلات</a:t>
            </a:r>
            <a:r>
              <a:rPr dirty="0"/>
              <a:t> </a:t>
            </a:r>
            <a:r>
              <a:rPr dirty="0" err="1"/>
              <a:t>ناجحة</a:t>
            </a:r>
            <a:r>
              <a:rPr dirty="0"/>
              <a:t>.</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rtl="1">
              <a:defRPr sz="1200"/>
            </a:pPr>
            <a:r>
              <a:rPr dirty="0" err="1"/>
              <a:t>من</a:t>
            </a:r>
            <a:r>
              <a:rPr dirty="0"/>
              <a:t> </a:t>
            </a:r>
            <a:r>
              <a:rPr dirty="0" err="1"/>
              <a:t>الضروري</a:t>
            </a:r>
            <a:r>
              <a:rPr dirty="0"/>
              <a:t> </a:t>
            </a:r>
            <a:r>
              <a:rPr dirty="0" err="1"/>
              <a:t>فعل</a:t>
            </a:r>
            <a:r>
              <a:rPr dirty="0"/>
              <a:t> </a:t>
            </a:r>
            <a:r>
              <a:rPr dirty="0" err="1"/>
              <a:t>الشيء</a:t>
            </a:r>
            <a:r>
              <a:rPr dirty="0"/>
              <a:t> </a:t>
            </a:r>
            <a:r>
              <a:rPr dirty="0" err="1"/>
              <a:t>الصحيح</a:t>
            </a:r>
            <a:r>
              <a:rPr dirty="0"/>
              <a:t> </a:t>
            </a:r>
            <a:r>
              <a:rPr dirty="0" err="1"/>
              <a:t>بالطريقة</a:t>
            </a:r>
            <a:r>
              <a:rPr dirty="0"/>
              <a:t> </a:t>
            </a:r>
            <a:r>
              <a:rPr dirty="0" err="1"/>
              <a:t>الصحيحة</a:t>
            </a:r>
            <a:r>
              <a:rPr dirty="0"/>
              <a:t> </a:t>
            </a:r>
            <a:r>
              <a:rPr dirty="0" err="1"/>
              <a:t>لضمان</a:t>
            </a:r>
            <a:r>
              <a:rPr dirty="0"/>
              <a:t> </a:t>
            </a:r>
            <a:r>
              <a:rPr dirty="0" err="1"/>
              <a:t>الكفاءة</a:t>
            </a:r>
            <a:r>
              <a:rPr dirty="0"/>
              <a:t> </a:t>
            </a:r>
            <a:r>
              <a:rPr dirty="0" err="1"/>
              <a:t>والفعالية</a:t>
            </a:r>
            <a:r>
              <a:rPr dirty="0"/>
              <a:t> </a:t>
            </a:r>
            <a:r>
              <a:rPr dirty="0" err="1"/>
              <a:t>لاستخدام</a:t>
            </a:r>
            <a:r>
              <a:rPr dirty="0"/>
              <a:t> </a:t>
            </a:r>
            <a:r>
              <a:rPr dirty="0" err="1"/>
              <a:t>الموارد</a:t>
            </a:r>
            <a:r>
              <a:rPr dirty="0"/>
              <a:t> </a:t>
            </a:r>
            <a:r>
              <a:rPr dirty="0" err="1"/>
              <a:t>بشكل</a:t>
            </a:r>
            <a:r>
              <a:rPr dirty="0"/>
              <a:t> </a:t>
            </a:r>
            <a:r>
              <a:rPr dirty="0" err="1"/>
              <a:t>صحيح</a:t>
            </a:r>
            <a:r>
              <a:rPr dirty="0"/>
              <a:t>.</a:t>
            </a:r>
          </a:p>
          <a:p>
            <a:pPr rtl="1">
              <a:defRPr sz="1200"/>
            </a:pPr>
            <a:endParaRPr dirty="0"/>
          </a:p>
          <a:p>
            <a:pPr rtl="1">
              <a:defRPr sz="1200"/>
            </a:pP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endParaRPr dirty="0">
              <a:latin typeface="Calibri"/>
              <a:ea typeface="Calibri"/>
              <a:cs typeface="Calibri"/>
              <a:sym typeface="Calibri"/>
            </a:endParaRPr>
          </a:p>
          <a:p>
            <a:pPr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rtl="1">
              <a:defRPr sz="1200"/>
            </a:pPr>
            <a:r>
              <a:rPr dirty="0"/>
              <a:t> </a:t>
            </a:r>
            <a:r>
              <a:rPr dirty="0" err="1"/>
              <a:t>المكسب</a:t>
            </a:r>
            <a:r>
              <a:rPr lang="ar-EG" dirty="0"/>
              <a:t> - </a:t>
            </a:r>
            <a:r>
              <a:rPr dirty="0"/>
              <a:t> </a:t>
            </a:r>
            <a:r>
              <a:rPr dirty="0" err="1"/>
              <a:t>المشاركة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r>
              <a:rPr lang="ar-EG" dirty="0"/>
              <a:t>.</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r>
              <a:rPr lang="ar-EG" dirty="0"/>
              <a:t>.</a:t>
            </a:r>
            <a:endParaRPr dirty="0">
              <a:latin typeface="Calibri"/>
              <a:ea typeface="Calibri"/>
              <a:cs typeface="Calibri"/>
              <a:sym typeface="Calibri"/>
            </a:endParaRPr>
          </a:p>
          <a:p>
            <a:pPr rtl="1">
              <a:defRPr sz="1200"/>
            </a:pPr>
            <a:endParaRPr dirty="0">
              <a:latin typeface="Calibri"/>
              <a:ea typeface="Calibri"/>
              <a:cs typeface="Calibri"/>
              <a:sym typeface="Calibri"/>
            </a:endParaRPr>
          </a:p>
          <a:p>
            <a:pPr marL="228600" rtl="1">
              <a:defRPr sz="1200"/>
            </a:pPr>
            <a:r>
              <a:rPr lang="ar-EG" dirty="0"/>
              <a:t>لماذا نحتاج إلى المشاركة المجتمعية في حالات الطوارئ/ الأزمات؟</a:t>
            </a:r>
            <a:endParaRPr lang="ar-EG" dirty="0">
              <a:latin typeface="Calibri"/>
              <a:ea typeface="Calibri"/>
              <a:cs typeface="Calibri"/>
              <a:sym typeface="Calibri"/>
            </a:endParaRPr>
          </a:p>
          <a:p>
            <a:pPr marL="228600" rtl="1">
              <a:defRPr sz="1200"/>
            </a:pPr>
            <a:r>
              <a:rPr lang="ar-EG" dirty="0"/>
              <a:t>فيما يلي مثالٌ من </a:t>
            </a:r>
            <a:r>
              <a:rPr lang="ar-EG" dirty="0" err="1"/>
              <a:t>فرناندا</a:t>
            </a:r>
            <a:r>
              <a:rPr lang="ar-EG" dirty="0"/>
              <a:t>: بعثة منظمة أطباء بلا حدود إلى جنوب السودان - كان هناك نزاع في منطقة ما وترك السكان منازلهم، وكانوا يحاولون العودة بعد عام، وكانت منظمة أطباء بلا حدود تدعم تقديم الخدمات الصحية في إحدى القرى بهدف إنشاء مركز صحي بسرعة، وهو ما فعلوه من خلال تجديد مبنى في القرية ليضم هذا المركز الصحي. ولكن الناس لم يكونوا يتوجهون إلى المركز الصحي لتلقي الخدمات، ولم يعرف فريق منظمة أطباء بلا حدود السبب. وبعد المناقشة لمدة يومٍ مع العديد من أفراد المجتمع، علموا أن موقع المركز الصحي الذي جُدد كان مكانًا وقعت فيه مجازر وتعذيب.</a:t>
            </a:r>
          </a:p>
          <a:p>
            <a:pPr marL="228600" rtl="1">
              <a:defRPr sz="1200"/>
            </a:pPr>
            <a:r>
              <a:rPr lang="ar-EG" dirty="0"/>
              <a:t>وبعد إهدار الكثير من الوقت والموارد، لم يستغرق الأمر سوى يومًا واحدًا من التقييم النوعي لفهم ما يحدث.</a:t>
            </a:r>
            <a:endParaRPr lang="ar-EG" dirty="0">
              <a:latin typeface="Calibri"/>
              <a:ea typeface="Calibri"/>
              <a:cs typeface="Calibri"/>
              <a:sym typeface="Calibri"/>
            </a:endParaRPr>
          </a:p>
          <a:p>
            <a:pPr marL="228600" rtl="1">
              <a:defRPr sz="1200"/>
            </a:pPr>
            <a:r>
              <a:rPr lang="ar-EG" dirty="0"/>
              <a:t>وبالتالي من المهم، حتى أثناء الأزمات، التحدث مع المجتمع المتضرر لفهم السياق والاحتياجات.</a:t>
            </a:r>
          </a:p>
          <a:p>
            <a:pPr rtl="1">
              <a:defRPr sz="1200"/>
            </a:pPr>
            <a:endParaRPr dirty="0">
              <a:latin typeface="Calibri"/>
              <a:ea typeface="Calibri"/>
              <a:cs typeface="Calibri"/>
              <a:sym typeface="Calibri"/>
            </a:endParaRPr>
          </a:p>
          <a:p>
            <a:pPr rtl="1">
              <a:defRPr sz="1200"/>
            </a:pPr>
            <a:br>
              <a:rPr dirty="0">
                <a:latin typeface="Calibri"/>
                <a:ea typeface="Calibri"/>
                <a:cs typeface="Calibri"/>
                <a:sym typeface="Calibri"/>
              </a:rPr>
            </a:br>
            <a:endParaRPr dirty="0">
              <a:latin typeface="Calibri"/>
              <a:ea typeface="Calibri"/>
              <a:cs typeface="Calibri"/>
              <a:sym typeface="Calibri"/>
            </a:endParaRPr>
          </a:p>
          <a:p>
            <a:pPr rtl="1">
              <a:defRPr sz="1200"/>
            </a:pPr>
            <a:r>
              <a:rPr dirty="0" err="1"/>
              <a:t>المصدر</a:t>
            </a:r>
            <a:r>
              <a:rPr lang="ar-EG" dirty="0"/>
              <a:t>: </a:t>
            </a:r>
          </a:p>
          <a:p>
            <a:pPr rtl="1">
              <a:defRPr sz="1200"/>
            </a:pPr>
            <a:r>
              <a:rPr dirty="0"/>
              <a:t>Community </a:t>
            </a:r>
            <a:r>
              <a:rPr dirty="0" err="1"/>
              <a:t>Engagement_FoRCCE_Final</a:t>
            </a:r>
            <a:r>
              <a:rPr dirty="0"/>
              <a:t> draft PPT</a:t>
            </a:r>
          </a:p>
        </p:txBody>
      </p:sp>
    </p:spTree>
    <p:extLst>
      <p:ext uri="{BB962C8B-B14F-4D97-AF65-F5344CB8AC3E}">
        <p14:creationId xmlns:p14="http://schemas.microsoft.com/office/powerpoint/2010/main" val="1445636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5" name="Shape 345"/>
          <p:cNvSpPr>
            <a:spLocks noGrp="1"/>
          </p:cNvSpPr>
          <p:nvPr>
            <p:ph type="body" sz="quarter" idx="1"/>
          </p:nvPr>
        </p:nvSpPr>
        <p:spPr>
          <a:prstGeom prst="rect">
            <a:avLst/>
          </a:prstGeom>
        </p:spPr>
        <p:txBody>
          <a:bodyPr rtlCol="1"/>
          <a:lstStyle/>
          <a:p>
            <a:pPr marL="228600" rtl="1">
              <a:defRPr sz="1200"/>
            </a:pPr>
            <a:r>
              <a:rPr dirty="0" err="1"/>
              <a:t>المشاركة</a:t>
            </a:r>
            <a:r>
              <a:rPr dirty="0"/>
              <a:t> </a:t>
            </a:r>
            <a:r>
              <a:rPr dirty="0" err="1"/>
              <a:t>عملية</a:t>
            </a:r>
            <a:r>
              <a:rPr dirty="0"/>
              <a:t> </a:t>
            </a:r>
            <a:r>
              <a:rPr dirty="0" err="1"/>
              <a:t>ذات</a:t>
            </a:r>
            <a:r>
              <a:rPr dirty="0"/>
              <a:t> </a:t>
            </a:r>
            <a:r>
              <a:rPr dirty="0" err="1"/>
              <a:t>اتجاهين</a:t>
            </a:r>
            <a:r>
              <a:rPr dirty="0"/>
              <a:t>، </a:t>
            </a:r>
            <a:r>
              <a:rPr dirty="0" err="1"/>
              <a:t>فهي</a:t>
            </a:r>
            <a:r>
              <a:rPr dirty="0"/>
              <a:t> </a:t>
            </a:r>
            <a:r>
              <a:rPr dirty="0" err="1"/>
              <a:t>تحقق</a:t>
            </a:r>
            <a:r>
              <a:rPr dirty="0"/>
              <a:t> </a:t>
            </a:r>
            <a:r>
              <a:rPr dirty="0" err="1"/>
              <a:t>المكاسب</a:t>
            </a:r>
            <a:r>
              <a:rPr dirty="0"/>
              <a:t> </a:t>
            </a:r>
            <a:r>
              <a:rPr dirty="0" err="1"/>
              <a:t>لكلٍّ</a:t>
            </a:r>
            <a:r>
              <a:rPr dirty="0"/>
              <a:t> </a:t>
            </a:r>
            <a:r>
              <a:rPr dirty="0" err="1"/>
              <a:t>من</a:t>
            </a:r>
            <a:r>
              <a:rPr dirty="0"/>
              <a:t> </a:t>
            </a:r>
            <a:r>
              <a:rPr dirty="0" err="1"/>
              <a:t>المجتمعات</a:t>
            </a:r>
            <a:r>
              <a:rPr dirty="0"/>
              <a:t> </a:t>
            </a:r>
            <a:r>
              <a:rPr dirty="0" err="1"/>
              <a:t>المحلية</a:t>
            </a:r>
            <a:r>
              <a:rPr dirty="0"/>
              <a:t> </a:t>
            </a:r>
            <a:r>
              <a:rPr dirty="0" err="1"/>
              <a:t>والاستجابة</a:t>
            </a:r>
            <a:r>
              <a:rPr lang="ar-EG"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يحتاج</a:t>
            </a:r>
            <a:r>
              <a:rPr dirty="0"/>
              <a:t> </a:t>
            </a:r>
            <a:r>
              <a:rPr dirty="0" err="1"/>
              <a:t>المنفذون</a:t>
            </a:r>
            <a:r>
              <a:rPr dirty="0"/>
              <a:t> </a:t>
            </a:r>
            <a:r>
              <a:rPr dirty="0" err="1"/>
              <a:t>إلى</a:t>
            </a:r>
            <a:r>
              <a:rPr dirty="0"/>
              <a:t> </a:t>
            </a:r>
            <a:r>
              <a:rPr dirty="0" err="1"/>
              <a:t>الإصغاء</a:t>
            </a:r>
            <a:r>
              <a:rPr dirty="0"/>
              <a:t> </a:t>
            </a:r>
            <a:r>
              <a:rPr dirty="0" err="1"/>
              <a:t>إلى</a:t>
            </a:r>
            <a:r>
              <a:rPr dirty="0"/>
              <a:t> </a:t>
            </a:r>
            <a:r>
              <a:rPr dirty="0" err="1"/>
              <a:t>المجتمع</a:t>
            </a:r>
            <a:r>
              <a:rPr dirty="0"/>
              <a:t> </a:t>
            </a:r>
            <a:r>
              <a:rPr dirty="0" err="1"/>
              <a:t>المحلي</a:t>
            </a:r>
            <a:r>
              <a:rPr dirty="0"/>
              <a:t> </a:t>
            </a:r>
            <a:r>
              <a:rPr dirty="0" err="1"/>
              <a:t>لضمان</a:t>
            </a:r>
            <a:r>
              <a:rPr dirty="0"/>
              <a:t> </a:t>
            </a:r>
            <a:r>
              <a:rPr dirty="0" err="1"/>
              <a:t>الكفاءة</a:t>
            </a:r>
            <a:r>
              <a:rPr dirty="0"/>
              <a:t> </a:t>
            </a:r>
            <a:r>
              <a:rPr dirty="0" err="1"/>
              <a:t>والفعالية</a:t>
            </a:r>
            <a:r>
              <a:rPr dirty="0"/>
              <a:t>، </a:t>
            </a:r>
            <a:r>
              <a:rPr dirty="0" err="1"/>
              <a:t>وفهم</a:t>
            </a:r>
            <a:r>
              <a:rPr dirty="0"/>
              <a:t> </a:t>
            </a:r>
            <a:r>
              <a:rPr dirty="0" err="1"/>
              <a:t>العوامل</a:t>
            </a:r>
            <a:r>
              <a:rPr dirty="0"/>
              <a:t> </a:t>
            </a:r>
            <a:r>
              <a:rPr dirty="0" err="1"/>
              <a:t>والشبكات</a:t>
            </a:r>
            <a:r>
              <a:rPr dirty="0"/>
              <a:t> </a:t>
            </a:r>
            <a:r>
              <a:rPr dirty="0" err="1"/>
              <a:t>القائمة</a:t>
            </a:r>
            <a:r>
              <a:rPr dirty="0"/>
              <a:t>، </a:t>
            </a:r>
            <a:r>
              <a:rPr dirty="0" err="1"/>
              <a:t>واستخدام</a:t>
            </a:r>
            <a:r>
              <a:rPr dirty="0"/>
              <a:t> </a:t>
            </a:r>
            <a:r>
              <a:rPr dirty="0" err="1"/>
              <a:t>الموارد</a:t>
            </a:r>
            <a:r>
              <a:rPr dirty="0"/>
              <a:t> </a:t>
            </a:r>
            <a:r>
              <a:rPr dirty="0" err="1"/>
              <a:t>الموجودة</a:t>
            </a:r>
            <a:r>
              <a:rPr dirty="0"/>
              <a:t>.</a:t>
            </a:r>
            <a:endParaRPr dirty="0">
              <a:latin typeface="Calibri"/>
              <a:ea typeface="Calibri"/>
              <a:cs typeface="Calibri"/>
              <a:sym typeface="Calibri"/>
            </a:endParaRPr>
          </a:p>
          <a:p>
            <a:pPr marL="228600" rtl="1">
              <a:defRPr sz="1200"/>
            </a:pPr>
            <a:r>
              <a:rPr dirty="0"/>
              <a:t> </a:t>
            </a:r>
            <a:r>
              <a:rPr dirty="0" err="1"/>
              <a:t>المكسب</a:t>
            </a:r>
            <a:r>
              <a:rPr lang="ar-EG" dirty="0"/>
              <a:t> - </a:t>
            </a:r>
            <a:r>
              <a:rPr dirty="0" err="1"/>
              <a:t>المشاركة</a:t>
            </a:r>
            <a:r>
              <a:rPr dirty="0"/>
              <a:t> </a:t>
            </a:r>
            <a:r>
              <a:rPr dirty="0" err="1"/>
              <a:t>المجتمعية</a:t>
            </a:r>
            <a:r>
              <a:rPr dirty="0"/>
              <a:t>، </a:t>
            </a:r>
            <a:r>
              <a:rPr dirty="0" err="1"/>
              <a:t>والمساءلة</a:t>
            </a:r>
            <a:r>
              <a:rPr dirty="0"/>
              <a:t>، </a:t>
            </a:r>
            <a:r>
              <a:rPr dirty="0" err="1"/>
              <a:t>وامتلاك</a:t>
            </a:r>
            <a:r>
              <a:rPr dirty="0"/>
              <a:t> </a:t>
            </a:r>
            <a:r>
              <a:rPr dirty="0" err="1"/>
              <a:t>مقدرات</a:t>
            </a:r>
            <a:r>
              <a:rPr dirty="0"/>
              <a:t> </a:t>
            </a:r>
            <a:r>
              <a:rPr dirty="0" err="1"/>
              <a:t>الأمور</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dirty="0" err="1"/>
              <a:t>لا</a:t>
            </a:r>
            <a:r>
              <a:rPr dirty="0"/>
              <a:t> </a:t>
            </a:r>
            <a:r>
              <a:rPr dirty="0" err="1"/>
              <a:t>يقتصر</a:t>
            </a:r>
            <a:r>
              <a:rPr dirty="0"/>
              <a:t> </a:t>
            </a:r>
            <a:r>
              <a:rPr dirty="0" err="1"/>
              <a:t>الأمر</a:t>
            </a:r>
            <a:r>
              <a:rPr dirty="0"/>
              <a:t> </a:t>
            </a:r>
            <a:r>
              <a:rPr dirty="0" err="1"/>
              <a:t>على</a:t>
            </a:r>
            <a:r>
              <a:rPr dirty="0"/>
              <a:t> </a:t>
            </a:r>
            <a:r>
              <a:rPr dirty="0" err="1"/>
              <a:t>الذهاب</a:t>
            </a:r>
            <a:r>
              <a:rPr dirty="0"/>
              <a:t> </a:t>
            </a:r>
            <a:r>
              <a:rPr dirty="0" err="1"/>
              <a:t>وتقديم</a:t>
            </a:r>
            <a:r>
              <a:rPr dirty="0"/>
              <a:t> </a:t>
            </a:r>
            <a:r>
              <a:rPr dirty="0" err="1"/>
              <a:t>المعلومات</a:t>
            </a:r>
            <a:r>
              <a:rPr dirty="0"/>
              <a:t> </a:t>
            </a:r>
            <a:r>
              <a:rPr dirty="0" err="1"/>
              <a:t>الضرورية</a:t>
            </a:r>
            <a:r>
              <a:rPr dirty="0"/>
              <a:t> </a:t>
            </a:r>
            <a:r>
              <a:rPr dirty="0" err="1"/>
              <a:t>فقط</a:t>
            </a:r>
            <a:r>
              <a:rPr dirty="0"/>
              <a:t>، </a:t>
            </a:r>
            <a:r>
              <a:rPr dirty="0" err="1"/>
              <a:t>إذ</a:t>
            </a:r>
            <a:r>
              <a:rPr dirty="0"/>
              <a:t> </a:t>
            </a:r>
            <a:r>
              <a:rPr dirty="0" err="1"/>
              <a:t>إن</a:t>
            </a:r>
            <a:r>
              <a:rPr dirty="0"/>
              <a:t> </a:t>
            </a:r>
            <a:r>
              <a:rPr dirty="0" err="1"/>
              <a:t>المشاركة</a:t>
            </a:r>
            <a:r>
              <a:rPr dirty="0"/>
              <a:t> </a:t>
            </a:r>
            <a:r>
              <a:rPr dirty="0" err="1"/>
              <a:t>المجتمعية</a:t>
            </a:r>
            <a:r>
              <a:rPr dirty="0"/>
              <a:t> </a:t>
            </a:r>
            <a:r>
              <a:rPr dirty="0" err="1"/>
              <a:t>تتطلب</a:t>
            </a:r>
            <a:r>
              <a:rPr dirty="0"/>
              <a:t> </a:t>
            </a:r>
            <a:r>
              <a:rPr dirty="0" err="1"/>
              <a:t>الفهم</a:t>
            </a:r>
            <a:r>
              <a:rPr dirty="0"/>
              <a:t> </a:t>
            </a:r>
            <a:r>
              <a:rPr dirty="0" err="1"/>
              <a:t>والعمل</a:t>
            </a:r>
            <a:r>
              <a:rPr dirty="0"/>
              <a:t> </a:t>
            </a:r>
            <a:r>
              <a:rPr dirty="0" err="1"/>
              <a:t>معًا</a:t>
            </a:r>
            <a:r>
              <a:rPr lang="ar-EG" dirty="0"/>
              <a:t>.</a:t>
            </a:r>
            <a:endParaRPr dirty="0">
              <a:latin typeface="Calibri"/>
              <a:ea typeface="Calibri"/>
              <a:cs typeface="Calibri"/>
              <a:sym typeface="Calibri"/>
            </a:endParaRPr>
          </a:p>
          <a:p>
            <a:pPr marL="228600" rtl="1">
              <a:defRPr sz="1200"/>
            </a:pPr>
            <a:endParaRPr dirty="0">
              <a:latin typeface="Calibri"/>
              <a:ea typeface="Calibri"/>
              <a:cs typeface="Calibri"/>
              <a:sym typeface="Calibri"/>
            </a:endParaRPr>
          </a:p>
          <a:p>
            <a:pPr marL="228600" rtl="1">
              <a:defRPr sz="1200"/>
            </a:pPr>
            <a:r>
              <a:rPr lang="ar-EG" dirty="0"/>
              <a:t>لماذا نحتاج إلى المشاركة المجتمعية في حالات الطوارئ/ الأزمات؟</a:t>
            </a:r>
            <a:endParaRPr lang="ar-EG" dirty="0">
              <a:latin typeface="Calibri"/>
              <a:ea typeface="Calibri"/>
              <a:cs typeface="Calibri"/>
              <a:sym typeface="Calibri"/>
            </a:endParaRPr>
          </a:p>
          <a:p>
            <a:pPr marL="228600" rtl="1">
              <a:defRPr sz="1200"/>
            </a:pPr>
            <a:r>
              <a:rPr lang="ar-EG" dirty="0"/>
              <a:t>فيما يلي مثالٌ من </a:t>
            </a:r>
            <a:r>
              <a:rPr lang="ar-EG" dirty="0" err="1"/>
              <a:t>فرناندا</a:t>
            </a:r>
            <a:r>
              <a:rPr lang="ar-EG" dirty="0"/>
              <a:t>: بعثة منظمة أطباء بلا حدود إلى جنوب السودان - كان هناك نزاع في منطقة ما وترك السكان منازلهم، وكانوا يحاولون العودة بعد عام، وكانت منظمة أطباء بلا حدود تدعم تقديم الخدمات الصحية في إحدى القرى بهدف إنشاء مركز صحي بسرعة، وهو ما فعلوه من خلال تجديد مبنى في القرية ليضم هذا المركز الصحي. ولكن الناس لم يكونوا يتوجهون إلى المركز الصحي لتلقي الخدمات، ولم يعرف فريق منظمة أطباء بلا حدود السبب. وبعد المناقشة لمدة يومٍ مع العديد من أفراد المجتمع، علموا أن موقع المركز الصحي الذي جُدد كان مكانًا وقعت فيه مجازر وتعذيب.</a:t>
            </a:r>
          </a:p>
          <a:p>
            <a:pPr marL="228600" rtl="1">
              <a:defRPr sz="1200"/>
            </a:pPr>
            <a:r>
              <a:rPr lang="ar-EG" dirty="0"/>
              <a:t>وبعد إهدار الكثير من الوقت والموارد، لم يستغرق الأمر سوى يومًا واحدًا من التقييم النوعي لفهم ما يحدث.</a:t>
            </a:r>
            <a:endParaRPr lang="ar-EG" dirty="0">
              <a:latin typeface="Calibri"/>
              <a:ea typeface="Calibri"/>
              <a:cs typeface="Calibri"/>
              <a:sym typeface="Calibri"/>
            </a:endParaRPr>
          </a:p>
          <a:p>
            <a:pPr marL="228600" rtl="1">
              <a:defRPr sz="1200"/>
            </a:pPr>
            <a:r>
              <a:rPr lang="ar-EG" dirty="0"/>
              <a:t>وبالتالي من المهم، حتى أثناء الأزمات، التحدث مع المجتمع المتضرر لفهم السياق والاحتياجات.</a:t>
            </a:r>
          </a:p>
          <a:p>
            <a:pPr marL="228600" rtl="1">
              <a:defRPr sz="1200"/>
            </a:pPr>
            <a:endParaRPr dirty="0"/>
          </a:p>
        </p:txBody>
      </p:sp>
    </p:spTree>
    <p:extLst>
      <p:ext uri="{BB962C8B-B14F-4D97-AF65-F5344CB8AC3E}">
        <p14:creationId xmlns:p14="http://schemas.microsoft.com/office/powerpoint/2010/main" val="951270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076A3223-0516-34BC-75DB-B64D2D8B1C60}"/>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7FCF48B-D403-7B6E-2FF2-6EB642536AC5}"/>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2A965FDB-6785-8CE1-6BB3-CBD85F2CFCA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5" name="Imag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4789C413-5308-260E-0968-D5D1043AD510}"/>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3757A2F5-ED37-2FFD-6785-A028FC5F60A3}"/>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395578F6-F5D2-6F3D-B8C4-E45D94E3B61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9" name="Imag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j-lt"/>
                <a:ea typeface="+mj-ea"/>
                <a:cs typeface="+mj-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866147E-8650-4F0C-C030-CA1F9748B10D}"/>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E7C96E0A-C085-C4EF-39A9-CE3E6A167316}"/>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96F903C7-09AB-B84E-1A23-5BE9DBB2FA2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9D7A1B2-FC7B-9E66-64C9-9EBBE7C973E4}"/>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E5A14F0-D9FD-56F1-FFC1-39C449782017}"/>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3F929F5D-2896-40EC-05D6-C1AD39A3185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Rectangle 2">
            <a:extLst>
              <a:ext uri="{FF2B5EF4-FFF2-40B4-BE49-F238E27FC236}">
                <a16:creationId xmlns:a16="http://schemas.microsoft.com/office/drawing/2014/main" id="{FA1941DD-E18F-4432-7C3E-2326D69F5117}"/>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2" name="Title Text"/>
          <p:cNvSpPr txBox="1">
            <a:spLocks noGrp="1"/>
          </p:cNvSpPr>
          <p:nvPr>
            <p:ph type="title"/>
          </p:nvPr>
        </p:nvSpPr>
        <p:spPr>
          <a:xfrm>
            <a:off x="211177" y="-43663"/>
            <a:ext cx="3571875" cy="646113"/>
          </a:xfrm>
          <a:prstGeom prst="rect">
            <a:avLst/>
          </a:prstGeom>
        </p:spPr>
        <p:txBody>
          <a:bodyPr rtlCol="1"/>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FCD13B7-338E-2367-D37A-02AD753343C6}"/>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E328CC3-C481-B0D2-D35F-FF763FE21EDD}"/>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1738E4A2-BEDC-8FD2-31D2-7C87A03BB0B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01096"/>
            <a:ext cx="5954880" cy="760980"/>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8" name="Click to add text"/>
          <p:cNvSpPr txBox="1">
            <a:spLocks noGrp="1"/>
          </p:cNvSpPr>
          <p:nvPr>
            <p:ph type="title" hasCustomPrompt="1"/>
          </p:nvPr>
        </p:nvSpPr>
        <p:spPr>
          <a:xfrm>
            <a:off x="143871" y="-43663"/>
            <a:ext cx="3571875" cy="646113"/>
          </a:xfrm>
          <a:prstGeom prst="rect">
            <a:avLst/>
          </a:prstGeom>
        </p:spPr>
        <p:txBody>
          <a:bodyPr rtlCol="1"/>
          <a:lstStyle/>
          <a:p>
            <a:pPr rtl="1"/>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0E8A152-C7FB-C74A-D6BD-427FD34A71CA}"/>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C75CC6D-9075-1E88-A3A6-BAB4334791E5}"/>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094365F6-49E5-A6D4-2757-B9EAFAA4C89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58537"/>
            <a:ext cx="10042241" cy="722139"/>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01562" y="-20444"/>
            <a:ext cx="3571875"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5D707117-DE87-4DFD-FA91-B12A9670EC61}"/>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35F5EB0-F56B-0564-266C-106ACA274DEC}"/>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14849175-A711-BF33-41B4-BBAA2176713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8406234"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DD9A24E5-B8A3-9DF8-94F0-37D84122BFD1}"/>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8E683E3D-846C-9D2A-DE79-0E9CD557B1B3}"/>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BDFA2537-B503-A18E-6E75-90A641E9EA2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969949A-AB5F-6E1C-8DE9-58BAB46E5732}"/>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EB9C652-6CEF-E19A-39FF-72CC0FC755A2}"/>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08417F9B-7D3A-85F2-4F9F-9077426E313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63" name="Title Text"/>
          <p:cNvSpPr txBox="1">
            <a:spLocks noGrp="1"/>
          </p:cNvSpPr>
          <p:nvPr>
            <p:ph type="title"/>
          </p:nvPr>
        </p:nvSpPr>
        <p:spPr>
          <a:xfrm>
            <a:off x="303490" y="676292"/>
            <a:ext cx="3264196" cy="915009"/>
          </a:xfrm>
          <a:prstGeom prst="rect">
            <a:avLst/>
          </a:prstGeom>
        </p:spPr>
        <p:txBody>
          <a:bodyPr rtlCol="1"/>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652BA8C-DAB9-2E1F-D28D-8180A1862F70}"/>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B7EB8515-265A-93AF-5971-39FAF6B8C0C1}"/>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B804D77D-6490-7287-2F5E-EE3F0AAD107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B4840EF-9B9E-F77C-5689-459DAF29F6C3}"/>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ED586BD-F6DA-96FB-26BE-CCE893F2F3A2}"/>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E68D0D6B-F776-FF36-C722-FC5A5EA99D8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4">
            <a:extLst>
              <a:ext uri="{FF2B5EF4-FFF2-40B4-BE49-F238E27FC236}">
                <a16:creationId xmlns:a16="http://schemas.microsoft.com/office/drawing/2014/main" id="{C362EE8C-1D4B-EEF7-2D1B-BEB74E309789}"/>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9F341F10-E3F2-7E45-65F0-C5401A3DC12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DC18E9B-17A6-28F5-2B72-08371C07E2F1}"/>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6C026916-D427-651C-3124-C199CF77B02B}"/>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C66B6342-4164-2548-0B7F-509BDB35BC0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5">
            <a:extLst>
              <a:ext uri="{FF2B5EF4-FFF2-40B4-BE49-F238E27FC236}">
                <a16:creationId xmlns:a16="http://schemas.microsoft.com/office/drawing/2014/main" id="{9452338E-3315-FE68-6E8F-BF988409E2A2}"/>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70154CB0-7785-EFA2-A6CD-A3C53194149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4B8BFCB-B782-8E8F-9079-D73F3EDDE947}"/>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680F95B-E93E-3CE4-3B04-0FB99873BF92}"/>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9D7ED0F3-4B5A-1A65-2DF6-D2EDC8A7C75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6">
            <a:extLst>
              <a:ext uri="{FF2B5EF4-FFF2-40B4-BE49-F238E27FC236}">
                <a16:creationId xmlns:a16="http://schemas.microsoft.com/office/drawing/2014/main" id="{2BE36E9F-9F79-B2EE-FBEC-305A224AC114}"/>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132632F4-7C87-B63E-965F-D674F4945A4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441A299-770F-A558-2CFD-B3B0BAA38B74}"/>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32C6269-FE32-71E7-DEEC-C9795DE8AA2D}"/>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1F052995-7D07-493B-BA68-2FA87AAF3D5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6">
            <a:extLst>
              <a:ext uri="{FF2B5EF4-FFF2-40B4-BE49-F238E27FC236}">
                <a16:creationId xmlns:a16="http://schemas.microsoft.com/office/drawing/2014/main" id="{07E553C5-2740-98EA-1F60-E7621F0732EE}"/>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ED8BC4DA-F500-4B20-1012-1DA13845C26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EB8FBAA3-07B2-D796-13E7-0C31600D3FA4}"/>
              </a:ext>
            </a:extLst>
          </p:cNvPr>
          <p:cNvSpPr txBox="1"/>
          <p:nvPr userDrawn="1"/>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FA38A93-235A-5BE6-A27F-689FBBF20A77}"/>
              </a:ext>
            </a:extLst>
          </p:cNvPr>
          <p:cNvSpPr txBox="1"/>
          <p:nvPr userDrawn="1"/>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4" name="Slide Number">
            <a:extLst>
              <a:ext uri="{FF2B5EF4-FFF2-40B4-BE49-F238E27FC236}">
                <a16:creationId xmlns:a16="http://schemas.microsoft.com/office/drawing/2014/main" id="{E7F1AF63-0EF1-44DB-365F-1661994686E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6" name="Subtitle 5"/>
          <p:cNvSpPr txBox="1"/>
          <p:nvPr/>
        </p:nvSpPr>
        <p:spPr>
          <a:xfrm>
            <a:off x="8106769" y="6478966"/>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7" name="Subtitle 5"/>
          <p:cNvSpPr txBox="1"/>
          <p:nvPr/>
        </p:nvSpPr>
        <p:spPr>
          <a:xfrm>
            <a:off x="8106769" y="6644640"/>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B8.1 Community Engagement</a:t>
            </a:r>
            <a:endParaRPr dirty="0"/>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9" name="TextBox 5"/>
          <p:cNvSpPr txBox="1"/>
          <p:nvPr/>
        </p:nvSpPr>
        <p:spPr>
          <a:xfrm>
            <a:off x="4376729" y="2675649"/>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23461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67F21C8C-1893-D95C-B221-1C97FCFA37C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hyperlink" Target="https://apps.who.int/iris/handle/10665/272860" TargetMode="External"/><Relationship Id="rId2" Type="http://schemas.openxmlformats.org/officeDocument/2006/relationships/hyperlink" Target="https://apps.who.int/iris/handle/10665/272767" TargetMode="Externa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hyperlink" Target="https://openwho.org/courses/empowering-communities"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المشاركة المجتمعية في حالات الطوارئ</a:t>
            </a:r>
          </a:p>
        </p:txBody>
      </p:sp>
      <p:sp>
        <p:nvSpPr>
          <p:cNvPr id="282" name="Title 2"/>
          <p:cNvSpPr txBox="1"/>
          <p:nvPr/>
        </p:nvSpPr>
        <p:spPr>
          <a:xfrm>
            <a:off x="517797" y="1238769"/>
            <a:ext cx="4398700" cy="6975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51708" rtl="1">
              <a:lnSpc>
                <a:spcPct val="90000"/>
              </a:lnSpc>
              <a:defRPr sz="3828">
                <a:solidFill>
                  <a:srgbClr val="FFFFFF"/>
                </a:solidFill>
                <a:latin typeface="Source Sans Pro Bold"/>
                <a:ea typeface="Source Sans Pro Bold"/>
                <a:cs typeface="Source Sans Pro Bold"/>
                <a:sym typeface="Source Sans Pro Bold"/>
              </a:defRPr>
            </a:lvl1pPr>
          </a:lstStyle>
          <a:p>
            <a:pPr rtl="1"/>
            <a:r>
              <a:rPr lang="fr-FR" sz="4400" b="1" dirty="0">
                <a:latin typeface="Sakkal Majalla" panose="02000000000000000000" pitchFamily="2" charset="-78"/>
                <a:cs typeface="Sakkal Majalla" panose="02000000000000000000" pitchFamily="2" charset="-78"/>
              </a:rPr>
              <a:t>B8.1</a:t>
            </a:r>
            <a:endParaRPr lang="ar" sz="4400" b="1" dirty="0">
              <a:latin typeface="Sakkal Majalla" panose="02000000000000000000" pitchFamily="2" charset="-78"/>
              <a:cs typeface="Sakkal Majalla" panose="02000000000000000000" pitchFamily="2" charset="-78"/>
            </a:endParaRPr>
          </a:p>
        </p:txBody>
      </p:sp>
      <p:sp>
        <p:nvSpPr>
          <p:cNvPr id="283"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Content Placeholder 3"/>
          <p:cNvSpPr txBox="1">
            <a:spLocks noGrp="1"/>
          </p:cNvSpPr>
          <p:nvPr>
            <p:ph type="body" idx="1"/>
          </p:nvPr>
        </p:nvSpPr>
        <p:spPr>
          <a:xfrm>
            <a:off x="1984916" y="1465847"/>
            <a:ext cx="8222168" cy="3742250"/>
          </a:xfrm>
          <a:prstGeom prst="rect">
            <a:avLst/>
          </a:prstGeom>
        </p:spPr>
        <p:txBody>
          <a:bodyPr rtlCol="1"/>
          <a:lstStyle/>
          <a:p>
            <a:pPr rtl="1">
              <a:defRPr sz="2000"/>
            </a:pPr>
            <a:r>
              <a:rPr lang="ar" sz="2800" b="1" dirty="0">
                <a:solidFill>
                  <a:srgbClr val="C00000"/>
                </a:solidFill>
                <a:latin typeface="Sakkal Majalla" panose="02000000000000000000" pitchFamily="2" charset="-78"/>
                <a:cs typeface="Sakkal Majalla" panose="02000000000000000000" pitchFamily="2" charset="-78"/>
              </a:rPr>
              <a:t>تشمل أفضل الممارسات في مجال المشاركة المجتمعية الآتي:</a:t>
            </a:r>
          </a:p>
          <a:p>
            <a:pPr rtl="1"/>
            <a:endParaRPr dirty="0">
              <a:latin typeface="Sakkal Majalla" panose="02000000000000000000" pitchFamily="2" charset="-78"/>
              <a:cs typeface="Sakkal Majalla" panose="02000000000000000000" pitchFamily="2" charset="-78"/>
            </a:endParaRPr>
          </a:p>
          <a:p>
            <a:pPr marL="282222" indent="-282222" rtl="1">
              <a:buClr>
                <a:schemeClr val="accent3"/>
              </a:buClr>
              <a:buSzPct val="100000"/>
              <a:buChar char="•"/>
              <a:defRPr sz="2000"/>
            </a:pPr>
            <a:r>
              <a:rPr dirty="0" err="1">
                <a:latin typeface="Sakkal Majalla" panose="02000000000000000000" pitchFamily="2" charset="-78"/>
                <a:cs typeface="Sakkal Majalla" panose="02000000000000000000" pitchFamily="2" charset="-78"/>
              </a:rPr>
              <a:t>تقبُ</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ل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اليقين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بشأنه</a:t>
            </a:r>
            <a:r>
              <a:rPr dirty="0">
                <a:latin typeface="Sakkal Majalla" panose="02000000000000000000" pitchFamily="2" charset="-78"/>
                <a:cs typeface="Sakkal Majalla" panose="02000000000000000000" pitchFamily="2" charset="-78"/>
              </a:rPr>
              <a:t>.</a:t>
            </a:r>
          </a:p>
          <a:p>
            <a:pPr marL="561473" lvl="1" indent="-180473" rtl="1">
              <a:spcBef>
                <a:spcPts val="100"/>
              </a:spcBef>
              <a:buClr>
                <a:schemeClr val="accent3"/>
              </a:buClr>
              <a:buSzPct val="75000"/>
              <a:buChar char="๏"/>
              <a:defRPr sz="1800"/>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معروف</a:t>
            </a:r>
            <a:r>
              <a:rPr dirty="0">
                <a:latin typeface="Sakkal Majalla" panose="02000000000000000000" pitchFamily="2" charset="-78"/>
                <a:cs typeface="Sakkal Majalla" panose="02000000000000000000" pitchFamily="2" charset="-78"/>
              </a:rPr>
              <a:t>.</a:t>
            </a:r>
          </a:p>
          <a:p>
            <a:pPr marL="282222" indent="-282222" rtl="1">
              <a:buClr>
                <a:schemeClr val="accent3"/>
              </a:buClr>
              <a:buSzPct val="100000"/>
              <a:buFontTx/>
              <a:buChar char="•"/>
              <a:defRPr sz="2000"/>
            </a:pPr>
            <a:r>
              <a:rPr lang="ar" sz="2000" dirty="0">
                <a:latin typeface="Sakkal Majalla" panose="02000000000000000000" pitchFamily="2" charset="-78"/>
                <a:cs typeface="Sakkal Majalla" panose="02000000000000000000" pitchFamily="2" charset="-78"/>
              </a:rPr>
              <a:t>التزام الصدق عند عدم معرفة الإجابة ع</a:t>
            </a:r>
            <a:r>
              <a:rPr lang="ar-EG" sz="2000" dirty="0">
                <a:latin typeface="Sakkal Majalla" panose="02000000000000000000" pitchFamily="2" charset="-78"/>
                <a:cs typeface="Sakkal Majalla" panose="02000000000000000000" pitchFamily="2" charset="-78"/>
              </a:rPr>
              <a:t>ن</a:t>
            </a:r>
            <a:r>
              <a:rPr lang="ar" sz="2000" dirty="0">
                <a:latin typeface="Sakkal Majalla" panose="02000000000000000000" pitchFamily="2" charset="-78"/>
                <a:cs typeface="Sakkal Majalla" panose="02000000000000000000" pitchFamily="2" charset="-78"/>
              </a:rPr>
              <a:t> سؤال أحد الأشخاص. </a:t>
            </a:r>
          </a:p>
          <a:p>
            <a:pPr marL="561473" lvl="1" indent="-180473" rtl="1">
              <a:spcBef>
                <a:spcPts val="100"/>
              </a:spcBef>
              <a:buClr>
                <a:schemeClr val="accent3"/>
              </a:buClr>
              <a:buSzPct val="75000"/>
              <a:buFontTx/>
              <a:buChar char="๏"/>
              <a:defRPr sz="1800"/>
            </a:pPr>
            <a:r>
              <a:rPr lang="ar" sz="1800" dirty="0">
                <a:latin typeface="Sakkal Majalla" panose="02000000000000000000" pitchFamily="2" charset="-78"/>
                <a:cs typeface="Sakkal Majalla" panose="02000000000000000000" pitchFamily="2" charset="-78"/>
              </a:rPr>
              <a:t>إن أمكن، يمكن البحث والعودة إليه بالإجابة لاحقًا. </a:t>
            </a:r>
          </a:p>
          <a:p>
            <a:pPr marL="282222" indent="-282222" rtl="1">
              <a:buClr>
                <a:schemeClr val="accent3"/>
              </a:buClr>
              <a:buSzPct val="100000"/>
              <a:buFontTx/>
              <a:buChar char="•"/>
              <a:defRPr sz="2000"/>
            </a:pPr>
            <a:r>
              <a:rPr lang="ar" sz="2000" dirty="0">
                <a:latin typeface="Sakkal Majalla" panose="02000000000000000000" pitchFamily="2" charset="-78"/>
                <a:cs typeface="Sakkal Majalla" panose="02000000000000000000" pitchFamily="2" charset="-78"/>
              </a:rPr>
              <a:t>تبادُل المعلومات في الوقت المناسب وبطريقة استباقية.</a:t>
            </a:r>
          </a:p>
          <a:p>
            <a:pPr marL="282222" indent="-282222" rtl="1">
              <a:buClr>
                <a:schemeClr val="accent3"/>
              </a:buClr>
              <a:buSzPct val="100000"/>
              <a:buFontTx/>
              <a:buChar char="•"/>
              <a:defRPr sz="2000"/>
            </a:pPr>
            <a:r>
              <a:rPr lang="ar" sz="2000" dirty="0">
                <a:latin typeface="Sakkal Majalla" panose="02000000000000000000" pitchFamily="2" charset="-78"/>
                <a:cs typeface="Sakkal Majalla" panose="02000000000000000000" pitchFamily="2" charset="-78"/>
              </a:rPr>
              <a:t>مراعاة القيم والشواغل العامة واحترامها.</a:t>
            </a:r>
          </a:p>
          <a:p>
            <a:pPr marL="282222" indent="-282222" rtl="1">
              <a:buClr>
                <a:schemeClr val="accent3"/>
              </a:buClr>
              <a:buSzPct val="100000"/>
              <a:buFontTx/>
              <a:buChar char="•"/>
              <a:defRPr sz="2000"/>
            </a:pPr>
            <a:r>
              <a:rPr lang="ar" sz="2000" dirty="0">
                <a:latin typeface="Sakkal Majalla" panose="02000000000000000000" pitchFamily="2" charset="-78"/>
                <a:cs typeface="Sakkal Majalla" panose="02000000000000000000" pitchFamily="2" charset="-78"/>
              </a:rPr>
              <a:t>التزام الشفافية بشأن المخاطر المحتملة وتهيئة الناس للظروف المحتملة غير المتوقعة. </a:t>
            </a:r>
          </a:p>
          <a:p>
            <a:pPr marL="666750" lvl="1" indent="-285750" rtl="1">
              <a:spcBef>
                <a:spcPts val="100"/>
              </a:spcBef>
              <a:buClr>
                <a:schemeClr val="accent3"/>
              </a:buClr>
              <a:buSzPct val="75000"/>
              <a:buFont typeface="Arial" panose="020B0604020202020204" pitchFamily="34" charset="0"/>
              <a:buChar char="•"/>
              <a:defRPr sz="1800"/>
            </a:pPr>
            <a:r>
              <a:rPr lang="ar" sz="1800" dirty="0">
                <a:latin typeface="Sakkal Majalla" panose="02000000000000000000" pitchFamily="2" charset="-78"/>
                <a:cs typeface="Sakkal Majalla" panose="02000000000000000000" pitchFamily="2" charset="-78"/>
              </a:rPr>
              <a:t>مثال: إذا كان المجتمع المحلي مُهددًا بالإجبار على الإخلاء </a:t>
            </a:r>
            <a:r>
              <a:rPr lang="ar-EG" sz="1800" dirty="0">
                <a:latin typeface="Sakkal Majalla" panose="02000000000000000000" pitchFamily="2" charset="-78"/>
                <a:cs typeface="Sakkal Majalla" panose="02000000000000000000" pitchFamily="2" charset="-78"/>
              </a:rPr>
              <a:t>في </a:t>
            </a:r>
            <a:r>
              <a:rPr lang="ar" sz="1800" dirty="0">
                <a:latin typeface="Sakkal Majalla" panose="02000000000000000000" pitchFamily="2" charset="-78"/>
                <a:cs typeface="Sakkal Majalla" panose="02000000000000000000" pitchFamily="2" charset="-78"/>
              </a:rPr>
              <a:t>أثناء الفيضان، فعلى فِرَق الاستجابة السريعة أن توعيَه بهذا الاحتمال.</a:t>
            </a:r>
          </a:p>
        </p:txBody>
      </p:sp>
      <p:sp>
        <p:nvSpPr>
          <p:cNvPr id="325" name="Rectangle 1"/>
          <p:cNvSpPr txBox="1"/>
          <p:nvPr/>
        </p:nvSpPr>
        <p:spPr>
          <a:xfrm>
            <a:off x="3965786" y="5781610"/>
            <a:ext cx="4260427"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1200" u="sng">
                <a:solidFill>
                  <a:srgbClr val="0563C1"/>
                </a:solidFill>
                <a:uFill>
                  <a:solidFill>
                    <a:srgbClr val="0563C1"/>
                  </a:solidFill>
                </a:uFill>
                <a:latin typeface="+mj-lt"/>
                <a:ea typeface="+mj-ea"/>
                <a:cs typeface="+mj-cs"/>
                <a:sym typeface="Source Sans Pro Regular"/>
                <a:hlinkClick r:id="rId3"/>
              </a:defRPr>
            </a:lvl1pPr>
          </a:lstStyle>
          <a:p>
            <a:pPr algn="ctr" rtl="0">
              <a:defRPr u="none">
                <a:solidFill>
                  <a:srgbClr val="000000"/>
                </a:solidFill>
                <a:uFillTx/>
              </a:defRPr>
            </a:pPr>
            <a:r>
              <a:rPr lang="ar" sz="1000" u="sng">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https://www.who.int/risk-communication/training/module-b/en/index4.html</a:t>
            </a:r>
          </a:p>
        </p:txBody>
      </p:sp>
      <p:sp>
        <p:nvSpPr>
          <p:cNvPr id="2" name="Title 1">
            <a:extLst>
              <a:ext uri="{FF2B5EF4-FFF2-40B4-BE49-F238E27FC236}">
                <a16:creationId xmlns:a16="http://schemas.microsoft.com/office/drawing/2014/main" id="{AE8BBEC2-90A7-AF95-861D-A529CB69DB2B}"/>
              </a:ext>
            </a:extLst>
          </p:cNvPr>
          <p:cNvSpPr txBox="1">
            <a:spLocks/>
          </p:cNvSpPr>
          <p:nvPr/>
        </p:nvSpPr>
        <p:spPr>
          <a:xfrm>
            <a:off x="138856" y="0"/>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أفضل الممارسات في مجال المشاركة المجتمعية</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sz="half" idx="1"/>
          </p:nvPr>
        </p:nvSpPr>
        <p:spPr>
          <a:xfrm>
            <a:off x="5295485" y="1847165"/>
            <a:ext cx="5808632" cy="4424912"/>
          </a:xfrm>
          <a:prstGeom prst="rect">
            <a:avLst/>
          </a:prstGeom>
        </p:spPr>
        <p:txBody>
          <a:bodyPr rtlCol="1"/>
          <a:lstStyle/>
          <a:p>
            <a:pPr rtl="1"/>
            <a:r>
              <a:rPr lang="en" sz="2800" b="1" dirty="0">
                <a:solidFill>
                  <a:srgbClr val="C00000"/>
                </a:solidFill>
                <a:latin typeface="Sakkal Majalla" panose="02000000000000000000" pitchFamily="2" charset="-78"/>
                <a:cs typeface="Sakkal Majalla" panose="02000000000000000000" pitchFamily="2" charset="-78"/>
              </a:rPr>
              <a:t>يجب أن تعمل فرق الاستجابة السريعة مع المجتمعات المحلية </a:t>
            </a:r>
            <a:r>
              <a:rPr lang="ar-EG" sz="2800" b="1" dirty="0">
                <a:solidFill>
                  <a:srgbClr val="C00000"/>
                </a:solidFill>
                <a:latin typeface="Sakkal Majalla" panose="02000000000000000000" pitchFamily="2" charset="-78"/>
                <a:cs typeface="Sakkal Majalla" panose="02000000000000000000" pitchFamily="2" charset="-78"/>
              </a:rPr>
              <a:t>في </a:t>
            </a:r>
            <a:r>
              <a:rPr lang="en" sz="2800" b="1" dirty="0">
                <a:solidFill>
                  <a:srgbClr val="C00000"/>
                </a:solidFill>
                <a:latin typeface="Sakkal Majalla" panose="02000000000000000000" pitchFamily="2" charset="-78"/>
                <a:cs typeface="Sakkal Majalla" panose="02000000000000000000" pitchFamily="2" charset="-78"/>
              </a:rPr>
              <a:t>أثناء الطوارئ الصحية للأسباب الآتية:</a:t>
            </a:r>
          </a:p>
          <a:p>
            <a:pPr rtl="1"/>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بوصفها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شريكة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المساواة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a:t>
            </a:r>
            <a:r>
              <a:rPr lang="ar-EG" dirty="0">
                <a:latin typeface="Sakkal Majalla" panose="02000000000000000000" pitchFamily="2" charset="-78"/>
                <a:cs typeface="Sakkal Majalla" panose="02000000000000000000" pitchFamily="2" charset="-78"/>
              </a:rPr>
              <a:t>لائم</a:t>
            </a:r>
            <a:r>
              <a:rPr dirty="0">
                <a:latin typeface="Sakkal Majalla" panose="02000000000000000000" pitchFamily="2" charset="-78"/>
                <a:cs typeface="Sakkal Majalla" panose="02000000000000000000" pitchFamily="2" charset="-78"/>
              </a:rPr>
              <a:t>ة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يُشكل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عنصرًا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330" name="Title 1"/>
          <p:cNvSpPr txBox="1">
            <a:spLocks noGrp="1"/>
          </p:cNvSpPr>
          <p:nvPr>
            <p:ph type="title"/>
          </p:nvPr>
        </p:nvSpPr>
        <p:spPr>
          <a:xfrm>
            <a:off x="203120" y="0"/>
            <a:ext cx="7519853" cy="951470"/>
          </a:xfrm>
          <a:prstGeom prst="rect">
            <a:avLst/>
          </a:prstGeom>
        </p:spPr>
        <p:txBody>
          <a:bodyPr rtlCol="1">
            <a:normAutofit fontScale="90000"/>
          </a:bodyPr>
          <a:lstStyle>
            <a:lvl1pPr algn="r" rtl="1">
              <a:defRPr sz="2800"/>
            </a:lvl1pPr>
          </a:lstStyle>
          <a:p>
            <a:pPr rtl="1"/>
            <a:r>
              <a:rPr lang="ar" sz="3200" b="1" dirty="0">
                <a:latin typeface="Sakkal Majalla" panose="02000000000000000000" pitchFamily="2" charset="-78"/>
                <a:cs typeface="Sakkal Majalla" panose="02000000000000000000" pitchFamily="2" charset="-78"/>
              </a:rPr>
              <a:t>لم</a:t>
            </a:r>
            <a:r>
              <a:rPr lang="ar-EG" sz="3200" b="1" dirty="0">
                <a:latin typeface="Sakkal Majalla" panose="02000000000000000000" pitchFamily="2" charset="-78"/>
                <a:cs typeface="Sakkal Majalla" panose="02000000000000000000" pitchFamily="2" charset="-78"/>
              </a:rPr>
              <a:t>اذا</a:t>
            </a:r>
            <a:r>
              <a:rPr lang="ar" sz="3200" b="1" dirty="0">
                <a:latin typeface="Sakkal Majalla" panose="02000000000000000000" pitchFamily="2" charset="-78"/>
                <a:cs typeface="Sakkal Majalla" panose="02000000000000000000" pitchFamily="2" charset="-78"/>
              </a:rPr>
              <a:t> يجب أن تتعاون فِرَق الاستجابة السريعة مع المجتمعات المحلية </a:t>
            </a:r>
            <a:r>
              <a:rPr lang="ar-EG" sz="3200" b="1" dirty="0">
                <a:latin typeface="Sakkal Majalla" panose="02000000000000000000" pitchFamily="2" charset="-78"/>
                <a:cs typeface="Sakkal Majalla" panose="02000000000000000000" pitchFamily="2" charset="-78"/>
              </a:rPr>
              <a:t>في </a:t>
            </a:r>
            <a:r>
              <a:rPr lang="ar" sz="3200" b="1" dirty="0">
                <a:latin typeface="Sakkal Majalla" panose="02000000000000000000" pitchFamily="2" charset="-78"/>
                <a:cs typeface="Sakkal Majalla" panose="02000000000000000000" pitchFamily="2" charset="-78"/>
              </a:rPr>
              <a:t>أثناء الطوارئ الصحية؟</a:t>
            </a:r>
          </a:p>
        </p:txBody>
      </p:sp>
      <p:pic>
        <p:nvPicPr>
          <p:cNvPr id="331" name="Picture 8" descr="Picture 8"/>
          <p:cNvPicPr>
            <a:picLocks noChangeAspect="1"/>
          </p:cNvPicPr>
          <p:nvPr/>
        </p:nvPicPr>
        <p:blipFill>
          <a:blip r:embed="rId3"/>
          <a:stretch>
            <a:fillRect/>
          </a:stretch>
        </p:blipFill>
        <p:spPr>
          <a:xfrm>
            <a:off x="955163" y="2772565"/>
            <a:ext cx="3552151" cy="2262593"/>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Image 4" descr="Image 4"/>
          <p:cNvPicPr>
            <a:picLocks noChangeAspect="1"/>
          </p:cNvPicPr>
          <p:nvPr/>
        </p:nvPicPr>
        <p:blipFill>
          <a:blip r:embed="rId2"/>
          <a:stretch>
            <a:fillRect/>
          </a:stretch>
        </p:blipFill>
        <p:spPr>
          <a:xfrm>
            <a:off x="1230419" y="1198554"/>
            <a:ext cx="9731162" cy="4460892"/>
          </a:xfrm>
          <a:prstGeom prst="rect">
            <a:avLst/>
          </a:prstGeom>
          <a:ln w="12700">
            <a:miter lim="400000"/>
          </a:ln>
        </p:spPr>
      </p:pic>
      <p:sp>
        <p:nvSpPr>
          <p:cNvPr id="2" name="Title 1">
            <a:extLst>
              <a:ext uri="{FF2B5EF4-FFF2-40B4-BE49-F238E27FC236}">
                <a16:creationId xmlns:a16="http://schemas.microsoft.com/office/drawing/2014/main" id="{FC2745FE-601F-70C9-3043-4900A0A649FF}"/>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الثقة: ما الذي تفكر فيه المجتمعات المحلية؟</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Content Placeholder 3"/>
          <p:cNvSpPr txBox="1">
            <a:spLocks noGrp="1"/>
          </p:cNvSpPr>
          <p:nvPr>
            <p:ph type="body" sz="half" idx="1"/>
          </p:nvPr>
        </p:nvSpPr>
        <p:spPr>
          <a:xfrm>
            <a:off x="578069" y="2113584"/>
            <a:ext cx="5654565" cy="3116935"/>
          </a:xfrm>
          <a:prstGeom prst="rect">
            <a:avLst/>
          </a:prstGeom>
        </p:spPr>
        <p:txBody>
          <a:bodyPr rtlCol="1"/>
          <a:lstStyle/>
          <a:p>
            <a:pPr marL="251459" indent="-251459" defTabSz="286426" rtl="1">
              <a:spcBef>
                <a:spcPts val="200"/>
              </a:spcBef>
              <a:buClr>
                <a:schemeClr val="accent3"/>
              </a:buClr>
              <a:buSzPct val="100000"/>
              <a:buFont typeface="Arial"/>
              <a:buChar char="•"/>
              <a:defRPr sz="2376"/>
            </a:pP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للموقف</a:t>
            </a:r>
            <a:r>
              <a:rPr dirty="0">
                <a:latin typeface="Sakkal Majalla" panose="02000000000000000000" pitchFamily="2" charset="-78"/>
                <a:cs typeface="Sakkal Majalla" panose="02000000000000000000" pitchFamily="2" charset="-78"/>
              </a:rPr>
              <a:t>.</a:t>
            </a:r>
          </a:p>
          <a:p>
            <a:pPr marL="251459" indent="-251459" defTabSz="286426" rtl="1">
              <a:spcBef>
                <a:spcPts val="200"/>
              </a:spcBef>
              <a:buClr>
                <a:schemeClr val="accent3"/>
              </a:buClr>
              <a:buSzPct val="100000"/>
              <a:buFont typeface="Arial"/>
              <a:buChar char="•"/>
              <a:defRPr sz="2376"/>
            </a:pP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تواجهها</a:t>
            </a:r>
            <a:r>
              <a:rPr dirty="0">
                <a:latin typeface="Sakkal Majalla" panose="02000000000000000000" pitchFamily="2" charset="-78"/>
                <a:cs typeface="Sakkal Majalla" panose="02000000000000000000" pitchFamily="2" charset="-78"/>
              </a:rPr>
              <a:t>.</a:t>
            </a:r>
          </a:p>
          <a:p>
            <a:pPr marL="251459" indent="-251459" defTabSz="286426" rtl="1">
              <a:spcBef>
                <a:spcPts val="200"/>
              </a:spcBef>
              <a:buClr>
                <a:schemeClr val="accent3"/>
              </a:buClr>
              <a:buSzPct val="100000"/>
              <a:buFont typeface="Arial"/>
              <a:buChar char="•"/>
              <a:defRPr sz="2376"/>
            </a:pPr>
            <a:r>
              <a:rPr dirty="0" err="1">
                <a:latin typeface="Sakkal Majalla" panose="02000000000000000000" pitchFamily="2" charset="-78"/>
                <a:cs typeface="Sakkal Majalla" panose="02000000000000000000" pitchFamily="2" charset="-78"/>
              </a:rPr>
              <a:t>شعور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إزاء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قدرتهم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مقدرتهم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التخفيف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وطأة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وأحبائهم</a:t>
            </a:r>
            <a:r>
              <a:rPr dirty="0">
                <a:latin typeface="Sakkal Majalla" panose="02000000000000000000" pitchFamily="2" charset="-78"/>
                <a:cs typeface="Sakkal Majalla" panose="02000000000000000000" pitchFamily="2" charset="-78"/>
              </a:rPr>
              <a:t>.</a:t>
            </a:r>
          </a:p>
          <a:p>
            <a:pPr marL="251459" indent="-251459" defTabSz="286426" rtl="1">
              <a:spcBef>
                <a:spcPts val="200"/>
              </a:spcBef>
              <a:buClr>
                <a:schemeClr val="accent3"/>
              </a:buClr>
              <a:buSzPct val="100000"/>
              <a:buFont typeface="Arial"/>
              <a:buChar char="•"/>
              <a:defRPr sz="2376"/>
            </a:pP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بالضرورة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نفسها</a:t>
            </a:r>
            <a:r>
              <a:rPr dirty="0">
                <a:latin typeface="Sakkal Majalla" panose="02000000000000000000" pitchFamily="2" charset="-78"/>
                <a:cs typeface="Sakkal Majalla" panose="02000000000000000000" pitchFamily="2" charset="-78"/>
              </a:rPr>
              <a:t>.</a:t>
            </a:r>
          </a:p>
          <a:p>
            <a:pPr marL="394673" lvl="1" indent="-251459" defTabSz="286426" rtl="1">
              <a:spcBef>
                <a:spcPts val="0"/>
              </a:spcBef>
              <a:buClr>
                <a:schemeClr val="accent3"/>
              </a:buClr>
              <a:buSzPct val="75000"/>
              <a:buFont typeface="Arial"/>
              <a:buChar char="๏"/>
              <a:defRPr sz="2376"/>
            </a:pPr>
            <a:r>
              <a:rPr dirty="0" err="1">
                <a:latin typeface="Sakkal Majalla" panose="02000000000000000000" pitchFamily="2" charset="-78"/>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تجارب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الماضي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إدراكها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الجارية</a:t>
            </a:r>
            <a:r>
              <a:rPr dirty="0">
                <a:latin typeface="Sakkal Majalla" panose="02000000000000000000" pitchFamily="2" charset="-78"/>
                <a:cs typeface="Sakkal Majalla" panose="02000000000000000000" pitchFamily="2" charset="-78"/>
              </a:rPr>
              <a:t>.</a:t>
            </a:r>
          </a:p>
        </p:txBody>
      </p:sp>
      <p:sp>
        <p:nvSpPr>
          <p:cNvPr id="341" name="Rectangle 1"/>
          <p:cNvSpPr txBox="1"/>
          <p:nvPr/>
        </p:nvSpPr>
        <p:spPr>
          <a:xfrm>
            <a:off x="3974822" y="6037200"/>
            <a:ext cx="4242356"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1200" u="sng">
                <a:solidFill>
                  <a:srgbClr val="0563C1"/>
                </a:solidFill>
                <a:uFill>
                  <a:solidFill>
                    <a:srgbClr val="0563C1"/>
                  </a:solidFill>
                </a:uFill>
                <a:latin typeface="+mj-lt"/>
                <a:ea typeface="+mj-ea"/>
                <a:cs typeface="+mj-cs"/>
                <a:sym typeface="Source Sans Pro Regular"/>
                <a:hlinkClick r:id="rId3"/>
              </a:defRPr>
            </a:lvl1pPr>
          </a:lstStyle>
          <a:p>
            <a:pPr algn="ctr" rtl="0">
              <a:defRPr u="none">
                <a:solidFill>
                  <a:srgbClr val="000000"/>
                </a:solidFill>
                <a:uFillTx/>
              </a:defRPr>
            </a:pPr>
            <a:r>
              <a:rPr lang="ar" sz="1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https://www.who.int/risk-communication/training/module-b/en/index4.html</a:t>
            </a:r>
          </a:p>
        </p:txBody>
      </p:sp>
      <p:pic>
        <p:nvPicPr>
          <p:cNvPr id="342" name="Picture 7" descr="Picture 7"/>
          <p:cNvPicPr>
            <a:picLocks noChangeAspect="1"/>
          </p:cNvPicPr>
          <p:nvPr/>
        </p:nvPicPr>
        <p:blipFill>
          <a:blip r:embed="rId4"/>
          <a:stretch>
            <a:fillRect/>
          </a:stretch>
        </p:blipFill>
        <p:spPr>
          <a:xfrm>
            <a:off x="6379926" y="2123152"/>
            <a:ext cx="4055082" cy="2701700"/>
          </a:xfrm>
          <a:prstGeom prst="rect">
            <a:avLst/>
          </a:prstGeom>
          <a:ln w="12700">
            <a:miter lim="400000"/>
          </a:ln>
        </p:spPr>
      </p:pic>
      <p:sp>
        <p:nvSpPr>
          <p:cNvPr id="343" name="Rectangle 8"/>
          <p:cNvSpPr txBox="1"/>
          <p:nvPr/>
        </p:nvSpPr>
        <p:spPr>
          <a:xfrm>
            <a:off x="8112865" y="4824852"/>
            <a:ext cx="1039706"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a:latin typeface="+mj-lt"/>
                <a:ea typeface="+mj-ea"/>
                <a:cs typeface="+mj-cs"/>
                <a:sym typeface="Source Sans Pro Regular"/>
              </a:defRPr>
            </a:lvl1pPr>
          </a:lstStyle>
          <a:p>
            <a:pPr rtl="1"/>
            <a:r>
              <a:rPr lang="ar" sz="1000">
                <a:latin typeface="Sakkal Majalla" panose="02000000000000000000" pitchFamily="2" charset="-78"/>
                <a:cs typeface="Sakkal Majalla" panose="02000000000000000000" pitchFamily="2" charset="-78"/>
              </a:rPr>
              <a:t>© WHO/Gary Hampton</a:t>
            </a:r>
          </a:p>
        </p:txBody>
      </p:sp>
      <p:sp>
        <p:nvSpPr>
          <p:cNvPr id="2" name="Title 1">
            <a:extLst>
              <a:ext uri="{FF2B5EF4-FFF2-40B4-BE49-F238E27FC236}">
                <a16:creationId xmlns:a16="http://schemas.microsoft.com/office/drawing/2014/main" id="{34A7D204-8287-1E36-8402-E725C2923AC0}"/>
              </a:ext>
            </a:extLst>
          </p:cNvPr>
          <p:cNvSpPr txBox="1">
            <a:spLocks/>
          </p:cNvSpPr>
          <p:nvPr/>
        </p:nvSpPr>
        <p:spPr>
          <a:xfrm>
            <a:off x="-157707" y="92029"/>
            <a:ext cx="5866528" cy="3898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850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يجب على فِرَق الاستجابة السريعة أن تُدرك الآتي:</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3"/>
          <p:cNvSpPr txBox="1">
            <a:spLocks noGrp="1"/>
          </p:cNvSpPr>
          <p:nvPr>
            <p:ph type="body" idx="1"/>
          </p:nvPr>
        </p:nvSpPr>
        <p:spPr>
          <a:xfrm>
            <a:off x="771525" y="1101964"/>
            <a:ext cx="9435559" cy="4654072"/>
          </a:xfrm>
          <a:prstGeom prst="rect">
            <a:avLst/>
          </a:prstGeom>
        </p:spPr>
        <p:txBody>
          <a:bodyPr rtlCol="1">
            <a:normAutofit/>
          </a:bodyPr>
          <a:lstStyle/>
          <a:p>
            <a:pPr rtl="1">
              <a:defRPr sz="2000"/>
            </a:pPr>
            <a:r>
              <a:rPr lang="ar" sz="2000" dirty="0">
                <a:latin typeface="Sakkal Majalla" panose="02000000000000000000" pitchFamily="2" charset="-78"/>
                <a:cs typeface="Sakkal Majalla" panose="02000000000000000000" pitchFamily="2" charset="-78"/>
              </a:rPr>
              <a:t>تتسم المشاركة المجتمعية بخصائص معينة </a:t>
            </a:r>
            <a:r>
              <a:rPr lang="ar-EG" sz="2000" dirty="0">
                <a:latin typeface="Sakkal Majalla" panose="02000000000000000000" pitchFamily="2" charset="-78"/>
                <a:cs typeface="Sakkal Majalla" panose="02000000000000000000" pitchFamily="2" charset="-78"/>
              </a:rPr>
              <a:t>في </a:t>
            </a:r>
            <a:r>
              <a:rPr lang="ar" sz="2000" dirty="0">
                <a:latin typeface="Sakkal Majalla" panose="02000000000000000000" pitchFamily="2" charset="-78"/>
                <a:cs typeface="Sakkal Majalla" panose="02000000000000000000" pitchFamily="2" charset="-78"/>
              </a:rPr>
              <a:t>أثناء الأزمات:</a:t>
            </a:r>
          </a:p>
          <a:p>
            <a:pPr rtl="1">
              <a:defRPr sz="2000"/>
            </a:pPr>
            <a:r>
              <a:rPr lang="ar" sz="2000" dirty="0">
                <a:latin typeface="Sakkal Majalla" panose="02000000000000000000" pitchFamily="2" charset="-78"/>
                <a:cs typeface="Sakkal Majalla" panose="02000000000000000000" pitchFamily="2" charset="-78"/>
              </a:rPr>
              <a:t>التعبير عن الرغبة في إيجاد إجابات.</a:t>
            </a:r>
          </a:p>
          <a:p>
            <a:pPr marL="180473" lvl="1" indent="-180473"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«نتمنى لو كانت لدينا إجابات ع</a:t>
            </a:r>
            <a:r>
              <a:rPr lang="ar-EG" sz="2000" dirty="0">
                <a:solidFill>
                  <a:schemeClr val="accent3"/>
                </a:solidFill>
                <a:latin typeface="Sakkal Majalla" panose="02000000000000000000" pitchFamily="2" charset="-78"/>
                <a:cs typeface="Sakkal Majalla" panose="02000000000000000000" pitchFamily="2" charset="-78"/>
              </a:rPr>
              <a:t>ن</a:t>
            </a:r>
            <a:r>
              <a:rPr lang="ar" sz="2000" dirty="0">
                <a:solidFill>
                  <a:schemeClr val="accent3"/>
                </a:solidFill>
                <a:latin typeface="Sakkal Majalla" panose="02000000000000000000" pitchFamily="2" charset="-78"/>
                <a:cs typeface="Sakkal Majalla" panose="02000000000000000000" pitchFamily="2" charset="-78"/>
              </a:rPr>
              <a:t> هذه الأسئلة».</a:t>
            </a:r>
          </a:p>
          <a:p>
            <a:pPr rtl="1">
              <a:defRPr sz="2000"/>
            </a:pPr>
            <a:r>
              <a:rPr lang="ar" sz="2000" dirty="0">
                <a:latin typeface="Sakkal Majalla" panose="02000000000000000000" pitchFamily="2" charset="-78"/>
                <a:cs typeface="Sakkal Majalla" panose="02000000000000000000" pitchFamily="2" charset="-78"/>
              </a:rPr>
              <a:t>شرح العملية بحثًا عن إجابات.</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«إليكم ما نفعله لتعرفوا أكثر».</a:t>
            </a:r>
          </a:p>
          <a:p>
            <a:pPr rtl="1">
              <a:defRPr sz="2000"/>
            </a:pPr>
            <a:r>
              <a:rPr lang="ar" sz="2000" dirty="0">
                <a:latin typeface="Sakkal Majalla" panose="02000000000000000000" pitchFamily="2" charset="-78"/>
                <a:cs typeface="Sakkal Majalla" panose="02000000000000000000" pitchFamily="2" charset="-78"/>
              </a:rPr>
              <a:t>تكليف الناس بشيء يفعلونه.</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«إليكم بعض الأمور التي تستطيعون فعلها لوقاية أنفسكم ومن حولكم».</a:t>
            </a:r>
          </a:p>
          <a:p>
            <a:pPr rtl="1">
              <a:defRPr sz="2000"/>
            </a:pPr>
            <a:r>
              <a:rPr lang="ar" sz="2000" dirty="0">
                <a:latin typeface="Sakkal Majalla" panose="02000000000000000000" pitchFamily="2" charset="-78"/>
                <a:cs typeface="Sakkal Majalla" panose="02000000000000000000" pitchFamily="2" charset="-78"/>
              </a:rPr>
              <a:t>التعبير عن التعاطف والتفهم.</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«نعلم أن الموقف قد يبدو مخيفًا».</a:t>
            </a:r>
          </a:p>
          <a:p>
            <a:pPr rtl="1">
              <a:defRPr sz="2000"/>
            </a:pPr>
            <a:r>
              <a:rPr lang="ar" sz="2000" dirty="0">
                <a:latin typeface="Sakkal Majalla" panose="02000000000000000000" pitchFamily="2" charset="-78"/>
                <a:cs typeface="Sakkal Majalla" panose="02000000000000000000" pitchFamily="2" charset="-78"/>
              </a:rPr>
              <a:t>عدم الإفراط في الطمأنة.</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«اسمحوا لي أن أوضح أكثر. هذا موقف صعب».</a:t>
            </a:r>
          </a:p>
          <a:p>
            <a:pPr rtl="1">
              <a:defRPr sz="2000"/>
            </a:pPr>
            <a:r>
              <a:rPr lang="ar" sz="2000" dirty="0">
                <a:latin typeface="Sakkal Majalla" panose="02000000000000000000" pitchFamily="2" charset="-78"/>
                <a:cs typeface="Sakkal Majalla" panose="02000000000000000000" pitchFamily="2" charset="-78"/>
              </a:rPr>
              <a:t>الاعتراف بعدم اليقين.</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«هذا ما لا نعرفه حتى الآن».</a:t>
            </a:r>
          </a:p>
          <a:p>
            <a:pPr rtl="1">
              <a:defRPr sz="2000"/>
            </a:pPr>
            <a:r>
              <a:rPr lang="ar" sz="2000" dirty="0">
                <a:latin typeface="Sakkal Majalla" panose="02000000000000000000" pitchFamily="2" charset="-78"/>
                <a:cs typeface="Sakkal Majalla" panose="02000000000000000000" pitchFamily="2" charset="-78"/>
              </a:rPr>
              <a:t>أَنذ</a:t>
            </a:r>
            <a:r>
              <a:rPr lang="ar-EG" sz="2000" dirty="0">
                <a:latin typeface="Sakkal Majalla" panose="02000000000000000000" pitchFamily="2" charset="-78"/>
                <a:cs typeface="Sakkal Majalla" panose="02000000000000000000" pitchFamily="2" charset="-78"/>
              </a:rPr>
              <a:t>ِ</a:t>
            </a:r>
            <a:r>
              <a:rPr lang="ar" sz="2000" dirty="0">
                <a:latin typeface="Sakkal Majalla" panose="02000000000000000000" pitchFamily="2" charset="-78"/>
                <a:cs typeface="Sakkal Majalla" panose="02000000000000000000" pitchFamily="2" charset="-78"/>
              </a:rPr>
              <a:t>ر بالاحتمالات المتوقعة.</a:t>
            </a:r>
          </a:p>
          <a:p>
            <a:pPr marL="254000" lvl="1" indent="-254000" rtl="1">
              <a:spcBef>
                <a:spcPts val="100"/>
              </a:spcBef>
              <a:buClr>
                <a:schemeClr val="accent3"/>
              </a:buClr>
              <a:defRPr sz="1800"/>
            </a:pPr>
            <a:r>
              <a:rPr lang="ar" sz="2000" dirty="0">
                <a:solidFill>
                  <a:schemeClr val="accent3"/>
                </a:solidFill>
                <a:latin typeface="Sakkal Majalla" panose="02000000000000000000" pitchFamily="2" charset="-78"/>
                <a:cs typeface="Sakkal Majalla" panose="02000000000000000000" pitchFamily="2" charset="-78"/>
              </a:rPr>
              <a:t>«سنعرف المزيد خلال الأيام أو الأسابيع القادمة».</a:t>
            </a:r>
          </a:p>
        </p:txBody>
      </p:sp>
      <p:sp>
        <p:nvSpPr>
          <p:cNvPr id="349" name="Rectangle 1"/>
          <p:cNvSpPr txBox="1"/>
          <p:nvPr/>
        </p:nvSpPr>
        <p:spPr>
          <a:xfrm>
            <a:off x="3568644" y="5922038"/>
            <a:ext cx="5054712"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1200" u="sng">
                <a:solidFill>
                  <a:srgbClr val="0563C1"/>
                </a:solidFill>
                <a:uFill>
                  <a:solidFill>
                    <a:srgbClr val="0563C1"/>
                  </a:solidFill>
                </a:uFill>
                <a:latin typeface="+mj-lt"/>
                <a:ea typeface="+mj-ea"/>
                <a:cs typeface="+mj-cs"/>
                <a:sym typeface="Source Sans Pro Regular"/>
                <a:hlinkClick r:id="rId3"/>
              </a:defRPr>
            </a:lvl1pPr>
          </a:lstStyle>
          <a:p>
            <a:pPr algn="ctr" rtl="0">
              <a:defRPr u="none">
                <a:solidFill>
                  <a:srgbClr val="000000"/>
                </a:solidFill>
                <a:uFillTx/>
              </a:defRPr>
            </a:pPr>
            <a:r>
              <a:rPr lang="ar" sz="1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https://www.who.int/risk-communication/training/module-b/en/index4.html</a:t>
            </a:r>
          </a:p>
        </p:txBody>
      </p:sp>
      <p:sp>
        <p:nvSpPr>
          <p:cNvPr id="2" name="Title 1">
            <a:extLst>
              <a:ext uri="{FF2B5EF4-FFF2-40B4-BE49-F238E27FC236}">
                <a16:creationId xmlns:a16="http://schemas.microsoft.com/office/drawing/2014/main" id="{84DAE6CC-FD7C-4BFC-F838-EDEB576730A4}"/>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المشاركة المجتمعية المحلية في الأزمات:</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Google Shape;1266;g77cecb6c06_0_119"/>
          <p:cNvSpPr txBox="1">
            <a:spLocks noGrp="1"/>
          </p:cNvSpPr>
          <p:nvPr>
            <p:ph type="body" idx="1"/>
          </p:nvPr>
        </p:nvSpPr>
        <p:spPr>
          <a:xfrm>
            <a:off x="4273551" y="1892957"/>
            <a:ext cx="7529515" cy="3072087"/>
          </a:xfrm>
          <a:prstGeom prst="rect">
            <a:avLst/>
          </a:prstGeom>
        </p:spPr>
        <p:txBody>
          <a:bodyPr lIns="45699" tIns="45699" rIns="45699" bIns="45699" rtlCol="1">
            <a:normAutofit lnSpcReduction="10000"/>
          </a:bodyPr>
          <a:lstStyle/>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lang="ar" sz="2800" b="1" dirty="0">
                <a:solidFill>
                  <a:schemeClr val="tx1"/>
                </a:solidFill>
                <a:latin typeface="Sakkal Majalla" panose="02000000000000000000" pitchFamily="2" charset="-78"/>
                <a:cs typeface="Sakkal Majalla" panose="02000000000000000000" pitchFamily="2" charset="-78"/>
              </a:rPr>
              <a:t>تشمل المهارات الشخصية لأعضاء فِرَق الاستجابة السريعة:</a:t>
            </a:r>
          </a:p>
          <a:p>
            <a:pPr rtl="1">
              <a:spcBef>
                <a:spcPts val="0"/>
              </a:spcBef>
            </a:pP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التعاون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التعاطف</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pP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81AE21A7-195B-266A-C03A-A24517685DE2}"/>
              </a:ext>
            </a:extLst>
          </p:cNvPr>
          <p:cNvSpPr txBox="1">
            <a:spLocks/>
          </p:cNvSpPr>
          <p:nvPr/>
        </p:nvSpPr>
        <p:spPr>
          <a:xfrm>
            <a:off x="388936" y="630315"/>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المهارات الشخصية لأعضاء فِرَق الاستجابة السريعة</a:t>
            </a:r>
          </a:p>
        </p:txBody>
      </p:sp>
      <p:sp>
        <p:nvSpPr>
          <p:cNvPr id="5" name="Rounded Rectangle 3">
            <a:extLst>
              <a:ext uri="{FF2B5EF4-FFF2-40B4-BE49-F238E27FC236}">
                <a16:creationId xmlns:a16="http://schemas.microsoft.com/office/drawing/2014/main" id="{EE3EA3C9-46A7-31CD-3E7B-82D4BCB0307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Google Shape;1349;g8542d053ce_16_0"/>
          <p:cNvSpPr txBox="1">
            <a:spLocks noGrp="1"/>
          </p:cNvSpPr>
          <p:nvPr>
            <p:ph type="body" idx="1"/>
          </p:nvPr>
        </p:nvSpPr>
        <p:spPr>
          <a:xfrm>
            <a:off x="1922858" y="1244337"/>
            <a:ext cx="8888408" cy="4135532"/>
          </a:xfrm>
          <a:prstGeom prst="rect">
            <a:avLst/>
          </a:prstGeom>
        </p:spPr>
        <p:txBody>
          <a:bodyPr lIns="45699" tIns="45699" rIns="45699" bIns="45699" rtlCol="1"/>
          <a:lstStyle/>
          <a:p>
            <a:pPr rtl="1"/>
            <a:r>
              <a:rPr dirty="0" err="1">
                <a:latin typeface="Sakkal Majalla" panose="02000000000000000000" pitchFamily="2" charset="-78"/>
                <a:cs typeface="Sakkal Majalla" panose="02000000000000000000" pitchFamily="2" charset="-78"/>
              </a:rPr>
              <a:t>يتبع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ومحاولةُ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الشواغل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marL="241300" indent="-241300" rtl="1">
              <a:buClr>
                <a:schemeClr val="accent3"/>
              </a:buClr>
              <a:buSzPct val="100000"/>
              <a:buChar char="•"/>
            </a:pPr>
            <a:r>
              <a:rPr dirty="0" err="1">
                <a:latin typeface="Sakkal Majalla" panose="02000000000000000000" pitchFamily="2" charset="-78"/>
                <a:cs typeface="Sakkal Majalla" panose="02000000000000000000" pitchFamily="2" charset="-78"/>
              </a:rPr>
              <a:t>اطرح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مفتوحة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تنطوي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تهديد</a:t>
            </a:r>
            <a:r>
              <a:rPr dirty="0">
                <a:latin typeface="Sakkal Majalla" panose="02000000000000000000" pitchFamily="2" charset="-78"/>
                <a:cs typeface="Sakkal Majalla" panose="02000000000000000000" pitchFamily="2" charset="-78"/>
              </a:rPr>
              <a:t>.</a:t>
            </a:r>
          </a:p>
          <a:p>
            <a:pPr marL="241300" indent="-2413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chemeClr val="accent3"/>
              </a:buClr>
              <a:buSzPct val="100000"/>
              <a:buChar char="•"/>
            </a:pPr>
            <a:r>
              <a:rPr dirty="0" err="1">
                <a:latin typeface="Sakkal Majalla" panose="02000000000000000000" pitchFamily="2" charset="-78"/>
                <a:cs typeface="Sakkal Majalla" panose="02000000000000000000" pitchFamily="2" charset="-78"/>
              </a:rPr>
              <a:t>اطرح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سماعها</a:t>
            </a:r>
            <a:r>
              <a:rPr dirty="0">
                <a:latin typeface="Sakkal Majalla" panose="02000000000000000000" pitchFamily="2" charset="-78"/>
                <a:cs typeface="Sakkal Majalla" panose="02000000000000000000" pitchFamily="2" charset="-78"/>
              </a:rPr>
              <a:t>. </a:t>
            </a:r>
          </a:p>
          <a:p>
            <a:pPr marL="241300" indent="-2413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chemeClr val="accent3"/>
              </a:buClr>
              <a:buSzPct val="100000"/>
              <a:buChar char="•"/>
            </a:pPr>
            <a:r>
              <a:rPr dirty="0" err="1">
                <a:latin typeface="Sakkal Majalla" panose="02000000000000000000" pitchFamily="2" charset="-78"/>
                <a:cs typeface="Sakkal Majalla" panose="02000000000000000000" pitchFamily="2" charset="-78"/>
              </a:rPr>
              <a:t>اطرح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الحُكم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a:t>
            </a:r>
          </a:p>
          <a:p>
            <a:pPr marL="241300" indent="-2413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chemeClr val="accent3"/>
              </a:buClr>
              <a:buSzPct val="100000"/>
              <a:buChar cha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تشجيع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وفهمهم</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B730CAB0-F811-1489-A9A2-426B142D1FE4}"/>
              </a:ext>
            </a:extLst>
          </p:cNvPr>
          <p:cNvSpPr txBox="1">
            <a:spLocks/>
          </p:cNvSpPr>
          <p:nvPr/>
        </p:nvSpPr>
        <p:spPr>
          <a:xfrm>
            <a:off x="138856" y="0"/>
            <a:ext cx="8940881" cy="738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الإنصات الفعَّال في المجتمعات المحلية</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Google Shape;1266;g77cecb6c06_0_119"/>
          <p:cNvSpPr txBox="1">
            <a:spLocks noGrp="1"/>
          </p:cNvSpPr>
          <p:nvPr>
            <p:ph type="body" idx="1"/>
          </p:nvPr>
        </p:nvSpPr>
        <p:spPr>
          <a:xfrm>
            <a:off x="1648152" y="878011"/>
            <a:ext cx="8895696" cy="5101978"/>
          </a:xfrm>
          <a:prstGeom prst="rect">
            <a:avLst/>
          </a:prstGeom>
        </p:spPr>
        <p:txBody>
          <a:bodyPr lIns="45699" tIns="45699" rIns="45699" bIns="45699" rtlCol="1">
            <a:noAutofit/>
          </a:bodyPr>
          <a:lstStyle/>
          <a:p>
            <a:pPr defTabSz="283533" rtl="1">
              <a:spcBef>
                <a:spcPts val="0"/>
              </a:spcBef>
              <a:defRPr sz="2352"/>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a:t>
            </a:r>
          </a:p>
          <a:p>
            <a:pPr marL="336042" indent="-336042" defTabSz="283533" rtl="1">
              <a:spcBef>
                <a:spcPts val="0"/>
              </a:spcBef>
              <a:defRPr sz="2352"/>
            </a:pP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المفتوحة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مُفصلة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والشواغل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والمشاعر</a:t>
            </a:r>
            <a:r>
              <a:rPr dirty="0">
                <a:latin typeface="Sakkal Majalla" panose="02000000000000000000" pitchFamily="2" charset="-78"/>
                <a:cs typeface="Sakkal Majalla" panose="02000000000000000000" pitchFamily="2" charset="-78"/>
              </a:rPr>
              <a:t>.</a:t>
            </a:r>
          </a:p>
          <a:p>
            <a:pPr marL="336042" indent="-336042" defTabSz="283533" rtl="1">
              <a:spcBef>
                <a:spcPts val="0"/>
              </a:spcBef>
              <a:defRPr sz="2352"/>
            </a:pPr>
            <a:endParaRPr dirty="0">
              <a:latin typeface="Sakkal Majalla" panose="02000000000000000000" pitchFamily="2" charset="-78"/>
              <a:cs typeface="Sakkal Majalla" panose="02000000000000000000" pitchFamily="2" charset="-78"/>
            </a:endParaRPr>
          </a:p>
          <a:p>
            <a:pPr marL="248920" lvl="1" indent="-248920" defTabSz="283533" rtl="1">
              <a:spcBef>
                <a:spcPts val="0"/>
              </a:spcBef>
              <a:buClr>
                <a:schemeClr val="accent3"/>
              </a:buClr>
              <a:defRPr sz="2352"/>
            </a:pPr>
            <a:r>
              <a:rPr dirty="0" err="1">
                <a:latin typeface="Sakkal Majalla" panose="02000000000000000000" pitchFamily="2" charset="-78"/>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يقلقك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التطعيم</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36042" indent="-336042" defTabSz="283533" rtl="1">
              <a:spcBef>
                <a:spcPts val="0"/>
              </a:spcBef>
              <a:defRPr sz="2352"/>
            </a:pPr>
            <a:endParaRPr dirty="0">
              <a:latin typeface="Sakkal Majalla" panose="02000000000000000000" pitchFamily="2" charset="-78"/>
              <a:cs typeface="Sakkal Majalla" panose="02000000000000000000" pitchFamily="2" charset="-78"/>
            </a:endParaRPr>
          </a:p>
          <a:p>
            <a:pPr marL="336042" indent="-336042" defTabSz="283533" rtl="1">
              <a:spcBef>
                <a:spcPts val="0"/>
              </a:spcBef>
              <a:defRPr sz="2352"/>
            </a:pP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المُغلقة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القصيرة</a:t>
            </a:r>
            <a:r>
              <a:rPr dirty="0">
                <a:latin typeface="Sakkal Majalla" panose="02000000000000000000" pitchFamily="2" charset="-78"/>
                <a:cs typeface="Sakkal Majalla" panose="02000000000000000000" pitchFamily="2" charset="-78"/>
              </a:rPr>
              <a:t>،</a:t>
            </a:r>
          </a:p>
          <a:p>
            <a:pPr marL="336042" indent="-336042" defTabSz="283533" rtl="1">
              <a:spcBef>
                <a:spcPts val="0"/>
              </a:spcBef>
              <a:defRPr sz="2352"/>
            </a:pP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غالبًا</a:t>
            </a:r>
            <a:r>
              <a:rPr dirty="0">
                <a:latin typeface="Sakkal Majalla" panose="02000000000000000000" pitchFamily="2" charset="-78"/>
                <a:cs typeface="Sakkal Majalla" panose="02000000000000000000" pitchFamily="2" charset="-78"/>
              </a:rPr>
              <a:t> بـ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نعم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36042" indent="-336042" defTabSz="283533" rtl="1">
              <a:spcBef>
                <a:spcPts val="0"/>
              </a:spcBef>
              <a:defRPr sz="2352"/>
            </a:pPr>
            <a:endParaRPr dirty="0">
              <a:latin typeface="Sakkal Majalla" panose="02000000000000000000" pitchFamily="2" charset="-78"/>
              <a:cs typeface="Sakkal Majalla" panose="02000000000000000000" pitchFamily="2" charset="-78"/>
            </a:endParaRPr>
          </a:p>
          <a:p>
            <a:pPr marL="248920" lvl="1" indent="-248920" defTabSz="283533" rtl="1">
              <a:spcBef>
                <a:spcPts val="0"/>
              </a:spcBef>
              <a:buClr>
                <a:schemeClr val="accent3"/>
              </a:buClr>
              <a:defRPr sz="2352"/>
            </a:pPr>
            <a:r>
              <a:rPr dirty="0" err="1">
                <a:latin typeface="Sakkal Majalla" panose="02000000000000000000" pitchFamily="2" charset="-78"/>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التحسُّس</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36042" indent="-336042" defTabSz="283533" rtl="1">
              <a:spcBef>
                <a:spcPts val="0"/>
              </a:spcBef>
              <a:defRPr sz="2352"/>
            </a:pPr>
            <a:endParaRPr dirty="0">
              <a:latin typeface="Sakkal Majalla" panose="02000000000000000000" pitchFamily="2" charset="-78"/>
              <a:cs typeface="Sakkal Majalla" panose="02000000000000000000" pitchFamily="2" charset="-78"/>
            </a:endParaRPr>
          </a:p>
          <a:p>
            <a:pPr marL="336042" indent="-336042" defTabSz="283533" rtl="1">
              <a:spcBef>
                <a:spcPts val="0"/>
              </a:spcBef>
              <a:defRPr sz="2352"/>
            </a:pP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الاستكشافي</a:t>
            </a:r>
            <a:r>
              <a:rPr lang="ar-EG" dirty="0">
                <a:latin typeface="Sakkal Majalla" panose="02000000000000000000" pitchFamily="2" charset="-78"/>
                <a:cs typeface="Sakkal Majalla" panose="02000000000000000000" pitchFamily="2" charset="-78"/>
              </a:rPr>
              <a:t>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ت</a:t>
            </a:r>
            <a:r>
              <a:rPr dirty="0" err="1">
                <a:latin typeface="Sakkal Majalla" panose="02000000000000000000" pitchFamily="2" charset="-78"/>
                <a:cs typeface="Sakkal Majalla" panose="02000000000000000000" pitchFamily="2" charset="-78"/>
              </a:rPr>
              <a:t>ُستخدم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سبقتها</a:t>
            </a:r>
            <a:r>
              <a:rPr dirty="0">
                <a:latin typeface="Sakkal Majalla" panose="02000000000000000000" pitchFamily="2" charset="-78"/>
                <a:cs typeface="Sakkal Majalla" panose="02000000000000000000" pitchFamily="2" charset="-78"/>
              </a:rPr>
              <a:t>.</a:t>
            </a:r>
          </a:p>
          <a:p>
            <a:pPr marL="336042" indent="-336042" defTabSz="283533" rtl="1">
              <a:spcBef>
                <a:spcPts val="0"/>
              </a:spcBef>
              <a:defRPr sz="2352"/>
            </a:pPr>
            <a:endParaRPr dirty="0">
              <a:latin typeface="Sakkal Majalla" panose="02000000000000000000" pitchFamily="2" charset="-78"/>
              <a:cs typeface="Sakkal Majalla" panose="02000000000000000000" pitchFamily="2" charset="-78"/>
            </a:endParaRPr>
          </a:p>
          <a:p>
            <a:pPr marL="248920" lvl="1" indent="-248920" defTabSz="283533" rtl="1">
              <a:spcBef>
                <a:spcPts val="0"/>
              </a:spcBef>
              <a:buClr>
                <a:schemeClr val="accent3"/>
              </a:buClr>
              <a:defRPr sz="2352"/>
            </a:pPr>
            <a:r>
              <a:rPr dirty="0" err="1">
                <a:latin typeface="Sakkal Majalla" panose="02000000000000000000" pitchFamily="2" charset="-78"/>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تخبرني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شعورك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29416AFC-73ED-FFEA-DAE0-28B218CA87C6}"/>
              </a:ext>
            </a:extLst>
          </p:cNvPr>
          <p:cNvSpPr txBox="1">
            <a:spLocks/>
          </p:cNvSpPr>
          <p:nvPr/>
        </p:nvSpPr>
        <p:spPr>
          <a:xfrm>
            <a:off x="138856" y="92029"/>
            <a:ext cx="5236333" cy="48874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طرح الأسئلة بطريقة فعَّالة</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Google Shape;1266;g77cecb6c06_0_119"/>
          <p:cNvSpPr txBox="1">
            <a:spLocks noGrp="1"/>
          </p:cNvSpPr>
          <p:nvPr>
            <p:ph type="body" idx="1"/>
          </p:nvPr>
        </p:nvSpPr>
        <p:spPr>
          <a:xfrm>
            <a:off x="1531177" y="975855"/>
            <a:ext cx="9129647" cy="4906290"/>
          </a:xfrm>
          <a:prstGeom prst="rect">
            <a:avLst/>
          </a:prstGeom>
        </p:spPr>
        <p:txBody>
          <a:bodyPr lIns="45699" tIns="45699" rIns="45699" bIns="45699" rtlCol="1" anchor="ctr"/>
          <a:lstStyle/>
          <a:p>
            <a:pPr defTabSz="271960" rtl="1">
              <a:spcBef>
                <a:spcPts val="0"/>
              </a:spcBef>
              <a:defRPr sz="2068"/>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مُعقدة</a:t>
            </a:r>
            <a:r>
              <a:rPr dirty="0">
                <a:latin typeface="Sakkal Majalla" panose="02000000000000000000" pitchFamily="2" charset="-78"/>
                <a:cs typeface="Sakkal Majalla" panose="02000000000000000000" pitchFamily="2" charset="-78"/>
              </a:rPr>
              <a:t>. </a:t>
            </a:r>
          </a:p>
          <a:p>
            <a:pPr defTabSz="271960" rtl="1">
              <a:spcBef>
                <a:spcPts val="0"/>
              </a:spcBef>
              <a:defRPr sz="2068"/>
            </a:pPr>
            <a:endParaRPr dirty="0">
              <a:latin typeface="Sakkal Majalla" panose="02000000000000000000" pitchFamily="2" charset="-78"/>
              <a:cs typeface="Sakkal Majalla" panose="02000000000000000000" pitchFamily="2" charset="-78"/>
            </a:endParaRPr>
          </a:p>
          <a:p>
            <a:pPr marL="322325" indent="-322325" defTabSz="271960" rtl="1">
              <a:spcBef>
                <a:spcPts val="0"/>
              </a:spcBef>
              <a:defRPr sz="2068"/>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العقبات</a:t>
            </a:r>
            <a:r>
              <a:rPr dirty="0">
                <a:latin typeface="Sakkal Majalla" panose="02000000000000000000" pitchFamily="2" charset="-78"/>
                <a:cs typeface="Sakkal Majalla" panose="02000000000000000000" pitchFamily="2" charset="-78"/>
              </a:rPr>
              <a:t>:</a:t>
            </a:r>
          </a:p>
          <a:p>
            <a:pPr defTabSz="271960" rtl="1">
              <a:spcBef>
                <a:spcPts val="0"/>
              </a:spcBef>
              <a:defRPr sz="2068"/>
            </a:pPr>
            <a:endParaRPr dirty="0">
              <a:latin typeface="Sakkal Majalla" panose="02000000000000000000" pitchFamily="2" charset="-78"/>
              <a:cs typeface="Sakkal Majalla" panose="02000000000000000000" pitchFamily="2" charset="-78"/>
            </a:endParaRPr>
          </a:p>
          <a:p>
            <a:pPr marL="238759" lvl="1" indent="-238759" defTabSz="271960" rtl="1">
              <a:spcBef>
                <a:spcPts val="0"/>
              </a:spcBef>
              <a:buClr>
                <a:schemeClr val="accent3"/>
              </a:buClr>
              <a:defRPr sz="2068"/>
            </a:pP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فجوة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تُعزى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أسباب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الاقتصادي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والإيمان</a:t>
            </a:r>
            <a:r>
              <a:rPr dirty="0">
                <a:latin typeface="Sakkal Majalla" panose="02000000000000000000" pitchFamily="2" charset="-78"/>
                <a:cs typeface="Sakkal Majalla" panose="02000000000000000000" pitchFamily="2" charset="-78"/>
              </a:rPr>
              <a:t>.</a:t>
            </a:r>
          </a:p>
          <a:p>
            <a:pPr marL="596900" lvl="1" indent="-238759" defTabSz="271960" rtl="1">
              <a:spcBef>
                <a:spcPts val="0"/>
              </a:spcBef>
              <a:buClr>
                <a:schemeClr val="accent3"/>
              </a:buClr>
              <a:buSzPct val="75000"/>
              <a:buChar char="๏"/>
              <a:defRPr sz="2068"/>
            </a:pPr>
            <a:r>
              <a:rPr dirty="0" err="1">
                <a:latin typeface="Sakkal Majalla" panose="02000000000000000000" pitchFamily="2" charset="-78"/>
                <a:cs typeface="Sakkal Majalla" panose="02000000000000000000" pitchFamily="2" charset="-78"/>
              </a:rPr>
              <a:t>الخوف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وانعدام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فيهم</a:t>
            </a:r>
            <a:r>
              <a:rPr lang="ar-EG" dirty="0">
                <a:latin typeface="Sakkal Majalla" panose="02000000000000000000" pitchFamily="2" charset="-78"/>
                <a:cs typeface="Sakkal Majalla" panose="02000000000000000000" pitchFamily="2" charset="-78"/>
              </a:rPr>
              <a:t>/ فيها.</a:t>
            </a:r>
            <a:endParaRPr dirty="0">
              <a:latin typeface="Sakkal Majalla" panose="02000000000000000000" pitchFamily="2" charset="-78"/>
              <a:cs typeface="Sakkal Majalla" panose="02000000000000000000" pitchFamily="2" charset="-78"/>
            </a:endParaRPr>
          </a:p>
          <a:p>
            <a:pPr marL="238759" lvl="1" indent="-238759" defTabSz="271960" rtl="1">
              <a:spcBef>
                <a:spcPts val="0"/>
              </a:spcBef>
              <a:buClr>
                <a:schemeClr val="accent3"/>
              </a:buClr>
              <a:defRPr sz="2068"/>
            </a:pPr>
            <a:r>
              <a:rPr dirty="0" err="1">
                <a:latin typeface="Sakkal Majalla" panose="02000000000000000000" pitchFamily="2" charset="-78"/>
                <a:cs typeface="Sakkal Majalla" panose="02000000000000000000" pitchFamily="2" charset="-78"/>
              </a:rPr>
              <a:t>ضعف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قنوات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a:t>
            </a:r>
          </a:p>
          <a:p>
            <a:pPr marL="322325" indent="-322325" defTabSz="271960" rtl="1">
              <a:spcBef>
                <a:spcPts val="0"/>
              </a:spcBef>
              <a:defRPr sz="2068"/>
            </a:pPr>
            <a:endParaRPr dirty="0">
              <a:latin typeface="Sakkal Majalla" panose="02000000000000000000" pitchFamily="2" charset="-78"/>
              <a:cs typeface="Sakkal Majalla" panose="02000000000000000000" pitchFamily="2" charset="-78"/>
            </a:endParaRPr>
          </a:p>
          <a:p>
            <a:pPr marL="322325" indent="-322325" defTabSz="271960" rtl="1">
              <a:spcBef>
                <a:spcPts val="0"/>
              </a:spcBef>
              <a:defRPr sz="2068"/>
            </a:pP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العقبات</a:t>
            </a:r>
            <a:r>
              <a:rPr dirty="0">
                <a:latin typeface="Sakkal Majalla" panose="02000000000000000000" pitchFamily="2" charset="-78"/>
                <a:cs typeface="Sakkal Majalla" panose="02000000000000000000" pitchFamily="2" charset="-78"/>
              </a:rPr>
              <a:t>:</a:t>
            </a:r>
          </a:p>
          <a:p>
            <a:pPr defTabSz="271960" rtl="1">
              <a:spcBef>
                <a:spcPts val="0"/>
              </a:spcBef>
              <a:defRPr sz="2068"/>
            </a:pPr>
            <a:endParaRPr dirty="0">
              <a:latin typeface="Sakkal Majalla" panose="02000000000000000000" pitchFamily="2" charset="-78"/>
              <a:cs typeface="Sakkal Majalla" panose="02000000000000000000" pitchFamily="2" charset="-78"/>
            </a:endParaRPr>
          </a:p>
          <a:p>
            <a:pPr marL="238759" lvl="1" indent="-238759" defTabSz="271960" rtl="1">
              <a:spcBef>
                <a:spcPts val="0"/>
              </a:spcBef>
              <a:buClr>
                <a:schemeClr val="accent3"/>
              </a:buClr>
              <a:defRPr sz="2068"/>
            </a:pPr>
            <a:r>
              <a:rPr dirty="0" err="1">
                <a:latin typeface="Sakkal Majalla" panose="02000000000000000000" pitchFamily="2" charset="-78"/>
                <a:cs typeface="Sakkal Majalla" panose="02000000000000000000" pitchFamily="2" charset="-78"/>
              </a:rPr>
              <a:t>الاعتراف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التنوع</a:t>
            </a:r>
            <a:r>
              <a:rPr dirty="0">
                <a:latin typeface="Sakkal Majalla" panose="02000000000000000000" pitchFamily="2" charset="-78"/>
                <a:cs typeface="Sakkal Majalla" panose="02000000000000000000" pitchFamily="2" charset="-78"/>
              </a:rPr>
              <a:t>.</a:t>
            </a:r>
          </a:p>
          <a:p>
            <a:pPr marL="238759" lvl="1" indent="-238759" defTabSz="271960" rtl="1">
              <a:spcBef>
                <a:spcPts val="0"/>
              </a:spcBef>
              <a:buClr>
                <a:schemeClr val="accent3"/>
              </a:buClr>
              <a:defRPr sz="2068"/>
            </a:pP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الذهني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a:t>
            </a:r>
          </a:p>
          <a:p>
            <a:pPr marL="238759" lvl="1" indent="-238759" defTabSz="271960" rtl="1">
              <a:spcBef>
                <a:spcPts val="0"/>
              </a:spcBef>
              <a:buClr>
                <a:schemeClr val="accent3"/>
              </a:buClr>
              <a:defRPr sz="2068"/>
            </a:pPr>
            <a:r>
              <a:rPr dirty="0" err="1">
                <a:latin typeface="Sakkal Majalla" panose="02000000000000000000" pitchFamily="2" charset="-78"/>
                <a:cs typeface="Sakkal Majalla" panose="02000000000000000000" pitchFamily="2" charset="-78"/>
              </a:rPr>
              <a:t>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قنوات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لتشجيع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الفجوات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والثقافية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D6771816-6754-1F11-6193-9C1026C30457}"/>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التعاون مع المجتمعات المحلية</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Google Shape;1266;g77cecb6c06_0_119"/>
          <p:cNvSpPr txBox="1">
            <a:spLocks noGrp="1"/>
          </p:cNvSpPr>
          <p:nvPr>
            <p:ph type="body" idx="1"/>
          </p:nvPr>
        </p:nvSpPr>
        <p:spPr>
          <a:xfrm>
            <a:off x="1984916" y="1436530"/>
            <a:ext cx="8222169" cy="3984941"/>
          </a:xfrm>
          <a:prstGeom prst="rect">
            <a:avLst/>
          </a:prstGeom>
        </p:spPr>
        <p:txBody>
          <a:bodyPr lIns="45699" tIns="45699" rIns="45699" bIns="45699" rtlCol="1" anchor="ctr"/>
          <a:lstStyle/>
          <a:p>
            <a:pPr rtl="1">
              <a:spcBef>
                <a:spcPts val="0"/>
              </a:spcBef>
            </a:pPr>
            <a:r>
              <a:rPr dirty="0" err="1">
                <a:latin typeface="Sakkal Majalla" panose="02000000000000000000" pitchFamily="2" charset="-78"/>
                <a:cs typeface="Sakkal Majalla" panose="02000000000000000000" pitchFamily="2" charset="-78"/>
              </a:rPr>
              <a:t>التعاطف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شعورك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تخدمهم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سترى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marL="342900" indent="-342900" rtl="1">
              <a:spcBef>
                <a:spcPts val="0"/>
              </a:spcBef>
            </a:pPr>
            <a:r>
              <a:rPr dirty="0" err="1">
                <a:latin typeface="Sakkal Majalla" panose="02000000000000000000" pitchFamily="2" charset="-78"/>
                <a:cs typeface="Sakkal Majalla" panose="02000000000000000000" pitchFamily="2" charset="-78"/>
              </a:rPr>
              <a:t>اسأل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يعرفون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ويصدقون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pPr>
            <a:r>
              <a:rPr dirty="0" err="1">
                <a:latin typeface="Sakkal Majalla" panose="02000000000000000000" pitchFamily="2" charset="-78"/>
                <a:cs typeface="Sakkal Majalla" panose="02000000000000000000" pitchFamily="2" charset="-78"/>
              </a:rPr>
              <a:t>أنصِت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باهتمام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قيود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0"/>
              </a:spcBef>
            </a:pPr>
            <a:r>
              <a:rPr dirty="0" err="1">
                <a:latin typeface="Sakkal Majalla" panose="02000000000000000000" pitchFamily="2" charset="-78"/>
                <a:cs typeface="Sakkal Majalla" panose="02000000000000000000" pitchFamily="2" charset="-78"/>
              </a:rPr>
              <a:t>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ينسى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ينسوا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جعلتهم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يشعرون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77E82B61-4934-604F-A128-D3C01A532110}"/>
              </a:ext>
            </a:extLst>
          </p:cNvPr>
          <p:cNvSpPr txBox="1">
            <a:spLocks/>
          </p:cNvSpPr>
          <p:nvPr/>
        </p:nvSpPr>
        <p:spPr>
          <a:xfrm>
            <a:off x="138857" y="92029"/>
            <a:ext cx="5112766" cy="50109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التعبير عن التعاطف</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Google Shape;308;p8"/>
          <p:cNvSpPr txBox="1">
            <a:spLocks noGrp="1"/>
          </p:cNvSpPr>
          <p:nvPr>
            <p:ph type="body" idx="1"/>
          </p:nvPr>
        </p:nvSpPr>
        <p:spPr>
          <a:xfrm>
            <a:off x="4155310" y="1996481"/>
            <a:ext cx="7413953" cy="2733659"/>
          </a:xfrm>
          <a:prstGeom prst="rect">
            <a:avLst/>
          </a:prstGeom>
        </p:spPr>
        <p:txBody>
          <a:bodyPr lIns="0" tIns="0" rIns="0" bIns="0" rtlCol="1" anchor="t"/>
          <a:lstStyle/>
          <a:p>
            <a:pPr algn="just" rtl="1">
              <a:defRPr>
                <a:solidFill>
                  <a:srgbClr val="FF0000"/>
                </a:solidFill>
              </a:defRPr>
            </a:pPr>
            <a:endParaRPr dirty="0">
              <a:latin typeface="Sakkal Majalla" panose="02000000000000000000" pitchFamily="2" charset="-78"/>
              <a:cs typeface="Sakkal Majalla" panose="02000000000000000000" pitchFamily="2" charset="-78"/>
            </a:endParaRPr>
          </a:p>
          <a:p>
            <a:pPr algn="just" rtl="1">
              <a:defRPr>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algn="just" rtl="1">
              <a:defRPr>
                <a:solidFill>
                  <a:srgbClr val="FF0000"/>
                </a:solidFill>
              </a:defRPr>
            </a:pPr>
            <a:endParaRPr dirty="0">
              <a:latin typeface="Sakkal Majalla" panose="02000000000000000000" pitchFamily="2" charset="-78"/>
              <a:cs typeface="Sakkal Majalla" panose="02000000000000000000" pitchFamily="2" charset="-78"/>
            </a:endParaRPr>
          </a:p>
          <a:p>
            <a:pPr algn="just" rtl="1">
              <a:defRPr>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FCABA2C0-1472-F549-939B-9D2EC6CA8504}"/>
              </a:ext>
            </a:extLst>
          </p:cNvPr>
          <p:cNvSpPr txBox="1">
            <a:spLocks noGrp="1"/>
          </p:cNvSpPr>
          <p:nvPr>
            <p:ph type="title"/>
          </p:nvPr>
        </p:nvSpPr>
        <p:spPr>
          <a:xfrm>
            <a:off x="60554" y="413577"/>
            <a:ext cx="2988299" cy="118399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ملاحظات إلى المُيسِّرين:</a:t>
            </a:r>
          </a:p>
        </p:txBody>
      </p:sp>
      <p:sp>
        <p:nvSpPr>
          <p:cNvPr id="5" name="Rounded Rectangle 3">
            <a:extLst>
              <a:ext uri="{FF2B5EF4-FFF2-40B4-BE49-F238E27FC236}">
                <a16:creationId xmlns:a16="http://schemas.microsoft.com/office/drawing/2014/main" id="{A1EC520F-3070-04DD-E822-ABAE7B38F908}"/>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Google Shape;1266;g77cecb6c06_0_119"/>
          <p:cNvSpPr txBox="1">
            <a:spLocks noGrp="1"/>
          </p:cNvSpPr>
          <p:nvPr>
            <p:ph type="body" idx="1"/>
          </p:nvPr>
        </p:nvSpPr>
        <p:spPr>
          <a:xfrm>
            <a:off x="4242020" y="569697"/>
            <a:ext cx="7529515" cy="1267981"/>
          </a:xfrm>
          <a:prstGeom prst="rect">
            <a:avLst/>
          </a:prstGeom>
        </p:spPr>
        <p:txBody>
          <a:bodyPr lIns="45699" tIns="45699" rIns="45699" bIns="45699" rtlCol="1">
            <a:normAutofit/>
          </a:bodyPr>
          <a:lstStyle/>
          <a:p>
            <a:pPr defTabSz="263281" rtl="1">
              <a:spcBef>
                <a:spcPts val="0"/>
              </a:spcBef>
              <a:defRPr sz="2548"/>
            </a:pPr>
            <a:endParaRPr dirty="0">
              <a:latin typeface="Sakkal Majalla" panose="02000000000000000000" pitchFamily="2" charset="-78"/>
              <a:cs typeface="Sakkal Majalla" panose="02000000000000000000" pitchFamily="2" charset="-78"/>
            </a:endParaRPr>
          </a:p>
          <a:p>
            <a:pPr marL="312039" indent="-312039" defTabSz="263281" rtl="1">
              <a:spcBef>
                <a:spcPts val="0"/>
              </a:spcBef>
              <a:defRPr sz="2548"/>
            </a:pPr>
            <a:endParaRPr dirty="0">
              <a:latin typeface="Sakkal Majalla" panose="02000000000000000000" pitchFamily="2" charset="-78"/>
              <a:cs typeface="Sakkal Majalla" panose="02000000000000000000" pitchFamily="2" charset="-78"/>
            </a:endParaRPr>
          </a:p>
          <a:p>
            <a:pPr defTabSz="263281" rtl="1">
              <a:spcBef>
                <a:spcPts val="0"/>
              </a:spcBef>
              <a:defRPr sz="2184"/>
            </a:pPr>
            <a:r>
              <a:rPr lang="ar" sz="2800" b="1">
                <a:solidFill>
                  <a:srgbClr val="C00000"/>
                </a:solidFill>
                <a:latin typeface="Sakkal Majalla" panose="02000000000000000000" pitchFamily="2" charset="-78"/>
                <a:cs typeface="Sakkal Majalla" panose="02000000000000000000" pitchFamily="2" charset="-78"/>
              </a:rPr>
              <a:t>قدِّم نفسك للمجتمعات المحلية بطريقة إيجابية. </a:t>
            </a:r>
          </a:p>
          <a:p>
            <a:pPr defTabSz="263281" rtl="1">
              <a:spcBef>
                <a:spcPts val="0"/>
              </a:spcBef>
              <a:defRPr sz="2184"/>
            </a:pP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BA14A2CD-D1B5-152F-645E-4DC28A057CEC}"/>
              </a:ext>
            </a:extLst>
          </p:cNvPr>
          <p:cNvSpPr txBox="1">
            <a:spLocks/>
          </p:cNvSpPr>
          <p:nvPr/>
        </p:nvSpPr>
        <p:spPr>
          <a:xfrm>
            <a:off x="388936" y="630315"/>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المهارات الشخصية لأعضاء فِرَق الاستجابة السريعة</a:t>
            </a:r>
          </a:p>
        </p:txBody>
      </p:sp>
      <p:sp>
        <p:nvSpPr>
          <p:cNvPr id="5" name="Szövegdoboz 4">
            <a:extLst>
              <a:ext uri="{FF2B5EF4-FFF2-40B4-BE49-F238E27FC236}">
                <a16:creationId xmlns:a16="http://schemas.microsoft.com/office/drawing/2014/main" id="{07EAC7A9-70D4-5269-B0DE-AC509FBA8D46}"/>
              </a:ext>
            </a:extLst>
          </p:cNvPr>
          <p:cNvSpPr txBox="1"/>
          <p:nvPr/>
        </p:nvSpPr>
        <p:spPr>
          <a:xfrm>
            <a:off x="4379495" y="1666885"/>
            <a:ext cx="7254563" cy="4893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defTabSz="263281" rtl="1">
              <a:spcBef>
                <a:spcPts val="200"/>
              </a:spcBef>
              <a:defRPr sz="2184"/>
            </a:pPr>
            <a:r>
              <a:rPr lang="ar" sz="2400" dirty="0">
                <a:latin typeface="Sakkal Majalla" panose="02000000000000000000" pitchFamily="2" charset="-78"/>
                <a:cs typeface="Sakkal Majalla" panose="02000000000000000000" pitchFamily="2" charset="-78"/>
              </a:rPr>
              <a:t>الثقة بالنفس</a:t>
            </a:r>
          </a:p>
          <a:p>
            <a:pPr marL="474540" lvl="1" indent="-342900" defTabSz="263281" rtl="1">
              <a:spcBef>
                <a:spcPts val="0"/>
              </a:spcBef>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كنْ مهنيًّا.</a:t>
            </a:r>
          </a:p>
          <a:p>
            <a:pPr defTabSz="263281" rtl="1">
              <a:spcBef>
                <a:spcPts val="200"/>
              </a:spcBef>
              <a:defRPr sz="2184"/>
            </a:pPr>
            <a:r>
              <a:rPr lang="ar" sz="2400" dirty="0">
                <a:latin typeface="Sakkal Majalla" panose="02000000000000000000" pitchFamily="2" charset="-78"/>
                <a:cs typeface="Sakkal Majalla" panose="02000000000000000000" pitchFamily="2" charset="-78"/>
              </a:rPr>
              <a:t>أخلاقيات العمل </a:t>
            </a:r>
          </a:p>
          <a:p>
            <a:pPr marL="474540" lvl="1" indent="-342900" defTabSz="263281" rtl="1">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اعمَل بكد</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defTabSz="263281" rtl="1">
              <a:spcBef>
                <a:spcPts val="200"/>
              </a:spcBef>
              <a:defRPr sz="2184"/>
            </a:pPr>
            <a:r>
              <a:rPr lang="ar" sz="2400" dirty="0">
                <a:latin typeface="Sakkal Majalla" panose="02000000000000000000" pitchFamily="2" charset="-78"/>
                <a:cs typeface="Sakkal Majalla" panose="02000000000000000000" pitchFamily="2" charset="-78"/>
              </a:rPr>
              <a:t>الإنصات الفعَّال </a:t>
            </a:r>
          </a:p>
          <a:p>
            <a:pPr marL="474540" lvl="1" indent="-342900" defTabSz="263281" rtl="1">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أنصِت لتتعلم</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defTabSz="263281" rtl="1">
              <a:spcBef>
                <a:spcPts val="200"/>
              </a:spcBef>
              <a:defRPr sz="2184"/>
            </a:pPr>
            <a:r>
              <a:rPr lang="ar" sz="2400" dirty="0">
                <a:latin typeface="Sakkal Majalla" panose="02000000000000000000" pitchFamily="2" charset="-78"/>
                <a:cs typeface="Sakkal Majalla" panose="02000000000000000000" pitchFamily="2" charset="-78"/>
              </a:rPr>
              <a:t>التعاون </a:t>
            </a:r>
          </a:p>
          <a:p>
            <a:pPr marL="474540" lvl="1" indent="-342900" defTabSz="263281" rtl="1">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اعملْ مع الآخرين على نحو جيد</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defTabSz="263281" rtl="1">
              <a:spcBef>
                <a:spcPts val="200"/>
              </a:spcBef>
              <a:defRPr sz="2184"/>
            </a:pPr>
            <a:r>
              <a:rPr lang="ar" sz="2400" dirty="0">
                <a:latin typeface="Sakkal Majalla" panose="02000000000000000000" pitchFamily="2" charset="-78"/>
                <a:cs typeface="Sakkal Majalla" panose="02000000000000000000" pitchFamily="2" charset="-78"/>
              </a:rPr>
              <a:t>كن إيجابيً</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a:t>
            </a:r>
          </a:p>
          <a:p>
            <a:pPr marL="474540" lvl="1" indent="-342900" defTabSz="263281" rtl="1">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انظر إلى الجانب المُشرق</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defTabSz="263281" rtl="1">
              <a:spcBef>
                <a:spcPts val="200"/>
              </a:spcBef>
              <a:defRPr sz="2184"/>
            </a:pPr>
            <a:r>
              <a:rPr lang="ar" sz="2400" dirty="0">
                <a:latin typeface="Sakkal Majalla" panose="02000000000000000000" pitchFamily="2" charset="-78"/>
                <a:cs typeface="Sakkal Majalla" panose="02000000000000000000" pitchFamily="2" charset="-78"/>
              </a:rPr>
              <a:t>إدارة النزاعات</a:t>
            </a:r>
          </a:p>
          <a:p>
            <a:pPr marL="474540" lvl="1" indent="-342900" defTabSz="263281" rtl="1">
              <a:buClr>
                <a:schemeClr val="accent3"/>
              </a:buClr>
              <a:buSzPct val="100000"/>
              <a:buFont typeface="Courier New" panose="02070309020205020404" pitchFamily="49" charset="0"/>
              <a:buChar char="o"/>
              <a:defRPr sz="1820"/>
            </a:pPr>
            <a:r>
              <a:rPr lang="ar" sz="2400" dirty="0">
                <a:latin typeface="Sakkal Majalla" panose="02000000000000000000" pitchFamily="2" charset="-78"/>
                <a:cs typeface="Sakkal Majalla" panose="02000000000000000000" pitchFamily="2" charset="-78"/>
              </a:rPr>
              <a:t>تفاوَضْ بشأن الحلول</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0" marR="0" indent="0" algn="l" defTabSz="914400" rtl="1" fontAlgn="auto" latinLnBrk="0" hangingPunct="0">
              <a:lnSpc>
                <a:spcPct val="100000"/>
              </a:lnSpc>
              <a:spcBef>
                <a:spcPts val="0"/>
              </a:spcBef>
              <a:spcAft>
                <a:spcPts val="0"/>
              </a:spcAft>
              <a:buClrTx/>
              <a:buSzTx/>
              <a:buFontTx/>
              <a:buNone/>
              <a:tabLst/>
            </a:pPr>
            <a:endParaRPr kumimoji="0" lang="hu-HU" sz="1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6" name="Rounded Rectangle 3">
            <a:extLst>
              <a:ext uri="{FF2B5EF4-FFF2-40B4-BE49-F238E27FC236}">
                <a16:creationId xmlns:a16="http://schemas.microsoft.com/office/drawing/2014/main" id="{468394F2-B071-12E4-C947-93FE0C6822A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Google Shape;1266;g77cecb6c06_0_119"/>
          <p:cNvSpPr txBox="1">
            <a:spLocks noGrp="1"/>
          </p:cNvSpPr>
          <p:nvPr>
            <p:ph type="body" idx="1"/>
          </p:nvPr>
        </p:nvSpPr>
        <p:spPr>
          <a:xfrm>
            <a:off x="4174695" y="762376"/>
            <a:ext cx="7529515" cy="5333248"/>
          </a:xfrm>
          <a:prstGeom prst="rect">
            <a:avLst/>
          </a:prstGeom>
        </p:spPr>
        <p:txBody>
          <a:bodyPr lIns="45699" tIns="45699" rIns="45699" bIns="45699" rtlCol="1"/>
          <a:lstStyle/>
          <a:p>
            <a:pPr defTabSz="257494" rtl="1">
              <a:spcBef>
                <a:spcPts val="0"/>
              </a:spcBef>
              <a:defRPr sz="2136"/>
            </a:pPr>
            <a:endParaRPr dirty="0">
              <a:latin typeface="Sakkal Majalla" panose="02000000000000000000" pitchFamily="2" charset="-78"/>
              <a:cs typeface="Sakkal Majalla" panose="02000000000000000000" pitchFamily="2" charset="-78"/>
            </a:endParaRPr>
          </a:p>
          <a:p>
            <a:pPr marL="305180" indent="-305180" defTabSz="257494" rtl="1">
              <a:spcBef>
                <a:spcPts val="0"/>
              </a:spcBef>
              <a:defRPr sz="2136"/>
            </a:pPr>
            <a:endParaRPr dirty="0">
              <a:latin typeface="Sakkal Majalla" panose="02000000000000000000" pitchFamily="2" charset="-78"/>
              <a:cs typeface="Sakkal Majalla" panose="02000000000000000000" pitchFamily="2" charset="-78"/>
            </a:endParaRPr>
          </a:p>
          <a:p>
            <a:pPr marL="305180" indent="-305180" defTabSz="257494" rtl="1">
              <a:spcBef>
                <a:spcPts val="0"/>
              </a:spcBef>
              <a:defRPr sz="2136"/>
            </a:pP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اللفظي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الكلمات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مكتوبةً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منطوقة</a:t>
            </a:r>
            <a:r>
              <a:rPr lang="ar-EG" dirty="0">
                <a:latin typeface="Sakkal Majalla" panose="02000000000000000000" pitchFamily="2" charset="-78"/>
                <a:cs typeface="Sakkal Majalla" panose="02000000000000000000" pitchFamily="2" charset="-78"/>
              </a:rPr>
              <a:t> -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لتوصيل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SzPts val="2100"/>
              <a:buFont typeface="Arial"/>
              <a:defRPr sz="2136"/>
            </a:pPr>
            <a:r>
              <a:rPr dirty="0" err="1">
                <a:latin typeface="Sakkal Majalla" panose="02000000000000000000" pitchFamily="2" charset="-78"/>
                <a:cs typeface="Sakkal Majalla" panose="02000000000000000000" pitchFamily="2" charset="-78"/>
              </a:rPr>
              <a:t>وجهًا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لوجه</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SzPts val="2100"/>
              <a:buFont typeface="Arial"/>
              <a:defRPr sz="2136"/>
            </a:pPr>
            <a:r>
              <a:rPr dirty="0" err="1">
                <a:latin typeface="Sakkal Majalla" panose="02000000000000000000" pitchFamily="2" charset="-78"/>
                <a:cs typeface="Sakkal Majalla" panose="02000000000000000000" pitchFamily="2" charset="-78"/>
              </a:rPr>
              <a:t>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الهاتف</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SzPts val="2100"/>
              <a:buFont typeface="Arial"/>
              <a:defRPr sz="2136"/>
            </a:pP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SzPts val="2100"/>
              <a:buFont typeface="Arial"/>
              <a:defRPr sz="2136"/>
            </a:pP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القصيرة</a:t>
            </a:r>
            <a:r>
              <a:rPr dirty="0">
                <a:latin typeface="Sakkal Majalla" panose="02000000000000000000" pitchFamily="2" charset="-78"/>
                <a:cs typeface="Sakkal Majalla" panose="02000000000000000000" pitchFamily="2" charset="-78"/>
              </a:rPr>
              <a:t>.</a:t>
            </a:r>
          </a:p>
          <a:p>
            <a:pPr marL="0" lvl="1" indent="366217" defTabSz="257494" rtl="1">
              <a:spcBef>
                <a:spcPts val="0"/>
              </a:spcBef>
              <a:buSzTx/>
              <a:buNone/>
              <a:defRPr sz="2136"/>
            </a:pPr>
            <a:endParaRPr dirty="0">
              <a:latin typeface="Sakkal Majalla" panose="02000000000000000000" pitchFamily="2" charset="-78"/>
              <a:cs typeface="Sakkal Majalla" panose="02000000000000000000" pitchFamily="2" charset="-78"/>
            </a:endParaRPr>
          </a:p>
          <a:p>
            <a:pPr defTabSz="257494" rtl="1">
              <a:spcBef>
                <a:spcPts val="200"/>
              </a:spcBef>
              <a:defRPr sz="2136"/>
            </a:pP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اللفظي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الجسد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الصوت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لتوصيل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Font typeface="Arial"/>
              <a:defRPr sz="2136"/>
            </a:pPr>
            <a:r>
              <a:rPr dirty="0" err="1">
                <a:latin typeface="Sakkal Majalla" panose="02000000000000000000" pitchFamily="2" charset="-78"/>
                <a:cs typeface="Sakkal Majalla" panose="02000000000000000000" pitchFamily="2" charset="-78"/>
              </a:rPr>
              <a:t>الإيماءات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والحركات</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Font typeface="Arial"/>
              <a:defRPr sz="2136"/>
            </a:pPr>
            <a:r>
              <a:rPr dirty="0" err="1">
                <a:latin typeface="Sakkal Majalla" panose="02000000000000000000" pitchFamily="2" charset="-78"/>
                <a:cs typeface="Sakkal Majalla" panose="02000000000000000000" pitchFamily="2" charset="-78"/>
              </a:rPr>
              <a:t>نبرة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الصوت</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Font typeface="Arial"/>
              <a:defRPr sz="2136"/>
            </a:pPr>
            <a:r>
              <a:rPr dirty="0" err="1">
                <a:latin typeface="Sakkal Majalla" panose="02000000000000000000" pitchFamily="2" charset="-78"/>
                <a:cs typeface="Sakkal Majalla" panose="02000000000000000000" pitchFamily="2" charset="-78"/>
              </a:rPr>
              <a:t>المظهر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الخارجي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ووضعية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الجسم</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Font typeface="Arial"/>
              <a:defRPr sz="2136"/>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a:t>
            </a:r>
            <a:r>
              <a:rPr dirty="0">
                <a:latin typeface="Sakkal Majalla" panose="02000000000000000000" pitchFamily="2" charset="-78"/>
                <a:cs typeface="Sakkal Majalla" panose="02000000000000000000" pitchFamily="2" charset="-78"/>
              </a:rPr>
              <a:t>.</a:t>
            </a:r>
          </a:p>
          <a:p>
            <a:pPr marL="226059" lvl="1" indent="-226059" defTabSz="257494" rtl="1">
              <a:spcBef>
                <a:spcPts val="0"/>
              </a:spcBef>
              <a:buClr>
                <a:schemeClr val="accent3"/>
              </a:buClr>
              <a:buFont typeface="Arial"/>
              <a:defRPr sz="2136"/>
            </a:pPr>
            <a:r>
              <a:rPr dirty="0" err="1">
                <a:latin typeface="Sakkal Majalla" panose="02000000000000000000" pitchFamily="2" charset="-78"/>
                <a:cs typeface="Sakkal Majalla" panose="02000000000000000000" pitchFamily="2" charset="-78"/>
              </a:rPr>
              <a:t>نظرة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BA3C729A-D491-A17F-7A15-2424B8234212}"/>
              </a:ext>
            </a:extLst>
          </p:cNvPr>
          <p:cNvSpPr txBox="1">
            <a:spLocks/>
          </p:cNvSpPr>
          <p:nvPr/>
        </p:nvSpPr>
        <p:spPr>
          <a:xfrm>
            <a:off x="290080" y="630315"/>
            <a:ext cx="2331402" cy="853109"/>
          </a:xfrm>
          <a:prstGeom prst="rect">
            <a:avLst/>
          </a:prstGeom>
          <a:no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التواصل اللفظي </a:t>
            </a:r>
            <a:br>
              <a:rPr lang="hu-HU" b="1" dirty="0">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وغير اللفظي</a:t>
            </a:r>
            <a:endParaRPr lang="hu-HU"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63C67EFE-7750-3A42-20B0-1CE70D07612E}"/>
              </a:ext>
            </a:extLst>
          </p:cNvPr>
          <p:cNvSpPr/>
          <p:nvPr/>
        </p:nvSpPr>
        <p:spPr>
          <a:xfrm flipV="1">
            <a:off x="290146"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Google Shape;1266;g77cecb6c06_0_119"/>
          <p:cNvSpPr txBox="1">
            <a:spLocks noGrp="1"/>
          </p:cNvSpPr>
          <p:nvPr>
            <p:ph type="body" idx="1"/>
          </p:nvPr>
        </p:nvSpPr>
        <p:spPr>
          <a:xfrm>
            <a:off x="1814211" y="956928"/>
            <a:ext cx="8563579" cy="4944144"/>
          </a:xfrm>
          <a:prstGeom prst="rect">
            <a:avLst/>
          </a:prstGeom>
        </p:spPr>
        <p:txBody>
          <a:bodyPr lIns="45699" tIns="45699" rIns="45699" bIns="45699" rtlCol="1" anchor="ctr">
            <a:normAutofit/>
          </a:bodyPr>
          <a:lstStyle/>
          <a:p>
            <a:pPr defTabSz="274854" rtl="1">
              <a:spcBef>
                <a:spcPts val="200"/>
              </a:spcBef>
              <a:defRPr sz="2280"/>
            </a:pP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الثنائية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اللفظي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ثنائي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تقوله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جسدك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صوتك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عينيك</a:t>
            </a:r>
            <a:r>
              <a:rPr dirty="0">
                <a:latin typeface="Sakkal Majalla" panose="02000000000000000000" pitchFamily="2" charset="-78"/>
                <a:cs typeface="Sakkal Majalla" panose="02000000000000000000" pitchFamily="2" charset="-78"/>
              </a:rPr>
              <a:t>؟</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يقوله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جسدهم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صوتهم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عيونهم</a:t>
            </a:r>
            <a:r>
              <a:rPr dirty="0">
                <a:latin typeface="Sakkal Majalla" panose="02000000000000000000" pitchFamily="2" charset="-78"/>
                <a:cs typeface="Sakkal Majalla" panose="02000000000000000000" pitchFamily="2" charset="-78"/>
              </a:rPr>
              <a:t>؟</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a:t>
            </a:r>
            <a:r>
              <a:rPr dirty="0">
                <a:latin typeface="Sakkal Majalla" panose="02000000000000000000" pitchFamily="2" charset="-78"/>
                <a:cs typeface="Sakkal Majalla" panose="02000000000000000000" pitchFamily="2" charset="-78"/>
              </a:rPr>
              <a:t>. </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C352FEB6-1827-3741-CA7E-2085C7361C7D}"/>
              </a:ext>
            </a:extLst>
          </p:cNvPr>
          <p:cNvSpPr txBox="1">
            <a:spLocks/>
          </p:cNvSpPr>
          <p:nvPr/>
        </p:nvSpPr>
        <p:spPr>
          <a:xfrm>
            <a:off x="40000" y="-56255"/>
            <a:ext cx="5520539" cy="7482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فِرَق الاستجابة السريعة والتواصل</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8C26E8EB-F34B-A2F8-5D1C-CCFE1217AEAB}"/>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2. عملية المشاركة المجتمعية</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1349;g8542d053ce_16_0"/>
          <p:cNvSpPr txBox="1">
            <a:spLocks noGrp="1"/>
          </p:cNvSpPr>
          <p:nvPr>
            <p:ph type="body" idx="1"/>
          </p:nvPr>
        </p:nvSpPr>
        <p:spPr>
          <a:xfrm>
            <a:off x="4248837" y="1498107"/>
            <a:ext cx="7529515" cy="3861786"/>
          </a:xfrm>
          <a:prstGeom prst="rect">
            <a:avLst/>
          </a:prstGeom>
        </p:spPr>
        <p:txBody>
          <a:bodyPr lIns="45699" tIns="45699" rIns="45699" bIns="45699" rtlCol="1" anchor="t"/>
          <a:lstStyle/>
          <a:p>
            <a:pPr rtl="1"/>
            <a:endParaRPr dirty="0">
              <a:latin typeface="Sakkal Majalla" panose="02000000000000000000" pitchFamily="2" charset="-78"/>
              <a:cs typeface="Sakkal Majalla" panose="02000000000000000000" pitchFamily="2" charset="-78"/>
            </a:endParaRPr>
          </a:p>
          <a:p>
            <a:pPr rtl="1"/>
            <a:r>
              <a:rPr lang="ar" sz="2800" b="1" dirty="0">
                <a:solidFill>
                  <a:srgbClr val="C00000"/>
                </a:solidFill>
                <a:latin typeface="Sakkal Majalla" panose="02000000000000000000" pitchFamily="2" charset="-78"/>
                <a:cs typeface="Sakkal Majalla" panose="02000000000000000000" pitchFamily="2" charset="-78"/>
              </a:rPr>
              <a:t>هي عملية تتألف مما يأتي:</a:t>
            </a:r>
          </a:p>
          <a:p>
            <a:pPr rtl="1"/>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العلاقات</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الاجتماعية-السلوكية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للاسترشاد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ديناميات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واحترامها</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شراكات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4296C7AB-303D-CA76-1C68-5C71EE3F0CFF}"/>
              </a:ext>
            </a:extLst>
          </p:cNvPr>
          <p:cNvSpPr txBox="1">
            <a:spLocks/>
          </p:cNvSpPr>
          <p:nvPr/>
        </p:nvSpPr>
        <p:spPr>
          <a:xfrm>
            <a:off x="114601" y="577763"/>
            <a:ext cx="2699264" cy="8531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المشاركة المجتمعية </a:t>
            </a:r>
            <a:br>
              <a:rPr lang="en-US"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هي عملية</a:t>
            </a:r>
            <a:endParaRPr lang="hu-HU"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68205244-1C2E-3433-940B-E1FD1448E167}"/>
              </a:ext>
            </a:extLst>
          </p:cNvPr>
          <p:cNvSpPr/>
          <p:nvPr/>
        </p:nvSpPr>
        <p:spPr>
          <a:xfrm flipV="1">
            <a:off x="364288"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8" name="Tableau 2"/>
          <p:cNvGraphicFramePr/>
          <p:nvPr>
            <p:extLst>
              <p:ext uri="{D42A27DB-BD31-4B8C-83A1-F6EECF244321}">
                <p14:modId xmlns:p14="http://schemas.microsoft.com/office/powerpoint/2010/main" val="322680126"/>
              </p:ext>
            </p:extLst>
          </p:nvPr>
        </p:nvGraphicFramePr>
        <p:xfrm>
          <a:off x="1230086" y="1442353"/>
          <a:ext cx="9644745" cy="4726600"/>
        </p:xfrm>
        <a:graphic>
          <a:graphicData uri="http://schemas.openxmlformats.org/drawingml/2006/table">
            <a:tbl>
              <a:tblPr firstRow="1" bandRow="1">
                <a:tableStyleId>{4C3C2611-4C71-4FC5-86AE-919BDF0F9419}</a:tableStyleId>
              </a:tblPr>
              <a:tblGrid>
                <a:gridCol w="1928949">
                  <a:extLst>
                    <a:ext uri="{9D8B030D-6E8A-4147-A177-3AD203B41FA5}">
                      <a16:colId xmlns:a16="http://schemas.microsoft.com/office/drawing/2014/main" val="20000"/>
                    </a:ext>
                  </a:extLst>
                </a:gridCol>
                <a:gridCol w="1928949">
                  <a:extLst>
                    <a:ext uri="{9D8B030D-6E8A-4147-A177-3AD203B41FA5}">
                      <a16:colId xmlns:a16="http://schemas.microsoft.com/office/drawing/2014/main" val="20001"/>
                    </a:ext>
                  </a:extLst>
                </a:gridCol>
                <a:gridCol w="1928949">
                  <a:extLst>
                    <a:ext uri="{9D8B030D-6E8A-4147-A177-3AD203B41FA5}">
                      <a16:colId xmlns:a16="http://schemas.microsoft.com/office/drawing/2014/main" val="20002"/>
                    </a:ext>
                  </a:extLst>
                </a:gridCol>
                <a:gridCol w="1928949">
                  <a:extLst>
                    <a:ext uri="{9D8B030D-6E8A-4147-A177-3AD203B41FA5}">
                      <a16:colId xmlns:a16="http://schemas.microsoft.com/office/drawing/2014/main" val="20003"/>
                    </a:ext>
                  </a:extLst>
                </a:gridCol>
                <a:gridCol w="1928949">
                  <a:extLst>
                    <a:ext uri="{9D8B030D-6E8A-4147-A177-3AD203B41FA5}">
                      <a16:colId xmlns:a16="http://schemas.microsoft.com/office/drawing/2014/main" val="20004"/>
                    </a:ext>
                  </a:extLst>
                </a:gridCol>
              </a:tblGrid>
              <a:tr h="428804">
                <a:tc>
                  <a:txBody>
                    <a:bodyPr/>
                    <a:lstStyle/>
                    <a:p>
                      <a:pPr algn="ctr" defTabSz="289320" rtl="1">
                        <a:defRPr sz="1800"/>
                      </a:pPr>
                      <a:r>
                        <a:rPr lang="ar" sz="1800" dirty="0">
                          <a:solidFill>
                            <a:srgbClr val="FFFFFF"/>
                          </a:solidFill>
                          <a:latin typeface="Sakkal Majalla" panose="02000000000000000000" pitchFamily="2" charset="-78"/>
                          <a:ea typeface="+mj-ea"/>
                          <a:cs typeface="Sakkal Majalla" panose="02000000000000000000" pitchFamily="2" charset="-78"/>
                          <a:sym typeface="Source Sans Pro Regular"/>
                        </a:rPr>
                        <a:t>​ التوعية</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ctr" defTabSz="289320" rtl="1">
                        <a:defRPr sz="1800"/>
                      </a:pPr>
                      <a:r>
                        <a:rPr lang="ar" sz="1800" dirty="0">
                          <a:solidFill>
                            <a:srgbClr val="FFFFFF"/>
                          </a:solidFill>
                          <a:latin typeface="Sakkal Majalla" panose="02000000000000000000" pitchFamily="2" charset="-78"/>
                          <a:ea typeface="+mj-ea"/>
                          <a:cs typeface="Sakkal Majalla" panose="02000000000000000000" pitchFamily="2" charset="-78"/>
                          <a:sym typeface="Source Sans Pro Regular"/>
                        </a:rPr>
                        <a:t>التشاور</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ctr" defTabSz="289320" rtl="1">
                        <a:defRPr sz="1800"/>
                      </a:pPr>
                      <a:r>
                        <a:rPr lang="ar" sz="1800" dirty="0">
                          <a:solidFill>
                            <a:srgbClr val="FFFFFF"/>
                          </a:solidFill>
                          <a:latin typeface="Sakkal Majalla" panose="02000000000000000000" pitchFamily="2" charset="-78"/>
                          <a:ea typeface="+mj-ea"/>
                          <a:cs typeface="Sakkal Majalla" panose="02000000000000000000" pitchFamily="2" charset="-78"/>
                          <a:sym typeface="Source Sans Pro Regular"/>
                        </a:rPr>
                        <a:t>المشاركة</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ctr" defTabSz="289320" rtl="1">
                        <a:defRPr sz="1800"/>
                      </a:pPr>
                      <a:r>
                        <a:rPr lang="ar" sz="1800" dirty="0">
                          <a:solidFill>
                            <a:srgbClr val="FFFFFF"/>
                          </a:solidFill>
                          <a:latin typeface="Sakkal Majalla" panose="02000000000000000000" pitchFamily="2" charset="-78"/>
                          <a:ea typeface="+mj-ea"/>
                          <a:cs typeface="Sakkal Majalla" panose="02000000000000000000" pitchFamily="2" charset="-78"/>
                          <a:sym typeface="Source Sans Pro Regular"/>
                        </a:rPr>
                        <a:t>التعاون</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ctr" defTabSz="289320" rtl="1">
                        <a:defRPr sz="1800"/>
                      </a:pPr>
                      <a:r>
                        <a:rPr lang="ar" sz="1800" dirty="0">
                          <a:solidFill>
                            <a:srgbClr val="FFFFFF"/>
                          </a:solidFill>
                          <a:latin typeface="Sakkal Majalla" panose="02000000000000000000" pitchFamily="2" charset="-78"/>
                          <a:ea typeface="+mj-ea"/>
                          <a:cs typeface="Sakkal Majalla" panose="02000000000000000000" pitchFamily="2" charset="-78"/>
                          <a:sym typeface="Source Sans Pro Regular"/>
                        </a:rPr>
                        <a:t>القيادة المشتركة</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extLst>
                  <a:ext uri="{0D108BD9-81ED-4DB2-BD59-A6C34878D82A}">
                    <a16:rowId xmlns:a16="http://schemas.microsoft.com/office/drawing/2014/main" val="10000"/>
                  </a:ext>
                </a:extLst>
              </a:tr>
              <a:tr h="4297796">
                <a:tc>
                  <a:txBody>
                    <a:bodyPr/>
                    <a:lstStyle/>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بعض</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المجتمعية</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تدفُّق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شخصٍ</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آخر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للحصول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معلومات</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تزويد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بالمعلومات</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تعايُش</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الكيانات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بعضها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بعضٍ</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الحصائل</a:t>
                      </a:r>
                      <a:r>
                        <a:rPr lang="ar-EG" sz="1600" dirty="0">
                          <a:latin typeface="Sakkal Majalla" panose="02000000000000000000" pitchFamily="2" charset="-78"/>
                          <a:cs typeface="Sakkal Majalla" panose="02000000000000000000" pitchFamily="2" charset="-78"/>
                        </a:rPr>
                        <a:t>: </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الناحية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المثالية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إنشاء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قنوات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وقنوات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للتوعية</a:t>
                      </a:r>
                      <a:r>
                        <a:rPr sz="1600" dirty="0">
                          <a:latin typeface="Sakkal Majalla" panose="02000000000000000000" pitchFamily="2" charset="-78"/>
                          <a:cs typeface="Sakkal Majalla" panose="02000000000000000000" pitchFamily="2" charset="-78"/>
                        </a:rPr>
                        <a: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r" defTabSz="82296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مزيدٌ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المجتمعية</a:t>
                      </a:r>
                      <a:r>
                        <a:rPr sz="1600" dirty="0">
                          <a:latin typeface="Sakkal Majalla" panose="02000000000000000000" pitchFamily="2" charset="-78"/>
                          <a:cs typeface="Sakkal Majalla" panose="02000000000000000000" pitchFamily="2" charset="-78"/>
                        </a:rPr>
                        <a:t>.</a:t>
                      </a:r>
                    </a:p>
                    <a:p>
                      <a:pPr algn="r" defTabSz="82296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82296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تدفُّق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ومنه</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التماسًا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للإجابات</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82296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الحصول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معلومات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أو</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تعقيبات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82296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تبادُل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الكيانات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للمعلومات</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82296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الحصائل</a:t>
                      </a:r>
                      <a:r>
                        <a:rPr lang="ar-EG"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تطوير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الروابط</a:t>
                      </a:r>
                      <a:r>
                        <a:rPr sz="1600" dirty="0">
                          <a:latin typeface="Sakkal Majalla" panose="02000000000000000000" pitchFamily="2" charset="-78"/>
                          <a:cs typeface="Sakkal Majalla" panose="02000000000000000000" pitchFamily="2" charset="-78"/>
                        </a:rPr>
                        <a: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مجتمعية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أفضل</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تدف</a:t>
                      </a:r>
                      <a:r>
                        <a:rPr lang="ar-EG" sz="1600" dirty="0">
                          <a:latin typeface="Sakkal Majalla" panose="02000000000000000000" pitchFamily="2" charset="-78"/>
                          <a:cs typeface="Sakkal Majalla" panose="02000000000000000000" pitchFamily="2" charset="-78"/>
                        </a:rPr>
                        <a:t>ُّ</a:t>
                      </a:r>
                      <a:r>
                        <a:rPr sz="1600" dirty="0">
                          <a:latin typeface="Sakkal Majalla" panose="02000000000000000000" pitchFamily="2" charset="-78"/>
                          <a:cs typeface="Sakkal Majalla" panose="02000000000000000000" pitchFamily="2" charset="-78"/>
                        </a:rPr>
                        <a:t>ق </a:t>
                      </a:r>
                      <a:r>
                        <a:rPr sz="1600" dirty="0" err="1">
                          <a:latin typeface="Sakkal Majalla" panose="02000000000000000000" pitchFamily="2" charset="-78"/>
                          <a:cs typeface="Sakkal Majalla" panose="02000000000000000000" pitchFamily="2" charset="-78"/>
                        </a:rPr>
                        <a:t>التواصل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في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كلا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الاتجاهين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وهو</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شكل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أشكال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التشاركي</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lang="ar-EG"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توفير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قدرٍ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أكبر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بشأن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مختلف</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القضايا</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تَعاوُن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الكيانات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بعضها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بعضٍ</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الحصائل</a:t>
                      </a:r>
                      <a:r>
                        <a:rPr lang="ar-EG" sz="1600" dirty="0">
                          <a:latin typeface="Sakkal Majalla" panose="02000000000000000000" pitchFamily="2" charset="-78"/>
                          <a:cs typeface="Sakkal Majalla" panose="02000000000000000000" pitchFamily="2" charset="-78"/>
                        </a:rPr>
                        <a:t>: </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إبراز</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الشراكة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القائمة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زيادة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التعاون</a:t>
                      </a:r>
                      <a:r>
                        <a:rPr sz="1600" dirty="0">
                          <a:latin typeface="Sakkal Majalla" panose="02000000000000000000" pitchFamily="2" charset="-78"/>
                          <a:cs typeface="Sakkal Majalla" panose="02000000000000000000" pitchFamily="2" charset="-78"/>
                        </a:rPr>
                        <a: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المجتمعية</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تدفق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ثنائي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الاتجاه</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يؤدي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إقامة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شراكة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بشأن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كل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جانبٍ</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جوانب</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المشروع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وضعه</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وصولًا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للحل</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تُشكل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الكيانات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قنوات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تواصل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ثنائية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الاتجاه</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الحصائل</a:t>
                      </a:r>
                      <a:r>
                        <a:rPr lang="ar-EG" sz="1600" dirty="0">
                          <a:latin typeface="Sakkal Majalla" panose="02000000000000000000" pitchFamily="2" charset="-78"/>
                          <a:cs typeface="Sakkal Majalla" panose="02000000000000000000" pitchFamily="2" charset="-78"/>
                        </a:rPr>
                        <a:t>: </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إقامة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الشراكات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وبناء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الثقة</a:t>
                      </a:r>
                      <a:r>
                        <a:rPr sz="1600" dirty="0">
                          <a:latin typeface="Sakkal Majalla" panose="02000000000000000000" pitchFamily="2" charset="-78"/>
                          <a:cs typeface="Sakkal Majalla" panose="02000000000000000000" pitchFamily="2" charset="-78"/>
                        </a:rPr>
                        <a: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علاقة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قوية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ثنائية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الاتجاه</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اتخاذ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القرار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النهائي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مستوى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تشكيل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هياكل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شراكة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قوية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بين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الكيانات</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endParaRPr sz="1600" dirty="0">
                        <a:latin typeface="Sakkal Majalla" panose="02000000000000000000" pitchFamily="2" charset="-78"/>
                        <a:cs typeface="Sakkal Majalla" panose="02000000000000000000" pitchFamily="2" charset="-78"/>
                      </a:endParaRP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الحصائل</a:t>
                      </a:r>
                      <a:r>
                        <a:rPr lang="ar-EG" sz="1600" dirty="0">
                          <a:latin typeface="Sakkal Majalla" panose="02000000000000000000" pitchFamily="2" charset="-78"/>
                          <a:cs typeface="Sakkal Majalla" panose="02000000000000000000" pitchFamily="2" charset="-78"/>
                        </a:rPr>
                        <a:t>:</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حصائل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صحية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أوسع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نطاقًا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تؤثر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الأكبر</a:t>
                      </a:r>
                      <a:r>
                        <a:rPr sz="1600" dirty="0">
                          <a:latin typeface="Sakkal Majalla" panose="02000000000000000000" pitchFamily="2" charset="-78"/>
                          <a:cs typeface="Sakkal Majalla" panose="02000000000000000000" pitchFamily="2" charset="-78"/>
                        </a:rPr>
                        <a:t>.</a:t>
                      </a:r>
                    </a:p>
                    <a:p>
                      <a:pPr algn="r" defTabSz="289320" rtl="1">
                        <a:defRPr sz="13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بناء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ثقة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قوية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ثنائية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الاتجاه</a:t>
                      </a:r>
                      <a:r>
                        <a:rPr sz="1600" dirty="0">
                          <a:latin typeface="Sakkal Majalla" panose="02000000000000000000" pitchFamily="2" charset="-78"/>
                          <a:cs typeface="Sakkal Majalla" panose="02000000000000000000" pitchFamily="2" charset="-78"/>
                        </a:rPr>
                        <a: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
        <p:nvSpPr>
          <p:cNvPr id="389" name="ZoneTexte 3"/>
          <p:cNvSpPr txBox="1"/>
          <p:nvPr/>
        </p:nvSpPr>
        <p:spPr>
          <a:xfrm>
            <a:off x="4022974" y="6296821"/>
            <a:ext cx="4279402"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defRPr sz="9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المرجع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بواسطة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المؤلفين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defRPr sz="9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الشكل</a:t>
            </a:r>
            <a:r>
              <a:rPr dirty="0">
                <a:latin typeface="Sakkal Majalla" panose="02000000000000000000" pitchFamily="2" charset="-78"/>
                <a:cs typeface="Sakkal Majalla" panose="02000000000000000000" pitchFamily="2" charset="-78"/>
              </a:rPr>
              <a:t> 1.1 </a:t>
            </a:r>
            <a:r>
              <a:rPr dirty="0" err="1">
                <a:latin typeface="Sakkal Majalla" panose="02000000000000000000" pitchFamily="2" charset="-78"/>
                <a:cs typeface="Sakkal Majalla" panose="02000000000000000000" pitchFamily="2" charset="-78"/>
              </a:rPr>
              <a:t>سلسلة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endParaRPr dirty="0">
              <a:latin typeface="Sakkal Majalla" panose="02000000000000000000" pitchFamily="2" charset="-78"/>
              <a:cs typeface="Sakkal Majalla" panose="02000000000000000000" pitchFamily="2" charset="-78"/>
            </a:endParaRPr>
          </a:p>
        </p:txBody>
      </p:sp>
      <p:grpSp>
        <p:nvGrpSpPr>
          <p:cNvPr id="392" name="Flèche : droite 8"/>
          <p:cNvGrpSpPr/>
          <p:nvPr/>
        </p:nvGrpSpPr>
        <p:grpSpPr>
          <a:xfrm>
            <a:off x="1838291" y="738141"/>
            <a:ext cx="8534434" cy="646113"/>
            <a:chOff x="0" y="0"/>
            <a:chExt cx="8170751" cy="588475"/>
          </a:xfrm>
        </p:grpSpPr>
        <p:sp>
          <p:nvSpPr>
            <p:cNvPr id="390" name="Arrow"/>
            <p:cNvSpPr/>
            <p:nvPr/>
          </p:nvSpPr>
          <p:spPr>
            <a:xfrm>
              <a:off x="0" y="0"/>
              <a:ext cx="8170751" cy="588475"/>
            </a:xfrm>
            <a:prstGeom prst="rightArrow">
              <a:avLst>
                <a:gd name="adj1" fmla="val 50000"/>
                <a:gd name="adj2" fmla="val 50000"/>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91" name="Increasing Level of Continuum Involvement, Impact, Trust, and Communication flow"/>
            <p:cNvSpPr txBox="1"/>
            <p:nvPr/>
          </p:nvSpPr>
          <p:spPr>
            <a:xfrm>
              <a:off x="52070" y="147069"/>
              <a:ext cx="7919492" cy="29433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1500">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ارتفاع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وتدفق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endParaRPr dirty="0">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C5EF0582-59DB-0B0B-37DF-3701239781F8}"/>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سلسلة المشاركة المجتمعية</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1244;g77cecb61f7_6_0">
            <a:extLst>
              <a:ext uri="{FF2B5EF4-FFF2-40B4-BE49-F238E27FC236}">
                <a16:creationId xmlns:a16="http://schemas.microsoft.com/office/drawing/2014/main" id="{7CD8EAF3-1A04-BC3A-C4AE-83DBC1F874AA}"/>
              </a:ext>
            </a:extLst>
          </p:cNvPr>
          <p:cNvSpPr txBox="1">
            <a:spLocks/>
          </p:cNvSpPr>
          <p:nvPr/>
        </p:nvSpPr>
        <p:spPr>
          <a:xfrm>
            <a:off x="587204" y="1544715"/>
            <a:ext cx="11347453" cy="22963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3. المشاركة المجتمعية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a:t>
            </a:r>
          </a:p>
          <a:p>
            <a:pPr rtl="1" hangingPunct="1"/>
            <a:r>
              <a:rPr lang="ar" b="1" dirty="0">
                <a:latin typeface="Sakkal Majalla" panose="02000000000000000000" pitchFamily="2" charset="-78"/>
                <a:cs typeface="Sakkal Majalla" panose="02000000000000000000" pitchFamily="2" charset="-78"/>
              </a:rPr>
              <a:t>مختلف مراحل حالة الطوارئ</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Google Shape;1332;g77cecb6c06_0_375"/>
          <p:cNvSpPr txBox="1">
            <a:spLocks noGrp="1"/>
          </p:cNvSpPr>
          <p:nvPr>
            <p:ph type="title"/>
          </p:nvPr>
        </p:nvSpPr>
        <p:spPr>
          <a:xfrm>
            <a:off x="228931" y="-24613"/>
            <a:ext cx="6753612" cy="1103754"/>
          </a:xfrm>
          <a:prstGeom prst="rect">
            <a:avLst/>
          </a:prstGeom>
        </p:spPr>
        <p:txBody>
          <a:bodyPr lIns="45699" tIns="45699" rIns="45699" bIns="45699" rtlCol="1">
            <a:normAutofit/>
          </a:bodyPr>
          <a:lstStyle>
            <a:lvl1pPr algn="r" rtl="1">
              <a:lnSpc>
                <a:spcPct val="80000"/>
              </a:lnSpc>
            </a:lvl1pPr>
          </a:lstStyle>
          <a:p>
            <a:pPr rtl="1"/>
            <a:r>
              <a:rPr lang="ar" sz="3600" b="1" dirty="0">
                <a:latin typeface="Sakkal Majalla" panose="02000000000000000000" pitchFamily="2" charset="-78"/>
                <a:cs typeface="Sakkal Majalla" panose="02000000000000000000" pitchFamily="2" charset="-78"/>
              </a:rPr>
              <a:t>المشاركة المجتمعية </a:t>
            </a:r>
            <a:r>
              <a:rPr lang="ar-EG" sz="3600" b="1" dirty="0">
                <a:latin typeface="Sakkal Majalla" panose="02000000000000000000" pitchFamily="2" charset="-78"/>
                <a:cs typeface="Sakkal Majalla" panose="02000000000000000000" pitchFamily="2" charset="-78"/>
              </a:rPr>
              <a:t>في </a:t>
            </a:r>
            <a:r>
              <a:rPr lang="ar" sz="3600" b="1" dirty="0">
                <a:latin typeface="Sakkal Majalla" panose="02000000000000000000" pitchFamily="2" charset="-78"/>
                <a:cs typeface="Sakkal Majalla" panose="02000000000000000000" pitchFamily="2" charset="-78"/>
              </a:rPr>
              <a:t>أثناء مختلف مراحل حالة الطوارئ</a:t>
            </a:r>
          </a:p>
        </p:txBody>
      </p:sp>
      <p:grpSp>
        <p:nvGrpSpPr>
          <p:cNvPr id="402" name="Google Shape;1333;g77cecb6c06_0_375"/>
          <p:cNvGrpSpPr/>
          <p:nvPr/>
        </p:nvGrpSpPr>
        <p:grpSpPr>
          <a:xfrm>
            <a:off x="3094057" y="1236373"/>
            <a:ext cx="6753614" cy="1103757"/>
            <a:chOff x="0" y="0"/>
            <a:chExt cx="6753612" cy="1103755"/>
          </a:xfrm>
        </p:grpSpPr>
        <p:sp>
          <p:nvSpPr>
            <p:cNvPr id="400" name="Shape"/>
            <p:cNvSpPr/>
            <p:nvPr/>
          </p:nvSpPr>
          <p:spPr>
            <a:xfrm>
              <a:off x="0" y="0"/>
              <a:ext cx="6753612" cy="1103755"/>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30" y="21600"/>
                    <a:pt x="21220" y="21600"/>
                  </a:cubicBezTo>
                  <a:lnTo>
                    <a:pt x="0" y="21600"/>
                  </a:lnTo>
                  <a:lnTo>
                    <a:pt x="0" y="0"/>
                  </a:lnTo>
                  <a:lnTo>
                    <a:pt x="21220" y="0"/>
                  </a:lnTo>
                  <a:cubicBezTo>
                    <a:pt x="21430"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rtlCol="1" anchor="ctr">
              <a:noAutofit/>
            </a:bodyPr>
            <a:lstStyle/>
            <a:p>
              <a:pPr rtl="1">
                <a:lnSpc>
                  <a:spcPct val="90000"/>
                </a:lnSpc>
                <a:spcBef>
                  <a:spcPts val="200"/>
                </a:spcBef>
                <a:defRPr sz="1100">
                  <a:latin typeface="+mj-lt"/>
                  <a:ea typeface="+mj-ea"/>
                  <a:cs typeface="+mj-cs"/>
                  <a:sym typeface="Source Sans Pro Regular"/>
                </a:defRPr>
              </a:pPr>
              <a:endParaRPr sz="1200">
                <a:latin typeface="Sakkal Majalla" panose="02000000000000000000" pitchFamily="2" charset="-78"/>
                <a:cs typeface="Sakkal Majalla" panose="02000000000000000000" pitchFamily="2" charset="-78"/>
              </a:endParaRPr>
            </a:p>
          </p:txBody>
        </p:sp>
        <p:sp>
          <p:nvSpPr>
            <p:cNvPr id="401" name="Preparing…"/>
            <p:cNvSpPr txBox="1"/>
            <p:nvPr/>
          </p:nvSpPr>
          <p:spPr>
            <a:xfrm>
              <a:off x="99775" y="17854"/>
              <a:ext cx="6647487" cy="106804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8800" tIns="48800" rIns="48800" bIns="48800" numCol="1" rtlCol="1" anchor="ctr">
              <a:spAutoFit/>
            </a:bodyPr>
            <a:lstStyle/>
            <a:p>
              <a:pPr lvl="1" rtl="1">
                <a:lnSpc>
                  <a:spcPct val="90000"/>
                </a:lnSpc>
                <a:defRPr sz="1500">
                  <a:solidFill>
                    <a:srgbClr val="0070C0"/>
                  </a:solidFill>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الإعداد</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نفِّذ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تقييمًا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سريعًا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عامًّا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وجهِّز</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النهج</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الذي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ستتبعه</a:t>
              </a:r>
              <a:r>
                <a:rPr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حدِّد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الأشخاص</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الرئيسيين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والشبكات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والمجموعات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الرئيسية</a:t>
              </a:r>
              <a:r>
                <a:rPr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تأكد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مستوى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معارف</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وفهم</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والأشخاص</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الرئيسيين</a:t>
              </a:r>
              <a:r>
                <a:rPr sz="1600" dirty="0">
                  <a:latin typeface="Sakkal Majalla" panose="02000000000000000000" pitchFamily="2" charset="-78"/>
                  <a:cs typeface="Sakkal Majalla" panose="02000000000000000000" pitchFamily="2" charset="-78"/>
                </a:rPr>
                <a:t>.</a:t>
              </a:r>
            </a:p>
          </p:txBody>
        </p:sp>
      </p:grpSp>
      <p:grpSp>
        <p:nvGrpSpPr>
          <p:cNvPr id="405" name="Google Shape;1334;g77cecb6c06_0_375"/>
          <p:cNvGrpSpPr/>
          <p:nvPr/>
        </p:nvGrpSpPr>
        <p:grpSpPr>
          <a:xfrm>
            <a:off x="2110854" y="1459775"/>
            <a:ext cx="919719" cy="1147259"/>
            <a:chOff x="-1" y="-1"/>
            <a:chExt cx="919718" cy="1147258"/>
          </a:xfrm>
        </p:grpSpPr>
        <p:sp>
          <p:nvSpPr>
            <p:cNvPr id="403" name="Shape"/>
            <p:cNvSpPr/>
            <p:nvPr/>
          </p:nvSpPr>
          <p:spPr>
            <a:xfrm>
              <a:off x="-1" y="-1"/>
              <a:ext cx="919718" cy="11472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351"/>
                  </a:lnTo>
                  <a:lnTo>
                    <a:pt x="10800" y="21600"/>
                  </a:lnTo>
                  <a:lnTo>
                    <a:pt x="0" y="12351"/>
                  </a:lnTo>
                  <a:lnTo>
                    <a:pt x="0" y="0"/>
                  </a:lnTo>
                  <a:lnTo>
                    <a:pt x="10800" y="9249"/>
                  </a:lnTo>
                  <a:lnTo>
                    <a:pt x="21600" y="0"/>
                  </a:lnTo>
                  <a:close/>
                </a:path>
              </a:pathLst>
            </a:custGeom>
            <a:solidFill>
              <a:srgbClr val="FFF6AE"/>
            </a:solidFill>
            <a:ln w="12700" cap="flat">
              <a:solidFill>
                <a:srgbClr val="4372C3"/>
              </a:solidFill>
              <a:prstDash val="solid"/>
              <a:miter lim="800000"/>
            </a:ln>
            <a:effectLst/>
          </p:spPr>
          <p:txBody>
            <a:bodyPr wrap="square" lIns="45719" tIns="45719" rIns="45719" bIns="45719" numCol="1" rtlCol="1" anchor="ctr">
              <a:noAutofit/>
            </a:bodyPr>
            <a:lstStyle/>
            <a:p>
              <a:pPr algn="ctr" rtl="1">
                <a:lnSpc>
                  <a:spcPct val="90000"/>
                </a:lnSpc>
                <a:defRPr sz="1000">
                  <a:latin typeface="+mj-lt"/>
                  <a:ea typeface="+mj-ea"/>
                  <a:cs typeface="+mj-cs"/>
                  <a:sym typeface="Source Sans Pro Regular"/>
                </a:defRPr>
              </a:pPr>
              <a:endParaRPr sz="1050">
                <a:latin typeface="Sakkal Majalla" panose="02000000000000000000" pitchFamily="2" charset="-78"/>
                <a:cs typeface="Sakkal Majalla" panose="02000000000000000000" pitchFamily="2" charset="-78"/>
              </a:endParaRPr>
            </a:p>
          </p:txBody>
        </p:sp>
        <p:sp>
          <p:nvSpPr>
            <p:cNvPr id="404" name="Preparedness"/>
            <p:cNvSpPr txBox="1"/>
            <p:nvPr/>
          </p:nvSpPr>
          <p:spPr>
            <a:xfrm>
              <a:off x="6349" y="479259"/>
              <a:ext cx="907019" cy="18873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75" tIns="8875" rIns="8875" bIns="8875" numCol="1" rtlCol="1" anchor="ctr">
              <a:spAutoFit/>
            </a:bodyPr>
            <a:lstStyle>
              <a:lvl1pPr algn="ctr" rtl="1">
                <a:lnSpc>
                  <a:spcPct val="90000"/>
                </a:lnSpc>
                <a:defRPr sz="1000">
                  <a:latin typeface="+mj-lt"/>
                  <a:ea typeface="+mj-ea"/>
                  <a:cs typeface="+mj-cs"/>
                  <a:sym typeface="Source Sans Pro Regular"/>
                </a:defRPr>
              </a:lvl1pPr>
            </a:lstStyle>
            <a:p>
              <a:pPr rtl="1"/>
              <a:r>
                <a:rPr lang="ar" sz="1200" dirty="0">
                  <a:latin typeface="Sakkal Majalla" panose="02000000000000000000" pitchFamily="2" charset="-78"/>
                  <a:cs typeface="Sakkal Majalla" panose="02000000000000000000" pitchFamily="2" charset="-78"/>
                </a:rPr>
                <a:t>التأهُّب</a:t>
              </a:r>
            </a:p>
          </p:txBody>
        </p:sp>
      </p:grpSp>
      <p:grpSp>
        <p:nvGrpSpPr>
          <p:cNvPr id="408" name="Google Shape;1335;g77cecb6c06_0_375"/>
          <p:cNvGrpSpPr/>
          <p:nvPr/>
        </p:nvGrpSpPr>
        <p:grpSpPr>
          <a:xfrm>
            <a:off x="3094057" y="2446065"/>
            <a:ext cx="6753614" cy="1151146"/>
            <a:chOff x="0" y="66318"/>
            <a:chExt cx="6753612" cy="1151144"/>
          </a:xfrm>
        </p:grpSpPr>
        <p:sp>
          <p:nvSpPr>
            <p:cNvPr id="406" name="Shape"/>
            <p:cNvSpPr/>
            <p:nvPr/>
          </p:nvSpPr>
          <p:spPr>
            <a:xfrm>
              <a:off x="0" y="66318"/>
              <a:ext cx="6753612" cy="1151144"/>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rtlCol="1" anchor="ctr">
              <a:noAutofit/>
            </a:bodyPr>
            <a:lstStyle/>
            <a:p>
              <a:pPr rtl="1">
                <a:lnSpc>
                  <a:spcPct val="90000"/>
                </a:lnSpc>
                <a:spcBef>
                  <a:spcPts val="200"/>
                </a:spcBef>
                <a:defRPr sz="1100">
                  <a:latin typeface="+mj-lt"/>
                  <a:ea typeface="+mj-ea"/>
                  <a:cs typeface="+mj-cs"/>
                  <a:sym typeface="Source Sans Pro Regular"/>
                </a:defRPr>
              </a:pPr>
              <a:endParaRPr sz="1200">
                <a:latin typeface="Sakkal Majalla" panose="02000000000000000000" pitchFamily="2" charset="-78"/>
                <a:cs typeface="Sakkal Majalla" panose="02000000000000000000" pitchFamily="2" charset="-78"/>
              </a:endParaRPr>
            </a:p>
          </p:txBody>
        </p:sp>
        <p:sp>
          <p:nvSpPr>
            <p:cNvPr id="407" name="Conducting…"/>
            <p:cNvSpPr txBox="1"/>
            <p:nvPr/>
          </p:nvSpPr>
          <p:spPr>
            <a:xfrm>
              <a:off x="99774" y="107866"/>
              <a:ext cx="6647488" cy="106804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8800" tIns="48800" rIns="48800" bIns="48800" numCol="1" rtlCol="1" anchor="ctr">
              <a:spAutoFit/>
            </a:bodyPr>
            <a:lstStyle/>
            <a:p>
              <a:pPr lvl="1" rtl="1">
                <a:lnSpc>
                  <a:spcPct val="90000"/>
                </a:lnSpc>
                <a:defRPr sz="1500">
                  <a:solidFill>
                    <a:srgbClr val="0070C0"/>
                  </a:solidFill>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التنفيذ</a:t>
              </a:r>
              <a:endParaRPr sz="16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نفِّذ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تقييمًا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سريعًا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في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المنطقة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المُتضررة</a:t>
              </a:r>
              <a:r>
                <a:rPr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حدِّد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أعضاء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الرئيسيين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وضَعْ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خطة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a:t>
              </a:r>
              <a:endParaRPr sz="1600" dirty="0">
                <a:latin typeface="Sakkal Majalla" panose="02000000000000000000" pitchFamily="2" charset="-78"/>
                <a:ea typeface="Arial"/>
                <a:cs typeface="Sakkal Majalla" panose="02000000000000000000" pitchFamily="2" charset="-78"/>
                <a:sym typeface="Arial"/>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حدِّد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الأعضاء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الذين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يمكنهم</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دعم</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فريق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الاستجابة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السريعة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في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أعمال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المجتمعية</a:t>
              </a:r>
              <a:r>
                <a:rPr sz="1600" dirty="0">
                  <a:latin typeface="Sakkal Majalla" panose="02000000000000000000" pitchFamily="2" charset="-78"/>
                  <a:cs typeface="Sakkal Majalla" panose="02000000000000000000" pitchFamily="2" charset="-78"/>
                </a:rPr>
                <a:t>.</a:t>
              </a:r>
            </a:p>
          </p:txBody>
        </p:sp>
      </p:grpSp>
      <p:grpSp>
        <p:nvGrpSpPr>
          <p:cNvPr id="411" name="Google Shape;1336;g77cecb6c06_0_375"/>
          <p:cNvGrpSpPr/>
          <p:nvPr/>
        </p:nvGrpSpPr>
        <p:grpSpPr>
          <a:xfrm>
            <a:off x="2110854" y="2472442"/>
            <a:ext cx="919719" cy="1232351"/>
            <a:chOff x="0" y="-1"/>
            <a:chExt cx="919717" cy="1232350"/>
          </a:xfrm>
        </p:grpSpPr>
        <p:sp>
          <p:nvSpPr>
            <p:cNvPr id="409" name="Shape"/>
            <p:cNvSpPr/>
            <p:nvPr/>
          </p:nvSpPr>
          <p:spPr>
            <a:xfrm>
              <a:off x="0" y="-1"/>
              <a:ext cx="919717" cy="12323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837"/>
                  </a:lnTo>
                  <a:lnTo>
                    <a:pt x="10800" y="21600"/>
                  </a:lnTo>
                  <a:lnTo>
                    <a:pt x="0" y="12837"/>
                  </a:lnTo>
                  <a:lnTo>
                    <a:pt x="0" y="0"/>
                  </a:lnTo>
                  <a:lnTo>
                    <a:pt x="10800" y="8763"/>
                  </a:lnTo>
                  <a:lnTo>
                    <a:pt x="21600" y="0"/>
                  </a:lnTo>
                  <a:close/>
                </a:path>
              </a:pathLst>
            </a:custGeom>
            <a:solidFill>
              <a:srgbClr val="FF8706"/>
            </a:solidFill>
            <a:ln w="12700" cap="flat">
              <a:solidFill>
                <a:srgbClr val="4372C3"/>
              </a:solidFill>
              <a:prstDash val="solid"/>
              <a:miter lim="800000"/>
            </a:ln>
            <a:effectLst/>
          </p:spPr>
          <p:txBody>
            <a:bodyPr wrap="square" lIns="45719" tIns="45719" rIns="45719" bIns="45719" numCol="1" rtlCol="1" anchor="ctr">
              <a:noAutofit/>
            </a:bodyPr>
            <a:lstStyle/>
            <a:p>
              <a:pPr algn="ctr" rtl="1">
                <a:lnSpc>
                  <a:spcPct val="90000"/>
                </a:lnSpc>
                <a:spcBef>
                  <a:spcPts val="400"/>
                </a:spcBef>
                <a:defRPr sz="1000">
                  <a:latin typeface="+mj-lt"/>
                  <a:ea typeface="+mj-ea"/>
                  <a:cs typeface="+mj-cs"/>
                  <a:sym typeface="Source Sans Pro Regular"/>
                </a:defRPr>
              </a:pPr>
              <a:endParaRPr sz="1050">
                <a:latin typeface="Sakkal Majalla" panose="02000000000000000000" pitchFamily="2" charset="-78"/>
                <a:cs typeface="Sakkal Majalla" panose="02000000000000000000" pitchFamily="2" charset="-78"/>
              </a:endParaRPr>
            </a:p>
          </p:txBody>
        </p:sp>
        <p:sp>
          <p:nvSpPr>
            <p:cNvPr id="410" name="Initial Response"/>
            <p:cNvSpPr txBox="1"/>
            <p:nvPr/>
          </p:nvSpPr>
          <p:spPr>
            <a:xfrm>
              <a:off x="6349" y="423446"/>
              <a:ext cx="907019" cy="38546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75" tIns="8875" rIns="8875" bIns="8875" numCol="1" rtlCol="1" anchor="ctr">
              <a:spAutoFit/>
            </a:bodyPr>
            <a:lstStyle/>
            <a:p>
              <a:pPr algn="ctr" rtl="1">
                <a:lnSpc>
                  <a:spcPct val="90000"/>
                </a:lnSpc>
                <a:defRPr sz="1000">
                  <a:latin typeface="+mj-lt"/>
                  <a:ea typeface="+mj-ea"/>
                  <a:cs typeface="+mj-cs"/>
                  <a:sym typeface="Source Sans Pro Regular"/>
                </a:defRPr>
              </a:pPr>
              <a:endParaRPr sz="1050" dirty="0">
                <a:latin typeface="Sakkal Majalla" panose="02000000000000000000" pitchFamily="2" charset="-78"/>
                <a:cs typeface="Sakkal Majalla" panose="02000000000000000000" pitchFamily="2" charset="-78"/>
              </a:endParaRPr>
            </a:p>
            <a:p>
              <a:pPr algn="ctr" rtl="1">
                <a:lnSpc>
                  <a:spcPct val="90000"/>
                </a:lnSpc>
                <a:spcBef>
                  <a:spcPts val="400"/>
                </a:spcBef>
                <a:defRPr sz="1000">
                  <a:latin typeface="+mj-lt"/>
                  <a:ea typeface="+mj-ea"/>
                  <a:cs typeface="+mj-cs"/>
                  <a:sym typeface="Source Sans Pro Regular"/>
                </a:defRPr>
              </a:pPr>
              <a:r>
                <a:rPr lang="ar" sz="1200">
                  <a:latin typeface="Sakkal Majalla" panose="02000000000000000000" pitchFamily="2" charset="-78"/>
                  <a:cs typeface="Sakkal Majalla" panose="02000000000000000000" pitchFamily="2" charset="-78"/>
                </a:rPr>
                <a:t>الاستجابة الأولية</a:t>
              </a:r>
            </a:p>
          </p:txBody>
        </p:sp>
      </p:grpSp>
      <p:grpSp>
        <p:nvGrpSpPr>
          <p:cNvPr id="414" name="Google Shape;1337;g77cecb6c06_0_375"/>
          <p:cNvGrpSpPr/>
          <p:nvPr/>
        </p:nvGrpSpPr>
        <p:grpSpPr>
          <a:xfrm>
            <a:off x="3094057" y="3704162"/>
            <a:ext cx="6753614" cy="917014"/>
            <a:chOff x="0" y="62099"/>
            <a:chExt cx="6753612" cy="917012"/>
          </a:xfrm>
        </p:grpSpPr>
        <p:sp>
          <p:nvSpPr>
            <p:cNvPr id="412" name="Shape"/>
            <p:cNvSpPr/>
            <p:nvPr/>
          </p:nvSpPr>
          <p:spPr>
            <a:xfrm>
              <a:off x="0" y="62099"/>
              <a:ext cx="6753612" cy="917012"/>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rtlCol="1" anchor="ctr">
              <a:noAutofit/>
            </a:bodyPr>
            <a:lstStyle/>
            <a:p>
              <a:pPr rtl="1">
                <a:lnSpc>
                  <a:spcPct val="90000"/>
                </a:lnSpc>
                <a:spcBef>
                  <a:spcPts val="200"/>
                </a:spcBef>
                <a:defRPr sz="1500">
                  <a:latin typeface="+mj-lt"/>
                  <a:ea typeface="+mj-ea"/>
                  <a:cs typeface="+mj-cs"/>
                  <a:sym typeface="Source Sans Pro Regular"/>
                </a:defRPr>
              </a:pPr>
              <a:endParaRPr sz="1600">
                <a:latin typeface="Sakkal Majalla" panose="02000000000000000000" pitchFamily="2" charset="-78"/>
                <a:cs typeface="Sakkal Majalla" panose="02000000000000000000" pitchFamily="2" charset="-78"/>
              </a:endParaRPr>
            </a:p>
          </p:txBody>
        </p:sp>
        <p:sp>
          <p:nvSpPr>
            <p:cNvPr id="413" name="Responding…"/>
            <p:cNvSpPr txBox="1"/>
            <p:nvPr/>
          </p:nvSpPr>
          <p:spPr>
            <a:xfrm>
              <a:off x="99774" y="110206"/>
              <a:ext cx="6647488" cy="8208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8800" tIns="48800" rIns="48800" bIns="48800" numCol="1" rtlCol="1" anchor="ctr">
              <a:spAutoFit/>
            </a:bodyPr>
            <a:lstStyle/>
            <a:p>
              <a:pPr lvl="1" rtl="1">
                <a:lnSpc>
                  <a:spcPct val="90000"/>
                </a:lnSpc>
                <a:defRPr sz="1500">
                  <a:solidFill>
                    <a:srgbClr val="0070C0"/>
                  </a:solidFill>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الاستجابة</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أشرِك</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أفراد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في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إجراءات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الاستجابة</a:t>
              </a:r>
              <a:r>
                <a:rPr sz="1600" dirty="0">
                  <a:latin typeface="Sakkal Majalla" panose="02000000000000000000" pitchFamily="2" charset="-78"/>
                  <a:cs typeface="Sakkal Majalla" panose="02000000000000000000" pitchFamily="2" charset="-78"/>
                </a:rPr>
                <a:t> </a:t>
              </a:r>
              <a:r>
                <a:rPr lang="ar-EG" sz="1600" dirty="0">
                  <a:latin typeface="Sakkal Majalla" panose="02000000000000000000" pitchFamily="2" charset="-78"/>
                  <a:cs typeface="Sakkal Majalla" panose="02000000000000000000" pitchFamily="2" charset="-78"/>
                </a:rPr>
                <a:t>(</a:t>
              </a:r>
              <a:r>
                <a:rPr sz="1600" dirty="0" err="1">
                  <a:latin typeface="Sakkal Majalla" panose="02000000000000000000" pitchFamily="2" charset="-78"/>
                  <a:cs typeface="Sakkal Majalla" panose="02000000000000000000" pitchFamily="2" charset="-78"/>
                </a:rPr>
                <a:t>إضفاء</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الطابع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lang="ar-EG"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اجمع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التعقيبات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وارصُد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الموقف</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بانتظام</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وأبلِغ</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بإجراءات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الاستجابة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وعدِّلها</a:t>
              </a:r>
              <a:r>
                <a:rPr sz="1600" dirty="0">
                  <a:latin typeface="Sakkal Majalla" panose="02000000000000000000" pitchFamily="2" charset="-78"/>
                  <a:cs typeface="Sakkal Majalla" panose="02000000000000000000" pitchFamily="2" charset="-78"/>
                </a:rPr>
                <a:t> </a:t>
              </a:r>
              <a:r>
                <a:rPr lang="ar-EG" sz="1600" dirty="0">
                  <a:latin typeface="Sakkal Majalla" panose="02000000000000000000" pitchFamily="2" charset="-78"/>
                  <a:cs typeface="Sakkal Majalla" panose="02000000000000000000" pitchFamily="2" charset="-78"/>
                </a:rPr>
                <a:t>(</a:t>
              </a:r>
              <a:r>
                <a:rPr sz="1600" dirty="0" err="1">
                  <a:latin typeface="Sakkal Majalla" panose="02000000000000000000" pitchFamily="2" charset="-78"/>
                  <a:cs typeface="Sakkal Majalla" panose="02000000000000000000" pitchFamily="2" charset="-78"/>
                </a:rPr>
                <a:t>من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كلتا</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الناحيتين</a:t>
              </a:r>
              <a:r>
                <a:rPr lang="ar-EG" sz="1600" dirty="0">
                  <a:latin typeface="Sakkal Majalla" panose="02000000000000000000" pitchFamily="2" charset="-78"/>
                  <a:cs typeface="Sakkal Majalla" panose="02000000000000000000" pitchFamily="2" charset="-78"/>
                </a:rPr>
                <a:t>).</a:t>
              </a:r>
              <a:endParaRPr sz="1600" dirty="0">
                <a:latin typeface="Sakkal Majalla" panose="02000000000000000000" pitchFamily="2" charset="-78"/>
                <a:cs typeface="Sakkal Majalla" panose="02000000000000000000" pitchFamily="2" charset="-78"/>
              </a:endParaRPr>
            </a:p>
          </p:txBody>
        </p:sp>
      </p:grpSp>
      <p:grpSp>
        <p:nvGrpSpPr>
          <p:cNvPr id="417" name="Google Shape;1338;g77cecb6c06_0_375"/>
          <p:cNvGrpSpPr/>
          <p:nvPr/>
        </p:nvGrpSpPr>
        <p:grpSpPr>
          <a:xfrm>
            <a:off x="2110854" y="3587492"/>
            <a:ext cx="919719" cy="1211580"/>
            <a:chOff x="0" y="-1"/>
            <a:chExt cx="919717" cy="1211579"/>
          </a:xfrm>
        </p:grpSpPr>
        <p:sp>
          <p:nvSpPr>
            <p:cNvPr id="415" name="Shape"/>
            <p:cNvSpPr/>
            <p:nvPr/>
          </p:nvSpPr>
          <p:spPr>
            <a:xfrm>
              <a:off x="0" y="-1"/>
              <a:ext cx="919717" cy="12115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837"/>
                  </a:lnTo>
                  <a:lnTo>
                    <a:pt x="10800" y="21600"/>
                  </a:lnTo>
                  <a:lnTo>
                    <a:pt x="0" y="12837"/>
                  </a:lnTo>
                  <a:lnTo>
                    <a:pt x="0" y="0"/>
                  </a:lnTo>
                  <a:lnTo>
                    <a:pt x="10800" y="8763"/>
                  </a:lnTo>
                  <a:lnTo>
                    <a:pt x="21600" y="0"/>
                  </a:lnTo>
                  <a:close/>
                </a:path>
              </a:pathLst>
            </a:custGeom>
            <a:solidFill>
              <a:srgbClr val="FF0000"/>
            </a:solidFill>
            <a:ln w="12700" cap="flat">
              <a:solidFill>
                <a:srgbClr val="4372C3"/>
              </a:solidFill>
              <a:prstDash val="solid"/>
              <a:miter lim="800000"/>
            </a:ln>
            <a:effectLst/>
          </p:spPr>
          <p:txBody>
            <a:bodyPr wrap="square" lIns="45719" tIns="45719" rIns="45719" bIns="45719" numCol="1" rtlCol="1" anchor="ctr">
              <a:noAutofit/>
            </a:bodyPr>
            <a:lstStyle/>
            <a:p>
              <a:pPr algn="ctr" rtl="1">
                <a:lnSpc>
                  <a:spcPct val="90000"/>
                </a:lnSpc>
                <a:spcBef>
                  <a:spcPts val="400"/>
                </a:spcBef>
                <a:defRPr sz="1000">
                  <a:latin typeface="+mj-lt"/>
                  <a:ea typeface="+mj-ea"/>
                  <a:cs typeface="+mj-cs"/>
                  <a:sym typeface="Source Sans Pro Regular"/>
                </a:defRPr>
              </a:pPr>
              <a:endParaRPr sz="1050">
                <a:latin typeface="Sakkal Majalla" panose="02000000000000000000" pitchFamily="2" charset="-78"/>
                <a:cs typeface="Sakkal Majalla" panose="02000000000000000000" pitchFamily="2" charset="-78"/>
              </a:endParaRPr>
            </a:p>
          </p:txBody>
        </p:sp>
        <p:sp>
          <p:nvSpPr>
            <p:cNvPr id="416" name="Crisis and Control"/>
            <p:cNvSpPr txBox="1"/>
            <p:nvPr/>
          </p:nvSpPr>
          <p:spPr>
            <a:xfrm>
              <a:off x="6349" y="413060"/>
              <a:ext cx="907019" cy="38546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75" tIns="8875" rIns="8875" bIns="8875" numCol="1" rtlCol="1" anchor="ctr">
              <a:spAutoFit/>
            </a:bodyPr>
            <a:lstStyle/>
            <a:p>
              <a:pPr algn="ctr" rtl="1">
                <a:lnSpc>
                  <a:spcPct val="90000"/>
                </a:lnSpc>
                <a:defRPr sz="1000">
                  <a:latin typeface="+mj-lt"/>
                  <a:ea typeface="+mj-ea"/>
                  <a:cs typeface="+mj-cs"/>
                  <a:sym typeface="Source Sans Pro Regular"/>
                </a:defRPr>
              </a:pPr>
              <a:endParaRPr sz="1050" dirty="0">
                <a:latin typeface="Sakkal Majalla" panose="02000000000000000000" pitchFamily="2" charset="-78"/>
                <a:cs typeface="Sakkal Majalla" panose="02000000000000000000" pitchFamily="2" charset="-78"/>
              </a:endParaRPr>
            </a:p>
            <a:p>
              <a:pPr algn="ctr" rtl="1">
                <a:lnSpc>
                  <a:spcPct val="90000"/>
                </a:lnSpc>
                <a:spcBef>
                  <a:spcPts val="400"/>
                </a:spcBef>
                <a:defRPr sz="1000">
                  <a:latin typeface="+mj-lt"/>
                  <a:ea typeface="+mj-ea"/>
                  <a:cs typeface="+mj-cs"/>
                  <a:sym typeface="Source Sans Pro Regular"/>
                </a:defRPr>
              </a:pPr>
              <a:r>
                <a:rPr lang="ar" sz="1200">
                  <a:latin typeface="Sakkal Majalla" panose="02000000000000000000" pitchFamily="2" charset="-78"/>
                  <a:cs typeface="Sakkal Majalla" panose="02000000000000000000" pitchFamily="2" charset="-78"/>
                </a:rPr>
                <a:t>الأزمة والرقابة </a:t>
              </a:r>
            </a:p>
          </p:txBody>
        </p:sp>
      </p:grpSp>
      <p:grpSp>
        <p:nvGrpSpPr>
          <p:cNvPr id="420" name="Google Shape;1339;g77cecb6c06_0_375"/>
          <p:cNvGrpSpPr/>
          <p:nvPr/>
        </p:nvGrpSpPr>
        <p:grpSpPr>
          <a:xfrm>
            <a:off x="2110484" y="4724236"/>
            <a:ext cx="919720" cy="1023214"/>
            <a:chOff x="-1" y="-1"/>
            <a:chExt cx="919719" cy="1023212"/>
          </a:xfrm>
        </p:grpSpPr>
        <p:sp>
          <p:nvSpPr>
            <p:cNvPr id="418" name="Shape"/>
            <p:cNvSpPr/>
            <p:nvPr/>
          </p:nvSpPr>
          <p:spPr>
            <a:xfrm>
              <a:off x="-1" y="-1"/>
              <a:ext cx="919719" cy="10232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3420"/>
                  </a:lnTo>
                  <a:lnTo>
                    <a:pt x="10800" y="21600"/>
                  </a:lnTo>
                  <a:lnTo>
                    <a:pt x="0" y="13420"/>
                  </a:lnTo>
                  <a:lnTo>
                    <a:pt x="0" y="0"/>
                  </a:lnTo>
                  <a:lnTo>
                    <a:pt x="10800" y="8180"/>
                  </a:lnTo>
                  <a:lnTo>
                    <a:pt x="21600" y="0"/>
                  </a:lnTo>
                  <a:close/>
                </a:path>
              </a:pathLst>
            </a:custGeom>
            <a:solidFill>
              <a:srgbClr val="00B0F0"/>
            </a:solidFill>
            <a:ln w="12700" cap="flat">
              <a:solidFill>
                <a:srgbClr val="4372C3"/>
              </a:solidFill>
              <a:prstDash val="solid"/>
              <a:miter lim="800000"/>
            </a:ln>
            <a:effectLst/>
          </p:spPr>
          <p:txBody>
            <a:bodyPr wrap="square" lIns="45719" tIns="45719" rIns="45719" bIns="45719" numCol="1" rtlCol="1" anchor="ctr">
              <a:noAutofit/>
            </a:bodyPr>
            <a:lstStyle/>
            <a:p>
              <a:pPr algn="ctr" rtl="1">
                <a:lnSpc>
                  <a:spcPct val="90000"/>
                </a:lnSpc>
                <a:defRPr sz="1000">
                  <a:latin typeface="+mj-lt"/>
                  <a:ea typeface="+mj-ea"/>
                  <a:cs typeface="+mj-cs"/>
                  <a:sym typeface="Source Sans Pro Regular"/>
                </a:defRPr>
              </a:pPr>
              <a:endParaRPr sz="1050">
                <a:latin typeface="Sakkal Majalla" panose="02000000000000000000" pitchFamily="2" charset="-78"/>
                <a:cs typeface="Sakkal Majalla" panose="02000000000000000000" pitchFamily="2" charset="-78"/>
              </a:endParaRPr>
            </a:p>
          </p:txBody>
        </p:sp>
        <p:sp>
          <p:nvSpPr>
            <p:cNvPr id="419" name="Recovery"/>
            <p:cNvSpPr txBox="1"/>
            <p:nvPr/>
          </p:nvSpPr>
          <p:spPr>
            <a:xfrm flipH="1">
              <a:off x="6349" y="417236"/>
              <a:ext cx="907019" cy="18873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75" tIns="8875" rIns="8875" bIns="8875" numCol="1" rtlCol="1" anchor="ctr">
              <a:spAutoFit/>
            </a:bodyPr>
            <a:lstStyle>
              <a:lvl1pPr algn="ctr" rtl="1">
                <a:lnSpc>
                  <a:spcPct val="90000"/>
                </a:lnSpc>
                <a:defRPr sz="1000">
                  <a:latin typeface="+mj-lt"/>
                  <a:ea typeface="+mj-ea"/>
                  <a:cs typeface="+mj-cs"/>
                  <a:sym typeface="Source Sans Pro Regular"/>
                </a:defRPr>
              </a:lvl1pPr>
            </a:lstStyle>
            <a:p>
              <a:pPr rtl="1"/>
              <a:r>
                <a:rPr lang="ar" sz="1200">
                  <a:latin typeface="Sakkal Majalla" panose="02000000000000000000" pitchFamily="2" charset="-78"/>
                  <a:cs typeface="Sakkal Majalla" panose="02000000000000000000" pitchFamily="2" charset="-78"/>
                </a:rPr>
                <a:t>التعافي</a:t>
              </a:r>
            </a:p>
          </p:txBody>
        </p:sp>
      </p:grpSp>
      <p:grpSp>
        <p:nvGrpSpPr>
          <p:cNvPr id="423" name="Google Shape;1340;g77cecb6c06_0_375"/>
          <p:cNvGrpSpPr/>
          <p:nvPr/>
        </p:nvGrpSpPr>
        <p:grpSpPr>
          <a:xfrm>
            <a:off x="3094057" y="5772544"/>
            <a:ext cx="6753614" cy="956037"/>
            <a:chOff x="0" y="0"/>
            <a:chExt cx="6753612" cy="956035"/>
          </a:xfrm>
        </p:grpSpPr>
        <p:sp>
          <p:nvSpPr>
            <p:cNvPr id="421" name="Shape"/>
            <p:cNvSpPr/>
            <p:nvPr/>
          </p:nvSpPr>
          <p:spPr>
            <a:xfrm>
              <a:off x="0" y="0"/>
              <a:ext cx="6753612" cy="956035"/>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rtlCol="1" anchor="ctr">
              <a:noAutofit/>
            </a:bodyPr>
            <a:lstStyle/>
            <a:p>
              <a:pPr rtl="1">
                <a:lnSpc>
                  <a:spcPct val="90000"/>
                </a:lnSpc>
                <a:spcBef>
                  <a:spcPts val="200"/>
                </a:spcBef>
                <a:defRPr sz="1100">
                  <a:latin typeface="+mj-lt"/>
                  <a:ea typeface="+mj-ea"/>
                  <a:cs typeface="+mj-cs"/>
                  <a:sym typeface="Source Sans Pro Regular"/>
                </a:defRPr>
              </a:pPr>
              <a:endParaRPr sz="1200">
                <a:latin typeface="Sakkal Majalla" panose="02000000000000000000" pitchFamily="2" charset="-78"/>
                <a:cs typeface="Sakkal Majalla" panose="02000000000000000000" pitchFamily="2" charset="-78"/>
              </a:endParaRPr>
            </a:p>
          </p:txBody>
        </p:sp>
        <p:sp>
          <p:nvSpPr>
            <p:cNvPr id="422" name="Adapting…"/>
            <p:cNvSpPr txBox="1"/>
            <p:nvPr/>
          </p:nvSpPr>
          <p:spPr>
            <a:xfrm>
              <a:off x="99775" y="67617"/>
              <a:ext cx="6647487" cy="8208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8800" tIns="48800" rIns="48800" bIns="48800" numCol="1" rtlCol="1" anchor="ctr">
              <a:spAutoFit/>
            </a:bodyPr>
            <a:lstStyle/>
            <a:p>
              <a:pPr lvl="1" rtl="1">
                <a:lnSpc>
                  <a:spcPct val="90000"/>
                </a:lnSpc>
                <a:defRPr sz="1500">
                  <a:solidFill>
                    <a:srgbClr val="0070C0"/>
                  </a:solidFill>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التكيُّف</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نفِّذ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الاستعراض</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اللاحق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للإجراءات</a:t>
              </a:r>
              <a:r>
                <a:rPr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وثِّق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الدروس</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المستفادة</a:t>
              </a:r>
              <a:r>
                <a:rPr sz="1600" dirty="0">
                  <a:latin typeface="Sakkal Majalla" panose="02000000000000000000" pitchFamily="2" charset="-78"/>
                  <a:cs typeface="Sakkal Majalla" panose="02000000000000000000" pitchFamily="2" charset="-78"/>
                </a:rPr>
                <a:t>، و</a:t>
              </a:r>
              <a:r>
                <a:rPr lang="ar-EG" sz="1600" dirty="0">
                  <a:latin typeface="Sakkal Majalla" panose="02000000000000000000" pitchFamily="2" charset="-78"/>
                  <a:cs typeface="Sakkal Majalla" panose="02000000000000000000" pitchFamily="2" charset="-78"/>
                </a:rPr>
                <a:t>ا</a:t>
              </a:r>
              <a:r>
                <a:rPr sz="1600" dirty="0" err="1">
                  <a:latin typeface="Sakkal Majalla" panose="02000000000000000000" pitchFamily="2" charset="-78"/>
                  <a:cs typeface="Sakkal Majalla" panose="02000000000000000000" pitchFamily="2" charset="-78"/>
                </a:rPr>
                <a:t>دمجها</a:t>
              </a:r>
              <a:r>
                <a:rPr lang="ar-EG" sz="1600" dirty="0">
                  <a:latin typeface="Sakkal Majalla" panose="02000000000000000000" pitchFamily="2" charset="-78"/>
                  <a:cs typeface="Sakkal Majalla" panose="02000000000000000000" pitchFamily="2" charset="-78"/>
                </a:rPr>
                <a:t>.</a:t>
              </a:r>
              <a:r>
                <a:rPr sz="1600" dirty="0">
                  <a:latin typeface="Sakkal Majalla" panose="02000000000000000000" pitchFamily="2" charset="-78"/>
                  <a:cs typeface="Sakkal Majalla" panose="02000000000000000000" pitchFamily="2" charset="-78"/>
                </a:rPr>
                <a:t> </a:t>
              </a:r>
            </a:p>
          </p:txBody>
        </p:sp>
      </p:grpSp>
      <p:grpSp>
        <p:nvGrpSpPr>
          <p:cNvPr id="426" name="Google Shape;1341;g77cecb6c06_0_375"/>
          <p:cNvGrpSpPr/>
          <p:nvPr/>
        </p:nvGrpSpPr>
        <p:grpSpPr>
          <a:xfrm>
            <a:off x="2110115" y="5725063"/>
            <a:ext cx="920087" cy="1041074"/>
            <a:chOff x="-1" y="-1"/>
            <a:chExt cx="920085" cy="1041073"/>
          </a:xfrm>
        </p:grpSpPr>
        <p:sp>
          <p:nvSpPr>
            <p:cNvPr id="424" name="Shape"/>
            <p:cNvSpPr/>
            <p:nvPr/>
          </p:nvSpPr>
          <p:spPr>
            <a:xfrm>
              <a:off x="-1" y="-1"/>
              <a:ext cx="920085" cy="104107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3420"/>
                  </a:lnTo>
                  <a:lnTo>
                    <a:pt x="10800" y="21600"/>
                  </a:lnTo>
                  <a:lnTo>
                    <a:pt x="0" y="13420"/>
                  </a:lnTo>
                  <a:lnTo>
                    <a:pt x="0" y="0"/>
                  </a:lnTo>
                  <a:lnTo>
                    <a:pt x="10800" y="8180"/>
                  </a:lnTo>
                  <a:lnTo>
                    <a:pt x="21600" y="0"/>
                  </a:lnTo>
                  <a:close/>
                </a:path>
              </a:pathLst>
            </a:custGeom>
            <a:solidFill>
              <a:srgbClr val="00B050"/>
            </a:solidFill>
            <a:ln w="12700" cap="flat">
              <a:solidFill>
                <a:schemeClr val="accent1"/>
              </a:solidFill>
              <a:prstDash val="solid"/>
              <a:miter lim="800000"/>
            </a:ln>
            <a:effectLst/>
          </p:spPr>
          <p:txBody>
            <a:bodyPr wrap="square" lIns="45719" tIns="45719" rIns="45719" bIns="45719" numCol="1" rtlCol="1" anchor="ctr">
              <a:noAutofit/>
            </a:bodyPr>
            <a:lstStyle/>
            <a:p>
              <a:pPr algn="ctr" rtl="1">
                <a:lnSpc>
                  <a:spcPct val="90000"/>
                </a:lnSpc>
                <a:defRPr sz="1000">
                  <a:latin typeface="+mj-lt"/>
                  <a:ea typeface="+mj-ea"/>
                  <a:cs typeface="+mj-cs"/>
                  <a:sym typeface="Source Sans Pro Regular"/>
                </a:defRPr>
              </a:pPr>
              <a:endParaRPr sz="1050">
                <a:latin typeface="Sakkal Majalla" panose="02000000000000000000" pitchFamily="2" charset="-78"/>
                <a:cs typeface="Sakkal Majalla" panose="02000000000000000000" pitchFamily="2" charset="-78"/>
              </a:endParaRPr>
            </a:p>
          </p:txBody>
        </p:sp>
        <p:sp>
          <p:nvSpPr>
            <p:cNvPr id="425" name="Evaluation"/>
            <p:cNvSpPr txBox="1"/>
            <p:nvPr/>
          </p:nvSpPr>
          <p:spPr>
            <a:xfrm>
              <a:off x="6350" y="426166"/>
              <a:ext cx="907383" cy="18873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875" tIns="8875" rIns="8875" bIns="8875" numCol="1" rtlCol="1" anchor="ctr">
              <a:spAutoFit/>
            </a:bodyPr>
            <a:lstStyle>
              <a:lvl1pPr algn="ctr" rtl="1">
                <a:lnSpc>
                  <a:spcPct val="90000"/>
                </a:lnSpc>
                <a:defRPr sz="1000">
                  <a:latin typeface="+mj-lt"/>
                  <a:ea typeface="+mj-ea"/>
                  <a:cs typeface="+mj-cs"/>
                  <a:sym typeface="Source Sans Pro Regular"/>
                </a:defRPr>
              </a:lvl1pPr>
            </a:lstStyle>
            <a:p>
              <a:pPr rtl="1"/>
              <a:r>
                <a:rPr lang="ar" sz="1200">
                  <a:latin typeface="Sakkal Majalla" panose="02000000000000000000" pitchFamily="2" charset="-78"/>
                  <a:cs typeface="Sakkal Majalla" panose="02000000000000000000" pitchFamily="2" charset="-78"/>
                </a:rPr>
                <a:t>التقييم</a:t>
              </a:r>
            </a:p>
          </p:txBody>
        </p:sp>
      </p:grpSp>
      <p:grpSp>
        <p:nvGrpSpPr>
          <p:cNvPr id="429" name="Google Shape;1342;g77cecb6c06_0_375"/>
          <p:cNvGrpSpPr/>
          <p:nvPr/>
        </p:nvGrpSpPr>
        <p:grpSpPr>
          <a:xfrm>
            <a:off x="3094057" y="4748787"/>
            <a:ext cx="6753614" cy="917015"/>
            <a:chOff x="0" y="0"/>
            <a:chExt cx="6753612" cy="917013"/>
          </a:xfrm>
        </p:grpSpPr>
        <p:sp>
          <p:nvSpPr>
            <p:cNvPr id="427" name="Shape"/>
            <p:cNvSpPr/>
            <p:nvPr/>
          </p:nvSpPr>
          <p:spPr>
            <a:xfrm>
              <a:off x="0" y="0"/>
              <a:ext cx="6753612" cy="917013"/>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rtlCol="1" anchor="ctr">
              <a:noAutofit/>
            </a:bodyPr>
            <a:lstStyle/>
            <a:p>
              <a:pPr rtl="1">
                <a:lnSpc>
                  <a:spcPct val="90000"/>
                </a:lnSpc>
                <a:spcBef>
                  <a:spcPts val="200"/>
                </a:spcBef>
                <a:defRPr sz="1100">
                  <a:latin typeface="+mj-lt"/>
                  <a:ea typeface="+mj-ea"/>
                  <a:cs typeface="+mj-cs"/>
                  <a:sym typeface="Source Sans Pro Regular"/>
                </a:defRPr>
              </a:pPr>
              <a:endParaRPr sz="1200">
                <a:latin typeface="Sakkal Majalla" panose="02000000000000000000" pitchFamily="2" charset="-78"/>
                <a:cs typeface="Sakkal Majalla" panose="02000000000000000000" pitchFamily="2" charset="-78"/>
              </a:endParaRPr>
            </a:p>
          </p:txBody>
        </p:sp>
        <p:sp>
          <p:nvSpPr>
            <p:cNvPr id="428" name="Informing…"/>
            <p:cNvSpPr txBox="1"/>
            <p:nvPr/>
          </p:nvSpPr>
          <p:spPr>
            <a:xfrm>
              <a:off x="99775" y="48107"/>
              <a:ext cx="6647487" cy="8208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8800" tIns="48800" rIns="48800" bIns="48800" numCol="1" rtlCol="1" anchor="ctr">
              <a:spAutoFit/>
            </a:bodyPr>
            <a:lstStyle/>
            <a:p>
              <a:pPr lvl="1" rtl="1">
                <a:lnSpc>
                  <a:spcPct val="90000"/>
                </a:lnSpc>
                <a:defRPr sz="1500">
                  <a:solidFill>
                    <a:srgbClr val="0070C0"/>
                  </a:solidFill>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الإبلاغ</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تعاونْ</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المحلي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لتوفير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التثقيف</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الصحي</a:t>
              </a:r>
              <a:r>
                <a:rPr sz="1600" dirty="0">
                  <a:latin typeface="Sakkal Majalla" panose="02000000000000000000" pitchFamily="2" charset="-78"/>
                  <a:cs typeface="Sakkal Majalla" panose="02000000000000000000" pitchFamily="2" charset="-78"/>
                </a:rPr>
                <a:t>.</a:t>
              </a:r>
              <a:endParaRPr sz="1200" dirty="0">
                <a:latin typeface="Sakkal Majalla" panose="02000000000000000000" pitchFamily="2" charset="-78"/>
                <a:cs typeface="Sakkal Majalla" panose="02000000000000000000" pitchFamily="2" charset="-78"/>
              </a:endParaRPr>
            </a:p>
            <a:p>
              <a:pPr marL="228600" lvl="1" indent="-209550" rtl="1">
                <a:lnSpc>
                  <a:spcPct val="90000"/>
                </a:lnSpc>
                <a:spcBef>
                  <a:spcPts val="200"/>
                </a:spcBef>
                <a:buClr>
                  <a:srgbClr val="000000"/>
                </a:buClr>
                <a:buSzPts val="1500"/>
                <a:buFont typeface="Calibri"/>
                <a:buChar char="•"/>
                <a:defRPr sz="1500">
                  <a:latin typeface="+mj-lt"/>
                  <a:ea typeface="+mj-ea"/>
                  <a:cs typeface="+mj-cs"/>
                  <a:sym typeface="Source Sans Pro Regular"/>
                </a:defRPr>
              </a:pPr>
              <a:r>
                <a:rPr sz="1600" dirty="0" err="1">
                  <a:latin typeface="Sakkal Majalla" panose="02000000000000000000" pitchFamily="2" charset="-78"/>
                  <a:cs typeface="Sakkal Majalla" panose="02000000000000000000" pitchFamily="2" charset="-78"/>
                </a:rPr>
                <a:t>حقِّق</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التعافي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ونفِّذ</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استراتيجية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المشاركة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المجتمعية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المدى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الأبعد</a:t>
              </a:r>
              <a:r>
                <a:rPr sz="1600" dirty="0">
                  <a:latin typeface="Sakkal Majalla" panose="02000000000000000000" pitchFamily="2" charset="-78"/>
                  <a:cs typeface="Sakkal Majalla" panose="02000000000000000000" pitchFamily="2" charset="-78"/>
                </a:rPr>
                <a:t>.</a:t>
              </a:r>
            </a:p>
          </p:txBody>
        </p:sp>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Google Shape;1349;g8542d053ce_16_0"/>
          <p:cNvSpPr txBox="1">
            <a:spLocks noGrp="1"/>
          </p:cNvSpPr>
          <p:nvPr>
            <p:ph type="body" idx="1"/>
          </p:nvPr>
        </p:nvSpPr>
        <p:spPr>
          <a:xfrm>
            <a:off x="4251315" y="1653414"/>
            <a:ext cx="7529515" cy="3551171"/>
          </a:xfrm>
          <a:prstGeom prst="rect">
            <a:avLst/>
          </a:prstGeom>
        </p:spPr>
        <p:txBody>
          <a:bodyPr lIns="45699" tIns="45699" rIns="45699" bIns="45699" rtlCol="1" anchor="t"/>
          <a:lstStyle/>
          <a:p>
            <a:pPr rtl="1"/>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يفعل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يأتي</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الترحيب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والمساعدين</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التردد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رفض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معارضتها</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73F573DA-575B-B2E3-9AE8-552DC7388C2B}"/>
              </a:ext>
            </a:extLst>
          </p:cNvPr>
          <p:cNvSpPr txBox="1">
            <a:spLocks/>
          </p:cNvSpPr>
          <p:nvPr/>
        </p:nvSpPr>
        <p:spPr>
          <a:xfrm>
            <a:off x="366700" y="630314"/>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الاستجابات </a:t>
            </a:r>
          </a:p>
          <a:p>
            <a:pPr rtl="1" hangingPunct="1"/>
            <a:r>
              <a:rPr lang="ar" b="1" dirty="0">
                <a:latin typeface="Sakkal Majalla" panose="02000000000000000000" pitchFamily="2" charset="-78"/>
                <a:cs typeface="Sakkal Majalla" panose="02000000000000000000" pitchFamily="2" charset="-78"/>
              </a:rPr>
              <a:t>الاجتماعية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حالات الطوارئ</a:t>
            </a:r>
          </a:p>
        </p:txBody>
      </p:sp>
      <p:sp>
        <p:nvSpPr>
          <p:cNvPr id="5" name="Rounded Rectangle 3">
            <a:extLst>
              <a:ext uri="{FF2B5EF4-FFF2-40B4-BE49-F238E27FC236}">
                <a16:creationId xmlns:a16="http://schemas.microsoft.com/office/drawing/2014/main" id="{46A53A23-03CC-BAB6-D2D7-A13FAA32FD46}"/>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Google Shape;1349;g8542d053ce_16_0"/>
          <p:cNvSpPr txBox="1">
            <a:spLocks noGrp="1"/>
          </p:cNvSpPr>
          <p:nvPr>
            <p:ph type="body" idx="4294967295"/>
          </p:nvPr>
        </p:nvSpPr>
        <p:spPr>
          <a:xfrm>
            <a:off x="4075266" y="1807988"/>
            <a:ext cx="7529515" cy="3436986"/>
          </a:xfrm>
          <a:prstGeom prst="rect">
            <a:avLst/>
          </a:prstGeom>
        </p:spPr>
        <p:txBody>
          <a:bodyPr lIns="45699" tIns="45699" rIns="45699" bIns="45699" rtlCol="1" anchor="t"/>
          <a:lstStyle/>
          <a:p>
            <a:pPr rtl="1"/>
            <a:r>
              <a:rPr lang="ar" b="1" dirty="0">
                <a:solidFill>
                  <a:schemeClr val="tx1"/>
                </a:solidFill>
                <a:latin typeface="Sakkal Majalla" panose="02000000000000000000" pitchFamily="2" charset="-78"/>
                <a:cs typeface="Sakkal Majalla" panose="02000000000000000000" pitchFamily="2" charset="-78"/>
              </a:rPr>
              <a:t>تكون الاستجابات المحلية مدفوعة بمفاهيم الناس وفهمهم لحالة الطوارئ. </a:t>
            </a:r>
            <a:endParaRPr lang="hu-HU" b="1" dirty="0">
              <a:solidFill>
                <a:schemeClr val="tx1"/>
              </a:solidFill>
              <a:latin typeface="Sakkal Majalla" panose="02000000000000000000" pitchFamily="2" charset="-78"/>
              <a:cs typeface="Sakkal Majalla" panose="02000000000000000000" pitchFamily="2" charset="-78"/>
            </a:endParaRPr>
          </a:p>
          <a:p>
            <a:pPr rtl="1"/>
            <a:r>
              <a:rPr lang="ar" b="1" dirty="0">
                <a:solidFill>
                  <a:schemeClr val="tx1"/>
                </a:solidFill>
                <a:latin typeface="Sakkal Majalla" panose="02000000000000000000" pitchFamily="2" charset="-78"/>
                <a:cs typeface="Sakkal Majalla" panose="02000000000000000000" pitchFamily="2" charset="-78"/>
              </a:rPr>
              <a:t>وقد تتأثر بما يأتي:</a:t>
            </a:r>
            <a:endParaRPr b="1" dirty="0">
              <a:solidFill>
                <a:schemeClr val="tx1"/>
              </a:solidFill>
              <a:latin typeface="Sakkal Majalla" panose="02000000000000000000" pitchFamily="2" charset="-78"/>
              <a:ea typeface="Source Sans Pro Bold"/>
              <a:cs typeface="Sakkal Majalla" panose="02000000000000000000" pitchFamily="2" charset="-78"/>
              <a:sym typeface="Source Sans Pro Bold"/>
            </a:endParaRPr>
          </a:p>
          <a:p>
            <a:pPr rtl="1"/>
            <a:endParaRPr dirty="0">
              <a:latin typeface="Sakkal Majalla" panose="02000000000000000000" pitchFamily="2" charset="-78"/>
              <a:ea typeface="Source Sans Pro Bold"/>
              <a:cs typeface="Sakkal Majalla" panose="02000000000000000000" pitchFamily="2" charset="-78"/>
              <a:sym typeface="Source Sans Pro Bold"/>
            </a:endParaRPr>
          </a:p>
          <a:p>
            <a:pPr marL="240631" indent="-240631" rtl="1">
              <a:buClr>
                <a:srgbClr val="65A000"/>
              </a:buClr>
              <a:buSzPct val="100000"/>
              <a:buChar char="•"/>
            </a:pPr>
            <a:r>
              <a:rPr dirty="0" err="1">
                <a:latin typeface="Sakkal Majalla" panose="02000000000000000000" pitchFamily="2" charset="-78"/>
                <a:cs typeface="Sakkal Majalla" panose="02000000000000000000" pitchFamily="2" charset="-78"/>
              </a:rPr>
              <a:t>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والقصص</a:t>
            </a:r>
            <a:r>
              <a:rPr dirty="0">
                <a:latin typeface="Sakkal Majalla" panose="02000000000000000000" pitchFamily="2" charset="-78"/>
                <a:cs typeface="Sakkal Majalla" panose="02000000000000000000" pitchFamily="2" charset="-78"/>
              </a:rPr>
              <a:t>.</a:t>
            </a:r>
          </a:p>
          <a:p>
            <a:pPr marL="240631" indent="-240631" rtl="1">
              <a:buClr>
                <a:srgbClr val="65A000"/>
              </a:buClr>
              <a:buSzPct val="100000"/>
              <a:buChar char="•"/>
            </a:pPr>
            <a:r>
              <a:rPr dirty="0" err="1">
                <a:latin typeface="Sakkal Majalla" panose="02000000000000000000" pitchFamily="2" charset="-78"/>
                <a:cs typeface="Sakkal Majalla" panose="02000000000000000000" pitchFamily="2" charset="-78"/>
              </a:rPr>
              <a:t>ذكريات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سابقة</a:t>
            </a:r>
            <a:r>
              <a:rPr dirty="0">
                <a:latin typeface="Sakkal Majalla" panose="02000000000000000000" pitchFamily="2" charset="-78"/>
                <a:cs typeface="Sakkal Majalla" panose="02000000000000000000" pitchFamily="2" charset="-78"/>
              </a:rPr>
              <a:t>.</a:t>
            </a:r>
          </a:p>
          <a:p>
            <a:pPr marL="240631" indent="-240631" rtl="1">
              <a:buClr>
                <a:srgbClr val="65A000"/>
              </a:buClr>
              <a:buSzPct val="100000"/>
              <a:buChar char="•"/>
            </a:pPr>
            <a:r>
              <a:rPr dirty="0" err="1">
                <a:latin typeface="Sakkal Majalla" panose="02000000000000000000" pitchFamily="2" charset="-78"/>
                <a:cs typeface="Sakkal Majalla" panose="02000000000000000000" pitchFamily="2" charset="-78"/>
              </a:rPr>
              <a:t>التفسيرات</a:t>
            </a:r>
            <a:r>
              <a:rPr dirty="0">
                <a:latin typeface="Sakkal Majalla" panose="02000000000000000000" pitchFamily="2" charset="-78"/>
                <a:cs typeface="Sakkal Majalla" panose="02000000000000000000" pitchFamily="2" charset="-78"/>
              </a:rPr>
              <a:t>.</a:t>
            </a:r>
          </a:p>
          <a:p>
            <a:pPr marL="240631" indent="-240631" rtl="1">
              <a:buClr>
                <a:srgbClr val="65A000"/>
              </a:buClr>
              <a:buSzPct val="100000"/>
              <a:buChar char="•"/>
            </a:pPr>
            <a:r>
              <a:rPr dirty="0" err="1">
                <a:latin typeface="Sakkal Majalla" panose="02000000000000000000" pitchFamily="2" charset="-78"/>
                <a:cs typeface="Sakkal Majalla" panose="02000000000000000000" pitchFamily="2" charset="-78"/>
              </a:rPr>
              <a:t>الثقة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انعدام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السُّلطات</a:t>
            </a:r>
            <a:r>
              <a:rPr dirty="0">
                <a:latin typeface="Sakkal Majalla" panose="02000000000000000000" pitchFamily="2" charset="-78"/>
                <a:cs typeface="Sakkal Majalla" panose="02000000000000000000" pitchFamily="2" charset="-78"/>
              </a:rPr>
              <a:t>.</a:t>
            </a:r>
          </a:p>
          <a:p>
            <a:pPr marL="240631" indent="-240631" rtl="1">
              <a:buClr>
                <a:srgbClr val="65A000"/>
              </a:buClr>
              <a:buSzPct val="100000"/>
              <a:buChar char="•"/>
            </a:pP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B67F197E-A33D-7974-7252-742F45C715E2}"/>
              </a:ext>
            </a:extLst>
          </p:cNvPr>
          <p:cNvSpPr txBox="1">
            <a:spLocks/>
          </p:cNvSpPr>
          <p:nvPr/>
        </p:nvSpPr>
        <p:spPr>
          <a:xfrm>
            <a:off x="322028" y="861474"/>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الذي يؤثر على مفاهيم المجتمع المحلي؟</a:t>
            </a:r>
            <a:endParaRPr lang="hu-HU" b="1" dirty="0">
              <a:latin typeface="Sakkal Majalla" panose="02000000000000000000" pitchFamily="2" charset="-78"/>
              <a:cs typeface="Sakkal Majalla" panose="02000000000000000000" pitchFamily="2" charset="-78"/>
            </a:endParaRPr>
          </a:p>
        </p:txBody>
      </p:sp>
      <p:sp>
        <p:nvSpPr>
          <p:cNvPr id="3" name="Rounded Rectangle 3">
            <a:extLst>
              <a:ext uri="{FF2B5EF4-FFF2-40B4-BE49-F238E27FC236}">
                <a16:creationId xmlns:a16="http://schemas.microsoft.com/office/drawing/2014/main" id="{FC611A82-E0BB-504C-BF88-4F1AD980A998}"/>
              </a:ext>
            </a:extLst>
          </p:cNvPr>
          <p:cNvSpPr/>
          <p:nvPr/>
        </p:nvSpPr>
        <p:spPr>
          <a:xfrm flipV="1">
            <a:off x="322030" y="1811192"/>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Google Shape;308;p8"/>
          <p:cNvSpPr txBox="1">
            <a:spLocks noGrp="1"/>
          </p:cNvSpPr>
          <p:nvPr>
            <p:ph type="body" idx="1"/>
          </p:nvPr>
        </p:nvSpPr>
        <p:spPr>
          <a:xfrm>
            <a:off x="4153159" y="1923393"/>
            <a:ext cx="7529515" cy="3323300"/>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D8B19D89-153F-626B-10BC-9CFDC9AE511E}"/>
              </a:ext>
            </a:extLst>
          </p:cNvPr>
          <p:cNvSpPr txBox="1">
            <a:spLocks noGrp="1"/>
          </p:cNvSpPr>
          <p:nvPr>
            <p:ph type="title"/>
          </p:nvPr>
        </p:nvSpPr>
        <p:spPr>
          <a:xfrm>
            <a:off x="373647" y="630315"/>
            <a:ext cx="2248445" cy="82011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مقدمة</a:t>
            </a:r>
          </a:p>
        </p:txBody>
      </p:sp>
      <p:sp>
        <p:nvSpPr>
          <p:cNvPr id="5" name="Rounded Rectangle 3">
            <a:extLst>
              <a:ext uri="{FF2B5EF4-FFF2-40B4-BE49-F238E27FC236}">
                <a16:creationId xmlns:a16="http://schemas.microsoft.com/office/drawing/2014/main" id="{6E2C0A6C-0ED5-D1D2-0586-CF428F60C8C4}"/>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Google Shape;1349;g8542d053ce_16_0"/>
          <p:cNvSpPr txBox="1">
            <a:spLocks noGrp="1"/>
          </p:cNvSpPr>
          <p:nvPr>
            <p:ph type="body" idx="1"/>
          </p:nvPr>
        </p:nvSpPr>
        <p:spPr>
          <a:xfrm>
            <a:off x="4262400" y="1592292"/>
            <a:ext cx="7529515" cy="3673417"/>
          </a:xfrm>
          <a:prstGeom prst="rect">
            <a:avLst/>
          </a:prstGeom>
        </p:spPr>
        <p:txBody>
          <a:bodyPr lIns="45699" tIns="45699" rIns="45699" bIns="45699" rtlCol="1" anchor="t"/>
          <a:lstStyle/>
          <a:p>
            <a:pPr rtl="1"/>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والسلوكية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مدفوعةً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وفهمهم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endParaRPr dirty="0">
              <a:latin typeface="Sakkal Majalla" panose="02000000000000000000" pitchFamily="2" charset="-78"/>
              <a:ea typeface="Source Sans Pro Bold"/>
              <a:cs typeface="Sakkal Majalla" panose="02000000000000000000" pitchFamily="2" charset="-78"/>
              <a:sym typeface="Source Sans Pro Bold"/>
            </a:endParaRPr>
          </a:p>
          <a:p>
            <a:pPr rtl="1"/>
            <a:endParaRPr dirty="0">
              <a:latin typeface="Sakkal Majalla" panose="02000000000000000000" pitchFamily="2" charset="-78"/>
              <a:ea typeface="Source Sans Pro Bold"/>
              <a:cs typeface="Sakkal Majalla" panose="02000000000000000000" pitchFamily="2" charset="-78"/>
              <a:sym typeface="Source Sans Pro Bold"/>
            </a:endParaRPr>
          </a:p>
          <a:p>
            <a:pPr rtl="1"/>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مدفوعةً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تأتي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أولًا</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تليها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الأفكار</a:t>
            </a:r>
            <a:r>
              <a:rPr dirty="0">
                <a:latin typeface="Sakkal Majalla" panose="02000000000000000000" pitchFamily="2" charset="-78"/>
                <a:cs typeface="Sakkal Majalla" panose="02000000000000000000" pitchFamily="2" charset="-78"/>
              </a:rPr>
              <a:t>.</a:t>
            </a: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ويُستخدم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التفكير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لتبرير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الأفعال</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العواطف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وإدراك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تأثيرها</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45D775D9-2DFD-1602-2A6A-05A3034CE6A3}"/>
              </a:ext>
            </a:extLst>
          </p:cNvPr>
          <p:cNvSpPr txBox="1">
            <a:spLocks/>
          </p:cNvSpPr>
          <p:nvPr/>
        </p:nvSpPr>
        <p:spPr>
          <a:xfrm>
            <a:off x="-3215" y="643453"/>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الاستجابات الاجتماعية والسلوكية</a:t>
            </a:r>
          </a:p>
        </p:txBody>
      </p:sp>
      <p:sp>
        <p:nvSpPr>
          <p:cNvPr id="5" name="Rounded Rectangle 3">
            <a:extLst>
              <a:ext uri="{FF2B5EF4-FFF2-40B4-BE49-F238E27FC236}">
                <a16:creationId xmlns:a16="http://schemas.microsoft.com/office/drawing/2014/main" id="{9C4F8E2C-E89A-3609-E130-B6251F1F6E6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Google Shape;1349;g8542d053ce_16_0"/>
          <p:cNvSpPr txBox="1">
            <a:spLocks noGrp="1"/>
          </p:cNvSpPr>
          <p:nvPr>
            <p:ph type="body" idx="1"/>
          </p:nvPr>
        </p:nvSpPr>
        <p:spPr>
          <a:xfrm>
            <a:off x="4172421" y="1882245"/>
            <a:ext cx="7529515" cy="3448237"/>
          </a:xfrm>
          <a:prstGeom prst="rect">
            <a:avLst/>
          </a:prstGeom>
        </p:spPr>
        <p:txBody>
          <a:bodyPr lIns="45699" tIns="45699" rIns="45699" bIns="45699" rtlCol="1" anchor="t"/>
          <a:lstStyle/>
          <a:p>
            <a:pPr rtl="1"/>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يعتمد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مؤثرة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تطرحها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إلى </a:t>
            </a:r>
            <a:r>
              <a:rPr dirty="0" err="1">
                <a:latin typeface="Sakkal Majalla" panose="02000000000000000000" pitchFamily="2" charset="-78"/>
                <a:cs typeface="Sakkal Majalla" panose="02000000000000000000" pitchFamily="2" charset="-78"/>
              </a:rPr>
              <a:t>معرفته</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أفضل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لإنجاز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63190E04-BF6D-4907-76BA-2573010A586F}"/>
              </a:ext>
            </a:extLst>
          </p:cNvPr>
          <p:cNvSpPr txBox="1">
            <a:spLocks/>
          </p:cNvSpPr>
          <p:nvPr/>
        </p:nvSpPr>
        <p:spPr>
          <a:xfrm>
            <a:off x="-1228" y="643453"/>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جمع البيانات في المجتمعات المحلية</a:t>
            </a:r>
          </a:p>
        </p:txBody>
      </p:sp>
      <p:sp>
        <p:nvSpPr>
          <p:cNvPr id="5" name="Rounded Rectangle 3">
            <a:extLst>
              <a:ext uri="{FF2B5EF4-FFF2-40B4-BE49-F238E27FC236}">
                <a16:creationId xmlns:a16="http://schemas.microsoft.com/office/drawing/2014/main" id="{8645FD2E-A45C-7463-EB77-D1B7A8CAD276}"/>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Google Shape;1349;g8542d053ce_16_0"/>
          <p:cNvSpPr txBox="1">
            <a:spLocks noGrp="1"/>
          </p:cNvSpPr>
          <p:nvPr>
            <p:ph type="body" idx="1"/>
          </p:nvPr>
        </p:nvSpPr>
        <p:spPr>
          <a:xfrm>
            <a:off x="4115896" y="1657496"/>
            <a:ext cx="7529515" cy="3779490"/>
          </a:xfrm>
          <a:prstGeom prst="rect">
            <a:avLst/>
          </a:prstGeom>
        </p:spPr>
        <p:txBody>
          <a:bodyPr lIns="45699" tIns="45699" rIns="45699" bIns="45699" rtlCol="1" anchor="t"/>
          <a:lstStyle/>
          <a:p>
            <a:pPr rtl="1"/>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التمتع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بالمهارة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للتشجيع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الصريح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إيجاد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ومخاطبتهم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لدعوتهم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البؤرية</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طيبة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ليشعروا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بالارتياح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صريحة</a:t>
            </a:r>
            <a:r>
              <a:rPr dirty="0">
                <a:latin typeface="Sakkal Majalla" panose="02000000000000000000" pitchFamily="2" charset="-78"/>
                <a:cs typeface="Sakkal Majalla" panose="02000000000000000000" pitchFamily="2" charset="-78"/>
              </a:rPr>
              <a:t>.</a:t>
            </a:r>
          </a:p>
          <a:p>
            <a:pPr marL="342900" indent="-342900"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ترسيخ</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الطيبة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الثنائي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60742CB7-4A33-99BD-1953-24D48E15720A}"/>
              </a:ext>
            </a:extLst>
          </p:cNvPr>
          <p:cNvSpPr txBox="1">
            <a:spLocks/>
          </p:cNvSpPr>
          <p:nvPr/>
        </p:nvSpPr>
        <p:spPr>
          <a:xfrm>
            <a:off x="113039" y="590901"/>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جَمْع البيانات النوعية في المجتمعات المحلية</a:t>
            </a:r>
          </a:p>
        </p:txBody>
      </p:sp>
      <p:sp>
        <p:nvSpPr>
          <p:cNvPr id="5" name="Rounded Rectangle 3">
            <a:extLst>
              <a:ext uri="{FF2B5EF4-FFF2-40B4-BE49-F238E27FC236}">
                <a16:creationId xmlns:a16="http://schemas.microsoft.com/office/drawing/2014/main" id="{5EA670FB-84BF-6F11-0790-84CD683F420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Google Shape;1349;g8542d053ce_16_0"/>
          <p:cNvSpPr txBox="1">
            <a:spLocks noGrp="1"/>
          </p:cNvSpPr>
          <p:nvPr>
            <p:ph type="body" idx="1"/>
          </p:nvPr>
        </p:nvSpPr>
        <p:spPr>
          <a:xfrm>
            <a:off x="4240098" y="1423136"/>
            <a:ext cx="7293033" cy="4966555"/>
          </a:xfrm>
          <a:prstGeom prst="rect">
            <a:avLst/>
          </a:prstGeom>
        </p:spPr>
        <p:txBody>
          <a:bodyPr lIns="45699" tIns="45699" rIns="45699" bIns="45699" rtlCol="1" anchor="t"/>
          <a:lstStyle/>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يُركز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a:t>
            </a:r>
          </a:p>
          <a:p>
            <a:pPr marL="342900" indent="-342900" rtl="1">
              <a:buClr>
                <a:schemeClr val="accent3"/>
              </a:buClr>
            </a:pPr>
            <a:r>
              <a:rPr lang="ar-EG" dirty="0">
                <a:latin typeface="Sakkal Majalla" panose="02000000000000000000" pitchFamily="2" charset="-78"/>
                <a:cs typeface="Sakkal Majalla" panose="02000000000000000000" pitchFamily="2" charset="-78"/>
              </a:rPr>
              <a:t>«كم؟» أو «ما عدد؟»</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معرفة</a:t>
            </a:r>
            <a:r>
              <a:rPr dirty="0">
                <a:latin typeface="Sakkal Majalla" panose="02000000000000000000" pitchFamily="2" charset="-78"/>
                <a:cs typeface="Sakkal Majalla" panose="02000000000000000000" pitchFamily="2" charset="-78"/>
              </a:rPr>
              <a:t>:</a:t>
            </a:r>
          </a:p>
          <a:p>
            <a:pPr marL="342900" indent="-342900" rtl="1">
              <a:buClr>
                <a:schemeClr val="accent3"/>
              </a:buClr>
            </a:pP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يعرفون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يفكرون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يشعرون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يسلكونه</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الكمِّية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مشاعر</a:t>
            </a:r>
            <a:endParaRPr dirty="0">
              <a:latin typeface="Sakkal Majalla" panose="02000000000000000000" pitchFamily="2" charset="-78"/>
              <a:cs typeface="Sakkal Majalla" panose="02000000000000000000" pitchFamily="2" charset="-78"/>
            </a:endParaRPr>
          </a:p>
          <a:p>
            <a:pPr marL="342900" indent="-342900" rtl="1">
              <a:buClr>
                <a:schemeClr val="accent3"/>
              </a:buClr>
            </a:pP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النوعية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سمات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المعارف</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وطبيعتها</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FA5663E7-A293-5569-FD77-E8AF7DC8AC53}"/>
              </a:ext>
            </a:extLst>
          </p:cNvPr>
          <p:cNvSpPr txBox="1">
            <a:spLocks/>
          </p:cNvSpPr>
          <p:nvPr/>
        </p:nvSpPr>
        <p:spPr>
          <a:xfrm>
            <a:off x="66449" y="577763"/>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جَمْع البيانات الكمِّية في المجتمعات المحلية</a:t>
            </a:r>
          </a:p>
        </p:txBody>
      </p:sp>
      <p:sp>
        <p:nvSpPr>
          <p:cNvPr id="5" name="Rounded Rectangle 3">
            <a:extLst>
              <a:ext uri="{FF2B5EF4-FFF2-40B4-BE49-F238E27FC236}">
                <a16:creationId xmlns:a16="http://schemas.microsoft.com/office/drawing/2014/main" id="{A9A81C9B-FBBF-FE8E-ECD1-826F7BB3317E}"/>
              </a:ext>
            </a:extLst>
          </p:cNvPr>
          <p:cNvSpPr/>
          <p:nvPr/>
        </p:nvSpPr>
        <p:spPr>
          <a:xfrm flipV="1">
            <a:off x="355549"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Google Shape;1358;g8542d053ce_16_7"/>
          <p:cNvSpPr txBox="1"/>
          <p:nvPr/>
        </p:nvSpPr>
        <p:spPr>
          <a:xfrm>
            <a:off x="2105754" y="2710507"/>
            <a:ext cx="3005355" cy="214823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spAutoFit/>
          </a:bodyPr>
          <a:lstStyle/>
          <a:p>
            <a:pPr>
              <a:lnSpc>
                <a:spcPct val="90000"/>
              </a:lnSpc>
              <a:buClr>
                <a:schemeClr val="accent3"/>
              </a:buClr>
              <a:defRPr sz="2400">
                <a:solidFill>
                  <a:schemeClr val="accent3"/>
                </a:solidFill>
                <a:latin typeface="Source Sans Pro Bold"/>
                <a:ea typeface="Source Sans Pro Bold"/>
                <a:cs typeface="Source Sans Pro Bold"/>
                <a:sym typeface="Source Sans Pro Bold"/>
              </a:defRPr>
            </a:pPr>
            <a:r>
              <a:rPr>
                <a:latin typeface="Sakkal Majalla" panose="02000000000000000000" pitchFamily="2" charset="-78"/>
                <a:cs typeface="Sakkal Majalla" panose="02000000000000000000" pitchFamily="2" charset="-78"/>
              </a:rPr>
              <a:t>على</a:t>
            </a:r>
            <a:r>
              <a:rPr lang="ar-EG">
                <a:latin typeface="Sakkal Majalla" panose="02000000000000000000" pitchFamily="2" charset="-78"/>
                <a:cs typeface="Sakkal Majalla" panose="02000000000000000000" pitchFamily="2" charset="-78"/>
              </a:rPr>
              <a:t> 3 </a:t>
            </a:r>
            <a:r>
              <a:rPr>
                <a:latin typeface="Sakkal Majalla" panose="02000000000000000000" pitchFamily="2" charset="-78"/>
                <a:cs typeface="Sakkal Majalla" panose="02000000000000000000" pitchFamily="2" charset="-78"/>
              </a:rPr>
              <a:t>مستويات:</a:t>
            </a:r>
            <a:endParaRPr b="1">
              <a:latin typeface="Sakkal Majalla" panose="02000000000000000000" pitchFamily="2" charset="-78"/>
              <a:ea typeface="Arial"/>
              <a:cs typeface="Sakkal Majalla" panose="02000000000000000000" pitchFamily="2" charset="-78"/>
              <a:sym typeface="Arial"/>
            </a:endParaRPr>
          </a:p>
          <a:p>
            <a:pPr marL="240631" indent="-240631" rtl="1">
              <a:lnSpc>
                <a:spcPct val="90000"/>
              </a:lnSpc>
              <a:buClr>
                <a:schemeClr val="accent3"/>
              </a:buClr>
              <a:buSzPct val="100000"/>
              <a:buChar char="•"/>
              <a:defRPr sz="2400">
                <a:latin typeface="+mj-lt"/>
                <a:ea typeface="+mj-ea"/>
                <a:cs typeface="+mj-cs"/>
                <a:sym typeface="Source Sans Pro Regular"/>
              </a:defRPr>
            </a:pPr>
            <a:endParaRPr b="1">
              <a:latin typeface="Sakkal Majalla" panose="02000000000000000000" pitchFamily="2" charset="-78"/>
              <a:ea typeface="Arial"/>
              <a:cs typeface="Sakkal Majalla" panose="02000000000000000000" pitchFamily="2" charset="-78"/>
              <a:sym typeface="Arial"/>
            </a:endParaRPr>
          </a:p>
          <a:p>
            <a:pPr marL="240631" indent="-240631" rtl="1">
              <a:lnSpc>
                <a:spcPct val="90000"/>
              </a:lnSpc>
              <a:spcBef>
                <a:spcPts val="1000"/>
              </a:spcBef>
              <a:buClr>
                <a:schemeClr val="accent3"/>
              </a:buClr>
              <a:buSzPct val="100000"/>
              <a:buChar char="•"/>
              <a:defRPr sz="24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a:t>
            </a:r>
          </a:p>
          <a:p>
            <a:pPr marL="240631" indent="-240631" rtl="1">
              <a:lnSpc>
                <a:spcPct val="90000"/>
              </a:lnSpc>
              <a:spcBef>
                <a:spcPts val="1000"/>
              </a:spcBef>
              <a:buClr>
                <a:schemeClr val="accent3"/>
              </a:buClr>
              <a:buSzPct val="100000"/>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a:t>
            </a:r>
          </a:p>
          <a:p>
            <a:pPr marL="240631" indent="-240631" rtl="1">
              <a:lnSpc>
                <a:spcPct val="90000"/>
              </a:lnSpc>
              <a:spcBef>
                <a:spcPts val="1000"/>
              </a:spcBef>
              <a:buClr>
                <a:schemeClr val="accent3"/>
              </a:buClr>
              <a:buSzPct val="100000"/>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p:txBody>
      </p:sp>
      <p:sp>
        <p:nvSpPr>
          <p:cNvPr id="454" name="Google Shape;1359;g8542d053ce_16_7"/>
          <p:cNvSpPr txBox="1"/>
          <p:nvPr/>
        </p:nvSpPr>
        <p:spPr>
          <a:xfrm>
            <a:off x="1541451" y="987236"/>
            <a:ext cx="9109098" cy="9540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من المهم تحديد الأشخاص والمجموعات الرئيسية، وفهم موقفهم، ودورهم، واهتماماتهم، وأولوياتهم. </a:t>
            </a:r>
          </a:p>
        </p:txBody>
      </p:sp>
      <p:sp>
        <p:nvSpPr>
          <p:cNvPr id="455" name="Google Shape;1356;g8542d053ce_16_7"/>
          <p:cNvSpPr txBox="1">
            <a:spLocks noGrp="1"/>
          </p:cNvSpPr>
          <p:nvPr>
            <p:ph type="body" sz="quarter" idx="1"/>
          </p:nvPr>
        </p:nvSpPr>
        <p:spPr>
          <a:xfrm>
            <a:off x="6956534" y="2414270"/>
            <a:ext cx="3129711" cy="2740713"/>
          </a:xfrm>
          <a:prstGeom prst="rect">
            <a:avLst/>
          </a:prstGeom>
        </p:spPr>
        <p:txBody>
          <a:bodyPr lIns="45699" tIns="45699" rIns="45699" bIns="45699" rtlCol="1">
            <a:normAutofit/>
          </a:bodyPr>
          <a:lstStyle/>
          <a:p>
            <a:pPr rtl="1">
              <a:spcBef>
                <a:spcPts val="0"/>
              </a:spcBef>
              <a:defRPr>
                <a:solidFill>
                  <a:schemeClr val="accent3"/>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a:t>
            </a:r>
          </a:p>
          <a:p>
            <a:pPr rtl="1">
              <a:spcBef>
                <a:spcPts val="0"/>
              </a:spcBef>
            </a:pPr>
            <a:endParaRPr dirty="0">
              <a:solidFill>
                <a:srgbClr val="C00000"/>
              </a:solidFill>
              <a:latin typeface="Sakkal Majalla" panose="02000000000000000000" pitchFamily="2" charset="-78"/>
              <a:ea typeface="Source Sans Pro Bold"/>
              <a:cs typeface="Sakkal Majalla" panose="02000000000000000000" pitchFamily="2" charset="-78"/>
              <a:sym typeface="Source Sans Pro Bold"/>
            </a:endParaRPr>
          </a:p>
          <a:p>
            <a:pPr marL="240631" indent="-240631" rtl="1">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المسؤولون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p>
          <a:p>
            <a:pPr marL="240631" indent="-240631" rtl="1">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متخذو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 </a:t>
            </a:r>
          </a:p>
          <a:p>
            <a:pPr marL="240631" indent="-240631" rtl="1">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الشخصيات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المؤثرة</a:t>
            </a:r>
            <a:r>
              <a:rPr dirty="0">
                <a:latin typeface="Sakkal Majalla" panose="02000000000000000000" pitchFamily="2" charset="-78"/>
                <a:cs typeface="Sakkal Majalla" panose="02000000000000000000" pitchFamily="2" charset="-78"/>
              </a:rPr>
              <a:t>. </a:t>
            </a:r>
          </a:p>
          <a:p>
            <a:pPr marL="240631" indent="-240631" rtl="1">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ممارسو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D2A40210-0E95-3012-637A-CD65DD0C54BF}"/>
              </a:ext>
            </a:extLst>
          </p:cNvPr>
          <p:cNvSpPr txBox="1">
            <a:spLocks/>
          </p:cNvSpPr>
          <p:nvPr/>
        </p:nvSpPr>
        <p:spPr>
          <a:xfrm>
            <a:off x="138857" y="1"/>
            <a:ext cx="5325242" cy="6850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الإعداد - مَنْ وأين؟</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Google Shape;1367;g8542d053ce_16_16"/>
          <p:cNvSpPr txBox="1"/>
          <p:nvPr/>
        </p:nvSpPr>
        <p:spPr>
          <a:xfrm>
            <a:off x="2375948" y="5450531"/>
            <a:ext cx="7440105" cy="4000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spAutoFit/>
          </a:bodyPr>
          <a:lstStyle>
            <a:lvl1pPr algn="ctr" rtl="1">
              <a:defRPr sz="2000">
                <a:solidFill>
                  <a:srgbClr val="C0000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العقبات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التمكينية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يتسنَّى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dirty="0">
                <a:latin typeface="Sakkal Majalla" panose="02000000000000000000" pitchFamily="2" charset="-78"/>
                <a:cs typeface="Sakkal Majalla" panose="02000000000000000000" pitchFamily="2" charset="-78"/>
              </a:rPr>
              <a:t>.</a:t>
            </a:r>
          </a:p>
        </p:txBody>
      </p:sp>
      <p:sp>
        <p:nvSpPr>
          <p:cNvPr id="462" name="Decision and actions taken by people are influenced by several factors:"/>
          <p:cNvSpPr txBox="1"/>
          <p:nvPr/>
        </p:nvSpPr>
        <p:spPr>
          <a:xfrm>
            <a:off x="4489664" y="1073370"/>
            <a:ext cx="6420987" cy="4909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defTabSz="289320" rtl="1">
              <a:lnSpc>
                <a:spcPct val="90000"/>
              </a:lnSpc>
              <a:defRPr sz="2700">
                <a:solidFill>
                  <a:schemeClr val="accent2"/>
                </a:solidFill>
                <a:latin typeface="Source Sans Pro Bold"/>
                <a:ea typeface="Source Sans Pro Bold"/>
                <a:cs typeface="Source Sans Pro Bold"/>
                <a:sym typeface="Source Sans Pro Bold"/>
              </a:defRPr>
            </a:lvl1pPr>
          </a:lstStyle>
          <a:p>
            <a:pPr rtl="1"/>
            <a:r>
              <a:rPr lang="ar" sz="2800" b="1" dirty="0">
                <a:latin typeface="Sakkal Majalla" panose="02000000000000000000" pitchFamily="2" charset="-78"/>
                <a:cs typeface="Sakkal Majalla" panose="02000000000000000000" pitchFamily="2" charset="-78"/>
              </a:rPr>
              <a:t>تتأثر القرارات والإجراءات التي يتخذها الأشخاص بعدة عوامل.</a:t>
            </a:r>
          </a:p>
        </p:txBody>
      </p:sp>
      <p:sp>
        <p:nvSpPr>
          <p:cNvPr id="2" name="Title 1">
            <a:extLst>
              <a:ext uri="{FF2B5EF4-FFF2-40B4-BE49-F238E27FC236}">
                <a16:creationId xmlns:a16="http://schemas.microsoft.com/office/drawing/2014/main" id="{423496CC-78EC-20A5-C222-4E6CC98F27F6}"/>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الإعداد - فهم المشهد الاجتماعي</a:t>
            </a:r>
          </a:p>
        </p:txBody>
      </p:sp>
      <p:sp>
        <p:nvSpPr>
          <p:cNvPr id="7" name="Szövegdoboz 6">
            <a:extLst>
              <a:ext uri="{FF2B5EF4-FFF2-40B4-BE49-F238E27FC236}">
                <a16:creationId xmlns:a16="http://schemas.microsoft.com/office/drawing/2014/main" id="{AACF766F-8341-AC54-D2F6-795EA6B81C28}"/>
              </a:ext>
            </a:extLst>
          </p:cNvPr>
          <p:cNvSpPr txBox="1"/>
          <p:nvPr/>
        </p:nvSpPr>
        <p:spPr>
          <a:xfrm>
            <a:off x="1505937" y="1807543"/>
            <a:ext cx="9180127" cy="321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342900" lvl="1" indent="-342900" rtl="1">
              <a:spcBef>
                <a:spcPts val="500"/>
              </a:spcBef>
              <a:buClr>
                <a:srgbClr val="C00000"/>
              </a:buClr>
              <a:buSzPts val="2000"/>
              <a:buFont typeface="Arial" panose="020B0604020202020204" pitchFamily="34" charset="0"/>
              <a:buChar char="•"/>
              <a:defRPr sz="2000"/>
            </a:pPr>
            <a:r>
              <a:rPr lang="ar" sz="2400" dirty="0">
                <a:latin typeface="Sakkal Majalla" panose="02000000000000000000" pitchFamily="2" charset="-78"/>
                <a:cs typeface="Sakkal Majalla" panose="02000000000000000000" pitchFamily="2" charset="-78"/>
              </a:rPr>
              <a:t>العوامل الاجتماعية والثقافية: الإدراك، ويشمل إدراك المخاطر، والمواقف، والممارسات، والأدوار الجنسانية، وديناميات السُّلطة، والوصم، وغيرها.</a:t>
            </a:r>
          </a:p>
          <a:p>
            <a:pPr marL="342900" lvl="1" indent="-342900" rtl="1">
              <a:spcBef>
                <a:spcPts val="500"/>
              </a:spcBef>
              <a:buClr>
                <a:srgbClr val="C00000"/>
              </a:buClr>
              <a:buSzPts val="2000"/>
              <a:buFont typeface="Arial" panose="020B0604020202020204" pitchFamily="34" charset="0"/>
              <a:buChar char="•"/>
              <a:defRPr sz="2000"/>
            </a:pPr>
            <a:r>
              <a:rPr lang="ar" sz="2400" dirty="0">
                <a:latin typeface="Sakkal Majalla" panose="02000000000000000000" pitchFamily="2" charset="-78"/>
                <a:cs typeface="Sakkal Majalla" panose="02000000000000000000" pitchFamily="2" charset="-78"/>
              </a:rPr>
              <a:t>العوامل الاقتصادية: دخل الأسرة، وتكلفة العلاج، ووسائل النقل، وغير ذلك.</a:t>
            </a:r>
          </a:p>
          <a:p>
            <a:pPr marL="342900" lvl="1" indent="-342900" rtl="1">
              <a:spcBef>
                <a:spcPts val="500"/>
              </a:spcBef>
              <a:buClr>
                <a:srgbClr val="C00000"/>
              </a:buClr>
              <a:buSzPts val="2000"/>
              <a:buFont typeface="Arial" panose="020B0604020202020204" pitchFamily="34" charset="0"/>
              <a:buChar char="•"/>
              <a:defRPr sz="2000"/>
            </a:pPr>
            <a:r>
              <a:rPr lang="ar" sz="2400" dirty="0">
                <a:latin typeface="Sakkal Majalla" panose="02000000000000000000" pitchFamily="2" charset="-78"/>
                <a:cs typeface="Sakkal Majalla" panose="02000000000000000000" pitchFamily="2" charset="-78"/>
              </a:rPr>
              <a:t>العوامل العملية: توافر الخدمات الصحية وإتاحتها.</a:t>
            </a:r>
          </a:p>
          <a:p>
            <a:pPr marL="342900" lvl="1" indent="-342900" rtl="1">
              <a:spcBef>
                <a:spcPts val="500"/>
              </a:spcBef>
              <a:buClr>
                <a:srgbClr val="C00000"/>
              </a:buClr>
              <a:buSzPts val="2000"/>
              <a:buFont typeface="Arial" panose="020B0604020202020204" pitchFamily="34" charset="0"/>
              <a:buChar char="•"/>
              <a:defRPr sz="2000"/>
            </a:pPr>
            <a:r>
              <a:rPr lang="ar" sz="2400" dirty="0">
                <a:latin typeface="Sakkal Majalla" panose="02000000000000000000" pitchFamily="2" charset="-78"/>
                <a:cs typeface="Sakkal Majalla" panose="02000000000000000000" pitchFamily="2" charset="-78"/>
              </a:rPr>
              <a:t>العوامل التجريبية: التجارب ذات الصلة بالخدمات الصحية (العلاقة، ونوع الجنس، والانتماء العرقي، والدين، والجودة، واللغة، وغير ذلك)، والتجارب السابقة في حالات الطوارئ، وغياب الثقة، وغير ذلك.</a:t>
            </a:r>
          </a:p>
          <a:p>
            <a:pPr marL="342900" lvl="1" indent="-342900" rtl="1">
              <a:spcBef>
                <a:spcPts val="500"/>
              </a:spcBef>
              <a:buClr>
                <a:srgbClr val="C00000"/>
              </a:buClr>
              <a:buSzPts val="2000"/>
              <a:buFont typeface="Arial" panose="020B0604020202020204" pitchFamily="34" charset="0"/>
              <a:buChar char="•"/>
              <a:defRPr sz="2000"/>
            </a:pPr>
            <a:r>
              <a:rPr lang="ar" sz="2400" dirty="0">
                <a:latin typeface="Sakkal Majalla" panose="02000000000000000000" pitchFamily="2" charset="-78"/>
                <a:cs typeface="Sakkal Majalla" panose="02000000000000000000" pitchFamily="2" charset="-78"/>
              </a:rPr>
              <a:t>العواقب: الإحجام عن المشاركة، ونقص الوعي، والافتقار إلى معلومات دقيقة، والتوافر/ الوقت.</a:t>
            </a:r>
          </a:p>
          <a:p>
            <a:pPr marL="0" marR="0" indent="0" algn="l" defTabSz="914400" rtl="1" fontAlgn="auto" latinLnBrk="0" hangingPunct="0">
              <a:lnSpc>
                <a:spcPct val="100000"/>
              </a:lnSpc>
              <a:spcBef>
                <a:spcPts val="0"/>
              </a:spcBef>
              <a:spcAft>
                <a:spcPts val="0"/>
              </a:spcAft>
              <a:buClrTx/>
              <a:buSzTx/>
              <a:buFontTx/>
              <a:buNone/>
              <a:tabLst/>
            </a:pPr>
            <a:endParaRPr kumimoji="0" lang="hu-HU" sz="1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Google Shape;1374;g8542d053ce_16_23"/>
          <p:cNvSpPr txBox="1">
            <a:spLocks noGrp="1"/>
          </p:cNvSpPr>
          <p:nvPr>
            <p:ph type="body" idx="1"/>
          </p:nvPr>
        </p:nvSpPr>
        <p:spPr>
          <a:xfrm>
            <a:off x="1831531" y="2692539"/>
            <a:ext cx="8222168" cy="3576341"/>
          </a:xfrm>
          <a:prstGeom prst="rect">
            <a:avLst/>
          </a:prstGeom>
        </p:spPr>
        <p:txBody>
          <a:bodyPr lIns="45699" tIns="45699" rIns="45699" bIns="45699" rtlCol="1">
            <a:normAutofit/>
          </a:bodyPr>
          <a:lstStyle/>
          <a:p>
            <a:pPr marL="342900" indent="-342900" rtl="1">
              <a:lnSpc>
                <a:spcPct val="80000"/>
              </a:lnSpc>
              <a:spcBef>
                <a:spcPts val="1000"/>
              </a:spcBef>
              <a:buClr>
                <a:schemeClr val="accent3"/>
              </a:buClr>
              <a:buSzPct val="100000"/>
              <a:buFont typeface="Arial" panose="020B0604020202020204" pitchFamily="34" charset="0"/>
              <a:buChar char="•"/>
            </a:pPr>
            <a:r>
              <a:rPr>
                <a:latin typeface="Sakkal Majalla" panose="02000000000000000000" pitchFamily="2" charset="-78"/>
                <a:cs typeface="Sakkal Majalla" panose="02000000000000000000" pitchFamily="2" charset="-78"/>
              </a:rPr>
              <a:t>اكتساب فهم متعمق من النقاشات وجمع البيانات من </a:t>
            </a:r>
            <a:r>
              <a:rPr>
                <a:solidFill>
                  <a:schemeClr val="accent2"/>
                </a:solidFill>
                <a:latin typeface="Sakkal Majalla" panose="02000000000000000000" pitchFamily="2" charset="-78"/>
                <a:ea typeface="Source Sans Pro Bold"/>
                <a:cs typeface="Sakkal Majalla" panose="02000000000000000000" pitchFamily="2" charset="-78"/>
              </a:rPr>
              <a:t>المجتمعات المحلية</a:t>
            </a:r>
            <a:r>
              <a:rPr>
                <a:latin typeface="Sakkal Majalla" panose="02000000000000000000" pitchFamily="2" charset="-78"/>
                <a:cs typeface="Sakkal Majalla" panose="02000000000000000000" pitchFamily="2" charset="-78"/>
              </a:rPr>
              <a:t>.</a:t>
            </a:r>
            <a:endParaRPr dirty="0">
              <a:solidFill>
                <a:schemeClr val="accent3"/>
              </a:solidFill>
              <a:latin typeface="Sakkal Majalla" panose="02000000000000000000" pitchFamily="2" charset="-78"/>
              <a:ea typeface="Source Sans Pro Bold"/>
              <a:cs typeface="Sakkal Majalla" panose="02000000000000000000" pitchFamily="2" charset="-78"/>
              <a:sym typeface="Source Sans Pro Bold"/>
            </a:endParaRPr>
          </a:p>
          <a:p>
            <a:pPr marL="342900" indent="-342900" rtl="1">
              <a:lnSpc>
                <a:spcPct val="80000"/>
              </a:lnSpc>
              <a:spcBef>
                <a:spcPts val="1000"/>
              </a:spcBef>
              <a:buClr>
                <a:schemeClr val="accent3"/>
              </a:buClr>
              <a:buSzPct val="100000"/>
              <a:buFont typeface="Arial" panose="020B0604020202020204" pitchFamily="34" charset="0"/>
              <a:buChar char="•"/>
            </a:pPr>
            <a:r>
              <a:rPr>
                <a:latin typeface="Sakkal Majalla" panose="02000000000000000000" pitchFamily="2" charset="-78"/>
                <a:cs typeface="Sakkal Majalla" panose="02000000000000000000" pitchFamily="2" charset="-78"/>
              </a:rPr>
              <a:t>كلما عرفنا </a:t>
            </a:r>
            <a:r>
              <a:rPr>
                <a:solidFill>
                  <a:schemeClr val="accent2"/>
                </a:solidFill>
                <a:latin typeface="Sakkal Majalla" panose="02000000000000000000" pitchFamily="2" charset="-78"/>
                <a:ea typeface="Source Sans Pro Bold"/>
                <a:cs typeface="Sakkal Majalla" panose="02000000000000000000" pitchFamily="2" charset="-78"/>
              </a:rPr>
              <a:t>السياق</a:t>
            </a:r>
            <a:r>
              <a:rPr>
                <a:latin typeface="Sakkal Majalla" panose="02000000000000000000" pitchFamily="2" charset="-78"/>
                <a:cs typeface="Sakkal Majalla" panose="02000000000000000000" pitchFamily="2" charset="-78"/>
              </a:rPr>
              <a:t> على نحو أفضل، زادت فعالية الاستجابات وكفاءتها.</a:t>
            </a:r>
          </a:p>
          <a:p>
            <a:pPr marL="342900" indent="-342900" rtl="1">
              <a:lnSpc>
                <a:spcPct val="80000"/>
              </a:lnSpc>
              <a:spcBef>
                <a:spcPts val="1000"/>
              </a:spcBef>
              <a:buClr>
                <a:schemeClr val="accent3"/>
              </a:buClr>
              <a:buSzPct val="100000"/>
              <a:buFont typeface="Arial" panose="020B0604020202020204" pitchFamily="34" charset="0"/>
              <a:buChar char="•"/>
            </a:pPr>
            <a:r>
              <a:rPr>
                <a:latin typeface="Sakkal Majalla" panose="02000000000000000000" pitchFamily="2" charset="-78"/>
                <a:cs typeface="Sakkal Majalla" panose="02000000000000000000" pitchFamily="2" charset="-78"/>
              </a:rPr>
              <a:t>من المهم أن نفهم </a:t>
            </a:r>
            <a:r>
              <a:rPr>
                <a:solidFill>
                  <a:schemeClr val="accent2"/>
                </a:solidFill>
                <a:latin typeface="Sakkal Majalla" panose="02000000000000000000" pitchFamily="2" charset="-78"/>
                <a:ea typeface="Source Sans Pro Bold"/>
                <a:cs typeface="Sakkal Majalla" panose="02000000000000000000" pitchFamily="2" charset="-78"/>
              </a:rPr>
              <a:t>الموقف</a:t>
            </a:r>
            <a:r>
              <a:rPr>
                <a:latin typeface="Sakkal Majalla" panose="02000000000000000000" pitchFamily="2" charset="-78"/>
                <a:cs typeface="Sakkal Majalla" panose="02000000000000000000" pitchFamily="2" charset="-78"/>
              </a:rPr>
              <a:t> فهمًا شاملًا وجامعًا.</a:t>
            </a:r>
            <a:endParaRPr dirty="0">
              <a:latin typeface="Sakkal Majalla" panose="02000000000000000000" pitchFamily="2" charset="-78"/>
              <a:ea typeface="Source Sans Pro Bold"/>
              <a:cs typeface="Sakkal Majalla" panose="02000000000000000000" pitchFamily="2" charset="-78"/>
              <a:sym typeface="Source Sans Pro Bold"/>
            </a:endParaRPr>
          </a:p>
          <a:p>
            <a:pPr marL="342900" indent="-342900" rtl="1">
              <a:lnSpc>
                <a:spcPct val="80000"/>
              </a:lnSpc>
              <a:spcBef>
                <a:spcPts val="1000"/>
              </a:spcBef>
              <a:buClr>
                <a:schemeClr val="accent3"/>
              </a:buClr>
              <a:buSzPct val="100000"/>
              <a:buFont typeface="Arial" panose="020B0604020202020204" pitchFamily="34" charset="0"/>
              <a:buChar char="•"/>
            </a:pPr>
            <a:r>
              <a:rPr>
                <a:latin typeface="Sakkal Majalla" panose="02000000000000000000" pitchFamily="2" charset="-78"/>
                <a:cs typeface="Sakkal Majalla" panose="02000000000000000000" pitchFamily="2" charset="-78"/>
              </a:rPr>
              <a:t>يمكن أن يُشكل </a:t>
            </a:r>
            <a:r>
              <a:rPr>
                <a:solidFill>
                  <a:schemeClr val="accent2"/>
                </a:solidFill>
                <a:latin typeface="Sakkal Majalla" panose="02000000000000000000" pitchFamily="2" charset="-78"/>
                <a:ea typeface="Source Sans Pro Bold"/>
                <a:cs typeface="Sakkal Majalla" panose="02000000000000000000" pitchFamily="2" charset="-78"/>
              </a:rPr>
              <a:t>التفاعل</a:t>
            </a:r>
            <a:r>
              <a:rPr>
                <a:latin typeface="Sakkal Majalla" panose="02000000000000000000" pitchFamily="2" charset="-78"/>
                <a:cs typeface="Sakkal Majalla" panose="02000000000000000000" pitchFamily="2" charset="-78"/>
              </a:rPr>
              <a:t> الأولي مع أفراد المجتمع المحلي الأساس لوضع استراتيجية المشاركة المجتمعية وتنفيذها على نحو فعَّال وتشاركي.</a:t>
            </a:r>
          </a:p>
        </p:txBody>
      </p:sp>
      <p:sp>
        <p:nvSpPr>
          <p:cNvPr id="468" name="As soon as an alert or emergency arises, an exploratory mission is sent to assess and analyze the situation to:"/>
          <p:cNvSpPr txBox="1"/>
          <p:nvPr/>
        </p:nvSpPr>
        <p:spPr>
          <a:xfrm>
            <a:off x="1052668" y="1376939"/>
            <a:ext cx="10218043" cy="4585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0" rtl="1">
              <a:lnSpc>
                <a:spcPct val="80000"/>
              </a:lnSpc>
              <a:defRPr sz="2800">
                <a:solidFill>
                  <a:schemeClr val="accent2"/>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فور ورود إنذار أو ظهور حالة طوارئ، تُرسل بعثة استكشافية لتقييم الموقف وتحليله من أجل:</a:t>
            </a:r>
          </a:p>
        </p:txBody>
      </p:sp>
      <p:sp>
        <p:nvSpPr>
          <p:cNvPr id="2" name="Title 1">
            <a:extLst>
              <a:ext uri="{FF2B5EF4-FFF2-40B4-BE49-F238E27FC236}">
                <a16:creationId xmlns:a16="http://schemas.microsoft.com/office/drawing/2014/main" id="{F461871F-D18E-1552-5A66-64AB80A81F9C}"/>
              </a:ext>
            </a:extLst>
          </p:cNvPr>
          <p:cNvSpPr txBox="1">
            <a:spLocks/>
          </p:cNvSpPr>
          <p:nvPr/>
        </p:nvSpPr>
        <p:spPr>
          <a:xfrm>
            <a:off x="138857" y="92028"/>
            <a:ext cx="5472804" cy="4585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التقييم السريع - لماذا؟</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2" name="Google Shape;1386;g8542d053ce_16_34"/>
          <p:cNvGrpSpPr/>
          <p:nvPr/>
        </p:nvGrpSpPr>
        <p:grpSpPr>
          <a:xfrm>
            <a:off x="1710468" y="963723"/>
            <a:ext cx="8628828" cy="4930555"/>
            <a:chOff x="-58746" y="80948"/>
            <a:chExt cx="8628828" cy="4930551"/>
          </a:xfrm>
        </p:grpSpPr>
        <p:sp>
          <p:nvSpPr>
            <p:cNvPr id="484" name="Google Shape;1399;g8542d053ce_16_34"/>
            <p:cNvSpPr/>
            <p:nvPr/>
          </p:nvSpPr>
          <p:spPr>
            <a:xfrm>
              <a:off x="5160293" y="80948"/>
              <a:ext cx="1541382" cy="822070"/>
            </a:xfrm>
            <a:prstGeom prst="rect">
              <a:avLst/>
            </a:prstGeom>
            <a:solidFill>
              <a:srgbClr val="4372C3"/>
            </a:solidFill>
            <a:ln w="12700" cap="flat">
              <a:solidFill>
                <a:srgbClr val="4372C3"/>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6" name="Google Shape;1401;g8542d053ce_16_34"/>
            <p:cNvSpPr/>
            <p:nvPr/>
          </p:nvSpPr>
          <p:spPr>
            <a:xfrm>
              <a:off x="5168767" y="875254"/>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79" name="Google Shape;1394;g8542d053ce_16_34"/>
            <p:cNvSpPr/>
            <p:nvPr/>
          </p:nvSpPr>
          <p:spPr>
            <a:xfrm>
              <a:off x="5130068" y="1010738"/>
              <a:ext cx="1726951" cy="2552999"/>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90675" tIns="90675" rIns="90675" bIns="90675" numCol="1" rtlCol="1" anchor="t">
              <a:spAutoFit/>
            </a:bodyPr>
            <a:lstStyle/>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والأطراف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مُمثلي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المدني</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ناقش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وأدوار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الهدف</a:t>
              </a:r>
              <a:r>
                <a:rPr dirty="0">
                  <a:latin typeface="Sakkal Majalla" panose="02000000000000000000" pitchFamily="2" charset="-78"/>
                  <a:cs typeface="Sakkal Majalla" panose="02000000000000000000" pitchFamily="2" charset="-78"/>
                </a:rPr>
                <a:t>.</a:t>
              </a:r>
            </a:p>
          </p:txBody>
        </p:sp>
        <p:sp>
          <p:nvSpPr>
            <p:cNvPr id="472" name="Google Shape;1387;g8542d053ce_16_34"/>
            <p:cNvSpPr/>
            <p:nvPr/>
          </p:nvSpPr>
          <p:spPr>
            <a:xfrm>
              <a:off x="0" y="80949"/>
              <a:ext cx="1541382" cy="822070"/>
            </a:xfrm>
            <a:prstGeom prst="rect">
              <a:avLst/>
            </a:prstGeom>
            <a:solidFill>
              <a:srgbClr val="4372C3"/>
            </a:solidFill>
            <a:ln w="12700" cap="flat">
              <a:solidFill>
                <a:srgbClr val="4372C3"/>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74" name="Google Shape;1389;g8542d053ce_16_34"/>
            <p:cNvSpPr/>
            <p:nvPr/>
          </p:nvSpPr>
          <p:spPr>
            <a:xfrm>
              <a:off x="0" y="903018"/>
              <a:ext cx="1541382" cy="4108480"/>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76" name="Google Shape;1391;g8542d053ce_16_34"/>
            <p:cNvSpPr/>
            <p:nvPr/>
          </p:nvSpPr>
          <p:spPr>
            <a:xfrm>
              <a:off x="1757174" y="80949"/>
              <a:ext cx="1541382" cy="822070"/>
            </a:xfrm>
            <a:prstGeom prst="rect">
              <a:avLst/>
            </a:prstGeom>
            <a:solidFill>
              <a:srgbClr val="4372C3"/>
            </a:solidFill>
            <a:ln w="12700" cap="flat">
              <a:solidFill>
                <a:srgbClr val="4372C3"/>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77" name="Google Shape;1392;g8542d053ce_16_34"/>
            <p:cNvSpPr/>
            <p:nvPr/>
          </p:nvSpPr>
          <p:spPr>
            <a:xfrm>
              <a:off x="5343931" y="151457"/>
              <a:ext cx="1437732" cy="681055"/>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69074" tIns="69074" rIns="69074" bIns="69074" numCol="1" rtlCol="1" anchor="ctr">
              <a:spAutoFit/>
            </a:bodyPr>
            <a:lstStyle/>
            <a:p>
              <a:pPr algn="ctr" rtl="1">
                <a:lnSpc>
                  <a:spcPct val="90000"/>
                </a:lnSpc>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2 </a:t>
              </a:r>
            </a:p>
            <a:p>
              <a:pPr algn="ctr" rtl="1">
                <a:lnSpc>
                  <a:spcPct val="90000"/>
                </a:lnSpc>
                <a:spcBef>
                  <a:spcPts val="500"/>
                </a:spcBef>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الخطة</a:t>
              </a:r>
              <a:endParaRPr dirty="0">
                <a:latin typeface="Sakkal Majalla" panose="02000000000000000000" pitchFamily="2" charset="-78"/>
                <a:cs typeface="Sakkal Majalla" panose="02000000000000000000" pitchFamily="2" charset="-78"/>
              </a:endParaRPr>
            </a:p>
          </p:txBody>
        </p:sp>
        <p:sp>
          <p:nvSpPr>
            <p:cNvPr id="478" name="Google Shape;1393;g8542d053ce_16_34"/>
            <p:cNvSpPr/>
            <p:nvPr/>
          </p:nvSpPr>
          <p:spPr>
            <a:xfrm>
              <a:off x="1757174" y="903018"/>
              <a:ext cx="1541382" cy="4108480"/>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0" name="Google Shape;1395;g8542d053ce_16_34"/>
            <p:cNvSpPr/>
            <p:nvPr/>
          </p:nvSpPr>
          <p:spPr>
            <a:xfrm>
              <a:off x="3514349" y="80949"/>
              <a:ext cx="1541382" cy="822070"/>
            </a:xfrm>
            <a:prstGeom prst="rect">
              <a:avLst/>
            </a:prstGeom>
            <a:solidFill>
              <a:srgbClr val="4372C3"/>
            </a:solidFill>
            <a:ln w="12700" cap="flat">
              <a:solidFill>
                <a:srgbClr val="4372C3"/>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1" name="Google Shape;1396;g8542d053ce_16_34"/>
            <p:cNvSpPr/>
            <p:nvPr/>
          </p:nvSpPr>
          <p:spPr>
            <a:xfrm>
              <a:off x="3566174" y="151457"/>
              <a:ext cx="1437732" cy="681055"/>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69074" tIns="69074" rIns="69074" bIns="69074" numCol="1" rtlCol="1" anchor="ctr">
              <a:spAutoFit/>
            </a:bodyPr>
            <a:lstStyle/>
            <a:p>
              <a:pPr algn="ctr" rtl="1">
                <a:lnSpc>
                  <a:spcPct val="90000"/>
                </a:lnSpc>
                <a:defRPr sz="1700">
                  <a:solidFill>
                    <a:srgbClr val="FFFFF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الخطوة 3  </a:t>
              </a:r>
            </a:p>
            <a:p>
              <a:pPr algn="ctr" rtl="1">
                <a:lnSpc>
                  <a:spcPct val="90000"/>
                </a:lnSpc>
                <a:spcBef>
                  <a:spcPts val="500"/>
                </a:spcBef>
                <a:defRPr sz="1700">
                  <a:solidFill>
                    <a:srgbClr val="FFFFF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الحوار</a:t>
              </a:r>
            </a:p>
          </p:txBody>
        </p:sp>
        <p:sp>
          <p:nvSpPr>
            <p:cNvPr id="482" name="Google Shape;1397;g8542d053ce_16_34"/>
            <p:cNvSpPr/>
            <p:nvPr/>
          </p:nvSpPr>
          <p:spPr>
            <a:xfrm>
              <a:off x="3514349" y="903018"/>
              <a:ext cx="1541382" cy="4108480"/>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3" name="Google Shape;1398;g8542d053ce_16_34"/>
            <p:cNvSpPr/>
            <p:nvPr/>
          </p:nvSpPr>
          <p:spPr>
            <a:xfrm>
              <a:off x="3514348" y="903018"/>
              <a:ext cx="1511157" cy="29838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90675" tIns="90675" rIns="90675" bIns="90675" numCol="1" rtlCol="1" anchor="t">
              <a:spAutoFit/>
            </a:bodyPr>
            <a:lstStyle/>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احرِص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مفتوحًا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ومنتظمًا</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والمقابلات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ورواية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خريطة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p:txBody>
        </p:sp>
        <p:sp>
          <p:nvSpPr>
            <p:cNvPr id="485" name="Google Shape;1400;g8542d053ce_16_34"/>
            <p:cNvSpPr/>
            <p:nvPr/>
          </p:nvSpPr>
          <p:spPr>
            <a:xfrm>
              <a:off x="1827009" y="151455"/>
              <a:ext cx="1437732" cy="681055"/>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69074" tIns="69074" rIns="69074" bIns="69074" numCol="1" rtlCol="1" anchor="ctr">
              <a:spAutoFit/>
            </a:bodyPr>
            <a:lstStyle/>
            <a:p>
              <a:pPr algn="ctr" rtl="1">
                <a:lnSpc>
                  <a:spcPct val="90000"/>
                </a:lnSpc>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4 </a:t>
              </a:r>
            </a:p>
            <a:p>
              <a:pPr algn="ctr" rtl="1">
                <a:lnSpc>
                  <a:spcPct val="90000"/>
                </a:lnSpc>
                <a:spcBef>
                  <a:spcPts val="500"/>
                </a:spcBef>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dirty="0">
                <a:latin typeface="Sakkal Majalla" panose="02000000000000000000" pitchFamily="2" charset="-78"/>
                <a:cs typeface="Sakkal Majalla" panose="02000000000000000000" pitchFamily="2" charset="-78"/>
              </a:endParaRPr>
            </a:p>
          </p:txBody>
        </p:sp>
        <p:sp>
          <p:nvSpPr>
            <p:cNvPr id="487" name="Google Shape;1402;g8542d053ce_16_34"/>
            <p:cNvSpPr/>
            <p:nvPr/>
          </p:nvSpPr>
          <p:spPr>
            <a:xfrm>
              <a:off x="1691948" y="903016"/>
              <a:ext cx="1709365" cy="218366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90675" tIns="90675" rIns="90675" bIns="90675" numCol="1" rtlCol="1" anchor="t">
              <a:spAutoFit/>
            </a:bodyPr>
            <a:lstStyle/>
            <a:p>
              <a:pPr marL="285750" indent="-285750" rtl="1">
                <a:buClr>
                  <a:srgbClr val="000000"/>
                </a:buClr>
                <a:buSzPct val="100000"/>
                <a:buFont typeface="Arial"/>
                <a:buChar char="•"/>
                <a:defRPr sz="13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نفِّذ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sz="13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حلِّل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التغييرات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sz="13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المتغير</a:t>
              </a:r>
              <a:r>
                <a:rPr dirty="0">
                  <a:latin typeface="Sakkal Majalla" panose="02000000000000000000" pitchFamily="2" charset="-78"/>
                  <a:cs typeface="Sakkal Majalla" panose="02000000000000000000" pitchFamily="2" charset="-78"/>
                </a:rPr>
                <a:t>.</a:t>
              </a:r>
            </a:p>
          </p:txBody>
        </p:sp>
        <p:sp>
          <p:nvSpPr>
            <p:cNvPr id="488" name="Google Shape;1403;g8542d053ce_16_34"/>
            <p:cNvSpPr/>
            <p:nvPr/>
          </p:nvSpPr>
          <p:spPr>
            <a:xfrm>
              <a:off x="7028699" y="80948"/>
              <a:ext cx="1541382" cy="822070"/>
            </a:xfrm>
            <a:prstGeom prst="rect">
              <a:avLst/>
            </a:prstGeom>
            <a:solidFill>
              <a:srgbClr val="4372C3"/>
            </a:solidFill>
            <a:ln w="12700" cap="flat">
              <a:solidFill>
                <a:srgbClr val="4372C3"/>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9" name="Google Shape;1404;g8542d053ce_16_34"/>
            <p:cNvSpPr/>
            <p:nvPr/>
          </p:nvSpPr>
          <p:spPr>
            <a:xfrm>
              <a:off x="77572" y="146622"/>
              <a:ext cx="1437732" cy="68105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69074" tIns="69074" rIns="69074" bIns="69074" numCol="1" rtlCol="1" anchor="ctr">
              <a:spAutoFit/>
            </a:bodyPr>
            <a:lstStyle/>
            <a:p>
              <a:pPr algn="ctr" rtl="1">
                <a:lnSpc>
                  <a:spcPct val="90000"/>
                </a:lnSpc>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5  </a:t>
              </a:r>
            </a:p>
            <a:p>
              <a:pPr algn="ctr" rtl="1">
                <a:lnSpc>
                  <a:spcPct val="90000"/>
                </a:lnSpc>
                <a:spcBef>
                  <a:spcPts val="500"/>
                </a:spcBef>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تبادل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dirty="0">
                <a:latin typeface="Sakkal Majalla" panose="02000000000000000000" pitchFamily="2" charset="-78"/>
                <a:cs typeface="Sakkal Majalla" panose="02000000000000000000" pitchFamily="2" charset="-78"/>
              </a:endParaRPr>
            </a:p>
          </p:txBody>
        </p:sp>
        <p:sp>
          <p:nvSpPr>
            <p:cNvPr id="490" name="Google Shape;1405;g8542d053ce_16_34"/>
            <p:cNvSpPr/>
            <p:nvPr/>
          </p:nvSpPr>
          <p:spPr>
            <a:xfrm>
              <a:off x="7028700" y="903019"/>
              <a:ext cx="1541382" cy="4108480"/>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rtlCol="1" anchor="ctr">
              <a:noAutofit/>
            </a:bodyPr>
            <a:lstStyle/>
            <a:p>
              <a:pPr rtl="1">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91" name="Google Shape;1406;g8542d053ce_16_34"/>
            <p:cNvSpPr/>
            <p:nvPr/>
          </p:nvSpPr>
          <p:spPr>
            <a:xfrm>
              <a:off x="-58746" y="875254"/>
              <a:ext cx="1709365" cy="1654164"/>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90675" tIns="90675" rIns="90675" bIns="90675" numCol="1" rtlCol="1" anchor="t">
              <a:spAutoFit/>
            </a:bodyPr>
            <a:lstStyle/>
            <a:p>
              <a:pPr marL="171449" lvl="1" indent="-171449" rtl="1">
                <a:lnSpc>
                  <a:spcPct val="90000"/>
                </a:lnSpc>
                <a:buClr>
                  <a:srgbClr val="000000"/>
                </a:buClr>
                <a:buSzPts val="1300"/>
                <a:buFont typeface="Calibri"/>
                <a:buChar char="•"/>
                <a:defRPr sz="13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تبادَل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a:p>
              <a:pPr marL="171449" lvl="1" indent="-171449" rtl="1">
                <a:lnSpc>
                  <a:spcPct val="90000"/>
                </a:lnSpc>
                <a:spcBef>
                  <a:spcPts val="200"/>
                </a:spcBef>
                <a:buClr>
                  <a:srgbClr val="000000"/>
                </a:buClr>
                <a:buSzPts val="1300"/>
                <a:buFont typeface="Calibri"/>
                <a:buChar char="•"/>
                <a:defRPr sz="13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ناقشوا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ككلٍّ</a:t>
              </a:r>
              <a:r>
                <a:rPr dirty="0">
                  <a:latin typeface="Sakkal Majalla" panose="02000000000000000000" pitchFamily="2" charset="-78"/>
                  <a:cs typeface="Sakkal Majalla" panose="02000000000000000000" pitchFamily="2" charset="-78"/>
                </a:rPr>
                <a:t>.</a:t>
              </a:r>
            </a:p>
          </p:txBody>
        </p:sp>
      </p:grpSp>
      <p:sp>
        <p:nvSpPr>
          <p:cNvPr id="2" name="Title 1">
            <a:extLst>
              <a:ext uri="{FF2B5EF4-FFF2-40B4-BE49-F238E27FC236}">
                <a16:creationId xmlns:a16="http://schemas.microsoft.com/office/drawing/2014/main" id="{3A8BC1CF-5B94-FFCF-612C-DB89DEB77C37}"/>
              </a:ext>
            </a:extLst>
          </p:cNvPr>
          <p:cNvSpPr txBox="1">
            <a:spLocks/>
          </p:cNvSpPr>
          <p:nvPr/>
        </p:nvSpPr>
        <p:spPr>
          <a:xfrm>
            <a:off x="138856" y="92027"/>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تتمثل الخطوات الخمس لتنفيذ التقييم السريع فيما يأتي:</a:t>
            </a:r>
          </a:p>
        </p:txBody>
      </p:sp>
      <p:sp>
        <p:nvSpPr>
          <p:cNvPr id="3" name="Google Shape;1388;g8542d053ce_16_34">
            <a:extLst>
              <a:ext uri="{FF2B5EF4-FFF2-40B4-BE49-F238E27FC236}">
                <a16:creationId xmlns:a16="http://schemas.microsoft.com/office/drawing/2014/main" id="{A29DA69A-9E97-43E3-74FB-34B4DEAC7547}"/>
              </a:ext>
            </a:extLst>
          </p:cNvPr>
          <p:cNvSpPr/>
          <p:nvPr/>
        </p:nvSpPr>
        <p:spPr>
          <a:xfrm>
            <a:off x="8812846" y="1034231"/>
            <a:ext cx="1437732" cy="68105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69074" tIns="69074" rIns="69074" bIns="69074" numCol="1" rtlCol="1" anchor="ctr">
            <a:spAutoFit/>
          </a:bodyPr>
          <a:lstStyle/>
          <a:p>
            <a:pPr algn="ctr" rtl="1">
              <a:lnSpc>
                <a:spcPct val="90000"/>
              </a:lnSpc>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1 </a:t>
            </a:r>
          </a:p>
          <a:p>
            <a:pPr algn="ctr" rtl="1">
              <a:lnSpc>
                <a:spcPct val="90000"/>
              </a:lnSpc>
              <a:spcBef>
                <a:spcPts val="500"/>
              </a:spcBef>
              <a:defRPr sz="17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dirty="0">
              <a:latin typeface="Sakkal Majalla" panose="02000000000000000000" pitchFamily="2" charset="-78"/>
              <a:cs typeface="Sakkal Majalla" panose="02000000000000000000" pitchFamily="2" charset="-78"/>
            </a:endParaRPr>
          </a:p>
        </p:txBody>
      </p:sp>
      <p:sp>
        <p:nvSpPr>
          <p:cNvPr id="4" name="Google Shape;1390;g8542d053ce_16_34">
            <a:extLst>
              <a:ext uri="{FF2B5EF4-FFF2-40B4-BE49-F238E27FC236}">
                <a16:creationId xmlns:a16="http://schemas.microsoft.com/office/drawing/2014/main" id="{54C13520-AEFA-D006-E6AB-F56C8DA0663C}"/>
              </a:ext>
            </a:extLst>
          </p:cNvPr>
          <p:cNvSpPr/>
          <p:nvPr/>
        </p:nvSpPr>
        <p:spPr>
          <a:xfrm>
            <a:off x="8761021" y="1785793"/>
            <a:ext cx="1616695" cy="2768444"/>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90675" tIns="90675" rIns="90675" bIns="90675" numCol="1" rtlCol="1" anchor="t">
            <a:spAutoFit/>
          </a:bodyPr>
          <a:lstStyle/>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الديموغرافية</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والاقتصادية</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الثقافية</a:t>
            </a:r>
            <a:r>
              <a:rPr dirty="0">
                <a:latin typeface="Sakkal Majalla" panose="02000000000000000000" pitchFamily="2" charset="-78"/>
                <a:cs typeface="Sakkal Majalla" panose="02000000000000000000" pitchFamily="2" charset="-78"/>
              </a:rPr>
              <a:t> </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المعنية</a:t>
            </a:r>
            <a:endParaRPr dirty="0">
              <a:latin typeface="Sakkal Majalla" panose="02000000000000000000" pitchFamily="2" charset="-78"/>
              <a:ea typeface="Arial"/>
              <a:cs typeface="Sakkal Majalla" panose="02000000000000000000" pitchFamily="2" charset="-78"/>
              <a:sym typeface="Arial"/>
            </a:endParaRPr>
          </a:p>
          <a:p>
            <a:pPr marL="285750" indent="-285750" rtl="1">
              <a:buClr>
                <a:srgbClr val="000000"/>
              </a:buClr>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بالمنطقة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30A04808-D0BA-8836-3F75-06D080828057}"/>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4. المشاركة المجتمعية في إطار عمل فريق الاستجابة السريعة</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Content Placeholder 1"/>
          <p:cNvSpPr txBox="1">
            <a:spLocks noGrp="1"/>
          </p:cNvSpPr>
          <p:nvPr>
            <p:ph type="body" idx="1"/>
          </p:nvPr>
        </p:nvSpPr>
        <p:spPr>
          <a:xfrm>
            <a:off x="4273551" y="2151660"/>
            <a:ext cx="7529515" cy="2554681"/>
          </a:xfrm>
          <a:prstGeom prst="rect">
            <a:avLst/>
          </a:prstGeom>
        </p:spPr>
        <p:txBody>
          <a:bodyPr rtlCol="1"/>
          <a:lstStyle/>
          <a:p>
            <a:pPr indent="101600"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lang="ar" sz="2800" b="1" dirty="0">
                <a:solidFill>
                  <a:srgbClr val="C00000"/>
                </a:solidFill>
                <a:latin typeface="Sakkal Majalla" panose="02000000000000000000" pitchFamily="2" charset="-78"/>
                <a:cs typeface="Sakkal Majalla" panose="02000000000000000000" pitchFamily="2" charset="-78"/>
              </a:rPr>
              <a:t>تكون المشاركة المجتمعية مهمة </a:t>
            </a:r>
            <a:r>
              <a:rPr lang="ar-EG" sz="2800" b="1" dirty="0">
                <a:solidFill>
                  <a:srgbClr val="C00000"/>
                </a:solidFill>
                <a:latin typeface="Sakkal Majalla" panose="02000000000000000000" pitchFamily="2" charset="-78"/>
                <a:cs typeface="Sakkal Majalla" panose="02000000000000000000" pitchFamily="2" charset="-78"/>
              </a:rPr>
              <a:t>في </a:t>
            </a:r>
            <a:r>
              <a:rPr lang="ar" sz="2800" b="1" dirty="0">
                <a:solidFill>
                  <a:srgbClr val="C00000"/>
                </a:solidFill>
                <a:latin typeface="Sakkal Majalla" panose="02000000000000000000" pitchFamily="2" charset="-78"/>
                <a:cs typeface="Sakkal Majalla" panose="02000000000000000000" pitchFamily="2" charset="-78"/>
              </a:rPr>
              <a:t>أثناء:</a:t>
            </a:r>
          </a:p>
          <a:p>
            <a:pPr marL="355600" indent="-254000" rtl="1">
              <a:spcBef>
                <a:spcPts val="0"/>
              </a:spcBef>
            </a:pPr>
            <a:endParaRPr dirty="0">
              <a:latin typeface="Sakkal Majalla" panose="02000000000000000000" pitchFamily="2" charset="-78"/>
              <a:cs typeface="Sakkal Majalla" panose="02000000000000000000" pitchFamily="2" charset="-78"/>
            </a:endParaRPr>
          </a:p>
          <a:p>
            <a:pPr marL="444500" indent="-342900" rtl="1">
              <a:spcBef>
                <a:spcPts val="0"/>
              </a:spcBef>
              <a:buClr>
                <a:srgbClr val="C00000"/>
              </a:buClr>
              <a:buSzPts val="2400"/>
              <a:buFont typeface="Arial" panose="020B0604020202020204" pitchFamily="34" charset="0"/>
              <a:buChar char="•"/>
            </a:pP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444500" indent="-342900" rtl="1">
              <a:spcBef>
                <a:spcPts val="0"/>
              </a:spcBef>
              <a:buClr>
                <a:srgbClr val="C00000"/>
              </a:buClr>
              <a:buSzPts val="2400"/>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دفنهم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دفنًا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آمنًا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وكريمًا</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72DEE8BF-5B9D-F92F-5B3A-2ED10DD7A67F}"/>
              </a:ext>
            </a:extLst>
          </p:cNvPr>
          <p:cNvSpPr txBox="1">
            <a:spLocks/>
          </p:cNvSpPr>
          <p:nvPr/>
        </p:nvSpPr>
        <p:spPr>
          <a:xfrm>
            <a:off x="388935" y="1406938"/>
            <a:ext cx="2669225" cy="7447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لماذا تُعدُّ المشاركة المجتمعية مهمة بالنسبة لفِرَق الاستجابة السريعة؟</a:t>
            </a:r>
            <a:endParaRPr lang="hu-HU"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6A3109C2-0C6A-832D-6FDA-1CCFAF157F5E}"/>
              </a:ext>
            </a:extLst>
          </p:cNvPr>
          <p:cNvSpPr/>
          <p:nvPr/>
        </p:nvSpPr>
        <p:spPr>
          <a:xfrm flipV="1">
            <a:off x="388934" y="2351685"/>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Google Shape;308;p8"/>
          <p:cNvSpPr txBox="1">
            <a:spLocks noGrp="1"/>
          </p:cNvSpPr>
          <p:nvPr>
            <p:ph type="body" idx="1"/>
          </p:nvPr>
        </p:nvSpPr>
        <p:spPr>
          <a:xfrm>
            <a:off x="4242378" y="1499386"/>
            <a:ext cx="7358722" cy="3846092"/>
          </a:xfrm>
          <a:prstGeom prst="rect">
            <a:avLst/>
          </a:prstGeom>
        </p:spPr>
        <p:txBody>
          <a:bodyPr lIns="0" tIns="0" rIns="0" bIns="0" rtlCol="1" anchor="t"/>
          <a:lstStyle/>
          <a:p>
            <a:pPr indent="25400" rtl="1">
              <a:spcBef>
                <a:spcPts val="0"/>
              </a:spcBef>
            </a:pPr>
            <a:r>
              <a:rPr lang="ar" b="1" dirty="0">
                <a:solidFill>
                  <a:schemeClr val="tx1"/>
                </a:solidFill>
                <a:latin typeface="Sakkal Majalla" panose="02000000000000000000" pitchFamily="2" charset="-78"/>
                <a:cs typeface="Sakkal Majalla" panose="02000000000000000000" pitchFamily="2" charset="-78"/>
              </a:rPr>
              <a:t>بنهاية هذه الوحدة التدريبية، سيكون بمقدوركم:</a:t>
            </a:r>
          </a:p>
          <a:p>
            <a:pPr indent="25400" rtl="1">
              <a:spcBef>
                <a:spcPts val="0"/>
              </a:spcBef>
            </a:pPr>
            <a:endParaRPr dirty="0">
              <a:latin typeface="Sakkal Majalla" panose="02000000000000000000" pitchFamily="2" charset="-78"/>
              <a:cs typeface="Sakkal Majalla" panose="02000000000000000000" pitchFamily="2" charset="-78"/>
            </a:endParaRPr>
          </a:p>
          <a:p>
            <a:pPr marL="279400" indent="-2540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a:t>
            </a:r>
          </a:p>
          <a:p>
            <a:pPr marL="279400" indent="-254000" rtl="1">
              <a:spcBef>
                <a:spcPts val="0"/>
              </a:spcBef>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79400" indent="-2540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79400" indent="-254000" rtl="1">
              <a:spcBef>
                <a:spcPts val="0"/>
              </a:spcBef>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79400" indent="-254000" rtl="1">
              <a:spcBef>
                <a:spcPts val="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279400" indent="-254000" rtl="1">
              <a:spcBef>
                <a:spcPts val="0"/>
              </a:spcBef>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79400" indent="-254000" rtl="1">
              <a:spcBef>
                <a:spcPts val="4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النقاش</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04AD836A-32EB-449A-CEF4-A5545FB55AA3}"/>
              </a:ext>
            </a:extLst>
          </p:cNvPr>
          <p:cNvSpPr txBox="1">
            <a:spLocks noGrp="1"/>
          </p:cNvSpPr>
          <p:nvPr>
            <p:ph type="title"/>
          </p:nvPr>
        </p:nvSpPr>
        <p:spPr>
          <a:xfrm>
            <a:off x="384038" y="630315"/>
            <a:ext cx="2318265" cy="853109"/>
          </a:xfrm>
          <a:prstGeom prst="rect">
            <a:avLst/>
          </a:prstGeom>
        </p:spPr>
        <p:txBody>
          <a:bodyPr lIns="0" tIns="0" rIns="0" bIns="0" rtlCol="1" anchor="b">
            <a:noAutofit/>
          </a:bodyPr>
          <a:lstStyle/>
          <a:p>
            <a:pPr rtl="1"/>
            <a:r>
              <a:rPr lang="ar" b="1">
                <a:latin typeface="Sakkal Majalla" panose="02000000000000000000" pitchFamily="2" charset="-78"/>
                <a:cs typeface="Sakkal Majalla" panose="02000000000000000000" pitchFamily="2" charset="-78"/>
              </a:rPr>
              <a:t>أهداف التعلُّم</a:t>
            </a:r>
          </a:p>
        </p:txBody>
      </p:sp>
      <p:sp>
        <p:nvSpPr>
          <p:cNvPr id="5" name="Rounded Rectangle 3">
            <a:extLst>
              <a:ext uri="{FF2B5EF4-FFF2-40B4-BE49-F238E27FC236}">
                <a16:creationId xmlns:a16="http://schemas.microsoft.com/office/drawing/2014/main" id="{7A6B4D43-B42F-195D-EE50-853EEAF7E44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Google Shape;1420;g77cecb6c06_0_449"/>
          <p:cNvSpPr txBox="1">
            <a:spLocks noGrp="1"/>
          </p:cNvSpPr>
          <p:nvPr>
            <p:ph type="body" idx="1"/>
          </p:nvPr>
        </p:nvSpPr>
        <p:spPr>
          <a:xfrm>
            <a:off x="930165" y="1101964"/>
            <a:ext cx="10331671" cy="4654072"/>
          </a:xfrm>
          <a:prstGeom prst="rect">
            <a:avLst/>
          </a:prstGeom>
        </p:spPr>
        <p:txBody>
          <a:bodyPr lIns="45699" tIns="45699" rIns="45699" bIns="45699" rtlCol="1">
            <a:normAutofit/>
          </a:bodyPr>
          <a:lstStyle/>
          <a:p>
            <a:pPr marL="556767" indent="-457200" defTabSz="283533" rtl="1">
              <a:spcBef>
                <a:spcPts val="0"/>
              </a:spcBef>
              <a:buClr>
                <a:srgbClr val="C00000"/>
              </a:buClr>
              <a:buSzPts val="2300"/>
              <a:buFont typeface="Calibri" panose="020F0502020204030204" pitchFamily="34" charset="0"/>
              <a:buChar char="←"/>
              <a:defRPr sz="2352">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استقصاء الحالات وتتبُّع المُخالِطين</a:t>
            </a:r>
          </a:p>
          <a:p>
            <a:pPr indent="99568" defTabSz="283533" rtl="1">
              <a:spcBef>
                <a:spcPts val="0"/>
              </a:spcBef>
              <a:buClr>
                <a:schemeClr val="accent3"/>
              </a:buClr>
              <a:buFont typeface="Arial"/>
              <a:defRPr sz="2352">
                <a:solidFill>
                  <a:srgbClr val="C00000"/>
                </a:solidFill>
              </a:defRPr>
            </a:pPr>
            <a:endParaRPr dirty="0">
              <a:latin typeface="Sakkal Majalla" panose="02000000000000000000" pitchFamily="2" charset="-78"/>
              <a:cs typeface="Sakkal Majalla" panose="02000000000000000000" pitchFamily="2" charset="-78"/>
            </a:endParaRPr>
          </a:p>
          <a:p>
            <a:pPr marL="827658" lvl="1" indent="-248920" defTabSz="283533" rtl="1">
              <a:lnSpc>
                <a:spcPct val="115000"/>
              </a:lnSpc>
              <a:spcBef>
                <a:spcPts val="0"/>
              </a:spcBef>
              <a:buClr>
                <a:srgbClr val="C00000"/>
              </a:buClr>
              <a:buFont typeface="Arial"/>
              <a:defRPr sz="2352"/>
            </a:pPr>
            <a:r>
              <a:rPr dirty="0" err="1">
                <a:latin typeface="Sakkal Majalla" panose="02000000000000000000" pitchFamily="2" charset="-78"/>
                <a:cs typeface="Sakkal Majalla" panose="02000000000000000000" pitchFamily="2" charset="-78"/>
              </a:rPr>
              <a:t>يبدأ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ومجتمعاتهم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827658" lvl="1" indent="-248920" defTabSz="283533" rtl="1">
              <a:lnSpc>
                <a:spcPct val="115000"/>
              </a:lnSpc>
              <a:spcBef>
                <a:spcPts val="0"/>
              </a:spcBef>
              <a:buClr>
                <a:srgbClr val="C00000"/>
              </a:buClr>
              <a:buFont typeface="Arial"/>
              <a:defRPr sz="2352"/>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وقادتها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التحديات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r>
              <a:rPr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لتتبُّع</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مُخالِطي</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المرضى</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ومنها</a:t>
            </a:r>
            <a:r>
              <a:rPr lang="ar-EG"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اللغة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والإلمام</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بالقراءة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والكتابة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وإمكانية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الحصول</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على</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الغذاء</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والرعاية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الطبية</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للاعتلالات</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الأخرى</a:t>
            </a:r>
            <a:r>
              <a:rPr sz="2352" dirty="0">
                <a:latin typeface="Sakkal Majalla" panose="02000000000000000000" pitchFamily="2" charset="-78"/>
                <a:cs typeface="Sakkal Majalla" panose="02000000000000000000" pitchFamily="2" charset="-78"/>
              </a:rPr>
              <a:t>، </a:t>
            </a:r>
            <a:r>
              <a:rPr lang="ar-EG" sz="2352" dirty="0">
                <a:latin typeface="Sakkal Majalla" panose="02000000000000000000" pitchFamily="2" charset="-78"/>
                <a:cs typeface="Sakkal Majalla" panose="02000000000000000000" pitchFamily="2" charset="-78"/>
              </a:rPr>
              <a:t>و</a:t>
            </a:r>
            <a:r>
              <a:rPr lang="ar-MA" sz="2352" dirty="0">
                <a:latin typeface="Sakkal Majalla" panose="02000000000000000000" pitchFamily="2" charset="-78"/>
                <a:cs typeface="Sakkal Majalla" panose="02000000000000000000" pitchFamily="2" charset="-78"/>
              </a:rPr>
              <a:t> التثقيف</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والمعلومات</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فضل</a:t>
            </a:r>
            <a:r>
              <a:rPr lang="ar-EG" sz="2352" dirty="0">
                <a:latin typeface="Sakkal Majalla" panose="02000000000000000000" pitchFamily="2" charset="-78"/>
                <a:cs typeface="Sakkal Majalla" panose="02000000000000000000" pitchFamily="2" charset="-78"/>
              </a:rPr>
              <a:t>ً</a:t>
            </a:r>
            <a:r>
              <a:rPr sz="2352" dirty="0">
                <a:latin typeface="Sakkal Majalla" panose="02000000000000000000" pitchFamily="2" charset="-78"/>
                <a:cs typeface="Sakkal Majalla" panose="02000000000000000000" pitchFamily="2" charset="-78"/>
              </a:rPr>
              <a:t>ا </a:t>
            </a:r>
            <a:r>
              <a:rPr sz="2352" dirty="0" err="1">
                <a:latin typeface="Sakkal Majalla" panose="02000000000000000000" pitchFamily="2" charset="-78"/>
                <a:cs typeface="Sakkal Majalla" panose="02000000000000000000" pitchFamily="2" charset="-78"/>
              </a:rPr>
              <a:t>عن</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الوصم</a:t>
            </a:r>
            <a:r>
              <a:rPr sz="2352" dirty="0">
                <a:latin typeface="Sakkal Majalla" panose="02000000000000000000" pitchFamily="2" charset="-78"/>
                <a:cs typeface="Sakkal Majalla" panose="02000000000000000000" pitchFamily="2" charset="-78"/>
              </a:rPr>
              <a:t> </a:t>
            </a:r>
            <a:r>
              <a:rPr sz="2352" dirty="0" err="1">
                <a:latin typeface="Sakkal Majalla" panose="02000000000000000000" pitchFamily="2" charset="-78"/>
                <a:cs typeface="Sakkal Majalla" panose="02000000000000000000" pitchFamily="2" charset="-78"/>
              </a:rPr>
              <a:t>والتهميش</a:t>
            </a:r>
            <a:r>
              <a:rPr lang="ar-EG" sz="2352" dirty="0">
                <a:latin typeface="Sakkal Majalla" panose="02000000000000000000" pitchFamily="2" charset="-78"/>
                <a:cs typeface="Sakkal Majalla" panose="02000000000000000000" pitchFamily="2" charset="-78"/>
              </a:rPr>
              <a:t>.</a:t>
            </a:r>
            <a:endParaRPr sz="2352" dirty="0">
              <a:latin typeface="Sakkal Majalla" panose="02000000000000000000" pitchFamily="2" charset="-78"/>
              <a:cs typeface="Sakkal Majalla" panose="02000000000000000000" pitchFamily="2" charset="-78"/>
            </a:endParaRPr>
          </a:p>
          <a:p>
            <a:pPr marL="827658" lvl="1" indent="-248920" defTabSz="283533" rtl="1">
              <a:lnSpc>
                <a:spcPct val="115000"/>
              </a:lnSpc>
              <a:spcBef>
                <a:spcPts val="0"/>
              </a:spcBef>
              <a:buClr>
                <a:srgbClr val="C00000"/>
              </a:buClr>
              <a:buFont typeface="Arial"/>
              <a:defRPr sz="2352"/>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اهتمام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المستضعفة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المشردون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المهاجرون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واللاجئون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والمسجونون</a:t>
            </a:r>
            <a:r>
              <a:rPr dirty="0">
                <a:latin typeface="Sakkal Majalla" panose="02000000000000000000" pitchFamily="2" charset="-78"/>
                <a:cs typeface="Sakkal Majalla" panose="02000000000000000000" pitchFamily="2" charset="-78"/>
              </a:rPr>
              <a:t>، وغيرهم.*		</a:t>
            </a:r>
          </a:p>
        </p:txBody>
      </p:sp>
      <p:sp>
        <p:nvSpPr>
          <p:cNvPr id="2" name="Title 1">
            <a:extLst>
              <a:ext uri="{FF2B5EF4-FFF2-40B4-BE49-F238E27FC236}">
                <a16:creationId xmlns:a16="http://schemas.microsoft.com/office/drawing/2014/main" id="{B5390938-AFF1-8D27-EEAD-8F0EFD3B4281}"/>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تكون المشاركة المجتمعية مهمة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Google Shape;1420;g77cecb6c06_0_449"/>
          <p:cNvSpPr txBox="1">
            <a:spLocks noGrp="1"/>
          </p:cNvSpPr>
          <p:nvPr>
            <p:ph type="body" idx="1"/>
          </p:nvPr>
        </p:nvSpPr>
        <p:spPr>
          <a:xfrm>
            <a:off x="1113612" y="1349581"/>
            <a:ext cx="9964776" cy="4763183"/>
          </a:xfrm>
          <a:prstGeom prst="rect">
            <a:avLst/>
          </a:prstGeom>
        </p:spPr>
        <p:txBody>
          <a:bodyPr lIns="45699" tIns="45699" rIns="45699" bIns="45699" rtlCol="1">
            <a:normAutofit/>
          </a:bodyPr>
          <a:lstStyle/>
          <a:p>
            <a:pPr marL="550671" indent="-457200" defTabSz="266174" rtl="1">
              <a:spcBef>
                <a:spcPts val="0"/>
              </a:spcBef>
              <a:buClr>
                <a:srgbClr val="C00000"/>
              </a:buClr>
              <a:buSzPts val="2200"/>
              <a:buFont typeface="Calibri" panose="020F0502020204030204" pitchFamily="34" charset="0"/>
              <a:buChar char="←"/>
              <a:defRPr sz="2208">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استقصاء الحالات وتتبُّع المُخالِطين</a:t>
            </a:r>
          </a:p>
          <a:p>
            <a:pPr defTabSz="266174" rtl="1">
              <a:spcBef>
                <a:spcPts val="0"/>
              </a:spcBef>
              <a:buClr>
                <a:schemeClr val="accent6"/>
              </a:buClr>
              <a:defRPr sz="2208">
                <a:solidFill>
                  <a:srgbClr val="C00000"/>
                </a:solidFill>
              </a:defRPr>
            </a:pPr>
            <a:endParaRPr dirty="0">
              <a:latin typeface="Sakkal Majalla" panose="02000000000000000000" pitchFamily="2" charset="-78"/>
              <a:cs typeface="Sakkal Majalla" panose="02000000000000000000" pitchFamily="2" charset="-78"/>
            </a:endParaRPr>
          </a:p>
          <a:p>
            <a:pPr marL="740157" indent="-342900" defTabSz="266174" rtl="1">
              <a:lnSpc>
                <a:spcPct val="115000"/>
              </a:lnSpc>
              <a:spcBef>
                <a:spcPts val="0"/>
              </a:spcBef>
              <a:buClr>
                <a:schemeClr val="accent3"/>
              </a:buClr>
              <a:buSzPct val="100000"/>
              <a:buFont typeface="Arial" panose="020B0604020202020204" pitchFamily="34" charset="0"/>
              <a:buChar char="•"/>
              <a:defRPr sz="2208"/>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lang="ar" u="sng" dirty="0">
                <a:solidFill>
                  <a:srgbClr val="65A000"/>
                </a:solidFill>
                <a:latin typeface="Sakkal Majalla" panose="02000000000000000000" pitchFamily="2" charset="-78"/>
                <a:cs typeface="Sakkal Majalla" panose="02000000000000000000" pitchFamily="2" charset="-78"/>
              </a:rPr>
              <a:t>التضامن</a:t>
            </a:r>
            <a:r>
              <a:rPr dirty="0">
                <a:latin typeface="Sakkal Majalla" panose="02000000000000000000" pitchFamily="2" charset="-78"/>
                <a:cs typeface="Sakkal Majalla" panose="02000000000000000000" pitchFamily="2" charset="-78"/>
              </a:rPr>
              <a:t>، و</a:t>
            </a:r>
            <a:r>
              <a:rPr lang="ar" u="sng" dirty="0">
                <a:solidFill>
                  <a:srgbClr val="65A000"/>
                </a:solidFill>
                <a:latin typeface="Sakkal Majalla" panose="02000000000000000000" pitchFamily="2" charset="-78"/>
                <a:cs typeface="Sakkal Majalla" panose="02000000000000000000" pitchFamily="2" charset="-78"/>
              </a:rPr>
              <a:t>تبادل 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والصالح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sz="2208" u="sng" dirty="0" err="1">
                <a:solidFill>
                  <a:srgbClr val="65A000"/>
                </a:solidFill>
                <a:latin typeface="Sakkal Majalla" panose="02000000000000000000" pitchFamily="2" charset="-78"/>
                <a:cs typeface="Sakkal Majalla" panose="02000000000000000000" pitchFamily="2" charset="-78"/>
              </a:rPr>
              <a:t>الانتشار</a:t>
            </a:r>
            <a:r>
              <a:rPr sz="2208" u="sng" dirty="0">
                <a:solidFill>
                  <a:srgbClr val="65A000"/>
                </a:solidFill>
                <a:latin typeface="Sakkal Majalla" panose="02000000000000000000" pitchFamily="2" charset="-78"/>
                <a:cs typeface="Sakkal Majalla" panose="02000000000000000000" pitchFamily="2" charset="-78"/>
              </a:rPr>
              <a:t> </a:t>
            </a:r>
            <a:r>
              <a:rPr sz="2208" u="sng" dirty="0" err="1">
                <a:solidFill>
                  <a:srgbClr val="65A000"/>
                </a:solidFill>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لكوفيد</a:t>
            </a:r>
            <a:r>
              <a:rPr lang="ar-EG" dirty="0">
                <a:latin typeface="Sakkal Majalla" panose="02000000000000000000" pitchFamily="2" charset="-78"/>
                <a:cs typeface="Sakkal Majalla" panose="02000000000000000000" pitchFamily="2" charset="-78"/>
              </a:rPr>
              <a:t>-19</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وستُوفر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المُستضعفة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الأوامر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p>
          <a:p>
            <a:pPr marL="740157" indent="-342900" defTabSz="266174" rtl="1">
              <a:lnSpc>
                <a:spcPct val="115000"/>
              </a:lnSpc>
              <a:spcBef>
                <a:spcPts val="0"/>
              </a:spcBef>
              <a:buClr>
                <a:schemeClr val="accent3"/>
              </a:buClr>
              <a:buSzPct val="100000"/>
              <a:buFont typeface="Arial" panose="020B0604020202020204" pitchFamily="34" charset="0"/>
              <a:buChar char="•"/>
              <a:defRPr sz="2208"/>
            </a:pPr>
            <a:r>
              <a:rPr lang="ar" dirty="0">
                <a:latin typeface="Sakkal Majalla" panose="02000000000000000000" pitchFamily="2" charset="-78"/>
                <a:cs typeface="Sakkal Majalla" panose="02000000000000000000" pitchFamily="2" charset="-78"/>
              </a:rPr>
              <a:t> من المرجح أن تُعبِّر جميع المجتمعات المحلية عن </a:t>
            </a:r>
            <a:r>
              <a:rPr lang="ar" u="sng" dirty="0">
                <a:solidFill>
                  <a:srgbClr val="65A000"/>
                </a:solidFill>
                <a:latin typeface="Sakkal Majalla" panose="02000000000000000000" pitchFamily="2" charset="-78"/>
                <a:cs typeface="Sakkal Majalla" panose="02000000000000000000" pitchFamily="2" charset="-78"/>
              </a:rPr>
              <a:t>شواغلها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خصوصية</a:t>
            </a:r>
            <a:r>
              <a:rPr lang="ar-EG" dirty="0">
                <a:latin typeface="Sakkal Majalla" panose="02000000000000000000" pitchFamily="2" charset="-78"/>
                <a:cs typeface="Sakkal Majalla" panose="02000000000000000000" pitchFamily="2" charset="-78"/>
              </a:rPr>
              <a:t> </a:t>
            </a:r>
            <a:r>
              <a:rPr lang="ar" dirty="0">
                <a:latin typeface="Sakkal Majalla" panose="02000000000000000000" pitchFamily="2" charset="-78"/>
                <a:cs typeface="Sakkal Majalla" panose="02000000000000000000" pitchFamily="2" charset="-78"/>
              </a:rPr>
              <a:t>معلوماتها الصحية الشخصية وسريتها</a:t>
            </a:r>
            <a:r>
              <a:rPr lang="ar">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a:t>
            </a:r>
            <a:r>
              <a:rPr lang="ar">
                <a:latin typeface="Sakkal Majalla" panose="02000000000000000000" pitchFamily="2" charset="-78"/>
                <a:cs typeface="Sakkal Majalla" panose="02000000000000000000" pitchFamily="2" charset="-78"/>
              </a:rPr>
              <a:t>ينبغي </a:t>
            </a:r>
            <a:r>
              <a:rPr lang="ar" dirty="0">
                <a:latin typeface="Sakkal Majalla" panose="02000000000000000000" pitchFamily="2" charset="-78"/>
                <a:cs typeface="Sakkal Majalla" panose="02000000000000000000" pitchFamily="2" charset="-78"/>
              </a:rPr>
              <a:t>على وكالات الصحة العامة</a:t>
            </a:r>
            <a:r>
              <a:rPr lang="ar-EG" dirty="0">
                <a:latin typeface="Sakkal Majalla" panose="02000000000000000000" pitchFamily="2" charset="-78"/>
                <a:cs typeface="Sakkal Majalla" panose="02000000000000000000" pitchFamily="2" charset="-78"/>
              </a:rPr>
              <a:t> </a:t>
            </a:r>
            <a:r>
              <a:rPr lang="ar" dirty="0">
                <a:latin typeface="Sakkal Majalla" panose="02000000000000000000" pitchFamily="2" charset="-78"/>
                <a:cs typeface="Sakkal Majalla" panose="02000000000000000000" pitchFamily="2" charset="-78"/>
              </a:rPr>
              <a:t>التي تنفذ تتبُّع المُخالِطين في سياق كوفيد-19 أن تكون مستعدة </a:t>
            </a:r>
            <a:r>
              <a:rPr lang="ar" u="sng" dirty="0">
                <a:solidFill>
                  <a:srgbClr val="65A000"/>
                </a:solidFill>
                <a:latin typeface="Sakkal Majalla" panose="02000000000000000000" pitchFamily="2" charset="-78"/>
                <a:cs typeface="Sakkal Majalla" panose="02000000000000000000" pitchFamily="2" charset="-78"/>
              </a:rPr>
              <a:t>للتواصل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وحفظها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والاطلاع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هويتهم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مُضر.</a:t>
            </a:r>
            <a:endParaRP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23ECA2D3-1C25-4BCB-C987-5C6B13A15147}"/>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تكون المشاركة المجتمعية مهمة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Google Shape;1427;g77cecb6c06_0_455"/>
          <p:cNvSpPr txBox="1">
            <a:spLocks noGrp="1"/>
          </p:cNvSpPr>
          <p:nvPr>
            <p:ph type="body" idx="1"/>
          </p:nvPr>
        </p:nvSpPr>
        <p:spPr>
          <a:xfrm>
            <a:off x="894859" y="1257332"/>
            <a:ext cx="10402282" cy="5311041"/>
          </a:xfrm>
          <a:prstGeom prst="rect">
            <a:avLst/>
          </a:prstGeom>
        </p:spPr>
        <p:txBody>
          <a:bodyPr lIns="45699" tIns="45699" rIns="45699" bIns="45699" rtlCol="1" anchor="t">
            <a:normAutofit/>
          </a:bodyPr>
          <a:lstStyle/>
          <a:p>
            <a:pPr marL="457200" indent="-457200" defTabSz="231456" rtl="1">
              <a:spcBef>
                <a:spcPts val="400"/>
              </a:spcBef>
              <a:buClr>
                <a:srgbClr val="C00000"/>
              </a:buClr>
              <a:buSzPts val="1900"/>
              <a:buFont typeface="Calibri" panose="020F0502020204030204" pitchFamily="34" charset="0"/>
              <a:buChar char="←"/>
              <a:defRPr sz="1920">
                <a:solidFill>
                  <a:srgbClr val="C00000"/>
                </a:solidFill>
                <a:latin typeface="Source Sans Pro Bold"/>
                <a:ea typeface="Source Sans Pro Bold"/>
                <a:cs typeface="Source Sans Pro Bold"/>
                <a:sym typeface="Source Sans Pro Bold"/>
              </a:defRPr>
            </a:pPr>
            <a:r>
              <a:rPr lang="ar" sz="2800" b="1" dirty="0">
                <a:solidFill>
                  <a:srgbClr val="C00000"/>
                </a:solidFill>
                <a:latin typeface="Sakkal Majalla" panose="02000000000000000000" pitchFamily="2" charset="-78"/>
                <a:ea typeface="Source Sans Pro Bold"/>
                <a:cs typeface="Sakkal Majalla" panose="02000000000000000000" pitchFamily="2" charset="-78"/>
              </a:rPr>
              <a:t>إدارة جثامين المتوف</a:t>
            </a:r>
            <a:r>
              <a:rPr lang="ar-EG" sz="2800" b="1" dirty="0">
                <a:solidFill>
                  <a:srgbClr val="C00000"/>
                </a:solidFill>
                <a:latin typeface="Sakkal Majalla" panose="02000000000000000000" pitchFamily="2" charset="-78"/>
                <a:ea typeface="Source Sans Pro Bold"/>
                <a:cs typeface="Sakkal Majalla" panose="02000000000000000000" pitchFamily="2" charset="-78"/>
              </a:rPr>
              <a:t>َّ</a:t>
            </a:r>
            <a:r>
              <a:rPr lang="ar" sz="2800" b="1" dirty="0">
                <a:solidFill>
                  <a:srgbClr val="C00000"/>
                </a:solidFill>
                <a:latin typeface="Sakkal Majalla" panose="02000000000000000000" pitchFamily="2" charset="-78"/>
                <a:ea typeface="Source Sans Pro Bold"/>
                <a:cs typeface="Sakkal Majalla" panose="02000000000000000000" pitchFamily="2" charset="-78"/>
              </a:rPr>
              <a:t>ين بمرض كوفيد-19 من أجل دفنٍ آمن وكريم</a:t>
            </a:r>
          </a:p>
          <a:p>
            <a:pPr defTabSz="231456" rtl="1">
              <a:spcBef>
                <a:spcPts val="400"/>
              </a:spcBef>
              <a:defRPr sz="1920"/>
            </a:pPr>
            <a:endParaRPr sz="2000" dirty="0">
              <a:latin typeface="Sakkal Majalla" panose="02000000000000000000" pitchFamily="2" charset="-78"/>
              <a:cs typeface="Sakkal Majalla" panose="02000000000000000000" pitchFamily="2" charset="-78"/>
            </a:endParaRPr>
          </a:p>
          <a:p>
            <a:pPr indent="203200" defTabSz="231456" rtl="1">
              <a:spcBef>
                <a:spcPts val="400"/>
              </a:spcBef>
              <a:defRPr sz="1920"/>
            </a:pPr>
            <a:r>
              <a:rPr sz="2000" dirty="0" err="1">
                <a:latin typeface="Sakkal Majalla" panose="02000000000000000000" pitchFamily="2" charset="-78"/>
                <a:cs typeface="Sakkal Majalla" panose="02000000000000000000" pitchFamily="2" charset="-78"/>
              </a:rPr>
              <a:t>تشمل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الاعتبارات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الرئيسية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يأتي</a:t>
            </a:r>
            <a:r>
              <a:rPr sz="2000" dirty="0">
                <a:latin typeface="Sakkal Majalla" panose="02000000000000000000" pitchFamily="2" charset="-78"/>
                <a:cs typeface="Sakkal Majalla" panose="02000000000000000000" pitchFamily="2" charset="-78"/>
              </a:rPr>
              <a:t>:</a:t>
            </a:r>
            <a:endParaRPr sz="2000" dirty="0">
              <a:solidFill>
                <a:srgbClr val="D46112"/>
              </a:solidFill>
              <a:latin typeface="Sakkal Majalla" panose="02000000000000000000" pitchFamily="2" charset="-78"/>
              <a:cs typeface="Sakkal Majalla" panose="02000000000000000000" pitchFamily="2" charset="-78"/>
            </a:endParaRPr>
          </a:p>
          <a:p>
            <a:pPr marL="406400" indent="-203200" defTabSz="231456" rtl="1">
              <a:spcBef>
                <a:spcPts val="4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التماس</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المشورة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والمساعدة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القادة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الدينيين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وقادة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لتحسين</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فهم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وتقبُّل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الأمور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المتعلقة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باسترداد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الجثامين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وإدارتها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وتحديد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هويتها</a:t>
            </a:r>
            <a:r>
              <a:rPr sz="2000" dirty="0">
                <a:latin typeface="Sakkal Majalla" panose="02000000000000000000" pitchFamily="2" charset="-78"/>
                <a:cs typeface="Sakkal Majalla" panose="02000000000000000000" pitchFamily="2" charset="-78"/>
              </a:rPr>
              <a:t>.</a:t>
            </a:r>
          </a:p>
          <a:p>
            <a:pPr marL="406400" indent="-203200" defTabSz="231456" rtl="1">
              <a:spcBef>
                <a:spcPts val="4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إطلاع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الأسر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النتائج</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وتحديد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هوية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أحبائها</a:t>
            </a:r>
            <a:r>
              <a:rPr sz="2000" dirty="0">
                <a:latin typeface="Sakkal Majalla" panose="02000000000000000000" pitchFamily="2" charset="-78"/>
                <a:cs typeface="Sakkal Majalla" panose="02000000000000000000" pitchFamily="2" charset="-78"/>
              </a:rPr>
              <a:t>. </a:t>
            </a:r>
          </a:p>
          <a:p>
            <a:pPr marL="406400" indent="-203200" defTabSz="231456" rtl="1">
              <a:spcBef>
                <a:spcPts val="4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احترام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الموتى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وأسرهم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المكلومة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جميع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الأوقات</a:t>
            </a:r>
            <a:r>
              <a:rPr lang="ar-EG" sz="2000" dirty="0">
                <a:latin typeface="Sakkal Majalla" panose="02000000000000000000" pitchFamily="2" charset="-78"/>
                <a:cs typeface="Sakkal Majalla" panose="02000000000000000000" pitchFamily="2" charset="-78"/>
              </a:rPr>
              <a:t>. و</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مراعاة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الاحتياجات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الثقافية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والدينية،والسماح</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بتنفيذ</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الإجراءات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العادية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للحداد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والدفن</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قدر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الإمكان</a:t>
            </a:r>
            <a:r>
              <a:rPr sz="2000" dirty="0">
                <a:latin typeface="Sakkal Majalla" panose="02000000000000000000" pitchFamily="2" charset="-78"/>
                <a:cs typeface="Sakkal Majalla" panose="02000000000000000000" pitchFamily="2" charset="-78"/>
              </a:rPr>
              <a:t> </a:t>
            </a:r>
            <a:r>
              <a:rPr lang="ar-EG" sz="2000" dirty="0">
                <a:latin typeface="Sakkal Majalla" panose="02000000000000000000" pitchFamily="2" charset="-78"/>
                <a:cs typeface="Sakkal Majalla" panose="02000000000000000000" pitchFamily="2" charset="-78"/>
              </a:rPr>
              <a:t>في </a:t>
            </a:r>
            <a:r>
              <a:rPr sz="2000" dirty="0" err="1">
                <a:latin typeface="Sakkal Majalla" panose="02000000000000000000" pitchFamily="2" charset="-78"/>
                <a:cs typeface="Sakkal Majalla" panose="02000000000000000000" pitchFamily="2" charset="-78"/>
              </a:rPr>
              <a:t>أثناء</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حالة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a:t>
            </a:r>
          </a:p>
          <a:p>
            <a:pPr marL="406400" indent="-203200" defTabSz="231456" rtl="1">
              <a:spcBef>
                <a:spcPts val="4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إذا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كانت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الأسرة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ترغب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رؤية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الجثمان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فيمكن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السماح</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بذلك</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ولكن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الالتزام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بالاحتياطات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القياسية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جميع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الأوقات</a:t>
            </a:r>
            <a:r>
              <a:rPr sz="2000" dirty="0">
                <a:latin typeface="Sakkal Majalla" panose="02000000000000000000" pitchFamily="2" charset="-78"/>
                <a:cs typeface="Sakkal Majalla" panose="02000000000000000000" pitchFamily="2" charset="-78"/>
              </a:rPr>
              <a:t>،</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ومنها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نظافة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اليدين</a:t>
            </a:r>
            <a:r>
              <a:rPr lang="ar-EG" sz="2000" dirty="0">
                <a:latin typeface="Sakkal Majalla" panose="02000000000000000000" pitchFamily="2" charset="-78"/>
                <a:cs typeface="Sakkal Majalla" panose="02000000000000000000" pitchFamily="2" charset="-78"/>
              </a:rPr>
              <a:t>. و</a:t>
            </a:r>
            <a:r>
              <a:rPr sz="2000" dirty="0" err="1">
                <a:latin typeface="Sakkal Majalla" panose="02000000000000000000" pitchFamily="2" charset="-78"/>
                <a:cs typeface="Sakkal Majalla" panose="02000000000000000000" pitchFamily="2" charset="-78"/>
              </a:rPr>
              <a:t>يجب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إعطاء</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تعليمات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واضحة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للأسرة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بعدم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لمس</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الجثمان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أو</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تقبيله</a:t>
            </a:r>
            <a:r>
              <a:rPr lang="ar-EG" sz="2000" dirty="0">
                <a:latin typeface="Sakkal Majalla" panose="02000000000000000000" pitchFamily="2" charset="-78"/>
                <a:cs typeface="Sakkal Majalla" panose="02000000000000000000" pitchFamily="2" charset="-78"/>
              </a:rPr>
              <a:t>.</a:t>
            </a:r>
            <a:endParaRPr sz="2000" dirty="0">
              <a:latin typeface="Sakkal Majalla" panose="02000000000000000000" pitchFamily="2" charset="-78"/>
              <a:cs typeface="Sakkal Majalla" panose="02000000000000000000" pitchFamily="2" charset="-78"/>
            </a:endParaRPr>
          </a:p>
          <a:p>
            <a:pPr marL="406400" indent="-203200" defTabSz="231456" rtl="1">
              <a:spcBef>
                <a:spcPts val="4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تكييف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الدعم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النفسي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الاجتماعي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حسب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الاحتياجات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والثقافة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والسياق</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أيضًا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النظر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آليات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التكيُّف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المحلية</a:t>
            </a:r>
            <a:r>
              <a:rPr sz="2000" dirty="0">
                <a:latin typeface="Sakkal Majalla" panose="02000000000000000000" pitchFamily="2" charset="-78"/>
                <a:cs typeface="Sakkal Majalla" panose="02000000000000000000" pitchFamily="2" charset="-78"/>
              </a:rPr>
              <a:t>.</a:t>
            </a:r>
          </a:p>
          <a:p>
            <a:pPr marL="406400" indent="-203200" defTabSz="231456" rtl="1">
              <a:spcBef>
                <a:spcPts val="200"/>
              </a:spcBef>
              <a:buClr>
                <a:srgbClr val="C00000"/>
              </a:buClr>
              <a:buSzPct val="100000"/>
              <a:buChar char="•"/>
              <a:defRPr sz="1920"/>
            </a:pPr>
            <a:r>
              <a:rPr sz="2000" dirty="0" err="1">
                <a:latin typeface="Sakkal Majalla" panose="02000000000000000000" pitchFamily="2" charset="-78"/>
                <a:cs typeface="Sakkal Majalla" panose="02000000000000000000" pitchFamily="2" charset="-78"/>
              </a:rPr>
              <a:t>لمزيدٍ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المعلومات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حول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إدارة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جثامين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المتوفَ</a:t>
            </a:r>
            <a:r>
              <a:rPr lang="ar-EG" sz="2000" dirty="0">
                <a:latin typeface="Sakkal Majalla" panose="02000000000000000000" pitchFamily="2" charset="-78"/>
                <a:cs typeface="Sakkal Majalla" panose="02000000000000000000" pitchFamily="2" charset="-78"/>
              </a:rPr>
              <a:t>ّ</a:t>
            </a:r>
            <a:r>
              <a:rPr sz="2000" dirty="0" err="1">
                <a:latin typeface="Sakkal Majalla" panose="02000000000000000000" pitchFamily="2" charset="-78"/>
                <a:cs typeface="Sakkal Majalla" panose="02000000000000000000" pitchFamily="2" charset="-78"/>
              </a:rPr>
              <a:t>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بمرض</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كوفيد</a:t>
            </a:r>
            <a:r>
              <a:rPr lang="ar-EG" sz="2000" dirty="0">
                <a:latin typeface="Sakkal Majalla" panose="02000000000000000000" pitchFamily="2" charset="-78"/>
                <a:cs typeface="Sakkal Majalla" panose="02000000000000000000" pitchFamily="2" charset="-78"/>
              </a:rPr>
              <a:t>-19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أجل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دفنٍ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آمن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وكريم</a:t>
            </a:r>
            <a:r>
              <a:rPr sz="2000" dirty="0">
                <a:latin typeface="Sakkal Majalla" panose="02000000000000000000" pitchFamily="2" charset="-78"/>
                <a:cs typeface="Sakkal Majalla" panose="02000000000000000000" pitchFamily="2" charset="-78"/>
              </a:rPr>
              <a:t>:</a:t>
            </a:r>
          </a:p>
          <a:p>
            <a:pPr marL="203200" defTabSz="231456" rtl="1">
              <a:spcBef>
                <a:spcPts val="200"/>
              </a:spcBef>
              <a:buClr>
                <a:srgbClr val="C00000"/>
              </a:buClr>
              <a:buSzPct val="100000"/>
              <a:defRPr sz="1920"/>
            </a:pP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انظر</a:t>
            </a:r>
            <a:r>
              <a:rPr sz="2000" dirty="0">
                <a:latin typeface="Sakkal Majalla" panose="02000000000000000000" pitchFamily="2" charset="-78"/>
                <a:cs typeface="Sakkal Majalla" panose="02000000000000000000" pitchFamily="2" charset="-78"/>
              </a:rPr>
              <a:t> </a:t>
            </a:r>
            <a:r>
              <a:rPr lang="ar" sz="2000" u="sng" dirty="0">
                <a:latin typeface="Sakkal Majalla" panose="02000000000000000000" pitchFamily="2" charset="-78"/>
                <a:cs typeface="Sakkal Majalla" panose="02000000000000000000" pitchFamily="2" charset="-78"/>
              </a:rPr>
              <a:t>الوحدة التدريبية لفِرَق الاستجابة السريعة حول الوقاية من العدوى ومكافحتها</a:t>
            </a:r>
            <a:r>
              <a:rPr sz="2000" dirty="0">
                <a:latin typeface="Sakkal Majalla" panose="02000000000000000000" pitchFamily="2" charset="-78"/>
                <a:cs typeface="Sakkal Majalla" panose="02000000000000000000" pitchFamily="2" charset="-78"/>
              </a:rPr>
              <a:t>.</a:t>
            </a:r>
            <a:endParaRPr sz="2000" u="sng"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6DD8C435-30EB-6593-9A01-304BE286D420}"/>
              </a:ext>
            </a:extLst>
          </p:cNvPr>
          <p:cNvSpPr txBox="1">
            <a:spLocks/>
          </p:cNvSpPr>
          <p:nvPr/>
        </p:nvSpPr>
        <p:spPr>
          <a:xfrm>
            <a:off x="138856" y="127366"/>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تكون المشاركة المجتمعية مهمة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Google Shape;1434;g7510dbd89e_7_296"/>
          <p:cNvSpPr txBox="1">
            <a:spLocks noGrp="1"/>
          </p:cNvSpPr>
          <p:nvPr>
            <p:ph type="body" idx="4294967295"/>
          </p:nvPr>
        </p:nvSpPr>
        <p:spPr>
          <a:xfrm>
            <a:off x="4273551" y="1512635"/>
            <a:ext cx="7529515" cy="3832731"/>
          </a:xfrm>
          <a:prstGeom prst="rect">
            <a:avLst/>
          </a:prstGeom>
        </p:spPr>
        <p:txBody>
          <a:bodyPr lIns="45699" tIns="45699" rIns="45699" bIns="45699" rtlCol="1" anchor="t"/>
          <a:lstStyle/>
          <a:p>
            <a:pPr rtl="1">
              <a:spcBef>
                <a:spcPts val="500"/>
              </a:spcBef>
              <a:defRPr>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ما الذي تعلمناه حتى الآن</a:t>
            </a:r>
            <a:r>
              <a:rPr lang="ar-EG" sz="2800" b="1" dirty="0">
                <a:latin typeface="Sakkal Majalla" panose="02000000000000000000" pitchFamily="2" charset="-78"/>
                <a:cs typeface="Sakkal Majalla" panose="02000000000000000000" pitchFamily="2" charset="-78"/>
              </a:rPr>
              <a:t>؟</a:t>
            </a:r>
            <a:r>
              <a:rPr lang="ar" sz="2800" b="1" dirty="0">
                <a:latin typeface="Sakkal Majalla" panose="02000000000000000000" pitchFamily="2" charset="-78"/>
                <a:cs typeface="Sakkal Majalla" panose="02000000000000000000" pitchFamily="2" charset="-78"/>
              </a:rPr>
              <a:t> (1) </a:t>
            </a:r>
            <a:endParaRPr lang="hu-HU" sz="2800" b="1" dirty="0">
              <a:latin typeface="Sakkal Majalla" panose="02000000000000000000" pitchFamily="2" charset="-78"/>
              <a:cs typeface="Sakkal Majalla" panose="02000000000000000000" pitchFamily="2" charset="-78"/>
            </a:endParaRPr>
          </a:p>
          <a:p>
            <a:pPr rtl="1">
              <a:spcBef>
                <a:spcPts val="500"/>
              </a:spcBef>
              <a:defRPr>
                <a:solidFill>
                  <a:srgbClr val="C00000"/>
                </a:solidFill>
                <a:latin typeface="Source Sans Pro Bold"/>
                <a:ea typeface="Source Sans Pro Bold"/>
                <a:cs typeface="Source Sans Pro Bold"/>
                <a:sym typeface="Source Sans Pro Bold"/>
              </a:defRPr>
            </a:pPr>
            <a:endParaRPr sz="2800" b="1" dirty="0">
              <a:latin typeface="Sakkal Majalla" panose="02000000000000000000" pitchFamily="2" charset="-78"/>
              <a:cs typeface="Sakkal Majalla" panose="02000000000000000000" pitchFamily="2" charset="-78"/>
            </a:endParaRPr>
          </a:p>
          <a:p>
            <a:pPr marL="342900" indent="-342900" rtl="1">
              <a:spcBef>
                <a:spcPts val="500"/>
              </a:spcBef>
              <a:buClr>
                <a:srgbClr val="65A000"/>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أش</a:t>
            </a:r>
            <a:r>
              <a:rPr lang="ar-EG" dirty="0">
                <a:latin typeface="Sakkal Majalla" panose="02000000000000000000" pitchFamily="2" charset="-78"/>
                <a:cs typeface="Sakkal Majalla" panose="02000000000000000000" pitchFamily="2" charset="-78"/>
              </a:rPr>
              <a:t>ر</a:t>
            </a:r>
            <a:r>
              <a:rPr dirty="0">
                <a:latin typeface="Sakkal Majalla" panose="02000000000000000000" pitchFamily="2" charset="-78"/>
                <a:cs typeface="Sakkal Majalla" panose="02000000000000000000" pitchFamily="2" charset="-78"/>
              </a:rPr>
              <a:t>ك </a:t>
            </a:r>
            <a:r>
              <a:rPr dirty="0" err="1">
                <a:latin typeface="Sakkal Majalla" panose="02000000000000000000" pitchFamily="2" charset="-78"/>
                <a:cs typeface="Sakkal Majalla" panose="02000000000000000000" pitchFamily="2" charset="-78"/>
              </a:rPr>
              <a:t>السكان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الدينيين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500"/>
              </a:spcBef>
              <a:buClr>
                <a:srgbClr val="65A000"/>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اعرِف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a:t>
            </a:r>
          </a:p>
          <a:p>
            <a:pPr marL="342900" indent="-342900" rtl="1">
              <a:spcBef>
                <a:spcPts val="500"/>
              </a:spcBef>
              <a:buClr>
                <a:srgbClr val="65A000"/>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بديناميات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وهياكله</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التوترات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والنزاعات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الوجود</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540F8ED8-982E-FFD8-462F-BD6C93540A58}"/>
              </a:ext>
            </a:extLst>
          </p:cNvPr>
          <p:cNvSpPr txBox="1">
            <a:spLocks/>
          </p:cNvSpPr>
          <p:nvPr/>
        </p:nvSpPr>
        <p:spPr>
          <a:xfrm>
            <a:off x="-5204" y="949911"/>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الدروس المستفادة من فاشية الإيبولا في غرب أفريقيا: </a:t>
            </a:r>
            <a:endParaRPr lang="hu-HU"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A8566445-7F6C-4AED-7E51-FDB68AC7C4C6}"/>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Google Shape;1440;g7510dbd89e_7_301"/>
          <p:cNvSpPr txBox="1">
            <a:spLocks noGrp="1"/>
          </p:cNvSpPr>
          <p:nvPr>
            <p:ph type="body" idx="4294967295"/>
          </p:nvPr>
        </p:nvSpPr>
        <p:spPr>
          <a:xfrm>
            <a:off x="4273551" y="1765737"/>
            <a:ext cx="7529515" cy="3338923"/>
          </a:xfrm>
          <a:prstGeom prst="rect">
            <a:avLst/>
          </a:prstGeom>
        </p:spPr>
        <p:txBody>
          <a:bodyPr lIns="45699" tIns="45699" rIns="45699" bIns="45699" rtlCol="1" anchor="t"/>
          <a:lstStyle/>
          <a:p>
            <a:pPr rtl="1">
              <a:spcBef>
                <a:spcPts val="500"/>
              </a:spcBef>
              <a:defRPr>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ما الذي تعلمناه حتى الآن</a:t>
            </a:r>
            <a:r>
              <a:rPr lang="ar-EG" sz="2800" b="1" dirty="0">
                <a:latin typeface="Sakkal Majalla" panose="02000000000000000000" pitchFamily="2" charset="-78"/>
                <a:cs typeface="Sakkal Majalla" panose="02000000000000000000" pitchFamily="2" charset="-78"/>
              </a:rPr>
              <a:t>؟</a:t>
            </a:r>
            <a:r>
              <a:rPr lang="ar" sz="2800" b="1" dirty="0">
                <a:latin typeface="Sakkal Majalla" panose="02000000000000000000" pitchFamily="2" charset="-78"/>
                <a:cs typeface="Sakkal Majalla" panose="02000000000000000000" pitchFamily="2" charset="-78"/>
              </a:rPr>
              <a:t> (2) </a:t>
            </a:r>
            <a:endParaRPr lang="hu-HU" sz="2800" b="1" dirty="0">
              <a:latin typeface="Sakkal Majalla" panose="02000000000000000000" pitchFamily="2" charset="-78"/>
              <a:cs typeface="Sakkal Majalla" panose="02000000000000000000" pitchFamily="2" charset="-78"/>
            </a:endParaRPr>
          </a:p>
          <a:p>
            <a:pPr rtl="1">
              <a:spcBef>
                <a:spcPts val="500"/>
              </a:spcBef>
              <a:defRPr>
                <a:solidFill>
                  <a:srgbClr val="C00000"/>
                </a:solidFill>
                <a:latin typeface="Source Sans Pro Bold"/>
                <a:ea typeface="Source Sans Pro Bold"/>
                <a:cs typeface="Source Sans Pro Bold"/>
                <a:sym typeface="Source Sans Pro Bold"/>
              </a:defRPr>
            </a:pPr>
            <a:endParaRPr sz="2800" b="1" dirty="0">
              <a:latin typeface="Sakkal Majalla" panose="02000000000000000000" pitchFamily="2" charset="-78"/>
              <a:cs typeface="Sakkal Majalla" panose="02000000000000000000" pitchFamily="2" charset="-78"/>
            </a:endParaRPr>
          </a:p>
          <a:p>
            <a:pPr marL="240631" indent="-240631" rtl="1">
              <a:spcBef>
                <a:spcPts val="500"/>
              </a:spcBef>
              <a:buClr>
                <a:srgbClr val="65A000"/>
              </a:buClr>
              <a:buSzPct val="100000"/>
              <a:buChar char="•"/>
            </a:pPr>
            <a:r>
              <a:rPr dirty="0" err="1">
                <a:latin typeface="Sakkal Majalla" panose="02000000000000000000" pitchFamily="2" charset="-78"/>
                <a:cs typeface="Sakkal Majalla" panose="02000000000000000000" pitchFamily="2" charset="-78"/>
              </a:rPr>
              <a:t>فكِّر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0631" indent="-240631" rtl="1">
              <a:spcBef>
                <a:spcPts val="500"/>
              </a:spcBef>
              <a:buClr>
                <a:srgbClr val="65A000"/>
              </a:buClr>
              <a:buSzPct val="100000"/>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اكتساب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0631" indent="-240631" rtl="1">
              <a:spcBef>
                <a:spcPts val="500"/>
              </a:spcBef>
              <a:buClr>
                <a:srgbClr val="65A000"/>
              </a:buClr>
              <a:buSzPct val="100000"/>
              <a:buChar char="•"/>
            </a:pPr>
            <a:r>
              <a:rPr dirty="0" err="1">
                <a:latin typeface="Sakkal Majalla" panose="02000000000000000000" pitchFamily="2" charset="-78"/>
                <a:cs typeface="Sakkal Majalla" panose="02000000000000000000" pitchFamily="2" charset="-78"/>
              </a:rPr>
              <a:t>أشرِك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تقبُّلها</a:t>
            </a:r>
            <a:r>
              <a:rPr dirty="0">
                <a:latin typeface="Sakkal Majalla" panose="02000000000000000000" pitchFamily="2" charset="-78"/>
                <a:cs typeface="Sakkal Majalla" panose="02000000000000000000" pitchFamily="2" charset="-78"/>
              </a:rPr>
              <a:t>.</a:t>
            </a:r>
          </a:p>
          <a:p>
            <a:pPr marL="240631" indent="-240631" rtl="1">
              <a:spcBef>
                <a:spcPts val="500"/>
              </a:spcBef>
              <a:buClr>
                <a:srgbClr val="65A000"/>
              </a:buClr>
              <a:buSzPct val="100000"/>
              <a:buChar char="•"/>
            </a:pPr>
            <a:r>
              <a:rPr dirty="0" err="1">
                <a:latin typeface="Sakkal Majalla" panose="02000000000000000000" pitchFamily="2" charset="-78"/>
                <a:cs typeface="Sakkal Majalla" panose="02000000000000000000" pitchFamily="2" charset="-78"/>
              </a:rPr>
              <a:t>ادحَض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بمجرد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تحديدها</a:t>
            </a:r>
            <a:r>
              <a:rPr dirty="0">
                <a:latin typeface="Sakkal Majalla" panose="02000000000000000000" pitchFamily="2" charset="-78"/>
                <a:cs typeface="Sakkal Majalla" panose="02000000000000000000" pitchFamily="2" charset="-78"/>
              </a:rPr>
              <a:t>.</a:t>
            </a:r>
          </a:p>
        </p:txBody>
      </p:sp>
      <p:sp>
        <p:nvSpPr>
          <p:cNvPr id="7" name="Rounded Rectangle 3">
            <a:extLst>
              <a:ext uri="{FF2B5EF4-FFF2-40B4-BE49-F238E27FC236}">
                <a16:creationId xmlns:a16="http://schemas.microsoft.com/office/drawing/2014/main" id="{90186C90-BABB-3FAA-ED36-E6A1E7F651FF}"/>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
        <p:nvSpPr>
          <p:cNvPr id="8" name="Google Shape;307;p8">
            <a:extLst>
              <a:ext uri="{FF2B5EF4-FFF2-40B4-BE49-F238E27FC236}">
                <a16:creationId xmlns:a16="http://schemas.microsoft.com/office/drawing/2014/main" id="{02B38292-D496-29FC-10EA-917FD45EAE9B}"/>
              </a:ext>
            </a:extLst>
          </p:cNvPr>
          <p:cNvSpPr txBox="1">
            <a:spLocks/>
          </p:cNvSpPr>
          <p:nvPr/>
        </p:nvSpPr>
        <p:spPr>
          <a:xfrm>
            <a:off x="-70894" y="871083"/>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الدروس المستفادة من فاشية الإيبولا في غرب أفريقيا: </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Google Shape;1446;g7510dbd89e_7_306"/>
          <p:cNvSpPr txBox="1">
            <a:spLocks noGrp="1"/>
          </p:cNvSpPr>
          <p:nvPr>
            <p:ph type="body" idx="4294967295"/>
          </p:nvPr>
        </p:nvSpPr>
        <p:spPr>
          <a:xfrm>
            <a:off x="4099555" y="1527518"/>
            <a:ext cx="7529515" cy="4670068"/>
          </a:xfrm>
          <a:prstGeom prst="rect">
            <a:avLst/>
          </a:prstGeom>
        </p:spPr>
        <p:txBody>
          <a:bodyPr lIns="45699" tIns="45699" rIns="45699" bIns="45699" rtlCol="1" anchor="t"/>
          <a:lstStyle/>
          <a:p>
            <a:pPr rtl="1">
              <a:spcBef>
                <a:spcPts val="0"/>
              </a:spcBef>
              <a:defRPr>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ما الذي تعلمناه حتى الآن</a:t>
            </a:r>
            <a:r>
              <a:rPr lang="ar-EG" sz="2800" b="1" dirty="0">
                <a:latin typeface="Sakkal Majalla" panose="02000000000000000000" pitchFamily="2" charset="-78"/>
                <a:cs typeface="Sakkal Majalla" panose="02000000000000000000" pitchFamily="2" charset="-78"/>
              </a:rPr>
              <a:t>؟</a:t>
            </a:r>
            <a:r>
              <a:rPr lang="ar" sz="2800" b="1" dirty="0">
                <a:latin typeface="Sakkal Majalla" panose="02000000000000000000" pitchFamily="2" charset="-78"/>
                <a:cs typeface="Sakkal Majalla" panose="02000000000000000000" pitchFamily="2" charset="-78"/>
              </a:rPr>
              <a:t> (3) </a:t>
            </a:r>
            <a:endParaRPr lang="hu-HU" sz="2800" b="1" dirty="0">
              <a:latin typeface="Sakkal Majalla" panose="02000000000000000000" pitchFamily="2" charset="-78"/>
              <a:cs typeface="Sakkal Majalla" panose="02000000000000000000" pitchFamily="2" charset="-78"/>
            </a:endParaRPr>
          </a:p>
          <a:p>
            <a:pPr rtl="1">
              <a:spcBef>
                <a:spcPts val="0"/>
              </a:spcBef>
              <a:defRPr>
                <a:solidFill>
                  <a:srgbClr val="C00000"/>
                </a:solidFill>
                <a:latin typeface="Source Sans Pro Bold"/>
                <a:ea typeface="Source Sans Pro Bold"/>
                <a:cs typeface="Source Sans Pro Bold"/>
                <a:sym typeface="Source Sans Pro Bold"/>
              </a:defRPr>
            </a:pPr>
            <a:endParaRPr sz="2800" b="1" dirty="0">
              <a:latin typeface="Sakkal Majalla" panose="02000000000000000000" pitchFamily="2" charset="-78"/>
              <a:cs typeface="Sakkal Majalla" panose="02000000000000000000" pitchFamily="2" charset="-78"/>
            </a:endParaRPr>
          </a:p>
          <a:p>
            <a:pPr marL="254000" indent="-254000" rtl="1">
              <a:spcBef>
                <a:spcPts val="0"/>
              </a:spcBef>
              <a:buClr>
                <a:srgbClr val="65A000"/>
              </a:buClr>
              <a:buSzPct val="100000"/>
              <a:buChar cha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انعدام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rgbClr val="65A000"/>
              </a:buClr>
              <a:buSzPct val="100000"/>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تسمح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0"/>
              </a:spcBef>
              <a:buClr>
                <a:srgbClr val="65A000"/>
              </a:buClr>
              <a:buSzPct val="100000"/>
              <a:buChar cha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وتغتنم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الفرصة</a:t>
            </a:r>
            <a:r>
              <a:rPr dirty="0">
                <a:latin typeface="Sakkal Majalla" panose="02000000000000000000" pitchFamily="2" charset="-78"/>
                <a:cs typeface="Sakkal Majalla" panose="02000000000000000000" pitchFamily="2" charset="-78"/>
              </a:rPr>
              <a:t>.</a:t>
            </a:r>
          </a:p>
          <a:p>
            <a:pPr marL="254000" indent="-254000" rtl="1">
              <a:spcBef>
                <a:spcPts val="600"/>
              </a:spcBef>
              <a:buClr>
                <a:srgbClr val="65A000"/>
              </a:buClr>
              <a:buSzPct val="100000"/>
              <a:buChar cha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انحيازاتنا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والأحكام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باستمرار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Rounded Rectangle 3">
            <a:extLst>
              <a:ext uri="{FF2B5EF4-FFF2-40B4-BE49-F238E27FC236}">
                <a16:creationId xmlns:a16="http://schemas.microsoft.com/office/drawing/2014/main" id="{F15A80DA-1D31-8A0B-61DE-B2064D80E65B}"/>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
        <p:nvSpPr>
          <p:cNvPr id="5" name="Google Shape;307;p8">
            <a:extLst>
              <a:ext uri="{FF2B5EF4-FFF2-40B4-BE49-F238E27FC236}">
                <a16:creationId xmlns:a16="http://schemas.microsoft.com/office/drawing/2014/main" id="{1FC87773-0820-2871-C06F-9FD1C151A424}"/>
              </a:ext>
            </a:extLst>
          </p:cNvPr>
          <p:cNvSpPr txBox="1">
            <a:spLocks/>
          </p:cNvSpPr>
          <p:nvPr/>
        </p:nvSpPr>
        <p:spPr>
          <a:xfrm>
            <a:off x="-139787" y="792256"/>
            <a:ext cx="326419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الدروس المستفادة من فاشية الإيبولا في غرب أفريقيا: </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244;g77cecb61f7_6_0">
            <a:extLst>
              <a:ext uri="{FF2B5EF4-FFF2-40B4-BE49-F238E27FC236}">
                <a16:creationId xmlns:a16="http://schemas.microsoft.com/office/drawing/2014/main" id="{BCB8D2E9-E1B3-8D29-EB5F-EC3DCE4E65AD}"/>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5 أدوات إشراك المجتمعات المحلية في النقاش</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Google Shape;1458;g7510dbd89e_7_283"/>
          <p:cNvSpPr txBox="1">
            <a:spLocks noGrp="1"/>
          </p:cNvSpPr>
          <p:nvPr>
            <p:ph type="title"/>
          </p:nvPr>
        </p:nvSpPr>
        <p:spPr>
          <a:xfrm>
            <a:off x="321901" y="-17488"/>
            <a:ext cx="7197485" cy="978662"/>
          </a:xfrm>
          <a:prstGeom prst="rect">
            <a:avLst/>
          </a:prstGeom>
        </p:spPr>
        <p:txBody>
          <a:bodyPr lIns="45699" tIns="45699" rIns="45699" bIns="45699" rtlCol="1">
            <a:normAutofit/>
          </a:bodyPr>
          <a:lstStyle>
            <a:lvl1pPr algn="r" defTabSz="269067" rtl="1">
              <a:defRPr sz="2976"/>
            </a:lvl1pPr>
          </a:lstStyle>
          <a:p>
            <a:pPr rtl="1"/>
            <a:r>
              <a:rPr lang="ar" sz="3200" b="1" dirty="0">
                <a:latin typeface="Sakkal Majalla" panose="02000000000000000000" pitchFamily="2" charset="-78"/>
                <a:cs typeface="Sakkal Majalla" panose="02000000000000000000" pitchFamily="2" charset="-78"/>
              </a:rPr>
              <a:t>أمثلة على أدوات بدء النقاش المجتمعي (1)</a:t>
            </a:r>
          </a:p>
        </p:txBody>
      </p:sp>
      <p:graphicFrame>
        <p:nvGraphicFramePr>
          <p:cNvPr id="534" name="Google Shape;1459;g7510dbd89e_7_283"/>
          <p:cNvGraphicFramePr/>
          <p:nvPr>
            <p:extLst>
              <p:ext uri="{D42A27DB-BD31-4B8C-83A1-F6EECF244321}">
                <p14:modId xmlns:p14="http://schemas.microsoft.com/office/powerpoint/2010/main" val="3203685783"/>
              </p:ext>
            </p:extLst>
          </p:nvPr>
        </p:nvGraphicFramePr>
        <p:xfrm>
          <a:off x="1222159" y="1189774"/>
          <a:ext cx="9747681" cy="4935652"/>
        </p:xfrm>
        <a:graphic>
          <a:graphicData uri="http://schemas.openxmlformats.org/drawingml/2006/table">
            <a:tbl>
              <a:tblPr rtl="1">
                <a:tableStyleId>{4C3C2611-4C71-4FC5-86AE-919BDF0F9419}</a:tableStyleId>
              </a:tblPr>
              <a:tblGrid>
                <a:gridCol w="1985636">
                  <a:extLst>
                    <a:ext uri="{9D8B030D-6E8A-4147-A177-3AD203B41FA5}">
                      <a16:colId xmlns:a16="http://schemas.microsoft.com/office/drawing/2014/main" val="20000"/>
                    </a:ext>
                  </a:extLst>
                </a:gridCol>
                <a:gridCol w="7762045">
                  <a:extLst>
                    <a:ext uri="{9D8B030D-6E8A-4147-A177-3AD203B41FA5}">
                      <a16:colId xmlns:a16="http://schemas.microsoft.com/office/drawing/2014/main" val="20001"/>
                    </a:ext>
                  </a:extLst>
                </a:gridCol>
              </a:tblGrid>
              <a:tr h="379666">
                <a:tc>
                  <a:txBody>
                    <a:bodyPr/>
                    <a:lstStyle/>
                    <a:p>
                      <a:pPr algn="ctr" defTabSz="289320" rtl="1">
                        <a:lnSpc>
                          <a:spcPct val="115000"/>
                        </a:lnSpc>
                        <a:defRPr sz="1800"/>
                      </a:pPr>
                      <a:r>
                        <a:rPr lang="ar" b="1">
                          <a:solidFill>
                            <a:srgbClr val="FFFFFF"/>
                          </a:solidFill>
                          <a:latin typeface="+mj-lt"/>
                          <a:ea typeface="+mj-ea"/>
                          <a:cs typeface="+mj-cs"/>
                          <a:sym typeface="Source Sans Pro Regular"/>
                        </a:rPr>
                        <a:t>الأدوات</a:t>
                      </a:r>
                    </a:p>
                  </a:txBody>
                  <a:tcPr marL="0" marR="0" marT="0" marB="0" horzOverflow="overflow">
                    <a:solidFill>
                      <a:schemeClr val="accent6"/>
                    </a:solidFill>
                  </a:tcPr>
                </a:tc>
                <a:tc>
                  <a:txBody>
                    <a:bodyPr/>
                    <a:lstStyle/>
                    <a:p>
                      <a:pPr algn="ctr" defTabSz="289320" rtl="1">
                        <a:lnSpc>
                          <a:spcPct val="115000"/>
                        </a:lnSpc>
                        <a:defRPr sz="1800"/>
                      </a:pPr>
                      <a:r>
                        <a:rPr lang="ar" b="1" dirty="0">
                          <a:solidFill>
                            <a:srgbClr val="FFFFFF"/>
                          </a:solidFill>
                          <a:latin typeface="+mj-lt"/>
                          <a:ea typeface="+mj-ea"/>
                          <a:cs typeface="+mj-cs"/>
                          <a:sym typeface="Source Sans Pro Regular"/>
                        </a:rPr>
                        <a:t>الغرض</a:t>
                      </a:r>
                    </a:p>
                  </a:txBody>
                  <a:tcPr marL="0" marR="0" marT="0" marB="0" horzOverflow="overflow">
                    <a:solidFill>
                      <a:schemeClr val="accent6"/>
                    </a:solidFill>
                  </a:tcPr>
                </a:tc>
                <a:extLst>
                  <a:ext uri="{0D108BD9-81ED-4DB2-BD59-A6C34878D82A}">
                    <a16:rowId xmlns:a16="http://schemas.microsoft.com/office/drawing/2014/main" val="10000"/>
                  </a:ext>
                </a:extLst>
              </a:tr>
              <a:tr h="1138996">
                <a:tc>
                  <a:txBody>
                    <a:bodyPr/>
                    <a:lstStyle/>
                    <a:p>
                      <a:pPr algn="r" defTabSz="289320" rtl="1">
                        <a:lnSpc>
                          <a:spcPct val="115000"/>
                        </a:lnSpc>
                        <a:defRPr sz="1800"/>
                      </a:pPr>
                      <a:r>
                        <a:rPr dirty="0" err="1"/>
                        <a:t>خريطة</a:t>
                      </a:r>
                      <a:r>
                        <a:rPr dirty="0"/>
                        <a:t> </a:t>
                      </a:r>
                      <a:r>
                        <a:rPr dirty="0" err="1"/>
                        <a:t>المجتمع</a:t>
                      </a:r>
                      <a:r>
                        <a:rPr dirty="0"/>
                        <a:t> </a:t>
                      </a:r>
                      <a:r>
                        <a:rPr dirty="0" err="1"/>
                        <a:t>المحلي</a:t>
                      </a:r>
                      <a:endParaRPr dirty="0"/>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يرسم</a:t>
                      </a:r>
                      <a:r>
                        <a:rPr dirty="0"/>
                        <a:t> </a:t>
                      </a:r>
                      <a:r>
                        <a:rPr dirty="0" err="1"/>
                        <a:t>أفراد</a:t>
                      </a:r>
                      <a:r>
                        <a:rPr dirty="0"/>
                        <a:t> </a:t>
                      </a:r>
                      <a:r>
                        <a:rPr dirty="0" err="1"/>
                        <a:t>المجتمع</a:t>
                      </a:r>
                      <a:r>
                        <a:rPr dirty="0"/>
                        <a:t> </a:t>
                      </a:r>
                      <a:r>
                        <a:rPr dirty="0" err="1"/>
                        <a:t>المحلي</a:t>
                      </a:r>
                      <a:r>
                        <a:rPr dirty="0"/>
                        <a:t> </a:t>
                      </a:r>
                      <a:r>
                        <a:rPr dirty="0" err="1"/>
                        <a:t>خريطةً</a:t>
                      </a:r>
                      <a:r>
                        <a:rPr dirty="0"/>
                        <a:t> </a:t>
                      </a:r>
                      <a:r>
                        <a:rPr dirty="0" err="1"/>
                        <a:t>لمجتمعهم</a:t>
                      </a:r>
                      <a:r>
                        <a:rPr dirty="0"/>
                        <a:t> </a:t>
                      </a:r>
                      <a:r>
                        <a:rPr dirty="0" err="1"/>
                        <a:t>توضح</a:t>
                      </a:r>
                      <a:r>
                        <a:rPr dirty="0"/>
                        <a:t> </a:t>
                      </a:r>
                      <a:r>
                        <a:rPr dirty="0" err="1"/>
                        <a:t>الخصائص</a:t>
                      </a:r>
                      <a:r>
                        <a:rPr dirty="0"/>
                        <a:t> </a:t>
                      </a:r>
                      <a:r>
                        <a:rPr dirty="0" err="1"/>
                        <a:t>الجغرافية</a:t>
                      </a:r>
                      <a:r>
                        <a:rPr dirty="0"/>
                        <a:t> </a:t>
                      </a:r>
                      <a:r>
                        <a:rPr dirty="0" err="1"/>
                        <a:t>والمرافق</a:t>
                      </a:r>
                      <a:r>
                        <a:rPr dirty="0"/>
                        <a:t> </a:t>
                      </a:r>
                      <a:r>
                        <a:rPr dirty="0" err="1"/>
                        <a:t>التي</a:t>
                      </a:r>
                      <a:r>
                        <a:rPr dirty="0"/>
                        <a:t> </a:t>
                      </a:r>
                      <a:r>
                        <a:rPr dirty="0" err="1"/>
                        <a:t>سيلجأ</a:t>
                      </a:r>
                      <a:r>
                        <a:rPr dirty="0"/>
                        <a:t> </a:t>
                      </a:r>
                      <a:r>
                        <a:rPr dirty="0" err="1"/>
                        <a:t>إليها</a:t>
                      </a:r>
                      <a:r>
                        <a:rPr dirty="0"/>
                        <a:t> </a:t>
                      </a:r>
                      <a:r>
                        <a:rPr dirty="0" err="1"/>
                        <a:t>السكان</a:t>
                      </a:r>
                      <a:r>
                        <a:rPr dirty="0"/>
                        <a:t> </a:t>
                      </a:r>
                      <a:r>
                        <a:rPr lang="ar-EG" dirty="0"/>
                        <a:t>في </a:t>
                      </a:r>
                      <a:r>
                        <a:rPr dirty="0" err="1"/>
                        <a:t>أثناء</a:t>
                      </a:r>
                      <a:r>
                        <a:rPr dirty="0"/>
                        <a:t> </a:t>
                      </a:r>
                      <a:r>
                        <a:rPr dirty="0" err="1"/>
                        <a:t>فاشية</a:t>
                      </a:r>
                      <a:r>
                        <a:rPr dirty="0"/>
                        <a:t> </a:t>
                      </a:r>
                      <a:r>
                        <a:rPr dirty="0" err="1"/>
                        <a:t>المرض</a:t>
                      </a:r>
                      <a:r>
                        <a:rPr dirty="0"/>
                        <a:t> </a:t>
                      </a:r>
                      <a:r>
                        <a:rPr dirty="0" err="1"/>
                        <a:t>أو</a:t>
                      </a:r>
                      <a:r>
                        <a:rPr dirty="0"/>
                        <a:t> </a:t>
                      </a:r>
                      <a:r>
                        <a:rPr dirty="0" err="1"/>
                        <a:t>أي</a:t>
                      </a:r>
                      <a:r>
                        <a:rPr dirty="0"/>
                        <a:t> </a:t>
                      </a:r>
                      <a:r>
                        <a:rPr dirty="0" err="1"/>
                        <a:t>كارثة</a:t>
                      </a:r>
                      <a:r>
                        <a:rPr dirty="0"/>
                        <a:t> </a:t>
                      </a:r>
                      <a:r>
                        <a:rPr dirty="0" err="1"/>
                        <a:t>أخرى</a:t>
                      </a:r>
                      <a:r>
                        <a:rPr dirty="0"/>
                        <a:t>.</a:t>
                      </a:r>
                    </a:p>
                  </a:txBody>
                  <a:tcPr marL="0" marR="0" marT="0" marB="0" horzOverflow="overflow"/>
                </a:tc>
                <a:extLst>
                  <a:ext uri="{0D108BD9-81ED-4DB2-BD59-A6C34878D82A}">
                    <a16:rowId xmlns:a16="http://schemas.microsoft.com/office/drawing/2014/main" val="10001"/>
                  </a:ext>
                </a:extLst>
              </a:tr>
              <a:tr h="1518662">
                <a:tc>
                  <a:txBody>
                    <a:bodyPr/>
                    <a:lstStyle/>
                    <a:p>
                      <a:pPr algn="r" defTabSz="289320" rtl="1">
                        <a:lnSpc>
                          <a:spcPct val="115000"/>
                        </a:lnSpc>
                        <a:defRPr sz="1800"/>
                      </a:pPr>
                      <a:r>
                        <a:rPr dirty="0" err="1"/>
                        <a:t>التقويم</a:t>
                      </a:r>
                      <a:r>
                        <a:rPr dirty="0"/>
                        <a:t> </a:t>
                      </a:r>
                      <a:r>
                        <a:rPr dirty="0" err="1"/>
                        <a:t>الموسمي</a:t>
                      </a:r>
                      <a:r>
                        <a:rPr lang="ar-EG" dirty="0"/>
                        <a:t>/ </a:t>
                      </a:r>
                      <a:r>
                        <a:rPr dirty="0" err="1"/>
                        <a:t>الجدول</a:t>
                      </a:r>
                      <a:r>
                        <a:rPr dirty="0"/>
                        <a:t> </a:t>
                      </a:r>
                      <a:r>
                        <a:rPr dirty="0" err="1"/>
                        <a:t>الزمني</a:t>
                      </a:r>
                      <a:r>
                        <a:rPr dirty="0"/>
                        <a:t> </a:t>
                      </a:r>
                      <a:r>
                        <a:rPr dirty="0" err="1"/>
                        <a:t>للأحداث</a:t>
                      </a:r>
                      <a:endParaRPr dirty="0"/>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يصف</a:t>
                      </a:r>
                      <a:r>
                        <a:rPr dirty="0"/>
                        <a:t> </a:t>
                      </a:r>
                      <a:r>
                        <a:rPr dirty="0" err="1"/>
                        <a:t>أفراد</a:t>
                      </a:r>
                      <a:r>
                        <a:rPr dirty="0"/>
                        <a:t> </a:t>
                      </a:r>
                      <a:r>
                        <a:rPr dirty="0" err="1"/>
                        <a:t>المجتمع</a:t>
                      </a:r>
                      <a:r>
                        <a:rPr dirty="0"/>
                        <a:t> </a:t>
                      </a:r>
                      <a:r>
                        <a:rPr dirty="0" err="1"/>
                        <a:t>المحلي</a:t>
                      </a:r>
                      <a:r>
                        <a:rPr dirty="0"/>
                        <a:t> </a:t>
                      </a:r>
                      <a:r>
                        <a:rPr dirty="0" err="1"/>
                        <a:t>التغييرات</a:t>
                      </a:r>
                      <a:r>
                        <a:rPr dirty="0"/>
                        <a:t> </a:t>
                      </a:r>
                      <a:r>
                        <a:rPr dirty="0" err="1"/>
                        <a:t>باستخدام</a:t>
                      </a:r>
                      <a:r>
                        <a:rPr dirty="0"/>
                        <a:t> </a:t>
                      </a:r>
                      <a:r>
                        <a:rPr dirty="0" err="1"/>
                        <a:t>تقويم</a:t>
                      </a:r>
                      <a:r>
                        <a:rPr dirty="0"/>
                        <a:t> </a:t>
                      </a:r>
                      <a:r>
                        <a:rPr dirty="0" err="1"/>
                        <a:t>بسيط</a:t>
                      </a:r>
                      <a:r>
                        <a:rPr dirty="0"/>
                        <a:t>، </a:t>
                      </a:r>
                      <a:r>
                        <a:rPr dirty="0" err="1"/>
                        <a:t>لتحديد</a:t>
                      </a:r>
                      <a:r>
                        <a:rPr dirty="0"/>
                        <a:t> </a:t>
                      </a:r>
                      <a:r>
                        <a:rPr dirty="0" err="1"/>
                        <a:t>الفترات</a:t>
                      </a:r>
                      <a:r>
                        <a:rPr dirty="0"/>
                        <a:t> </a:t>
                      </a:r>
                      <a:r>
                        <a:rPr dirty="0" err="1"/>
                        <a:t>التي</a:t>
                      </a:r>
                      <a:r>
                        <a:rPr dirty="0"/>
                        <a:t> </a:t>
                      </a:r>
                      <a:r>
                        <a:rPr dirty="0" err="1"/>
                        <a:t>تنطوي</a:t>
                      </a:r>
                      <a:r>
                        <a:rPr dirty="0"/>
                        <a:t> </a:t>
                      </a:r>
                      <a:r>
                        <a:rPr dirty="0" err="1"/>
                        <a:t>على</a:t>
                      </a:r>
                      <a:r>
                        <a:rPr dirty="0"/>
                        <a:t> </a:t>
                      </a:r>
                      <a:r>
                        <a:rPr dirty="0" err="1"/>
                        <a:t>أكبر</a:t>
                      </a:r>
                      <a:r>
                        <a:rPr dirty="0"/>
                        <a:t> </a:t>
                      </a:r>
                      <a:r>
                        <a:rPr dirty="0" err="1"/>
                        <a:t>قدر</a:t>
                      </a:r>
                      <a:r>
                        <a:rPr dirty="0"/>
                        <a:t> </a:t>
                      </a:r>
                      <a:r>
                        <a:rPr dirty="0" err="1"/>
                        <a:t>من</a:t>
                      </a:r>
                      <a:r>
                        <a:rPr dirty="0"/>
                        <a:t> </a:t>
                      </a:r>
                      <a:r>
                        <a:rPr dirty="0" err="1"/>
                        <a:t>الصعوبة</a:t>
                      </a:r>
                      <a:r>
                        <a:rPr dirty="0"/>
                        <a:t> </a:t>
                      </a:r>
                      <a:r>
                        <a:rPr dirty="0" err="1"/>
                        <a:t>أو</a:t>
                      </a:r>
                      <a:r>
                        <a:rPr dirty="0"/>
                        <a:t> </a:t>
                      </a:r>
                      <a:r>
                        <a:rPr dirty="0" err="1"/>
                        <a:t>الضعف</a:t>
                      </a:r>
                      <a:r>
                        <a:rPr lang="ar-EG" dirty="0"/>
                        <a:t>. و</a:t>
                      </a:r>
                      <a:r>
                        <a:rPr dirty="0" err="1"/>
                        <a:t>يمكن</a:t>
                      </a:r>
                      <a:r>
                        <a:rPr dirty="0"/>
                        <a:t> </a:t>
                      </a:r>
                      <a:r>
                        <a:rPr dirty="0" err="1"/>
                        <a:t>استخدام</a:t>
                      </a:r>
                      <a:r>
                        <a:rPr dirty="0"/>
                        <a:t> </a:t>
                      </a:r>
                      <a:r>
                        <a:rPr dirty="0" err="1"/>
                        <a:t>هذا</a:t>
                      </a:r>
                      <a:r>
                        <a:rPr dirty="0"/>
                        <a:t> </a:t>
                      </a:r>
                      <a:r>
                        <a:rPr dirty="0" err="1"/>
                        <a:t>النشاط</a:t>
                      </a:r>
                      <a:r>
                        <a:rPr dirty="0"/>
                        <a:t> </a:t>
                      </a:r>
                      <a:r>
                        <a:rPr dirty="0" err="1"/>
                        <a:t>لإعداد</a:t>
                      </a:r>
                      <a:r>
                        <a:rPr dirty="0"/>
                        <a:t> </a:t>
                      </a:r>
                      <a:r>
                        <a:rPr dirty="0" err="1"/>
                        <a:t>جدول</a:t>
                      </a:r>
                      <a:r>
                        <a:rPr dirty="0"/>
                        <a:t> </a:t>
                      </a:r>
                      <a:r>
                        <a:rPr dirty="0" err="1"/>
                        <a:t>زمني</a:t>
                      </a:r>
                      <a:r>
                        <a:rPr dirty="0"/>
                        <a:t> </a:t>
                      </a:r>
                      <a:r>
                        <a:rPr dirty="0" err="1"/>
                        <a:t>لحدث</a:t>
                      </a:r>
                      <a:r>
                        <a:rPr dirty="0"/>
                        <a:t> </a:t>
                      </a:r>
                      <a:r>
                        <a:rPr dirty="0" err="1"/>
                        <a:t>معين</a:t>
                      </a:r>
                      <a:r>
                        <a:rPr dirty="0"/>
                        <a:t>، </a:t>
                      </a:r>
                      <a:r>
                        <a:rPr dirty="0" err="1"/>
                        <a:t>مثل</a:t>
                      </a:r>
                      <a:r>
                        <a:rPr dirty="0"/>
                        <a:t> </a:t>
                      </a:r>
                      <a:r>
                        <a:rPr dirty="0" err="1"/>
                        <a:t>فاشية</a:t>
                      </a:r>
                      <a:r>
                        <a:rPr dirty="0"/>
                        <a:t> </a:t>
                      </a:r>
                      <a:r>
                        <a:rPr dirty="0" err="1"/>
                        <a:t>حديثة</a:t>
                      </a:r>
                      <a:r>
                        <a:rPr dirty="0"/>
                        <a:t>، </a:t>
                      </a:r>
                      <a:r>
                        <a:rPr dirty="0" err="1"/>
                        <a:t>أو</a:t>
                      </a:r>
                      <a:r>
                        <a:rPr dirty="0"/>
                        <a:t> </a:t>
                      </a:r>
                      <a:r>
                        <a:rPr dirty="0" err="1"/>
                        <a:t>أزمة</a:t>
                      </a:r>
                      <a:r>
                        <a:rPr dirty="0"/>
                        <a:t> </a:t>
                      </a:r>
                      <a:r>
                        <a:rPr dirty="0" err="1"/>
                        <a:t>سابقة</a:t>
                      </a:r>
                      <a:r>
                        <a:rPr dirty="0"/>
                        <a:t>، </a:t>
                      </a:r>
                      <a:r>
                        <a:rPr dirty="0" err="1"/>
                        <a:t>وذلك</a:t>
                      </a:r>
                      <a:r>
                        <a:rPr dirty="0"/>
                        <a:t> </a:t>
                      </a:r>
                      <a:r>
                        <a:rPr dirty="0" err="1"/>
                        <a:t>للكشف</a:t>
                      </a:r>
                      <a:r>
                        <a:rPr dirty="0"/>
                        <a:t> </a:t>
                      </a:r>
                      <a:r>
                        <a:rPr dirty="0" err="1"/>
                        <a:t>عن</a:t>
                      </a:r>
                      <a:r>
                        <a:rPr dirty="0"/>
                        <a:t> </a:t>
                      </a:r>
                      <a:r>
                        <a:rPr dirty="0" err="1"/>
                        <a:t>مواطن</a:t>
                      </a:r>
                      <a:r>
                        <a:rPr dirty="0"/>
                        <a:t> </a:t>
                      </a:r>
                      <a:r>
                        <a:rPr dirty="0" err="1"/>
                        <a:t>القوة</a:t>
                      </a:r>
                      <a:r>
                        <a:rPr dirty="0"/>
                        <a:t> </a:t>
                      </a:r>
                      <a:r>
                        <a:rPr dirty="0" err="1"/>
                        <a:t>في</a:t>
                      </a:r>
                      <a:r>
                        <a:rPr dirty="0"/>
                        <a:t> </a:t>
                      </a:r>
                      <a:r>
                        <a:rPr dirty="0" err="1"/>
                        <a:t>المجتمع</a:t>
                      </a:r>
                      <a:r>
                        <a:rPr dirty="0"/>
                        <a:t>.</a:t>
                      </a:r>
                    </a:p>
                  </a:txBody>
                  <a:tcPr marL="0" marR="0" marT="0" marB="0" horzOverflow="overflow"/>
                </a:tc>
                <a:extLst>
                  <a:ext uri="{0D108BD9-81ED-4DB2-BD59-A6C34878D82A}">
                    <a16:rowId xmlns:a16="http://schemas.microsoft.com/office/drawing/2014/main" val="10002"/>
                  </a:ext>
                </a:extLst>
              </a:tr>
              <a:tr h="759332">
                <a:tc>
                  <a:txBody>
                    <a:bodyPr/>
                    <a:lstStyle/>
                    <a:p>
                      <a:pPr algn="r" defTabSz="289320" rtl="1">
                        <a:lnSpc>
                          <a:spcPct val="115000"/>
                        </a:lnSpc>
                        <a:defRPr sz="1800"/>
                      </a:pPr>
                      <a:r>
                        <a:t>جولات السير والملاحظات المجتمعية</a:t>
                      </a:r>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تجوَّل</a:t>
                      </a:r>
                      <a:r>
                        <a:rPr dirty="0"/>
                        <a:t> </a:t>
                      </a:r>
                      <a:r>
                        <a:rPr dirty="0" err="1"/>
                        <a:t>في</a:t>
                      </a:r>
                      <a:r>
                        <a:rPr dirty="0"/>
                        <a:t> </a:t>
                      </a:r>
                      <a:r>
                        <a:rPr dirty="0" err="1"/>
                        <a:t>المجتمع</a:t>
                      </a:r>
                      <a:r>
                        <a:rPr dirty="0"/>
                        <a:t> </a:t>
                      </a:r>
                      <a:r>
                        <a:rPr dirty="0" err="1"/>
                        <a:t>المحلي</a:t>
                      </a:r>
                      <a:r>
                        <a:rPr dirty="0"/>
                        <a:t> </a:t>
                      </a:r>
                      <a:r>
                        <a:rPr dirty="0" err="1"/>
                        <a:t>ولاحِظ</a:t>
                      </a:r>
                      <a:r>
                        <a:rPr dirty="0"/>
                        <a:t> </a:t>
                      </a:r>
                      <a:r>
                        <a:rPr dirty="0" err="1"/>
                        <a:t>الممارسات</a:t>
                      </a:r>
                      <a:r>
                        <a:rPr dirty="0"/>
                        <a:t> </a:t>
                      </a:r>
                      <a:r>
                        <a:rPr dirty="0" err="1"/>
                        <a:t>اليومية</a:t>
                      </a:r>
                      <a:r>
                        <a:rPr dirty="0"/>
                        <a:t> </a:t>
                      </a:r>
                      <a:r>
                        <a:rPr dirty="0" err="1"/>
                        <a:t>والموارد</a:t>
                      </a:r>
                      <a:r>
                        <a:rPr dirty="0"/>
                        <a:t> </a:t>
                      </a:r>
                      <a:r>
                        <a:rPr dirty="0" err="1"/>
                        <a:t>المجتمعية</a:t>
                      </a:r>
                      <a:r>
                        <a:rPr dirty="0"/>
                        <a:t>.</a:t>
                      </a:r>
                    </a:p>
                  </a:txBody>
                  <a:tcPr marL="0" marR="0" marT="0" marB="0" horzOverflow="overflow"/>
                </a:tc>
                <a:extLst>
                  <a:ext uri="{0D108BD9-81ED-4DB2-BD59-A6C34878D82A}">
                    <a16:rowId xmlns:a16="http://schemas.microsoft.com/office/drawing/2014/main" val="10003"/>
                  </a:ext>
                </a:extLst>
              </a:tr>
              <a:tr h="1138996">
                <a:tc>
                  <a:txBody>
                    <a:bodyPr/>
                    <a:lstStyle/>
                    <a:p>
                      <a:pPr algn="r" defTabSz="289320" rtl="1">
                        <a:lnSpc>
                          <a:spcPct val="115000"/>
                        </a:lnSpc>
                        <a:defRPr sz="1800"/>
                      </a:pPr>
                      <a:r>
                        <a:t>ملاحظات بشأن الأسر المعيشية والمرافق</a:t>
                      </a:r>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زُر</a:t>
                      </a:r>
                      <a:r>
                        <a:rPr dirty="0"/>
                        <a:t> </a:t>
                      </a:r>
                      <a:r>
                        <a:rPr dirty="0" err="1"/>
                        <a:t>الأسر</a:t>
                      </a:r>
                      <a:r>
                        <a:rPr dirty="0"/>
                        <a:t> </a:t>
                      </a:r>
                      <a:r>
                        <a:rPr dirty="0" err="1"/>
                        <a:t>المعيشية</a:t>
                      </a:r>
                      <a:r>
                        <a:rPr dirty="0"/>
                        <a:t> </a:t>
                      </a:r>
                      <a:r>
                        <a:rPr dirty="0" err="1"/>
                        <a:t>لملاحظة</a:t>
                      </a:r>
                      <a:r>
                        <a:rPr dirty="0"/>
                        <a:t> </a:t>
                      </a:r>
                      <a:r>
                        <a:rPr dirty="0" err="1"/>
                        <a:t>ممارسات</a:t>
                      </a:r>
                      <a:r>
                        <a:rPr dirty="0"/>
                        <a:t> </a:t>
                      </a:r>
                      <a:r>
                        <a:rPr dirty="0" err="1"/>
                        <a:t>الإصحاح</a:t>
                      </a:r>
                      <a:r>
                        <a:rPr dirty="0"/>
                        <a:t> </a:t>
                      </a:r>
                      <a:r>
                        <a:rPr dirty="0" err="1"/>
                        <a:t>والنظافة</a:t>
                      </a:r>
                      <a:r>
                        <a:rPr dirty="0"/>
                        <a:t> </a:t>
                      </a:r>
                      <a:r>
                        <a:rPr dirty="0" err="1"/>
                        <a:t>الشخصية</a:t>
                      </a:r>
                      <a:r>
                        <a:rPr dirty="0"/>
                        <a:t>، و</a:t>
                      </a:r>
                      <a:r>
                        <a:rPr lang="ar-EG" dirty="0"/>
                        <a:t>/ أ</a:t>
                      </a:r>
                      <a:r>
                        <a:rPr dirty="0"/>
                        <a:t>و </a:t>
                      </a:r>
                      <a:r>
                        <a:rPr dirty="0" err="1"/>
                        <a:t>تقديم</a:t>
                      </a:r>
                      <a:r>
                        <a:rPr dirty="0"/>
                        <a:t> </a:t>
                      </a:r>
                      <a:r>
                        <a:rPr dirty="0" err="1"/>
                        <a:t>الرعاية</a:t>
                      </a:r>
                      <a:r>
                        <a:rPr lang="ar-EG" dirty="0"/>
                        <a:t>. و</a:t>
                      </a:r>
                      <a:r>
                        <a:rPr dirty="0" err="1"/>
                        <a:t>زُر</a:t>
                      </a:r>
                      <a:r>
                        <a:rPr dirty="0"/>
                        <a:t> </a:t>
                      </a:r>
                      <a:r>
                        <a:rPr dirty="0" err="1"/>
                        <a:t>مرافق</a:t>
                      </a:r>
                      <a:r>
                        <a:rPr dirty="0"/>
                        <a:t> </a:t>
                      </a:r>
                      <a:r>
                        <a:rPr dirty="0" err="1"/>
                        <a:t>معينة</a:t>
                      </a:r>
                      <a:r>
                        <a:rPr dirty="0"/>
                        <a:t> </a:t>
                      </a:r>
                      <a:r>
                        <a:rPr dirty="0" err="1"/>
                        <a:t>لملاحظة</a:t>
                      </a:r>
                      <a:r>
                        <a:rPr dirty="0"/>
                        <a:t> </a:t>
                      </a:r>
                      <a:r>
                        <a:rPr dirty="0" err="1"/>
                        <a:t>الخدمات</a:t>
                      </a:r>
                      <a:r>
                        <a:rPr dirty="0"/>
                        <a:t> </a:t>
                      </a:r>
                      <a:r>
                        <a:rPr dirty="0" err="1"/>
                        <a:t>الصحية</a:t>
                      </a:r>
                      <a:r>
                        <a:rPr dirty="0"/>
                        <a:t> و</a:t>
                      </a:r>
                      <a:r>
                        <a:rPr lang="ar-EG" dirty="0"/>
                        <a:t>/ </a:t>
                      </a:r>
                      <a:r>
                        <a:rPr dirty="0" err="1"/>
                        <a:t>أو</a:t>
                      </a:r>
                      <a:r>
                        <a:rPr dirty="0"/>
                        <a:t> </a:t>
                      </a:r>
                      <a:r>
                        <a:rPr dirty="0" err="1"/>
                        <a:t>أنشطة</a:t>
                      </a:r>
                      <a:r>
                        <a:rPr dirty="0"/>
                        <a:t> </a:t>
                      </a:r>
                      <a:r>
                        <a:rPr dirty="0" err="1"/>
                        <a:t>الاستجابة</a:t>
                      </a:r>
                      <a:r>
                        <a:rPr dirty="0"/>
                        <a:t> </a:t>
                      </a:r>
                      <a:r>
                        <a:rPr dirty="0" err="1"/>
                        <a:t>الأولى</a:t>
                      </a:r>
                      <a:r>
                        <a:rPr dirty="0"/>
                        <a:t>.</a:t>
                      </a:r>
                    </a:p>
                  </a:txBody>
                  <a:tcPr marL="0" marR="0" marT="0" marB="0" horzOverflow="overflow"/>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Text Placeholder 2"/>
          <p:cNvSpPr txBox="1">
            <a:spLocks noGrp="1"/>
          </p:cNvSpPr>
          <p:nvPr>
            <p:ph type="body" sz="quarter" idx="1"/>
          </p:nvPr>
        </p:nvSpPr>
        <p:spPr>
          <a:xfrm>
            <a:off x="1670050" y="980608"/>
            <a:ext cx="8851901" cy="648548"/>
          </a:xfrm>
          <a:prstGeom prst="rect">
            <a:avLst/>
          </a:prstGeom>
        </p:spPr>
        <p:txBody>
          <a:bodyPr rtlCol="1"/>
          <a:lstStyle/>
          <a:p>
            <a:pPr defTabSz="234349" rtl="1">
              <a:spcBef>
                <a:spcPts val="200"/>
              </a:spcBef>
              <a:defRPr sz="1862"/>
            </a:pPr>
            <a:r>
              <a:rPr lang="ar-EG" dirty="0">
                <a:latin typeface="Sakkal Majalla" panose="02000000000000000000" pitchFamily="2" charset="-78"/>
                <a:cs typeface="Sakkal Majalla" panose="02000000000000000000" pitchFamily="2" charset="-78"/>
              </a:rPr>
              <a:t>لمزيدٍ من المعلومات المفصلة، انظر «جمع المجتمع معًا للتخطيط لتفشي الأمراض وحالات الطوارئ الأخرى - دليل لقادة المجتمع خطوة بخطوة»</a:t>
            </a:r>
            <a:endParaRPr dirty="0">
              <a:latin typeface="Sakkal Majalla" panose="02000000000000000000" pitchFamily="2" charset="-78"/>
              <a:cs typeface="Sakkal Majalla" panose="02000000000000000000" pitchFamily="2" charset="-78"/>
            </a:endParaRPr>
          </a:p>
        </p:txBody>
      </p:sp>
      <p:graphicFrame>
        <p:nvGraphicFramePr>
          <p:cNvPr id="539" name="Google Shape;1466;g7510dbd89e_7_289"/>
          <p:cNvGraphicFramePr/>
          <p:nvPr>
            <p:extLst>
              <p:ext uri="{D42A27DB-BD31-4B8C-83A1-F6EECF244321}">
                <p14:modId xmlns:p14="http://schemas.microsoft.com/office/powerpoint/2010/main" val="3727793858"/>
              </p:ext>
            </p:extLst>
          </p:nvPr>
        </p:nvGraphicFramePr>
        <p:xfrm>
          <a:off x="1244354" y="2000123"/>
          <a:ext cx="9703293" cy="2783586"/>
        </p:xfrm>
        <a:graphic>
          <a:graphicData uri="http://schemas.openxmlformats.org/drawingml/2006/table">
            <a:tbl>
              <a:tblPr rtl="1">
                <a:tableStyleId>{4C3C2611-4C71-4FC5-86AE-919BDF0F9419}</a:tableStyleId>
              </a:tblPr>
              <a:tblGrid>
                <a:gridCol w="1995500">
                  <a:extLst>
                    <a:ext uri="{9D8B030D-6E8A-4147-A177-3AD203B41FA5}">
                      <a16:colId xmlns:a16="http://schemas.microsoft.com/office/drawing/2014/main" val="20000"/>
                    </a:ext>
                  </a:extLst>
                </a:gridCol>
                <a:gridCol w="7707793">
                  <a:extLst>
                    <a:ext uri="{9D8B030D-6E8A-4147-A177-3AD203B41FA5}">
                      <a16:colId xmlns:a16="http://schemas.microsoft.com/office/drawing/2014/main" val="20001"/>
                    </a:ext>
                  </a:extLst>
                </a:gridCol>
              </a:tblGrid>
              <a:tr h="228600">
                <a:tc>
                  <a:txBody>
                    <a:bodyPr/>
                    <a:lstStyle/>
                    <a:p>
                      <a:pPr algn="r" defTabSz="289320" rtl="1">
                        <a:lnSpc>
                          <a:spcPct val="115000"/>
                        </a:lnSpc>
                        <a:defRPr sz="1800"/>
                      </a:pPr>
                      <a:r>
                        <a:rPr dirty="0" err="1"/>
                        <a:t>مجموعات</a:t>
                      </a:r>
                      <a:r>
                        <a:rPr dirty="0"/>
                        <a:t> </a:t>
                      </a:r>
                      <a:r>
                        <a:rPr dirty="0" err="1"/>
                        <a:t>النقاش</a:t>
                      </a:r>
                      <a:endParaRPr dirty="0"/>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نقاش</a:t>
                      </a:r>
                      <a:r>
                        <a:rPr dirty="0"/>
                        <a:t> </a:t>
                      </a:r>
                      <a:r>
                        <a:rPr dirty="0" err="1"/>
                        <a:t>مُيسر</a:t>
                      </a:r>
                      <a:r>
                        <a:rPr dirty="0"/>
                        <a:t> </a:t>
                      </a:r>
                      <a:r>
                        <a:rPr dirty="0" err="1"/>
                        <a:t>بين</a:t>
                      </a:r>
                      <a:r>
                        <a:rPr dirty="0"/>
                        <a:t> </a:t>
                      </a:r>
                      <a:r>
                        <a:rPr dirty="0" err="1"/>
                        <a:t>مجموعة</a:t>
                      </a:r>
                      <a:r>
                        <a:rPr dirty="0"/>
                        <a:t> </a:t>
                      </a:r>
                      <a:r>
                        <a:rPr dirty="0" err="1"/>
                        <a:t>من</a:t>
                      </a:r>
                      <a:r>
                        <a:rPr dirty="0"/>
                        <a:t> </a:t>
                      </a:r>
                      <a:r>
                        <a:rPr dirty="0" err="1"/>
                        <a:t>الفئات</a:t>
                      </a:r>
                      <a:r>
                        <a:rPr dirty="0"/>
                        <a:t> </a:t>
                      </a:r>
                      <a:r>
                        <a:rPr dirty="0" err="1"/>
                        <a:t>المتشابهة</a:t>
                      </a:r>
                      <a:r>
                        <a:rPr dirty="0"/>
                        <a:t> </a:t>
                      </a:r>
                      <a:r>
                        <a:rPr dirty="0" err="1"/>
                        <a:t>من</a:t>
                      </a:r>
                      <a:r>
                        <a:rPr dirty="0"/>
                        <a:t> </a:t>
                      </a:r>
                      <a:r>
                        <a:rPr dirty="0" err="1"/>
                        <a:t>أفراد</a:t>
                      </a:r>
                      <a:r>
                        <a:rPr dirty="0"/>
                        <a:t> </a:t>
                      </a:r>
                      <a:r>
                        <a:rPr dirty="0" err="1"/>
                        <a:t>المجتمع</a:t>
                      </a:r>
                      <a:r>
                        <a:rPr dirty="0"/>
                        <a:t> </a:t>
                      </a:r>
                      <a:r>
                        <a:rPr dirty="0" err="1"/>
                        <a:t>المحلي</a:t>
                      </a:r>
                      <a:r>
                        <a:rPr lang="ar-EG" dirty="0"/>
                        <a:t> (مثل مجموعة من الرجال، أو النساء، أو المدرسين، أو أصحاب الأعمال، أو مقدمي الرعاية العامة، أو مقدمي الرعاية الصحية) </a:t>
                      </a:r>
                      <a:r>
                        <a:rPr dirty="0" err="1"/>
                        <a:t>لتحسين</a:t>
                      </a:r>
                      <a:r>
                        <a:rPr dirty="0"/>
                        <a:t> </a:t>
                      </a:r>
                      <a:r>
                        <a:rPr dirty="0" err="1"/>
                        <a:t>فهم</a:t>
                      </a:r>
                      <a:r>
                        <a:rPr dirty="0"/>
                        <a:t> </a:t>
                      </a:r>
                      <a:r>
                        <a:rPr dirty="0" err="1"/>
                        <a:t>المعارف</a:t>
                      </a:r>
                      <a:r>
                        <a:rPr dirty="0"/>
                        <a:t>، </a:t>
                      </a:r>
                      <a:r>
                        <a:rPr dirty="0" err="1"/>
                        <a:t>والمواقف</a:t>
                      </a:r>
                      <a:r>
                        <a:rPr dirty="0"/>
                        <a:t>، </a:t>
                      </a:r>
                      <a:r>
                        <a:rPr dirty="0" err="1"/>
                        <a:t>والمفاهيم</a:t>
                      </a:r>
                      <a:r>
                        <a:rPr dirty="0"/>
                        <a:t> </a:t>
                      </a:r>
                      <a:r>
                        <a:rPr dirty="0" err="1"/>
                        <a:t>المتعلقة</a:t>
                      </a:r>
                      <a:r>
                        <a:rPr dirty="0"/>
                        <a:t> </a:t>
                      </a:r>
                      <a:r>
                        <a:rPr dirty="0" err="1"/>
                        <a:t>بالنظافة</a:t>
                      </a:r>
                      <a:r>
                        <a:rPr dirty="0"/>
                        <a:t> </a:t>
                      </a:r>
                      <a:r>
                        <a:rPr dirty="0" err="1"/>
                        <a:t>الشخصية</a:t>
                      </a:r>
                      <a:r>
                        <a:rPr dirty="0"/>
                        <a:t>، </a:t>
                      </a:r>
                      <a:r>
                        <a:rPr dirty="0" err="1"/>
                        <a:t>والمرض</a:t>
                      </a:r>
                      <a:r>
                        <a:rPr dirty="0"/>
                        <a:t>، </a:t>
                      </a:r>
                      <a:r>
                        <a:rPr dirty="0" err="1"/>
                        <a:t>والسلوكيات</a:t>
                      </a:r>
                      <a:r>
                        <a:rPr dirty="0"/>
                        <a:t> </a:t>
                      </a:r>
                      <a:r>
                        <a:rPr dirty="0" err="1"/>
                        <a:t>التي</a:t>
                      </a:r>
                      <a:r>
                        <a:rPr dirty="0"/>
                        <a:t> </a:t>
                      </a:r>
                      <a:r>
                        <a:rPr dirty="0" err="1"/>
                        <a:t>تلتمس</a:t>
                      </a:r>
                      <a:r>
                        <a:rPr dirty="0"/>
                        <a:t> </a:t>
                      </a:r>
                      <a:r>
                        <a:rPr dirty="0" err="1"/>
                        <a:t>الحفاظ</a:t>
                      </a:r>
                      <a:r>
                        <a:rPr dirty="0"/>
                        <a:t> </a:t>
                      </a:r>
                      <a:r>
                        <a:rPr dirty="0" err="1"/>
                        <a:t>على</a:t>
                      </a:r>
                      <a:r>
                        <a:rPr dirty="0"/>
                        <a:t> </a:t>
                      </a:r>
                      <a:r>
                        <a:rPr dirty="0" err="1"/>
                        <a:t>الصحة</a:t>
                      </a:r>
                      <a:r>
                        <a:rPr dirty="0"/>
                        <a:t>، </a:t>
                      </a:r>
                      <a:r>
                        <a:rPr dirty="0" err="1"/>
                        <a:t>والتأهب</a:t>
                      </a:r>
                      <a:r>
                        <a:rPr dirty="0"/>
                        <a:t> </a:t>
                      </a:r>
                      <a:r>
                        <a:rPr dirty="0" err="1"/>
                        <a:t>للكوارث</a:t>
                      </a:r>
                      <a:r>
                        <a:rPr dirty="0"/>
                        <a:t>، </a:t>
                      </a:r>
                      <a:r>
                        <a:rPr dirty="0" err="1"/>
                        <a:t>والتعقيبات</a:t>
                      </a:r>
                      <a:r>
                        <a:rPr dirty="0"/>
                        <a:t> </a:t>
                      </a:r>
                      <a:r>
                        <a:rPr dirty="0" err="1"/>
                        <a:t>بشأن</a:t>
                      </a:r>
                      <a:r>
                        <a:rPr dirty="0"/>
                        <a:t> </a:t>
                      </a:r>
                      <a:r>
                        <a:rPr dirty="0" err="1"/>
                        <a:t>إجراءات</a:t>
                      </a:r>
                      <a:r>
                        <a:rPr dirty="0"/>
                        <a:t> </a:t>
                      </a:r>
                      <a:r>
                        <a:rPr dirty="0" err="1"/>
                        <a:t>التأهب</a:t>
                      </a:r>
                      <a:r>
                        <a:rPr dirty="0"/>
                        <a:t> </a:t>
                      </a:r>
                      <a:r>
                        <a:rPr dirty="0" err="1"/>
                        <a:t>لحالات</a:t>
                      </a:r>
                      <a:r>
                        <a:rPr dirty="0"/>
                        <a:t> </a:t>
                      </a:r>
                      <a:r>
                        <a:rPr dirty="0" err="1"/>
                        <a:t>طوارئ</a:t>
                      </a:r>
                      <a:r>
                        <a:rPr dirty="0"/>
                        <a:t> </a:t>
                      </a:r>
                      <a:r>
                        <a:rPr dirty="0" err="1"/>
                        <a:t>محددة</a:t>
                      </a:r>
                      <a:r>
                        <a:rPr dirty="0"/>
                        <a:t>.</a:t>
                      </a:r>
                    </a:p>
                  </a:txBody>
                  <a:tcPr marL="0" marR="0" marT="0" marB="0" horzOverflow="overflow"/>
                </a:tc>
                <a:extLst>
                  <a:ext uri="{0D108BD9-81ED-4DB2-BD59-A6C34878D82A}">
                    <a16:rowId xmlns:a16="http://schemas.microsoft.com/office/drawing/2014/main" val="10000"/>
                  </a:ext>
                </a:extLst>
              </a:tr>
              <a:tr h="228600">
                <a:tc>
                  <a:txBody>
                    <a:bodyPr/>
                    <a:lstStyle/>
                    <a:p>
                      <a:pPr algn="r" defTabSz="289320" rtl="1">
                        <a:lnSpc>
                          <a:spcPct val="115000"/>
                        </a:lnSpc>
                        <a:defRPr sz="1800"/>
                      </a:pPr>
                      <a:r>
                        <a:rPr dirty="0" err="1"/>
                        <a:t>المقابلات</a:t>
                      </a:r>
                      <a:r>
                        <a:rPr dirty="0"/>
                        <a:t> </a:t>
                      </a:r>
                      <a:r>
                        <a:rPr dirty="0" err="1"/>
                        <a:t>الفردية</a:t>
                      </a:r>
                      <a:endParaRPr dirty="0"/>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اطرح</a:t>
                      </a:r>
                      <a:r>
                        <a:rPr dirty="0"/>
                        <a:t> </a:t>
                      </a:r>
                      <a:r>
                        <a:rPr dirty="0" err="1"/>
                        <a:t>على</a:t>
                      </a:r>
                      <a:r>
                        <a:rPr dirty="0"/>
                        <a:t> </a:t>
                      </a:r>
                      <a:r>
                        <a:rPr dirty="0" err="1"/>
                        <a:t>أفراد</a:t>
                      </a:r>
                      <a:r>
                        <a:rPr dirty="0"/>
                        <a:t> </a:t>
                      </a:r>
                      <a:r>
                        <a:rPr dirty="0" err="1"/>
                        <a:t>المجتمع</a:t>
                      </a:r>
                      <a:r>
                        <a:rPr dirty="0"/>
                        <a:t> </a:t>
                      </a:r>
                      <a:r>
                        <a:rPr dirty="0" err="1"/>
                        <a:t>المحلي</a:t>
                      </a:r>
                      <a:r>
                        <a:rPr dirty="0"/>
                        <a:t> </a:t>
                      </a:r>
                      <a:r>
                        <a:rPr dirty="0" err="1"/>
                        <a:t>أسئلةً</a:t>
                      </a:r>
                      <a:r>
                        <a:rPr dirty="0"/>
                        <a:t> </a:t>
                      </a:r>
                      <a:r>
                        <a:rPr dirty="0" err="1"/>
                        <a:t>مُحددةً</a:t>
                      </a:r>
                      <a:r>
                        <a:rPr dirty="0"/>
                        <a:t> </a:t>
                      </a:r>
                      <a:r>
                        <a:rPr dirty="0" err="1"/>
                        <a:t>لتكوين</a:t>
                      </a:r>
                      <a:r>
                        <a:rPr dirty="0"/>
                        <a:t> </a:t>
                      </a:r>
                      <a:r>
                        <a:rPr dirty="0" err="1"/>
                        <a:t>فهم</a:t>
                      </a:r>
                      <a:r>
                        <a:rPr dirty="0"/>
                        <a:t> </a:t>
                      </a:r>
                      <a:r>
                        <a:rPr dirty="0" err="1"/>
                        <a:t>أعمق</a:t>
                      </a:r>
                      <a:r>
                        <a:rPr dirty="0"/>
                        <a:t> </a:t>
                      </a:r>
                      <a:r>
                        <a:rPr dirty="0" err="1"/>
                        <a:t>للتأهب</a:t>
                      </a:r>
                      <a:r>
                        <a:rPr dirty="0"/>
                        <a:t> </a:t>
                      </a:r>
                      <a:r>
                        <a:rPr dirty="0" err="1"/>
                        <a:t>المحلي</a:t>
                      </a:r>
                      <a:r>
                        <a:rPr dirty="0"/>
                        <a:t> </a:t>
                      </a:r>
                      <a:r>
                        <a:rPr dirty="0" err="1"/>
                        <a:t>لحالات</a:t>
                      </a:r>
                      <a:r>
                        <a:rPr dirty="0"/>
                        <a:t> </a:t>
                      </a:r>
                      <a:r>
                        <a:rPr dirty="0" err="1"/>
                        <a:t>الطوارئ</a:t>
                      </a:r>
                      <a:r>
                        <a:rPr dirty="0"/>
                        <a:t>، </a:t>
                      </a:r>
                      <a:r>
                        <a:rPr dirty="0" err="1"/>
                        <a:t>والحصول</a:t>
                      </a:r>
                      <a:r>
                        <a:rPr dirty="0"/>
                        <a:t> </a:t>
                      </a:r>
                      <a:r>
                        <a:rPr dirty="0" err="1"/>
                        <a:t>على</a:t>
                      </a:r>
                      <a:r>
                        <a:rPr dirty="0"/>
                        <a:t> </a:t>
                      </a:r>
                      <a:r>
                        <a:rPr dirty="0" err="1"/>
                        <a:t>تعقيبات</a:t>
                      </a:r>
                      <a:r>
                        <a:rPr dirty="0"/>
                        <a:t> </a:t>
                      </a:r>
                      <a:r>
                        <a:rPr dirty="0" err="1"/>
                        <a:t>بشأن</a:t>
                      </a:r>
                      <a:r>
                        <a:rPr dirty="0"/>
                        <a:t> </a:t>
                      </a:r>
                      <a:r>
                        <a:rPr dirty="0" err="1"/>
                        <a:t>الإجراءات</a:t>
                      </a:r>
                      <a:r>
                        <a:rPr dirty="0"/>
                        <a:t> </a:t>
                      </a:r>
                      <a:r>
                        <a:rPr dirty="0" err="1"/>
                        <a:t>المجتمعية</a:t>
                      </a:r>
                      <a:r>
                        <a:rPr dirty="0"/>
                        <a:t> </a:t>
                      </a:r>
                      <a:r>
                        <a:rPr dirty="0" err="1"/>
                        <a:t>المحتملة</a:t>
                      </a:r>
                      <a:r>
                        <a:rPr dirty="0"/>
                        <a:t>.</a:t>
                      </a:r>
                    </a:p>
                  </a:txBody>
                  <a:tcPr marL="0" marR="0" marT="0" marB="0" horzOverflow="overflow"/>
                </a:tc>
                <a:extLst>
                  <a:ext uri="{0D108BD9-81ED-4DB2-BD59-A6C34878D82A}">
                    <a16:rowId xmlns:a16="http://schemas.microsoft.com/office/drawing/2014/main" val="10001"/>
                  </a:ext>
                </a:extLst>
              </a:tr>
              <a:tr h="228600">
                <a:tc>
                  <a:txBody>
                    <a:bodyPr/>
                    <a:lstStyle/>
                    <a:p>
                      <a:pPr algn="r" defTabSz="289320" rtl="1">
                        <a:lnSpc>
                          <a:spcPct val="115000"/>
                        </a:lnSpc>
                        <a:defRPr sz="1800"/>
                      </a:pPr>
                      <a:r>
                        <a:t>رواية القصص</a:t>
                      </a:r>
                    </a:p>
                  </a:txBody>
                  <a:tcPr marL="0" marR="0" marT="0" marB="0" horzOverflow="overflow">
                    <a:solidFill>
                      <a:schemeClr val="accent6">
                        <a:lumMod val="20000"/>
                        <a:lumOff val="80000"/>
                      </a:schemeClr>
                    </a:solidFill>
                  </a:tcPr>
                </a:tc>
                <a:tc>
                  <a:txBody>
                    <a:bodyPr/>
                    <a:lstStyle/>
                    <a:p>
                      <a:pPr algn="r" defTabSz="289320" rtl="1">
                        <a:lnSpc>
                          <a:spcPct val="115000"/>
                        </a:lnSpc>
                        <a:defRPr sz="1800"/>
                      </a:pPr>
                      <a:r>
                        <a:rPr dirty="0" err="1"/>
                        <a:t>يحكي</a:t>
                      </a:r>
                      <a:r>
                        <a:rPr dirty="0"/>
                        <a:t> </a:t>
                      </a:r>
                      <a:r>
                        <a:rPr dirty="0" err="1"/>
                        <a:t>أفراد</a:t>
                      </a:r>
                      <a:r>
                        <a:rPr dirty="0"/>
                        <a:t> </a:t>
                      </a:r>
                      <a:r>
                        <a:rPr dirty="0" err="1"/>
                        <a:t>المجتمع</a:t>
                      </a:r>
                      <a:r>
                        <a:rPr dirty="0"/>
                        <a:t> </a:t>
                      </a:r>
                      <a:r>
                        <a:rPr dirty="0" err="1"/>
                        <a:t>المحلي</a:t>
                      </a:r>
                      <a:r>
                        <a:rPr dirty="0"/>
                        <a:t> </a:t>
                      </a:r>
                      <a:r>
                        <a:rPr dirty="0" err="1"/>
                        <a:t>عن</a:t>
                      </a:r>
                      <a:r>
                        <a:rPr dirty="0"/>
                        <a:t> </a:t>
                      </a:r>
                      <a:r>
                        <a:rPr dirty="0" err="1"/>
                        <a:t>تجربتهم</a:t>
                      </a:r>
                      <a:r>
                        <a:rPr dirty="0"/>
                        <a:t> </a:t>
                      </a:r>
                      <a:r>
                        <a:rPr dirty="0" err="1"/>
                        <a:t>بشأن</a:t>
                      </a:r>
                      <a:r>
                        <a:rPr dirty="0"/>
                        <a:t> </a:t>
                      </a:r>
                      <a:r>
                        <a:rPr dirty="0" err="1"/>
                        <a:t>كارثة</a:t>
                      </a:r>
                      <a:r>
                        <a:rPr dirty="0"/>
                        <a:t> </a:t>
                      </a:r>
                      <a:r>
                        <a:rPr dirty="0" err="1"/>
                        <a:t>أو</a:t>
                      </a:r>
                      <a:r>
                        <a:rPr dirty="0"/>
                        <a:t> </a:t>
                      </a:r>
                      <a:r>
                        <a:rPr dirty="0" err="1"/>
                        <a:t>فاشية</a:t>
                      </a:r>
                      <a:r>
                        <a:rPr dirty="0"/>
                        <a:t> </a:t>
                      </a:r>
                      <a:r>
                        <a:rPr dirty="0" err="1"/>
                        <a:t>أحد</a:t>
                      </a:r>
                      <a:r>
                        <a:rPr dirty="0"/>
                        <a:t> </a:t>
                      </a:r>
                      <a:r>
                        <a:rPr dirty="0" err="1"/>
                        <a:t>الأمراض</a:t>
                      </a:r>
                      <a:r>
                        <a:rPr dirty="0"/>
                        <a:t> </a:t>
                      </a:r>
                      <a:r>
                        <a:rPr dirty="0" err="1"/>
                        <a:t>للنظر</a:t>
                      </a:r>
                      <a:r>
                        <a:rPr dirty="0"/>
                        <a:t> </a:t>
                      </a:r>
                      <a:r>
                        <a:rPr dirty="0" err="1"/>
                        <a:t>في</a:t>
                      </a:r>
                      <a:r>
                        <a:rPr dirty="0"/>
                        <a:t> </a:t>
                      </a:r>
                      <a:r>
                        <a:rPr dirty="0" err="1"/>
                        <a:t>آليات</a:t>
                      </a:r>
                      <a:r>
                        <a:rPr dirty="0"/>
                        <a:t> </a:t>
                      </a:r>
                      <a:r>
                        <a:rPr dirty="0" err="1"/>
                        <a:t>التواصل</a:t>
                      </a:r>
                      <a:r>
                        <a:rPr dirty="0"/>
                        <a:t> </a:t>
                      </a:r>
                      <a:r>
                        <a:rPr dirty="0" err="1"/>
                        <a:t>والاستجابات</a:t>
                      </a:r>
                      <a:r>
                        <a:rPr lang="ar-EG" dirty="0"/>
                        <a:t>. و</a:t>
                      </a:r>
                      <a:r>
                        <a:rPr dirty="0" err="1"/>
                        <a:t>يمكن</a:t>
                      </a:r>
                      <a:r>
                        <a:rPr dirty="0"/>
                        <a:t> </a:t>
                      </a:r>
                      <a:r>
                        <a:rPr dirty="0" err="1"/>
                        <a:t>أن</a:t>
                      </a:r>
                      <a:r>
                        <a:rPr dirty="0"/>
                        <a:t> </a:t>
                      </a:r>
                      <a:r>
                        <a:rPr dirty="0" err="1"/>
                        <a:t>يُستخدم</a:t>
                      </a:r>
                      <a:r>
                        <a:rPr dirty="0"/>
                        <a:t> </a:t>
                      </a:r>
                      <a:r>
                        <a:rPr dirty="0" err="1"/>
                        <a:t>هذا</a:t>
                      </a:r>
                      <a:r>
                        <a:rPr dirty="0"/>
                        <a:t> </a:t>
                      </a:r>
                      <a:r>
                        <a:rPr dirty="0" err="1"/>
                        <a:t>النشاط</a:t>
                      </a:r>
                      <a:r>
                        <a:rPr dirty="0"/>
                        <a:t> </a:t>
                      </a:r>
                      <a:r>
                        <a:rPr dirty="0" err="1"/>
                        <a:t>باعتباره</a:t>
                      </a:r>
                      <a:r>
                        <a:rPr dirty="0"/>
                        <a:t> </a:t>
                      </a:r>
                      <a:r>
                        <a:rPr dirty="0" err="1"/>
                        <a:t>نقاشًا</a:t>
                      </a:r>
                      <a:r>
                        <a:rPr dirty="0"/>
                        <a:t> </a:t>
                      </a:r>
                      <a:r>
                        <a:rPr dirty="0" err="1"/>
                        <a:t>حول</a:t>
                      </a:r>
                      <a:r>
                        <a:rPr dirty="0"/>
                        <a:t> </a:t>
                      </a:r>
                      <a:r>
                        <a:rPr lang="ar-EG" dirty="0"/>
                        <a:t>«</a:t>
                      </a:r>
                      <a:r>
                        <a:rPr dirty="0" err="1"/>
                        <a:t>الدروس</a:t>
                      </a:r>
                      <a:r>
                        <a:rPr dirty="0"/>
                        <a:t> </a:t>
                      </a:r>
                      <a:r>
                        <a:rPr dirty="0" err="1"/>
                        <a:t>المستفادة</a:t>
                      </a:r>
                      <a:r>
                        <a:rPr lang="ar-EG" dirty="0"/>
                        <a:t>» </a:t>
                      </a:r>
                      <a:r>
                        <a:rPr dirty="0" err="1"/>
                        <a:t>للحديث</a:t>
                      </a:r>
                      <a:r>
                        <a:rPr dirty="0"/>
                        <a:t> </a:t>
                      </a:r>
                      <a:r>
                        <a:rPr dirty="0" err="1"/>
                        <a:t>عن</a:t>
                      </a:r>
                      <a:r>
                        <a:rPr dirty="0"/>
                        <a:t> </a:t>
                      </a:r>
                      <a:r>
                        <a:rPr dirty="0" err="1"/>
                        <a:t>التغييرات</a:t>
                      </a:r>
                      <a:r>
                        <a:rPr dirty="0"/>
                        <a:t> </a:t>
                      </a:r>
                      <a:r>
                        <a:rPr dirty="0" err="1"/>
                        <a:t>التي</a:t>
                      </a:r>
                      <a:r>
                        <a:rPr dirty="0"/>
                        <a:t> </a:t>
                      </a:r>
                      <a:r>
                        <a:rPr dirty="0" err="1"/>
                        <a:t>طرأت</a:t>
                      </a:r>
                      <a:r>
                        <a:rPr dirty="0"/>
                        <a:t> </a:t>
                      </a:r>
                      <a:r>
                        <a:rPr dirty="0" err="1"/>
                        <a:t>على</a:t>
                      </a:r>
                      <a:r>
                        <a:rPr dirty="0"/>
                        <a:t> </a:t>
                      </a:r>
                      <a:r>
                        <a:rPr dirty="0" err="1"/>
                        <a:t>المجتمع</a:t>
                      </a:r>
                      <a:r>
                        <a:rPr dirty="0"/>
                        <a:t> </a:t>
                      </a:r>
                      <a:r>
                        <a:rPr dirty="0" err="1"/>
                        <a:t>المحلي</a:t>
                      </a:r>
                      <a:r>
                        <a:rPr dirty="0"/>
                        <a:t>، </a:t>
                      </a:r>
                      <a:r>
                        <a:rPr dirty="0" err="1"/>
                        <a:t>والاستفادة</a:t>
                      </a:r>
                      <a:r>
                        <a:rPr dirty="0"/>
                        <a:t> </a:t>
                      </a:r>
                      <a:r>
                        <a:rPr dirty="0" err="1"/>
                        <a:t>المتحقِّقة</a:t>
                      </a:r>
                      <a:r>
                        <a:rPr dirty="0"/>
                        <a:t> </a:t>
                      </a:r>
                      <a:r>
                        <a:rPr dirty="0" err="1"/>
                        <a:t>من</a:t>
                      </a:r>
                      <a:r>
                        <a:rPr dirty="0"/>
                        <a:t> </a:t>
                      </a:r>
                      <a:r>
                        <a:rPr dirty="0" err="1"/>
                        <a:t>إجراء</a:t>
                      </a:r>
                      <a:r>
                        <a:rPr dirty="0"/>
                        <a:t> </a:t>
                      </a:r>
                      <a:r>
                        <a:rPr dirty="0" err="1"/>
                        <a:t>هذه</a:t>
                      </a:r>
                      <a:r>
                        <a:rPr dirty="0"/>
                        <a:t> </a:t>
                      </a:r>
                      <a:r>
                        <a:rPr dirty="0" err="1"/>
                        <a:t>التغييرات</a:t>
                      </a:r>
                      <a:r>
                        <a:rPr dirty="0"/>
                        <a:t>.</a:t>
                      </a:r>
                    </a:p>
                  </a:txBody>
                  <a:tcPr marL="0" marR="0" marT="0" marB="0" horzOverflow="overflow"/>
                </a:tc>
                <a:extLst>
                  <a:ext uri="{0D108BD9-81ED-4DB2-BD59-A6C34878D82A}">
                    <a16:rowId xmlns:a16="http://schemas.microsoft.com/office/drawing/2014/main" val="10002"/>
                  </a:ext>
                </a:extLst>
              </a:tr>
            </a:tbl>
          </a:graphicData>
        </a:graphic>
      </p:graphicFrame>
      <p:graphicFrame>
        <p:nvGraphicFramePr>
          <p:cNvPr id="540" name="Google Shape;1467;g7510dbd89e_7_289"/>
          <p:cNvGraphicFramePr/>
          <p:nvPr>
            <p:extLst>
              <p:ext uri="{D42A27DB-BD31-4B8C-83A1-F6EECF244321}">
                <p14:modId xmlns:p14="http://schemas.microsoft.com/office/powerpoint/2010/main" val="4234875437"/>
              </p:ext>
            </p:extLst>
          </p:nvPr>
        </p:nvGraphicFramePr>
        <p:xfrm>
          <a:off x="1244354" y="1648589"/>
          <a:ext cx="9703293" cy="332100"/>
        </p:xfrm>
        <a:graphic>
          <a:graphicData uri="http://schemas.openxmlformats.org/drawingml/2006/table">
            <a:tbl>
              <a:tblPr rtl="1">
                <a:tableStyleId>{4C3C2611-4C71-4FC5-86AE-919BDF0F9419}</a:tableStyleId>
              </a:tblPr>
              <a:tblGrid>
                <a:gridCol w="1995996">
                  <a:extLst>
                    <a:ext uri="{9D8B030D-6E8A-4147-A177-3AD203B41FA5}">
                      <a16:colId xmlns:a16="http://schemas.microsoft.com/office/drawing/2014/main" val="20000"/>
                    </a:ext>
                  </a:extLst>
                </a:gridCol>
                <a:gridCol w="7707297">
                  <a:extLst>
                    <a:ext uri="{9D8B030D-6E8A-4147-A177-3AD203B41FA5}">
                      <a16:colId xmlns:a16="http://schemas.microsoft.com/office/drawing/2014/main" val="20001"/>
                    </a:ext>
                  </a:extLst>
                </a:gridCol>
              </a:tblGrid>
              <a:tr h="332100">
                <a:tc>
                  <a:txBody>
                    <a:bodyPr/>
                    <a:lstStyle/>
                    <a:p>
                      <a:pPr algn="ctr" defTabSz="289320" rtl="1">
                        <a:lnSpc>
                          <a:spcPct val="115000"/>
                        </a:lnSpc>
                        <a:defRPr sz="1800"/>
                      </a:pPr>
                      <a:r>
                        <a:rPr lang="ar" b="1" dirty="0">
                          <a:solidFill>
                            <a:srgbClr val="FFFFFF"/>
                          </a:solidFill>
                          <a:latin typeface="+mj-lt"/>
                          <a:ea typeface="+mj-ea"/>
                          <a:cs typeface="+mj-cs"/>
                          <a:sym typeface="Source Sans Pro Regular"/>
                        </a:rPr>
                        <a:t>الأدوات</a:t>
                      </a:r>
                    </a:p>
                  </a:txBody>
                  <a:tcPr marL="0" marR="0" marT="0" marB="0" horzOverflow="overflow">
                    <a:solidFill>
                      <a:schemeClr val="accent6"/>
                    </a:solidFill>
                  </a:tcPr>
                </a:tc>
                <a:tc>
                  <a:txBody>
                    <a:bodyPr/>
                    <a:lstStyle/>
                    <a:p>
                      <a:pPr algn="ctr" defTabSz="289320" rtl="1">
                        <a:lnSpc>
                          <a:spcPct val="115000"/>
                        </a:lnSpc>
                        <a:defRPr sz="1800"/>
                      </a:pPr>
                      <a:r>
                        <a:rPr lang="ar" b="1" dirty="0">
                          <a:solidFill>
                            <a:srgbClr val="FFFFFF"/>
                          </a:solidFill>
                          <a:latin typeface="+mj-lt"/>
                          <a:ea typeface="+mj-ea"/>
                          <a:cs typeface="+mj-cs"/>
                          <a:sym typeface="Source Sans Pro Regular"/>
                        </a:rPr>
                        <a:t>الغرض</a:t>
                      </a:r>
                    </a:p>
                  </a:txBody>
                  <a:tcPr marL="0" marR="0" marT="0" marB="0" horzOverflow="overflow">
                    <a:solidFill>
                      <a:schemeClr val="accent6"/>
                    </a:solidFill>
                  </a:tcPr>
                </a:tc>
                <a:extLst>
                  <a:ext uri="{0D108BD9-81ED-4DB2-BD59-A6C34878D82A}">
                    <a16:rowId xmlns:a16="http://schemas.microsoft.com/office/drawing/2014/main" val="10000"/>
                  </a:ext>
                </a:extLst>
              </a:tr>
            </a:tbl>
          </a:graphicData>
        </a:graphic>
      </p:graphicFrame>
      <p:sp>
        <p:nvSpPr>
          <p:cNvPr id="4" name="Google Shape;1458;g7510dbd89e_7_283">
            <a:extLst>
              <a:ext uri="{FF2B5EF4-FFF2-40B4-BE49-F238E27FC236}">
                <a16:creationId xmlns:a16="http://schemas.microsoft.com/office/drawing/2014/main" id="{DF9F27CD-AB49-18AD-A6C3-4482AA7155DE}"/>
              </a:ext>
            </a:extLst>
          </p:cNvPr>
          <p:cNvSpPr txBox="1">
            <a:spLocks noGrp="1"/>
          </p:cNvSpPr>
          <p:nvPr>
            <p:ph type="title"/>
          </p:nvPr>
        </p:nvSpPr>
        <p:spPr>
          <a:xfrm>
            <a:off x="321901" y="-17488"/>
            <a:ext cx="7197485" cy="978662"/>
          </a:xfrm>
          <a:prstGeom prst="rect">
            <a:avLst/>
          </a:prstGeom>
        </p:spPr>
        <p:txBody>
          <a:bodyPr lIns="45699" tIns="45699" rIns="45699" bIns="45699" rtlCol="1">
            <a:normAutofit/>
          </a:bodyPr>
          <a:lstStyle>
            <a:lvl1pPr algn="r" defTabSz="269067" rtl="1">
              <a:defRPr sz="2976"/>
            </a:lvl1pPr>
          </a:lstStyle>
          <a:p>
            <a:pPr rtl="1"/>
            <a:r>
              <a:rPr lang="ar" sz="3200" b="1" dirty="0">
                <a:latin typeface="Sakkal Majalla" panose="02000000000000000000" pitchFamily="2" charset="-78"/>
                <a:cs typeface="Sakkal Majalla" panose="02000000000000000000" pitchFamily="2" charset="-78"/>
              </a:rPr>
              <a:t>أمثلة على أدوات بدء النقاش المجتمعي (2)</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1" name="Google Shape;1478;g77cecb6c06_0_208"/>
          <p:cNvGrpSpPr/>
          <p:nvPr/>
        </p:nvGrpSpPr>
        <p:grpSpPr>
          <a:xfrm>
            <a:off x="3518294" y="4996072"/>
            <a:ext cx="1976402" cy="1185902"/>
            <a:chOff x="0" y="16312"/>
            <a:chExt cx="1976400" cy="1185901"/>
          </a:xfrm>
        </p:grpSpPr>
        <p:sp>
          <p:nvSpPr>
            <p:cNvPr id="559" name="Rounded Rectangle"/>
            <p:cNvSpPr/>
            <p:nvPr/>
          </p:nvSpPr>
          <p:spPr>
            <a:xfrm>
              <a:off x="0" y="16312"/>
              <a:ext cx="1976400" cy="1185901"/>
            </a:xfrm>
            <a:prstGeom prst="roundRect">
              <a:avLst>
                <a:gd name="adj" fmla="val 16667"/>
              </a:avLst>
            </a:prstGeom>
            <a:solidFill>
              <a:srgbClr val="B2A0C7"/>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60" name="Telling communities/  individual what to do"/>
            <p:cNvSpPr txBox="1"/>
            <p:nvPr/>
          </p:nvSpPr>
          <p:spPr>
            <a:xfrm>
              <a:off x="116315" y="164932"/>
              <a:ext cx="1743768" cy="88866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إبلاغ المجتمعات المحلية/ الأفراد بما يتعين فعله.</a:t>
              </a:r>
            </a:p>
          </p:txBody>
        </p:sp>
      </p:grpSp>
      <p:sp>
        <p:nvSpPr>
          <p:cNvPr id="562" name="Google Shape;1479;g77cecb6c06_0_208"/>
          <p:cNvSpPr/>
          <p:nvPr/>
        </p:nvSpPr>
        <p:spPr>
          <a:xfrm>
            <a:off x="5799600" y="5335508"/>
            <a:ext cx="592801" cy="474301"/>
          </a:xfrm>
          <a:prstGeom prst="rightArrow">
            <a:avLst>
              <a:gd name="adj1" fmla="val 50000"/>
              <a:gd name="adj2" fmla="val 50000"/>
            </a:avLst>
          </a:prstGeom>
          <a:solidFill>
            <a:srgbClr val="C4BD97"/>
          </a:solidFill>
          <a:ln w="12700">
            <a:miter lim="400000"/>
          </a:ln>
        </p:spPr>
        <p:txBody>
          <a:bodyPr lIns="45719" rIns="45719" rtlCol="1" anchor="ctr"/>
          <a:lstStyle/>
          <a:p>
            <a:pPr algn="ctr" rtl="1">
              <a:lnSpc>
                <a:spcPct val="85000"/>
              </a:lnSpc>
              <a:defRPr sz="18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565" name="Google Shape;1480;g77cecb6c06_0_208"/>
          <p:cNvGrpSpPr/>
          <p:nvPr/>
        </p:nvGrpSpPr>
        <p:grpSpPr>
          <a:xfrm>
            <a:off x="6596553" y="4979759"/>
            <a:ext cx="2281828" cy="1280402"/>
            <a:chOff x="0" y="0"/>
            <a:chExt cx="2281827" cy="1280401"/>
          </a:xfrm>
        </p:grpSpPr>
        <p:sp>
          <p:nvSpPr>
            <p:cNvPr id="563" name="Rounded Rectangle"/>
            <p:cNvSpPr/>
            <p:nvPr/>
          </p:nvSpPr>
          <p:spPr>
            <a:xfrm>
              <a:off x="0" y="0"/>
              <a:ext cx="2281827" cy="1280401"/>
            </a:xfrm>
            <a:prstGeom prst="roundRect">
              <a:avLst>
                <a:gd name="adj" fmla="val 16667"/>
              </a:avLst>
            </a:prstGeom>
            <a:solidFill>
              <a:srgbClr val="FABF8E"/>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16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64" name="Listening first to concerns and perceptions to build trust, so that advice can be taken"/>
            <p:cNvSpPr txBox="1"/>
            <p:nvPr/>
          </p:nvSpPr>
          <p:spPr>
            <a:xfrm>
              <a:off x="120929" y="275507"/>
              <a:ext cx="2039968" cy="72938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16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الشواغل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النصيحة</a:t>
              </a:r>
              <a:r>
                <a:rPr dirty="0">
                  <a:latin typeface="Sakkal Majalla" panose="02000000000000000000" pitchFamily="2" charset="-78"/>
                  <a:cs typeface="Sakkal Majalla" panose="02000000000000000000" pitchFamily="2" charset="-78"/>
                </a:rPr>
                <a:t>.</a:t>
              </a:r>
            </a:p>
          </p:txBody>
        </p:sp>
      </p:grpSp>
      <p:pic>
        <p:nvPicPr>
          <p:cNvPr id="567" name="Google Shape;1482;g77cecb6c06_0_208" descr="Google Shape;1482;g77cecb6c06_0_208"/>
          <p:cNvPicPr>
            <a:picLocks noChangeAspect="1"/>
          </p:cNvPicPr>
          <p:nvPr/>
        </p:nvPicPr>
        <p:blipFill>
          <a:blip r:embed="rId2"/>
          <a:stretch>
            <a:fillRect/>
          </a:stretch>
        </p:blipFill>
        <p:spPr>
          <a:xfrm>
            <a:off x="8673649" y="1401981"/>
            <a:ext cx="844551" cy="914660"/>
          </a:xfrm>
          <a:prstGeom prst="rect">
            <a:avLst/>
          </a:prstGeom>
          <a:ln w="12700">
            <a:miter lim="400000"/>
          </a:ln>
        </p:spPr>
      </p:pic>
      <p:sp>
        <p:nvSpPr>
          <p:cNvPr id="568" name="Text Placeholder 2"/>
          <p:cNvSpPr txBox="1">
            <a:spLocks noGrp="1"/>
          </p:cNvSpPr>
          <p:nvPr>
            <p:ph type="body" idx="1"/>
          </p:nvPr>
        </p:nvSpPr>
        <p:spPr>
          <a:xfrm>
            <a:off x="31406" y="727144"/>
            <a:ext cx="11105965" cy="625207"/>
          </a:xfrm>
          <a:prstGeom prst="rect">
            <a:avLst/>
          </a:prstGeom>
        </p:spPr>
        <p:txBody>
          <a:bodyPr rtlCol="1">
            <a:noAutofit/>
          </a:bodyPr>
          <a:lstStyle/>
          <a:p>
            <a:pPr algn="ctr" rtl="1"/>
            <a:r>
              <a:rPr lang="ar" sz="2800" b="1">
                <a:solidFill>
                  <a:srgbClr val="C00000"/>
                </a:solidFill>
                <a:latin typeface="Sakkal Majalla" panose="02000000000000000000" pitchFamily="2" charset="-78"/>
                <a:cs typeface="Sakkal Majalla" panose="02000000000000000000" pitchFamily="2" charset="-78"/>
              </a:rPr>
              <a:t>يلزم إجراء التغييرات الآتية في الأساليب المُتبَّعة لتحقيق مشاركة مجتمعية فعالة:</a:t>
            </a:r>
          </a:p>
        </p:txBody>
      </p:sp>
      <p:sp>
        <p:nvSpPr>
          <p:cNvPr id="2" name="Title 1">
            <a:extLst>
              <a:ext uri="{FF2B5EF4-FFF2-40B4-BE49-F238E27FC236}">
                <a16:creationId xmlns:a16="http://schemas.microsoft.com/office/drawing/2014/main" id="{ED2ADB83-3384-A408-A90B-C53E4DE4655F}"/>
              </a:ext>
            </a:extLst>
          </p:cNvPr>
          <p:cNvSpPr txBox="1">
            <a:spLocks/>
          </p:cNvSpPr>
          <p:nvPr/>
        </p:nvSpPr>
        <p:spPr>
          <a:xfrm>
            <a:off x="-836632" y="28148"/>
            <a:ext cx="10348169"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تغيير الأساليب المُتبَّعة لتحقيق مشاركة مجتمعية فعالة</a:t>
            </a:r>
          </a:p>
        </p:txBody>
      </p:sp>
      <p:grpSp>
        <p:nvGrpSpPr>
          <p:cNvPr id="5" name="Google Shape;1472;g77cecb6c06_0_208">
            <a:extLst>
              <a:ext uri="{FF2B5EF4-FFF2-40B4-BE49-F238E27FC236}">
                <a16:creationId xmlns:a16="http://schemas.microsoft.com/office/drawing/2014/main" id="{86F06E93-0C43-2B61-8E13-9E837A4C74E3}"/>
              </a:ext>
            </a:extLst>
          </p:cNvPr>
          <p:cNvGrpSpPr/>
          <p:nvPr/>
        </p:nvGrpSpPr>
        <p:grpSpPr>
          <a:xfrm>
            <a:off x="3360793" y="2067765"/>
            <a:ext cx="2133902" cy="1280402"/>
            <a:chOff x="0" y="0"/>
            <a:chExt cx="2133900" cy="1280401"/>
          </a:xfrm>
        </p:grpSpPr>
        <p:sp>
          <p:nvSpPr>
            <p:cNvPr id="6" name="Rounded Rectangle">
              <a:extLst>
                <a:ext uri="{FF2B5EF4-FFF2-40B4-BE49-F238E27FC236}">
                  <a16:creationId xmlns:a16="http://schemas.microsoft.com/office/drawing/2014/main" id="{6A70A927-4BA6-0AA2-77DB-4EA09AAC353B}"/>
                </a:ext>
              </a:extLst>
            </p:cNvPr>
            <p:cNvSpPr/>
            <p:nvPr/>
          </p:nvSpPr>
          <p:spPr>
            <a:xfrm>
              <a:off x="0" y="0"/>
              <a:ext cx="2133900" cy="1280401"/>
            </a:xfrm>
            <a:prstGeom prst="roundRect">
              <a:avLst>
                <a:gd name="adj" fmla="val 16667"/>
              </a:avLst>
            </a:prstGeom>
            <a:solidFill>
              <a:srgbClr val="D99593"/>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7" name="Community/individual is in reactive state of mind">
              <a:extLst>
                <a:ext uri="{FF2B5EF4-FFF2-40B4-BE49-F238E27FC236}">
                  <a16:creationId xmlns:a16="http://schemas.microsoft.com/office/drawing/2014/main" id="{DF4DFEF4-3456-997A-462A-53C57811B475}"/>
                </a:ext>
              </a:extLst>
            </p:cNvPr>
            <p:cNvSpPr txBox="1"/>
            <p:nvPr/>
          </p:nvSpPr>
          <p:spPr>
            <a:xfrm>
              <a:off x="120928" y="326674"/>
              <a:ext cx="1892044" cy="6270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20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تفاعلية</a:t>
              </a:r>
              <a:r>
                <a:rPr dirty="0">
                  <a:latin typeface="Sakkal Majalla" panose="02000000000000000000" pitchFamily="2" charset="-78"/>
                  <a:cs typeface="Sakkal Majalla" panose="02000000000000000000" pitchFamily="2" charset="-78"/>
                </a:rPr>
                <a:t>.</a:t>
              </a:r>
            </a:p>
          </p:txBody>
        </p:sp>
      </p:grpSp>
      <p:sp>
        <p:nvSpPr>
          <p:cNvPr id="8" name="Google Shape;1473;g77cecb6c06_0_208">
            <a:extLst>
              <a:ext uri="{FF2B5EF4-FFF2-40B4-BE49-F238E27FC236}">
                <a16:creationId xmlns:a16="http://schemas.microsoft.com/office/drawing/2014/main" id="{35923BD0-4B3E-0E5B-160D-D9A7D568CD4A}"/>
              </a:ext>
            </a:extLst>
          </p:cNvPr>
          <p:cNvSpPr/>
          <p:nvPr/>
        </p:nvSpPr>
        <p:spPr>
          <a:xfrm>
            <a:off x="5775899" y="2451886"/>
            <a:ext cx="640202" cy="512101"/>
          </a:xfrm>
          <a:prstGeom prst="rightArrow">
            <a:avLst>
              <a:gd name="adj1" fmla="val 50000"/>
              <a:gd name="adj2" fmla="val 50000"/>
            </a:avLst>
          </a:prstGeom>
          <a:solidFill>
            <a:srgbClr val="C4BD97"/>
          </a:solidFill>
          <a:ln w="12700">
            <a:miter lim="400000"/>
          </a:ln>
        </p:spPr>
        <p:txBody>
          <a:bodyPr lIns="45719" rIns="45719" rtlCol="1" anchor="ctr"/>
          <a:lstStyle/>
          <a:p>
            <a:pPr algn="ctr" rtl="1">
              <a:lnSpc>
                <a:spcPct val="85000"/>
              </a:lnSpc>
              <a:defRPr sz="18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9" name="Google Shape;1474;g77cecb6c06_0_208">
            <a:extLst>
              <a:ext uri="{FF2B5EF4-FFF2-40B4-BE49-F238E27FC236}">
                <a16:creationId xmlns:a16="http://schemas.microsoft.com/office/drawing/2014/main" id="{6AA8BCBB-615B-C61F-F552-2A29ACAA0AB8}"/>
              </a:ext>
            </a:extLst>
          </p:cNvPr>
          <p:cNvGrpSpPr/>
          <p:nvPr/>
        </p:nvGrpSpPr>
        <p:grpSpPr>
          <a:xfrm>
            <a:off x="6596553" y="2036828"/>
            <a:ext cx="2133902" cy="1280402"/>
            <a:chOff x="0" y="0"/>
            <a:chExt cx="2133900" cy="1280401"/>
          </a:xfrm>
        </p:grpSpPr>
        <p:sp>
          <p:nvSpPr>
            <p:cNvPr id="10" name="Rounded Rectangle">
              <a:extLst>
                <a:ext uri="{FF2B5EF4-FFF2-40B4-BE49-F238E27FC236}">
                  <a16:creationId xmlns:a16="http://schemas.microsoft.com/office/drawing/2014/main" id="{8B497EF8-2DEC-3D0C-DAA6-53F968E0DC55}"/>
                </a:ext>
              </a:extLst>
            </p:cNvPr>
            <p:cNvSpPr/>
            <p:nvPr/>
          </p:nvSpPr>
          <p:spPr>
            <a:xfrm>
              <a:off x="0" y="0"/>
              <a:ext cx="2133900" cy="1280401"/>
            </a:xfrm>
            <a:prstGeom prst="roundRect">
              <a:avLst>
                <a:gd name="adj" fmla="val 16667"/>
              </a:avLst>
            </a:prstGeom>
            <a:solidFill>
              <a:srgbClr val="FFC000"/>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11" name="Help create a receptive state of mind">
              <a:extLst>
                <a:ext uri="{FF2B5EF4-FFF2-40B4-BE49-F238E27FC236}">
                  <a16:creationId xmlns:a16="http://schemas.microsoft.com/office/drawing/2014/main" id="{19A76E80-5DB8-B94D-3553-F5A023797918}"/>
                </a:ext>
              </a:extLst>
            </p:cNvPr>
            <p:cNvSpPr txBox="1"/>
            <p:nvPr/>
          </p:nvSpPr>
          <p:spPr>
            <a:xfrm>
              <a:off x="120928" y="326675"/>
              <a:ext cx="1892044" cy="6270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المساعدة في تشكيل حالة ذهنية مُتقبِّلة.</a:t>
              </a:r>
            </a:p>
          </p:txBody>
        </p:sp>
      </p:grpSp>
      <p:grpSp>
        <p:nvGrpSpPr>
          <p:cNvPr id="12" name="Google Shape;1475;g77cecb6c06_0_208">
            <a:extLst>
              <a:ext uri="{FF2B5EF4-FFF2-40B4-BE49-F238E27FC236}">
                <a16:creationId xmlns:a16="http://schemas.microsoft.com/office/drawing/2014/main" id="{D047ECC5-48E7-59FA-D9EF-847CDB887F5C}"/>
              </a:ext>
            </a:extLst>
          </p:cNvPr>
          <p:cNvGrpSpPr/>
          <p:nvPr/>
        </p:nvGrpSpPr>
        <p:grpSpPr>
          <a:xfrm>
            <a:off x="3688094" y="3624623"/>
            <a:ext cx="1806602" cy="1083902"/>
            <a:chOff x="0" y="0"/>
            <a:chExt cx="1806600" cy="1083901"/>
          </a:xfrm>
        </p:grpSpPr>
        <p:sp>
          <p:nvSpPr>
            <p:cNvPr id="13" name="Rounded Rectangle">
              <a:extLst>
                <a:ext uri="{FF2B5EF4-FFF2-40B4-BE49-F238E27FC236}">
                  <a16:creationId xmlns:a16="http://schemas.microsoft.com/office/drawing/2014/main" id="{2368E9A3-A298-1799-DC67-9F06ACDABEA9}"/>
                </a:ext>
              </a:extLst>
            </p:cNvPr>
            <p:cNvSpPr/>
            <p:nvPr/>
          </p:nvSpPr>
          <p:spPr>
            <a:xfrm>
              <a:off x="0" y="0"/>
              <a:ext cx="1806600" cy="1083901"/>
            </a:xfrm>
            <a:prstGeom prst="roundRect">
              <a:avLst>
                <a:gd name="adj" fmla="val 16667"/>
              </a:avLst>
            </a:prstGeom>
            <a:solidFill>
              <a:srgbClr val="D6E3BC"/>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14" name="Using messages  to communicate">
              <a:extLst>
                <a:ext uri="{FF2B5EF4-FFF2-40B4-BE49-F238E27FC236}">
                  <a16:creationId xmlns:a16="http://schemas.microsoft.com/office/drawing/2014/main" id="{D787B88C-BBEB-695B-EEA6-4D0D0DE4FC4D}"/>
                </a:ext>
              </a:extLst>
            </p:cNvPr>
            <p:cNvSpPr txBox="1"/>
            <p:nvPr/>
          </p:nvSpPr>
          <p:spPr>
            <a:xfrm>
              <a:off x="111336" y="228425"/>
              <a:ext cx="1583927" cy="62705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استخدام الرسائل للتواصل.</a:t>
              </a:r>
            </a:p>
          </p:txBody>
        </p:sp>
      </p:grpSp>
      <p:sp>
        <p:nvSpPr>
          <p:cNvPr id="15" name="Google Shape;1476;g77cecb6c06_0_208">
            <a:extLst>
              <a:ext uri="{FF2B5EF4-FFF2-40B4-BE49-F238E27FC236}">
                <a16:creationId xmlns:a16="http://schemas.microsoft.com/office/drawing/2014/main" id="{EC6DDB7C-7021-6BC0-A8E3-AAA3F7E14753}"/>
              </a:ext>
            </a:extLst>
          </p:cNvPr>
          <p:cNvSpPr/>
          <p:nvPr/>
        </p:nvSpPr>
        <p:spPr>
          <a:xfrm>
            <a:off x="5824950" y="3949815"/>
            <a:ext cx="542101" cy="433501"/>
          </a:xfrm>
          <a:prstGeom prst="rightArrow">
            <a:avLst>
              <a:gd name="adj1" fmla="val 50000"/>
              <a:gd name="adj2" fmla="val 50000"/>
            </a:avLst>
          </a:prstGeom>
          <a:solidFill>
            <a:srgbClr val="C4BD97"/>
          </a:solidFill>
          <a:ln w="12700">
            <a:miter lim="400000"/>
          </a:ln>
        </p:spPr>
        <p:txBody>
          <a:bodyPr lIns="45719" rIns="45719" rtlCol="1" anchor="ctr"/>
          <a:lstStyle/>
          <a:p>
            <a:pPr algn="ctr" rtl="1">
              <a:lnSpc>
                <a:spcPct val="85000"/>
              </a:lnSpc>
              <a:defRPr sz="18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16" name="Google Shape;1477;g77cecb6c06_0_208">
            <a:extLst>
              <a:ext uri="{FF2B5EF4-FFF2-40B4-BE49-F238E27FC236}">
                <a16:creationId xmlns:a16="http://schemas.microsoft.com/office/drawing/2014/main" id="{B6EB7B15-E3D6-505E-F115-939764BC3584}"/>
              </a:ext>
            </a:extLst>
          </p:cNvPr>
          <p:cNvGrpSpPr/>
          <p:nvPr/>
        </p:nvGrpSpPr>
        <p:grpSpPr>
          <a:xfrm>
            <a:off x="6596553" y="3627158"/>
            <a:ext cx="2226064" cy="1083902"/>
            <a:chOff x="0" y="0"/>
            <a:chExt cx="2226062" cy="1083901"/>
          </a:xfrm>
        </p:grpSpPr>
        <p:sp>
          <p:nvSpPr>
            <p:cNvPr id="17" name="Rounded Rectangle">
              <a:extLst>
                <a:ext uri="{FF2B5EF4-FFF2-40B4-BE49-F238E27FC236}">
                  <a16:creationId xmlns:a16="http://schemas.microsoft.com/office/drawing/2014/main" id="{E03D280C-8F3F-FF49-0AF3-9EA8CA2A1DFD}"/>
                </a:ext>
              </a:extLst>
            </p:cNvPr>
            <p:cNvSpPr/>
            <p:nvPr/>
          </p:nvSpPr>
          <p:spPr>
            <a:xfrm>
              <a:off x="0" y="0"/>
              <a:ext cx="2226062" cy="1083901"/>
            </a:xfrm>
            <a:prstGeom prst="roundRect">
              <a:avLst>
                <a:gd name="adj" fmla="val 16667"/>
              </a:avLst>
            </a:prstGeom>
            <a:solidFill>
              <a:srgbClr val="96CCEE"/>
            </a:solidFill>
            <a:ln w="25400" cap="flat">
              <a:solidFill>
                <a:srgbClr val="FFFFFF"/>
              </a:solidFill>
              <a:prstDash val="solid"/>
              <a:round/>
            </a:ln>
            <a:effectLst/>
          </p:spPr>
          <p:txBody>
            <a:bodyPr wrap="square" lIns="45719" tIns="45719" rIns="45719" bIns="45719" numCol="1" rtlCol="1" anchor="ctr">
              <a:noAutofit/>
            </a:bodyPr>
            <a:lstStyle/>
            <a:p>
              <a:pPr algn="ctr" rtl="1">
                <a:lnSpc>
                  <a:spcPct val="85000"/>
                </a:lnSpc>
                <a:defRPr sz="20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18" name="Creating two-way communication">
              <a:extLst>
                <a:ext uri="{FF2B5EF4-FFF2-40B4-BE49-F238E27FC236}">
                  <a16:creationId xmlns:a16="http://schemas.microsoft.com/office/drawing/2014/main" id="{9A186DC9-2450-754D-3A01-4E8A613E1011}"/>
                </a:ext>
              </a:extLst>
            </p:cNvPr>
            <p:cNvSpPr txBox="1"/>
            <p:nvPr/>
          </p:nvSpPr>
          <p:spPr>
            <a:xfrm>
              <a:off x="111336" y="359229"/>
              <a:ext cx="2003388" cy="36544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ctr">
              <a:spAutoFit/>
            </a:bodyPr>
            <a:lstStyle>
              <a:lvl1pPr algn="ctr" rtl="1">
                <a:lnSpc>
                  <a:spcPct val="85000"/>
                </a:lnSpc>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إيجاد تواصل ثنائي الاتجاه.</a:t>
              </a:r>
            </a:p>
          </p:txBody>
        </p:sp>
      </p:grpSp>
      <p:pic>
        <p:nvPicPr>
          <p:cNvPr id="19" name="Google Shape;1481;g77cecb6c06_0_208" descr="Google Shape;1481;g77cecb6c06_0_208">
            <a:extLst>
              <a:ext uri="{FF2B5EF4-FFF2-40B4-BE49-F238E27FC236}">
                <a16:creationId xmlns:a16="http://schemas.microsoft.com/office/drawing/2014/main" id="{E8792B23-D7AD-4CC5-D615-01CB4DB11FDE}"/>
              </a:ext>
            </a:extLst>
          </p:cNvPr>
          <p:cNvPicPr>
            <a:picLocks noChangeAspect="1"/>
          </p:cNvPicPr>
          <p:nvPr/>
        </p:nvPicPr>
        <p:blipFill>
          <a:blip r:embed="rId3"/>
          <a:stretch>
            <a:fillRect/>
          </a:stretch>
        </p:blipFill>
        <p:spPr>
          <a:xfrm>
            <a:off x="2734911" y="1483014"/>
            <a:ext cx="783383" cy="83362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m="http://schemas.openxmlformats.org/officeDocument/2006/math" xmlns:a14="http://schemas.microsoft.com/office/drawing/2010/main"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 Placeholder 3"/>
          <p:cNvSpPr txBox="1">
            <a:spLocks noGrp="1"/>
          </p:cNvSpPr>
          <p:nvPr>
            <p:ph type="body" idx="1"/>
          </p:nvPr>
        </p:nvSpPr>
        <p:spPr>
          <a:xfrm>
            <a:off x="4252767" y="1484783"/>
            <a:ext cx="7529515" cy="3304581"/>
          </a:xfrm>
          <a:prstGeom prst="rect">
            <a:avLst/>
          </a:prstGeom>
        </p:spPr>
        <p:txBody>
          <a:bodyPr rtlCol="1"/>
          <a:lstStyle/>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a:t>
            </a:r>
          </a:p>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482600" indent="-457200" rtl="1">
              <a:spcBef>
                <a:spcPts val="4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النقاش</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826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 lvl="2" indent="-72330" rtl="1">
              <a:spcBef>
                <a:spcPts val="100"/>
              </a:spcBef>
              <a:buClr>
                <a:schemeClr val="accent3"/>
              </a:buClr>
              <a:buFont typeface="Arial"/>
            </a:pPr>
            <a:endParaRPr dirty="0">
              <a:latin typeface="Sakkal Majalla" panose="02000000000000000000" pitchFamily="2" charset="-78"/>
              <a:cs typeface="Sakkal Majalla" panose="02000000000000000000" pitchFamily="2" charset="-78"/>
            </a:endParaRPr>
          </a:p>
          <a:p>
            <a:pPr marL="482600" lvl="2" indent="-457200" rtl="1">
              <a:spcBef>
                <a:spcPts val="100"/>
              </a:spcBef>
              <a:buClr>
                <a:schemeClr val="accent3"/>
              </a:buClr>
              <a:buAutoNum type="arabicPeriod"/>
            </a:pPr>
            <a:endParaRPr dirty="0">
              <a:latin typeface="Sakkal Majalla" panose="02000000000000000000" pitchFamily="2" charset="-78"/>
              <a:cs typeface="Sakkal Majalla" panose="02000000000000000000" pitchFamily="2" charset="-78"/>
            </a:endParaRPr>
          </a:p>
        </p:txBody>
      </p:sp>
      <p:pic>
        <p:nvPicPr>
          <p:cNvPr id="302" name="Picture 3" descr="Picture 3"/>
          <p:cNvPicPr>
            <a:picLocks noChangeAspect="1"/>
          </p:cNvPicPr>
          <p:nvPr/>
        </p:nvPicPr>
        <p:blipFill>
          <a:blip r:embed="rId2"/>
          <a:stretch>
            <a:fillRect/>
          </a:stretch>
        </p:blipFill>
        <p:spPr>
          <a:xfrm>
            <a:off x="6588189" y="4281124"/>
            <a:ext cx="2479147" cy="1649679"/>
          </a:xfrm>
          <a:prstGeom prst="rect">
            <a:avLst/>
          </a:prstGeom>
          <a:ln w="12700">
            <a:miter lim="400000"/>
          </a:ln>
        </p:spPr>
      </p:pic>
      <p:sp>
        <p:nvSpPr>
          <p:cNvPr id="303" name="TextBox 21"/>
          <p:cNvSpPr txBox="1"/>
          <p:nvPr/>
        </p:nvSpPr>
        <p:spPr>
          <a:xfrm>
            <a:off x="7538799" y="6014369"/>
            <a:ext cx="1297789"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1200">
                <a:latin typeface="+mj-lt"/>
                <a:ea typeface="+mj-ea"/>
                <a:cs typeface="+mj-cs"/>
                <a:sym typeface="Source Sans Pro Regular"/>
              </a:defRPr>
            </a:lvl1pPr>
          </a:lstStyle>
          <a:p>
            <a:pPr rtl="1"/>
            <a:r>
              <a:rPr lang="ar" sz="1000">
                <a:latin typeface="Sakkal Majalla" panose="02000000000000000000" pitchFamily="2" charset="-78"/>
                <a:cs typeface="Sakkal Majalla" panose="02000000000000000000" pitchFamily="2" charset="-78"/>
              </a:rPr>
              <a:t>صورة مأخوذة من: Outlook India</a:t>
            </a:r>
          </a:p>
        </p:txBody>
      </p:sp>
      <p:sp>
        <p:nvSpPr>
          <p:cNvPr id="4" name="Google Shape;307;p8">
            <a:extLst>
              <a:ext uri="{FF2B5EF4-FFF2-40B4-BE49-F238E27FC236}">
                <a16:creationId xmlns:a16="http://schemas.microsoft.com/office/drawing/2014/main" id="{CB7DA6E0-68A3-F487-6407-62BB2515B4D7}"/>
              </a:ext>
            </a:extLst>
          </p:cNvPr>
          <p:cNvSpPr txBox="1">
            <a:spLocks noGrp="1"/>
          </p:cNvSpPr>
          <p:nvPr>
            <p:ph type="title"/>
          </p:nvPr>
        </p:nvSpPr>
        <p:spPr>
          <a:xfrm>
            <a:off x="381291" y="644811"/>
            <a:ext cx="2331403" cy="839972"/>
          </a:xfrm>
          <a:prstGeom prst="rect">
            <a:avLst/>
          </a:prstGeom>
          <a:noFill/>
        </p:spPr>
        <p:txBody>
          <a:bodyPr lIns="0" tIns="0" rIns="0" bIns="0" rtlCol="1" anchor="b"/>
          <a:lstStyle/>
          <a:p>
            <a:pPr rtl="1"/>
            <a:r>
              <a:rPr lang="ar" b="1">
                <a:latin typeface="Sakkal Majalla" panose="02000000000000000000" pitchFamily="2" charset="-78"/>
                <a:cs typeface="Sakkal Majalla" panose="02000000000000000000" pitchFamily="2" charset="-78"/>
              </a:rPr>
              <a:t>عناصر العرض</a:t>
            </a:r>
            <a:endParaRPr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DC28E756-956A-7A01-DE59-43E93BF4483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Google Shape;1489;g77cecb6c06_0_233"/>
          <p:cNvSpPr txBox="1">
            <a:spLocks noGrp="1"/>
          </p:cNvSpPr>
          <p:nvPr>
            <p:ph type="body" sz="quarter" idx="1"/>
          </p:nvPr>
        </p:nvSpPr>
        <p:spPr>
          <a:xfrm>
            <a:off x="974558" y="1246556"/>
            <a:ext cx="5087997" cy="661988"/>
          </a:xfrm>
          <a:prstGeom prst="rect">
            <a:avLst/>
          </a:prstGeom>
        </p:spPr>
        <p:txBody>
          <a:bodyPr lIns="45699" tIns="45699" rIns="45699" bIns="45699" rtlCol="1">
            <a:noAutofit/>
          </a:bodyPr>
          <a:lstStyle>
            <a:lvl1pPr algn="ctr" defTabSz="240135" rtl="1">
              <a:lnSpc>
                <a:spcPct val="80000"/>
              </a:lnSpc>
              <a:spcBef>
                <a:spcPts val="0"/>
              </a:spcBef>
              <a:defRPr sz="1992">
                <a:solidFill>
                  <a:schemeClr val="accent3"/>
                </a:solidFill>
                <a:latin typeface="Source Sans Pro Bold"/>
                <a:ea typeface="Source Sans Pro Bold"/>
                <a:cs typeface="Source Sans Pro Bold"/>
                <a:sym typeface="Source Sans Pro Bold"/>
              </a:defRPr>
            </a:lvl1pPr>
          </a:lstStyle>
          <a:p>
            <a:pPr rtl="1"/>
            <a:r>
              <a:rPr lang="ar" sz="2400">
                <a:solidFill>
                  <a:srgbClr val="002060"/>
                </a:solidFill>
                <a:latin typeface="Sakkal Majalla" panose="02000000000000000000" pitchFamily="2" charset="-78"/>
                <a:cs typeface="Sakkal Majalla" panose="02000000000000000000" pitchFamily="2" charset="-78"/>
              </a:rPr>
              <a:t>يتضمن التحول من الحالة الذهنية التفاعلية إلى الحالة الذهنية والعاطفية المُتقبِّلة ما يأتي:</a:t>
            </a:r>
          </a:p>
        </p:txBody>
      </p:sp>
      <p:sp>
        <p:nvSpPr>
          <p:cNvPr id="572" name="Google Shape;1491;g77cecb6c06_0_233"/>
          <p:cNvSpPr txBox="1"/>
          <p:nvPr/>
        </p:nvSpPr>
        <p:spPr>
          <a:xfrm>
            <a:off x="6984851" y="1246556"/>
            <a:ext cx="3950326" cy="6619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b">
            <a:noAutofit/>
          </a:bodyPr>
          <a:lstStyle>
            <a:lvl1pPr algn="ctr" defTabSz="240135" rtl="1">
              <a:lnSpc>
                <a:spcPct val="80000"/>
              </a:lnSpc>
              <a:defRPr sz="1992">
                <a:solidFill>
                  <a:schemeClr val="accent3"/>
                </a:solidFill>
                <a:latin typeface="Source Sans Pro Bold"/>
                <a:ea typeface="Source Sans Pro Bold"/>
                <a:cs typeface="Source Sans Pro Bold"/>
                <a:sym typeface="Source Sans Pro Bold"/>
              </a:defRPr>
            </a:lvl1pPr>
          </a:lstStyle>
          <a:p>
            <a:pPr rtl="1"/>
            <a:r>
              <a:rPr lang="ar" sz="2400">
                <a:solidFill>
                  <a:srgbClr val="002060"/>
                </a:solidFill>
                <a:latin typeface="Sakkal Majalla" panose="02000000000000000000" pitchFamily="2" charset="-78"/>
                <a:cs typeface="Sakkal Majalla" panose="02000000000000000000" pitchFamily="2" charset="-78"/>
              </a:rPr>
              <a:t>في الحالة الذهنية والعاطفية المُتقبِّلة ... </a:t>
            </a:r>
          </a:p>
        </p:txBody>
      </p:sp>
      <p:grpSp>
        <p:nvGrpSpPr>
          <p:cNvPr id="575" name="Google Shape;1490;g77cecb6c06_0_233"/>
          <p:cNvGrpSpPr/>
          <p:nvPr/>
        </p:nvGrpSpPr>
        <p:grpSpPr>
          <a:xfrm>
            <a:off x="809295" y="2322240"/>
            <a:ext cx="5418525" cy="3657601"/>
            <a:chOff x="0" y="0"/>
            <a:chExt cx="5418523" cy="3657600"/>
          </a:xfrm>
        </p:grpSpPr>
        <p:sp>
          <p:nvSpPr>
            <p:cNvPr id="573" name="Rectangle"/>
            <p:cNvSpPr/>
            <p:nvPr/>
          </p:nvSpPr>
          <p:spPr>
            <a:xfrm>
              <a:off x="-1" y="0"/>
              <a:ext cx="5418525" cy="3657600"/>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defTabSz="289320" rtl="1">
                <a:lnSpc>
                  <a:spcPct val="90000"/>
                </a:lnSpc>
                <a:spcBef>
                  <a:spcPts val="300"/>
                </a:spcBef>
                <a:defRPr sz="18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74" name="Activation of the body’s social engagement systems through:…"/>
            <p:cNvSpPr txBox="1"/>
            <p:nvPr/>
          </p:nvSpPr>
          <p:spPr>
            <a:xfrm>
              <a:off x="45724" y="0"/>
              <a:ext cx="5327075" cy="36576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t">
              <a:normAutofit/>
            </a:bodyPr>
            <a:lstStyle/>
            <a:p>
              <a:pPr marL="342900" indent="-342900" defTabSz="283533" rtl="1">
                <a:lnSpc>
                  <a:spcPct val="90000"/>
                </a:lnSpc>
                <a:buFont typeface="Arial" panose="020B0604020202020204" pitchFamily="34" charset="0"/>
                <a:buChar char="•"/>
                <a:defRPr sz="2352">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تفعيل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p>
            <a:p>
              <a:pPr marL="733806" lvl="1" indent="-285750" defTabSz="283533" rtl="1">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التفكر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الذاتي</a:t>
              </a:r>
              <a:endParaRPr dirty="0">
                <a:latin typeface="Sakkal Majalla" panose="02000000000000000000" pitchFamily="2" charset="-78"/>
                <a:cs typeface="Sakkal Majalla" panose="02000000000000000000" pitchFamily="2" charset="-78"/>
              </a:endParaRPr>
            </a:p>
            <a:p>
              <a:pPr marL="733806" lvl="1" indent="-285750" defTabSz="283533" rtl="1">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p>
            <a:p>
              <a:pPr marL="733806" lvl="1" indent="-285750" defTabSz="283533" rtl="1">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الجماعي</a:t>
              </a:r>
              <a:endParaRPr dirty="0">
                <a:latin typeface="Sakkal Majalla" panose="02000000000000000000" pitchFamily="2" charset="-78"/>
                <a:cs typeface="Sakkal Majalla" panose="02000000000000000000" pitchFamily="2" charset="-78"/>
              </a:endParaRPr>
            </a:p>
            <a:p>
              <a:pPr marL="342900" indent="-342900" defTabSz="283533" rtl="1">
                <a:lnSpc>
                  <a:spcPct val="90000"/>
                </a:lnSpc>
                <a:spcBef>
                  <a:spcPts val="300"/>
                </a:spcBef>
                <a:buFont typeface="Arial" panose="020B0604020202020204" pitchFamily="34" charset="0"/>
                <a:buChar char="•"/>
                <a:defRPr sz="2352">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تعزيز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التفاعل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يُقِر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بالوصم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والتمييز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ويتصدى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defTabSz="283533" rtl="1">
                <a:lnSpc>
                  <a:spcPct val="90000"/>
                </a:lnSpc>
                <a:spcBef>
                  <a:spcPts val="300"/>
                </a:spcBef>
                <a:buFont typeface="Arial" panose="020B0604020202020204" pitchFamily="34" charset="0"/>
                <a:buChar char="•"/>
                <a:defRPr sz="2352">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للمشكلات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وتقبُّلها</a:t>
              </a:r>
              <a:r>
                <a:rPr dirty="0">
                  <a:latin typeface="Sakkal Majalla" panose="02000000000000000000" pitchFamily="2" charset="-78"/>
                  <a:cs typeface="Sakkal Majalla" panose="02000000000000000000" pitchFamily="2" charset="-78"/>
                </a:rPr>
                <a:t>.</a:t>
              </a:r>
            </a:p>
          </p:txBody>
        </p:sp>
      </p:grpSp>
      <p:sp>
        <p:nvSpPr>
          <p:cNvPr id="576" name="Google Shape;1488;g77cecb6c06_0_233"/>
          <p:cNvSpPr txBox="1">
            <a:spLocks noGrp="1"/>
          </p:cNvSpPr>
          <p:nvPr>
            <p:ph type="title"/>
          </p:nvPr>
        </p:nvSpPr>
        <p:spPr>
          <a:xfrm>
            <a:off x="287360" y="-36514"/>
            <a:ext cx="6922894" cy="1059424"/>
          </a:xfrm>
          <a:prstGeom prst="rect">
            <a:avLst/>
          </a:prstGeom>
        </p:spPr>
        <p:txBody>
          <a:bodyPr lIns="45699" tIns="45699" rIns="45699" bIns="45699" rtlCol="1">
            <a:normAutofit/>
          </a:bodyPr>
          <a:lstStyle>
            <a:lvl1pPr algn="r" rtl="1">
              <a:defRPr sz="2800"/>
            </a:lvl1pPr>
          </a:lstStyle>
          <a:p>
            <a:pPr rtl="1"/>
            <a:r>
              <a:rPr lang="ar" sz="3200" b="1" dirty="0">
                <a:latin typeface="Sakkal Majalla" panose="02000000000000000000" pitchFamily="2" charset="-78"/>
                <a:cs typeface="Sakkal Majalla" panose="02000000000000000000" pitchFamily="2" charset="-78"/>
              </a:rPr>
              <a:t>1. ساعد الناس على التحول من الحالة الذهنية التفاعلية إلى الحالة الذهنية المُتقبِّلة</a:t>
            </a:r>
          </a:p>
        </p:txBody>
      </p:sp>
      <p:grpSp>
        <p:nvGrpSpPr>
          <p:cNvPr id="579" name="Google Shape;1492;g77cecb6c06_0_233"/>
          <p:cNvGrpSpPr/>
          <p:nvPr/>
        </p:nvGrpSpPr>
        <p:grpSpPr>
          <a:xfrm>
            <a:off x="6537324" y="2322513"/>
            <a:ext cx="4845381" cy="3657601"/>
            <a:chOff x="0" y="0"/>
            <a:chExt cx="4845379" cy="3657600"/>
          </a:xfrm>
        </p:grpSpPr>
        <p:sp>
          <p:nvSpPr>
            <p:cNvPr id="577" name="Rectangle"/>
            <p:cNvSpPr/>
            <p:nvPr/>
          </p:nvSpPr>
          <p:spPr>
            <a:xfrm>
              <a:off x="-1" y="0"/>
              <a:ext cx="4845381" cy="3657600"/>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marL="201929" indent="-201929" defTabSz="289320" rtl="1">
                <a:lnSpc>
                  <a:spcPct val="90000"/>
                </a:lnSpc>
                <a:spcBef>
                  <a:spcPts val="400"/>
                </a:spcBef>
                <a:defRPr sz="24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78" name="When you are in a receptive state, it is easier for the other person to be in a receptive state – being open, flexible, willing to listen…"/>
            <p:cNvSpPr txBox="1"/>
            <p:nvPr/>
          </p:nvSpPr>
          <p:spPr>
            <a:xfrm>
              <a:off x="45724" y="0"/>
              <a:ext cx="4753931" cy="36576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99" tIns="45699" rIns="45699" bIns="45699" numCol="1" rtlCol="1" anchor="t">
              <a:normAutofit/>
            </a:bodyPr>
            <a:lstStyle/>
            <a:p>
              <a:pPr marL="342900" indent="-342900" defTabSz="289320" rtl="1">
                <a:lnSpc>
                  <a:spcPct val="90000"/>
                </a:lnSpc>
                <a:buFont typeface="Arial" panose="020B0604020202020204" pitchFamily="34" charset="0"/>
                <a:buChar char="•"/>
                <a:defRPr sz="24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وعاطفية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يصبح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منفتحًا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ومستعدًّا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للإنصات</a:t>
              </a:r>
              <a:r>
                <a:rPr dirty="0">
                  <a:latin typeface="Sakkal Majalla" panose="02000000000000000000" pitchFamily="2" charset="-78"/>
                  <a:cs typeface="Sakkal Majalla" panose="02000000000000000000" pitchFamily="2" charset="-78"/>
                </a:rPr>
                <a:t>.</a:t>
              </a:r>
            </a:p>
            <a:p>
              <a:pPr marL="342900" indent="-342900" defTabSz="289320" rtl="1">
                <a:lnSpc>
                  <a:spcPct val="90000"/>
                </a:lnSpc>
                <a:spcBef>
                  <a:spcPts val="400"/>
                </a:spcBef>
                <a:buFont typeface="Arial" panose="020B0604020202020204" pitchFamily="34" charset="0"/>
                <a:buChar char="•"/>
                <a:defRPr sz="24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a:t>
              </a:r>
            </a:p>
            <a:p>
              <a:pPr marL="342900" indent="-342900" defTabSz="289320" rtl="1">
                <a:lnSpc>
                  <a:spcPct val="90000"/>
                </a:lnSpc>
                <a:spcBef>
                  <a:spcPts val="400"/>
                </a:spcBef>
                <a:buFont typeface="Arial" panose="020B0604020202020204" pitchFamily="34" charset="0"/>
                <a:buChar char="•"/>
                <a:defRPr sz="24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والاحتفاظ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تُتلقَّى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مُتقبِّلة</a:t>
              </a:r>
              <a:r>
                <a:rPr dirty="0">
                  <a:latin typeface="Sakkal Majalla" panose="02000000000000000000" pitchFamily="2" charset="-78"/>
                  <a:cs typeface="Sakkal Majalla" panose="02000000000000000000" pitchFamily="2" charset="-78"/>
                </a:rPr>
                <a:t>.</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Google Shape;1498;g77cecb6c06_0_241"/>
          <p:cNvSpPr txBox="1">
            <a:spLocks noGrp="1"/>
          </p:cNvSpPr>
          <p:nvPr>
            <p:ph type="body" idx="1"/>
          </p:nvPr>
        </p:nvSpPr>
        <p:spPr>
          <a:xfrm>
            <a:off x="2148269" y="1650997"/>
            <a:ext cx="8131945" cy="4002696"/>
          </a:xfrm>
          <a:prstGeom prst="rect">
            <a:avLst/>
          </a:prstGeom>
        </p:spPr>
        <p:txBody>
          <a:bodyPr lIns="45699" tIns="45699" rIns="45699" bIns="45699" rtlCol="1"/>
          <a:lstStyle/>
          <a:p>
            <a:pPr marL="254000" indent="-254000" rtl="1">
              <a:spcBef>
                <a:spcPts val="0"/>
              </a:spcBef>
              <a:buClr>
                <a:schemeClr val="accent3"/>
              </a:buClr>
              <a:buSzPct val="100000"/>
              <a:buChar char="•"/>
            </a:pP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النجاح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أهدافًا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أغراضًا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محادثة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تفاعل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a:p>
            <a:pPr marL="254000" indent="-254000" rtl="1">
              <a:spcBef>
                <a:spcPts val="400"/>
              </a:spcBef>
              <a:buClr>
                <a:schemeClr val="accent3"/>
              </a:buClr>
              <a:buSzPct val="100000"/>
              <a:buChar char="•"/>
            </a:pPr>
            <a:r>
              <a:rPr dirty="0" err="1">
                <a:latin typeface="Sakkal Majalla" panose="02000000000000000000" pitchFamily="2" charset="-78"/>
                <a:cs typeface="Sakkal Majalla" panose="02000000000000000000" pitchFamily="2" charset="-78"/>
              </a:rPr>
              <a:t>للوصول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a:t>
            </a:r>
          </a:p>
          <a:p>
            <a:pPr marL="800100" lvl="1" indent="-342900" rtl="1">
              <a:spcBef>
                <a:spcPts val="400"/>
              </a:spcBef>
              <a:buClr>
                <a:schemeClr val="accent3"/>
              </a:buClr>
              <a:buSzPts val="2000"/>
              <a:buFont typeface="Courier New"/>
              <a:buChar char="o"/>
              <a:defRPr sz="2000"/>
            </a:pP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للمحادثة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تبدأ</a:t>
            </a:r>
            <a:r>
              <a:rPr dirty="0">
                <a:latin typeface="Sakkal Majalla" panose="02000000000000000000" pitchFamily="2" charset="-78"/>
                <a:cs typeface="Sakkal Majalla" panose="02000000000000000000" pitchFamily="2" charset="-78"/>
              </a:rPr>
              <a:t>.</a:t>
            </a:r>
          </a:p>
          <a:p>
            <a:pPr marL="800100" lvl="1" indent="-342900" rtl="1">
              <a:spcBef>
                <a:spcPts val="400"/>
              </a:spcBef>
              <a:buClr>
                <a:schemeClr val="accent3"/>
              </a:buClr>
              <a:buSzPts val="2000"/>
              <a:buFont typeface="Courier New"/>
              <a:buChar char="o"/>
              <a:defRPr sz="20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الحاضرين</a:t>
            </a:r>
            <a:r>
              <a:rPr dirty="0">
                <a:latin typeface="Sakkal Majalla" panose="02000000000000000000" pitchFamily="2" charset="-78"/>
                <a:cs typeface="Sakkal Majalla" panose="02000000000000000000" pitchFamily="2" charset="-78"/>
              </a:rPr>
              <a:t>.</a:t>
            </a:r>
          </a:p>
          <a:p>
            <a:pPr marL="800100" lvl="1" indent="-342900" rtl="1">
              <a:spcBef>
                <a:spcPts val="400"/>
              </a:spcBef>
              <a:buClr>
                <a:schemeClr val="accent3"/>
              </a:buClr>
              <a:buSzPts val="2000"/>
              <a:buFont typeface="Courier New"/>
              <a:buChar char="o"/>
              <a:defRPr sz="2000"/>
            </a:pP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المفيدة</a:t>
            </a:r>
            <a:r>
              <a:rPr dirty="0">
                <a:latin typeface="Sakkal Majalla" panose="02000000000000000000" pitchFamily="2" charset="-78"/>
                <a:cs typeface="Sakkal Majalla" panose="02000000000000000000" pitchFamily="2" charset="-78"/>
              </a:rPr>
              <a:t>.</a:t>
            </a:r>
          </a:p>
          <a:p>
            <a:pPr marL="800100" lvl="1" indent="-342900" rtl="1">
              <a:spcBef>
                <a:spcPts val="400"/>
              </a:spcBef>
              <a:buClr>
                <a:schemeClr val="accent3"/>
              </a:buClr>
              <a:buSzPts val="2000"/>
              <a:buFont typeface="Courier New"/>
              <a:buChar char="o"/>
              <a:defRPr sz="2000"/>
            </a:pPr>
            <a:r>
              <a:rPr dirty="0" err="1">
                <a:latin typeface="Sakkal Majalla" panose="02000000000000000000" pitchFamily="2" charset="-78"/>
                <a:cs typeface="Sakkal Majalla" panose="02000000000000000000" pitchFamily="2" charset="-78"/>
              </a:rPr>
              <a:t>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a:t>
            </a:r>
            <a:r>
              <a:rPr dirty="0">
                <a:latin typeface="Sakkal Majalla" panose="02000000000000000000" pitchFamily="2" charset="-78"/>
                <a:cs typeface="Sakkal Majalla" panose="02000000000000000000" pitchFamily="2" charset="-78"/>
              </a:rPr>
              <a:t>.</a:t>
            </a:r>
          </a:p>
          <a:p>
            <a:pPr marL="240631" indent="-240631" rtl="1">
              <a:spcBef>
                <a:spcPts val="400"/>
              </a:spcBef>
              <a:buClr>
                <a:schemeClr val="accent3"/>
              </a:buClr>
              <a:buSzPct val="100000"/>
              <a:buChar cha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القوائم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والاستمارات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تقويض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p:txBody>
      </p:sp>
      <p:sp>
        <p:nvSpPr>
          <p:cNvPr id="584" name="Google Shape;1497;g77cecb6c06_0_241"/>
          <p:cNvSpPr txBox="1">
            <a:spLocks noGrp="1"/>
          </p:cNvSpPr>
          <p:nvPr>
            <p:ph type="title"/>
          </p:nvPr>
        </p:nvSpPr>
        <p:spPr>
          <a:xfrm>
            <a:off x="297713" y="-40185"/>
            <a:ext cx="6018008" cy="937775"/>
          </a:xfrm>
          <a:prstGeom prst="rect">
            <a:avLst/>
          </a:prstGeom>
        </p:spPr>
        <p:txBody>
          <a:bodyPr lIns="45699" tIns="45699" rIns="45699" bIns="45699" rtlCol="1">
            <a:noAutofit/>
          </a:bodyPr>
          <a:lstStyle>
            <a:lvl1pPr algn="r" defTabSz="251708" rtl="1">
              <a:defRPr sz="2784"/>
            </a:lvl1pPr>
          </a:lstStyle>
          <a:p>
            <a:pPr rtl="1"/>
            <a:r>
              <a:rPr lang="ar" sz="3200" b="1" dirty="0">
                <a:latin typeface="Sakkal Majalla" panose="02000000000000000000" pitchFamily="2" charset="-78"/>
                <a:cs typeface="Sakkal Majalla" panose="02000000000000000000" pitchFamily="2" charset="-78"/>
              </a:rPr>
              <a:t>2. أدِر المحادثات، ولا تُملِ فقط على الناس ما يتعين عليهم فعله!</a:t>
            </a:r>
          </a:p>
        </p:txBody>
      </p:sp>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m="http://schemas.openxmlformats.org/officeDocument/2006/math" xmlns:a14="http://schemas.microsoft.com/office/drawing/2010/main"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Google Shape;1503;g77cecb6c06_0_246"/>
          <p:cNvSpPr txBox="1">
            <a:spLocks noGrp="1"/>
          </p:cNvSpPr>
          <p:nvPr>
            <p:ph type="body" idx="1"/>
          </p:nvPr>
        </p:nvSpPr>
        <p:spPr>
          <a:xfrm>
            <a:off x="2103157" y="1719036"/>
            <a:ext cx="8222168" cy="4234481"/>
          </a:xfrm>
          <a:prstGeom prst="rect">
            <a:avLst/>
          </a:prstGeom>
        </p:spPr>
        <p:txBody>
          <a:bodyPr lIns="45699" tIns="45699" rIns="45699" bIns="45699" rtlCol="1">
            <a:normAutofit/>
          </a:bodyPr>
          <a:lstStyle/>
          <a:p>
            <a:pPr marL="342900" indent="-342900" rtl="1">
              <a:spcBef>
                <a:spcPts val="0"/>
              </a:spcBef>
              <a:buClr>
                <a:schemeClr val="accent3"/>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يتضمن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الترابط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spcBef>
                <a:spcPts val="400"/>
              </a:spcBef>
              <a:buClr>
                <a:schemeClr val="accent3"/>
              </a:buClr>
              <a:buSzPct val="100000"/>
              <a:buFont typeface="Arial" panose="020B0604020202020204" pitchFamily="34" charset="0"/>
              <a:buChar char="•"/>
            </a:pPr>
            <a:r>
              <a:rPr lang="ar-EG" dirty="0">
                <a:latin typeface="Sakkal Majalla" panose="02000000000000000000" pitchFamily="2" charset="-78"/>
                <a:cs typeface="Sakkal Majalla" panose="02000000000000000000" pitchFamily="2" charset="-78"/>
              </a:rPr>
              <a:t>يساعد الحديث «مع» الناس، وليس «إليهم» في تحقيق التفاهم والترابط.</a:t>
            </a:r>
            <a:endParaRPr dirty="0">
              <a:latin typeface="Sakkal Majalla" panose="02000000000000000000" pitchFamily="2" charset="-78"/>
              <a:cs typeface="Sakkal Majalla" panose="02000000000000000000" pitchFamily="2" charset="-78"/>
            </a:endParaRPr>
          </a:p>
          <a:p>
            <a:pPr marL="342900" indent="-342900" rtl="1">
              <a:spcBef>
                <a:spcPts val="400"/>
              </a:spcBef>
              <a:buClr>
                <a:schemeClr val="accent3"/>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يُدرَّب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والتوجيهات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مشاعرهم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وإدراك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مفاهيمهم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وفهمهم</a:t>
            </a:r>
            <a:r>
              <a:rPr dirty="0">
                <a:latin typeface="Sakkal Majalla" panose="02000000000000000000" pitchFamily="2" charset="-78"/>
                <a:cs typeface="Sakkal Majalla" panose="02000000000000000000" pitchFamily="2" charset="-78"/>
              </a:rPr>
              <a:t>.</a:t>
            </a:r>
          </a:p>
          <a:p>
            <a:pPr marL="342900" indent="-342900" rtl="1">
              <a:spcBef>
                <a:spcPts val="400"/>
              </a:spcBef>
              <a:buClr>
                <a:schemeClr val="accent3"/>
              </a:buClr>
              <a:buSzPct val="100000"/>
              <a:buFont typeface="Arial" panose="020B0604020202020204" pitchFamily="34" charset="0"/>
              <a:buChar char="•"/>
            </a:pP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وممارستها</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2F35967C-AF94-800C-3464-51F382D70FEB}"/>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3. أنصِت من وجهة نظر الشخص الآخر</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68970218-8620-ADA3-88EB-27185DFF0DB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6. تقديم التعقيبات إلى المجتمع المحلي</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Content Placeholder 1"/>
          <p:cNvSpPr txBox="1">
            <a:spLocks noGrp="1"/>
          </p:cNvSpPr>
          <p:nvPr>
            <p:ph type="body" idx="1"/>
          </p:nvPr>
        </p:nvSpPr>
        <p:spPr>
          <a:xfrm>
            <a:off x="4252531" y="1821935"/>
            <a:ext cx="7529515" cy="3214130"/>
          </a:xfrm>
          <a:prstGeom prst="rect">
            <a:avLst/>
          </a:prstGeom>
        </p:spPr>
        <p:txBody>
          <a:bodyPr rtlCol="1">
            <a:normAutofit/>
          </a:bodyPr>
          <a:lstStyle/>
          <a:p>
            <a:pPr marL="228600" indent="-228600" rtl="1">
              <a:buClr>
                <a:schemeClr val="accent3"/>
              </a:buClr>
              <a:buSzPct val="100000"/>
              <a:buChar cha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حلقة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المهمشة</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228600" indent="-2286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28600" indent="-228600" rtl="1">
              <a:buClr>
                <a:schemeClr val="accent3"/>
              </a:buClr>
              <a:buSzPct val="100000"/>
              <a:buChar cha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جماعية</a:t>
            </a:r>
            <a:r>
              <a:rPr lang="ar-EG"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228600" indent="-228600" rtl="1">
              <a:buClr>
                <a:schemeClr val="accent3"/>
              </a:buClr>
              <a:buSzPct val="100000"/>
              <a:buChar char="•"/>
            </a:pPr>
            <a:endParaRPr dirty="0">
              <a:latin typeface="Sakkal Majalla" panose="02000000000000000000" pitchFamily="2" charset="-78"/>
              <a:cs typeface="Sakkal Majalla" panose="02000000000000000000" pitchFamily="2" charset="-78"/>
            </a:endParaRPr>
          </a:p>
          <a:p>
            <a:pPr marL="228600" indent="-228600" rtl="1">
              <a:buClr>
                <a:schemeClr val="accent3"/>
              </a:buClr>
              <a:buSzPct val="100000"/>
              <a:buChar cha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ومتسقٌ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إبداء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واستخداماتها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المتوقعة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Rounded Rectangle 3">
            <a:extLst>
              <a:ext uri="{FF2B5EF4-FFF2-40B4-BE49-F238E27FC236}">
                <a16:creationId xmlns:a16="http://schemas.microsoft.com/office/drawing/2014/main" id="{3276B87C-2F8C-41E9-EE84-A08BE05F28F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
        <p:nvSpPr>
          <p:cNvPr id="3" name="Google Shape;307;p8">
            <a:extLst>
              <a:ext uri="{FF2B5EF4-FFF2-40B4-BE49-F238E27FC236}">
                <a16:creationId xmlns:a16="http://schemas.microsoft.com/office/drawing/2014/main" id="{3F0CDCA6-FDBE-D5BA-36A9-19A7DDECFC7B}"/>
              </a:ext>
            </a:extLst>
          </p:cNvPr>
          <p:cNvSpPr txBox="1">
            <a:spLocks/>
          </p:cNvSpPr>
          <p:nvPr/>
        </p:nvSpPr>
        <p:spPr>
          <a:xfrm>
            <a:off x="144570" y="630315"/>
            <a:ext cx="2659852" cy="8531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آلية تقديم التعقيبات</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Google Shape;1567;g77cecb6c06_0_85"/>
          <p:cNvSpPr txBox="1">
            <a:spLocks noGrp="1"/>
          </p:cNvSpPr>
          <p:nvPr>
            <p:ph type="body" idx="1"/>
          </p:nvPr>
        </p:nvSpPr>
        <p:spPr>
          <a:xfrm>
            <a:off x="4273551" y="1125038"/>
            <a:ext cx="7529515" cy="4607924"/>
          </a:xfrm>
          <a:prstGeom prst="rect">
            <a:avLst/>
          </a:prstGeom>
        </p:spPr>
        <p:txBody>
          <a:bodyPr lIns="45699" tIns="45699" rIns="45699" bIns="45699" rtlCol="1" anchor="t"/>
          <a:lstStyle/>
          <a:p>
            <a:pPr marL="88900" rtl="1">
              <a:spcBef>
                <a:spcPts val="0"/>
              </a:spcBef>
              <a:defRPr sz="2200"/>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indent="457200" rtl="1">
              <a:spcBef>
                <a:spcPts val="0"/>
              </a:spcBef>
              <a:defRPr sz="2200"/>
            </a:pPr>
            <a:endParaRPr dirty="0">
              <a:latin typeface="Sakkal Majalla" panose="02000000000000000000" pitchFamily="2" charset="-78"/>
              <a:cs typeface="Sakkal Majalla" panose="02000000000000000000" pitchFamily="2" charset="-78"/>
            </a:endParaRPr>
          </a:p>
          <a:p>
            <a:pPr marL="254000" indent="-254000" rtl="1">
              <a:spcBef>
                <a:spcPts val="0"/>
              </a:spcBef>
              <a:buClr>
                <a:schemeClr val="accent3"/>
              </a:buClr>
              <a:buSzPts val="2200"/>
              <a:buFont typeface="Calibri"/>
              <a:buChar char="•"/>
              <a:defRPr sz="2200"/>
            </a:pPr>
            <a:r>
              <a:rPr dirty="0" err="1">
                <a:latin typeface="Sakkal Majalla" panose="02000000000000000000" pitchFamily="2" charset="-78"/>
                <a:cs typeface="Sakkal Majalla" panose="02000000000000000000" pitchFamily="2" charset="-78"/>
              </a:rPr>
              <a:t>للإعداد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p>
          <a:p>
            <a:pPr marL="254000" indent="-254000" rtl="1">
              <a:spcBef>
                <a:spcPts val="0"/>
              </a:spcBef>
              <a:buClr>
                <a:schemeClr val="accent3"/>
              </a:buClr>
              <a:buSzPts val="2200"/>
              <a:buFont typeface="Calibri"/>
              <a:buChar char="•"/>
              <a:defRPr sz="2200"/>
            </a:pPr>
            <a:endParaRPr dirty="0">
              <a:latin typeface="Sakkal Majalla" panose="02000000000000000000" pitchFamily="2" charset="-78"/>
              <a:cs typeface="Sakkal Majalla" panose="02000000000000000000" pitchFamily="2" charset="-78"/>
            </a:endParaRPr>
          </a:p>
          <a:p>
            <a:pPr marL="254000" indent="-254000" rtl="1">
              <a:lnSpc>
                <a:spcPct val="80000"/>
              </a:lnSpc>
              <a:spcBef>
                <a:spcPts val="1000"/>
              </a:spcBef>
              <a:buClr>
                <a:schemeClr val="accent3"/>
              </a:buClr>
              <a:buSzPts val="2200"/>
              <a:buFont typeface="Calibri"/>
              <a:buChar char="•"/>
              <a:defRPr sz="2200"/>
            </a:pPr>
            <a:r>
              <a:rPr dirty="0" err="1">
                <a:latin typeface="Sakkal Majalla" panose="02000000000000000000" pitchFamily="2" charset="-78"/>
                <a:cs typeface="Sakkal Majalla" panose="02000000000000000000" pitchFamily="2" charset="-78"/>
              </a:rPr>
              <a:t>تقوم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أفضل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التمكين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80000"/>
              </a:lnSpc>
              <a:spcBef>
                <a:spcPts val="1000"/>
              </a:spcBef>
              <a:buClr>
                <a:schemeClr val="accent3"/>
              </a:buClr>
              <a:buSzPts val="2200"/>
              <a:buFont typeface="Calibri"/>
              <a:buChar char="•"/>
              <a:defRPr sz="2200"/>
            </a:pPr>
            <a:endParaRPr dirty="0">
              <a:latin typeface="Sakkal Majalla" panose="02000000000000000000" pitchFamily="2" charset="-78"/>
              <a:cs typeface="Sakkal Majalla" panose="02000000000000000000" pitchFamily="2" charset="-78"/>
            </a:endParaRPr>
          </a:p>
          <a:p>
            <a:pPr marL="254000" indent="-254000" rtl="1">
              <a:spcBef>
                <a:spcPts val="0"/>
              </a:spcBef>
              <a:buClr>
                <a:schemeClr val="accent3"/>
              </a:buClr>
              <a:buSzPts val="2200"/>
              <a:buFont typeface="Calibri"/>
              <a:buChar char="•"/>
              <a:defRPr sz="22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6C4F683B-660F-1AC7-4508-ACBACD5033F8}"/>
              </a:ext>
            </a:extLst>
          </p:cNvPr>
          <p:cNvSpPr txBox="1"/>
          <p:nvPr/>
        </p:nvSpPr>
        <p:spPr>
          <a:xfrm>
            <a:off x="238830" y="786019"/>
            <a:ext cx="248109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mj-lt"/>
                <a:ea typeface="+mj-ea"/>
                <a:cs typeface="+mj-cs"/>
                <a:sym typeface="Calibri"/>
              </a:rPr>
              <a:t>الرسائل الرئيسية</a:t>
            </a:r>
            <a:endParaRPr kumimoji="0" lang="en-US" sz="28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38BE0C02-1A48-A5BF-C236-FC910E8640FA}"/>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7. المراجع والمبادئ التوجيهية</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Rectangle 1"/>
          <p:cNvSpPr txBox="1"/>
          <p:nvPr/>
        </p:nvSpPr>
        <p:spPr>
          <a:xfrm>
            <a:off x="4575679" y="1659284"/>
            <a:ext cx="6992532" cy="32932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l" rtl="1">
              <a:defRPr sz="16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Universal Health Coverage and Community engagement https://www.who.int/bulletin/volumes/96/9/17-202382/en/</a:t>
            </a:r>
            <a:endParaRPr dirty="0">
              <a:solidFill>
                <a:srgbClr val="0563C1"/>
              </a:solidFill>
              <a:latin typeface="Sakkal Majalla" panose="02000000000000000000" pitchFamily="2" charset="-78"/>
              <a:cs typeface="Sakkal Majalla" panose="02000000000000000000" pitchFamily="2" charset="-78"/>
            </a:endParaRPr>
          </a:p>
          <a:p>
            <a:pPr algn="l" rtl="1">
              <a:defRPr sz="1600">
                <a:latin typeface="+mj-lt"/>
                <a:ea typeface="+mj-ea"/>
                <a:cs typeface="+mj-cs"/>
                <a:sym typeface="Source Sans Pro Regular"/>
              </a:defRPr>
            </a:pPr>
            <a:endParaRPr dirty="0">
              <a:solidFill>
                <a:srgbClr val="0563C1"/>
              </a:solidFill>
              <a:latin typeface="Sakkal Majalla" panose="02000000000000000000" pitchFamily="2" charset="-78"/>
              <a:cs typeface="Sakkal Majalla" panose="02000000000000000000" pitchFamily="2" charset="-78"/>
            </a:endParaRPr>
          </a:p>
          <a:p>
            <a:pPr algn="l" rtl="1">
              <a:defRPr sz="16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Risk Communication and Community Engagement (RCCE) Considerations: Ebola Response in the Democratic Republic of the Congo 2018</a:t>
            </a:r>
            <a:endParaRPr dirty="0">
              <a:latin typeface="Sakkal Majalla" panose="02000000000000000000" pitchFamily="2" charset="-78"/>
              <a:ea typeface="Arial"/>
              <a:cs typeface="Sakkal Majalla" panose="02000000000000000000" pitchFamily="2" charset="-78"/>
              <a:sym typeface="Arial"/>
            </a:endParaRPr>
          </a:p>
          <a:p>
            <a:pPr algn="l" rtl="1">
              <a:defRPr sz="1600">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https://apps.who.int/iris/handle/10665/272767</a:t>
            </a:r>
          </a:p>
          <a:p>
            <a:pPr algn="l" rtl="1">
              <a:defRPr sz="1600">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l" rtl="1">
              <a:defRPr sz="16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Preventing suicide: A community engagement toolkit</a:t>
            </a:r>
            <a:endParaRPr dirty="0">
              <a:latin typeface="Sakkal Majalla" panose="02000000000000000000" pitchFamily="2" charset="-78"/>
              <a:ea typeface="Arial"/>
              <a:cs typeface="Sakkal Majalla" panose="02000000000000000000" pitchFamily="2" charset="-78"/>
              <a:sym typeface="Arial"/>
            </a:endParaRPr>
          </a:p>
          <a:p>
            <a:pPr algn="l" rtl="1">
              <a:defRPr sz="1600">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https://apps.who.int/iris/handle/10665/272860</a:t>
            </a:r>
          </a:p>
          <a:p>
            <a:pPr algn="l" rtl="1">
              <a:defRPr sz="1600">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algn="l" rtl="1">
              <a:defRPr sz="16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Tips for engaging communities during COVID-19 in low-resource settings, remotely and in-person.</a:t>
            </a:r>
            <a:endParaRPr dirty="0">
              <a:latin typeface="Sakkal Majalla" panose="02000000000000000000" pitchFamily="2" charset="-78"/>
              <a:ea typeface="Arial"/>
              <a:cs typeface="Sakkal Majalla" panose="02000000000000000000" pitchFamily="2" charset="-78"/>
              <a:sym typeface="Arial"/>
            </a:endParaRPr>
          </a:p>
          <a:p>
            <a:pPr algn="l" rtl="1">
              <a:defRPr sz="1600" u="sng">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https://communityengagementhub.org/wp-content/uploads/sites/2/2020/05/CE-low-resource-settings-distance-April-2020.pdf</a:t>
            </a:r>
          </a:p>
        </p:txBody>
      </p:sp>
      <p:sp>
        <p:nvSpPr>
          <p:cNvPr id="2" name="TextBox 1">
            <a:extLst>
              <a:ext uri="{FF2B5EF4-FFF2-40B4-BE49-F238E27FC236}">
                <a16:creationId xmlns:a16="http://schemas.microsoft.com/office/drawing/2014/main" id="{2BF4C109-609E-C3A1-54FF-05A62E9E7E6F}"/>
              </a:ext>
            </a:extLst>
          </p:cNvPr>
          <p:cNvSpPr txBox="1"/>
          <p:nvPr/>
        </p:nvSpPr>
        <p:spPr>
          <a:xfrm>
            <a:off x="126971" y="423864"/>
            <a:ext cx="2914650"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D000467D-C503-89E1-0F65-9886B4A92DC5}"/>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699" tIns="45699" rIns="45699" bIns="45699"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8. موارد تعلُّم إضافية</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Espace réservé du contenu 2"/>
          <p:cNvSpPr txBox="1">
            <a:spLocks noGrp="1"/>
          </p:cNvSpPr>
          <p:nvPr>
            <p:ph type="body" idx="1"/>
          </p:nvPr>
        </p:nvSpPr>
        <p:spPr>
          <a:prstGeom prst="rect">
            <a:avLst/>
          </a:prstGeom>
        </p:spPr>
        <p:txBody>
          <a:bodyPr rtlCol="1"/>
          <a:lstStyle>
            <a:lvl1pPr algn="r" rtl="1">
              <a:defRPr u="sng">
                <a:solidFill>
                  <a:srgbClr val="0563C1"/>
                </a:solidFill>
                <a:uFill>
                  <a:solidFill>
                    <a:srgbClr val="0563C1"/>
                  </a:solidFill>
                </a:uFill>
                <a:hlinkClick r:id="rId2"/>
              </a:defRPr>
            </a:lvl1pPr>
          </a:lstStyle>
          <a:p>
            <a:pPr rtl="1">
              <a:defRPr u="none">
                <a:solidFill>
                  <a:srgbClr val="C00000"/>
                </a:solidFill>
                <a:uFillTx/>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سلسلة الدورات التدريبية SocialNet: تمكين المجتمعات قبل وأثناء وبعد تفشي الأمراض المعدية - على منصة OpenWHO</a:t>
            </a: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p:txBody>
      </p:sp>
      <p:sp>
        <p:nvSpPr>
          <p:cNvPr id="2" name="TextBox 1">
            <a:extLst>
              <a:ext uri="{FF2B5EF4-FFF2-40B4-BE49-F238E27FC236}">
                <a16:creationId xmlns:a16="http://schemas.microsoft.com/office/drawing/2014/main" id="{C8A6B4B3-696C-EF0C-A3BA-DF700A1368AB}"/>
              </a:ext>
            </a:extLst>
          </p:cNvPr>
          <p:cNvSpPr txBox="1"/>
          <p:nvPr/>
        </p:nvSpPr>
        <p:spPr>
          <a:xfrm>
            <a:off x="231228" y="149716"/>
            <a:ext cx="2591129" cy="1323437"/>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4000" b="0" i="0" u="none" strike="noStrike" cap="none" spc="0" normalizeH="0" baseline="0" dirty="0">
                <a:ln>
                  <a:noFill/>
                </a:ln>
                <a:solidFill>
                  <a:schemeClr val="bg1"/>
                </a:solidFill>
                <a:effectLst/>
                <a:uFillTx/>
                <a:latin typeface="+mj-lt"/>
                <a:ea typeface="+mj-ea"/>
                <a:cs typeface="+mj-cs"/>
                <a:sym typeface="Calibri"/>
              </a:rPr>
              <a:t>موارد تعلُّ</a:t>
            </a:r>
            <a:r>
              <a:rPr lang="ar-EG" sz="4000" dirty="0">
                <a:solidFill>
                  <a:schemeClr val="bg1"/>
                </a:solidFill>
                <a:latin typeface="+mj-lt"/>
                <a:ea typeface="+mj-ea"/>
                <a:cs typeface="+mj-cs"/>
              </a:rPr>
              <a:t>م</a:t>
            </a:r>
          </a:p>
          <a:p>
            <a:pPr marL="0" marR="0" indent="0" defTabSz="914400" fontAlgn="auto" latinLnBrk="0" hangingPunct="0">
              <a:lnSpc>
                <a:spcPct val="100000"/>
              </a:lnSpc>
              <a:spcBef>
                <a:spcPts val="0"/>
              </a:spcBef>
              <a:spcAft>
                <a:spcPts val="0"/>
              </a:spcAft>
              <a:buClrTx/>
              <a:buSzTx/>
              <a:buFontTx/>
              <a:buNone/>
              <a:tabLst/>
            </a:pPr>
            <a:r>
              <a:rPr kumimoji="0" lang="ar-EG" sz="4000" b="0" i="0" u="none" strike="noStrike" cap="none" spc="0" normalizeH="0" baseline="0" dirty="0">
                <a:ln>
                  <a:noFill/>
                </a:ln>
                <a:solidFill>
                  <a:schemeClr val="bg1"/>
                </a:solidFill>
                <a:effectLst/>
                <a:uFillTx/>
                <a:latin typeface="+mj-lt"/>
                <a:ea typeface="+mj-ea"/>
                <a:cs typeface="+mj-cs"/>
                <a:sym typeface="Calibri"/>
              </a:rPr>
              <a:t>إضافية</a:t>
            </a:r>
            <a:endParaRPr kumimoji="0" lang="en-US" sz="40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Google Shape;1244;g77cecb61f7_6_0"/>
          <p:cNvSpPr txBox="1">
            <a:spLocks noGrp="1"/>
          </p:cNvSpPr>
          <p:nvPr>
            <p:ph type="body" sz="half" idx="1"/>
          </p:nvPr>
        </p:nvSpPr>
        <p:spPr>
          <a:xfrm>
            <a:off x="587204" y="1971020"/>
            <a:ext cx="11347453" cy="1870076"/>
          </a:xfrm>
          <a:prstGeom prst="rect">
            <a:avLst/>
          </a:prstGeom>
        </p:spPr>
        <p:txBody>
          <a:bodyPr lIns="45699" tIns="45699" rIns="45699" bIns="45699" rtlCol="1"/>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1. ما أهمية المشاركة المجتمعية بالنسبة لفرق الاستجابة السريعة؟</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73B99F-678C-31D5-B3C5-CDE4536078AA}"/>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05FF807-077A-8A66-90A2-D6E206E4FE59}"/>
              </a:ext>
            </a:extLst>
          </p:cNvPr>
          <p:cNvSpPr txBox="1"/>
          <p:nvPr/>
        </p:nvSpPr>
        <p:spPr>
          <a:xfrm>
            <a:off x="970742" y="50337"/>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TextBox 4">
            <a:extLst>
              <a:ext uri="{FF2B5EF4-FFF2-40B4-BE49-F238E27FC236}">
                <a16:creationId xmlns:a16="http://schemas.microsoft.com/office/drawing/2014/main" id="{6F750BEA-1338-4E45-AD34-5624C113A93C}"/>
              </a:ext>
            </a:extLst>
          </p:cNvPr>
          <p:cNvSpPr txBox="1"/>
          <p:nvPr/>
        </p:nvSpPr>
        <p:spPr>
          <a:xfrm>
            <a:off x="382733" y="764595"/>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1312;g77cecb6c06_0_337"/>
          <p:cNvSpPr txBox="1">
            <a:spLocks noGrp="1"/>
          </p:cNvSpPr>
          <p:nvPr>
            <p:ph type="body" idx="1"/>
          </p:nvPr>
        </p:nvSpPr>
        <p:spPr>
          <a:xfrm>
            <a:off x="1799191" y="1522377"/>
            <a:ext cx="8803825" cy="3826383"/>
          </a:xfrm>
          <a:prstGeom prst="rect">
            <a:avLst/>
          </a:prstGeom>
        </p:spPr>
        <p:txBody>
          <a:bodyPr lIns="45699" tIns="45699" rIns="45699" bIns="45699" rtlCol="1" anchor="t">
            <a:normAutofit/>
          </a:bodyPr>
          <a:lstStyle/>
          <a:p>
            <a:pPr defTabSz="274854" rtl="1">
              <a:spcBef>
                <a:spcPts val="200"/>
              </a:spcBef>
              <a:defRPr sz="2280"/>
            </a:pPr>
            <a:r>
              <a:rPr lang="ar" sz="2250" dirty="0">
                <a:latin typeface="Sakkal Majalla" panose="02000000000000000000" pitchFamily="2" charset="-78"/>
                <a:cs typeface="Sakkal Majalla" panose="02000000000000000000" pitchFamily="2" charset="-78"/>
              </a:rPr>
              <a:t>المشاركة المجتمعية هي عملية إقامة علاقات تُمكّ</a:t>
            </a:r>
            <a:r>
              <a:rPr lang="ar-EG" sz="2250" dirty="0">
                <a:latin typeface="Sakkal Majalla" panose="02000000000000000000" pitchFamily="2" charset="-78"/>
                <a:cs typeface="Sakkal Majalla" panose="02000000000000000000" pitchFamily="2" charset="-78"/>
              </a:rPr>
              <a:t>ِ</a:t>
            </a:r>
            <a:r>
              <a:rPr lang="ar" sz="2250" dirty="0">
                <a:latin typeface="Sakkal Majalla" panose="02000000000000000000" pitchFamily="2" charset="-78"/>
                <a:cs typeface="Sakkal Majalla" panose="02000000000000000000" pitchFamily="2" charset="-78"/>
              </a:rPr>
              <a:t>ن الجهات صاحبة المصلحة من العمل معًا من أجل معالجة القضايا المتعلقة بالصحة وتعزيز العافية بغية تحقيق أثر صحي إيجابي وحصائل صحية إيجابية. </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توفر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يواجهونها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وإشراكهم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a:t>
            </a:r>
            <a:r>
              <a:rPr dirty="0">
                <a:latin typeface="Sakkal Majalla" panose="02000000000000000000" pitchFamily="2" charset="-78"/>
                <a:cs typeface="Sakkal Majalla" panose="02000000000000000000" pitchFamily="2" charset="-78"/>
              </a:rPr>
              <a:t>.</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بالتوعية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والتشاور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وتليهما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والتعاون</a:t>
            </a:r>
            <a:r>
              <a:rPr dirty="0">
                <a:latin typeface="Sakkal Majalla" panose="02000000000000000000" pitchFamily="2" charset="-78"/>
                <a:cs typeface="Sakkal Majalla" panose="02000000000000000000" pitchFamily="2" charset="-78"/>
              </a:rPr>
              <a:t>. </a:t>
            </a:r>
          </a:p>
          <a:p>
            <a:pPr defTabSz="274854" rtl="1">
              <a:spcBef>
                <a:spcPts val="200"/>
              </a:spcBef>
              <a:defRPr sz="2280"/>
            </a:pPr>
            <a:endParaRPr dirty="0">
              <a:latin typeface="Sakkal Majalla" panose="02000000000000000000" pitchFamily="2" charset="-78"/>
              <a:cs typeface="Sakkal Majalla" panose="02000000000000000000" pitchFamily="2" charset="-78"/>
            </a:endParaRPr>
          </a:p>
          <a:p>
            <a:pPr defTabSz="274854" rtl="1">
              <a:spcBef>
                <a:spcPts val="200"/>
              </a:spcBef>
              <a:defRPr sz="2280"/>
            </a:pPr>
            <a:r>
              <a:rPr dirty="0" err="1">
                <a:latin typeface="Sakkal Majalla" panose="02000000000000000000" pitchFamily="2" charset="-78"/>
                <a:cs typeface="Sakkal Majalla" panose="02000000000000000000" pitchFamily="2" charset="-78"/>
              </a:rPr>
              <a:t>يتمثل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تطوير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F06AABBB-F9FC-628D-BB54-85CFB710806C}"/>
              </a:ext>
            </a:extLst>
          </p:cNvPr>
          <p:cNvSpPr txBox="1">
            <a:spLocks/>
          </p:cNvSpPr>
          <p:nvPr/>
        </p:nvSpPr>
        <p:spPr>
          <a:xfrm>
            <a:off x="138856" y="92028"/>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المقصود بالمشاركة المجتمعية؟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Content Placeholder 3"/>
          <p:cNvSpPr txBox="1">
            <a:spLocks noGrp="1"/>
          </p:cNvSpPr>
          <p:nvPr>
            <p:ph type="body" idx="1"/>
          </p:nvPr>
        </p:nvSpPr>
        <p:spPr>
          <a:xfrm>
            <a:off x="1636279" y="1810889"/>
            <a:ext cx="8919441" cy="3236223"/>
          </a:xfrm>
          <a:prstGeom prst="rect">
            <a:avLst/>
          </a:prstGeom>
        </p:spPr>
        <p:txBody>
          <a:bodyPr rtlCol="1"/>
          <a:lstStyle/>
          <a:p>
            <a:pPr marL="304800" indent="-304800" rtl="1">
              <a:buClr>
                <a:schemeClr val="accent3"/>
              </a:buClr>
              <a:buSzPct val="100000"/>
              <a:buChar char="•"/>
            </a:pPr>
            <a:r>
              <a:rPr dirty="0" err="1">
                <a:latin typeface="Sakkal Majalla" panose="02000000000000000000" pitchFamily="2" charset="-78"/>
                <a:cs typeface="Sakkal Majalla" panose="02000000000000000000" pitchFamily="2" charset="-78"/>
              </a:rPr>
              <a:t>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وأوضاع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شديدة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الخطورة</a:t>
            </a:r>
            <a:r>
              <a:rPr dirty="0">
                <a:latin typeface="Sakkal Majalla" panose="02000000000000000000" pitchFamily="2" charset="-78"/>
                <a:cs typeface="Sakkal Majalla" panose="02000000000000000000" pitchFamily="2" charset="-78"/>
              </a:rPr>
              <a:t>.</a:t>
            </a:r>
          </a:p>
          <a:p>
            <a:pPr marL="304800" indent="-304800" rtl="1">
              <a:buClr>
                <a:schemeClr val="accent3"/>
              </a:buClr>
              <a:buSzPct val="100000"/>
              <a:buChar cha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مُعقدة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وسهلة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الفهم</a:t>
            </a:r>
            <a:r>
              <a:rPr dirty="0">
                <a:latin typeface="Sakkal Majalla" panose="02000000000000000000" pitchFamily="2" charset="-78"/>
                <a:cs typeface="Sakkal Majalla" panose="02000000000000000000" pitchFamily="2" charset="-78"/>
              </a:rPr>
              <a:t>.</a:t>
            </a:r>
          </a:p>
          <a:p>
            <a:pPr marL="304800" indent="-304800" rtl="1">
              <a:buClr>
                <a:schemeClr val="accent3"/>
              </a:buClr>
              <a:buSzPct val="100000"/>
              <a:buChar cha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المتأصلة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بعمق</a:t>
            </a:r>
            <a:r>
              <a:rPr dirty="0">
                <a:latin typeface="Sakkal Majalla" panose="02000000000000000000" pitchFamily="2" charset="-78"/>
                <a:cs typeface="Sakkal Majalla" panose="02000000000000000000" pitchFamily="2" charset="-78"/>
              </a:rPr>
              <a:t>.</a:t>
            </a:r>
          </a:p>
          <a:p>
            <a:pPr marL="508000" lvl="1" indent="-254000" rtl="1">
              <a:spcBef>
                <a:spcPts val="100"/>
              </a:spcBef>
              <a:buClr>
                <a:schemeClr val="accent3"/>
              </a:buClr>
              <a:buChar char="๏"/>
              <a:defRPr sz="2000"/>
            </a:pPr>
            <a:r>
              <a:rPr dirty="0" err="1">
                <a:latin typeface="Sakkal Majalla" panose="02000000000000000000" pitchFamily="2" charset="-78"/>
                <a:cs typeface="Sakkal Majalla" panose="02000000000000000000" pitchFamily="2" charset="-78"/>
              </a:rPr>
              <a:t>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endParaRPr dirty="0">
              <a:latin typeface="Sakkal Majalla" panose="02000000000000000000" pitchFamily="2" charset="-78"/>
              <a:cs typeface="Sakkal Majalla" panose="02000000000000000000" pitchFamily="2" charset="-78"/>
            </a:endParaRPr>
          </a:p>
          <a:p>
            <a:pPr marL="304800" indent="-304800" rtl="1">
              <a:buClr>
                <a:schemeClr val="accent3"/>
              </a:buClr>
              <a:buSzPct val="100000"/>
              <a:buChar cha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حلها</a:t>
            </a:r>
            <a:r>
              <a:rPr dirty="0">
                <a:latin typeface="Sakkal Majalla" panose="02000000000000000000" pitchFamily="2" charset="-78"/>
                <a:cs typeface="Sakkal Majalla" panose="02000000000000000000" pitchFamily="2" charset="-78"/>
              </a:rPr>
              <a:t>.</a:t>
            </a:r>
          </a:p>
        </p:txBody>
      </p:sp>
      <p:sp>
        <p:nvSpPr>
          <p:cNvPr id="314" name="Rectangle 1"/>
          <p:cNvSpPr txBox="1"/>
          <p:nvPr/>
        </p:nvSpPr>
        <p:spPr>
          <a:xfrm>
            <a:off x="3974821" y="6037200"/>
            <a:ext cx="4242356"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1200" u="sng">
                <a:solidFill>
                  <a:srgbClr val="0563C1"/>
                </a:solidFill>
                <a:uFill>
                  <a:solidFill>
                    <a:srgbClr val="0563C1"/>
                  </a:solidFill>
                </a:uFill>
                <a:latin typeface="+mj-lt"/>
                <a:ea typeface="+mj-ea"/>
                <a:cs typeface="+mj-cs"/>
                <a:sym typeface="Source Sans Pro Regular"/>
                <a:hlinkClick r:id="rId3"/>
              </a:defRPr>
            </a:lvl1pPr>
          </a:lstStyle>
          <a:p>
            <a:pPr algn="ctr" rtl="0">
              <a:defRPr u="none">
                <a:solidFill>
                  <a:srgbClr val="000000"/>
                </a:solidFill>
                <a:uFillTx/>
              </a:defRPr>
            </a:pPr>
            <a:r>
              <a:rPr lang="ar" sz="1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https://www.who.int/risk-communication/training/module-b/en/index4.html</a:t>
            </a:r>
          </a:p>
        </p:txBody>
      </p:sp>
      <p:sp>
        <p:nvSpPr>
          <p:cNvPr id="2" name="Title 1">
            <a:extLst>
              <a:ext uri="{FF2B5EF4-FFF2-40B4-BE49-F238E27FC236}">
                <a16:creationId xmlns:a16="http://schemas.microsoft.com/office/drawing/2014/main" id="{2035E2E6-40A9-F845-4482-71E42E7E16A3}"/>
              </a:ext>
            </a:extLst>
          </p:cNvPr>
          <p:cNvSpPr txBox="1">
            <a:spLocks/>
          </p:cNvSpPr>
          <p:nvPr/>
        </p:nvSpPr>
        <p:spPr>
          <a:xfrm>
            <a:off x="138855" y="0"/>
            <a:ext cx="8919441" cy="70433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فِرَق الاستجابة السريعة والمجتمعات المحلية: علاقة مهمة</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Content Placeholder 2"/>
          <p:cNvSpPr txBox="1">
            <a:spLocks noGrp="1"/>
          </p:cNvSpPr>
          <p:nvPr>
            <p:ph type="body" idx="1"/>
          </p:nvPr>
        </p:nvSpPr>
        <p:spPr>
          <a:xfrm>
            <a:off x="1338943" y="1279920"/>
            <a:ext cx="9299157" cy="4722737"/>
          </a:xfrm>
          <a:prstGeom prst="rect">
            <a:avLst/>
          </a:prstGeom>
        </p:spPr>
        <p:txBody>
          <a:bodyPr rtlCol="1">
            <a:normAutofit/>
          </a:bodyPr>
          <a:lstStyle/>
          <a:p>
            <a:pPr marL="210820" indent="-210820" defTabSz="240135" rtl="1">
              <a:lnSpc>
                <a:spcPct val="80000"/>
              </a:lnSpc>
              <a:spcBef>
                <a:spcPts val="0"/>
              </a:spcBef>
              <a:buClr>
                <a:schemeClr val="accent3"/>
              </a:buClr>
              <a:buSzPct val="100000"/>
              <a:buChar char="•"/>
              <a:defRPr sz="1992">
                <a:latin typeface="Source Sans Pro Bold"/>
                <a:ea typeface="Source Sans Pro Bold"/>
                <a:cs typeface="Source Sans Pro Bold"/>
                <a:sym typeface="Source Sans Pro Bold"/>
              </a:defRPr>
            </a:pPr>
            <a:endParaRPr sz="2000" dirty="0">
              <a:latin typeface="Sakkal Majalla" panose="02000000000000000000" pitchFamily="2" charset="-78"/>
              <a:cs typeface="Sakkal Majalla" panose="02000000000000000000" pitchFamily="2" charset="-78"/>
            </a:endParaRPr>
          </a:p>
          <a:p>
            <a:pPr defTabSz="240135" rtl="1">
              <a:lnSpc>
                <a:spcPct val="80000"/>
              </a:lnSpc>
              <a:spcBef>
                <a:spcPts val="0"/>
              </a:spcBef>
              <a:buClr>
                <a:schemeClr val="accent3"/>
              </a:buClr>
              <a:buSzPct val="100000"/>
              <a:defRPr sz="1992"/>
            </a:pPr>
            <a:r>
              <a:rPr sz="2000" dirty="0" err="1">
                <a:latin typeface="Sakkal Majalla" panose="02000000000000000000" pitchFamily="2" charset="-78"/>
                <a:cs typeface="Sakkal Majalla" panose="02000000000000000000" pitchFamily="2" charset="-78"/>
              </a:rPr>
              <a:t>حتى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يمكن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إشراك</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يتعين</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التزام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الوضوح</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بشأن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الأهداف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والمجتمعات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ترغب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إشراكها</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lang="ar-EG" sz="2000" dirty="0">
                <a:latin typeface="Sakkal Majalla" panose="02000000000000000000" pitchFamily="2" charset="-78"/>
                <a:cs typeface="Sakkal Majalla" panose="02000000000000000000" pitchFamily="2" charset="-78"/>
              </a:rPr>
              <a:t>التعرف على </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ثقافة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وظروفه</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الاقتصادية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وهياكل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السُّلطة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به</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واللغات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المُستخدمة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فيه</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التعرف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مفاهيم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بشأن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يبادرون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المشاركة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ومنهم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فِرَق</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الاستجابة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السريعة</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إقامة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العلاقات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وبناء</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الثقة</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الاعتراف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بتنوع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واحترام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هذا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التنوع</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مراعاة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تعقيبات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وثقافاته</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عند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التخطيط</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لنُهج</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الاستجابة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وتصميمها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وتنفيذها</a:t>
            </a:r>
            <a:r>
              <a:rPr sz="2000" dirty="0">
                <a:latin typeface="Sakkal Majalla" panose="02000000000000000000" pitchFamily="2" charset="-78"/>
                <a:cs typeface="Sakkal Majalla" panose="02000000000000000000" pitchFamily="2" charset="-78"/>
              </a:rPr>
              <a:t>.</a:t>
            </a:r>
          </a:p>
          <a:p>
            <a:pPr marL="210820" indent="-210820" defTabSz="240135" rtl="1">
              <a:lnSpc>
                <a:spcPct val="80000"/>
              </a:lnSpc>
              <a:spcBef>
                <a:spcPts val="0"/>
              </a:spcBef>
              <a:buClr>
                <a:schemeClr val="accent3"/>
              </a:buClr>
              <a:buSzPct val="100000"/>
              <a:buChar char="•"/>
              <a:defRPr sz="1992"/>
            </a:pPr>
            <a:endParaRPr sz="2000" dirty="0">
              <a:latin typeface="Sakkal Majalla" panose="02000000000000000000" pitchFamily="2" charset="-78"/>
              <a:cs typeface="Sakkal Majalla" panose="02000000000000000000" pitchFamily="2" charset="-78"/>
            </a:endParaRPr>
          </a:p>
          <a:p>
            <a:pPr marL="210820" indent="-210820" defTabSz="240135" rtl="1">
              <a:lnSpc>
                <a:spcPct val="80000"/>
              </a:lnSpc>
              <a:spcBef>
                <a:spcPts val="0"/>
              </a:spcBef>
              <a:buClr>
                <a:schemeClr val="accent3"/>
              </a:buClr>
              <a:buSzPct val="100000"/>
              <a:buChar char="•"/>
              <a:defRPr sz="1992"/>
            </a:pPr>
            <a:r>
              <a:rPr sz="2000" dirty="0" err="1">
                <a:latin typeface="Sakkal Majalla" panose="02000000000000000000" pitchFamily="2" charset="-78"/>
                <a:cs typeface="Sakkal Majalla" panose="02000000000000000000" pitchFamily="2" charset="-78"/>
              </a:rPr>
              <a:t>التزام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فرق</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الاستجابة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السريعة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بالتعاون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الطويل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الأجل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خلال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إشراك</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المنظمات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وشركائها</a:t>
            </a:r>
            <a:r>
              <a:rPr sz="2000"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9AB641A4-3070-9067-0C4A-E1879F30CF9B}"/>
              </a:ext>
            </a:extLst>
          </p:cNvPr>
          <p:cNvSpPr txBox="1">
            <a:spLocks/>
          </p:cNvSpPr>
          <p:nvPr/>
        </p:nvSpPr>
        <p:spPr>
          <a:xfrm>
            <a:off x="138856" y="42601"/>
            <a:ext cx="894088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المبادئ الرئيسية للمشاركة المجتمعية</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D0ABAEAF-D7A2-4FEA-BFCB-79690F85FEEF}"/>
</file>

<file path=customXml/itemProps2.xml><?xml version="1.0" encoding="utf-8"?>
<ds:datastoreItem xmlns:ds="http://schemas.openxmlformats.org/officeDocument/2006/customXml" ds:itemID="{4F37DE5C-F77B-446D-A08C-31642B96F7E5}">
  <ds:schemaRefs>
    <ds:schemaRef ds:uri="http://schemas.microsoft.com/sharepoint/v3/contenttype/forms"/>
  </ds:schemaRefs>
</ds:datastoreItem>
</file>

<file path=customXml/itemProps3.xml><?xml version="1.0" encoding="utf-8"?>
<ds:datastoreItem xmlns:ds="http://schemas.openxmlformats.org/officeDocument/2006/customXml" ds:itemID="{C0A9F5A1-507C-449F-A8D0-579D7CFFC79C}">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803</TotalTime>
  <Words>5644</Words>
  <Application>Microsoft Office PowerPoint</Application>
  <PresentationFormat>Grand écran</PresentationFormat>
  <Paragraphs>691</Paragraphs>
  <Slides>61</Slides>
  <Notes>26</Notes>
  <HiddenSlides>0</HiddenSlides>
  <MMClips>0</MMClips>
  <ScaleCrop>false</ScaleCrop>
  <HeadingPairs>
    <vt:vector size="4" baseType="variant">
      <vt:variant>
        <vt:lpstr>Thème</vt:lpstr>
      </vt:variant>
      <vt:variant>
        <vt:i4>1</vt:i4>
      </vt:variant>
      <vt:variant>
        <vt:lpstr>Titres des diapositives</vt:lpstr>
      </vt:variant>
      <vt:variant>
        <vt:i4>61</vt:i4>
      </vt:variant>
    </vt:vector>
  </HeadingPairs>
  <TitlesOfParts>
    <vt:vector size="62" baseType="lpstr">
      <vt:lpstr>RRT_Theme_v3</vt:lpstr>
      <vt:lpstr>المشاركة المجتمعية في حالات الطوارئ</vt:lpstr>
      <vt:lpstr>ملاحظات إلى المُيسِّرين:</vt:lpstr>
      <vt:lpstr>مقدمة</vt:lpstr>
      <vt:lpstr>أهداف التعلُّم</vt:lpstr>
      <vt:lpstr>عناصر العرض</vt:lpstr>
      <vt:lpstr>Présentation PowerPoint</vt:lpstr>
      <vt:lpstr>Présentation PowerPoint</vt:lpstr>
      <vt:lpstr>Présentation PowerPoint</vt:lpstr>
      <vt:lpstr>Présentation PowerPoint</vt:lpstr>
      <vt:lpstr>Présentation PowerPoint</vt:lpstr>
      <vt:lpstr>لماذا يجب أن تتعاون فِرَق الاستجابة السريعة مع المجتمعات المحلية في أثناء الطوارئ الصحية؟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المشاركة المجتمعية في أثناء مختلف مراحل حالة الطوارئ</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أمثلة على أدوات بدء النقاش المجتمعي (1)</vt:lpstr>
      <vt:lpstr>أمثلة على أدوات بدء النقاش المجتمعي (2)</vt:lpstr>
      <vt:lpstr>Présentation PowerPoint</vt:lpstr>
      <vt:lpstr>1. ساعد الناس على التحول من الحالة الذهنية التفاعلية إلى الحالة الذهنية المُتقبِّلة</vt:lpstr>
      <vt:lpstr>2. أدِر المحادثات، ولا تُملِ فقط على الناس ما يتعين عليهم فعله!</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المشاركة المجتمعية في حالات الطوارئ</dc:title>
  <dc:creator>Hp</dc:creator>
  <cp:lastModifiedBy>Hind</cp:lastModifiedBy>
  <cp:revision>174</cp:revision>
  <dcterms:modified xsi:type="dcterms:W3CDTF">2024-03-20T11:42:42Z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